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8" r:id="rId2"/>
    <p:sldMasterId id="2147483687" r:id="rId3"/>
    <p:sldMasterId id="2147483699" r:id="rId4"/>
    <p:sldMasterId id="2147483707" r:id="rId5"/>
    <p:sldMasterId id="2147483713" r:id="rId6"/>
    <p:sldMasterId id="2147483722" r:id="rId7"/>
  </p:sldMasterIdLst>
  <p:notesMasterIdLst>
    <p:notesMasterId r:id="rId42"/>
  </p:notesMasterIdLst>
  <p:sldIdLst>
    <p:sldId id="1032" r:id="rId8"/>
    <p:sldId id="1117" r:id="rId9"/>
    <p:sldId id="831" r:id="rId10"/>
    <p:sldId id="266" r:id="rId11"/>
    <p:sldId id="267" r:id="rId12"/>
    <p:sldId id="1120" r:id="rId13"/>
    <p:sldId id="256" r:id="rId14"/>
    <p:sldId id="300" r:id="rId15"/>
    <p:sldId id="302" r:id="rId16"/>
    <p:sldId id="298" r:id="rId17"/>
    <p:sldId id="297" r:id="rId18"/>
    <p:sldId id="385" r:id="rId19"/>
    <p:sldId id="299" r:id="rId20"/>
    <p:sldId id="1125" r:id="rId21"/>
    <p:sldId id="295" r:id="rId22"/>
    <p:sldId id="293" r:id="rId23"/>
    <p:sldId id="384" r:id="rId24"/>
    <p:sldId id="1118" r:id="rId25"/>
    <p:sldId id="290" r:id="rId26"/>
    <p:sldId id="1121" r:id="rId27"/>
    <p:sldId id="392" r:id="rId28"/>
    <p:sldId id="393" r:id="rId29"/>
    <p:sldId id="386" r:id="rId30"/>
    <p:sldId id="387" r:id="rId31"/>
    <p:sldId id="390" r:id="rId32"/>
    <p:sldId id="391" r:id="rId33"/>
    <p:sldId id="1122" r:id="rId34"/>
    <p:sldId id="291" r:id="rId35"/>
    <p:sldId id="1123" r:id="rId36"/>
    <p:sldId id="292" r:id="rId37"/>
    <p:sldId id="389" r:id="rId38"/>
    <p:sldId id="263" r:id="rId39"/>
    <p:sldId id="1116" r:id="rId40"/>
    <p:sldId id="1124" r:id="rId41"/>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F6E"/>
    <a:srgbClr val="12345A"/>
    <a:srgbClr val="C7E0F7"/>
    <a:srgbClr val="F0D794"/>
    <a:srgbClr val="1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17" autoAdjust="0"/>
  </p:normalViewPr>
  <p:slideViewPr>
    <p:cSldViewPr snapToGrid="0">
      <p:cViewPr varScale="1">
        <p:scale>
          <a:sx n="45" d="100"/>
          <a:sy n="45" d="100"/>
        </p:scale>
        <p:origin x="150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4EB5A-4D37-4E60-BFA4-CA64AF55F99C}" type="datetimeFigureOut">
              <a:rPr lang="en-US" smtClean="0"/>
              <a:t>4/26/2021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56335-555F-41FC-A1BF-F88750BA5517}" type="slidenum">
              <a:rPr lang="en-US" smtClean="0"/>
              <a:t>‹#›</a:t>
            </a:fld>
            <a:endParaRPr lang="en-US" dirty="0"/>
          </a:p>
        </p:txBody>
      </p:sp>
    </p:spTree>
    <p:extLst>
      <p:ext uri="{BB962C8B-B14F-4D97-AF65-F5344CB8AC3E}">
        <p14:creationId xmlns:p14="http://schemas.microsoft.com/office/powerpoint/2010/main" val="417378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414463" y="1163638"/>
            <a:ext cx="4181475" cy="3135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3638"/>
            <a:ext cx="4181475" cy="3135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21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3638"/>
            <a:ext cx="418147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3638"/>
            <a:ext cx="4181475" cy="31353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3716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464" y="362075"/>
            <a:ext cx="8191072" cy="809179"/>
          </a:xfrm>
          <a:prstGeom prst="rect">
            <a:avLst/>
          </a:prstGeom>
        </p:spPr>
        <p:txBody>
          <a:bodyPr anchor="ctr">
            <a:normAutofit/>
          </a:bodyPr>
          <a:lstStyle>
            <a:lvl1pPr algn="l">
              <a:defRPr sz="4400">
                <a:solidFill>
                  <a:srgbClr val="15345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76464" y="1310901"/>
            <a:ext cx="8191072" cy="538447"/>
          </a:xfrm>
          <a:prstGeom prst="rect">
            <a:avLst/>
          </a:prstGeom>
        </p:spPr>
        <p:txBody>
          <a:bodyPr anchor="ctr">
            <a:normAutofit/>
          </a:bodyPr>
          <a:lstStyle>
            <a:lvl1pPr marL="0" indent="0" algn="l">
              <a:buNone/>
              <a:defRPr sz="3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597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yle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C0CF47-99A4-0B4C-B16D-7C99F5BD4FF3}"/>
              </a:ext>
            </a:extLst>
          </p:cNvPr>
          <p:cNvSpPr>
            <a:spLocks noGrp="1"/>
          </p:cNvSpPr>
          <p:nvPr>
            <p:ph type="title"/>
          </p:nvPr>
        </p:nvSpPr>
        <p:spPr>
          <a:xfrm>
            <a:off x="628650" y="579120"/>
            <a:ext cx="7886700" cy="1111569"/>
          </a:xfrm>
        </p:spPr>
        <p:txBody>
          <a:bodyPr/>
          <a:lstStyle/>
          <a:p>
            <a:endParaRPr lang="en-US" dirty="0"/>
          </a:p>
        </p:txBody>
      </p:sp>
      <p:sp>
        <p:nvSpPr>
          <p:cNvPr id="7" name="Content Placeholder 2">
            <a:extLst>
              <a:ext uri="{FF2B5EF4-FFF2-40B4-BE49-F238E27FC236}">
                <a16:creationId xmlns:a16="http://schemas.microsoft.com/office/drawing/2014/main" id="{AD2DC17A-5BE3-6540-ADD8-F1E71CC9321E}"/>
              </a:ext>
            </a:extLst>
          </p:cNvPr>
          <p:cNvSpPr>
            <a:spLocks noGrp="1"/>
          </p:cNvSpPr>
          <p:nvPr>
            <p:ph idx="1"/>
          </p:nvPr>
        </p:nvSpPr>
        <p:spPr>
          <a:xfrm>
            <a:off x="628650" y="1825625"/>
            <a:ext cx="7886700" cy="4351338"/>
          </a:xfrm>
        </p:spPr>
        <p:txBody>
          <a:bodyPr/>
          <a:lstStyle/>
          <a:p>
            <a:endParaRPr lang="en-US"/>
          </a:p>
        </p:txBody>
      </p:sp>
    </p:spTree>
    <p:extLst>
      <p:ext uri="{BB962C8B-B14F-4D97-AF65-F5344CB8AC3E}">
        <p14:creationId xmlns:p14="http://schemas.microsoft.com/office/powerpoint/2010/main" val="26866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D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C0CF47-99A4-0B4C-B16D-7C99F5BD4FF3}"/>
              </a:ext>
            </a:extLst>
          </p:cNvPr>
          <p:cNvSpPr>
            <a:spLocks noGrp="1"/>
          </p:cNvSpPr>
          <p:nvPr>
            <p:ph type="title"/>
          </p:nvPr>
        </p:nvSpPr>
        <p:spPr>
          <a:xfrm>
            <a:off x="628650" y="579120"/>
            <a:ext cx="7886700" cy="1111569"/>
          </a:xfrm>
        </p:spPr>
        <p:txBody>
          <a:bodyPr/>
          <a:lstStyle/>
          <a:p>
            <a:endParaRPr lang="en-US" dirty="0"/>
          </a:p>
        </p:txBody>
      </p:sp>
      <p:sp>
        <p:nvSpPr>
          <p:cNvPr id="7" name="Content Placeholder 2">
            <a:extLst>
              <a:ext uri="{FF2B5EF4-FFF2-40B4-BE49-F238E27FC236}">
                <a16:creationId xmlns:a16="http://schemas.microsoft.com/office/drawing/2014/main" id="{AD2DC17A-5BE3-6540-ADD8-F1E71CC9321E}"/>
              </a:ext>
            </a:extLst>
          </p:cNvPr>
          <p:cNvSpPr>
            <a:spLocks noGrp="1"/>
          </p:cNvSpPr>
          <p:nvPr>
            <p:ph idx="1"/>
          </p:nvPr>
        </p:nvSpPr>
        <p:spPr>
          <a:xfrm>
            <a:off x="628650" y="1825625"/>
            <a:ext cx="7886700" cy="4351338"/>
          </a:xfrm>
        </p:spPr>
        <p:txBody>
          <a:bodyPr/>
          <a:lstStyle/>
          <a:p>
            <a:endParaRPr lang="en-US"/>
          </a:p>
        </p:txBody>
      </p:sp>
    </p:spTree>
    <p:extLst>
      <p:ext uri="{BB962C8B-B14F-4D97-AF65-F5344CB8AC3E}">
        <p14:creationId xmlns:p14="http://schemas.microsoft.com/office/powerpoint/2010/main" val="723294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C1439E-BA3F-7A43-8353-913B99073BBE}"/>
              </a:ext>
            </a:extLst>
          </p:cNvPr>
          <p:cNvSpPr>
            <a:spLocks noGrp="1"/>
          </p:cNvSpPr>
          <p:nvPr>
            <p:ph type="title"/>
          </p:nvPr>
        </p:nvSpPr>
        <p:spPr>
          <a:xfrm>
            <a:off x="739303" y="1110899"/>
            <a:ext cx="7776047" cy="1263969"/>
          </a:xfrm>
        </p:spPr>
        <p:txBody>
          <a:bodyPr/>
          <a:lstStyle/>
          <a:p>
            <a:endParaRPr lang="en-US" dirty="0"/>
          </a:p>
        </p:txBody>
      </p:sp>
      <p:sp>
        <p:nvSpPr>
          <p:cNvPr id="7" name="Content Placeholder 2">
            <a:extLst>
              <a:ext uri="{FF2B5EF4-FFF2-40B4-BE49-F238E27FC236}">
                <a16:creationId xmlns:a16="http://schemas.microsoft.com/office/drawing/2014/main" id="{3DD2D333-758E-8940-94D2-23EA246CE959}"/>
              </a:ext>
            </a:extLst>
          </p:cNvPr>
          <p:cNvSpPr>
            <a:spLocks noGrp="1"/>
          </p:cNvSpPr>
          <p:nvPr>
            <p:ph idx="1"/>
          </p:nvPr>
        </p:nvSpPr>
        <p:spPr>
          <a:xfrm>
            <a:off x="739303" y="2469164"/>
            <a:ext cx="7776048" cy="3503619"/>
          </a:xfrm>
        </p:spPr>
        <p:txBody>
          <a:bodyPr/>
          <a:lstStyle/>
          <a:p>
            <a:endParaRPr lang="en-US" dirty="0"/>
          </a:p>
        </p:txBody>
      </p:sp>
    </p:spTree>
    <p:extLst>
      <p:ext uri="{BB962C8B-B14F-4D97-AF65-F5344CB8AC3E}">
        <p14:creationId xmlns:p14="http://schemas.microsoft.com/office/powerpoint/2010/main" val="232549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658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slid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457200" y="1558549"/>
            <a:ext cx="6400800" cy="1752600"/>
          </a:xfrm>
        </p:spPr>
        <p:txBody>
          <a:bodyPr/>
          <a:lstStyle>
            <a:lvl1pPr marL="0" indent="0" algn="l">
              <a:buNone/>
              <a:defRPr sz="3200">
                <a:solidFill>
                  <a:schemeClr val="tx1">
                    <a:tint val="75000"/>
                  </a:schemeClr>
                </a:solidFill>
                <a:latin typeface="Avenir LT 45 Book"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800" dirty="0">
                <a:solidFill>
                  <a:schemeClr val="tx1">
                    <a:lumMod val="65000"/>
                    <a:lumOff val="35000"/>
                  </a:schemeClr>
                </a:solidFill>
                <a:latin typeface="Avenir" panose="02000503040000020003" pitchFamily="2" charset="0"/>
                <a:cs typeface="Arial-Mdm-FC"/>
              </a:rPr>
              <a:t>Subtitle goes here. Note: please use </a:t>
            </a:r>
            <a:r>
              <a:rPr lang="en-US" sz="2800" dirty="0" err="1">
                <a:solidFill>
                  <a:schemeClr val="tx1">
                    <a:lumMod val="65000"/>
                    <a:lumOff val="35000"/>
                  </a:schemeClr>
                </a:solidFill>
                <a:latin typeface="Avenir" panose="02000503040000020003" pitchFamily="2" charset="0"/>
                <a:cs typeface="Arial-Mdm-FC"/>
              </a:rPr>
              <a:t>Avenir</a:t>
            </a:r>
            <a:r>
              <a:rPr lang="en-US" sz="2800" dirty="0">
                <a:solidFill>
                  <a:schemeClr val="tx1">
                    <a:lumMod val="65000"/>
                    <a:lumOff val="35000"/>
                  </a:schemeClr>
                </a:solidFill>
                <a:latin typeface="Avenir" panose="02000503040000020003" pitchFamily="2" charset="0"/>
                <a:cs typeface="Arial-Mdm-FC"/>
              </a:rPr>
              <a:t> book font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6540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header-01.jp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9144000" cy="1336977"/>
          </a:xfrm>
          <a:prstGeom prst="rect">
            <a:avLst/>
          </a:prstGeom>
        </p:spPr>
      </p:pic>
      <p:sp>
        <p:nvSpPr>
          <p:cNvPr id="2" name="Title 1"/>
          <p:cNvSpPr>
            <a:spLocks noGrp="1"/>
          </p:cNvSpPr>
          <p:nvPr>
            <p:ph type="title" hasCustomPrompt="1"/>
          </p:nvPr>
        </p:nvSpPr>
        <p:spPr>
          <a:xfrm>
            <a:off x="457200" y="170482"/>
            <a:ext cx="8229600" cy="1030638"/>
          </a:xfrm>
        </p:spPr>
        <p:txBody>
          <a:bodyPr/>
          <a:lstStyle>
            <a:lvl1pPr algn="l">
              <a:defRPr sz="4400"/>
            </a:lvl1pPr>
          </a:lstStyle>
          <a:p>
            <a:r>
              <a:rPr lang="en-US" sz="4000" dirty="0">
                <a:solidFill>
                  <a:srgbClr val="101957"/>
                </a:solidFill>
                <a:latin typeface="Avenir" panose="02000503040000020003" pitchFamily="2" charset="0"/>
                <a:cs typeface="Arial-Mdm-FC"/>
              </a:rPr>
              <a:t>Section Header</a:t>
            </a:r>
            <a:endParaRPr lang="en-US" dirty="0"/>
          </a:p>
        </p:txBody>
      </p:sp>
      <p:sp>
        <p:nvSpPr>
          <p:cNvPr id="6" name="Text Placeholder 5"/>
          <p:cNvSpPr>
            <a:spLocks noGrp="1"/>
          </p:cNvSpPr>
          <p:nvPr>
            <p:ph type="body" sz="quarter" idx="10"/>
          </p:nvPr>
        </p:nvSpPr>
        <p:spPr>
          <a:xfrm>
            <a:off x="170482" y="1336977"/>
            <a:ext cx="8849694" cy="4746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0324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ectionSlide1-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0" hasCustomPrompt="1"/>
          </p:nvPr>
        </p:nvSpPr>
        <p:spPr>
          <a:xfrm>
            <a:off x="2851150" y="2592279"/>
            <a:ext cx="6115050" cy="906463"/>
          </a:xfrm>
        </p:spPr>
        <p:txBody>
          <a:bodyPr anchor="ctr">
            <a:normAutofit/>
          </a:bodyPr>
          <a:lstStyle>
            <a:lvl1pPr marL="0" indent="0" algn="ctr">
              <a:buNone/>
              <a:defRPr sz="3600" baseline="0">
                <a:solidFill>
                  <a:schemeClr val="bg1"/>
                </a:solidFill>
              </a:defRPr>
            </a:lvl1pPr>
          </a:lstStyle>
          <a:p>
            <a:pPr lvl="0"/>
            <a:r>
              <a:rPr lang="en-US" dirty="0"/>
              <a:t>Insert Title Here</a:t>
            </a:r>
          </a:p>
        </p:txBody>
      </p:sp>
    </p:spTree>
    <p:extLst>
      <p:ext uri="{BB962C8B-B14F-4D97-AF65-F5344CB8AC3E}">
        <p14:creationId xmlns:p14="http://schemas.microsoft.com/office/powerpoint/2010/main" val="1953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rgbClr val="101957"/>
                </a:solidFill>
                <a:latin typeface="Avenir" panose="02000503040000020003"/>
              </a:defRPr>
            </a:lvl1pPr>
            <a:lvl2pPr>
              <a:defRPr sz="2400">
                <a:solidFill>
                  <a:srgbClr val="101957"/>
                </a:solidFill>
                <a:latin typeface="Avenir" panose="02000503040000020003"/>
              </a:defRPr>
            </a:lvl2pPr>
            <a:lvl3pPr>
              <a:defRPr sz="2000">
                <a:solidFill>
                  <a:srgbClr val="101957"/>
                </a:solidFill>
                <a:latin typeface="Avenir" panose="02000503040000020003"/>
              </a:defRPr>
            </a:lvl3pPr>
            <a:lvl4pPr>
              <a:defRPr sz="1800">
                <a:solidFill>
                  <a:srgbClr val="101957"/>
                </a:solidFill>
                <a:latin typeface="Avenir" panose="02000503040000020003"/>
              </a:defRPr>
            </a:lvl4pPr>
            <a:lvl5pPr>
              <a:defRPr sz="1800">
                <a:solidFill>
                  <a:srgbClr val="101957"/>
                </a:solidFill>
                <a:latin typeface="Avenir" panose="02000503040000020003"/>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101957"/>
                </a:solidFill>
                <a:latin typeface="Avenir" panose="02000503040000020003"/>
              </a:defRPr>
            </a:lvl1pPr>
            <a:lvl2pPr>
              <a:defRPr sz="2400">
                <a:solidFill>
                  <a:srgbClr val="101957"/>
                </a:solidFill>
                <a:latin typeface="Avenir" panose="02000503040000020003"/>
              </a:defRPr>
            </a:lvl2pPr>
            <a:lvl3pPr>
              <a:defRPr sz="2000">
                <a:solidFill>
                  <a:srgbClr val="101957"/>
                </a:solidFill>
                <a:latin typeface="Avenir" panose="02000503040000020003"/>
              </a:defRPr>
            </a:lvl3pPr>
            <a:lvl4pPr>
              <a:defRPr sz="1800">
                <a:solidFill>
                  <a:srgbClr val="101957"/>
                </a:solidFill>
                <a:latin typeface="Avenir" panose="02000503040000020003"/>
              </a:defRPr>
            </a:lvl4pPr>
            <a:lvl5pPr>
              <a:defRPr sz="1800">
                <a:solidFill>
                  <a:srgbClr val="101957"/>
                </a:solidFill>
                <a:latin typeface="Avenir" panose="02000503040000020003"/>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381000" y="328083"/>
            <a:ext cx="6064250" cy="698500"/>
          </a:xfrm>
        </p:spPr>
        <p:txBody>
          <a:bodyPr>
            <a:normAutofit/>
          </a:bodyPr>
          <a:lstStyle/>
          <a:p>
            <a:pPr algn="l">
              <a:lnSpc>
                <a:spcPct val="80000"/>
              </a:lnSpc>
            </a:pPr>
            <a:r>
              <a:rPr lang="en-US" sz="400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874281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101957"/>
                </a:solidFill>
                <a:latin typeface="Avenir" panose="02000503040000020003"/>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101957"/>
                </a:solidFill>
                <a:latin typeface="Avenir" panose="02000503040000020003"/>
              </a:defRPr>
            </a:lvl1pPr>
            <a:lvl2pPr>
              <a:defRPr sz="2000">
                <a:solidFill>
                  <a:srgbClr val="101957"/>
                </a:solidFill>
                <a:latin typeface="Avenir" panose="02000503040000020003"/>
              </a:defRPr>
            </a:lvl2pPr>
            <a:lvl3pPr>
              <a:defRPr sz="1800">
                <a:solidFill>
                  <a:srgbClr val="101957"/>
                </a:solidFill>
                <a:latin typeface="Avenir" panose="02000503040000020003"/>
              </a:defRPr>
            </a:lvl3pPr>
            <a:lvl4pPr>
              <a:defRPr sz="1600">
                <a:solidFill>
                  <a:srgbClr val="101957"/>
                </a:solidFill>
                <a:latin typeface="Avenir" panose="02000503040000020003"/>
              </a:defRPr>
            </a:lvl4pPr>
            <a:lvl5pPr>
              <a:defRPr sz="1600">
                <a:solidFill>
                  <a:srgbClr val="101957"/>
                </a:solidFill>
                <a:latin typeface="Avenir" panose="02000503040000020003"/>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101957"/>
                </a:solidFill>
                <a:latin typeface="Avenir" panose="02000503040000020003"/>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101957"/>
                </a:solidFill>
                <a:latin typeface="Avenir" panose="02000503040000020003"/>
              </a:defRPr>
            </a:lvl1pPr>
            <a:lvl2pPr>
              <a:defRPr sz="2000">
                <a:solidFill>
                  <a:srgbClr val="101957"/>
                </a:solidFill>
                <a:latin typeface="Avenir" panose="02000503040000020003"/>
              </a:defRPr>
            </a:lvl2pPr>
            <a:lvl3pPr>
              <a:defRPr sz="1800">
                <a:solidFill>
                  <a:srgbClr val="101957"/>
                </a:solidFill>
                <a:latin typeface="Avenir" panose="02000503040000020003"/>
              </a:defRPr>
            </a:lvl3pPr>
            <a:lvl4pPr>
              <a:defRPr sz="1600">
                <a:solidFill>
                  <a:srgbClr val="101957"/>
                </a:solidFill>
                <a:latin typeface="Avenir" panose="02000503040000020003"/>
              </a:defRPr>
            </a:lvl4pPr>
            <a:lvl5pPr>
              <a:defRPr sz="1600">
                <a:solidFill>
                  <a:srgbClr val="101957"/>
                </a:solidFill>
                <a:latin typeface="Avenir" panose="02000503040000020003"/>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ctrTitle"/>
          </p:nvPr>
        </p:nvSpPr>
        <p:spPr>
          <a:xfrm>
            <a:off x="381000" y="328083"/>
            <a:ext cx="6064250" cy="698500"/>
          </a:xfrm>
        </p:spPr>
        <p:txBody>
          <a:bodyPr>
            <a:normAutofit/>
          </a:bodyPr>
          <a:lstStyle/>
          <a:p>
            <a:pPr algn="l">
              <a:lnSpc>
                <a:spcPct val="80000"/>
              </a:lnSpc>
            </a:pPr>
            <a:r>
              <a:rPr lang="en-US" sz="400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2215560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381000" y="328083"/>
            <a:ext cx="6064250" cy="698500"/>
          </a:xfrm>
        </p:spPr>
        <p:txBody>
          <a:bodyPr>
            <a:normAutofit/>
          </a:bodyPr>
          <a:lstStyle/>
          <a:p>
            <a:pPr algn="l">
              <a:lnSpc>
                <a:spcPct val="80000"/>
              </a:lnSpc>
            </a:pPr>
            <a:r>
              <a:rPr lang="en-US" sz="400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105573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866490" y="2594157"/>
            <a:ext cx="6109650" cy="906463"/>
          </a:xfrm>
          <a:prstGeom prst="rect">
            <a:avLst/>
          </a:prstGeom>
        </p:spPr>
        <p:txBody>
          <a:bodyPr anchor="ctr">
            <a:normAutofit/>
          </a:bodyPr>
          <a:lstStyle>
            <a:lvl1pPr marL="0" indent="0" algn="ctr">
              <a:buNone/>
              <a:defRPr sz="3600" baseline="0">
                <a:solidFill>
                  <a:schemeClr val="bg1"/>
                </a:solidFill>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2090809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ConcludingSlid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5609166" y="4808341"/>
            <a:ext cx="3280833" cy="1815882"/>
          </a:xfrm>
          <a:prstGeom prst="rect">
            <a:avLst/>
          </a:prstGeom>
          <a:noFill/>
        </p:spPr>
        <p:txBody>
          <a:bodyPr wrap="square" rtlCol="0">
            <a:spAutoFit/>
          </a:bodyPr>
          <a:lstStyle/>
          <a:p>
            <a:pPr algn="r"/>
            <a:r>
              <a:rPr lang="en-US" sz="1600" dirty="0">
                <a:solidFill>
                  <a:srgbClr val="152754"/>
                </a:solidFill>
                <a:latin typeface="Avenir" panose="02000503040000020003" pitchFamily="2" charset="0"/>
                <a:cs typeface="Arial-Mdm-FC"/>
              </a:rPr>
              <a:t>CSTE National Office</a:t>
            </a:r>
          </a:p>
          <a:p>
            <a:pPr algn="r"/>
            <a:r>
              <a:rPr lang="en-US" sz="1300" dirty="0">
                <a:solidFill>
                  <a:schemeClr val="tx1">
                    <a:lumMod val="65000"/>
                    <a:lumOff val="35000"/>
                  </a:schemeClr>
                </a:solidFill>
                <a:latin typeface="Avenir" panose="02000503040000020003" pitchFamily="2" charset="0"/>
                <a:cs typeface="Arial-Lgt-FC"/>
              </a:rPr>
              <a:t>2872 Woodcock Boulevard, Suite 250</a:t>
            </a:r>
          </a:p>
          <a:p>
            <a:pPr algn="r"/>
            <a:r>
              <a:rPr lang="en-US" sz="1300" dirty="0">
                <a:solidFill>
                  <a:schemeClr val="tx1">
                    <a:lumMod val="65000"/>
                    <a:lumOff val="35000"/>
                  </a:schemeClr>
                </a:solidFill>
                <a:latin typeface="Avenir" panose="02000503040000020003" pitchFamily="2" charset="0"/>
                <a:cs typeface="Arial-Lgt-FC"/>
              </a:rPr>
              <a:t>Atlanta, Georgia 30341</a:t>
            </a:r>
          </a:p>
          <a:p>
            <a:pPr algn="r"/>
            <a:endParaRPr lang="en-US" sz="1300" dirty="0">
              <a:solidFill>
                <a:schemeClr val="tx1">
                  <a:lumMod val="65000"/>
                  <a:lumOff val="35000"/>
                </a:schemeClr>
              </a:solidFill>
              <a:latin typeface="Avenir" panose="02000503040000020003" pitchFamily="2" charset="0"/>
              <a:cs typeface="Arial-Lgt-FC"/>
            </a:endParaRPr>
          </a:p>
          <a:p>
            <a:pPr algn="r"/>
            <a:r>
              <a:rPr lang="en-US" sz="1300" dirty="0">
                <a:solidFill>
                  <a:schemeClr val="tx1">
                    <a:lumMod val="65000"/>
                    <a:lumOff val="35000"/>
                  </a:schemeClr>
                </a:solidFill>
                <a:latin typeface="Avenir" panose="02000503040000020003" pitchFamily="2" charset="0"/>
                <a:cs typeface="Arial-Lgt-FC"/>
              </a:rPr>
              <a:t>770.458.3811</a:t>
            </a:r>
          </a:p>
          <a:p>
            <a:pPr algn="r"/>
            <a:r>
              <a:rPr lang="en-US" sz="1100" b="1" dirty="0">
                <a:solidFill>
                  <a:schemeClr val="tx1">
                    <a:lumMod val="65000"/>
                    <a:lumOff val="35000"/>
                  </a:schemeClr>
                </a:solidFill>
                <a:latin typeface="Avenir" panose="02000503040000020003" pitchFamily="2" charset="0"/>
                <a:cs typeface="Arial-Lgt-FC"/>
              </a:rPr>
              <a:t> </a:t>
            </a:r>
            <a:r>
              <a:rPr lang="en-US" sz="1300" dirty="0">
                <a:solidFill>
                  <a:schemeClr val="tx1">
                    <a:lumMod val="65000"/>
                    <a:lumOff val="35000"/>
                  </a:schemeClr>
                </a:solidFill>
                <a:latin typeface="Avenir" panose="02000503040000020003" pitchFamily="2" charset="0"/>
                <a:cs typeface="Arial-Lgt-FC"/>
              </a:rPr>
              <a:t>770.458.8516</a:t>
            </a:r>
          </a:p>
          <a:p>
            <a:pPr algn="r"/>
            <a:r>
              <a:rPr lang="en-US" sz="1300" dirty="0">
                <a:solidFill>
                  <a:schemeClr val="tx1">
                    <a:lumMod val="65000"/>
                    <a:lumOff val="35000"/>
                  </a:schemeClr>
                </a:solidFill>
                <a:latin typeface="Avenir" panose="02000503040000020003" pitchFamily="2" charset="0"/>
                <a:cs typeface="Arial-Lgt-FC"/>
              </a:rPr>
              <a:t>cmccoull@cste.org</a:t>
            </a:r>
          </a:p>
          <a:p>
            <a:pPr algn="r"/>
            <a:endParaRPr lang="en-US" sz="1600" dirty="0">
              <a:latin typeface="Avenir" panose="02000503040000020003" pitchFamily="2" charset="0"/>
            </a:endParaRPr>
          </a:p>
        </p:txBody>
      </p:sp>
    </p:spTree>
    <p:extLst>
      <p:ext uri="{BB962C8B-B14F-4D97-AF65-F5344CB8AC3E}">
        <p14:creationId xmlns:p14="http://schemas.microsoft.com/office/powerpoint/2010/main" val="62341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5928102" cy="742089"/>
          </a:xfrm>
        </p:spPr>
        <p:txBody>
          <a:bodyPr anchor="b">
            <a:normAutofit/>
          </a:bodyPr>
          <a:lstStyle>
            <a:lvl1pPr algn="l">
              <a:defRPr sz="2400" b="0">
                <a:latin typeface="Avenir LT 45 Book" panose="02000503020000020003" pitchFamily="2" charset="0"/>
              </a:defRPr>
            </a:lvl1pPr>
          </a:lstStyle>
          <a:p>
            <a:r>
              <a:rPr lang="en-US" sz="4000" dirty="0">
                <a:solidFill>
                  <a:srgbClr val="101957"/>
                </a:solidFill>
                <a:latin typeface="Avenir" panose="02000503040000020003" pitchFamily="2" charset="0"/>
                <a:cs typeface="Arial-Mdm-FC"/>
              </a:rPr>
              <a:t>Header</a:t>
            </a:r>
            <a:endParaRPr lang="en-US" dirty="0"/>
          </a:p>
        </p:txBody>
      </p:sp>
      <p:sp>
        <p:nvSpPr>
          <p:cNvPr id="3" name="Content Placeholder 2"/>
          <p:cNvSpPr>
            <a:spLocks noGrp="1"/>
          </p:cNvSpPr>
          <p:nvPr>
            <p:ph idx="1" hasCustomPrompt="1"/>
          </p:nvPr>
        </p:nvSpPr>
        <p:spPr>
          <a:xfrm>
            <a:off x="3575050" y="1435100"/>
            <a:ext cx="5111750" cy="4691063"/>
          </a:xfrm>
        </p:spPr>
        <p:txBody>
          <a:bodyPr/>
          <a:lstStyle>
            <a:lvl1pPr algn="l">
              <a:defRPr sz="3200">
                <a:latin typeface="Avenir LT 45 Book" panose="02000503020000020003" pitchFamily="2" charset="0"/>
              </a:defRPr>
            </a:lvl1pPr>
            <a:lvl2pPr marL="800100" indent="-342900" algn="l">
              <a:lnSpc>
                <a:spcPct val="130000"/>
              </a:lnSpc>
              <a:buFont typeface="Arial"/>
              <a:buChar char="•"/>
              <a:defRPr sz="1600"/>
            </a:lvl2pPr>
            <a:lvl3pPr marL="800100" indent="0">
              <a:buNone/>
              <a:defRPr sz="1200"/>
            </a:lvl3pPr>
            <a:lvl4pPr>
              <a:defRPr sz="2000"/>
            </a:lvl4pPr>
            <a:lvl5pPr>
              <a:defRPr sz="2000"/>
            </a:lvl5pPr>
            <a:lvl6pPr>
              <a:defRPr sz="2000"/>
            </a:lvl6pPr>
            <a:lvl7pPr>
              <a:defRPr sz="2000"/>
            </a:lvl7pPr>
            <a:lvl8pPr>
              <a:defRPr sz="2000"/>
            </a:lvl8pPr>
            <a:lvl9pPr>
              <a:defRPr sz="2000"/>
            </a:lvl9pPr>
          </a:lstStyle>
          <a:p>
            <a:pPr algn="l"/>
            <a:r>
              <a:rPr lang="en-US" dirty="0" err="1">
                <a:solidFill>
                  <a:srgbClr val="585543"/>
                </a:solidFill>
                <a:latin typeface="Avenir" panose="02000503040000020003" pitchFamily="2" charset="0"/>
                <a:cs typeface="Arial-Mdm-FC"/>
              </a:rPr>
              <a:t>Subheader</a:t>
            </a:r>
            <a:endParaRPr lang="en-US" dirty="0">
              <a:solidFill>
                <a:srgbClr val="585543"/>
              </a:solidFill>
              <a:latin typeface="Avenir" panose="02000503040000020003" pitchFamily="2" charset="0"/>
              <a:cs typeface="Arial-Lgt-FC"/>
            </a:endParaRPr>
          </a:p>
          <a:p>
            <a:pPr algn="l"/>
            <a:r>
              <a:rPr lang="en-US" sz="2000" dirty="0">
                <a:solidFill>
                  <a:schemeClr val="tx1">
                    <a:lumMod val="65000"/>
                    <a:lumOff val="35000"/>
                  </a:schemeClr>
                </a:solidFill>
                <a:latin typeface="Avenir" panose="02000503040000020003" pitchFamily="2" charset="0"/>
                <a:cs typeface="Arial-Lgt-FC"/>
              </a:rPr>
              <a:t>Lorem ipsum dolor sit </a:t>
            </a:r>
            <a:r>
              <a:rPr lang="en-US" sz="2000" dirty="0" err="1">
                <a:solidFill>
                  <a:schemeClr val="tx1">
                    <a:lumMod val="65000"/>
                    <a:lumOff val="35000"/>
                  </a:schemeClr>
                </a:solidFill>
                <a:latin typeface="Avenir" panose="02000503040000020003" pitchFamily="2" charset="0"/>
                <a:cs typeface="Arial-Lgt-FC"/>
              </a:rPr>
              <a:t>amet</a:t>
            </a:r>
            <a:r>
              <a:rPr lang="en-US" sz="2000" dirty="0">
                <a:solidFill>
                  <a:schemeClr val="tx1">
                    <a:lumMod val="65000"/>
                    <a:lumOff val="35000"/>
                  </a:schemeClr>
                </a:solidFill>
                <a:latin typeface="Avenir" panose="02000503040000020003" pitchFamily="2" charset="0"/>
                <a:cs typeface="Arial-Lgt-FC"/>
              </a:rPr>
              <a:t>, id </a:t>
            </a:r>
            <a:r>
              <a:rPr lang="en-US" sz="2000" dirty="0" err="1">
                <a:solidFill>
                  <a:schemeClr val="tx1">
                    <a:lumMod val="65000"/>
                    <a:lumOff val="35000"/>
                  </a:schemeClr>
                </a:solidFill>
                <a:latin typeface="Avenir" panose="02000503040000020003" pitchFamily="2" charset="0"/>
                <a:cs typeface="Arial-Lgt-FC"/>
              </a:rPr>
              <a:t>reque</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appareat</a:t>
            </a:r>
            <a:r>
              <a:rPr lang="en-US" sz="2000" dirty="0">
                <a:solidFill>
                  <a:schemeClr val="tx1">
                    <a:lumMod val="65000"/>
                    <a:lumOff val="35000"/>
                  </a:schemeClr>
                </a:solidFill>
                <a:latin typeface="Avenir" panose="02000503040000020003" pitchFamily="2" charset="0"/>
                <a:cs typeface="Arial-Lgt-FC"/>
              </a:rPr>
              <a:t> per. </a:t>
            </a:r>
            <a:r>
              <a:rPr lang="en-US" sz="2000" dirty="0" err="1">
                <a:solidFill>
                  <a:schemeClr val="tx1">
                    <a:lumMod val="65000"/>
                    <a:lumOff val="35000"/>
                  </a:schemeClr>
                </a:solidFill>
                <a:latin typeface="Avenir" panose="02000503040000020003" pitchFamily="2" charset="0"/>
                <a:cs typeface="Arial-Lgt-FC"/>
              </a:rPr>
              <a:t>Te</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neglegentur</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comprehens</a:t>
            </a:r>
            <a:r>
              <a:rPr lang="en-US" sz="2000" dirty="0">
                <a:solidFill>
                  <a:schemeClr val="tx1">
                    <a:lumMod val="65000"/>
                    <a:lumOff val="35000"/>
                  </a:schemeClr>
                </a:solidFill>
                <a:latin typeface="Avenir" panose="02000503040000020003" pitchFamily="2" charset="0"/>
                <a:cs typeface="Arial-Lgt-FC"/>
              </a:rPr>
              <a:t> qui. Ne qui </a:t>
            </a:r>
            <a:r>
              <a:rPr lang="en-US" sz="2000" dirty="0" err="1">
                <a:solidFill>
                  <a:schemeClr val="tx1">
                    <a:lumMod val="65000"/>
                    <a:lumOff val="35000"/>
                  </a:schemeClr>
                </a:solidFill>
                <a:latin typeface="Avenir" panose="02000503040000020003" pitchFamily="2" charset="0"/>
                <a:cs typeface="Arial-Lgt-FC"/>
              </a:rPr>
              <a:t>eirmod</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mediocrem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Mentitum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maluisset</a:t>
            </a:r>
            <a:r>
              <a:rPr lang="en-US" sz="2000" dirty="0">
                <a:solidFill>
                  <a:schemeClr val="tx1">
                    <a:lumMod val="65000"/>
                    <a:lumOff val="35000"/>
                  </a:schemeClr>
                </a:solidFill>
                <a:latin typeface="Avenir" panose="02000503040000020003" pitchFamily="2" charset="0"/>
                <a:cs typeface="Arial-Lgt-FC"/>
              </a:rPr>
              <a:t> et sea, </a:t>
            </a:r>
            <a:r>
              <a:rPr lang="en-US" sz="2000" dirty="0" err="1">
                <a:solidFill>
                  <a:schemeClr val="tx1">
                    <a:lumMod val="65000"/>
                    <a:lumOff val="35000"/>
                  </a:schemeClr>
                </a:solidFill>
                <a:latin typeface="Avenir" panose="02000503040000020003" pitchFamily="2" charset="0"/>
                <a:cs typeface="Arial-Lgt-FC"/>
              </a:rPr>
              <a:t>harum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solet</a:t>
            </a:r>
            <a:r>
              <a:rPr lang="en-US" sz="2000" dirty="0">
                <a:solidFill>
                  <a:schemeClr val="tx1">
                    <a:lumMod val="65000"/>
                    <a:lumOff val="35000"/>
                  </a:schemeClr>
                </a:solidFill>
                <a:latin typeface="Avenir" panose="02000503040000020003" pitchFamily="2" charset="0"/>
                <a:cs typeface="Arial-Lgt-FC"/>
              </a:rPr>
              <a:t> id mea. Lorem ipsum</a:t>
            </a:r>
          </a:p>
          <a:p>
            <a:pPr marL="800100" lvl="1" indent="-342900"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a:p>
            <a:pPr marL="800100" lvl="1" indent="-342900"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a:p>
            <a:pPr marL="800100" lvl="1" indent="-342900"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101957"/>
                </a:solidFill>
                <a:latin typeface="Avenir" panose="02000503040000020003"/>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14696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01957"/>
                </a:solidFill>
                <a:latin typeface="Avenir LT 45 Book" panose="02000503020000020003" pitchFamily="2"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101957"/>
                </a:solidFill>
                <a:latin typeface="Avenir" panose="02000503040000020003"/>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01957"/>
                </a:solidFill>
                <a:latin typeface="Avenir LT 45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09732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solidFill>
                  <a:srgbClr val="101957"/>
                </a:solidFill>
                <a:latin typeface="Avenir LT 45 Book" panose="02000503020000020003" pitchFamily="2" charset="0"/>
              </a:defRPr>
            </a:lvl1pPr>
            <a:lvl2pPr>
              <a:defRPr>
                <a:solidFill>
                  <a:srgbClr val="101957"/>
                </a:solidFill>
                <a:latin typeface="Avenir LT 45 Book" panose="02000503020000020003" pitchFamily="2" charset="0"/>
              </a:defRPr>
            </a:lvl2pPr>
            <a:lvl3pPr>
              <a:defRPr>
                <a:solidFill>
                  <a:srgbClr val="101957"/>
                </a:solidFill>
                <a:latin typeface="Avenir LT 45 Book" panose="02000503020000020003" pitchFamily="2" charset="0"/>
              </a:defRPr>
            </a:lvl3pPr>
            <a:lvl4pPr>
              <a:defRPr>
                <a:solidFill>
                  <a:srgbClr val="101957"/>
                </a:solidFill>
                <a:latin typeface="Avenir LT 45 Book" panose="02000503020000020003" pitchFamily="2" charset="0"/>
              </a:defRPr>
            </a:lvl4pPr>
            <a:lvl5pPr>
              <a:defRPr>
                <a:solidFill>
                  <a:srgbClr val="101957"/>
                </a:solidFill>
                <a:latin typeface="Avenir LT 45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381000" y="328083"/>
            <a:ext cx="6064250" cy="698500"/>
          </a:xfrm>
        </p:spPr>
        <p:txBody>
          <a:bodyPr>
            <a:normAutofit/>
          </a:bodyPr>
          <a:lstStyle>
            <a:lvl1pPr>
              <a:defRPr>
                <a:latin typeface="Avenir LT 45 Book" panose="02000503020000020003" pitchFamily="2" charset="0"/>
              </a:defRPr>
            </a:lvl1pPr>
          </a:lstStyle>
          <a:p>
            <a:pPr algn="l">
              <a:lnSpc>
                <a:spcPct val="80000"/>
              </a:lnSpc>
            </a:pPr>
            <a:r>
              <a:rPr lang="en-US" sz="4000" dirty="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430003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01957"/>
                </a:solidFill>
                <a:latin typeface="Avenir LT 45 Book" panose="02000503020000020003" pitchFamily="2"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01957"/>
                </a:solidFill>
                <a:latin typeface="Avenir LT 45 Book" panose="02000503020000020003" pitchFamily="2" charset="0"/>
              </a:defRPr>
            </a:lvl1pPr>
            <a:lvl2pPr>
              <a:defRPr>
                <a:solidFill>
                  <a:srgbClr val="101957"/>
                </a:solidFill>
                <a:latin typeface="Avenir LT 45 Book" panose="02000503020000020003" pitchFamily="2" charset="0"/>
              </a:defRPr>
            </a:lvl2pPr>
            <a:lvl3pPr>
              <a:defRPr>
                <a:solidFill>
                  <a:srgbClr val="101957"/>
                </a:solidFill>
                <a:latin typeface="Avenir LT 45 Book" panose="02000503020000020003" pitchFamily="2" charset="0"/>
              </a:defRPr>
            </a:lvl3pPr>
            <a:lvl4pPr>
              <a:defRPr>
                <a:solidFill>
                  <a:srgbClr val="101957"/>
                </a:solidFill>
                <a:latin typeface="Avenir LT 45 Book" panose="02000503020000020003" pitchFamily="2" charset="0"/>
              </a:defRPr>
            </a:lvl4pPr>
            <a:lvl5pPr>
              <a:defRPr>
                <a:solidFill>
                  <a:srgbClr val="101957"/>
                </a:solidFill>
                <a:latin typeface="Avenir LT 45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5602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5561"/>
          <a:stretch/>
        </p:blipFill>
        <p:spPr>
          <a:xfrm>
            <a:off x="0" y="4"/>
            <a:ext cx="9144000" cy="1210615"/>
          </a:xfrm>
          <a:prstGeom prst="rect">
            <a:avLst/>
          </a:prstGeom>
        </p:spPr>
      </p:pic>
      <p:sp>
        <p:nvSpPr>
          <p:cNvPr id="7" name="Title 1"/>
          <p:cNvSpPr>
            <a:spLocks noGrp="1"/>
          </p:cNvSpPr>
          <p:nvPr>
            <p:ph type="title"/>
          </p:nvPr>
        </p:nvSpPr>
        <p:spPr>
          <a:xfrm>
            <a:off x="457201" y="1386074"/>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20205"/>
            <a:ext cx="6903076" cy="646331"/>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Center for HIV/AIDS, Viral Hepatitis, STD, and TB Prevention</a:t>
            </a:r>
          </a:p>
          <a:p>
            <a:r>
              <a:rPr lang="en-US" sz="1800" b="1" dirty="0">
                <a:solidFill>
                  <a:schemeClr val="tx2">
                    <a:lumMod val="95000"/>
                  </a:schemeClr>
                </a:solidFill>
                <a:latin typeface="Calibri" panose="020F0502020204030204" pitchFamily="34" charset="0"/>
              </a:rPr>
              <a:t>Division</a:t>
            </a:r>
            <a:r>
              <a:rPr lang="en-US" sz="1800" b="1" baseline="0" dirty="0">
                <a:solidFill>
                  <a:schemeClr val="tx2">
                    <a:lumMod val="95000"/>
                  </a:schemeClr>
                </a:solidFill>
                <a:latin typeface="Calibri" panose="020F0502020204030204" pitchFamily="34" charset="0"/>
              </a:rPr>
              <a:t> of STD Prevention</a:t>
            </a:r>
            <a:endParaRPr lang="en-US" sz="18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395063508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7503"/>
          <a:stretch/>
        </p:blipFill>
        <p:spPr>
          <a:xfrm>
            <a:off x="0" y="6687422"/>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84" indent="-342884">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76443064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2" y="1600201"/>
            <a:ext cx="3879669" cy="419100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600201"/>
            <a:ext cx="3879669" cy="419100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12832538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100"/>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31"/>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30242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4462"/>
          <a:stretch/>
        </p:blipFill>
        <p:spPr>
          <a:xfrm>
            <a:off x="0" y="1"/>
            <a:ext cx="9144000" cy="1219200"/>
          </a:xfrm>
          <a:prstGeom prst="rect">
            <a:avLst/>
          </a:prstGeom>
        </p:spPr>
      </p:pic>
      <p:sp>
        <p:nvSpPr>
          <p:cNvPr id="7" name="Title 1"/>
          <p:cNvSpPr>
            <a:spLocks noGrp="1"/>
          </p:cNvSpPr>
          <p:nvPr>
            <p:ph type="title"/>
          </p:nvPr>
        </p:nvSpPr>
        <p:spPr>
          <a:xfrm>
            <a:off x="457200" y="1386071"/>
            <a:ext cx="82296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224572"/>
            <a:ext cx="6903076" cy="300082"/>
          </a:xfrm>
          <a:prstGeom prst="rect">
            <a:avLst/>
          </a:prstGeom>
          <a:noFill/>
        </p:spPr>
        <p:txBody>
          <a:bodyPr wrap="square" rtlCol="0">
            <a:spAutoFit/>
          </a:bodyPr>
          <a:lstStyle/>
          <a:p>
            <a:pPr defTabSz="685766"/>
            <a:r>
              <a:rPr lang="en-US" sz="135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1558709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eneric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FBF7-2FB9-4FB8-8F76-B165A6F979F6}"/>
              </a:ext>
            </a:extLst>
          </p:cNvPr>
          <p:cNvSpPr>
            <a:spLocks noGrp="1"/>
          </p:cNvSpPr>
          <p:nvPr>
            <p:ph type="title"/>
          </p:nvPr>
        </p:nvSpPr>
        <p:spPr>
          <a:xfrm>
            <a:off x="243658" y="255082"/>
            <a:ext cx="6208513" cy="871355"/>
          </a:xfrm>
          <a:prstGeom prst="rect">
            <a:avLst/>
          </a:prstGeom>
        </p:spPr>
        <p:txBody>
          <a:bodyPr anchor="ctr"/>
          <a:lstStyle>
            <a:lvl1pPr>
              <a:defRPr sz="3700">
                <a:solidFill>
                  <a:srgbClr val="15345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43659" y="1547310"/>
            <a:ext cx="8643488" cy="4270687"/>
          </a:xfrm>
          <a:prstGeom prst="rect">
            <a:avLst/>
          </a:prstGeom>
        </p:spPr>
        <p:txBody>
          <a:bodyPr vert="horz" lIns="91440" tIns="45720" rIns="91440" bIns="45720" rtlCol="0">
            <a:normAutofit/>
          </a:bodyPr>
          <a:lstStyle>
            <a:lvl1pPr>
              <a:defRPr sz="2400">
                <a:solidFill>
                  <a:schemeClr val="tx1">
                    <a:lumMod val="75000"/>
                    <a:lumOff val="25000"/>
                  </a:schemeClr>
                </a:solidFill>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1658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8326"/>
          <a:stretch/>
        </p:blipFill>
        <p:spPr>
          <a:xfrm>
            <a:off x="0" y="6691613"/>
            <a:ext cx="9144000" cy="166388"/>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84" indent="-342884">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96180516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8140"/>
          <a:stretch/>
        </p:blipFill>
        <p:spPr>
          <a:xfrm>
            <a:off x="1" y="5679811"/>
            <a:ext cx="9148928" cy="1178193"/>
          </a:xfrm>
          <a:prstGeom prst="rect">
            <a:avLst/>
          </a:prstGeom>
        </p:spPr>
      </p:pic>
      <p:sp>
        <p:nvSpPr>
          <p:cNvPr id="3" name="TextBox 2"/>
          <p:cNvSpPr txBox="1"/>
          <p:nvPr userDrawn="1"/>
        </p:nvSpPr>
        <p:spPr>
          <a:xfrm>
            <a:off x="263787" y="3662436"/>
            <a:ext cx="6639341" cy="1384995"/>
          </a:xfrm>
          <a:prstGeom prst="rect">
            <a:avLst/>
          </a:prstGeom>
          <a:noFill/>
        </p:spPr>
        <p:txBody>
          <a:bodyPr wrap="square" rtlCol="0">
            <a:spAutoFit/>
          </a:bodyPr>
          <a:lstStyle/>
          <a:p>
            <a:pPr defTabSz="685766"/>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354073" y="6365557"/>
            <a:ext cx="865848" cy="300082"/>
          </a:xfrm>
          <a:prstGeom prst="rect">
            <a:avLst/>
          </a:prstGeom>
          <a:noFill/>
        </p:spPr>
        <p:txBody>
          <a:bodyPr wrap="square" rtlCol="0">
            <a:spAutoFit/>
          </a:bodyPr>
          <a:lstStyle/>
          <a:p>
            <a:pPr algn="r" defTabSz="685766"/>
            <a:fld id="{546F342E-8484-4702-8326-3C4F0D187E4A}" type="slidenum">
              <a:rPr lang="en-US" sz="1350">
                <a:solidFill>
                  <a:srgbClr val="FFFFFF"/>
                </a:solidFill>
              </a:rPr>
              <a:pPr algn="r" defTabSz="685766"/>
              <a:t>‹#›</a:t>
            </a:fld>
            <a:endParaRPr lang="en-US" sz="1350" dirty="0">
              <a:solidFill>
                <a:srgbClr val="FFFFFF"/>
              </a:solidFill>
            </a:endParaRPr>
          </a:p>
        </p:txBody>
      </p:sp>
    </p:spTree>
    <p:extLst>
      <p:ext uri="{BB962C8B-B14F-4D97-AF65-F5344CB8AC3E}">
        <p14:creationId xmlns:p14="http://schemas.microsoft.com/office/powerpoint/2010/main" val="105542677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9144000" cy="1223515"/>
          </a:xfrm>
          <a:prstGeom prst="rect">
            <a:avLst/>
          </a:prstGeom>
        </p:spPr>
      </p:pic>
      <p:sp>
        <p:nvSpPr>
          <p:cNvPr id="7" name="Title 1"/>
          <p:cNvSpPr>
            <a:spLocks noGrp="1"/>
          </p:cNvSpPr>
          <p:nvPr>
            <p:ph type="title"/>
          </p:nvPr>
        </p:nvSpPr>
        <p:spPr>
          <a:xfrm>
            <a:off x="457200" y="1386071"/>
            <a:ext cx="8229600" cy="1155779"/>
          </a:xfrm>
          <a:prstGeom prst="rect">
            <a:avLst/>
          </a:prstGeom>
        </p:spPr>
        <p:txBody>
          <a:bodyPr/>
          <a:lstStyle>
            <a:lvl1pPr algn="l">
              <a:lnSpc>
                <a:spcPts val="3000"/>
              </a:lnSpc>
              <a:defRPr sz="2800"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213D"/>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224574"/>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25353688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457200" y="1545167"/>
            <a:ext cx="8229600" cy="4455584"/>
          </a:xfrm>
        </p:spPr>
        <p:txBody>
          <a:bodyPr/>
          <a:lstStyle>
            <a:lvl1pPr marL="342884" indent="-342884">
              <a:buClr>
                <a:srgbClr val="0088B7"/>
              </a:buClr>
              <a:buFont typeface="Wingdings" panose="05000000000000000000" pitchFamily="2" charset="2"/>
              <a:buChar char="§"/>
              <a:defRPr sz="2000">
                <a:solidFill>
                  <a:srgbClr val="00213D"/>
                </a:solidFill>
              </a:defRPr>
            </a:lvl1pPr>
            <a:lvl2pPr>
              <a:buClr>
                <a:srgbClr val="3D6C2A"/>
              </a:buClr>
              <a:defRPr sz="2000">
                <a:solidFill>
                  <a:srgbClr val="00213D"/>
                </a:solidFill>
              </a:defRPr>
            </a:lvl2pPr>
            <a:lvl3pPr>
              <a:buClr>
                <a:srgbClr val="7A003C"/>
              </a:buClr>
              <a:defRPr sz="2000">
                <a:solidFill>
                  <a:srgbClr val="00213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4"/>
            <a:ext cx="9144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06247014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2" y="1600201"/>
            <a:ext cx="3879669" cy="419100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600201"/>
            <a:ext cx="3879669" cy="419100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4"/>
            <a:ext cx="9144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35625531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100"/>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31"/>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706060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263787" y="3662436"/>
            <a:ext cx="6639341" cy="1384995"/>
          </a:xfrm>
          <a:prstGeom prst="rect">
            <a:avLst/>
          </a:prstGeom>
          <a:noFill/>
        </p:spPr>
        <p:txBody>
          <a:bodyPr wrap="square" rtlCol="0">
            <a:spAutoFit/>
          </a:bodyPr>
          <a:lstStyle/>
          <a:p>
            <a:r>
              <a:rPr lang="en-US" sz="1200" dirty="0">
                <a:solidFill>
                  <a:srgbClr val="00213D"/>
                </a:solidFill>
                <a:latin typeface="Calibri" panose="020F0502020204030204" pitchFamily="34" charset="0"/>
              </a:rPr>
              <a:t>For more information, contact CDC</a:t>
            </a:r>
            <a:br>
              <a:rPr lang="en-US" sz="1200" dirty="0">
                <a:solidFill>
                  <a:srgbClr val="00213D"/>
                </a:solidFill>
                <a:latin typeface="Calibri" panose="020F0502020204030204" pitchFamily="34" charset="0"/>
              </a:rPr>
            </a:br>
            <a:r>
              <a:rPr lang="en-US" sz="1200" dirty="0">
                <a:solidFill>
                  <a:srgbClr val="00213D"/>
                </a:solidFill>
                <a:latin typeface="Calibri" panose="020F0502020204030204" pitchFamily="34" charset="0"/>
              </a:rPr>
              <a:t>1-800-CDC-INFO (232-4636)</a:t>
            </a:r>
            <a:br>
              <a:rPr lang="en-US" sz="1200" dirty="0">
                <a:solidFill>
                  <a:srgbClr val="00213D"/>
                </a:solidFill>
                <a:latin typeface="Calibri" panose="020F0502020204030204" pitchFamily="34" charset="0"/>
              </a:rPr>
            </a:br>
            <a:r>
              <a:rPr lang="en-US" sz="1200" dirty="0">
                <a:solidFill>
                  <a:srgbClr val="00213D"/>
                </a:solidFill>
                <a:latin typeface="Calibri" panose="020F0502020204030204" pitchFamily="34" charset="0"/>
              </a:rPr>
              <a:t>TTY:  1-888-232-6348    www.cdc.gov</a:t>
            </a:r>
            <a:br>
              <a:rPr lang="en-US" sz="1200" dirty="0">
                <a:solidFill>
                  <a:srgbClr val="00213D"/>
                </a:solidFill>
                <a:latin typeface="Calibri" panose="020F0502020204030204" pitchFamily="34" charset="0"/>
              </a:rPr>
            </a:br>
            <a:br>
              <a:rPr lang="en-US" sz="1200" dirty="0">
                <a:solidFill>
                  <a:srgbClr val="00213D"/>
                </a:solidFill>
                <a:latin typeface="Calibri" panose="020F0502020204030204" pitchFamily="34" charset="0"/>
              </a:rPr>
            </a:br>
            <a:br>
              <a:rPr lang="en-US" sz="1200" dirty="0">
                <a:solidFill>
                  <a:srgbClr val="00213D"/>
                </a:solidFill>
                <a:latin typeface="Calibri" panose="020F0502020204030204" pitchFamily="34" charset="0"/>
              </a:rPr>
            </a:br>
            <a:r>
              <a:rPr lang="en-US" sz="12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91"/>
            <a:ext cx="9144000" cy="1176713"/>
          </a:xfrm>
          <a:prstGeom prst="rect">
            <a:avLst/>
          </a:prstGeom>
        </p:spPr>
      </p:pic>
    </p:spTree>
    <p:extLst>
      <p:ext uri="{BB962C8B-B14F-4D97-AF65-F5344CB8AC3E}">
        <p14:creationId xmlns:p14="http://schemas.microsoft.com/office/powerpoint/2010/main" val="12101427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5561"/>
          <a:stretch/>
        </p:blipFill>
        <p:spPr>
          <a:xfrm>
            <a:off x="0" y="4"/>
            <a:ext cx="9144000" cy="1210615"/>
          </a:xfrm>
          <a:prstGeom prst="rect">
            <a:avLst/>
          </a:prstGeom>
        </p:spPr>
      </p:pic>
      <p:sp>
        <p:nvSpPr>
          <p:cNvPr id="7" name="Title 1"/>
          <p:cNvSpPr>
            <a:spLocks noGrp="1"/>
          </p:cNvSpPr>
          <p:nvPr>
            <p:ph type="title"/>
          </p:nvPr>
        </p:nvSpPr>
        <p:spPr>
          <a:xfrm>
            <a:off x="457201" y="1386074"/>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20205"/>
            <a:ext cx="6903076" cy="646331"/>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Center for HIV/AIDS, Viral Hepatitis, STD, and TB Prevention</a:t>
            </a:r>
          </a:p>
          <a:p>
            <a:r>
              <a:rPr lang="en-US" sz="1800" b="1" dirty="0">
                <a:solidFill>
                  <a:schemeClr val="tx2">
                    <a:lumMod val="95000"/>
                  </a:schemeClr>
                </a:solidFill>
                <a:latin typeface="Calibri" panose="020F0502020204030204" pitchFamily="34" charset="0"/>
              </a:rPr>
              <a:t>Division</a:t>
            </a:r>
            <a:r>
              <a:rPr lang="en-US" sz="1800" b="1" baseline="0" dirty="0">
                <a:solidFill>
                  <a:schemeClr val="tx2">
                    <a:lumMod val="95000"/>
                  </a:schemeClr>
                </a:solidFill>
                <a:latin typeface="Calibri" panose="020F0502020204030204" pitchFamily="34" charset="0"/>
              </a:rPr>
              <a:t> of STD Prevention</a:t>
            </a:r>
            <a:endParaRPr lang="en-US" sz="18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27178867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7503"/>
          <a:stretch/>
        </p:blipFill>
        <p:spPr>
          <a:xfrm>
            <a:off x="0" y="6687422"/>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84" indent="-342884">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20215481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2" y="1600201"/>
            <a:ext cx="3879669" cy="419100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600201"/>
            <a:ext cx="3879669" cy="419100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6">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1678296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a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FBF7-2FB9-4FB8-8F76-B165A6F979F6}"/>
              </a:ext>
            </a:extLst>
          </p:cNvPr>
          <p:cNvSpPr>
            <a:spLocks noGrp="1"/>
          </p:cNvSpPr>
          <p:nvPr>
            <p:ph type="title"/>
          </p:nvPr>
        </p:nvSpPr>
        <p:spPr>
          <a:xfrm>
            <a:off x="243658" y="255082"/>
            <a:ext cx="6208513" cy="871355"/>
          </a:xfrm>
          <a:prstGeom prst="rect">
            <a:avLst/>
          </a:prstGeom>
        </p:spPr>
        <p:txBody>
          <a:bodyPr anchor="ctr"/>
          <a:lstStyle>
            <a:lvl1pPr>
              <a:defRPr sz="3700">
                <a:solidFill>
                  <a:srgbClr val="15345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43659" y="1547310"/>
            <a:ext cx="5283838" cy="4270687"/>
          </a:xfrm>
          <a:prstGeom prst="rect">
            <a:avLst/>
          </a:prstGeom>
        </p:spPr>
        <p:txBody>
          <a:bodyPr vert="horz" lIns="91440" tIns="45720" rIns="91440" bIns="45720" rtlCol="0">
            <a:normAutofit/>
          </a:bodyPr>
          <a:lstStyle>
            <a:lvl1pPr>
              <a:defRPr sz="2400">
                <a:solidFill>
                  <a:schemeClr val="tx1">
                    <a:lumMod val="75000"/>
                    <a:lumOff val="25000"/>
                  </a:schemeClr>
                </a:solidFill>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8721BDB5-4C90-4F4C-86A3-DF0414374DF6}"/>
              </a:ext>
            </a:extLst>
          </p:cNvPr>
          <p:cNvSpPr>
            <a:spLocks noGrp="1"/>
          </p:cNvSpPr>
          <p:nvPr>
            <p:ph type="pic" sz="quarter" idx="10"/>
          </p:nvPr>
        </p:nvSpPr>
        <p:spPr>
          <a:xfrm>
            <a:off x="5794375" y="1547310"/>
            <a:ext cx="3124200" cy="4267703"/>
          </a:xfrm>
          <a:solidFill>
            <a:schemeClr val="bg2"/>
          </a:solidFill>
        </p:spPr>
        <p:txBody>
          <a:bodyPr/>
          <a:lstStyle/>
          <a:p>
            <a:endParaRPr lang="en-US" dirty="0"/>
          </a:p>
        </p:txBody>
      </p:sp>
    </p:spTree>
    <p:extLst>
      <p:ext uri="{BB962C8B-B14F-4D97-AF65-F5344CB8AC3E}">
        <p14:creationId xmlns:p14="http://schemas.microsoft.com/office/powerpoint/2010/main" val="2973722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100"/>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31"/>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540664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8140"/>
          <a:stretch/>
        </p:blipFill>
        <p:spPr>
          <a:xfrm>
            <a:off x="1" y="5679811"/>
            <a:ext cx="9148928" cy="1178193"/>
          </a:xfrm>
          <a:prstGeom prst="rect">
            <a:avLst/>
          </a:prstGeom>
        </p:spPr>
      </p:pic>
      <p:sp>
        <p:nvSpPr>
          <p:cNvPr id="3" name="TextBox 2"/>
          <p:cNvSpPr txBox="1"/>
          <p:nvPr userDrawn="1"/>
        </p:nvSpPr>
        <p:spPr>
          <a:xfrm>
            <a:off x="127220" y="3662436"/>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60221941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4462"/>
          <a:stretch/>
        </p:blipFill>
        <p:spPr>
          <a:xfrm>
            <a:off x="0" y="1"/>
            <a:ext cx="9144000" cy="1219200"/>
          </a:xfrm>
          <a:prstGeom prst="rect">
            <a:avLst/>
          </a:prstGeom>
        </p:spPr>
      </p:pic>
      <p:sp>
        <p:nvSpPr>
          <p:cNvPr id="7" name="Title 1"/>
          <p:cNvSpPr>
            <a:spLocks noGrp="1"/>
          </p:cNvSpPr>
          <p:nvPr>
            <p:ph type="title"/>
          </p:nvPr>
        </p:nvSpPr>
        <p:spPr>
          <a:xfrm>
            <a:off x="457200" y="1386071"/>
            <a:ext cx="82296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224572"/>
            <a:ext cx="6903076" cy="300082"/>
          </a:xfrm>
          <a:prstGeom prst="rect">
            <a:avLst/>
          </a:prstGeom>
          <a:noFill/>
        </p:spPr>
        <p:txBody>
          <a:bodyPr wrap="square" rtlCol="0">
            <a:spAutoFit/>
          </a:bodyPr>
          <a:lstStyle/>
          <a:p>
            <a:pPr defTabSz="685766"/>
            <a:r>
              <a:rPr lang="en-US" sz="135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62156254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8326"/>
          <a:stretch/>
        </p:blipFill>
        <p:spPr>
          <a:xfrm>
            <a:off x="0" y="6691613"/>
            <a:ext cx="9144000" cy="166388"/>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84" indent="-342884">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53768943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8140"/>
          <a:stretch/>
        </p:blipFill>
        <p:spPr>
          <a:xfrm>
            <a:off x="1" y="5679811"/>
            <a:ext cx="9148928" cy="1178193"/>
          </a:xfrm>
          <a:prstGeom prst="rect">
            <a:avLst/>
          </a:prstGeom>
        </p:spPr>
      </p:pic>
      <p:sp>
        <p:nvSpPr>
          <p:cNvPr id="3" name="TextBox 2"/>
          <p:cNvSpPr txBox="1"/>
          <p:nvPr userDrawn="1"/>
        </p:nvSpPr>
        <p:spPr>
          <a:xfrm>
            <a:off x="263787" y="3662436"/>
            <a:ext cx="6639341" cy="1384995"/>
          </a:xfrm>
          <a:prstGeom prst="rect">
            <a:avLst/>
          </a:prstGeom>
          <a:noFill/>
        </p:spPr>
        <p:txBody>
          <a:bodyPr wrap="square" rtlCol="0">
            <a:spAutoFit/>
          </a:bodyPr>
          <a:lstStyle/>
          <a:p>
            <a:pPr defTabSz="685766"/>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354073" y="6365557"/>
            <a:ext cx="865848" cy="300082"/>
          </a:xfrm>
          <a:prstGeom prst="rect">
            <a:avLst/>
          </a:prstGeom>
          <a:noFill/>
        </p:spPr>
        <p:txBody>
          <a:bodyPr wrap="square" rtlCol="0">
            <a:spAutoFit/>
          </a:bodyPr>
          <a:lstStyle/>
          <a:p>
            <a:pPr algn="r" defTabSz="685766"/>
            <a:fld id="{546F342E-8484-4702-8326-3C4F0D187E4A}" type="slidenum">
              <a:rPr lang="en-US" sz="1350">
                <a:solidFill>
                  <a:srgbClr val="FFFFFF"/>
                </a:solidFill>
              </a:rPr>
              <a:pPr algn="r" defTabSz="685766"/>
              <a:t>‹#›</a:t>
            </a:fld>
            <a:endParaRPr lang="en-US" sz="1350" dirty="0">
              <a:solidFill>
                <a:srgbClr val="FFFFFF"/>
              </a:solidFill>
            </a:endParaRPr>
          </a:p>
        </p:txBody>
      </p:sp>
    </p:spTree>
    <p:extLst>
      <p:ext uri="{BB962C8B-B14F-4D97-AF65-F5344CB8AC3E}">
        <p14:creationId xmlns:p14="http://schemas.microsoft.com/office/powerpoint/2010/main" val="424366886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slid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457200" y="1558549"/>
            <a:ext cx="6400800" cy="1752600"/>
          </a:xfrm>
        </p:spPr>
        <p:txBody>
          <a:bodyPr/>
          <a:lstStyle>
            <a:lvl1pPr marL="0" indent="0" algn="l">
              <a:buNone/>
              <a:defRPr sz="3200">
                <a:solidFill>
                  <a:schemeClr val="tx1">
                    <a:tint val="75000"/>
                  </a:schemeClr>
                </a:solidFill>
                <a:latin typeface="Avenir LT 45 Book"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800" dirty="0">
                <a:solidFill>
                  <a:schemeClr val="tx1">
                    <a:lumMod val="65000"/>
                    <a:lumOff val="35000"/>
                  </a:schemeClr>
                </a:solidFill>
                <a:latin typeface="Avenir" panose="02000503040000020003" pitchFamily="2" charset="0"/>
                <a:cs typeface="Arial-Mdm-FC"/>
              </a:rPr>
              <a:t>Subtitle goes here. Note: please use </a:t>
            </a:r>
            <a:r>
              <a:rPr lang="en-US" sz="2800" dirty="0" err="1">
                <a:solidFill>
                  <a:schemeClr val="tx1">
                    <a:lumMod val="65000"/>
                    <a:lumOff val="35000"/>
                  </a:schemeClr>
                </a:solidFill>
                <a:latin typeface="Avenir" panose="02000503040000020003" pitchFamily="2" charset="0"/>
                <a:cs typeface="Arial-Mdm-FC"/>
              </a:rPr>
              <a:t>Avenir</a:t>
            </a:r>
            <a:r>
              <a:rPr lang="en-US" sz="2800" dirty="0">
                <a:solidFill>
                  <a:schemeClr val="tx1">
                    <a:lumMod val="65000"/>
                    <a:lumOff val="35000"/>
                  </a:schemeClr>
                </a:solidFill>
                <a:latin typeface="Avenir" panose="02000503040000020003" pitchFamily="2" charset="0"/>
                <a:cs typeface="Arial-Mdm-FC"/>
              </a:rPr>
              <a:t> book font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3286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header-01.jp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9144000" cy="1336977"/>
          </a:xfrm>
          <a:prstGeom prst="rect">
            <a:avLst/>
          </a:prstGeom>
        </p:spPr>
      </p:pic>
      <p:sp>
        <p:nvSpPr>
          <p:cNvPr id="2" name="Title 1"/>
          <p:cNvSpPr>
            <a:spLocks noGrp="1"/>
          </p:cNvSpPr>
          <p:nvPr>
            <p:ph type="title" hasCustomPrompt="1"/>
          </p:nvPr>
        </p:nvSpPr>
        <p:spPr>
          <a:xfrm>
            <a:off x="457200" y="170482"/>
            <a:ext cx="8229600" cy="1030638"/>
          </a:xfrm>
        </p:spPr>
        <p:txBody>
          <a:bodyPr/>
          <a:lstStyle>
            <a:lvl1pPr algn="l">
              <a:defRPr sz="4400"/>
            </a:lvl1pPr>
          </a:lstStyle>
          <a:p>
            <a:r>
              <a:rPr lang="en-US" sz="4000" dirty="0">
                <a:solidFill>
                  <a:srgbClr val="101957"/>
                </a:solidFill>
                <a:latin typeface="Avenir" panose="02000503040000020003" pitchFamily="2" charset="0"/>
                <a:cs typeface="Arial-Mdm-FC"/>
              </a:rPr>
              <a:t>Section Header</a:t>
            </a:r>
            <a:endParaRPr lang="en-US" dirty="0"/>
          </a:p>
        </p:txBody>
      </p:sp>
      <p:sp>
        <p:nvSpPr>
          <p:cNvPr id="6" name="Text Placeholder 5"/>
          <p:cNvSpPr>
            <a:spLocks noGrp="1"/>
          </p:cNvSpPr>
          <p:nvPr>
            <p:ph type="body" sz="quarter" idx="10"/>
          </p:nvPr>
        </p:nvSpPr>
        <p:spPr>
          <a:xfrm>
            <a:off x="170482" y="1336977"/>
            <a:ext cx="8849694" cy="4746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4519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ectionSlide1-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0" hasCustomPrompt="1"/>
          </p:nvPr>
        </p:nvSpPr>
        <p:spPr>
          <a:xfrm>
            <a:off x="1649073" y="3481385"/>
            <a:ext cx="6115050" cy="906463"/>
          </a:xfrm>
        </p:spPr>
        <p:txBody>
          <a:bodyPr anchor="ctr">
            <a:normAutofit/>
          </a:bodyPr>
          <a:lstStyle>
            <a:lvl1pPr marL="0" indent="0" algn="ctr">
              <a:buNone/>
              <a:defRPr sz="3600" baseline="0">
                <a:solidFill>
                  <a:schemeClr val="bg1"/>
                </a:solidFill>
              </a:defRPr>
            </a:lvl1pPr>
          </a:lstStyle>
          <a:p>
            <a:pPr lvl="0"/>
            <a:r>
              <a:rPr lang="en-US" dirty="0"/>
              <a:t>Insert Title Here</a:t>
            </a:r>
          </a:p>
        </p:txBody>
      </p:sp>
      <p:sp>
        <p:nvSpPr>
          <p:cNvPr id="4" name="Title 1"/>
          <p:cNvSpPr>
            <a:spLocks noGrp="1"/>
          </p:cNvSpPr>
          <p:nvPr>
            <p:ph type="title"/>
          </p:nvPr>
        </p:nvSpPr>
        <p:spPr>
          <a:xfrm>
            <a:off x="2851150" y="2952552"/>
            <a:ext cx="5486400" cy="566738"/>
          </a:xfrm>
        </p:spPr>
        <p:txBody>
          <a:bodyPr anchor="b">
            <a:noAutofit/>
          </a:bodyPr>
          <a:lstStyle>
            <a:lvl1pPr algn="l">
              <a:defRPr sz="2200" b="1">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3751327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199"/>
            <a:ext cx="4038600" cy="4525963"/>
          </a:xfrm>
        </p:spPr>
        <p:txBody>
          <a:bodyPr/>
          <a:lstStyle>
            <a:lvl1pPr>
              <a:defRPr sz="2800">
                <a:solidFill>
                  <a:srgbClr val="101957"/>
                </a:solidFill>
                <a:latin typeface="Avenir" panose="02000503040000020003"/>
              </a:defRPr>
            </a:lvl1pPr>
            <a:lvl2pPr>
              <a:defRPr sz="2400">
                <a:solidFill>
                  <a:srgbClr val="101957"/>
                </a:solidFill>
                <a:latin typeface="Avenir" panose="02000503040000020003"/>
              </a:defRPr>
            </a:lvl2pPr>
            <a:lvl3pPr>
              <a:defRPr sz="2000">
                <a:solidFill>
                  <a:srgbClr val="101957"/>
                </a:solidFill>
                <a:latin typeface="Avenir" panose="02000503040000020003"/>
              </a:defRPr>
            </a:lvl3pPr>
            <a:lvl4pPr>
              <a:defRPr sz="1800">
                <a:solidFill>
                  <a:srgbClr val="101957"/>
                </a:solidFill>
                <a:latin typeface="Avenir" panose="02000503040000020003"/>
              </a:defRPr>
            </a:lvl4pPr>
            <a:lvl5pPr>
              <a:defRPr sz="1800">
                <a:solidFill>
                  <a:srgbClr val="101957"/>
                </a:solidFill>
                <a:latin typeface="Avenir" panose="02000503040000020003"/>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101957"/>
                </a:solidFill>
                <a:latin typeface="Avenir" panose="02000503040000020003"/>
              </a:defRPr>
            </a:lvl1pPr>
            <a:lvl2pPr>
              <a:defRPr sz="2400">
                <a:solidFill>
                  <a:srgbClr val="101957"/>
                </a:solidFill>
                <a:latin typeface="Avenir" panose="02000503040000020003"/>
              </a:defRPr>
            </a:lvl2pPr>
            <a:lvl3pPr>
              <a:defRPr sz="2000">
                <a:solidFill>
                  <a:srgbClr val="101957"/>
                </a:solidFill>
                <a:latin typeface="Avenir" panose="02000503040000020003"/>
              </a:defRPr>
            </a:lvl3pPr>
            <a:lvl4pPr>
              <a:defRPr sz="1800">
                <a:solidFill>
                  <a:srgbClr val="101957"/>
                </a:solidFill>
                <a:latin typeface="Avenir" panose="02000503040000020003"/>
              </a:defRPr>
            </a:lvl4pPr>
            <a:lvl5pPr>
              <a:defRPr sz="1800">
                <a:solidFill>
                  <a:srgbClr val="101957"/>
                </a:solidFill>
                <a:latin typeface="Avenir" panose="02000503040000020003"/>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603250" y="356834"/>
            <a:ext cx="6064250" cy="698500"/>
          </a:xfrm>
        </p:spPr>
        <p:txBody>
          <a:bodyPr>
            <a:normAutofit/>
          </a:bodyPr>
          <a:lstStyle/>
          <a:p>
            <a:pPr algn="l">
              <a:lnSpc>
                <a:spcPct val="80000"/>
              </a:lnSpc>
            </a:pPr>
            <a:r>
              <a:rPr lang="en-US" sz="4000" dirty="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2140016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101957"/>
                </a:solidFill>
                <a:latin typeface="Avenir" panose="02000503040000020003"/>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101957"/>
                </a:solidFill>
                <a:latin typeface="Avenir" panose="02000503040000020003"/>
              </a:defRPr>
            </a:lvl1pPr>
            <a:lvl2pPr>
              <a:defRPr sz="2000">
                <a:solidFill>
                  <a:srgbClr val="101957"/>
                </a:solidFill>
                <a:latin typeface="Avenir" panose="02000503040000020003"/>
              </a:defRPr>
            </a:lvl2pPr>
            <a:lvl3pPr>
              <a:defRPr sz="1800">
                <a:solidFill>
                  <a:srgbClr val="101957"/>
                </a:solidFill>
                <a:latin typeface="Avenir" panose="02000503040000020003"/>
              </a:defRPr>
            </a:lvl3pPr>
            <a:lvl4pPr>
              <a:defRPr sz="1600">
                <a:solidFill>
                  <a:srgbClr val="101957"/>
                </a:solidFill>
                <a:latin typeface="Avenir" panose="02000503040000020003"/>
              </a:defRPr>
            </a:lvl4pPr>
            <a:lvl5pPr>
              <a:defRPr sz="1600">
                <a:solidFill>
                  <a:srgbClr val="101957"/>
                </a:solidFill>
                <a:latin typeface="Avenir" panose="02000503040000020003"/>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101957"/>
                </a:solidFill>
                <a:latin typeface="Avenir" panose="02000503040000020003"/>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101957"/>
                </a:solidFill>
                <a:latin typeface="Avenir" panose="02000503040000020003"/>
              </a:defRPr>
            </a:lvl1pPr>
            <a:lvl2pPr>
              <a:defRPr sz="2000">
                <a:solidFill>
                  <a:srgbClr val="101957"/>
                </a:solidFill>
                <a:latin typeface="Avenir" panose="02000503040000020003"/>
              </a:defRPr>
            </a:lvl2pPr>
            <a:lvl3pPr>
              <a:defRPr sz="1800">
                <a:solidFill>
                  <a:srgbClr val="101957"/>
                </a:solidFill>
                <a:latin typeface="Avenir" panose="02000503040000020003"/>
              </a:defRPr>
            </a:lvl3pPr>
            <a:lvl4pPr>
              <a:defRPr sz="1600">
                <a:solidFill>
                  <a:srgbClr val="101957"/>
                </a:solidFill>
                <a:latin typeface="Avenir" panose="02000503040000020003"/>
              </a:defRPr>
            </a:lvl4pPr>
            <a:lvl5pPr>
              <a:defRPr sz="1600">
                <a:solidFill>
                  <a:srgbClr val="101957"/>
                </a:solidFill>
                <a:latin typeface="Avenir" panose="02000503040000020003"/>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ctrTitle"/>
          </p:nvPr>
        </p:nvSpPr>
        <p:spPr>
          <a:xfrm>
            <a:off x="381000" y="328083"/>
            <a:ext cx="6064250" cy="698500"/>
          </a:xfrm>
        </p:spPr>
        <p:txBody>
          <a:bodyPr>
            <a:normAutofit/>
          </a:bodyPr>
          <a:lstStyle/>
          <a:p>
            <a:pPr algn="l">
              <a:lnSpc>
                <a:spcPct val="80000"/>
              </a:lnSpc>
            </a:pPr>
            <a:r>
              <a:rPr lang="en-US" sz="400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194314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639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381000" y="328083"/>
            <a:ext cx="6064250" cy="698500"/>
          </a:xfrm>
        </p:spPr>
        <p:txBody>
          <a:bodyPr>
            <a:normAutofit/>
          </a:bodyPr>
          <a:lstStyle/>
          <a:p>
            <a:pPr algn="l">
              <a:lnSpc>
                <a:spcPct val="80000"/>
              </a:lnSpc>
            </a:pPr>
            <a:r>
              <a:rPr lang="en-US" sz="400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2080174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ConcludingSlid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5609166" y="4808341"/>
            <a:ext cx="3280833" cy="1815882"/>
          </a:xfrm>
          <a:prstGeom prst="rect">
            <a:avLst/>
          </a:prstGeom>
          <a:noFill/>
        </p:spPr>
        <p:txBody>
          <a:bodyPr wrap="square" rtlCol="0">
            <a:spAutoFit/>
          </a:bodyPr>
          <a:lstStyle/>
          <a:p>
            <a:pPr algn="r"/>
            <a:r>
              <a:rPr lang="en-US" sz="1600" dirty="0">
                <a:solidFill>
                  <a:srgbClr val="152754"/>
                </a:solidFill>
                <a:latin typeface="Avenir" panose="02000503040000020003" pitchFamily="2" charset="0"/>
                <a:cs typeface="Arial-Mdm-FC"/>
              </a:rPr>
              <a:t>CSTE National Office</a:t>
            </a:r>
          </a:p>
          <a:p>
            <a:pPr algn="r"/>
            <a:r>
              <a:rPr lang="en-US" sz="1300" dirty="0">
                <a:solidFill>
                  <a:schemeClr val="tx1">
                    <a:lumMod val="65000"/>
                    <a:lumOff val="35000"/>
                  </a:schemeClr>
                </a:solidFill>
                <a:latin typeface="Avenir" panose="02000503040000020003" pitchFamily="2" charset="0"/>
                <a:cs typeface="Arial-Lgt-FC"/>
              </a:rPr>
              <a:t>2872 Woodcock Boulevard, Suite 250</a:t>
            </a:r>
          </a:p>
          <a:p>
            <a:pPr algn="r"/>
            <a:r>
              <a:rPr lang="en-US" sz="1300" dirty="0">
                <a:solidFill>
                  <a:schemeClr val="tx1">
                    <a:lumMod val="65000"/>
                    <a:lumOff val="35000"/>
                  </a:schemeClr>
                </a:solidFill>
                <a:latin typeface="Avenir" panose="02000503040000020003" pitchFamily="2" charset="0"/>
                <a:cs typeface="Arial-Lgt-FC"/>
              </a:rPr>
              <a:t>Atlanta, Georgia 30341</a:t>
            </a:r>
          </a:p>
          <a:p>
            <a:pPr algn="r"/>
            <a:endParaRPr lang="en-US" sz="1300" dirty="0">
              <a:solidFill>
                <a:schemeClr val="tx1">
                  <a:lumMod val="65000"/>
                  <a:lumOff val="35000"/>
                </a:schemeClr>
              </a:solidFill>
              <a:latin typeface="Avenir" panose="02000503040000020003" pitchFamily="2" charset="0"/>
              <a:cs typeface="Arial-Lgt-FC"/>
            </a:endParaRPr>
          </a:p>
          <a:p>
            <a:pPr algn="r"/>
            <a:r>
              <a:rPr lang="en-US" sz="1300" dirty="0">
                <a:solidFill>
                  <a:schemeClr val="tx1">
                    <a:lumMod val="65000"/>
                    <a:lumOff val="35000"/>
                  </a:schemeClr>
                </a:solidFill>
                <a:latin typeface="Avenir" panose="02000503040000020003" pitchFamily="2" charset="0"/>
                <a:cs typeface="Arial-Lgt-FC"/>
              </a:rPr>
              <a:t>770.458.3811</a:t>
            </a:r>
          </a:p>
          <a:p>
            <a:pPr algn="r"/>
            <a:r>
              <a:rPr lang="en-US" sz="1100" b="1" dirty="0">
                <a:solidFill>
                  <a:schemeClr val="tx1">
                    <a:lumMod val="65000"/>
                    <a:lumOff val="35000"/>
                  </a:schemeClr>
                </a:solidFill>
                <a:latin typeface="Avenir" panose="02000503040000020003" pitchFamily="2" charset="0"/>
                <a:cs typeface="Arial-Lgt-FC"/>
              </a:rPr>
              <a:t> </a:t>
            </a:r>
            <a:r>
              <a:rPr lang="en-US" sz="1300" dirty="0">
                <a:solidFill>
                  <a:schemeClr val="tx1">
                    <a:lumMod val="65000"/>
                    <a:lumOff val="35000"/>
                  </a:schemeClr>
                </a:solidFill>
                <a:latin typeface="Avenir" panose="02000503040000020003" pitchFamily="2" charset="0"/>
                <a:cs typeface="Arial-Lgt-FC"/>
              </a:rPr>
              <a:t>770.458.8516</a:t>
            </a:r>
          </a:p>
          <a:p>
            <a:pPr algn="r"/>
            <a:r>
              <a:rPr lang="en-US" sz="1300" dirty="0">
                <a:solidFill>
                  <a:schemeClr val="tx1">
                    <a:lumMod val="65000"/>
                    <a:lumOff val="35000"/>
                  </a:schemeClr>
                </a:solidFill>
                <a:latin typeface="Avenir" panose="02000503040000020003" pitchFamily="2" charset="0"/>
                <a:cs typeface="Arial-Lgt-FC"/>
              </a:rPr>
              <a:t>cmccoull@cste.org</a:t>
            </a:r>
          </a:p>
          <a:p>
            <a:pPr algn="r"/>
            <a:endParaRPr lang="en-US" sz="1600" dirty="0">
              <a:latin typeface="Avenir" panose="02000503040000020003" pitchFamily="2" charset="0"/>
            </a:endParaRPr>
          </a:p>
        </p:txBody>
      </p:sp>
      <p:sp>
        <p:nvSpPr>
          <p:cNvPr id="4" name="Title 1"/>
          <p:cNvSpPr>
            <a:spLocks noGrp="1"/>
          </p:cNvSpPr>
          <p:nvPr>
            <p:ph type="title"/>
          </p:nvPr>
        </p:nvSpPr>
        <p:spPr>
          <a:xfrm>
            <a:off x="3231294" y="2876405"/>
            <a:ext cx="5486400" cy="566738"/>
          </a:xfrm>
        </p:spPr>
        <p:txBody>
          <a:bodyPr anchor="b">
            <a:noAutofit/>
          </a:bodyPr>
          <a:lstStyle>
            <a:lvl1pPr algn="l">
              <a:defRPr sz="3200" b="1">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712946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5928102" cy="742089"/>
          </a:xfrm>
        </p:spPr>
        <p:txBody>
          <a:bodyPr anchor="b">
            <a:normAutofit/>
          </a:bodyPr>
          <a:lstStyle>
            <a:lvl1pPr algn="l">
              <a:defRPr sz="2400" b="0">
                <a:latin typeface="Avenir LT 45 Book" panose="02000503020000020003" pitchFamily="2" charset="0"/>
              </a:defRPr>
            </a:lvl1pPr>
          </a:lstStyle>
          <a:p>
            <a:r>
              <a:rPr lang="en-US" sz="4000" dirty="0">
                <a:solidFill>
                  <a:srgbClr val="101957"/>
                </a:solidFill>
                <a:latin typeface="Avenir" panose="02000503040000020003" pitchFamily="2" charset="0"/>
                <a:cs typeface="Arial-Mdm-FC"/>
              </a:rPr>
              <a:t>Header</a:t>
            </a:r>
            <a:endParaRPr lang="en-US" dirty="0"/>
          </a:p>
        </p:txBody>
      </p:sp>
      <p:sp>
        <p:nvSpPr>
          <p:cNvPr id="3" name="Content Placeholder 2"/>
          <p:cNvSpPr>
            <a:spLocks noGrp="1"/>
          </p:cNvSpPr>
          <p:nvPr>
            <p:ph idx="1" hasCustomPrompt="1"/>
          </p:nvPr>
        </p:nvSpPr>
        <p:spPr>
          <a:xfrm>
            <a:off x="3575050" y="1435100"/>
            <a:ext cx="5111750" cy="4691063"/>
          </a:xfrm>
        </p:spPr>
        <p:txBody>
          <a:bodyPr/>
          <a:lstStyle>
            <a:lvl1pPr algn="l">
              <a:defRPr sz="3200">
                <a:latin typeface="Avenir LT 45 Book" panose="02000503020000020003" pitchFamily="2" charset="0"/>
              </a:defRPr>
            </a:lvl1pPr>
            <a:lvl2pPr marL="800100" indent="-342900" algn="l">
              <a:lnSpc>
                <a:spcPct val="130000"/>
              </a:lnSpc>
              <a:buFont typeface="Arial"/>
              <a:buChar char="•"/>
              <a:defRPr sz="1600"/>
            </a:lvl2pPr>
            <a:lvl3pPr marL="800100" indent="0">
              <a:buNone/>
              <a:defRPr sz="1200"/>
            </a:lvl3pPr>
            <a:lvl4pPr>
              <a:defRPr sz="2000"/>
            </a:lvl4pPr>
            <a:lvl5pPr>
              <a:defRPr sz="2000"/>
            </a:lvl5pPr>
            <a:lvl6pPr>
              <a:defRPr sz="2000"/>
            </a:lvl6pPr>
            <a:lvl7pPr>
              <a:defRPr sz="2000"/>
            </a:lvl7pPr>
            <a:lvl8pPr>
              <a:defRPr sz="2000"/>
            </a:lvl8pPr>
            <a:lvl9pPr>
              <a:defRPr sz="2000"/>
            </a:lvl9pPr>
          </a:lstStyle>
          <a:p>
            <a:pPr algn="l"/>
            <a:r>
              <a:rPr lang="en-US" dirty="0" err="1">
                <a:solidFill>
                  <a:srgbClr val="585543"/>
                </a:solidFill>
                <a:latin typeface="Avenir" panose="02000503040000020003" pitchFamily="2" charset="0"/>
                <a:cs typeface="Arial-Mdm-FC"/>
              </a:rPr>
              <a:t>Subheader</a:t>
            </a:r>
            <a:endParaRPr lang="en-US" dirty="0">
              <a:solidFill>
                <a:srgbClr val="585543"/>
              </a:solidFill>
              <a:latin typeface="Avenir" panose="02000503040000020003" pitchFamily="2" charset="0"/>
              <a:cs typeface="Arial-Lgt-FC"/>
            </a:endParaRPr>
          </a:p>
          <a:p>
            <a:pPr algn="l"/>
            <a:r>
              <a:rPr lang="en-US" sz="2000" dirty="0">
                <a:solidFill>
                  <a:schemeClr val="tx1">
                    <a:lumMod val="65000"/>
                    <a:lumOff val="35000"/>
                  </a:schemeClr>
                </a:solidFill>
                <a:latin typeface="Avenir" panose="02000503040000020003" pitchFamily="2" charset="0"/>
                <a:cs typeface="Arial-Lgt-FC"/>
              </a:rPr>
              <a:t>Lorem ipsum dolor sit </a:t>
            </a:r>
            <a:r>
              <a:rPr lang="en-US" sz="2000" dirty="0" err="1">
                <a:solidFill>
                  <a:schemeClr val="tx1">
                    <a:lumMod val="65000"/>
                    <a:lumOff val="35000"/>
                  </a:schemeClr>
                </a:solidFill>
                <a:latin typeface="Avenir" panose="02000503040000020003" pitchFamily="2" charset="0"/>
                <a:cs typeface="Arial-Lgt-FC"/>
              </a:rPr>
              <a:t>amet</a:t>
            </a:r>
            <a:r>
              <a:rPr lang="en-US" sz="2000" dirty="0">
                <a:solidFill>
                  <a:schemeClr val="tx1">
                    <a:lumMod val="65000"/>
                    <a:lumOff val="35000"/>
                  </a:schemeClr>
                </a:solidFill>
                <a:latin typeface="Avenir" panose="02000503040000020003" pitchFamily="2" charset="0"/>
                <a:cs typeface="Arial-Lgt-FC"/>
              </a:rPr>
              <a:t>, id </a:t>
            </a:r>
            <a:r>
              <a:rPr lang="en-US" sz="2000" dirty="0" err="1">
                <a:solidFill>
                  <a:schemeClr val="tx1">
                    <a:lumMod val="65000"/>
                    <a:lumOff val="35000"/>
                  </a:schemeClr>
                </a:solidFill>
                <a:latin typeface="Avenir" panose="02000503040000020003" pitchFamily="2" charset="0"/>
                <a:cs typeface="Arial-Lgt-FC"/>
              </a:rPr>
              <a:t>reque</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appareat</a:t>
            </a:r>
            <a:r>
              <a:rPr lang="en-US" sz="2000" dirty="0">
                <a:solidFill>
                  <a:schemeClr val="tx1">
                    <a:lumMod val="65000"/>
                    <a:lumOff val="35000"/>
                  </a:schemeClr>
                </a:solidFill>
                <a:latin typeface="Avenir" panose="02000503040000020003" pitchFamily="2" charset="0"/>
                <a:cs typeface="Arial-Lgt-FC"/>
              </a:rPr>
              <a:t> per. </a:t>
            </a:r>
            <a:r>
              <a:rPr lang="en-US" sz="2000" dirty="0" err="1">
                <a:solidFill>
                  <a:schemeClr val="tx1">
                    <a:lumMod val="65000"/>
                    <a:lumOff val="35000"/>
                  </a:schemeClr>
                </a:solidFill>
                <a:latin typeface="Avenir" panose="02000503040000020003" pitchFamily="2" charset="0"/>
                <a:cs typeface="Arial-Lgt-FC"/>
              </a:rPr>
              <a:t>Te</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neglegentur</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comprehens</a:t>
            </a:r>
            <a:r>
              <a:rPr lang="en-US" sz="2000" dirty="0">
                <a:solidFill>
                  <a:schemeClr val="tx1">
                    <a:lumMod val="65000"/>
                    <a:lumOff val="35000"/>
                  </a:schemeClr>
                </a:solidFill>
                <a:latin typeface="Avenir" panose="02000503040000020003" pitchFamily="2" charset="0"/>
                <a:cs typeface="Arial-Lgt-FC"/>
              </a:rPr>
              <a:t> qui. Ne qui </a:t>
            </a:r>
            <a:r>
              <a:rPr lang="en-US" sz="2000" dirty="0" err="1">
                <a:solidFill>
                  <a:schemeClr val="tx1">
                    <a:lumMod val="65000"/>
                    <a:lumOff val="35000"/>
                  </a:schemeClr>
                </a:solidFill>
                <a:latin typeface="Avenir" panose="02000503040000020003" pitchFamily="2" charset="0"/>
                <a:cs typeface="Arial-Lgt-FC"/>
              </a:rPr>
              <a:t>eirmod</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mediocrem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Mentitum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maluisset</a:t>
            </a:r>
            <a:r>
              <a:rPr lang="en-US" sz="2000" dirty="0">
                <a:solidFill>
                  <a:schemeClr val="tx1">
                    <a:lumMod val="65000"/>
                    <a:lumOff val="35000"/>
                  </a:schemeClr>
                </a:solidFill>
                <a:latin typeface="Avenir" panose="02000503040000020003" pitchFamily="2" charset="0"/>
                <a:cs typeface="Arial-Lgt-FC"/>
              </a:rPr>
              <a:t> et sea, </a:t>
            </a:r>
            <a:r>
              <a:rPr lang="en-US" sz="2000" dirty="0" err="1">
                <a:solidFill>
                  <a:schemeClr val="tx1">
                    <a:lumMod val="65000"/>
                    <a:lumOff val="35000"/>
                  </a:schemeClr>
                </a:solidFill>
                <a:latin typeface="Avenir" panose="02000503040000020003" pitchFamily="2" charset="0"/>
                <a:cs typeface="Arial-Lgt-FC"/>
              </a:rPr>
              <a:t>harum</a:t>
            </a:r>
            <a:r>
              <a:rPr lang="en-US" sz="2000" dirty="0">
                <a:solidFill>
                  <a:schemeClr val="tx1">
                    <a:lumMod val="65000"/>
                    <a:lumOff val="35000"/>
                  </a:schemeClr>
                </a:solidFill>
                <a:latin typeface="Avenir" panose="02000503040000020003" pitchFamily="2" charset="0"/>
                <a:cs typeface="Arial-Lgt-FC"/>
              </a:rPr>
              <a:t> </a:t>
            </a:r>
            <a:r>
              <a:rPr lang="en-US" sz="2000" dirty="0" err="1">
                <a:solidFill>
                  <a:schemeClr val="tx1">
                    <a:lumMod val="65000"/>
                    <a:lumOff val="35000"/>
                  </a:schemeClr>
                </a:solidFill>
                <a:latin typeface="Avenir" panose="02000503040000020003" pitchFamily="2" charset="0"/>
                <a:cs typeface="Arial-Lgt-FC"/>
              </a:rPr>
              <a:t>solet</a:t>
            </a:r>
            <a:r>
              <a:rPr lang="en-US" sz="2000" dirty="0">
                <a:solidFill>
                  <a:schemeClr val="tx1">
                    <a:lumMod val="65000"/>
                    <a:lumOff val="35000"/>
                  </a:schemeClr>
                </a:solidFill>
                <a:latin typeface="Avenir" panose="02000503040000020003" pitchFamily="2" charset="0"/>
                <a:cs typeface="Arial-Lgt-FC"/>
              </a:rPr>
              <a:t> id mea. Lorem ipsum</a:t>
            </a:r>
          </a:p>
          <a:p>
            <a:pPr marL="800100" lvl="1" indent="-342900"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a:p>
            <a:pPr marL="800100" lvl="1" indent="-342900"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a:p>
            <a:pPr marL="800100" lvl="1" indent="-342900" algn="l">
              <a:lnSpc>
                <a:spcPct val="130000"/>
              </a:lnSpc>
              <a:buFont typeface="Arial"/>
              <a:buChar char="•"/>
            </a:pPr>
            <a:r>
              <a:rPr lang="en-US" sz="2000" dirty="0">
                <a:solidFill>
                  <a:schemeClr val="tx1">
                    <a:lumMod val="65000"/>
                    <a:lumOff val="35000"/>
                  </a:schemeClr>
                </a:solidFill>
                <a:latin typeface="Avenir" panose="02000503040000020003" pitchFamily="2" charset="0"/>
                <a:cs typeface="Arial-Lgt-FC"/>
              </a:rPr>
              <a:t>Lorem ipsum</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101957"/>
                </a:solidFill>
                <a:latin typeface="Avenir" panose="02000503040000020003"/>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99814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01957"/>
                </a:solidFill>
                <a:latin typeface="Avenir LT 45 Book" panose="02000503020000020003" pitchFamily="2"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101957"/>
                </a:solidFill>
                <a:latin typeface="Avenir" panose="02000503040000020003"/>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01957"/>
                </a:solidFill>
                <a:latin typeface="Avenir LT 45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527512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solidFill>
                  <a:srgbClr val="101957"/>
                </a:solidFill>
                <a:latin typeface="Avenir LT 45 Book" panose="02000503020000020003" pitchFamily="2" charset="0"/>
              </a:defRPr>
            </a:lvl1pPr>
            <a:lvl2pPr>
              <a:defRPr>
                <a:solidFill>
                  <a:srgbClr val="101957"/>
                </a:solidFill>
                <a:latin typeface="Avenir LT 45 Book" panose="02000503020000020003" pitchFamily="2" charset="0"/>
              </a:defRPr>
            </a:lvl2pPr>
            <a:lvl3pPr>
              <a:defRPr>
                <a:solidFill>
                  <a:srgbClr val="101957"/>
                </a:solidFill>
                <a:latin typeface="Avenir LT 45 Book" panose="02000503020000020003" pitchFamily="2" charset="0"/>
              </a:defRPr>
            </a:lvl3pPr>
            <a:lvl4pPr>
              <a:defRPr>
                <a:solidFill>
                  <a:srgbClr val="101957"/>
                </a:solidFill>
                <a:latin typeface="Avenir LT 45 Book" panose="02000503020000020003" pitchFamily="2" charset="0"/>
              </a:defRPr>
            </a:lvl4pPr>
            <a:lvl5pPr>
              <a:defRPr>
                <a:solidFill>
                  <a:srgbClr val="101957"/>
                </a:solidFill>
                <a:latin typeface="Avenir LT 45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381000" y="328083"/>
            <a:ext cx="6064250" cy="698500"/>
          </a:xfrm>
        </p:spPr>
        <p:txBody>
          <a:bodyPr>
            <a:normAutofit/>
          </a:bodyPr>
          <a:lstStyle>
            <a:lvl1pPr>
              <a:defRPr>
                <a:latin typeface="Avenir LT 45 Book" panose="02000503020000020003" pitchFamily="2" charset="0"/>
              </a:defRPr>
            </a:lvl1pPr>
          </a:lstStyle>
          <a:p>
            <a:pPr algn="l">
              <a:lnSpc>
                <a:spcPct val="80000"/>
              </a:lnSpc>
            </a:pPr>
            <a:r>
              <a:rPr lang="en-US" sz="4000" dirty="0">
                <a:solidFill>
                  <a:srgbClr val="101957"/>
                </a:solidFill>
                <a:latin typeface="Avenir" panose="02000503040000020003" pitchFamily="2" charset="0"/>
              </a:rPr>
              <a:t>Click to edit Master title style</a:t>
            </a:r>
            <a:endParaRPr lang="en-US" sz="4000" dirty="0">
              <a:solidFill>
                <a:srgbClr val="101957"/>
              </a:solidFill>
              <a:latin typeface="Avenir" panose="02000503040000020003" pitchFamily="2" charset="0"/>
              <a:cs typeface="Arial-Mdm-FC"/>
            </a:endParaRPr>
          </a:p>
        </p:txBody>
      </p:sp>
    </p:spTree>
    <p:extLst>
      <p:ext uri="{BB962C8B-B14F-4D97-AF65-F5344CB8AC3E}">
        <p14:creationId xmlns:p14="http://schemas.microsoft.com/office/powerpoint/2010/main" val="3040056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01957"/>
                </a:solidFill>
                <a:latin typeface="Avenir LT 45 Book" panose="02000503020000020003" pitchFamily="2"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01957"/>
                </a:solidFill>
                <a:latin typeface="Avenir LT 45 Book" panose="02000503020000020003" pitchFamily="2" charset="0"/>
              </a:defRPr>
            </a:lvl1pPr>
            <a:lvl2pPr>
              <a:defRPr>
                <a:solidFill>
                  <a:srgbClr val="101957"/>
                </a:solidFill>
                <a:latin typeface="Avenir LT 45 Book" panose="02000503020000020003" pitchFamily="2" charset="0"/>
              </a:defRPr>
            </a:lvl2pPr>
            <a:lvl3pPr>
              <a:defRPr>
                <a:solidFill>
                  <a:srgbClr val="101957"/>
                </a:solidFill>
                <a:latin typeface="Avenir LT 45 Book" panose="02000503020000020003" pitchFamily="2" charset="0"/>
              </a:defRPr>
            </a:lvl3pPr>
            <a:lvl4pPr>
              <a:defRPr>
                <a:solidFill>
                  <a:srgbClr val="101957"/>
                </a:solidFill>
                <a:latin typeface="Avenir LT 45 Book" panose="02000503020000020003" pitchFamily="2" charset="0"/>
              </a:defRPr>
            </a:lvl4pPr>
            <a:lvl5pPr>
              <a:defRPr>
                <a:solidFill>
                  <a:srgbClr val="101957"/>
                </a:solidFill>
                <a:latin typeface="Avenir LT 45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13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yl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DC6158-4178-274D-948A-210198B5947E}"/>
              </a:ext>
            </a:extLst>
          </p:cNvPr>
          <p:cNvSpPr>
            <a:spLocks noGrp="1"/>
          </p:cNvSpPr>
          <p:nvPr>
            <p:ph type="title"/>
          </p:nvPr>
        </p:nvSpPr>
        <p:spPr>
          <a:xfrm>
            <a:off x="628650" y="754233"/>
            <a:ext cx="7886700" cy="1325563"/>
          </a:xfrm>
        </p:spPr>
        <p:txBody>
          <a:bodyPr/>
          <a:lstStyle/>
          <a:p>
            <a:endParaRPr lang="en-US" dirty="0"/>
          </a:p>
        </p:txBody>
      </p:sp>
      <p:sp>
        <p:nvSpPr>
          <p:cNvPr id="7" name="Content Placeholder 2">
            <a:extLst>
              <a:ext uri="{FF2B5EF4-FFF2-40B4-BE49-F238E27FC236}">
                <a16:creationId xmlns:a16="http://schemas.microsoft.com/office/drawing/2014/main" id="{7FF3ED11-6C4E-3E4A-8D71-433AB2C26000}"/>
              </a:ext>
            </a:extLst>
          </p:cNvPr>
          <p:cNvSpPr>
            <a:spLocks noGrp="1"/>
          </p:cNvSpPr>
          <p:nvPr>
            <p:ph idx="1"/>
          </p:nvPr>
        </p:nvSpPr>
        <p:spPr>
          <a:xfrm>
            <a:off x="628650" y="2214732"/>
            <a:ext cx="7886700" cy="3641319"/>
          </a:xfrm>
        </p:spPr>
        <p:txBody>
          <a:bodyPr/>
          <a:lstStyle/>
          <a:p>
            <a:endParaRPr lang="en-US" dirty="0"/>
          </a:p>
        </p:txBody>
      </p:sp>
    </p:spTree>
    <p:extLst>
      <p:ext uri="{BB962C8B-B14F-4D97-AF65-F5344CB8AC3E}">
        <p14:creationId xmlns:p14="http://schemas.microsoft.com/office/powerpoint/2010/main" val="147466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50943B-CDC7-E341-A996-094C514F66B9}"/>
              </a:ext>
            </a:extLst>
          </p:cNvPr>
          <p:cNvSpPr>
            <a:spLocks noGrp="1"/>
          </p:cNvSpPr>
          <p:nvPr>
            <p:ph type="title"/>
          </p:nvPr>
        </p:nvSpPr>
        <p:spPr>
          <a:xfrm>
            <a:off x="2021840" y="862966"/>
            <a:ext cx="6493510" cy="1325563"/>
          </a:xfrm>
        </p:spPr>
        <p:txBody>
          <a:bodyPr/>
          <a:lstStyle/>
          <a:p>
            <a:endParaRPr lang="en-US" dirty="0"/>
          </a:p>
        </p:txBody>
      </p:sp>
      <p:sp>
        <p:nvSpPr>
          <p:cNvPr id="7" name="Content Placeholder 2">
            <a:extLst>
              <a:ext uri="{FF2B5EF4-FFF2-40B4-BE49-F238E27FC236}">
                <a16:creationId xmlns:a16="http://schemas.microsoft.com/office/drawing/2014/main" id="{69C777D4-CEEA-A648-AA16-A269EC78EB09}"/>
              </a:ext>
            </a:extLst>
          </p:cNvPr>
          <p:cNvSpPr>
            <a:spLocks noGrp="1"/>
          </p:cNvSpPr>
          <p:nvPr>
            <p:ph idx="1"/>
          </p:nvPr>
        </p:nvSpPr>
        <p:spPr>
          <a:xfrm>
            <a:off x="2021840" y="2316481"/>
            <a:ext cx="6493510" cy="3860482"/>
          </a:xfrm>
        </p:spPr>
        <p:txBody>
          <a:bodyPr/>
          <a:lstStyle/>
          <a:p>
            <a:endParaRPr lang="en-US" dirty="0"/>
          </a:p>
        </p:txBody>
      </p:sp>
    </p:spTree>
    <p:extLst>
      <p:ext uri="{BB962C8B-B14F-4D97-AF65-F5344CB8AC3E}">
        <p14:creationId xmlns:p14="http://schemas.microsoft.com/office/powerpoint/2010/main" val="129459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yl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C4AF8A-2720-EA49-B2E4-1CCA2DF62AA9}"/>
              </a:ext>
            </a:extLst>
          </p:cNvPr>
          <p:cNvSpPr>
            <a:spLocks noGrp="1"/>
          </p:cNvSpPr>
          <p:nvPr>
            <p:ph type="title"/>
          </p:nvPr>
        </p:nvSpPr>
        <p:spPr>
          <a:xfrm>
            <a:off x="628650" y="798532"/>
            <a:ext cx="7886700" cy="1213169"/>
          </a:xfrm>
        </p:spPr>
        <p:txBody>
          <a:bodyPr/>
          <a:lstStyle/>
          <a:p>
            <a:endParaRPr lang="en-US" dirty="0"/>
          </a:p>
        </p:txBody>
      </p:sp>
      <p:sp>
        <p:nvSpPr>
          <p:cNvPr id="7" name="Content Placeholder 2">
            <a:extLst>
              <a:ext uri="{FF2B5EF4-FFF2-40B4-BE49-F238E27FC236}">
                <a16:creationId xmlns:a16="http://schemas.microsoft.com/office/drawing/2014/main" id="{968B34DE-2E82-9240-9972-4C51DA707AF0}"/>
              </a:ext>
            </a:extLst>
          </p:cNvPr>
          <p:cNvSpPr>
            <a:spLocks noGrp="1"/>
          </p:cNvSpPr>
          <p:nvPr>
            <p:ph idx="1"/>
          </p:nvPr>
        </p:nvSpPr>
        <p:spPr>
          <a:xfrm>
            <a:off x="628650" y="2146637"/>
            <a:ext cx="7886700" cy="2639372"/>
          </a:xfrm>
        </p:spPr>
        <p:txBody>
          <a:bodyPr/>
          <a:lstStyle/>
          <a:p>
            <a:endParaRPr lang="en-US" dirty="0"/>
          </a:p>
        </p:txBody>
      </p:sp>
    </p:spTree>
    <p:extLst>
      <p:ext uri="{BB962C8B-B14F-4D97-AF65-F5344CB8AC3E}">
        <p14:creationId xmlns:p14="http://schemas.microsoft.com/office/powerpoint/2010/main" val="222630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C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C4AF8A-2720-EA49-B2E4-1CCA2DF62AA9}"/>
              </a:ext>
            </a:extLst>
          </p:cNvPr>
          <p:cNvSpPr>
            <a:spLocks noGrp="1"/>
          </p:cNvSpPr>
          <p:nvPr>
            <p:ph type="title"/>
          </p:nvPr>
        </p:nvSpPr>
        <p:spPr>
          <a:xfrm>
            <a:off x="628650" y="798532"/>
            <a:ext cx="7886700" cy="1213169"/>
          </a:xfrm>
        </p:spPr>
        <p:txBody>
          <a:bodyPr/>
          <a:lstStyle/>
          <a:p>
            <a:endParaRPr lang="en-US" dirty="0"/>
          </a:p>
        </p:txBody>
      </p:sp>
      <p:sp>
        <p:nvSpPr>
          <p:cNvPr id="7" name="Content Placeholder 2">
            <a:extLst>
              <a:ext uri="{FF2B5EF4-FFF2-40B4-BE49-F238E27FC236}">
                <a16:creationId xmlns:a16="http://schemas.microsoft.com/office/drawing/2014/main" id="{968B34DE-2E82-9240-9972-4C51DA707AF0}"/>
              </a:ext>
            </a:extLst>
          </p:cNvPr>
          <p:cNvSpPr>
            <a:spLocks noGrp="1"/>
          </p:cNvSpPr>
          <p:nvPr>
            <p:ph idx="1"/>
          </p:nvPr>
        </p:nvSpPr>
        <p:spPr>
          <a:xfrm>
            <a:off x="628650" y="2146637"/>
            <a:ext cx="7886700" cy="2639372"/>
          </a:xfrm>
        </p:spPr>
        <p:txBody>
          <a:bodyPr/>
          <a:lstStyle/>
          <a:p>
            <a:endParaRPr lang="en-US" dirty="0"/>
          </a:p>
        </p:txBody>
      </p:sp>
    </p:spTree>
    <p:extLst>
      <p:ext uri="{BB962C8B-B14F-4D97-AF65-F5344CB8AC3E}">
        <p14:creationId xmlns:p14="http://schemas.microsoft.com/office/powerpoint/2010/main" val="1869625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8042178"/>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74" r:id="rId3"/>
    <p:sldLayoutId id="2147483677" r:id="rId4"/>
    <p:sldLayoutId id="214748367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2023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ooter2-01.jpg"/>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0" y="6169093"/>
            <a:ext cx="9144000" cy="688907"/>
          </a:xfrm>
          <a:prstGeom prst="rect">
            <a:avLst/>
          </a:prstGeom>
        </p:spPr>
      </p:pic>
      <p:pic>
        <p:nvPicPr>
          <p:cNvPr id="7" name="Picture 6" descr="header-01.jpg"/>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0" y="0"/>
            <a:ext cx="9144000" cy="1336977"/>
          </a:xfrm>
          <a:prstGeom prst="rect">
            <a:avLst/>
          </a:prstGeom>
        </p:spPr>
      </p:pic>
      <p:sp>
        <p:nvSpPr>
          <p:cNvPr id="2" name="Title Placeholder 1"/>
          <p:cNvSpPr>
            <a:spLocks noGrp="1"/>
          </p:cNvSpPr>
          <p:nvPr>
            <p:ph type="title"/>
          </p:nvPr>
        </p:nvSpPr>
        <p:spPr>
          <a:xfrm>
            <a:off x="457200" y="193977"/>
            <a:ext cx="8229600" cy="983894"/>
          </a:xfrm>
          <a:prstGeom prst="rect">
            <a:avLst/>
          </a:prstGeom>
        </p:spPr>
        <p:txBody>
          <a:bodyPr vert="horz" lIns="91440" tIns="45720" rIns="91440" bIns="45720" rtlCol="0" anchor="ctr">
            <a:normAutofit/>
          </a:bodyPr>
          <a:lstStyle/>
          <a:p>
            <a:r>
              <a:rPr lang="en-US" sz="4000" dirty="0">
                <a:solidFill>
                  <a:srgbClr val="101957"/>
                </a:solidFill>
                <a:latin typeface="Avenir" panose="02000503040000020003" pitchFamily="2" charset="0"/>
                <a:cs typeface="Arial-Mdm-FC"/>
              </a:rPr>
              <a:t>Header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99170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spcBef>
          <a:spcPct val="0"/>
        </a:spcBef>
        <a:buNone/>
        <a:defRPr sz="4400" kern="1200">
          <a:solidFill>
            <a:srgbClr val="152754"/>
          </a:solidFill>
          <a:latin typeface="Avenir LT 45 Book" panose="02000503020000020003"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kern="1200" dirty="0" smtClean="0">
          <a:solidFill>
            <a:srgbClr val="101957"/>
          </a:solidFill>
          <a:latin typeface="Avenir LT 45 Book" panose="02000503020000020003" pitchFamily="2" charset="0"/>
          <a:ea typeface="+mn-ea"/>
          <a:cs typeface="+mn-cs"/>
        </a:defRPr>
      </a:lvl1pPr>
      <a:lvl2pPr marL="800100" indent="-342900" algn="l" defTabSz="914400" rtl="0" eaLnBrk="1" latinLnBrk="0" hangingPunct="1">
        <a:spcBef>
          <a:spcPct val="20000"/>
        </a:spcBef>
        <a:buFont typeface="Courier New" panose="02070309020205020404" pitchFamily="49" charset="0"/>
        <a:buChar char="o"/>
        <a:defRPr lang="en-US" sz="2400" kern="1200" dirty="0" smtClean="0">
          <a:solidFill>
            <a:srgbClr val="101957"/>
          </a:solidFill>
          <a:latin typeface="Avenir LT 45 Book" panose="02000503020000020003" pitchFamily="2" charset="0"/>
          <a:ea typeface="+mn-ea"/>
          <a:cs typeface="+mn-cs"/>
        </a:defRPr>
      </a:lvl2pPr>
      <a:lvl3pPr marL="1143000" indent="-228600" algn="l" defTabSz="914400" rtl="0" eaLnBrk="1" latinLnBrk="0" hangingPunct="1">
        <a:spcBef>
          <a:spcPct val="20000"/>
        </a:spcBef>
        <a:buFont typeface="Wingdings" panose="05000000000000000000" pitchFamily="2" charset="2"/>
        <a:buChar char="§"/>
        <a:defRPr lang="en-US" sz="2400" kern="1200" dirty="0" smtClean="0">
          <a:solidFill>
            <a:srgbClr val="101957"/>
          </a:solidFill>
          <a:latin typeface="Avenir LT 45 Book" panose="02000503020000020003"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400" kern="1200" dirty="0" smtClean="0">
          <a:solidFill>
            <a:srgbClr val="101957"/>
          </a:solidFill>
          <a:latin typeface="Avenir LT 45 Book" panose="02000503020000020003"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400" kern="1200" dirty="0">
          <a:solidFill>
            <a:srgbClr val="101957"/>
          </a:solidFill>
          <a:latin typeface="Avenir LT 45 Book" panose="02000503020000020003"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35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0751184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78" algn="ctr" rtl="0" fontAlgn="base">
        <a:spcBef>
          <a:spcPct val="0"/>
        </a:spcBef>
        <a:spcAft>
          <a:spcPct val="0"/>
        </a:spcAft>
        <a:defRPr sz="4400">
          <a:solidFill>
            <a:schemeClr val="tx1"/>
          </a:solidFill>
          <a:latin typeface="Myriad Web Pro" panose="020B0503030403020204" pitchFamily="34" charset="0"/>
        </a:defRPr>
      </a:lvl6pPr>
      <a:lvl7pPr marL="914355" algn="ctr" rtl="0" fontAlgn="base">
        <a:spcBef>
          <a:spcPct val="0"/>
        </a:spcBef>
        <a:spcAft>
          <a:spcPct val="0"/>
        </a:spcAft>
        <a:defRPr sz="4400">
          <a:solidFill>
            <a:schemeClr val="tx1"/>
          </a:solidFill>
          <a:latin typeface="Myriad Web Pro" panose="020B0503030403020204" pitchFamily="34" charset="0"/>
        </a:defRPr>
      </a:lvl7pPr>
      <a:lvl8pPr marL="1371532" algn="ctr" rtl="0" fontAlgn="base">
        <a:spcBef>
          <a:spcPct val="0"/>
        </a:spcBef>
        <a:spcAft>
          <a:spcPct val="0"/>
        </a:spcAft>
        <a:defRPr sz="4400">
          <a:solidFill>
            <a:schemeClr val="tx1"/>
          </a:solidFill>
          <a:latin typeface="Myriad Web Pro" panose="020B0503030403020204" pitchFamily="34" charset="0"/>
        </a:defRPr>
      </a:lvl8pPr>
      <a:lvl9pPr marL="1828709" algn="ctr" rtl="0" fontAlgn="base">
        <a:spcBef>
          <a:spcPct val="0"/>
        </a:spcBef>
        <a:spcAft>
          <a:spcPct val="0"/>
        </a:spcAft>
        <a:defRPr sz="4400">
          <a:solidFill>
            <a:schemeClr val="tx1"/>
          </a:solidFill>
          <a:latin typeface="Myriad Web Pro" panose="020B0503030403020204" pitchFamily="34" charset="0"/>
        </a:defRPr>
      </a:lvl9pPr>
    </p:titleStyle>
    <p:bodyStyle>
      <a:lvl1pPr marL="342884" indent="-3428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13" indent="-285736"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44" indent="-22858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35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65334126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78" algn="ctr" rtl="0" fontAlgn="base">
        <a:spcBef>
          <a:spcPct val="0"/>
        </a:spcBef>
        <a:spcAft>
          <a:spcPct val="0"/>
        </a:spcAft>
        <a:defRPr sz="4400">
          <a:solidFill>
            <a:schemeClr val="tx1"/>
          </a:solidFill>
          <a:latin typeface="Myriad Web Pro" panose="020B0503030403020204" pitchFamily="34" charset="0"/>
        </a:defRPr>
      </a:lvl6pPr>
      <a:lvl7pPr marL="914355" algn="ctr" rtl="0" fontAlgn="base">
        <a:spcBef>
          <a:spcPct val="0"/>
        </a:spcBef>
        <a:spcAft>
          <a:spcPct val="0"/>
        </a:spcAft>
        <a:defRPr sz="4400">
          <a:solidFill>
            <a:schemeClr val="tx1"/>
          </a:solidFill>
          <a:latin typeface="Myriad Web Pro" panose="020B0503030403020204" pitchFamily="34" charset="0"/>
        </a:defRPr>
      </a:lvl7pPr>
      <a:lvl8pPr marL="1371532" algn="ctr" rtl="0" fontAlgn="base">
        <a:spcBef>
          <a:spcPct val="0"/>
        </a:spcBef>
        <a:spcAft>
          <a:spcPct val="0"/>
        </a:spcAft>
        <a:defRPr sz="4400">
          <a:solidFill>
            <a:schemeClr val="tx1"/>
          </a:solidFill>
          <a:latin typeface="Myriad Web Pro" panose="020B0503030403020204" pitchFamily="34" charset="0"/>
        </a:defRPr>
      </a:lvl8pPr>
      <a:lvl9pPr marL="1828709" algn="ctr" rtl="0" fontAlgn="base">
        <a:spcBef>
          <a:spcPct val="0"/>
        </a:spcBef>
        <a:spcAft>
          <a:spcPct val="0"/>
        </a:spcAft>
        <a:defRPr sz="4400">
          <a:solidFill>
            <a:schemeClr val="tx1"/>
          </a:solidFill>
          <a:latin typeface="Myriad Web Pro" panose="020B0503030403020204" pitchFamily="34" charset="0"/>
        </a:defRPr>
      </a:lvl9pPr>
    </p:titleStyle>
    <p:bodyStyle>
      <a:lvl1pPr marL="342884" indent="-342884"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1pPr>
      <a:lvl2pPr marL="742913" indent="-285736" algn="l" rtl="0" eaLnBrk="0" fontAlgn="base" hangingPunct="0">
        <a:spcBef>
          <a:spcPct val="20000"/>
        </a:spcBef>
        <a:spcAft>
          <a:spcPct val="0"/>
        </a:spcAft>
        <a:buFont typeface="Arial" panose="020B0604020202020204" pitchFamily="34" charset="0"/>
        <a:buChar char="–"/>
        <a:defRPr sz="2800" kern="1200">
          <a:solidFill>
            <a:srgbClr val="00213D"/>
          </a:solidFill>
          <a:latin typeface="Calibri" panose="020F0502020204030204" pitchFamily="34" charset="0"/>
          <a:ea typeface="+mn-ea"/>
          <a:cs typeface="+mn-cs"/>
        </a:defRPr>
      </a:lvl2pPr>
      <a:lvl3pPr marL="1142944" indent="-228588" algn="l" rtl="0" eaLnBrk="0" fontAlgn="base" hangingPunct="0">
        <a:spcBef>
          <a:spcPct val="20000"/>
        </a:spcBef>
        <a:spcAft>
          <a:spcPct val="0"/>
        </a:spcAft>
        <a:buFont typeface="Arial" panose="020B0604020202020204" pitchFamily="34" charset="0"/>
        <a:buChar char="•"/>
        <a:defRPr sz="2400" kern="1200">
          <a:solidFill>
            <a:srgbClr val="00213D"/>
          </a:solidFill>
          <a:latin typeface="Calibri" panose="020F0502020204030204" pitchFamily="34" charset="0"/>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rgbClr val="00213D"/>
          </a:solidFill>
          <a:latin typeface="Calibri" panose="020F0502020204030204" pitchFamily="34" charset="0"/>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rgbClr val="00213D"/>
          </a:solidFill>
          <a:latin typeface="Calibri" panose="020F0502020204030204" pitchFamily="34" charset="0"/>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35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8607280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78" algn="ctr" rtl="0" fontAlgn="base">
        <a:spcBef>
          <a:spcPct val="0"/>
        </a:spcBef>
        <a:spcAft>
          <a:spcPct val="0"/>
        </a:spcAft>
        <a:defRPr sz="4400">
          <a:solidFill>
            <a:schemeClr val="tx1"/>
          </a:solidFill>
          <a:latin typeface="Myriad Web Pro" panose="020B0503030403020204" pitchFamily="34" charset="0"/>
        </a:defRPr>
      </a:lvl6pPr>
      <a:lvl7pPr marL="914355" algn="ctr" rtl="0" fontAlgn="base">
        <a:spcBef>
          <a:spcPct val="0"/>
        </a:spcBef>
        <a:spcAft>
          <a:spcPct val="0"/>
        </a:spcAft>
        <a:defRPr sz="4400">
          <a:solidFill>
            <a:schemeClr val="tx1"/>
          </a:solidFill>
          <a:latin typeface="Myriad Web Pro" panose="020B0503030403020204" pitchFamily="34" charset="0"/>
        </a:defRPr>
      </a:lvl7pPr>
      <a:lvl8pPr marL="1371532" algn="ctr" rtl="0" fontAlgn="base">
        <a:spcBef>
          <a:spcPct val="0"/>
        </a:spcBef>
        <a:spcAft>
          <a:spcPct val="0"/>
        </a:spcAft>
        <a:defRPr sz="4400">
          <a:solidFill>
            <a:schemeClr val="tx1"/>
          </a:solidFill>
          <a:latin typeface="Myriad Web Pro" panose="020B0503030403020204" pitchFamily="34" charset="0"/>
        </a:defRPr>
      </a:lvl8pPr>
      <a:lvl9pPr marL="1828709" algn="ctr" rtl="0" fontAlgn="base">
        <a:spcBef>
          <a:spcPct val="0"/>
        </a:spcBef>
        <a:spcAft>
          <a:spcPct val="0"/>
        </a:spcAft>
        <a:defRPr sz="4400">
          <a:solidFill>
            <a:schemeClr val="tx1"/>
          </a:solidFill>
          <a:latin typeface="Myriad Web Pro" panose="020B0503030403020204" pitchFamily="34" charset="0"/>
        </a:defRPr>
      </a:lvl9pPr>
    </p:titleStyle>
    <p:bodyStyle>
      <a:lvl1pPr marL="342884" indent="-3428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13" indent="-285736"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44" indent="-22858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ooter2-01.jpg"/>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0" y="6169093"/>
            <a:ext cx="9144000" cy="688907"/>
          </a:xfrm>
          <a:prstGeom prst="rect">
            <a:avLst/>
          </a:prstGeom>
        </p:spPr>
      </p:pic>
      <p:pic>
        <p:nvPicPr>
          <p:cNvPr id="7" name="Picture 6" descr="header-01.jpg"/>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0" y="0"/>
            <a:ext cx="9144000" cy="1336977"/>
          </a:xfrm>
          <a:prstGeom prst="rect">
            <a:avLst/>
          </a:prstGeom>
        </p:spPr>
      </p:pic>
      <p:sp>
        <p:nvSpPr>
          <p:cNvPr id="2" name="Title Placeholder 1"/>
          <p:cNvSpPr>
            <a:spLocks noGrp="1"/>
          </p:cNvSpPr>
          <p:nvPr>
            <p:ph type="title"/>
          </p:nvPr>
        </p:nvSpPr>
        <p:spPr>
          <a:xfrm>
            <a:off x="457200" y="193977"/>
            <a:ext cx="8229600" cy="983894"/>
          </a:xfrm>
          <a:prstGeom prst="rect">
            <a:avLst/>
          </a:prstGeom>
        </p:spPr>
        <p:txBody>
          <a:bodyPr vert="horz" lIns="91440" tIns="45720" rIns="91440" bIns="45720" rtlCol="0" anchor="ctr">
            <a:normAutofit/>
          </a:bodyPr>
          <a:lstStyle/>
          <a:p>
            <a:r>
              <a:rPr lang="en-US" sz="4000" dirty="0">
                <a:solidFill>
                  <a:srgbClr val="101957"/>
                </a:solidFill>
                <a:latin typeface="Avenir" panose="02000503040000020003" pitchFamily="2" charset="0"/>
                <a:cs typeface="Arial-Mdm-FC"/>
              </a:rPr>
              <a:t>Header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41641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spcBef>
          <a:spcPct val="0"/>
        </a:spcBef>
        <a:buNone/>
        <a:defRPr sz="4400" kern="1200">
          <a:solidFill>
            <a:srgbClr val="152754"/>
          </a:solidFill>
          <a:latin typeface="Avenir LT 45 Book" panose="02000503020000020003"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kern="1200" dirty="0" smtClean="0">
          <a:solidFill>
            <a:srgbClr val="101957"/>
          </a:solidFill>
          <a:latin typeface="Avenir LT 45 Book" panose="02000503020000020003" pitchFamily="2" charset="0"/>
          <a:ea typeface="+mn-ea"/>
          <a:cs typeface="+mn-cs"/>
        </a:defRPr>
      </a:lvl1pPr>
      <a:lvl2pPr marL="800100" indent="-342900" algn="l" defTabSz="914400" rtl="0" eaLnBrk="1" latinLnBrk="0" hangingPunct="1">
        <a:spcBef>
          <a:spcPct val="20000"/>
        </a:spcBef>
        <a:buFont typeface="Courier New" panose="02070309020205020404" pitchFamily="49" charset="0"/>
        <a:buChar char="o"/>
        <a:defRPr lang="en-US" sz="2400" kern="1200" dirty="0" smtClean="0">
          <a:solidFill>
            <a:srgbClr val="101957"/>
          </a:solidFill>
          <a:latin typeface="Avenir LT 45 Book" panose="02000503020000020003" pitchFamily="2" charset="0"/>
          <a:ea typeface="+mn-ea"/>
          <a:cs typeface="+mn-cs"/>
        </a:defRPr>
      </a:lvl2pPr>
      <a:lvl3pPr marL="1143000" indent="-228600" algn="l" defTabSz="914400" rtl="0" eaLnBrk="1" latinLnBrk="0" hangingPunct="1">
        <a:spcBef>
          <a:spcPct val="20000"/>
        </a:spcBef>
        <a:buFont typeface="Wingdings" panose="05000000000000000000" pitchFamily="2" charset="2"/>
        <a:buChar char="§"/>
        <a:defRPr lang="en-US" sz="2400" kern="1200" dirty="0" smtClean="0">
          <a:solidFill>
            <a:srgbClr val="101957"/>
          </a:solidFill>
          <a:latin typeface="Avenir LT 45 Book" panose="02000503020000020003"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400" kern="1200" dirty="0" smtClean="0">
          <a:solidFill>
            <a:srgbClr val="101957"/>
          </a:solidFill>
          <a:latin typeface="Avenir LT 45 Book" panose="02000503020000020003"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400" kern="1200" dirty="0">
          <a:solidFill>
            <a:srgbClr val="101957"/>
          </a:solidFill>
          <a:latin typeface="Avenir LT 45 Book" panose="02000503020000020003"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ste.confex.com/cste/2018/meetingapp.cgi/Home/0" TargetMode="External"/><Relationship Id="rId2" Type="http://schemas.openxmlformats.org/officeDocument/2006/relationships/hyperlink" Target="https://cste.confex.com/cste/2019/meetingapp.cgi" TargetMode="External"/><Relationship Id="rId1" Type="http://schemas.openxmlformats.org/officeDocument/2006/relationships/slideLayout" Target="../slideLayouts/slideLayout3.xml"/><Relationship Id="rId4" Type="http://schemas.openxmlformats.org/officeDocument/2006/relationships/hyperlink" Target="https://www.cste.org/page/PositionStatemen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aura.erhart@azdhs.gov" TargetMode="External"/><Relationship Id="rId2" Type="http://schemas.openxmlformats.org/officeDocument/2006/relationships/hyperlink" Target="mailto:Molly.Crockett@state.ma.us"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skrishan@cste.or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skrishan@cste.or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adarden@cste.org"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skrishan@cste.org" TargetMode="External"/><Relationship Id="rId2" Type="http://schemas.openxmlformats.org/officeDocument/2006/relationships/hyperlink" Target="mailto:mlichtenstein@cste.org" TargetMode="External"/><Relationship Id="rId1" Type="http://schemas.openxmlformats.org/officeDocument/2006/relationships/slideLayout" Target="../slideLayouts/slideLayout3.xml"/><Relationship Id="rId4" Type="http://schemas.openxmlformats.org/officeDocument/2006/relationships/hyperlink" Target="mailto:adarden@cste.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5.jpg"/><Relationship Id="rId1" Type="http://schemas.openxmlformats.org/officeDocument/2006/relationships/slideLayout" Target="../slideLayouts/slideLayout51.xml"/><Relationship Id="rId4" Type="http://schemas.openxmlformats.org/officeDocument/2006/relationships/image" Target="../media/image3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807335" y="2190356"/>
            <a:ext cx="7962151" cy="1465505"/>
          </a:xfrm>
        </p:spPr>
        <p:txBody>
          <a:bodyPr>
            <a:normAutofit/>
          </a:bodyPr>
          <a:lstStyle/>
          <a:p>
            <a:pPr>
              <a:lnSpc>
                <a:spcPct val="100000"/>
              </a:lnSpc>
            </a:pPr>
            <a:r>
              <a:rPr lang="en-US" sz="2400" dirty="0">
                <a:solidFill>
                  <a:srgbClr val="005DAB"/>
                </a:solidFill>
              </a:rPr>
              <a:t>NNDSS Modernization Initiative (NMI): NNDSS-Related Highlights from 2019 CSTE Annual Conference</a:t>
            </a:r>
            <a:endParaRPr lang="en-US" altLang="en-US" sz="2400" dirty="0">
              <a:solidFill>
                <a:srgbClr val="FF0000"/>
              </a:solidFill>
            </a:endParaRPr>
          </a:p>
        </p:txBody>
      </p:sp>
      <p:sp>
        <p:nvSpPr>
          <p:cNvPr id="7" name="Text Placeholder 5"/>
          <p:cNvSpPr>
            <a:spLocks noGrp="1"/>
          </p:cNvSpPr>
          <p:nvPr>
            <p:ph type="body" sz="quarter" idx="10"/>
          </p:nvPr>
        </p:nvSpPr>
        <p:spPr>
          <a:xfrm>
            <a:off x="342900" y="5415168"/>
            <a:ext cx="4596598" cy="328408"/>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4242297"/>
            <a:ext cx="2986019" cy="1172872"/>
          </a:xfrm>
          <a:prstGeom prst="rect">
            <a:avLst/>
          </a:prstGeom>
        </p:spPr>
      </p:pic>
      <p:sp>
        <p:nvSpPr>
          <p:cNvPr id="2" name="Rectangle 1"/>
          <p:cNvSpPr/>
          <p:nvPr/>
        </p:nvSpPr>
        <p:spPr>
          <a:xfrm>
            <a:off x="7133371" y="5397328"/>
            <a:ext cx="1470274" cy="369332"/>
          </a:xfrm>
          <a:prstGeom prst="rect">
            <a:avLst/>
          </a:prstGeom>
        </p:spPr>
        <p:txBody>
          <a:bodyPr wrap="none">
            <a:spAutoFit/>
          </a:bodyPr>
          <a:lstStyle/>
          <a:p>
            <a:pPr defTabSz="685783">
              <a:defRPr/>
            </a:pPr>
            <a:r>
              <a:rPr lang="en-US" b="1" dirty="0">
                <a:solidFill>
                  <a:srgbClr val="005DAB"/>
                </a:solidFill>
                <a:latin typeface="Calibri" pitchFamily="34" charset="0"/>
              </a:rPr>
              <a:t>July 16, 2019 </a:t>
            </a:r>
            <a:endParaRPr lang="en-US" sz="1350" dirty="0">
              <a:solidFill>
                <a:srgbClr val="0F56DC"/>
              </a:solidFill>
              <a:latin typeface="Myriad Web Pro"/>
            </a:endParaRPr>
          </a:p>
        </p:txBody>
      </p:sp>
    </p:spTree>
    <p:extLst>
      <p:ext uri="{BB962C8B-B14F-4D97-AF65-F5344CB8AC3E}">
        <p14:creationId xmlns:p14="http://schemas.microsoft.com/office/powerpoint/2010/main" val="2818346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361F-B4E3-495A-8FBE-8F9C29A4B714}"/>
              </a:ext>
            </a:extLst>
          </p:cNvPr>
          <p:cNvSpPr>
            <a:spLocks noGrp="1"/>
          </p:cNvSpPr>
          <p:nvPr>
            <p:ph type="title"/>
          </p:nvPr>
        </p:nvSpPr>
        <p:spPr/>
        <p:txBody>
          <a:bodyPr/>
          <a:lstStyle/>
          <a:p>
            <a:r>
              <a:rPr lang="en-US" sz="2800" dirty="0"/>
              <a:t>CSTE Executive Board</a:t>
            </a:r>
          </a:p>
        </p:txBody>
      </p:sp>
      <p:sp>
        <p:nvSpPr>
          <p:cNvPr id="4" name="TextBox 4">
            <a:extLst>
              <a:ext uri="{FF2B5EF4-FFF2-40B4-BE49-F238E27FC236}">
                <a16:creationId xmlns:a16="http://schemas.microsoft.com/office/drawing/2014/main" id="{7C9179BC-FCE5-4695-98D7-C42525BC1919}"/>
              </a:ext>
            </a:extLst>
          </p:cNvPr>
          <p:cNvSpPr txBox="1"/>
          <p:nvPr/>
        </p:nvSpPr>
        <p:spPr>
          <a:xfrm>
            <a:off x="3693449" y="1397513"/>
            <a:ext cx="142367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a:rPr>
              <a:t>2019-2020</a:t>
            </a:r>
          </a:p>
        </p:txBody>
      </p:sp>
      <p:sp>
        <p:nvSpPr>
          <p:cNvPr id="5" name="TextBox 9">
            <a:extLst>
              <a:ext uri="{FF2B5EF4-FFF2-40B4-BE49-F238E27FC236}">
                <a16:creationId xmlns:a16="http://schemas.microsoft.com/office/drawing/2014/main" id="{66BCEB04-4232-4D2A-ADBF-AA955AC86EB3}"/>
              </a:ext>
            </a:extLst>
          </p:cNvPr>
          <p:cNvSpPr txBox="1"/>
          <p:nvPr/>
        </p:nvSpPr>
        <p:spPr>
          <a:xfrm>
            <a:off x="2575287" y="1973760"/>
            <a:ext cx="4613186"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US" sz="1800" b="0" i="0" u="none" strike="noStrike" kern="1200" cap="none" spc="0" normalizeH="0" baseline="0" noProof="0" dirty="0">
                <a:ln>
                  <a:noFill/>
                </a:ln>
                <a:solidFill>
                  <a:srgbClr val="42464A"/>
                </a:solidFill>
                <a:effectLst/>
                <a:uLnTx/>
                <a:uFillTx/>
                <a:latin typeface="Arial"/>
                <a:ea typeface="+mn-ea"/>
                <a:cs typeface="+mn-cs"/>
              </a:rPr>
              <a:t>President: </a:t>
            </a:r>
            <a:r>
              <a:rPr lang="en-US" dirty="0">
                <a:solidFill>
                  <a:srgbClr val="42464A"/>
                </a:solidFill>
                <a:latin typeface="Arial"/>
              </a:rPr>
              <a:t>Sharon Watkins, PA</a:t>
            </a:r>
          </a:p>
          <a:p>
            <a:pPr lvl="0">
              <a:defRPr/>
            </a:pPr>
            <a:r>
              <a:rPr lang="en-US" dirty="0">
                <a:solidFill>
                  <a:srgbClr val="42464A"/>
                </a:solidFill>
                <a:latin typeface="Arial"/>
              </a:rPr>
              <a:t>Vice President: Sarah Park, HI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2464A"/>
                </a:solidFill>
                <a:latin typeface="Arial"/>
              </a:rPr>
              <a:t>President-Elect: Sherri L. Davidson, 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2464A"/>
                </a:solidFill>
                <a:latin typeface="Arial"/>
              </a:rPr>
              <a:t>Secretary-Treasurer: Marcelle Layton, NYC</a:t>
            </a:r>
          </a:p>
        </p:txBody>
      </p:sp>
      <p:sp>
        <p:nvSpPr>
          <p:cNvPr id="6" name="TextBox 10" descr="Steering Committee Members of the Board consist of Richard Danila from Minnesota, Angela Dunn from Utah, Melissa Jordan from FL, Kate Goodin from Arizona, Maricopa County, Barbara Gabella from Colorado, Kenneth Komatsu from Arizona. " title="CSTE Executive Board ">
            <a:extLst>
              <a:ext uri="{FF2B5EF4-FFF2-40B4-BE49-F238E27FC236}">
                <a16:creationId xmlns:a16="http://schemas.microsoft.com/office/drawing/2014/main" id="{84209B78-614F-436C-872F-1D8A32783B68}"/>
              </a:ext>
            </a:extLst>
          </p:cNvPr>
          <p:cNvSpPr txBox="1"/>
          <p:nvPr/>
        </p:nvSpPr>
        <p:spPr>
          <a:xfrm>
            <a:off x="2575287" y="3686873"/>
            <a:ext cx="6417206" cy="203132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2464A"/>
                </a:solidFill>
                <a:effectLst/>
                <a:uLnTx/>
                <a:uFillTx/>
                <a:latin typeface="Arial"/>
                <a:ea typeface="+mn-ea"/>
                <a:cs typeface="Avenir Book"/>
              </a:rPr>
              <a:t>Infectious Disease: Richard Danila, MN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2464A"/>
                </a:solidFill>
                <a:effectLst/>
                <a:uLnTx/>
                <a:uFillTx/>
                <a:latin typeface="Arial"/>
                <a:ea typeface="+mn-ea"/>
                <a:cs typeface="Avenir Book"/>
              </a:rPr>
              <a:t>Chronic Disease/MCH/Oral Health: Angela Dunn, 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2464A"/>
                </a:solidFill>
                <a:effectLst/>
                <a:uLnTx/>
                <a:uFillTx/>
                <a:latin typeface="Arial"/>
                <a:ea typeface="+mn-ea"/>
                <a:cs typeface="Avenir Book"/>
              </a:rPr>
              <a:t>Environmental/Occupational/Injury: Melissa Jordan, FL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2464A"/>
                </a:solidFill>
                <a:effectLst/>
                <a:uLnTx/>
                <a:uFillTx/>
                <a:latin typeface="Arial"/>
                <a:ea typeface="+mn-ea"/>
                <a:cs typeface="Avenir Book"/>
              </a:rPr>
              <a:t>Surveillance/Informatics: Kate Goodin, AZ (Maricopa County)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2464A"/>
                </a:solidFill>
                <a:effectLst/>
                <a:uLnTx/>
                <a:uFillTx/>
                <a:latin typeface="Arial"/>
                <a:ea typeface="+mn-ea"/>
                <a:cs typeface="+mn-cs"/>
              </a:rPr>
              <a:t>Cross Cutting I: Barbara Gabella, 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2464A"/>
                </a:solidFill>
                <a:effectLst/>
                <a:uLnTx/>
                <a:uFillTx/>
                <a:latin typeface="Arial"/>
                <a:ea typeface="+mn-ea"/>
                <a:cs typeface="+mn-cs"/>
              </a:rPr>
              <a:t>Cross Cutting II: Kenneth Komatsu, AZ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2464A"/>
              </a:solidFill>
              <a:effectLst/>
              <a:uLnTx/>
              <a:uFillTx/>
              <a:latin typeface="Arial"/>
              <a:ea typeface="+mn-ea"/>
              <a:cs typeface="Avenir Book"/>
            </a:endParaRPr>
          </a:p>
        </p:txBody>
      </p:sp>
      <p:sp>
        <p:nvSpPr>
          <p:cNvPr id="7" name="Rectangle 6" descr="Name Plate for Officers of the Board" title="CSTE Executive Board for 2019-2020">
            <a:extLst>
              <a:ext uri="{FF2B5EF4-FFF2-40B4-BE49-F238E27FC236}">
                <a16:creationId xmlns:a16="http://schemas.microsoft.com/office/drawing/2014/main" id="{4067F37B-A3B4-4E37-9EE7-E9C615C06633}"/>
              </a:ext>
            </a:extLst>
          </p:cNvPr>
          <p:cNvSpPr/>
          <p:nvPr/>
        </p:nvSpPr>
        <p:spPr>
          <a:xfrm>
            <a:off x="668620" y="1797999"/>
            <a:ext cx="1879608" cy="1674962"/>
          </a:xfrm>
          <a:prstGeom prst="rect">
            <a:avLst/>
          </a:prstGeom>
          <a:blipFill rotWithShape="1">
            <a:blip r:embed="rId2">
              <a:alphaModFix amt="85000"/>
            </a:blip>
            <a:stretch>
              <a:fillRect/>
            </a:stretch>
          </a:blipFill>
          <a:ln>
            <a:noFill/>
          </a:ln>
          <a:effectLst>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Avenir Black"/>
              </a:rPr>
              <a:t>Officers</a:t>
            </a:r>
          </a:p>
        </p:txBody>
      </p:sp>
      <p:sp>
        <p:nvSpPr>
          <p:cNvPr id="8" name="Rectangle 7" descr="Name plate for Steering Committee Chairs" title="CSTE Executive Board ">
            <a:extLst>
              <a:ext uri="{FF2B5EF4-FFF2-40B4-BE49-F238E27FC236}">
                <a16:creationId xmlns:a16="http://schemas.microsoft.com/office/drawing/2014/main" id="{4A88C5B8-0952-4EC1-B01D-363C0DA70BB6}"/>
              </a:ext>
            </a:extLst>
          </p:cNvPr>
          <p:cNvSpPr/>
          <p:nvPr/>
        </p:nvSpPr>
        <p:spPr>
          <a:xfrm>
            <a:off x="668621" y="3540399"/>
            <a:ext cx="1879607" cy="2262519"/>
          </a:xfrm>
          <a:prstGeom prst="rect">
            <a:avLst/>
          </a:prstGeom>
          <a:blipFill rotWithShape="1">
            <a:blip r:embed="rId3">
              <a:alphaModFix amt="85000"/>
            </a:blip>
            <a:stretch>
              <a:fillRect/>
            </a:stretch>
          </a:blipFill>
          <a:ln>
            <a:noFill/>
          </a:ln>
          <a:effectLst>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Avenir Black"/>
              </a:rPr>
              <a:t>Steering Committee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Avenir Black"/>
              </a:rPr>
              <a:t>Chairs</a:t>
            </a:r>
          </a:p>
        </p:txBody>
      </p:sp>
    </p:spTree>
    <p:extLst>
      <p:ext uri="{BB962C8B-B14F-4D97-AF65-F5344CB8AC3E}">
        <p14:creationId xmlns:p14="http://schemas.microsoft.com/office/powerpoint/2010/main" val="318778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45A6-7D41-4006-8615-8CC7ED13A9FA}"/>
              </a:ext>
            </a:extLst>
          </p:cNvPr>
          <p:cNvSpPr>
            <a:spLocks noGrp="1"/>
          </p:cNvSpPr>
          <p:nvPr>
            <p:ph type="title"/>
          </p:nvPr>
        </p:nvSpPr>
        <p:spPr/>
        <p:txBody>
          <a:bodyPr/>
          <a:lstStyle/>
          <a:p>
            <a:r>
              <a:rPr lang="en-US" sz="2800" dirty="0"/>
              <a:t>NNDSS Related Roundtable Sessions</a:t>
            </a:r>
          </a:p>
        </p:txBody>
      </p:sp>
      <p:sp>
        <p:nvSpPr>
          <p:cNvPr id="3" name="Content Placeholder 2">
            <a:extLst>
              <a:ext uri="{FF2B5EF4-FFF2-40B4-BE49-F238E27FC236}">
                <a16:creationId xmlns:a16="http://schemas.microsoft.com/office/drawing/2014/main" id="{1264D717-B3C9-43BB-835E-24A89B420552}"/>
              </a:ext>
            </a:extLst>
          </p:cNvPr>
          <p:cNvSpPr>
            <a:spLocks noGrp="1"/>
          </p:cNvSpPr>
          <p:nvPr>
            <p:ph idx="1"/>
          </p:nvPr>
        </p:nvSpPr>
        <p:spPr/>
        <p:txBody>
          <a:bodyPr>
            <a:normAutofit/>
          </a:bodyPr>
          <a:lstStyle/>
          <a:p>
            <a:r>
              <a:rPr lang="en-US" sz="2000" b="1" dirty="0"/>
              <a:t>Defining the Future for NNDSS (June 3)</a:t>
            </a:r>
          </a:p>
          <a:p>
            <a:pPr lvl="1">
              <a:buFont typeface="Courier New" panose="02070309020205020404" pitchFamily="49" charset="0"/>
              <a:buChar char="o"/>
            </a:pPr>
            <a:r>
              <a:rPr lang="en-US" sz="1700" dirty="0"/>
              <a:t>Leveraging the NNDSS infrastructure for exchange of other types of case-based surveillance data</a:t>
            </a:r>
          </a:p>
          <a:p>
            <a:pPr lvl="1">
              <a:buFont typeface="Courier New" panose="02070309020205020404" pitchFamily="49" charset="0"/>
              <a:buChar char="o"/>
            </a:pPr>
            <a:r>
              <a:rPr lang="en-US" sz="1700" dirty="0"/>
              <a:t>New strategies for data presentation and access</a:t>
            </a:r>
          </a:p>
          <a:p>
            <a:pPr lvl="1">
              <a:buFont typeface="Courier New" panose="02070309020205020404" pitchFamily="49" charset="0"/>
              <a:buChar char="o"/>
            </a:pPr>
            <a:r>
              <a:rPr lang="en-US" sz="1700" dirty="0"/>
              <a:t>Methods to make the data more timely and relevant, providing feedback on data quality, maintaining the integrity of the initial data transmitted</a:t>
            </a:r>
          </a:p>
          <a:p>
            <a:pPr lvl="1">
              <a:buFont typeface="Courier New" panose="02070309020205020404" pitchFamily="49" charset="0"/>
              <a:buChar char="o"/>
            </a:pPr>
            <a:r>
              <a:rPr lang="en-US" sz="1700" dirty="0"/>
              <a:t>Increasing CDC’s capacity to onboard states to send HL7-based messages</a:t>
            </a:r>
          </a:p>
          <a:p>
            <a:r>
              <a:rPr lang="en-US" sz="2000" b="1" dirty="0"/>
              <a:t>Implementation of ‘Country of Usual Residence’ in the 2019 Tables of National Notifiable Infectious Diseases and Conditions (June 3)</a:t>
            </a:r>
          </a:p>
          <a:p>
            <a:pPr lvl="1">
              <a:buFont typeface="Courier New" panose="02070309020205020404" pitchFamily="49" charset="0"/>
              <a:buChar char="o"/>
            </a:pPr>
            <a:r>
              <a:rPr lang="en-US" sz="1700" dirty="0"/>
              <a:t>Provided background for why 2019 NNDSS tables of infectious diseases and conditions are stratified by “Country of Usual Residence” (COUR)</a:t>
            </a:r>
          </a:p>
          <a:p>
            <a:pPr lvl="1">
              <a:buFont typeface="Courier New" panose="02070309020205020404" pitchFamily="49" charset="0"/>
              <a:buChar char="o"/>
            </a:pPr>
            <a:r>
              <a:rPr lang="en-US" sz="1700" dirty="0"/>
              <a:t>Suggestion to identify a state author to update position statement 11-SI-04 to include updated guidance about the Country of Usual Residence data element (which replaced the foreign resident data element)</a:t>
            </a:r>
          </a:p>
        </p:txBody>
      </p:sp>
    </p:spTree>
    <p:extLst>
      <p:ext uri="{BB962C8B-B14F-4D97-AF65-F5344CB8AC3E}">
        <p14:creationId xmlns:p14="http://schemas.microsoft.com/office/powerpoint/2010/main" val="24739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BD68-2DCB-4A6D-B41D-D045059542A9}"/>
              </a:ext>
            </a:extLst>
          </p:cNvPr>
          <p:cNvSpPr>
            <a:spLocks noGrp="1"/>
          </p:cNvSpPr>
          <p:nvPr>
            <p:ph type="title"/>
          </p:nvPr>
        </p:nvSpPr>
        <p:spPr/>
        <p:txBody>
          <a:bodyPr/>
          <a:lstStyle/>
          <a:p>
            <a:r>
              <a:rPr lang="en-US" sz="2800" dirty="0"/>
              <a:t>NNDSS Related Roundtable Sessions (continued)</a:t>
            </a:r>
            <a:endParaRPr lang="en-US" dirty="0"/>
          </a:p>
        </p:txBody>
      </p:sp>
      <p:sp>
        <p:nvSpPr>
          <p:cNvPr id="3" name="Content Placeholder 2">
            <a:extLst>
              <a:ext uri="{FF2B5EF4-FFF2-40B4-BE49-F238E27FC236}">
                <a16:creationId xmlns:a16="http://schemas.microsoft.com/office/drawing/2014/main" id="{8B6B159A-E32C-49E1-BA61-A1820D013506}"/>
              </a:ext>
            </a:extLst>
          </p:cNvPr>
          <p:cNvSpPr>
            <a:spLocks noGrp="1"/>
          </p:cNvSpPr>
          <p:nvPr>
            <p:ph idx="1"/>
          </p:nvPr>
        </p:nvSpPr>
        <p:spPr/>
        <p:txBody>
          <a:bodyPr>
            <a:normAutofit fontScale="85000" lnSpcReduction="10000"/>
          </a:bodyPr>
          <a:lstStyle/>
          <a:p>
            <a:r>
              <a:rPr lang="en-US" b="1" dirty="0"/>
              <a:t>NNDSS Low Incidence and International Quarantinable Disease Verification Protocol: Suggestions for Changes and Enhancements (June 4)</a:t>
            </a:r>
          </a:p>
          <a:p>
            <a:pPr lvl="1">
              <a:buFont typeface="Courier New" panose="02070309020205020404" pitchFamily="49" charset="0"/>
              <a:buChar char="o"/>
            </a:pPr>
            <a:r>
              <a:rPr lang="en-US" dirty="0"/>
              <a:t>Describe the process for CDC to verify low incidence conditions based on the 03-ID-11 PS; proposed enhancement to the CDC MVPS to make the verification process more transparent or update 03-ID-11 PS about low incidence verification </a:t>
            </a:r>
          </a:p>
          <a:p>
            <a:pPr lvl="1">
              <a:buFont typeface="Courier New" panose="02070309020205020404" pitchFamily="49" charset="0"/>
              <a:buChar char="o"/>
            </a:pPr>
            <a:r>
              <a:rPr lang="en-US" dirty="0"/>
              <a:t>Recommendation to discuss low incidence verification processes within NNC Criteria Workgroup (Surveillance Policy Subcommittee)</a:t>
            </a:r>
          </a:p>
          <a:p>
            <a:r>
              <a:rPr lang="en-US" b="1" dirty="0"/>
              <a:t>Informatics and CDC Emergency Response: Options for Standardizing Emergency Case Notification Messaging to CDC (June 5)</a:t>
            </a:r>
          </a:p>
          <a:p>
            <a:pPr lvl="1">
              <a:buFont typeface="Courier New" panose="02070309020205020404" pitchFamily="49" charset="0"/>
              <a:buChar char="o"/>
            </a:pPr>
            <a:r>
              <a:rPr lang="en-US" dirty="0"/>
              <a:t>Presented strategies to utilize current NNDSS infrastructure for jurisdictions to submit standardized emergency case data for domestic events, special studies or evolving diseases</a:t>
            </a:r>
          </a:p>
          <a:p>
            <a:pPr lvl="1">
              <a:buFont typeface="Courier New" panose="02070309020205020404" pitchFamily="49" charset="0"/>
              <a:buChar char="o"/>
            </a:pPr>
            <a:r>
              <a:rPr lang="en-US" dirty="0"/>
              <a:t>Presented options to use Generic v2 as a base for emergency response variables, or a stand-alone MMG containing data elements for emergency response</a:t>
            </a:r>
          </a:p>
          <a:p>
            <a:pPr lvl="1"/>
            <a:endParaRPr lang="en-US" dirty="0"/>
          </a:p>
          <a:p>
            <a:pPr lvl="1"/>
            <a:endParaRPr lang="en-US" dirty="0"/>
          </a:p>
          <a:p>
            <a:pPr lvl="1"/>
            <a:endParaRPr lang="en-US" b="1" dirty="0"/>
          </a:p>
          <a:p>
            <a:endParaRPr lang="en-US" b="1" dirty="0"/>
          </a:p>
          <a:p>
            <a:endParaRPr lang="en-US" dirty="0"/>
          </a:p>
        </p:txBody>
      </p:sp>
    </p:spTree>
    <p:extLst>
      <p:ext uri="{BB962C8B-B14F-4D97-AF65-F5344CB8AC3E}">
        <p14:creationId xmlns:p14="http://schemas.microsoft.com/office/powerpoint/2010/main" val="244170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711B-46D6-468C-83BB-41F9635B54E7}"/>
              </a:ext>
            </a:extLst>
          </p:cNvPr>
          <p:cNvSpPr>
            <a:spLocks noGrp="1"/>
          </p:cNvSpPr>
          <p:nvPr>
            <p:ph type="title"/>
          </p:nvPr>
        </p:nvSpPr>
        <p:spPr/>
        <p:txBody>
          <a:bodyPr/>
          <a:lstStyle/>
          <a:p>
            <a:r>
              <a:rPr lang="en-US" sz="3200" dirty="0"/>
              <a:t>For more information..</a:t>
            </a:r>
          </a:p>
        </p:txBody>
      </p:sp>
      <p:sp>
        <p:nvSpPr>
          <p:cNvPr id="3" name="Content Placeholder 2">
            <a:extLst>
              <a:ext uri="{FF2B5EF4-FFF2-40B4-BE49-F238E27FC236}">
                <a16:creationId xmlns:a16="http://schemas.microsoft.com/office/drawing/2014/main" id="{B930A8BA-88E1-4847-ABCE-5B97C45D9AD1}"/>
              </a:ext>
            </a:extLst>
          </p:cNvPr>
          <p:cNvSpPr>
            <a:spLocks noGrp="1"/>
          </p:cNvSpPr>
          <p:nvPr>
            <p:ph idx="1"/>
          </p:nvPr>
        </p:nvSpPr>
        <p:spPr/>
        <p:txBody>
          <a:bodyPr/>
          <a:lstStyle/>
          <a:p>
            <a:pPr marL="0" indent="0">
              <a:buNone/>
            </a:pPr>
            <a:r>
              <a:rPr lang="en-US" dirty="0"/>
              <a:t>2019 Annual Conference Presentation Recordings:</a:t>
            </a:r>
            <a:endParaRPr lang="en-US" i="1" dirty="0"/>
          </a:p>
          <a:p>
            <a:r>
              <a:rPr lang="en-US" dirty="0"/>
              <a:t>CSTE Confex Website: </a:t>
            </a:r>
            <a:r>
              <a:rPr lang="en-US" dirty="0">
                <a:hlinkClick r:id="rId2"/>
              </a:rPr>
              <a:t>https://cste.confex.com/cste/2019/meetingapp.cgi</a:t>
            </a:r>
            <a:endParaRPr lang="en-US" dirty="0">
              <a:hlinkClick r:id="rId3"/>
            </a:endParaRPr>
          </a:p>
          <a:p>
            <a:pPr marL="0" indent="0">
              <a:buNone/>
            </a:pPr>
            <a:endParaRPr lang="en-US" dirty="0"/>
          </a:p>
          <a:p>
            <a:pPr marL="0" indent="0">
              <a:buNone/>
            </a:pPr>
            <a:r>
              <a:rPr lang="en-US" dirty="0"/>
              <a:t>2019 Position Statements </a:t>
            </a:r>
            <a:r>
              <a:rPr lang="en-US" i="1" dirty="0"/>
              <a:t>– Coming Soon!</a:t>
            </a:r>
          </a:p>
          <a:p>
            <a:r>
              <a:rPr lang="en-US" dirty="0"/>
              <a:t>Position Statement Archive: </a:t>
            </a:r>
            <a:r>
              <a:rPr lang="en-US" dirty="0">
                <a:hlinkClick r:id="rId4"/>
              </a:rPr>
              <a:t>https://www.cste.org/page/PositionStatements</a:t>
            </a:r>
            <a:r>
              <a:rPr lang="en-US" dirty="0"/>
              <a:t>? </a:t>
            </a:r>
          </a:p>
          <a:p>
            <a:endParaRPr lang="en-US" dirty="0"/>
          </a:p>
        </p:txBody>
      </p:sp>
    </p:spTree>
    <p:extLst>
      <p:ext uri="{BB962C8B-B14F-4D97-AF65-F5344CB8AC3E}">
        <p14:creationId xmlns:p14="http://schemas.microsoft.com/office/powerpoint/2010/main" val="103625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362200" y="2656897"/>
            <a:ext cx="6781800" cy="793750"/>
          </a:xfrm>
          <a:prstGeom prst="rect">
            <a:avLst/>
          </a:prstGeom>
        </p:spPr>
        <p:txBody>
          <a:bodyPr/>
          <a:lstStyle/>
          <a:p>
            <a:pPr algn="ctr"/>
            <a:r>
              <a:rPr lang="en-US" sz="2300" dirty="0">
                <a:solidFill>
                  <a:schemeClr val="bg1"/>
                </a:solidFill>
                <a:latin typeface="Arial" panose="020B0604020202020204" pitchFamily="34" charset="0"/>
                <a:cs typeface="Arial" panose="020B0604020202020204" pitchFamily="34" charset="0"/>
              </a:rPr>
              <a:t>Review of approved 2019 CSTE Position Statements: Richard Danila, Barbara Gabella</a:t>
            </a:r>
          </a:p>
        </p:txBody>
      </p:sp>
    </p:spTree>
    <p:extLst>
      <p:ext uri="{BB962C8B-B14F-4D97-AF65-F5344CB8AC3E}">
        <p14:creationId xmlns:p14="http://schemas.microsoft.com/office/powerpoint/2010/main" val="25878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sz="2400" dirty="0"/>
              <a:t>Approved 2019 CSTE Position Statements: Infectious Disease</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p:txBody>
          <a:bodyPr>
            <a:normAutofit/>
          </a:bodyPr>
          <a:lstStyle/>
          <a:p>
            <a:pPr lvl="0"/>
            <a:r>
              <a:rPr lang="en-US" sz="2000" b="1" dirty="0"/>
              <a:t>19-ID-01</a:t>
            </a:r>
            <a:r>
              <a:rPr lang="en-US" sz="2000" dirty="0"/>
              <a:t>: Public Health Reporting and National Notification of Plague</a:t>
            </a:r>
          </a:p>
          <a:p>
            <a:pPr lvl="0"/>
            <a:endParaRPr lang="en-US" sz="2000" dirty="0"/>
          </a:p>
          <a:p>
            <a:r>
              <a:rPr lang="en-US" sz="2000" b="1" dirty="0"/>
              <a:t>19-ID-02</a:t>
            </a:r>
            <a:r>
              <a:rPr lang="en-US" sz="2000" dirty="0"/>
              <a:t>: Standardized Surveillance Case Definition for Blastomycosis</a:t>
            </a:r>
          </a:p>
          <a:p>
            <a:endParaRPr lang="en-US" sz="2000" dirty="0"/>
          </a:p>
          <a:p>
            <a:pPr lvl="0"/>
            <a:r>
              <a:rPr lang="en-US" sz="2000" b="1" dirty="0"/>
              <a:t>19-ID-03</a:t>
            </a:r>
            <a:r>
              <a:rPr lang="en-US" sz="2000" dirty="0"/>
              <a:t>: Case Definition for Non-pestis Yersiniosis</a:t>
            </a:r>
          </a:p>
          <a:p>
            <a:pPr lvl="0"/>
            <a:endParaRPr lang="en-US" sz="2000" dirty="0"/>
          </a:p>
          <a:p>
            <a:r>
              <a:rPr lang="en-US" sz="2000" b="1" dirty="0"/>
              <a:t>19-ID-04</a:t>
            </a:r>
            <a:r>
              <a:rPr lang="en-US" sz="2000" dirty="0"/>
              <a:t>: Revision to the Case Definition for National Legionellosis Surveillance</a:t>
            </a:r>
          </a:p>
          <a:p>
            <a:pPr lvl="0"/>
            <a:endParaRPr lang="en-US" sz="2000" dirty="0"/>
          </a:p>
        </p:txBody>
      </p:sp>
    </p:spTree>
    <p:extLst>
      <p:ext uri="{BB962C8B-B14F-4D97-AF65-F5344CB8AC3E}">
        <p14:creationId xmlns:p14="http://schemas.microsoft.com/office/powerpoint/2010/main" val="353141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sz="2400" dirty="0"/>
              <a:t>Approved 2019 CSTE Position Statements: Infectious Disease (continued</a:t>
            </a:r>
            <a:r>
              <a:rPr lang="en-US" sz="2400" i="1" dirty="0"/>
              <a:t>)</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p:txBody>
          <a:bodyPr>
            <a:normAutofit/>
          </a:bodyPr>
          <a:lstStyle/>
          <a:p>
            <a:r>
              <a:rPr lang="en-US" sz="2000" b="1" dirty="0"/>
              <a:t>19-ID-05</a:t>
            </a:r>
            <a:r>
              <a:rPr lang="en-US" sz="2000" dirty="0"/>
              <a:t>: Revision to the Standardized Case Definition, Case Classification, and Public Health Reporting for Acute Flaccid Myelitis</a:t>
            </a:r>
          </a:p>
          <a:p>
            <a:endParaRPr lang="en-US" sz="2000" dirty="0"/>
          </a:p>
          <a:p>
            <a:r>
              <a:rPr lang="en-US" sz="2000" b="1" dirty="0"/>
              <a:t>19-ID-06</a:t>
            </a:r>
            <a:r>
              <a:rPr lang="en-US" sz="2000" dirty="0"/>
              <a:t>: Revision of the Case Definition for Hepatitis C</a:t>
            </a:r>
          </a:p>
          <a:p>
            <a:endParaRPr lang="en-US" sz="2000" dirty="0"/>
          </a:p>
          <a:p>
            <a:pPr lvl="0"/>
            <a:r>
              <a:rPr lang="en-US" sz="2000" b="1" dirty="0"/>
              <a:t>19-ID-07</a:t>
            </a:r>
            <a:r>
              <a:rPr lang="en-US" sz="2000" dirty="0"/>
              <a:t>: Changes to Public Health Reporting and National Notification for Spotted Fever Rickettsiosis (including Rocky Mountain Spotted Fever)</a:t>
            </a:r>
          </a:p>
          <a:p>
            <a:pPr lvl="0"/>
            <a:endParaRPr lang="en-US" sz="2000" dirty="0"/>
          </a:p>
          <a:p>
            <a:pPr lvl="0"/>
            <a:r>
              <a:rPr lang="en-US" sz="2000" b="1" dirty="0"/>
              <a:t>19-ID-08</a:t>
            </a:r>
            <a:r>
              <a:rPr lang="en-US" sz="2000" dirty="0"/>
              <a:t>: Revision to the Case Definition for National Pertussis Surveillance</a:t>
            </a:r>
          </a:p>
          <a:p>
            <a:pPr lvl="0"/>
            <a:endParaRPr lang="en-US" sz="2000" dirty="0"/>
          </a:p>
        </p:txBody>
      </p:sp>
    </p:spTree>
    <p:extLst>
      <p:ext uri="{BB962C8B-B14F-4D97-AF65-F5344CB8AC3E}">
        <p14:creationId xmlns:p14="http://schemas.microsoft.com/office/powerpoint/2010/main" val="373374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0B1D7-7393-4FAF-80D8-38B3CD95BA86}"/>
              </a:ext>
            </a:extLst>
          </p:cNvPr>
          <p:cNvSpPr>
            <a:spLocks noGrp="1"/>
          </p:cNvSpPr>
          <p:nvPr>
            <p:ph type="title"/>
          </p:nvPr>
        </p:nvSpPr>
        <p:spPr>
          <a:xfrm>
            <a:off x="158262" y="170482"/>
            <a:ext cx="6515100" cy="1030638"/>
          </a:xfrm>
        </p:spPr>
        <p:txBody>
          <a:bodyPr>
            <a:normAutofit/>
          </a:bodyPr>
          <a:lstStyle/>
          <a:p>
            <a:r>
              <a:rPr lang="en-US" sz="2400" dirty="0">
                <a:solidFill>
                  <a:srgbClr val="15345A"/>
                </a:solidFill>
                <a:latin typeface="Arial" panose="020B0604020202020204" pitchFamily="34" charset="0"/>
                <a:cs typeface="Arial" panose="020B0604020202020204" pitchFamily="34" charset="0"/>
              </a:rPr>
              <a:t>Approved 2019 CSTE Position Statements: Non-infectious Disease </a:t>
            </a:r>
          </a:p>
        </p:txBody>
      </p:sp>
      <p:sp>
        <p:nvSpPr>
          <p:cNvPr id="4" name="Text Placeholder 3">
            <a:extLst>
              <a:ext uri="{FF2B5EF4-FFF2-40B4-BE49-F238E27FC236}">
                <a16:creationId xmlns:a16="http://schemas.microsoft.com/office/drawing/2014/main" id="{D88E0E28-D5F5-43AC-93DD-7954CBC63218}"/>
              </a:ext>
            </a:extLst>
          </p:cNvPr>
          <p:cNvSpPr>
            <a:spLocks noGrp="1"/>
          </p:cNvSpPr>
          <p:nvPr>
            <p:ph type="body" sz="quarter" idx="10"/>
          </p:nvPr>
        </p:nvSpPr>
        <p:spPr>
          <a:xfrm>
            <a:off x="41564" y="1284329"/>
            <a:ext cx="9060872" cy="5083220"/>
          </a:xfrm>
        </p:spPr>
        <p:txBody>
          <a:bodyPr>
            <a:normAutofit fontScale="85000" lnSpcReduction="10000"/>
          </a:bodyPr>
          <a:lstStyle/>
          <a:p>
            <a:pPr marL="0" indent="0">
              <a:spcBef>
                <a:spcPts val="400"/>
              </a:spcBef>
              <a:spcAft>
                <a:spcPts val="400"/>
              </a:spcAft>
              <a:buNone/>
            </a:pPr>
            <a:r>
              <a:rPr lang="en-US" sz="1900" b="1" dirty="0">
                <a:latin typeface="+mn-lt"/>
              </a:rPr>
              <a:t>    </a:t>
            </a:r>
          </a:p>
          <a:p>
            <a:pPr marL="0" indent="0">
              <a:spcBef>
                <a:spcPts val="400"/>
              </a:spcBef>
              <a:spcAft>
                <a:spcPts val="400"/>
              </a:spcAft>
              <a:buNone/>
            </a:pPr>
            <a:r>
              <a:rPr lang="en-US" b="1" dirty="0">
                <a:latin typeface="+mn-lt"/>
              </a:rPr>
              <a:t>19-MCH-01</a:t>
            </a:r>
            <a:r>
              <a:rPr lang="en-US" dirty="0">
                <a:latin typeface="+mn-lt"/>
              </a:rPr>
              <a:t> – “Neonatal Abstinence Syndrome Standardized Case </a:t>
            </a:r>
          </a:p>
          <a:p>
            <a:pPr marL="0" indent="0" algn="ctr">
              <a:spcBef>
                <a:spcPts val="400"/>
              </a:spcBef>
              <a:spcAft>
                <a:spcPts val="400"/>
              </a:spcAft>
              <a:buNone/>
            </a:pPr>
            <a:r>
              <a:rPr lang="en-US" dirty="0">
                <a:latin typeface="+mn-lt"/>
              </a:rPr>
              <a:t>Definition”</a:t>
            </a:r>
          </a:p>
          <a:p>
            <a:pPr lvl="1">
              <a:spcBef>
                <a:spcPts val="400"/>
              </a:spcBef>
              <a:spcAft>
                <a:spcPts val="400"/>
              </a:spcAft>
            </a:pPr>
            <a:r>
              <a:rPr lang="en-US" dirty="0">
                <a:latin typeface="+mn-lt"/>
              </a:rPr>
              <a:t>Creates two tiers: (1) Providers and laboratories report to public health legal authorities, and (2) Public health staff analyze ICD-10-CM coded data from providers and facilities.</a:t>
            </a:r>
          </a:p>
          <a:p>
            <a:pPr lvl="1">
              <a:spcBef>
                <a:spcPts val="400"/>
              </a:spcBef>
              <a:spcAft>
                <a:spcPts val="400"/>
              </a:spcAft>
            </a:pPr>
            <a:r>
              <a:rPr lang="en-US" dirty="0">
                <a:latin typeface="+mn-lt"/>
              </a:rPr>
              <a:t>Does NOT recommend adding to </a:t>
            </a:r>
            <a:r>
              <a:rPr lang="en-US" i="1" dirty="0">
                <a:latin typeface="+mn-lt"/>
              </a:rPr>
              <a:t>Nationally Notifiable Conditions List</a:t>
            </a:r>
            <a:r>
              <a:rPr lang="en-US" dirty="0">
                <a:latin typeface="+mn-lt"/>
              </a:rPr>
              <a:t>. </a:t>
            </a:r>
          </a:p>
          <a:p>
            <a:pPr marL="0" indent="0">
              <a:spcBef>
                <a:spcPts val="400"/>
              </a:spcBef>
              <a:spcAft>
                <a:spcPts val="400"/>
              </a:spcAft>
              <a:buNone/>
            </a:pPr>
            <a:r>
              <a:rPr lang="en-US" b="1" dirty="0">
                <a:latin typeface="+mn-lt"/>
              </a:rPr>
              <a:t>     </a:t>
            </a:r>
          </a:p>
          <a:p>
            <a:pPr marL="0" indent="0">
              <a:spcBef>
                <a:spcPts val="400"/>
              </a:spcBef>
              <a:spcAft>
                <a:spcPts val="400"/>
              </a:spcAft>
              <a:buNone/>
            </a:pPr>
            <a:r>
              <a:rPr lang="en-US" b="1" dirty="0">
                <a:latin typeface="+mn-lt"/>
              </a:rPr>
              <a:t>19-CC-01</a:t>
            </a:r>
            <a:r>
              <a:rPr lang="en-US" dirty="0">
                <a:latin typeface="+mn-lt"/>
              </a:rPr>
              <a:t> – “Nonfatal Opioid Overdose Standardized Surveillance Case </a:t>
            </a:r>
          </a:p>
          <a:p>
            <a:pPr marL="0" indent="0" algn="ctr">
              <a:spcBef>
                <a:spcPts val="400"/>
              </a:spcBef>
              <a:spcAft>
                <a:spcPts val="400"/>
              </a:spcAft>
              <a:buNone/>
            </a:pPr>
            <a:r>
              <a:rPr lang="en-US" dirty="0">
                <a:latin typeface="+mn-lt"/>
              </a:rPr>
              <a:t>Definition”</a:t>
            </a:r>
          </a:p>
          <a:p>
            <a:pPr lvl="1">
              <a:spcBef>
                <a:spcPts val="400"/>
              </a:spcBef>
              <a:spcAft>
                <a:spcPts val="400"/>
              </a:spcAft>
            </a:pPr>
            <a:r>
              <a:rPr lang="en-US" dirty="0">
                <a:latin typeface="+mn-lt"/>
              </a:rPr>
              <a:t>Creates standardized definition, which will encourage comparable estimates across jurisdictions, building upon CDC work.</a:t>
            </a:r>
          </a:p>
          <a:p>
            <a:pPr lvl="1">
              <a:spcBef>
                <a:spcPts val="400"/>
              </a:spcBef>
              <a:spcAft>
                <a:spcPts val="400"/>
              </a:spcAft>
            </a:pPr>
            <a:r>
              <a:rPr lang="en-US" dirty="0">
                <a:latin typeface="+mn-lt"/>
              </a:rPr>
              <a:t>Does NOT recommend adding to </a:t>
            </a:r>
            <a:r>
              <a:rPr lang="en-US" i="1" dirty="0">
                <a:latin typeface="+mn-lt"/>
              </a:rPr>
              <a:t>Nationally Notifiable Conditions List</a:t>
            </a:r>
            <a:r>
              <a:rPr lang="en-US" dirty="0">
                <a:latin typeface="+mn-lt"/>
              </a:rPr>
              <a:t>. </a:t>
            </a:r>
          </a:p>
        </p:txBody>
      </p:sp>
    </p:spTree>
    <p:extLst>
      <p:ext uri="{BB962C8B-B14F-4D97-AF65-F5344CB8AC3E}">
        <p14:creationId xmlns:p14="http://schemas.microsoft.com/office/powerpoint/2010/main" val="354830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020291" y="2558040"/>
            <a:ext cx="5698837" cy="566737"/>
          </a:xfrm>
          <a:prstGeom prst="rect">
            <a:avLst/>
          </a:prstGeom>
        </p:spPr>
        <p:txBody>
          <a:bodyPr/>
          <a:lstStyle/>
          <a:p>
            <a:pPr algn="ctr"/>
            <a:r>
              <a:rPr lang="en-US" sz="2300" b="0" dirty="0">
                <a:solidFill>
                  <a:schemeClr val="bg1"/>
                </a:solidFill>
                <a:latin typeface="Arial" panose="020B0604020202020204" pitchFamily="34" charset="0"/>
                <a:cs typeface="Arial" panose="020B0604020202020204" pitchFamily="34" charset="0"/>
              </a:rPr>
              <a:t>Recap of S/I Conference Workshop:</a:t>
            </a:r>
            <a:br>
              <a:rPr lang="en-US" sz="2300" b="0" dirty="0">
                <a:solidFill>
                  <a:schemeClr val="bg1"/>
                </a:solidFill>
                <a:latin typeface="Arial" panose="020B0604020202020204" pitchFamily="34" charset="0"/>
                <a:cs typeface="Arial" panose="020B0604020202020204" pitchFamily="34" charset="0"/>
              </a:rPr>
            </a:br>
            <a:r>
              <a:rPr lang="en-US" sz="2300" b="0" dirty="0">
                <a:solidFill>
                  <a:schemeClr val="bg1"/>
                </a:solidFill>
                <a:latin typeface="Arial" panose="020B0604020202020204" pitchFamily="34" charset="0"/>
                <a:cs typeface="Arial" panose="020B0604020202020204" pitchFamily="34" charset="0"/>
              </a:rPr>
              <a:t>“Surveillance: Getting from Data to Action”</a:t>
            </a:r>
            <a:br>
              <a:rPr lang="en-US" sz="2300" b="0" dirty="0">
                <a:solidFill>
                  <a:schemeClr val="bg1"/>
                </a:solidFill>
                <a:latin typeface="Arial" panose="020B0604020202020204" pitchFamily="34" charset="0"/>
                <a:cs typeface="Arial" panose="020B0604020202020204" pitchFamily="34" charset="0"/>
              </a:rPr>
            </a:br>
            <a:r>
              <a:rPr lang="en-US" sz="2300" b="0" dirty="0">
                <a:solidFill>
                  <a:schemeClr val="bg1"/>
                </a:solidFill>
                <a:latin typeface="Arial" panose="020B0604020202020204" pitchFamily="34" charset="0"/>
                <a:cs typeface="Arial" panose="020B0604020202020204" pitchFamily="34" charset="0"/>
              </a:rPr>
              <a:t>Kate Goodin</a:t>
            </a:r>
          </a:p>
        </p:txBody>
      </p:sp>
    </p:spTree>
    <p:extLst>
      <p:ext uri="{BB962C8B-B14F-4D97-AF65-F5344CB8AC3E}">
        <p14:creationId xmlns:p14="http://schemas.microsoft.com/office/powerpoint/2010/main" val="340170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Workshop Themes</a:t>
            </a:r>
          </a:p>
        </p:txBody>
      </p:sp>
      <p:sp>
        <p:nvSpPr>
          <p:cNvPr id="5" name="Oval 4"/>
          <p:cNvSpPr/>
          <p:nvPr/>
        </p:nvSpPr>
        <p:spPr>
          <a:xfrm>
            <a:off x="895927" y="2059709"/>
            <a:ext cx="3195782" cy="13115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Acquisition</a:t>
            </a:r>
          </a:p>
        </p:txBody>
      </p:sp>
      <p:sp>
        <p:nvSpPr>
          <p:cNvPr id="7" name="Oval 6"/>
          <p:cNvSpPr/>
          <p:nvPr/>
        </p:nvSpPr>
        <p:spPr>
          <a:xfrm>
            <a:off x="895927" y="3726872"/>
            <a:ext cx="3195782" cy="13115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Sharing and Release</a:t>
            </a:r>
          </a:p>
        </p:txBody>
      </p:sp>
      <p:sp>
        <p:nvSpPr>
          <p:cNvPr id="8" name="Oval 7"/>
          <p:cNvSpPr/>
          <p:nvPr/>
        </p:nvSpPr>
        <p:spPr>
          <a:xfrm>
            <a:off x="4946073" y="2059709"/>
            <a:ext cx="3195782" cy="13115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Marketing</a:t>
            </a:r>
          </a:p>
        </p:txBody>
      </p:sp>
      <p:sp>
        <p:nvSpPr>
          <p:cNvPr id="9" name="Oval 8"/>
          <p:cNvSpPr/>
          <p:nvPr/>
        </p:nvSpPr>
        <p:spPr>
          <a:xfrm>
            <a:off x="4946073" y="3726872"/>
            <a:ext cx="3195782" cy="131156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Workforce</a:t>
            </a:r>
          </a:p>
        </p:txBody>
      </p:sp>
    </p:spTree>
    <p:extLst>
      <p:ext uri="{BB962C8B-B14F-4D97-AF65-F5344CB8AC3E}">
        <p14:creationId xmlns:p14="http://schemas.microsoft.com/office/powerpoint/2010/main" val="319222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200" y="1063229"/>
            <a:ext cx="8229600" cy="484134"/>
          </a:xfrm>
        </p:spPr>
        <p:txBody>
          <a:bodyPr/>
          <a:lstStyle/>
          <a:p>
            <a:r>
              <a:rPr lang="en-US" dirty="0"/>
              <a:t>Agenda</a:t>
            </a:r>
          </a:p>
        </p:txBody>
      </p:sp>
      <p:sp>
        <p:nvSpPr>
          <p:cNvPr id="5" name="Content Placeholder 2"/>
          <p:cNvSpPr txBox="1">
            <a:spLocks/>
          </p:cNvSpPr>
          <p:nvPr/>
        </p:nvSpPr>
        <p:spPr bwMode="auto">
          <a:xfrm>
            <a:off x="457202" y="1969296"/>
            <a:ext cx="78563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892" indent="-342892" defTabSz="685800">
              <a:spcBef>
                <a:spcPts val="450"/>
              </a:spcBef>
              <a:spcAft>
                <a:spcPts val="450"/>
              </a:spcAft>
            </a:pPr>
            <a:r>
              <a:rPr lang="en-US" sz="2002" dirty="0"/>
              <a:t>Welcome and Announcements </a:t>
            </a:r>
          </a:p>
          <a:p>
            <a:pPr marL="342892" indent="-342892" defTabSz="685800"/>
            <a:r>
              <a:rPr lang="en-US" sz="2002" dirty="0"/>
              <a:t>2019 CSTE Annual Conference and NNDSS-Related Sessions</a:t>
            </a:r>
          </a:p>
          <a:p>
            <a:pPr marL="342892" indent="-342892" defTabSz="685800"/>
            <a:r>
              <a:rPr lang="en-US" sz="2002" dirty="0"/>
              <a:t>Questions and Answers </a:t>
            </a:r>
            <a:r>
              <a:rPr lang="en-US" sz="1650" dirty="0"/>
              <a:t> </a:t>
            </a:r>
          </a:p>
          <a:p>
            <a:pPr marL="342892" indent="-342892" defTabSz="685800">
              <a:spcBef>
                <a:spcPts val="450"/>
              </a:spcBef>
              <a:spcAft>
                <a:spcPts val="450"/>
              </a:spcAft>
            </a:pPr>
            <a:endParaRPr lang="en-US" sz="1875" dirty="0"/>
          </a:p>
          <a:p>
            <a:pPr marL="0" indent="0" defTabSz="685800">
              <a:spcBef>
                <a:spcPts val="450"/>
              </a:spcBef>
              <a:spcAft>
                <a:spcPts val="450"/>
              </a:spcAft>
              <a:buNone/>
            </a:pPr>
            <a:endParaRPr lang="en-US" sz="1875" dirty="0">
              <a:solidFill>
                <a:srgbClr val="5F5F5F"/>
              </a:solidFill>
            </a:endParaRPr>
          </a:p>
          <a:p>
            <a:pPr marL="0" indent="0" defTabSz="685800">
              <a:spcBef>
                <a:spcPts val="450"/>
              </a:spcBef>
              <a:spcAft>
                <a:spcPts val="450"/>
              </a:spcAft>
              <a:buNone/>
            </a:pPr>
            <a:endParaRPr lang="en-US" sz="1875" dirty="0">
              <a:solidFill>
                <a:srgbClr val="FFFFFF">
                  <a:lumMod val="65000"/>
                </a:srgbClr>
              </a:solidFill>
            </a:endParaRPr>
          </a:p>
          <a:p>
            <a:pPr marL="457178" lvl="1" indent="0" defTabSz="685800">
              <a:spcBef>
                <a:spcPts val="450"/>
              </a:spcBef>
              <a:spcAft>
                <a:spcPts val="450"/>
              </a:spcAft>
              <a:buNone/>
            </a:pPr>
            <a:endParaRPr lang="en-US" sz="2100" dirty="0"/>
          </a:p>
          <a:p>
            <a:pPr marL="0" indent="0" defTabSz="685800">
              <a:spcBef>
                <a:spcPts val="450"/>
              </a:spcBef>
              <a:spcAft>
                <a:spcPts val="450"/>
              </a:spcAft>
              <a:buNone/>
            </a:pPr>
            <a:endParaRPr lang="en-US" sz="2100" dirty="0"/>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336" y="1063880"/>
            <a:ext cx="1915034" cy="1320669"/>
          </a:xfrm>
          <a:prstGeom prst="rect">
            <a:avLst/>
          </a:prstGeom>
        </p:spPr>
      </p:pic>
      <p:sp>
        <p:nvSpPr>
          <p:cNvPr id="2" name="Slide Number Placeholder 1"/>
          <p:cNvSpPr>
            <a:spLocks noGrp="1"/>
          </p:cNvSpPr>
          <p:nvPr>
            <p:ph type="sldNum" sz="quarter" idx="11"/>
          </p:nvPr>
        </p:nvSpPr>
        <p:spPr/>
        <p:txBody>
          <a:bodyPr/>
          <a:lstStyle/>
          <a:p>
            <a:pPr defTabSz="685800"/>
            <a:fld id="{B1808B90-C856-4DD9-AE7E-B04D6EB9DAE8}" type="slidenum">
              <a:rPr lang="en-US"/>
              <a:pPr defTabSz="685800"/>
              <a:t>2</a:t>
            </a:fld>
            <a:endParaRPr lang="en-US" dirty="0"/>
          </a:p>
        </p:txBody>
      </p:sp>
    </p:spTree>
    <p:extLst>
      <p:ext uri="{BB962C8B-B14F-4D97-AF65-F5344CB8AC3E}">
        <p14:creationId xmlns:p14="http://schemas.microsoft.com/office/powerpoint/2010/main" val="38472744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942725" y="2664430"/>
            <a:ext cx="5739548" cy="730619"/>
          </a:xfrm>
          <a:prstGeom prst="rect">
            <a:avLst/>
          </a:prstGeom>
        </p:spPr>
        <p:txBody>
          <a:bodyPr/>
          <a:lstStyle/>
          <a:p>
            <a:pPr algn="ctr"/>
            <a:r>
              <a:rPr lang="en-US" sz="2400" dirty="0">
                <a:solidFill>
                  <a:schemeClr val="bg1"/>
                </a:solidFill>
                <a:latin typeface="Arial" panose="020B0604020202020204" pitchFamily="34" charset="0"/>
                <a:cs typeface="Arial" panose="020B0604020202020204" pitchFamily="34" charset="0"/>
              </a:rPr>
              <a:t>CSTE Workgroups and Projects</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Molly Crockett, Sherri Davidson</a:t>
            </a:r>
            <a:br>
              <a:rPr lang="en-US" sz="2000" b="0" dirty="0"/>
            </a:br>
            <a:endParaRPr lang="en-US" sz="2400" b="0" dirty="0"/>
          </a:p>
        </p:txBody>
      </p:sp>
    </p:spTree>
    <p:extLst>
      <p:ext uri="{BB962C8B-B14F-4D97-AF65-F5344CB8AC3E}">
        <p14:creationId xmlns:p14="http://schemas.microsoft.com/office/powerpoint/2010/main" val="392931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11CB0-EA5D-42A5-9C66-B07634B5662D}"/>
              </a:ext>
            </a:extLst>
          </p:cNvPr>
          <p:cNvSpPr>
            <a:spLocks noGrp="1"/>
          </p:cNvSpPr>
          <p:nvPr>
            <p:ph type="title"/>
          </p:nvPr>
        </p:nvSpPr>
        <p:spPr>
          <a:xfrm>
            <a:off x="182113" y="255082"/>
            <a:ext cx="3651334" cy="871355"/>
          </a:xfrm>
        </p:spPr>
        <p:txBody>
          <a:bodyPr/>
          <a:lstStyle/>
          <a:p>
            <a:r>
              <a:rPr lang="en-US" sz="2800" dirty="0"/>
              <a:t>Data Standardization Workgroup</a:t>
            </a:r>
          </a:p>
        </p:txBody>
      </p:sp>
      <p:sp>
        <p:nvSpPr>
          <p:cNvPr id="4" name="Content Placeholder 3">
            <a:extLst>
              <a:ext uri="{FF2B5EF4-FFF2-40B4-BE49-F238E27FC236}">
                <a16:creationId xmlns:a16="http://schemas.microsoft.com/office/drawing/2014/main" id="{9F090449-6F43-40A6-8710-88607BAB32D7}"/>
              </a:ext>
            </a:extLst>
          </p:cNvPr>
          <p:cNvSpPr>
            <a:spLocks noGrp="1"/>
          </p:cNvSpPr>
          <p:nvPr>
            <p:ph idx="1"/>
          </p:nvPr>
        </p:nvSpPr>
        <p:spPr/>
        <p:txBody>
          <a:bodyPr>
            <a:normAutofit fontScale="85000" lnSpcReduction="10000"/>
          </a:bodyPr>
          <a:lstStyle/>
          <a:p>
            <a:r>
              <a:rPr lang="en-US" b="1" dirty="0"/>
              <a:t>Co-chairs:</a:t>
            </a:r>
            <a:r>
              <a:rPr lang="en-US" dirty="0"/>
              <a:t> Molly Crockett (MA): </a:t>
            </a:r>
            <a:r>
              <a:rPr lang="en-US" u="sng" dirty="0">
                <a:hlinkClick r:id="rId2"/>
              </a:rPr>
              <a:t>Molly.Crockett@state.ma.us</a:t>
            </a:r>
            <a:r>
              <a:rPr lang="en-US" dirty="0"/>
              <a:t>,  Laura Erhart (AZ): </a:t>
            </a:r>
            <a:r>
              <a:rPr lang="en-US" u="sng" dirty="0">
                <a:hlinkClick r:id="rId3"/>
              </a:rPr>
              <a:t>laura.erhart@azdhs.gov</a:t>
            </a:r>
            <a:endParaRPr lang="en-US" dirty="0"/>
          </a:p>
          <a:p>
            <a:pPr marL="0" indent="0">
              <a:buNone/>
            </a:pPr>
            <a:r>
              <a:rPr lang="en-US" b="1" dirty="0"/>
              <a:t> </a:t>
            </a:r>
            <a:endParaRPr lang="en-US" dirty="0"/>
          </a:p>
          <a:p>
            <a:r>
              <a:rPr lang="en-US" b="1" dirty="0"/>
              <a:t>Workgroup charge: </a:t>
            </a:r>
            <a:endParaRPr lang="en-US" dirty="0"/>
          </a:p>
          <a:p>
            <a:pPr marL="457200" lvl="1" indent="0">
              <a:buNone/>
            </a:pPr>
            <a:r>
              <a:rPr lang="en-US" dirty="0"/>
              <a:t>To convene epidemiologists and informaticians to develop consensus on common definitions for core surveillance data elements to address jurisdictional variation</a:t>
            </a:r>
          </a:p>
          <a:p>
            <a:pPr marL="0" indent="0">
              <a:buNone/>
            </a:pPr>
            <a:r>
              <a:rPr lang="en-US" dirty="0"/>
              <a:t> </a:t>
            </a:r>
          </a:p>
          <a:p>
            <a:r>
              <a:rPr lang="en-US" b="1" dirty="0"/>
              <a:t>Workgroup mission:</a:t>
            </a:r>
            <a:endParaRPr lang="en-US" dirty="0"/>
          </a:p>
          <a:p>
            <a:pPr marL="457200" lvl="1" indent="0">
              <a:buNone/>
            </a:pPr>
            <a:r>
              <a:rPr lang="en-US" dirty="0"/>
              <a:t>Improve data quality through the development and application of consensus definitions for the core data elements for general communicable disease surveillance</a:t>
            </a:r>
          </a:p>
          <a:p>
            <a:pPr marL="0" indent="0">
              <a:buNone/>
            </a:pPr>
            <a:r>
              <a:rPr lang="en-US" b="1" dirty="0"/>
              <a:t> </a:t>
            </a:r>
            <a:endParaRPr lang="en-US" dirty="0"/>
          </a:p>
          <a:p>
            <a:pPr marL="0" indent="0">
              <a:buNone/>
            </a:pPr>
            <a:r>
              <a:rPr lang="en-US" dirty="0"/>
              <a:t> </a:t>
            </a:r>
          </a:p>
          <a:p>
            <a:endParaRPr lang="en-US" dirty="0"/>
          </a:p>
        </p:txBody>
      </p:sp>
      <p:pic>
        <p:nvPicPr>
          <p:cNvPr id="6" name="Picture 5" descr="Title of slide containing Surveillance Practice and Implementation Subcommittee" title="Data Standardization Workgroup">
            <a:extLst>
              <a:ext uri="{FF2B5EF4-FFF2-40B4-BE49-F238E27FC236}">
                <a16:creationId xmlns:a16="http://schemas.microsoft.com/office/drawing/2014/main" id="{C45D3104-E820-48A1-AE55-7C60C0EC0E1D}"/>
              </a:ext>
            </a:extLst>
          </p:cNvPr>
          <p:cNvPicPr>
            <a:picLocks noChangeAspect="1"/>
          </p:cNvPicPr>
          <p:nvPr/>
        </p:nvPicPr>
        <p:blipFill>
          <a:blip r:embed="rId4"/>
          <a:stretch>
            <a:fillRect/>
          </a:stretch>
        </p:blipFill>
        <p:spPr>
          <a:xfrm>
            <a:off x="3719608" y="255082"/>
            <a:ext cx="2865368" cy="865707"/>
          </a:xfrm>
          <a:prstGeom prst="rect">
            <a:avLst/>
          </a:prstGeom>
        </p:spPr>
      </p:pic>
    </p:spTree>
    <p:extLst>
      <p:ext uri="{BB962C8B-B14F-4D97-AF65-F5344CB8AC3E}">
        <p14:creationId xmlns:p14="http://schemas.microsoft.com/office/powerpoint/2010/main" val="2960760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1556-C73B-45E2-8592-2B1582492F07}"/>
              </a:ext>
            </a:extLst>
          </p:cNvPr>
          <p:cNvSpPr>
            <a:spLocks noGrp="1"/>
          </p:cNvSpPr>
          <p:nvPr>
            <p:ph type="title"/>
          </p:nvPr>
        </p:nvSpPr>
        <p:spPr>
          <a:xfrm>
            <a:off x="138613" y="255082"/>
            <a:ext cx="3580996" cy="871355"/>
          </a:xfrm>
        </p:spPr>
        <p:txBody>
          <a:bodyPr/>
          <a:lstStyle/>
          <a:p>
            <a:r>
              <a:rPr lang="en-US" sz="2800" dirty="0"/>
              <a:t>Data Standardization Workgroup</a:t>
            </a:r>
          </a:p>
        </p:txBody>
      </p:sp>
      <p:sp>
        <p:nvSpPr>
          <p:cNvPr id="3" name="Content Placeholder 2">
            <a:extLst>
              <a:ext uri="{FF2B5EF4-FFF2-40B4-BE49-F238E27FC236}">
                <a16:creationId xmlns:a16="http://schemas.microsoft.com/office/drawing/2014/main" id="{3178156C-8FCE-4C0F-98EF-04210747AE43}"/>
              </a:ext>
            </a:extLst>
          </p:cNvPr>
          <p:cNvSpPr>
            <a:spLocks noGrp="1"/>
          </p:cNvSpPr>
          <p:nvPr>
            <p:ph idx="1"/>
          </p:nvPr>
        </p:nvSpPr>
        <p:spPr/>
        <p:txBody>
          <a:bodyPr>
            <a:normAutofit fontScale="85000" lnSpcReduction="20000"/>
          </a:bodyPr>
          <a:lstStyle/>
          <a:p>
            <a:r>
              <a:rPr lang="en-US" sz="1900" b="1" dirty="0"/>
              <a:t>Outputs</a:t>
            </a:r>
            <a:r>
              <a:rPr lang="en-US" sz="1800" dirty="0"/>
              <a:t>:</a:t>
            </a:r>
          </a:p>
          <a:p>
            <a:pPr lvl="1">
              <a:lnSpc>
                <a:spcPct val="120000"/>
              </a:lnSpc>
              <a:buFont typeface="Courier New" panose="02070309020205020404" pitchFamily="49" charset="0"/>
              <a:buChar char="o"/>
            </a:pPr>
            <a:r>
              <a:rPr lang="en-US" sz="1800" dirty="0"/>
              <a:t>Consensus reports pertaining to surveillance processes, definitions of data elements or other practices under consideration</a:t>
            </a:r>
          </a:p>
          <a:p>
            <a:pPr lvl="1">
              <a:lnSpc>
                <a:spcPct val="120000"/>
              </a:lnSpc>
              <a:buFont typeface="Courier New" panose="02070309020205020404" pitchFamily="49" charset="0"/>
              <a:buChar char="o"/>
            </a:pPr>
            <a:r>
              <a:rPr lang="en-US" sz="1800" dirty="0"/>
              <a:t>Developed CSTE Issue Brief titled “Data Standardization: Dates of Importance to Public Health Surveillance”</a:t>
            </a:r>
          </a:p>
          <a:p>
            <a:pPr lvl="2">
              <a:lnSpc>
                <a:spcPct val="120000"/>
              </a:lnSpc>
              <a:buFont typeface="Wingdings" panose="05000000000000000000" pitchFamily="2" charset="2"/>
              <a:buChar char="§"/>
            </a:pPr>
            <a:r>
              <a:rPr lang="en-US" sz="1700" dirty="0"/>
              <a:t>Data elements in Generic v2.0 and Generic v2.0-based message mapping guides (MMGs) included in brief: Illness (Symptom) Onset Date, Report Dates, Laboratory-Related Dates, (Clinical) Diagnosis Date</a:t>
            </a:r>
          </a:p>
          <a:p>
            <a:pPr lvl="1">
              <a:lnSpc>
                <a:spcPct val="120000"/>
              </a:lnSpc>
              <a:buFont typeface="Courier New" panose="02070309020205020404" pitchFamily="49" charset="0"/>
              <a:buChar char="o"/>
            </a:pPr>
            <a:r>
              <a:rPr lang="en-US" sz="1800" dirty="0"/>
              <a:t>Where applicable, recommend integration into future updates to GenV2 or as part of GenV3</a:t>
            </a:r>
          </a:p>
          <a:p>
            <a:pPr lvl="1">
              <a:lnSpc>
                <a:spcPct val="120000"/>
              </a:lnSpc>
              <a:buFont typeface="Courier New" panose="02070309020205020404" pitchFamily="49" charset="0"/>
              <a:buChar char="o"/>
            </a:pPr>
            <a:r>
              <a:rPr lang="en-US" sz="1800" dirty="0"/>
              <a:t>Aimed at standardizing data elements sent to CDC or used nationally</a:t>
            </a:r>
          </a:p>
          <a:p>
            <a:pPr lvl="1">
              <a:lnSpc>
                <a:spcPct val="120000"/>
              </a:lnSpc>
              <a:buFont typeface="Courier New" panose="02070309020205020404" pitchFamily="49" charset="0"/>
              <a:buChar char="o"/>
            </a:pPr>
            <a:r>
              <a:rPr lang="en-US" sz="1800" dirty="0"/>
              <a:t>Develop a standardized, repeatable process for reaching a consensus definition</a:t>
            </a:r>
          </a:p>
          <a:p>
            <a:pPr marL="0" indent="0">
              <a:buNone/>
            </a:pPr>
            <a:r>
              <a:rPr lang="en-US" sz="1800" dirty="0"/>
              <a:t> </a:t>
            </a:r>
          </a:p>
          <a:p>
            <a:r>
              <a:rPr lang="en-US" sz="1900" dirty="0"/>
              <a:t>Meeting schedule: Monthly, fourth Friday 1-2 ET, next meeting is July 26</a:t>
            </a:r>
          </a:p>
          <a:p>
            <a:pPr marL="0" indent="0">
              <a:buNone/>
            </a:pPr>
            <a:r>
              <a:rPr lang="en-US" sz="1800" dirty="0"/>
              <a:t> </a:t>
            </a:r>
          </a:p>
          <a:p>
            <a:r>
              <a:rPr lang="en-US" sz="1900" dirty="0"/>
              <a:t>CSTE staff contact: Shaily Krishan (</a:t>
            </a:r>
            <a:r>
              <a:rPr lang="en-US" sz="1900" dirty="0">
                <a:hlinkClick r:id="rId2"/>
              </a:rPr>
              <a:t>skrishan@cste.org</a:t>
            </a:r>
            <a:r>
              <a:rPr lang="en-US" sz="1900" dirty="0"/>
              <a:t>)   </a:t>
            </a:r>
          </a:p>
          <a:p>
            <a:endParaRPr lang="en-US" sz="1800" dirty="0"/>
          </a:p>
        </p:txBody>
      </p:sp>
      <p:pic>
        <p:nvPicPr>
          <p:cNvPr id="4" name="Picture 3" descr="Screenshot of Surveillanc Practice and Implementation Subcommittee" title="Data Standardization Workgroup">
            <a:extLst>
              <a:ext uri="{FF2B5EF4-FFF2-40B4-BE49-F238E27FC236}">
                <a16:creationId xmlns:a16="http://schemas.microsoft.com/office/drawing/2014/main" id="{5BB286A9-3C92-48AE-97C2-3619923D9C73}"/>
              </a:ext>
            </a:extLst>
          </p:cNvPr>
          <p:cNvPicPr>
            <a:picLocks noChangeAspect="1"/>
          </p:cNvPicPr>
          <p:nvPr/>
        </p:nvPicPr>
        <p:blipFill>
          <a:blip r:embed="rId3"/>
          <a:stretch>
            <a:fillRect/>
          </a:stretch>
        </p:blipFill>
        <p:spPr>
          <a:xfrm>
            <a:off x="3719609" y="255082"/>
            <a:ext cx="2865368" cy="865707"/>
          </a:xfrm>
          <a:prstGeom prst="rect">
            <a:avLst/>
          </a:prstGeom>
        </p:spPr>
      </p:pic>
    </p:spTree>
    <p:extLst>
      <p:ext uri="{BB962C8B-B14F-4D97-AF65-F5344CB8AC3E}">
        <p14:creationId xmlns:p14="http://schemas.microsoft.com/office/powerpoint/2010/main" val="1737831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24105B-8EC8-4FE5-92DF-71C831A6394E}"/>
              </a:ext>
            </a:extLst>
          </p:cNvPr>
          <p:cNvSpPr>
            <a:spLocks noGrp="1"/>
          </p:cNvSpPr>
          <p:nvPr>
            <p:ph type="title"/>
          </p:nvPr>
        </p:nvSpPr>
        <p:spPr>
          <a:xfrm>
            <a:off x="182112" y="255082"/>
            <a:ext cx="3440319" cy="871355"/>
          </a:xfrm>
        </p:spPr>
        <p:txBody>
          <a:bodyPr/>
          <a:lstStyle/>
          <a:p>
            <a:r>
              <a:rPr lang="en-US" sz="2800" dirty="0"/>
              <a:t>NMI Evaluation Workgroup</a:t>
            </a:r>
          </a:p>
        </p:txBody>
      </p:sp>
      <p:sp>
        <p:nvSpPr>
          <p:cNvPr id="4" name="Content Placeholder 3">
            <a:extLst>
              <a:ext uri="{FF2B5EF4-FFF2-40B4-BE49-F238E27FC236}">
                <a16:creationId xmlns:a16="http://schemas.microsoft.com/office/drawing/2014/main" id="{6088582D-EC3D-4D57-94BE-289E5B36AE0B}"/>
              </a:ext>
            </a:extLst>
          </p:cNvPr>
          <p:cNvSpPr>
            <a:spLocks noGrp="1"/>
          </p:cNvSpPr>
          <p:nvPr>
            <p:ph idx="1"/>
          </p:nvPr>
        </p:nvSpPr>
        <p:spPr>
          <a:xfrm>
            <a:off x="243659" y="1547310"/>
            <a:ext cx="8656682" cy="4270687"/>
          </a:xfrm>
        </p:spPr>
        <p:txBody>
          <a:bodyPr>
            <a:normAutofit/>
          </a:bodyPr>
          <a:lstStyle/>
          <a:p>
            <a:r>
              <a:rPr lang="en-US" sz="1800" b="1" dirty="0"/>
              <a:t>Workgroup charge:</a:t>
            </a:r>
          </a:p>
          <a:p>
            <a:pPr marL="457200" lvl="1" indent="0">
              <a:buNone/>
            </a:pPr>
            <a:r>
              <a:rPr lang="en-US" sz="1800" dirty="0"/>
              <a:t>To convene epidemiologists, informaticians, and surveillance experts from state, local and territorial jurisdictions participating in NMI Message Mapping Guide (MMG) implementation activities, and other key stakeholders to evaluate and identify improvements in processes related to MMG implementation, MMG onboarding, MMG maintenance, and Technical Assistance (TA)</a:t>
            </a:r>
          </a:p>
          <a:p>
            <a:pPr marL="457200" lvl="1" indent="0">
              <a:buNone/>
            </a:pPr>
            <a:endParaRPr lang="en-US" sz="1800" dirty="0"/>
          </a:p>
          <a:p>
            <a:r>
              <a:rPr lang="en-US" sz="1800" dirty="0"/>
              <a:t>Convened in April 2019, meets monthly</a:t>
            </a:r>
          </a:p>
          <a:p>
            <a:pPr lvl="1">
              <a:buFont typeface="Courier New" panose="02070309020205020404" pitchFamily="49" charset="0"/>
              <a:buChar char="o"/>
            </a:pPr>
            <a:r>
              <a:rPr lang="en-US" sz="1800" dirty="0"/>
              <a:t>Next call: July 23, 3-4 ET</a:t>
            </a:r>
          </a:p>
          <a:p>
            <a:pPr lvl="1">
              <a:buFont typeface="Courier New" panose="02070309020205020404" pitchFamily="49" charset="0"/>
              <a:buChar char="o"/>
            </a:pPr>
            <a:r>
              <a:rPr lang="en-US" sz="1800" dirty="0"/>
              <a:t>CSTE staff contact: Shaily Krishan (</a:t>
            </a:r>
            <a:r>
              <a:rPr lang="en-US" sz="1800" dirty="0">
                <a:hlinkClick r:id="rId2"/>
              </a:rPr>
              <a:t>skrishan@cste.org</a:t>
            </a:r>
            <a:r>
              <a:rPr lang="en-US" sz="1800" dirty="0"/>
              <a:t>)</a:t>
            </a:r>
          </a:p>
          <a:p>
            <a:pPr marL="457200" lvl="1" indent="0">
              <a:buNone/>
            </a:pPr>
            <a:endParaRPr lang="en-US" sz="1800" dirty="0"/>
          </a:p>
        </p:txBody>
      </p:sp>
      <p:pic>
        <p:nvPicPr>
          <p:cNvPr id="2" name="Picture 1" descr="Screenshot of Surveillance Practice and Implementation Subcommittee." title="NMI Evaluation Workgroup ">
            <a:extLst>
              <a:ext uri="{FF2B5EF4-FFF2-40B4-BE49-F238E27FC236}">
                <a16:creationId xmlns:a16="http://schemas.microsoft.com/office/drawing/2014/main" id="{ECB0F9CB-C397-4EAE-A5D5-646C4829979A}"/>
              </a:ext>
            </a:extLst>
          </p:cNvPr>
          <p:cNvPicPr>
            <a:picLocks noChangeAspect="1"/>
          </p:cNvPicPr>
          <p:nvPr/>
        </p:nvPicPr>
        <p:blipFill rotWithShape="1">
          <a:blip r:embed="rId3"/>
          <a:srcRect l="63141" r="-1" b="32991"/>
          <a:stretch/>
        </p:blipFill>
        <p:spPr>
          <a:xfrm>
            <a:off x="3746964" y="256290"/>
            <a:ext cx="2867377" cy="870147"/>
          </a:xfrm>
          <a:prstGeom prst="rect">
            <a:avLst/>
          </a:prstGeom>
        </p:spPr>
      </p:pic>
    </p:spTree>
    <p:extLst>
      <p:ext uri="{BB962C8B-B14F-4D97-AF65-F5344CB8AC3E}">
        <p14:creationId xmlns:p14="http://schemas.microsoft.com/office/powerpoint/2010/main" val="155743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D576-E085-4DD8-AB5B-5D4809C20C51}"/>
              </a:ext>
            </a:extLst>
          </p:cNvPr>
          <p:cNvSpPr>
            <a:spLocks noGrp="1"/>
          </p:cNvSpPr>
          <p:nvPr>
            <p:ph type="title"/>
          </p:nvPr>
        </p:nvSpPr>
        <p:spPr>
          <a:xfrm>
            <a:off x="243658" y="255082"/>
            <a:ext cx="3545827" cy="871355"/>
          </a:xfrm>
        </p:spPr>
        <p:txBody>
          <a:bodyPr/>
          <a:lstStyle/>
          <a:p>
            <a:r>
              <a:rPr lang="en-US" sz="2800" dirty="0"/>
              <a:t>NMI Evaluation Workgroup Activities</a:t>
            </a:r>
          </a:p>
        </p:txBody>
      </p:sp>
      <p:sp>
        <p:nvSpPr>
          <p:cNvPr id="3" name="Content Placeholder 2">
            <a:extLst>
              <a:ext uri="{FF2B5EF4-FFF2-40B4-BE49-F238E27FC236}">
                <a16:creationId xmlns:a16="http://schemas.microsoft.com/office/drawing/2014/main" id="{D17FDE90-A36D-4814-9339-BF7C94C3FE39}"/>
              </a:ext>
            </a:extLst>
          </p:cNvPr>
          <p:cNvSpPr>
            <a:spLocks noGrp="1"/>
          </p:cNvSpPr>
          <p:nvPr>
            <p:ph idx="1"/>
          </p:nvPr>
        </p:nvSpPr>
        <p:spPr/>
        <p:txBody>
          <a:bodyPr>
            <a:normAutofit/>
          </a:bodyPr>
          <a:lstStyle/>
          <a:p>
            <a:r>
              <a:rPr lang="en-US" sz="1800" dirty="0"/>
              <a:t>Conduct structured workgroup discussions to develop the</a:t>
            </a:r>
            <a:r>
              <a:rPr lang="en-US" sz="1800" b="1" dirty="0"/>
              <a:t> NMI Evaluation Assessment</a:t>
            </a:r>
            <a:r>
              <a:rPr lang="en-US" sz="1800" dirty="0"/>
              <a:t> to address:</a:t>
            </a:r>
          </a:p>
          <a:p>
            <a:pPr lvl="1">
              <a:buFont typeface="Courier New" panose="02070309020205020404" pitchFamily="49" charset="0"/>
              <a:buChar char="o"/>
            </a:pPr>
            <a:r>
              <a:rPr lang="en-US" sz="1700" b="1" dirty="0"/>
              <a:t>Barriers</a:t>
            </a:r>
            <a:r>
              <a:rPr lang="en-US" sz="1700" dirty="0"/>
              <a:t> encountered by jurisdictions in the MMG implementation and/ or onboarding process</a:t>
            </a:r>
          </a:p>
          <a:p>
            <a:pPr lvl="1">
              <a:buFont typeface="Courier New" panose="02070309020205020404" pitchFamily="49" charset="0"/>
              <a:buChar char="o"/>
            </a:pPr>
            <a:r>
              <a:rPr lang="en-US" sz="1700" b="1" dirty="0"/>
              <a:t>Usefulness</a:t>
            </a:r>
            <a:r>
              <a:rPr lang="en-US" sz="1700" dirty="0"/>
              <a:t> of NMI technical assistance (TA)</a:t>
            </a:r>
          </a:p>
          <a:p>
            <a:pPr lvl="1">
              <a:buFont typeface="Courier New" panose="02070309020205020404" pitchFamily="49" charset="0"/>
              <a:buChar char="o"/>
            </a:pPr>
            <a:r>
              <a:rPr lang="en-US" sz="1700" b="1" dirty="0"/>
              <a:t>Sustainability</a:t>
            </a:r>
            <a:r>
              <a:rPr lang="en-US" sz="1700" dirty="0"/>
              <a:t> of jurisdiction's investments in overall MMG implementation, onboarding and maintenance activities</a:t>
            </a:r>
          </a:p>
          <a:p>
            <a:pPr lvl="1">
              <a:buFont typeface="Courier New" panose="02070309020205020404" pitchFamily="49" charset="0"/>
              <a:buChar char="o"/>
            </a:pPr>
            <a:r>
              <a:rPr lang="en-US" sz="1700" b="1" dirty="0"/>
              <a:t>Satisfaction</a:t>
            </a:r>
            <a:r>
              <a:rPr lang="en-US" sz="1700" dirty="0"/>
              <a:t> of jurisdictions with the overall experience of MMG implementation, onboarding, and technical assistance</a:t>
            </a:r>
          </a:p>
          <a:p>
            <a:pPr lvl="1">
              <a:buFont typeface="Courier New" panose="02070309020205020404" pitchFamily="49" charset="0"/>
              <a:buChar char="o"/>
            </a:pPr>
            <a:r>
              <a:rPr lang="en-US" sz="1700" b="1" dirty="0"/>
              <a:t>Satisfaction</a:t>
            </a:r>
            <a:r>
              <a:rPr lang="en-US" sz="1700" dirty="0"/>
              <a:t> of jurisdictions with CDC's efforts to standardize and harmonize MMGs, and to involve jurisdictions in the development and piloting of MMGs</a:t>
            </a:r>
          </a:p>
          <a:p>
            <a:pPr lvl="0"/>
            <a:r>
              <a:rPr lang="en-US" sz="1800" dirty="0"/>
              <a:t>Conducted </a:t>
            </a:r>
            <a:r>
              <a:rPr lang="en-US" sz="1800" b="1" dirty="0"/>
              <a:t>MMG Implementation Listening Session </a:t>
            </a:r>
            <a:r>
              <a:rPr lang="en-US" sz="1800" dirty="0"/>
              <a:t>with CSELS, CDC programs and states to discuss challenges that jurisdictions encounter during MMG implementation, and identify methods for CDC to make process improvements</a:t>
            </a:r>
          </a:p>
        </p:txBody>
      </p:sp>
      <p:pic>
        <p:nvPicPr>
          <p:cNvPr id="4" name="Picture 3" descr="Screenshot of Surveillance Practice and Implementation Subcommittee" title="NMi Evaluation Workgroup Activities">
            <a:extLst>
              <a:ext uri="{FF2B5EF4-FFF2-40B4-BE49-F238E27FC236}">
                <a16:creationId xmlns:a16="http://schemas.microsoft.com/office/drawing/2014/main" id="{A0B961CA-A8B9-4B15-9D62-972F858B3DC2}"/>
              </a:ext>
            </a:extLst>
          </p:cNvPr>
          <p:cNvPicPr>
            <a:picLocks noChangeAspect="1"/>
          </p:cNvPicPr>
          <p:nvPr/>
        </p:nvPicPr>
        <p:blipFill>
          <a:blip r:embed="rId2"/>
          <a:stretch>
            <a:fillRect/>
          </a:stretch>
        </p:blipFill>
        <p:spPr>
          <a:xfrm>
            <a:off x="3686611" y="254633"/>
            <a:ext cx="2865368" cy="871804"/>
          </a:xfrm>
          <a:prstGeom prst="rect">
            <a:avLst/>
          </a:prstGeom>
        </p:spPr>
      </p:pic>
    </p:spTree>
    <p:extLst>
      <p:ext uri="{BB962C8B-B14F-4D97-AF65-F5344CB8AC3E}">
        <p14:creationId xmlns:p14="http://schemas.microsoft.com/office/powerpoint/2010/main" val="3426096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A4E4-7F80-4B34-A371-5AEAABECF682}"/>
              </a:ext>
            </a:extLst>
          </p:cNvPr>
          <p:cNvSpPr>
            <a:spLocks noGrp="1"/>
          </p:cNvSpPr>
          <p:nvPr>
            <p:ph type="title"/>
          </p:nvPr>
        </p:nvSpPr>
        <p:spPr>
          <a:xfrm>
            <a:off x="120566" y="267062"/>
            <a:ext cx="3616165" cy="871355"/>
          </a:xfrm>
        </p:spPr>
        <p:txBody>
          <a:bodyPr/>
          <a:lstStyle/>
          <a:p>
            <a:r>
              <a:rPr lang="en-US" sz="2400" dirty="0"/>
              <a:t>NNC Criteria Workgroup</a:t>
            </a:r>
          </a:p>
        </p:txBody>
      </p:sp>
      <p:sp>
        <p:nvSpPr>
          <p:cNvPr id="3" name="Content Placeholder 2">
            <a:extLst>
              <a:ext uri="{FF2B5EF4-FFF2-40B4-BE49-F238E27FC236}">
                <a16:creationId xmlns:a16="http://schemas.microsoft.com/office/drawing/2014/main" id="{27AC6758-E067-4A6A-A5C3-14C3307B3E5C}"/>
              </a:ext>
            </a:extLst>
          </p:cNvPr>
          <p:cNvSpPr>
            <a:spLocks noGrp="1"/>
          </p:cNvSpPr>
          <p:nvPr>
            <p:ph idx="1"/>
          </p:nvPr>
        </p:nvSpPr>
        <p:spPr>
          <a:xfrm>
            <a:off x="243659" y="1547310"/>
            <a:ext cx="8643488" cy="4654707"/>
          </a:xfrm>
        </p:spPr>
        <p:txBody>
          <a:bodyPr>
            <a:normAutofit/>
          </a:bodyPr>
          <a:lstStyle/>
          <a:p>
            <a:r>
              <a:rPr lang="en-US" sz="1800" dirty="0"/>
              <a:t>First meeting was held on July 16, future meeting schedule coming soon! </a:t>
            </a:r>
          </a:p>
          <a:p>
            <a:pPr lvl="1"/>
            <a:r>
              <a:rPr lang="en-US" sz="1400" dirty="0">
                <a:solidFill>
                  <a:schemeClr val="tx1"/>
                </a:solidFill>
              </a:rPr>
              <a:t>Contact Alexis Darden to join workgroup (</a:t>
            </a:r>
            <a:r>
              <a:rPr lang="en-US" sz="1400" dirty="0">
                <a:solidFill>
                  <a:schemeClr val="tx1"/>
                </a:solidFill>
                <a:hlinkClick r:id="rId2"/>
              </a:rPr>
              <a:t>adarden@cste.org</a:t>
            </a:r>
            <a:r>
              <a:rPr lang="en-US" sz="1400" dirty="0">
                <a:solidFill>
                  <a:schemeClr val="tx1"/>
                </a:solidFill>
              </a:rPr>
              <a:t>) </a:t>
            </a:r>
          </a:p>
          <a:p>
            <a:r>
              <a:rPr lang="en-US" sz="1800" dirty="0"/>
              <a:t>Consider why conditions are nationally notifiable</a:t>
            </a:r>
          </a:p>
          <a:p>
            <a:r>
              <a:rPr lang="en-US" sz="1800" dirty="0"/>
              <a:t>Document criteria for adding/retaining</a:t>
            </a:r>
          </a:p>
          <a:p>
            <a:r>
              <a:rPr lang="en-US" sz="1800" dirty="0"/>
              <a:t>Produce a Policy Brief</a:t>
            </a:r>
          </a:p>
          <a:p>
            <a:r>
              <a:rPr lang="en-US" sz="1800" dirty="0"/>
              <a:t>Once we establish NNC criteria, review all current NNCs through that lens</a:t>
            </a:r>
          </a:p>
          <a:p>
            <a:r>
              <a:rPr lang="en-US" sz="1800" dirty="0"/>
              <a:t>Draft PS to remove all NNCs not meeting retention criteria</a:t>
            </a:r>
          </a:p>
          <a:p>
            <a:endParaRPr lang="en-US" sz="1800" i="1" dirty="0"/>
          </a:p>
          <a:p>
            <a:r>
              <a:rPr lang="en-US" sz="1800" i="1" dirty="0"/>
              <a:t>Consider recommending sections to PS template that authors will complete in the NNC section that explicitly lists how/why it meets the criteria, and perhaps adding a term limit for NNCs to expire, or be renewed</a:t>
            </a:r>
          </a:p>
        </p:txBody>
      </p:sp>
      <p:pic>
        <p:nvPicPr>
          <p:cNvPr id="4" name="Picture 3" descr="Screenshot of Surveillance Policy Subcommittee" title="NNC Criteria Workgroup">
            <a:extLst>
              <a:ext uri="{FF2B5EF4-FFF2-40B4-BE49-F238E27FC236}">
                <a16:creationId xmlns:a16="http://schemas.microsoft.com/office/drawing/2014/main" id="{EF1568D7-904D-4E70-BCB1-329C7D3B4000}"/>
              </a:ext>
            </a:extLst>
          </p:cNvPr>
          <p:cNvPicPr>
            <a:picLocks noChangeAspect="1"/>
          </p:cNvPicPr>
          <p:nvPr/>
        </p:nvPicPr>
        <p:blipFill rotWithShape="1">
          <a:blip r:embed="rId3"/>
          <a:srcRect l="61026" b="34965"/>
          <a:stretch/>
        </p:blipFill>
        <p:spPr>
          <a:xfrm>
            <a:off x="3575323" y="281564"/>
            <a:ext cx="3032520" cy="842352"/>
          </a:xfrm>
          <a:prstGeom prst="rect">
            <a:avLst/>
          </a:prstGeom>
        </p:spPr>
      </p:pic>
    </p:spTree>
    <p:extLst>
      <p:ext uri="{BB962C8B-B14F-4D97-AF65-F5344CB8AC3E}">
        <p14:creationId xmlns:p14="http://schemas.microsoft.com/office/powerpoint/2010/main" val="1175754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B1424E-287A-4565-84B1-7D725380AB86}"/>
              </a:ext>
            </a:extLst>
          </p:cNvPr>
          <p:cNvSpPr>
            <a:spLocks noGrp="1"/>
          </p:cNvSpPr>
          <p:nvPr>
            <p:ph idx="1"/>
          </p:nvPr>
        </p:nvSpPr>
        <p:spPr>
          <a:xfrm>
            <a:off x="243659" y="1547310"/>
            <a:ext cx="8656682" cy="4523511"/>
          </a:xfrm>
        </p:spPr>
        <p:txBody>
          <a:bodyPr>
            <a:normAutofit/>
          </a:bodyPr>
          <a:lstStyle/>
          <a:p>
            <a:pPr lvl="0"/>
            <a:r>
              <a:rPr lang="en-US" sz="1800" dirty="0"/>
              <a:t>Community requests clarification on how SyS data submitted to CDC is being used</a:t>
            </a:r>
          </a:p>
          <a:p>
            <a:pPr lvl="1"/>
            <a:r>
              <a:rPr lang="en-US" sz="1800" dirty="0"/>
              <a:t>Findings released at regional or national level? </a:t>
            </a:r>
          </a:p>
          <a:p>
            <a:pPr lvl="1"/>
            <a:r>
              <a:rPr lang="en-US" sz="1800" dirty="0"/>
              <a:t>Future plans for data use? </a:t>
            </a:r>
          </a:p>
          <a:p>
            <a:pPr lvl="1"/>
            <a:r>
              <a:rPr lang="en-US" sz="1800" dirty="0"/>
              <a:t>What level of re-release is part of the base cooperative (funding) agreement?</a:t>
            </a:r>
          </a:p>
          <a:p>
            <a:pPr lvl="1"/>
            <a:endParaRPr lang="en-US" sz="1800" dirty="0"/>
          </a:p>
          <a:p>
            <a:pPr lvl="0"/>
            <a:r>
              <a:rPr lang="en-US" sz="1800" dirty="0"/>
              <a:t>Potential action items: </a:t>
            </a:r>
          </a:p>
          <a:p>
            <a:pPr lvl="1"/>
            <a:r>
              <a:rPr lang="en-US" sz="1800" dirty="0"/>
              <a:t>Increased collaboration between states and CDC </a:t>
            </a:r>
          </a:p>
          <a:p>
            <a:pPr lvl="2"/>
            <a:r>
              <a:rPr lang="en-US" dirty="0"/>
              <a:t>Determine a way for communication between affected states and CDC prior to publication of data</a:t>
            </a:r>
          </a:p>
          <a:p>
            <a:pPr lvl="1"/>
            <a:r>
              <a:rPr lang="en-US" sz="1800" dirty="0"/>
              <a:t>Position statement on data release policies for SyS </a:t>
            </a:r>
          </a:p>
          <a:p>
            <a:pPr lvl="1"/>
            <a:r>
              <a:rPr lang="en-US" sz="1800" dirty="0"/>
              <a:t>SyS POC list  </a:t>
            </a:r>
          </a:p>
        </p:txBody>
      </p:sp>
      <p:pic>
        <p:nvPicPr>
          <p:cNvPr id="4" name="Picture 3" descr="Screen shot of Surveillance Policy Subcommittee" title="Summary of Syndromic Surveillance Roundtable">
            <a:extLst>
              <a:ext uri="{FF2B5EF4-FFF2-40B4-BE49-F238E27FC236}">
                <a16:creationId xmlns:a16="http://schemas.microsoft.com/office/drawing/2014/main" id="{E6274970-861E-46C8-BF21-9EFAB14B59E7}"/>
              </a:ext>
            </a:extLst>
          </p:cNvPr>
          <p:cNvPicPr>
            <a:picLocks noChangeAspect="1"/>
          </p:cNvPicPr>
          <p:nvPr/>
        </p:nvPicPr>
        <p:blipFill rotWithShape="1">
          <a:blip r:embed="rId2"/>
          <a:srcRect l="61026" b="34965"/>
          <a:stretch/>
        </p:blipFill>
        <p:spPr>
          <a:xfrm>
            <a:off x="3590614" y="220049"/>
            <a:ext cx="3032520" cy="842352"/>
          </a:xfrm>
          <a:prstGeom prst="rect">
            <a:avLst/>
          </a:prstGeom>
        </p:spPr>
      </p:pic>
      <p:sp>
        <p:nvSpPr>
          <p:cNvPr id="2" name="Title 1">
            <a:extLst>
              <a:ext uri="{FF2B5EF4-FFF2-40B4-BE49-F238E27FC236}">
                <a16:creationId xmlns:a16="http://schemas.microsoft.com/office/drawing/2014/main" id="{B2DEE392-22B5-4C73-9E8C-E44D5A1937AC}"/>
              </a:ext>
            </a:extLst>
          </p:cNvPr>
          <p:cNvSpPr>
            <a:spLocks noGrp="1"/>
          </p:cNvSpPr>
          <p:nvPr>
            <p:ph type="title"/>
          </p:nvPr>
        </p:nvSpPr>
        <p:spPr>
          <a:xfrm>
            <a:off x="85396" y="205547"/>
            <a:ext cx="4126119" cy="871355"/>
          </a:xfrm>
        </p:spPr>
        <p:txBody>
          <a:bodyPr/>
          <a:lstStyle/>
          <a:p>
            <a:r>
              <a:rPr lang="en-US" sz="2400" dirty="0"/>
              <a:t>Summary of Syndromic Surveillance Roundtable</a:t>
            </a:r>
          </a:p>
        </p:txBody>
      </p:sp>
    </p:spTree>
    <p:extLst>
      <p:ext uri="{BB962C8B-B14F-4D97-AF65-F5344CB8AC3E}">
        <p14:creationId xmlns:p14="http://schemas.microsoft.com/office/powerpoint/2010/main" val="3798694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123812" y="2574227"/>
            <a:ext cx="5486400" cy="566737"/>
          </a:xfrm>
          <a:prstGeom prst="rect">
            <a:avLst/>
          </a:prstGeom>
        </p:spPr>
        <p:txBody>
          <a:bodyPr/>
          <a:lstStyle/>
          <a:p>
            <a:pPr algn="ctr"/>
            <a:r>
              <a:rPr lang="en-US" sz="2100" b="0" dirty="0">
                <a:solidFill>
                  <a:schemeClr val="bg1"/>
                </a:solidFill>
                <a:latin typeface="Arial" panose="020B0604020202020204" pitchFamily="34" charset="0"/>
                <a:cs typeface="Arial" panose="020B0604020202020204" pitchFamily="34" charset="0"/>
              </a:rPr>
              <a:t>Surveillance/Informatics Steering Committee </a:t>
            </a:r>
            <a:br>
              <a:rPr lang="en-US" sz="2100" b="0" dirty="0">
                <a:solidFill>
                  <a:schemeClr val="bg1"/>
                </a:solidFill>
                <a:latin typeface="Arial" panose="020B0604020202020204" pitchFamily="34" charset="0"/>
                <a:cs typeface="Arial" panose="020B0604020202020204" pitchFamily="34" charset="0"/>
              </a:rPr>
            </a:br>
            <a:r>
              <a:rPr lang="en-US" sz="2100" b="0" dirty="0">
                <a:solidFill>
                  <a:schemeClr val="bg1"/>
                </a:solidFill>
                <a:latin typeface="Arial" panose="020B0604020202020204" pitchFamily="34" charset="0"/>
                <a:cs typeface="Arial" panose="020B0604020202020204" pitchFamily="34" charset="0"/>
              </a:rPr>
              <a:t>Roundtable Summary</a:t>
            </a:r>
            <a:br>
              <a:rPr lang="en-US" sz="2100" b="0" dirty="0">
                <a:solidFill>
                  <a:schemeClr val="bg1"/>
                </a:solidFill>
                <a:latin typeface="Arial" panose="020B0604020202020204" pitchFamily="34" charset="0"/>
                <a:cs typeface="Arial" panose="020B0604020202020204" pitchFamily="34" charset="0"/>
              </a:rPr>
            </a:br>
            <a:r>
              <a:rPr lang="en-US" sz="2100" b="0" dirty="0">
                <a:solidFill>
                  <a:schemeClr val="bg1"/>
                </a:solidFill>
                <a:latin typeface="Arial" panose="020B0604020202020204" pitchFamily="34" charset="0"/>
                <a:cs typeface="Arial" panose="020B0604020202020204" pitchFamily="34" charset="0"/>
              </a:rPr>
              <a:t>Kate Goodin</a:t>
            </a:r>
          </a:p>
        </p:txBody>
      </p:sp>
    </p:spTree>
    <p:extLst>
      <p:ext uri="{BB962C8B-B14F-4D97-AF65-F5344CB8AC3E}">
        <p14:creationId xmlns:p14="http://schemas.microsoft.com/office/powerpoint/2010/main" val="185988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Feedback	</a:t>
            </a:r>
          </a:p>
        </p:txBody>
      </p:sp>
      <p:sp>
        <p:nvSpPr>
          <p:cNvPr id="4" name="Content Placeholder 3"/>
          <p:cNvSpPr>
            <a:spLocks noGrp="1"/>
          </p:cNvSpPr>
          <p:nvPr>
            <p:ph idx="1"/>
          </p:nvPr>
        </p:nvSpPr>
        <p:spPr>
          <a:xfrm>
            <a:off x="243658" y="1362582"/>
            <a:ext cx="8643488" cy="4835017"/>
          </a:xfrm>
        </p:spPr>
        <p:txBody>
          <a:bodyPr>
            <a:normAutofit fontScale="62500" lnSpcReduction="20000"/>
          </a:bodyPr>
          <a:lstStyle/>
          <a:p>
            <a:r>
              <a:rPr lang="en-US" dirty="0"/>
              <a:t>Are there critical surveillance and informatics areas not represented by the current committee structure?</a:t>
            </a:r>
          </a:p>
          <a:p>
            <a:pPr lvl="1"/>
            <a:r>
              <a:rPr lang="en-US" dirty="0"/>
              <a:t>Non-infectious diseases</a:t>
            </a:r>
          </a:p>
          <a:p>
            <a:pPr lvl="1"/>
            <a:r>
              <a:rPr lang="en-US" dirty="0"/>
              <a:t>Legal, governance, privacy</a:t>
            </a:r>
          </a:p>
          <a:p>
            <a:pPr lvl="1"/>
            <a:r>
              <a:rPr lang="en-US" dirty="0"/>
              <a:t>Workforce</a:t>
            </a:r>
          </a:p>
          <a:p>
            <a:pPr lvl="1"/>
            <a:r>
              <a:rPr lang="en-US" dirty="0"/>
              <a:t>Cross-program solutions</a:t>
            </a:r>
          </a:p>
          <a:p>
            <a:r>
              <a:rPr lang="en-US" dirty="0"/>
              <a:t>What do you see as the most critical issue facing you in the next year?  </a:t>
            </a:r>
          </a:p>
          <a:p>
            <a:pPr lvl="1"/>
            <a:r>
              <a:rPr lang="en-US" dirty="0"/>
              <a:t>Staffing</a:t>
            </a:r>
          </a:p>
          <a:p>
            <a:pPr lvl="1"/>
            <a:r>
              <a:rPr lang="en-US" dirty="0"/>
              <a:t>MMG timelines</a:t>
            </a:r>
          </a:p>
          <a:p>
            <a:r>
              <a:rPr lang="en-US" dirty="0"/>
              <a:t>How could CSTE and this committee support you?</a:t>
            </a:r>
          </a:p>
          <a:p>
            <a:pPr lvl="1"/>
            <a:r>
              <a:rPr lang="en-US" dirty="0"/>
              <a:t>“Advocacy” with CDC</a:t>
            </a:r>
          </a:p>
          <a:p>
            <a:pPr lvl="1"/>
            <a:r>
              <a:rPr lang="en-US" dirty="0"/>
              <a:t>Public health lab communication and connection</a:t>
            </a:r>
          </a:p>
          <a:p>
            <a:pPr lvl="1"/>
            <a:r>
              <a:rPr lang="en-US" dirty="0"/>
              <a:t>Core functions:</a:t>
            </a:r>
          </a:p>
          <a:p>
            <a:pPr lvl="2"/>
            <a:r>
              <a:rPr lang="en-US" dirty="0"/>
              <a:t>Defining informatics</a:t>
            </a:r>
          </a:p>
          <a:p>
            <a:pPr lvl="2"/>
            <a:r>
              <a:rPr lang="en-US" dirty="0"/>
              <a:t>Standardization</a:t>
            </a:r>
          </a:p>
          <a:p>
            <a:pPr lvl="2"/>
            <a:r>
              <a:rPr lang="en-US" dirty="0"/>
              <a:t>Visioning</a:t>
            </a:r>
          </a:p>
          <a:p>
            <a:pPr lvl="2"/>
            <a:r>
              <a:rPr lang="en-US" dirty="0"/>
              <a:t>Cross sector collaboration</a:t>
            </a:r>
          </a:p>
          <a:p>
            <a:pPr lvl="2"/>
            <a:r>
              <a:rPr lang="en-US" dirty="0"/>
              <a:t>Training</a:t>
            </a:r>
          </a:p>
          <a:p>
            <a:r>
              <a:rPr lang="en-US" dirty="0"/>
              <a:t>How do you prefer to be engaged?</a:t>
            </a:r>
          </a:p>
          <a:p>
            <a:pPr lvl="1"/>
            <a:r>
              <a:rPr lang="en-US" dirty="0"/>
              <a:t>Emails (9)</a:t>
            </a:r>
          </a:p>
          <a:p>
            <a:pPr lvl="1"/>
            <a:r>
              <a:rPr lang="en-US" dirty="0"/>
              <a:t>Conference calls (10)</a:t>
            </a:r>
          </a:p>
          <a:p>
            <a:pPr lvl="1"/>
            <a:r>
              <a:rPr lang="en-US" dirty="0"/>
              <a:t>Peer-to-peer mentorship (8)</a:t>
            </a:r>
          </a:p>
          <a:p>
            <a:pPr lvl="1"/>
            <a:r>
              <a:rPr lang="en-US" dirty="0"/>
              <a:t>Polls/surveys (1)</a:t>
            </a:r>
          </a:p>
        </p:txBody>
      </p:sp>
    </p:spTree>
    <p:extLst>
      <p:ext uri="{BB962C8B-B14F-4D97-AF65-F5344CB8AC3E}">
        <p14:creationId xmlns:p14="http://schemas.microsoft.com/office/powerpoint/2010/main" val="94414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213981" y="2598344"/>
            <a:ext cx="5486400" cy="860079"/>
          </a:xfrm>
          <a:prstGeom prst="rect">
            <a:avLst/>
          </a:prstGeom>
        </p:spPr>
        <p:txBody>
          <a:bodyPr/>
          <a:lstStyle/>
          <a:p>
            <a:pPr algn="ctr"/>
            <a:r>
              <a:rPr lang="en-US" sz="2800" b="0" dirty="0">
                <a:solidFill>
                  <a:schemeClr val="bg2"/>
                </a:solidFill>
                <a:latin typeface="Arial" panose="020B0604020202020204" pitchFamily="34" charset="0"/>
                <a:cs typeface="Arial" panose="020B0604020202020204" pitchFamily="34" charset="0"/>
              </a:rPr>
              <a:t>2019-2020 S/I Priorities</a:t>
            </a:r>
            <a:br>
              <a:rPr lang="en-US" sz="2800" b="0" dirty="0">
                <a:solidFill>
                  <a:schemeClr val="bg2"/>
                </a:solidFill>
                <a:latin typeface="Arial" panose="020B0604020202020204" pitchFamily="34" charset="0"/>
                <a:cs typeface="Arial" panose="020B0604020202020204" pitchFamily="34" charset="0"/>
              </a:rPr>
            </a:br>
            <a:r>
              <a:rPr lang="en-US" sz="2800" b="0" dirty="0">
                <a:solidFill>
                  <a:schemeClr val="bg2"/>
                </a:solidFill>
                <a:latin typeface="Arial" panose="020B0604020202020204" pitchFamily="34" charset="0"/>
                <a:cs typeface="Arial" panose="020B0604020202020204" pitchFamily="34" charset="0"/>
              </a:rPr>
              <a:t>Kate Goodin</a:t>
            </a:r>
          </a:p>
        </p:txBody>
      </p:sp>
    </p:spTree>
    <p:extLst>
      <p:ext uri="{BB962C8B-B14F-4D97-AF65-F5344CB8AC3E}">
        <p14:creationId xmlns:p14="http://schemas.microsoft.com/office/powerpoint/2010/main" val="400179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8493" y="4269507"/>
            <a:ext cx="8720314" cy="2031325"/>
          </a:xfrm>
          <a:prstGeom prst="rect">
            <a:avLst/>
          </a:prstGeom>
        </p:spPr>
        <p:txBody>
          <a:bodyPr wrap="square">
            <a:spAutoFit/>
          </a:bodyPr>
          <a:lstStyle/>
          <a:p>
            <a:pPr defTabSz="685783">
              <a:defRPr/>
            </a:pPr>
            <a:r>
              <a:rPr lang="en-US" b="1" dirty="0">
                <a:solidFill>
                  <a:srgbClr val="000000"/>
                </a:solidFill>
                <a:latin typeface="Calibri" panose="020F0502020204030204" pitchFamily="34" charset="0"/>
                <a:cs typeface="Arial" panose="020B0604020202020204" pitchFamily="34" charset="0"/>
              </a:rPr>
              <a:t>Lesliann Helmus, MSPH, CHTS-CP</a:t>
            </a:r>
            <a:r>
              <a:rPr lang="en-US" b="1" dirty="0">
                <a:solidFill>
                  <a:srgbClr val="C00000"/>
                </a:solidFill>
                <a:latin typeface="Calibri" panose="020F0502020204030204" pitchFamily="34" charset="0"/>
                <a:cs typeface="Arial" panose="020B0604020202020204" pitchFamily="34" charset="0"/>
              </a:rPr>
              <a:t>				</a:t>
            </a:r>
          </a:p>
          <a:p>
            <a:pPr defTabSz="685800">
              <a:defRPr/>
            </a:pPr>
            <a:r>
              <a:rPr lang="en-US" b="1" dirty="0">
                <a:solidFill>
                  <a:srgbClr val="005DAB"/>
                </a:solidFill>
                <a:latin typeface="Calibri" pitchFamily="34" charset="0"/>
              </a:rPr>
              <a:t>Associate Director for Surveillance</a:t>
            </a:r>
            <a:endParaRPr lang="en-US" b="1" dirty="0">
              <a:solidFill>
                <a:srgbClr val="0096D6"/>
              </a:solidFill>
              <a:latin typeface="Calibri" panose="020F0502020204030204" pitchFamily="34" charset="0"/>
              <a:cs typeface="Arial" panose="020B0604020202020204" pitchFamily="34" charset="0"/>
            </a:endParaRPr>
          </a:p>
          <a:p>
            <a:pPr defTabSz="685783">
              <a:defRPr/>
            </a:pPr>
            <a:endParaRPr lang="en-US" b="1" dirty="0">
              <a:solidFill>
                <a:srgbClr val="0096D6"/>
              </a:solidFill>
              <a:latin typeface="Calibri" panose="020F0502020204030204" pitchFamily="34" charset="0"/>
              <a:cs typeface="Arial" panose="020B0604020202020204" pitchFamily="34" charset="0"/>
            </a:endParaRPr>
          </a:p>
          <a:p>
            <a:pPr defTabSz="685783">
              <a:defRPr/>
            </a:pPr>
            <a:r>
              <a:rPr lang="en-US" b="1" dirty="0">
                <a:solidFill>
                  <a:srgbClr val="000000"/>
                </a:solidFill>
                <a:latin typeface="Calibri" panose="020F0502020204030204" pitchFamily="34" charset="0"/>
                <a:cs typeface="Arial" panose="020B0604020202020204" pitchFamily="34" charset="0"/>
              </a:rPr>
              <a:t>Michele Hoover, MS</a:t>
            </a:r>
            <a:r>
              <a:rPr lang="en-US" b="1" dirty="0">
                <a:solidFill>
                  <a:srgbClr val="C00000"/>
                </a:solidFill>
                <a:latin typeface="Calibri" panose="020F0502020204030204" pitchFamily="34" charset="0"/>
                <a:cs typeface="Arial" panose="020B0604020202020204" pitchFamily="34" charset="0"/>
              </a:rPr>
              <a:t>	</a:t>
            </a:r>
            <a:endParaRPr lang="en-US" dirty="0">
              <a:solidFill>
                <a:srgbClr val="0096D6"/>
              </a:solidFill>
              <a:latin typeface="Calibri" panose="020F0502020204030204" pitchFamily="34" charset="0"/>
              <a:cs typeface="Arial" panose="020B0604020202020204" pitchFamily="34" charset="0"/>
            </a:endParaRPr>
          </a:p>
          <a:p>
            <a:pPr defTabSz="685800">
              <a:defRPr/>
            </a:pPr>
            <a:r>
              <a:rPr lang="en-US" b="1" dirty="0">
                <a:solidFill>
                  <a:srgbClr val="005DAB"/>
                </a:solidFill>
                <a:latin typeface="Calibri" pitchFamily="34" charset="0"/>
              </a:rPr>
              <a:t>Lead, State Implementation and Technical Assistance</a:t>
            </a:r>
            <a:endParaRPr lang="en-US" b="1" dirty="0">
              <a:solidFill>
                <a:srgbClr val="0096D6"/>
              </a:solidFill>
              <a:latin typeface="Calibri" panose="020F0502020204030204" pitchFamily="34" charset="0"/>
              <a:cs typeface="Arial" panose="020B0604020202020204" pitchFamily="34" charset="0"/>
            </a:endParaRPr>
          </a:p>
          <a:p>
            <a:pPr defTabSz="685783">
              <a:defRPr/>
            </a:pPr>
            <a:endParaRPr lang="en-US" b="1" dirty="0">
              <a:solidFill>
                <a:srgbClr val="0096D6"/>
              </a:solidFill>
              <a:latin typeface="Calibri" panose="020F0502020204030204" pitchFamily="34" charset="0"/>
              <a:cs typeface="Arial" panose="020B0604020202020204" pitchFamily="34" charset="0"/>
            </a:endParaRPr>
          </a:p>
          <a:p>
            <a:pPr defTabSz="685783">
              <a:defRPr/>
            </a:pPr>
            <a:endParaRPr lang="en-US" dirty="0">
              <a:solidFill>
                <a:srgbClr val="0096D6"/>
              </a:solidFill>
              <a:latin typeface="Calibri" panose="020F0502020204030204" pitchFamily="34" charset="0"/>
              <a:cs typeface="Arial" panose="020B0604020202020204" pitchFamily="34" charset="0"/>
            </a:endParaRPr>
          </a:p>
        </p:txBody>
      </p:sp>
      <p:sp>
        <p:nvSpPr>
          <p:cNvPr id="9" name="Title 8"/>
          <p:cNvSpPr>
            <a:spLocks noGrp="1"/>
          </p:cNvSpPr>
          <p:nvPr>
            <p:ph type="title"/>
          </p:nvPr>
        </p:nvSpPr>
        <p:spPr>
          <a:xfrm>
            <a:off x="1714772" y="3008992"/>
            <a:ext cx="5397708" cy="866834"/>
          </a:xfrm>
        </p:spPr>
        <p:txBody>
          <a:bodyPr/>
          <a:lstStyle/>
          <a:p>
            <a:pPr lvl="0" algn="ctr">
              <a:defRPr/>
            </a:pPr>
            <a:r>
              <a:rPr lang="en-US" dirty="0">
                <a:solidFill>
                  <a:srgbClr val="005DAB"/>
                </a:solidFill>
              </a:rPr>
              <a:t>NMI Announcements</a:t>
            </a:r>
            <a:endParaRPr lang="en-US" dirty="0"/>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Planning for the future</a:t>
            </a:r>
          </a:p>
        </p:txBody>
      </p:sp>
      <p:sp>
        <p:nvSpPr>
          <p:cNvPr id="4" name="Content Placeholder 3"/>
          <p:cNvSpPr>
            <a:spLocks noGrp="1"/>
          </p:cNvSpPr>
          <p:nvPr>
            <p:ph idx="1"/>
          </p:nvPr>
        </p:nvSpPr>
        <p:spPr/>
        <p:txBody>
          <a:bodyPr/>
          <a:lstStyle/>
          <a:p>
            <a:r>
              <a:rPr lang="en-US" dirty="0"/>
              <a:t>Strategic planning</a:t>
            </a:r>
          </a:p>
          <a:p>
            <a:r>
              <a:rPr lang="en-US" dirty="0"/>
              <a:t>Internal forces:</a:t>
            </a:r>
          </a:p>
          <a:p>
            <a:pPr lvl="1"/>
            <a:r>
              <a:rPr lang="en-US" dirty="0"/>
              <a:t>Funded projects</a:t>
            </a:r>
          </a:p>
          <a:p>
            <a:pPr lvl="1"/>
            <a:r>
              <a:rPr lang="en-US" dirty="0"/>
              <a:t>Organizational capacity</a:t>
            </a:r>
          </a:p>
          <a:p>
            <a:r>
              <a:rPr lang="en-US" dirty="0"/>
              <a:t>External forces:</a:t>
            </a:r>
          </a:p>
          <a:p>
            <a:pPr lvl="1"/>
            <a:r>
              <a:rPr lang="en-US" dirty="0"/>
              <a:t>Funding</a:t>
            </a:r>
          </a:p>
          <a:p>
            <a:pPr lvl="1"/>
            <a:r>
              <a:rPr lang="en-US" dirty="0"/>
              <a:t>Other organizations</a:t>
            </a:r>
          </a:p>
          <a:p>
            <a:pPr lvl="1"/>
            <a:r>
              <a:rPr lang="en-US" dirty="0"/>
              <a:t>Needs of STLT HD informatics staff</a:t>
            </a:r>
          </a:p>
        </p:txBody>
      </p:sp>
    </p:spTree>
    <p:extLst>
      <p:ext uri="{BB962C8B-B14F-4D97-AF65-F5344CB8AC3E}">
        <p14:creationId xmlns:p14="http://schemas.microsoft.com/office/powerpoint/2010/main" val="710343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94EF-9C21-4C62-B2FF-61729735F6E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5B4E650-A452-40BC-A245-8C5B6F704BAC}"/>
              </a:ext>
            </a:extLst>
          </p:cNvPr>
          <p:cNvSpPr>
            <a:spLocks noGrp="1"/>
          </p:cNvSpPr>
          <p:nvPr>
            <p:ph idx="1"/>
          </p:nvPr>
        </p:nvSpPr>
        <p:spPr/>
        <p:txBody>
          <a:bodyPr/>
          <a:lstStyle/>
          <a:p>
            <a:pPr marL="0" indent="0">
              <a:buNone/>
            </a:pPr>
            <a:r>
              <a:rPr lang="en-US" dirty="0"/>
              <a:t>Questions on Position Statements? </a:t>
            </a:r>
          </a:p>
          <a:p>
            <a:r>
              <a:rPr lang="en-US" dirty="0"/>
              <a:t>Email Meredith Lichtenstein Cone (</a:t>
            </a:r>
            <a:r>
              <a:rPr lang="en-US" dirty="0">
                <a:hlinkClick r:id="rId2"/>
              </a:rPr>
              <a:t>mlichtenstein@cste.org</a:t>
            </a:r>
            <a:r>
              <a:rPr lang="en-US" dirty="0"/>
              <a:t>) </a:t>
            </a:r>
          </a:p>
          <a:p>
            <a:pPr marL="0" indent="0">
              <a:buNone/>
            </a:pPr>
            <a:endParaRPr lang="en-US" dirty="0"/>
          </a:p>
          <a:p>
            <a:pPr marL="0" indent="0">
              <a:buNone/>
            </a:pPr>
            <a:r>
              <a:rPr lang="en-US" dirty="0"/>
              <a:t>Questions on the Data Standardization Workgroup or NMI Evaluation Workgroup? </a:t>
            </a:r>
          </a:p>
          <a:p>
            <a:r>
              <a:rPr lang="en-US" dirty="0"/>
              <a:t>Email Shaily Krishan (</a:t>
            </a:r>
            <a:r>
              <a:rPr lang="en-US" dirty="0">
                <a:hlinkClick r:id="rId3"/>
              </a:rPr>
              <a:t>skrishan@cste.org</a:t>
            </a:r>
            <a:r>
              <a:rPr lang="en-US" dirty="0"/>
              <a:t>) </a:t>
            </a:r>
          </a:p>
          <a:p>
            <a:endParaRPr lang="en-US" dirty="0"/>
          </a:p>
          <a:p>
            <a:pPr marL="0" indent="0">
              <a:buNone/>
            </a:pPr>
            <a:r>
              <a:rPr lang="en-US" dirty="0"/>
              <a:t>Questions on the NNC Criteria Workgroup? </a:t>
            </a:r>
          </a:p>
          <a:p>
            <a:r>
              <a:rPr lang="en-US" dirty="0"/>
              <a:t>Email Alexis Darden (</a:t>
            </a:r>
            <a:r>
              <a:rPr lang="en-US" dirty="0">
                <a:hlinkClick r:id="rId4"/>
              </a:rPr>
              <a:t>adarden@cste.org</a:t>
            </a:r>
            <a:r>
              <a:rPr lang="en-US" dirty="0"/>
              <a:t>) </a:t>
            </a:r>
          </a:p>
          <a:p>
            <a:endParaRPr lang="en-US" dirty="0"/>
          </a:p>
        </p:txBody>
      </p:sp>
    </p:spTree>
    <p:extLst>
      <p:ext uri="{BB962C8B-B14F-4D97-AF65-F5344CB8AC3E}">
        <p14:creationId xmlns:p14="http://schemas.microsoft.com/office/powerpoint/2010/main" val="2473408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701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75" y="529743"/>
            <a:ext cx="7715250" cy="3416320"/>
          </a:xfrm>
          <a:prstGeom prst="rect">
            <a:avLst/>
          </a:prstGeom>
          <a:noFill/>
        </p:spPr>
        <p:txBody>
          <a:bodyPr wrap="square" rtlCol="0">
            <a:spAutoFit/>
          </a:bodyPr>
          <a:lstStyle/>
          <a:p>
            <a:pPr lvl="0" algn="ctr">
              <a:defRPr/>
            </a:pPr>
            <a:r>
              <a:rPr lang="en-US" b="1" dirty="0">
                <a:solidFill>
                  <a:srgbClr val="000000"/>
                </a:solidFill>
              </a:rPr>
              <a:t>Subscribe to monthly </a:t>
            </a:r>
            <a:r>
              <a:rPr lang="en-US" b="1" dirty="0">
                <a:solidFill>
                  <a:srgbClr val="FF0000"/>
                </a:solidFill>
              </a:rPr>
              <a:t>NMI Notes</a:t>
            </a:r>
            <a:r>
              <a:rPr lang="en-US" b="1" dirty="0">
                <a:solidFill>
                  <a:srgbClr val="000000"/>
                </a:solidFill>
              </a:rPr>
              <a:t> news updates at</a:t>
            </a:r>
            <a:br>
              <a:rPr lang="en-US" b="1" dirty="0">
                <a:solidFill>
                  <a:srgbClr val="000000"/>
                </a:solidFill>
              </a:rPr>
            </a:br>
            <a:r>
              <a:rPr lang="en-US" b="1" dirty="0">
                <a:solidFill>
                  <a:srgbClr val="000000"/>
                </a:solidFill>
              </a:rPr>
              <a:t> </a:t>
            </a:r>
            <a:r>
              <a:rPr lang="en-US" b="1" dirty="0">
                <a:hlinkClick r:id="rId3" tooltip="NMI Notes"/>
              </a:rPr>
              <a:t>https://www.cdc.gov/nndss/trc/news/</a:t>
            </a:r>
            <a:endParaRPr lang="en-US" b="1" dirty="0"/>
          </a:p>
          <a:p>
            <a:pPr lvl="0" algn="ctr">
              <a:defRPr/>
            </a:pPr>
            <a:endParaRPr lang="en-US" b="1" dirty="0">
              <a:solidFill>
                <a:srgbClr val="FF0000"/>
              </a:solidFill>
            </a:endParaRPr>
          </a:p>
          <a:p>
            <a:pPr lvl="0" algn="ctr">
              <a:defRPr/>
            </a:pPr>
            <a:r>
              <a:rPr lang="en-US" b="1" dirty="0">
                <a:solidFill>
                  <a:srgbClr val="000000"/>
                </a:solidFill>
              </a:rPr>
              <a:t>Access the </a:t>
            </a:r>
            <a:r>
              <a:rPr lang="en-US" b="1" dirty="0">
                <a:solidFill>
                  <a:srgbClr val="FF0000"/>
                </a:solidFill>
              </a:rPr>
              <a:t>NNDSS Technical Resource Center </a:t>
            </a:r>
            <a:r>
              <a:rPr lang="en-US" b="1" dirty="0">
                <a:solidFill>
                  <a:srgbClr val="000000"/>
                </a:solidFill>
              </a:rPr>
              <a:t>at</a:t>
            </a:r>
            <a:r>
              <a:rPr lang="en-US" b="1" dirty="0">
                <a:solidFill>
                  <a:srgbClr val="FF0000"/>
                </a:solidFill>
              </a:rPr>
              <a:t>  </a:t>
            </a:r>
          </a:p>
          <a:p>
            <a:pPr lvl="0" algn="ctr">
              <a:defRPr/>
            </a:pPr>
            <a:r>
              <a:rPr lang="en-US" b="1" dirty="0">
                <a:solidFill>
                  <a:srgbClr val="000000"/>
                </a:solidFill>
                <a:hlinkClick r:id="rId4" tooltip="NMI Technical Assistance and Training Resource Center"/>
              </a:rPr>
              <a:t>https://www.cdc.gov/nndss/trc/</a:t>
            </a:r>
            <a:endParaRPr lang="en-US" b="1" dirty="0">
              <a:solidFill>
                <a:srgbClr val="FF0000"/>
              </a:solidFill>
            </a:endParaRPr>
          </a:p>
          <a:p>
            <a:pPr lvl="0" algn="ctr">
              <a:defRPr/>
            </a:pPr>
            <a:endParaRPr lang="en-US" b="1" dirty="0">
              <a:solidFill>
                <a:srgbClr val="FF0000"/>
              </a:solidFill>
            </a:endParaRPr>
          </a:p>
          <a:p>
            <a:pPr lvl="0" algn="ctr">
              <a:defRPr/>
            </a:pPr>
            <a:r>
              <a:rPr lang="en-US" b="1" dirty="0">
                <a:solidFill>
                  <a:srgbClr val="000000"/>
                </a:solidFill>
              </a:rPr>
              <a:t>Request </a:t>
            </a:r>
            <a:r>
              <a:rPr lang="en-US" b="1" dirty="0">
                <a:solidFill>
                  <a:srgbClr val="FF0000"/>
                </a:solidFill>
              </a:rPr>
              <a:t>NNDSS technical assistance or onboarding </a:t>
            </a:r>
            <a:r>
              <a:rPr lang="en-US" b="1" dirty="0">
                <a:solidFill>
                  <a:srgbClr val="000000"/>
                </a:solidFill>
              </a:rPr>
              <a:t>at</a:t>
            </a:r>
          </a:p>
          <a:p>
            <a:pPr lvl="0" algn="ctr">
              <a:defRPr/>
            </a:pPr>
            <a:r>
              <a:rPr lang="en-US" b="1" dirty="0">
                <a:solidFill>
                  <a:srgbClr val="FF0000"/>
                </a:solidFill>
                <a:hlinkClick r:id="rId5" tooltip="NMI technical assistance or onboarding"/>
              </a:rPr>
              <a:t>edx@cdc.gov</a:t>
            </a:r>
            <a:r>
              <a:rPr lang="en-US" b="1" dirty="0">
                <a:solidFill>
                  <a:srgbClr val="000000"/>
                </a:solidFill>
              </a:rPr>
              <a:t> </a:t>
            </a:r>
          </a:p>
          <a:p>
            <a:pPr lvl="0" algn="ctr">
              <a:defRPr/>
            </a:pPr>
            <a:endParaRPr lang="en-US" b="1" dirty="0">
              <a:solidFill>
                <a:srgbClr val="FF0000"/>
              </a:solidFill>
            </a:endParaRPr>
          </a:p>
          <a:p>
            <a:pPr lvl="0" algn="ctr">
              <a:defRPr/>
            </a:pPr>
            <a:r>
              <a:rPr lang="en-US" b="1" dirty="0">
                <a:solidFill>
                  <a:srgbClr val="000000"/>
                </a:solidFill>
              </a:rPr>
              <a:t>Next </a:t>
            </a:r>
            <a:r>
              <a:rPr lang="en-US" b="1" dirty="0">
                <a:solidFill>
                  <a:srgbClr val="FF0000"/>
                </a:solidFill>
              </a:rPr>
              <a:t>NNDSS </a:t>
            </a:r>
            <a:r>
              <a:rPr lang="en-US" b="1" dirty="0" err="1">
                <a:solidFill>
                  <a:srgbClr val="FF0000"/>
                </a:solidFill>
              </a:rPr>
              <a:t>eSHARE</a:t>
            </a:r>
            <a:r>
              <a:rPr lang="en-US" b="1" dirty="0">
                <a:solidFill>
                  <a:srgbClr val="FF0000"/>
                </a:solidFill>
              </a:rPr>
              <a:t> </a:t>
            </a:r>
            <a:r>
              <a:rPr lang="en-US" b="1" dirty="0">
                <a:solidFill>
                  <a:srgbClr val="000000"/>
                </a:solidFill>
              </a:rPr>
              <a:t>is August 20, 2019 – details at</a:t>
            </a:r>
          </a:p>
          <a:p>
            <a:pPr lvl="0" algn="ctr">
              <a:defRPr/>
            </a:pPr>
            <a:r>
              <a:rPr lang="en-US" b="1" dirty="0">
                <a:solidFill>
                  <a:srgbClr val="000000"/>
                </a:solidFill>
              </a:rPr>
              <a:t> </a:t>
            </a:r>
            <a:r>
              <a:rPr lang="en-US" b="1" dirty="0">
                <a:solidFill>
                  <a:srgbClr val="FF0000"/>
                </a:solidFill>
                <a:hlinkClick r:id="rId6" tooltip="NMI eSHARE"/>
              </a:rPr>
              <a:t>https://www.cdc.gov/nndss/trc/onboarding/eshare.html</a:t>
            </a:r>
            <a:r>
              <a:rPr lang="en-US" b="1" dirty="0">
                <a:solidFill>
                  <a:srgbClr val="000000"/>
                </a:solidFill>
              </a:rPr>
              <a:t> </a:t>
            </a:r>
          </a:p>
          <a:p>
            <a:pPr algn="ctr" defTabSz="685783">
              <a:defRPr/>
            </a:pPr>
            <a:endParaRPr lang="en-US"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8645386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CSTE National Office Contact Information</a:t>
            </a:r>
          </a:p>
        </p:txBody>
      </p:sp>
      <p:pic>
        <p:nvPicPr>
          <p:cNvPr id="2" name="Picture 1" descr="ConcludingSlide-01.jpg" title="CSTE National Off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609166" y="4808341"/>
            <a:ext cx="3280833" cy="181588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2754"/>
                </a:solidFill>
                <a:effectLst/>
                <a:uLnTx/>
                <a:uFillTx/>
                <a:latin typeface="Arial"/>
                <a:ea typeface="+mn-ea"/>
                <a:cs typeface="Arial-Mdm-FC"/>
              </a:rPr>
              <a:t>CSTE National Office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10000"/>
                  </a:schemeClr>
                </a:solidFill>
                <a:effectLst/>
                <a:uLnTx/>
                <a:uFillTx/>
                <a:latin typeface="Arial"/>
                <a:ea typeface="+mn-ea"/>
                <a:cs typeface="Arial-Lgt-FC"/>
              </a:rPr>
              <a:t>2635</a:t>
            </a:r>
            <a:r>
              <a:rPr kumimoji="0" lang="en-US" sz="1300" b="0" i="0" u="none" strike="noStrike" kern="1200" cap="none" spc="0" normalizeH="0" noProof="0" dirty="0">
                <a:ln>
                  <a:noFill/>
                </a:ln>
                <a:solidFill>
                  <a:schemeClr val="bg2">
                    <a:lumMod val="10000"/>
                  </a:schemeClr>
                </a:solidFill>
                <a:effectLst/>
                <a:uLnTx/>
                <a:uFillTx/>
                <a:latin typeface="Arial"/>
                <a:ea typeface="+mn-ea"/>
                <a:cs typeface="Arial-Lgt-FC"/>
              </a:rPr>
              <a:t> </a:t>
            </a:r>
            <a:r>
              <a:rPr lang="en-US" sz="1300" dirty="0">
                <a:solidFill>
                  <a:schemeClr val="bg2">
                    <a:lumMod val="10000"/>
                  </a:schemeClr>
                </a:solidFill>
                <a:latin typeface="Arial"/>
                <a:cs typeface="Arial-Lgt-FC"/>
              </a:rPr>
              <a:t>Century Parkway NE</a:t>
            </a:r>
            <a:r>
              <a:rPr kumimoji="0" lang="en-US" sz="1300" b="0" i="0" u="none" strike="noStrike" kern="1200" cap="none" spc="0" normalizeH="0" baseline="0" noProof="0" dirty="0">
                <a:ln>
                  <a:noFill/>
                </a:ln>
                <a:solidFill>
                  <a:schemeClr val="bg2">
                    <a:lumMod val="10000"/>
                  </a:schemeClr>
                </a:solidFill>
                <a:effectLst/>
                <a:uLnTx/>
                <a:uFillTx/>
                <a:latin typeface="Arial"/>
                <a:ea typeface="+mn-ea"/>
                <a:cs typeface="Arial-Lgt-FC"/>
              </a:rPr>
              <a:t>, Suite 700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10000"/>
                  </a:schemeClr>
                </a:solidFill>
                <a:effectLst/>
                <a:uLnTx/>
                <a:uFillTx/>
                <a:latin typeface="Arial"/>
                <a:ea typeface="+mn-ea"/>
                <a:cs typeface="Arial-Lgt-FC"/>
              </a:rPr>
              <a:t>Atlanta, Georgia 30345</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bg2">
                  <a:lumMod val="10000"/>
                </a:schemeClr>
              </a:solidFill>
              <a:effectLst/>
              <a:uLnTx/>
              <a:uFillTx/>
              <a:latin typeface="Arial"/>
              <a:ea typeface="+mn-ea"/>
              <a:cs typeface="Arial-Lgt-FC"/>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10000"/>
                  </a:schemeClr>
                </a:solidFill>
                <a:effectLst/>
                <a:uLnTx/>
                <a:uFillTx/>
                <a:latin typeface="Arial"/>
                <a:ea typeface="+mn-ea"/>
                <a:cs typeface="Arial-Lgt-FC"/>
              </a:rPr>
              <a:t>770.458.3811</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2">
                    <a:lumMod val="10000"/>
                  </a:schemeClr>
                </a:solidFill>
                <a:effectLst/>
                <a:uLnTx/>
                <a:uFillTx/>
                <a:latin typeface="Arial"/>
                <a:ea typeface="+mn-ea"/>
                <a:cs typeface="Arial-Lgt-FC"/>
              </a:rPr>
              <a:t> </a:t>
            </a:r>
            <a:r>
              <a:rPr kumimoji="0" lang="en-US" sz="1300" b="0" i="0" u="none" strike="noStrike" kern="1200" cap="none" spc="0" normalizeH="0" baseline="0" noProof="0" dirty="0">
                <a:ln>
                  <a:noFill/>
                </a:ln>
                <a:solidFill>
                  <a:schemeClr val="bg2">
                    <a:lumMod val="10000"/>
                  </a:schemeClr>
                </a:solidFill>
                <a:effectLst/>
                <a:uLnTx/>
                <a:uFillTx/>
                <a:latin typeface="Arial"/>
                <a:ea typeface="+mn-ea"/>
                <a:cs typeface="Arial-Lgt-FC"/>
              </a:rPr>
              <a:t>770.458.8516</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10000"/>
                  </a:schemeClr>
                </a:solidFill>
                <a:effectLst/>
                <a:uLnTx/>
                <a:uFillTx/>
                <a:latin typeface="Arial"/>
                <a:ea typeface="+mn-ea"/>
                <a:cs typeface="Arial-Lgt-FC"/>
              </a:rPr>
              <a:t>skrishan@cste.org</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2">
                  <a:lumMod val="10000"/>
                </a:schemeClr>
              </a:solidFill>
              <a:effectLst/>
              <a:uLnTx/>
              <a:uFillTx/>
              <a:latin typeface="Arial"/>
              <a:ea typeface="+mn-ea"/>
              <a:cs typeface="+mn-cs"/>
            </a:endParaRPr>
          </a:p>
        </p:txBody>
      </p:sp>
      <p:pic>
        <p:nvPicPr>
          <p:cNvPr id="9" name="Picture 8" descr="Closing Slide" title="CSTE National Off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228" y="5898188"/>
            <a:ext cx="165100" cy="190500"/>
          </a:xfrm>
          <a:prstGeom prst="rect">
            <a:avLst/>
          </a:prstGeom>
        </p:spPr>
      </p:pic>
      <p:pic>
        <p:nvPicPr>
          <p:cNvPr id="10" name="Picture 9" descr="Closing Slide with Address" title="CSTE National Offic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228" y="5707688"/>
            <a:ext cx="165100" cy="190500"/>
          </a:xfrm>
          <a:prstGeom prst="rect">
            <a:avLst/>
          </a:prstGeom>
        </p:spPr>
      </p:pic>
    </p:spTree>
    <p:extLst>
      <p:ext uri="{BB962C8B-B14F-4D97-AF65-F5344CB8AC3E}">
        <p14:creationId xmlns:p14="http://schemas.microsoft.com/office/powerpoint/2010/main" val="287112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F8A72-4282-9247-B76B-2C9A27CAE3BD}"/>
              </a:ext>
            </a:extLst>
          </p:cNvPr>
          <p:cNvSpPr>
            <a:spLocks noGrp="1"/>
          </p:cNvSpPr>
          <p:nvPr>
            <p:ph type="ctrTitle"/>
          </p:nvPr>
        </p:nvSpPr>
        <p:spPr/>
        <p:txBody>
          <a:bodyPr/>
          <a:lstStyle/>
          <a:p>
            <a:r>
              <a:rPr lang="en-US" dirty="0"/>
              <a:t>NMI eSHARE Webinar</a:t>
            </a:r>
          </a:p>
        </p:txBody>
      </p:sp>
      <p:sp>
        <p:nvSpPr>
          <p:cNvPr id="5" name="Subtitle 4">
            <a:extLst>
              <a:ext uri="{FF2B5EF4-FFF2-40B4-BE49-F238E27FC236}">
                <a16:creationId xmlns:a16="http://schemas.microsoft.com/office/drawing/2014/main" id="{354C266B-3711-1F4A-8E0C-7AD33B7B9D62}"/>
              </a:ext>
            </a:extLst>
          </p:cNvPr>
          <p:cNvSpPr>
            <a:spLocks noGrp="1"/>
          </p:cNvSpPr>
          <p:nvPr>
            <p:ph type="subTitle" idx="1"/>
          </p:nvPr>
        </p:nvSpPr>
        <p:spPr>
          <a:xfrm>
            <a:off x="476464" y="1310901"/>
            <a:ext cx="8191072" cy="538447"/>
          </a:xfrm>
        </p:spPr>
        <p:txBody>
          <a:bodyPr>
            <a:normAutofit fontScale="85000" lnSpcReduction="10000"/>
          </a:bodyPr>
          <a:lstStyle/>
          <a:p>
            <a:r>
              <a:rPr lang="en-US" dirty="0">
                <a:solidFill>
                  <a:srgbClr val="585543"/>
                </a:solidFill>
              </a:rPr>
              <a:t>Highlights from the 2019 CSTE Annual Conference</a:t>
            </a:r>
          </a:p>
        </p:txBody>
      </p:sp>
      <p:sp>
        <p:nvSpPr>
          <p:cNvPr id="7" name="TextBox 6">
            <a:extLst>
              <a:ext uri="{FF2B5EF4-FFF2-40B4-BE49-F238E27FC236}">
                <a16:creationId xmlns:a16="http://schemas.microsoft.com/office/drawing/2014/main" id="{9B10F979-F528-4F58-B169-C7BBAADC5D04}"/>
              </a:ext>
            </a:extLst>
          </p:cNvPr>
          <p:cNvSpPr txBox="1"/>
          <p:nvPr/>
        </p:nvSpPr>
        <p:spPr>
          <a:xfrm>
            <a:off x="476464" y="1988995"/>
            <a:ext cx="3180303" cy="646331"/>
          </a:xfrm>
          <a:prstGeom prst="rect">
            <a:avLst/>
          </a:prstGeom>
          <a:noFill/>
        </p:spPr>
        <p:txBody>
          <a:bodyPr wrap="square" rtlCol="0">
            <a:spAutoFit/>
          </a:bodyPr>
          <a:lstStyle/>
          <a:p>
            <a:r>
              <a:rPr lang="en-US" dirty="0">
                <a:solidFill>
                  <a:srgbClr val="858C93"/>
                </a:solidFill>
              </a:rPr>
              <a:t>Tuesday, July 16, 2019</a:t>
            </a:r>
          </a:p>
          <a:p>
            <a:r>
              <a:rPr lang="en-US" dirty="0">
                <a:solidFill>
                  <a:srgbClr val="858C93"/>
                </a:solidFill>
              </a:rPr>
              <a:t>3:00-4:00 pm ET</a:t>
            </a:r>
          </a:p>
        </p:txBody>
      </p:sp>
      <p:sp>
        <p:nvSpPr>
          <p:cNvPr id="8" name="TextBox 7">
            <a:extLst>
              <a:ext uri="{FF2B5EF4-FFF2-40B4-BE49-F238E27FC236}">
                <a16:creationId xmlns:a16="http://schemas.microsoft.com/office/drawing/2014/main" id="{09930B00-C996-48F9-B5D2-F97675E4262F}"/>
              </a:ext>
            </a:extLst>
          </p:cNvPr>
          <p:cNvSpPr txBox="1"/>
          <p:nvPr/>
        </p:nvSpPr>
        <p:spPr>
          <a:xfrm>
            <a:off x="4925960" y="1912290"/>
            <a:ext cx="3741576" cy="2031325"/>
          </a:xfrm>
          <a:prstGeom prst="rect">
            <a:avLst/>
          </a:prstGeom>
          <a:noFill/>
        </p:spPr>
        <p:txBody>
          <a:bodyPr wrap="square" rtlCol="0">
            <a:spAutoFit/>
          </a:bodyPr>
          <a:lstStyle/>
          <a:p>
            <a:pPr algn="r"/>
            <a:r>
              <a:rPr lang="en-US" dirty="0">
                <a:solidFill>
                  <a:srgbClr val="858C93"/>
                </a:solidFill>
              </a:rPr>
              <a:t>Kate Goodin, MPH, MS</a:t>
            </a:r>
          </a:p>
          <a:p>
            <a:pPr algn="r"/>
            <a:r>
              <a:rPr lang="en-US" dirty="0">
                <a:solidFill>
                  <a:srgbClr val="858C93"/>
                </a:solidFill>
              </a:rPr>
              <a:t>Meredith Lichtenstein Cone, MPH</a:t>
            </a:r>
          </a:p>
          <a:p>
            <a:pPr algn="r"/>
            <a:r>
              <a:rPr lang="en-US" dirty="0">
                <a:solidFill>
                  <a:srgbClr val="858C93"/>
                </a:solidFill>
              </a:rPr>
              <a:t>Shaily Krishan, MPH</a:t>
            </a:r>
          </a:p>
          <a:p>
            <a:pPr algn="r"/>
            <a:r>
              <a:rPr lang="en-US" dirty="0">
                <a:solidFill>
                  <a:srgbClr val="858C93"/>
                </a:solidFill>
              </a:rPr>
              <a:t>Barbara Gabella, MSPH</a:t>
            </a:r>
          </a:p>
          <a:p>
            <a:pPr algn="r"/>
            <a:r>
              <a:rPr lang="en-US" dirty="0">
                <a:solidFill>
                  <a:srgbClr val="858C93"/>
                </a:solidFill>
              </a:rPr>
              <a:t>Richard Danila, Ph.D., MPH</a:t>
            </a:r>
          </a:p>
          <a:p>
            <a:pPr algn="r"/>
            <a:r>
              <a:rPr lang="en-US" dirty="0">
                <a:solidFill>
                  <a:srgbClr val="858C93"/>
                </a:solidFill>
              </a:rPr>
              <a:t>Molly Crockett, MPH</a:t>
            </a:r>
          </a:p>
          <a:p>
            <a:pPr algn="r"/>
            <a:r>
              <a:rPr lang="en-US" dirty="0">
                <a:solidFill>
                  <a:srgbClr val="858C93"/>
                </a:solidFill>
              </a:rPr>
              <a:t>Sherri Davidson, Ph.D., MPH </a:t>
            </a:r>
          </a:p>
        </p:txBody>
      </p:sp>
    </p:spTree>
    <p:extLst>
      <p:ext uri="{BB962C8B-B14F-4D97-AF65-F5344CB8AC3E}">
        <p14:creationId xmlns:p14="http://schemas.microsoft.com/office/powerpoint/2010/main" val="209015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p:txBody>
          <a:bodyPr>
            <a:normAutofit lnSpcReduction="10000"/>
          </a:bodyPr>
          <a:lstStyle/>
          <a:p>
            <a:r>
              <a:rPr lang="en-US" sz="2200" dirty="0"/>
              <a:t>Overview of 2019 CSTE Annual Conference &amp; Overview of NNDSS-related sessions- Shaily Krishan (CSTE)</a:t>
            </a:r>
          </a:p>
          <a:p>
            <a:r>
              <a:rPr lang="en-US" sz="2200" dirty="0"/>
              <a:t>Review of approved 2019 CSTE Position Statements</a:t>
            </a:r>
          </a:p>
          <a:p>
            <a:pPr lvl="1"/>
            <a:r>
              <a:rPr lang="en-US" dirty="0"/>
              <a:t>Infectious Disease Position Statements- Richard Danila (MN)</a:t>
            </a:r>
          </a:p>
          <a:p>
            <a:pPr lvl="1"/>
            <a:r>
              <a:rPr lang="en-US" dirty="0"/>
              <a:t>Non-infectious Disease Position Statements- Barbara Gabella (CO)</a:t>
            </a:r>
          </a:p>
          <a:p>
            <a:r>
              <a:rPr lang="en-US" sz="2200" dirty="0"/>
              <a:t>Recap of S/I conference workshop- Kate Goodin (AZ)</a:t>
            </a:r>
          </a:p>
          <a:p>
            <a:r>
              <a:rPr lang="en-US" sz="2200" dirty="0"/>
              <a:t>CSTE Workgroups and projects- Molly Crockett (MA), Sherri Davidson (AL)</a:t>
            </a:r>
          </a:p>
          <a:p>
            <a:r>
              <a:rPr lang="en-US" sz="2200" dirty="0"/>
              <a:t>Surveillance/ Informatics Steering Committee Roundtable summary- Kate Goodin</a:t>
            </a:r>
          </a:p>
          <a:p>
            <a:r>
              <a:rPr lang="en-US" sz="2200" dirty="0"/>
              <a:t>2019-2020 Surveillance/ Informatics priorities- Kate Goodin</a:t>
            </a:r>
          </a:p>
          <a:p>
            <a:r>
              <a:rPr lang="en-US" sz="2200" dirty="0"/>
              <a:t>Q &amp; A </a:t>
            </a:r>
          </a:p>
          <a:p>
            <a:pPr lvl="1"/>
            <a:endParaRPr lang="en-US" dirty="0"/>
          </a:p>
          <a:p>
            <a:pPr lvl="1"/>
            <a:endParaRPr lang="en-US" dirty="0"/>
          </a:p>
        </p:txBody>
      </p:sp>
    </p:spTree>
    <p:extLst>
      <p:ext uri="{BB962C8B-B14F-4D97-AF65-F5344CB8AC3E}">
        <p14:creationId xmlns:p14="http://schemas.microsoft.com/office/powerpoint/2010/main" val="254928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869949" y="2616451"/>
            <a:ext cx="6100111" cy="887240"/>
          </a:xfrm>
          <a:prstGeom prst="rect">
            <a:avLst/>
          </a:prstGeom>
          <a:solidFill>
            <a:srgbClr val="062F6E"/>
          </a:solidFill>
        </p:spPr>
        <p:txBody>
          <a:bodyPr/>
          <a:lstStyle/>
          <a:p>
            <a:pPr lvl="0" algn="ctr">
              <a:lnSpc>
                <a:spcPct val="100000"/>
              </a:lnSpc>
              <a:spcBef>
                <a:spcPts val="1000"/>
              </a:spcBef>
            </a:pPr>
            <a:r>
              <a:rPr lang="en-US" sz="2300" dirty="0">
                <a:solidFill>
                  <a:prstClr val="white"/>
                </a:solidFill>
                <a:latin typeface="Arial" panose="020B0604020202020204" pitchFamily="34" charset="0"/>
                <a:ea typeface="+mn-ea"/>
                <a:cs typeface="Arial" panose="020B0604020202020204" pitchFamily="34" charset="0"/>
              </a:rPr>
              <a:t>Overview of 2019 CSTE Annual Conference</a:t>
            </a:r>
            <a:br>
              <a:rPr lang="en-US" sz="2300" dirty="0">
                <a:solidFill>
                  <a:prstClr val="white"/>
                </a:solidFill>
                <a:latin typeface="Arial" panose="020B0604020202020204" pitchFamily="34" charset="0"/>
                <a:ea typeface="+mn-ea"/>
                <a:cs typeface="Arial" panose="020B0604020202020204" pitchFamily="34" charset="0"/>
              </a:rPr>
            </a:br>
            <a:r>
              <a:rPr lang="en-US" sz="2300" dirty="0">
                <a:solidFill>
                  <a:prstClr val="white"/>
                </a:solidFill>
                <a:latin typeface="Arial" panose="020B0604020202020204" pitchFamily="34" charset="0"/>
                <a:ea typeface="+mn-ea"/>
                <a:cs typeface="Arial" panose="020B0604020202020204" pitchFamily="34" charset="0"/>
              </a:rPr>
              <a:t>Shaily Krishan</a:t>
            </a:r>
          </a:p>
        </p:txBody>
      </p:sp>
    </p:spTree>
    <p:extLst>
      <p:ext uri="{BB962C8B-B14F-4D97-AF65-F5344CB8AC3E}">
        <p14:creationId xmlns:p14="http://schemas.microsoft.com/office/powerpoint/2010/main" val="41091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41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AAE5EDA-B8D3-456B-8D6E-49E82DDE3CA9}"/>
              </a:ext>
            </a:extLst>
          </p:cNvPr>
          <p:cNvSpPr txBox="1">
            <a:spLocks/>
          </p:cNvSpPr>
          <p:nvPr/>
        </p:nvSpPr>
        <p:spPr>
          <a:xfrm>
            <a:off x="5230585" y="697381"/>
            <a:ext cx="3570514" cy="3875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Conference Sessions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Mon-Wed, June 3-5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 tracks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prstClr val="black"/>
                </a:solidFill>
                <a:latin typeface="Arial" panose="020B0604020202020204"/>
              </a:rPr>
              <a:t>712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total presentations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225 Breakout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228 Quick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59 Lightning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132 Posters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68 Roundtables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prstClr val="black"/>
                </a:solidFill>
                <a:latin typeface="Arial" panose="020B0604020202020204"/>
              </a:rPr>
              <a:t>3</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Sponsor Roundtables</a:t>
            </a:r>
          </a:p>
        </p:txBody>
      </p:sp>
      <p:sp>
        <p:nvSpPr>
          <p:cNvPr id="5" name="Content Placeholder 2">
            <a:extLst>
              <a:ext uri="{FF2B5EF4-FFF2-40B4-BE49-F238E27FC236}">
                <a16:creationId xmlns:a16="http://schemas.microsoft.com/office/drawing/2014/main" id="{09A3B1CB-D575-4805-BF71-179B0DA9709C}"/>
              </a:ext>
            </a:extLst>
          </p:cNvPr>
          <p:cNvSpPr txBox="1">
            <a:spLocks/>
          </p:cNvSpPr>
          <p:nvPr/>
        </p:nvSpPr>
        <p:spPr>
          <a:xfrm>
            <a:off x="1110761" y="697381"/>
            <a:ext cx="4038600" cy="38753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lang="en-US" sz="2800" kern="1200">
                <a:solidFill>
                  <a:srgbClr val="101957"/>
                </a:solidFill>
                <a:latin typeface="+mj-lt"/>
                <a:ea typeface="+mn-ea"/>
                <a:cs typeface="+mn-cs"/>
              </a:defRPr>
            </a:lvl1pPr>
            <a:lvl2pPr marL="800100" indent="-342900" algn="l" defTabSz="914400" rtl="0" eaLnBrk="1" latinLnBrk="0" hangingPunct="1">
              <a:spcBef>
                <a:spcPct val="20000"/>
              </a:spcBef>
              <a:buFont typeface="Courier New" panose="02070309020205020404" pitchFamily="49" charset="0"/>
              <a:buChar char="o"/>
              <a:defRPr lang="en-US" sz="2400" kern="1200">
                <a:solidFill>
                  <a:srgbClr val="101957"/>
                </a:solidFill>
                <a:latin typeface="+mj-lt"/>
                <a:ea typeface="+mn-ea"/>
                <a:cs typeface="+mn-cs"/>
              </a:defRPr>
            </a:lvl2pPr>
            <a:lvl3pPr marL="1143000" indent="-228600" algn="l" defTabSz="914400" rtl="0" eaLnBrk="1" latinLnBrk="0" hangingPunct="1">
              <a:spcBef>
                <a:spcPct val="20000"/>
              </a:spcBef>
              <a:buFont typeface="Wingdings" panose="05000000000000000000" pitchFamily="2" charset="2"/>
              <a:buChar char="§"/>
              <a:defRPr lang="en-US" sz="2000" kern="1200">
                <a:solidFill>
                  <a:srgbClr val="101957"/>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1800" kern="1200">
                <a:solidFill>
                  <a:srgbClr val="101957"/>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1800" kern="1200">
                <a:solidFill>
                  <a:srgbClr val="101957"/>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01957"/>
                </a:solidFill>
                <a:effectLst/>
                <a:uLnTx/>
                <a:uFillTx/>
                <a:latin typeface="Arial"/>
                <a:ea typeface="+mn-ea"/>
                <a:cs typeface="+mn-cs"/>
              </a:rPr>
              <a:t>Attendance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01957"/>
                </a:solidFill>
                <a:effectLst/>
                <a:uLnTx/>
                <a:uFillTx/>
                <a:latin typeface="Arial"/>
                <a:ea typeface="+mn-ea"/>
                <a:cs typeface="+mn-cs"/>
              </a:rPr>
              <a:t>1,607 registered attendees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01957"/>
                </a:solidFill>
                <a:effectLst/>
                <a:uLnTx/>
                <a:uFillTx/>
                <a:latin typeface="Arial"/>
                <a:ea typeface="+mn-ea"/>
                <a:cs typeface="+mn-cs"/>
              </a:rPr>
              <a:t>State Health Agency: 48%</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01957"/>
                </a:solidFill>
                <a:effectLst/>
                <a:uLnTx/>
                <a:uFillTx/>
                <a:latin typeface="Arial"/>
                <a:ea typeface="+mn-ea"/>
                <a:cs typeface="+mn-cs"/>
              </a:rPr>
              <a:t>Local Health Agency: 16%</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01957"/>
                </a:solidFill>
                <a:effectLst/>
                <a:uLnTx/>
                <a:uFillTx/>
                <a:latin typeface="Arial"/>
                <a:ea typeface="+mn-ea"/>
                <a:cs typeface="+mn-cs"/>
              </a:rPr>
              <a:t>Federal Agency: 15%</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01957"/>
                </a:solidFill>
                <a:effectLst/>
                <a:uLnTx/>
                <a:uFillTx/>
                <a:latin typeface="Arial"/>
                <a:ea typeface="+mn-ea"/>
                <a:cs typeface="+mn-cs"/>
              </a:rPr>
              <a:t>Student: 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01957"/>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01957"/>
                </a:solidFill>
                <a:effectLst/>
                <a:uLnTx/>
                <a:uFillTx/>
                <a:latin typeface="Arial"/>
                <a:ea typeface="+mn-ea"/>
                <a:cs typeface="+mn-cs"/>
              </a:rPr>
              <a:t>Conference Workshops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01957"/>
                </a:solidFill>
                <a:effectLst/>
                <a:uLnTx/>
                <a:uFillTx/>
                <a:latin typeface="Arial"/>
                <a:ea typeface="+mn-ea"/>
                <a:cs typeface="+mn-cs"/>
              </a:rPr>
              <a:t>Sunday, June 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01957"/>
                </a:solidFill>
                <a:effectLst/>
                <a:uLnTx/>
                <a:uFillTx/>
                <a:latin typeface="Arial"/>
                <a:ea typeface="+mn-ea"/>
                <a:cs typeface="+mn-cs"/>
              </a:rPr>
              <a:t>14 workshops</a:t>
            </a:r>
          </a:p>
          <a:p>
            <a:pPr lvl="1">
              <a:defRPr/>
            </a:pPr>
            <a:r>
              <a:rPr lang="en-US" sz="1800" dirty="0">
                <a:latin typeface="Arial"/>
              </a:rPr>
              <a:t>Beginning in 2019, the </a:t>
            </a:r>
            <a:r>
              <a:rPr lang="en-US" sz="1800" b="1" dirty="0">
                <a:latin typeface="Arial"/>
              </a:rPr>
              <a:t>State Epi Forum </a:t>
            </a:r>
            <a:r>
              <a:rPr lang="en-US" sz="1800" dirty="0">
                <a:latin typeface="Arial"/>
              </a:rPr>
              <a:t>will be recurring every year</a:t>
            </a:r>
            <a:endParaRPr kumimoji="0" lang="en-US" sz="1800" b="0" i="0" u="none" strike="noStrike" kern="1200" cap="none" spc="0" normalizeH="0" baseline="0" noProof="0" dirty="0">
              <a:ln>
                <a:noFill/>
              </a:ln>
              <a:solidFill>
                <a:srgbClr val="101957"/>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01957"/>
                </a:solidFill>
                <a:effectLst/>
                <a:uLnTx/>
                <a:uFillTx/>
                <a:latin typeface="Arial"/>
                <a:ea typeface="+mn-ea"/>
                <a:cs typeface="+mn-cs"/>
              </a:rPr>
              <a:t>1,083 attendees</a:t>
            </a:r>
          </a:p>
        </p:txBody>
      </p:sp>
      <p:sp>
        <p:nvSpPr>
          <p:cNvPr id="8" name="Title 7"/>
          <p:cNvSpPr>
            <a:spLocks noGrp="1"/>
          </p:cNvSpPr>
          <p:nvPr>
            <p:ph type="title"/>
          </p:nvPr>
        </p:nvSpPr>
        <p:spPr/>
        <p:txBody>
          <a:bodyPr>
            <a:normAutofit/>
          </a:bodyPr>
          <a:lstStyle/>
          <a:p>
            <a:r>
              <a:rPr lang="en-US" sz="800" dirty="0">
                <a:solidFill>
                  <a:srgbClr val="C7E0F7"/>
                </a:solidFill>
              </a:rPr>
              <a:t>t</a:t>
            </a:r>
          </a:p>
        </p:txBody>
      </p:sp>
    </p:spTree>
    <p:extLst>
      <p:ext uri="{BB962C8B-B14F-4D97-AF65-F5344CB8AC3E}">
        <p14:creationId xmlns:p14="http://schemas.microsoft.com/office/powerpoint/2010/main" val="97000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BC9FAA-FAC2-4C24-AC93-AC9C97C0430C}"/>
              </a:ext>
            </a:extLst>
          </p:cNvPr>
          <p:cNvSpPr>
            <a:spLocks noGrp="1"/>
          </p:cNvSpPr>
          <p:nvPr>
            <p:ph type="title"/>
          </p:nvPr>
        </p:nvSpPr>
        <p:spPr/>
        <p:txBody>
          <a:bodyPr/>
          <a:lstStyle/>
          <a:p>
            <a:r>
              <a:rPr lang="en-US" sz="2800" dirty="0"/>
              <a:t>CSTE Annual Business Meeting</a:t>
            </a:r>
          </a:p>
        </p:txBody>
      </p:sp>
      <p:sp>
        <p:nvSpPr>
          <p:cNvPr id="5" name="Content Placeholder 4">
            <a:extLst>
              <a:ext uri="{FF2B5EF4-FFF2-40B4-BE49-F238E27FC236}">
                <a16:creationId xmlns:a16="http://schemas.microsoft.com/office/drawing/2014/main" id="{DD40D08B-4671-492C-BE32-7929A2E2956F}"/>
              </a:ext>
            </a:extLst>
          </p:cNvPr>
          <p:cNvSpPr>
            <a:spLocks noGrp="1"/>
          </p:cNvSpPr>
          <p:nvPr>
            <p:ph idx="1"/>
          </p:nvPr>
        </p:nvSpPr>
        <p:spPr/>
        <p:txBody>
          <a:bodyPr/>
          <a:lstStyle/>
          <a:p>
            <a:r>
              <a:rPr lang="en-US" dirty="0"/>
              <a:t>Thursday, June 6</a:t>
            </a:r>
          </a:p>
          <a:p>
            <a:r>
              <a:rPr lang="en-US" dirty="0"/>
              <a:t>Review of Voting Rights and Council Audit</a:t>
            </a:r>
          </a:p>
          <a:p>
            <a:r>
              <a:rPr lang="en-US" dirty="0"/>
              <a:t>State of CSTE Address – Sarah Park</a:t>
            </a:r>
          </a:p>
          <a:p>
            <a:r>
              <a:rPr lang="en-US" dirty="0"/>
              <a:t>Presentation of 2019 Position Statements</a:t>
            </a:r>
          </a:p>
          <a:p>
            <a:r>
              <a:rPr lang="en-US" dirty="0"/>
              <a:t>New Business and Installation of New President, Sharon Watkins</a:t>
            </a:r>
          </a:p>
          <a:p>
            <a:endParaRPr lang="en-US" dirty="0"/>
          </a:p>
        </p:txBody>
      </p:sp>
    </p:spTree>
    <p:extLst>
      <p:ext uri="{BB962C8B-B14F-4D97-AF65-F5344CB8AC3E}">
        <p14:creationId xmlns:p14="http://schemas.microsoft.com/office/powerpoint/2010/main" val="25431061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STE_Powerpoint_Template_final">
  <a:themeElements>
    <a:clrScheme name="CSTE">
      <a:dk1>
        <a:srgbClr val="585543"/>
      </a:dk1>
      <a:lt1>
        <a:sysClr val="window" lastClr="FFFFFF"/>
      </a:lt1>
      <a:dk2>
        <a:srgbClr val="1B3473"/>
      </a:dk2>
      <a:lt2>
        <a:srgbClr val="EEECE1"/>
      </a:lt2>
      <a:accent1>
        <a:srgbClr val="7DAED3"/>
      </a:accent1>
      <a:accent2>
        <a:srgbClr val="F5D232"/>
      </a:accent2>
      <a:accent3>
        <a:srgbClr val="C4C7C8"/>
      </a:accent3>
      <a:accent4>
        <a:srgbClr val="9D986D"/>
      </a:accent4>
      <a:accent5>
        <a:srgbClr val="858C93"/>
      </a:accent5>
      <a:accent6>
        <a:srgbClr val="639EC8"/>
      </a:accent6>
      <a:hlink>
        <a:srgbClr val="0000FF"/>
      </a:hlink>
      <a:folHlink>
        <a:srgbClr val="800080"/>
      </a:folHlink>
    </a:clrScheme>
    <a:fontScheme name="CSTE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28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1_CSTE_Powerpoint_Template_final">
  <a:themeElements>
    <a:clrScheme name="CSTE">
      <a:dk1>
        <a:srgbClr val="585543"/>
      </a:dk1>
      <a:lt1>
        <a:sysClr val="window" lastClr="FFFFFF"/>
      </a:lt1>
      <a:dk2>
        <a:srgbClr val="1B3473"/>
      </a:dk2>
      <a:lt2>
        <a:srgbClr val="EEECE1"/>
      </a:lt2>
      <a:accent1>
        <a:srgbClr val="7DAED3"/>
      </a:accent1>
      <a:accent2>
        <a:srgbClr val="F5D232"/>
      </a:accent2>
      <a:accent3>
        <a:srgbClr val="C4C7C8"/>
      </a:accent3>
      <a:accent4>
        <a:srgbClr val="9D986D"/>
      </a:accent4>
      <a:accent5>
        <a:srgbClr val="858C93"/>
      </a:accent5>
      <a:accent6>
        <a:srgbClr val="639EC8"/>
      </a:accent6>
      <a:hlink>
        <a:srgbClr val="0000FF"/>
      </a:hlink>
      <a:folHlink>
        <a:srgbClr val="800080"/>
      </a:folHlink>
    </a:clrScheme>
    <a:fontScheme name="CSTE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1742</TotalTime>
  <Words>1984</Words>
  <Application>Microsoft Office PowerPoint</Application>
  <PresentationFormat>On-screen Show (4:3)</PresentationFormat>
  <Paragraphs>264</Paragraphs>
  <Slides>34</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Avenir</vt:lpstr>
      <vt:lpstr>Avenir LT 45 Book</vt:lpstr>
      <vt:lpstr>Calibri</vt:lpstr>
      <vt:lpstr>Calibri Light</vt:lpstr>
      <vt:lpstr>Courier New</vt:lpstr>
      <vt:lpstr>Myriad Web Pro</vt:lpstr>
      <vt:lpstr>Wingdings</vt:lpstr>
      <vt:lpstr>Office Theme</vt:lpstr>
      <vt:lpstr>1_Office Theme</vt:lpstr>
      <vt:lpstr>CSTE_Powerpoint_Template_final</vt:lpstr>
      <vt:lpstr>13_NCEH_ATSDR_combined</vt:lpstr>
      <vt:lpstr>19_NCEH_ATSDR_combined</vt:lpstr>
      <vt:lpstr>28_NCEH_ATSDR_combined</vt:lpstr>
      <vt:lpstr>1_CSTE_Powerpoint_Template_final</vt:lpstr>
      <vt:lpstr>NNDSS Modernization Initiative (NMI): NNDSS-Related Highlights from 2019 CSTE Annual Conference</vt:lpstr>
      <vt:lpstr>Agenda</vt:lpstr>
      <vt:lpstr>NMI Announcements</vt:lpstr>
      <vt:lpstr>NMI eSHARE Webinar</vt:lpstr>
      <vt:lpstr>Agenda</vt:lpstr>
      <vt:lpstr>Overview of 2019 CSTE Annual Conference Shaily Krishan</vt:lpstr>
      <vt:lpstr>PowerPoint Presentation</vt:lpstr>
      <vt:lpstr>t</vt:lpstr>
      <vt:lpstr>CSTE Annual Business Meeting</vt:lpstr>
      <vt:lpstr>CSTE Executive Board</vt:lpstr>
      <vt:lpstr>NNDSS Related Roundtable Sessions</vt:lpstr>
      <vt:lpstr>NNDSS Related Roundtable Sessions (continued)</vt:lpstr>
      <vt:lpstr>For more information..</vt:lpstr>
      <vt:lpstr>Review of approved 2019 CSTE Position Statements: Richard Danila, Barbara Gabella</vt:lpstr>
      <vt:lpstr>Approved 2019 CSTE Position Statements: Infectious Disease</vt:lpstr>
      <vt:lpstr>Approved 2019 CSTE Position Statements: Infectious Disease (continued)</vt:lpstr>
      <vt:lpstr>Approved 2019 CSTE Position Statements: Non-infectious Disease </vt:lpstr>
      <vt:lpstr>Recap of S/I Conference Workshop: “Surveillance: Getting from Data to Action” Kate Goodin</vt:lpstr>
      <vt:lpstr>Workshop Themes</vt:lpstr>
      <vt:lpstr>CSTE Workgroups and Projects Molly Crockett, Sherri Davidson </vt:lpstr>
      <vt:lpstr>Data Standardization Workgroup</vt:lpstr>
      <vt:lpstr>Data Standardization Workgroup</vt:lpstr>
      <vt:lpstr>NMI Evaluation Workgroup</vt:lpstr>
      <vt:lpstr>NMI Evaluation Workgroup Activities</vt:lpstr>
      <vt:lpstr>NNC Criteria Workgroup</vt:lpstr>
      <vt:lpstr>Summary of Syndromic Surveillance Roundtable</vt:lpstr>
      <vt:lpstr>Surveillance/Informatics Steering Committee  Roundtable Summary Kate Goodin</vt:lpstr>
      <vt:lpstr>Feedback </vt:lpstr>
      <vt:lpstr>2019-2020 S/I Priorities Kate Goodin</vt:lpstr>
      <vt:lpstr>Planning for the future</vt:lpstr>
      <vt:lpstr>Questions?</vt:lpstr>
      <vt:lpstr>PowerPoint Presentation</vt:lpstr>
      <vt:lpstr>PowerPoint Presentation</vt:lpstr>
      <vt:lpstr>CSTE National Office Contact Information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July 2019</dc:title>
  <dc:subject>NNDSS Related Highlights from 2019 CSTE Annual Conference</dc:subject>
  <dc:creator>CDC</dc:creator>
  <cp:keywords>NMI, Modernization Initiative, eSHARE, NNDSS, National Notifiable Diseases Surveillance System, Council of State and Territorial Epidemiologists, CSTE, 2019 Annual Conference, Position Statements, Recap, Surveillance, Informatics, Priorities, CSTE Workgroups, HL7, Case-Based surveillance data, Roundtable session, Infectious Disease,Case Definition, Data Standardization, Non-Infectious Disease, NMI Evaluation, Listening Session, Implementation, NNC Criteria,</cp:keywords>
  <cp:lastModifiedBy>Laspina, Michael (CDC/DDPHSS/CSELS/DHIS)</cp:lastModifiedBy>
  <cp:revision>101</cp:revision>
  <dcterms:created xsi:type="dcterms:W3CDTF">2018-05-16T14:19:05Z</dcterms:created>
  <dcterms:modified xsi:type="dcterms:W3CDTF">2021-04-26T21:54:58Z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2021-04-22T18:57:20Z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c49982e1-897c-4230-b80d-49a984c2f70d</vt:lpwstr>
  </property>
  <property fmtid="{D5CDD505-2E9C-101B-9397-08002B2CF9AE}" pid="8" name="MSIP_Label_7b94a7b8-f06c-4dfe-bdcc-9b548fd58c31_ContentBits">
    <vt:lpwstr>0</vt:lpwstr>
  </property>
</Properties>
</file>