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1"/>
    <p:sldMasterId id="2147483919" r:id="rId2"/>
    <p:sldMasterId id="2147483950" r:id="rId3"/>
    <p:sldMasterId id="2147483960" r:id="rId4"/>
    <p:sldMasterId id="2147483966" r:id="rId5"/>
    <p:sldMasterId id="2147483971" r:id="rId6"/>
  </p:sldMasterIdLst>
  <p:notesMasterIdLst>
    <p:notesMasterId r:id="rId53"/>
  </p:notesMasterIdLst>
  <p:handoutMasterIdLst>
    <p:handoutMasterId r:id="rId54"/>
  </p:handoutMasterIdLst>
  <p:sldIdLst>
    <p:sldId id="1032" r:id="rId7"/>
    <p:sldId id="998" r:id="rId8"/>
    <p:sldId id="831" r:id="rId9"/>
    <p:sldId id="1110" r:id="rId10"/>
    <p:sldId id="1067" r:id="rId11"/>
    <p:sldId id="1070" r:id="rId12"/>
    <p:sldId id="1114" r:id="rId13"/>
    <p:sldId id="1112" r:id="rId14"/>
    <p:sldId id="1068" r:id="rId15"/>
    <p:sldId id="1059" r:id="rId16"/>
    <p:sldId id="1000" r:id="rId17"/>
    <p:sldId id="1026" r:id="rId18"/>
    <p:sldId id="1027" r:id="rId19"/>
    <p:sldId id="1015" r:id="rId20"/>
    <p:sldId id="1008" r:id="rId21"/>
    <p:sldId id="1098" r:id="rId22"/>
    <p:sldId id="1071" r:id="rId23"/>
    <p:sldId id="1072" r:id="rId24"/>
    <p:sldId id="1073" r:id="rId25"/>
    <p:sldId id="1074" r:id="rId26"/>
    <p:sldId id="1075" r:id="rId27"/>
    <p:sldId id="1099" r:id="rId28"/>
    <p:sldId id="1076" r:id="rId29"/>
    <p:sldId id="1077" r:id="rId30"/>
    <p:sldId id="1078" r:id="rId31"/>
    <p:sldId id="1079" r:id="rId32"/>
    <p:sldId id="1080" r:id="rId33"/>
    <p:sldId id="1081" r:id="rId34"/>
    <p:sldId id="1082" r:id="rId35"/>
    <p:sldId id="1083" r:id="rId36"/>
    <p:sldId id="1084" r:id="rId37"/>
    <p:sldId id="1085" r:id="rId38"/>
    <p:sldId id="1086" r:id="rId39"/>
    <p:sldId id="1087" r:id="rId40"/>
    <p:sldId id="1088" r:id="rId41"/>
    <p:sldId id="1100" r:id="rId42"/>
    <p:sldId id="1089" r:id="rId43"/>
    <p:sldId id="1090" r:id="rId44"/>
    <p:sldId id="1091" r:id="rId45"/>
    <p:sldId id="1092" r:id="rId46"/>
    <p:sldId id="1093" r:id="rId47"/>
    <p:sldId id="1009" r:id="rId48"/>
    <p:sldId id="912" r:id="rId49"/>
    <p:sldId id="1094" r:id="rId50"/>
    <p:sldId id="1095" r:id="rId51"/>
    <p:sldId id="1096"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3" name="uaa0" initials="uaa0" lastIdx="7" clrIdx="2">
    <p:extLst>
      <p:ext uri="{19B8F6BF-5375-455C-9EA6-DF929625EA0E}">
        <p15:presenceInfo xmlns:p15="http://schemas.microsoft.com/office/powerpoint/2012/main" userId="uaa0" providerId="None"/>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25423"/>
    <a:srgbClr val="81BC00"/>
    <a:srgbClr val="B07C57"/>
    <a:srgbClr val="004B44"/>
    <a:srgbClr val="E6E6E6"/>
    <a:srgbClr val="0099A7"/>
    <a:srgbClr val="CC0000"/>
    <a:srgbClr val="005DA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73580" autoAdjust="0"/>
  </p:normalViewPr>
  <p:slideViewPr>
    <p:cSldViewPr snapToGrid="0">
      <p:cViewPr varScale="1">
        <p:scale>
          <a:sx n="60" d="100"/>
          <a:sy n="60" d="100"/>
        </p:scale>
        <p:origin x="1526"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7" d="100"/>
          <a:sy n="87" d="100"/>
        </p:scale>
        <p:origin x="3797"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6E69A-6AA2-41E1-9150-AE27F06FF320}" type="doc">
      <dgm:prSet loTypeId="urn:microsoft.com/office/officeart/2009/3/layout/RandomtoResultProcess" loCatId="process" qsTypeId="urn:microsoft.com/office/officeart/2005/8/quickstyle/simple1" qsCatId="simple" csTypeId="urn:microsoft.com/office/officeart/2005/8/colors/accent6_4" csCatId="accent6" phldr="1"/>
      <dgm:spPr/>
      <dgm:t>
        <a:bodyPr/>
        <a:lstStyle/>
        <a:p>
          <a:endParaRPr lang="en-US"/>
        </a:p>
      </dgm:t>
    </dgm:pt>
    <dgm:pt modelId="{07174C91-7D64-4FAD-AF0E-79EF812BA9F6}">
      <dgm:prSet phldrT="[Text]"/>
      <dgm:spPr>
        <a:xfrm>
          <a:off x="108749" y="1245435"/>
          <a:ext cx="1629973" cy="537150"/>
        </a:xfrm>
        <a:prstGeom prst="rect">
          <a:avLst/>
        </a:prstGeom>
        <a:noFill/>
        <a:ln>
          <a:noFill/>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All conditions</a:t>
          </a:r>
        </a:p>
      </dgm:t>
    </dgm:pt>
    <dgm:pt modelId="{144BF3CD-EFBE-4CD5-AEF1-EDF70AABB547}" type="parTrans" cxnId="{5FF7D493-5A2B-4ADA-97BA-F7ADE2FC3320}">
      <dgm:prSet/>
      <dgm:spPr/>
      <dgm:t>
        <a:bodyPr/>
        <a:lstStyle/>
        <a:p>
          <a:endParaRPr lang="en-US"/>
        </a:p>
      </dgm:t>
    </dgm:pt>
    <dgm:pt modelId="{8B5E48E5-9AB8-44A0-B65A-CACF8E7F7814}" type="sibTrans" cxnId="{5FF7D493-5A2B-4ADA-97BA-F7ADE2FC3320}">
      <dgm:prSet/>
      <dgm:spPr/>
      <dgm:t>
        <a:bodyPr/>
        <a:lstStyle/>
        <a:p>
          <a:endParaRPr lang="en-US"/>
        </a:p>
      </dgm:t>
    </dgm:pt>
    <dgm:pt modelId="{4D1D0598-5350-4DEA-B562-A311C7D8AAFC}">
      <dgm:prSet phldrT="[Text]"/>
      <dgm:spPr>
        <a:xfrm>
          <a:off x="2952338" y="842142"/>
          <a:ext cx="1387142" cy="1387142"/>
        </a:xfrm>
        <a:prstGeom prst="ellipse">
          <a:avLst/>
        </a:prstGeom>
        <a:solidFill>
          <a:srgbClr val="70AD47">
            <a:shade val="50000"/>
            <a:hueOff val="38781"/>
            <a:satOff val="-1695"/>
            <a:lumOff val="4627"/>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3 guides</a:t>
          </a:r>
        </a:p>
      </dgm:t>
    </dgm:pt>
    <dgm:pt modelId="{439002DC-CE48-4399-BF25-BC28EC9759A3}" type="parTrans" cxnId="{946D2E89-ECD1-40BC-A8E0-FBD758E2D3FB}">
      <dgm:prSet/>
      <dgm:spPr/>
      <dgm:t>
        <a:bodyPr/>
        <a:lstStyle/>
        <a:p>
          <a:endParaRPr lang="en-US"/>
        </a:p>
      </dgm:t>
    </dgm:pt>
    <dgm:pt modelId="{3E317162-4393-479D-B11C-F4054B992711}" type="sibTrans" cxnId="{946D2E89-ECD1-40BC-A8E0-FBD758E2D3FB}">
      <dgm:prSet/>
      <dgm:spPr/>
      <dgm:t>
        <a:bodyPr/>
        <a:lstStyle/>
        <a:p>
          <a:endParaRPr lang="en-US"/>
        </a:p>
      </dgm:t>
    </dgm:pt>
    <dgm:pt modelId="{8A1CAFD5-D786-45A0-A576-4E41A5AE7ED3}" type="pres">
      <dgm:prSet presAssocID="{DBE6E69A-6AA2-41E1-9150-AE27F06FF320}" presName="Name0" presStyleCnt="0">
        <dgm:presLayoutVars>
          <dgm:dir/>
          <dgm:animOne val="branch"/>
          <dgm:animLvl val="lvl"/>
        </dgm:presLayoutVars>
      </dgm:prSet>
      <dgm:spPr/>
    </dgm:pt>
    <dgm:pt modelId="{2EB5FBB7-5B74-4A38-9B8E-D41D002B4C78}" type="pres">
      <dgm:prSet presAssocID="{07174C91-7D64-4FAD-AF0E-79EF812BA9F6}" presName="chaos" presStyleCnt="0"/>
      <dgm:spPr/>
    </dgm:pt>
    <dgm:pt modelId="{6283F9A4-34FD-4871-92F8-3998CE8DA001}" type="pres">
      <dgm:prSet presAssocID="{07174C91-7D64-4FAD-AF0E-79EF812BA9F6}" presName="parTx1" presStyleLbl="revTx" presStyleIdx="0" presStyleCnt="1"/>
      <dgm:spPr/>
    </dgm:pt>
    <dgm:pt modelId="{0BF608AB-8D88-4127-A323-D0331AF408EF}" type="pres">
      <dgm:prSet presAssocID="{07174C91-7D64-4FAD-AF0E-79EF812BA9F6}" presName="c1" presStyleLbl="node1" presStyleIdx="0" presStyleCnt="19"/>
      <dgm:spPr>
        <a:xfrm>
          <a:off x="106896" y="1082067"/>
          <a:ext cx="129657" cy="129657"/>
        </a:xfrm>
        <a:prstGeom prst="ellipse">
          <a:avLst/>
        </a:prstGeo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30CBA285-22A2-4430-A3A4-C59EA35A33BF}" type="pres">
      <dgm:prSet presAssocID="{07174C91-7D64-4FAD-AF0E-79EF812BA9F6}" presName="c2" presStyleLbl="node1" presStyleIdx="1" presStyleCnt="19"/>
      <dgm:spPr>
        <a:xfrm>
          <a:off x="197656" y="900547"/>
          <a:ext cx="129657" cy="129657"/>
        </a:xfrm>
        <a:prstGeom prst="ellipse">
          <a:avLst/>
        </a:prstGeom>
        <a:solidFill>
          <a:srgbClr val="70AD47">
            <a:shade val="50000"/>
            <a:hueOff val="38781"/>
            <a:satOff val="-1695"/>
            <a:lumOff val="4627"/>
            <a:alphaOff val="0"/>
          </a:srgbClr>
        </a:solidFill>
        <a:ln w="12700" cap="flat" cmpd="sng" algn="ctr">
          <a:solidFill>
            <a:sysClr val="window" lastClr="FFFFFF">
              <a:hueOff val="0"/>
              <a:satOff val="0"/>
              <a:lumOff val="0"/>
              <a:alphaOff val="0"/>
            </a:sysClr>
          </a:solidFill>
          <a:prstDash val="solid"/>
          <a:miter lim="800000"/>
        </a:ln>
        <a:effectLst/>
      </dgm:spPr>
    </dgm:pt>
    <dgm:pt modelId="{C04855C7-DB48-4505-BF3F-40D7D485387A}" type="pres">
      <dgm:prSet presAssocID="{07174C91-7D64-4FAD-AF0E-79EF812BA9F6}" presName="c3" presStyleLbl="node1" presStyleIdx="2" presStyleCnt="19"/>
      <dgm:spPr>
        <a:xfrm>
          <a:off x="415480" y="936851"/>
          <a:ext cx="203746" cy="203746"/>
        </a:xfrm>
        <a:prstGeom prst="ellipse">
          <a:avLst/>
        </a:prstGeom>
        <a:solidFill>
          <a:srgbClr val="70AD47">
            <a:shade val="50000"/>
            <a:hueOff val="77563"/>
            <a:satOff val="-3391"/>
            <a:lumOff val="9255"/>
            <a:alphaOff val="0"/>
          </a:srgbClr>
        </a:solidFill>
        <a:ln w="12700" cap="flat" cmpd="sng" algn="ctr">
          <a:solidFill>
            <a:sysClr val="window" lastClr="FFFFFF">
              <a:hueOff val="0"/>
              <a:satOff val="0"/>
              <a:lumOff val="0"/>
              <a:alphaOff val="0"/>
            </a:sysClr>
          </a:solidFill>
          <a:prstDash val="solid"/>
          <a:miter lim="800000"/>
        </a:ln>
        <a:effectLst/>
      </dgm:spPr>
    </dgm:pt>
    <dgm:pt modelId="{6A87F085-43CE-4357-9A39-938582B6DE5F}" type="pres">
      <dgm:prSet presAssocID="{07174C91-7D64-4FAD-AF0E-79EF812BA9F6}" presName="c4" presStyleLbl="node1" presStyleIdx="3" presStyleCnt="19"/>
      <dgm:spPr>
        <a:xfrm>
          <a:off x="597000" y="737180"/>
          <a:ext cx="129657" cy="129657"/>
        </a:xfrm>
        <a:prstGeom prst="ellipse">
          <a:avLst/>
        </a:prstGeom>
        <a:solidFill>
          <a:srgbClr val="70AD47">
            <a:shade val="50000"/>
            <a:hueOff val="116344"/>
            <a:satOff val="-5086"/>
            <a:lumOff val="13882"/>
            <a:alphaOff val="0"/>
          </a:srgbClr>
        </a:solidFill>
        <a:ln w="12700" cap="flat" cmpd="sng" algn="ctr">
          <a:solidFill>
            <a:sysClr val="window" lastClr="FFFFFF">
              <a:hueOff val="0"/>
              <a:satOff val="0"/>
              <a:lumOff val="0"/>
              <a:alphaOff val="0"/>
            </a:sysClr>
          </a:solidFill>
          <a:prstDash val="solid"/>
          <a:miter lim="800000"/>
        </a:ln>
        <a:effectLst/>
      </dgm:spPr>
    </dgm:pt>
    <dgm:pt modelId="{371131CB-BA92-46ED-85BC-709B5738AC4E}" type="pres">
      <dgm:prSet presAssocID="{07174C91-7D64-4FAD-AF0E-79EF812BA9F6}" presName="c5" presStyleLbl="node1" presStyleIdx="4" presStyleCnt="19"/>
      <dgm:spPr>
        <a:xfrm>
          <a:off x="832976" y="664572"/>
          <a:ext cx="129657" cy="129657"/>
        </a:xfrm>
        <a:prstGeom prst="ellipse">
          <a:avLst/>
        </a:prstGeom>
        <a:solidFill>
          <a:srgbClr val="70AD47">
            <a:shade val="50000"/>
            <a:hueOff val="155126"/>
            <a:satOff val="-6781"/>
            <a:lumOff val="18510"/>
            <a:alphaOff val="0"/>
          </a:srgbClr>
        </a:solidFill>
        <a:ln w="12700" cap="flat" cmpd="sng" algn="ctr">
          <a:solidFill>
            <a:sysClr val="window" lastClr="FFFFFF">
              <a:hueOff val="0"/>
              <a:satOff val="0"/>
              <a:lumOff val="0"/>
              <a:alphaOff val="0"/>
            </a:sysClr>
          </a:solidFill>
          <a:prstDash val="solid"/>
          <a:miter lim="800000"/>
        </a:ln>
        <a:effectLst/>
      </dgm:spPr>
    </dgm:pt>
    <dgm:pt modelId="{A0ECD89D-7362-4B04-82C9-8ECC40F2FB82}" type="pres">
      <dgm:prSet presAssocID="{07174C91-7D64-4FAD-AF0E-79EF812BA9F6}" presName="c6" presStyleLbl="node1" presStyleIdx="5" presStyleCnt="19"/>
      <dgm:spPr>
        <a:xfrm>
          <a:off x="1123407" y="791636"/>
          <a:ext cx="129657" cy="129657"/>
        </a:xfrm>
        <a:prstGeom prst="ellipse">
          <a:avLst/>
        </a:prstGeom>
        <a:solidFill>
          <a:srgbClr val="70AD47">
            <a:shade val="50000"/>
            <a:hueOff val="193907"/>
            <a:satOff val="-8476"/>
            <a:lumOff val="23137"/>
            <a:alphaOff val="0"/>
          </a:srgbClr>
        </a:solidFill>
        <a:ln w="12700" cap="flat" cmpd="sng" algn="ctr">
          <a:solidFill>
            <a:sysClr val="window" lastClr="FFFFFF">
              <a:hueOff val="0"/>
              <a:satOff val="0"/>
              <a:lumOff val="0"/>
              <a:alphaOff val="0"/>
            </a:sysClr>
          </a:solidFill>
          <a:prstDash val="solid"/>
          <a:miter lim="800000"/>
        </a:ln>
        <a:effectLst/>
      </dgm:spPr>
    </dgm:pt>
    <dgm:pt modelId="{DA4F715C-81C6-4C16-9010-9AD09C5AE638}" type="pres">
      <dgm:prSet presAssocID="{07174C91-7D64-4FAD-AF0E-79EF812BA9F6}" presName="c7" presStyleLbl="node1" presStyleIdx="6" presStyleCnt="19"/>
      <dgm:spPr>
        <a:xfrm>
          <a:off x="1304927" y="882395"/>
          <a:ext cx="203746" cy="203746"/>
        </a:xfrm>
        <a:prstGeom prst="ellipse">
          <a:avLst/>
        </a:prstGeom>
        <a:solidFill>
          <a:srgbClr val="70AD47">
            <a:shade val="50000"/>
            <a:hueOff val="232689"/>
            <a:satOff val="-10172"/>
            <a:lumOff val="27765"/>
            <a:alphaOff val="0"/>
          </a:srgbClr>
        </a:solidFill>
        <a:ln w="12700" cap="flat" cmpd="sng" algn="ctr">
          <a:solidFill>
            <a:sysClr val="window" lastClr="FFFFFF">
              <a:hueOff val="0"/>
              <a:satOff val="0"/>
              <a:lumOff val="0"/>
              <a:alphaOff val="0"/>
            </a:sysClr>
          </a:solidFill>
          <a:prstDash val="solid"/>
          <a:miter lim="800000"/>
        </a:ln>
        <a:effectLst/>
      </dgm:spPr>
    </dgm:pt>
    <dgm:pt modelId="{340A5E47-E473-4537-AD43-4E66C4691B3D}" type="pres">
      <dgm:prSet presAssocID="{07174C91-7D64-4FAD-AF0E-79EF812BA9F6}" presName="c8" presStyleLbl="node1" presStyleIdx="7" presStyleCnt="19"/>
      <dgm:spPr>
        <a:xfrm>
          <a:off x="1559055" y="1082067"/>
          <a:ext cx="129657" cy="129657"/>
        </a:xfrm>
        <a:prstGeom prst="ellipse">
          <a:avLst/>
        </a:prstGeom>
        <a:solidFill>
          <a:srgbClr val="70AD47">
            <a:shade val="50000"/>
            <a:hueOff val="271470"/>
            <a:satOff val="-11867"/>
            <a:lumOff val="32392"/>
            <a:alphaOff val="0"/>
          </a:srgbClr>
        </a:solidFill>
        <a:ln w="12700" cap="flat" cmpd="sng" algn="ctr">
          <a:solidFill>
            <a:sysClr val="window" lastClr="FFFFFF">
              <a:hueOff val="0"/>
              <a:satOff val="0"/>
              <a:lumOff val="0"/>
              <a:alphaOff val="0"/>
            </a:sysClr>
          </a:solidFill>
          <a:prstDash val="solid"/>
          <a:miter lim="800000"/>
        </a:ln>
        <a:effectLst/>
      </dgm:spPr>
    </dgm:pt>
    <dgm:pt modelId="{7C649077-E898-44AF-8F57-7932809C83F6}" type="pres">
      <dgm:prSet presAssocID="{07174C91-7D64-4FAD-AF0E-79EF812BA9F6}" presName="c9" presStyleLbl="node1" presStyleIdx="8" presStyleCnt="19"/>
      <dgm:spPr>
        <a:xfrm>
          <a:off x="1667967" y="1281739"/>
          <a:ext cx="129657" cy="129657"/>
        </a:xfrm>
        <a:prstGeom prst="ellipse">
          <a:avLst/>
        </a:prstGeom>
        <a:solidFill>
          <a:srgbClr val="70AD47">
            <a:shade val="50000"/>
            <a:hueOff val="310252"/>
            <a:satOff val="-13562"/>
            <a:lumOff val="37020"/>
            <a:alphaOff val="0"/>
          </a:srgbClr>
        </a:solidFill>
        <a:ln w="12700" cap="flat" cmpd="sng" algn="ctr">
          <a:solidFill>
            <a:sysClr val="window" lastClr="FFFFFF">
              <a:hueOff val="0"/>
              <a:satOff val="0"/>
              <a:lumOff val="0"/>
              <a:alphaOff val="0"/>
            </a:sysClr>
          </a:solidFill>
          <a:prstDash val="solid"/>
          <a:miter lim="800000"/>
        </a:ln>
        <a:effectLst/>
      </dgm:spPr>
    </dgm:pt>
    <dgm:pt modelId="{7D2F8694-A1D5-42D2-9C47-5F730F258519}" type="pres">
      <dgm:prSet presAssocID="{07174C91-7D64-4FAD-AF0E-79EF812BA9F6}" presName="c10" presStyleLbl="node1" presStyleIdx="9" presStyleCnt="19"/>
      <dgm:spPr>
        <a:xfrm>
          <a:off x="724064" y="900547"/>
          <a:ext cx="333403" cy="333403"/>
        </a:xfrm>
        <a:prstGeom prst="ellipse">
          <a:avLst/>
        </a:prstGeom>
        <a:solidFill>
          <a:srgbClr val="70AD47">
            <a:shade val="50000"/>
            <a:hueOff val="349033"/>
            <a:satOff val="-15257"/>
            <a:lumOff val="41647"/>
            <a:alphaOff val="0"/>
          </a:srgbClr>
        </a:solidFill>
        <a:ln w="12700" cap="flat" cmpd="sng" algn="ctr">
          <a:solidFill>
            <a:sysClr val="window" lastClr="FFFFFF">
              <a:hueOff val="0"/>
              <a:satOff val="0"/>
              <a:lumOff val="0"/>
              <a:alphaOff val="0"/>
            </a:sysClr>
          </a:solidFill>
          <a:prstDash val="solid"/>
          <a:miter lim="800000"/>
        </a:ln>
        <a:effectLst/>
      </dgm:spPr>
    </dgm:pt>
    <dgm:pt modelId="{DFC5909B-B216-400A-BAB7-53ED9B1519BC}" type="pres">
      <dgm:prSet presAssocID="{07174C91-7D64-4FAD-AF0E-79EF812BA9F6}" presName="c11" presStyleLbl="node1" presStyleIdx="10" presStyleCnt="19"/>
      <dgm:spPr>
        <a:xfrm>
          <a:off x="16136" y="1590323"/>
          <a:ext cx="129657" cy="129657"/>
        </a:xfrm>
        <a:prstGeom prst="ellipse">
          <a:avLst/>
        </a:prstGeom>
        <a:solidFill>
          <a:srgbClr val="70AD47">
            <a:shade val="50000"/>
            <a:hueOff val="349033"/>
            <a:satOff val="-15257"/>
            <a:lumOff val="41647"/>
            <a:alphaOff val="0"/>
          </a:srgbClr>
        </a:solidFill>
        <a:ln w="12700" cap="flat" cmpd="sng" algn="ctr">
          <a:solidFill>
            <a:sysClr val="window" lastClr="FFFFFF">
              <a:hueOff val="0"/>
              <a:satOff val="0"/>
              <a:lumOff val="0"/>
              <a:alphaOff val="0"/>
            </a:sysClr>
          </a:solidFill>
          <a:prstDash val="solid"/>
          <a:miter lim="800000"/>
        </a:ln>
        <a:effectLst/>
      </dgm:spPr>
    </dgm:pt>
    <dgm:pt modelId="{EF37984B-5DBD-474C-ACF9-860D87FC7392}" type="pres">
      <dgm:prSet presAssocID="{07174C91-7D64-4FAD-AF0E-79EF812BA9F6}" presName="c12" presStyleLbl="node1" presStyleIdx="11" presStyleCnt="19"/>
      <dgm:spPr>
        <a:xfrm>
          <a:off x="125048" y="1753691"/>
          <a:ext cx="203746" cy="203746"/>
        </a:xfrm>
        <a:prstGeom prst="ellipse">
          <a:avLst/>
        </a:prstGeom>
        <a:solidFill>
          <a:srgbClr val="70AD47">
            <a:shade val="50000"/>
            <a:hueOff val="310252"/>
            <a:satOff val="-13562"/>
            <a:lumOff val="37020"/>
            <a:alphaOff val="0"/>
          </a:srgbClr>
        </a:solidFill>
        <a:ln w="12700" cap="flat" cmpd="sng" algn="ctr">
          <a:solidFill>
            <a:sysClr val="window" lastClr="FFFFFF">
              <a:hueOff val="0"/>
              <a:satOff val="0"/>
              <a:lumOff val="0"/>
              <a:alphaOff val="0"/>
            </a:sysClr>
          </a:solidFill>
          <a:prstDash val="solid"/>
          <a:miter lim="800000"/>
        </a:ln>
        <a:effectLst/>
      </dgm:spPr>
    </dgm:pt>
    <dgm:pt modelId="{661A4BA6-C66C-48BA-AB4F-B02329DC7D12}" type="pres">
      <dgm:prSet presAssocID="{07174C91-7D64-4FAD-AF0E-79EF812BA9F6}" presName="c13" presStyleLbl="node1" presStyleIdx="12" presStyleCnt="19"/>
      <dgm:spPr>
        <a:xfrm>
          <a:off x="397328" y="1898907"/>
          <a:ext cx="296358" cy="296358"/>
        </a:xfrm>
        <a:prstGeom prst="ellipse">
          <a:avLst/>
        </a:prstGeom>
        <a:solidFill>
          <a:srgbClr val="70AD47">
            <a:shade val="50000"/>
            <a:hueOff val="271470"/>
            <a:satOff val="-11867"/>
            <a:lumOff val="32392"/>
            <a:alphaOff val="0"/>
          </a:srgbClr>
        </a:solidFill>
        <a:ln w="12700" cap="flat" cmpd="sng" algn="ctr">
          <a:solidFill>
            <a:sysClr val="window" lastClr="FFFFFF">
              <a:hueOff val="0"/>
              <a:satOff val="0"/>
              <a:lumOff val="0"/>
              <a:alphaOff val="0"/>
            </a:sysClr>
          </a:solidFill>
          <a:prstDash val="solid"/>
          <a:miter lim="800000"/>
        </a:ln>
        <a:effectLst/>
      </dgm:spPr>
    </dgm:pt>
    <dgm:pt modelId="{89273800-DB66-4097-A1D2-4FC6302344C9}" type="pres">
      <dgm:prSet presAssocID="{07174C91-7D64-4FAD-AF0E-79EF812BA9F6}" presName="c14" presStyleLbl="node1" presStyleIdx="13" presStyleCnt="19"/>
      <dgm:spPr>
        <a:xfrm>
          <a:off x="778520" y="2134882"/>
          <a:ext cx="129657" cy="129657"/>
        </a:xfrm>
        <a:prstGeom prst="ellipse">
          <a:avLst/>
        </a:prstGeom>
        <a:solidFill>
          <a:srgbClr val="70AD47">
            <a:shade val="50000"/>
            <a:hueOff val="232689"/>
            <a:satOff val="-10172"/>
            <a:lumOff val="27765"/>
            <a:alphaOff val="0"/>
          </a:srgbClr>
        </a:solidFill>
        <a:ln w="12700" cap="flat" cmpd="sng" algn="ctr">
          <a:solidFill>
            <a:sysClr val="window" lastClr="FFFFFF">
              <a:hueOff val="0"/>
              <a:satOff val="0"/>
              <a:lumOff val="0"/>
              <a:alphaOff val="0"/>
            </a:sysClr>
          </a:solidFill>
          <a:prstDash val="solid"/>
          <a:miter lim="800000"/>
        </a:ln>
        <a:effectLst/>
      </dgm:spPr>
    </dgm:pt>
    <dgm:pt modelId="{A95DE38E-BDAC-48A0-9B39-8267E0659FB4}" type="pres">
      <dgm:prSet presAssocID="{07174C91-7D64-4FAD-AF0E-79EF812BA9F6}" presName="c15" presStyleLbl="node1" presStyleIdx="14" presStyleCnt="19"/>
      <dgm:spPr>
        <a:xfrm>
          <a:off x="851128" y="1898907"/>
          <a:ext cx="203746" cy="203746"/>
        </a:xfrm>
        <a:prstGeom prst="ellipse">
          <a:avLst/>
        </a:prstGeom>
        <a:solidFill>
          <a:srgbClr val="70AD47">
            <a:shade val="50000"/>
            <a:hueOff val="193907"/>
            <a:satOff val="-8476"/>
            <a:lumOff val="23137"/>
            <a:alphaOff val="0"/>
          </a:srgbClr>
        </a:solidFill>
        <a:ln w="12700" cap="flat" cmpd="sng" algn="ctr">
          <a:solidFill>
            <a:sysClr val="window" lastClr="FFFFFF">
              <a:hueOff val="0"/>
              <a:satOff val="0"/>
              <a:lumOff val="0"/>
              <a:alphaOff val="0"/>
            </a:sysClr>
          </a:solidFill>
          <a:prstDash val="solid"/>
          <a:miter lim="800000"/>
        </a:ln>
        <a:effectLst/>
      </dgm:spPr>
    </dgm:pt>
    <dgm:pt modelId="{129D8433-6EBB-426C-A02B-1A9259846656}" type="pres">
      <dgm:prSet presAssocID="{07174C91-7D64-4FAD-AF0E-79EF812BA9F6}" presName="c16" presStyleLbl="node1" presStyleIdx="15" presStyleCnt="19"/>
      <dgm:spPr>
        <a:xfrm>
          <a:off x="1032647" y="2153034"/>
          <a:ext cx="129657" cy="129657"/>
        </a:xfrm>
        <a:prstGeom prst="ellipse">
          <a:avLst/>
        </a:prstGeom>
        <a:solidFill>
          <a:srgbClr val="70AD47">
            <a:shade val="50000"/>
            <a:hueOff val="155126"/>
            <a:satOff val="-6781"/>
            <a:lumOff val="18510"/>
            <a:alphaOff val="0"/>
          </a:srgbClr>
        </a:solidFill>
        <a:ln w="12700" cap="flat" cmpd="sng" algn="ctr">
          <a:solidFill>
            <a:sysClr val="window" lastClr="FFFFFF">
              <a:hueOff val="0"/>
              <a:satOff val="0"/>
              <a:lumOff val="0"/>
              <a:alphaOff val="0"/>
            </a:sysClr>
          </a:solidFill>
          <a:prstDash val="solid"/>
          <a:miter lim="800000"/>
        </a:ln>
        <a:effectLst/>
      </dgm:spPr>
    </dgm:pt>
    <dgm:pt modelId="{FE5A4C51-31F3-4B5F-A303-84E781C64E96}" type="pres">
      <dgm:prSet presAssocID="{07174C91-7D64-4FAD-AF0E-79EF812BA9F6}" presName="c17" presStyleLbl="node1" presStyleIdx="16" presStyleCnt="19"/>
      <dgm:spPr>
        <a:xfrm>
          <a:off x="1196015" y="1862603"/>
          <a:ext cx="296358" cy="296358"/>
        </a:xfrm>
        <a:prstGeom prst="ellipse">
          <a:avLst/>
        </a:prstGeom>
        <a:solidFill>
          <a:srgbClr val="70AD47">
            <a:shade val="50000"/>
            <a:hueOff val="116344"/>
            <a:satOff val="-5086"/>
            <a:lumOff val="13882"/>
            <a:alphaOff val="0"/>
          </a:srgbClr>
        </a:solidFill>
        <a:ln w="12700" cap="flat" cmpd="sng" algn="ctr">
          <a:solidFill>
            <a:sysClr val="window" lastClr="FFFFFF">
              <a:hueOff val="0"/>
              <a:satOff val="0"/>
              <a:lumOff val="0"/>
              <a:alphaOff val="0"/>
            </a:sysClr>
          </a:solidFill>
          <a:prstDash val="solid"/>
          <a:miter lim="800000"/>
        </a:ln>
        <a:effectLst/>
      </dgm:spPr>
    </dgm:pt>
    <dgm:pt modelId="{2BAE3EE5-1CE6-4936-819C-77E90BD8DD30}" type="pres">
      <dgm:prSet presAssocID="{07174C91-7D64-4FAD-AF0E-79EF812BA9F6}" presName="c18" presStyleLbl="node1" presStyleIdx="17" presStyleCnt="19"/>
      <dgm:spPr>
        <a:xfrm>
          <a:off x="1595359" y="1789995"/>
          <a:ext cx="203746" cy="203746"/>
        </a:xfrm>
        <a:prstGeom prst="ellipse">
          <a:avLst/>
        </a:prstGeom>
        <a:solidFill>
          <a:srgbClr val="70AD47">
            <a:shade val="50000"/>
            <a:hueOff val="77563"/>
            <a:satOff val="-3391"/>
            <a:lumOff val="9255"/>
            <a:alphaOff val="0"/>
          </a:srgbClr>
        </a:solidFill>
        <a:ln w="12700" cap="flat" cmpd="sng" algn="ctr">
          <a:solidFill>
            <a:sysClr val="window" lastClr="FFFFFF">
              <a:hueOff val="0"/>
              <a:satOff val="0"/>
              <a:lumOff val="0"/>
              <a:alphaOff val="0"/>
            </a:sysClr>
          </a:solidFill>
          <a:prstDash val="solid"/>
          <a:miter lim="800000"/>
        </a:ln>
        <a:effectLst/>
      </dgm:spPr>
    </dgm:pt>
    <dgm:pt modelId="{2AEE934F-FF5D-4660-AD03-E1042240F3A7}" type="pres">
      <dgm:prSet presAssocID="{8B5E48E5-9AB8-44A0-B65A-CACF8E7F7814}" presName="chevronComposite1" presStyleCnt="0"/>
      <dgm:spPr/>
    </dgm:pt>
    <dgm:pt modelId="{F6E79140-B0B4-4528-B5E0-EABC64BA0DF0}" type="pres">
      <dgm:prSet presAssocID="{8B5E48E5-9AB8-44A0-B65A-CACF8E7F7814}" presName="chevron1" presStyleLbl="sibTrans2D1" presStyleIdx="0" presStyleCnt="2"/>
      <dgm:spPr>
        <a:xfrm>
          <a:off x="1799106" y="936550"/>
          <a:ext cx="598375" cy="1142363"/>
        </a:xfrm>
        <a:prstGeom prst="chevron">
          <a:avLst>
            <a:gd name="adj" fmla="val 62310"/>
          </a:avLst>
        </a:prstGeom>
        <a:solidFill>
          <a:srgbClr val="70AD47">
            <a:shade val="90000"/>
            <a:hueOff val="0"/>
            <a:satOff val="0"/>
            <a:lumOff val="0"/>
            <a:alphaOff val="0"/>
          </a:srgbClr>
        </a:solidFill>
        <a:ln>
          <a:noFill/>
        </a:ln>
        <a:effectLst/>
      </dgm:spPr>
    </dgm:pt>
    <dgm:pt modelId="{020E8AA7-6670-462D-BE07-77582FCC27B2}" type="pres">
      <dgm:prSet presAssocID="{8B5E48E5-9AB8-44A0-B65A-CACF8E7F7814}" presName="spChevron1" presStyleCnt="0"/>
      <dgm:spPr/>
    </dgm:pt>
    <dgm:pt modelId="{57274477-5EBC-45CF-A46C-CD698E58E327}" type="pres">
      <dgm:prSet presAssocID="{8B5E48E5-9AB8-44A0-B65A-CACF8E7F7814}" presName="overlap" presStyleCnt="0"/>
      <dgm:spPr/>
    </dgm:pt>
    <dgm:pt modelId="{7942570A-BA33-4057-9E95-EDDAFD8726BC}" type="pres">
      <dgm:prSet presAssocID="{8B5E48E5-9AB8-44A0-B65A-CACF8E7F7814}" presName="chevronComposite2" presStyleCnt="0"/>
      <dgm:spPr/>
    </dgm:pt>
    <dgm:pt modelId="{CD2E612D-342A-4825-AA7E-7B2B00E771FB}" type="pres">
      <dgm:prSet presAssocID="{8B5E48E5-9AB8-44A0-B65A-CACF8E7F7814}" presName="chevron2" presStyleLbl="sibTrans2D1" presStyleIdx="1" presStyleCnt="2"/>
      <dgm:spPr>
        <a:xfrm>
          <a:off x="2288685" y="936550"/>
          <a:ext cx="598375" cy="1142363"/>
        </a:xfrm>
        <a:prstGeom prst="chevron">
          <a:avLst>
            <a:gd name="adj" fmla="val 62310"/>
          </a:avLst>
        </a:prstGeom>
        <a:solidFill>
          <a:srgbClr val="70AD47">
            <a:shade val="90000"/>
            <a:hueOff val="379870"/>
            <a:satOff val="-15173"/>
            <a:lumOff val="35191"/>
            <a:alphaOff val="0"/>
          </a:srgbClr>
        </a:solidFill>
        <a:ln>
          <a:noFill/>
        </a:ln>
        <a:effectLst/>
      </dgm:spPr>
    </dgm:pt>
    <dgm:pt modelId="{B801B19B-5EC2-4B2C-9EC9-27FD708ADA02}" type="pres">
      <dgm:prSet presAssocID="{8B5E48E5-9AB8-44A0-B65A-CACF8E7F7814}" presName="spChevron2" presStyleCnt="0"/>
      <dgm:spPr/>
    </dgm:pt>
    <dgm:pt modelId="{1244F465-328B-43AB-9D42-C9378E927AF2}" type="pres">
      <dgm:prSet presAssocID="{4D1D0598-5350-4DEA-B562-A311C7D8AAFC}" presName="last" presStyleCnt="0"/>
      <dgm:spPr/>
    </dgm:pt>
    <dgm:pt modelId="{249BA8D4-1416-44E6-BAD7-9D18DAD01579}" type="pres">
      <dgm:prSet presAssocID="{4D1D0598-5350-4DEA-B562-A311C7D8AAFC}" presName="circleTx" presStyleLbl="node1" presStyleIdx="18" presStyleCnt="19"/>
      <dgm:spPr/>
    </dgm:pt>
    <dgm:pt modelId="{1D0C7A1D-22E5-4281-97EE-13715DF7C18E}" type="pres">
      <dgm:prSet presAssocID="{4D1D0598-5350-4DEA-B562-A311C7D8AAFC}" presName="spN" presStyleCnt="0"/>
      <dgm:spPr/>
    </dgm:pt>
  </dgm:ptLst>
  <dgm:cxnLst>
    <dgm:cxn modelId="{946D2E89-ECD1-40BC-A8E0-FBD758E2D3FB}" srcId="{DBE6E69A-6AA2-41E1-9150-AE27F06FF320}" destId="{4D1D0598-5350-4DEA-B562-A311C7D8AAFC}" srcOrd="1" destOrd="0" parTransId="{439002DC-CE48-4399-BF25-BC28EC9759A3}" sibTransId="{3E317162-4393-479D-B11C-F4054B992711}"/>
    <dgm:cxn modelId="{C4329F8B-60AF-4661-BE69-603BBEA012FA}" type="presOf" srcId="{07174C91-7D64-4FAD-AF0E-79EF812BA9F6}" destId="{6283F9A4-34FD-4871-92F8-3998CE8DA001}" srcOrd="0" destOrd="0" presId="urn:microsoft.com/office/officeart/2009/3/layout/RandomtoResultProcess"/>
    <dgm:cxn modelId="{5FF7D493-5A2B-4ADA-97BA-F7ADE2FC3320}" srcId="{DBE6E69A-6AA2-41E1-9150-AE27F06FF320}" destId="{07174C91-7D64-4FAD-AF0E-79EF812BA9F6}" srcOrd="0" destOrd="0" parTransId="{144BF3CD-EFBE-4CD5-AEF1-EDF70AABB547}" sibTransId="{8B5E48E5-9AB8-44A0-B65A-CACF8E7F7814}"/>
    <dgm:cxn modelId="{426330BA-F6EB-48D0-B546-CAC751FFBBC0}" type="presOf" srcId="{DBE6E69A-6AA2-41E1-9150-AE27F06FF320}" destId="{8A1CAFD5-D786-45A0-A576-4E41A5AE7ED3}" srcOrd="0" destOrd="0" presId="urn:microsoft.com/office/officeart/2009/3/layout/RandomtoResultProcess"/>
    <dgm:cxn modelId="{BF5207E9-838A-43C9-B540-9CD05E3A418E}" type="presOf" srcId="{4D1D0598-5350-4DEA-B562-A311C7D8AAFC}" destId="{249BA8D4-1416-44E6-BAD7-9D18DAD01579}" srcOrd="0" destOrd="0" presId="urn:microsoft.com/office/officeart/2009/3/layout/RandomtoResultProcess"/>
    <dgm:cxn modelId="{79C988C7-7AB8-42B7-B6EE-E1EBD25E022C}" type="presParOf" srcId="{8A1CAFD5-D786-45A0-A576-4E41A5AE7ED3}" destId="{2EB5FBB7-5B74-4A38-9B8E-D41D002B4C78}" srcOrd="0" destOrd="0" presId="urn:microsoft.com/office/officeart/2009/3/layout/RandomtoResultProcess"/>
    <dgm:cxn modelId="{96D00F22-93C0-4A56-A502-43EAEDB4C92A}" type="presParOf" srcId="{2EB5FBB7-5B74-4A38-9B8E-D41D002B4C78}" destId="{6283F9A4-34FD-4871-92F8-3998CE8DA001}" srcOrd="0" destOrd="0" presId="urn:microsoft.com/office/officeart/2009/3/layout/RandomtoResultProcess"/>
    <dgm:cxn modelId="{0B6025E7-4CD9-4BE1-B886-A653BCA0EED3}" type="presParOf" srcId="{2EB5FBB7-5B74-4A38-9B8E-D41D002B4C78}" destId="{0BF608AB-8D88-4127-A323-D0331AF408EF}" srcOrd="1" destOrd="0" presId="urn:microsoft.com/office/officeart/2009/3/layout/RandomtoResultProcess"/>
    <dgm:cxn modelId="{121382D0-5B25-42DC-853C-2190C22A064E}" type="presParOf" srcId="{2EB5FBB7-5B74-4A38-9B8E-D41D002B4C78}" destId="{30CBA285-22A2-4430-A3A4-C59EA35A33BF}" srcOrd="2" destOrd="0" presId="urn:microsoft.com/office/officeart/2009/3/layout/RandomtoResultProcess"/>
    <dgm:cxn modelId="{92AC8228-E918-4707-A473-8D3C9564A2EF}" type="presParOf" srcId="{2EB5FBB7-5B74-4A38-9B8E-D41D002B4C78}" destId="{C04855C7-DB48-4505-BF3F-40D7D485387A}" srcOrd="3" destOrd="0" presId="urn:microsoft.com/office/officeart/2009/3/layout/RandomtoResultProcess"/>
    <dgm:cxn modelId="{AB67D022-E6C2-4A00-90AA-527EA4FFACD2}" type="presParOf" srcId="{2EB5FBB7-5B74-4A38-9B8E-D41D002B4C78}" destId="{6A87F085-43CE-4357-9A39-938582B6DE5F}" srcOrd="4" destOrd="0" presId="urn:microsoft.com/office/officeart/2009/3/layout/RandomtoResultProcess"/>
    <dgm:cxn modelId="{996D77EB-F48A-44DE-8F74-FF580F75CB66}" type="presParOf" srcId="{2EB5FBB7-5B74-4A38-9B8E-D41D002B4C78}" destId="{371131CB-BA92-46ED-85BC-709B5738AC4E}" srcOrd="5" destOrd="0" presId="urn:microsoft.com/office/officeart/2009/3/layout/RandomtoResultProcess"/>
    <dgm:cxn modelId="{A3DFDE59-96AB-467B-A48D-793BEB42EA14}" type="presParOf" srcId="{2EB5FBB7-5B74-4A38-9B8E-D41D002B4C78}" destId="{A0ECD89D-7362-4B04-82C9-8ECC40F2FB82}" srcOrd="6" destOrd="0" presId="urn:microsoft.com/office/officeart/2009/3/layout/RandomtoResultProcess"/>
    <dgm:cxn modelId="{6463C66B-26DA-4681-BE80-1C691852E147}" type="presParOf" srcId="{2EB5FBB7-5B74-4A38-9B8E-D41D002B4C78}" destId="{DA4F715C-81C6-4C16-9010-9AD09C5AE638}" srcOrd="7" destOrd="0" presId="urn:microsoft.com/office/officeart/2009/3/layout/RandomtoResultProcess"/>
    <dgm:cxn modelId="{F9DDF79B-6AA5-4D4A-8C40-7003325E1FA0}" type="presParOf" srcId="{2EB5FBB7-5B74-4A38-9B8E-D41D002B4C78}" destId="{340A5E47-E473-4537-AD43-4E66C4691B3D}" srcOrd="8" destOrd="0" presId="urn:microsoft.com/office/officeart/2009/3/layout/RandomtoResultProcess"/>
    <dgm:cxn modelId="{11119F25-BB42-4486-8B92-FDD6D59EAEC0}" type="presParOf" srcId="{2EB5FBB7-5B74-4A38-9B8E-D41D002B4C78}" destId="{7C649077-E898-44AF-8F57-7932809C83F6}" srcOrd="9" destOrd="0" presId="urn:microsoft.com/office/officeart/2009/3/layout/RandomtoResultProcess"/>
    <dgm:cxn modelId="{1284BA85-9FA6-4CF0-81FE-C68DC9C0AE09}" type="presParOf" srcId="{2EB5FBB7-5B74-4A38-9B8E-D41D002B4C78}" destId="{7D2F8694-A1D5-42D2-9C47-5F730F258519}" srcOrd="10" destOrd="0" presId="urn:microsoft.com/office/officeart/2009/3/layout/RandomtoResultProcess"/>
    <dgm:cxn modelId="{08988CFC-DE8C-4D1A-BAC8-5CFB76072D76}" type="presParOf" srcId="{2EB5FBB7-5B74-4A38-9B8E-D41D002B4C78}" destId="{DFC5909B-B216-400A-BAB7-53ED9B1519BC}" srcOrd="11" destOrd="0" presId="urn:microsoft.com/office/officeart/2009/3/layout/RandomtoResultProcess"/>
    <dgm:cxn modelId="{5BF26054-D06E-48DB-9079-61C889F79456}" type="presParOf" srcId="{2EB5FBB7-5B74-4A38-9B8E-D41D002B4C78}" destId="{EF37984B-5DBD-474C-ACF9-860D87FC7392}" srcOrd="12" destOrd="0" presId="urn:microsoft.com/office/officeart/2009/3/layout/RandomtoResultProcess"/>
    <dgm:cxn modelId="{8284438F-040D-4317-B0A8-6D4C464A2CF1}" type="presParOf" srcId="{2EB5FBB7-5B74-4A38-9B8E-D41D002B4C78}" destId="{661A4BA6-C66C-48BA-AB4F-B02329DC7D12}" srcOrd="13" destOrd="0" presId="urn:microsoft.com/office/officeart/2009/3/layout/RandomtoResultProcess"/>
    <dgm:cxn modelId="{6D63F3D6-AFA2-4669-9459-F0822FBCAA35}" type="presParOf" srcId="{2EB5FBB7-5B74-4A38-9B8E-D41D002B4C78}" destId="{89273800-DB66-4097-A1D2-4FC6302344C9}" srcOrd="14" destOrd="0" presId="urn:microsoft.com/office/officeart/2009/3/layout/RandomtoResultProcess"/>
    <dgm:cxn modelId="{3D6507FA-0113-4F54-A50F-74FDBC4B9717}" type="presParOf" srcId="{2EB5FBB7-5B74-4A38-9B8E-D41D002B4C78}" destId="{A95DE38E-BDAC-48A0-9B39-8267E0659FB4}" srcOrd="15" destOrd="0" presId="urn:microsoft.com/office/officeart/2009/3/layout/RandomtoResultProcess"/>
    <dgm:cxn modelId="{A46412BC-BC78-436A-8C51-009F8F72ADC9}" type="presParOf" srcId="{2EB5FBB7-5B74-4A38-9B8E-D41D002B4C78}" destId="{129D8433-6EBB-426C-A02B-1A9259846656}" srcOrd="16" destOrd="0" presId="urn:microsoft.com/office/officeart/2009/3/layout/RandomtoResultProcess"/>
    <dgm:cxn modelId="{530E875C-3820-4EAB-8686-335276C5FD06}" type="presParOf" srcId="{2EB5FBB7-5B74-4A38-9B8E-D41D002B4C78}" destId="{FE5A4C51-31F3-4B5F-A303-84E781C64E96}" srcOrd="17" destOrd="0" presId="urn:microsoft.com/office/officeart/2009/3/layout/RandomtoResultProcess"/>
    <dgm:cxn modelId="{5381D847-C673-4D39-9A5B-B50F8F24C905}" type="presParOf" srcId="{2EB5FBB7-5B74-4A38-9B8E-D41D002B4C78}" destId="{2BAE3EE5-1CE6-4936-819C-77E90BD8DD30}" srcOrd="18" destOrd="0" presId="urn:microsoft.com/office/officeart/2009/3/layout/RandomtoResultProcess"/>
    <dgm:cxn modelId="{C3EB91B2-A2A5-49F2-AD23-65BE55D618B3}" type="presParOf" srcId="{8A1CAFD5-D786-45A0-A576-4E41A5AE7ED3}" destId="{2AEE934F-FF5D-4660-AD03-E1042240F3A7}" srcOrd="1" destOrd="0" presId="urn:microsoft.com/office/officeart/2009/3/layout/RandomtoResultProcess"/>
    <dgm:cxn modelId="{E64D563E-A7C2-4677-A277-DBA795377BC0}" type="presParOf" srcId="{2AEE934F-FF5D-4660-AD03-E1042240F3A7}" destId="{F6E79140-B0B4-4528-B5E0-EABC64BA0DF0}" srcOrd="0" destOrd="0" presId="urn:microsoft.com/office/officeart/2009/3/layout/RandomtoResultProcess"/>
    <dgm:cxn modelId="{DCA39C31-DCDF-4247-A367-2B8973092C2D}" type="presParOf" srcId="{2AEE934F-FF5D-4660-AD03-E1042240F3A7}" destId="{020E8AA7-6670-462D-BE07-77582FCC27B2}" srcOrd="1" destOrd="0" presId="urn:microsoft.com/office/officeart/2009/3/layout/RandomtoResultProcess"/>
    <dgm:cxn modelId="{67AF0EE5-FAF2-4450-B33D-F4680EBA7FB9}" type="presParOf" srcId="{8A1CAFD5-D786-45A0-A576-4E41A5AE7ED3}" destId="{57274477-5EBC-45CF-A46C-CD698E58E327}" srcOrd="2" destOrd="0" presId="urn:microsoft.com/office/officeart/2009/3/layout/RandomtoResultProcess"/>
    <dgm:cxn modelId="{FD22EC4D-79F9-4BD4-AF83-D542D82F8AA0}" type="presParOf" srcId="{8A1CAFD5-D786-45A0-A576-4E41A5AE7ED3}" destId="{7942570A-BA33-4057-9E95-EDDAFD8726BC}" srcOrd="3" destOrd="0" presId="urn:microsoft.com/office/officeart/2009/3/layout/RandomtoResultProcess"/>
    <dgm:cxn modelId="{ED3D4EB3-D808-4191-8C1F-C472796C483E}" type="presParOf" srcId="{7942570A-BA33-4057-9E95-EDDAFD8726BC}" destId="{CD2E612D-342A-4825-AA7E-7B2B00E771FB}" srcOrd="0" destOrd="0" presId="urn:microsoft.com/office/officeart/2009/3/layout/RandomtoResultProcess"/>
    <dgm:cxn modelId="{A467122D-5C42-4EFD-AD11-0D53E91D14DE}" type="presParOf" srcId="{7942570A-BA33-4057-9E95-EDDAFD8726BC}" destId="{B801B19B-5EC2-4B2C-9EC9-27FD708ADA02}" srcOrd="1" destOrd="0" presId="urn:microsoft.com/office/officeart/2009/3/layout/RandomtoResultProcess"/>
    <dgm:cxn modelId="{82FACDB7-0921-467C-B3B2-83C630168C85}" type="presParOf" srcId="{8A1CAFD5-D786-45A0-A576-4E41A5AE7ED3}" destId="{1244F465-328B-43AB-9D42-C9378E927AF2}" srcOrd="4" destOrd="0" presId="urn:microsoft.com/office/officeart/2009/3/layout/RandomtoResultProcess"/>
    <dgm:cxn modelId="{1CB94C3F-8DA4-4A19-9E42-855821EF8CA5}" type="presParOf" srcId="{1244F465-328B-43AB-9D42-C9378E927AF2}" destId="{249BA8D4-1416-44E6-BAD7-9D18DAD01579}" srcOrd="0" destOrd="0" presId="urn:microsoft.com/office/officeart/2009/3/layout/RandomtoResultProcess"/>
    <dgm:cxn modelId="{B54BA55B-232D-4101-99B2-807DE6E8005D}" type="presParOf" srcId="{1244F465-328B-43AB-9D42-C9378E927AF2}" destId="{1D0C7A1D-22E5-4281-97EE-13715DF7C18E}"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BE6E69A-6AA2-41E1-9150-AE27F06FF320}" type="doc">
      <dgm:prSet loTypeId="urn:microsoft.com/office/officeart/2009/3/layout/RandomtoResultProcess" loCatId="process" qsTypeId="urn:microsoft.com/office/officeart/2005/8/quickstyle/simple1" qsCatId="simple" csTypeId="urn:microsoft.com/office/officeart/2005/8/colors/accent4_4" csCatId="accent4" phldr="1"/>
      <dgm:spPr/>
      <dgm:t>
        <a:bodyPr/>
        <a:lstStyle/>
        <a:p>
          <a:endParaRPr lang="en-US"/>
        </a:p>
      </dgm:t>
    </dgm:pt>
    <dgm:pt modelId="{07174C91-7D64-4FAD-AF0E-79EF812BA9F6}">
      <dgm:prSet phldrT="[Text]"/>
      <dgm:spPr>
        <a:xfrm>
          <a:off x="105108" y="659547"/>
          <a:ext cx="1565359" cy="515857"/>
        </a:xfrm>
        <a:prstGeom prst="rect">
          <a:avLst/>
        </a:prstGeom>
        <a:noFill/>
        <a:ln>
          <a:noFill/>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4 conditions</a:t>
          </a:r>
        </a:p>
      </dgm:t>
    </dgm:pt>
    <dgm:pt modelId="{144BF3CD-EFBE-4CD5-AEF1-EDF70AABB547}" type="parTrans" cxnId="{5FF7D493-5A2B-4ADA-97BA-F7ADE2FC3320}">
      <dgm:prSet/>
      <dgm:spPr/>
      <dgm:t>
        <a:bodyPr/>
        <a:lstStyle/>
        <a:p>
          <a:endParaRPr lang="en-US"/>
        </a:p>
      </dgm:t>
    </dgm:pt>
    <dgm:pt modelId="{8B5E48E5-9AB8-44A0-B65A-CACF8E7F7814}" type="sibTrans" cxnId="{5FF7D493-5A2B-4ADA-97BA-F7ADE2FC3320}">
      <dgm:prSet/>
      <dgm:spPr/>
      <dgm:t>
        <a:bodyPr/>
        <a:lstStyle/>
        <a:p>
          <a:endParaRPr lang="en-US"/>
        </a:p>
      </dgm:t>
    </dgm:pt>
    <dgm:pt modelId="{4D1D0598-5350-4DEA-B562-A311C7D8AAFC}">
      <dgm:prSet phldrT="[Text]"/>
      <dgm:spPr>
        <a:xfrm>
          <a:off x="2835973" y="272241"/>
          <a:ext cx="1332154" cy="1332154"/>
        </a:xfrm>
        <a:prstGeom prst="ellipse">
          <a:avLst/>
        </a:prstGeom>
        <a:solidFill>
          <a:srgbClr val="FFC000">
            <a:shade val="50000"/>
            <a:hueOff val="-62548"/>
            <a:satOff val="0"/>
            <a:lumOff val="5085"/>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1 guide</a:t>
          </a:r>
        </a:p>
      </dgm:t>
    </dgm:pt>
    <dgm:pt modelId="{439002DC-CE48-4399-BF25-BC28EC9759A3}" type="parTrans" cxnId="{946D2E89-ECD1-40BC-A8E0-FBD758E2D3FB}">
      <dgm:prSet/>
      <dgm:spPr/>
      <dgm:t>
        <a:bodyPr/>
        <a:lstStyle/>
        <a:p>
          <a:endParaRPr lang="en-US"/>
        </a:p>
      </dgm:t>
    </dgm:pt>
    <dgm:pt modelId="{3E317162-4393-479D-B11C-F4054B992711}" type="sibTrans" cxnId="{946D2E89-ECD1-40BC-A8E0-FBD758E2D3FB}">
      <dgm:prSet/>
      <dgm:spPr/>
      <dgm:t>
        <a:bodyPr/>
        <a:lstStyle/>
        <a:p>
          <a:endParaRPr lang="en-US"/>
        </a:p>
      </dgm:t>
    </dgm:pt>
    <dgm:pt modelId="{8A1CAFD5-D786-45A0-A576-4E41A5AE7ED3}" type="pres">
      <dgm:prSet presAssocID="{DBE6E69A-6AA2-41E1-9150-AE27F06FF320}" presName="Name0" presStyleCnt="0">
        <dgm:presLayoutVars>
          <dgm:dir/>
          <dgm:animOne val="branch"/>
          <dgm:animLvl val="lvl"/>
        </dgm:presLayoutVars>
      </dgm:prSet>
      <dgm:spPr/>
    </dgm:pt>
    <dgm:pt modelId="{2EB5FBB7-5B74-4A38-9B8E-D41D002B4C78}" type="pres">
      <dgm:prSet presAssocID="{07174C91-7D64-4FAD-AF0E-79EF812BA9F6}" presName="chaos" presStyleCnt="0"/>
      <dgm:spPr/>
    </dgm:pt>
    <dgm:pt modelId="{6283F9A4-34FD-4871-92F8-3998CE8DA001}" type="pres">
      <dgm:prSet presAssocID="{07174C91-7D64-4FAD-AF0E-79EF812BA9F6}" presName="parTx1" presStyleLbl="revTx" presStyleIdx="0" presStyleCnt="1"/>
      <dgm:spPr/>
    </dgm:pt>
    <dgm:pt modelId="{0BF608AB-8D88-4127-A323-D0331AF408EF}" type="pres">
      <dgm:prSet presAssocID="{07174C91-7D64-4FAD-AF0E-79EF812BA9F6}" presName="c1" presStyleLbl="node1" presStyleIdx="0" presStyleCnt="19"/>
      <dgm:spPr>
        <a:xfrm>
          <a:off x="103329" y="502655"/>
          <a:ext cx="124517" cy="124517"/>
        </a:xfrm>
        <a:prstGeom prst="ellipse">
          <a:avLst/>
        </a:prstGeom>
        <a:solidFill>
          <a:srgbClr val="FFC000">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30CBA285-22A2-4430-A3A4-C59EA35A33BF}" type="pres">
      <dgm:prSet presAssocID="{07174C91-7D64-4FAD-AF0E-79EF812BA9F6}" presName="c2" presStyleLbl="node1" presStyleIdx="1" presStyleCnt="19"/>
      <dgm:spPr>
        <a:xfrm>
          <a:off x="190491" y="328331"/>
          <a:ext cx="124517" cy="124517"/>
        </a:xfrm>
        <a:prstGeom prst="ellipse">
          <a:avLst/>
        </a:prstGeom>
        <a:solidFill>
          <a:srgbClr val="FFC000">
            <a:shade val="50000"/>
            <a:hueOff val="-62548"/>
            <a:satOff val="0"/>
            <a:lumOff val="5085"/>
            <a:alphaOff val="0"/>
          </a:srgbClr>
        </a:solidFill>
        <a:ln w="12700" cap="flat" cmpd="sng" algn="ctr">
          <a:solidFill>
            <a:sysClr val="window" lastClr="FFFFFF">
              <a:hueOff val="0"/>
              <a:satOff val="0"/>
              <a:lumOff val="0"/>
              <a:alphaOff val="0"/>
            </a:sysClr>
          </a:solidFill>
          <a:prstDash val="solid"/>
          <a:miter lim="800000"/>
        </a:ln>
        <a:effectLst/>
      </dgm:spPr>
    </dgm:pt>
    <dgm:pt modelId="{C04855C7-DB48-4505-BF3F-40D7D485387A}" type="pres">
      <dgm:prSet presAssocID="{07174C91-7D64-4FAD-AF0E-79EF812BA9F6}" presName="c3" presStyleLbl="node1" presStyleIdx="2" presStyleCnt="19"/>
      <dgm:spPr>
        <a:xfrm>
          <a:off x="399680" y="363196"/>
          <a:ext cx="195669" cy="195669"/>
        </a:xfrm>
        <a:prstGeom prst="ellipse">
          <a:avLst/>
        </a:prstGeom>
        <a:solidFill>
          <a:srgbClr val="FFC000">
            <a:shade val="50000"/>
            <a:hueOff val="-125096"/>
            <a:satOff val="0"/>
            <a:lumOff val="10169"/>
            <a:alphaOff val="0"/>
          </a:srgbClr>
        </a:solidFill>
        <a:ln w="12700" cap="flat" cmpd="sng" algn="ctr">
          <a:solidFill>
            <a:sysClr val="window" lastClr="FFFFFF">
              <a:hueOff val="0"/>
              <a:satOff val="0"/>
              <a:lumOff val="0"/>
              <a:alphaOff val="0"/>
            </a:sysClr>
          </a:solidFill>
          <a:prstDash val="solid"/>
          <a:miter lim="800000"/>
        </a:ln>
        <a:effectLst/>
      </dgm:spPr>
    </dgm:pt>
    <dgm:pt modelId="{6A87F085-43CE-4357-9A39-938582B6DE5F}" type="pres">
      <dgm:prSet presAssocID="{07174C91-7D64-4FAD-AF0E-79EF812BA9F6}" presName="c4" presStyleLbl="node1" presStyleIdx="3" presStyleCnt="19"/>
      <dgm:spPr>
        <a:xfrm>
          <a:off x="574004" y="171440"/>
          <a:ext cx="124517" cy="124517"/>
        </a:xfrm>
        <a:prstGeom prst="ellipse">
          <a:avLst/>
        </a:prstGeom>
        <a:solidFill>
          <a:srgbClr val="FFC000">
            <a:shade val="50000"/>
            <a:hueOff val="-187643"/>
            <a:satOff val="0"/>
            <a:lumOff val="15254"/>
            <a:alphaOff val="0"/>
          </a:srgbClr>
        </a:solidFill>
        <a:ln w="12700" cap="flat" cmpd="sng" algn="ctr">
          <a:solidFill>
            <a:sysClr val="window" lastClr="FFFFFF">
              <a:hueOff val="0"/>
              <a:satOff val="0"/>
              <a:lumOff val="0"/>
              <a:alphaOff val="0"/>
            </a:sysClr>
          </a:solidFill>
          <a:prstDash val="solid"/>
          <a:miter lim="800000"/>
        </a:ln>
        <a:effectLst/>
      </dgm:spPr>
    </dgm:pt>
    <dgm:pt modelId="{371131CB-BA92-46ED-85BC-709B5738AC4E}" type="pres">
      <dgm:prSet presAssocID="{07174C91-7D64-4FAD-AF0E-79EF812BA9F6}" presName="c5" presStyleLbl="node1" presStyleIdx="4" presStyleCnt="19"/>
      <dgm:spPr>
        <a:xfrm>
          <a:off x="800626" y="101710"/>
          <a:ext cx="124517" cy="124517"/>
        </a:xfrm>
        <a:prstGeom prst="ellipse">
          <a:avLst/>
        </a:prstGeom>
        <a:solidFill>
          <a:srgbClr val="FFC000">
            <a:shade val="50000"/>
            <a:hueOff val="-250191"/>
            <a:satOff val="0"/>
            <a:lumOff val="20338"/>
            <a:alphaOff val="0"/>
          </a:srgbClr>
        </a:solidFill>
        <a:ln w="12700" cap="flat" cmpd="sng" algn="ctr">
          <a:solidFill>
            <a:sysClr val="window" lastClr="FFFFFF">
              <a:hueOff val="0"/>
              <a:satOff val="0"/>
              <a:lumOff val="0"/>
              <a:alphaOff val="0"/>
            </a:sysClr>
          </a:solidFill>
          <a:prstDash val="solid"/>
          <a:miter lim="800000"/>
        </a:ln>
        <a:effectLst/>
      </dgm:spPr>
    </dgm:pt>
    <dgm:pt modelId="{A0ECD89D-7362-4B04-82C9-8ECC40F2FB82}" type="pres">
      <dgm:prSet presAssocID="{07174C91-7D64-4FAD-AF0E-79EF812BA9F6}" presName="c6" presStyleLbl="node1" presStyleIdx="5" presStyleCnt="19"/>
      <dgm:spPr>
        <a:xfrm>
          <a:off x="1079544" y="223737"/>
          <a:ext cx="124517" cy="124517"/>
        </a:xfrm>
        <a:prstGeom prst="ellipse">
          <a:avLst/>
        </a:prstGeom>
        <a:solidFill>
          <a:srgbClr val="FFC000">
            <a:shade val="50000"/>
            <a:hueOff val="-312739"/>
            <a:satOff val="0"/>
            <a:lumOff val="25423"/>
            <a:alphaOff val="0"/>
          </a:srgbClr>
        </a:solidFill>
        <a:ln w="12700" cap="flat" cmpd="sng" algn="ctr">
          <a:solidFill>
            <a:sysClr val="window" lastClr="FFFFFF">
              <a:hueOff val="0"/>
              <a:satOff val="0"/>
              <a:lumOff val="0"/>
              <a:alphaOff val="0"/>
            </a:sysClr>
          </a:solidFill>
          <a:prstDash val="solid"/>
          <a:miter lim="800000"/>
        </a:ln>
        <a:effectLst/>
      </dgm:spPr>
    </dgm:pt>
    <dgm:pt modelId="{DA4F715C-81C6-4C16-9010-9AD09C5AE638}" type="pres">
      <dgm:prSet presAssocID="{07174C91-7D64-4FAD-AF0E-79EF812BA9F6}" presName="c7" presStyleLbl="node1" presStyleIdx="6" presStyleCnt="19"/>
      <dgm:spPr>
        <a:xfrm>
          <a:off x="1253868" y="310899"/>
          <a:ext cx="195669" cy="195669"/>
        </a:xfrm>
        <a:prstGeom prst="ellipse">
          <a:avLst/>
        </a:prstGeom>
        <a:solidFill>
          <a:srgbClr val="FFC000">
            <a:shade val="50000"/>
            <a:hueOff val="-375287"/>
            <a:satOff val="0"/>
            <a:lumOff val="30507"/>
            <a:alphaOff val="0"/>
          </a:srgbClr>
        </a:solidFill>
        <a:ln w="12700" cap="flat" cmpd="sng" algn="ctr">
          <a:solidFill>
            <a:sysClr val="window" lastClr="FFFFFF">
              <a:hueOff val="0"/>
              <a:satOff val="0"/>
              <a:lumOff val="0"/>
              <a:alphaOff val="0"/>
            </a:sysClr>
          </a:solidFill>
          <a:prstDash val="solid"/>
          <a:miter lim="800000"/>
        </a:ln>
        <a:effectLst/>
      </dgm:spPr>
    </dgm:pt>
    <dgm:pt modelId="{340A5E47-E473-4537-AD43-4E66C4691B3D}" type="pres">
      <dgm:prSet presAssocID="{07174C91-7D64-4FAD-AF0E-79EF812BA9F6}" presName="c8" presStyleLbl="node1" presStyleIdx="7" presStyleCnt="19"/>
      <dgm:spPr>
        <a:xfrm>
          <a:off x="1497922" y="502655"/>
          <a:ext cx="124517" cy="124517"/>
        </a:xfrm>
        <a:prstGeom prst="ellipse">
          <a:avLst/>
        </a:prstGeom>
        <a:solidFill>
          <a:srgbClr val="FFC000">
            <a:shade val="50000"/>
            <a:hueOff val="-437834"/>
            <a:satOff val="0"/>
            <a:lumOff val="35592"/>
            <a:alphaOff val="0"/>
          </a:srgbClr>
        </a:solidFill>
        <a:ln w="12700" cap="flat" cmpd="sng" algn="ctr">
          <a:solidFill>
            <a:sysClr val="window" lastClr="FFFFFF">
              <a:hueOff val="0"/>
              <a:satOff val="0"/>
              <a:lumOff val="0"/>
              <a:alphaOff val="0"/>
            </a:sysClr>
          </a:solidFill>
          <a:prstDash val="solid"/>
          <a:miter lim="800000"/>
        </a:ln>
        <a:effectLst/>
      </dgm:spPr>
    </dgm:pt>
    <dgm:pt modelId="{7C649077-E898-44AF-8F57-7932809C83F6}" type="pres">
      <dgm:prSet presAssocID="{07174C91-7D64-4FAD-AF0E-79EF812BA9F6}" presName="c9" presStyleLbl="node1" presStyleIdx="8" presStyleCnt="19"/>
      <dgm:spPr>
        <a:xfrm>
          <a:off x="1602517" y="694412"/>
          <a:ext cx="124517" cy="124517"/>
        </a:xfrm>
        <a:prstGeom prst="ellipse">
          <a:avLst/>
        </a:prstGeom>
        <a:solidFill>
          <a:srgbClr val="FFC000">
            <a:shade val="50000"/>
            <a:hueOff val="-500382"/>
            <a:satOff val="0"/>
            <a:lumOff val="40676"/>
            <a:alphaOff val="0"/>
          </a:srgbClr>
        </a:solidFill>
        <a:ln w="12700" cap="flat" cmpd="sng" algn="ctr">
          <a:solidFill>
            <a:sysClr val="window" lastClr="FFFFFF">
              <a:hueOff val="0"/>
              <a:satOff val="0"/>
              <a:lumOff val="0"/>
              <a:alphaOff val="0"/>
            </a:sysClr>
          </a:solidFill>
          <a:prstDash val="solid"/>
          <a:miter lim="800000"/>
        </a:ln>
        <a:effectLst/>
      </dgm:spPr>
    </dgm:pt>
    <dgm:pt modelId="{7D2F8694-A1D5-42D2-9C47-5F730F258519}" type="pres">
      <dgm:prSet presAssocID="{07174C91-7D64-4FAD-AF0E-79EF812BA9F6}" presName="c10" presStyleLbl="node1" presStyleIdx="9" presStyleCnt="19"/>
      <dgm:spPr>
        <a:xfrm>
          <a:off x="696031" y="328331"/>
          <a:ext cx="320187" cy="320187"/>
        </a:xfrm>
        <a:prstGeom prst="ellipse">
          <a:avLst/>
        </a:prstGeom>
        <a:solidFill>
          <a:srgbClr val="FFC000">
            <a:shade val="50000"/>
            <a:hueOff val="-562930"/>
            <a:satOff val="0"/>
            <a:lumOff val="45761"/>
            <a:alphaOff val="0"/>
          </a:srgbClr>
        </a:solidFill>
        <a:ln w="12700" cap="flat" cmpd="sng" algn="ctr">
          <a:solidFill>
            <a:sysClr val="window" lastClr="FFFFFF">
              <a:hueOff val="0"/>
              <a:satOff val="0"/>
              <a:lumOff val="0"/>
              <a:alphaOff val="0"/>
            </a:sysClr>
          </a:solidFill>
          <a:prstDash val="solid"/>
          <a:miter lim="800000"/>
        </a:ln>
        <a:effectLst/>
      </dgm:spPr>
    </dgm:pt>
    <dgm:pt modelId="{DFC5909B-B216-400A-BAB7-53ED9B1519BC}" type="pres">
      <dgm:prSet presAssocID="{07174C91-7D64-4FAD-AF0E-79EF812BA9F6}" presName="c11" presStyleLbl="node1" presStyleIdx="10" presStyleCnt="19"/>
      <dgm:spPr>
        <a:xfrm>
          <a:off x="16167" y="990763"/>
          <a:ext cx="124517" cy="124517"/>
        </a:xfrm>
        <a:prstGeom prst="ellipse">
          <a:avLst/>
        </a:prstGeom>
        <a:solidFill>
          <a:srgbClr val="FFC000">
            <a:shade val="50000"/>
            <a:hueOff val="-562930"/>
            <a:satOff val="0"/>
            <a:lumOff val="45761"/>
            <a:alphaOff val="0"/>
          </a:srgbClr>
        </a:solidFill>
        <a:ln w="12700" cap="flat" cmpd="sng" algn="ctr">
          <a:solidFill>
            <a:sysClr val="window" lastClr="FFFFFF">
              <a:hueOff val="0"/>
              <a:satOff val="0"/>
              <a:lumOff val="0"/>
              <a:alphaOff val="0"/>
            </a:sysClr>
          </a:solidFill>
          <a:prstDash val="solid"/>
          <a:miter lim="800000"/>
        </a:ln>
        <a:effectLst/>
      </dgm:spPr>
    </dgm:pt>
    <dgm:pt modelId="{EF37984B-5DBD-474C-ACF9-860D87FC7392}" type="pres">
      <dgm:prSet presAssocID="{07174C91-7D64-4FAD-AF0E-79EF812BA9F6}" presName="c12" presStyleLbl="node1" presStyleIdx="11" presStyleCnt="19"/>
      <dgm:spPr>
        <a:xfrm>
          <a:off x="120761" y="1147655"/>
          <a:ext cx="195669" cy="195669"/>
        </a:xfrm>
        <a:prstGeom prst="ellipse">
          <a:avLst/>
        </a:prstGeom>
        <a:solidFill>
          <a:srgbClr val="FFC000">
            <a:shade val="50000"/>
            <a:hueOff val="-500382"/>
            <a:satOff val="0"/>
            <a:lumOff val="40676"/>
            <a:alphaOff val="0"/>
          </a:srgbClr>
        </a:solidFill>
        <a:ln w="12700" cap="flat" cmpd="sng" algn="ctr">
          <a:solidFill>
            <a:sysClr val="window" lastClr="FFFFFF">
              <a:hueOff val="0"/>
              <a:satOff val="0"/>
              <a:lumOff val="0"/>
              <a:alphaOff val="0"/>
            </a:sysClr>
          </a:solidFill>
          <a:prstDash val="solid"/>
          <a:miter lim="800000"/>
        </a:ln>
        <a:effectLst/>
      </dgm:spPr>
    </dgm:pt>
    <dgm:pt modelId="{661A4BA6-C66C-48BA-AB4F-B02329DC7D12}" type="pres">
      <dgm:prSet presAssocID="{07174C91-7D64-4FAD-AF0E-79EF812BA9F6}" presName="c13" presStyleLbl="node1" presStyleIdx="12" presStyleCnt="19"/>
      <dgm:spPr>
        <a:xfrm>
          <a:off x="382248" y="1287114"/>
          <a:ext cx="284610" cy="284610"/>
        </a:xfrm>
        <a:prstGeom prst="ellipse">
          <a:avLst/>
        </a:prstGeom>
        <a:solidFill>
          <a:srgbClr val="FFC000">
            <a:shade val="50000"/>
            <a:hueOff val="-437834"/>
            <a:satOff val="0"/>
            <a:lumOff val="35592"/>
            <a:alphaOff val="0"/>
          </a:srgbClr>
        </a:solidFill>
        <a:ln w="12700" cap="flat" cmpd="sng" algn="ctr">
          <a:solidFill>
            <a:sysClr val="window" lastClr="FFFFFF">
              <a:hueOff val="0"/>
              <a:satOff val="0"/>
              <a:lumOff val="0"/>
              <a:alphaOff val="0"/>
            </a:sysClr>
          </a:solidFill>
          <a:prstDash val="solid"/>
          <a:miter lim="800000"/>
        </a:ln>
        <a:effectLst/>
      </dgm:spPr>
    </dgm:pt>
    <dgm:pt modelId="{89273800-DB66-4097-A1D2-4FC6302344C9}" type="pres">
      <dgm:prSet presAssocID="{07174C91-7D64-4FAD-AF0E-79EF812BA9F6}" presName="c14" presStyleLbl="node1" presStyleIdx="13" presStyleCnt="19"/>
      <dgm:spPr>
        <a:xfrm>
          <a:off x="748328" y="1513735"/>
          <a:ext cx="124517" cy="124517"/>
        </a:xfrm>
        <a:prstGeom prst="ellipse">
          <a:avLst/>
        </a:prstGeom>
        <a:solidFill>
          <a:srgbClr val="FFC000">
            <a:shade val="50000"/>
            <a:hueOff val="-375287"/>
            <a:satOff val="0"/>
            <a:lumOff val="30507"/>
            <a:alphaOff val="0"/>
          </a:srgbClr>
        </a:solidFill>
        <a:ln w="12700" cap="flat" cmpd="sng" algn="ctr">
          <a:solidFill>
            <a:sysClr val="window" lastClr="FFFFFF">
              <a:hueOff val="0"/>
              <a:satOff val="0"/>
              <a:lumOff val="0"/>
              <a:alphaOff val="0"/>
            </a:sysClr>
          </a:solidFill>
          <a:prstDash val="solid"/>
          <a:miter lim="800000"/>
        </a:ln>
        <a:effectLst/>
      </dgm:spPr>
    </dgm:pt>
    <dgm:pt modelId="{A95DE38E-BDAC-48A0-9B39-8267E0659FB4}" type="pres">
      <dgm:prSet presAssocID="{07174C91-7D64-4FAD-AF0E-79EF812BA9F6}" presName="c15" presStyleLbl="node1" presStyleIdx="14" presStyleCnt="19"/>
      <dgm:spPr>
        <a:xfrm>
          <a:off x="818058" y="1287114"/>
          <a:ext cx="195669" cy="195669"/>
        </a:xfrm>
        <a:prstGeom prst="ellipse">
          <a:avLst/>
        </a:prstGeom>
        <a:solidFill>
          <a:srgbClr val="FFC000">
            <a:shade val="50000"/>
            <a:hueOff val="-312739"/>
            <a:satOff val="0"/>
            <a:lumOff val="25423"/>
            <a:alphaOff val="0"/>
          </a:srgbClr>
        </a:solidFill>
        <a:ln w="12700" cap="flat" cmpd="sng" algn="ctr">
          <a:solidFill>
            <a:sysClr val="window" lastClr="FFFFFF">
              <a:hueOff val="0"/>
              <a:satOff val="0"/>
              <a:lumOff val="0"/>
              <a:alphaOff val="0"/>
            </a:sysClr>
          </a:solidFill>
          <a:prstDash val="solid"/>
          <a:miter lim="800000"/>
        </a:ln>
        <a:effectLst/>
      </dgm:spPr>
    </dgm:pt>
    <dgm:pt modelId="{129D8433-6EBB-426C-A02B-1A9259846656}" type="pres">
      <dgm:prSet presAssocID="{07174C91-7D64-4FAD-AF0E-79EF812BA9F6}" presName="c16" presStyleLbl="node1" presStyleIdx="15" presStyleCnt="19"/>
      <dgm:spPr>
        <a:xfrm>
          <a:off x="992382" y="1531168"/>
          <a:ext cx="124517" cy="124517"/>
        </a:xfrm>
        <a:prstGeom prst="ellipse">
          <a:avLst/>
        </a:prstGeom>
        <a:solidFill>
          <a:srgbClr val="FFC000">
            <a:shade val="50000"/>
            <a:hueOff val="-250191"/>
            <a:satOff val="0"/>
            <a:lumOff val="20338"/>
            <a:alphaOff val="0"/>
          </a:srgbClr>
        </a:solidFill>
        <a:ln w="12700" cap="flat" cmpd="sng" algn="ctr">
          <a:solidFill>
            <a:sysClr val="window" lastClr="FFFFFF">
              <a:hueOff val="0"/>
              <a:satOff val="0"/>
              <a:lumOff val="0"/>
              <a:alphaOff val="0"/>
            </a:sysClr>
          </a:solidFill>
          <a:prstDash val="solid"/>
          <a:miter lim="800000"/>
        </a:ln>
        <a:effectLst/>
      </dgm:spPr>
    </dgm:pt>
    <dgm:pt modelId="{FE5A4C51-31F3-4B5F-A303-84E781C64E96}" type="pres">
      <dgm:prSet presAssocID="{07174C91-7D64-4FAD-AF0E-79EF812BA9F6}" presName="c17" presStyleLbl="node1" presStyleIdx="16" presStyleCnt="19"/>
      <dgm:spPr>
        <a:xfrm>
          <a:off x="1149274" y="1252249"/>
          <a:ext cx="284610" cy="284610"/>
        </a:xfrm>
        <a:prstGeom prst="ellipse">
          <a:avLst/>
        </a:prstGeom>
        <a:solidFill>
          <a:srgbClr val="FFC000">
            <a:shade val="50000"/>
            <a:hueOff val="-187643"/>
            <a:satOff val="0"/>
            <a:lumOff val="15254"/>
            <a:alphaOff val="0"/>
          </a:srgbClr>
        </a:solidFill>
        <a:ln w="12700" cap="flat" cmpd="sng" algn="ctr">
          <a:solidFill>
            <a:sysClr val="window" lastClr="FFFFFF">
              <a:hueOff val="0"/>
              <a:satOff val="0"/>
              <a:lumOff val="0"/>
              <a:alphaOff val="0"/>
            </a:sysClr>
          </a:solidFill>
          <a:prstDash val="solid"/>
          <a:miter lim="800000"/>
        </a:ln>
        <a:effectLst/>
      </dgm:spPr>
    </dgm:pt>
    <dgm:pt modelId="{2BAE3EE5-1CE6-4936-819C-77E90BD8DD30}" type="pres">
      <dgm:prSet presAssocID="{07174C91-7D64-4FAD-AF0E-79EF812BA9F6}" presName="c18" presStyleLbl="node1" presStyleIdx="17" presStyleCnt="19"/>
      <dgm:spPr>
        <a:xfrm>
          <a:off x="1532787" y="1182520"/>
          <a:ext cx="195669" cy="195669"/>
        </a:xfrm>
        <a:prstGeom prst="ellipse">
          <a:avLst/>
        </a:prstGeom>
        <a:solidFill>
          <a:srgbClr val="FFC000">
            <a:shade val="50000"/>
            <a:hueOff val="-125096"/>
            <a:satOff val="0"/>
            <a:lumOff val="10169"/>
            <a:alphaOff val="0"/>
          </a:srgbClr>
        </a:solidFill>
        <a:ln w="12700" cap="flat" cmpd="sng" algn="ctr">
          <a:solidFill>
            <a:sysClr val="window" lastClr="FFFFFF">
              <a:hueOff val="0"/>
              <a:satOff val="0"/>
              <a:lumOff val="0"/>
              <a:alphaOff val="0"/>
            </a:sysClr>
          </a:solidFill>
          <a:prstDash val="solid"/>
          <a:miter lim="800000"/>
        </a:ln>
        <a:effectLst/>
      </dgm:spPr>
    </dgm:pt>
    <dgm:pt modelId="{2AEE934F-FF5D-4660-AD03-E1042240F3A7}" type="pres">
      <dgm:prSet presAssocID="{8B5E48E5-9AB8-44A0-B65A-CACF8E7F7814}" presName="chevronComposite1" presStyleCnt="0"/>
      <dgm:spPr/>
    </dgm:pt>
    <dgm:pt modelId="{F6E79140-B0B4-4528-B5E0-EABC64BA0DF0}" type="pres">
      <dgm:prSet presAssocID="{8B5E48E5-9AB8-44A0-B65A-CACF8E7F7814}" presName="chevron1" presStyleLbl="sibTrans2D1" presStyleIdx="0" presStyleCnt="2"/>
      <dgm:spPr>
        <a:xfrm>
          <a:off x="1728457" y="362906"/>
          <a:ext cx="574654" cy="1097078"/>
        </a:xfrm>
        <a:prstGeom prst="chevron">
          <a:avLst>
            <a:gd name="adj" fmla="val 62310"/>
          </a:avLst>
        </a:prstGeom>
        <a:solidFill>
          <a:srgbClr val="FFC000">
            <a:shade val="90000"/>
            <a:hueOff val="0"/>
            <a:satOff val="0"/>
            <a:lumOff val="0"/>
            <a:alphaOff val="0"/>
          </a:srgbClr>
        </a:solidFill>
        <a:ln>
          <a:noFill/>
        </a:ln>
        <a:effectLst/>
      </dgm:spPr>
    </dgm:pt>
    <dgm:pt modelId="{020E8AA7-6670-462D-BE07-77582FCC27B2}" type="pres">
      <dgm:prSet presAssocID="{8B5E48E5-9AB8-44A0-B65A-CACF8E7F7814}" presName="spChevron1" presStyleCnt="0"/>
      <dgm:spPr/>
    </dgm:pt>
    <dgm:pt modelId="{57274477-5EBC-45CF-A46C-CD698E58E327}" type="pres">
      <dgm:prSet presAssocID="{8B5E48E5-9AB8-44A0-B65A-CACF8E7F7814}" presName="overlap" presStyleCnt="0"/>
      <dgm:spPr/>
    </dgm:pt>
    <dgm:pt modelId="{7942570A-BA33-4057-9E95-EDDAFD8726BC}" type="pres">
      <dgm:prSet presAssocID="{8B5E48E5-9AB8-44A0-B65A-CACF8E7F7814}" presName="chevronComposite2" presStyleCnt="0"/>
      <dgm:spPr/>
    </dgm:pt>
    <dgm:pt modelId="{CD2E612D-342A-4825-AA7E-7B2B00E771FB}" type="pres">
      <dgm:prSet presAssocID="{8B5E48E5-9AB8-44A0-B65A-CACF8E7F7814}" presName="chevron2" presStyleLbl="sibTrans2D1" presStyleIdx="1" presStyleCnt="2"/>
      <dgm:spPr>
        <a:xfrm>
          <a:off x="2198629" y="362906"/>
          <a:ext cx="574654" cy="1097078"/>
        </a:xfrm>
        <a:prstGeom prst="chevron">
          <a:avLst>
            <a:gd name="adj" fmla="val 62310"/>
          </a:avLst>
        </a:prstGeom>
        <a:solidFill>
          <a:srgbClr val="FFC000">
            <a:shade val="90000"/>
            <a:hueOff val="-634168"/>
            <a:satOff val="0"/>
            <a:lumOff val="39034"/>
            <a:alphaOff val="0"/>
          </a:srgbClr>
        </a:solidFill>
        <a:ln>
          <a:noFill/>
        </a:ln>
        <a:effectLst/>
      </dgm:spPr>
    </dgm:pt>
    <dgm:pt modelId="{B801B19B-5EC2-4B2C-9EC9-27FD708ADA02}" type="pres">
      <dgm:prSet presAssocID="{8B5E48E5-9AB8-44A0-B65A-CACF8E7F7814}" presName="spChevron2" presStyleCnt="0"/>
      <dgm:spPr/>
    </dgm:pt>
    <dgm:pt modelId="{1244F465-328B-43AB-9D42-C9378E927AF2}" type="pres">
      <dgm:prSet presAssocID="{4D1D0598-5350-4DEA-B562-A311C7D8AAFC}" presName="last" presStyleCnt="0"/>
      <dgm:spPr/>
    </dgm:pt>
    <dgm:pt modelId="{249BA8D4-1416-44E6-BAD7-9D18DAD01579}" type="pres">
      <dgm:prSet presAssocID="{4D1D0598-5350-4DEA-B562-A311C7D8AAFC}" presName="circleTx" presStyleLbl="node1" presStyleIdx="18" presStyleCnt="19"/>
      <dgm:spPr/>
    </dgm:pt>
    <dgm:pt modelId="{1D0C7A1D-22E5-4281-97EE-13715DF7C18E}" type="pres">
      <dgm:prSet presAssocID="{4D1D0598-5350-4DEA-B562-A311C7D8AAFC}" presName="spN" presStyleCnt="0"/>
      <dgm:spPr/>
    </dgm:pt>
  </dgm:ptLst>
  <dgm:cxnLst>
    <dgm:cxn modelId="{946D2E89-ECD1-40BC-A8E0-FBD758E2D3FB}" srcId="{DBE6E69A-6AA2-41E1-9150-AE27F06FF320}" destId="{4D1D0598-5350-4DEA-B562-A311C7D8AAFC}" srcOrd="1" destOrd="0" parTransId="{439002DC-CE48-4399-BF25-BC28EC9759A3}" sibTransId="{3E317162-4393-479D-B11C-F4054B992711}"/>
    <dgm:cxn modelId="{C4329F8B-60AF-4661-BE69-603BBEA012FA}" type="presOf" srcId="{07174C91-7D64-4FAD-AF0E-79EF812BA9F6}" destId="{6283F9A4-34FD-4871-92F8-3998CE8DA001}" srcOrd="0" destOrd="0" presId="urn:microsoft.com/office/officeart/2009/3/layout/RandomtoResultProcess"/>
    <dgm:cxn modelId="{5FF7D493-5A2B-4ADA-97BA-F7ADE2FC3320}" srcId="{DBE6E69A-6AA2-41E1-9150-AE27F06FF320}" destId="{07174C91-7D64-4FAD-AF0E-79EF812BA9F6}" srcOrd="0" destOrd="0" parTransId="{144BF3CD-EFBE-4CD5-AEF1-EDF70AABB547}" sibTransId="{8B5E48E5-9AB8-44A0-B65A-CACF8E7F7814}"/>
    <dgm:cxn modelId="{426330BA-F6EB-48D0-B546-CAC751FFBBC0}" type="presOf" srcId="{DBE6E69A-6AA2-41E1-9150-AE27F06FF320}" destId="{8A1CAFD5-D786-45A0-A576-4E41A5AE7ED3}" srcOrd="0" destOrd="0" presId="urn:microsoft.com/office/officeart/2009/3/layout/RandomtoResultProcess"/>
    <dgm:cxn modelId="{BF5207E9-838A-43C9-B540-9CD05E3A418E}" type="presOf" srcId="{4D1D0598-5350-4DEA-B562-A311C7D8AAFC}" destId="{249BA8D4-1416-44E6-BAD7-9D18DAD01579}" srcOrd="0" destOrd="0" presId="urn:microsoft.com/office/officeart/2009/3/layout/RandomtoResultProcess"/>
    <dgm:cxn modelId="{79C988C7-7AB8-42B7-B6EE-E1EBD25E022C}" type="presParOf" srcId="{8A1CAFD5-D786-45A0-A576-4E41A5AE7ED3}" destId="{2EB5FBB7-5B74-4A38-9B8E-D41D002B4C78}" srcOrd="0" destOrd="0" presId="urn:microsoft.com/office/officeart/2009/3/layout/RandomtoResultProcess"/>
    <dgm:cxn modelId="{96D00F22-93C0-4A56-A502-43EAEDB4C92A}" type="presParOf" srcId="{2EB5FBB7-5B74-4A38-9B8E-D41D002B4C78}" destId="{6283F9A4-34FD-4871-92F8-3998CE8DA001}" srcOrd="0" destOrd="0" presId="urn:microsoft.com/office/officeart/2009/3/layout/RandomtoResultProcess"/>
    <dgm:cxn modelId="{0B6025E7-4CD9-4BE1-B886-A653BCA0EED3}" type="presParOf" srcId="{2EB5FBB7-5B74-4A38-9B8E-D41D002B4C78}" destId="{0BF608AB-8D88-4127-A323-D0331AF408EF}" srcOrd="1" destOrd="0" presId="urn:microsoft.com/office/officeart/2009/3/layout/RandomtoResultProcess"/>
    <dgm:cxn modelId="{121382D0-5B25-42DC-853C-2190C22A064E}" type="presParOf" srcId="{2EB5FBB7-5B74-4A38-9B8E-D41D002B4C78}" destId="{30CBA285-22A2-4430-A3A4-C59EA35A33BF}" srcOrd="2" destOrd="0" presId="urn:microsoft.com/office/officeart/2009/3/layout/RandomtoResultProcess"/>
    <dgm:cxn modelId="{92AC8228-E918-4707-A473-8D3C9564A2EF}" type="presParOf" srcId="{2EB5FBB7-5B74-4A38-9B8E-D41D002B4C78}" destId="{C04855C7-DB48-4505-BF3F-40D7D485387A}" srcOrd="3" destOrd="0" presId="urn:microsoft.com/office/officeart/2009/3/layout/RandomtoResultProcess"/>
    <dgm:cxn modelId="{AB67D022-E6C2-4A00-90AA-527EA4FFACD2}" type="presParOf" srcId="{2EB5FBB7-5B74-4A38-9B8E-D41D002B4C78}" destId="{6A87F085-43CE-4357-9A39-938582B6DE5F}" srcOrd="4" destOrd="0" presId="urn:microsoft.com/office/officeart/2009/3/layout/RandomtoResultProcess"/>
    <dgm:cxn modelId="{996D77EB-F48A-44DE-8F74-FF580F75CB66}" type="presParOf" srcId="{2EB5FBB7-5B74-4A38-9B8E-D41D002B4C78}" destId="{371131CB-BA92-46ED-85BC-709B5738AC4E}" srcOrd="5" destOrd="0" presId="urn:microsoft.com/office/officeart/2009/3/layout/RandomtoResultProcess"/>
    <dgm:cxn modelId="{A3DFDE59-96AB-467B-A48D-793BEB42EA14}" type="presParOf" srcId="{2EB5FBB7-5B74-4A38-9B8E-D41D002B4C78}" destId="{A0ECD89D-7362-4B04-82C9-8ECC40F2FB82}" srcOrd="6" destOrd="0" presId="urn:microsoft.com/office/officeart/2009/3/layout/RandomtoResultProcess"/>
    <dgm:cxn modelId="{6463C66B-26DA-4681-BE80-1C691852E147}" type="presParOf" srcId="{2EB5FBB7-5B74-4A38-9B8E-D41D002B4C78}" destId="{DA4F715C-81C6-4C16-9010-9AD09C5AE638}" srcOrd="7" destOrd="0" presId="urn:microsoft.com/office/officeart/2009/3/layout/RandomtoResultProcess"/>
    <dgm:cxn modelId="{F9DDF79B-6AA5-4D4A-8C40-7003325E1FA0}" type="presParOf" srcId="{2EB5FBB7-5B74-4A38-9B8E-D41D002B4C78}" destId="{340A5E47-E473-4537-AD43-4E66C4691B3D}" srcOrd="8" destOrd="0" presId="urn:microsoft.com/office/officeart/2009/3/layout/RandomtoResultProcess"/>
    <dgm:cxn modelId="{11119F25-BB42-4486-8B92-FDD6D59EAEC0}" type="presParOf" srcId="{2EB5FBB7-5B74-4A38-9B8E-D41D002B4C78}" destId="{7C649077-E898-44AF-8F57-7932809C83F6}" srcOrd="9" destOrd="0" presId="urn:microsoft.com/office/officeart/2009/3/layout/RandomtoResultProcess"/>
    <dgm:cxn modelId="{1284BA85-9FA6-4CF0-81FE-C68DC9C0AE09}" type="presParOf" srcId="{2EB5FBB7-5B74-4A38-9B8E-D41D002B4C78}" destId="{7D2F8694-A1D5-42D2-9C47-5F730F258519}" srcOrd="10" destOrd="0" presId="urn:microsoft.com/office/officeart/2009/3/layout/RandomtoResultProcess"/>
    <dgm:cxn modelId="{08988CFC-DE8C-4D1A-BAC8-5CFB76072D76}" type="presParOf" srcId="{2EB5FBB7-5B74-4A38-9B8E-D41D002B4C78}" destId="{DFC5909B-B216-400A-BAB7-53ED9B1519BC}" srcOrd="11" destOrd="0" presId="urn:microsoft.com/office/officeart/2009/3/layout/RandomtoResultProcess"/>
    <dgm:cxn modelId="{5BF26054-D06E-48DB-9079-61C889F79456}" type="presParOf" srcId="{2EB5FBB7-5B74-4A38-9B8E-D41D002B4C78}" destId="{EF37984B-5DBD-474C-ACF9-860D87FC7392}" srcOrd="12" destOrd="0" presId="urn:microsoft.com/office/officeart/2009/3/layout/RandomtoResultProcess"/>
    <dgm:cxn modelId="{8284438F-040D-4317-B0A8-6D4C464A2CF1}" type="presParOf" srcId="{2EB5FBB7-5B74-4A38-9B8E-D41D002B4C78}" destId="{661A4BA6-C66C-48BA-AB4F-B02329DC7D12}" srcOrd="13" destOrd="0" presId="urn:microsoft.com/office/officeart/2009/3/layout/RandomtoResultProcess"/>
    <dgm:cxn modelId="{6D63F3D6-AFA2-4669-9459-F0822FBCAA35}" type="presParOf" srcId="{2EB5FBB7-5B74-4A38-9B8E-D41D002B4C78}" destId="{89273800-DB66-4097-A1D2-4FC6302344C9}" srcOrd="14" destOrd="0" presId="urn:microsoft.com/office/officeart/2009/3/layout/RandomtoResultProcess"/>
    <dgm:cxn modelId="{3D6507FA-0113-4F54-A50F-74FDBC4B9717}" type="presParOf" srcId="{2EB5FBB7-5B74-4A38-9B8E-D41D002B4C78}" destId="{A95DE38E-BDAC-48A0-9B39-8267E0659FB4}" srcOrd="15" destOrd="0" presId="urn:microsoft.com/office/officeart/2009/3/layout/RandomtoResultProcess"/>
    <dgm:cxn modelId="{A46412BC-BC78-436A-8C51-009F8F72ADC9}" type="presParOf" srcId="{2EB5FBB7-5B74-4A38-9B8E-D41D002B4C78}" destId="{129D8433-6EBB-426C-A02B-1A9259846656}" srcOrd="16" destOrd="0" presId="urn:microsoft.com/office/officeart/2009/3/layout/RandomtoResultProcess"/>
    <dgm:cxn modelId="{530E875C-3820-4EAB-8686-335276C5FD06}" type="presParOf" srcId="{2EB5FBB7-5B74-4A38-9B8E-D41D002B4C78}" destId="{FE5A4C51-31F3-4B5F-A303-84E781C64E96}" srcOrd="17" destOrd="0" presId="urn:microsoft.com/office/officeart/2009/3/layout/RandomtoResultProcess"/>
    <dgm:cxn modelId="{5381D847-C673-4D39-9A5B-B50F8F24C905}" type="presParOf" srcId="{2EB5FBB7-5B74-4A38-9B8E-D41D002B4C78}" destId="{2BAE3EE5-1CE6-4936-819C-77E90BD8DD30}" srcOrd="18" destOrd="0" presId="urn:microsoft.com/office/officeart/2009/3/layout/RandomtoResultProcess"/>
    <dgm:cxn modelId="{C3EB91B2-A2A5-49F2-AD23-65BE55D618B3}" type="presParOf" srcId="{8A1CAFD5-D786-45A0-A576-4E41A5AE7ED3}" destId="{2AEE934F-FF5D-4660-AD03-E1042240F3A7}" srcOrd="1" destOrd="0" presId="urn:microsoft.com/office/officeart/2009/3/layout/RandomtoResultProcess"/>
    <dgm:cxn modelId="{E64D563E-A7C2-4677-A277-DBA795377BC0}" type="presParOf" srcId="{2AEE934F-FF5D-4660-AD03-E1042240F3A7}" destId="{F6E79140-B0B4-4528-B5E0-EABC64BA0DF0}" srcOrd="0" destOrd="0" presId="urn:microsoft.com/office/officeart/2009/3/layout/RandomtoResultProcess"/>
    <dgm:cxn modelId="{DCA39C31-DCDF-4247-A367-2B8973092C2D}" type="presParOf" srcId="{2AEE934F-FF5D-4660-AD03-E1042240F3A7}" destId="{020E8AA7-6670-462D-BE07-77582FCC27B2}" srcOrd="1" destOrd="0" presId="urn:microsoft.com/office/officeart/2009/3/layout/RandomtoResultProcess"/>
    <dgm:cxn modelId="{67AF0EE5-FAF2-4450-B33D-F4680EBA7FB9}" type="presParOf" srcId="{8A1CAFD5-D786-45A0-A576-4E41A5AE7ED3}" destId="{57274477-5EBC-45CF-A46C-CD698E58E327}" srcOrd="2" destOrd="0" presId="urn:microsoft.com/office/officeart/2009/3/layout/RandomtoResultProcess"/>
    <dgm:cxn modelId="{FD22EC4D-79F9-4BD4-AF83-D542D82F8AA0}" type="presParOf" srcId="{8A1CAFD5-D786-45A0-A576-4E41A5AE7ED3}" destId="{7942570A-BA33-4057-9E95-EDDAFD8726BC}" srcOrd="3" destOrd="0" presId="urn:microsoft.com/office/officeart/2009/3/layout/RandomtoResultProcess"/>
    <dgm:cxn modelId="{ED3D4EB3-D808-4191-8C1F-C472796C483E}" type="presParOf" srcId="{7942570A-BA33-4057-9E95-EDDAFD8726BC}" destId="{CD2E612D-342A-4825-AA7E-7B2B00E771FB}" srcOrd="0" destOrd="0" presId="urn:microsoft.com/office/officeart/2009/3/layout/RandomtoResultProcess"/>
    <dgm:cxn modelId="{A467122D-5C42-4EFD-AD11-0D53E91D14DE}" type="presParOf" srcId="{7942570A-BA33-4057-9E95-EDDAFD8726BC}" destId="{B801B19B-5EC2-4B2C-9EC9-27FD708ADA02}" srcOrd="1" destOrd="0" presId="urn:microsoft.com/office/officeart/2009/3/layout/RandomtoResultProcess"/>
    <dgm:cxn modelId="{82FACDB7-0921-467C-B3B2-83C630168C85}" type="presParOf" srcId="{8A1CAFD5-D786-45A0-A576-4E41A5AE7ED3}" destId="{1244F465-328B-43AB-9D42-C9378E927AF2}" srcOrd="4" destOrd="0" presId="urn:microsoft.com/office/officeart/2009/3/layout/RandomtoResultProcess"/>
    <dgm:cxn modelId="{1CB94C3F-8DA4-4A19-9E42-855821EF8CA5}" type="presParOf" srcId="{1244F465-328B-43AB-9D42-C9378E927AF2}" destId="{249BA8D4-1416-44E6-BAD7-9D18DAD01579}" srcOrd="0" destOrd="0" presId="urn:microsoft.com/office/officeart/2009/3/layout/RandomtoResultProcess"/>
    <dgm:cxn modelId="{B54BA55B-232D-4101-99B2-807DE6E8005D}" type="presParOf" srcId="{1244F465-328B-43AB-9D42-C9378E927AF2}" destId="{1D0C7A1D-22E5-4281-97EE-13715DF7C18E}" srcOrd="1" destOrd="0" presId="urn:microsoft.com/office/officeart/2009/3/layout/RandomtoResult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E6E69A-6AA2-41E1-9150-AE27F06FF320}" type="doc">
      <dgm:prSet loTypeId="urn:microsoft.com/office/officeart/2009/3/layout/RandomtoResultProcess" loCatId="process" qsTypeId="urn:microsoft.com/office/officeart/2005/8/quickstyle/simple1" qsCatId="simple" csTypeId="urn:microsoft.com/office/officeart/2005/8/colors/accent5_4" csCatId="accent5" phldr="1"/>
      <dgm:spPr/>
      <dgm:t>
        <a:bodyPr/>
        <a:lstStyle/>
        <a:p>
          <a:endParaRPr lang="en-US"/>
        </a:p>
      </dgm:t>
    </dgm:pt>
    <dgm:pt modelId="{07174C91-7D64-4FAD-AF0E-79EF812BA9F6}">
      <dgm:prSet phldrT="[Text]"/>
      <dgm:spPr>
        <a:xfrm>
          <a:off x="103645" y="650370"/>
          <a:ext cx="1543578" cy="508679"/>
        </a:xfrm>
        <a:prstGeom prst="rect">
          <a:avLst/>
        </a:prstGeom>
        <a:noFill/>
        <a:ln>
          <a:noFill/>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4 conditions</a:t>
          </a:r>
        </a:p>
      </dgm:t>
    </dgm:pt>
    <dgm:pt modelId="{144BF3CD-EFBE-4CD5-AEF1-EDF70AABB547}" type="parTrans" cxnId="{5FF7D493-5A2B-4ADA-97BA-F7ADE2FC3320}">
      <dgm:prSet/>
      <dgm:spPr/>
      <dgm:t>
        <a:bodyPr/>
        <a:lstStyle/>
        <a:p>
          <a:endParaRPr lang="en-US"/>
        </a:p>
      </dgm:t>
    </dgm:pt>
    <dgm:pt modelId="{8B5E48E5-9AB8-44A0-B65A-CACF8E7F7814}" type="sibTrans" cxnId="{5FF7D493-5A2B-4ADA-97BA-F7ADE2FC3320}">
      <dgm:prSet/>
      <dgm:spPr/>
      <dgm:t>
        <a:bodyPr/>
        <a:lstStyle/>
        <a:p>
          <a:endParaRPr lang="en-US"/>
        </a:p>
      </dgm:t>
    </dgm:pt>
    <dgm:pt modelId="{4D1D0598-5350-4DEA-B562-A311C7D8AAFC}">
      <dgm:prSet phldrT="[Text]"/>
      <dgm:spPr>
        <a:xfrm>
          <a:off x="2796513" y="268453"/>
          <a:ext cx="1313618" cy="1313618"/>
        </a:xfrm>
        <a:prstGeom prst="ellipse">
          <a:avLst/>
        </a:prstGeom>
        <a:solidFill>
          <a:srgbClr val="4472C4">
            <a:shade val="50000"/>
            <a:hueOff val="42368"/>
            <a:satOff val="-1032"/>
            <a:lumOff val="4515"/>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1 guide</a:t>
          </a:r>
        </a:p>
      </dgm:t>
    </dgm:pt>
    <dgm:pt modelId="{439002DC-CE48-4399-BF25-BC28EC9759A3}" type="parTrans" cxnId="{946D2E89-ECD1-40BC-A8E0-FBD758E2D3FB}">
      <dgm:prSet/>
      <dgm:spPr/>
      <dgm:t>
        <a:bodyPr/>
        <a:lstStyle/>
        <a:p>
          <a:endParaRPr lang="en-US"/>
        </a:p>
      </dgm:t>
    </dgm:pt>
    <dgm:pt modelId="{3E317162-4393-479D-B11C-F4054B992711}" type="sibTrans" cxnId="{946D2E89-ECD1-40BC-A8E0-FBD758E2D3FB}">
      <dgm:prSet/>
      <dgm:spPr/>
      <dgm:t>
        <a:bodyPr/>
        <a:lstStyle/>
        <a:p>
          <a:endParaRPr lang="en-US"/>
        </a:p>
      </dgm:t>
    </dgm:pt>
    <dgm:pt modelId="{8A1CAFD5-D786-45A0-A576-4E41A5AE7ED3}" type="pres">
      <dgm:prSet presAssocID="{DBE6E69A-6AA2-41E1-9150-AE27F06FF320}" presName="Name0" presStyleCnt="0">
        <dgm:presLayoutVars>
          <dgm:dir/>
          <dgm:animOne val="branch"/>
          <dgm:animLvl val="lvl"/>
        </dgm:presLayoutVars>
      </dgm:prSet>
      <dgm:spPr/>
    </dgm:pt>
    <dgm:pt modelId="{2EB5FBB7-5B74-4A38-9B8E-D41D002B4C78}" type="pres">
      <dgm:prSet presAssocID="{07174C91-7D64-4FAD-AF0E-79EF812BA9F6}" presName="chaos" presStyleCnt="0"/>
      <dgm:spPr/>
    </dgm:pt>
    <dgm:pt modelId="{6283F9A4-34FD-4871-92F8-3998CE8DA001}" type="pres">
      <dgm:prSet presAssocID="{07174C91-7D64-4FAD-AF0E-79EF812BA9F6}" presName="parTx1" presStyleLbl="revTx" presStyleIdx="0" presStyleCnt="1"/>
      <dgm:spPr/>
    </dgm:pt>
    <dgm:pt modelId="{0BF608AB-8D88-4127-A323-D0331AF408EF}" type="pres">
      <dgm:prSet presAssocID="{07174C91-7D64-4FAD-AF0E-79EF812BA9F6}" presName="c1" presStyleLbl="node1" presStyleIdx="0" presStyleCnt="19"/>
      <dgm:spPr>
        <a:xfrm>
          <a:off x="101891" y="495661"/>
          <a:ext cx="122784" cy="122784"/>
        </a:xfrm>
        <a:prstGeom prst="ellipse">
          <a:avLst/>
        </a:prstGeom>
        <a:solidFill>
          <a:srgbClr val="4472C4">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30CBA285-22A2-4430-A3A4-C59EA35A33BF}" type="pres">
      <dgm:prSet presAssocID="{07174C91-7D64-4FAD-AF0E-79EF812BA9F6}" presName="c2" presStyleLbl="node1" presStyleIdx="1" presStyleCnt="19"/>
      <dgm:spPr>
        <a:xfrm>
          <a:off x="187840" y="323763"/>
          <a:ext cx="122784" cy="122784"/>
        </a:xfrm>
        <a:prstGeom prst="ellipse">
          <a:avLst/>
        </a:prstGeom>
        <a:solidFill>
          <a:srgbClr val="4472C4">
            <a:shade val="50000"/>
            <a:hueOff val="42368"/>
            <a:satOff val="-1032"/>
            <a:lumOff val="4515"/>
            <a:alphaOff val="0"/>
          </a:srgbClr>
        </a:solidFill>
        <a:ln w="12700" cap="flat" cmpd="sng" algn="ctr">
          <a:solidFill>
            <a:sysClr val="window" lastClr="FFFFFF">
              <a:hueOff val="0"/>
              <a:satOff val="0"/>
              <a:lumOff val="0"/>
              <a:alphaOff val="0"/>
            </a:sysClr>
          </a:solidFill>
          <a:prstDash val="solid"/>
          <a:miter lim="800000"/>
        </a:ln>
        <a:effectLst/>
      </dgm:spPr>
    </dgm:pt>
    <dgm:pt modelId="{C04855C7-DB48-4505-BF3F-40D7D485387A}" type="pres">
      <dgm:prSet presAssocID="{07174C91-7D64-4FAD-AF0E-79EF812BA9F6}" presName="c3" presStyleLbl="node1" presStyleIdx="2" presStyleCnt="19"/>
      <dgm:spPr>
        <a:xfrm>
          <a:off x="394119" y="358142"/>
          <a:ext cx="192947" cy="192947"/>
        </a:xfrm>
        <a:prstGeom prst="ellipse">
          <a:avLst/>
        </a:prstGeom>
        <a:solidFill>
          <a:srgbClr val="4472C4">
            <a:shade val="50000"/>
            <a:hueOff val="84735"/>
            <a:satOff val="-2064"/>
            <a:lumOff val="9031"/>
            <a:alphaOff val="0"/>
          </a:srgbClr>
        </a:solidFill>
        <a:ln w="12700" cap="flat" cmpd="sng" algn="ctr">
          <a:solidFill>
            <a:sysClr val="window" lastClr="FFFFFF">
              <a:hueOff val="0"/>
              <a:satOff val="0"/>
              <a:lumOff val="0"/>
              <a:alphaOff val="0"/>
            </a:sysClr>
          </a:solidFill>
          <a:prstDash val="solid"/>
          <a:miter lim="800000"/>
        </a:ln>
        <a:effectLst/>
      </dgm:spPr>
    </dgm:pt>
    <dgm:pt modelId="{6A87F085-43CE-4357-9A39-938582B6DE5F}" type="pres">
      <dgm:prSet presAssocID="{07174C91-7D64-4FAD-AF0E-79EF812BA9F6}" presName="c4" presStyleLbl="node1" presStyleIdx="3" presStyleCnt="19"/>
      <dgm:spPr>
        <a:xfrm>
          <a:off x="566017" y="169054"/>
          <a:ext cx="122784" cy="122784"/>
        </a:xfrm>
        <a:prstGeom prst="ellipse">
          <a:avLst/>
        </a:prstGeom>
        <a:solidFill>
          <a:srgbClr val="4472C4">
            <a:shade val="50000"/>
            <a:hueOff val="127103"/>
            <a:satOff val="-3095"/>
            <a:lumOff val="13546"/>
            <a:alphaOff val="0"/>
          </a:srgbClr>
        </a:solidFill>
        <a:ln w="12700" cap="flat" cmpd="sng" algn="ctr">
          <a:solidFill>
            <a:sysClr val="window" lastClr="FFFFFF">
              <a:hueOff val="0"/>
              <a:satOff val="0"/>
              <a:lumOff val="0"/>
              <a:alphaOff val="0"/>
            </a:sysClr>
          </a:solidFill>
          <a:prstDash val="solid"/>
          <a:miter lim="800000"/>
        </a:ln>
        <a:effectLst/>
      </dgm:spPr>
    </dgm:pt>
    <dgm:pt modelId="{371131CB-BA92-46ED-85BC-709B5738AC4E}" type="pres">
      <dgm:prSet presAssocID="{07174C91-7D64-4FAD-AF0E-79EF812BA9F6}" presName="c5" presStyleLbl="node1" presStyleIdx="4" presStyleCnt="19"/>
      <dgm:spPr>
        <a:xfrm>
          <a:off x="789485" y="100295"/>
          <a:ext cx="122784" cy="122784"/>
        </a:xfrm>
        <a:prstGeom prst="ellipse">
          <a:avLst/>
        </a:prstGeom>
        <a:solidFill>
          <a:srgbClr val="4472C4">
            <a:shade val="50000"/>
            <a:hueOff val="169471"/>
            <a:satOff val="-4127"/>
            <a:lumOff val="18061"/>
            <a:alphaOff val="0"/>
          </a:srgbClr>
        </a:solidFill>
        <a:ln w="12700" cap="flat" cmpd="sng" algn="ctr">
          <a:solidFill>
            <a:sysClr val="window" lastClr="FFFFFF">
              <a:hueOff val="0"/>
              <a:satOff val="0"/>
              <a:lumOff val="0"/>
              <a:alphaOff val="0"/>
            </a:sysClr>
          </a:solidFill>
          <a:prstDash val="solid"/>
          <a:miter lim="800000"/>
        </a:ln>
        <a:effectLst/>
      </dgm:spPr>
    </dgm:pt>
    <dgm:pt modelId="{A0ECD89D-7362-4B04-82C9-8ECC40F2FB82}" type="pres">
      <dgm:prSet presAssocID="{07174C91-7D64-4FAD-AF0E-79EF812BA9F6}" presName="c6" presStyleLbl="node1" presStyleIdx="5" presStyleCnt="19"/>
      <dgm:spPr>
        <a:xfrm>
          <a:off x="1064523" y="220624"/>
          <a:ext cx="122784" cy="122784"/>
        </a:xfrm>
        <a:prstGeom prst="ellipse">
          <a:avLst/>
        </a:prstGeom>
        <a:solidFill>
          <a:srgbClr val="4472C4">
            <a:shade val="50000"/>
            <a:hueOff val="211839"/>
            <a:satOff val="-5159"/>
            <a:lumOff val="22577"/>
            <a:alphaOff val="0"/>
          </a:srgbClr>
        </a:solidFill>
        <a:ln w="12700" cap="flat" cmpd="sng" algn="ctr">
          <a:solidFill>
            <a:sysClr val="window" lastClr="FFFFFF">
              <a:hueOff val="0"/>
              <a:satOff val="0"/>
              <a:lumOff val="0"/>
              <a:alphaOff val="0"/>
            </a:sysClr>
          </a:solidFill>
          <a:prstDash val="solid"/>
          <a:miter lim="800000"/>
        </a:ln>
        <a:effectLst/>
      </dgm:spPr>
    </dgm:pt>
    <dgm:pt modelId="{DA4F715C-81C6-4C16-9010-9AD09C5AE638}" type="pres">
      <dgm:prSet presAssocID="{07174C91-7D64-4FAD-AF0E-79EF812BA9F6}" presName="c7" presStyleLbl="node1" presStyleIdx="6" presStyleCnt="19"/>
      <dgm:spPr>
        <a:xfrm>
          <a:off x="1236421" y="306573"/>
          <a:ext cx="192947" cy="192947"/>
        </a:xfrm>
        <a:prstGeom prst="ellipse">
          <a:avLst/>
        </a:prstGeom>
        <a:solidFill>
          <a:srgbClr val="4472C4">
            <a:shade val="50000"/>
            <a:hueOff val="254206"/>
            <a:satOff val="-6191"/>
            <a:lumOff val="27092"/>
            <a:alphaOff val="0"/>
          </a:srgbClr>
        </a:solidFill>
        <a:ln w="12700" cap="flat" cmpd="sng" algn="ctr">
          <a:solidFill>
            <a:sysClr val="window" lastClr="FFFFFF">
              <a:hueOff val="0"/>
              <a:satOff val="0"/>
              <a:lumOff val="0"/>
              <a:alphaOff val="0"/>
            </a:sysClr>
          </a:solidFill>
          <a:prstDash val="solid"/>
          <a:miter lim="800000"/>
        </a:ln>
        <a:effectLst/>
      </dgm:spPr>
    </dgm:pt>
    <dgm:pt modelId="{340A5E47-E473-4537-AD43-4E66C4691B3D}" type="pres">
      <dgm:prSet presAssocID="{07174C91-7D64-4FAD-AF0E-79EF812BA9F6}" presName="c8" presStyleLbl="node1" presStyleIdx="7" presStyleCnt="19"/>
      <dgm:spPr>
        <a:xfrm>
          <a:off x="1477079" y="495661"/>
          <a:ext cx="122784" cy="122784"/>
        </a:xfrm>
        <a:prstGeom prst="ellipse">
          <a:avLst/>
        </a:prstGeom>
        <a:solidFill>
          <a:srgbClr val="4472C4">
            <a:shade val="50000"/>
            <a:hueOff val="296574"/>
            <a:satOff val="-7223"/>
            <a:lumOff val="31608"/>
            <a:alphaOff val="0"/>
          </a:srgbClr>
        </a:solidFill>
        <a:ln w="12700" cap="flat" cmpd="sng" algn="ctr">
          <a:solidFill>
            <a:sysClr val="window" lastClr="FFFFFF">
              <a:hueOff val="0"/>
              <a:satOff val="0"/>
              <a:lumOff val="0"/>
              <a:alphaOff val="0"/>
            </a:sysClr>
          </a:solidFill>
          <a:prstDash val="solid"/>
          <a:miter lim="800000"/>
        </a:ln>
        <a:effectLst/>
      </dgm:spPr>
    </dgm:pt>
    <dgm:pt modelId="{7C649077-E898-44AF-8F57-7932809C83F6}" type="pres">
      <dgm:prSet presAssocID="{07174C91-7D64-4FAD-AF0E-79EF812BA9F6}" presName="c9" presStyleLbl="node1" presStyleIdx="8" presStyleCnt="19"/>
      <dgm:spPr>
        <a:xfrm>
          <a:off x="1580219" y="684750"/>
          <a:ext cx="122784" cy="122784"/>
        </a:xfrm>
        <a:prstGeom prst="ellipse">
          <a:avLst/>
        </a:prstGeom>
        <a:solidFill>
          <a:srgbClr val="4472C4">
            <a:shade val="50000"/>
            <a:hueOff val="338942"/>
            <a:satOff val="-8254"/>
            <a:lumOff val="36123"/>
            <a:alphaOff val="0"/>
          </a:srgbClr>
        </a:solidFill>
        <a:ln w="12700" cap="flat" cmpd="sng" algn="ctr">
          <a:solidFill>
            <a:sysClr val="window" lastClr="FFFFFF">
              <a:hueOff val="0"/>
              <a:satOff val="0"/>
              <a:lumOff val="0"/>
              <a:alphaOff val="0"/>
            </a:sysClr>
          </a:solidFill>
          <a:prstDash val="solid"/>
          <a:miter lim="800000"/>
        </a:ln>
        <a:effectLst/>
      </dgm:spPr>
    </dgm:pt>
    <dgm:pt modelId="{7D2F8694-A1D5-42D2-9C47-5F730F258519}" type="pres">
      <dgm:prSet presAssocID="{07174C91-7D64-4FAD-AF0E-79EF812BA9F6}" presName="c10" presStyleLbl="node1" presStyleIdx="9" presStyleCnt="19"/>
      <dgm:spPr>
        <a:xfrm>
          <a:off x="686346" y="323763"/>
          <a:ext cx="315731" cy="315731"/>
        </a:xfrm>
        <a:prstGeom prst="ellipse">
          <a:avLst/>
        </a:prstGeom>
        <a:solidFill>
          <a:srgbClr val="4472C4">
            <a:shade val="50000"/>
            <a:hueOff val="381309"/>
            <a:satOff val="-9286"/>
            <a:lumOff val="40638"/>
            <a:alphaOff val="0"/>
          </a:srgbClr>
        </a:solidFill>
        <a:ln w="12700" cap="flat" cmpd="sng" algn="ctr">
          <a:solidFill>
            <a:sysClr val="window" lastClr="FFFFFF">
              <a:hueOff val="0"/>
              <a:satOff val="0"/>
              <a:lumOff val="0"/>
              <a:alphaOff val="0"/>
            </a:sysClr>
          </a:solidFill>
          <a:prstDash val="solid"/>
          <a:miter lim="800000"/>
        </a:ln>
        <a:effectLst/>
      </dgm:spPr>
    </dgm:pt>
    <dgm:pt modelId="{DFC5909B-B216-400A-BAB7-53ED9B1519BC}" type="pres">
      <dgm:prSet presAssocID="{07174C91-7D64-4FAD-AF0E-79EF812BA9F6}" presName="c11" presStyleLbl="node1" presStyleIdx="10" presStyleCnt="19"/>
      <dgm:spPr>
        <a:xfrm>
          <a:off x="15942" y="976977"/>
          <a:ext cx="122784" cy="122784"/>
        </a:xfrm>
        <a:prstGeom prst="ellipse">
          <a:avLst/>
        </a:prstGeom>
        <a:solidFill>
          <a:srgbClr val="4472C4">
            <a:shade val="50000"/>
            <a:hueOff val="381309"/>
            <a:satOff val="-9286"/>
            <a:lumOff val="40638"/>
            <a:alphaOff val="0"/>
          </a:srgbClr>
        </a:solidFill>
        <a:ln w="12700" cap="flat" cmpd="sng" algn="ctr">
          <a:solidFill>
            <a:sysClr val="window" lastClr="FFFFFF">
              <a:hueOff val="0"/>
              <a:satOff val="0"/>
              <a:lumOff val="0"/>
              <a:alphaOff val="0"/>
            </a:sysClr>
          </a:solidFill>
          <a:prstDash val="solid"/>
          <a:miter lim="800000"/>
        </a:ln>
        <a:effectLst/>
      </dgm:spPr>
    </dgm:pt>
    <dgm:pt modelId="{EF37984B-5DBD-474C-ACF9-860D87FC7392}" type="pres">
      <dgm:prSet presAssocID="{07174C91-7D64-4FAD-AF0E-79EF812BA9F6}" presName="c12" presStyleLbl="node1" presStyleIdx="11" presStyleCnt="19"/>
      <dgm:spPr>
        <a:xfrm>
          <a:off x="119081" y="1131686"/>
          <a:ext cx="192947" cy="192947"/>
        </a:xfrm>
        <a:prstGeom prst="ellipse">
          <a:avLst/>
        </a:prstGeom>
        <a:solidFill>
          <a:srgbClr val="4472C4">
            <a:shade val="50000"/>
            <a:hueOff val="338942"/>
            <a:satOff val="-8254"/>
            <a:lumOff val="36123"/>
            <a:alphaOff val="0"/>
          </a:srgbClr>
        </a:solidFill>
        <a:ln w="12700" cap="flat" cmpd="sng" algn="ctr">
          <a:solidFill>
            <a:sysClr val="window" lastClr="FFFFFF">
              <a:hueOff val="0"/>
              <a:satOff val="0"/>
              <a:lumOff val="0"/>
              <a:alphaOff val="0"/>
            </a:sysClr>
          </a:solidFill>
          <a:prstDash val="solid"/>
          <a:miter lim="800000"/>
        </a:ln>
        <a:effectLst/>
      </dgm:spPr>
    </dgm:pt>
    <dgm:pt modelId="{661A4BA6-C66C-48BA-AB4F-B02329DC7D12}" type="pres">
      <dgm:prSet presAssocID="{07174C91-7D64-4FAD-AF0E-79EF812BA9F6}" presName="c13" presStyleLbl="node1" presStyleIdx="12" presStyleCnt="19"/>
      <dgm:spPr>
        <a:xfrm>
          <a:off x="376929" y="1269205"/>
          <a:ext cx="280650" cy="280650"/>
        </a:xfrm>
        <a:prstGeom prst="ellipse">
          <a:avLst/>
        </a:prstGeom>
        <a:solidFill>
          <a:srgbClr val="4472C4">
            <a:shade val="50000"/>
            <a:hueOff val="296574"/>
            <a:satOff val="-7223"/>
            <a:lumOff val="31608"/>
            <a:alphaOff val="0"/>
          </a:srgbClr>
        </a:solidFill>
        <a:ln w="12700" cap="flat" cmpd="sng" algn="ctr">
          <a:solidFill>
            <a:sysClr val="window" lastClr="FFFFFF">
              <a:hueOff val="0"/>
              <a:satOff val="0"/>
              <a:lumOff val="0"/>
              <a:alphaOff val="0"/>
            </a:sysClr>
          </a:solidFill>
          <a:prstDash val="solid"/>
          <a:miter lim="800000"/>
        </a:ln>
        <a:effectLst/>
      </dgm:spPr>
    </dgm:pt>
    <dgm:pt modelId="{89273800-DB66-4097-A1D2-4FC6302344C9}" type="pres">
      <dgm:prSet presAssocID="{07174C91-7D64-4FAD-AF0E-79EF812BA9F6}" presName="c14" presStyleLbl="node1" presStyleIdx="13" presStyleCnt="19"/>
      <dgm:spPr>
        <a:xfrm>
          <a:off x="737916" y="1492673"/>
          <a:ext cx="122784" cy="122784"/>
        </a:xfrm>
        <a:prstGeom prst="ellipse">
          <a:avLst/>
        </a:prstGeom>
        <a:solidFill>
          <a:srgbClr val="4472C4">
            <a:shade val="50000"/>
            <a:hueOff val="254206"/>
            <a:satOff val="-6191"/>
            <a:lumOff val="27092"/>
            <a:alphaOff val="0"/>
          </a:srgbClr>
        </a:solidFill>
        <a:ln w="12700" cap="flat" cmpd="sng" algn="ctr">
          <a:solidFill>
            <a:sysClr val="window" lastClr="FFFFFF">
              <a:hueOff val="0"/>
              <a:satOff val="0"/>
              <a:lumOff val="0"/>
              <a:alphaOff val="0"/>
            </a:sysClr>
          </a:solidFill>
          <a:prstDash val="solid"/>
          <a:miter lim="800000"/>
        </a:ln>
        <a:effectLst/>
      </dgm:spPr>
    </dgm:pt>
    <dgm:pt modelId="{A95DE38E-BDAC-48A0-9B39-8267E0659FB4}" type="pres">
      <dgm:prSet presAssocID="{07174C91-7D64-4FAD-AF0E-79EF812BA9F6}" presName="c15" presStyleLbl="node1" presStyleIdx="14" presStyleCnt="19"/>
      <dgm:spPr>
        <a:xfrm>
          <a:off x="806675" y="1269205"/>
          <a:ext cx="192947" cy="192947"/>
        </a:xfrm>
        <a:prstGeom prst="ellipse">
          <a:avLst/>
        </a:prstGeom>
        <a:solidFill>
          <a:srgbClr val="4472C4">
            <a:shade val="50000"/>
            <a:hueOff val="211839"/>
            <a:satOff val="-5159"/>
            <a:lumOff val="22577"/>
            <a:alphaOff val="0"/>
          </a:srgbClr>
        </a:solidFill>
        <a:ln w="12700" cap="flat" cmpd="sng" algn="ctr">
          <a:solidFill>
            <a:sysClr val="window" lastClr="FFFFFF">
              <a:hueOff val="0"/>
              <a:satOff val="0"/>
              <a:lumOff val="0"/>
              <a:alphaOff val="0"/>
            </a:sysClr>
          </a:solidFill>
          <a:prstDash val="solid"/>
          <a:miter lim="800000"/>
        </a:ln>
        <a:effectLst/>
      </dgm:spPr>
    </dgm:pt>
    <dgm:pt modelId="{129D8433-6EBB-426C-A02B-1A9259846656}" type="pres">
      <dgm:prSet presAssocID="{07174C91-7D64-4FAD-AF0E-79EF812BA9F6}" presName="c16" presStyleLbl="node1" presStyleIdx="15" presStyleCnt="19"/>
      <dgm:spPr>
        <a:xfrm>
          <a:off x="978574" y="1509863"/>
          <a:ext cx="122784" cy="122784"/>
        </a:xfrm>
        <a:prstGeom prst="ellipse">
          <a:avLst/>
        </a:prstGeom>
        <a:solidFill>
          <a:srgbClr val="4472C4">
            <a:shade val="50000"/>
            <a:hueOff val="169471"/>
            <a:satOff val="-4127"/>
            <a:lumOff val="18061"/>
            <a:alphaOff val="0"/>
          </a:srgbClr>
        </a:solidFill>
        <a:ln w="12700" cap="flat" cmpd="sng" algn="ctr">
          <a:solidFill>
            <a:sysClr val="window" lastClr="FFFFFF">
              <a:hueOff val="0"/>
              <a:satOff val="0"/>
              <a:lumOff val="0"/>
              <a:alphaOff val="0"/>
            </a:sysClr>
          </a:solidFill>
          <a:prstDash val="solid"/>
          <a:miter lim="800000"/>
        </a:ln>
        <a:effectLst/>
      </dgm:spPr>
    </dgm:pt>
    <dgm:pt modelId="{FE5A4C51-31F3-4B5F-A303-84E781C64E96}" type="pres">
      <dgm:prSet presAssocID="{07174C91-7D64-4FAD-AF0E-79EF812BA9F6}" presName="c17" presStyleLbl="node1" presStyleIdx="16" presStyleCnt="19"/>
      <dgm:spPr>
        <a:xfrm>
          <a:off x="1133282" y="1234825"/>
          <a:ext cx="280650" cy="280650"/>
        </a:xfrm>
        <a:prstGeom prst="ellipse">
          <a:avLst/>
        </a:prstGeom>
        <a:solidFill>
          <a:srgbClr val="4472C4">
            <a:shade val="50000"/>
            <a:hueOff val="127103"/>
            <a:satOff val="-3095"/>
            <a:lumOff val="13546"/>
            <a:alphaOff val="0"/>
          </a:srgbClr>
        </a:solidFill>
        <a:ln w="12700" cap="flat" cmpd="sng" algn="ctr">
          <a:solidFill>
            <a:sysClr val="window" lastClr="FFFFFF">
              <a:hueOff val="0"/>
              <a:satOff val="0"/>
              <a:lumOff val="0"/>
              <a:alphaOff val="0"/>
            </a:sysClr>
          </a:solidFill>
          <a:prstDash val="solid"/>
          <a:miter lim="800000"/>
        </a:ln>
        <a:effectLst/>
      </dgm:spPr>
    </dgm:pt>
    <dgm:pt modelId="{2BAE3EE5-1CE6-4936-819C-77E90BD8DD30}" type="pres">
      <dgm:prSet presAssocID="{07174C91-7D64-4FAD-AF0E-79EF812BA9F6}" presName="c18" presStyleLbl="node1" presStyleIdx="17" presStyleCnt="19"/>
      <dgm:spPr>
        <a:xfrm>
          <a:off x="1511459" y="1166066"/>
          <a:ext cx="192947" cy="192947"/>
        </a:xfrm>
        <a:prstGeom prst="ellipse">
          <a:avLst/>
        </a:prstGeom>
        <a:solidFill>
          <a:srgbClr val="4472C4">
            <a:shade val="50000"/>
            <a:hueOff val="84735"/>
            <a:satOff val="-2064"/>
            <a:lumOff val="9031"/>
            <a:alphaOff val="0"/>
          </a:srgbClr>
        </a:solidFill>
        <a:ln w="12700" cap="flat" cmpd="sng" algn="ctr">
          <a:solidFill>
            <a:sysClr val="window" lastClr="FFFFFF">
              <a:hueOff val="0"/>
              <a:satOff val="0"/>
              <a:lumOff val="0"/>
              <a:alphaOff val="0"/>
            </a:sysClr>
          </a:solidFill>
          <a:prstDash val="solid"/>
          <a:miter lim="800000"/>
        </a:ln>
        <a:effectLst/>
      </dgm:spPr>
    </dgm:pt>
    <dgm:pt modelId="{2AEE934F-FF5D-4660-AD03-E1042240F3A7}" type="pres">
      <dgm:prSet presAssocID="{8B5E48E5-9AB8-44A0-B65A-CACF8E7F7814}" presName="chevronComposite1" presStyleCnt="0"/>
      <dgm:spPr/>
    </dgm:pt>
    <dgm:pt modelId="{F6E79140-B0B4-4528-B5E0-EABC64BA0DF0}" type="pres">
      <dgm:prSet presAssocID="{8B5E48E5-9AB8-44A0-B65A-CACF8E7F7814}" presName="chevron1" presStyleLbl="sibTrans2D1" presStyleIdx="0" presStyleCnt="2"/>
      <dgm:spPr>
        <a:xfrm>
          <a:off x="1704406" y="357857"/>
          <a:ext cx="566658" cy="1081813"/>
        </a:xfrm>
        <a:prstGeom prst="chevron">
          <a:avLst>
            <a:gd name="adj" fmla="val 62310"/>
          </a:avLst>
        </a:prstGeom>
        <a:solidFill>
          <a:srgbClr val="4472C4">
            <a:shade val="90000"/>
            <a:hueOff val="0"/>
            <a:satOff val="0"/>
            <a:lumOff val="0"/>
            <a:alphaOff val="0"/>
          </a:srgbClr>
        </a:solidFill>
        <a:ln>
          <a:noFill/>
        </a:ln>
        <a:effectLst/>
      </dgm:spPr>
    </dgm:pt>
    <dgm:pt modelId="{020E8AA7-6670-462D-BE07-77582FCC27B2}" type="pres">
      <dgm:prSet presAssocID="{8B5E48E5-9AB8-44A0-B65A-CACF8E7F7814}" presName="spChevron1" presStyleCnt="0"/>
      <dgm:spPr/>
    </dgm:pt>
    <dgm:pt modelId="{57274477-5EBC-45CF-A46C-CD698E58E327}" type="pres">
      <dgm:prSet presAssocID="{8B5E48E5-9AB8-44A0-B65A-CACF8E7F7814}" presName="overlap" presStyleCnt="0"/>
      <dgm:spPr/>
    </dgm:pt>
    <dgm:pt modelId="{7942570A-BA33-4057-9E95-EDDAFD8726BC}" type="pres">
      <dgm:prSet presAssocID="{8B5E48E5-9AB8-44A0-B65A-CACF8E7F7814}" presName="chevronComposite2" presStyleCnt="0"/>
      <dgm:spPr/>
    </dgm:pt>
    <dgm:pt modelId="{CD2E612D-342A-4825-AA7E-7B2B00E771FB}" type="pres">
      <dgm:prSet presAssocID="{8B5E48E5-9AB8-44A0-B65A-CACF8E7F7814}" presName="chevron2" presStyleLbl="sibTrans2D1" presStyleIdx="1" presStyleCnt="2"/>
      <dgm:spPr>
        <a:xfrm>
          <a:off x="2168036" y="357857"/>
          <a:ext cx="566658" cy="1081813"/>
        </a:xfrm>
        <a:prstGeom prst="chevron">
          <a:avLst>
            <a:gd name="adj" fmla="val 62310"/>
          </a:avLst>
        </a:prstGeom>
        <a:solidFill>
          <a:srgbClr val="4472C4">
            <a:shade val="90000"/>
            <a:hueOff val="415426"/>
            <a:satOff val="-8871"/>
            <a:lumOff val="33109"/>
            <a:alphaOff val="0"/>
          </a:srgbClr>
        </a:solidFill>
        <a:ln>
          <a:noFill/>
        </a:ln>
        <a:effectLst/>
      </dgm:spPr>
    </dgm:pt>
    <dgm:pt modelId="{B801B19B-5EC2-4B2C-9EC9-27FD708ADA02}" type="pres">
      <dgm:prSet presAssocID="{8B5E48E5-9AB8-44A0-B65A-CACF8E7F7814}" presName="spChevron2" presStyleCnt="0"/>
      <dgm:spPr/>
    </dgm:pt>
    <dgm:pt modelId="{1244F465-328B-43AB-9D42-C9378E927AF2}" type="pres">
      <dgm:prSet presAssocID="{4D1D0598-5350-4DEA-B562-A311C7D8AAFC}" presName="last" presStyleCnt="0"/>
      <dgm:spPr/>
    </dgm:pt>
    <dgm:pt modelId="{249BA8D4-1416-44E6-BAD7-9D18DAD01579}" type="pres">
      <dgm:prSet presAssocID="{4D1D0598-5350-4DEA-B562-A311C7D8AAFC}" presName="circleTx" presStyleLbl="node1" presStyleIdx="18" presStyleCnt="19"/>
      <dgm:spPr/>
    </dgm:pt>
    <dgm:pt modelId="{1D0C7A1D-22E5-4281-97EE-13715DF7C18E}" type="pres">
      <dgm:prSet presAssocID="{4D1D0598-5350-4DEA-B562-A311C7D8AAFC}" presName="spN" presStyleCnt="0"/>
      <dgm:spPr/>
    </dgm:pt>
  </dgm:ptLst>
  <dgm:cxnLst>
    <dgm:cxn modelId="{946D2E89-ECD1-40BC-A8E0-FBD758E2D3FB}" srcId="{DBE6E69A-6AA2-41E1-9150-AE27F06FF320}" destId="{4D1D0598-5350-4DEA-B562-A311C7D8AAFC}" srcOrd="1" destOrd="0" parTransId="{439002DC-CE48-4399-BF25-BC28EC9759A3}" sibTransId="{3E317162-4393-479D-B11C-F4054B992711}"/>
    <dgm:cxn modelId="{C4329F8B-60AF-4661-BE69-603BBEA012FA}" type="presOf" srcId="{07174C91-7D64-4FAD-AF0E-79EF812BA9F6}" destId="{6283F9A4-34FD-4871-92F8-3998CE8DA001}" srcOrd="0" destOrd="0" presId="urn:microsoft.com/office/officeart/2009/3/layout/RandomtoResultProcess"/>
    <dgm:cxn modelId="{5FF7D493-5A2B-4ADA-97BA-F7ADE2FC3320}" srcId="{DBE6E69A-6AA2-41E1-9150-AE27F06FF320}" destId="{07174C91-7D64-4FAD-AF0E-79EF812BA9F6}" srcOrd="0" destOrd="0" parTransId="{144BF3CD-EFBE-4CD5-AEF1-EDF70AABB547}" sibTransId="{8B5E48E5-9AB8-44A0-B65A-CACF8E7F7814}"/>
    <dgm:cxn modelId="{426330BA-F6EB-48D0-B546-CAC751FFBBC0}" type="presOf" srcId="{DBE6E69A-6AA2-41E1-9150-AE27F06FF320}" destId="{8A1CAFD5-D786-45A0-A576-4E41A5AE7ED3}" srcOrd="0" destOrd="0" presId="urn:microsoft.com/office/officeart/2009/3/layout/RandomtoResultProcess"/>
    <dgm:cxn modelId="{BF5207E9-838A-43C9-B540-9CD05E3A418E}" type="presOf" srcId="{4D1D0598-5350-4DEA-B562-A311C7D8AAFC}" destId="{249BA8D4-1416-44E6-BAD7-9D18DAD01579}" srcOrd="0" destOrd="0" presId="urn:microsoft.com/office/officeart/2009/3/layout/RandomtoResultProcess"/>
    <dgm:cxn modelId="{79C988C7-7AB8-42B7-B6EE-E1EBD25E022C}" type="presParOf" srcId="{8A1CAFD5-D786-45A0-A576-4E41A5AE7ED3}" destId="{2EB5FBB7-5B74-4A38-9B8E-D41D002B4C78}" srcOrd="0" destOrd="0" presId="urn:microsoft.com/office/officeart/2009/3/layout/RandomtoResultProcess"/>
    <dgm:cxn modelId="{96D00F22-93C0-4A56-A502-43EAEDB4C92A}" type="presParOf" srcId="{2EB5FBB7-5B74-4A38-9B8E-D41D002B4C78}" destId="{6283F9A4-34FD-4871-92F8-3998CE8DA001}" srcOrd="0" destOrd="0" presId="urn:microsoft.com/office/officeart/2009/3/layout/RandomtoResultProcess"/>
    <dgm:cxn modelId="{0B6025E7-4CD9-4BE1-B886-A653BCA0EED3}" type="presParOf" srcId="{2EB5FBB7-5B74-4A38-9B8E-D41D002B4C78}" destId="{0BF608AB-8D88-4127-A323-D0331AF408EF}" srcOrd="1" destOrd="0" presId="urn:microsoft.com/office/officeart/2009/3/layout/RandomtoResultProcess"/>
    <dgm:cxn modelId="{121382D0-5B25-42DC-853C-2190C22A064E}" type="presParOf" srcId="{2EB5FBB7-5B74-4A38-9B8E-D41D002B4C78}" destId="{30CBA285-22A2-4430-A3A4-C59EA35A33BF}" srcOrd="2" destOrd="0" presId="urn:microsoft.com/office/officeart/2009/3/layout/RandomtoResultProcess"/>
    <dgm:cxn modelId="{92AC8228-E918-4707-A473-8D3C9564A2EF}" type="presParOf" srcId="{2EB5FBB7-5B74-4A38-9B8E-D41D002B4C78}" destId="{C04855C7-DB48-4505-BF3F-40D7D485387A}" srcOrd="3" destOrd="0" presId="urn:microsoft.com/office/officeart/2009/3/layout/RandomtoResultProcess"/>
    <dgm:cxn modelId="{AB67D022-E6C2-4A00-90AA-527EA4FFACD2}" type="presParOf" srcId="{2EB5FBB7-5B74-4A38-9B8E-D41D002B4C78}" destId="{6A87F085-43CE-4357-9A39-938582B6DE5F}" srcOrd="4" destOrd="0" presId="urn:microsoft.com/office/officeart/2009/3/layout/RandomtoResultProcess"/>
    <dgm:cxn modelId="{996D77EB-F48A-44DE-8F74-FF580F75CB66}" type="presParOf" srcId="{2EB5FBB7-5B74-4A38-9B8E-D41D002B4C78}" destId="{371131CB-BA92-46ED-85BC-709B5738AC4E}" srcOrd="5" destOrd="0" presId="urn:microsoft.com/office/officeart/2009/3/layout/RandomtoResultProcess"/>
    <dgm:cxn modelId="{A3DFDE59-96AB-467B-A48D-793BEB42EA14}" type="presParOf" srcId="{2EB5FBB7-5B74-4A38-9B8E-D41D002B4C78}" destId="{A0ECD89D-7362-4B04-82C9-8ECC40F2FB82}" srcOrd="6" destOrd="0" presId="urn:microsoft.com/office/officeart/2009/3/layout/RandomtoResultProcess"/>
    <dgm:cxn modelId="{6463C66B-26DA-4681-BE80-1C691852E147}" type="presParOf" srcId="{2EB5FBB7-5B74-4A38-9B8E-D41D002B4C78}" destId="{DA4F715C-81C6-4C16-9010-9AD09C5AE638}" srcOrd="7" destOrd="0" presId="urn:microsoft.com/office/officeart/2009/3/layout/RandomtoResultProcess"/>
    <dgm:cxn modelId="{F9DDF79B-6AA5-4D4A-8C40-7003325E1FA0}" type="presParOf" srcId="{2EB5FBB7-5B74-4A38-9B8E-D41D002B4C78}" destId="{340A5E47-E473-4537-AD43-4E66C4691B3D}" srcOrd="8" destOrd="0" presId="urn:microsoft.com/office/officeart/2009/3/layout/RandomtoResultProcess"/>
    <dgm:cxn modelId="{11119F25-BB42-4486-8B92-FDD6D59EAEC0}" type="presParOf" srcId="{2EB5FBB7-5B74-4A38-9B8E-D41D002B4C78}" destId="{7C649077-E898-44AF-8F57-7932809C83F6}" srcOrd="9" destOrd="0" presId="urn:microsoft.com/office/officeart/2009/3/layout/RandomtoResultProcess"/>
    <dgm:cxn modelId="{1284BA85-9FA6-4CF0-81FE-C68DC9C0AE09}" type="presParOf" srcId="{2EB5FBB7-5B74-4A38-9B8E-D41D002B4C78}" destId="{7D2F8694-A1D5-42D2-9C47-5F730F258519}" srcOrd="10" destOrd="0" presId="urn:microsoft.com/office/officeart/2009/3/layout/RandomtoResultProcess"/>
    <dgm:cxn modelId="{08988CFC-DE8C-4D1A-BAC8-5CFB76072D76}" type="presParOf" srcId="{2EB5FBB7-5B74-4A38-9B8E-D41D002B4C78}" destId="{DFC5909B-B216-400A-BAB7-53ED9B1519BC}" srcOrd="11" destOrd="0" presId="urn:microsoft.com/office/officeart/2009/3/layout/RandomtoResultProcess"/>
    <dgm:cxn modelId="{5BF26054-D06E-48DB-9079-61C889F79456}" type="presParOf" srcId="{2EB5FBB7-5B74-4A38-9B8E-D41D002B4C78}" destId="{EF37984B-5DBD-474C-ACF9-860D87FC7392}" srcOrd="12" destOrd="0" presId="urn:microsoft.com/office/officeart/2009/3/layout/RandomtoResultProcess"/>
    <dgm:cxn modelId="{8284438F-040D-4317-B0A8-6D4C464A2CF1}" type="presParOf" srcId="{2EB5FBB7-5B74-4A38-9B8E-D41D002B4C78}" destId="{661A4BA6-C66C-48BA-AB4F-B02329DC7D12}" srcOrd="13" destOrd="0" presId="urn:microsoft.com/office/officeart/2009/3/layout/RandomtoResultProcess"/>
    <dgm:cxn modelId="{6D63F3D6-AFA2-4669-9459-F0822FBCAA35}" type="presParOf" srcId="{2EB5FBB7-5B74-4A38-9B8E-D41D002B4C78}" destId="{89273800-DB66-4097-A1D2-4FC6302344C9}" srcOrd="14" destOrd="0" presId="urn:microsoft.com/office/officeart/2009/3/layout/RandomtoResultProcess"/>
    <dgm:cxn modelId="{3D6507FA-0113-4F54-A50F-74FDBC4B9717}" type="presParOf" srcId="{2EB5FBB7-5B74-4A38-9B8E-D41D002B4C78}" destId="{A95DE38E-BDAC-48A0-9B39-8267E0659FB4}" srcOrd="15" destOrd="0" presId="urn:microsoft.com/office/officeart/2009/3/layout/RandomtoResultProcess"/>
    <dgm:cxn modelId="{A46412BC-BC78-436A-8C51-009F8F72ADC9}" type="presParOf" srcId="{2EB5FBB7-5B74-4A38-9B8E-D41D002B4C78}" destId="{129D8433-6EBB-426C-A02B-1A9259846656}" srcOrd="16" destOrd="0" presId="urn:microsoft.com/office/officeart/2009/3/layout/RandomtoResultProcess"/>
    <dgm:cxn modelId="{530E875C-3820-4EAB-8686-335276C5FD06}" type="presParOf" srcId="{2EB5FBB7-5B74-4A38-9B8E-D41D002B4C78}" destId="{FE5A4C51-31F3-4B5F-A303-84E781C64E96}" srcOrd="17" destOrd="0" presId="urn:microsoft.com/office/officeart/2009/3/layout/RandomtoResultProcess"/>
    <dgm:cxn modelId="{5381D847-C673-4D39-9A5B-B50F8F24C905}" type="presParOf" srcId="{2EB5FBB7-5B74-4A38-9B8E-D41D002B4C78}" destId="{2BAE3EE5-1CE6-4936-819C-77E90BD8DD30}" srcOrd="18" destOrd="0" presId="urn:microsoft.com/office/officeart/2009/3/layout/RandomtoResultProcess"/>
    <dgm:cxn modelId="{C3EB91B2-A2A5-49F2-AD23-65BE55D618B3}" type="presParOf" srcId="{8A1CAFD5-D786-45A0-A576-4E41A5AE7ED3}" destId="{2AEE934F-FF5D-4660-AD03-E1042240F3A7}" srcOrd="1" destOrd="0" presId="urn:microsoft.com/office/officeart/2009/3/layout/RandomtoResultProcess"/>
    <dgm:cxn modelId="{E64D563E-A7C2-4677-A277-DBA795377BC0}" type="presParOf" srcId="{2AEE934F-FF5D-4660-AD03-E1042240F3A7}" destId="{F6E79140-B0B4-4528-B5E0-EABC64BA0DF0}" srcOrd="0" destOrd="0" presId="urn:microsoft.com/office/officeart/2009/3/layout/RandomtoResultProcess"/>
    <dgm:cxn modelId="{DCA39C31-DCDF-4247-A367-2B8973092C2D}" type="presParOf" srcId="{2AEE934F-FF5D-4660-AD03-E1042240F3A7}" destId="{020E8AA7-6670-462D-BE07-77582FCC27B2}" srcOrd="1" destOrd="0" presId="urn:microsoft.com/office/officeart/2009/3/layout/RandomtoResultProcess"/>
    <dgm:cxn modelId="{67AF0EE5-FAF2-4450-B33D-F4680EBA7FB9}" type="presParOf" srcId="{8A1CAFD5-D786-45A0-A576-4E41A5AE7ED3}" destId="{57274477-5EBC-45CF-A46C-CD698E58E327}" srcOrd="2" destOrd="0" presId="urn:microsoft.com/office/officeart/2009/3/layout/RandomtoResultProcess"/>
    <dgm:cxn modelId="{FD22EC4D-79F9-4BD4-AF83-D542D82F8AA0}" type="presParOf" srcId="{8A1CAFD5-D786-45A0-A576-4E41A5AE7ED3}" destId="{7942570A-BA33-4057-9E95-EDDAFD8726BC}" srcOrd="3" destOrd="0" presId="urn:microsoft.com/office/officeart/2009/3/layout/RandomtoResultProcess"/>
    <dgm:cxn modelId="{ED3D4EB3-D808-4191-8C1F-C472796C483E}" type="presParOf" srcId="{7942570A-BA33-4057-9E95-EDDAFD8726BC}" destId="{CD2E612D-342A-4825-AA7E-7B2B00E771FB}" srcOrd="0" destOrd="0" presId="urn:microsoft.com/office/officeart/2009/3/layout/RandomtoResultProcess"/>
    <dgm:cxn modelId="{A467122D-5C42-4EFD-AD11-0D53E91D14DE}" type="presParOf" srcId="{7942570A-BA33-4057-9E95-EDDAFD8726BC}" destId="{B801B19B-5EC2-4B2C-9EC9-27FD708ADA02}" srcOrd="1" destOrd="0" presId="urn:microsoft.com/office/officeart/2009/3/layout/RandomtoResultProcess"/>
    <dgm:cxn modelId="{82FACDB7-0921-467C-B3B2-83C630168C85}" type="presParOf" srcId="{8A1CAFD5-D786-45A0-A576-4E41A5AE7ED3}" destId="{1244F465-328B-43AB-9D42-C9378E927AF2}" srcOrd="4" destOrd="0" presId="urn:microsoft.com/office/officeart/2009/3/layout/RandomtoResultProcess"/>
    <dgm:cxn modelId="{1CB94C3F-8DA4-4A19-9E42-855821EF8CA5}" type="presParOf" srcId="{1244F465-328B-43AB-9D42-C9378E927AF2}" destId="{249BA8D4-1416-44E6-BAD7-9D18DAD01579}" srcOrd="0" destOrd="0" presId="urn:microsoft.com/office/officeart/2009/3/layout/RandomtoResultProcess"/>
    <dgm:cxn modelId="{B54BA55B-232D-4101-99B2-807DE6E8005D}" type="presParOf" srcId="{1244F465-328B-43AB-9D42-C9378E927AF2}" destId="{1D0C7A1D-22E5-4281-97EE-13715DF7C18E}" srcOrd="1" destOrd="0" presId="urn:microsoft.com/office/officeart/2009/3/layout/RandomtoResult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3F9A4-34FD-4871-92F8-3998CE8DA001}">
      <dsp:nvSpPr>
        <dsp:cNvPr id="0" name=""/>
        <dsp:cNvSpPr/>
      </dsp:nvSpPr>
      <dsp:spPr>
        <a:xfrm>
          <a:off x="108749" y="1245435"/>
          <a:ext cx="1629973" cy="53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Text" lastClr="000000">
                  <a:hueOff val="0"/>
                  <a:satOff val="0"/>
                  <a:lumOff val="0"/>
                  <a:alphaOff val="0"/>
                </a:sysClr>
              </a:solidFill>
              <a:latin typeface="Calibri" panose="020F0502020204030204"/>
              <a:ea typeface="+mn-ea"/>
              <a:cs typeface="+mn-cs"/>
            </a:rPr>
            <a:t>All conditions</a:t>
          </a:r>
        </a:p>
      </dsp:txBody>
      <dsp:txXfrm>
        <a:off x="108749" y="1245435"/>
        <a:ext cx="1629973" cy="537150"/>
      </dsp:txXfrm>
    </dsp:sp>
    <dsp:sp modelId="{0BF608AB-8D88-4127-A323-D0331AF408EF}">
      <dsp:nvSpPr>
        <dsp:cNvPr id="0" name=""/>
        <dsp:cNvSpPr/>
      </dsp:nvSpPr>
      <dsp:spPr>
        <a:xfrm>
          <a:off x="106896" y="1082067"/>
          <a:ext cx="129657" cy="129657"/>
        </a:xfrm>
        <a:prstGeom prst="ellipse">
          <a:avLst/>
        </a:prstGeom>
        <a:solidFill>
          <a:srgbClr val="70AD47">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CBA285-22A2-4430-A3A4-C59EA35A33BF}">
      <dsp:nvSpPr>
        <dsp:cNvPr id="0" name=""/>
        <dsp:cNvSpPr/>
      </dsp:nvSpPr>
      <dsp:spPr>
        <a:xfrm>
          <a:off x="197656" y="900547"/>
          <a:ext cx="129657" cy="129657"/>
        </a:xfrm>
        <a:prstGeom prst="ellipse">
          <a:avLst/>
        </a:prstGeom>
        <a:solidFill>
          <a:srgbClr val="70AD47">
            <a:shade val="50000"/>
            <a:hueOff val="38781"/>
            <a:satOff val="-1695"/>
            <a:lumOff val="462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855C7-DB48-4505-BF3F-40D7D485387A}">
      <dsp:nvSpPr>
        <dsp:cNvPr id="0" name=""/>
        <dsp:cNvSpPr/>
      </dsp:nvSpPr>
      <dsp:spPr>
        <a:xfrm>
          <a:off x="415480" y="936851"/>
          <a:ext cx="203746" cy="203746"/>
        </a:xfrm>
        <a:prstGeom prst="ellipse">
          <a:avLst/>
        </a:prstGeom>
        <a:solidFill>
          <a:srgbClr val="70AD47">
            <a:shade val="50000"/>
            <a:hueOff val="77563"/>
            <a:satOff val="-3391"/>
            <a:lumOff val="925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87F085-43CE-4357-9A39-938582B6DE5F}">
      <dsp:nvSpPr>
        <dsp:cNvPr id="0" name=""/>
        <dsp:cNvSpPr/>
      </dsp:nvSpPr>
      <dsp:spPr>
        <a:xfrm>
          <a:off x="597000" y="737180"/>
          <a:ext cx="129657" cy="129657"/>
        </a:xfrm>
        <a:prstGeom prst="ellipse">
          <a:avLst/>
        </a:prstGeom>
        <a:solidFill>
          <a:srgbClr val="70AD47">
            <a:shade val="50000"/>
            <a:hueOff val="116344"/>
            <a:satOff val="-5086"/>
            <a:lumOff val="1388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131CB-BA92-46ED-85BC-709B5738AC4E}">
      <dsp:nvSpPr>
        <dsp:cNvPr id="0" name=""/>
        <dsp:cNvSpPr/>
      </dsp:nvSpPr>
      <dsp:spPr>
        <a:xfrm>
          <a:off x="832976" y="664572"/>
          <a:ext cx="129657" cy="129657"/>
        </a:xfrm>
        <a:prstGeom prst="ellipse">
          <a:avLst/>
        </a:prstGeom>
        <a:solidFill>
          <a:srgbClr val="70AD47">
            <a:shade val="50000"/>
            <a:hueOff val="155126"/>
            <a:satOff val="-6781"/>
            <a:lumOff val="1851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CD89D-7362-4B04-82C9-8ECC40F2FB82}">
      <dsp:nvSpPr>
        <dsp:cNvPr id="0" name=""/>
        <dsp:cNvSpPr/>
      </dsp:nvSpPr>
      <dsp:spPr>
        <a:xfrm>
          <a:off x="1123407" y="791636"/>
          <a:ext cx="129657" cy="129657"/>
        </a:xfrm>
        <a:prstGeom prst="ellipse">
          <a:avLst/>
        </a:prstGeom>
        <a:solidFill>
          <a:srgbClr val="70AD47">
            <a:shade val="50000"/>
            <a:hueOff val="193907"/>
            <a:satOff val="-8476"/>
            <a:lumOff val="2313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F715C-81C6-4C16-9010-9AD09C5AE638}">
      <dsp:nvSpPr>
        <dsp:cNvPr id="0" name=""/>
        <dsp:cNvSpPr/>
      </dsp:nvSpPr>
      <dsp:spPr>
        <a:xfrm>
          <a:off x="1304927" y="882395"/>
          <a:ext cx="203746" cy="203746"/>
        </a:xfrm>
        <a:prstGeom prst="ellipse">
          <a:avLst/>
        </a:prstGeom>
        <a:solidFill>
          <a:srgbClr val="70AD47">
            <a:shade val="50000"/>
            <a:hueOff val="232689"/>
            <a:satOff val="-10172"/>
            <a:lumOff val="27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A5E47-E473-4537-AD43-4E66C4691B3D}">
      <dsp:nvSpPr>
        <dsp:cNvPr id="0" name=""/>
        <dsp:cNvSpPr/>
      </dsp:nvSpPr>
      <dsp:spPr>
        <a:xfrm>
          <a:off x="1559055" y="1082067"/>
          <a:ext cx="129657" cy="129657"/>
        </a:xfrm>
        <a:prstGeom prst="ellipse">
          <a:avLst/>
        </a:prstGeom>
        <a:solidFill>
          <a:srgbClr val="70AD47">
            <a:shade val="50000"/>
            <a:hueOff val="271470"/>
            <a:satOff val="-11867"/>
            <a:lumOff val="323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49077-E898-44AF-8F57-7932809C83F6}">
      <dsp:nvSpPr>
        <dsp:cNvPr id="0" name=""/>
        <dsp:cNvSpPr/>
      </dsp:nvSpPr>
      <dsp:spPr>
        <a:xfrm>
          <a:off x="1667967" y="1281739"/>
          <a:ext cx="129657" cy="129657"/>
        </a:xfrm>
        <a:prstGeom prst="ellipse">
          <a:avLst/>
        </a:prstGeom>
        <a:solidFill>
          <a:srgbClr val="70AD47">
            <a:shade val="50000"/>
            <a:hueOff val="310252"/>
            <a:satOff val="-13562"/>
            <a:lumOff val="3702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F8694-A1D5-42D2-9C47-5F730F258519}">
      <dsp:nvSpPr>
        <dsp:cNvPr id="0" name=""/>
        <dsp:cNvSpPr/>
      </dsp:nvSpPr>
      <dsp:spPr>
        <a:xfrm>
          <a:off x="724064" y="900547"/>
          <a:ext cx="333403" cy="333403"/>
        </a:xfrm>
        <a:prstGeom prst="ellipse">
          <a:avLst/>
        </a:prstGeom>
        <a:solidFill>
          <a:srgbClr val="70AD47">
            <a:shade val="50000"/>
            <a:hueOff val="349033"/>
            <a:satOff val="-15257"/>
            <a:lumOff val="4164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C5909B-B216-400A-BAB7-53ED9B1519BC}">
      <dsp:nvSpPr>
        <dsp:cNvPr id="0" name=""/>
        <dsp:cNvSpPr/>
      </dsp:nvSpPr>
      <dsp:spPr>
        <a:xfrm>
          <a:off x="16136" y="1590323"/>
          <a:ext cx="129657" cy="129657"/>
        </a:xfrm>
        <a:prstGeom prst="ellipse">
          <a:avLst/>
        </a:prstGeom>
        <a:solidFill>
          <a:srgbClr val="70AD47">
            <a:shade val="50000"/>
            <a:hueOff val="349033"/>
            <a:satOff val="-15257"/>
            <a:lumOff val="4164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37984B-5DBD-474C-ACF9-860D87FC7392}">
      <dsp:nvSpPr>
        <dsp:cNvPr id="0" name=""/>
        <dsp:cNvSpPr/>
      </dsp:nvSpPr>
      <dsp:spPr>
        <a:xfrm>
          <a:off x="125048" y="1753691"/>
          <a:ext cx="203746" cy="203746"/>
        </a:xfrm>
        <a:prstGeom prst="ellipse">
          <a:avLst/>
        </a:prstGeom>
        <a:solidFill>
          <a:srgbClr val="70AD47">
            <a:shade val="50000"/>
            <a:hueOff val="310252"/>
            <a:satOff val="-13562"/>
            <a:lumOff val="3702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A4BA6-C66C-48BA-AB4F-B02329DC7D12}">
      <dsp:nvSpPr>
        <dsp:cNvPr id="0" name=""/>
        <dsp:cNvSpPr/>
      </dsp:nvSpPr>
      <dsp:spPr>
        <a:xfrm>
          <a:off x="397328" y="1898907"/>
          <a:ext cx="296358" cy="296358"/>
        </a:xfrm>
        <a:prstGeom prst="ellipse">
          <a:avLst/>
        </a:prstGeom>
        <a:solidFill>
          <a:srgbClr val="70AD47">
            <a:shade val="50000"/>
            <a:hueOff val="271470"/>
            <a:satOff val="-11867"/>
            <a:lumOff val="323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273800-DB66-4097-A1D2-4FC6302344C9}">
      <dsp:nvSpPr>
        <dsp:cNvPr id="0" name=""/>
        <dsp:cNvSpPr/>
      </dsp:nvSpPr>
      <dsp:spPr>
        <a:xfrm>
          <a:off x="778520" y="2134882"/>
          <a:ext cx="129657" cy="129657"/>
        </a:xfrm>
        <a:prstGeom prst="ellipse">
          <a:avLst/>
        </a:prstGeom>
        <a:solidFill>
          <a:srgbClr val="70AD47">
            <a:shade val="50000"/>
            <a:hueOff val="232689"/>
            <a:satOff val="-10172"/>
            <a:lumOff val="27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5DE38E-BDAC-48A0-9B39-8267E0659FB4}">
      <dsp:nvSpPr>
        <dsp:cNvPr id="0" name=""/>
        <dsp:cNvSpPr/>
      </dsp:nvSpPr>
      <dsp:spPr>
        <a:xfrm>
          <a:off x="851128" y="1898907"/>
          <a:ext cx="203746" cy="203746"/>
        </a:xfrm>
        <a:prstGeom prst="ellipse">
          <a:avLst/>
        </a:prstGeom>
        <a:solidFill>
          <a:srgbClr val="70AD47">
            <a:shade val="50000"/>
            <a:hueOff val="193907"/>
            <a:satOff val="-8476"/>
            <a:lumOff val="2313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D8433-6EBB-426C-A02B-1A9259846656}">
      <dsp:nvSpPr>
        <dsp:cNvPr id="0" name=""/>
        <dsp:cNvSpPr/>
      </dsp:nvSpPr>
      <dsp:spPr>
        <a:xfrm>
          <a:off x="1032647" y="2153034"/>
          <a:ext cx="129657" cy="129657"/>
        </a:xfrm>
        <a:prstGeom prst="ellipse">
          <a:avLst/>
        </a:prstGeom>
        <a:solidFill>
          <a:srgbClr val="70AD47">
            <a:shade val="50000"/>
            <a:hueOff val="155126"/>
            <a:satOff val="-6781"/>
            <a:lumOff val="1851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A4C51-31F3-4B5F-A303-84E781C64E96}">
      <dsp:nvSpPr>
        <dsp:cNvPr id="0" name=""/>
        <dsp:cNvSpPr/>
      </dsp:nvSpPr>
      <dsp:spPr>
        <a:xfrm>
          <a:off x="1196015" y="1862603"/>
          <a:ext cx="296358" cy="296358"/>
        </a:xfrm>
        <a:prstGeom prst="ellipse">
          <a:avLst/>
        </a:prstGeom>
        <a:solidFill>
          <a:srgbClr val="70AD47">
            <a:shade val="50000"/>
            <a:hueOff val="116344"/>
            <a:satOff val="-5086"/>
            <a:lumOff val="1388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AE3EE5-1CE6-4936-819C-77E90BD8DD30}">
      <dsp:nvSpPr>
        <dsp:cNvPr id="0" name=""/>
        <dsp:cNvSpPr/>
      </dsp:nvSpPr>
      <dsp:spPr>
        <a:xfrm>
          <a:off x="1595359" y="1789995"/>
          <a:ext cx="203746" cy="203746"/>
        </a:xfrm>
        <a:prstGeom prst="ellipse">
          <a:avLst/>
        </a:prstGeom>
        <a:solidFill>
          <a:srgbClr val="70AD47">
            <a:shade val="50000"/>
            <a:hueOff val="77563"/>
            <a:satOff val="-3391"/>
            <a:lumOff val="925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79140-B0B4-4528-B5E0-EABC64BA0DF0}">
      <dsp:nvSpPr>
        <dsp:cNvPr id="0" name=""/>
        <dsp:cNvSpPr/>
      </dsp:nvSpPr>
      <dsp:spPr>
        <a:xfrm>
          <a:off x="1799106" y="936550"/>
          <a:ext cx="598375" cy="1142363"/>
        </a:xfrm>
        <a:prstGeom prst="chevron">
          <a:avLst>
            <a:gd name="adj" fmla="val 62310"/>
          </a:avLst>
        </a:prstGeom>
        <a:solidFill>
          <a:srgbClr val="70AD47">
            <a:shade val="9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D2E612D-342A-4825-AA7E-7B2B00E771FB}">
      <dsp:nvSpPr>
        <dsp:cNvPr id="0" name=""/>
        <dsp:cNvSpPr/>
      </dsp:nvSpPr>
      <dsp:spPr>
        <a:xfrm>
          <a:off x="2288685" y="936550"/>
          <a:ext cx="598375" cy="1142363"/>
        </a:xfrm>
        <a:prstGeom prst="chevron">
          <a:avLst>
            <a:gd name="adj" fmla="val 62310"/>
          </a:avLst>
        </a:prstGeom>
        <a:solidFill>
          <a:srgbClr val="70AD47">
            <a:shade val="90000"/>
            <a:hueOff val="379870"/>
            <a:satOff val="-15173"/>
            <a:lumOff val="35191"/>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49BA8D4-1416-44E6-BAD7-9D18DAD01579}">
      <dsp:nvSpPr>
        <dsp:cNvPr id="0" name=""/>
        <dsp:cNvSpPr/>
      </dsp:nvSpPr>
      <dsp:spPr>
        <a:xfrm>
          <a:off x="2952338" y="842142"/>
          <a:ext cx="1387142" cy="1387142"/>
        </a:xfrm>
        <a:prstGeom prst="ellipse">
          <a:avLst/>
        </a:prstGeom>
        <a:solidFill>
          <a:srgbClr val="70AD47">
            <a:shade val="50000"/>
            <a:hueOff val="38781"/>
            <a:satOff val="-1695"/>
            <a:lumOff val="462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Calibri" panose="020F0502020204030204"/>
              <a:ea typeface="+mn-ea"/>
              <a:cs typeface="+mn-cs"/>
            </a:rPr>
            <a:t>3 guides</a:t>
          </a:r>
        </a:p>
      </dsp:txBody>
      <dsp:txXfrm>
        <a:off x="3155480" y="1045284"/>
        <a:ext cx="980858" cy="980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3F9A4-34FD-4871-92F8-3998CE8DA001}">
      <dsp:nvSpPr>
        <dsp:cNvPr id="0" name=""/>
        <dsp:cNvSpPr/>
      </dsp:nvSpPr>
      <dsp:spPr>
        <a:xfrm>
          <a:off x="105108" y="659547"/>
          <a:ext cx="1565359" cy="515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hueOff val="0"/>
                  <a:satOff val="0"/>
                  <a:lumOff val="0"/>
                  <a:alphaOff val="0"/>
                </a:sysClr>
              </a:solidFill>
              <a:latin typeface="Calibri" panose="020F0502020204030204"/>
              <a:ea typeface="+mn-ea"/>
              <a:cs typeface="+mn-cs"/>
            </a:rPr>
            <a:t>4 conditions</a:t>
          </a:r>
        </a:p>
      </dsp:txBody>
      <dsp:txXfrm>
        <a:off x="105108" y="659547"/>
        <a:ext cx="1565359" cy="515857"/>
      </dsp:txXfrm>
    </dsp:sp>
    <dsp:sp modelId="{0BF608AB-8D88-4127-A323-D0331AF408EF}">
      <dsp:nvSpPr>
        <dsp:cNvPr id="0" name=""/>
        <dsp:cNvSpPr/>
      </dsp:nvSpPr>
      <dsp:spPr>
        <a:xfrm>
          <a:off x="103329" y="502655"/>
          <a:ext cx="124517" cy="124517"/>
        </a:xfrm>
        <a:prstGeom prst="ellipse">
          <a:avLst/>
        </a:prstGeom>
        <a:solidFill>
          <a:srgbClr val="FFC000">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CBA285-22A2-4430-A3A4-C59EA35A33BF}">
      <dsp:nvSpPr>
        <dsp:cNvPr id="0" name=""/>
        <dsp:cNvSpPr/>
      </dsp:nvSpPr>
      <dsp:spPr>
        <a:xfrm>
          <a:off x="190491" y="328331"/>
          <a:ext cx="124517" cy="124517"/>
        </a:xfrm>
        <a:prstGeom prst="ellipse">
          <a:avLst/>
        </a:prstGeom>
        <a:solidFill>
          <a:srgbClr val="FFC000">
            <a:shade val="50000"/>
            <a:hueOff val="-62548"/>
            <a:satOff val="0"/>
            <a:lumOff val="508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855C7-DB48-4505-BF3F-40D7D485387A}">
      <dsp:nvSpPr>
        <dsp:cNvPr id="0" name=""/>
        <dsp:cNvSpPr/>
      </dsp:nvSpPr>
      <dsp:spPr>
        <a:xfrm>
          <a:off x="399680" y="363196"/>
          <a:ext cx="195669" cy="195669"/>
        </a:xfrm>
        <a:prstGeom prst="ellipse">
          <a:avLst/>
        </a:prstGeom>
        <a:solidFill>
          <a:srgbClr val="FFC000">
            <a:shade val="50000"/>
            <a:hueOff val="-125096"/>
            <a:satOff val="0"/>
            <a:lumOff val="1016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87F085-43CE-4357-9A39-938582B6DE5F}">
      <dsp:nvSpPr>
        <dsp:cNvPr id="0" name=""/>
        <dsp:cNvSpPr/>
      </dsp:nvSpPr>
      <dsp:spPr>
        <a:xfrm>
          <a:off x="574004" y="171440"/>
          <a:ext cx="124517" cy="124517"/>
        </a:xfrm>
        <a:prstGeom prst="ellipse">
          <a:avLst/>
        </a:prstGeom>
        <a:solidFill>
          <a:srgbClr val="FFC000">
            <a:shade val="50000"/>
            <a:hueOff val="-187643"/>
            <a:satOff val="0"/>
            <a:lumOff val="1525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131CB-BA92-46ED-85BC-709B5738AC4E}">
      <dsp:nvSpPr>
        <dsp:cNvPr id="0" name=""/>
        <dsp:cNvSpPr/>
      </dsp:nvSpPr>
      <dsp:spPr>
        <a:xfrm>
          <a:off x="800626" y="101710"/>
          <a:ext cx="124517" cy="124517"/>
        </a:xfrm>
        <a:prstGeom prst="ellipse">
          <a:avLst/>
        </a:prstGeom>
        <a:solidFill>
          <a:srgbClr val="FFC000">
            <a:shade val="50000"/>
            <a:hueOff val="-250191"/>
            <a:satOff val="0"/>
            <a:lumOff val="2033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CD89D-7362-4B04-82C9-8ECC40F2FB82}">
      <dsp:nvSpPr>
        <dsp:cNvPr id="0" name=""/>
        <dsp:cNvSpPr/>
      </dsp:nvSpPr>
      <dsp:spPr>
        <a:xfrm>
          <a:off x="1079544" y="223737"/>
          <a:ext cx="124517" cy="124517"/>
        </a:xfrm>
        <a:prstGeom prst="ellipse">
          <a:avLst/>
        </a:prstGeom>
        <a:solidFill>
          <a:srgbClr val="FFC000">
            <a:shade val="50000"/>
            <a:hueOff val="-312739"/>
            <a:satOff val="0"/>
            <a:lumOff val="2542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F715C-81C6-4C16-9010-9AD09C5AE638}">
      <dsp:nvSpPr>
        <dsp:cNvPr id="0" name=""/>
        <dsp:cNvSpPr/>
      </dsp:nvSpPr>
      <dsp:spPr>
        <a:xfrm>
          <a:off x="1253868" y="310899"/>
          <a:ext cx="195669" cy="195669"/>
        </a:xfrm>
        <a:prstGeom prst="ellipse">
          <a:avLst/>
        </a:prstGeom>
        <a:solidFill>
          <a:srgbClr val="FFC000">
            <a:shade val="50000"/>
            <a:hueOff val="-375287"/>
            <a:satOff val="0"/>
            <a:lumOff val="3050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A5E47-E473-4537-AD43-4E66C4691B3D}">
      <dsp:nvSpPr>
        <dsp:cNvPr id="0" name=""/>
        <dsp:cNvSpPr/>
      </dsp:nvSpPr>
      <dsp:spPr>
        <a:xfrm>
          <a:off x="1497922" y="502655"/>
          <a:ext cx="124517" cy="124517"/>
        </a:xfrm>
        <a:prstGeom prst="ellipse">
          <a:avLst/>
        </a:prstGeom>
        <a:solidFill>
          <a:srgbClr val="FFC000">
            <a:shade val="50000"/>
            <a:hueOff val="-437834"/>
            <a:satOff val="0"/>
            <a:lumOff val="355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49077-E898-44AF-8F57-7932809C83F6}">
      <dsp:nvSpPr>
        <dsp:cNvPr id="0" name=""/>
        <dsp:cNvSpPr/>
      </dsp:nvSpPr>
      <dsp:spPr>
        <a:xfrm>
          <a:off x="1602517" y="694412"/>
          <a:ext cx="124517" cy="124517"/>
        </a:xfrm>
        <a:prstGeom prst="ellipse">
          <a:avLst/>
        </a:prstGeom>
        <a:solidFill>
          <a:srgbClr val="FFC000">
            <a:shade val="50000"/>
            <a:hueOff val="-500382"/>
            <a:satOff val="0"/>
            <a:lumOff val="4067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F8694-A1D5-42D2-9C47-5F730F258519}">
      <dsp:nvSpPr>
        <dsp:cNvPr id="0" name=""/>
        <dsp:cNvSpPr/>
      </dsp:nvSpPr>
      <dsp:spPr>
        <a:xfrm>
          <a:off x="696031" y="328331"/>
          <a:ext cx="320187" cy="320187"/>
        </a:xfrm>
        <a:prstGeom prst="ellipse">
          <a:avLst/>
        </a:prstGeom>
        <a:solidFill>
          <a:srgbClr val="FFC000">
            <a:shade val="50000"/>
            <a:hueOff val="-562930"/>
            <a:satOff val="0"/>
            <a:lumOff val="457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C5909B-B216-400A-BAB7-53ED9B1519BC}">
      <dsp:nvSpPr>
        <dsp:cNvPr id="0" name=""/>
        <dsp:cNvSpPr/>
      </dsp:nvSpPr>
      <dsp:spPr>
        <a:xfrm>
          <a:off x="16167" y="990763"/>
          <a:ext cx="124517" cy="124517"/>
        </a:xfrm>
        <a:prstGeom prst="ellipse">
          <a:avLst/>
        </a:prstGeom>
        <a:solidFill>
          <a:srgbClr val="FFC000">
            <a:shade val="50000"/>
            <a:hueOff val="-562930"/>
            <a:satOff val="0"/>
            <a:lumOff val="457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37984B-5DBD-474C-ACF9-860D87FC7392}">
      <dsp:nvSpPr>
        <dsp:cNvPr id="0" name=""/>
        <dsp:cNvSpPr/>
      </dsp:nvSpPr>
      <dsp:spPr>
        <a:xfrm>
          <a:off x="120761" y="1147655"/>
          <a:ext cx="195669" cy="195669"/>
        </a:xfrm>
        <a:prstGeom prst="ellipse">
          <a:avLst/>
        </a:prstGeom>
        <a:solidFill>
          <a:srgbClr val="FFC000">
            <a:shade val="50000"/>
            <a:hueOff val="-500382"/>
            <a:satOff val="0"/>
            <a:lumOff val="4067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A4BA6-C66C-48BA-AB4F-B02329DC7D12}">
      <dsp:nvSpPr>
        <dsp:cNvPr id="0" name=""/>
        <dsp:cNvSpPr/>
      </dsp:nvSpPr>
      <dsp:spPr>
        <a:xfrm>
          <a:off x="382248" y="1287114"/>
          <a:ext cx="284610" cy="284610"/>
        </a:xfrm>
        <a:prstGeom prst="ellipse">
          <a:avLst/>
        </a:prstGeom>
        <a:solidFill>
          <a:srgbClr val="FFC000">
            <a:shade val="50000"/>
            <a:hueOff val="-437834"/>
            <a:satOff val="0"/>
            <a:lumOff val="355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273800-DB66-4097-A1D2-4FC6302344C9}">
      <dsp:nvSpPr>
        <dsp:cNvPr id="0" name=""/>
        <dsp:cNvSpPr/>
      </dsp:nvSpPr>
      <dsp:spPr>
        <a:xfrm>
          <a:off x="748328" y="1513735"/>
          <a:ext cx="124517" cy="124517"/>
        </a:xfrm>
        <a:prstGeom prst="ellipse">
          <a:avLst/>
        </a:prstGeom>
        <a:solidFill>
          <a:srgbClr val="FFC000">
            <a:shade val="50000"/>
            <a:hueOff val="-375287"/>
            <a:satOff val="0"/>
            <a:lumOff val="3050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5DE38E-BDAC-48A0-9B39-8267E0659FB4}">
      <dsp:nvSpPr>
        <dsp:cNvPr id="0" name=""/>
        <dsp:cNvSpPr/>
      </dsp:nvSpPr>
      <dsp:spPr>
        <a:xfrm>
          <a:off x="818058" y="1287114"/>
          <a:ext cx="195669" cy="195669"/>
        </a:xfrm>
        <a:prstGeom prst="ellipse">
          <a:avLst/>
        </a:prstGeom>
        <a:solidFill>
          <a:srgbClr val="FFC000">
            <a:shade val="50000"/>
            <a:hueOff val="-312739"/>
            <a:satOff val="0"/>
            <a:lumOff val="2542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D8433-6EBB-426C-A02B-1A9259846656}">
      <dsp:nvSpPr>
        <dsp:cNvPr id="0" name=""/>
        <dsp:cNvSpPr/>
      </dsp:nvSpPr>
      <dsp:spPr>
        <a:xfrm>
          <a:off x="992382" y="1531168"/>
          <a:ext cx="124517" cy="124517"/>
        </a:xfrm>
        <a:prstGeom prst="ellipse">
          <a:avLst/>
        </a:prstGeom>
        <a:solidFill>
          <a:srgbClr val="FFC000">
            <a:shade val="50000"/>
            <a:hueOff val="-250191"/>
            <a:satOff val="0"/>
            <a:lumOff val="2033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A4C51-31F3-4B5F-A303-84E781C64E96}">
      <dsp:nvSpPr>
        <dsp:cNvPr id="0" name=""/>
        <dsp:cNvSpPr/>
      </dsp:nvSpPr>
      <dsp:spPr>
        <a:xfrm>
          <a:off x="1149274" y="1252249"/>
          <a:ext cx="284610" cy="284610"/>
        </a:xfrm>
        <a:prstGeom prst="ellipse">
          <a:avLst/>
        </a:prstGeom>
        <a:solidFill>
          <a:srgbClr val="FFC000">
            <a:shade val="50000"/>
            <a:hueOff val="-187643"/>
            <a:satOff val="0"/>
            <a:lumOff val="1525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AE3EE5-1CE6-4936-819C-77E90BD8DD30}">
      <dsp:nvSpPr>
        <dsp:cNvPr id="0" name=""/>
        <dsp:cNvSpPr/>
      </dsp:nvSpPr>
      <dsp:spPr>
        <a:xfrm>
          <a:off x="1532787" y="1182520"/>
          <a:ext cx="195669" cy="195669"/>
        </a:xfrm>
        <a:prstGeom prst="ellipse">
          <a:avLst/>
        </a:prstGeom>
        <a:solidFill>
          <a:srgbClr val="FFC000">
            <a:shade val="50000"/>
            <a:hueOff val="-125096"/>
            <a:satOff val="0"/>
            <a:lumOff val="1016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79140-B0B4-4528-B5E0-EABC64BA0DF0}">
      <dsp:nvSpPr>
        <dsp:cNvPr id="0" name=""/>
        <dsp:cNvSpPr/>
      </dsp:nvSpPr>
      <dsp:spPr>
        <a:xfrm>
          <a:off x="1728457" y="362906"/>
          <a:ext cx="574654" cy="1097078"/>
        </a:xfrm>
        <a:prstGeom prst="chevron">
          <a:avLst>
            <a:gd name="adj" fmla="val 62310"/>
          </a:avLst>
        </a:prstGeom>
        <a:solidFill>
          <a:srgbClr val="FFC000">
            <a:shade val="9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D2E612D-342A-4825-AA7E-7B2B00E771FB}">
      <dsp:nvSpPr>
        <dsp:cNvPr id="0" name=""/>
        <dsp:cNvSpPr/>
      </dsp:nvSpPr>
      <dsp:spPr>
        <a:xfrm>
          <a:off x="2198629" y="362906"/>
          <a:ext cx="574654" cy="1097078"/>
        </a:xfrm>
        <a:prstGeom prst="chevron">
          <a:avLst>
            <a:gd name="adj" fmla="val 62310"/>
          </a:avLst>
        </a:prstGeom>
        <a:solidFill>
          <a:srgbClr val="FFC000">
            <a:shade val="90000"/>
            <a:hueOff val="-634168"/>
            <a:satOff val="0"/>
            <a:lumOff val="39034"/>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49BA8D4-1416-44E6-BAD7-9D18DAD01579}">
      <dsp:nvSpPr>
        <dsp:cNvPr id="0" name=""/>
        <dsp:cNvSpPr/>
      </dsp:nvSpPr>
      <dsp:spPr>
        <a:xfrm>
          <a:off x="2835973" y="272241"/>
          <a:ext cx="1332154" cy="1332154"/>
        </a:xfrm>
        <a:prstGeom prst="ellipse">
          <a:avLst/>
        </a:prstGeom>
        <a:solidFill>
          <a:srgbClr val="FFC000">
            <a:shade val="50000"/>
            <a:hueOff val="-62548"/>
            <a:satOff val="0"/>
            <a:lumOff val="508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Calibri" panose="020F0502020204030204"/>
              <a:ea typeface="+mn-ea"/>
              <a:cs typeface="+mn-cs"/>
            </a:rPr>
            <a:t>1 guide</a:t>
          </a:r>
        </a:p>
      </dsp:txBody>
      <dsp:txXfrm>
        <a:off x="3031062" y="467330"/>
        <a:ext cx="941976" cy="941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3F9A4-34FD-4871-92F8-3998CE8DA001}">
      <dsp:nvSpPr>
        <dsp:cNvPr id="0" name=""/>
        <dsp:cNvSpPr/>
      </dsp:nvSpPr>
      <dsp:spPr>
        <a:xfrm>
          <a:off x="103645" y="650370"/>
          <a:ext cx="1543578" cy="50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hueOff val="0"/>
                  <a:satOff val="0"/>
                  <a:lumOff val="0"/>
                  <a:alphaOff val="0"/>
                </a:sysClr>
              </a:solidFill>
              <a:latin typeface="Calibri" panose="020F0502020204030204"/>
              <a:ea typeface="+mn-ea"/>
              <a:cs typeface="+mn-cs"/>
            </a:rPr>
            <a:t>4 conditions</a:t>
          </a:r>
        </a:p>
      </dsp:txBody>
      <dsp:txXfrm>
        <a:off x="103645" y="650370"/>
        <a:ext cx="1543578" cy="508679"/>
      </dsp:txXfrm>
    </dsp:sp>
    <dsp:sp modelId="{0BF608AB-8D88-4127-A323-D0331AF408EF}">
      <dsp:nvSpPr>
        <dsp:cNvPr id="0" name=""/>
        <dsp:cNvSpPr/>
      </dsp:nvSpPr>
      <dsp:spPr>
        <a:xfrm>
          <a:off x="101891" y="495661"/>
          <a:ext cx="122784" cy="122784"/>
        </a:xfrm>
        <a:prstGeom prst="ellipse">
          <a:avLst/>
        </a:prstGeom>
        <a:solidFill>
          <a:srgbClr val="4472C4">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CBA285-22A2-4430-A3A4-C59EA35A33BF}">
      <dsp:nvSpPr>
        <dsp:cNvPr id="0" name=""/>
        <dsp:cNvSpPr/>
      </dsp:nvSpPr>
      <dsp:spPr>
        <a:xfrm>
          <a:off x="187840" y="323763"/>
          <a:ext cx="122784" cy="122784"/>
        </a:xfrm>
        <a:prstGeom prst="ellipse">
          <a:avLst/>
        </a:prstGeom>
        <a:solidFill>
          <a:srgbClr val="4472C4">
            <a:shade val="50000"/>
            <a:hueOff val="42368"/>
            <a:satOff val="-1032"/>
            <a:lumOff val="451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855C7-DB48-4505-BF3F-40D7D485387A}">
      <dsp:nvSpPr>
        <dsp:cNvPr id="0" name=""/>
        <dsp:cNvSpPr/>
      </dsp:nvSpPr>
      <dsp:spPr>
        <a:xfrm>
          <a:off x="394119" y="358142"/>
          <a:ext cx="192947" cy="192947"/>
        </a:xfrm>
        <a:prstGeom prst="ellipse">
          <a:avLst/>
        </a:prstGeom>
        <a:solidFill>
          <a:srgbClr val="4472C4">
            <a:shade val="50000"/>
            <a:hueOff val="84735"/>
            <a:satOff val="-2064"/>
            <a:lumOff val="903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87F085-43CE-4357-9A39-938582B6DE5F}">
      <dsp:nvSpPr>
        <dsp:cNvPr id="0" name=""/>
        <dsp:cNvSpPr/>
      </dsp:nvSpPr>
      <dsp:spPr>
        <a:xfrm>
          <a:off x="566017" y="169054"/>
          <a:ext cx="122784" cy="122784"/>
        </a:xfrm>
        <a:prstGeom prst="ellipse">
          <a:avLst/>
        </a:prstGeom>
        <a:solidFill>
          <a:srgbClr val="4472C4">
            <a:shade val="50000"/>
            <a:hueOff val="127103"/>
            <a:satOff val="-3095"/>
            <a:lumOff val="1354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131CB-BA92-46ED-85BC-709B5738AC4E}">
      <dsp:nvSpPr>
        <dsp:cNvPr id="0" name=""/>
        <dsp:cNvSpPr/>
      </dsp:nvSpPr>
      <dsp:spPr>
        <a:xfrm>
          <a:off x="789485" y="100295"/>
          <a:ext cx="122784" cy="122784"/>
        </a:xfrm>
        <a:prstGeom prst="ellipse">
          <a:avLst/>
        </a:prstGeom>
        <a:solidFill>
          <a:srgbClr val="4472C4">
            <a:shade val="50000"/>
            <a:hueOff val="169471"/>
            <a:satOff val="-4127"/>
            <a:lumOff val="180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CD89D-7362-4B04-82C9-8ECC40F2FB82}">
      <dsp:nvSpPr>
        <dsp:cNvPr id="0" name=""/>
        <dsp:cNvSpPr/>
      </dsp:nvSpPr>
      <dsp:spPr>
        <a:xfrm>
          <a:off x="1064523" y="220624"/>
          <a:ext cx="122784" cy="122784"/>
        </a:xfrm>
        <a:prstGeom prst="ellipse">
          <a:avLst/>
        </a:prstGeom>
        <a:solidFill>
          <a:srgbClr val="4472C4">
            <a:shade val="50000"/>
            <a:hueOff val="211839"/>
            <a:satOff val="-5159"/>
            <a:lumOff val="2257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F715C-81C6-4C16-9010-9AD09C5AE638}">
      <dsp:nvSpPr>
        <dsp:cNvPr id="0" name=""/>
        <dsp:cNvSpPr/>
      </dsp:nvSpPr>
      <dsp:spPr>
        <a:xfrm>
          <a:off x="1236421" y="306573"/>
          <a:ext cx="192947" cy="192947"/>
        </a:xfrm>
        <a:prstGeom prst="ellipse">
          <a:avLst/>
        </a:prstGeom>
        <a:solidFill>
          <a:srgbClr val="4472C4">
            <a:shade val="50000"/>
            <a:hueOff val="254206"/>
            <a:satOff val="-6191"/>
            <a:lumOff val="270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A5E47-E473-4537-AD43-4E66C4691B3D}">
      <dsp:nvSpPr>
        <dsp:cNvPr id="0" name=""/>
        <dsp:cNvSpPr/>
      </dsp:nvSpPr>
      <dsp:spPr>
        <a:xfrm>
          <a:off x="1477079" y="495661"/>
          <a:ext cx="122784" cy="122784"/>
        </a:xfrm>
        <a:prstGeom prst="ellipse">
          <a:avLst/>
        </a:prstGeom>
        <a:solidFill>
          <a:srgbClr val="4472C4">
            <a:shade val="50000"/>
            <a:hueOff val="296574"/>
            <a:satOff val="-7223"/>
            <a:lumOff val="3160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49077-E898-44AF-8F57-7932809C83F6}">
      <dsp:nvSpPr>
        <dsp:cNvPr id="0" name=""/>
        <dsp:cNvSpPr/>
      </dsp:nvSpPr>
      <dsp:spPr>
        <a:xfrm>
          <a:off x="1580219" y="684750"/>
          <a:ext cx="122784" cy="122784"/>
        </a:xfrm>
        <a:prstGeom prst="ellipse">
          <a:avLst/>
        </a:prstGeom>
        <a:solidFill>
          <a:srgbClr val="4472C4">
            <a:shade val="50000"/>
            <a:hueOff val="338942"/>
            <a:satOff val="-8254"/>
            <a:lumOff val="3612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F8694-A1D5-42D2-9C47-5F730F258519}">
      <dsp:nvSpPr>
        <dsp:cNvPr id="0" name=""/>
        <dsp:cNvSpPr/>
      </dsp:nvSpPr>
      <dsp:spPr>
        <a:xfrm>
          <a:off x="686346" y="323763"/>
          <a:ext cx="315731" cy="315731"/>
        </a:xfrm>
        <a:prstGeom prst="ellipse">
          <a:avLst/>
        </a:prstGeom>
        <a:solidFill>
          <a:srgbClr val="4472C4">
            <a:shade val="50000"/>
            <a:hueOff val="381309"/>
            <a:satOff val="-9286"/>
            <a:lumOff val="4063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C5909B-B216-400A-BAB7-53ED9B1519BC}">
      <dsp:nvSpPr>
        <dsp:cNvPr id="0" name=""/>
        <dsp:cNvSpPr/>
      </dsp:nvSpPr>
      <dsp:spPr>
        <a:xfrm>
          <a:off x="15942" y="976977"/>
          <a:ext cx="122784" cy="122784"/>
        </a:xfrm>
        <a:prstGeom prst="ellipse">
          <a:avLst/>
        </a:prstGeom>
        <a:solidFill>
          <a:srgbClr val="4472C4">
            <a:shade val="50000"/>
            <a:hueOff val="381309"/>
            <a:satOff val="-9286"/>
            <a:lumOff val="4063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37984B-5DBD-474C-ACF9-860D87FC7392}">
      <dsp:nvSpPr>
        <dsp:cNvPr id="0" name=""/>
        <dsp:cNvSpPr/>
      </dsp:nvSpPr>
      <dsp:spPr>
        <a:xfrm>
          <a:off x="119081" y="1131686"/>
          <a:ext cx="192947" cy="192947"/>
        </a:xfrm>
        <a:prstGeom prst="ellipse">
          <a:avLst/>
        </a:prstGeom>
        <a:solidFill>
          <a:srgbClr val="4472C4">
            <a:shade val="50000"/>
            <a:hueOff val="338942"/>
            <a:satOff val="-8254"/>
            <a:lumOff val="3612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A4BA6-C66C-48BA-AB4F-B02329DC7D12}">
      <dsp:nvSpPr>
        <dsp:cNvPr id="0" name=""/>
        <dsp:cNvSpPr/>
      </dsp:nvSpPr>
      <dsp:spPr>
        <a:xfrm>
          <a:off x="376929" y="1269205"/>
          <a:ext cx="280650" cy="280650"/>
        </a:xfrm>
        <a:prstGeom prst="ellipse">
          <a:avLst/>
        </a:prstGeom>
        <a:solidFill>
          <a:srgbClr val="4472C4">
            <a:shade val="50000"/>
            <a:hueOff val="296574"/>
            <a:satOff val="-7223"/>
            <a:lumOff val="3160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273800-DB66-4097-A1D2-4FC6302344C9}">
      <dsp:nvSpPr>
        <dsp:cNvPr id="0" name=""/>
        <dsp:cNvSpPr/>
      </dsp:nvSpPr>
      <dsp:spPr>
        <a:xfrm>
          <a:off x="737916" y="1492673"/>
          <a:ext cx="122784" cy="122784"/>
        </a:xfrm>
        <a:prstGeom prst="ellipse">
          <a:avLst/>
        </a:prstGeom>
        <a:solidFill>
          <a:srgbClr val="4472C4">
            <a:shade val="50000"/>
            <a:hueOff val="254206"/>
            <a:satOff val="-6191"/>
            <a:lumOff val="270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5DE38E-BDAC-48A0-9B39-8267E0659FB4}">
      <dsp:nvSpPr>
        <dsp:cNvPr id="0" name=""/>
        <dsp:cNvSpPr/>
      </dsp:nvSpPr>
      <dsp:spPr>
        <a:xfrm>
          <a:off x="806675" y="1269205"/>
          <a:ext cx="192947" cy="192947"/>
        </a:xfrm>
        <a:prstGeom prst="ellipse">
          <a:avLst/>
        </a:prstGeom>
        <a:solidFill>
          <a:srgbClr val="4472C4">
            <a:shade val="50000"/>
            <a:hueOff val="211839"/>
            <a:satOff val="-5159"/>
            <a:lumOff val="2257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D8433-6EBB-426C-A02B-1A9259846656}">
      <dsp:nvSpPr>
        <dsp:cNvPr id="0" name=""/>
        <dsp:cNvSpPr/>
      </dsp:nvSpPr>
      <dsp:spPr>
        <a:xfrm>
          <a:off x="978574" y="1509863"/>
          <a:ext cx="122784" cy="122784"/>
        </a:xfrm>
        <a:prstGeom prst="ellipse">
          <a:avLst/>
        </a:prstGeom>
        <a:solidFill>
          <a:srgbClr val="4472C4">
            <a:shade val="50000"/>
            <a:hueOff val="169471"/>
            <a:satOff val="-4127"/>
            <a:lumOff val="180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A4C51-31F3-4B5F-A303-84E781C64E96}">
      <dsp:nvSpPr>
        <dsp:cNvPr id="0" name=""/>
        <dsp:cNvSpPr/>
      </dsp:nvSpPr>
      <dsp:spPr>
        <a:xfrm>
          <a:off x="1133282" y="1234825"/>
          <a:ext cx="280650" cy="280650"/>
        </a:xfrm>
        <a:prstGeom prst="ellipse">
          <a:avLst/>
        </a:prstGeom>
        <a:solidFill>
          <a:srgbClr val="4472C4">
            <a:shade val="50000"/>
            <a:hueOff val="127103"/>
            <a:satOff val="-3095"/>
            <a:lumOff val="1354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AE3EE5-1CE6-4936-819C-77E90BD8DD30}">
      <dsp:nvSpPr>
        <dsp:cNvPr id="0" name=""/>
        <dsp:cNvSpPr/>
      </dsp:nvSpPr>
      <dsp:spPr>
        <a:xfrm>
          <a:off x="1511459" y="1166066"/>
          <a:ext cx="192947" cy="192947"/>
        </a:xfrm>
        <a:prstGeom prst="ellipse">
          <a:avLst/>
        </a:prstGeom>
        <a:solidFill>
          <a:srgbClr val="4472C4">
            <a:shade val="50000"/>
            <a:hueOff val="84735"/>
            <a:satOff val="-2064"/>
            <a:lumOff val="903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79140-B0B4-4528-B5E0-EABC64BA0DF0}">
      <dsp:nvSpPr>
        <dsp:cNvPr id="0" name=""/>
        <dsp:cNvSpPr/>
      </dsp:nvSpPr>
      <dsp:spPr>
        <a:xfrm>
          <a:off x="1704406" y="357857"/>
          <a:ext cx="566658" cy="1081813"/>
        </a:xfrm>
        <a:prstGeom prst="chevron">
          <a:avLst>
            <a:gd name="adj" fmla="val 62310"/>
          </a:avLst>
        </a:prstGeom>
        <a:solidFill>
          <a:srgbClr val="4472C4">
            <a:shade val="9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D2E612D-342A-4825-AA7E-7B2B00E771FB}">
      <dsp:nvSpPr>
        <dsp:cNvPr id="0" name=""/>
        <dsp:cNvSpPr/>
      </dsp:nvSpPr>
      <dsp:spPr>
        <a:xfrm>
          <a:off x="2168036" y="357857"/>
          <a:ext cx="566658" cy="1081813"/>
        </a:xfrm>
        <a:prstGeom prst="chevron">
          <a:avLst>
            <a:gd name="adj" fmla="val 62310"/>
          </a:avLst>
        </a:prstGeom>
        <a:solidFill>
          <a:srgbClr val="4472C4">
            <a:shade val="90000"/>
            <a:hueOff val="415426"/>
            <a:satOff val="-8871"/>
            <a:lumOff val="33109"/>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49BA8D4-1416-44E6-BAD7-9D18DAD01579}">
      <dsp:nvSpPr>
        <dsp:cNvPr id="0" name=""/>
        <dsp:cNvSpPr/>
      </dsp:nvSpPr>
      <dsp:spPr>
        <a:xfrm>
          <a:off x="2796513" y="268453"/>
          <a:ext cx="1313618" cy="1313618"/>
        </a:xfrm>
        <a:prstGeom prst="ellipse">
          <a:avLst/>
        </a:prstGeom>
        <a:solidFill>
          <a:srgbClr val="4472C4">
            <a:shade val="50000"/>
            <a:hueOff val="42368"/>
            <a:satOff val="-1032"/>
            <a:lumOff val="451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Calibri" panose="020F0502020204030204"/>
              <a:ea typeface="+mn-ea"/>
              <a:cs typeface="+mn-cs"/>
            </a:rPr>
            <a:t>1 guide</a:t>
          </a:r>
        </a:p>
      </dsp:txBody>
      <dsp:txXfrm>
        <a:off x="2988888" y="460828"/>
        <a:ext cx="928868" cy="928868"/>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4/26/2021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4/26/2021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1723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905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566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9718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3758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722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95535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7420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48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5166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‘No’s</a:t>
            </a:r>
            <a:r>
              <a:rPr lang="en-US" baseline="0" dirty="0"/>
              <a:t> are important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91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4242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 template is yet another tab, but is not intended</a:t>
            </a:r>
            <a:r>
              <a:rPr lang="en-US" baseline="0" dirty="0"/>
              <a:t> to be the primary way to transmit lab information. It can still be implemented and service to augment the interpretive repeating group.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6838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0775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all of the information currently collected on the COVIS case report form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931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3797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abx</a:t>
            </a:r>
            <a:r>
              <a:rPr lang="en-US" baseline="0" dirty="0"/>
              <a:t> from the form: ampicillin, chloramphenicol, trimethoprim/sulfa, fluoroquinolones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2923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0600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1450" indent="-171450">
              <a:buFont typeface="Arial" panose="020B0604020202020204" pitchFamily="34" charset="0"/>
              <a:buChar char="•"/>
            </a:pPr>
            <a:r>
              <a:rPr lang="en-US" sz="2033" dirty="0">
                <a:solidFill>
                  <a:srgbClr val="005DAB"/>
                </a:solidFill>
              </a:rPr>
              <a:t>Data elements that are most essential for guiding cyclosporiasis epi investigations and retiring legacy systems:</a:t>
            </a:r>
          </a:p>
          <a:p>
            <a:pPr marL="628650" lvl="1" indent="-171450">
              <a:buFont typeface="Arial" panose="020B0604020202020204" pitchFamily="34" charset="0"/>
              <a:buChar char="•"/>
            </a:pPr>
            <a:r>
              <a:rPr lang="en-US" sz="2033" b="1" dirty="0">
                <a:solidFill>
                  <a:srgbClr val="005DAB"/>
                </a:solidFill>
              </a:rPr>
              <a:t>Signs and Symptoms </a:t>
            </a:r>
            <a:r>
              <a:rPr lang="en-US" sz="2033" dirty="0">
                <a:solidFill>
                  <a:srgbClr val="005DAB"/>
                </a:solidFill>
              </a:rPr>
              <a:t>to assess for clinical compatibility </a:t>
            </a:r>
          </a:p>
          <a:p>
            <a:pPr marL="628650" lvl="1" indent="-171450">
              <a:buFont typeface="Arial" panose="020B0604020202020204" pitchFamily="34" charset="0"/>
              <a:buChar char="•"/>
            </a:pPr>
            <a:r>
              <a:rPr lang="en-US" sz="2033" b="1" dirty="0">
                <a:solidFill>
                  <a:srgbClr val="005DAB"/>
                </a:solidFill>
              </a:rPr>
              <a:t>Travel History</a:t>
            </a:r>
            <a:r>
              <a:rPr lang="en-US" sz="2033" dirty="0">
                <a:solidFill>
                  <a:srgbClr val="005DAB"/>
                </a:solidFill>
              </a:rPr>
              <a:t> to determine whether the infection was likely acquired domestically and warrants further investigation</a:t>
            </a:r>
          </a:p>
          <a:p>
            <a:pPr marL="628650" lvl="1" indent="-171450">
              <a:buFont typeface="Arial" panose="020B0604020202020204" pitchFamily="34" charset="0"/>
              <a:buChar char="•"/>
            </a:pPr>
            <a:r>
              <a:rPr lang="en-US" sz="2033" b="1" dirty="0">
                <a:solidFill>
                  <a:srgbClr val="005DAB"/>
                </a:solidFill>
              </a:rPr>
              <a:t>Food Exposure History </a:t>
            </a:r>
            <a:r>
              <a:rPr lang="en-US" sz="2033" dirty="0">
                <a:solidFill>
                  <a:srgbClr val="005DAB"/>
                </a:solidFill>
              </a:rPr>
              <a:t>sections to aid in cluster/outbreak identification and investigation (sources of food inside and outside the home, such as grocery stores and restaurants)</a:t>
            </a:r>
          </a:p>
          <a:p>
            <a:pPr marL="628650" lvl="1" indent="-171450">
              <a:buFont typeface="Arial" panose="020B0604020202020204" pitchFamily="34" charset="0"/>
              <a:buChar char="•"/>
            </a:pPr>
            <a:r>
              <a:rPr lang="en-US" sz="2033" b="1" dirty="0">
                <a:solidFill>
                  <a:srgbClr val="005DAB"/>
                </a:solidFill>
              </a:rPr>
              <a:t>Events History </a:t>
            </a:r>
            <a:r>
              <a:rPr lang="en-US" sz="2033" dirty="0">
                <a:solidFill>
                  <a:srgbClr val="005DAB"/>
                </a:solidFill>
              </a:rPr>
              <a:t>and </a:t>
            </a:r>
            <a:r>
              <a:rPr lang="en-US" sz="2033" b="1" dirty="0">
                <a:solidFill>
                  <a:srgbClr val="005DAB"/>
                </a:solidFill>
              </a:rPr>
              <a:t>Ill Contacts </a:t>
            </a:r>
            <a:r>
              <a:rPr lang="en-US" sz="2033" dirty="0">
                <a:solidFill>
                  <a:srgbClr val="005DAB"/>
                </a:solidFill>
              </a:rPr>
              <a:t>sections to aid in cluster/outbreak identification and investigation</a:t>
            </a:r>
          </a:p>
          <a:p>
            <a:pPr marL="628650" lvl="1" indent="-171450">
              <a:buFont typeface="Arial" panose="020B0604020202020204" pitchFamily="34" charset="0"/>
              <a:buChar char="•"/>
            </a:pPr>
            <a:r>
              <a:rPr lang="en-US" sz="2033" b="1" dirty="0">
                <a:solidFill>
                  <a:srgbClr val="005DAB"/>
                </a:solidFill>
              </a:rPr>
              <a:t>Epidemiology Laboratory </a:t>
            </a:r>
            <a:r>
              <a:rPr lang="en-US" sz="2033" dirty="0">
                <a:solidFill>
                  <a:srgbClr val="005DAB"/>
                </a:solidFill>
              </a:rPr>
              <a:t>section (testing methods and results, laboratory type)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6136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6855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146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exposure details</a:t>
            </a:r>
            <a:r>
              <a:rPr lang="en-US" i="1" baseline="0" dirty="0"/>
              <a:t> </a:t>
            </a:r>
            <a:r>
              <a:rPr lang="en-US" b="1" i="0" baseline="0" dirty="0"/>
              <a:t>if you can</a:t>
            </a:r>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074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tabs currently have few</a:t>
            </a:r>
            <a:r>
              <a:rPr lang="en-US" baseline="0" dirty="0"/>
              <a:t> data elements, as there is no existing enhanced epi surveillance data collection. </a:t>
            </a:r>
          </a:p>
          <a:p>
            <a:r>
              <a:rPr lang="en-US" baseline="0" dirty="0"/>
              <a:t>Enhanced surveillance planning is ongoing for salmonellosis.</a:t>
            </a:r>
          </a:p>
          <a:p>
            <a:r>
              <a:rPr lang="en-US" baseline="0" dirty="0"/>
              <a:t>Please prioritize DEs normally sent to LEDS and Pulsenet. To highlight a few critical ones:</a:t>
            </a:r>
          </a:p>
          <a:p>
            <a:pPr marL="171450" indent="-171450">
              <a:buFontTx/>
              <a:buChar char="-"/>
            </a:pPr>
            <a:r>
              <a:rPr lang="en-US" baseline="0" dirty="0"/>
              <a:t>Organism – this includes subtyping/species/serotype information</a:t>
            </a:r>
          </a:p>
          <a:p>
            <a:pPr marL="171450" indent="-171450">
              <a:buFontTx/>
              <a:buChar char="-"/>
            </a:pPr>
            <a:r>
              <a:rPr lang="en-US" baseline="0" dirty="0"/>
              <a:t>Specimen ID will aid linking with PulseNet and other lab systems. </a:t>
            </a:r>
          </a:p>
          <a:p>
            <a:pPr marL="171450" indent="-171450">
              <a:buFontTx/>
              <a:buChar char="-"/>
            </a:pPr>
            <a:r>
              <a:rPr lang="en-US" baseline="0" dirty="0"/>
              <a:t>Performing lab type allows us to compare the MMG data with our legacy systems.  </a:t>
            </a:r>
          </a:p>
          <a:p>
            <a:pPr marL="171450" indent="-171450">
              <a:buFontTx/>
              <a:buChar char="-"/>
            </a:pPr>
            <a:r>
              <a:rPr lang="en-US" baseline="0" dirty="0"/>
              <a:t>Salmonella also has a serogroup field, to complement the serotype info that you might send in Organism field.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7797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8775" y="674688"/>
            <a:ext cx="6000750" cy="3375025"/>
          </a:xfrm>
        </p:spPr>
      </p:sp>
      <p:sp>
        <p:nvSpPr>
          <p:cNvPr id="3" name="Notes Placeholder 2"/>
          <p:cNvSpPr>
            <a:spLocks noGrp="1"/>
          </p:cNvSpPr>
          <p:nvPr>
            <p:ph type="body" idx="1"/>
          </p:nvPr>
        </p:nvSpPr>
        <p:spPr/>
        <p:txBody>
          <a:bodyPr>
            <a:normAutofit fontScale="70000" lnSpcReduction="20000"/>
          </a:bodyPr>
          <a:lstStyle/>
          <a:p>
            <a:r>
              <a:rPr lang="en-US" sz="1800" dirty="0">
                <a:solidFill>
                  <a:srgbClr val="000000"/>
                </a:solidFill>
                <a:latin typeface="+mn-lt"/>
              </a:rPr>
              <a:t>In</a:t>
            </a:r>
            <a:r>
              <a:rPr lang="en-US" sz="1800" baseline="0" dirty="0">
                <a:solidFill>
                  <a:srgbClr val="000000"/>
                </a:solidFill>
                <a:latin typeface="+mn-lt"/>
              </a:rPr>
              <a:t> case anyone is not familiar with FoodNet.  </a:t>
            </a:r>
            <a:r>
              <a:rPr lang="en-US" sz="1800" dirty="0">
                <a:solidFill>
                  <a:srgbClr val="000000"/>
                </a:solidFill>
                <a:latin typeface="+mn-lt"/>
              </a:rPr>
              <a:t>The Foodborne Disease Active Surveillance Network (or </a:t>
            </a:r>
            <a:r>
              <a:rPr lang="en-US" sz="1800" baseline="0" dirty="0">
                <a:solidFill>
                  <a:srgbClr val="000000"/>
                </a:solidFill>
                <a:latin typeface="+mn-lt"/>
              </a:rPr>
              <a:t>FoodNet) is a collaboration among CDC, 10 state health departments, USDA-FSIS, and FDA and is a component of CDC’s Emerging Infections Program.  The surveillance area </a:t>
            </a:r>
            <a:r>
              <a:rPr lang="en-US" sz="1800" dirty="0">
                <a:latin typeface="+mn-lt"/>
              </a:rPr>
              <a:t>covers 15% of the population or approximately 48 million people. </a:t>
            </a:r>
            <a:r>
              <a:rPr lang="en-US" sz="1800" baseline="0" dirty="0">
                <a:solidFill>
                  <a:srgbClr val="000000"/>
                </a:solidFill>
                <a:latin typeface="+mn-lt"/>
              </a:rPr>
              <a:t>We conduct</a:t>
            </a:r>
            <a:r>
              <a:rPr lang="en-US" sz="1800" baseline="0" dirty="0">
                <a:latin typeface="+mn-lt"/>
              </a:rPr>
              <a:t> active, laboratory-based surveillance for 8 pathogens and pediatric HUS in order to provide reliable data for tracking incidence over time. As mentioned earlier not only do FoodNet sites report on most conditions listed in the FDD, but also those not included such as HUS, Listeria, Yersinia,  and for a few sites Enterotoxogenic E.coli reports. For HUS this is restricted to GenV2. </a:t>
            </a:r>
          </a:p>
          <a:p>
            <a:endParaRPr lang="en-US" sz="1800" baseline="0" dirty="0">
              <a:latin typeface="+mn-lt"/>
            </a:endParaRPr>
          </a:p>
          <a:p>
            <a:r>
              <a:rPr lang="en-US" sz="1800" baseline="0" dirty="0">
                <a:latin typeface="+mn-lt"/>
              </a:rPr>
              <a:t>FoodNet collects a lot of program-specific information above and beyond what was traditionally collected for some of the nationally notifiable conditions, including clinical outcomes, antibiotic use, travel, outbreak, exposures, and laboratory testing details such as test type and negative results from reflex CX.   This sometimes can cause confusion as some of the other tabs may have similar, but not the exact same questions.  However, often where this occurs FoodNet is NOT collecting the additional variables STEC is the best example where FoodNet does not collect exposure information, but the national tab does.</a:t>
            </a:r>
            <a:endParaRPr lang="en-US" sz="1800" dirty="0">
              <a:latin typeface="+mn-lt"/>
            </a:endParaRPr>
          </a:p>
        </p:txBody>
      </p:sp>
    </p:spTree>
    <p:extLst>
      <p:ext uri="{BB962C8B-B14F-4D97-AF65-F5344CB8AC3E}">
        <p14:creationId xmlns:p14="http://schemas.microsoft.com/office/powerpoint/2010/main" val="3811553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things to note that are unique</a:t>
            </a:r>
            <a:r>
              <a:rPr lang="en-US" baseline="0" dirty="0"/>
              <a:t> to FoodNet for implementation.   All of the fields on the FoodNet tab are currently mapped to a FoodNet variable we now receive from sites. We have added prioritization as some fields are associated with data cleaning and/or have been put on hold for the current year. </a:t>
            </a:r>
          </a:p>
          <a:p>
            <a:endParaRPr lang="en-US" baseline="0" dirty="0"/>
          </a:p>
          <a:p>
            <a:r>
              <a:rPr lang="en-US" baseline="0" dirty="0"/>
              <a:t>As mentioned previously, we are a laboratory-based surveillance system, so the importance of the lab repeat section for FoodNet sites can’t be emphasized enough as this is the core of our surveillance and it is critical that we maintain our current data quality with the transition.</a:t>
            </a:r>
          </a:p>
          <a:p>
            <a:endParaRPr lang="en-US" baseline="0" dirty="0"/>
          </a:p>
          <a:p>
            <a:r>
              <a:rPr lang="en-US" baseline="0" dirty="0"/>
              <a:t>Some information collected on the FoodNet tab is also found on the other tabs. Where the fields are the same, but value sets or priorities vary the most specific value should be what is mapped to. Also, the FoodNet lab repeat for FoodNet sites is the default, the fields required for submitting laboratory data will enable CDC to transform as needed to meet requirements in other tabs.</a:t>
            </a:r>
          </a:p>
          <a:p>
            <a:endParaRPr lang="en-US" baseline="0" dirty="0"/>
          </a:p>
          <a:p>
            <a:r>
              <a:rPr lang="en-US" baseline="0" dirty="0"/>
              <a:t>Finally, FoodNet has developed some draft guidance documents to address nuances in reporting translating how we currently collect information should be entered using the MMG format as well as developed a document that maps current FoodNet fields to fields in the MMG as many of our current fields do not map 1:1 with the MMG.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5145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note: ELC applications for the current funding cycle were submitted on May 10th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81765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a:t>
            </a:r>
            <a:r>
              <a:rPr lang="en-US" baseline="0" dirty="0"/>
              <a:t> spreadsheet</a:t>
            </a:r>
          </a:p>
          <a:p>
            <a:r>
              <a:rPr lang="en-US" dirty="0"/>
              <a:t>Patient and lab data used together to monitor burden of illness associated with certain genetic information such as serogroups, serotypes, and sequence types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0549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170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6627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93859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359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a:t>
            </a:r>
            <a:r>
              <a:rPr lang="en-US" baseline="0" dirty="0"/>
              <a:t> last several months, CDC has been working to retire MQF and place that functionality into METS, having one source for validating messages.  MQF functionality will be phased out….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0399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mapping and assembling an HL7 message, defer first to what is required by MMG informatics standards, i.e. everything in the guide labelled as ‘R’ = required. Then refer to documentation provided by the programs with data elements listed by priority.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487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281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414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0887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1440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2367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200804515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5DAB"/>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5DAB"/>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04583"/>
            <a:ext cx="9204101" cy="461665"/>
          </a:xfrm>
          <a:prstGeom prst="rect">
            <a:avLst/>
          </a:prstGeom>
          <a:noFill/>
        </p:spPr>
        <p:txBody>
          <a:bodyPr wrap="square" rtlCol="0">
            <a:spAutoFit/>
          </a:bodyPr>
          <a:lstStyle/>
          <a:p>
            <a:r>
              <a:rPr lang="en-US" sz="2400" b="1" dirty="0">
                <a:solidFill>
                  <a:srgbClr val="1D1D1D"/>
                </a:solidFill>
                <a:latin typeface="Calibri" panose="020F0502020204030204" pitchFamily="34" charset="0"/>
              </a:rPr>
              <a:t>National Center for Emerging and Zoonotic Infectious Diseases</a:t>
            </a:r>
          </a:p>
        </p:txBody>
      </p:sp>
      <p:sp>
        <p:nvSpPr>
          <p:cNvPr id="2" name="Slide Number Placeholder 1"/>
          <p:cNvSpPr>
            <a:spLocks noGrp="1"/>
          </p:cNvSpPr>
          <p:nvPr>
            <p:ph type="sldNum" sz="quarter" idx="11"/>
          </p:nvPr>
        </p:nvSpPr>
        <p:spPr>
          <a:xfrm>
            <a:off x="8610600" y="6356350"/>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3410EFE9-9628-4548-83F2-C2634EEB1A4C}" type="slidenum">
              <a:rPr lang="en-US" smtClean="0"/>
              <a:pPr/>
              <a:t>‹#›</a:t>
            </a:fld>
            <a:endParaRPr lang="en-US" dirty="0"/>
          </a:p>
        </p:txBody>
      </p:sp>
    </p:spTree>
    <p:extLst>
      <p:ext uri="{BB962C8B-B14F-4D97-AF65-F5344CB8AC3E}">
        <p14:creationId xmlns:p14="http://schemas.microsoft.com/office/powerpoint/2010/main" val="395635987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NCEZID</a:t>
            </a: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rgbClr val="005DAB"/>
                </a:solidFill>
              </a:defRPr>
            </a:lvl1pPr>
            <a:lvl2pPr>
              <a:buClr>
                <a:srgbClr val="8D8B00"/>
              </a:buClr>
              <a:defRPr sz="2667">
                <a:solidFill>
                  <a:srgbClr val="005DAB"/>
                </a:solidFill>
              </a:defRPr>
            </a:lvl2pPr>
            <a:lvl3pPr>
              <a:buClr>
                <a:srgbClr val="006A71"/>
              </a:buClr>
              <a:defRPr sz="2667">
                <a:solidFill>
                  <a:srgbClr val="005DAB"/>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4" name="Slide Number Placeholder 3"/>
          <p:cNvSpPr>
            <a:spLocks noGrp="1"/>
          </p:cNvSpPr>
          <p:nvPr>
            <p:ph type="sldNum" sz="quarter" idx="11"/>
          </p:nvPr>
        </p:nvSpPr>
        <p:spPr>
          <a:xfrm>
            <a:off x="8610600" y="6356350"/>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3410EFE9-9628-4548-83F2-C2634EEB1A4C}" type="slidenum">
              <a:rPr lang="en-US" smtClean="0"/>
              <a:pPr/>
              <a:t>‹#›</a:t>
            </a:fld>
            <a:endParaRPr lang="en-US" dirty="0"/>
          </a:p>
        </p:txBody>
      </p:sp>
    </p:spTree>
    <p:extLst>
      <p:ext uri="{BB962C8B-B14F-4D97-AF65-F5344CB8AC3E}">
        <p14:creationId xmlns:p14="http://schemas.microsoft.com/office/powerpoint/2010/main" val="33901166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4" name="Slide Number Placeholder 3"/>
          <p:cNvSpPr>
            <a:spLocks noGrp="1"/>
          </p:cNvSpPr>
          <p:nvPr>
            <p:ph type="sldNum" sz="quarter" idx="11"/>
          </p:nvPr>
        </p:nvSpPr>
        <p:spPr>
          <a:xfrm>
            <a:off x="8610600" y="6356350"/>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3410EFE9-9628-4548-83F2-C2634EEB1A4C}" type="slidenum">
              <a:rPr lang="en-US" smtClean="0"/>
              <a:pPr/>
              <a:t>‹#›</a:t>
            </a:fld>
            <a:endParaRPr lang="en-US" dirty="0"/>
          </a:p>
        </p:txBody>
      </p:sp>
    </p:spTree>
    <p:extLst>
      <p:ext uri="{BB962C8B-B14F-4D97-AF65-F5344CB8AC3E}">
        <p14:creationId xmlns:p14="http://schemas.microsoft.com/office/powerpoint/2010/main" val="23953357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000000"/>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000000"/>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476957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8797894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6789828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644741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0906207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451867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01951539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5DAB"/>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5DAB"/>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04583"/>
            <a:ext cx="9204101" cy="461665"/>
          </a:xfrm>
          <a:prstGeom prst="rect">
            <a:avLst/>
          </a:prstGeom>
          <a:noFill/>
        </p:spPr>
        <p:txBody>
          <a:bodyPr wrap="square" rtlCol="0">
            <a:spAutoFit/>
          </a:bodyPr>
          <a:lstStyle/>
          <a:p>
            <a:r>
              <a:rPr lang="en-US" sz="2400" b="1" dirty="0">
                <a:solidFill>
                  <a:srgbClr val="1D1D1D"/>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403975523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NCEZID</a:t>
            </a: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rgbClr val="005DAB"/>
                </a:solidFill>
              </a:defRPr>
            </a:lvl1pPr>
            <a:lvl2pPr>
              <a:buClr>
                <a:srgbClr val="8D8B00"/>
              </a:buClr>
              <a:defRPr sz="2667">
                <a:solidFill>
                  <a:srgbClr val="005DAB"/>
                </a:solidFill>
              </a:defRPr>
            </a:lvl2pPr>
            <a:lvl3pPr>
              <a:buClr>
                <a:srgbClr val="006A71"/>
              </a:buClr>
              <a:defRPr sz="2667">
                <a:solidFill>
                  <a:srgbClr val="005DAB"/>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98109816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354715488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000000"/>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000000"/>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0220601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5DAB"/>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5DAB"/>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04583"/>
            <a:ext cx="9204101" cy="461665"/>
          </a:xfrm>
          <a:prstGeom prst="rect">
            <a:avLst/>
          </a:prstGeom>
          <a:noFill/>
        </p:spPr>
        <p:txBody>
          <a:bodyPr wrap="square" rtlCol="0">
            <a:spAutoFit/>
          </a:bodyPr>
          <a:lstStyle/>
          <a:p>
            <a:r>
              <a:rPr lang="en-US" sz="2400" b="1" dirty="0">
                <a:solidFill>
                  <a:srgbClr val="1D1D1D"/>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08242545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NCEZID</a:t>
            </a: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rgbClr val="005DAB"/>
                </a:solidFill>
              </a:defRPr>
            </a:lvl1pPr>
            <a:lvl2pPr>
              <a:buClr>
                <a:srgbClr val="8D8B00"/>
              </a:buClr>
              <a:defRPr sz="2667">
                <a:solidFill>
                  <a:srgbClr val="005DAB"/>
                </a:solidFill>
              </a:defRPr>
            </a:lvl2pPr>
            <a:lvl3pPr>
              <a:buClr>
                <a:srgbClr val="006A71"/>
              </a:buClr>
              <a:defRPr sz="2667">
                <a:solidFill>
                  <a:srgbClr val="005DAB"/>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341832519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7950810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6959624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000000"/>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000000"/>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498163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38432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317979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3448612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3443713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5500643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6400166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6.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6482312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949" r:id="rId6"/>
    <p:sldLayoutId id="2147483947" r:id="rId7"/>
    <p:sldLayoutId id="2147483948"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EE79D01D-6ADF-4B71-BE8F-16BD2087370A}" type="slidenum">
              <a:rPr lang="en-US" smtClean="0"/>
              <a:pPr/>
              <a:t>‹#›</a:t>
            </a:fld>
            <a:endParaRPr lang="en-US" dirty="0"/>
          </a:p>
        </p:txBody>
      </p:sp>
    </p:spTree>
    <p:extLst>
      <p:ext uri="{BB962C8B-B14F-4D97-AF65-F5344CB8AC3E}">
        <p14:creationId xmlns:p14="http://schemas.microsoft.com/office/powerpoint/2010/main" val="755188403"/>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5DAB"/>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5DAB"/>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5727041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9B5412-23E5-483C-89C1-E047B01A1ED9}" type="slidenum">
              <a:rPr lang="en-US" smtClean="0"/>
              <a:pPr/>
              <a:t>‹#›</a:t>
            </a:fld>
            <a:endParaRPr lang="en-US" dirty="0"/>
          </a:p>
        </p:txBody>
      </p:sp>
      <p:sp>
        <p:nvSpPr>
          <p:cNvPr id="5"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DF594-BEC0-4FBD-89A5-D5C62554571E}" type="slidenum">
              <a:rPr lang="en-US" smtClean="0"/>
              <a:t>‹#›</a:t>
            </a:fld>
            <a:endParaRPr lang="en-US" dirty="0"/>
          </a:p>
        </p:txBody>
      </p:sp>
    </p:spTree>
    <p:extLst>
      <p:ext uri="{BB962C8B-B14F-4D97-AF65-F5344CB8AC3E}">
        <p14:creationId xmlns:p14="http://schemas.microsoft.com/office/powerpoint/2010/main" val="305649041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5DAB"/>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5DAB"/>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88412352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5DAB"/>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5DAB"/>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nndss/trc/onboarding/overview.html"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4.xml"/><Relationship Id="rId16" Type="http://schemas.openxmlformats.org/officeDocument/2006/relationships/diagramColors" Target="../diagrams/colors3.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s://ndc.services.cdc.gov/case-definitions/cyclosporiasis-2010/"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nndss/trc/index.html"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edx@cdc.gov" TargetMode="Externa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36.xml"/><Relationship Id="rId1" Type="http://schemas.openxmlformats.org/officeDocument/2006/relationships/slideLayout" Target="../slideLayouts/slideLayout24.xml"/><Relationship Id="rId5" Type="http://schemas.openxmlformats.org/officeDocument/2006/relationships/hyperlink" Target="mailto:dot7@cdc.gov" TargetMode="External"/><Relationship Id="rId4" Type="http://schemas.openxmlformats.org/officeDocument/2006/relationships/hyperlink" Target="mailto:wuw8@cdc.go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s://ndc.services.cdc.gov/event-codes-other-surveillance-resources/"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phin/tools/phinms/installation.html"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076445" y="1777473"/>
            <a:ext cx="10616201" cy="1954007"/>
          </a:xfrm>
        </p:spPr>
        <p:txBody>
          <a:bodyPr>
            <a:normAutofit/>
          </a:bodyPr>
          <a:lstStyle/>
          <a:p>
            <a:pPr>
              <a:lnSpc>
                <a:spcPct val="100000"/>
              </a:lnSpc>
            </a:pPr>
            <a:r>
              <a:rPr lang="en-US" sz="3200" dirty="0">
                <a:solidFill>
                  <a:srgbClr val="005DAB"/>
                </a:solidFill>
              </a:rPr>
              <a:t>NNDSS Modernization Initiative (NMI): Overview of Foodborne and Diarrheal Diseases HL7 Case Notification Messages</a:t>
            </a: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9511161" y="6053436"/>
            <a:ext cx="196643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May 21, 2019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Tree>
    <p:extLst>
      <p:ext uri="{BB962C8B-B14F-4D97-AF65-F5344CB8AC3E}">
        <p14:creationId xmlns:p14="http://schemas.microsoft.com/office/powerpoint/2010/main" val="28183467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35131" y="2782945"/>
            <a:ext cx="10661515" cy="1778306"/>
          </a:xfrm>
        </p:spPr>
        <p:txBody>
          <a:bodyPr/>
          <a:lstStyle/>
          <a:p>
            <a:pPr lvl="0" algn="ctr">
              <a:defRPr/>
            </a:pPr>
            <a:r>
              <a:rPr lang="en-US" dirty="0">
                <a:solidFill>
                  <a:srgbClr val="005DAB"/>
                </a:solidFill>
              </a:rPr>
              <a:t>Implementing the </a:t>
            </a:r>
            <a:r>
              <a:rPr lang="en-US" dirty="0"/>
              <a:t>Foodborne and Diarrheal Diseases  Message Mapping Guide</a:t>
            </a:r>
          </a:p>
        </p:txBody>
      </p:sp>
      <p:sp>
        <p:nvSpPr>
          <p:cNvPr id="3" name="Rectangle 2"/>
          <p:cNvSpPr/>
          <p:nvPr/>
        </p:nvSpPr>
        <p:spPr>
          <a:xfrm>
            <a:off x="452347" y="5610136"/>
            <a:ext cx="7186703" cy="830997"/>
          </a:xfrm>
          <a:prstGeom prst="rect">
            <a:avLst/>
          </a:prstGeom>
        </p:spPr>
        <p:txBody>
          <a:bodyPr wrap="square">
            <a:spAutoFit/>
          </a:bodyPr>
          <a:lstStyle/>
          <a:p>
            <a:pPr lvl="0">
              <a:defRPr/>
            </a:pPr>
            <a:r>
              <a:rPr lang="en-US" sz="2400" b="1" dirty="0">
                <a:solidFill>
                  <a:srgbClr val="000000"/>
                </a:solidFill>
                <a:latin typeface="Calibri" panose="020F0502020204030204" pitchFamily="34" charset="0"/>
                <a:cs typeface="Arial" panose="020B0604020202020204" pitchFamily="34" charset="0"/>
              </a:rPr>
              <a:t>Michele Hoover, MS</a:t>
            </a:r>
            <a:r>
              <a:rPr lang="en-US" sz="2400" b="1" dirty="0">
                <a:solidFill>
                  <a:srgbClr val="C00000"/>
                </a:solidFill>
                <a:latin typeface="Calibri" panose="020F0502020204030204" pitchFamily="34" charset="0"/>
                <a:cs typeface="Arial" panose="020B0604020202020204" pitchFamily="34" charset="0"/>
              </a:rPr>
              <a:t>	</a:t>
            </a:r>
            <a:endParaRPr lang="en-US" sz="2400" dirty="0">
              <a:solidFill>
                <a:srgbClr val="0096D6"/>
              </a:solidFill>
              <a:latin typeface="Calibri" panose="020F0502020204030204" pitchFamily="34" charset="0"/>
              <a:cs typeface="Arial" panose="020B0604020202020204" pitchFamily="34" charset="0"/>
            </a:endParaRPr>
          </a:p>
          <a:p>
            <a:pPr lvl="0">
              <a:defRPr/>
            </a:pPr>
            <a:r>
              <a:rPr lang="en-US" sz="2400" b="1" dirty="0">
                <a:solidFill>
                  <a:srgbClr val="005DAB"/>
                </a:solidFill>
                <a:latin typeface="Calibri" pitchFamily="34" charset="0"/>
              </a:rPr>
              <a:t>Lead, State Implementation and Technical Assistance</a:t>
            </a:r>
            <a:endParaRPr lang="en-US" sz="2400" b="1" dirty="0">
              <a:solidFill>
                <a:srgbClr val="0096D6"/>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136184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Starting from the Beginning...</a:t>
            </a:r>
          </a:p>
        </p:txBody>
      </p:sp>
      <p:sp>
        <p:nvSpPr>
          <p:cNvPr id="5" name="Content Placeholder 2"/>
          <p:cNvSpPr txBox="1">
            <a:spLocks/>
          </p:cNvSpPr>
          <p:nvPr/>
        </p:nvSpPr>
        <p:spPr bwMode="auto">
          <a:xfrm>
            <a:off x="609600" y="1246938"/>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Bef>
                <a:spcPts val="2400"/>
              </a:spcBef>
            </a:pPr>
            <a:r>
              <a:rPr lang="en-US" sz="2800" dirty="0">
                <a:solidFill>
                  <a:srgbClr val="000818"/>
                </a:solidFill>
              </a:rPr>
              <a:t>Engage stakeholders</a:t>
            </a:r>
          </a:p>
          <a:p>
            <a:pPr lvl="1"/>
            <a:r>
              <a:rPr lang="en-US" sz="2400" dirty="0">
                <a:solidFill>
                  <a:srgbClr val="000818"/>
                </a:solidFill>
              </a:rPr>
              <a:t>Engage both informaticians and epidemiologists. </a:t>
            </a:r>
          </a:p>
          <a:p>
            <a:pPr lvl="1"/>
            <a:r>
              <a:rPr lang="en-US" sz="2400" dirty="0">
                <a:solidFill>
                  <a:srgbClr val="000818"/>
                </a:solidFill>
              </a:rPr>
              <a:t>“Engage early and often.”</a:t>
            </a:r>
          </a:p>
          <a:p>
            <a:pPr>
              <a:spcBef>
                <a:spcPts val="2400"/>
              </a:spcBef>
            </a:pPr>
            <a:r>
              <a:rPr lang="en-US" sz="2800" dirty="0">
                <a:solidFill>
                  <a:srgbClr val="000818"/>
                </a:solidFill>
              </a:rPr>
              <a:t>Strongly recommend using Implementation Spreadsheet for documentation of gap analysis and data crosswalk.</a:t>
            </a:r>
          </a:p>
          <a:p>
            <a:pPr lvl="1"/>
            <a:r>
              <a:rPr lang="en-US" sz="2400" dirty="0">
                <a:solidFill>
                  <a:srgbClr val="000818"/>
                </a:solidFill>
              </a:rPr>
              <a:t>This spreadsheet or a similar resource is one requirement of onboarding.</a:t>
            </a:r>
            <a:endParaRPr lang="en-US" sz="2800" dirty="0">
              <a:solidFill>
                <a:srgbClr val="000818"/>
              </a:solidFill>
            </a:endParaRPr>
          </a:p>
          <a:p>
            <a:pPr>
              <a:spcBef>
                <a:spcPts val="600"/>
              </a:spcBef>
              <a:spcAft>
                <a:spcPts val="600"/>
              </a:spcAft>
            </a:pPr>
            <a:endParaRPr lang="en-US" sz="2670" dirty="0"/>
          </a:p>
          <a:p>
            <a:pPr marL="0" indent="0">
              <a:spcBef>
                <a:spcPts val="600"/>
              </a:spcBef>
              <a:spcAft>
                <a:spcPts val="600"/>
              </a:spcAft>
              <a:buNone/>
            </a:pPr>
            <a:endParaRPr lang="en-US" sz="2500" dirty="0"/>
          </a:p>
          <a:p>
            <a:pPr marL="0" indent="0">
              <a:spcBef>
                <a:spcPts val="600"/>
              </a:spcBef>
              <a:spcAft>
                <a:spcPts val="600"/>
              </a:spcAft>
              <a:buFont typeface="Wingdings" panose="05000000000000000000" pitchFamily="2" charset="2"/>
              <a:buNone/>
            </a:pPr>
            <a:endParaRPr lang="en-US" sz="2500" dirty="0">
              <a:solidFill>
                <a:srgbClr val="5F5F5F"/>
              </a:solidFill>
            </a:endParaRPr>
          </a:p>
          <a:p>
            <a:pPr marL="0" indent="0">
              <a:spcBef>
                <a:spcPts val="600"/>
              </a:spcBef>
              <a:spcAft>
                <a:spcPts val="600"/>
              </a:spcAft>
              <a:buFont typeface="Wingdings" panose="05000000000000000000" pitchFamily="2" charset="2"/>
              <a:buNone/>
            </a:pPr>
            <a:endParaRPr lang="en-US" sz="2500" dirty="0">
              <a:solidFill>
                <a:schemeClr val="bg2">
                  <a:lumMod val="65000"/>
                </a:schemeClr>
              </a:solidFill>
            </a:endParaRPr>
          </a:p>
          <a:p>
            <a:pPr marL="609585" lvl="1" indent="0">
              <a:spcBef>
                <a:spcPts val="600"/>
              </a:spcBef>
              <a:spcAft>
                <a:spcPts val="600"/>
              </a:spcAft>
              <a:buFont typeface="Arial" panose="020B0604020202020204" pitchFamily="34" charset="0"/>
              <a:buNone/>
            </a:pPr>
            <a:endParaRPr lang="en-US" sz="2800" dirty="0"/>
          </a:p>
          <a:p>
            <a:pPr marL="0" indent="0">
              <a:spcBef>
                <a:spcPts val="600"/>
              </a:spcBef>
              <a:spcAft>
                <a:spcPts val="600"/>
              </a:spcAft>
              <a:buFont typeface="Wingdings" panose="05000000000000000000" pitchFamily="2" charset="2"/>
              <a:buNone/>
            </a:pPr>
            <a:endParaRPr lang="en-US" sz="2800" dirty="0"/>
          </a:p>
        </p:txBody>
      </p:sp>
      <p:sp>
        <p:nvSpPr>
          <p:cNvPr id="2" name="Slide Number Placeholder 1"/>
          <p:cNvSpPr>
            <a:spLocks noGrp="1"/>
          </p:cNvSpPr>
          <p:nvPr>
            <p:ph type="sldNum" sz="quarter" idx="11"/>
          </p:nvPr>
        </p:nvSpPr>
        <p:spPr/>
        <p:txBody>
          <a:bodyPr/>
          <a:lstStyle/>
          <a:p>
            <a:fld id="{B1808B90-C856-4DD9-AE7E-B04D6EB9DAE8}" type="slidenum">
              <a:rPr lang="en-US" smtClean="0"/>
              <a:t>11</a:t>
            </a:fld>
            <a:endParaRPr lang="en-US" dirty="0"/>
          </a:p>
        </p:txBody>
      </p:sp>
    </p:spTree>
    <p:extLst>
      <p:ext uri="{BB962C8B-B14F-4D97-AF65-F5344CB8AC3E}">
        <p14:creationId xmlns:p14="http://schemas.microsoft.com/office/powerpoint/2010/main" val="41026093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Gap Analysis</a:t>
            </a:r>
          </a:p>
        </p:txBody>
      </p:sp>
      <p:sp>
        <p:nvSpPr>
          <p:cNvPr id="5" name="Content Placeholder 2"/>
          <p:cNvSpPr txBox="1">
            <a:spLocks/>
          </p:cNvSpPr>
          <p:nvPr/>
        </p:nvSpPr>
        <p:spPr bwMode="auto">
          <a:xfrm>
            <a:off x="609600" y="1052975"/>
            <a:ext cx="10475167" cy="515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2500" dirty="0">
                <a:solidFill>
                  <a:srgbClr val="000818"/>
                </a:solidFill>
              </a:rPr>
              <a:t>Includes comparing:</a:t>
            </a:r>
          </a:p>
          <a:p>
            <a:pPr lvl="1"/>
            <a:r>
              <a:rPr lang="en-US" sz="2500" dirty="0">
                <a:solidFill>
                  <a:srgbClr val="000818"/>
                </a:solidFill>
              </a:rPr>
              <a:t>data collected in state surveillance system,</a:t>
            </a:r>
          </a:p>
          <a:p>
            <a:pPr lvl="1"/>
            <a:r>
              <a:rPr lang="en-US" sz="2500" dirty="0">
                <a:solidFill>
                  <a:srgbClr val="000818"/>
                </a:solidFill>
              </a:rPr>
              <a:t>data submitted to CDC previously, including how it was sent,</a:t>
            </a:r>
          </a:p>
          <a:p>
            <a:pPr lvl="1">
              <a:spcBef>
                <a:spcPts val="600"/>
              </a:spcBef>
            </a:pPr>
            <a:r>
              <a:rPr lang="en-US" sz="2500" dirty="0">
                <a:solidFill>
                  <a:srgbClr val="000818"/>
                </a:solidFill>
              </a:rPr>
              <a:t>data requested in the MMG.</a:t>
            </a:r>
          </a:p>
          <a:p>
            <a:pPr>
              <a:spcBef>
                <a:spcPts val="2400"/>
              </a:spcBef>
            </a:pPr>
            <a:r>
              <a:rPr lang="en-US" sz="2500" dirty="0">
                <a:solidFill>
                  <a:srgbClr val="000818"/>
                </a:solidFill>
              </a:rPr>
              <a:t>Helps identify  </a:t>
            </a:r>
          </a:p>
          <a:p>
            <a:pPr lvl="1">
              <a:spcBef>
                <a:spcPts val="576"/>
              </a:spcBef>
            </a:pPr>
            <a:r>
              <a:rPr lang="en-US" sz="2500" dirty="0">
                <a:solidFill>
                  <a:srgbClr val="000818"/>
                </a:solidFill>
              </a:rPr>
              <a:t>if updates to the surveillance system are needed,</a:t>
            </a:r>
          </a:p>
          <a:p>
            <a:pPr lvl="1">
              <a:spcBef>
                <a:spcPts val="576"/>
              </a:spcBef>
            </a:pPr>
            <a:r>
              <a:rPr lang="en-US" sz="2500" dirty="0">
                <a:solidFill>
                  <a:srgbClr val="000818"/>
                </a:solidFill>
              </a:rPr>
              <a:t>if data needs to be translated to populate the HL7 message correctly,</a:t>
            </a:r>
          </a:p>
          <a:p>
            <a:pPr lvl="1">
              <a:spcBef>
                <a:spcPts val="576"/>
              </a:spcBef>
            </a:pPr>
            <a:r>
              <a:rPr lang="en-US" sz="2500" dirty="0">
                <a:solidFill>
                  <a:srgbClr val="000818"/>
                </a:solidFill>
              </a:rPr>
              <a:t>if additional data needs to be collected for cases.</a:t>
            </a:r>
          </a:p>
          <a:p>
            <a:pPr marL="609585" lvl="1" indent="0">
              <a:spcBef>
                <a:spcPts val="24"/>
              </a:spcBef>
              <a:buNone/>
            </a:pPr>
            <a:endParaRPr lang="en-US" sz="2500" dirty="0">
              <a:solidFill>
                <a:srgbClr val="000818"/>
              </a:solidFill>
            </a:endParaRPr>
          </a:p>
          <a:p>
            <a:pPr marL="419099" indent="-342900">
              <a:spcBef>
                <a:spcPts val="576"/>
              </a:spcBef>
            </a:pPr>
            <a:r>
              <a:rPr lang="en-US" sz="2500" dirty="0">
                <a:solidFill>
                  <a:srgbClr val="000818"/>
                </a:solidFill>
              </a:rPr>
              <a:t>See resources on the Technical Assistance and Training Resource Center webpage </a:t>
            </a:r>
            <a:r>
              <a:rPr lang="en-US" sz="2500" dirty="0">
                <a:solidFill>
                  <a:srgbClr val="5F5F5F"/>
                </a:solidFill>
                <a:hlinkClick r:id="rId3"/>
              </a:rPr>
              <a:t>Implementing All Other Conditions: Pre-Onboarding</a:t>
            </a:r>
            <a:r>
              <a:rPr lang="en-US" sz="2500" dirty="0">
                <a:solidFill>
                  <a:srgbClr val="5F5F5F"/>
                </a:solidFill>
              </a:rPr>
              <a:t>. </a:t>
            </a:r>
          </a:p>
        </p:txBody>
      </p:sp>
      <p:sp>
        <p:nvSpPr>
          <p:cNvPr id="2" name="Slide Number Placeholder 1"/>
          <p:cNvSpPr>
            <a:spLocks noGrp="1"/>
          </p:cNvSpPr>
          <p:nvPr>
            <p:ph type="sldNum" sz="quarter" idx="11"/>
          </p:nvPr>
        </p:nvSpPr>
        <p:spPr/>
        <p:txBody>
          <a:bodyPr/>
          <a:lstStyle/>
          <a:p>
            <a:fld id="{B1808B90-C856-4DD9-AE7E-B04D6EB9DAE8}" type="slidenum">
              <a:rPr lang="en-US" smtClean="0"/>
              <a:t>12</a:t>
            </a:fld>
            <a:endParaRPr lang="en-US" dirty="0"/>
          </a:p>
        </p:txBody>
      </p:sp>
    </p:spTree>
    <p:extLst>
      <p:ext uri="{BB962C8B-B14F-4D97-AF65-F5344CB8AC3E}">
        <p14:creationId xmlns:p14="http://schemas.microsoft.com/office/powerpoint/2010/main" val="340497012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Implementation</a:t>
            </a:r>
          </a:p>
        </p:txBody>
      </p:sp>
      <p:sp>
        <p:nvSpPr>
          <p:cNvPr id="5" name="Content Placeholder 2"/>
          <p:cNvSpPr txBox="1">
            <a:spLocks/>
          </p:cNvSpPr>
          <p:nvPr/>
        </p:nvSpPr>
        <p:spPr bwMode="auto">
          <a:xfrm>
            <a:off x="609600" y="1052975"/>
            <a:ext cx="10475167" cy="515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Bef>
                <a:spcPts val="3000"/>
              </a:spcBef>
            </a:pPr>
            <a:r>
              <a:rPr lang="en-US" sz="2800" dirty="0">
                <a:solidFill>
                  <a:srgbClr val="000818"/>
                </a:solidFill>
              </a:rPr>
              <a:t>Maintain or improve on data submitted through previous methods.</a:t>
            </a:r>
          </a:p>
          <a:p>
            <a:pPr>
              <a:spcBef>
                <a:spcPts val="3000"/>
              </a:spcBef>
            </a:pPr>
            <a:r>
              <a:rPr lang="en-US" sz="2800" dirty="0">
                <a:solidFill>
                  <a:srgbClr val="000818"/>
                </a:solidFill>
              </a:rPr>
              <a:t>Ensure all data elements previously submitted to the CDC Programs through any legacy methods can be collected in the state surveillance system and sent in the HL7 message.</a:t>
            </a:r>
            <a:endParaRPr lang="en-US" sz="2400" dirty="0">
              <a:solidFill>
                <a:srgbClr val="000818"/>
              </a:solidFill>
            </a:endParaRPr>
          </a:p>
          <a:p>
            <a:pPr>
              <a:spcBef>
                <a:spcPts val="2400"/>
              </a:spcBef>
            </a:pPr>
            <a:r>
              <a:rPr lang="en-US" sz="2800" dirty="0">
                <a:solidFill>
                  <a:srgbClr val="000818"/>
                </a:solidFill>
              </a:rPr>
              <a:t>Request Technical Assistance for additional help by emailing </a:t>
            </a:r>
            <a:r>
              <a:rPr lang="en-US" sz="2800" dirty="0">
                <a:solidFill>
                  <a:srgbClr val="5F5F5F"/>
                </a:solidFill>
                <a:hlinkClick r:id="rId3"/>
              </a:rPr>
              <a:t>edx@cdc.gov</a:t>
            </a:r>
            <a:r>
              <a:rPr lang="en-US" sz="2800" dirty="0">
                <a:solidFill>
                  <a:srgbClr val="5F5F5F"/>
                </a:solidFill>
              </a:rPr>
              <a:t>.</a:t>
            </a:r>
          </a:p>
        </p:txBody>
      </p:sp>
      <p:sp>
        <p:nvSpPr>
          <p:cNvPr id="2" name="Slide Number Placeholder 1"/>
          <p:cNvSpPr>
            <a:spLocks noGrp="1"/>
          </p:cNvSpPr>
          <p:nvPr>
            <p:ph type="sldNum" sz="quarter" idx="11"/>
          </p:nvPr>
        </p:nvSpPr>
        <p:spPr/>
        <p:txBody>
          <a:bodyPr/>
          <a:lstStyle/>
          <a:p>
            <a:fld id="{B1808B90-C856-4DD9-AE7E-B04D6EB9DAE8}" type="slidenum">
              <a:rPr lang="en-US" smtClean="0"/>
              <a:t>13</a:t>
            </a:fld>
            <a:endParaRPr lang="en-US" dirty="0"/>
          </a:p>
        </p:txBody>
      </p:sp>
    </p:spTree>
    <p:extLst>
      <p:ext uri="{BB962C8B-B14F-4D97-AF65-F5344CB8AC3E}">
        <p14:creationId xmlns:p14="http://schemas.microsoft.com/office/powerpoint/2010/main" val="18636618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New Approach for Implementing the FDD Guide</a:t>
            </a:r>
          </a:p>
        </p:txBody>
      </p:sp>
      <p:grpSp>
        <p:nvGrpSpPr>
          <p:cNvPr id="6" name="Group 5" descr="Diagram of the two approaches to implemented the FDD guide. First approach being the Phased Approach. In this approach a jurisdiction can onboard 4 conditions then implementing another 4 conditions and recieve credit for implementing two guides. In the second approach, All-Inclusive Approach, the jurisdiction implements all 8 conditions at once and will receive credit with implementing 3 guides." title="New Approach for Implementing the FDD Guide"/>
          <p:cNvGrpSpPr/>
          <p:nvPr/>
        </p:nvGrpSpPr>
        <p:grpSpPr>
          <a:xfrm>
            <a:off x="429855" y="1052891"/>
            <a:ext cx="11332289" cy="5128772"/>
            <a:chOff x="455644" y="1088517"/>
            <a:chExt cx="11332289" cy="5128772"/>
          </a:xfrm>
        </p:grpSpPr>
        <p:graphicFrame>
          <p:nvGraphicFramePr>
            <p:cNvPr id="7" name="Diagram 6"/>
            <p:cNvGraphicFramePr/>
            <p:nvPr/>
          </p:nvGraphicFramePr>
          <p:xfrm>
            <a:off x="7359780" y="1259643"/>
            <a:ext cx="4420895" cy="2947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3"/>
            <p:cNvGraphicFramePr>
              <a:graphicFrameLocks/>
            </p:cNvGraphicFramePr>
            <p:nvPr/>
          </p:nvGraphicFramePr>
          <p:xfrm>
            <a:off x="455644" y="1088517"/>
            <a:ext cx="4246985" cy="17573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Content Placeholder 3"/>
            <p:cNvGraphicFramePr>
              <a:graphicFrameLocks/>
            </p:cNvGraphicFramePr>
            <p:nvPr/>
          </p:nvGraphicFramePr>
          <p:xfrm>
            <a:off x="1438468" y="2845913"/>
            <a:ext cx="4187891" cy="173294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TextBox 10"/>
            <p:cNvSpPr txBox="1"/>
            <p:nvPr/>
          </p:nvSpPr>
          <p:spPr>
            <a:xfrm>
              <a:off x="839755" y="4739961"/>
              <a:ext cx="4450702"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latin typeface="Calibri" panose="020F0502020204030204"/>
                </a:rPr>
                <a:t>Phased Approach:</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Step 1. Implement 4 conditions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Step 2. Implement other 4 conditions</a:t>
              </a:r>
            </a:p>
            <a:p>
              <a:pPr marL="285750" lvl="0" indent="-285750">
                <a:buFont typeface="Arial" panose="020B0604020202020204" pitchFamily="34" charset="0"/>
                <a:buChar char="•"/>
                <a:defRPr/>
              </a:pPr>
              <a:r>
                <a:rPr lang="en-US" kern="0" dirty="0">
                  <a:solidFill>
                    <a:prstClr val="black"/>
                  </a:solidFill>
                  <a:latin typeface="Calibri" panose="020F0502020204030204"/>
                </a:rPr>
                <a:t>By using this approach, the jurisdiction will be credited with implementing 2 guides.</a:t>
              </a: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2" name="TextBox 11"/>
            <p:cNvSpPr txBox="1"/>
            <p:nvPr/>
          </p:nvSpPr>
          <p:spPr>
            <a:xfrm>
              <a:off x="7337231" y="4739961"/>
              <a:ext cx="4450702"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latin typeface="Calibri" panose="020F0502020204030204"/>
                </a:rPr>
                <a:t>All-Inclusive Approach:</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Step 1. Implement all 8 conditions</a:t>
              </a:r>
            </a:p>
            <a:p>
              <a:pPr marL="285750" lvl="0" indent="-285750">
                <a:buFont typeface="Arial" panose="020B0604020202020204" pitchFamily="34" charset="0"/>
                <a:buChar char="•"/>
                <a:defRPr/>
              </a:pPr>
              <a:r>
                <a:rPr lang="en-US" kern="0" dirty="0">
                  <a:solidFill>
                    <a:prstClr val="black"/>
                  </a:solidFill>
                  <a:latin typeface="Calibri" panose="020F0502020204030204"/>
                </a:rPr>
                <a:t>By using this approach, the jurisdiction will be credited with implementing 3 guides.</a:t>
              </a: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13" name="Group 12"/>
            <p:cNvGrpSpPr/>
            <p:nvPr/>
          </p:nvGrpSpPr>
          <p:grpSpPr>
            <a:xfrm>
              <a:off x="5998422" y="1259643"/>
              <a:ext cx="660408" cy="4777263"/>
              <a:chOff x="5910941" y="1259643"/>
              <a:chExt cx="660408" cy="4777263"/>
            </a:xfrm>
          </p:grpSpPr>
          <p:grpSp>
            <p:nvGrpSpPr>
              <p:cNvPr id="14" name="Group 13"/>
              <p:cNvGrpSpPr/>
              <p:nvPr/>
            </p:nvGrpSpPr>
            <p:grpSpPr>
              <a:xfrm>
                <a:off x="5910941" y="1259643"/>
                <a:ext cx="606490" cy="4777263"/>
                <a:chOff x="5892279" y="1259643"/>
                <a:chExt cx="606490" cy="4777263"/>
              </a:xfrm>
            </p:grpSpPr>
            <p:cxnSp>
              <p:nvCxnSpPr>
                <p:cNvPr id="17" name="Straight Connector 16"/>
                <p:cNvCxnSpPr/>
                <p:nvPr/>
              </p:nvCxnSpPr>
              <p:spPr>
                <a:xfrm>
                  <a:off x="6195524" y="1259643"/>
                  <a:ext cx="0" cy="4777263"/>
                </a:xfrm>
                <a:prstGeom prst="line">
                  <a:avLst/>
                </a:prstGeom>
                <a:noFill/>
                <a:ln w="38100" cap="flat" cmpd="sng" algn="ctr">
                  <a:solidFill>
                    <a:srgbClr val="CC0000"/>
                  </a:solidFill>
                  <a:prstDash val="solid"/>
                  <a:miter lim="800000"/>
                </a:ln>
                <a:effectLst/>
              </p:spPr>
            </p:cxnSp>
            <p:sp>
              <p:nvSpPr>
                <p:cNvPr id="18" name="Rectangle 17"/>
                <p:cNvSpPr/>
                <p:nvPr/>
              </p:nvSpPr>
              <p:spPr>
                <a:xfrm>
                  <a:off x="5892279" y="3359025"/>
                  <a:ext cx="606490" cy="578498"/>
                </a:xfrm>
                <a:prstGeom prst="rect">
                  <a:avLst/>
                </a:prstGeom>
                <a:solidFill>
                  <a:sysClr val="window" lastClr="FFFFFF"/>
                </a:solidFill>
                <a:ln w="57150" cap="flat" cmpd="sng" algn="ctr">
                  <a:solidFill>
                    <a:srgbClr val="CC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TextBox 14"/>
              <p:cNvSpPr txBox="1"/>
              <p:nvPr/>
            </p:nvSpPr>
            <p:spPr>
              <a:xfrm>
                <a:off x="5918701" y="3424342"/>
                <a:ext cx="65264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OR</a:t>
                </a:r>
              </a:p>
            </p:txBody>
          </p:sp>
        </p:grpSp>
      </p:grpSp>
      <p:sp>
        <p:nvSpPr>
          <p:cNvPr id="19" name="TextBox 18"/>
          <p:cNvSpPr txBox="1"/>
          <p:nvPr/>
        </p:nvSpPr>
        <p:spPr>
          <a:xfrm>
            <a:off x="2325847" y="6314282"/>
            <a:ext cx="751183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Note: Implementation order of the FDD tabs is up to the jurisdiction.</a:t>
            </a:r>
          </a:p>
        </p:txBody>
      </p:sp>
      <p:sp>
        <p:nvSpPr>
          <p:cNvPr id="2" name="Slide Number Placeholder 1"/>
          <p:cNvSpPr>
            <a:spLocks noGrp="1"/>
          </p:cNvSpPr>
          <p:nvPr>
            <p:ph type="sldNum" sz="quarter" idx="11"/>
          </p:nvPr>
        </p:nvSpPr>
        <p:spPr/>
        <p:txBody>
          <a:bodyPr/>
          <a:lstStyle/>
          <a:p>
            <a:fld id="{B1808B90-C856-4DD9-AE7E-B04D6EB9DAE8}" type="slidenum">
              <a:rPr lang="en-US" smtClean="0"/>
              <a:t>14</a:t>
            </a:fld>
            <a:endParaRPr lang="en-US" dirty="0"/>
          </a:p>
        </p:txBody>
      </p:sp>
    </p:spTree>
    <p:extLst>
      <p:ext uri="{BB962C8B-B14F-4D97-AF65-F5344CB8AC3E}">
        <p14:creationId xmlns:p14="http://schemas.microsoft.com/office/powerpoint/2010/main" val="5341137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609600" y="2155603"/>
            <a:ext cx="10972800" cy="1155779"/>
          </a:xfrm>
        </p:spPr>
        <p:txBody>
          <a:bodyPr/>
          <a:lstStyle/>
          <a:p>
            <a:pPr algn="ctr"/>
            <a:r>
              <a:rPr lang="en-US" dirty="0"/>
              <a:t>Overview: Foodborne and Diarrheal Diseases </a:t>
            </a:r>
            <a:br>
              <a:rPr lang="en-US" dirty="0"/>
            </a:br>
            <a:r>
              <a:rPr lang="en-US" dirty="0"/>
              <a:t>HL7 Case Notification Messages</a:t>
            </a:r>
            <a:endParaRPr lang="en-US" altLang="en-US" dirty="0"/>
          </a:p>
        </p:txBody>
      </p:sp>
      <p:sp>
        <p:nvSpPr>
          <p:cNvPr id="2" name="Subtitle 1"/>
          <p:cNvSpPr>
            <a:spLocks noGrp="1"/>
          </p:cNvSpPr>
          <p:nvPr>
            <p:ph type="subTitle" idx="1"/>
          </p:nvPr>
        </p:nvSpPr>
        <p:spPr>
          <a:xfrm>
            <a:off x="609600" y="4100323"/>
            <a:ext cx="8534400" cy="457200"/>
          </a:xfrm>
        </p:spPr>
        <p:txBody>
          <a:bodyPr/>
          <a:lstStyle/>
          <a:p>
            <a:r>
              <a:rPr lang="en-US" sz="2133" b="0" dirty="0"/>
              <a:t>Mike Hughes</a:t>
            </a:r>
          </a:p>
          <a:p>
            <a:r>
              <a:rPr lang="en-US" sz="2133" b="0" dirty="0"/>
              <a:t>National Surveillance Team</a:t>
            </a:r>
          </a:p>
          <a:p>
            <a:r>
              <a:rPr lang="en-US" sz="2133" b="0" dirty="0"/>
              <a:t>Enteric Diseases Epidemiology Branch</a:t>
            </a:r>
          </a:p>
          <a:p>
            <a:r>
              <a:rPr lang="en-US" sz="2133" b="0" dirty="0"/>
              <a:t>Division of Foodborne, Waterborne, and Environmental Diseases</a:t>
            </a:r>
          </a:p>
          <a:p>
            <a:r>
              <a:rPr lang="en-US" sz="2133" b="0" dirty="0"/>
              <a:t>National Center for Emerging Zoonotic Infectious Diseases</a:t>
            </a:r>
          </a:p>
          <a:p>
            <a:r>
              <a:rPr lang="en-US" sz="2133" b="0" dirty="0"/>
              <a:t>Centers for Disease Control and Prevention</a:t>
            </a:r>
            <a:endParaRPr lang="en-US" dirty="0"/>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72353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267" dirty="0"/>
              <a:t>Overview and General Guidance</a:t>
            </a:r>
          </a:p>
        </p:txBody>
      </p:sp>
      <p:sp>
        <p:nvSpPr>
          <p:cNvPr id="6" name="Text Placeholder 5"/>
          <p:cNvSpPr>
            <a:spLocks noGrp="1"/>
          </p:cNvSpPr>
          <p:nvPr>
            <p:ph type="body" idx="1"/>
          </p:nvPr>
        </p:nvSpPr>
        <p:spPr/>
        <p:txBody>
          <a:bodyPr/>
          <a:lstStyle/>
          <a:p>
            <a:r>
              <a:rPr lang="en-US" dirty="0"/>
              <a:t>Foodborne and Diarrheal Diseases HL7 Case Notification Messages</a:t>
            </a:r>
          </a:p>
        </p:txBody>
      </p:sp>
    </p:spTree>
    <p:extLst>
      <p:ext uri="{BB962C8B-B14F-4D97-AF65-F5344CB8AC3E}">
        <p14:creationId xmlns:p14="http://schemas.microsoft.com/office/powerpoint/2010/main" val="378196688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ltLang="en-US" dirty="0"/>
              <a:t>Foodborne and Diarrheal Diseases Message Mapping Guide (FDD MMG)</a:t>
            </a:r>
            <a:r>
              <a:rPr lang="en-US" dirty="0"/>
              <a:t> Overview</a:t>
            </a:r>
          </a:p>
        </p:txBody>
      </p:sp>
      <p:sp>
        <p:nvSpPr>
          <p:cNvPr id="3" name="Content Placeholder 2"/>
          <p:cNvSpPr>
            <a:spLocks noGrp="1"/>
          </p:cNvSpPr>
          <p:nvPr>
            <p:ph type="body" sz="quarter" idx="10"/>
          </p:nvPr>
        </p:nvSpPr>
        <p:spPr>
          <a:xfrm>
            <a:off x="609600" y="1545167"/>
            <a:ext cx="11112617" cy="4455584"/>
          </a:xfrm>
        </p:spPr>
        <p:txBody>
          <a:bodyPr/>
          <a:lstStyle/>
          <a:p>
            <a:pPr lvl="2">
              <a:buClr>
                <a:srgbClr val="E25423"/>
              </a:buClr>
              <a:buFont typeface="Wingdings" panose="05000000000000000000" pitchFamily="2" charset="2"/>
              <a:buChar char="§"/>
            </a:pPr>
            <a:r>
              <a:rPr lang="en-US" dirty="0"/>
              <a:t>Guide for </a:t>
            </a:r>
            <a:r>
              <a:rPr lang="en-US" b="1" dirty="0"/>
              <a:t>all jurisdictions </a:t>
            </a:r>
            <a:r>
              <a:rPr lang="en-US" dirty="0"/>
              <a:t>sending data elements via HL7 for multiple nationally notifiable conditions</a:t>
            </a:r>
          </a:p>
          <a:p>
            <a:pPr lvl="3"/>
            <a:r>
              <a:rPr lang="en-US" dirty="0"/>
              <a:t>STEC, salmonellosis, shigellosis, campylobacteriosis, cryptosporidiosis, cyclosporiasis, cholera/vibriosis, typhi/paratyphi infection</a:t>
            </a:r>
          </a:p>
          <a:p>
            <a:pPr lvl="2">
              <a:buClr>
                <a:srgbClr val="E25423"/>
              </a:buClr>
              <a:buFont typeface="Wingdings" panose="05000000000000000000" pitchFamily="2" charset="2"/>
              <a:buChar char="§"/>
            </a:pPr>
            <a:r>
              <a:rPr lang="en-US" dirty="0"/>
              <a:t>Contains subset of data elements sent by </a:t>
            </a:r>
            <a:r>
              <a:rPr lang="en-US" b="1" dirty="0"/>
              <a:t>EIP sites only </a:t>
            </a:r>
            <a:r>
              <a:rPr lang="en-US" dirty="0"/>
              <a:t>to FoodNet</a:t>
            </a:r>
          </a:p>
          <a:p>
            <a:pPr lvl="3"/>
            <a:r>
              <a:rPr lang="en-US" dirty="0"/>
              <a:t>Includes HUS, listeriosis, yersiniosis, and from select sites ETEC</a:t>
            </a:r>
          </a:p>
          <a:p>
            <a:pPr marL="1526079"/>
            <a:r>
              <a:rPr lang="en-US" dirty="0"/>
              <a:t>Designed to be used in conjunction with Generic v2 MMG</a:t>
            </a:r>
          </a:p>
          <a:p>
            <a:pPr marL="1526079"/>
            <a:r>
              <a:rPr lang="en-US" dirty="0"/>
              <a:t>Conditions </a:t>
            </a:r>
            <a:r>
              <a:rPr lang="en-US" b="1" dirty="0"/>
              <a:t>not </a:t>
            </a:r>
            <a:r>
              <a:rPr lang="en-US" dirty="0"/>
              <a:t>in the FDD MMG: </a:t>
            </a:r>
            <a:r>
              <a:rPr lang="en-US" dirty="0">
                <a:solidFill>
                  <a:schemeClr val="accent4">
                    <a:lumMod val="75000"/>
                  </a:schemeClr>
                </a:solidFill>
              </a:rPr>
              <a:t>listeriosis, botulism</a:t>
            </a:r>
            <a:endParaRPr lang="en-US" b="1" dirty="0">
              <a:solidFill>
                <a:schemeClr val="accent4">
                  <a:lumMod val="75000"/>
                </a:schemeClr>
              </a:solidFill>
            </a:endParaRPr>
          </a:p>
        </p:txBody>
      </p:sp>
      <p:pic>
        <p:nvPicPr>
          <p:cNvPr id="5" name="Picture 2" descr="US Map of FoodNet Sites: California, Colorado, Connecticut, Georgia, Maryland, Minnesota, New Mexico, New York, Oregon, Tenness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428" y="3772960"/>
            <a:ext cx="1649049" cy="9918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united states map black"/>
          <p:cNvPicPr>
            <a:picLocks noChangeAspect="1" noChangeArrowheads="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967" y="1657313"/>
            <a:ext cx="2009835" cy="120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20412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of foodborne, waterborne, and parasitic disease surveillance</a:t>
            </a:r>
          </a:p>
        </p:txBody>
      </p:sp>
      <p:sp>
        <p:nvSpPr>
          <p:cNvPr id="3" name="Text Placeholder 2"/>
          <p:cNvSpPr>
            <a:spLocks noGrp="1"/>
          </p:cNvSpPr>
          <p:nvPr>
            <p:ph type="body" sz="quarter" idx="10"/>
          </p:nvPr>
        </p:nvSpPr>
        <p:spPr>
          <a:xfrm>
            <a:off x="609600" y="1545167"/>
            <a:ext cx="5334000" cy="4455584"/>
          </a:xfrm>
        </p:spPr>
        <p:txBody>
          <a:bodyPr/>
          <a:lstStyle/>
          <a:p>
            <a:pPr lvl="0"/>
            <a:r>
              <a:rPr lang="en-US" sz="2133" dirty="0"/>
              <a:t>Some CDC surveillance systems rely on:</a:t>
            </a:r>
          </a:p>
          <a:p>
            <a:pPr marL="609585" lvl="1" indent="0">
              <a:buNone/>
            </a:pPr>
            <a:r>
              <a:rPr lang="en-US" sz="2133" b="1" dirty="0"/>
              <a:t>1)</a:t>
            </a:r>
            <a:r>
              <a:rPr lang="en-US" sz="2133" dirty="0"/>
              <a:t> “legacy” modes of data transmission (e.g. paper case report forms (CRFs), .CSVs) and</a:t>
            </a:r>
          </a:p>
          <a:p>
            <a:pPr marL="609585" lvl="1" indent="0">
              <a:buNone/>
            </a:pPr>
            <a:r>
              <a:rPr lang="en-US" sz="2133" b="1" dirty="0"/>
              <a:t>2)</a:t>
            </a:r>
            <a:r>
              <a:rPr lang="en-US" sz="2133" dirty="0"/>
              <a:t> basic demographic and clinical information supplied by public health surveillance partners via NNDSS</a:t>
            </a:r>
          </a:p>
          <a:p>
            <a:pPr lvl="0"/>
            <a:r>
              <a:rPr lang="en-US" sz="2133" dirty="0"/>
              <a:t>Multiple CDC programs involved: Enteric bacterial, waterborne, parasitic</a:t>
            </a:r>
          </a:p>
          <a:p>
            <a:pPr lvl="0"/>
            <a:r>
              <a:rPr lang="en-US" sz="2133" dirty="0"/>
              <a:t>Effort to standardize vocabulary, data elements, data structure</a:t>
            </a:r>
          </a:p>
          <a:p>
            <a:pPr lvl="0"/>
            <a:r>
              <a:rPr lang="en-US" sz="2133" dirty="0"/>
              <a:t>FDD MMG consists of data elements from CRFs and position statements, where available</a:t>
            </a:r>
          </a:p>
        </p:txBody>
      </p:sp>
      <p:pic>
        <p:nvPicPr>
          <p:cNvPr id="4" name="Picture 3" descr="Image of a document highlighting legacy modes of data transmission, including paper case report forms, basic demographis and clinical information supplied by public health surveillance partners via NNDSS" title="Context of Foodborne, Waterborne, and parasitic disease surveillance"/>
          <p:cNvPicPr>
            <a:picLocks noChangeAspect="1"/>
          </p:cNvPicPr>
          <p:nvPr/>
        </p:nvPicPr>
        <p:blipFill>
          <a:blip r:embed="rId3"/>
          <a:stretch>
            <a:fillRect/>
          </a:stretch>
        </p:blipFill>
        <p:spPr>
          <a:xfrm>
            <a:off x="6549037" y="1417639"/>
            <a:ext cx="5033364" cy="2408824"/>
          </a:xfrm>
          <a:prstGeom prst="rect">
            <a:avLst/>
          </a:prstGeom>
          <a:effectLst>
            <a:outerShdw blurRad="50800" dist="38100" dir="13500000" algn="br" rotWithShape="0">
              <a:prstClr val="black">
                <a:alpha val="40000"/>
              </a:prstClr>
            </a:outerShdw>
          </a:effectLst>
        </p:spPr>
      </p:pic>
      <p:pic>
        <p:nvPicPr>
          <p:cNvPr id="5" name="Picture 4" descr="Image containing standardized vocabulary, data elements, and data structure. FDD MMG consists of data elements from paper case report forms also known as CRFs, and position statements, where available " title="Context of Foodborne, Waterborne, and parasitic disease surveillance"/>
          <p:cNvPicPr>
            <a:picLocks noChangeAspect="1"/>
          </p:cNvPicPr>
          <p:nvPr/>
        </p:nvPicPr>
        <p:blipFill>
          <a:blip r:embed="rId4"/>
          <a:stretch>
            <a:fillRect/>
          </a:stretch>
        </p:blipFill>
        <p:spPr>
          <a:xfrm>
            <a:off x="7961971" y="2934516"/>
            <a:ext cx="3177917" cy="3333304"/>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24605999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from legacy transmission to HL7</a:t>
            </a:r>
          </a:p>
        </p:txBody>
      </p:sp>
      <p:sp>
        <p:nvSpPr>
          <p:cNvPr id="3" name="Text Placeholder 2"/>
          <p:cNvSpPr>
            <a:spLocks noGrp="1"/>
          </p:cNvSpPr>
          <p:nvPr>
            <p:ph type="body" sz="quarter" idx="10"/>
          </p:nvPr>
        </p:nvSpPr>
        <p:spPr/>
        <p:txBody>
          <a:bodyPr/>
          <a:lstStyle/>
          <a:p>
            <a:pPr lvl="0"/>
            <a:r>
              <a:rPr lang="en-US" dirty="0"/>
              <a:t>CDC programs designated “high priority” data elements.</a:t>
            </a:r>
          </a:p>
          <a:p>
            <a:pPr lvl="0"/>
            <a:r>
              <a:rPr lang="en-US" dirty="0"/>
              <a:t>They are essential in order to cease legacy data transmission.</a:t>
            </a:r>
          </a:p>
          <a:p>
            <a:pPr lvl="0"/>
            <a:r>
              <a:rPr lang="en-US" dirty="0"/>
              <a:t>High priority designation was based on:</a:t>
            </a:r>
          </a:p>
          <a:p>
            <a:pPr marL="609585" lvl="1" indent="0">
              <a:buNone/>
            </a:pPr>
            <a:r>
              <a:rPr lang="en-US" sz="2400" dirty="0"/>
              <a:t>1) Existing surveillance i.e. critical information currently in case reports</a:t>
            </a:r>
          </a:p>
          <a:p>
            <a:pPr marL="609585" lvl="1" indent="0">
              <a:buNone/>
            </a:pPr>
            <a:r>
              <a:rPr lang="en-US" sz="2400" dirty="0"/>
              <a:t>2) Data elements designated by CSTE for national transmission</a:t>
            </a:r>
          </a:p>
          <a:p>
            <a:pPr marL="609585" lvl="1" indent="0">
              <a:buNone/>
            </a:pPr>
            <a:r>
              <a:rPr lang="en-US" sz="2400" dirty="0"/>
              <a:t>3) Epidemiologic need (e.g. risk factors and clinical manifestation)</a:t>
            </a:r>
          </a:p>
        </p:txBody>
      </p:sp>
    </p:spTree>
    <p:extLst>
      <p:ext uri="{BB962C8B-B14F-4D97-AF65-F5344CB8AC3E}">
        <p14:creationId xmlns:p14="http://schemas.microsoft.com/office/powerpoint/2010/main" val="26625312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0" y="1482726"/>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Bef>
                <a:spcPts val="600"/>
              </a:spcBef>
              <a:spcAft>
                <a:spcPts val="600"/>
              </a:spcAft>
            </a:pPr>
            <a:r>
              <a:rPr lang="en-US" sz="2670" dirty="0"/>
              <a:t>Welcome and Announcements</a:t>
            </a:r>
          </a:p>
          <a:p>
            <a:r>
              <a:rPr lang="en-US" dirty="0"/>
              <a:t>Overview of Foodborne and Diarrheal Diseases HL7 Case Notification Messages </a:t>
            </a:r>
          </a:p>
          <a:p>
            <a:pPr lvl="1"/>
            <a:r>
              <a:rPr lang="en-US" dirty="0"/>
              <a:t>Mike Hughes, Division of Foodborne, Waterborne, and Environmental Diseases, CDC</a:t>
            </a:r>
          </a:p>
          <a:p>
            <a:r>
              <a:rPr lang="en-US" dirty="0"/>
              <a:t>Questions and Answers  </a:t>
            </a:r>
          </a:p>
          <a:p>
            <a:pPr>
              <a:spcBef>
                <a:spcPts val="600"/>
              </a:spcBef>
              <a:spcAft>
                <a:spcPts val="600"/>
              </a:spcAft>
            </a:pPr>
            <a:endParaRPr lang="en-US" sz="2500" dirty="0"/>
          </a:p>
          <a:p>
            <a:pPr marL="0" indent="0">
              <a:spcBef>
                <a:spcPts val="600"/>
              </a:spcBef>
              <a:spcAft>
                <a:spcPts val="600"/>
              </a:spcAft>
              <a:buFont typeface="Wingdings" panose="05000000000000000000" pitchFamily="2" charset="2"/>
              <a:buNone/>
            </a:pPr>
            <a:endParaRPr lang="en-US" sz="2500" dirty="0">
              <a:solidFill>
                <a:srgbClr val="5F5F5F"/>
              </a:solidFill>
            </a:endParaRPr>
          </a:p>
          <a:p>
            <a:pPr marL="0" indent="0">
              <a:spcBef>
                <a:spcPts val="600"/>
              </a:spcBef>
              <a:spcAft>
                <a:spcPts val="600"/>
              </a:spcAft>
              <a:buFont typeface="Wingdings" panose="05000000000000000000" pitchFamily="2" charset="2"/>
              <a:buNone/>
            </a:pPr>
            <a:endParaRPr lang="en-US" sz="2500" dirty="0">
              <a:solidFill>
                <a:schemeClr val="bg2">
                  <a:lumMod val="65000"/>
                </a:schemeClr>
              </a:solidFill>
            </a:endParaRPr>
          </a:p>
          <a:p>
            <a:pPr marL="609585" lvl="1" indent="0">
              <a:spcBef>
                <a:spcPts val="600"/>
              </a:spcBef>
              <a:spcAft>
                <a:spcPts val="600"/>
              </a:spcAft>
              <a:buFont typeface="Arial" panose="020B0604020202020204" pitchFamily="34" charset="0"/>
              <a:buNone/>
            </a:pPr>
            <a:endParaRPr lang="en-US" sz="2800" dirty="0"/>
          </a:p>
          <a:p>
            <a:pPr marL="0" indent="0">
              <a:spcBef>
                <a:spcPts val="600"/>
              </a:spcBef>
              <a:spcAft>
                <a:spcPts val="600"/>
              </a:spcAft>
              <a:buFont typeface="Wingdings" panose="05000000000000000000" pitchFamily="2" charset="2"/>
              <a:buNone/>
            </a:pPr>
            <a:endParaRPr lang="en-US" sz="2800" dirty="0"/>
          </a:p>
        </p:txBody>
      </p:sp>
      <p:pic>
        <p:nvPicPr>
          <p:cNvPr id="6" name="Picture 5"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40" y="275506"/>
            <a:ext cx="2753820" cy="1899123"/>
          </a:xfrm>
          <a:prstGeom prst="rect">
            <a:avLst/>
          </a:prstGeom>
        </p:spPr>
      </p:pic>
      <p:sp>
        <p:nvSpPr>
          <p:cNvPr id="2" name="Slide Number Placeholder 1"/>
          <p:cNvSpPr>
            <a:spLocks noGrp="1"/>
          </p:cNvSpPr>
          <p:nvPr>
            <p:ph type="sldNum" sz="quarter" idx="11"/>
          </p:nvPr>
        </p:nvSpPr>
        <p:spPr/>
        <p:txBody>
          <a:bodyPr/>
          <a:lstStyle/>
          <a:p>
            <a:fld id="{B1808B90-C856-4DD9-AE7E-B04D6EB9DAE8}" type="slidenum">
              <a:rPr lang="en-US" smtClean="0"/>
              <a:t>2</a:t>
            </a:fld>
            <a:endParaRPr lang="en-US" dirty="0"/>
          </a:p>
        </p:txBody>
      </p:sp>
    </p:spTree>
    <p:extLst>
      <p:ext uri="{BB962C8B-B14F-4D97-AF65-F5344CB8AC3E}">
        <p14:creationId xmlns:p14="http://schemas.microsoft.com/office/powerpoint/2010/main" val="12385029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guidance: Repeating groups</a:t>
            </a:r>
          </a:p>
        </p:txBody>
      </p:sp>
      <p:sp>
        <p:nvSpPr>
          <p:cNvPr id="3" name="Text Placeholder 2"/>
          <p:cNvSpPr>
            <a:spLocks noGrp="1"/>
          </p:cNvSpPr>
          <p:nvPr>
            <p:ph type="body" sz="quarter" idx="10"/>
          </p:nvPr>
        </p:nvSpPr>
        <p:spPr>
          <a:xfrm>
            <a:off x="609601" y="1545167"/>
            <a:ext cx="5839327" cy="4455584"/>
          </a:xfrm>
        </p:spPr>
        <p:txBody>
          <a:bodyPr numCol="1"/>
          <a:lstStyle/>
          <a:p>
            <a:pPr marL="0" indent="0">
              <a:buNone/>
            </a:pPr>
            <a:r>
              <a:rPr lang="en-US" sz="2400" b="1" dirty="0"/>
              <a:t>Generally used for:</a:t>
            </a:r>
            <a:endParaRPr lang="en-US" sz="2400" dirty="0"/>
          </a:p>
          <a:p>
            <a:r>
              <a:rPr lang="en-US" sz="2400" dirty="0"/>
              <a:t>Signs and symptoms</a:t>
            </a:r>
          </a:p>
          <a:p>
            <a:r>
              <a:rPr lang="en-US" sz="2400" dirty="0"/>
              <a:t>Antibiotics (before or current illness)</a:t>
            </a:r>
          </a:p>
          <a:p>
            <a:r>
              <a:rPr lang="en-US" sz="2400" dirty="0"/>
              <a:t>Exposures (e.g. Travel)</a:t>
            </a:r>
          </a:p>
          <a:p>
            <a:r>
              <a:rPr lang="en-US" sz="2400" dirty="0"/>
              <a:t>Lab interpretive diagnostic</a:t>
            </a:r>
          </a:p>
          <a:p>
            <a:r>
              <a:rPr lang="en-US" sz="2400" dirty="0"/>
              <a:t>Industry and occupation</a:t>
            </a:r>
          </a:p>
          <a:p>
            <a:r>
              <a:rPr lang="en-US" sz="2400" dirty="0"/>
              <a:t>Antimicrobial susceptibility testing</a:t>
            </a:r>
          </a:p>
        </p:txBody>
      </p:sp>
      <p:sp>
        <p:nvSpPr>
          <p:cNvPr id="6" name="Text Placeholder 2"/>
          <p:cNvSpPr txBox="1">
            <a:spLocks/>
          </p:cNvSpPr>
          <p:nvPr/>
        </p:nvSpPr>
        <p:spPr bwMode="auto">
          <a:xfrm>
            <a:off x="6352674" y="1545167"/>
            <a:ext cx="5475705" cy="56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rgbClr val="E25423"/>
              </a:buClr>
              <a:buFont typeface="Wingdings" panose="05000000000000000000" pitchFamily="2" charset="2"/>
              <a:buChar char="§"/>
              <a:defRPr sz="2000" kern="1200">
                <a:solidFill>
                  <a:srgbClr val="005DA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8D8B00"/>
              </a:buClr>
              <a:buFont typeface="Arial" panose="020B0604020202020204" pitchFamily="34" charset="0"/>
              <a:buChar char="–"/>
              <a:defRPr sz="2000" kern="1200">
                <a:solidFill>
                  <a:srgbClr val="005DA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006A71"/>
              </a:buClr>
              <a:buFont typeface="Arial" panose="020B0604020202020204" pitchFamily="34" charset="0"/>
              <a:buChar char="•"/>
              <a:defRPr sz="2000" kern="1200">
                <a:solidFill>
                  <a:srgbClr val="005DA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US" sz="2400" b="1" dirty="0"/>
              <a:t>Example: Signs and symptoms (STEC)</a:t>
            </a:r>
          </a:p>
        </p:txBody>
      </p:sp>
      <p:pic>
        <p:nvPicPr>
          <p:cNvPr id="11" name="Picture 10" descr="Table providing example, signs and symptoms (STEC) repeating 3 times for each symptom. The first time Diarrhea, with Yes, No, and Unknown." title="General Guidance: Repeating Groups"/>
          <p:cNvPicPr>
            <a:picLocks noChangeAspect="1"/>
          </p:cNvPicPr>
          <p:nvPr/>
        </p:nvPicPr>
        <p:blipFill>
          <a:blip r:embed="rId3"/>
          <a:stretch>
            <a:fillRect/>
          </a:stretch>
        </p:blipFill>
        <p:spPr>
          <a:xfrm>
            <a:off x="6448928" y="2540234"/>
            <a:ext cx="2900363" cy="1160145"/>
          </a:xfrm>
          <a:prstGeom prst="rect">
            <a:avLst/>
          </a:prstGeom>
        </p:spPr>
      </p:pic>
      <p:pic>
        <p:nvPicPr>
          <p:cNvPr id="12" name="Picture 11" descr="Table providing example, signs and symptoms (STEC) repeating 3 times for each symptom. The second time Bloody Diarrhea, with Yes, No, and Unknown." title="General Guidance: Repeating Groups"/>
          <p:cNvPicPr>
            <a:picLocks noChangeAspect="1"/>
          </p:cNvPicPr>
          <p:nvPr/>
        </p:nvPicPr>
        <p:blipFill>
          <a:blip r:embed="rId3"/>
          <a:stretch>
            <a:fillRect/>
          </a:stretch>
        </p:blipFill>
        <p:spPr>
          <a:xfrm>
            <a:off x="6448928" y="3827908"/>
            <a:ext cx="2900363" cy="1160145"/>
          </a:xfrm>
          <a:prstGeom prst="rect">
            <a:avLst/>
          </a:prstGeom>
        </p:spPr>
      </p:pic>
      <p:pic>
        <p:nvPicPr>
          <p:cNvPr id="13" name="Picture 12" descr="Table providing example, signs and symptoms (STEC) repeating 3 times for each symptom. The third time Abdominal Pain, with Yes, No, and Unknown." title="General Guidance: Repeating Groups"/>
          <p:cNvPicPr>
            <a:picLocks noChangeAspect="1"/>
          </p:cNvPicPr>
          <p:nvPr/>
        </p:nvPicPr>
        <p:blipFill>
          <a:blip r:embed="rId3"/>
          <a:stretch>
            <a:fillRect/>
          </a:stretch>
        </p:blipFill>
        <p:spPr>
          <a:xfrm>
            <a:off x="6448927" y="5115581"/>
            <a:ext cx="2900363" cy="1160145"/>
          </a:xfrm>
          <a:prstGeom prst="rect">
            <a:avLst/>
          </a:prstGeom>
        </p:spPr>
      </p:pic>
      <p:sp>
        <p:nvSpPr>
          <p:cNvPr id="14" name="TextBox 13"/>
          <p:cNvSpPr txBox="1"/>
          <p:nvPr/>
        </p:nvSpPr>
        <p:spPr>
          <a:xfrm>
            <a:off x="9349290" y="2723909"/>
            <a:ext cx="1281279" cy="379656"/>
          </a:xfrm>
          <a:prstGeom prst="rect">
            <a:avLst/>
          </a:prstGeom>
          <a:noFill/>
        </p:spPr>
        <p:txBody>
          <a:bodyPr wrap="square" rtlCol="0">
            <a:spAutoFit/>
          </a:bodyPr>
          <a:lstStyle/>
          <a:p>
            <a:pPr defTabSz="1219170" eaLnBrk="0" fontAlgn="base" hangingPunct="0">
              <a:spcBef>
                <a:spcPct val="0"/>
              </a:spcBef>
              <a:spcAft>
                <a:spcPct val="0"/>
              </a:spcAft>
            </a:pPr>
            <a:r>
              <a:rPr lang="en-US" sz="1867" dirty="0">
                <a:solidFill>
                  <a:srgbClr val="005DAB"/>
                </a:solidFill>
                <a:latin typeface="Calibri" panose="020F0502020204030204" pitchFamily="34" charset="0"/>
              </a:rPr>
              <a:t>“Diarrhea”</a:t>
            </a:r>
          </a:p>
        </p:txBody>
      </p:sp>
      <p:sp>
        <p:nvSpPr>
          <p:cNvPr id="15" name="TextBox 14"/>
          <p:cNvSpPr txBox="1"/>
          <p:nvPr/>
        </p:nvSpPr>
        <p:spPr>
          <a:xfrm>
            <a:off x="9349288" y="3111695"/>
            <a:ext cx="2233112" cy="379656"/>
          </a:xfrm>
          <a:prstGeom prst="rect">
            <a:avLst/>
          </a:prstGeom>
          <a:noFill/>
        </p:spPr>
        <p:txBody>
          <a:bodyPr wrap="square" rtlCol="0">
            <a:spAutoFit/>
          </a:bodyPr>
          <a:lstStyle/>
          <a:p>
            <a:pPr defTabSz="1219170" eaLnBrk="0" fontAlgn="base" hangingPunct="0">
              <a:spcBef>
                <a:spcPct val="0"/>
              </a:spcBef>
              <a:spcAft>
                <a:spcPct val="0"/>
              </a:spcAft>
            </a:pPr>
            <a:r>
              <a:rPr lang="en-US" sz="1867" dirty="0">
                <a:solidFill>
                  <a:srgbClr val="005DAB"/>
                </a:solidFill>
                <a:latin typeface="Calibri" panose="020F0502020204030204" pitchFamily="34" charset="0"/>
              </a:rPr>
              <a:t>Yes/No/Unknown</a:t>
            </a:r>
          </a:p>
        </p:txBody>
      </p:sp>
      <p:sp>
        <p:nvSpPr>
          <p:cNvPr id="16" name="TextBox 15"/>
          <p:cNvSpPr txBox="1"/>
          <p:nvPr/>
        </p:nvSpPr>
        <p:spPr>
          <a:xfrm>
            <a:off x="9349289" y="3983103"/>
            <a:ext cx="2233111" cy="379656"/>
          </a:xfrm>
          <a:prstGeom prst="rect">
            <a:avLst/>
          </a:prstGeom>
          <a:noFill/>
        </p:spPr>
        <p:txBody>
          <a:bodyPr wrap="square" rtlCol="0">
            <a:spAutoFit/>
          </a:bodyPr>
          <a:lstStyle/>
          <a:p>
            <a:pPr defTabSz="1219170" eaLnBrk="0" fontAlgn="base" hangingPunct="0">
              <a:spcBef>
                <a:spcPct val="0"/>
              </a:spcBef>
              <a:spcAft>
                <a:spcPct val="0"/>
              </a:spcAft>
            </a:pPr>
            <a:r>
              <a:rPr lang="en-US" sz="1867" dirty="0">
                <a:solidFill>
                  <a:srgbClr val="005DAB"/>
                </a:solidFill>
                <a:latin typeface="Calibri" panose="020F0502020204030204" pitchFamily="34" charset="0"/>
              </a:rPr>
              <a:t>“Bloody Diarrhea”</a:t>
            </a:r>
          </a:p>
        </p:txBody>
      </p:sp>
      <p:sp>
        <p:nvSpPr>
          <p:cNvPr id="17" name="TextBox 16"/>
          <p:cNvSpPr txBox="1"/>
          <p:nvPr/>
        </p:nvSpPr>
        <p:spPr>
          <a:xfrm>
            <a:off x="9349288" y="4370890"/>
            <a:ext cx="2233112" cy="379656"/>
          </a:xfrm>
          <a:prstGeom prst="rect">
            <a:avLst/>
          </a:prstGeom>
          <a:noFill/>
        </p:spPr>
        <p:txBody>
          <a:bodyPr wrap="square" rtlCol="0">
            <a:spAutoFit/>
          </a:bodyPr>
          <a:lstStyle/>
          <a:p>
            <a:pPr defTabSz="1219170" eaLnBrk="0" fontAlgn="base" hangingPunct="0">
              <a:spcBef>
                <a:spcPct val="0"/>
              </a:spcBef>
              <a:spcAft>
                <a:spcPct val="0"/>
              </a:spcAft>
            </a:pPr>
            <a:r>
              <a:rPr lang="en-US" sz="1867" dirty="0">
                <a:solidFill>
                  <a:srgbClr val="005DAB"/>
                </a:solidFill>
                <a:latin typeface="Calibri" panose="020F0502020204030204" pitchFamily="34" charset="0"/>
              </a:rPr>
              <a:t>Yes/No/Unknown</a:t>
            </a:r>
          </a:p>
        </p:txBody>
      </p:sp>
      <p:sp>
        <p:nvSpPr>
          <p:cNvPr id="18" name="TextBox 17"/>
          <p:cNvSpPr txBox="1"/>
          <p:nvPr/>
        </p:nvSpPr>
        <p:spPr>
          <a:xfrm>
            <a:off x="9349290" y="5270718"/>
            <a:ext cx="2233109" cy="379656"/>
          </a:xfrm>
          <a:prstGeom prst="rect">
            <a:avLst/>
          </a:prstGeom>
          <a:noFill/>
        </p:spPr>
        <p:txBody>
          <a:bodyPr wrap="square" rtlCol="0">
            <a:spAutoFit/>
          </a:bodyPr>
          <a:lstStyle/>
          <a:p>
            <a:pPr defTabSz="1219170" eaLnBrk="0" fontAlgn="base" hangingPunct="0">
              <a:spcBef>
                <a:spcPct val="0"/>
              </a:spcBef>
              <a:spcAft>
                <a:spcPct val="0"/>
              </a:spcAft>
            </a:pPr>
            <a:r>
              <a:rPr lang="en-US" sz="1867" dirty="0">
                <a:solidFill>
                  <a:srgbClr val="005DAB"/>
                </a:solidFill>
                <a:latin typeface="Calibri" panose="020F0502020204030204" pitchFamily="34" charset="0"/>
              </a:rPr>
              <a:t>“Abdominal Pain”</a:t>
            </a:r>
          </a:p>
        </p:txBody>
      </p:sp>
      <p:sp>
        <p:nvSpPr>
          <p:cNvPr id="19" name="TextBox 18"/>
          <p:cNvSpPr txBox="1"/>
          <p:nvPr/>
        </p:nvSpPr>
        <p:spPr>
          <a:xfrm>
            <a:off x="9349288" y="5658505"/>
            <a:ext cx="2233112" cy="379656"/>
          </a:xfrm>
          <a:prstGeom prst="rect">
            <a:avLst/>
          </a:prstGeom>
          <a:noFill/>
        </p:spPr>
        <p:txBody>
          <a:bodyPr wrap="square" rtlCol="0">
            <a:spAutoFit/>
          </a:bodyPr>
          <a:lstStyle/>
          <a:p>
            <a:pPr defTabSz="1219170" eaLnBrk="0" fontAlgn="base" hangingPunct="0">
              <a:spcBef>
                <a:spcPct val="0"/>
              </a:spcBef>
              <a:spcAft>
                <a:spcPct val="0"/>
              </a:spcAft>
            </a:pPr>
            <a:r>
              <a:rPr lang="en-US" sz="1867" dirty="0">
                <a:solidFill>
                  <a:srgbClr val="005DAB"/>
                </a:solidFill>
                <a:latin typeface="Calibri" panose="020F0502020204030204" pitchFamily="34" charset="0"/>
              </a:rPr>
              <a:t>Yes/No/Unknown</a:t>
            </a:r>
          </a:p>
        </p:txBody>
      </p:sp>
      <p:sp>
        <p:nvSpPr>
          <p:cNvPr id="20" name="Text Placeholder 2"/>
          <p:cNvSpPr txBox="1">
            <a:spLocks/>
          </p:cNvSpPr>
          <p:nvPr/>
        </p:nvSpPr>
        <p:spPr bwMode="auto">
          <a:xfrm>
            <a:off x="6352673" y="2032935"/>
            <a:ext cx="3924968" cy="50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rgbClr val="E25423"/>
              </a:buClr>
              <a:buFont typeface="Wingdings" panose="05000000000000000000" pitchFamily="2" charset="2"/>
              <a:buChar char="§"/>
              <a:defRPr sz="2000" kern="1200">
                <a:solidFill>
                  <a:srgbClr val="005DA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8D8B00"/>
              </a:buClr>
              <a:buFont typeface="Arial" panose="020B0604020202020204" pitchFamily="34" charset="0"/>
              <a:buChar char="–"/>
              <a:defRPr sz="2000" kern="1200">
                <a:solidFill>
                  <a:srgbClr val="005DAB"/>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006A71"/>
              </a:buClr>
              <a:buFont typeface="Arial" panose="020B0604020202020204" pitchFamily="34" charset="0"/>
              <a:buChar char="•"/>
              <a:defRPr sz="2000" kern="1200">
                <a:solidFill>
                  <a:srgbClr val="005DAB"/>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US" sz="2400" i="1" dirty="0"/>
              <a:t>Repeat 3x for each symptom</a:t>
            </a:r>
          </a:p>
          <a:p>
            <a:pPr marL="0" indent="0" defTabSz="1219170">
              <a:buNone/>
            </a:pPr>
            <a:endParaRPr lang="en-US" sz="2667" dirty="0"/>
          </a:p>
        </p:txBody>
      </p:sp>
    </p:spTree>
    <p:extLst>
      <p:ext uri="{BB962C8B-B14F-4D97-AF65-F5344CB8AC3E}">
        <p14:creationId xmlns:p14="http://schemas.microsoft.com/office/powerpoint/2010/main" val="117596525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guidance: Lab interpretative section</a:t>
            </a:r>
          </a:p>
        </p:txBody>
      </p:sp>
      <p:sp>
        <p:nvSpPr>
          <p:cNvPr id="3" name="Text Placeholder 2"/>
          <p:cNvSpPr>
            <a:spLocks noGrp="1"/>
          </p:cNvSpPr>
          <p:nvPr>
            <p:ph type="body" sz="quarter" idx="10"/>
          </p:nvPr>
        </p:nvSpPr>
        <p:spPr>
          <a:xfrm>
            <a:off x="471707" y="1523777"/>
            <a:ext cx="6972968" cy="4455584"/>
          </a:xfrm>
        </p:spPr>
        <p:txBody>
          <a:bodyPr/>
          <a:lstStyle/>
          <a:p>
            <a:pPr lvl="0"/>
            <a:r>
              <a:rPr lang="en-US" sz="2133" dirty="0"/>
              <a:t>Laboratory interpretive repeating group is essential to foodborne and waterborne disease surveillance</a:t>
            </a:r>
          </a:p>
          <a:p>
            <a:pPr lvl="0"/>
            <a:r>
              <a:rPr lang="en-US" sz="2133" dirty="0"/>
              <a:t>Most tabs have a laboratory interpretative section</a:t>
            </a:r>
          </a:p>
          <a:p>
            <a:pPr lvl="1"/>
            <a:r>
              <a:rPr lang="en-US" sz="2133" dirty="0"/>
              <a:t>Repeats once for each diagnostic test result</a:t>
            </a:r>
          </a:p>
          <a:p>
            <a:pPr lvl="1"/>
            <a:r>
              <a:rPr lang="en-US" sz="2133" dirty="0"/>
              <a:t>Exception: COVIS repeats once per specimen</a:t>
            </a:r>
          </a:p>
          <a:p>
            <a:r>
              <a:rPr lang="en-US" sz="2133" dirty="0"/>
              <a:t>Standardized across the guide, it consists of ~18 data elements </a:t>
            </a:r>
          </a:p>
          <a:p>
            <a:pPr lvl="0"/>
            <a:r>
              <a:rPr lang="en-US" sz="2133" dirty="0"/>
              <a:t>Data element priorities might differ by program</a:t>
            </a:r>
          </a:p>
          <a:p>
            <a:pPr lvl="1"/>
            <a:r>
              <a:rPr lang="en-US" sz="2133" dirty="0"/>
              <a:t>For example, national typhoid form contains </a:t>
            </a:r>
            <a:r>
              <a:rPr lang="en-US" sz="2133" b="1" dirty="0"/>
              <a:t>specimen source</a:t>
            </a:r>
            <a:r>
              <a:rPr lang="en-US" sz="2133" dirty="0"/>
              <a:t>, </a:t>
            </a:r>
            <a:r>
              <a:rPr lang="en-US" sz="2133" b="1" dirty="0"/>
              <a:t>specimen date</a:t>
            </a:r>
            <a:r>
              <a:rPr lang="en-US" sz="2133" dirty="0"/>
              <a:t>, and </a:t>
            </a:r>
            <a:r>
              <a:rPr lang="en-US" sz="2133" b="1" dirty="0"/>
              <a:t>serotype</a:t>
            </a:r>
            <a:r>
              <a:rPr lang="en-US" sz="2133" dirty="0"/>
              <a:t>. Therefore, these data elements are high priority for this condition.</a:t>
            </a:r>
          </a:p>
        </p:txBody>
      </p:sp>
      <p:pic>
        <p:nvPicPr>
          <p:cNvPr id="4" name="Picture 3" descr="Screenshot of the Start and End of the Lab Interpretative Diagnostic Questions Repeating Group as it is essential to foodborne and waterborne disease surveillance" title="General Guidance: Lab Interpretative Section"/>
          <p:cNvPicPr>
            <a:picLocks noChangeAspect="1"/>
          </p:cNvPicPr>
          <p:nvPr/>
        </p:nvPicPr>
        <p:blipFill>
          <a:blip r:embed="rId3"/>
          <a:stretch>
            <a:fillRect/>
          </a:stretch>
        </p:blipFill>
        <p:spPr>
          <a:xfrm>
            <a:off x="7444675" y="2058460"/>
            <a:ext cx="4137725" cy="2989457"/>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55515785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267" dirty="0"/>
              <a:t>Program-Specific Guidance</a:t>
            </a:r>
          </a:p>
        </p:txBody>
      </p:sp>
      <p:sp>
        <p:nvSpPr>
          <p:cNvPr id="6" name="Text Placeholder 5"/>
          <p:cNvSpPr>
            <a:spLocks noGrp="1"/>
          </p:cNvSpPr>
          <p:nvPr>
            <p:ph type="body" idx="1"/>
          </p:nvPr>
        </p:nvSpPr>
        <p:spPr/>
        <p:txBody>
          <a:bodyPr/>
          <a:lstStyle/>
          <a:p>
            <a:r>
              <a:rPr lang="en-US" dirty="0"/>
              <a:t>Foodborne and Diarrheal Diseases HL7 Case Notification Messages</a:t>
            </a:r>
          </a:p>
        </p:txBody>
      </p:sp>
    </p:spTree>
    <p:extLst>
      <p:ext uri="{BB962C8B-B14F-4D97-AF65-F5344CB8AC3E}">
        <p14:creationId xmlns:p14="http://schemas.microsoft.com/office/powerpoint/2010/main" val="171631475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Cholera and Vibriosis </a:t>
            </a:r>
          </a:p>
        </p:txBody>
      </p:sp>
      <p:sp>
        <p:nvSpPr>
          <p:cNvPr id="3" name="Text Placeholder 2"/>
          <p:cNvSpPr>
            <a:spLocks noGrp="1"/>
          </p:cNvSpPr>
          <p:nvPr>
            <p:ph type="body" sz="quarter" idx="10"/>
          </p:nvPr>
        </p:nvSpPr>
        <p:spPr/>
        <p:txBody>
          <a:bodyPr/>
          <a:lstStyle/>
          <a:p>
            <a:r>
              <a:rPr lang="en-US" dirty="0"/>
              <a:t>Reflects the information currently collected on the Cholera and Other </a:t>
            </a:r>
            <a:r>
              <a:rPr lang="en-US" i="1" dirty="0"/>
              <a:t>Vibrio</a:t>
            </a:r>
            <a:r>
              <a:rPr lang="en-US" dirty="0"/>
              <a:t> Illness Surveillance (COVIS) System case report form.</a:t>
            </a:r>
          </a:p>
          <a:p>
            <a:r>
              <a:rPr lang="en-US" dirty="0"/>
              <a:t>Aim to maintain completeness of data in transition from legacy to HL7</a:t>
            </a:r>
          </a:p>
          <a:p>
            <a:r>
              <a:rPr lang="en-US" dirty="0"/>
              <a:t>Key differences:</a:t>
            </a:r>
          </a:p>
          <a:p>
            <a:pPr lvl="1"/>
            <a:r>
              <a:rPr lang="en-US" dirty="0"/>
              <a:t>Data elements in laboratory, clinical, and seafood investigation section are designed as repeating groups</a:t>
            </a:r>
          </a:p>
          <a:p>
            <a:pPr lvl="2"/>
            <a:r>
              <a:rPr lang="en-US" dirty="0"/>
              <a:t>Seafood investigations require identifier to link investigation to traceback</a:t>
            </a:r>
          </a:p>
          <a:p>
            <a:pPr lvl="1"/>
            <a:r>
              <a:rPr lang="en-US" dirty="0"/>
              <a:t>Value sets are included for variables that in previous versions of the COVIS form were free text</a:t>
            </a:r>
          </a:p>
          <a:p>
            <a:pPr lvl="2"/>
            <a:r>
              <a:rPr lang="en-US" dirty="0"/>
              <a:t>Examples: </a:t>
            </a:r>
            <a:r>
              <a:rPr lang="en-US" i="1" dirty="0"/>
              <a:t>Vibrio</a:t>
            </a:r>
            <a:r>
              <a:rPr lang="en-US" dirty="0"/>
              <a:t> species, type of seafood investigated</a:t>
            </a:r>
          </a:p>
        </p:txBody>
      </p:sp>
    </p:spTree>
    <p:extLst>
      <p:ext uri="{BB962C8B-B14F-4D97-AF65-F5344CB8AC3E}">
        <p14:creationId xmlns:p14="http://schemas.microsoft.com/office/powerpoint/2010/main" val="19839976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Cholera and Vibriosis (Continued)</a:t>
            </a:r>
          </a:p>
        </p:txBody>
      </p:sp>
      <p:sp>
        <p:nvSpPr>
          <p:cNvPr id="3" name="Text Placeholder 2"/>
          <p:cNvSpPr>
            <a:spLocks noGrp="1"/>
          </p:cNvSpPr>
          <p:nvPr>
            <p:ph type="body" sz="quarter" idx="10"/>
          </p:nvPr>
        </p:nvSpPr>
        <p:spPr>
          <a:xfrm>
            <a:off x="609600" y="1545167"/>
            <a:ext cx="7069221" cy="4455584"/>
          </a:xfrm>
        </p:spPr>
        <p:txBody>
          <a:bodyPr/>
          <a:lstStyle/>
          <a:p>
            <a:r>
              <a:rPr lang="en-US" sz="2400" dirty="0"/>
              <a:t>HL7 message for cholera and vibriosis should include:</a:t>
            </a:r>
          </a:p>
          <a:p>
            <a:pPr lvl="1"/>
            <a:r>
              <a:rPr lang="en-US" sz="2133" dirty="0"/>
              <a:t>Case Patient information</a:t>
            </a:r>
          </a:p>
          <a:p>
            <a:pPr lvl="1"/>
            <a:r>
              <a:rPr lang="en-US" sz="2133" dirty="0"/>
              <a:t>Laboratory results for culture and culture-independent diagnostic testing</a:t>
            </a:r>
          </a:p>
          <a:p>
            <a:pPr lvl="1"/>
            <a:r>
              <a:rPr lang="en-US" sz="2133" dirty="0"/>
              <a:t>Clinical information including signs and symptoms, past medical history, antibiotic use</a:t>
            </a:r>
          </a:p>
          <a:p>
            <a:pPr lvl="1"/>
            <a:r>
              <a:rPr lang="en-US" sz="2133" dirty="0"/>
              <a:t>Travel history</a:t>
            </a:r>
          </a:p>
          <a:p>
            <a:pPr lvl="1"/>
            <a:r>
              <a:rPr lang="en-US" sz="2133" dirty="0"/>
              <a:t>Seafood and water exposures</a:t>
            </a:r>
          </a:p>
          <a:p>
            <a:pPr lvl="1"/>
            <a:r>
              <a:rPr lang="en-US" sz="2133" dirty="0"/>
              <a:t>Seafood investigation and traceback information</a:t>
            </a:r>
          </a:p>
          <a:p>
            <a:pPr lvl="1"/>
            <a:r>
              <a:rPr lang="en-US" sz="2133" dirty="0"/>
              <a:t>Cholera exposure information, as appropriate</a:t>
            </a:r>
          </a:p>
          <a:p>
            <a:endParaRPr lang="en-US" sz="2400" dirty="0"/>
          </a:p>
        </p:txBody>
      </p:sp>
      <p:pic>
        <p:nvPicPr>
          <p:cNvPr id="4" name="Picture 3" descr="Screenshot of the Cholera and Other Vibrio Illness Surveillance Report. Identifying the reporting health department, patient case information and laboratory information" title="Cholera and Vibriosis "/>
          <p:cNvPicPr>
            <a:picLocks noChangeAspect="1"/>
          </p:cNvPicPr>
          <p:nvPr/>
        </p:nvPicPr>
        <p:blipFill>
          <a:blip r:embed="rId3"/>
          <a:stretch>
            <a:fillRect/>
          </a:stretch>
        </p:blipFill>
        <p:spPr>
          <a:xfrm>
            <a:off x="7860179" y="1545167"/>
            <a:ext cx="3722221" cy="4336325"/>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94004356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 </a:t>
            </a:r>
            <a:r>
              <a:rPr lang="en-US" dirty="0"/>
              <a:t>Typhi and </a:t>
            </a:r>
            <a:r>
              <a:rPr lang="en-US" i="1" dirty="0"/>
              <a:t>S.</a:t>
            </a:r>
            <a:r>
              <a:rPr lang="en-US" dirty="0"/>
              <a:t> Paratyphi Infection</a:t>
            </a:r>
          </a:p>
        </p:txBody>
      </p:sp>
      <p:sp>
        <p:nvSpPr>
          <p:cNvPr id="3" name="Text Placeholder 2"/>
          <p:cNvSpPr>
            <a:spLocks noGrp="1"/>
          </p:cNvSpPr>
          <p:nvPr>
            <p:ph type="body" sz="quarter" idx="10"/>
          </p:nvPr>
        </p:nvSpPr>
        <p:spPr>
          <a:xfrm>
            <a:off x="609600" y="1545167"/>
            <a:ext cx="6181557" cy="4455584"/>
          </a:xfrm>
        </p:spPr>
        <p:txBody>
          <a:bodyPr/>
          <a:lstStyle/>
          <a:p>
            <a:pPr lvl="0"/>
            <a:r>
              <a:rPr lang="en-US" sz="2400" dirty="0"/>
              <a:t>Reflects information collected for National Typhoid and Paratyphoid Fever Surveillance (Legacy name)</a:t>
            </a:r>
          </a:p>
          <a:p>
            <a:pPr lvl="0"/>
            <a:r>
              <a:rPr lang="en-US" sz="2400" dirty="0"/>
              <a:t>Aim to maintain completeness of data in transition from legacy to HL7</a:t>
            </a:r>
          </a:p>
          <a:p>
            <a:pPr lvl="1"/>
            <a:r>
              <a:rPr lang="en-US" sz="2400" dirty="0"/>
              <a:t>Annotated case report form is available</a:t>
            </a:r>
          </a:p>
          <a:p>
            <a:pPr lvl="1"/>
            <a:r>
              <a:rPr lang="en-US" sz="2400" dirty="0"/>
              <a:t>State can stop sending CRFs once sending new HL7 messages</a:t>
            </a:r>
          </a:p>
          <a:p>
            <a:pPr lvl="0"/>
            <a:r>
              <a:rPr lang="en-US" sz="2400" dirty="0"/>
              <a:t>Send confirmed cases (See Position Statement 18-ID-08)</a:t>
            </a:r>
          </a:p>
        </p:txBody>
      </p:sp>
      <p:pic>
        <p:nvPicPr>
          <p:cNvPr id="4" name="Picture 3" descr="Screenshot showing the Typhoid and Paratyphoid Fever Surveillance Report which reflects information collected for National Typhoid and Paratyphoid Fever Surveillance. Aiming to maintain completeness of data in transition from legacy to HL7. Sending confirmed cases." title="S. Typhi and S. Paratyphi Infection "/>
          <p:cNvPicPr>
            <a:picLocks noChangeAspect="1"/>
          </p:cNvPicPr>
          <p:nvPr/>
        </p:nvPicPr>
        <p:blipFill>
          <a:blip r:embed="rId3"/>
          <a:stretch>
            <a:fillRect/>
          </a:stretch>
        </p:blipFill>
        <p:spPr>
          <a:xfrm>
            <a:off x="6898106" y="1545167"/>
            <a:ext cx="4684295" cy="3126315"/>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75791189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 </a:t>
            </a:r>
            <a:r>
              <a:rPr lang="en-US" dirty="0"/>
              <a:t>Typhi and </a:t>
            </a:r>
            <a:r>
              <a:rPr lang="en-US" i="1" dirty="0"/>
              <a:t>S.</a:t>
            </a:r>
            <a:r>
              <a:rPr lang="en-US" dirty="0"/>
              <a:t> Paratyphi Infection (Continued)</a:t>
            </a:r>
          </a:p>
        </p:txBody>
      </p:sp>
      <p:sp>
        <p:nvSpPr>
          <p:cNvPr id="3" name="Text Placeholder 2"/>
          <p:cNvSpPr>
            <a:spLocks noGrp="1"/>
          </p:cNvSpPr>
          <p:nvPr>
            <p:ph type="body" sz="quarter" idx="10"/>
          </p:nvPr>
        </p:nvSpPr>
        <p:spPr/>
        <p:txBody>
          <a:bodyPr/>
          <a:lstStyle/>
          <a:p>
            <a:r>
              <a:rPr lang="en-US" sz="2400" dirty="0"/>
              <a:t>HL7 message for S. Typhi and S. Paratyphi Infection should include:</a:t>
            </a:r>
          </a:p>
          <a:p>
            <a:pPr lvl="1"/>
            <a:r>
              <a:rPr lang="en-US" sz="2400" dirty="0"/>
              <a:t>State Lab Isolate ID Number (FDD_Q_1141)</a:t>
            </a:r>
          </a:p>
          <a:p>
            <a:pPr lvl="1"/>
            <a:r>
              <a:rPr lang="en-US" sz="2400" dirty="0"/>
              <a:t>Clinical information including signs and symptoms*</a:t>
            </a:r>
          </a:p>
          <a:p>
            <a:pPr lvl="1"/>
            <a:r>
              <a:rPr lang="en-US" sz="2400" dirty="0"/>
              <a:t>Antimicrobial susceptibility testing*</a:t>
            </a:r>
          </a:p>
          <a:p>
            <a:pPr lvl="1"/>
            <a:r>
              <a:rPr lang="en-US" sz="2400" dirty="0"/>
              <a:t>Vaccine history*</a:t>
            </a:r>
          </a:p>
          <a:p>
            <a:pPr lvl="1"/>
            <a:r>
              <a:rPr lang="en-US" sz="2400" dirty="0"/>
              <a:t>Travel history*</a:t>
            </a:r>
          </a:p>
          <a:p>
            <a:pPr lvl="1"/>
            <a:r>
              <a:rPr lang="en-US" sz="2400" dirty="0"/>
              <a:t>Specimen collection and serotype*</a:t>
            </a:r>
          </a:p>
          <a:p>
            <a:pPr marL="609585" lvl="1" indent="0">
              <a:buNone/>
            </a:pPr>
            <a:r>
              <a:rPr lang="en-US" sz="2400" dirty="0"/>
              <a:t>*Repeating groups</a:t>
            </a:r>
          </a:p>
          <a:p>
            <a:pPr lvl="0"/>
            <a:r>
              <a:rPr lang="en-US" sz="2400" dirty="0"/>
              <a:t>Key differences:</a:t>
            </a:r>
          </a:p>
          <a:p>
            <a:pPr lvl="1"/>
            <a:r>
              <a:rPr lang="en-US" sz="2400" dirty="0"/>
              <a:t>Use </a:t>
            </a:r>
            <a:r>
              <a:rPr lang="en-US" sz="2400" b="1" dirty="0"/>
              <a:t>Date of Specimen Collection </a:t>
            </a:r>
            <a:r>
              <a:rPr lang="en-US" sz="2400" dirty="0"/>
              <a:t>(FDD_Q_1127) instead of </a:t>
            </a:r>
            <a:r>
              <a:rPr lang="en-US" sz="2400" b="1" dirty="0"/>
              <a:t>isolation date</a:t>
            </a:r>
          </a:p>
          <a:p>
            <a:pPr lvl="1"/>
            <a:r>
              <a:rPr lang="en-US" sz="2400" dirty="0"/>
              <a:t>Use </a:t>
            </a:r>
            <a:r>
              <a:rPr lang="en-US" sz="2400" b="1" dirty="0"/>
              <a:t>Country of Usual Residence</a:t>
            </a:r>
            <a:r>
              <a:rPr lang="en-US" sz="2400" dirty="0"/>
              <a:t> (INV501 in Gen v2) instead of </a:t>
            </a:r>
            <a:r>
              <a:rPr lang="en-US" sz="2400" b="1" dirty="0"/>
              <a:t>citizenship</a:t>
            </a:r>
            <a:endParaRPr lang="en-US" sz="2400" dirty="0"/>
          </a:p>
        </p:txBody>
      </p:sp>
    </p:spTree>
    <p:extLst>
      <p:ext uri="{BB962C8B-B14F-4D97-AF65-F5344CB8AC3E}">
        <p14:creationId xmlns:p14="http://schemas.microsoft.com/office/powerpoint/2010/main" val="103131779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Cyclosporiasis</a:t>
            </a:r>
          </a:p>
        </p:txBody>
      </p:sp>
      <p:sp>
        <p:nvSpPr>
          <p:cNvPr id="3" name="Text Placeholder 2"/>
          <p:cNvSpPr>
            <a:spLocks noGrp="1"/>
          </p:cNvSpPr>
          <p:nvPr>
            <p:ph type="body" sz="quarter" idx="10"/>
          </p:nvPr>
        </p:nvSpPr>
        <p:spPr/>
        <p:txBody>
          <a:bodyPr/>
          <a:lstStyle/>
          <a:p>
            <a:r>
              <a:rPr lang="en-US" sz="2400" dirty="0"/>
              <a:t>Confirmed &amp; Probable cases nationally notifiable since January 1999 (See </a:t>
            </a:r>
            <a:r>
              <a:rPr lang="en-US" sz="2400" dirty="0">
                <a:hlinkClick r:id="rId3"/>
              </a:rPr>
              <a:t>Position Statement 09-ID-04</a:t>
            </a:r>
            <a:r>
              <a:rPr lang="en-US" sz="2400" dirty="0"/>
              <a:t>)</a:t>
            </a:r>
          </a:p>
          <a:p>
            <a:r>
              <a:rPr lang="en-US" sz="2400" dirty="0"/>
              <a:t>Legacy systems the MMG will replace:</a:t>
            </a:r>
          </a:p>
          <a:p>
            <a:pPr lvl="1"/>
            <a:r>
              <a:rPr lang="en-US" sz="2400" dirty="0"/>
              <a:t>Cyclosporiasis National Hypothesis Generating Questionnaire (CNHGQ)</a:t>
            </a:r>
          </a:p>
          <a:p>
            <a:pPr lvl="2"/>
            <a:r>
              <a:rPr lang="en-US" sz="2400" dirty="0"/>
              <a:t>8-page questionnaire used for surveillance during “outbreak season” (May</a:t>
            </a:r>
            <a:r>
              <a:rPr lang="en-US" sz="2400" dirty="0">
                <a:cs typeface="Calibri" panose="020F0502020204030204" pitchFamily="34" charset="0"/>
              </a:rPr>
              <a:t>–August); data submitted electronically via Epi Info or paper-based PDF</a:t>
            </a:r>
            <a:endParaRPr lang="en-US" sz="2400" dirty="0"/>
          </a:p>
          <a:p>
            <a:pPr lvl="1"/>
            <a:r>
              <a:rPr lang="en-US" sz="2400" dirty="0"/>
              <a:t>Cyclosporiasis Case Report Form (CRF)</a:t>
            </a:r>
          </a:p>
          <a:p>
            <a:pPr lvl="2"/>
            <a:r>
              <a:rPr lang="en-US" sz="2400" dirty="0"/>
              <a:t>2-page questionnaire used for national surveillance outside “outbreak season” (September</a:t>
            </a:r>
            <a:r>
              <a:rPr lang="en-US" sz="2400" dirty="0">
                <a:cs typeface="Calibri" panose="020F0502020204030204" pitchFamily="34" charset="0"/>
              </a:rPr>
              <a:t>–April); data submitted via paper-based PDF</a:t>
            </a:r>
            <a:endParaRPr lang="en-US" dirty="0"/>
          </a:p>
        </p:txBody>
      </p:sp>
    </p:spTree>
    <p:extLst>
      <p:ext uri="{BB962C8B-B14F-4D97-AF65-F5344CB8AC3E}">
        <p14:creationId xmlns:p14="http://schemas.microsoft.com/office/powerpoint/2010/main" val="222200197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Cyclosporiasis (Continued)</a:t>
            </a:r>
          </a:p>
        </p:txBody>
      </p:sp>
      <p:sp>
        <p:nvSpPr>
          <p:cNvPr id="3" name="Text Placeholder 2"/>
          <p:cNvSpPr>
            <a:spLocks noGrp="1"/>
          </p:cNvSpPr>
          <p:nvPr>
            <p:ph type="body" sz="quarter" idx="10"/>
          </p:nvPr>
        </p:nvSpPr>
        <p:spPr/>
        <p:txBody>
          <a:bodyPr/>
          <a:lstStyle/>
          <a:p>
            <a:r>
              <a:rPr lang="en-US" sz="2400" dirty="0"/>
              <a:t>Priority data elements that are most essential for guiding cyclosporiasis epi investigations and retiring legacy systems:</a:t>
            </a:r>
          </a:p>
          <a:p>
            <a:pPr lvl="1"/>
            <a:r>
              <a:rPr lang="en-US" sz="2400" b="1" dirty="0"/>
              <a:t>Signs and Symptoms</a:t>
            </a:r>
          </a:p>
          <a:p>
            <a:pPr lvl="1"/>
            <a:r>
              <a:rPr lang="en-US" sz="2400" b="1" dirty="0"/>
              <a:t>Travel History</a:t>
            </a:r>
          </a:p>
          <a:p>
            <a:pPr lvl="1"/>
            <a:r>
              <a:rPr lang="en-US" sz="2400" b="1" dirty="0"/>
              <a:t>Food Exposure History sections</a:t>
            </a:r>
            <a:endParaRPr lang="en-US" sz="2400" dirty="0"/>
          </a:p>
          <a:p>
            <a:pPr lvl="1"/>
            <a:r>
              <a:rPr lang="en-US" sz="2400" b="1" dirty="0"/>
              <a:t>Events History and Ill Contacts sections</a:t>
            </a:r>
          </a:p>
          <a:p>
            <a:pPr lvl="1"/>
            <a:r>
              <a:rPr lang="en-US" sz="2400" b="1" dirty="0"/>
              <a:t>Epidemiology Laboratory section</a:t>
            </a:r>
            <a:r>
              <a:rPr lang="en-US" sz="2400" dirty="0"/>
              <a:t> </a:t>
            </a:r>
          </a:p>
          <a:p>
            <a:endParaRPr lang="en-US" dirty="0">
              <a:solidFill>
                <a:srgbClr val="8D8B00"/>
              </a:solidFill>
            </a:endParaRPr>
          </a:p>
        </p:txBody>
      </p:sp>
    </p:spTree>
    <p:extLst>
      <p:ext uri="{BB962C8B-B14F-4D97-AF65-F5344CB8AC3E}">
        <p14:creationId xmlns:p14="http://schemas.microsoft.com/office/powerpoint/2010/main" val="61183178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Cryptosporidiosis </a:t>
            </a:r>
          </a:p>
        </p:txBody>
      </p:sp>
      <p:sp>
        <p:nvSpPr>
          <p:cNvPr id="3" name="Text Placeholder 2"/>
          <p:cNvSpPr>
            <a:spLocks noGrp="1"/>
          </p:cNvSpPr>
          <p:nvPr>
            <p:ph type="body" sz="quarter" idx="10"/>
          </p:nvPr>
        </p:nvSpPr>
        <p:spPr>
          <a:xfrm>
            <a:off x="609600" y="1545167"/>
            <a:ext cx="6630737" cy="4455584"/>
          </a:xfrm>
        </p:spPr>
        <p:txBody>
          <a:bodyPr/>
          <a:lstStyle/>
          <a:p>
            <a:r>
              <a:rPr lang="en-US" sz="2133" dirty="0"/>
              <a:t>Data elements reflect CryptoNet case investigation form</a:t>
            </a:r>
          </a:p>
          <a:p>
            <a:r>
              <a:rPr lang="en-US" sz="2133" dirty="0"/>
              <a:t>Transition to also collecting exposure data to advance understanding of </a:t>
            </a:r>
            <a:r>
              <a:rPr lang="en-US" sz="2133" i="1" dirty="0"/>
              <a:t>Cryptosporidium</a:t>
            </a:r>
            <a:r>
              <a:rPr lang="en-US" sz="2133" dirty="0"/>
              <a:t> transmission</a:t>
            </a:r>
          </a:p>
          <a:p>
            <a:pPr lvl="1"/>
            <a:r>
              <a:rPr lang="en-US" sz="2133" dirty="0"/>
              <a:t>Genotypes and species can have unique host ranges</a:t>
            </a:r>
          </a:p>
          <a:p>
            <a:pPr lvl="2"/>
            <a:r>
              <a:rPr lang="en-US" sz="2133" dirty="0"/>
              <a:t>Need molecular characterization to distinguish</a:t>
            </a:r>
          </a:p>
          <a:p>
            <a:pPr lvl="2"/>
            <a:r>
              <a:rPr lang="en-US" sz="2133" dirty="0"/>
              <a:t>Can provide insight into possible exposures</a:t>
            </a:r>
          </a:p>
          <a:p>
            <a:pPr lvl="1"/>
            <a:r>
              <a:rPr lang="en-US" sz="2133" dirty="0"/>
              <a:t>Important exposures</a:t>
            </a:r>
          </a:p>
          <a:p>
            <a:pPr lvl="2"/>
            <a:r>
              <a:rPr lang="en-US" sz="2133" b="1" dirty="0"/>
              <a:t>Contaminated recreational water</a:t>
            </a:r>
            <a:r>
              <a:rPr lang="en-US" sz="2133" dirty="0"/>
              <a:t>, </a:t>
            </a:r>
            <a:r>
              <a:rPr lang="en-US" sz="2133" b="1" dirty="0"/>
              <a:t>drinking water, or food</a:t>
            </a:r>
          </a:p>
          <a:p>
            <a:pPr lvl="2"/>
            <a:r>
              <a:rPr lang="en-US" sz="2133" b="1" dirty="0"/>
              <a:t>Infected people or animals</a:t>
            </a:r>
            <a:endParaRPr lang="en-US" sz="2133" dirty="0"/>
          </a:p>
        </p:txBody>
      </p:sp>
      <p:pic>
        <p:nvPicPr>
          <p:cNvPr id="6" name="Picture 5" descr="Screenshot of the CryptoNet Case Investigation Form for Cryptosporidiosis Cases. Includes Case Report ID and Investigator Information and Case-Patient Demographics" title="Cryptosporidiosis"/>
          <p:cNvPicPr>
            <a:picLocks noChangeAspect="1"/>
          </p:cNvPicPr>
          <p:nvPr/>
        </p:nvPicPr>
        <p:blipFill>
          <a:blip r:embed="rId3"/>
          <a:stretch>
            <a:fillRect/>
          </a:stretch>
        </p:blipFill>
        <p:spPr>
          <a:xfrm>
            <a:off x="7653851" y="1545167"/>
            <a:ext cx="4195435" cy="3149823"/>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06582882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Lesliann Helmus, MSPH, CHTS-CP</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lvl="0">
              <a:defRPr/>
            </a:pPr>
            <a:r>
              <a:rPr lang="en-US" sz="2400" b="1" dirty="0">
                <a:solidFill>
                  <a:srgbClr val="005DAB"/>
                </a:solidFill>
                <a:latin typeface="Calibri" pitchFamily="34" charset="0"/>
                <a:ea typeface="+mj-ea"/>
                <a:cs typeface="+mj-cs"/>
              </a:rPr>
              <a:t>Associate Director for Surveillance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a:defRPr/>
            </a:pPr>
            <a:r>
              <a:rPr lang="en-US" sz="2400" b="1" noProof="0" dirty="0">
                <a:solidFill>
                  <a:srgbClr val="005DAB"/>
                </a:solidFill>
                <a:latin typeface="Calibri" pitchFamily="34" charset="0"/>
              </a:rPr>
              <a:t>Lead, State Implementation and Technical Assistance</a:t>
            </a:r>
            <a:endParaRPr lang="en-US" sz="2400" b="1" dirty="0">
              <a:solidFill>
                <a:srgbClr val="0096D6"/>
              </a:solidFill>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2" y="2868989"/>
            <a:ext cx="7196944" cy="1155779"/>
          </a:xfrm>
        </p:spPr>
        <p:txBody>
          <a:bodyPr/>
          <a:lstStyle/>
          <a:p>
            <a:pPr lvl="0" algn="ctr">
              <a:defRPr/>
            </a:pPr>
            <a:r>
              <a:rPr lang="en-US" dirty="0">
                <a:solidFill>
                  <a:srgbClr val="005DAB"/>
                </a:solidFill>
              </a:rPr>
              <a:t>NMI Updates and Timeline</a:t>
            </a:r>
            <a:endParaRPr lang="en-US" dirty="0"/>
          </a:p>
        </p:txBody>
      </p:sp>
    </p:spTree>
    <p:extLst>
      <p:ext uri="{BB962C8B-B14F-4D97-AF65-F5344CB8AC3E}">
        <p14:creationId xmlns:p14="http://schemas.microsoft.com/office/powerpoint/2010/main" val="31427690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925" y="0"/>
            <a:ext cx="10972800" cy="1143000"/>
          </a:xfrm>
        </p:spPr>
        <p:txBody>
          <a:bodyPr/>
          <a:lstStyle/>
          <a:p>
            <a:r>
              <a:rPr lang="en-US" dirty="0"/>
              <a:t>Cryptosporidiosis (Continued)</a:t>
            </a:r>
          </a:p>
        </p:txBody>
      </p:sp>
      <p:sp>
        <p:nvSpPr>
          <p:cNvPr id="3" name="Text Placeholder 2"/>
          <p:cNvSpPr>
            <a:spLocks noGrp="1"/>
          </p:cNvSpPr>
          <p:nvPr>
            <p:ph type="body" sz="quarter" idx="10"/>
          </p:nvPr>
        </p:nvSpPr>
        <p:spPr>
          <a:xfrm>
            <a:off x="533925" y="1143001"/>
            <a:ext cx="11116208" cy="4538791"/>
          </a:xfrm>
        </p:spPr>
        <p:txBody>
          <a:bodyPr/>
          <a:lstStyle/>
          <a:p>
            <a:r>
              <a:rPr lang="en-US" sz="2133" dirty="0"/>
              <a:t>HL7 message for Cryptosporidiosis should include:</a:t>
            </a:r>
          </a:p>
          <a:p>
            <a:pPr lvl="1"/>
            <a:r>
              <a:rPr lang="en-US" sz="2000" b="1" dirty="0"/>
              <a:t>Repeating groups:</a:t>
            </a:r>
          </a:p>
          <a:p>
            <a:pPr lvl="2"/>
            <a:r>
              <a:rPr lang="en-US" sz="2000" dirty="0"/>
              <a:t>Recreational water</a:t>
            </a:r>
          </a:p>
          <a:p>
            <a:pPr lvl="2"/>
            <a:r>
              <a:rPr lang="en-US" sz="2000" dirty="0"/>
              <a:t>Drinking Water</a:t>
            </a:r>
          </a:p>
          <a:p>
            <a:pPr lvl="2"/>
            <a:r>
              <a:rPr lang="en-US" sz="2000" dirty="0"/>
              <a:t>Raw or Unpasteurized Product</a:t>
            </a:r>
          </a:p>
          <a:p>
            <a:pPr lvl="2"/>
            <a:r>
              <a:rPr lang="en-US" sz="2000" dirty="0"/>
              <a:t>Animal Exposure </a:t>
            </a:r>
          </a:p>
          <a:p>
            <a:pPr lvl="3"/>
            <a:r>
              <a:rPr lang="en-US" sz="2000" dirty="0"/>
              <a:t>Preferred values (FDD_Q_32): Calf, Cow, Kid, Goat, Sheep, Lamb</a:t>
            </a:r>
          </a:p>
          <a:p>
            <a:pPr lvl="2"/>
            <a:r>
              <a:rPr lang="en-US" sz="2000" dirty="0"/>
              <a:t>Large Gathering</a:t>
            </a:r>
          </a:p>
          <a:p>
            <a:pPr lvl="2"/>
            <a:r>
              <a:rPr lang="en-US" sz="2000" dirty="0"/>
              <a:t>Children in Childcare</a:t>
            </a:r>
          </a:p>
          <a:p>
            <a:pPr lvl="1"/>
            <a:r>
              <a:rPr lang="en-US" sz="2000" b="1" dirty="0"/>
              <a:t>Non-repeating groups</a:t>
            </a:r>
            <a:r>
              <a:rPr lang="en-US" sz="2000" dirty="0"/>
              <a:t>:</a:t>
            </a:r>
          </a:p>
          <a:p>
            <a:pPr lvl="2"/>
            <a:r>
              <a:rPr lang="en-US" sz="2000" dirty="0"/>
              <a:t>Animal Manure Contact Within 14 Days Before Symptom Onset (FDD_Q_919)</a:t>
            </a:r>
          </a:p>
          <a:p>
            <a:pPr lvl="2"/>
            <a:r>
              <a:rPr lang="en-US" sz="2000" dirty="0"/>
              <a:t>Visit Animal Environment Within 14 Days Before Symptom Onset (FDD_Q_925)</a:t>
            </a:r>
          </a:p>
          <a:p>
            <a:pPr lvl="2"/>
            <a:r>
              <a:rPr lang="en-US" sz="2000" dirty="0"/>
              <a:t>Sexual Contact Within 14 Days Before Symptom Onset (FDD_Q_923)</a:t>
            </a:r>
          </a:p>
          <a:p>
            <a:pPr lvl="2"/>
            <a:r>
              <a:rPr lang="en-US" sz="2000" dirty="0"/>
              <a:t>Performing Laboratory Specimen ID (LAB202)</a:t>
            </a:r>
          </a:p>
          <a:p>
            <a:endParaRPr lang="en-US" sz="1867" dirty="0"/>
          </a:p>
        </p:txBody>
      </p:sp>
    </p:spTree>
    <p:extLst>
      <p:ext uri="{BB962C8B-B14F-4D97-AF65-F5344CB8AC3E}">
        <p14:creationId xmlns:p14="http://schemas.microsoft.com/office/powerpoint/2010/main" val="118604751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Shiga toxin-producing </a:t>
            </a:r>
            <a:r>
              <a:rPr lang="en-US" i="1" dirty="0"/>
              <a:t>E. coli</a:t>
            </a:r>
            <a:endParaRPr lang="en-US" dirty="0"/>
          </a:p>
        </p:txBody>
      </p:sp>
      <p:sp>
        <p:nvSpPr>
          <p:cNvPr id="3" name="Text Placeholder 2"/>
          <p:cNvSpPr>
            <a:spLocks noGrp="1"/>
          </p:cNvSpPr>
          <p:nvPr>
            <p:ph type="body" sz="quarter" idx="10"/>
          </p:nvPr>
        </p:nvSpPr>
        <p:spPr/>
        <p:txBody>
          <a:bodyPr/>
          <a:lstStyle/>
          <a:p>
            <a:pPr lvl="0"/>
            <a:r>
              <a:rPr lang="en-US" sz="2400" dirty="0"/>
              <a:t>Supports STEC Initiative</a:t>
            </a:r>
          </a:p>
          <a:p>
            <a:pPr lvl="1"/>
            <a:r>
              <a:rPr lang="en-US" sz="2400" dirty="0"/>
              <a:t>Collection and transmission of standard information: demographic, exposure, clinical, and outcome data</a:t>
            </a:r>
          </a:p>
          <a:p>
            <a:pPr lvl="1"/>
            <a:r>
              <a:rPr lang="en-US" sz="2400" dirty="0"/>
              <a:t>Link with sequencing data to detect outbreaks and more rapidly identify shared exposures among cases</a:t>
            </a:r>
          </a:p>
          <a:p>
            <a:pPr lvl="1"/>
            <a:r>
              <a:rPr lang="en-US" sz="2400" dirty="0"/>
              <a:t>Pair epi with genetic information to better understand risk factors for severe disease</a:t>
            </a:r>
          </a:p>
          <a:p>
            <a:pPr lvl="0"/>
            <a:r>
              <a:rPr lang="en-US" sz="2400" dirty="0"/>
              <a:t>Submit confirmed and probable cases</a:t>
            </a:r>
          </a:p>
          <a:p>
            <a:pPr lvl="0"/>
            <a:r>
              <a:rPr lang="en-US" sz="2400" dirty="0"/>
              <a:t>No legacy case surveillance or national case report form</a:t>
            </a:r>
          </a:p>
          <a:p>
            <a:pPr lvl="1"/>
            <a:r>
              <a:rPr lang="en-US" sz="2400" dirty="0"/>
              <a:t>Sample annotated case report form is available</a:t>
            </a:r>
          </a:p>
          <a:p>
            <a:pPr lvl="0"/>
            <a:r>
              <a:rPr lang="en-US" sz="2400" dirty="0"/>
              <a:t>Data elements defined by CSTE </a:t>
            </a:r>
            <a:r>
              <a:rPr lang="en-US" sz="2400" b="1" dirty="0"/>
              <a:t>(See Position Statement 13-ID-01)</a:t>
            </a:r>
          </a:p>
        </p:txBody>
      </p:sp>
    </p:spTree>
    <p:extLst>
      <p:ext uri="{BB962C8B-B14F-4D97-AF65-F5344CB8AC3E}">
        <p14:creationId xmlns:p14="http://schemas.microsoft.com/office/powerpoint/2010/main" val="216177779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Shiga toxin-producing </a:t>
            </a:r>
            <a:r>
              <a:rPr lang="en-US" i="1" dirty="0"/>
              <a:t>E. coli </a:t>
            </a:r>
            <a:r>
              <a:rPr lang="en-US" dirty="0"/>
              <a:t>(Continued)</a:t>
            </a:r>
          </a:p>
        </p:txBody>
      </p:sp>
      <p:sp>
        <p:nvSpPr>
          <p:cNvPr id="3" name="Text Placeholder 2"/>
          <p:cNvSpPr>
            <a:spLocks noGrp="1"/>
          </p:cNvSpPr>
          <p:nvPr>
            <p:ph type="body" sz="quarter" idx="10"/>
          </p:nvPr>
        </p:nvSpPr>
        <p:spPr/>
        <p:txBody>
          <a:bodyPr/>
          <a:lstStyle/>
          <a:p>
            <a:r>
              <a:rPr lang="en-US" dirty="0"/>
              <a:t>HL7 message for STEC should include:</a:t>
            </a:r>
          </a:p>
          <a:p>
            <a:pPr lvl="1"/>
            <a:r>
              <a:rPr lang="en-US" b="1" dirty="0"/>
              <a:t>PulseNet ID (FDD_Q_1140)</a:t>
            </a:r>
          </a:p>
          <a:p>
            <a:pPr lvl="1"/>
            <a:r>
              <a:rPr lang="en-US" dirty="0"/>
              <a:t>Probable – Lab (FDD_Q_1109), Probable – Epi (FDD_Q_1110)</a:t>
            </a:r>
          </a:p>
          <a:p>
            <a:pPr lvl="1"/>
            <a:r>
              <a:rPr lang="en-US" dirty="0"/>
              <a:t>Signs and symptoms</a:t>
            </a:r>
          </a:p>
          <a:p>
            <a:pPr lvl="2"/>
            <a:r>
              <a:rPr lang="en-US" dirty="0"/>
              <a:t>Preferred values: Diarrhea, bloody diarrhea, abdominal cramps</a:t>
            </a:r>
          </a:p>
          <a:p>
            <a:pPr lvl="1"/>
            <a:r>
              <a:rPr lang="en-US" dirty="0"/>
              <a:t>Food exposures (e.g. ate ground beef, ate romaine lettuce)</a:t>
            </a:r>
          </a:p>
          <a:p>
            <a:pPr lvl="1"/>
            <a:r>
              <a:rPr lang="en-US" dirty="0"/>
              <a:t>Exposure window – 7 days, or specify otherwise</a:t>
            </a:r>
          </a:p>
          <a:p>
            <a:pPr lvl="1"/>
            <a:r>
              <a:rPr lang="en-US" dirty="0"/>
              <a:t>Lab interpretive diagnostic repeating group</a:t>
            </a:r>
          </a:p>
        </p:txBody>
      </p:sp>
    </p:spTree>
    <p:extLst>
      <p:ext uri="{BB962C8B-B14F-4D97-AF65-F5344CB8AC3E}">
        <p14:creationId xmlns:p14="http://schemas.microsoft.com/office/powerpoint/2010/main" val="403182062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Salmonellosis, shigellosis, and campylobacteriosis</a:t>
            </a:r>
          </a:p>
        </p:txBody>
      </p:sp>
      <p:sp>
        <p:nvSpPr>
          <p:cNvPr id="3" name="Text Placeholder 2"/>
          <p:cNvSpPr>
            <a:spLocks noGrp="1"/>
          </p:cNvSpPr>
          <p:nvPr>
            <p:ph type="body" sz="quarter" idx="10"/>
          </p:nvPr>
        </p:nvSpPr>
        <p:spPr/>
        <p:txBody>
          <a:bodyPr/>
          <a:lstStyle/>
          <a:p>
            <a:r>
              <a:rPr lang="en-US" dirty="0"/>
              <a:t>FDD MMG tabs currently have very few data elements</a:t>
            </a:r>
          </a:p>
          <a:p>
            <a:r>
              <a:rPr lang="en-US" dirty="0"/>
              <a:t>Enhanced surveillance planning ongoing for salmonellosis</a:t>
            </a:r>
          </a:p>
          <a:p>
            <a:r>
              <a:rPr lang="en-US" dirty="0"/>
              <a:t>Prioritize data elements normally sent to Laboratory Enteric Disease Surveillance (LEDS) and PulseNet</a:t>
            </a:r>
          </a:p>
          <a:p>
            <a:pPr lvl="1"/>
            <a:r>
              <a:rPr lang="en-US" dirty="0">
                <a:latin typeface="Calibri"/>
              </a:rPr>
              <a:t>Organism (41852-5)</a:t>
            </a:r>
          </a:p>
          <a:p>
            <a:pPr lvl="1"/>
            <a:r>
              <a:rPr lang="en-US" dirty="0">
                <a:latin typeface="Calibri"/>
              </a:rPr>
              <a:t>Performing Laboratory Specimen ID (LAB202)</a:t>
            </a:r>
          </a:p>
          <a:p>
            <a:pPr lvl="1"/>
            <a:r>
              <a:rPr lang="en-US" dirty="0">
                <a:latin typeface="Calibri"/>
              </a:rPr>
              <a:t>Performing Laboratory Type (82771-7)</a:t>
            </a:r>
          </a:p>
          <a:p>
            <a:pPr lvl="1"/>
            <a:r>
              <a:rPr lang="en-US" i="1" dirty="0">
                <a:latin typeface="Calibri"/>
              </a:rPr>
              <a:t>Salmonella</a:t>
            </a:r>
            <a:r>
              <a:rPr lang="en-US" dirty="0">
                <a:latin typeface="Calibri"/>
              </a:rPr>
              <a:t> Serogroup (FDD_Q_902)</a:t>
            </a:r>
          </a:p>
        </p:txBody>
      </p:sp>
    </p:spTree>
    <p:extLst>
      <p:ext uri="{BB962C8B-B14F-4D97-AF65-F5344CB8AC3E}">
        <p14:creationId xmlns:p14="http://schemas.microsoft.com/office/powerpoint/2010/main" val="175924578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creenshot of a map including the FoodNet collaborations among 10 state health departments, USDA-FSIS, and FDA, component of Emerging Infections Progrom (EIP) and laboratory -based active surveillance for a nu,ber of conditions.  " title="Foodborne Diseases Active Surveillance NEtwork (Food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216" y="2008276"/>
            <a:ext cx="4400739" cy="2819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620798" y="4948106"/>
            <a:ext cx="2129365" cy="584775"/>
          </a:xfrm>
          <a:prstGeom prst="rect">
            <a:avLst/>
          </a:prstGeom>
          <a:noFill/>
        </p:spPr>
        <p:txBody>
          <a:bodyPr wrap="none" rtlCol="0">
            <a:spAutoFit/>
          </a:bodyPr>
          <a:lstStyle/>
          <a:p>
            <a:pPr defTabSz="1219170" eaLnBrk="0" fontAlgn="base" hangingPunct="0">
              <a:spcBef>
                <a:spcPct val="0"/>
              </a:spcBef>
              <a:spcAft>
                <a:spcPct val="0"/>
              </a:spcAft>
            </a:pPr>
            <a:r>
              <a:rPr lang="en-US" sz="1600" b="1" dirty="0">
                <a:solidFill>
                  <a:srgbClr val="005DAB"/>
                </a:solidFill>
                <a:latin typeface="Calibri" panose="020F0502020204030204" pitchFamily="34" charset="0"/>
              </a:rPr>
              <a:t>15% of U.S. population</a:t>
            </a:r>
          </a:p>
          <a:p>
            <a:pPr defTabSz="1219170" eaLnBrk="0" fontAlgn="base" hangingPunct="0">
              <a:spcBef>
                <a:spcPct val="0"/>
              </a:spcBef>
              <a:spcAft>
                <a:spcPct val="0"/>
              </a:spcAft>
            </a:pPr>
            <a:r>
              <a:rPr lang="en-US" sz="1600" b="1" dirty="0">
                <a:solidFill>
                  <a:srgbClr val="005DAB"/>
                </a:solidFill>
                <a:latin typeface="Calibri" panose="020F0502020204030204" pitchFamily="34" charset="0"/>
              </a:rPr>
              <a:t>(48 million people)</a:t>
            </a:r>
          </a:p>
        </p:txBody>
      </p:sp>
      <p:sp>
        <p:nvSpPr>
          <p:cNvPr id="12" name="Title 11"/>
          <p:cNvSpPr>
            <a:spLocks noGrp="1"/>
          </p:cNvSpPr>
          <p:nvPr>
            <p:ph type="title"/>
          </p:nvPr>
        </p:nvSpPr>
        <p:spPr>
          <a:xfrm>
            <a:off x="455183" y="53762"/>
            <a:ext cx="11301448" cy="1143000"/>
          </a:xfrm>
        </p:spPr>
        <p:txBody>
          <a:bodyPr/>
          <a:lstStyle/>
          <a:p>
            <a:r>
              <a:rPr lang="en-US" sz="3500" dirty="0"/>
              <a:t>Foodborne Diseases Active Surveillance Network (FoodNet)</a:t>
            </a:r>
          </a:p>
        </p:txBody>
      </p:sp>
      <p:sp>
        <p:nvSpPr>
          <p:cNvPr id="8" name="Text Placeholder 7"/>
          <p:cNvSpPr>
            <a:spLocks noGrp="1"/>
          </p:cNvSpPr>
          <p:nvPr>
            <p:ph type="body" sz="quarter" idx="10"/>
          </p:nvPr>
        </p:nvSpPr>
        <p:spPr/>
        <p:txBody>
          <a:bodyPr/>
          <a:lstStyle/>
          <a:p>
            <a:r>
              <a:rPr lang="en-US" dirty="0"/>
              <a:t>Collaboration among CDC, 10 state health departments, USDA-FSIS, and FDA</a:t>
            </a:r>
          </a:p>
          <a:p>
            <a:r>
              <a:rPr lang="en-US" dirty="0"/>
              <a:t>Component of Emerging Infections Program (EIP)</a:t>
            </a:r>
          </a:p>
          <a:p>
            <a:r>
              <a:rPr lang="en-US" dirty="0"/>
              <a:t>Laboratory-based active surveillance for Campylobacter, Cyclospora, Listeria, Salmonella, Shiga toxin-producing E. coli (STEC), Shigella, Yersinia, and Vibrio; pediatric hemolytic uremic syndrome; for select sites Enterotoxogenic E.coli</a:t>
            </a:r>
          </a:p>
          <a:p>
            <a:r>
              <a:rPr lang="en-US" dirty="0"/>
              <a:t>Collects information on:</a:t>
            </a:r>
          </a:p>
          <a:p>
            <a:pPr lvl="1"/>
            <a:r>
              <a:rPr lang="en-US" dirty="0"/>
              <a:t>Clinical outcomes</a:t>
            </a:r>
          </a:p>
          <a:p>
            <a:pPr lvl="1"/>
            <a:r>
              <a:rPr lang="en-US" dirty="0"/>
              <a:t>Antibiotic use</a:t>
            </a:r>
          </a:p>
          <a:p>
            <a:pPr lvl="1"/>
            <a:r>
              <a:rPr lang="en-US" dirty="0"/>
              <a:t>Outbreak</a:t>
            </a:r>
          </a:p>
          <a:p>
            <a:endParaRPr lang="en-US" dirty="0"/>
          </a:p>
        </p:txBody>
      </p:sp>
      <p:sp>
        <p:nvSpPr>
          <p:cNvPr id="10" name="TextBox 9"/>
          <p:cNvSpPr txBox="1"/>
          <p:nvPr/>
        </p:nvSpPr>
        <p:spPr>
          <a:xfrm>
            <a:off x="3383728" y="5140812"/>
            <a:ext cx="2722179" cy="1208344"/>
          </a:xfrm>
          <a:prstGeom prst="rect">
            <a:avLst/>
          </a:prstGeom>
          <a:noFill/>
        </p:spPr>
        <p:txBody>
          <a:bodyPr wrap="square" rtlCol="0">
            <a:spAutoFit/>
          </a:bodyPr>
          <a:lstStyle/>
          <a:p>
            <a:pPr marL="990559" lvl="1" indent="-380990" defTabSz="1219170" eaLnBrk="0" fontAlgn="base" hangingPunct="0">
              <a:spcBef>
                <a:spcPct val="20000"/>
              </a:spcBef>
              <a:spcAft>
                <a:spcPct val="0"/>
              </a:spcAft>
              <a:buClr>
                <a:srgbClr val="8D8B00"/>
              </a:buClr>
              <a:buFont typeface="Calibri" panose="020F0502020204030204" pitchFamily="34" charset="0"/>
              <a:buChar char="–"/>
            </a:pPr>
            <a:r>
              <a:rPr lang="en-US" sz="2133" dirty="0">
                <a:solidFill>
                  <a:srgbClr val="005DAB"/>
                </a:solidFill>
                <a:latin typeface="Calibri" panose="020F0502020204030204" pitchFamily="34" charset="0"/>
              </a:rPr>
              <a:t>Travel</a:t>
            </a:r>
          </a:p>
          <a:p>
            <a:pPr marL="990559" lvl="1" indent="-380990" defTabSz="1219170" eaLnBrk="0" fontAlgn="base" hangingPunct="0">
              <a:spcBef>
                <a:spcPct val="20000"/>
              </a:spcBef>
              <a:spcAft>
                <a:spcPct val="0"/>
              </a:spcAft>
              <a:buClr>
                <a:srgbClr val="8D8B00"/>
              </a:buClr>
              <a:buFont typeface="Calibri" panose="020F0502020204030204" pitchFamily="34" charset="0"/>
              <a:buChar char="–"/>
            </a:pPr>
            <a:r>
              <a:rPr lang="en-US" sz="2133" dirty="0">
                <a:solidFill>
                  <a:srgbClr val="005DAB"/>
                </a:solidFill>
                <a:latin typeface="Calibri" panose="020F0502020204030204" pitchFamily="34" charset="0"/>
              </a:rPr>
              <a:t>Exposures</a:t>
            </a:r>
          </a:p>
          <a:p>
            <a:pPr marL="990559" lvl="1" indent="-380990" defTabSz="1219170" eaLnBrk="0" fontAlgn="base" hangingPunct="0">
              <a:spcBef>
                <a:spcPct val="20000"/>
              </a:spcBef>
              <a:spcAft>
                <a:spcPct val="0"/>
              </a:spcAft>
              <a:buClr>
                <a:srgbClr val="8D8B00"/>
              </a:buClr>
              <a:buFont typeface="Calibri" panose="020F0502020204030204" pitchFamily="34" charset="0"/>
              <a:buChar char="–"/>
            </a:pPr>
            <a:r>
              <a:rPr lang="en-US" sz="2133" dirty="0">
                <a:solidFill>
                  <a:srgbClr val="005DAB"/>
                </a:solidFill>
                <a:latin typeface="Calibri" panose="020F0502020204030204" pitchFamily="34" charset="0"/>
              </a:rPr>
              <a:t>Laboratory</a:t>
            </a:r>
            <a:endParaRPr lang="en-US" sz="2400" dirty="0">
              <a:solidFill>
                <a:srgbClr val="005DAB"/>
              </a:solidFill>
              <a:latin typeface="Calibri" panose="020F0502020204030204" pitchFamily="34" charset="0"/>
            </a:endParaRPr>
          </a:p>
        </p:txBody>
      </p:sp>
    </p:spTree>
    <p:extLst>
      <p:ext uri="{BB962C8B-B14F-4D97-AF65-F5344CB8AC3E}">
        <p14:creationId xmlns:p14="http://schemas.microsoft.com/office/powerpoint/2010/main" val="145523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25" y="294980"/>
            <a:ext cx="11293151" cy="1143000"/>
          </a:xfrm>
        </p:spPr>
        <p:txBody>
          <a:bodyPr/>
          <a:lstStyle/>
          <a:p>
            <a:pPr>
              <a:defRPr/>
            </a:pPr>
            <a:r>
              <a:rPr lang="en-US" dirty="0"/>
              <a:t>Foodborne Diseases Active Surveillance Network (FoodNet) (Continued)</a:t>
            </a:r>
          </a:p>
        </p:txBody>
      </p:sp>
      <p:sp>
        <p:nvSpPr>
          <p:cNvPr id="3" name="Text Placeholder 2"/>
          <p:cNvSpPr>
            <a:spLocks noGrp="1"/>
          </p:cNvSpPr>
          <p:nvPr>
            <p:ph type="body" sz="quarter" idx="10"/>
          </p:nvPr>
        </p:nvSpPr>
        <p:spPr>
          <a:xfrm>
            <a:off x="609600" y="1437980"/>
            <a:ext cx="10972800" cy="5280061"/>
          </a:xfrm>
        </p:spPr>
        <p:txBody>
          <a:bodyPr>
            <a:normAutofit lnSpcReduction="10000"/>
          </a:bodyPr>
          <a:lstStyle/>
          <a:p>
            <a:r>
              <a:rPr lang="en-US" sz="2800" b="1" dirty="0"/>
              <a:t>Key for implementation</a:t>
            </a:r>
          </a:p>
          <a:p>
            <a:pPr lvl="1"/>
            <a:r>
              <a:rPr lang="en-US" dirty="0"/>
              <a:t>Prioritization is based on current FoodNet variables and value sets </a:t>
            </a:r>
          </a:p>
          <a:p>
            <a:pPr lvl="1"/>
            <a:r>
              <a:rPr lang="en-US" dirty="0"/>
              <a:t>Laboratory repeating block critical for FoodNet surveillance</a:t>
            </a:r>
          </a:p>
          <a:p>
            <a:pPr lvl="1"/>
            <a:r>
              <a:rPr lang="en-US" dirty="0"/>
              <a:t>Must maintain current data quality</a:t>
            </a:r>
          </a:p>
          <a:p>
            <a:r>
              <a:rPr lang="en-US" sz="2800" b="1" dirty="0"/>
              <a:t>Overlap with national programs</a:t>
            </a:r>
          </a:p>
          <a:p>
            <a:pPr lvl="1"/>
            <a:r>
              <a:rPr lang="en-US" dirty="0"/>
              <a:t>Where there are data elements in common with other programs, map the most specific values</a:t>
            </a:r>
          </a:p>
          <a:p>
            <a:pPr lvl="1"/>
            <a:r>
              <a:rPr lang="en-US" dirty="0"/>
              <a:t>Defer to FoodNet guidance when mapping the laboratory repeating group</a:t>
            </a:r>
          </a:p>
          <a:p>
            <a:r>
              <a:rPr lang="en-US" sz="2800" b="1" dirty="0"/>
              <a:t>FoodNet guidance documents address</a:t>
            </a:r>
          </a:p>
          <a:p>
            <a:pPr lvl="1"/>
            <a:r>
              <a:rPr lang="en-US" dirty="0"/>
              <a:t>Nuances in reporting</a:t>
            </a:r>
          </a:p>
          <a:p>
            <a:pPr lvl="1"/>
            <a:r>
              <a:rPr lang="en-US" dirty="0"/>
              <a:t>Mapping from FoodNet variables to MMG fields</a:t>
            </a:r>
          </a:p>
        </p:txBody>
      </p:sp>
    </p:spTree>
    <p:extLst>
      <p:ext uri="{BB962C8B-B14F-4D97-AF65-F5344CB8AC3E}">
        <p14:creationId xmlns:p14="http://schemas.microsoft.com/office/powerpoint/2010/main" val="407667806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267" dirty="0"/>
              <a:t>Resources for HL7 Implementation</a:t>
            </a:r>
          </a:p>
        </p:txBody>
      </p:sp>
      <p:sp>
        <p:nvSpPr>
          <p:cNvPr id="6" name="Text Placeholder 5"/>
          <p:cNvSpPr>
            <a:spLocks noGrp="1"/>
          </p:cNvSpPr>
          <p:nvPr>
            <p:ph type="body" idx="1"/>
          </p:nvPr>
        </p:nvSpPr>
        <p:spPr/>
        <p:txBody>
          <a:bodyPr/>
          <a:lstStyle/>
          <a:p>
            <a:r>
              <a:rPr lang="en-US" dirty="0"/>
              <a:t>Foodborne and Diarrheal Diseases HL7 Case Notification Messages</a:t>
            </a:r>
          </a:p>
        </p:txBody>
      </p:sp>
    </p:spTree>
    <p:extLst>
      <p:ext uri="{BB962C8B-B14F-4D97-AF65-F5344CB8AC3E}">
        <p14:creationId xmlns:p14="http://schemas.microsoft.com/office/powerpoint/2010/main" val="35890087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Text Placeholder 2"/>
          <p:cNvSpPr>
            <a:spLocks noGrp="1"/>
          </p:cNvSpPr>
          <p:nvPr>
            <p:ph type="body" sz="quarter" idx="10"/>
          </p:nvPr>
        </p:nvSpPr>
        <p:spPr>
          <a:xfrm>
            <a:off x="609599" y="1545167"/>
            <a:ext cx="6780463" cy="4455584"/>
          </a:xfrm>
        </p:spPr>
        <p:txBody>
          <a:bodyPr/>
          <a:lstStyle/>
          <a:p>
            <a:r>
              <a:rPr lang="en-US" dirty="0"/>
              <a:t>ELC Cooperative Agreement</a:t>
            </a:r>
          </a:p>
          <a:p>
            <a:pPr lvl="1"/>
            <a:r>
              <a:rPr lang="en-US" dirty="0"/>
              <a:t>ELC funding strategy: Grantees can request staff, system enhancements, etc. to electronically </a:t>
            </a:r>
            <a:r>
              <a:rPr lang="en-US" b="1" dirty="0"/>
              <a:t>collect</a:t>
            </a:r>
            <a:r>
              <a:rPr lang="en-US" dirty="0"/>
              <a:t> and </a:t>
            </a:r>
            <a:r>
              <a:rPr lang="en-US" b="1" dirty="0"/>
              <a:t>transmit</a:t>
            </a:r>
            <a:r>
              <a:rPr lang="en-US" dirty="0"/>
              <a:t> routine surveillance data.</a:t>
            </a:r>
          </a:p>
          <a:p>
            <a:r>
              <a:rPr lang="en-US" dirty="0"/>
              <a:t>National surveillance SME support</a:t>
            </a:r>
          </a:p>
          <a:p>
            <a:pPr lvl="1"/>
            <a:r>
              <a:rPr lang="en-US" dirty="0"/>
              <a:t>Annotated case report forms</a:t>
            </a:r>
          </a:p>
          <a:p>
            <a:pPr defTabSz="1625519">
              <a:spcBef>
                <a:spcPts val="640"/>
              </a:spcBef>
            </a:pPr>
            <a:r>
              <a:rPr lang="en-US" dirty="0"/>
              <a:t>NNDSS Technical Resource Center:</a:t>
            </a:r>
          </a:p>
          <a:p>
            <a:pPr lvl="1" defTabSz="1625519">
              <a:spcBef>
                <a:spcPct val="0"/>
              </a:spcBef>
            </a:pPr>
            <a:r>
              <a:rPr lang="en-US" dirty="0">
                <a:solidFill>
                  <a:srgbClr val="000000"/>
                </a:solidFill>
                <a:hlinkClick r:id="rId3"/>
              </a:rPr>
              <a:t>cdc.gov/</a:t>
            </a:r>
            <a:r>
              <a:rPr lang="en-US" dirty="0" err="1">
                <a:solidFill>
                  <a:srgbClr val="000000"/>
                </a:solidFill>
                <a:hlinkClick r:id="rId3"/>
              </a:rPr>
              <a:t>nndss</a:t>
            </a:r>
            <a:r>
              <a:rPr lang="en-US" dirty="0">
                <a:solidFill>
                  <a:srgbClr val="000000"/>
                </a:solidFill>
                <a:hlinkClick r:id="rId3"/>
              </a:rPr>
              <a:t>/</a:t>
            </a:r>
            <a:r>
              <a:rPr lang="en-US" dirty="0" err="1">
                <a:solidFill>
                  <a:srgbClr val="000000"/>
                </a:solidFill>
                <a:hlinkClick r:id="rId3"/>
              </a:rPr>
              <a:t>trc</a:t>
            </a:r>
            <a:r>
              <a:rPr lang="en-US" dirty="0">
                <a:solidFill>
                  <a:srgbClr val="000000"/>
                </a:solidFill>
                <a:hlinkClick r:id="rId3"/>
              </a:rPr>
              <a:t>/index.html</a:t>
            </a:r>
            <a:endParaRPr lang="en-US" dirty="0">
              <a:solidFill>
                <a:srgbClr val="000000"/>
              </a:solidFill>
            </a:endParaRPr>
          </a:p>
        </p:txBody>
      </p:sp>
      <p:pic>
        <p:nvPicPr>
          <p:cNvPr id="4" name="Picture 3" descr="A diagram of three people connected for support. " title="Resourc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4043" y="1545168"/>
            <a:ext cx="2715115" cy="2710529"/>
          </a:xfrm>
          <a:prstGeom prst="rect">
            <a:avLst/>
          </a:prstGeom>
        </p:spPr>
      </p:pic>
    </p:spTree>
    <p:extLst>
      <p:ext uri="{BB962C8B-B14F-4D97-AF65-F5344CB8AC3E}">
        <p14:creationId xmlns:p14="http://schemas.microsoft.com/office/powerpoint/2010/main" val="294950267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Continued:</a:t>
            </a:r>
            <a:br>
              <a:rPr lang="en-US" dirty="0"/>
            </a:br>
            <a:r>
              <a:rPr lang="en-US" dirty="0"/>
              <a:t>NBS Page Builder Templates</a:t>
            </a:r>
          </a:p>
        </p:txBody>
      </p:sp>
      <p:sp>
        <p:nvSpPr>
          <p:cNvPr id="3" name="Content Placeholder 2"/>
          <p:cNvSpPr>
            <a:spLocks noGrp="1"/>
          </p:cNvSpPr>
          <p:nvPr>
            <p:ph idx="1"/>
          </p:nvPr>
        </p:nvSpPr>
        <p:spPr>
          <a:xfrm>
            <a:off x="609601" y="1600201"/>
            <a:ext cx="4983748" cy="4191000"/>
          </a:xfrm>
        </p:spPr>
        <p:txBody>
          <a:bodyPr/>
          <a:lstStyle/>
          <a:p>
            <a:r>
              <a:rPr lang="en-US" sz="2667" b="0" dirty="0">
                <a:solidFill>
                  <a:srgbClr val="005DAB"/>
                </a:solidFill>
              </a:rPr>
              <a:t>Page builder templates will be developed for all conditions in the FDD MMG</a:t>
            </a:r>
          </a:p>
          <a:p>
            <a:r>
              <a:rPr lang="en-US" sz="2667" b="0" dirty="0">
                <a:solidFill>
                  <a:srgbClr val="005DAB"/>
                </a:solidFill>
              </a:rPr>
              <a:t>Page templates will be released once they are completed following review by surveillance community</a:t>
            </a:r>
          </a:p>
          <a:p>
            <a:r>
              <a:rPr lang="en-US" sz="2667" dirty="0">
                <a:solidFill>
                  <a:srgbClr val="005DAB"/>
                </a:solidFill>
              </a:rPr>
              <a:t>Get involved: NEDSS Base System SME calls</a:t>
            </a:r>
          </a:p>
          <a:p>
            <a:r>
              <a:rPr lang="en-US" sz="2667" dirty="0">
                <a:solidFill>
                  <a:srgbClr val="005DAB"/>
                </a:solidFill>
              </a:rPr>
              <a:t>Questions: </a:t>
            </a:r>
            <a:r>
              <a:rPr lang="en-US" sz="2667" dirty="0">
                <a:solidFill>
                  <a:srgbClr val="005DAB"/>
                </a:solidFill>
                <a:hlinkClick r:id="rId2"/>
              </a:rPr>
              <a:t>edx@cdc.gov </a:t>
            </a:r>
            <a:endParaRPr lang="en-US" sz="2667" dirty="0">
              <a:solidFill>
                <a:srgbClr val="005DAB"/>
              </a:solidFill>
            </a:endParaRPr>
          </a:p>
        </p:txBody>
      </p:sp>
      <p:pic>
        <p:nvPicPr>
          <p:cNvPr id="4" name="Picture 3" descr="Map of the NBS PAge Builder Templates covering a surveillance community. " title="Resources Continued "/>
          <p:cNvPicPr>
            <a:picLocks noChangeAspect="1"/>
          </p:cNvPicPr>
          <p:nvPr/>
        </p:nvPicPr>
        <p:blipFill>
          <a:blip r:embed="rId3"/>
          <a:stretch>
            <a:fillRect/>
          </a:stretch>
        </p:blipFill>
        <p:spPr>
          <a:xfrm>
            <a:off x="6096000" y="2173707"/>
            <a:ext cx="5272624" cy="3043989"/>
          </a:xfrm>
          <a:prstGeom prst="rect">
            <a:avLst/>
          </a:prstGeom>
        </p:spPr>
      </p:pic>
    </p:spTree>
    <p:extLst>
      <p:ext uri="{BB962C8B-B14F-4D97-AF65-F5344CB8AC3E}">
        <p14:creationId xmlns:p14="http://schemas.microsoft.com/office/powerpoint/2010/main" val="334467455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Conclusion</a:t>
            </a:r>
          </a:p>
        </p:txBody>
      </p:sp>
      <p:sp>
        <p:nvSpPr>
          <p:cNvPr id="6" name="Text Placeholder 5"/>
          <p:cNvSpPr>
            <a:spLocks noGrp="1"/>
          </p:cNvSpPr>
          <p:nvPr>
            <p:ph type="body" sz="quarter" idx="10"/>
          </p:nvPr>
        </p:nvSpPr>
        <p:spPr/>
        <p:txBody>
          <a:bodyPr/>
          <a:lstStyle/>
          <a:p>
            <a:r>
              <a:rPr lang="en-US" dirty="0"/>
              <a:t>Gap analysis</a:t>
            </a:r>
          </a:p>
          <a:p>
            <a:pPr lvl="1"/>
            <a:r>
              <a:rPr lang="en-US" dirty="0"/>
              <a:t>Tool to compare the data elements in the MMG to your agencies surveillance system</a:t>
            </a:r>
          </a:p>
          <a:p>
            <a:pPr lvl="1"/>
            <a:r>
              <a:rPr lang="en-US" dirty="0"/>
              <a:t>Occurs early in the onboarding process</a:t>
            </a:r>
          </a:p>
          <a:p>
            <a:r>
              <a:rPr lang="en-US" dirty="0"/>
              <a:t>Goals</a:t>
            </a:r>
          </a:p>
          <a:p>
            <a:pPr lvl="1"/>
            <a:r>
              <a:rPr lang="en-US" dirty="0"/>
              <a:t>Advance understanding of disease burden and transmission</a:t>
            </a:r>
          </a:p>
          <a:p>
            <a:pPr lvl="1"/>
            <a:r>
              <a:rPr lang="en-US" dirty="0"/>
              <a:t>Support multistate outbreak investigations with common data elements reported across different jurisdictions</a:t>
            </a:r>
          </a:p>
          <a:p>
            <a:pPr lvl="1"/>
            <a:endParaRPr lang="en-US" dirty="0"/>
          </a:p>
        </p:txBody>
      </p:sp>
    </p:spTree>
    <p:extLst>
      <p:ext uri="{BB962C8B-B14F-4D97-AF65-F5344CB8AC3E}">
        <p14:creationId xmlns:p14="http://schemas.microsoft.com/office/powerpoint/2010/main" val="336893782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88986"/>
            <a:ext cx="10972800" cy="645512"/>
          </a:xfrm>
        </p:spPr>
        <p:txBody>
          <a:bodyPr/>
          <a:lstStyle/>
          <a:p>
            <a:r>
              <a:rPr lang="en-US" dirty="0"/>
              <a:t>Announcements: </a:t>
            </a:r>
          </a:p>
        </p:txBody>
      </p:sp>
      <p:sp>
        <p:nvSpPr>
          <p:cNvPr id="5" name="Content Placeholder 2"/>
          <p:cNvSpPr txBox="1">
            <a:spLocks/>
          </p:cNvSpPr>
          <p:nvPr/>
        </p:nvSpPr>
        <p:spPr bwMode="auto">
          <a:xfrm>
            <a:off x="5500914" y="1045935"/>
            <a:ext cx="6526245"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Bef>
                <a:spcPts val="600"/>
              </a:spcBef>
              <a:spcAft>
                <a:spcPts val="600"/>
              </a:spcAft>
            </a:pPr>
            <a:r>
              <a:rPr lang="en-US" sz="2670" dirty="0"/>
              <a:t>MQF functionality is now in METS and MQF is being decommissioned.</a:t>
            </a:r>
          </a:p>
          <a:p>
            <a:pPr>
              <a:spcBef>
                <a:spcPts val="600"/>
              </a:spcBef>
              <a:spcAft>
                <a:spcPts val="600"/>
              </a:spcAft>
            </a:pPr>
            <a:r>
              <a:rPr lang="en-US" sz="2670" dirty="0"/>
              <a:t>CSTE hosted webinar on Carbon Monoxide is set for July 22, 2019, 3:30 PM-4:30 PM. Keep a look out for the official invite.  </a:t>
            </a:r>
          </a:p>
          <a:p>
            <a:pPr marL="0" indent="0">
              <a:spcBef>
                <a:spcPts val="600"/>
              </a:spcBef>
              <a:spcAft>
                <a:spcPts val="600"/>
              </a:spcAft>
              <a:buNone/>
            </a:pPr>
            <a:endParaRPr lang="en-US" sz="2670" dirty="0"/>
          </a:p>
          <a:p>
            <a:pPr marL="0" indent="0">
              <a:spcBef>
                <a:spcPts val="600"/>
              </a:spcBef>
              <a:spcAft>
                <a:spcPts val="600"/>
              </a:spcAft>
              <a:buNone/>
            </a:pPr>
            <a:endParaRPr lang="en-US" sz="2670" dirty="0"/>
          </a:p>
          <a:p>
            <a:pPr marL="0" indent="0">
              <a:spcBef>
                <a:spcPts val="600"/>
              </a:spcBef>
              <a:spcAft>
                <a:spcPts val="600"/>
              </a:spcAft>
              <a:buNone/>
            </a:pPr>
            <a:endParaRPr lang="en-US" sz="2670" dirty="0"/>
          </a:p>
          <a:p>
            <a:pPr marL="609585" lvl="1" indent="0">
              <a:spcBef>
                <a:spcPts val="0"/>
              </a:spcBef>
              <a:spcAft>
                <a:spcPts val="0"/>
              </a:spcAft>
              <a:buNone/>
            </a:pPr>
            <a:r>
              <a:rPr lang="en-US" sz="2670" dirty="0"/>
              <a:t>  </a:t>
            </a:r>
          </a:p>
          <a:p>
            <a:pPr marL="0" indent="0">
              <a:spcBef>
                <a:spcPts val="600"/>
              </a:spcBef>
              <a:spcAft>
                <a:spcPts val="600"/>
              </a:spcAft>
              <a:buNone/>
            </a:pPr>
            <a:endParaRPr lang="en-US" sz="2670" dirty="0">
              <a:solidFill>
                <a:srgbClr val="FF0000"/>
              </a:solidFill>
            </a:endParaRPr>
          </a:p>
          <a:p>
            <a:pPr marL="0" indent="0">
              <a:spcBef>
                <a:spcPts val="600"/>
              </a:spcBef>
              <a:spcAft>
                <a:spcPts val="600"/>
              </a:spcAft>
              <a:buFont typeface="Wingdings" panose="05000000000000000000" pitchFamily="2" charset="2"/>
              <a:buNone/>
            </a:pPr>
            <a:endParaRPr lang="en-US" sz="2670" dirty="0">
              <a:solidFill>
                <a:srgbClr val="5F5F5F"/>
              </a:solidFill>
            </a:endParaRPr>
          </a:p>
          <a:p>
            <a:pPr marL="0" indent="0">
              <a:spcBef>
                <a:spcPts val="600"/>
              </a:spcBef>
              <a:spcAft>
                <a:spcPts val="600"/>
              </a:spcAft>
              <a:buFont typeface="Wingdings" panose="05000000000000000000" pitchFamily="2" charset="2"/>
              <a:buNone/>
            </a:pPr>
            <a:endParaRPr lang="en-US" sz="2670" dirty="0">
              <a:solidFill>
                <a:schemeClr val="bg2">
                  <a:lumMod val="65000"/>
                </a:schemeClr>
              </a:solidFill>
            </a:endParaRPr>
          </a:p>
          <a:p>
            <a:pPr marL="609585" lvl="1" indent="0">
              <a:spcBef>
                <a:spcPts val="600"/>
              </a:spcBef>
              <a:spcAft>
                <a:spcPts val="600"/>
              </a:spcAft>
              <a:buFont typeface="Arial" panose="020B0604020202020204" pitchFamily="34" charset="0"/>
              <a:buNone/>
            </a:pPr>
            <a:endParaRPr lang="en-US" sz="2670" dirty="0"/>
          </a:p>
          <a:p>
            <a:pPr marL="0" indent="0">
              <a:spcBef>
                <a:spcPts val="600"/>
              </a:spcBef>
              <a:spcAft>
                <a:spcPts val="600"/>
              </a:spcAft>
              <a:buFont typeface="Wingdings" panose="05000000000000000000" pitchFamily="2" charset="2"/>
              <a:buNone/>
            </a:pPr>
            <a:endParaRPr lang="en-US" sz="2670" dirty="0"/>
          </a:p>
        </p:txBody>
      </p:sp>
      <p:sp>
        <p:nvSpPr>
          <p:cNvPr id="2" name="Slide Number Placeholder 1"/>
          <p:cNvSpPr>
            <a:spLocks noGrp="1"/>
          </p:cNvSpPr>
          <p:nvPr>
            <p:ph type="sldNum" sz="quarter" idx="11"/>
          </p:nvPr>
        </p:nvSpPr>
        <p:spPr/>
        <p:txBody>
          <a:bodyPr/>
          <a:lstStyle/>
          <a:p>
            <a:fld id="{B1808B90-C856-4DD9-AE7E-B04D6EB9DAE8}" type="slidenum">
              <a:rPr lang="en-US" smtClean="0"/>
              <a:t>4</a:t>
            </a:fld>
            <a:endParaRPr lang="en-US" dirty="0"/>
          </a:p>
        </p:txBody>
      </p:sp>
      <p:pic>
        <p:nvPicPr>
          <p:cNvPr id="3" name="Picture 2" descr="Image containing a man and horn delivering an announcement." title="Announcements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4" y="722083"/>
            <a:ext cx="5083629" cy="5173851"/>
          </a:xfrm>
          <a:prstGeom prst="rect">
            <a:avLst/>
          </a:prstGeom>
        </p:spPr>
      </p:pic>
    </p:spTree>
    <p:extLst>
      <p:ext uri="{BB962C8B-B14F-4D97-AF65-F5344CB8AC3E}">
        <p14:creationId xmlns:p14="http://schemas.microsoft.com/office/powerpoint/2010/main" val="103376722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Surveillance Partners</a:t>
            </a:r>
          </a:p>
        </p:txBody>
      </p:sp>
      <p:sp>
        <p:nvSpPr>
          <p:cNvPr id="3" name="Text Placeholder 2"/>
          <p:cNvSpPr>
            <a:spLocks noGrp="1"/>
          </p:cNvSpPr>
          <p:nvPr>
            <p:ph type="body" sz="quarter" idx="10"/>
          </p:nvPr>
        </p:nvSpPr>
        <p:spPr>
          <a:xfrm>
            <a:off x="609600" y="1545166"/>
            <a:ext cx="10972800" cy="5312833"/>
          </a:xfrm>
        </p:spPr>
        <p:txBody>
          <a:bodyPr numCol="2"/>
          <a:lstStyle/>
          <a:p>
            <a:r>
              <a:rPr lang="en-US" sz="2400" b="1" dirty="0"/>
              <a:t>Division of Foodborne, Waterborne, and Environmental Diseases</a:t>
            </a:r>
          </a:p>
          <a:p>
            <a:pPr lvl="1"/>
            <a:r>
              <a:rPr lang="en-US" sz="2400" dirty="0"/>
              <a:t>Katie Fullerton</a:t>
            </a:r>
            <a:endParaRPr lang="en-US" sz="2400" b="1" dirty="0"/>
          </a:p>
          <a:p>
            <a:r>
              <a:rPr lang="en-US" sz="2400" b="1" dirty="0"/>
              <a:t>Enteric Diseases</a:t>
            </a:r>
          </a:p>
          <a:p>
            <a:pPr lvl="1"/>
            <a:r>
              <a:rPr lang="en-US" sz="2400" dirty="0"/>
              <a:t>Mike Hughes</a:t>
            </a:r>
          </a:p>
          <a:p>
            <a:pPr lvl="1"/>
            <a:r>
              <a:rPr lang="en-US" sz="2400" dirty="0"/>
              <a:t>Mike Judd</a:t>
            </a:r>
          </a:p>
          <a:p>
            <a:pPr lvl="1"/>
            <a:r>
              <a:rPr lang="en-US" sz="2400" dirty="0"/>
              <a:t>Erin Stokes</a:t>
            </a:r>
          </a:p>
          <a:p>
            <a:pPr lvl="1"/>
            <a:r>
              <a:rPr lang="en-US" sz="2400" dirty="0"/>
              <a:t>Karen Wong</a:t>
            </a:r>
            <a:endParaRPr lang="en-US" sz="2400" b="1" dirty="0"/>
          </a:p>
          <a:p>
            <a:r>
              <a:rPr lang="en-US" sz="2400" b="1" dirty="0"/>
              <a:t>FoodNet</a:t>
            </a:r>
          </a:p>
          <a:p>
            <a:pPr lvl="1"/>
            <a:r>
              <a:rPr lang="en-US" sz="2400" dirty="0"/>
              <a:t>Kelly Barrett</a:t>
            </a:r>
          </a:p>
          <a:p>
            <a:pPr lvl="1"/>
            <a:r>
              <a:rPr lang="en-US" sz="2400" dirty="0"/>
              <a:t>Danielle Tack</a:t>
            </a:r>
          </a:p>
          <a:p>
            <a:pPr lvl="1"/>
            <a:endParaRPr lang="en-US" sz="2400" b="1" dirty="0"/>
          </a:p>
          <a:p>
            <a:r>
              <a:rPr lang="en-US" sz="2400" b="1" dirty="0"/>
              <a:t>Parasitic Diseases</a:t>
            </a:r>
          </a:p>
          <a:p>
            <a:pPr lvl="1"/>
            <a:r>
              <a:rPr lang="en-US" sz="2400" dirty="0"/>
              <a:t>Cody Bennett</a:t>
            </a:r>
          </a:p>
          <a:p>
            <a:pPr lvl="1"/>
            <a:r>
              <a:rPr lang="en-US" sz="2400" dirty="0"/>
              <a:t>Shannon Casillas</a:t>
            </a:r>
          </a:p>
          <a:p>
            <a:pPr lvl="1"/>
            <a:endParaRPr lang="en-US" sz="2400" dirty="0"/>
          </a:p>
          <a:p>
            <a:r>
              <a:rPr lang="en-US" sz="2400" b="1" dirty="0"/>
              <a:t>Waterborne Diseases</a:t>
            </a:r>
          </a:p>
          <a:p>
            <a:pPr lvl="1"/>
            <a:r>
              <a:rPr lang="en-US" sz="2400" dirty="0"/>
              <a:t>Jennifer Cope</a:t>
            </a:r>
          </a:p>
          <a:p>
            <a:pPr lvl="1"/>
            <a:r>
              <a:rPr lang="en-US" sz="2400" dirty="0"/>
              <a:t>Michele Hlavsa</a:t>
            </a:r>
          </a:p>
          <a:p>
            <a:pPr lvl="1"/>
            <a:r>
              <a:rPr lang="en-US" sz="2400" dirty="0"/>
              <a:t>Zach Marsh</a:t>
            </a:r>
          </a:p>
          <a:p>
            <a:pPr lvl="1"/>
            <a:r>
              <a:rPr lang="en-US" sz="2400" dirty="0"/>
              <a:t>Ariana Perez</a:t>
            </a:r>
          </a:p>
        </p:txBody>
      </p:sp>
    </p:spTree>
    <p:extLst>
      <p:ext uri="{BB962C8B-B14F-4D97-AF65-F5344CB8AC3E}">
        <p14:creationId xmlns:p14="http://schemas.microsoft.com/office/powerpoint/2010/main" val="252038910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for More Information</a:t>
            </a:r>
          </a:p>
        </p:txBody>
      </p:sp>
      <p:sp>
        <p:nvSpPr>
          <p:cNvPr id="3" name="Text Placeholder 2"/>
          <p:cNvSpPr>
            <a:spLocks noGrp="1"/>
          </p:cNvSpPr>
          <p:nvPr>
            <p:ph type="body" sz="quarter" idx="10"/>
          </p:nvPr>
        </p:nvSpPr>
        <p:spPr>
          <a:xfrm>
            <a:off x="609600" y="2329543"/>
            <a:ext cx="10972800" cy="3671207"/>
          </a:xfrm>
        </p:spPr>
        <p:txBody>
          <a:bodyPr/>
          <a:lstStyle/>
          <a:p>
            <a:pPr marL="0" indent="0" algn="ctr" defTabSz="1625519">
              <a:spcBef>
                <a:spcPct val="0"/>
              </a:spcBef>
              <a:buNone/>
            </a:pPr>
            <a:r>
              <a:rPr lang="en-US" b="1" dirty="0"/>
              <a:t>CSELS/Division of Health Informatics and Surveillance:</a:t>
            </a:r>
          </a:p>
          <a:p>
            <a:pPr marL="0" indent="0" algn="ctr" defTabSz="1625519">
              <a:spcBef>
                <a:spcPct val="0"/>
              </a:spcBef>
              <a:buNone/>
            </a:pPr>
            <a:r>
              <a:rPr lang="en-US" dirty="0">
                <a:hlinkClick r:id="rId3"/>
              </a:rPr>
              <a:t>edx@cdc.gov</a:t>
            </a:r>
            <a:endParaRPr lang="en-US" dirty="0"/>
          </a:p>
          <a:p>
            <a:pPr algn="ctr" defTabSz="1625519">
              <a:spcBef>
                <a:spcPct val="0"/>
              </a:spcBef>
            </a:pPr>
            <a:endParaRPr lang="en-US" dirty="0"/>
          </a:p>
          <a:p>
            <a:pPr marL="0" indent="0" algn="ctr" defTabSz="1625519">
              <a:spcBef>
                <a:spcPct val="0"/>
              </a:spcBef>
              <a:buNone/>
            </a:pPr>
            <a:r>
              <a:rPr lang="en-US" b="1" dirty="0"/>
              <a:t>Division of Foodborne, Waterborne, and Environmental Diseases:</a:t>
            </a:r>
          </a:p>
          <a:p>
            <a:pPr marL="0" indent="0" algn="ctr" defTabSz="1625519">
              <a:spcBef>
                <a:spcPct val="0"/>
              </a:spcBef>
              <a:buNone/>
            </a:pPr>
            <a:r>
              <a:rPr lang="en-US" dirty="0"/>
              <a:t>National: Mike Hughes (</a:t>
            </a:r>
            <a:r>
              <a:rPr lang="en-US" dirty="0">
                <a:hlinkClick r:id="rId4"/>
              </a:rPr>
              <a:t>wuw8@cdc.gov</a:t>
            </a:r>
            <a:r>
              <a:rPr lang="en-US" dirty="0"/>
              <a:t>) </a:t>
            </a:r>
          </a:p>
          <a:p>
            <a:pPr marL="0" indent="0" algn="ctr" defTabSz="1625519">
              <a:spcBef>
                <a:spcPct val="0"/>
              </a:spcBef>
              <a:buNone/>
            </a:pPr>
            <a:r>
              <a:rPr lang="en-US" dirty="0"/>
              <a:t>FoodNet: Danielle Tack (</a:t>
            </a:r>
            <a:r>
              <a:rPr lang="en-US" dirty="0">
                <a:hlinkClick r:id="rId5"/>
              </a:rPr>
              <a:t>dot7@cdc.gov</a:t>
            </a:r>
            <a:r>
              <a:rPr lang="en-US" dirty="0"/>
              <a:t>)</a:t>
            </a:r>
          </a:p>
        </p:txBody>
      </p:sp>
    </p:spTree>
    <p:extLst>
      <p:ext uri="{BB962C8B-B14F-4D97-AF65-F5344CB8AC3E}">
        <p14:creationId xmlns:p14="http://schemas.microsoft.com/office/powerpoint/2010/main" val="367145607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Questions and Answers</a:t>
            </a:r>
          </a:p>
        </p:txBody>
      </p:sp>
      <p:sp>
        <p:nvSpPr>
          <p:cNvPr id="5" name="Content Placeholder 2"/>
          <p:cNvSpPr txBox="1">
            <a:spLocks/>
          </p:cNvSpPr>
          <p:nvPr/>
        </p:nvSpPr>
        <p:spPr bwMode="auto">
          <a:xfrm>
            <a:off x="609600" y="1246938"/>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Bef>
                <a:spcPts val="600"/>
              </a:spcBef>
              <a:spcAft>
                <a:spcPts val="600"/>
              </a:spcAft>
              <a:buNone/>
            </a:pPr>
            <a:r>
              <a:rPr lang="en-US" sz="2670" dirty="0">
                <a:solidFill>
                  <a:schemeClr val="bg2"/>
                </a:solidFill>
              </a:rPr>
              <a:t>Text  x</a:t>
            </a:r>
          </a:p>
          <a:p>
            <a:pPr marL="0" indent="0">
              <a:spcBef>
                <a:spcPts val="600"/>
              </a:spcBef>
              <a:spcAft>
                <a:spcPts val="600"/>
              </a:spcAft>
              <a:buNone/>
            </a:pPr>
            <a:endParaRPr lang="en-US" sz="2670" dirty="0">
              <a:solidFill>
                <a:schemeClr val="bg2"/>
              </a:solidFill>
            </a:endParaRPr>
          </a:p>
          <a:p>
            <a:pPr marL="0" indent="0">
              <a:spcBef>
                <a:spcPts val="600"/>
              </a:spcBef>
              <a:spcAft>
                <a:spcPts val="600"/>
              </a:spcAft>
              <a:buNone/>
            </a:pPr>
            <a:r>
              <a:rPr lang="en-US" sz="2670" dirty="0"/>
              <a:t>  </a:t>
            </a:r>
          </a:p>
          <a:p>
            <a:pPr marL="0" indent="0">
              <a:spcBef>
                <a:spcPts val="600"/>
              </a:spcBef>
              <a:spcAft>
                <a:spcPts val="600"/>
              </a:spcAft>
              <a:buNone/>
            </a:pPr>
            <a:endParaRPr lang="en-US" sz="2500" dirty="0"/>
          </a:p>
          <a:p>
            <a:pPr marL="0" indent="0">
              <a:spcBef>
                <a:spcPts val="600"/>
              </a:spcBef>
              <a:spcAft>
                <a:spcPts val="600"/>
              </a:spcAft>
              <a:buFont typeface="Wingdings" panose="05000000000000000000" pitchFamily="2" charset="2"/>
              <a:buNone/>
            </a:pPr>
            <a:endParaRPr lang="en-US" sz="2500" dirty="0">
              <a:solidFill>
                <a:srgbClr val="5F5F5F"/>
              </a:solidFill>
            </a:endParaRPr>
          </a:p>
          <a:p>
            <a:pPr marL="0" indent="0">
              <a:spcBef>
                <a:spcPts val="600"/>
              </a:spcBef>
              <a:spcAft>
                <a:spcPts val="600"/>
              </a:spcAft>
              <a:buFont typeface="Wingdings" panose="05000000000000000000" pitchFamily="2" charset="2"/>
              <a:buNone/>
            </a:pPr>
            <a:endParaRPr lang="en-US" sz="2500" dirty="0">
              <a:solidFill>
                <a:schemeClr val="bg2">
                  <a:lumMod val="65000"/>
                </a:schemeClr>
              </a:solidFill>
            </a:endParaRPr>
          </a:p>
          <a:p>
            <a:pPr marL="609585" lvl="1" indent="0">
              <a:spcBef>
                <a:spcPts val="600"/>
              </a:spcBef>
              <a:spcAft>
                <a:spcPts val="600"/>
              </a:spcAft>
              <a:buFont typeface="Arial" panose="020B0604020202020204" pitchFamily="34" charset="0"/>
              <a:buNone/>
            </a:pPr>
            <a:endParaRPr lang="en-US" sz="2800" dirty="0"/>
          </a:p>
          <a:p>
            <a:pPr marL="0" indent="0">
              <a:spcBef>
                <a:spcPts val="600"/>
              </a:spcBef>
              <a:spcAft>
                <a:spcPts val="600"/>
              </a:spcAft>
              <a:buFont typeface="Wingdings" panose="05000000000000000000" pitchFamily="2" charset="2"/>
              <a:buNone/>
            </a:pPr>
            <a:endParaRPr lang="en-US" sz="2800" dirty="0"/>
          </a:p>
        </p:txBody>
      </p:sp>
      <p:pic>
        <p:nvPicPr>
          <p:cNvPr id="4" name="Picture 3" descr="Placeholder to allow time in presentaiton for questions and answers." title="Questions and Answ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855" y="1417639"/>
            <a:ext cx="7592291" cy="4267200"/>
          </a:xfrm>
          <a:prstGeom prst="rect">
            <a:avLst/>
          </a:prstGeom>
        </p:spPr>
      </p:pic>
      <p:sp>
        <p:nvSpPr>
          <p:cNvPr id="2" name="Slide Number Placeholder 1"/>
          <p:cNvSpPr>
            <a:spLocks noGrp="1"/>
          </p:cNvSpPr>
          <p:nvPr>
            <p:ph type="sldNum" sz="quarter" idx="11"/>
          </p:nvPr>
        </p:nvSpPr>
        <p:spPr/>
        <p:txBody>
          <a:bodyPr/>
          <a:lstStyle/>
          <a:p>
            <a:fld id="{B1808B90-C856-4DD9-AE7E-B04D6EB9DAE8}" type="slidenum">
              <a:rPr lang="en-US" smtClean="0"/>
              <a:t>42</a:t>
            </a:fld>
            <a:endParaRPr lang="en-US" dirty="0"/>
          </a:p>
        </p:txBody>
      </p:sp>
    </p:spTree>
    <p:extLst>
      <p:ext uri="{BB962C8B-B14F-4D97-AF65-F5344CB8AC3E}">
        <p14:creationId xmlns:p14="http://schemas.microsoft.com/office/powerpoint/2010/main" val="44898396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48515"/>
            <a:ext cx="10287000" cy="3785652"/>
          </a:xfrm>
          <a:prstGeom prst="rect">
            <a:avLst/>
          </a:prstGeom>
          <a:noFill/>
        </p:spPr>
        <p:txBody>
          <a:bodyPr wrap="square" rtlCol="0">
            <a:spAutoFit/>
          </a:bodyPr>
          <a:lstStyle/>
          <a:p>
            <a:pPr lvl="0" algn="ctr">
              <a:defRPr/>
            </a:pPr>
            <a:r>
              <a:rPr lang="en-US" sz="2000" b="1" dirty="0">
                <a:solidFill>
                  <a:srgbClr val="000000"/>
                </a:solidFill>
              </a:rPr>
              <a:t>Subscribe to monthly </a:t>
            </a:r>
            <a:r>
              <a:rPr lang="en-US" sz="2000" b="1" dirty="0">
                <a:solidFill>
                  <a:srgbClr val="FF0000"/>
                </a:solidFill>
              </a:rPr>
              <a:t>NMI Notes</a:t>
            </a:r>
            <a:r>
              <a:rPr lang="en-US" sz="2000" b="1" dirty="0">
                <a:solidFill>
                  <a:srgbClr val="000000"/>
                </a:solidFill>
              </a:rPr>
              <a:t> news updates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lvl="0" algn="ctr">
              <a:defRPr/>
            </a:pPr>
            <a:endParaRPr lang="en-US" sz="2000" b="1" dirty="0">
              <a:solidFill>
                <a:srgbClr val="FF0000"/>
              </a:solidFill>
            </a:endParaRPr>
          </a:p>
          <a:p>
            <a:pPr lvl="0" algn="ctr">
              <a:defRPr/>
            </a:pPr>
            <a:r>
              <a:rPr lang="en-US" sz="2000" b="1" dirty="0">
                <a:solidFill>
                  <a:srgbClr val="000000"/>
                </a:solidFill>
              </a:rPr>
              <a:t>Next </a:t>
            </a:r>
            <a:r>
              <a:rPr lang="en-US" sz="2000" b="1" dirty="0">
                <a:solidFill>
                  <a:srgbClr val="FF0000"/>
                </a:solidFill>
              </a:rPr>
              <a:t>NNDSS </a:t>
            </a:r>
            <a:r>
              <a:rPr lang="en-US" sz="2000" b="1" dirty="0" err="1">
                <a:solidFill>
                  <a:srgbClr val="FF0000"/>
                </a:solidFill>
              </a:rPr>
              <a:t>eSHARE</a:t>
            </a:r>
            <a:r>
              <a:rPr lang="en-US" sz="2000" b="1" dirty="0">
                <a:solidFill>
                  <a:srgbClr val="FF0000"/>
                </a:solidFill>
              </a:rPr>
              <a:t> </a:t>
            </a:r>
            <a:r>
              <a:rPr lang="en-US" sz="2000" b="1" dirty="0">
                <a:solidFill>
                  <a:srgbClr val="000000"/>
                </a:solidFill>
              </a:rPr>
              <a:t>is July 16, 2019 – details at</a:t>
            </a:r>
          </a:p>
          <a:p>
            <a:pPr lvl="0" algn="ctr">
              <a:defRPr/>
            </a:pPr>
            <a:r>
              <a:rPr lang="en-US" sz="2000" b="1" dirty="0">
                <a:solidFill>
                  <a:srgbClr val="000000"/>
                </a:solidFill>
              </a:rPr>
              <a:t> </a:t>
            </a:r>
            <a:r>
              <a:rPr lang="en-US" sz="2000" b="1" dirty="0">
                <a:solidFill>
                  <a:srgbClr val="FF0000"/>
                </a:solidFill>
                <a:hlinkClick r:id="rId6" tooltip="NMI eSHARE"/>
              </a:rPr>
              <a:t>https://www.cdc.gov/nndss/trc/onboarding/eshare.html</a:t>
            </a:r>
            <a:r>
              <a:rPr lang="en-US" sz="2000" b="1" dirty="0">
                <a:solidFill>
                  <a:srgbClr val="0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127719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267" dirty="0"/>
              <a:t>Appendix</a:t>
            </a:r>
          </a:p>
        </p:txBody>
      </p:sp>
      <p:sp>
        <p:nvSpPr>
          <p:cNvPr id="2" name="TextBox 1" descr="Orange shading " title="Appendix"/>
          <p:cNvSpPr txBox="1"/>
          <p:nvPr/>
        </p:nvSpPr>
        <p:spPr>
          <a:xfrm>
            <a:off x="10776593" y="6246296"/>
            <a:ext cx="696686" cy="369332"/>
          </a:xfrm>
          <a:prstGeom prst="rect">
            <a:avLst/>
          </a:prstGeom>
          <a:solidFill>
            <a:srgbClr val="E25423"/>
          </a:solidFill>
        </p:spPr>
        <p:txBody>
          <a:bodyPr wrap="square" rtlCol="0">
            <a:spAutoFit/>
          </a:bodyPr>
          <a:lstStyle/>
          <a:p>
            <a:endParaRPr lang="en-US" dirty="0">
              <a:solidFill>
                <a:schemeClr val="bg2"/>
              </a:solidFill>
              <a:latin typeface="Calibri" panose="020F0502020204030204" pitchFamily="34" charset="0"/>
            </a:endParaRPr>
          </a:p>
        </p:txBody>
      </p:sp>
    </p:spTree>
    <p:extLst>
      <p:ext uri="{BB962C8B-B14F-4D97-AF65-F5344CB8AC3E}">
        <p14:creationId xmlns:p14="http://schemas.microsoft.com/office/powerpoint/2010/main" val="420539203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 </a:t>
            </a:r>
            <a:r>
              <a:rPr lang="en-US" dirty="0"/>
              <a:t>Typhi and </a:t>
            </a:r>
            <a:r>
              <a:rPr lang="en-US" i="1" dirty="0"/>
              <a:t>S.</a:t>
            </a:r>
            <a:r>
              <a:rPr lang="en-US" dirty="0"/>
              <a:t> Paratyphi Infection (Continued)</a:t>
            </a:r>
          </a:p>
        </p:txBody>
      </p:sp>
      <p:sp>
        <p:nvSpPr>
          <p:cNvPr id="3" name="Text Placeholder 2"/>
          <p:cNvSpPr>
            <a:spLocks noGrp="1"/>
          </p:cNvSpPr>
          <p:nvPr>
            <p:ph type="body" sz="quarter" idx="10"/>
          </p:nvPr>
        </p:nvSpPr>
        <p:spPr/>
        <p:txBody>
          <a:bodyPr/>
          <a:lstStyle/>
          <a:p>
            <a:pPr lvl="0"/>
            <a:r>
              <a:rPr lang="en-US" sz="2133" i="1" dirty="0"/>
              <a:t>New </a:t>
            </a:r>
            <a:r>
              <a:rPr lang="en-US" sz="2133" dirty="0"/>
              <a:t>condition codes acceptable in HL7 messages:</a:t>
            </a:r>
          </a:p>
          <a:p>
            <a:pPr lvl="1"/>
            <a:r>
              <a:rPr lang="en-US" sz="2133" b="1" dirty="0"/>
              <a:t>50267: </a:t>
            </a:r>
            <a:r>
              <a:rPr lang="en-US" sz="2133" i="1" dirty="0"/>
              <a:t>Salmonella enterica</a:t>
            </a:r>
            <a:r>
              <a:rPr lang="en-US" sz="2133" dirty="0"/>
              <a:t> Typhi infection (</a:t>
            </a:r>
            <a:r>
              <a:rPr lang="en-US" sz="2133" i="1" dirty="0"/>
              <a:t>S. </a:t>
            </a:r>
            <a:r>
              <a:rPr lang="en-US" sz="2133" dirty="0"/>
              <a:t>Typhi</a:t>
            </a:r>
            <a:r>
              <a:rPr lang="en-US" sz="2133" i="1" dirty="0"/>
              <a:t> </a:t>
            </a:r>
            <a:r>
              <a:rPr lang="en-US" sz="2133" dirty="0"/>
              <a:t>infection) </a:t>
            </a:r>
            <a:endParaRPr lang="en-US" sz="2133" b="1" dirty="0"/>
          </a:p>
          <a:p>
            <a:pPr lvl="1"/>
            <a:r>
              <a:rPr lang="en-US" sz="2133" b="1" dirty="0"/>
              <a:t>50266:</a:t>
            </a:r>
            <a:r>
              <a:rPr lang="en-US" sz="2133" b="1" i="1" dirty="0"/>
              <a:t> </a:t>
            </a:r>
            <a:r>
              <a:rPr lang="en-US" sz="2133" i="1" dirty="0"/>
              <a:t>Salmonella enterica</a:t>
            </a:r>
            <a:r>
              <a:rPr lang="en-US" sz="2133" dirty="0"/>
              <a:t> serotypes Paratyphi A, B (tartrate negative), and C (</a:t>
            </a:r>
            <a:r>
              <a:rPr lang="en-US" sz="2133" i="1" dirty="0"/>
              <a:t>S</a:t>
            </a:r>
            <a:r>
              <a:rPr lang="en-US" sz="2133" dirty="0"/>
              <a:t>. Paratyphi) infection</a:t>
            </a:r>
          </a:p>
          <a:p>
            <a:pPr lvl="1"/>
            <a:r>
              <a:rPr lang="en-US" sz="2133" b="1" dirty="0"/>
              <a:t>50265: </a:t>
            </a:r>
            <a:r>
              <a:rPr lang="en-US" sz="2133" dirty="0"/>
              <a:t>Salmonellosis (excluding </a:t>
            </a:r>
            <a:r>
              <a:rPr lang="en-US" sz="2133" i="1" dirty="0"/>
              <a:t>S. </a:t>
            </a:r>
            <a:r>
              <a:rPr lang="en-US" sz="2133" dirty="0"/>
              <a:t>Typhi infection and </a:t>
            </a:r>
            <a:r>
              <a:rPr lang="en-US" sz="2133" i="1" dirty="0"/>
              <a:t>S. </a:t>
            </a:r>
            <a:r>
              <a:rPr lang="en-US" sz="2133" dirty="0"/>
              <a:t>Paratyphi</a:t>
            </a:r>
            <a:r>
              <a:rPr lang="en-US" sz="2133" i="1" dirty="0"/>
              <a:t> </a:t>
            </a:r>
            <a:r>
              <a:rPr lang="en-US" sz="2133" dirty="0"/>
              <a:t>infection) </a:t>
            </a:r>
          </a:p>
          <a:p>
            <a:pPr lvl="0"/>
            <a:r>
              <a:rPr lang="en-US" sz="2133" dirty="0"/>
              <a:t>Retired codes:</a:t>
            </a:r>
          </a:p>
          <a:p>
            <a:pPr lvl="1"/>
            <a:r>
              <a:rPr lang="en-US" sz="2133" b="1" dirty="0"/>
              <a:t>10240: </a:t>
            </a:r>
            <a:r>
              <a:rPr lang="en-US" sz="2133" dirty="0"/>
              <a:t>Typhoid fever (caused by </a:t>
            </a:r>
            <a:r>
              <a:rPr lang="en-US" sz="2133" i="1" dirty="0"/>
              <a:t>Salmonella</a:t>
            </a:r>
            <a:r>
              <a:rPr lang="en-US" sz="2133" dirty="0"/>
              <a:t> Typhi)</a:t>
            </a:r>
          </a:p>
          <a:p>
            <a:pPr lvl="1"/>
            <a:r>
              <a:rPr lang="en-US" sz="2133" b="1" dirty="0"/>
              <a:t>50236: </a:t>
            </a:r>
            <a:r>
              <a:rPr lang="en-US" sz="2133" dirty="0"/>
              <a:t>Paratyphoid fever (caused by </a:t>
            </a:r>
            <a:r>
              <a:rPr lang="en-US" sz="2133" i="1" dirty="0"/>
              <a:t>Salmonella</a:t>
            </a:r>
            <a:r>
              <a:rPr lang="en-US" sz="2133" dirty="0"/>
              <a:t> serotypes Paratyphi A, Paratyphi B [tartrate negative], and Paratyphi C</a:t>
            </a:r>
          </a:p>
          <a:p>
            <a:pPr lvl="1"/>
            <a:r>
              <a:rPr lang="en-US" sz="2133" b="1" dirty="0"/>
              <a:t>50242: </a:t>
            </a:r>
            <a:r>
              <a:rPr lang="en-US" sz="2133" dirty="0"/>
              <a:t>Salmonellosis (excluding paratyphoid fever and typhoid fever)</a:t>
            </a:r>
            <a:endParaRPr lang="en-US" sz="2133" b="1" dirty="0"/>
          </a:p>
          <a:p>
            <a:r>
              <a:rPr lang="en-US" sz="2133" dirty="0"/>
              <a:t>*National notifiable disease event code changes for Typhi and Paratyphi Infection based upon 2018 Council of State and Territorial Epidemiologists position statement revising the case definitions. </a:t>
            </a:r>
            <a:endParaRPr lang="en-US" dirty="0"/>
          </a:p>
          <a:p>
            <a:pPr lvl="1"/>
            <a:endParaRPr lang="en-US" dirty="0"/>
          </a:p>
        </p:txBody>
      </p:sp>
    </p:spTree>
    <p:extLst>
      <p:ext uri="{BB962C8B-B14F-4D97-AF65-F5344CB8AC3E}">
        <p14:creationId xmlns:p14="http://schemas.microsoft.com/office/powerpoint/2010/main" val="28535040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guidance: Gen v2</a:t>
            </a:r>
          </a:p>
        </p:txBody>
      </p:sp>
      <p:sp>
        <p:nvSpPr>
          <p:cNvPr id="3" name="Text Placeholder 2"/>
          <p:cNvSpPr>
            <a:spLocks noGrp="1"/>
          </p:cNvSpPr>
          <p:nvPr>
            <p:ph type="body" sz="quarter" idx="10"/>
          </p:nvPr>
        </p:nvSpPr>
        <p:spPr/>
        <p:txBody>
          <a:bodyPr numCol="2"/>
          <a:lstStyle/>
          <a:p>
            <a:pPr marL="0" indent="0">
              <a:buNone/>
            </a:pPr>
            <a:r>
              <a:rPr lang="en-US" sz="1867" dirty="0"/>
              <a:t>Many data elements are common across the national surveillance programs:</a:t>
            </a:r>
          </a:p>
          <a:p>
            <a:pPr lvl="1"/>
            <a:r>
              <a:rPr lang="en-US" sz="1867" dirty="0"/>
              <a:t>Local subject ID</a:t>
            </a:r>
          </a:p>
          <a:p>
            <a:pPr lvl="1"/>
            <a:r>
              <a:rPr lang="en-US" sz="1867" dirty="0"/>
              <a:t>Local record ID</a:t>
            </a:r>
          </a:p>
          <a:p>
            <a:pPr lvl="1"/>
            <a:r>
              <a:rPr lang="en-US" sz="1867" dirty="0"/>
              <a:t>Reporting state</a:t>
            </a:r>
          </a:p>
          <a:p>
            <a:pPr lvl="1"/>
            <a:r>
              <a:rPr lang="en-US" sz="1867" dirty="0"/>
              <a:t>State of residence</a:t>
            </a:r>
          </a:p>
          <a:p>
            <a:pPr lvl="1"/>
            <a:r>
              <a:rPr lang="en-US" sz="1867" dirty="0"/>
              <a:t>Subject’s sex</a:t>
            </a:r>
          </a:p>
          <a:p>
            <a:pPr lvl="1"/>
            <a:r>
              <a:rPr lang="en-US" sz="1867" b="1" dirty="0"/>
              <a:t>Age at case investigation</a:t>
            </a:r>
          </a:p>
          <a:p>
            <a:pPr lvl="1"/>
            <a:r>
              <a:rPr lang="en-US" sz="1867" b="1" dirty="0"/>
              <a:t>Age unit at case investigation</a:t>
            </a:r>
          </a:p>
          <a:p>
            <a:pPr lvl="1"/>
            <a:r>
              <a:rPr lang="en-US" sz="1867" dirty="0"/>
              <a:t>Subject hospitalized</a:t>
            </a:r>
          </a:p>
          <a:p>
            <a:pPr lvl="1"/>
            <a:r>
              <a:rPr lang="en-US" sz="1867" dirty="0"/>
              <a:t>Subject died</a:t>
            </a:r>
          </a:p>
          <a:p>
            <a:pPr lvl="1"/>
            <a:r>
              <a:rPr lang="en-US" sz="1867" dirty="0"/>
              <a:t>Outbreak indicator</a:t>
            </a:r>
          </a:p>
          <a:p>
            <a:pPr lvl="1"/>
            <a:r>
              <a:rPr lang="en-US" sz="1867" dirty="0"/>
              <a:t>Outbreak name</a:t>
            </a:r>
          </a:p>
          <a:p>
            <a:endParaRPr lang="en-US" sz="2133" dirty="0"/>
          </a:p>
        </p:txBody>
      </p:sp>
    </p:spTree>
    <p:extLst>
      <p:ext uri="{BB962C8B-B14F-4D97-AF65-F5344CB8AC3E}">
        <p14:creationId xmlns:p14="http://schemas.microsoft.com/office/powerpoint/2010/main" val="30480570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Conditions Added to Generic v2 Only</a:t>
            </a:r>
          </a:p>
        </p:txBody>
      </p:sp>
      <p:sp>
        <p:nvSpPr>
          <p:cNvPr id="5" name="Content Placeholder 2"/>
          <p:cNvSpPr txBox="1">
            <a:spLocks/>
          </p:cNvSpPr>
          <p:nvPr/>
        </p:nvSpPr>
        <p:spPr bwMode="auto">
          <a:xfrm>
            <a:off x="609600" y="1091663"/>
            <a:ext cx="1085259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lvl="0"/>
            <a:r>
              <a:rPr lang="en-US" dirty="0"/>
              <a:t>CDC received approval from the Office of Management and Budget (OMB) to receive case notifications for the following conditions: </a:t>
            </a:r>
            <a:endParaRPr lang="en-US" sz="3200" dirty="0"/>
          </a:p>
          <a:p>
            <a:pPr lvl="1">
              <a:spcBef>
                <a:spcPts val="0"/>
              </a:spcBef>
              <a:spcAft>
                <a:spcPts val="300"/>
              </a:spcAft>
            </a:pPr>
            <a:r>
              <a:rPr lang="en-US" sz="2200" i="1" dirty="0"/>
              <a:t>Candida auris</a:t>
            </a:r>
            <a:r>
              <a:rPr lang="en-US" sz="2200" dirty="0"/>
              <a:t>, clinical (event code 50263),</a:t>
            </a:r>
          </a:p>
          <a:p>
            <a:pPr lvl="1">
              <a:spcBef>
                <a:spcPts val="0"/>
              </a:spcBef>
              <a:spcAft>
                <a:spcPts val="300"/>
              </a:spcAft>
            </a:pPr>
            <a:r>
              <a:rPr lang="en-US" sz="2200" i="1" dirty="0"/>
              <a:t>Candida auris, </a:t>
            </a:r>
            <a:r>
              <a:rPr lang="en-US" sz="2200" dirty="0"/>
              <a:t>colonization/screening (event code 50264),</a:t>
            </a:r>
          </a:p>
          <a:p>
            <a:pPr lvl="1">
              <a:spcBef>
                <a:spcPts val="0"/>
              </a:spcBef>
              <a:spcAft>
                <a:spcPts val="300"/>
              </a:spcAft>
            </a:pPr>
            <a:r>
              <a:rPr lang="en-US" sz="2200" dirty="0"/>
              <a:t>Carbapenemase-Producing Carbapenem-Resistant </a:t>
            </a:r>
            <a:r>
              <a:rPr lang="en-US" sz="2200" i="1" dirty="0"/>
              <a:t>Enterobacteriaceae</a:t>
            </a:r>
            <a:r>
              <a:rPr lang="en-US" sz="2200" dirty="0"/>
              <a:t> (CP-CRE) (event code 50244),</a:t>
            </a:r>
          </a:p>
          <a:p>
            <a:pPr lvl="1">
              <a:spcBef>
                <a:spcPts val="0"/>
              </a:spcBef>
              <a:spcAft>
                <a:spcPts val="300"/>
              </a:spcAft>
            </a:pPr>
            <a:r>
              <a:rPr lang="en-US" sz="2200" dirty="0"/>
              <a:t>Carbon Monoxide Poisoning (event code 32016), and</a:t>
            </a:r>
          </a:p>
          <a:p>
            <a:pPr lvl="1">
              <a:spcBef>
                <a:spcPts val="0"/>
              </a:spcBef>
              <a:spcAft>
                <a:spcPts val="300"/>
              </a:spcAft>
            </a:pPr>
            <a:r>
              <a:rPr lang="en-US" sz="2200" dirty="0"/>
              <a:t>Respiratory Syncytial Virus-Associated Deaths (event code 11646).  </a:t>
            </a:r>
            <a:r>
              <a:rPr lang="en-US" dirty="0"/>
              <a:t> </a:t>
            </a:r>
            <a:endParaRPr lang="en-US" sz="3200" dirty="0"/>
          </a:p>
          <a:p>
            <a:pPr lvl="0"/>
            <a:r>
              <a:rPr lang="en-US" dirty="0"/>
              <a:t>Please send notifications to CDC for </a:t>
            </a:r>
            <a:r>
              <a:rPr lang="en-US" b="1" dirty="0"/>
              <a:t>all</a:t>
            </a:r>
            <a:r>
              <a:rPr lang="en-US" dirty="0"/>
              <a:t> 2019 cases of the above conditions. Use the generic v2 message mapping guide until disease-specific message mapping guides are available.</a:t>
            </a:r>
            <a:endParaRPr lang="en-US" sz="3200" dirty="0"/>
          </a:p>
          <a:p>
            <a:pPr lvl="0"/>
            <a:r>
              <a:rPr lang="en-US" dirty="0"/>
              <a:t>CDC will post an updated 2019 NNDSS Event Code List on the </a:t>
            </a:r>
            <a:r>
              <a:rPr lang="en-US" u="sng" dirty="0">
                <a:hlinkClick r:id="rId3"/>
              </a:rPr>
              <a:t>NNDSS Event Codes &amp; Other Surveillance Resources web page</a:t>
            </a:r>
            <a:r>
              <a:rPr lang="en-US" dirty="0"/>
              <a:t>. </a:t>
            </a:r>
            <a:endParaRPr lang="en-US" sz="3200" dirty="0"/>
          </a:p>
          <a:p>
            <a:endParaRPr lang="en-US" sz="2670" dirty="0">
              <a:solidFill>
                <a:srgbClr val="5F5F5F"/>
              </a:solidFill>
            </a:endParaRPr>
          </a:p>
          <a:p>
            <a:pPr marL="0" indent="0">
              <a:spcBef>
                <a:spcPts val="600"/>
              </a:spcBef>
              <a:spcAft>
                <a:spcPts val="600"/>
              </a:spcAft>
              <a:buFont typeface="Wingdings" panose="05000000000000000000" pitchFamily="2" charset="2"/>
              <a:buNone/>
            </a:pPr>
            <a:endParaRPr lang="en-US" sz="2670" dirty="0">
              <a:solidFill>
                <a:schemeClr val="bg2">
                  <a:lumMod val="65000"/>
                </a:schemeClr>
              </a:solidFill>
            </a:endParaRPr>
          </a:p>
          <a:p>
            <a:pPr marL="609585" lvl="1" indent="0">
              <a:spcBef>
                <a:spcPts val="600"/>
              </a:spcBef>
              <a:spcAft>
                <a:spcPts val="600"/>
              </a:spcAft>
              <a:buFont typeface="Arial" panose="020B0604020202020204" pitchFamily="34" charset="0"/>
              <a:buNone/>
            </a:pPr>
            <a:endParaRPr lang="en-US" sz="2670" dirty="0"/>
          </a:p>
          <a:p>
            <a:pPr marL="0" indent="0">
              <a:spcBef>
                <a:spcPts val="600"/>
              </a:spcBef>
              <a:spcAft>
                <a:spcPts val="600"/>
              </a:spcAft>
              <a:buFont typeface="Wingdings" panose="05000000000000000000" pitchFamily="2" charset="2"/>
              <a:buNone/>
            </a:pPr>
            <a:endParaRPr lang="en-US" sz="2670" dirty="0"/>
          </a:p>
        </p:txBody>
      </p:sp>
      <p:sp>
        <p:nvSpPr>
          <p:cNvPr id="2" name="Slide Number Placeholder 1"/>
          <p:cNvSpPr>
            <a:spLocks noGrp="1"/>
          </p:cNvSpPr>
          <p:nvPr>
            <p:ph type="sldNum" sz="quarter" idx="11"/>
          </p:nvPr>
        </p:nvSpPr>
        <p:spPr/>
        <p:txBody>
          <a:bodyPr/>
          <a:lstStyle/>
          <a:p>
            <a:fld id="{B1808B90-C856-4DD9-AE7E-B04D6EB9DAE8}" type="slidenum">
              <a:rPr lang="en-US" smtClean="0"/>
              <a:t>5</a:t>
            </a:fld>
            <a:endParaRPr lang="en-US" dirty="0"/>
          </a:p>
        </p:txBody>
      </p:sp>
    </p:spTree>
    <p:extLst>
      <p:ext uri="{BB962C8B-B14F-4D97-AF65-F5344CB8AC3E}">
        <p14:creationId xmlns:p14="http://schemas.microsoft.com/office/powerpoint/2010/main" val="13399937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580571" y="441553"/>
            <a:ext cx="10972800" cy="645512"/>
          </a:xfrm>
        </p:spPr>
        <p:txBody>
          <a:bodyPr/>
          <a:lstStyle/>
          <a:p>
            <a:r>
              <a:rPr lang="en-US" dirty="0"/>
              <a:t>Reminder: </a:t>
            </a:r>
          </a:p>
        </p:txBody>
      </p:sp>
      <p:sp>
        <p:nvSpPr>
          <p:cNvPr id="5" name="Content Placeholder 2"/>
          <p:cNvSpPr txBox="1">
            <a:spLocks/>
          </p:cNvSpPr>
          <p:nvPr/>
        </p:nvSpPr>
        <p:spPr bwMode="auto">
          <a:xfrm>
            <a:off x="580572" y="1534779"/>
            <a:ext cx="4984206" cy="287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Please upgrade to PHIN Messaging System (PHINMS) v3.1 by June 30</a:t>
            </a:r>
            <a:r>
              <a:rPr kumimoji="0" lang="en-US" sz="2670" b="0" i="0" u="none" strike="noStrike" kern="1200" cap="none" spc="0" normalizeH="0" baseline="30000" noProof="0" dirty="0">
                <a:ln>
                  <a:noFill/>
                </a:ln>
                <a:solidFill>
                  <a:srgbClr val="00213D"/>
                </a:solidFill>
                <a:effectLst/>
                <a:uLnTx/>
                <a:uFillTx/>
                <a:latin typeface="Calibri" panose="020F0502020204030204" pitchFamily="34" charset="0"/>
                <a:ea typeface="+mn-ea"/>
                <a:cs typeface="+mn-cs"/>
              </a:rPr>
              <a:t>th</a:t>
            </a: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 if you have not already done so. </a:t>
            </a:r>
          </a:p>
          <a:p>
            <a:r>
              <a:rPr lang="en-US" dirty="0"/>
              <a:t>Installation and other guidance documents are available on the PHIN website at </a:t>
            </a:r>
            <a:r>
              <a:rPr lang="en-US" u="sng" dirty="0">
                <a:hlinkClick r:id="rId3"/>
              </a:rPr>
              <a:t>https://www.cdc.gov/phin/tools/phinms/installation.html</a:t>
            </a: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050"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2196" y="1534779"/>
            <a:ext cx="5279031" cy="410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66499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NMI Implementation Status                        May 21, 2019 </a:t>
            </a:r>
          </a:p>
        </p:txBody>
      </p:sp>
      <p:grpSp>
        <p:nvGrpSpPr>
          <p:cNvPr id="146" name="Group 145" descr="Map containing the update on states that are currently piloting, onboarding, or in production of message mapping guides. There is currently 1 state piloting, 7 onboarding, and 36 states plus NYC that are in production. " title="NMI Implementation Status "/>
          <p:cNvGrpSpPr/>
          <p:nvPr/>
        </p:nvGrpSpPr>
        <p:grpSpPr>
          <a:xfrm>
            <a:off x="664517" y="1458892"/>
            <a:ext cx="10828504" cy="4872383"/>
            <a:chOff x="259564" y="1785467"/>
            <a:chExt cx="10828504" cy="4872383"/>
          </a:xfrm>
        </p:grpSpPr>
        <p:sp>
          <p:nvSpPr>
            <p:cNvPr id="147" name="Rectangle 145"/>
            <p:cNvSpPr>
              <a:spLocks noChangeArrowheads="1"/>
            </p:cNvSpPr>
            <p:nvPr/>
          </p:nvSpPr>
          <p:spPr bwMode="auto">
            <a:xfrm>
              <a:off x="1260388" y="5797885"/>
              <a:ext cx="4775970" cy="250534"/>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Piloting	Total of 1 (state)</a:t>
              </a:r>
            </a:p>
          </p:txBody>
        </p:sp>
        <p:grpSp>
          <p:nvGrpSpPr>
            <p:cNvPr id="148" name="Group 147"/>
            <p:cNvGrpSpPr/>
            <p:nvPr/>
          </p:nvGrpSpPr>
          <p:grpSpPr>
            <a:xfrm>
              <a:off x="259564" y="1785467"/>
              <a:ext cx="10828504" cy="4872383"/>
              <a:chOff x="259564" y="1785467"/>
              <a:chExt cx="10828504" cy="4872383"/>
            </a:xfrm>
          </p:grpSpPr>
          <p:grpSp>
            <p:nvGrpSpPr>
              <p:cNvPr id="149" name="Group 148"/>
              <p:cNvGrpSpPr/>
              <p:nvPr/>
            </p:nvGrpSpPr>
            <p:grpSpPr>
              <a:xfrm>
                <a:off x="259564" y="1785467"/>
                <a:ext cx="10828504" cy="4872383"/>
                <a:chOff x="259564" y="1797190"/>
                <a:chExt cx="10828504" cy="4872383"/>
              </a:xfrm>
            </p:grpSpPr>
            <p:sp>
              <p:nvSpPr>
                <p:cNvPr id="151" name="Freeform 340"/>
                <p:cNvSpPr>
                  <a:spLocks noChangeArrowheads="1"/>
                </p:cNvSpPr>
                <p:nvPr/>
              </p:nvSpPr>
              <p:spPr bwMode="auto">
                <a:xfrm rot="4376145">
                  <a:off x="7185581" y="2242583"/>
                  <a:ext cx="732063" cy="1078047"/>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52" name="Group 151" descr="Map of NMI Arboviral Implementation Status" title="NMI Arboviral Implementation Status"/>
                <p:cNvGrpSpPr/>
                <p:nvPr/>
              </p:nvGrpSpPr>
              <p:grpSpPr>
                <a:xfrm>
                  <a:off x="259564" y="1797190"/>
                  <a:ext cx="10828504" cy="4872383"/>
                  <a:chOff x="642408" y="1305063"/>
                  <a:chExt cx="10228792" cy="4742193"/>
                </a:xfrm>
              </p:grpSpPr>
              <p:sp>
                <p:nvSpPr>
                  <p:cNvPr id="153" name="Rectangle 144"/>
                  <p:cNvSpPr>
                    <a:spLocks noChangeArrowheads="1"/>
                  </p:cNvSpPr>
                  <p:nvPr/>
                </p:nvSpPr>
                <p:spPr bwMode="auto">
                  <a:xfrm>
                    <a:off x="1111186" y="5749587"/>
                    <a:ext cx="365760" cy="121920"/>
                  </a:xfrm>
                  <a:prstGeom prst="rect">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4" name="Text Box 107"/>
                  <p:cNvSpPr txBox="1">
                    <a:spLocks noChangeArrowheads="1"/>
                  </p:cNvSpPr>
                  <p:nvPr/>
                </p:nvSpPr>
                <p:spPr bwMode="auto">
                  <a:xfrm>
                    <a:off x="9962734" y="516045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panose="020B0604020202020204" pitchFamily="34" charset="0"/>
                        <a:ea typeface="+mn-ea"/>
                        <a:cs typeface="Arial" panose="020B0604020202020204" pitchFamily="34" charset="0"/>
                      </a:rPr>
                      <a:t> PR</a:t>
                    </a:r>
                  </a:p>
                </p:txBody>
              </p:sp>
              <p:sp>
                <p:nvSpPr>
                  <p:cNvPr id="155" name="Line 137"/>
                  <p:cNvSpPr>
                    <a:spLocks noChangeShapeType="1"/>
                  </p:cNvSpPr>
                  <p:nvPr/>
                </p:nvSpPr>
                <p:spPr bwMode="auto">
                  <a:xfrm flipH="1">
                    <a:off x="10206557" y="4954497"/>
                    <a:ext cx="195293" cy="198815"/>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Calibri" panose="020F0502020204030204"/>
                      <a:ea typeface="+mn-ea"/>
                      <a:cs typeface="Arial" charset="0"/>
                    </a:endParaRPr>
                  </a:p>
                </p:txBody>
              </p:sp>
              <p:sp>
                <p:nvSpPr>
                  <p:cNvPr id="156" name="Rectangle 144"/>
                  <p:cNvSpPr>
                    <a:spLocks noChangeArrowheads="1"/>
                  </p:cNvSpPr>
                  <p:nvPr/>
                </p:nvSpPr>
                <p:spPr bwMode="auto">
                  <a:xfrm>
                    <a:off x="1111186" y="5514439"/>
                    <a:ext cx="365760" cy="121920"/>
                  </a:xfrm>
                  <a:prstGeom prst="rect">
                    <a:avLst/>
                  </a:pr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7" name="Rectangle 145"/>
                  <p:cNvSpPr>
                    <a:spLocks noChangeArrowheads="1"/>
                  </p:cNvSpPr>
                  <p:nvPr/>
                </p:nvSpPr>
                <p:spPr bwMode="auto">
                  <a:xfrm>
                    <a:off x="853016" y="5014573"/>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sp>
                <p:nvSpPr>
                  <p:cNvPr id="158" name="Rectangle 145"/>
                  <p:cNvSpPr>
                    <a:spLocks noChangeArrowheads="1"/>
                  </p:cNvSpPr>
                  <p:nvPr/>
                </p:nvSpPr>
                <p:spPr bwMode="auto">
                  <a:xfrm>
                    <a:off x="1598868" y="5669279"/>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Production	Total of 37 (36 states + NYC)</a:t>
                    </a:r>
                    <a:endParaRPr kumimoji="0" lang="en-US" sz="1067"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sp>
                <p:nvSpPr>
                  <p:cNvPr id="159" name="Rectangle 145"/>
                  <p:cNvSpPr>
                    <a:spLocks noChangeArrowheads="1"/>
                  </p:cNvSpPr>
                  <p:nvPr/>
                </p:nvSpPr>
                <p:spPr bwMode="auto">
                  <a:xfrm>
                    <a:off x="1598444" y="5447415"/>
                    <a:ext cx="4511464"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Onboarding	Total of 7 (states)</a:t>
                    </a:r>
                  </a:p>
                </p:txBody>
              </p:sp>
              <p:sp>
                <p:nvSpPr>
                  <p:cNvPr id="160" name="Freeform 334"/>
                  <p:cNvSpPr>
                    <a:spLocks noChangeArrowheads="1"/>
                  </p:cNvSpPr>
                  <p:nvPr/>
                </p:nvSpPr>
                <p:spPr bwMode="auto">
                  <a:xfrm>
                    <a:off x="9554860" y="1305063"/>
                    <a:ext cx="541867" cy="882651"/>
                  </a:xfrm>
                  <a:custGeom>
                    <a:avLst/>
                    <a:gdLst/>
                    <a:ahLst/>
                    <a:cxnLst>
                      <a:cxn ang="0">
                        <a:pos x="61" y="13"/>
                      </a:cxn>
                      <a:cxn ang="0">
                        <a:pos x="22" y="90"/>
                      </a:cxn>
                      <a:cxn ang="0">
                        <a:pos x="41" y="118"/>
                      </a:cxn>
                      <a:cxn ang="0">
                        <a:pos x="22" y="152"/>
                      </a:cxn>
                      <a:cxn ang="0">
                        <a:pos x="34" y="164"/>
                      </a:cxn>
                      <a:cxn ang="0">
                        <a:pos x="26" y="188"/>
                      </a:cxn>
                      <a:cxn ang="0">
                        <a:pos x="26" y="226"/>
                      </a:cxn>
                      <a:cxn ang="0">
                        <a:pos x="0" y="241"/>
                      </a:cxn>
                      <a:cxn ang="0">
                        <a:pos x="10" y="253"/>
                      </a:cxn>
                      <a:cxn ang="0">
                        <a:pos x="65" y="397"/>
                      </a:cxn>
                      <a:cxn ang="0">
                        <a:pos x="107" y="417"/>
                      </a:cxn>
                      <a:cxn ang="0">
                        <a:pos x="104" y="386"/>
                      </a:cxn>
                      <a:cxn ang="0">
                        <a:pos x="125" y="363"/>
                      </a:cxn>
                      <a:cxn ang="0">
                        <a:pos x="117" y="339"/>
                      </a:cxn>
                      <a:cxn ang="0">
                        <a:pos x="170" y="308"/>
                      </a:cxn>
                      <a:cxn ang="0">
                        <a:pos x="173" y="267"/>
                      </a:cxn>
                      <a:cxn ang="0">
                        <a:pos x="203" y="266"/>
                      </a:cxn>
                      <a:cxn ang="0">
                        <a:pos x="227" y="234"/>
                      </a:cxn>
                      <a:cxn ang="0">
                        <a:pos x="256" y="213"/>
                      </a:cxn>
                      <a:cxn ang="0">
                        <a:pos x="256" y="188"/>
                      </a:cxn>
                      <a:cxn ang="0">
                        <a:pos x="217" y="180"/>
                      </a:cxn>
                      <a:cxn ang="0">
                        <a:pos x="210" y="152"/>
                      </a:cxn>
                      <a:cxn ang="0">
                        <a:pos x="169" y="148"/>
                      </a:cxn>
                      <a:cxn ang="0">
                        <a:pos x="136" y="25"/>
                      </a:cxn>
                      <a:cxn ang="0">
                        <a:pos x="121" y="0"/>
                      </a:cxn>
                      <a:cxn ang="0">
                        <a:pos x="80" y="9"/>
                      </a:cxn>
                      <a:cxn ang="0">
                        <a:pos x="74" y="23"/>
                      </a:cxn>
                      <a:cxn ang="0">
                        <a:pos x="61" y="13"/>
                      </a:cxn>
                    </a:cxnLst>
                    <a:rect l="0" t="0" r="r" b="b"/>
                    <a:pathLst>
                      <a:path w="256" h="417">
                        <a:moveTo>
                          <a:pt x="61" y="13"/>
                        </a:moveTo>
                        <a:lnTo>
                          <a:pt x="22" y="90"/>
                        </a:lnTo>
                        <a:lnTo>
                          <a:pt x="41" y="118"/>
                        </a:lnTo>
                        <a:lnTo>
                          <a:pt x="22" y="152"/>
                        </a:lnTo>
                        <a:lnTo>
                          <a:pt x="34" y="164"/>
                        </a:lnTo>
                        <a:lnTo>
                          <a:pt x="26" y="188"/>
                        </a:lnTo>
                        <a:lnTo>
                          <a:pt x="26" y="226"/>
                        </a:lnTo>
                        <a:lnTo>
                          <a:pt x="0" y="241"/>
                        </a:lnTo>
                        <a:lnTo>
                          <a:pt x="10" y="253"/>
                        </a:lnTo>
                        <a:lnTo>
                          <a:pt x="65" y="397"/>
                        </a:lnTo>
                        <a:lnTo>
                          <a:pt x="107" y="417"/>
                        </a:lnTo>
                        <a:lnTo>
                          <a:pt x="104" y="386"/>
                        </a:lnTo>
                        <a:lnTo>
                          <a:pt x="125" y="363"/>
                        </a:lnTo>
                        <a:lnTo>
                          <a:pt x="117" y="339"/>
                        </a:lnTo>
                        <a:lnTo>
                          <a:pt x="170" y="308"/>
                        </a:lnTo>
                        <a:lnTo>
                          <a:pt x="173" y="267"/>
                        </a:lnTo>
                        <a:lnTo>
                          <a:pt x="203" y="266"/>
                        </a:lnTo>
                        <a:lnTo>
                          <a:pt x="227" y="234"/>
                        </a:lnTo>
                        <a:lnTo>
                          <a:pt x="256" y="213"/>
                        </a:lnTo>
                        <a:lnTo>
                          <a:pt x="256" y="188"/>
                        </a:lnTo>
                        <a:lnTo>
                          <a:pt x="217" y="180"/>
                        </a:lnTo>
                        <a:lnTo>
                          <a:pt x="210" y="152"/>
                        </a:lnTo>
                        <a:lnTo>
                          <a:pt x="169" y="148"/>
                        </a:lnTo>
                        <a:lnTo>
                          <a:pt x="136" y="25"/>
                        </a:lnTo>
                        <a:lnTo>
                          <a:pt x="121" y="0"/>
                        </a:lnTo>
                        <a:lnTo>
                          <a:pt x="80" y="9"/>
                        </a:lnTo>
                        <a:lnTo>
                          <a:pt x="74" y="23"/>
                        </a:lnTo>
                        <a:lnTo>
                          <a:pt x="61" y="13"/>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1" name="Freeform 335"/>
                  <p:cNvSpPr>
                    <a:spLocks noChangeArrowheads="1"/>
                  </p:cNvSpPr>
                  <p:nvPr/>
                </p:nvSpPr>
                <p:spPr bwMode="auto">
                  <a:xfrm>
                    <a:off x="8748184" y="3062755"/>
                    <a:ext cx="700616" cy="306916"/>
                  </a:xfrm>
                  <a:custGeom>
                    <a:avLst/>
                    <a:gdLst/>
                    <a:ahLst/>
                    <a:cxnLst>
                      <a:cxn ang="0">
                        <a:pos x="0" y="50"/>
                      </a:cxn>
                      <a:cxn ang="0">
                        <a:pos x="245" y="0"/>
                      </a:cxn>
                      <a:cxn ang="0">
                        <a:pos x="286" y="99"/>
                      </a:cxn>
                      <a:cxn ang="0">
                        <a:pos x="328" y="88"/>
                      </a:cxn>
                      <a:cxn ang="0">
                        <a:pos x="331" y="139"/>
                      </a:cxn>
                      <a:cxn ang="0">
                        <a:pos x="296" y="145"/>
                      </a:cxn>
                      <a:cxn ang="0">
                        <a:pos x="266" y="112"/>
                      </a:cxn>
                      <a:cxn ang="0">
                        <a:pos x="245" y="74"/>
                      </a:cxn>
                      <a:cxn ang="0">
                        <a:pos x="242" y="18"/>
                      </a:cxn>
                      <a:cxn ang="0">
                        <a:pos x="227" y="46"/>
                      </a:cxn>
                      <a:cxn ang="0">
                        <a:pos x="245" y="128"/>
                      </a:cxn>
                      <a:cxn ang="0">
                        <a:pos x="172" y="140"/>
                      </a:cxn>
                      <a:cxn ang="0">
                        <a:pos x="169" y="80"/>
                      </a:cxn>
                      <a:cxn ang="0">
                        <a:pos x="126" y="54"/>
                      </a:cxn>
                      <a:cxn ang="0">
                        <a:pos x="87" y="47"/>
                      </a:cxn>
                      <a:cxn ang="0">
                        <a:pos x="9" y="88"/>
                      </a:cxn>
                      <a:cxn ang="0">
                        <a:pos x="0" y="50"/>
                      </a:cxn>
                    </a:cxnLst>
                    <a:rect l="0" t="0" r="r" b="b"/>
                    <a:pathLst>
                      <a:path w="331" h="145">
                        <a:moveTo>
                          <a:pt x="0" y="50"/>
                        </a:moveTo>
                        <a:lnTo>
                          <a:pt x="245" y="0"/>
                        </a:lnTo>
                        <a:lnTo>
                          <a:pt x="286" y="99"/>
                        </a:lnTo>
                        <a:lnTo>
                          <a:pt x="328" y="88"/>
                        </a:lnTo>
                        <a:lnTo>
                          <a:pt x="331" y="139"/>
                        </a:lnTo>
                        <a:lnTo>
                          <a:pt x="296" y="145"/>
                        </a:lnTo>
                        <a:lnTo>
                          <a:pt x="266" y="112"/>
                        </a:lnTo>
                        <a:lnTo>
                          <a:pt x="245" y="74"/>
                        </a:lnTo>
                        <a:lnTo>
                          <a:pt x="242" y="18"/>
                        </a:lnTo>
                        <a:lnTo>
                          <a:pt x="227" y="46"/>
                        </a:lnTo>
                        <a:lnTo>
                          <a:pt x="245" y="128"/>
                        </a:lnTo>
                        <a:lnTo>
                          <a:pt x="172" y="140"/>
                        </a:lnTo>
                        <a:lnTo>
                          <a:pt x="169" y="80"/>
                        </a:lnTo>
                        <a:lnTo>
                          <a:pt x="126" y="54"/>
                        </a:lnTo>
                        <a:lnTo>
                          <a:pt x="87" y="47"/>
                        </a:lnTo>
                        <a:lnTo>
                          <a:pt x="9" y="88"/>
                        </a:lnTo>
                        <a:lnTo>
                          <a:pt x="0" y="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2" name="Freeform 336"/>
                  <p:cNvSpPr>
                    <a:spLocks noChangeArrowheads="1"/>
                  </p:cNvSpPr>
                  <p:nvPr/>
                </p:nvSpPr>
                <p:spPr bwMode="auto">
                  <a:xfrm>
                    <a:off x="3062818" y="1369422"/>
                    <a:ext cx="924983" cy="715433"/>
                  </a:xfrm>
                  <a:custGeom>
                    <a:avLst/>
                    <a:gdLst/>
                    <a:ahLst/>
                    <a:cxnLst>
                      <a:cxn ang="0">
                        <a:pos x="111" y="0"/>
                      </a:cxn>
                      <a:cxn ang="0">
                        <a:pos x="201" y="25"/>
                      </a:cxn>
                      <a:cxn ang="0">
                        <a:pos x="268" y="42"/>
                      </a:cxn>
                      <a:cxn ang="0">
                        <a:pos x="302" y="50"/>
                      </a:cxn>
                      <a:cxn ang="0">
                        <a:pos x="336" y="55"/>
                      </a:cxn>
                      <a:cxn ang="0">
                        <a:pos x="381" y="64"/>
                      </a:cxn>
                      <a:cxn ang="0">
                        <a:pos x="437" y="75"/>
                      </a:cxn>
                      <a:cxn ang="0">
                        <a:pos x="401" y="338"/>
                      </a:cxn>
                      <a:cxn ang="0">
                        <a:pos x="233" y="300"/>
                      </a:cxn>
                      <a:cxn ang="0">
                        <a:pos x="209" y="317"/>
                      </a:cxn>
                      <a:cxn ang="0">
                        <a:pos x="178" y="291"/>
                      </a:cxn>
                      <a:cxn ang="0">
                        <a:pos x="151" y="317"/>
                      </a:cxn>
                      <a:cxn ang="0">
                        <a:pos x="127" y="295"/>
                      </a:cxn>
                      <a:cxn ang="0">
                        <a:pos x="57" y="291"/>
                      </a:cxn>
                      <a:cxn ang="0">
                        <a:pos x="66" y="248"/>
                      </a:cxn>
                      <a:cxn ang="0">
                        <a:pos x="16" y="246"/>
                      </a:cxn>
                      <a:cxn ang="0">
                        <a:pos x="12" y="219"/>
                      </a:cxn>
                      <a:cxn ang="0">
                        <a:pos x="21" y="194"/>
                      </a:cxn>
                      <a:cxn ang="0">
                        <a:pos x="9" y="170"/>
                      </a:cxn>
                      <a:cxn ang="0">
                        <a:pos x="10" y="104"/>
                      </a:cxn>
                      <a:cxn ang="0">
                        <a:pos x="0" y="54"/>
                      </a:cxn>
                      <a:cxn ang="0">
                        <a:pos x="6" y="35"/>
                      </a:cxn>
                      <a:cxn ang="0">
                        <a:pos x="29" y="42"/>
                      </a:cxn>
                      <a:cxn ang="0">
                        <a:pos x="51" y="72"/>
                      </a:cxn>
                      <a:cxn ang="0">
                        <a:pos x="95" y="79"/>
                      </a:cxn>
                      <a:cxn ang="0">
                        <a:pos x="106" y="103"/>
                      </a:cxn>
                      <a:cxn ang="0">
                        <a:pos x="85" y="103"/>
                      </a:cxn>
                      <a:cxn ang="0">
                        <a:pos x="82" y="124"/>
                      </a:cxn>
                      <a:cxn ang="0">
                        <a:pos x="95" y="127"/>
                      </a:cxn>
                      <a:cxn ang="0">
                        <a:pos x="99" y="148"/>
                      </a:cxn>
                      <a:cxn ang="0">
                        <a:pos x="74" y="164"/>
                      </a:cxn>
                      <a:cxn ang="0">
                        <a:pos x="74" y="177"/>
                      </a:cxn>
                      <a:cxn ang="0">
                        <a:pos x="103" y="177"/>
                      </a:cxn>
                      <a:cxn ang="0">
                        <a:pos x="111" y="141"/>
                      </a:cxn>
                      <a:cxn ang="0">
                        <a:pos x="133" y="119"/>
                      </a:cxn>
                      <a:cxn ang="0">
                        <a:pos x="106" y="62"/>
                      </a:cxn>
                      <a:cxn ang="0">
                        <a:pos x="123" y="43"/>
                      </a:cxn>
                      <a:cxn ang="0">
                        <a:pos x="111" y="0"/>
                      </a:cxn>
                    </a:cxnLst>
                    <a:rect l="0" t="0" r="r" b="b"/>
                    <a:pathLst>
                      <a:path w="437" h="338">
                        <a:moveTo>
                          <a:pt x="111" y="0"/>
                        </a:moveTo>
                        <a:lnTo>
                          <a:pt x="201" y="25"/>
                        </a:lnTo>
                        <a:lnTo>
                          <a:pt x="268" y="42"/>
                        </a:lnTo>
                        <a:lnTo>
                          <a:pt x="302" y="50"/>
                        </a:lnTo>
                        <a:lnTo>
                          <a:pt x="336" y="55"/>
                        </a:lnTo>
                        <a:lnTo>
                          <a:pt x="381" y="64"/>
                        </a:lnTo>
                        <a:lnTo>
                          <a:pt x="437" y="75"/>
                        </a:lnTo>
                        <a:lnTo>
                          <a:pt x="401" y="338"/>
                        </a:lnTo>
                        <a:lnTo>
                          <a:pt x="233" y="300"/>
                        </a:lnTo>
                        <a:lnTo>
                          <a:pt x="209" y="317"/>
                        </a:lnTo>
                        <a:lnTo>
                          <a:pt x="178" y="291"/>
                        </a:lnTo>
                        <a:lnTo>
                          <a:pt x="151" y="317"/>
                        </a:lnTo>
                        <a:lnTo>
                          <a:pt x="127" y="295"/>
                        </a:lnTo>
                        <a:lnTo>
                          <a:pt x="57" y="291"/>
                        </a:lnTo>
                        <a:lnTo>
                          <a:pt x="66" y="248"/>
                        </a:lnTo>
                        <a:lnTo>
                          <a:pt x="16" y="246"/>
                        </a:lnTo>
                        <a:lnTo>
                          <a:pt x="12" y="219"/>
                        </a:lnTo>
                        <a:lnTo>
                          <a:pt x="21" y="194"/>
                        </a:lnTo>
                        <a:lnTo>
                          <a:pt x="9" y="170"/>
                        </a:lnTo>
                        <a:lnTo>
                          <a:pt x="10" y="104"/>
                        </a:lnTo>
                        <a:lnTo>
                          <a:pt x="0" y="54"/>
                        </a:lnTo>
                        <a:lnTo>
                          <a:pt x="6" y="35"/>
                        </a:lnTo>
                        <a:lnTo>
                          <a:pt x="29" y="42"/>
                        </a:lnTo>
                        <a:lnTo>
                          <a:pt x="51" y="72"/>
                        </a:lnTo>
                        <a:lnTo>
                          <a:pt x="95" y="79"/>
                        </a:lnTo>
                        <a:lnTo>
                          <a:pt x="106" y="103"/>
                        </a:lnTo>
                        <a:lnTo>
                          <a:pt x="85" y="103"/>
                        </a:lnTo>
                        <a:lnTo>
                          <a:pt x="82" y="124"/>
                        </a:lnTo>
                        <a:lnTo>
                          <a:pt x="95" y="127"/>
                        </a:lnTo>
                        <a:lnTo>
                          <a:pt x="99" y="148"/>
                        </a:lnTo>
                        <a:lnTo>
                          <a:pt x="74" y="164"/>
                        </a:lnTo>
                        <a:lnTo>
                          <a:pt x="74" y="177"/>
                        </a:lnTo>
                        <a:lnTo>
                          <a:pt x="103" y="177"/>
                        </a:lnTo>
                        <a:lnTo>
                          <a:pt x="111" y="141"/>
                        </a:lnTo>
                        <a:lnTo>
                          <a:pt x="133" y="119"/>
                        </a:lnTo>
                        <a:lnTo>
                          <a:pt x="106" y="62"/>
                        </a:lnTo>
                        <a:lnTo>
                          <a:pt x="123" y="43"/>
                        </a:lnTo>
                        <a:lnTo>
                          <a:pt x="111"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3" name="Freeform 337"/>
                  <p:cNvSpPr>
                    <a:spLocks noChangeArrowheads="1"/>
                  </p:cNvSpPr>
                  <p:nvPr/>
                </p:nvSpPr>
                <p:spPr bwMode="auto">
                  <a:xfrm>
                    <a:off x="2844800" y="1885888"/>
                    <a:ext cx="1151467" cy="931333"/>
                  </a:xfrm>
                  <a:custGeom>
                    <a:avLst/>
                    <a:gdLst/>
                    <a:ahLst/>
                    <a:cxnLst>
                      <a:cxn ang="0">
                        <a:pos x="119" y="0"/>
                      </a:cxn>
                      <a:cxn ang="0">
                        <a:pos x="103" y="10"/>
                      </a:cxn>
                      <a:cxn ang="0">
                        <a:pos x="92" y="48"/>
                      </a:cxn>
                      <a:cxn ang="0">
                        <a:pos x="83" y="81"/>
                      </a:cxn>
                      <a:cxn ang="0">
                        <a:pos x="76" y="106"/>
                      </a:cxn>
                      <a:cxn ang="0">
                        <a:pos x="66" y="135"/>
                      </a:cxn>
                      <a:cxn ang="0">
                        <a:pos x="55" y="165"/>
                      </a:cxn>
                      <a:cxn ang="0">
                        <a:pos x="41" y="195"/>
                      </a:cxn>
                      <a:cxn ang="0">
                        <a:pos x="21" y="232"/>
                      </a:cxn>
                      <a:cxn ang="0">
                        <a:pos x="0" y="266"/>
                      </a:cxn>
                      <a:cxn ang="0">
                        <a:pos x="0" y="343"/>
                      </a:cxn>
                      <a:cxn ang="0">
                        <a:pos x="305" y="409"/>
                      </a:cxn>
                      <a:cxn ang="0">
                        <a:pos x="446" y="440"/>
                      </a:cxn>
                      <a:cxn ang="0">
                        <a:pos x="475" y="288"/>
                      </a:cxn>
                      <a:cxn ang="0">
                        <a:pos x="493" y="274"/>
                      </a:cxn>
                      <a:cxn ang="0">
                        <a:pos x="476" y="240"/>
                      </a:cxn>
                      <a:cxn ang="0">
                        <a:pos x="485" y="206"/>
                      </a:cxn>
                      <a:cxn ang="0">
                        <a:pos x="544" y="147"/>
                      </a:cxn>
                      <a:cxn ang="0">
                        <a:pos x="504" y="93"/>
                      </a:cxn>
                      <a:cxn ang="0">
                        <a:pos x="334" y="56"/>
                      </a:cxn>
                      <a:cxn ang="0">
                        <a:pos x="311" y="72"/>
                      </a:cxn>
                      <a:cxn ang="0">
                        <a:pos x="280" y="45"/>
                      </a:cxn>
                      <a:cxn ang="0">
                        <a:pos x="254" y="73"/>
                      </a:cxn>
                      <a:cxn ang="0">
                        <a:pos x="227" y="45"/>
                      </a:cxn>
                      <a:cxn ang="0">
                        <a:pos x="160" y="47"/>
                      </a:cxn>
                      <a:cxn ang="0">
                        <a:pos x="169" y="4"/>
                      </a:cxn>
                      <a:cxn ang="0">
                        <a:pos x="119" y="0"/>
                      </a:cxn>
                    </a:cxnLst>
                    <a:rect l="0" t="0" r="r" b="b"/>
                    <a:pathLst>
                      <a:path w="544" h="440">
                        <a:moveTo>
                          <a:pt x="119" y="0"/>
                        </a:moveTo>
                        <a:lnTo>
                          <a:pt x="103" y="10"/>
                        </a:lnTo>
                        <a:lnTo>
                          <a:pt x="92" y="48"/>
                        </a:lnTo>
                        <a:lnTo>
                          <a:pt x="83" y="81"/>
                        </a:lnTo>
                        <a:lnTo>
                          <a:pt x="76" y="106"/>
                        </a:lnTo>
                        <a:lnTo>
                          <a:pt x="66" y="135"/>
                        </a:lnTo>
                        <a:lnTo>
                          <a:pt x="55" y="165"/>
                        </a:lnTo>
                        <a:lnTo>
                          <a:pt x="41" y="195"/>
                        </a:lnTo>
                        <a:lnTo>
                          <a:pt x="21" y="232"/>
                        </a:lnTo>
                        <a:lnTo>
                          <a:pt x="0" y="266"/>
                        </a:lnTo>
                        <a:lnTo>
                          <a:pt x="0" y="343"/>
                        </a:lnTo>
                        <a:lnTo>
                          <a:pt x="305" y="409"/>
                        </a:lnTo>
                        <a:lnTo>
                          <a:pt x="446" y="440"/>
                        </a:lnTo>
                        <a:lnTo>
                          <a:pt x="475" y="288"/>
                        </a:lnTo>
                        <a:lnTo>
                          <a:pt x="493" y="274"/>
                        </a:lnTo>
                        <a:lnTo>
                          <a:pt x="476" y="240"/>
                        </a:lnTo>
                        <a:lnTo>
                          <a:pt x="485" y="206"/>
                        </a:lnTo>
                        <a:lnTo>
                          <a:pt x="544" y="147"/>
                        </a:lnTo>
                        <a:lnTo>
                          <a:pt x="504" y="93"/>
                        </a:lnTo>
                        <a:lnTo>
                          <a:pt x="334" y="56"/>
                        </a:lnTo>
                        <a:lnTo>
                          <a:pt x="311" y="72"/>
                        </a:lnTo>
                        <a:lnTo>
                          <a:pt x="280" y="45"/>
                        </a:lnTo>
                        <a:lnTo>
                          <a:pt x="254" y="73"/>
                        </a:lnTo>
                        <a:lnTo>
                          <a:pt x="227" y="45"/>
                        </a:lnTo>
                        <a:lnTo>
                          <a:pt x="160" y="47"/>
                        </a:lnTo>
                        <a:lnTo>
                          <a:pt x="169" y="4"/>
                        </a:lnTo>
                        <a:lnTo>
                          <a:pt x="119"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4" name="Freeform 338"/>
                  <p:cNvSpPr>
                    <a:spLocks noChangeArrowheads="1"/>
                  </p:cNvSpPr>
                  <p:nvPr/>
                </p:nvSpPr>
                <p:spPr bwMode="auto">
                  <a:xfrm>
                    <a:off x="2753785" y="2607671"/>
                    <a:ext cx="1212849" cy="1979084"/>
                  </a:xfrm>
                  <a:custGeom>
                    <a:avLst/>
                    <a:gdLst/>
                    <a:ahLst/>
                    <a:cxnLst>
                      <a:cxn ang="0">
                        <a:pos x="44" y="0"/>
                      </a:cxn>
                      <a:cxn ang="0">
                        <a:pos x="307" y="55"/>
                      </a:cxn>
                      <a:cxn ang="0">
                        <a:pos x="249" y="330"/>
                      </a:cxn>
                      <a:cxn ang="0">
                        <a:pos x="547" y="750"/>
                      </a:cxn>
                      <a:cxn ang="0">
                        <a:pos x="573" y="803"/>
                      </a:cxn>
                      <a:cxn ang="0">
                        <a:pos x="546" y="828"/>
                      </a:cxn>
                      <a:cxn ang="0">
                        <a:pos x="527" y="874"/>
                      </a:cxn>
                      <a:cxn ang="0">
                        <a:pos x="510" y="902"/>
                      </a:cxn>
                      <a:cxn ang="0">
                        <a:pos x="528" y="926"/>
                      </a:cxn>
                      <a:cxn ang="0">
                        <a:pos x="498" y="935"/>
                      </a:cxn>
                      <a:cxn ang="0">
                        <a:pos x="323" y="929"/>
                      </a:cxn>
                      <a:cxn ang="0">
                        <a:pos x="313" y="874"/>
                      </a:cxn>
                      <a:cxn ang="0">
                        <a:pos x="281" y="833"/>
                      </a:cxn>
                      <a:cxn ang="0">
                        <a:pos x="260" y="820"/>
                      </a:cxn>
                      <a:cxn ang="0">
                        <a:pos x="254" y="791"/>
                      </a:cxn>
                      <a:cxn ang="0">
                        <a:pos x="234" y="775"/>
                      </a:cxn>
                      <a:cxn ang="0">
                        <a:pos x="216" y="757"/>
                      </a:cxn>
                      <a:cxn ang="0">
                        <a:pos x="211" y="734"/>
                      </a:cxn>
                      <a:cxn ang="0">
                        <a:pos x="193" y="719"/>
                      </a:cxn>
                      <a:cxn ang="0">
                        <a:pos x="166" y="727"/>
                      </a:cxn>
                      <a:cxn ang="0">
                        <a:pos x="135" y="716"/>
                      </a:cxn>
                      <a:cxn ang="0">
                        <a:pos x="135" y="705"/>
                      </a:cxn>
                      <a:cxn ang="0">
                        <a:pos x="135" y="678"/>
                      </a:cxn>
                      <a:cxn ang="0">
                        <a:pos x="122" y="651"/>
                      </a:cxn>
                      <a:cxn ang="0">
                        <a:pos x="121" y="627"/>
                      </a:cxn>
                      <a:cxn ang="0">
                        <a:pos x="107" y="606"/>
                      </a:cxn>
                      <a:cxn ang="0">
                        <a:pos x="111" y="586"/>
                      </a:cxn>
                      <a:cxn ang="0">
                        <a:pos x="73" y="538"/>
                      </a:cxn>
                      <a:cxn ang="0">
                        <a:pos x="73" y="512"/>
                      </a:cxn>
                      <a:cxn ang="0">
                        <a:pos x="93" y="501"/>
                      </a:cxn>
                      <a:cxn ang="0">
                        <a:pos x="93" y="484"/>
                      </a:cxn>
                      <a:cxn ang="0">
                        <a:pos x="73" y="479"/>
                      </a:cxn>
                      <a:cxn ang="0">
                        <a:pos x="65" y="453"/>
                      </a:cxn>
                      <a:cxn ang="0">
                        <a:pos x="54" y="407"/>
                      </a:cxn>
                      <a:cxn ang="0">
                        <a:pos x="82" y="432"/>
                      </a:cxn>
                      <a:cxn ang="0">
                        <a:pos x="72" y="401"/>
                      </a:cxn>
                      <a:cxn ang="0">
                        <a:pos x="93" y="401"/>
                      </a:cxn>
                      <a:cxn ang="0">
                        <a:pos x="93" y="377"/>
                      </a:cxn>
                      <a:cxn ang="0">
                        <a:pos x="72" y="362"/>
                      </a:cxn>
                      <a:cxn ang="0">
                        <a:pos x="62" y="383"/>
                      </a:cxn>
                      <a:cxn ang="0">
                        <a:pos x="44" y="375"/>
                      </a:cxn>
                      <a:cxn ang="0">
                        <a:pos x="7" y="271"/>
                      </a:cxn>
                      <a:cxn ang="0">
                        <a:pos x="16" y="195"/>
                      </a:cxn>
                      <a:cxn ang="0">
                        <a:pos x="0" y="153"/>
                      </a:cxn>
                      <a:cxn ang="0">
                        <a:pos x="8" y="121"/>
                      </a:cxn>
                      <a:cxn ang="0">
                        <a:pos x="27" y="115"/>
                      </a:cxn>
                      <a:cxn ang="0">
                        <a:pos x="44" y="62"/>
                      </a:cxn>
                      <a:cxn ang="0">
                        <a:pos x="44" y="0"/>
                      </a:cxn>
                    </a:cxnLst>
                    <a:rect l="0" t="0" r="r" b="b"/>
                    <a:pathLst>
                      <a:path w="573" h="935">
                        <a:moveTo>
                          <a:pt x="44" y="0"/>
                        </a:moveTo>
                        <a:lnTo>
                          <a:pt x="307" y="55"/>
                        </a:lnTo>
                        <a:lnTo>
                          <a:pt x="249" y="330"/>
                        </a:lnTo>
                        <a:lnTo>
                          <a:pt x="547" y="750"/>
                        </a:lnTo>
                        <a:lnTo>
                          <a:pt x="573" y="803"/>
                        </a:lnTo>
                        <a:lnTo>
                          <a:pt x="546" y="828"/>
                        </a:lnTo>
                        <a:lnTo>
                          <a:pt x="527" y="874"/>
                        </a:lnTo>
                        <a:lnTo>
                          <a:pt x="510" y="902"/>
                        </a:lnTo>
                        <a:lnTo>
                          <a:pt x="528" y="926"/>
                        </a:lnTo>
                        <a:lnTo>
                          <a:pt x="498" y="935"/>
                        </a:lnTo>
                        <a:lnTo>
                          <a:pt x="323" y="929"/>
                        </a:lnTo>
                        <a:lnTo>
                          <a:pt x="313" y="874"/>
                        </a:lnTo>
                        <a:lnTo>
                          <a:pt x="281" y="833"/>
                        </a:lnTo>
                        <a:lnTo>
                          <a:pt x="260" y="820"/>
                        </a:lnTo>
                        <a:lnTo>
                          <a:pt x="254" y="791"/>
                        </a:lnTo>
                        <a:lnTo>
                          <a:pt x="234" y="775"/>
                        </a:lnTo>
                        <a:lnTo>
                          <a:pt x="216" y="757"/>
                        </a:lnTo>
                        <a:lnTo>
                          <a:pt x="211" y="734"/>
                        </a:lnTo>
                        <a:lnTo>
                          <a:pt x="193" y="719"/>
                        </a:lnTo>
                        <a:lnTo>
                          <a:pt x="166" y="727"/>
                        </a:lnTo>
                        <a:lnTo>
                          <a:pt x="135" y="716"/>
                        </a:lnTo>
                        <a:lnTo>
                          <a:pt x="135" y="705"/>
                        </a:lnTo>
                        <a:lnTo>
                          <a:pt x="135" y="678"/>
                        </a:lnTo>
                        <a:lnTo>
                          <a:pt x="122" y="651"/>
                        </a:lnTo>
                        <a:lnTo>
                          <a:pt x="121" y="627"/>
                        </a:lnTo>
                        <a:lnTo>
                          <a:pt x="107" y="606"/>
                        </a:lnTo>
                        <a:lnTo>
                          <a:pt x="111" y="586"/>
                        </a:lnTo>
                        <a:lnTo>
                          <a:pt x="73" y="538"/>
                        </a:lnTo>
                        <a:lnTo>
                          <a:pt x="73" y="512"/>
                        </a:lnTo>
                        <a:lnTo>
                          <a:pt x="93" y="501"/>
                        </a:lnTo>
                        <a:lnTo>
                          <a:pt x="93" y="484"/>
                        </a:lnTo>
                        <a:lnTo>
                          <a:pt x="73" y="479"/>
                        </a:lnTo>
                        <a:lnTo>
                          <a:pt x="65" y="453"/>
                        </a:lnTo>
                        <a:lnTo>
                          <a:pt x="54" y="407"/>
                        </a:lnTo>
                        <a:lnTo>
                          <a:pt x="82" y="432"/>
                        </a:lnTo>
                        <a:lnTo>
                          <a:pt x="72" y="401"/>
                        </a:lnTo>
                        <a:lnTo>
                          <a:pt x="93" y="401"/>
                        </a:lnTo>
                        <a:lnTo>
                          <a:pt x="93" y="377"/>
                        </a:lnTo>
                        <a:lnTo>
                          <a:pt x="72" y="362"/>
                        </a:lnTo>
                        <a:lnTo>
                          <a:pt x="62" y="383"/>
                        </a:lnTo>
                        <a:lnTo>
                          <a:pt x="44" y="375"/>
                        </a:lnTo>
                        <a:lnTo>
                          <a:pt x="7" y="271"/>
                        </a:lnTo>
                        <a:lnTo>
                          <a:pt x="16" y="195"/>
                        </a:lnTo>
                        <a:lnTo>
                          <a:pt x="0" y="153"/>
                        </a:lnTo>
                        <a:lnTo>
                          <a:pt x="8" y="121"/>
                        </a:lnTo>
                        <a:lnTo>
                          <a:pt x="27" y="115"/>
                        </a:lnTo>
                        <a:lnTo>
                          <a:pt x="44" y="62"/>
                        </a:lnTo>
                        <a:lnTo>
                          <a:pt x="44"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5" name="Freeform 339"/>
                  <p:cNvSpPr>
                    <a:spLocks noChangeArrowheads="1"/>
                  </p:cNvSpPr>
                  <p:nvPr/>
                </p:nvSpPr>
                <p:spPr bwMode="auto">
                  <a:xfrm>
                    <a:off x="3280834" y="2730438"/>
                    <a:ext cx="920751" cy="1462617"/>
                  </a:xfrm>
                  <a:custGeom>
                    <a:avLst/>
                    <a:gdLst/>
                    <a:ahLst/>
                    <a:cxnLst>
                      <a:cxn ang="0">
                        <a:pos x="56" y="0"/>
                      </a:cxn>
                      <a:cxn ang="0">
                        <a:pos x="0" y="274"/>
                      </a:cxn>
                      <a:cxn ang="0">
                        <a:pos x="297" y="691"/>
                      </a:cxn>
                      <a:cxn ang="0">
                        <a:pos x="314" y="673"/>
                      </a:cxn>
                      <a:cxn ang="0">
                        <a:pos x="314" y="590"/>
                      </a:cxn>
                      <a:cxn ang="0">
                        <a:pos x="349" y="597"/>
                      </a:cxn>
                      <a:cxn ang="0">
                        <a:pos x="388" y="343"/>
                      </a:cxn>
                      <a:cxn ang="0">
                        <a:pos x="413" y="172"/>
                      </a:cxn>
                      <a:cxn ang="0">
                        <a:pos x="421" y="119"/>
                      </a:cxn>
                      <a:cxn ang="0">
                        <a:pos x="435" y="74"/>
                      </a:cxn>
                      <a:cxn ang="0">
                        <a:pos x="240" y="41"/>
                      </a:cxn>
                      <a:cxn ang="0">
                        <a:pos x="56" y="0"/>
                      </a:cxn>
                    </a:cxnLst>
                    <a:rect l="0" t="0" r="r" b="b"/>
                    <a:pathLst>
                      <a:path w="435" h="691">
                        <a:moveTo>
                          <a:pt x="56" y="0"/>
                        </a:moveTo>
                        <a:lnTo>
                          <a:pt x="0" y="274"/>
                        </a:lnTo>
                        <a:lnTo>
                          <a:pt x="297" y="691"/>
                        </a:lnTo>
                        <a:lnTo>
                          <a:pt x="314" y="673"/>
                        </a:lnTo>
                        <a:lnTo>
                          <a:pt x="314" y="590"/>
                        </a:lnTo>
                        <a:lnTo>
                          <a:pt x="349" y="597"/>
                        </a:lnTo>
                        <a:lnTo>
                          <a:pt x="388" y="343"/>
                        </a:lnTo>
                        <a:lnTo>
                          <a:pt x="413" y="172"/>
                        </a:lnTo>
                        <a:lnTo>
                          <a:pt x="421" y="119"/>
                        </a:lnTo>
                        <a:lnTo>
                          <a:pt x="435" y="74"/>
                        </a:lnTo>
                        <a:lnTo>
                          <a:pt x="240" y="41"/>
                        </a:lnTo>
                        <a:lnTo>
                          <a:pt x="56"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6" name="Freeform 340"/>
                  <p:cNvSpPr>
                    <a:spLocks noChangeArrowheads="1"/>
                  </p:cNvSpPr>
                  <p:nvPr/>
                </p:nvSpPr>
                <p:spPr bwMode="auto">
                  <a:xfrm>
                    <a:off x="3784600" y="1521821"/>
                    <a:ext cx="831851" cy="1420283"/>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7" name="Freeform 341"/>
                  <p:cNvSpPr>
                    <a:spLocks noChangeArrowheads="1"/>
                  </p:cNvSpPr>
                  <p:nvPr/>
                </p:nvSpPr>
                <p:spPr bwMode="auto">
                  <a:xfrm>
                    <a:off x="4040718" y="2887071"/>
                    <a:ext cx="766233" cy="1047751"/>
                  </a:xfrm>
                  <a:custGeom>
                    <a:avLst/>
                    <a:gdLst/>
                    <a:ahLst/>
                    <a:cxnLst>
                      <a:cxn ang="0">
                        <a:pos x="67" y="0"/>
                      </a:cxn>
                      <a:cxn ang="0">
                        <a:pos x="246" y="26"/>
                      </a:cxn>
                      <a:cxn ang="0">
                        <a:pos x="233" y="120"/>
                      </a:cxn>
                      <a:cxn ang="0">
                        <a:pos x="362" y="134"/>
                      </a:cxn>
                      <a:cxn ang="0">
                        <a:pos x="327" y="495"/>
                      </a:cxn>
                      <a:cxn ang="0">
                        <a:pos x="0" y="458"/>
                      </a:cxn>
                      <a:cxn ang="0">
                        <a:pos x="34" y="228"/>
                      </a:cxn>
                      <a:cxn ang="0">
                        <a:pos x="67" y="0"/>
                      </a:cxn>
                    </a:cxnLst>
                    <a:rect l="0" t="0" r="r" b="b"/>
                    <a:pathLst>
                      <a:path w="362" h="495">
                        <a:moveTo>
                          <a:pt x="67" y="0"/>
                        </a:moveTo>
                        <a:lnTo>
                          <a:pt x="246" y="26"/>
                        </a:lnTo>
                        <a:lnTo>
                          <a:pt x="233" y="120"/>
                        </a:lnTo>
                        <a:lnTo>
                          <a:pt x="362" y="134"/>
                        </a:lnTo>
                        <a:lnTo>
                          <a:pt x="327" y="495"/>
                        </a:lnTo>
                        <a:lnTo>
                          <a:pt x="0" y="458"/>
                        </a:lnTo>
                        <a:lnTo>
                          <a:pt x="34" y="228"/>
                        </a:lnTo>
                        <a:lnTo>
                          <a:pt x="67"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8" name="Freeform 342"/>
                  <p:cNvSpPr>
                    <a:spLocks noChangeArrowheads="1"/>
                  </p:cNvSpPr>
                  <p:nvPr/>
                </p:nvSpPr>
                <p:spPr bwMode="auto">
                  <a:xfrm>
                    <a:off x="4076701" y="1548664"/>
                    <a:ext cx="1443567" cy="950384"/>
                  </a:xfrm>
                  <a:custGeom>
                    <a:avLst/>
                    <a:gdLst/>
                    <a:ahLst/>
                    <a:cxnLst>
                      <a:cxn ang="0">
                        <a:pos x="11" y="0"/>
                      </a:cxn>
                      <a:cxn ang="0">
                        <a:pos x="146" y="19"/>
                      </a:cxn>
                      <a:cxn ang="0">
                        <a:pos x="226" y="30"/>
                      </a:cxn>
                      <a:cxn ang="0">
                        <a:pos x="332" y="41"/>
                      </a:cxn>
                      <a:cxn ang="0">
                        <a:pos x="431" y="52"/>
                      </a:cxn>
                      <a:cxn ang="0">
                        <a:pos x="602" y="65"/>
                      </a:cxn>
                      <a:cxn ang="0">
                        <a:pos x="682" y="71"/>
                      </a:cxn>
                      <a:cxn ang="0">
                        <a:pos x="679" y="438"/>
                      </a:cxn>
                      <a:cxn ang="0">
                        <a:pos x="262" y="400"/>
                      </a:cxn>
                      <a:cxn ang="0">
                        <a:pos x="253" y="449"/>
                      </a:cxn>
                      <a:cxn ang="0">
                        <a:pos x="237" y="425"/>
                      </a:cxn>
                      <a:cxn ang="0">
                        <a:pos x="200" y="429"/>
                      </a:cxn>
                      <a:cxn ang="0">
                        <a:pos x="143" y="438"/>
                      </a:cxn>
                      <a:cxn ang="0">
                        <a:pos x="134" y="375"/>
                      </a:cxn>
                      <a:cxn ang="0">
                        <a:pos x="69" y="326"/>
                      </a:cxn>
                      <a:cxn ang="0">
                        <a:pos x="78" y="277"/>
                      </a:cxn>
                      <a:cxn ang="0">
                        <a:pos x="85" y="238"/>
                      </a:cxn>
                      <a:cxn ang="0">
                        <a:pos x="0" y="113"/>
                      </a:cxn>
                      <a:cxn ang="0">
                        <a:pos x="11" y="0"/>
                      </a:cxn>
                    </a:cxnLst>
                    <a:rect l="0" t="0" r="r" b="b"/>
                    <a:pathLst>
                      <a:path w="682" h="449">
                        <a:moveTo>
                          <a:pt x="11" y="0"/>
                        </a:moveTo>
                        <a:lnTo>
                          <a:pt x="146" y="19"/>
                        </a:lnTo>
                        <a:lnTo>
                          <a:pt x="226" y="30"/>
                        </a:lnTo>
                        <a:lnTo>
                          <a:pt x="332" y="41"/>
                        </a:lnTo>
                        <a:lnTo>
                          <a:pt x="431" y="52"/>
                        </a:lnTo>
                        <a:lnTo>
                          <a:pt x="602" y="65"/>
                        </a:lnTo>
                        <a:lnTo>
                          <a:pt x="682" y="71"/>
                        </a:lnTo>
                        <a:lnTo>
                          <a:pt x="679" y="438"/>
                        </a:lnTo>
                        <a:lnTo>
                          <a:pt x="262" y="400"/>
                        </a:lnTo>
                        <a:lnTo>
                          <a:pt x="253" y="449"/>
                        </a:lnTo>
                        <a:lnTo>
                          <a:pt x="237" y="425"/>
                        </a:lnTo>
                        <a:lnTo>
                          <a:pt x="200" y="429"/>
                        </a:lnTo>
                        <a:lnTo>
                          <a:pt x="143" y="438"/>
                        </a:lnTo>
                        <a:lnTo>
                          <a:pt x="134" y="375"/>
                        </a:lnTo>
                        <a:lnTo>
                          <a:pt x="69" y="326"/>
                        </a:lnTo>
                        <a:lnTo>
                          <a:pt x="78" y="277"/>
                        </a:lnTo>
                        <a:lnTo>
                          <a:pt x="85" y="238"/>
                        </a:lnTo>
                        <a:lnTo>
                          <a:pt x="0" y="113"/>
                        </a:lnTo>
                        <a:lnTo>
                          <a:pt x="1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9" name="Freeform 343"/>
                  <p:cNvSpPr>
                    <a:spLocks noChangeArrowheads="1"/>
                  </p:cNvSpPr>
                  <p:nvPr/>
                </p:nvSpPr>
                <p:spPr bwMode="auto">
                  <a:xfrm>
                    <a:off x="4527551" y="2374838"/>
                    <a:ext cx="986367" cy="853017"/>
                  </a:xfrm>
                  <a:custGeom>
                    <a:avLst/>
                    <a:gdLst/>
                    <a:ahLst/>
                    <a:cxnLst>
                      <a:cxn ang="0">
                        <a:pos x="45" y="0"/>
                      </a:cxn>
                      <a:cxn ang="0">
                        <a:pos x="28" y="149"/>
                      </a:cxn>
                      <a:cxn ang="0">
                        <a:pos x="0" y="365"/>
                      </a:cxn>
                      <a:cxn ang="0">
                        <a:pos x="135" y="378"/>
                      </a:cxn>
                      <a:cxn ang="0">
                        <a:pos x="450" y="403"/>
                      </a:cxn>
                      <a:cxn ang="0">
                        <a:pos x="466" y="41"/>
                      </a:cxn>
                      <a:cxn ang="0">
                        <a:pos x="45" y="0"/>
                      </a:cxn>
                    </a:cxnLst>
                    <a:rect l="0" t="0" r="r" b="b"/>
                    <a:pathLst>
                      <a:path w="466" h="403">
                        <a:moveTo>
                          <a:pt x="45" y="0"/>
                        </a:moveTo>
                        <a:lnTo>
                          <a:pt x="28" y="149"/>
                        </a:lnTo>
                        <a:lnTo>
                          <a:pt x="0" y="365"/>
                        </a:lnTo>
                        <a:lnTo>
                          <a:pt x="135" y="378"/>
                        </a:lnTo>
                        <a:lnTo>
                          <a:pt x="450" y="403"/>
                        </a:lnTo>
                        <a:lnTo>
                          <a:pt x="466" y="41"/>
                        </a:lnTo>
                        <a:lnTo>
                          <a:pt x="45"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0" name="Freeform 344"/>
                  <p:cNvSpPr>
                    <a:spLocks noChangeArrowheads="1"/>
                  </p:cNvSpPr>
                  <p:nvPr/>
                </p:nvSpPr>
                <p:spPr bwMode="auto">
                  <a:xfrm>
                    <a:off x="4726518" y="3170705"/>
                    <a:ext cx="1028700" cy="808567"/>
                  </a:xfrm>
                  <a:custGeom>
                    <a:avLst/>
                    <a:gdLst/>
                    <a:ahLst/>
                    <a:cxnLst>
                      <a:cxn ang="0">
                        <a:pos x="41" y="0"/>
                      </a:cxn>
                      <a:cxn ang="0">
                        <a:pos x="16" y="230"/>
                      </a:cxn>
                      <a:cxn ang="0">
                        <a:pos x="0" y="362"/>
                      </a:cxn>
                      <a:cxn ang="0">
                        <a:pos x="244" y="375"/>
                      </a:cxn>
                      <a:cxn ang="0">
                        <a:pos x="475" y="382"/>
                      </a:cxn>
                      <a:cxn ang="0">
                        <a:pos x="482" y="203"/>
                      </a:cxn>
                      <a:cxn ang="0">
                        <a:pos x="486" y="29"/>
                      </a:cxn>
                      <a:cxn ang="0">
                        <a:pos x="353" y="26"/>
                      </a:cxn>
                      <a:cxn ang="0">
                        <a:pos x="41" y="0"/>
                      </a:cxn>
                    </a:cxnLst>
                    <a:rect l="0" t="0" r="r" b="b"/>
                    <a:pathLst>
                      <a:path w="486" h="382">
                        <a:moveTo>
                          <a:pt x="41" y="0"/>
                        </a:moveTo>
                        <a:lnTo>
                          <a:pt x="16" y="230"/>
                        </a:lnTo>
                        <a:lnTo>
                          <a:pt x="0" y="362"/>
                        </a:lnTo>
                        <a:lnTo>
                          <a:pt x="244" y="375"/>
                        </a:lnTo>
                        <a:lnTo>
                          <a:pt x="475" y="382"/>
                        </a:lnTo>
                        <a:lnTo>
                          <a:pt x="482" y="203"/>
                        </a:lnTo>
                        <a:lnTo>
                          <a:pt x="486" y="29"/>
                        </a:lnTo>
                        <a:lnTo>
                          <a:pt x="353" y="26"/>
                        </a:lnTo>
                        <a:lnTo>
                          <a:pt x="4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1" name="Freeform 345"/>
                  <p:cNvSpPr>
                    <a:spLocks noChangeArrowheads="1"/>
                  </p:cNvSpPr>
                  <p:nvPr/>
                </p:nvSpPr>
                <p:spPr bwMode="auto">
                  <a:xfrm>
                    <a:off x="3801533" y="3850155"/>
                    <a:ext cx="933451" cy="1092200"/>
                  </a:xfrm>
                  <a:custGeom>
                    <a:avLst/>
                    <a:gdLst/>
                    <a:ahLst/>
                    <a:cxnLst>
                      <a:cxn ang="0">
                        <a:pos x="113" y="0"/>
                      </a:cxn>
                      <a:cxn ang="0">
                        <a:pos x="103" y="68"/>
                      </a:cxn>
                      <a:cxn ang="0">
                        <a:pos x="65" y="60"/>
                      </a:cxn>
                      <a:cxn ang="0">
                        <a:pos x="68" y="146"/>
                      </a:cxn>
                      <a:cxn ang="0">
                        <a:pos x="51" y="163"/>
                      </a:cxn>
                      <a:cxn ang="0">
                        <a:pos x="77" y="216"/>
                      </a:cxn>
                      <a:cxn ang="0">
                        <a:pos x="51" y="240"/>
                      </a:cxn>
                      <a:cxn ang="0">
                        <a:pos x="35" y="278"/>
                      </a:cxn>
                      <a:cxn ang="0">
                        <a:pos x="13" y="315"/>
                      </a:cxn>
                      <a:cxn ang="0">
                        <a:pos x="29" y="338"/>
                      </a:cxn>
                      <a:cxn ang="0">
                        <a:pos x="3" y="347"/>
                      </a:cxn>
                      <a:cxn ang="0">
                        <a:pos x="0" y="381"/>
                      </a:cxn>
                      <a:cxn ang="0">
                        <a:pos x="248" y="514"/>
                      </a:cxn>
                      <a:cxn ang="0">
                        <a:pos x="388" y="516"/>
                      </a:cxn>
                      <a:cxn ang="0">
                        <a:pos x="441" y="40"/>
                      </a:cxn>
                      <a:cxn ang="0">
                        <a:pos x="113" y="0"/>
                      </a:cxn>
                    </a:cxnLst>
                    <a:rect l="0" t="0" r="r" b="b"/>
                    <a:pathLst>
                      <a:path w="441" h="516">
                        <a:moveTo>
                          <a:pt x="113" y="0"/>
                        </a:moveTo>
                        <a:lnTo>
                          <a:pt x="103" y="68"/>
                        </a:lnTo>
                        <a:lnTo>
                          <a:pt x="65" y="60"/>
                        </a:lnTo>
                        <a:lnTo>
                          <a:pt x="68" y="146"/>
                        </a:lnTo>
                        <a:lnTo>
                          <a:pt x="51" y="163"/>
                        </a:lnTo>
                        <a:lnTo>
                          <a:pt x="77" y="216"/>
                        </a:lnTo>
                        <a:lnTo>
                          <a:pt x="51" y="240"/>
                        </a:lnTo>
                        <a:lnTo>
                          <a:pt x="35" y="278"/>
                        </a:lnTo>
                        <a:lnTo>
                          <a:pt x="13" y="315"/>
                        </a:lnTo>
                        <a:lnTo>
                          <a:pt x="29" y="338"/>
                        </a:lnTo>
                        <a:lnTo>
                          <a:pt x="3" y="347"/>
                        </a:lnTo>
                        <a:lnTo>
                          <a:pt x="0" y="381"/>
                        </a:lnTo>
                        <a:lnTo>
                          <a:pt x="248" y="514"/>
                        </a:lnTo>
                        <a:lnTo>
                          <a:pt x="388" y="516"/>
                        </a:lnTo>
                        <a:lnTo>
                          <a:pt x="441" y="40"/>
                        </a:lnTo>
                        <a:lnTo>
                          <a:pt x="113"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2" name="Freeform 346"/>
                  <p:cNvSpPr>
                    <a:spLocks noChangeArrowheads="1"/>
                  </p:cNvSpPr>
                  <p:nvPr/>
                </p:nvSpPr>
                <p:spPr bwMode="auto">
                  <a:xfrm>
                    <a:off x="4616451" y="3928471"/>
                    <a:ext cx="986367" cy="1037167"/>
                  </a:xfrm>
                  <a:custGeom>
                    <a:avLst/>
                    <a:gdLst/>
                    <a:ahLst/>
                    <a:cxnLst>
                      <a:cxn ang="0">
                        <a:pos x="56" y="0"/>
                      </a:cxn>
                      <a:cxn ang="0">
                        <a:pos x="466" y="19"/>
                      </a:cxn>
                      <a:cxn ang="0">
                        <a:pos x="446" y="451"/>
                      </a:cxn>
                      <a:cxn ang="0">
                        <a:pos x="314" y="445"/>
                      </a:cxn>
                      <a:cxn ang="0">
                        <a:pos x="188" y="440"/>
                      </a:cxn>
                      <a:cxn ang="0">
                        <a:pos x="188" y="457"/>
                      </a:cxn>
                      <a:cxn ang="0">
                        <a:pos x="84" y="457"/>
                      </a:cxn>
                      <a:cxn ang="0">
                        <a:pos x="78" y="490"/>
                      </a:cxn>
                      <a:cxn ang="0">
                        <a:pos x="0" y="479"/>
                      </a:cxn>
                      <a:cxn ang="0">
                        <a:pos x="44" y="113"/>
                      </a:cxn>
                      <a:cxn ang="0">
                        <a:pos x="56" y="0"/>
                      </a:cxn>
                    </a:cxnLst>
                    <a:rect l="0" t="0" r="r" b="b"/>
                    <a:pathLst>
                      <a:path w="466" h="490">
                        <a:moveTo>
                          <a:pt x="56" y="0"/>
                        </a:moveTo>
                        <a:lnTo>
                          <a:pt x="466" y="19"/>
                        </a:lnTo>
                        <a:lnTo>
                          <a:pt x="446" y="451"/>
                        </a:lnTo>
                        <a:lnTo>
                          <a:pt x="314" y="445"/>
                        </a:lnTo>
                        <a:lnTo>
                          <a:pt x="188" y="440"/>
                        </a:lnTo>
                        <a:lnTo>
                          <a:pt x="188" y="457"/>
                        </a:lnTo>
                        <a:lnTo>
                          <a:pt x="84" y="457"/>
                        </a:lnTo>
                        <a:lnTo>
                          <a:pt x="78" y="490"/>
                        </a:lnTo>
                        <a:lnTo>
                          <a:pt x="0" y="479"/>
                        </a:lnTo>
                        <a:lnTo>
                          <a:pt x="44" y="113"/>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73" name="Freeform 347"/>
                  <p:cNvSpPr>
                    <a:spLocks noChangeArrowheads="1"/>
                  </p:cNvSpPr>
                  <p:nvPr/>
                </p:nvSpPr>
                <p:spPr bwMode="auto">
                  <a:xfrm>
                    <a:off x="5005918" y="4085105"/>
                    <a:ext cx="2008716" cy="1962151"/>
                  </a:xfrm>
                  <a:custGeom>
                    <a:avLst/>
                    <a:gdLst/>
                    <a:ahLst/>
                    <a:cxnLst>
                      <a:cxn ang="0">
                        <a:pos x="276" y="0"/>
                      </a:cxn>
                      <a:cxn ang="0">
                        <a:pos x="485" y="8"/>
                      </a:cxn>
                      <a:cxn ang="0">
                        <a:pos x="485" y="176"/>
                      </a:cxn>
                      <a:cxn ang="0">
                        <a:pos x="592" y="223"/>
                      </a:cxn>
                      <a:cxn ang="0">
                        <a:pos x="621" y="208"/>
                      </a:cxn>
                      <a:cxn ang="0">
                        <a:pos x="691" y="243"/>
                      </a:cxn>
                      <a:cxn ang="0">
                        <a:pos x="734" y="241"/>
                      </a:cxn>
                      <a:cxn ang="0">
                        <a:pos x="814" y="205"/>
                      </a:cxn>
                      <a:cxn ang="0">
                        <a:pos x="861" y="239"/>
                      </a:cxn>
                      <a:cxn ang="0">
                        <a:pos x="902" y="249"/>
                      </a:cxn>
                      <a:cxn ang="0">
                        <a:pos x="902" y="386"/>
                      </a:cxn>
                      <a:cxn ang="0">
                        <a:pos x="949" y="471"/>
                      </a:cxn>
                      <a:cxn ang="0">
                        <a:pos x="937" y="587"/>
                      </a:cxn>
                      <a:cxn ang="0">
                        <a:pos x="886" y="635"/>
                      </a:cxn>
                      <a:cxn ang="0">
                        <a:pos x="875" y="591"/>
                      </a:cxn>
                      <a:cxn ang="0">
                        <a:pos x="861" y="611"/>
                      </a:cxn>
                      <a:cxn ang="0">
                        <a:pos x="871" y="638"/>
                      </a:cxn>
                      <a:cxn ang="0">
                        <a:pos x="780" y="709"/>
                      </a:cxn>
                      <a:cxn ang="0">
                        <a:pos x="757" y="712"/>
                      </a:cxn>
                      <a:cxn ang="0">
                        <a:pos x="710" y="747"/>
                      </a:cxn>
                      <a:cxn ang="0">
                        <a:pos x="710" y="766"/>
                      </a:cxn>
                      <a:cxn ang="0">
                        <a:pos x="695" y="770"/>
                      </a:cxn>
                      <a:cxn ang="0">
                        <a:pos x="706" y="794"/>
                      </a:cxn>
                      <a:cxn ang="0">
                        <a:pos x="681" y="828"/>
                      </a:cxn>
                      <a:cxn ang="0">
                        <a:pos x="695" y="878"/>
                      </a:cxn>
                      <a:cxn ang="0">
                        <a:pos x="710" y="896"/>
                      </a:cxn>
                      <a:cxn ang="0">
                        <a:pos x="706" y="927"/>
                      </a:cxn>
                      <a:cxn ang="0">
                        <a:pos x="670" y="927"/>
                      </a:cxn>
                      <a:cxn ang="0">
                        <a:pos x="636" y="912"/>
                      </a:cxn>
                      <a:cxn ang="0">
                        <a:pos x="613" y="916"/>
                      </a:cxn>
                      <a:cxn ang="0">
                        <a:pos x="540" y="889"/>
                      </a:cxn>
                      <a:cxn ang="0">
                        <a:pos x="507" y="783"/>
                      </a:cxn>
                      <a:cxn ang="0">
                        <a:pos x="456" y="732"/>
                      </a:cxn>
                      <a:cxn ang="0">
                        <a:pos x="411" y="638"/>
                      </a:cxn>
                      <a:cxn ang="0">
                        <a:pos x="389" y="630"/>
                      </a:cxn>
                      <a:cxn ang="0">
                        <a:pos x="366" y="606"/>
                      </a:cxn>
                      <a:cxn ang="0">
                        <a:pos x="342" y="606"/>
                      </a:cxn>
                      <a:cxn ang="0">
                        <a:pos x="306" y="598"/>
                      </a:cxn>
                      <a:cxn ang="0">
                        <a:pos x="280" y="606"/>
                      </a:cxn>
                      <a:cxn ang="0">
                        <a:pos x="260" y="652"/>
                      </a:cxn>
                      <a:cxn ang="0">
                        <a:pos x="233" y="660"/>
                      </a:cxn>
                      <a:cxn ang="0">
                        <a:pos x="172" y="624"/>
                      </a:cxn>
                      <a:cxn ang="0">
                        <a:pos x="137" y="581"/>
                      </a:cxn>
                      <a:cxn ang="0">
                        <a:pos x="131" y="526"/>
                      </a:cxn>
                      <a:cxn ang="0">
                        <a:pos x="105" y="491"/>
                      </a:cxn>
                      <a:cxn ang="0">
                        <a:pos x="45" y="440"/>
                      </a:cxn>
                      <a:cxn ang="0">
                        <a:pos x="0" y="387"/>
                      </a:cxn>
                      <a:cxn ang="0">
                        <a:pos x="0" y="365"/>
                      </a:cxn>
                      <a:cxn ang="0">
                        <a:pos x="145" y="366"/>
                      </a:cxn>
                      <a:cxn ang="0">
                        <a:pos x="260" y="377"/>
                      </a:cxn>
                      <a:cxn ang="0">
                        <a:pos x="276" y="0"/>
                      </a:cxn>
                    </a:cxnLst>
                    <a:rect l="0" t="0" r="r" b="b"/>
                    <a:pathLst>
                      <a:path w="949" h="927">
                        <a:moveTo>
                          <a:pt x="276" y="0"/>
                        </a:moveTo>
                        <a:lnTo>
                          <a:pt x="485" y="8"/>
                        </a:lnTo>
                        <a:lnTo>
                          <a:pt x="485" y="176"/>
                        </a:lnTo>
                        <a:lnTo>
                          <a:pt x="592" y="223"/>
                        </a:lnTo>
                        <a:lnTo>
                          <a:pt x="621" y="208"/>
                        </a:lnTo>
                        <a:lnTo>
                          <a:pt x="691" y="243"/>
                        </a:lnTo>
                        <a:lnTo>
                          <a:pt x="734" y="241"/>
                        </a:lnTo>
                        <a:lnTo>
                          <a:pt x="814" y="205"/>
                        </a:lnTo>
                        <a:lnTo>
                          <a:pt x="861" y="239"/>
                        </a:lnTo>
                        <a:lnTo>
                          <a:pt x="902" y="249"/>
                        </a:lnTo>
                        <a:lnTo>
                          <a:pt x="902" y="386"/>
                        </a:lnTo>
                        <a:lnTo>
                          <a:pt x="949" y="471"/>
                        </a:lnTo>
                        <a:lnTo>
                          <a:pt x="937" y="587"/>
                        </a:lnTo>
                        <a:lnTo>
                          <a:pt x="886" y="635"/>
                        </a:lnTo>
                        <a:lnTo>
                          <a:pt x="875" y="591"/>
                        </a:lnTo>
                        <a:lnTo>
                          <a:pt x="861" y="611"/>
                        </a:lnTo>
                        <a:lnTo>
                          <a:pt x="871" y="638"/>
                        </a:lnTo>
                        <a:lnTo>
                          <a:pt x="780" y="709"/>
                        </a:lnTo>
                        <a:lnTo>
                          <a:pt x="757" y="712"/>
                        </a:lnTo>
                        <a:lnTo>
                          <a:pt x="710" y="747"/>
                        </a:lnTo>
                        <a:lnTo>
                          <a:pt x="710" y="766"/>
                        </a:lnTo>
                        <a:lnTo>
                          <a:pt x="695" y="770"/>
                        </a:lnTo>
                        <a:lnTo>
                          <a:pt x="706" y="794"/>
                        </a:lnTo>
                        <a:lnTo>
                          <a:pt x="681" y="828"/>
                        </a:lnTo>
                        <a:lnTo>
                          <a:pt x="695" y="878"/>
                        </a:lnTo>
                        <a:lnTo>
                          <a:pt x="710" y="896"/>
                        </a:lnTo>
                        <a:lnTo>
                          <a:pt x="706" y="927"/>
                        </a:lnTo>
                        <a:lnTo>
                          <a:pt x="670" y="927"/>
                        </a:lnTo>
                        <a:lnTo>
                          <a:pt x="636" y="912"/>
                        </a:lnTo>
                        <a:lnTo>
                          <a:pt x="613" y="916"/>
                        </a:lnTo>
                        <a:lnTo>
                          <a:pt x="540" y="889"/>
                        </a:lnTo>
                        <a:lnTo>
                          <a:pt x="507" y="783"/>
                        </a:lnTo>
                        <a:lnTo>
                          <a:pt x="456" y="732"/>
                        </a:lnTo>
                        <a:lnTo>
                          <a:pt x="411" y="638"/>
                        </a:lnTo>
                        <a:lnTo>
                          <a:pt x="389" y="630"/>
                        </a:lnTo>
                        <a:lnTo>
                          <a:pt x="366" y="606"/>
                        </a:lnTo>
                        <a:lnTo>
                          <a:pt x="342" y="606"/>
                        </a:lnTo>
                        <a:lnTo>
                          <a:pt x="306" y="598"/>
                        </a:lnTo>
                        <a:lnTo>
                          <a:pt x="280" y="606"/>
                        </a:lnTo>
                        <a:lnTo>
                          <a:pt x="260" y="652"/>
                        </a:lnTo>
                        <a:lnTo>
                          <a:pt x="233" y="660"/>
                        </a:lnTo>
                        <a:lnTo>
                          <a:pt x="172" y="624"/>
                        </a:lnTo>
                        <a:lnTo>
                          <a:pt x="137" y="581"/>
                        </a:lnTo>
                        <a:lnTo>
                          <a:pt x="131" y="526"/>
                        </a:lnTo>
                        <a:lnTo>
                          <a:pt x="105" y="491"/>
                        </a:lnTo>
                        <a:lnTo>
                          <a:pt x="45" y="440"/>
                        </a:lnTo>
                        <a:lnTo>
                          <a:pt x="0" y="387"/>
                        </a:lnTo>
                        <a:lnTo>
                          <a:pt x="0" y="365"/>
                        </a:lnTo>
                        <a:lnTo>
                          <a:pt x="145" y="366"/>
                        </a:lnTo>
                        <a:lnTo>
                          <a:pt x="260" y="377"/>
                        </a:lnTo>
                        <a:lnTo>
                          <a:pt x="27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4" name="Freeform 348"/>
                  <p:cNvSpPr>
                    <a:spLocks noChangeArrowheads="1"/>
                  </p:cNvSpPr>
                  <p:nvPr/>
                </p:nvSpPr>
                <p:spPr bwMode="auto">
                  <a:xfrm>
                    <a:off x="5513918" y="1693271"/>
                    <a:ext cx="967316" cy="594784"/>
                  </a:xfrm>
                  <a:custGeom>
                    <a:avLst/>
                    <a:gdLst/>
                    <a:ahLst/>
                    <a:cxnLst>
                      <a:cxn ang="0">
                        <a:pos x="1" y="0"/>
                      </a:cxn>
                      <a:cxn ang="0">
                        <a:pos x="384" y="9"/>
                      </a:cxn>
                      <a:cxn ang="0">
                        <a:pos x="412" y="91"/>
                      </a:cxn>
                      <a:cxn ang="0">
                        <a:pos x="438" y="155"/>
                      </a:cxn>
                      <a:cxn ang="0">
                        <a:pos x="457" y="258"/>
                      </a:cxn>
                      <a:cxn ang="0">
                        <a:pos x="446" y="281"/>
                      </a:cxn>
                      <a:cxn ang="0">
                        <a:pos x="304" y="278"/>
                      </a:cxn>
                      <a:cxn ang="0">
                        <a:pos x="0" y="273"/>
                      </a:cxn>
                      <a:cxn ang="0">
                        <a:pos x="1" y="0"/>
                      </a:cxn>
                    </a:cxnLst>
                    <a:rect l="0" t="0" r="r" b="b"/>
                    <a:pathLst>
                      <a:path w="457" h="281">
                        <a:moveTo>
                          <a:pt x="1" y="0"/>
                        </a:moveTo>
                        <a:lnTo>
                          <a:pt x="384" y="9"/>
                        </a:lnTo>
                        <a:lnTo>
                          <a:pt x="412" y="91"/>
                        </a:lnTo>
                        <a:lnTo>
                          <a:pt x="438" y="155"/>
                        </a:lnTo>
                        <a:lnTo>
                          <a:pt x="457" y="258"/>
                        </a:lnTo>
                        <a:lnTo>
                          <a:pt x="446" y="281"/>
                        </a:lnTo>
                        <a:lnTo>
                          <a:pt x="304" y="278"/>
                        </a:lnTo>
                        <a:lnTo>
                          <a:pt x="0" y="273"/>
                        </a:lnTo>
                        <a:lnTo>
                          <a:pt x="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5" name="Freeform 349"/>
                  <p:cNvSpPr>
                    <a:spLocks noChangeArrowheads="1"/>
                  </p:cNvSpPr>
                  <p:nvPr/>
                </p:nvSpPr>
                <p:spPr bwMode="auto">
                  <a:xfrm>
                    <a:off x="5488517" y="2264772"/>
                    <a:ext cx="1016000" cy="700617"/>
                  </a:xfrm>
                  <a:custGeom>
                    <a:avLst/>
                    <a:gdLst/>
                    <a:ahLst/>
                    <a:cxnLst>
                      <a:cxn ang="0">
                        <a:pos x="8" y="0"/>
                      </a:cxn>
                      <a:cxn ang="0">
                        <a:pos x="7" y="128"/>
                      </a:cxn>
                      <a:cxn ang="0">
                        <a:pos x="0" y="278"/>
                      </a:cxn>
                      <a:cxn ang="0">
                        <a:pos x="348" y="283"/>
                      </a:cxn>
                      <a:cxn ang="0">
                        <a:pos x="385" y="304"/>
                      </a:cxn>
                      <a:cxn ang="0">
                        <a:pos x="410" y="277"/>
                      </a:cxn>
                      <a:cxn ang="0">
                        <a:pos x="480" y="331"/>
                      </a:cxn>
                      <a:cxn ang="0">
                        <a:pos x="470" y="274"/>
                      </a:cxn>
                      <a:cxn ang="0">
                        <a:pos x="476" y="229"/>
                      </a:cxn>
                      <a:cxn ang="0">
                        <a:pos x="480" y="80"/>
                      </a:cxn>
                      <a:cxn ang="0">
                        <a:pos x="449" y="48"/>
                      </a:cxn>
                      <a:cxn ang="0">
                        <a:pos x="462" y="7"/>
                      </a:cxn>
                      <a:cxn ang="0">
                        <a:pos x="233" y="4"/>
                      </a:cxn>
                      <a:cxn ang="0">
                        <a:pos x="8" y="0"/>
                      </a:cxn>
                    </a:cxnLst>
                    <a:rect l="0" t="0" r="r" b="b"/>
                    <a:pathLst>
                      <a:path w="480" h="331">
                        <a:moveTo>
                          <a:pt x="8" y="0"/>
                        </a:moveTo>
                        <a:lnTo>
                          <a:pt x="7" y="128"/>
                        </a:lnTo>
                        <a:lnTo>
                          <a:pt x="0" y="278"/>
                        </a:lnTo>
                        <a:lnTo>
                          <a:pt x="348" y="283"/>
                        </a:lnTo>
                        <a:lnTo>
                          <a:pt x="385" y="304"/>
                        </a:lnTo>
                        <a:lnTo>
                          <a:pt x="410" y="277"/>
                        </a:lnTo>
                        <a:lnTo>
                          <a:pt x="480" y="331"/>
                        </a:lnTo>
                        <a:lnTo>
                          <a:pt x="470" y="274"/>
                        </a:lnTo>
                        <a:lnTo>
                          <a:pt x="476" y="229"/>
                        </a:lnTo>
                        <a:lnTo>
                          <a:pt x="480" y="80"/>
                        </a:lnTo>
                        <a:lnTo>
                          <a:pt x="449" y="48"/>
                        </a:lnTo>
                        <a:lnTo>
                          <a:pt x="462" y="7"/>
                        </a:lnTo>
                        <a:lnTo>
                          <a:pt x="233" y="4"/>
                        </a:lnTo>
                        <a:lnTo>
                          <a:pt x="8"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6" name="Freeform 350"/>
                  <p:cNvSpPr>
                    <a:spLocks noChangeArrowheads="1"/>
                  </p:cNvSpPr>
                  <p:nvPr/>
                </p:nvSpPr>
                <p:spPr bwMode="auto">
                  <a:xfrm>
                    <a:off x="5473701" y="2844737"/>
                    <a:ext cx="1208617" cy="577851"/>
                  </a:xfrm>
                  <a:custGeom>
                    <a:avLst/>
                    <a:gdLst/>
                    <a:ahLst/>
                    <a:cxnLst>
                      <a:cxn ang="0">
                        <a:pos x="6" y="0"/>
                      </a:cxn>
                      <a:cxn ang="0">
                        <a:pos x="0" y="180"/>
                      </a:cxn>
                      <a:cxn ang="0">
                        <a:pos x="129" y="184"/>
                      </a:cxn>
                      <a:cxn ang="0">
                        <a:pos x="127" y="273"/>
                      </a:cxn>
                      <a:cxn ang="0">
                        <a:pos x="302" y="270"/>
                      </a:cxn>
                      <a:cxn ang="0">
                        <a:pos x="458" y="267"/>
                      </a:cxn>
                      <a:cxn ang="0">
                        <a:pos x="571" y="270"/>
                      </a:cxn>
                      <a:cxn ang="0">
                        <a:pos x="536" y="193"/>
                      </a:cxn>
                      <a:cxn ang="0">
                        <a:pos x="511" y="122"/>
                      </a:cxn>
                      <a:cxn ang="0">
                        <a:pos x="485" y="49"/>
                      </a:cxn>
                      <a:cxn ang="0">
                        <a:pos x="420" y="3"/>
                      </a:cxn>
                      <a:cxn ang="0">
                        <a:pos x="391" y="29"/>
                      </a:cxn>
                      <a:cxn ang="0">
                        <a:pos x="355" y="9"/>
                      </a:cxn>
                      <a:cxn ang="0">
                        <a:pos x="199" y="4"/>
                      </a:cxn>
                      <a:cxn ang="0">
                        <a:pos x="6" y="0"/>
                      </a:cxn>
                    </a:cxnLst>
                    <a:rect l="0" t="0" r="r" b="b"/>
                    <a:pathLst>
                      <a:path w="571" h="273">
                        <a:moveTo>
                          <a:pt x="6" y="0"/>
                        </a:moveTo>
                        <a:lnTo>
                          <a:pt x="0" y="180"/>
                        </a:lnTo>
                        <a:lnTo>
                          <a:pt x="129" y="184"/>
                        </a:lnTo>
                        <a:lnTo>
                          <a:pt x="127" y="273"/>
                        </a:lnTo>
                        <a:lnTo>
                          <a:pt x="302" y="270"/>
                        </a:lnTo>
                        <a:lnTo>
                          <a:pt x="458" y="267"/>
                        </a:lnTo>
                        <a:lnTo>
                          <a:pt x="571" y="270"/>
                        </a:lnTo>
                        <a:lnTo>
                          <a:pt x="536" y="193"/>
                        </a:lnTo>
                        <a:lnTo>
                          <a:pt x="511" y="122"/>
                        </a:lnTo>
                        <a:lnTo>
                          <a:pt x="485" y="49"/>
                        </a:lnTo>
                        <a:lnTo>
                          <a:pt x="420" y="3"/>
                        </a:lnTo>
                        <a:lnTo>
                          <a:pt x="391" y="29"/>
                        </a:lnTo>
                        <a:lnTo>
                          <a:pt x="355" y="9"/>
                        </a:lnTo>
                        <a:lnTo>
                          <a:pt x="199" y="4"/>
                        </a:lnTo>
                        <a:lnTo>
                          <a:pt x="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7" name="Freeform 351"/>
                  <p:cNvSpPr>
                    <a:spLocks noChangeArrowheads="1"/>
                  </p:cNvSpPr>
                  <p:nvPr/>
                </p:nvSpPr>
                <p:spPr bwMode="auto">
                  <a:xfrm>
                    <a:off x="5731934" y="3405655"/>
                    <a:ext cx="1064684" cy="575733"/>
                  </a:xfrm>
                  <a:custGeom>
                    <a:avLst/>
                    <a:gdLst/>
                    <a:ahLst/>
                    <a:cxnLst>
                      <a:cxn ang="0">
                        <a:pos x="5" y="4"/>
                      </a:cxn>
                      <a:cxn ang="0">
                        <a:pos x="4" y="160"/>
                      </a:cxn>
                      <a:cxn ang="0">
                        <a:pos x="0" y="270"/>
                      </a:cxn>
                      <a:cxn ang="0">
                        <a:pos x="503" y="272"/>
                      </a:cxn>
                      <a:cxn ang="0">
                        <a:pos x="493" y="131"/>
                      </a:cxn>
                      <a:cxn ang="0">
                        <a:pos x="493" y="78"/>
                      </a:cxn>
                      <a:cxn ang="0">
                        <a:pos x="453" y="45"/>
                      </a:cxn>
                      <a:cxn ang="0">
                        <a:pos x="465" y="16"/>
                      </a:cxn>
                      <a:cxn ang="0">
                        <a:pos x="446" y="0"/>
                      </a:cxn>
                      <a:cxn ang="0">
                        <a:pos x="219" y="4"/>
                      </a:cxn>
                      <a:cxn ang="0">
                        <a:pos x="5" y="4"/>
                      </a:cxn>
                    </a:cxnLst>
                    <a:rect l="0" t="0" r="r" b="b"/>
                    <a:pathLst>
                      <a:path w="503" h="272">
                        <a:moveTo>
                          <a:pt x="5" y="4"/>
                        </a:moveTo>
                        <a:lnTo>
                          <a:pt x="4" y="160"/>
                        </a:lnTo>
                        <a:lnTo>
                          <a:pt x="0" y="270"/>
                        </a:lnTo>
                        <a:lnTo>
                          <a:pt x="503" y="272"/>
                        </a:lnTo>
                        <a:lnTo>
                          <a:pt x="493" y="131"/>
                        </a:lnTo>
                        <a:lnTo>
                          <a:pt x="493" y="78"/>
                        </a:lnTo>
                        <a:lnTo>
                          <a:pt x="453" y="45"/>
                        </a:lnTo>
                        <a:lnTo>
                          <a:pt x="465" y="16"/>
                        </a:lnTo>
                        <a:lnTo>
                          <a:pt x="446" y="0"/>
                        </a:lnTo>
                        <a:lnTo>
                          <a:pt x="219" y="4"/>
                        </a:lnTo>
                        <a:lnTo>
                          <a:pt x="5" y="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8" name="Freeform 352"/>
                  <p:cNvSpPr>
                    <a:spLocks noChangeArrowheads="1"/>
                  </p:cNvSpPr>
                  <p:nvPr/>
                </p:nvSpPr>
                <p:spPr bwMode="auto">
                  <a:xfrm>
                    <a:off x="5590118" y="3964455"/>
                    <a:ext cx="1240367" cy="635000"/>
                  </a:xfrm>
                  <a:custGeom>
                    <a:avLst/>
                    <a:gdLst/>
                    <a:ahLst/>
                    <a:cxnLst>
                      <a:cxn ang="0">
                        <a:pos x="4" y="0"/>
                      </a:cxn>
                      <a:cxn ang="0">
                        <a:pos x="0" y="55"/>
                      </a:cxn>
                      <a:cxn ang="0">
                        <a:pos x="207" y="61"/>
                      </a:cxn>
                      <a:cxn ang="0">
                        <a:pos x="209" y="232"/>
                      </a:cxn>
                      <a:cxn ang="0">
                        <a:pos x="316" y="278"/>
                      </a:cxn>
                      <a:cxn ang="0">
                        <a:pos x="345" y="261"/>
                      </a:cxn>
                      <a:cxn ang="0">
                        <a:pos x="413" y="300"/>
                      </a:cxn>
                      <a:cxn ang="0">
                        <a:pos x="456" y="298"/>
                      </a:cxn>
                      <a:cxn ang="0">
                        <a:pos x="537" y="261"/>
                      </a:cxn>
                      <a:cxn ang="0">
                        <a:pos x="586" y="297"/>
                      </a:cxn>
                      <a:cxn ang="0">
                        <a:pos x="586" y="113"/>
                      </a:cxn>
                      <a:cxn ang="0">
                        <a:pos x="570" y="6"/>
                      </a:cxn>
                      <a:cxn ang="0">
                        <a:pos x="4" y="0"/>
                      </a:cxn>
                    </a:cxnLst>
                    <a:rect l="0" t="0" r="r" b="b"/>
                    <a:pathLst>
                      <a:path w="586" h="300">
                        <a:moveTo>
                          <a:pt x="4" y="0"/>
                        </a:moveTo>
                        <a:lnTo>
                          <a:pt x="0" y="55"/>
                        </a:lnTo>
                        <a:lnTo>
                          <a:pt x="207" y="61"/>
                        </a:lnTo>
                        <a:lnTo>
                          <a:pt x="209" y="232"/>
                        </a:lnTo>
                        <a:lnTo>
                          <a:pt x="316" y="278"/>
                        </a:lnTo>
                        <a:lnTo>
                          <a:pt x="345" y="261"/>
                        </a:lnTo>
                        <a:lnTo>
                          <a:pt x="413" y="300"/>
                        </a:lnTo>
                        <a:lnTo>
                          <a:pt x="456" y="298"/>
                        </a:lnTo>
                        <a:lnTo>
                          <a:pt x="537" y="261"/>
                        </a:lnTo>
                        <a:lnTo>
                          <a:pt x="586" y="297"/>
                        </a:lnTo>
                        <a:lnTo>
                          <a:pt x="586" y="113"/>
                        </a:lnTo>
                        <a:lnTo>
                          <a:pt x="570" y="6"/>
                        </a:lnTo>
                        <a:lnTo>
                          <a:pt x="4"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79" name="Freeform 353"/>
                  <p:cNvSpPr>
                    <a:spLocks noChangeArrowheads="1"/>
                  </p:cNvSpPr>
                  <p:nvPr/>
                </p:nvSpPr>
                <p:spPr bwMode="auto">
                  <a:xfrm>
                    <a:off x="6805084" y="3998322"/>
                    <a:ext cx="700616" cy="687916"/>
                  </a:xfrm>
                  <a:custGeom>
                    <a:avLst/>
                    <a:gdLst/>
                    <a:ahLst/>
                    <a:cxnLst>
                      <a:cxn ang="0">
                        <a:pos x="0" y="29"/>
                      </a:cxn>
                      <a:cxn ang="0">
                        <a:pos x="131" y="12"/>
                      </a:cxn>
                      <a:cxn ang="0">
                        <a:pos x="291" y="0"/>
                      </a:cxn>
                      <a:cxn ang="0">
                        <a:pos x="283" y="43"/>
                      </a:cxn>
                      <a:cxn ang="0">
                        <a:pos x="318" y="33"/>
                      </a:cxn>
                      <a:cxn ang="0">
                        <a:pos x="331" y="62"/>
                      </a:cxn>
                      <a:cxn ang="0">
                        <a:pos x="294" y="88"/>
                      </a:cxn>
                      <a:cxn ang="0">
                        <a:pos x="302" y="133"/>
                      </a:cxn>
                      <a:cxn ang="0">
                        <a:pos x="263" y="208"/>
                      </a:cxn>
                      <a:cxn ang="0">
                        <a:pos x="237" y="256"/>
                      </a:cxn>
                      <a:cxn ang="0">
                        <a:pos x="252" y="314"/>
                      </a:cxn>
                      <a:cxn ang="0">
                        <a:pos x="48" y="325"/>
                      </a:cxn>
                      <a:cxn ang="0">
                        <a:pos x="48" y="289"/>
                      </a:cxn>
                      <a:cxn ang="0">
                        <a:pos x="7" y="281"/>
                      </a:cxn>
                      <a:cxn ang="0">
                        <a:pos x="7" y="88"/>
                      </a:cxn>
                      <a:cxn ang="0">
                        <a:pos x="0" y="29"/>
                      </a:cxn>
                    </a:cxnLst>
                    <a:rect l="0" t="0" r="r" b="b"/>
                    <a:pathLst>
                      <a:path w="331" h="325">
                        <a:moveTo>
                          <a:pt x="0" y="29"/>
                        </a:moveTo>
                        <a:lnTo>
                          <a:pt x="131" y="12"/>
                        </a:lnTo>
                        <a:lnTo>
                          <a:pt x="291" y="0"/>
                        </a:lnTo>
                        <a:lnTo>
                          <a:pt x="283" y="43"/>
                        </a:lnTo>
                        <a:lnTo>
                          <a:pt x="318" y="33"/>
                        </a:lnTo>
                        <a:lnTo>
                          <a:pt x="331" y="62"/>
                        </a:lnTo>
                        <a:lnTo>
                          <a:pt x="294" y="88"/>
                        </a:lnTo>
                        <a:lnTo>
                          <a:pt x="302" y="133"/>
                        </a:lnTo>
                        <a:lnTo>
                          <a:pt x="263" y="208"/>
                        </a:lnTo>
                        <a:lnTo>
                          <a:pt x="237" y="256"/>
                        </a:lnTo>
                        <a:lnTo>
                          <a:pt x="252" y="314"/>
                        </a:lnTo>
                        <a:lnTo>
                          <a:pt x="48" y="325"/>
                        </a:lnTo>
                        <a:lnTo>
                          <a:pt x="48" y="289"/>
                        </a:lnTo>
                        <a:lnTo>
                          <a:pt x="7" y="281"/>
                        </a:lnTo>
                        <a:lnTo>
                          <a:pt x="7" y="88"/>
                        </a:lnTo>
                        <a:lnTo>
                          <a:pt x="0"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0" name="Freeform 354"/>
                  <p:cNvSpPr>
                    <a:spLocks noChangeArrowheads="1"/>
                  </p:cNvSpPr>
                  <p:nvPr/>
                </p:nvSpPr>
                <p:spPr bwMode="auto">
                  <a:xfrm>
                    <a:off x="6906685" y="4662955"/>
                    <a:ext cx="850900" cy="717549"/>
                  </a:xfrm>
                  <a:custGeom>
                    <a:avLst/>
                    <a:gdLst/>
                    <a:ahLst/>
                    <a:cxnLst>
                      <a:cxn ang="0">
                        <a:pos x="0" y="7"/>
                      </a:cxn>
                      <a:cxn ang="0">
                        <a:pos x="201" y="0"/>
                      </a:cxn>
                      <a:cxn ang="0">
                        <a:pos x="237" y="70"/>
                      </a:cxn>
                      <a:cxn ang="0">
                        <a:pos x="206" y="152"/>
                      </a:cxn>
                      <a:cxn ang="0">
                        <a:pos x="196" y="189"/>
                      </a:cxn>
                      <a:cxn ang="0">
                        <a:pos x="331" y="173"/>
                      </a:cxn>
                      <a:cxn ang="0">
                        <a:pos x="340" y="229"/>
                      </a:cxn>
                      <a:cxn ang="0">
                        <a:pos x="299" y="224"/>
                      </a:cxn>
                      <a:cxn ang="0">
                        <a:pos x="282" y="246"/>
                      </a:cxn>
                      <a:cxn ang="0">
                        <a:pos x="301" y="262"/>
                      </a:cxn>
                      <a:cxn ang="0">
                        <a:pos x="339" y="243"/>
                      </a:cxn>
                      <a:cxn ang="0">
                        <a:pos x="340" y="270"/>
                      </a:cxn>
                      <a:cxn ang="0">
                        <a:pos x="362" y="247"/>
                      </a:cxn>
                      <a:cxn ang="0">
                        <a:pos x="376" y="247"/>
                      </a:cxn>
                      <a:cxn ang="0">
                        <a:pos x="360" y="294"/>
                      </a:cxn>
                      <a:cxn ang="0">
                        <a:pos x="392" y="300"/>
                      </a:cxn>
                      <a:cxn ang="0">
                        <a:pos x="402" y="325"/>
                      </a:cxn>
                      <a:cxn ang="0">
                        <a:pos x="388" y="332"/>
                      </a:cxn>
                      <a:cxn ang="0">
                        <a:pos x="366" y="318"/>
                      </a:cxn>
                      <a:cxn ang="0">
                        <a:pos x="328" y="306"/>
                      </a:cxn>
                      <a:cxn ang="0">
                        <a:pos x="336" y="335"/>
                      </a:cxn>
                      <a:cxn ang="0">
                        <a:pos x="316" y="339"/>
                      </a:cxn>
                      <a:cxn ang="0">
                        <a:pos x="300" y="312"/>
                      </a:cxn>
                      <a:cxn ang="0">
                        <a:pos x="291" y="328"/>
                      </a:cxn>
                      <a:cxn ang="0">
                        <a:pos x="231" y="328"/>
                      </a:cxn>
                      <a:cxn ang="0">
                        <a:pos x="231" y="312"/>
                      </a:cxn>
                      <a:cxn ang="0">
                        <a:pos x="209" y="294"/>
                      </a:cxn>
                      <a:cxn ang="0">
                        <a:pos x="165" y="290"/>
                      </a:cxn>
                      <a:cxn ang="0">
                        <a:pos x="202" y="312"/>
                      </a:cxn>
                      <a:cxn ang="0">
                        <a:pos x="151" y="324"/>
                      </a:cxn>
                      <a:cxn ang="0">
                        <a:pos x="70" y="308"/>
                      </a:cxn>
                      <a:cxn ang="0">
                        <a:pos x="38" y="312"/>
                      </a:cxn>
                      <a:cxn ang="0">
                        <a:pos x="50" y="198"/>
                      </a:cxn>
                      <a:cxn ang="0">
                        <a:pos x="1" y="108"/>
                      </a:cxn>
                      <a:cxn ang="0">
                        <a:pos x="0" y="7"/>
                      </a:cxn>
                    </a:cxnLst>
                    <a:rect l="0" t="0" r="r" b="b"/>
                    <a:pathLst>
                      <a:path w="402" h="339">
                        <a:moveTo>
                          <a:pt x="0" y="7"/>
                        </a:moveTo>
                        <a:lnTo>
                          <a:pt x="201" y="0"/>
                        </a:lnTo>
                        <a:lnTo>
                          <a:pt x="237" y="70"/>
                        </a:lnTo>
                        <a:lnTo>
                          <a:pt x="206" y="152"/>
                        </a:lnTo>
                        <a:lnTo>
                          <a:pt x="196" y="189"/>
                        </a:lnTo>
                        <a:lnTo>
                          <a:pt x="331" y="173"/>
                        </a:lnTo>
                        <a:lnTo>
                          <a:pt x="340" y="229"/>
                        </a:lnTo>
                        <a:lnTo>
                          <a:pt x="299" y="224"/>
                        </a:lnTo>
                        <a:lnTo>
                          <a:pt x="282" y="246"/>
                        </a:lnTo>
                        <a:lnTo>
                          <a:pt x="301" y="262"/>
                        </a:lnTo>
                        <a:lnTo>
                          <a:pt x="339" y="243"/>
                        </a:lnTo>
                        <a:lnTo>
                          <a:pt x="340" y="270"/>
                        </a:lnTo>
                        <a:lnTo>
                          <a:pt x="362" y="247"/>
                        </a:lnTo>
                        <a:lnTo>
                          <a:pt x="376" y="247"/>
                        </a:lnTo>
                        <a:lnTo>
                          <a:pt x="360" y="294"/>
                        </a:lnTo>
                        <a:lnTo>
                          <a:pt x="392" y="300"/>
                        </a:lnTo>
                        <a:lnTo>
                          <a:pt x="402" y="325"/>
                        </a:lnTo>
                        <a:lnTo>
                          <a:pt x="388" y="332"/>
                        </a:lnTo>
                        <a:lnTo>
                          <a:pt x="366" y="318"/>
                        </a:lnTo>
                        <a:lnTo>
                          <a:pt x="328" y="306"/>
                        </a:lnTo>
                        <a:lnTo>
                          <a:pt x="336" y="335"/>
                        </a:lnTo>
                        <a:lnTo>
                          <a:pt x="316" y="339"/>
                        </a:lnTo>
                        <a:lnTo>
                          <a:pt x="300" y="312"/>
                        </a:lnTo>
                        <a:lnTo>
                          <a:pt x="291" y="328"/>
                        </a:lnTo>
                        <a:lnTo>
                          <a:pt x="231" y="328"/>
                        </a:lnTo>
                        <a:lnTo>
                          <a:pt x="231" y="312"/>
                        </a:lnTo>
                        <a:lnTo>
                          <a:pt x="209" y="294"/>
                        </a:lnTo>
                        <a:lnTo>
                          <a:pt x="165" y="290"/>
                        </a:lnTo>
                        <a:lnTo>
                          <a:pt x="202" y="312"/>
                        </a:lnTo>
                        <a:lnTo>
                          <a:pt x="151" y="324"/>
                        </a:lnTo>
                        <a:lnTo>
                          <a:pt x="70" y="308"/>
                        </a:lnTo>
                        <a:lnTo>
                          <a:pt x="38" y="312"/>
                        </a:lnTo>
                        <a:lnTo>
                          <a:pt x="50" y="198"/>
                        </a:lnTo>
                        <a:lnTo>
                          <a:pt x="1" y="108"/>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1" name="Freeform 355"/>
                  <p:cNvSpPr>
                    <a:spLocks noChangeArrowheads="1"/>
                  </p:cNvSpPr>
                  <p:nvPr/>
                </p:nvSpPr>
                <p:spPr bwMode="auto">
                  <a:xfrm>
                    <a:off x="6322484" y="1617071"/>
                    <a:ext cx="948267" cy="1130300"/>
                  </a:xfrm>
                  <a:custGeom>
                    <a:avLst/>
                    <a:gdLst/>
                    <a:ahLst/>
                    <a:cxnLst>
                      <a:cxn ang="0">
                        <a:pos x="0" y="41"/>
                      </a:cxn>
                      <a:cxn ang="0">
                        <a:pos x="118" y="41"/>
                      </a:cxn>
                      <a:cxn ang="0">
                        <a:pos x="116" y="0"/>
                      </a:cxn>
                      <a:cxn ang="0">
                        <a:pos x="142" y="12"/>
                      </a:cxn>
                      <a:cxn ang="0">
                        <a:pos x="147" y="44"/>
                      </a:cxn>
                      <a:cxn ang="0">
                        <a:pos x="204" y="78"/>
                      </a:cxn>
                      <a:cxn ang="0">
                        <a:pos x="220" y="64"/>
                      </a:cxn>
                      <a:cxn ang="0">
                        <a:pos x="253" y="64"/>
                      </a:cxn>
                      <a:cxn ang="0">
                        <a:pos x="278" y="94"/>
                      </a:cxn>
                      <a:cxn ang="0">
                        <a:pos x="297" y="84"/>
                      </a:cxn>
                      <a:cxn ang="0">
                        <a:pos x="346" y="96"/>
                      </a:cxn>
                      <a:cxn ang="0">
                        <a:pos x="362" y="73"/>
                      </a:cxn>
                      <a:cxn ang="0">
                        <a:pos x="394" y="90"/>
                      </a:cxn>
                      <a:cxn ang="0">
                        <a:pos x="448" y="88"/>
                      </a:cxn>
                      <a:cxn ang="0">
                        <a:pos x="359" y="155"/>
                      </a:cxn>
                      <a:cxn ang="0">
                        <a:pos x="314" y="213"/>
                      </a:cxn>
                      <a:cxn ang="0">
                        <a:pos x="323" y="297"/>
                      </a:cxn>
                      <a:cxn ang="0">
                        <a:pos x="292" y="333"/>
                      </a:cxn>
                      <a:cxn ang="0">
                        <a:pos x="305" y="356"/>
                      </a:cxn>
                      <a:cxn ang="0">
                        <a:pos x="305" y="420"/>
                      </a:cxn>
                      <a:cxn ang="0">
                        <a:pos x="335" y="420"/>
                      </a:cxn>
                      <a:cxn ang="0">
                        <a:pos x="380" y="465"/>
                      </a:cxn>
                      <a:cxn ang="0">
                        <a:pos x="399" y="519"/>
                      </a:cxn>
                      <a:cxn ang="0">
                        <a:pos x="82" y="534"/>
                      </a:cxn>
                      <a:cxn ang="0">
                        <a:pos x="82" y="387"/>
                      </a:cxn>
                      <a:cxn ang="0">
                        <a:pos x="55" y="354"/>
                      </a:cxn>
                      <a:cxn ang="0">
                        <a:pos x="64" y="315"/>
                      </a:cxn>
                      <a:cxn ang="0">
                        <a:pos x="75" y="293"/>
                      </a:cxn>
                      <a:cxn ang="0">
                        <a:pos x="55" y="191"/>
                      </a:cxn>
                      <a:cxn ang="0">
                        <a:pos x="28" y="123"/>
                      </a:cxn>
                      <a:cxn ang="0">
                        <a:pos x="0" y="41"/>
                      </a:cxn>
                    </a:cxnLst>
                    <a:rect l="0" t="0" r="r" b="b"/>
                    <a:pathLst>
                      <a:path w="448" h="534">
                        <a:moveTo>
                          <a:pt x="0" y="41"/>
                        </a:moveTo>
                        <a:lnTo>
                          <a:pt x="118" y="41"/>
                        </a:lnTo>
                        <a:lnTo>
                          <a:pt x="116" y="0"/>
                        </a:lnTo>
                        <a:lnTo>
                          <a:pt x="142" y="12"/>
                        </a:lnTo>
                        <a:lnTo>
                          <a:pt x="147" y="44"/>
                        </a:lnTo>
                        <a:lnTo>
                          <a:pt x="204" y="78"/>
                        </a:lnTo>
                        <a:lnTo>
                          <a:pt x="220" y="64"/>
                        </a:lnTo>
                        <a:lnTo>
                          <a:pt x="253" y="64"/>
                        </a:lnTo>
                        <a:lnTo>
                          <a:pt x="278" y="94"/>
                        </a:lnTo>
                        <a:lnTo>
                          <a:pt x="297" y="84"/>
                        </a:lnTo>
                        <a:lnTo>
                          <a:pt x="346" y="96"/>
                        </a:lnTo>
                        <a:lnTo>
                          <a:pt x="362" y="73"/>
                        </a:lnTo>
                        <a:lnTo>
                          <a:pt x="394" y="90"/>
                        </a:lnTo>
                        <a:lnTo>
                          <a:pt x="448" y="88"/>
                        </a:lnTo>
                        <a:lnTo>
                          <a:pt x="359" y="155"/>
                        </a:lnTo>
                        <a:lnTo>
                          <a:pt x="314" y="213"/>
                        </a:lnTo>
                        <a:lnTo>
                          <a:pt x="323" y="297"/>
                        </a:lnTo>
                        <a:lnTo>
                          <a:pt x="292" y="333"/>
                        </a:lnTo>
                        <a:lnTo>
                          <a:pt x="305" y="356"/>
                        </a:lnTo>
                        <a:lnTo>
                          <a:pt x="305" y="420"/>
                        </a:lnTo>
                        <a:lnTo>
                          <a:pt x="335" y="420"/>
                        </a:lnTo>
                        <a:lnTo>
                          <a:pt x="380" y="465"/>
                        </a:lnTo>
                        <a:lnTo>
                          <a:pt x="399" y="519"/>
                        </a:lnTo>
                        <a:lnTo>
                          <a:pt x="82" y="534"/>
                        </a:lnTo>
                        <a:lnTo>
                          <a:pt x="82" y="387"/>
                        </a:lnTo>
                        <a:lnTo>
                          <a:pt x="55" y="354"/>
                        </a:lnTo>
                        <a:lnTo>
                          <a:pt x="64" y="315"/>
                        </a:lnTo>
                        <a:lnTo>
                          <a:pt x="75" y="293"/>
                        </a:lnTo>
                        <a:lnTo>
                          <a:pt x="55" y="191"/>
                        </a:lnTo>
                        <a:lnTo>
                          <a:pt x="28" y="123"/>
                        </a:lnTo>
                        <a:lnTo>
                          <a:pt x="0" y="4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2" name="Freeform 356"/>
                  <p:cNvSpPr>
                    <a:spLocks noChangeArrowheads="1"/>
                  </p:cNvSpPr>
                  <p:nvPr/>
                </p:nvSpPr>
                <p:spPr bwMode="auto">
                  <a:xfrm>
                    <a:off x="6936317" y="2006538"/>
                    <a:ext cx="726016" cy="891117"/>
                  </a:xfrm>
                  <a:custGeom>
                    <a:avLst/>
                    <a:gdLst/>
                    <a:ahLst/>
                    <a:cxnLst>
                      <a:cxn ang="0">
                        <a:pos x="25" y="29"/>
                      </a:cxn>
                      <a:cxn ang="0">
                        <a:pos x="51" y="27"/>
                      </a:cxn>
                      <a:cxn ang="0">
                        <a:pos x="74" y="27"/>
                      </a:cxn>
                      <a:cxn ang="0">
                        <a:pos x="89" y="0"/>
                      </a:cxn>
                      <a:cxn ang="0">
                        <a:pos x="101" y="32"/>
                      </a:cxn>
                      <a:cxn ang="0">
                        <a:pos x="137" y="32"/>
                      </a:cxn>
                      <a:cxn ang="0">
                        <a:pos x="156" y="61"/>
                      </a:cxn>
                      <a:cxn ang="0">
                        <a:pos x="195" y="53"/>
                      </a:cxn>
                      <a:cxn ang="0">
                        <a:pos x="220" y="70"/>
                      </a:cxn>
                      <a:cxn ang="0">
                        <a:pos x="269" y="84"/>
                      </a:cxn>
                      <a:cxn ang="0">
                        <a:pos x="277" y="106"/>
                      </a:cxn>
                      <a:cxn ang="0">
                        <a:pos x="302" y="108"/>
                      </a:cxn>
                      <a:cxn ang="0">
                        <a:pos x="294" y="129"/>
                      </a:cxn>
                      <a:cxn ang="0">
                        <a:pos x="303" y="154"/>
                      </a:cxn>
                      <a:cxn ang="0">
                        <a:pos x="287" y="186"/>
                      </a:cxn>
                      <a:cxn ang="0">
                        <a:pos x="298" y="192"/>
                      </a:cxn>
                      <a:cxn ang="0">
                        <a:pos x="326" y="158"/>
                      </a:cxn>
                      <a:cxn ang="0">
                        <a:pos x="323" y="146"/>
                      </a:cxn>
                      <a:cxn ang="0">
                        <a:pos x="335" y="141"/>
                      </a:cxn>
                      <a:cxn ang="0">
                        <a:pos x="343" y="158"/>
                      </a:cxn>
                      <a:cxn ang="0">
                        <a:pos x="321" y="180"/>
                      </a:cxn>
                      <a:cxn ang="0">
                        <a:pos x="313" y="233"/>
                      </a:cxn>
                      <a:cxn ang="0">
                        <a:pos x="313" y="323"/>
                      </a:cxn>
                      <a:cxn ang="0">
                        <a:pos x="326" y="339"/>
                      </a:cxn>
                      <a:cxn ang="0">
                        <a:pos x="321" y="393"/>
                      </a:cxn>
                      <a:cxn ang="0">
                        <a:pos x="158" y="421"/>
                      </a:cxn>
                      <a:cxn ang="0">
                        <a:pos x="117" y="396"/>
                      </a:cxn>
                      <a:cxn ang="0">
                        <a:pos x="126" y="362"/>
                      </a:cxn>
                      <a:cxn ang="0">
                        <a:pos x="106" y="326"/>
                      </a:cxn>
                      <a:cxn ang="0">
                        <a:pos x="89" y="281"/>
                      </a:cxn>
                      <a:cxn ang="0">
                        <a:pos x="44" y="236"/>
                      </a:cxn>
                      <a:cxn ang="0">
                        <a:pos x="15" y="236"/>
                      </a:cxn>
                      <a:cxn ang="0">
                        <a:pos x="15" y="172"/>
                      </a:cxn>
                      <a:cxn ang="0">
                        <a:pos x="0" y="150"/>
                      </a:cxn>
                      <a:cxn ang="0">
                        <a:pos x="33" y="114"/>
                      </a:cxn>
                      <a:cxn ang="0">
                        <a:pos x="25" y="29"/>
                      </a:cxn>
                    </a:cxnLst>
                    <a:rect l="0" t="0" r="r" b="b"/>
                    <a:pathLst>
                      <a:path w="343" h="421">
                        <a:moveTo>
                          <a:pt x="25" y="29"/>
                        </a:moveTo>
                        <a:lnTo>
                          <a:pt x="51" y="27"/>
                        </a:lnTo>
                        <a:lnTo>
                          <a:pt x="74" y="27"/>
                        </a:lnTo>
                        <a:lnTo>
                          <a:pt x="89" y="0"/>
                        </a:lnTo>
                        <a:lnTo>
                          <a:pt x="101" y="32"/>
                        </a:lnTo>
                        <a:lnTo>
                          <a:pt x="137" y="32"/>
                        </a:lnTo>
                        <a:lnTo>
                          <a:pt x="156" y="61"/>
                        </a:lnTo>
                        <a:lnTo>
                          <a:pt x="195" y="53"/>
                        </a:lnTo>
                        <a:lnTo>
                          <a:pt x="220" y="70"/>
                        </a:lnTo>
                        <a:lnTo>
                          <a:pt x="269" y="84"/>
                        </a:lnTo>
                        <a:lnTo>
                          <a:pt x="277" y="106"/>
                        </a:lnTo>
                        <a:lnTo>
                          <a:pt x="302" y="108"/>
                        </a:lnTo>
                        <a:lnTo>
                          <a:pt x="294" y="129"/>
                        </a:lnTo>
                        <a:lnTo>
                          <a:pt x="303" y="154"/>
                        </a:lnTo>
                        <a:lnTo>
                          <a:pt x="287" y="186"/>
                        </a:lnTo>
                        <a:lnTo>
                          <a:pt x="298" y="192"/>
                        </a:lnTo>
                        <a:lnTo>
                          <a:pt x="326" y="158"/>
                        </a:lnTo>
                        <a:lnTo>
                          <a:pt x="323" y="146"/>
                        </a:lnTo>
                        <a:lnTo>
                          <a:pt x="335" y="141"/>
                        </a:lnTo>
                        <a:lnTo>
                          <a:pt x="343" y="158"/>
                        </a:lnTo>
                        <a:lnTo>
                          <a:pt x="321" y="180"/>
                        </a:lnTo>
                        <a:lnTo>
                          <a:pt x="313" y="233"/>
                        </a:lnTo>
                        <a:lnTo>
                          <a:pt x="313" y="323"/>
                        </a:lnTo>
                        <a:lnTo>
                          <a:pt x="326" y="339"/>
                        </a:lnTo>
                        <a:lnTo>
                          <a:pt x="321" y="393"/>
                        </a:lnTo>
                        <a:lnTo>
                          <a:pt x="158" y="421"/>
                        </a:lnTo>
                        <a:lnTo>
                          <a:pt x="117" y="396"/>
                        </a:lnTo>
                        <a:lnTo>
                          <a:pt x="126" y="362"/>
                        </a:lnTo>
                        <a:lnTo>
                          <a:pt x="106" y="326"/>
                        </a:lnTo>
                        <a:lnTo>
                          <a:pt x="89" y="281"/>
                        </a:lnTo>
                        <a:lnTo>
                          <a:pt x="44" y="236"/>
                        </a:lnTo>
                        <a:lnTo>
                          <a:pt x="15" y="236"/>
                        </a:lnTo>
                        <a:lnTo>
                          <a:pt x="15" y="172"/>
                        </a:lnTo>
                        <a:lnTo>
                          <a:pt x="0" y="150"/>
                        </a:lnTo>
                        <a:lnTo>
                          <a:pt x="33" y="114"/>
                        </a:lnTo>
                        <a:lnTo>
                          <a:pt x="25"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3" name="Freeform 357"/>
                  <p:cNvSpPr>
                    <a:spLocks noChangeArrowheads="1"/>
                  </p:cNvSpPr>
                  <p:nvPr/>
                </p:nvSpPr>
                <p:spPr bwMode="auto">
                  <a:xfrm>
                    <a:off x="6481234" y="2713505"/>
                    <a:ext cx="840317" cy="573617"/>
                  </a:xfrm>
                  <a:custGeom>
                    <a:avLst/>
                    <a:gdLst/>
                    <a:ahLst/>
                    <a:cxnLst>
                      <a:cxn ang="0">
                        <a:pos x="5" y="14"/>
                      </a:cxn>
                      <a:cxn ang="0">
                        <a:pos x="0" y="62"/>
                      </a:cxn>
                      <a:cxn ang="0">
                        <a:pos x="7" y="112"/>
                      </a:cxn>
                      <a:cxn ang="0">
                        <a:pos x="46" y="216"/>
                      </a:cxn>
                      <a:cxn ang="0">
                        <a:pos x="66" y="271"/>
                      </a:cxn>
                      <a:cxn ang="0">
                        <a:pos x="300" y="258"/>
                      </a:cxn>
                      <a:cxn ang="0">
                        <a:pos x="337" y="271"/>
                      </a:cxn>
                      <a:cxn ang="0">
                        <a:pos x="361" y="218"/>
                      </a:cxn>
                      <a:cxn ang="0">
                        <a:pos x="352" y="181"/>
                      </a:cxn>
                      <a:cxn ang="0">
                        <a:pos x="391" y="173"/>
                      </a:cxn>
                      <a:cxn ang="0">
                        <a:pos x="397" y="114"/>
                      </a:cxn>
                      <a:cxn ang="0">
                        <a:pos x="373" y="87"/>
                      </a:cxn>
                      <a:cxn ang="0">
                        <a:pos x="332" y="62"/>
                      </a:cxn>
                      <a:cxn ang="0">
                        <a:pos x="341" y="25"/>
                      </a:cxn>
                      <a:cxn ang="0">
                        <a:pos x="324" y="0"/>
                      </a:cxn>
                      <a:cxn ang="0">
                        <a:pos x="236" y="4"/>
                      </a:cxn>
                      <a:cxn ang="0">
                        <a:pos x="148" y="8"/>
                      </a:cxn>
                      <a:cxn ang="0">
                        <a:pos x="5" y="14"/>
                      </a:cxn>
                    </a:cxnLst>
                    <a:rect l="0" t="0" r="r" b="b"/>
                    <a:pathLst>
                      <a:path w="397" h="271">
                        <a:moveTo>
                          <a:pt x="5" y="14"/>
                        </a:moveTo>
                        <a:lnTo>
                          <a:pt x="0" y="62"/>
                        </a:lnTo>
                        <a:lnTo>
                          <a:pt x="7" y="112"/>
                        </a:lnTo>
                        <a:lnTo>
                          <a:pt x="46" y="216"/>
                        </a:lnTo>
                        <a:lnTo>
                          <a:pt x="66" y="271"/>
                        </a:lnTo>
                        <a:lnTo>
                          <a:pt x="300" y="258"/>
                        </a:lnTo>
                        <a:lnTo>
                          <a:pt x="337" y="271"/>
                        </a:lnTo>
                        <a:lnTo>
                          <a:pt x="361" y="218"/>
                        </a:lnTo>
                        <a:lnTo>
                          <a:pt x="352" y="181"/>
                        </a:lnTo>
                        <a:lnTo>
                          <a:pt x="391" y="173"/>
                        </a:lnTo>
                        <a:lnTo>
                          <a:pt x="397" y="114"/>
                        </a:lnTo>
                        <a:lnTo>
                          <a:pt x="373" y="87"/>
                        </a:lnTo>
                        <a:lnTo>
                          <a:pt x="332" y="62"/>
                        </a:lnTo>
                        <a:lnTo>
                          <a:pt x="341" y="25"/>
                        </a:lnTo>
                        <a:lnTo>
                          <a:pt x="324" y="0"/>
                        </a:lnTo>
                        <a:lnTo>
                          <a:pt x="236" y="4"/>
                        </a:lnTo>
                        <a:lnTo>
                          <a:pt x="148" y="8"/>
                        </a:lnTo>
                        <a:lnTo>
                          <a:pt x="5" y="1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4" name="Freeform 358"/>
                  <p:cNvSpPr>
                    <a:spLocks noChangeArrowheads="1"/>
                  </p:cNvSpPr>
                  <p:nvPr/>
                </p:nvSpPr>
                <p:spPr bwMode="auto">
                  <a:xfrm>
                    <a:off x="7757585" y="2069928"/>
                    <a:ext cx="554567" cy="853440"/>
                  </a:xfrm>
                  <a:custGeom>
                    <a:avLst/>
                    <a:gdLst/>
                    <a:ahLst/>
                    <a:cxnLst>
                      <a:cxn ang="0">
                        <a:pos x="66" y="15"/>
                      </a:cxn>
                      <a:cxn ang="0">
                        <a:pos x="77" y="38"/>
                      </a:cxn>
                      <a:cxn ang="0">
                        <a:pos x="57" y="53"/>
                      </a:cxn>
                      <a:cxn ang="0">
                        <a:pos x="57" y="112"/>
                      </a:cxn>
                      <a:cxn ang="0">
                        <a:pos x="46" y="72"/>
                      </a:cxn>
                      <a:cxn ang="0">
                        <a:pos x="9" y="111"/>
                      </a:cxn>
                      <a:cxn ang="0">
                        <a:pos x="0" y="218"/>
                      </a:cxn>
                      <a:cxn ang="0">
                        <a:pos x="25" y="272"/>
                      </a:cxn>
                      <a:cxn ang="0">
                        <a:pos x="28" y="299"/>
                      </a:cxn>
                      <a:cxn ang="0">
                        <a:pos x="28" y="321"/>
                      </a:cxn>
                      <a:cxn ang="0">
                        <a:pos x="28" y="341"/>
                      </a:cxn>
                      <a:cxn ang="0">
                        <a:pos x="23" y="375"/>
                      </a:cxn>
                      <a:cxn ang="0">
                        <a:pos x="125" y="369"/>
                      </a:cxn>
                      <a:cxn ang="0">
                        <a:pos x="262" y="357"/>
                      </a:cxn>
                      <a:cxn ang="0">
                        <a:pos x="237" y="348"/>
                      </a:cxn>
                      <a:cxn ang="0">
                        <a:pos x="224" y="329"/>
                      </a:cxn>
                      <a:cxn ang="0">
                        <a:pos x="244" y="312"/>
                      </a:cxn>
                      <a:cxn ang="0">
                        <a:pos x="244" y="291"/>
                      </a:cxn>
                      <a:cxn ang="0">
                        <a:pos x="234" y="272"/>
                      </a:cxn>
                      <a:cxn ang="0">
                        <a:pos x="244" y="260"/>
                      </a:cxn>
                      <a:cxn ang="0">
                        <a:pos x="262" y="262"/>
                      </a:cxn>
                      <a:cxn ang="0">
                        <a:pos x="260" y="209"/>
                      </a:cxn>
                      <a:cxn ang="0">
                        <a:pos x="254" y="178"/>
                      </a:cxn>
                      <a:cxn ang="0">
                        <a:pos x="244" y="160"/>
                      </a:cxn>
                      <a:cxn ang="0">
                        <a:pos x="233" y="146"/>
                      </a:cxn>
                      <a:cxn ang="0">
                        <a:pos x="215" y="144"/>
                      </a:cxn>
                      <a:cxn ang="0">
                        <a:pos x="199" y="144"/>
                      </a:cxn>
                      <a:cxn ang="0">
                        <a:pos x="181" y="168"/>
                      </a:cxn>
                      <a:cxn ang="0">
                        <a:pos x="171" y="176"/>
                      </a:cxn>
                      <a:cxn ang="0">
                        <a:pos x="163" y="178"/>
                      </a:cxn>
                      <a:cxn ang="0">
                        <a:pos x="155" y="174"/>
                      </a:cxn>
                      <a:cxn ang="0">
                        <a:pos x="152" y="164"/>
                      </a:cxn>
                      <a:cxn ang="0">
                        <a:pos x="155" y="154"/>
                      </a:cxn>
                      <a:cxn ang="0">
                        <a:pos x="163" y="146"/>
                      </a:cxn>
                      <a:cxn ang="0">
                        <a:pos x="170" y="144"/>
                      </a:cxn>
                      <a:cxn ang="0">
                        <a:pos x="176" y="143"/>
                      </a:cxn>
                      <a:cxn ang="0">
                        <a:pos x="176" y="128"/>
                      </a:cxn>
                      <a:cxn ang="0">
                        <a:pos x="196" y="112"/>
                      </a:cxn>
                      <a:cxn ang="0">
                        <a:pos x="176" y="63"/>
                      </a:cxn>
                      <a:cxn ang="0">
                        <a:pos x="176" y="39"/>
                      </a:cxn>
                      <a:cxn ang="0">
                        <a:pos x="143" y="31"/>
                      </a:cxn>
                      <a:cxn ang="0">
                        <a:pos x="95" y="0"/>
                      </a:cxn>
                      <a:cxn ang="0">
                        <a:pos x="66" y="15"/>
                      </a:cxn>
                    </a:cxnLst>
                    <a:rect l="0" t="0" r="r" b="b"/>
                    <a:pathLst>
                      <a:path w="262" h="375">
                        <a:moveTo>
                          <a:pt x="66" y="15"/>
                        </a:moveTo>
                        <a:lnTo>
                          <a:pt x="77" y="38"/>
                        </a:lnTo>
                        <a:lnTo>
                          <a:pt x="57" y="53"/>
                        </a:lnTo>
                        <a:lnTo>
                          <a:pt x="57" y="112"/>
                        </a:lnTo>
                        <a:lnTo>
                          <a:pt x="46" y="72"/>
                        </a:lnTo>
                        <a:lnTo>
                          <a:pt x="9" y="111"/>
                        </a:lnTo>
                        <a:lnTo>
                          <a:pt x="0" y="218"/>
                        </a:lnTo>
                        <a:lnTo>
                          <a:pt x="25" y="272"/>
                        </a:lnTo>
                        <a:lnTo>
                          <a:pt x="28" y="299"/>
                        </a:lnTo>
                        <a:lnTo>
                          <a:pt x="28" y="321"/>
                        </a:lnTo>
                        <a:lnTo>
                          <a:pt x="28" y="341"/>
                        </a:lnTo>
                        <a:lnTo>
                          <a:pt x="23" y="375"/>
                        </a:lnTo>
                        <a:lnTo>
                          <a:pt x="125" y="369"/>
                        </a:lnTo>
                        <a:lnTo>
                          <a:pt x="262" y="357"/>
                        </a:lnTo>
                        <a:lnTo>
                          <a:pt x="237" y="348"/>
                        </a:lnTo>
                        <a:lnTo>
                          <a:pt x="224" y="329"/>
                        </a:lnTo>
                        <a:lnTo>
                          <a:pt x="244" y="312"/>
                        </a:lnTo>
                        <a:lnTo>
                          <a:pt x="244" y="291"/>
                        </a:lnTo>
                        <a:lnTo>
                          <a:pt x="234" y="272"/>
                        </a:lnTo>
                        <a:lnTo>
                          <a:pt x="244" y="260"/>
                        </a:lnTo>
                        <a:lnTo>
                          <a:pt x="262" y="262"/>
                        </a:lnTo>
                        <a:lnTo>
                          <a:pt x="260" y="209"/>
                        </a:lnTo>
                        <a:lnTo>
                          <a:pt x="254" y="178"/>
                        </a:lnTo>
                        <a:lnTo>
                          <a:pt x="244" y="160"/>
                        </a:lnTo>
                        <a:lnTo>
                          <a:pt x="233" y="146"/>
                        </a:lnTo>
                        <a:lnTo>
                          <a:pt x="215" y="144"/>
                        </a:lnTo>
                        <a:lnTo>
                          <a:pt x="199" y="144"/>
                        </a:lnTo>
                        <a:lnTo>
                          <a:pt x="181" y="168"/>
                        </a:lnTo>
                        <a:lnTo>
                          <a:pt x="171" y="176"/>
                        </a:lnTo>
                        <a:lnTo>
                          <a:pt x="163" y="178"/>
                        </a:lnTo>
                        <a:lnTo>
                          <a:pt x="155" y="174"/>
                        </a:lnTo>
                        <a:lnTo>
                          <a:pt x="152" y="164"/>
                        </a:lnTo>
                        <a:lnTo>
                          <a:pt x="155" y="154"/>
                        </a:lnTo>
                        <a:lnTo>
                          <a:pt x="163" y="146"/>
                        </a:lnTo>
                        <a:lnTo>
                          <a:pt x="170" y="144"/>
                        </a:lnTo>
                        <a:lnTo>
                          <a:pt x="176" y="143"/>
                        </a:lnTo>
                        <a:lnTo>
                          <a:pt x="176" y="128"/>
                        </a:lnTo>
                        <a:lnTo>
                          <a:pt x="196" y="112"/>
                        </a:lnTo>
                        <a:lnTo>
                          <a:pt x="176" y="63"/>
                        </a:lnTo>
                        <a:lnTo>
                          <a:pt x="176" y="39"/>
                        </a:lnTo>
                        <a:lnTo>
                          <a:pt x="143" y="31"/>
                        </a:lnTo>
                        <a:lnTo>
                          <a:pt x="95" y="0"/>
                        </a:lnTo>
                        <a:lnTo>
                          <a:pt x="66" y="15"/>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5" name="Freeform 359"/>
                  <p:cNvSpPr>
                    <a:spLocks noChangeArrowheads="1"/>
                  </p:cNvSpPr>
                  <p:nvPr/>
                </p:nvSpPr>
                <p:spPr bwMode="auto">
                  <a:xfrm>
                    <a:off x="7152218" y="2834155"/>
                    <a:ext cx="603249" cy="1051983"/>
                  </a:xfrm>
                  <a:custGeom>
                    <a:avLst/>
                    <a:gdLst/>
                    <a:ahLst/>
                    <a:cxnLst>
                      <a:cxn ang="0">
                        <a:pos x="53" y="29"/>
                      </a:cxn>
                      <a:cxn ang="0">
                        <a:pos x="217" y="0"/>
                      </a:cxn>
                      <a:cxn ang="0">
                        <a:pos x="242" y="62"/>
                      </a:cxn>
                      <a:cxn ang="0">
                        <a:pos x="276" y="315"/>
                      </a:cxn>
                      <a:cxn ang="0">
                        <a:pos x="285" y="349"/>
                      </a:cxn>
                      <a:cxn ang="0">
                        <a:pos x="260" y="417"/>
                      </a:cxn>
                      <a:cxn ang="0">
                        <a:pos x="260" y="463"/>
                      </a:cxn>
                      <a:cxn ang="0">
                        <a:pos x="230" y="458"/>
                      </a:cxn>
                      <a:cxn ang="0">
                        <a:pos x="230" y="497"/>
                      </a:cxn>
                      <a:cxn ang="0">
                        <a:pos x="201" y="481"/>
                      </a:cxn>
                      <a:cxn ang="0">
                        <a:pos x="185" y="487"/>
                      </a:cxn>
                      <a:cxn ang="0">
                        <a:pos x="160" y="483"/>
                      </a:cxn>
                      <a:cxn ang="0">
                        <a:pos x="144" y="423"/>
                      </a:cxn>
                      <a:cxn ang="0">
                        <a:pos x="111" y="405"/>
                      </a:cxn>
                      <a:cxn ang="0">
                        <a:pos x="111" y="341"/>
                      </a:cxn>
                      <a:cxn ang="0">
                        <a:pos x="77" y="349"/>
                      </a:cxn>
                      <a:cxn ang="0">
                        <a:pos x="60" y="303"/>
                      </a:cxn>
                      <a:cxn ang="0">
                        <a:pos x="0" y="249"/>
                      </a:cxn>
                      <a:cxn ang="0">
                        <a:pos x="44" y="163"/>
                      </a:cxn>
                      <a:cxn ang="0">
                        <a:pos x="31" y="123"/>
                      </a:cxn>
                      <a:cxn ang="0">
                        <a:pos x="74" y="114"/>
                      </a:cxn>
                      <a:cxn ang="0">
                        <a:pos x="77" y="58"/>
                      </a:cxn>
                      <a:cxn ang="0">
                        <a:pos x="53" y="29"/>
                      </a:cxn>
                    </a:cxnLst>
                    <a:rect l="0" t="0" r="r" b="b"/>
                    <a:pathLst>
                      <a:path w="285" h="497">
                        <a:moveTo>
                          <a:pt x="53" y="29"/>
                        </a:moveTo>
                        <a:lnTo>
                          <a:pt x="217" y="0"/>
                        </a:lnTo>
                        <a:lnTo>
                          <a:pt x="242" y="62"/>
                        </a:lnTo>
                        <a:lnTo>
                          <a:pt x="276" y="315"/>
                        </a:lnTo>
                        <a:lnTo>
                          <a:pt x="285" y="349"/>
                        </a:lnTo>
                        <a:lnTo>
                          <a:pt x="260" y="417"/>
                        </a:lnTo>
                        <a:lnTo>
                          <a:pt x="260" y="463"/>
                        </a:lnTo>
                        <a:lnTo>
                          <a:pt x="230" y="458"/>
                        </a:lnTo>
                        <a:lnTo>
                          <a:pt x="230" y="497"/>
                        </a:lnTo>
                        <a:lnTo>
                          <a:pt x="201" y="481"/>
                        </a:lnTo>
                        <a:lnTo>
                          <a:pt x="185" y="487"/>
                        </a:lnTo>
                        <a:lnTo>
                          <a:pt x="160" y="483"/>
                        </a:lnTo>
                        <a:lnTo>
                          <a:pt x="144" y="423"/>
                        </a:lnTo>
                        <a:lnTo>
                          <a:pt x="111" y="405"/>
                        </a:lnTo>
                        <a:lnTo>
                          <a:pt x="111" y="341"/>
                        </a:lnTo>
                        <a:lnTo>
                          <a:pt x="77" y="349"/>
                        </a:lnTo>
                        <a:lnTo>
                          <a:pt x="60" y="303"/>
                        </a:lnTo>
                        <a:lnTo>
                          <a:pt x="0" y="249"/>
                        </a:lnTo>
                        <a:lnTo>
                          <a:pt x="44" y="163"/>
                        </a:lnTo>
                        <a:lnTo>
                          <a:pt x="31" y="123"/>
                        </a:lnTo>
                        <a:lnTo>
                          <a:pt x="74" y="114"/>
                        </a:lnTo>
                        <a:lnTo>
                          <a:pt x="77" y="58"/>
                        </a:lnTo>
                        <a:lnTo>
                          <a:pt x="53"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6" name="Freeform 360"/>
                  <p:cNvSpPr>
                    <a:spLocks noChangeArrowheads="1"/>
                  </p:cNvSpPr>
                  <p:nvPr/>
                </p:nvSpPr>
                <p:spPr bwMode="auto">
                  <a:xfrm>
                    <a:off x="6616700" y="3259604"/>
                    <a:ext cx="958851" cy="831851"/>
                  </a:xfrm>
                  <a:custGeom>
                    <a:avLst/>
                    <a:gdLst/>
                    <a:ahLst/>
                    <a:cxnLst>
                      <a:cxn ang="0">
                        <a:pos x="0" y="13"/>
                      </a:cxn>
                      <a:cxn ang="0">
                        <a:pos x="199" y="0"/>
                      </a:cxn>
                      <a:cxn ang="0">
                        <a:pos x="240" y="0"/>
                      </a:cxn>
                      <a:cxn ang="0">
                        <a:pos x="272" y="12"/>
                      </a:cxn>
                      <a:cxn ang="0">
                        <a:pos x="256" y="45"/>
                      </a:cxn>
                      <a:cxn ang="0">
                        <a:pos x="313" y="102"/>
                      </a:cxn>
                      <a:cxn ang="0">
                        <a:pos x="331" y="147"/>
                      </a:cxn>
                      <a:cxn ang="0">
                        <a:pos x="366" y="136"/>
                      </a:cxn>
                      <a:cxn ang="0">
                        <a:pos x="364" y="202"/>
                      </a:cxn>
                      <a:cxn ang="0">
                        <a:pos x="399" y="221"/>
                      </a:cxn>
                      <a:cxn ang="0">
                        <a:pos x="415" y="279"/>
                      </a:cxn>
                      <a:cxn ang="0">
                        <a:pos x="440" y="286"/>
                      </a:cxn>
                      <a:cxn ang="0">
                        <a:pos x="453" y="310"/>
                      </a:cxn>
                      <a:cxn ang="0">
                        <a:pos x="423" y="344"/>
                      </a:cxn>
                      <a:cxn ang="0">
                        <a:pos x="412" y="382"/>
                      </a:cxn>
                      <a:cxn ang="0">
                        <a:pos x="370" y="393"/>
                      </a:cxn>
                      <a:cxn ang="0">
                        <a:pos x="380" y="351"/>
                      </a:cxn>
                      <a:cxn ang="0">
                        <a:pos x="211" y="366"/>
                      </a:cxn>
                      <a:cxn ang="0">
                        <a:pos x="89" y="381"/>
                      </a:cxn>
                      <a:cxn ang="0">
                        <a:pos x="82" y="340"/>
                      </a:cxn>
                      <a:cxn ang="0">
                        <a:pos x="73" y="214"/>
                      </a:cxn>
                      <a:cxn ang="0">
                        <a:pos x="72" y="145"/>
                      </a:cxn>
                      <a:cxn ang="0">
                        <a:pos x="31" y="114"/>
                      </a:cxn>
                      <a:cxn ang="0">
                        <a:pos x="47" y="86"/>
                      </a:cxn>
                      <a:cxn ang="0">
                        <a:pos x="27" y="70"/>
                      </a:cxn>
                      <a:cxn ang="0">
                        <a:pos x="0" y="13"/>
                      </a:cxn>
                    </a:cxnLst>
                    <a:rect l="0" t="0" r="r" b="b"/>
                    <a:pathLst>
                      <a:path w="453" h="393">
                        <a:moveTo>
                          <a:pt x="0" y="13"/>
                        </a:moveTo>
                        <a:lnTo>
                          <a:pt x="199" y="0"/>
                        </a:lnTo>
                        <a:lnTo>
                          <a:pt x="240" y="0"/>
                        </a:lnTo>
                        <a:lnTo>
                          <a:pt x="272" y="12"/>
                        </a:lnTo>
                        <a:lnTo>
                          <a:pt x="256" y="45"/>
                        </a:lnTo>
                        <a:lnTo>
                          <a:pt x="313" y="102"/>
                        </a:lnTo>
                        <a:lnTo>
                          <a:pt x="331" y="147"/>
                        </a:lnTo>
                        <a:lnTo>
                          <a:pt x="366" y="136"/>
                        </a:lnTo>
                        <a:lnTo>
                          <a:pt x="364" y="202"/>
                        </a:lnTo>
                        <a:lnTo>
                          <a:pt x="399" y="221"/>
                        </a:lnTo>
                        <a:lnTo>
                          <a:pt x="415" y="279"/>
                        </a:lnTo>
                        <a:lnTo>
                          <a:pt x="440" y="286"/>
                        </a:lnTo>
                        <a:lnTo>
                          <a:pt x="453" y="310"/>
                        </a:lnTo>
                        <a:lnTo>
                          <a:pt x="423" y="344"/>
                        </a:lnTo>
                        <a:lnTo>
                          <a:pt x="412" y="382"/>
                        </a:lnTo>
                        <a:lnTo>
                          <a:pt x="370" y="393"/>
                        </a:lnTo>
                        <a:lnTo>
                          <a:pt x="380" y="351"/>
                        </a:lnTo>
                        <a:lnTo>
                          <a:pt x="211" y="366"/>
                        </a:lnTo>
                        <a:lnTo>
                          <a:pt x="89" y="381"/>
                        </a:lnTo>
                        <a:lnTo>
                          <a:pt x="82" y="340"/>
                        </a:lnTo>
                        <a:lnTo>
                          <a:pt x="73" y="214"/>
                        </a:lnTo>
                        <a:lnTo>
                          <a:pt x="72" y="145"/>
                        </a:lnTo>
                        <a:lnTo>
                          <a:pt x="31" y="114"/>
                        </a:lnTo>
                        <a:lnTo>
                          <a:pt x="47" y="86"/>
                        </a:lnTo>
                        <a:lnTo>
                          <a:pt x="27" y="70"/>
                        </a:lnTo>
                        <a:lnTo>
                          <a:pt x="0" y="13"/>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87" name="Freeform 361"/>
                  <p:cNvSpPr>
                    <a:spLocks noChangeArrowheads="1"/>
                  </p:cNvSpPr>
                  <p:nvPr/>
                </p:nvSpPr>
                <p:spPr bwMode="auto">
                  <a:xfrm>
                    <a:off x="7664451" y="2912471"/>
                    <a:ext cx="467783" cy="806451"/>
                  </a:xfrm>
                  <a:custGeom>
                    <a:avLst/>
                    <a:gdLst/>
                    <a:ahLst/>
                    <a:cxnLst>
                      <a:cxn ang="0">
                        <a:pos x="0" y="28"/>
                      </a:cxn>
                      <a:cxn ang="0">
                        <a:pos x="26" y="41"/>
                      </a:cxn>
                      <a:cxn ang="0">
                        <a:pos x="49" y="38"/>
                      </a:cxn>
                      <a:cxn ang="0">
                        <a:pos x="59" y="32"/>
                      </a:cxn>
                      <a:cxn ang="0">
                        <a:pos x="65" y="8"/>
                      </a:cxn>
                      <a:cxn ang="0">
                        <a:pos x="172" y="0"/>
                      </a:cxn>
                      <a:cxn ang="0">
                        <a:pos x="221" y="270"/>
                      </a:cxn>
                      <a:cxn ang="0">
                        <a:pos x="217" y="267"/>
                      </a:cxn>
                      <a:cxn ang="0">
                        <a:pos x="182" y="283"/>
                      </a:cxn>
                      <a:cxn ang="0">
                        <a:pos x="155" y="354"/>
                      </a:cxn>
                      <a:cxn ang="0">
                        <a:pos x="117" y="344"/>
                      </a:cxn>
                      <a:cxn ang="0">
                        <a:pos x="72" y="372"/>
                      </a:cxn>
                      <a:cxn ang="0">
                        <a:pos x="14" y="381"/>
                      </a:cxn>
                      <a:cxn ang="0">
                        <a:pos x="40" y="311"/>
                      </a:cxn>
                      <a:cxn ang="0">
                        <a:pos x="30" y="270"/>
                      </a:cxn>
                      <a:cxn ang="0">
                        <a:pos x="0" y="28"/>
                      </a:cxn>
                    </a:cxnLst>
                    <a:rect l="0" t="0" r="r" b="b"/>
                    <a:pathLst>
                      <a:path w="221" h="381">
                        <a:moveTo>
                          <a:pt x="0" y="28"/>
                        </a:moveTo>
                        <a:lnTo>
                          <a:pt x="26" y="41"/>
                        </a:lnTo>
                        <a:lnTo>
                          <a:pt x="49" y="38"/>
                        </a:lnTo>
                        <a:lnTo>
                          <a:pt x="59" y="32"/>
                        </a:lnTo>
                        <a:lnTo>
                          <a:pt x="65" y="8"/>
                        </a:lnTo>
                        <a:lnTo>
                          <a:pt x="172" y="0"/>
                        </a:lnTo>
                        <a:lnTo>
                          <a:pt x="221" y="270"/>
                        </a:lnTo>
                        <a:lnTo>
                          <a:pt x="217" y="267"/>
                        </a:lnTo>
                        <a:lnTo>
                          <a:pt x="182" y="283"/>
                        </a:lnTo>
                        <a:lnTo>
                          <a:pt x="155" y="354"/>
                        </a:lnTo>
                        <a:lnTo>
                          <a:pt x="117" y="344"/>
                        </a:lnTo>
                        <a:lnTo>
                          <a:pt x="72" y="372"/>
                        </a:lnTo>
                        <a:lnTo>
                          <a:pt x="14" y="381"/>
                        </a:lnTo>
                        <a:lnTo>
                          <a:pt x="40" y="311"/>
                        </a:lnTo>
                        <a:lnTo>
                          <a:pt x="30" y="270"/>
                        </a:lnTo>
                        <a:lnTo>
                          <a:pt x="0" y="28"/>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8" name="Freeform 362"/>
                  <p:cNvSpPr>
                    <a:spLocks noChangeArrowheads="1"/>
                  </p:cNvSpPr>
                  <p:nvPr/>
                </p:nvSpPr>
                <p:spPr bwMode="auto">
                  <a:xfrm>
                    <a:off x="8038300" y="2752618"/>
                    <a:ext cx="573619" cy="714634"/>
                  </a:xfrm>
                  <a:custGeom>
                    <a:avLst/>
                    <a:gdLst/>
                    <a:ahLst/>
                    <a:cxnLst>
                      <a:cxn ang="0">
                        <a:pos x="0" y="76"/>
                      </a:cxn>
                      <a:cxn ang="0">
                        <a:pos x="129" y="63"/>
                      </a:cxn>
                      <a:cxn ang="0">
                        <a:pos x="155" y="70"/>
                      </a:cxn>
                      <a:cxn ang="0">
                        <a:pos x="215" y="39"/>
                      </a:cxn>
                      <a:cxn ang="0">
                        <a:pos x="228" y="12"/>
                      </a:cxn>
                      <a:cxn ang="0">
                        <a:pos x="264" y="0"/>
                      </a:cxn>
                      <a:cxn ang="0">
                        <a:pos x="283" y="129"/>
                      </a:cxn>
                      <a:cxn ang="0">
                        <a:pos x="269" y="144"/>
                      </a:cxn>
                      <a:cxn ang="0">
                        <a:pos x="273" y="235"/>
                      </a:cxn>
                      <a:cxn ang="0">
                        <a:pos x="244" y="242"/>
                      </a:cxn>
                      <a:cxn ang="0">
                        <a:pos x="228" y="292"/>
                      </a:cxn>
                      <a:cxn ang="0">
                        <a:pos x="207" y="286"/>
                      </a:cxn>
                      <a:cxn ang="0">
                        <a:pos x="199" y="344"/>
                      </a:cxn>
                      <a:cxn ang="0">
                        <a:pos x="167" y="320"/>
                      </a:cxn>
                      <a:cxn ang="0">
                        <a:pos x="105" y="335"/>
                      </a:cxn>
                      <a:cxn ang="0">
                        <a:pos x="78" y="313"/>
                      </a:cxn>
                      <a:cxn ang="0">
                        <a:pos x="43" y="312"/>
                      </a:cxn>
                      <a:cxn ang="0">
                        <a:pos x="24" y="215"/>
                      </a:cxn>
                      <a:cxn ang="0">
                        <a:pos x="0" y="76"/>
                      </a:cxn>
                    </a:cxnLst>
                    <a:rect l="0" t="0" r="r" b="b"/>
                    <a:pathLst>
                      <a:path w="283" h="344">
                        <a:moveTo>
                          <a:pt x="0" y="76"/>
                        </a:moveTo>
                        <a:lnTo>
                          <a:pt x="129" y="63"/>
                        </a:lnTo>
                        <a:lnTo>
                          <a:pt x="155" y="70"/>
                        </a:lnTo>
                        <a:lnTo>
                          <a:pt x="215" y="39"/>
                        </a:lnTo>
                        <a:lnTo>
                          <a:pt x="228" y="12"/>
                        </a:lnTo>
                        <a:lnTo>
                          <a:pt x="264" y="0"/>
                        </a:lnTo>
                        <a:lnTo>
                          <a:pt x="283" y="129"/>
                        </a:lnTo>
                        <a:lnTo>
                          <a:pt x="269" y="144"/>
                        </a:lnTo>
                        <a:lnTo>
                          <a:pt x="273" y="235"/>
                        </a:lnTo>
                        <a:lnTo>
                          <a:pt x="244" y="242"/>
                        </a:lnTo>
                        <a:lnTo>
                          <a:pt x="228" y="292"/>
                        </a:lnTo>
                        <a:lnTo>
                          <a:pt x="207" y="286"/>
                        </a:lnTo>
                        <a:lnTo>
                          <a:pt x="199" y="344"/>
                        </a:lnTo>
                        <a:lnTo>
                          <a:pt x="167" y="320"/>
                        </a:lnTo>
                        <a:lnTo>
                          <a:pt x="105" y="335"/>
                        </a:lnTo>
                        <a:lnTo>
                          <a:pt x="78" y="313"/>
                        </a:lnTo>
                        <a:lnTo>
                          <a:pt x="43" y="312"/>
                        </a:lnTo>
                        <a:lnTo>
                          <a:pt x="24" y="215"/>
                        </a:lnTo>
                        <a:lnTo>
                          <a:pt x="0" y="76"/>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89" name="Freeform 363"/>
                  <p:cNvSpPr>
                    <a:spLocks noChangeArrowheads="1"/>
                  </p:cNvSpPr>
                  <p:nvPr/>
                </p:nvSpPr>
                <p:spPr bwMode="auto">
                  <a:xfrm>
                    <a:off x="7488767" y="3399304"/>
                    <a:ext cx="1062567" cy="620184"/>
                  </a:xfrm>
                  <a:custGeom>
                    <a:avLst/>
                    <a:gdLst/>
                    <a:ahLst/>
                    <a:cxnLst>
                      <a:cxn ang="0">
                        <a:pos x="0" y="293"/>
                      </a:cxn>
                      <a:cxn ang="0">
                        <a:pos x="122" y="274"/>
                      </a:cxn>
                      <a:cxn ang="0">
                        <a:pos x="122" y="261"/>
                      </a:cxn>
                      <a:cxn ang="0">
                        <a:pos x="417" y="220"/>
                      </a:cxn>
                      <a:cxn ang="0">
                        <a:pos x="421" y="197"/>
                      </a:cxn>
                      <a:cxn ang="0">
                        <a:pos x="465" y="180"/>
                      </a:cxn>
                      <a:cxn ang="0">
                        <a:pos x="470" y="156"/>
                      </a:cxn>
                      <a:cxn ang="0">
                        <a:pos x="488" y="148"/>
                      </a:cxn>
                      <a:cxn ang="0">
                        <a:pos x="502" y="114"/>
                      </a:cxn>
                      <a:cxn ang="0">
                        <a:pos x="461" y="78"/>
                      </a:cxn>
                      <a:cxn ang="0">
                        <a:pos x="454" y="33"/>
                      </a:cxn>
                      <a:cxn ang="0">
                        <a:pos x="421" y="9"/>
                      </a:cxn>
                      <a:cxn ang="0">
                        <a:pos x="356" y="23"/>
                      </a:cxn>
                      <a:cxn ang="0">
                        <a:pos x="326" y="1"/>
                      </a:cxn>
                      <a:cxn ang="0">
                        <a:pos x="297" y="0"/>
                      </a:cxn>
                      <a:cxn ang="0">
                        <a:pos x="302" y="33"/>
                      </a:cxn>
                      <a:cxn ang="0">
                        <a:pos x="261" y="49"/>
                      </a:cxn>
                      <a:cxn ang="0">
                        <a:pos x="234" y="122"/>
                      </a:cxn>
                      <a:cxn ang="0">
                        <a:pos x="199" y="110"/>
                      </a:cxn>
                      <a:cxn ang="0">
                        <a:pos x="154" y="138"/>
                      </a:cxn>
                      <a:cxn ang="0">
                        <a:pos x="97" y="148"/>
                      </a:cxn>
                      <a:cxn ang="0">
                        <a:pos x="97" y="189"/>
                      </a:cxn>
                      <a:cxn ang="0">
                        <a:pos x="68" y="187"/>
                      </a:cxn>
                      <a:cxn ang="0">
                        <a:pos x="70" y="224"/>
                      </a:cxn>
                      <a:cxn ang="0">
                        <a:pos x="41" y="209"/>
                      </a:cxn>
                      <a:cxn ang="0">
                        <a:pos x="23" y="216"/>
                      </a:cxn>
                      <a:cxn ang="0">
                        <a:pos x="38" y="241"/>
                      </a:cxn>
                      <a:cxn ang="0">
                        <a:pos x="7" y="274"/>
                      </a:cxn>
                      <a:cxn ang="0">
                        <a:pos x="0" y="293"/>
                      </a:cxn>
                    </a:cxnLst>
                    <a:rect l="0" t="0" r="r" b="b"/>
                    <a:pathLst>
                      <a:path w="502" h="293">
                        <a:moveTo>
                          <a:pt x="0" y="293"/>
                        </a:moveTo>
                        <a:lnTo>
                          <a:pt x="122" y="274"/>
                        </a:lnTo>
                        <a:lnTo>
                          <a:pt x="122" y="261"/>
                        </a:lnTo>
                        <a:lnTo>
                          <a:pt x="417" y="220"/>
                        </a:lnTo>
                        <a:lnTo>
                          <a:pt x="421" y="197"/>
                        </a:lnTo>
                        <a:lnTo>
                          <a:pt x="465" y="180"/>
                        </a:lnTo>
                        <a:lnTo>
                          <a:pt x="470" y="156"/>
                        </a:lnTo>
                        <a:lnTo>
                          <a:pt x="488" y="148"/>
                        </a:lnTo>
                        <a:lnTo>
                          <a:pt x="502" y="114"/>
                        </a:lnTo>
                        <a:lnTo>
                          <a:pt x="461" y="78"/>
                        </a:lnTo>
                        <a:lnTo>
                          <a:pt x="454" y="33"/>
                        </a:lnTo>
                        <a:lnTo>
                          <a:pt x="421" y="9"/>
                        </a:lnTo>
                        <a:lnTo>
                          <a:pt x="356" y="23"/>
                        </a:lnTo>
                        <a:lnTo>
                          <a:pt x="326" y="1"/>
                        </a:lnTo>
                        <a:lnTo>
                          <a:pt x="297" y="0"/>
                        </a:lnTo>
                        <a:lnTo>
                          <a:pt x="302" y="33"/>
                        </a:lnTo>
                        <a:lnTo>
                          <a:pt x="261" y="49"/>
                        </a:lnTo>
                        <a:lnTo>
                          <a:pt x="234" y="122"/>
                        </a:lnTo>
                        <a:lnTo>
                          <a:pt x="199" y="110"/>
                        </a:lnTo>
                        <a:lnTo>
                          <a:pt x="154" y="138"/>
                        </a:lnTo>
                        <a:lnTo>
                          <a:pt x="97" y="148"/>
                        </a:lnTo>
                        <a:lnTo>
                          <a:pt x="97" y="189"/>
                        </a:lnTo>
                        <a:lnTo>
                          <a:pt x="68" y="187"/>
                        </a:lnTo>
                        <a:lnTo>
                          <a:pt x="70" y="224"/>
                        </a:lnTo>
                        <a:lnTo>
                          <a:pt x="41" y="209"/>
                        </a:lnTo>
                        <a:lnTo>
                          <a:pt x="23" y="216"/>
                        </a:lnTo>
                        <a:lnTo>
                          <a:pt x="38" y="241"/>
                        </a:lnTo>
                        <a:lnTo>
                          <a:pt x="7" y="274"/>
                        </a:lnTo>
                        <a:lnTo>
                          <a:pt x="0" y="293"/>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sp>
                <p:nvSpPr>
                  <p:cNvPr id="190" name="Freeform 364"/>
                  <p:cNvSpPr>
                    <a:spLocks noChangeArrowheads="1"/>
                  </p:cNvSpPr>
                  <p:nvPr/>
                </p:nvSpPr>
                <p:spPr bwMode="auto">
                  <a:xfrm>
                    <a:off x="7421033" y="3807821"/>
                    <a:ext cx="1219200" cy="465667"/>
                  </a:xfrm>
                  <a:custGeom>
                    <a:avLst/>
                    <a:gdLst/>
                    <a:ahLst/>
                    <a:cxnLst>
                      <a:cxn ang="0">
                        <a:pos x="35" y="101"/>
                      </a:cxn>
                      <a:cxn ang="0">
                        <a:pos x="35" y="104"/>
                      </a:cxn>
                      <a:cxn ang="0">
                        <a:pos x="25" y="125"/>
                      </a:cxn>
                      <a:cxn ang="0">
                        <a:pos x="36" y="152"/>
                      </a:cxn>
                      <a:cxn ang="0">
                        <a:pos x="0" y="178"/>
                      </a:cxn>
                      <a:cxn ang="0">
                        <a:pos x="7" y="220"/>
                      </a:cxn>
                      <a:cxn ang="0">
                        <a:pos x="158" y="207"/>
                      </a:cxn>
                      <a:cxn ang="0">
                        <a:pos x="338" y="186"/>
                      </a:cxn>
                      <a:cxn ang="0">
                        <a:pos x="428" y="168"/>
                      </a:cxn>
                      <a:cxn ang="0">
                        <a:pos x="446" y="111"/>
                      </a:cxn>
                      <a:cxn ang="0">
                        <a:pos x="478" y="109"/>
                      </a:cxn>
                      <a:cxn ang="0">
                        <a:pos x="576" y="0"/>
                      </a:cxn>
                      <a:cxn ang="0">
                        <a:pos x="449" y="27"/>
                      </a:cxn>
                      <a:cxn ang="0">
                        <a:pos x="151" y="72"/>
                      </a:cxn>
                      <a:cxn ang="0">
                        <a:pos x="154" y="85"/>
                      </a:cxn>
                      <a:cxn ang="0">
                        <a:pos x="35" y="101"/>
                      </a:cxn>
                    </a:cxnLst>
                    <a:rect l="0" t="0" r="r" b="b"/>
                    <a:pathLst>
                      <a:path w="576" h="220">
                        <a:moveTo>
                          <a:pt x="35" y="101"/>
                        </a:moveTo>
                        <a:lnTo>
                          <a:pt x="35" y="104"/>
                        </a:lnTo>
                        <a:lnTo>
                          <a:pt x="25" y="125"/>
                        </a:lnTo>
                        <a:lnTo>
                          <a:pt x="36" y="152"/>
                        </a:lnTo>
                        <a:lnTo>
                          <a:pt x="0" y="178"/>
                        </a:lnTo>
                        <a:lnTo>
                          <a:pt x="7" y="220"/>
                        </a:lnTo>
                        <a:lnTo>
                          <a:pt x="158" y="207"/>
                        </a:lnTo>
                        <a:lnTo>
                          <a:pt x="338" y="186"/>
                        </a:lnTo>
                        <a:lnTo>
                          <a:pt x="428" y="168"/>
                        </a:lnTo>
                        <a:lnTo>
                          <a:pt x="446" y="111"/>
                        </a:lnTo>
                        <a:lnTo>
                          <a:pt x="478" y="109"/>
                        </a:lnTo>
                        <a:lnTo>
                          <a:pt x="576" y="0"/>
                        </a:lnTo>
                        <a:lnTo>
                          <a:pt x="449" y="27"/>
                        </a:lnTo>
                        <a:lnTo>
                          <a:pt x="151" y="72"/>
                        </a:lnTo>
                        <a:lnTo>
                          <a:pt x="154" y="85"/>
                        </a:lnTo>
                        <a:lnTo>
                          <a:pt x="35" y="10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1" name="Freeform 365"/>
                  <p:cNvSpPr>
                    <a:spLocks noChangeArrowheads="1"/>
                  </p:cNvSpPr>
                  <p:nvPr/>
                </p:nvSpPr>
                <p:spPr bwMode="auto">
                  <a:xfrm>
                    <a:off x="7304617" y="4239622"/>
                    <a:ext cx="497416" cy="918633"/>
                  </a:xfrm>
                  <a:custGeom>
                    <a:avLst/>
                    <a:gdLst/>
                    <a:ahLst/>
                    <a:cxnLst>
                      <a:cxn ang="0">
                        <a:pos x="65" y="13"/>
                      </a:cxn>
                      <a:cxn ang="0">
                        <a:pos x="30" y="87"/>
                      </a:cxn>
                      <a:cxn ang="0">
                        <a:pos x="0" y="136"/>
                      </a:cxn>
                      <a:cxn ang="0">
                        <a:pos x="9" y="193"/>
                      </a:cxn>
                      <a:cxn ang="0">
                        <a:pos x="46" y="270"/>
                      </a:cxn>
                      <a:cxn ang="0">
                        <a:pos x="17" y="349"/>
                      </a:cxn>
                      <a:cxn ang="0">
                        <a:pos x="5" y="391"/>
                      </a:cxn>
                      <a:cxn ang="0">
                        <a:pos x="143" y="373"/>
                      </a:cxn>
                      <a:cxn ang="0">
                        <a:pos x="149" y="428"/>
                      </a:cxn>
                      <a:cxn ang="0">
                        <a:pos x="177" y="434"/>
                      </a:cxn>
                      <a:cxn ang="0">
                        <a:pos x="184" y="406"/>
                      </a:cxn>
                      <a:cxn ang="0">
                        <a:pos x="235" y="398"/>
                      </a:cxn>
                      <a:cxn ang="0">
                        <a:pos x="223" y="311"/>
                      </a:cxn>
                      <a:cxn ang="0">
                        <a:pos x="222" y="0"/>
                      </a:cxn>
                      <a:cxn ang="0">
                        <a:pos x="65" y="13"/>
                      </a:cxn>
                    </a:cxnLst>
                    <a:rect l="0" t="0" r="r" b="b"/>
                    <a:pathLst>
                      <a:path w="235" h="434">
                        <a:moveTo>
                          <a:pt x="65" y="13"/>
                        </a:moveTo>
                        <a:lnTo>
                          <a:pt x="30" y="87"/>
                        </a:lnTo>
                        <a:lnTo>
                          <a:pt x="0" y="136"/>
                        </a:lnTo>
                        <a:lnTo>
                          <a:pt x="9" y="193"/>
                        </a:lnTo>
                        <a:lnTo>
                          <a:pt x="46" y="270"/>
                        </a:lnTo>
                        <a:lnTo>
                          <a:pt x="17" y="349"/>
                        </a:lnTo>
                        <a:lnTo>
                          <a:pt x="5" y="391"/>
                        </a:lnTo>
                        <a:lnTo>
                          <a:pt x="143" y="373"/>
                        </a:lnTo>
                        <a:lnTo>
                          <a:pt x="149" y="428"/>
                        </a:lnTo>
                        <a:lnTo>
                          <a:pt x="177" y="434"/>
                        </a:lnTo>
                        <a:lnTo>
                          <a:pt x="184" y="406"/>
                        </a:lnTo>
                        <a:lnTo>
                          <a:pt x="235" y="398"/>
                        </a:lnTo>
                        <a:lnTo>
                          <a:pt x="223" y="311"/>
                        </a:lnTo>
                        <a:lnTo>
                          <a:pt x="222" y="0"/>
                        </a:lnTo>
                        <a:lnTo>
                          <a:pt x="65" y="1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2" name="Freeform 366"/>
                  <p:cNvSpPr>
                    <a:spLocks noChangeArrowheads="1"/>
                  </p:cNvSpPr>
                  <p:nvPr/>
                </p:nvSpPr>
                <p:spPr bwMode="auto">
                  <a:xfrm>
                    <a:off x="7768167" y="4193055"/>
                    <a:ext cx="567267" cy="929216"/>
                  </a:xfrm>
                  <a:custGeom>
                    <a:avLst/>
                    <a:gdLst/>
                    <a:ahLst/>
                    <a:cxnLst>
                      <a:cxn ang="0">
                        <a:pos x="0" y="22"/>
                      </a:cxn>
                      <a:cxn ang="0">
                        <a:pos x="174" y="0"/>
                      </a:cxn>
                      <a:cxn ang="0">
                        <a:pos x="229" y="203"/>
                      </a:cxn>
                      <a:cxn ang="0">
                        <a:pos x="268" y="235"/>
                      </a:cxn>
                      <a:cxn ang="0">
                        <a:pos x="237" y="296"/>
                      </a:cxn>
                      <a:cxn ang="0">
                        <a:pos x="266" y="353"/>
                      </a:cxn>
                      <a:cxn ang="0">
                        <a:pos x="89" y="374"/>
                      </a:cxn>
                      <a:cxn ang="0">
                        <a:pos x="97" y="422"/>
                      </a:cxn>
                      <a:cxn ang="0">
                        <a:pos x="71" y="439"/>
                      </a:cxn>
                      <a:cxn ang="0">
                        <a:pos x="51" y="377"/>
                      </a:cxn>
                      <a:cxn ang="0">
                        <a:pos x="39" y="428"/>
                      </a:cxn>
                      <a:cxn ang="0">
                        <a:pos x="16" y="422"/>
                      </a:cxn>
                      <a:cxn ang="0">
                        <a:pos x="8" y="371"/>
                      </a:cxn>
                      <a:cxn ang="0">
                        <a:pos x="3" y="328"/>
                      </a:cxn>
                      <a:cxn ang="0">
                        <a:pos x="0" y="22"/>
                      </a:cxn>
                    </a:cxnLst>
                    <a:rect l="0" t="0" r="r" b="b"/>
                    <a:pathLst>
                      <a:path w="268" h="439">
                        <a:moveTo>
                          <a:pt x="0" y="22"/>
                        </a:moveTo>
                        <a:lnTo>
                          <a:pt x="174" y="0"/>
                        </a:lnTo>
                        <a:lnTo>
                          <a:pt x="229" y="203"/>
                        </a:lnTo>
                        <a:lnTo>
                          <a:pt x="268" y="235"/>
                        </a:lnTo>
                        <a:lnTo>
                          <a:pt x="237" y="296"/>
                        </a:lnTo>
                        <a:lnTo>
                          <a:pt x="266" y="353"/>
                        </a:lnTo>
                        <a:lnTo>
                          <a:pt x="89" y="374"/>
                        </a:lnTo>
                        <a:lnTo>
                          <a:pt x="97" y="422"/>
                        </a:lnTo>
                        <a:lnTo>
                          <a:pt x="71" y="439"/>
                        </a:lnTo>
                        <a:lnTo>
                          <a:pt x="51" y="377"/>
                        </a:lnTo>
                        <a:lnTo>
                          <a:pt x="39" y="428"/>
                        </a:lnTo>
                        <a:lnTo>
                          <a:pt x="16" y="422"/>
                        </a:lnTo>
                        <a:lnTo>
                          <a:pt x="8" y="371"/>
                        </a:lnTo>
                        <a:lnTo>
                          <a:pt x="3" y="328"/>
                        </a:lnTo>
                        <a:lnTo>
                          <a:pt x="0" y="22"/>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3" name="Freeform 367"/>
                  <p:cNvSpPr>
                    <a:spLocks noChangeArrowheads="1"/>
                  </p:cNvSpPr>
                  <p:nvPr/>
                </p:nvSpPr>
                <p:spPr bwMode="auto">
                  <a:xfrm>
                    <a:off x="8136467" y="4152837"/>
                    <a:ext cx="778933" cy="848784"/>
                  </a:xfrm>
                  <a:custGeom>
                    <a:avLst/>
                    <a:gdLst/>
                    <a:ahLst/>
                    <a:cxnLst>
                      <a:cxn ang="0">
                        <a:pos x="0" y="24"/>
                      </a:cxn>
                      <a:cxn ang="0">
                        <a:pos x="4" y="24"/>
                      </a:cxn>
                      <a:cxn ang="0">
                        <a:pos x="90" y="7"/>
                      </a:cxn>
                      <a:cxn ang="0">
                        <a:pos x="165" y="0"/>
                      </a:cxn>
                      <a:cxn ang="0">
                        <a:pos x="155" y="20"/>
                      </a:cxn>
                      <a:cxn ang="0">
                        <a:pos x="178" y="20"/>
                      </a:cxn>
                      <a:cxn ang="0">
                        <a:pos x="308" y="143"/>
                      </a:cxn>
                      <a:cxn ang="0">
                        <a:pos x="360" y="224"/>
                      </a:cxn>
                      <a:cxn ang="0">
                        <a:pos x="368" y="278"/>
                      </a:cxn>
                      <a:cxn ang="0">
                        <a:pos x="349" y="291"/>
                      </a:cxn>
                      <a:cxn ang="0">
                        <a:pos x="360" y="345"/>
                      </a:cxn>
                      <a:cxn ang="0">
                        <a:pos x="323" y="348"/>
                      </a:cxn>
                      <a:cxn ang="0">
                        <a:pos x="323" y="394"/>
                      </a:cxn>
                      <a:cxn ang="0">
                        <a:pos x="294" y="372"/>
                      </a:cxn>
                      <a:cxn ang="0">
                        <a:pos x="106" y="401"/>
                      </a:cxn>
                      <a:cxn ang="0">
                        <a:pos x="63" y="315"/>
                      </a:cxn>
                      <a:cxn ang="0">
                        <a:pos x="92" y="255"/>
                      </a:cxn>
                      <a:cxn ang="0">
                        <a:pos x="53" y="225"/>
                      </a:cxn>
                      <a:cxn ang="0">
                        <a:pos x="0" y="24"/>
                      </a:cxn>
                    </a:cxnLst>
                    <a:rect l="0" t="0" r="r" b="b"/>
                    <a:pathLst>
                      <a:path w="368" h="401">
                        <a:moveTo>
                          <a:pt x="0" y="24"/>
                        </a:moveTo>
                        <a:lnTo>
                          <a:pt x="4" y="24"/>
                        </a:lnTo>
                        <a:lnTo>
                          <a:pt x="90" y="7"/>
                        </a:lnTo>
                        <a:lnTo>
                          <a:pt x="165" y="0"/>
                        </a:lnTo>
                        <a:lnTo>
                          <a:pt x="155" y="20"/>
                        </a:lnTo>
                        <a:lnTo>
                          <a:pt x="178" y="20"/>
                        </a:lnTo>
                        <a:lnTo>
                          <a:pt x="308" y="143"/>
                        </a:lnTo>
                        <a:lnTo>
                          <a:pt x="360" y="224"/>
                        </a:lnTo>
                        <a:lnTo>
                          <a:pt x="368" y="278"/>
                        </a:lnTo>
                        <a:lnTo>
                          <a:pt x="349" y="291"/>
                        </a:lnTo>
                        <a:lnTo>
                          <a:pt x="360" y="345"/>
                        </a:lnTo>
                        <a:lnTo>
                          <a:pt x="323" y="348"/>
                        </a:lnTo>
                        <a:lnTo>
                          <a:pt x="323" y="394"/>
                        </a:lnTo>
                        <a:lnTo>
                          <a:pt x="294" y="372"/>
                        </a:lnTo>
                        <a:lnTo>
                          <a:pt x="106" y="401"/>
                        </a:lnTo>
                        <a:lnTo>
                          <a:pt x="63" y="315"/>
                        </a:lnTo>
                        <a:lnTo>
                          <a:pt x="92" y="255"/>
                        </a:lnTo>
                        <a:lnTo>
                          <a:pt x="53" y="225"/>
                        </a:lnTo>
                        <a:lnTo>
                          <a:pt x="0" y="2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4" name="Freeform 368"/>
                  <p:cNvSpPr>
                    <a:spLocks noChangeArrowheads="1"/>
                  </p:cNvSpPr>
                  <p:nvPr/>
                </p:nvSpPr>
                <p:spPr bwMode="auto">
                  <a:xfrm>
                    <a:off x="8464551" y="4034304"/>
                    <a:ext cx="711200" cy="592667"/>
                  </a:xfrm>
                  <a:custGeom>
                    <a:avLst/>
                    <a:gdLst/>
                    <a:ahLst/>
                    <a:cxnLst>
                      <a:cxn ang="0">
                        <a:pos x="12" y="51"/>
                      </a:cxn>
                      <a:cxn ang="0">
                        <a:pos x="38" y="23"/>
                      </a:cxn>
                      <a:cxn ang="0">
                        <a:pos x="140" y="0"/>
                      </a:cxn>
                      <a:cxn ang="0">
                        <a:pos x="170" y="16"/>
                      </a:cxn>
                      <a:cxn ang="0">
                        <a:pos x="235" y="4"/>
                      </a:cxn>
                      <a:cxn ang="0">
                        <a:pos x="288" y="44"/>
                      </a:cxn>
                      <a:cxn ang="0">
                        <a:pos x="336" y="76"/>
                      </a:cxn>
                      <a:cxn ang="0">
                        <a:pos x="309" y="158"/>
                      </a:cxn>
                      <a:cxn ang="0">
                        <a:pos x="268" y="202"/>
                      </a:cxn>
                      <a:cxn ang="0">
                        <a:pos x="225" y="215"/>
                      </a:cxn>
                      <a:cxn ang="0">
                        <a:pos x="233" y="248"/>
                      </a:cxn>
                      <a:cxn ang="0">
                        <a:pos x="205" y="280"/>
                      </a:cxn>
                      <a:cxn ang="0">
                        <a:pos x="153" y="202"/>
                      </a:cxn>
                      <a:cxn ang="0">
                        <a:pos x="21" y="76"/>
                      </a:cxn>
                      <a:cxn ang="0">
                        <a:pos x="0" y="76"/>
                      </a:cxn>
                      <a:cxn ang="0">
                        <a:pos x="12" y="51"/>
                      </a:cxn>
                    </a:cxnLst>
                    <a:rect l="0" t="0" r="r" b="b"/>
                    <a:pathLst>
                      <a:path w="336" h="280">
                        <a:moveTo>
                          <a:pt x="12" y="51"/>
                        </a:moveTo>
                        <a:lnTo>
                          <a:pt x="38" y="23"/>
                        </a:lnTo>
                        <a:lnTo>
                          <a:pt x="140" y="0"/>
                        </a:lnTo>
                        <a:lnTo>
                          <a:pt x="170" y="16"/>
                        </a:lnTo>
                        <a:lnTo>
                          <a:pt x="235" y="4"/>
                        </a:lnTo>
                        <a:lnTo>
                          <a:pt x="288" y="44"/>
                        </a:lnTo>
                        <a:lnTo>
                          <a:pt x="336" y="76"/>
                        </a:lnTo>
                        <a:lnTo>
                          <a:pt x="309" y="158"/>
                        </a:lnTo>
                        <a:lnTo>
                          <a:pt x="268" y="202"/>
                        </a:lnTo>
                        <a:lnTo>
                          <a:pt x="225" y="215"/>
                        </a:lnTo>
                        <a:lnTo>
                          <a:pt x="233" y="248"/>
                        </a:lnTo>
                        <a:lnTo>
                          <a:pt x="205" y="280"/>
                        </a:lnTo>
                        <a:lnTo>
                          <a:pt x="153" y="202"/>
                        </a:lnTo>
                        <a:lnTo>
                          <a:pt x="21" y="76"/>
                        </a:lnTo>
                        <a:lnTo>
                          <a:pt x="0" y="76"/>
                        </a:lnTo>
                        <a:lnTo>
                          <a:pt x="12" y="5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5" name="Freeform 369"/>
                  <p:cNvSpPr>
                    <a:spLocks noChangeArrowheads="1"/>
                  </p:cNvSpPr>
                  <p:nvPr/>
                </p:nvSpPr>
                <p:spPr bwMode="auto">
                  <a:xfrm>
                    <a:off x="7956551" y="4883088"/>
                    <a:ext cx="1331383" cy="956733"/>
                  </a:xfrm>
                  <a:custGeom>
                    <a:avLst/>
                    <a:gdLst/>
                    <a:ahLst/>
                    <a:cxnLst>
                      <a:cxn ang="0">
                        <a:pos x="0" y="44"/>
                      </a:cxn>
                      <a:cxn ang="0">
                        <a:pos x="173" y="27"/>
                      </a:cxn>
                      <a:cxn ang="0">
                        <a:pos x="191" y="56"/>
                      </a:cxn>
                      <a:cxn ang="0">
                        <a:pos x="376" y="27"/>
                      </a:cxn>
                      <a:cxn ang="0">
                        <a:pos x="408" y="51"/>
                      </a:cxn>
                      <a:cxn ang="0">
                        <a:pos x="408" y="4"/>
                      </a:cxn>
                      <a:cxn ang="0">
                        <a:pos x="405" y="0"/>
                      </a:cxn>
                      <a:cxn ang="0">
                        <a:pos x="442" y="3"/>
                      </a:cxn>
                      <a:cxn ang="0">
                        <a:pos x="482" y="73"/>
                      </a:cxn>
                      <a:cxn ang="0">
                        <a:pos x="544" y="167"/>
                      </a:cxn>
                      <a:cxn ang="0">
                        <a:pos x="574" y="249"/>
                      </a:cxn>
                      <a:cxn ang="0">
                        <a:pos x="621" y="306"/>
                      </a:cxn>
                      <a:cxn ang="0">
                        <a:pos x="629" y="388"/>
                      </a:cxn>
                      <a:cxn ang="0">
                        <a:pos x="614" y="439"/>
                      </a:cxn>
                      <a:cxn ang="0">
                        <a:pos x="548" y="452"/>
                      </a:cxn>
                      <a:cxn ang="0">
                        <a:pos x="536" y="431"/>
                      </a:cxn>
                      <a:cxn ang="0">
                        <a:pos x="491" y="401"/>
                      </a:cxn>
                      <a:cxn ang="0">
                        <a:pos x="475" y="370"/>
                      </a:cxn>
                      <a:cxn ang="0">
                        <a:pos x="463" y="358"/>
                      </a:cxn>
                      <a:cxn ang="0">
                        <a:pos x="457" y="330"/>
                      </a:cxn>
                      <a:cxn ang="0">
                        <a:pos x="445" y="337"/>
                      </a:cxn>
                      <a:cxn ang="0">
                        <a:pos x="408" y="300"/>
                      </a:cxn>
                      <a:cxn ang="0">
                        <a:pos x="417" y="265"/>
                      </a:cxn>
                      <a:cxn ang="0">
                        <a:pos x="408" y="245"/>
                      </a:cxn>
                      <a:cxn ang="0">
                        <a:pos x="397" y="252"/>
                      </a:cxn>
                      <a:cxn ang="0">
                        <a:pos x="398" y="273"/>
                      </a:cxn>
                      <a:cxn ang="0">
                        <a:pos x="387" y="245"/>
                      </a:cxn>
                      <a:cxn ang="0">
                        <a:pos x="387" y="182"/>
                      </a:cxn>
                      <a:cxn ang="0">
                        <a:pos x="364" y="145"/>
                      </a:cxn>
                      <a:cxn ang="0">
                        <a:pos x="306" y="113"/>
                      </a:cxn>
                      <a:cxn ang="0">
                        <a:pos x="277" y="79"/>
                      </a:cxn>
                      <a:cxn ang="0">
                        <a:pos x="242" y="75"/>
                      </a:cxn>
                      <a:cxn ang="0">
                        <a:pos x="229" y="96"/>
                      </a:cxn>
                      <a:cxn ang="0">
                        <a:pos x="180" y="112"/>
                      </a:cxn>
                      <a:cxn ang="0">
                        <a:pos x="152" y="96"/>
                      </a:cxn>
                      <a:cxn ang="0">
                        <a:pos x="138" y="73"/>
                      </a:cxn>
                      <a:cxn ang="0">
                        <a:pos x="46" y="93"/>
                      </a:cxn>
                      <a:cxn ang="0">
                        <a:pos x="27" y="77"/>
                      </a:cxn>
                      <a:cxn ang="0">
                        <a:pos x="5" y="96"/>
                      </a:cxn>
                      <a:cxn ang="0">
                        <a:pos x="0" y="44"/>
                      </a:cxn>
                    </a:cxnLst>
                    <a:rect l="0" t="0" r="r" b="b"/>
                    <a:pathLst>
                      <a:path w="629" h="452">
                        <a:moveTo>
                          <a:pt x="0" y="44"/>
                        </a:moveTo>
                        <a:lnTo>
                          <a:pt x="173" y="27"/>
                        </a:lnTo>
                        <a:lnTo>
                          <a:pt x="191" y="56"/>
                        </a:lnTo>
                        <a:lnTo>
                          <a:pt x="376" y="27"/>
                        </a:lnTo>
                        <a:lnTo>
                          <a:pt x="408" y="51"/>
                        </a:lnTo>
                        <a:lnTo>
                          <a:pt x="408" y="4"/>
                        </a:lnTo>
                        <a:lnTo>
                          <a:pt x="405" y="0"/>
                        </a:lnTo>
                        <a:lnTo>
                          <a:pt x="442" y="3"/>
                        </a:lnTo>
                        <a:lnTo>
                          <a:pt x="482" y="73"/>
                        </a:lnTo>
                        <a:lnTo>
                          <a:pt x="544" y="167"/>
                        </a:lnTo>
                        <a:lnTo>
                          <a:pt x="574" y="249"/>
                        </a:lnTo>
                        <a:lnTo>
                          <a:pt x="621" y="306"/>
                        </a:lnTo>
                        <a:lnTo>
                          <a:pt x="629" y="388"/>
                        </a:lnTo>
                        <a:lnTo>
                          <a:pt x="614" y="439"/>
                        </a:lnTo>
                        <a:lnTo>
                          <a:pt x="548" y="452"/>
                        </a:lnTo>
                        <a:lnTo>
                          <a:pt x="536" y="431"/>
                        </a:lnTo>
                        <a:lnTo>
                          <a:pt x="491" y="401"/>
                        </a:lnTo>
                        <a:lnTo>
                          <a:pt x="475" y="370"/>
                        </a:lnTo>
                        <a:lnTo>
                          <a:pt x="463" y="358"/>
                        </a:lnTo>
                        <a:lnTo>
                          <a:pt x="457" y="330"/>
                        </a:lnTo>
                        <a:lnTo>
                          <a:pt x="445" y="337"/>
                        </a:lnTo>
                        <a:lnTo>
                          <a:pt x="408" y="300"/>
                        </a:lnTo>
                        <a:lnTo>
                          <a:pt x="417" y="265"/>
                        </a:lnTo>
                        <a:lnTo>
                          <a:pt x="408" y="245"/>
                        </a:lnTo>
                        <a:lnTo>
                          <a:pt x="397" y="252"/>
                        </a:lnTo>
                        <a:lnTo>
                          <a:pt x="398" y="273"/>
                        </a:lnTo>
                        <a:lnTo>
                          <a:pt x="387" y="245"/>
                        </a:lnTo>
                        <a:lnTo>
                          <a:pt x="387" y="182"/>
                        </a:lnTo>
                        <a:lnTo>
                          <a:pt x="364" y="145"/>
                        </a:lnTo>
                        <a:lnTo>
                          <a:pt x="306" y="113"/>
                        </a:lnTo>
                        <a:lnTo>
                          <a:pt x="277" y="79"/>
                        </a:lnTo>
                        <a:lnTo>
                          <a:pt x="242" y="75"/>
                        </a:lnTo>
                        <a:lnTo>
                          <a:pt x="229" y="96"/>
                        </a:lnTo>
                        <a:lnTo>
                          <a:pt x="180" y="112"/>
                        </a:lnTo>
                        <a:lnTo>
                          <a:pt x="152" y="96"/>
                        </a:lnTo>
                        <a:lnTo>
                          <a:pt x="138" y="73"/>
                        </a:lnTo>
                        <a:lnTo>
                          <a:pt x="46" y="93"/>
                        </a:lnTo>
                        <a:lnTo>
                          <a:pt x="27" y="77"/>
                        </a:lnTo>
                        <a:lnTo>
                          <a:pt x="5" y="96"/>
                        </a:lnTo>
                        <a:lnTo>
                          <a:pt x="0" y="4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6" name="Freeform 370"/>
                  <p:cNvSpPr>
                    <a:spLocks noChangeArrowheads="1"/>
                  </p:cNvSpPr>
                  <p:nvPr/>
                </p:nvSpPr>
                <p:spPr bwMode="auto">
                  <a:xfrm>
                    <a:off x="8322733" y="3623671"/>
                    <a:ext cx="1227667" cy="569384"/>
                  </a:xfrm>
                  <a:custGeom>
                    <a:avLst/>
                    <a:gdLst/>
                    <a:ahLst/>
                    <a:cxnLst>
                      <a:cxn ang="0">
                        <a:pos x="20" y="198"/>
                      </a:cxn>
                      <a:cxn ang="0">
                        <a:pos x="0" y="255"/>
                      </a:cxn>
                      <a:cxn ang="0">
                        <a:pos x="75" y="247"/>
                      </a:cxn>
                      <a:cxn ang="0">
                        <a:pos x="104" y="222"/>
                      </a:cxn>
                      <a:cxn ang="0">
                        <a:pos x="207" y="193"/>
                      </a:cxn>
                      <a:cxn ang="0">
                        <a:pos x="235" y="209"/>
                      </a:cxn>
                      <a:cxn ang="0">
                        <a:pos x="302" y="198"/>
                      </a:cxn>
                      <a:cxn ang="0">
                        <a:pos x="302" y="202"/>
                      </a:cxn>
                      <a:cxn ang="0">
                        <a:pos x="403" y="269"/>
                      </a:cxn>
                      <a:cxn ang="0">
                        <a:pos x="461" y="249"/>
                      </a:cxn>
                      <a:cxn ang="0">
                        <a:pos x="495" y="175"/>
                      </a:cxn>
                      <a:cxn ang="0">
                        <a:pos x="552" y="155"/>
                      </a:cxn>
                      <a:cxn ang="0">
                        <a:pos x="580" y="101"/>
                      </a:cxn>
                      <a:cxn ang="0">
                        <a:pos x="579" y="34"/>
                      </a:cxn>
                      <a:cxn ang="0">
                        <a:pos x="571" y="89"/>
                      </a:cxn>
                      <a:cxn ang="0">
                        <a:pos x="539" y="135"/>
                      </a:cxn>
                      <a:cxn ang="0">
                        <a:pos x="527" y="131"/>
                      </a:cxn>
                      <a:cxn ang="0">
                        <a:pos x="484" y="144"/>
                      </a:cxn>
                      <a:cxn ang="0">
                        <a:pos x="484" y="128"/>
                      </a:cxn>
                      <a:cxn ang="0">
                        <a:pos x="527" y="112"/>
                      </a:cxn>
                      <a:cxn ang="0">
                        <a:pos x="488" y="107"/>
                      </a:cxn>
                      <a:cxn ang="0">
                        <a:pos x="531" y="94"/>
                      </a:cxn>
                      <a:cxn ang="0">
                        <a:pos x="548" y="101"/>
                      </a:cxn>
                      <a:cxn ang="0">
                        <a:pos x="558" y="49"/>
                      </a:cxn>
                      <a:cxn ang="0">
                        <a:pos x="547" y="38"/>
                      </a:cxn>
                      <a:cxn ang="0">
                        <a:pos x="493" y="58"/>
                      </a:cxn>
                      <a:cxn ang="0">
                        <a:pos x="495" y="28"/>
                      </a:cxn>
                      <a:cxn ang="0">
                        <a:pos x="517" y="36"/>
                      </a:cxn>
                      <a:cxn ang="0">
                        <a:pos x="547" y="12"/>
                      </a:cxn>
                      <a:cxn ang="0">
                        <a:pos x="531" y="0"/>
                      </a:cxn>
                      <a:cxn ang="0">
                        <a:pos x="358" y="42"/>
                      </a:cxn>
                      <a:cxn ang="0">
                        <a:pos x="145" y="87"/>
                      </a:cxn>
                      <a:cxn ang="0">
                        <a:pos x="48" y="197"/>
                      </a:cxn>
                      <a:cxn ang="0">
                        <a:pos x="20" y="198"/>
                      </a:cxn>
                    </a:cxnLst>
                    <a:rect l="0" t="0" r="r" b="b"/>
                    <a:pathLst>
                      <a:path w="580" h="269">
                        <a:moveTo>
                          <a:pt x="20" y="198"/>
                        </a:moveTo>
                        <a:lnTo>
                          <a:pt x="0" y="255"/>
                        </a:lnTo>
                        <a:lnTo>
                          <a:pt x="75" y="247"/>
                        </a:lnTo>
                        <a:lnTo>
                          <a:pt x="104" y="222"/>
                        </a:lnTo>
                        <a:lnTo>
                          <a:pt x="207" y="193"/>
                        </a:lnTo>
                        <a:lnTo>
                          <a:pt x="235" y="209"/>
                        </a:lnTo>
                        <a:lnTo>
                          <a:pt x="302" y="198"/>
                        </a:lnTo>
                        <a:lnTo>
                          <a:pt x="302" y="202"/>
                        </a:lnTo>
                        <a:lnTo>
                          <a:pt x="403" y="269"/>
                        </a:lnTo>
                        <a:lnTo>
                          <a:pt x="461" y="249"/>
                        </a:lnTo>
                        <a:lnTo>
                          <a:pt x="495" y="175"/>
                        </a:lnTo>
                        <a:lnTo>
                          <a:pt x="552" y="155"/>
                        </a:lnTo>
                        <a:lnTo>
                          <a:pt x="580" y="101"/>
                        </a:lnTo>
                        <a:lnTo>
                          <a:pt x="579" y="34"/>
                        </a:lnTo>
                        <a:lnTo>
                          <a:pt x="571" y="89"/>
                        </a:lnTo>
                        <a:lnTo>
                          <a:pt x="539" y="135"/>
                        </a:lnTo>
                        <a:lnTo>
                          <a:pt x="527" y="131"/>
                        </a:lnTo>
                        <a:lnTo>
                          <a:pt x="484" y="144"/>
                        </a:lnTo>
                        <a:lnTo>
                          <a:pt x="484" y="128"/>
                        </a:lnTo>
                        <a:lnTo>
                          <a:pt x="527" y="112"/>
                        </a:lnTo>
                        <a:lnTo>
                          <a:pt x="488" y="107"/>
                        </a:lnTo>
                        <a:lnTo>
                          <a:pt x="531" y="94"/>
                        </a:lnTo>
                        <a:lnTo>
                          <a:pt x="548" y="101"/>
                        </a:lnTo>
                        <a:lnTo>
                          <a:pt x="558" y="49"/>
                        </a:lnTo>
                        <a:lnTo>
                          <a:pt x="547" y="38"/>
                        </a:lnTo>
                        <a:lnTo>
                          <a:pt x="493" y="58"/>
                        </a:lnTo>
                        <a:lnTo>
                          <a:pt x="495" y="28"/>
                        </a:lnTo>
                        <a:lnTo>
                          <a:pt x="517" y="36"/>
                        </a:lnTo>
                        <a:lnTo>
                          <a:pt x="547" y="12"/>
                        </a:lnTo>
                        <a:lnTo>
                          <a:pt x="531" y="0"/>
                        </a:lnTo>
                        <a:lnTo>
                          <a:pt x="358" y="42"/>
                        </a:lnTo>
                        <a:lnTo>
                          <a:pt x="145" y="87"/>
                        </a:lnTo>
                        <a:lnTo>
                          <a:pt x="48" y="197"/>
                        </a:lnTo>
                        <a:lnTo>
                          <a:pt x="20" y="198"/>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7" name="Freeform 371"/>
                  <p:cNvSpPr>
                    <a:spLocks noChangeArrowheads="1"/>
                  </p:cNvSpPr>
                  <p:nvPr/>
                </p:nvSpPr>
                <p:spPr bwMode="auto">
                  <a:xfrm>
                    <a:off x="8371418" y="3155889"/>
                    <a:ext cx="1073149" cy="704849"/>
                  </a:xfrm>
                  <a:custGeom>
                    <a:avLst/>
                    <a:gdLst/>
                    <a:ahLst/>
                    <a:cxnLst>
                      <a:cxn ang="0">
                        <a:pos x="83" y="234"/>
                      </a:cxn>
                      <a:cxn ang="0">
                        <a:pos x="69" y="267"/>
                      </a:cxn>
                      <a:cxn ang="0">
                        <a:pos x="48" y="277"/>
                      </a:cxn>
                      <a:cxn ang="0">
                        <a:pos x="46" y="298"/>
                      </a:cxn>
                      <a:cxn ang="0">
                        <a:pos x="3" y="315"/>
                      </a:cxn>
                      <a:cxn ang="0">
                        <a:pos x="0" y="333"/>
                      </a:cxn>
                      <a:cxn ang="0">
                        <a:pos x="120" y="311"/>
                      </a:cxn>
                      <a:cxn ang="0">
                        <a:pos x="337" y="263"/>
                      </a:cxn>
                      <a:cxn ang="0">
                        <a:pos x="507" y="221"/>
                      </a:cxn>
                      <a:cxn ang="0">
                        <a:pos x="507" y="187"/>
                      </a:cxn>
                      <a:cxn ang="0">
                        <a:pos x="488" y="176"/>
                      </a:cxn>
                      <a:cxn ang="0">
                        <a:pos x="472" y="193"/>
                      </a:cxn>
                      <a:cxn ang="0">
                        <a:pos x="465" y="148"/>
                      </a:cxn>
                      <a:cxn ang="0">
                        <a:pos x="472" y="108"/>
                      </a:cxn>
                      <a:cxn ang="0">
                        <a:pos x="410" y="78"/>
                      </a:cxn>
                      <a:cxn ang="0">
                        <a:pos x="368" y="86"/>
                      </a:cxn>
                      <a:cxn ang="0">
                        <a:pos x="367" y="24"/>
                      </a:cxn>
                      <a:cxn ang="0">
                        <a:pos x="322" y="0"/>
                      </a:cxn>
                      <a:cxn ang="0">
                        <a:pos x="290" y="16"/>
                      </a:cxn>
                      <a:cxn ang="0">
                        <a:pos x="267" y="74"/>
                      </a:cxn>
                      <a:cxn ang="0">
                        <a:pos x="228" y="97"/>
                      </a:cxn>
                      <a:cxn ang="0">
                        <a:pos x="212" y="189"/>
                      </a:cxn>
                      <a:cxn ang="0">
                        <a:pos x="148" y="234"/>
                      </a:cxn>
                      <a:cxn ang="0">
                        <a:pos x="97" y="251"/>
                      </a:cxn>
                      <a:cxn ang="0">
                        <a:pos x="83" y="234"/>
                      </a:cxn>
                    </a:cxnLst>
                    <a:rect l="0" t="0" r="r" b="b"/>
                    <a:pathLst>
                      <a:path w="507" h="333">
                        <a:moveTo>
                          <a:pt x="83" y="234"/>
                        </a:moveTo>
                        <a:lnTo>
                          <a:pt x="69" y="267"/>
                        </a:lnTo>
                        <a:lnTo>
                          <a:pt x="48" y="277"/>
                        </a:lnTo>
                        <a:lnTo>
                          <a:pt x="46" y="298"/>
                        </a:lnTo>
                        <a:lnTo>
                          <a:pt x="3" y="315"/>
                        </a:lnTo>
                        <a:lnTo>
                          <a:pt x="0" y="333"/>
                        </a:lnTo>
                        <a:lnTo>
                          <a:pt x="120" y="311"/>
                        </a:lnTo>
                        <a:lnTo>
                          <a:pt x="337" y="263"/>
                        </a:lnTo>
                        <a:lnTo>
                          <a:pt x="507" y="221"/>
                        </a:lnTo>
                        <a:lnTo>
                          <a:pt x="507" y="187"/>
                        </a:lnTo>
                        <a:lnTo>
                          <a:pt x="488" y="176"/>
                        </a:lnTo>
                        <a:lnTo>
                          <a:pt x="472" y="193"/>
                        </a:lnTo>
                        <a:lnTo>
                          <a:pt x="465" y="148"/>
                        </a:lnTo>
                        <a:lnTo>
                          <a:pt x="472" y="108"/>
                        </a:lnTo>
                        <a:lnTo>
                          <a:pt x="410" y="78"/>
                        </a:lnTo>
                        <a:lnTo>
                          <a:pt x="368" y="86"/>
                        </a:lnTo>
                        <a:lnTo>
                          <a:pt x="367" y="24"/>
                        </a:lnTo>
                        <a:lnTo>
                          <a:pt x="322" y="0"/>
                        </a:lnTo>
                        <a:lnTo>
                          <a:pt x="290" y="16"/>
                        </a:lnTo>
                        <a:lnTo>
                          <a:pt x="267" y="74"/>
                        </a:lnTo>
                        <a:lnTo>
                          <a:pt x="228" y="97"/>
                        </a:lnTo>
                        <a:lnTo>
                          <a:pt x="212" y="189"/>
                        </a:lnTo>
                        <a:lnTo>
                          <a:pt x="148" y="234"/>
                        </a:lnTo>
                        <a:lnTo>
                          <a:pt x="97" y="251"/>
                        </a:lnTo>
                        <a:lnTo>
                          <a:pt x="83" y="23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8" name="Freeform 372"/>
                  <p:cNvSpPr>
                    <a:spLocks noChangeArrowheads="1"/>
                  </p:cNvSpPr>
                  <p:nvPr/>
                </p:nvSpPr>
                <p:spPr bwMode="auto">
                  <a:xfrm>
                    <a:off x="8449734" y="3014071"/>
                    <a:ext cx="605367" cy="670984"/>
                  </a:xfrm>
                  <a:custGeom>
                    <a:avLst/>
                    <a:gdLst/>
                    <a:ahLst/>
                    <a:cxnLst>
                      <a:cxn ang="0">
                        <a:pos x="29" y="167"/>
                      </a:cxn>
                      <a:cxn ang="0">
                        <a:pos x="6" y="160"/>
                      </a:cxn>
                      <a:cxn ang="0">
                        <a:pos x="0" y="210"/>
                      </a:cxn>
                      <a:cxn ang="0">
                        <a:pos x="6" y="263"/>
                      </a:cxn>
                      <a:cxn ang="0">
                        <a:pos x="47" y="300"/>
                      </a:cxn>
                      <a:cxn ang="0">
                        <a:pos x="58" y="317"/>
                      </a:cxn>
                      <a:cxn ang="0">
                        <a:pos x="111" y="300"/>
                      </a:cxn>
                      <a:cxn ang="0">
                        <a:pos x="173" y="257"/>
                      </a:cxn>
                      <a:cxn ang="0">
                        <a:pos x="192" y="164"/>
                      </a:cxn>
                      <a:cxn ang="0">
                        <a:pos x="233" y="139"/>
                      </a:cxn>
                      <a:cxn ang="0">
                        <a:pos x="254" y="82"/>
                      </a:cxn>
                      <a:cxn ang="0">
                        <a:pos x="286" y="66"/>
                      </a:cxn>
                      <a:cxn ang="0">
                        <a:pos x="243" y="58"/>
                      </a:cxn>
                      <a:cxn ang="0">
                        <a:pos x="172" y="99"/>
                      </a:cxn>
                      <a:cxn ang="0">
                        <a:pos x="160" y="59"/>
                      </a:cxn>
                      <a:cxn ang="0">
                        <a:pos x="99" y="63"/>
                      </a:cxn>
                      <a:cxn ang="0">
                        <a:pos x="83" y="0"/>
                      </a:cxn>
                      <a:cxn ang="0">
                        <a:pos x="67" y="17"/>
                      </a:cxn>
                      <a:cxn ang="0">
                        <a:pos x="72" y="108"/>
                      </a:cxn>
                      <a:cxn ang="0">
                        <a:pos x="45" y="116"/>
                      </a:cxn>
                      <a:cxn ang="0">
                        <a:pos x="29" y="167"/>
                      </a:cxn>
                    </a:cxnLst>
                    <a:rect l="0" t="0" r="r" b="b"/>
                    <a:pathLst>
                      <a:path w="286" h="317">
                        <a:moveTo>
                          <a:pt x="29" y="167"/>
                        </a:moveTo>
                        <a:lnTo>
                          <a:pt x="6" y="160"/>
                        </a:lnTo>
                        <a:lnTo>
                          <a:pt x="0" y="210"/>
                        </a:lnTo>
                        <a:lnTo>
                          <a:pt x="6" y="263"/>
                        </a:lnTo>
                        <a:lnTo>
                          <a:pt x="47" y="300"/>
                        </a:lnTo>
                        <a:lnTo>
                          <a:pt x="58" y="317"/>
                        </a:lnTo>
                        <a:lnTo>
                          <a:pt x="111" y="300"/>
                        </a:lnTo>
                        <a:lnTo>
                          <a:pt x="173" y="257"/>
                        </a:lnTo>
                        <a:lnTo>
                          <a:pt x="192" y="164"/>
                        </a:lnTo>
                        <a:lnTo>
                          <a:pt x="233" y="139"/>
                        </a:lnTo>
                        <a:lnTo>
                          <a:pt x="254" y="82"/>
                        </a:lnTo>
                        <a:lnTo>
                          <a:pt x="286" y="66"/>
                        </a:lnTo>
                        <a:lnTo>
                          <a:pt x="243" y="58"/>
                        </a:lnTo>
                        <a:lnTo>
                          <a:pt x="172" y="99"/>
                        </a:lnTo>
                        <a:lnTo>
                          <a:pt x="160" y="59"/>
                        </a:lnTo>
                        <a:lnTo>
                          <a:pt x="99" y="63"/>
                        </a:lnTo>
                        <a:lnTo>
                          <a:pt x="83" y="0"/>
                        </a:lnTo>
                        <a:lnTo>
                          <a:pt x="67" y="17"/>
                        </a:lnTo>
                        <a:lnTo>
                          <a:pt x="72" y="108"/>
                        </a:lnTo>
                        <a:lnTo>
                          <a:pt x="45" y="116"/>
                        </a:lnTo>
                        <a:lnTo>
                          <a:pt x="29" y="16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9" name="Freeform 373"/>
                  <p:cNvSpPr>
                    <a:spLocks noChangeArrowheads="1"/>
                  </p:cNvSpPr>
                  <p:nvPr/>
                </p:nvSpPr>
                <p:spPr bwMode="auto">
                  <a:xfrm>
                    <a:off x="8534402" y="2594972"/>
                    <a:ext cx="819149" cy="571499"/>
                  </a:xfrm>
                  <a:custGeom>
                    <a:avLst/>
                    <a:gdLst/>
                    <a:ahLst/>
                    <a:cxnLst>
                      <a:cxn ang="0">
                        <a:pos x="35" y="40"/>
                      </a:cxn>
                      <a:cxn ang="0">
                        <a:pos x="0" y="75"/>
                      </a:cxn>
                      <a:cxn ang="0">
                        <a:pos x="19" y="208"/>
                      </a:cxn>
                      <a:cxn ang="0">
                        <a:pos x="35" y="270"/>
                      </a:cxn>
                      <a:cxn ang="0">
                        <a:pos x="101" y="266"/>
                      </a:cxn>
                      <a:cxn ang="0">
                        <a:pos x="345" y="216"/>
                      </a:cxn>
                      <a:cxn ang="0">
                        <a:pos x="362" y="208"/>
                      </a:cxn>
                      <a:cxn ang="0">
                        <a:pos x="387" y="147"/>
                      </a:cxn>
                      <a:cxn ang="0">
                        <a:pos x="350" y="114"/>
                      </a:cxn>
                      <a:cxn ang="0">
                        <a:pos x="370" y="36"/>
                      </a:cxn>
                      <a:cxn ang="0">
                        <a:pos x="342" y="28"/>
                      </a:cxn>
                      <a:cxn ang="0">
                        <a:pos x="342" y="8"/>
                      </a:cxn>
                      <a:cxn ang="0">
                        <a:pos x="329" y="0"/>
                      </a:cxn>
                      <a:cxn ang="0">
                        <a:pos x="46" y="56"/>
                      </a:cxn>
                      <a:cxn ang="0">
                        <a:pos x="35" y="40"/>
                      </a:cxn>
                    </a:cxnLst>
                    <a:rect l="0" t="0" r="r" b="b"/>
                    <a:pathLst>
                      <a:path w="387" h="270">
                        <a:moveTo>
                          <a:pt x="35" y="40"/>
                        </a:moveTo>
                        <a:lnTo>
                          <a:pt x="0" y="75"/>
                        </a:lnTo>
                        <a:lnTo>
                          <a:pt x="19" y="208"/>
                        </a:lnTo>
                        <a:lnTo>
                          <a:pt x="35" y="270"/>
                        </a:lnTo>
                        <a:lnTo>
                          <a:pt x="101" y="266"/>
                        </a:lnTo>
                        <a:lnTo>
                          <a:pt x="345" y="216"/>
                        </a:lnTo>
                        <a:lnTo>
                          <a:pt x="362" y="208"/>
                        </a:lnTo>
                        <a:lnTo>
                          <a:pt x="387" y="147"/>
                        </a:lnTo>
                        <a:lnTo>
                          <a:pt x="350" y="114"/>
                        </a:lnTo>
                        <a:lnTo>
                          <a:pt x="370" y="36"/>
                        </a:lnTo>
                        <a:lnTo>
                          <a:pt x="342" y="28"/>
                        </a:lnTo>
                        <a:lnTo>
                          <a:pt x="342" y="8"/>
                        </a:lnTo>
                        <a:lnTo>
                          <a:pt x="329" y="0"/>
                        </a:lnTo>
                        <a:lnTo>
                          <a:pt x="46" y="56"/>
                        </a:lnTo>
                        <a:lnTo>
                          <a:pt x="35" y="4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0" name="Freeform 374"/>
                  <p:cNvSpPr>
                    <a:spLocks noChangeArrowheads="1"/>
                  </p:cNvSpPr>
                  <p:nvPr/>
                </p:nvSpPr>
                <p:spPr bwMode="auto">
                  <a:xfrm>
                    <a:off x="9285406" y="2670279"/>
                    <a:ext cx="194659" cy="445392"/>
                  </a:xfrm>
                  <a:custGeom>
                    <a:avLst/>
                    <a:gdLst/>
                    <a:ahLst/>
                    <a:cxnLst>
                      <a:cxn ang="0">
                        <a:pos x="18" y="2"/>
                      </a:cxn>
                      <a:cxn ang="0">
                        <a:pos x="44" y="0"/>
                      </a:cxn>
                      <a:cxn ang="0">
                        <a:pos x="93" y="33"/>
                      </a:cxn>
                      <a:cxn ang="0">
                        <a:pos x="86" y="58"/>
                      </a:cxn>
                      <a:cxn ang="0">
                        <a:pos x="102" y="75"/>
                      </a:cxn>
                      <a:cxn ang="0">
                        <a:pos x="105" y="176"/>
                      </a:cxn>
                      <a:cxn ang="0">
                        <a:pos x="86" y="214"/>
                      </a:cxn>
                      <a:cxn ang="0">
                        <a:pos x="66" y="201"/>
                      </a:cxn>
                      <a:cxn ang="0">
                        <a:pos x="46" y="200"/>
                      </a:cxn>
                      <a:cxn ang="0">
                        <a:pos x="11" y="180"/>
                      </a:cxn>
                      <a:cxn ang="0">
                        <a:pos x="37" y="115"/>
                      </a:cxn>
                      <a:cxn ang="0">
                        <a:pos x="0" y="82"/>
                      </a:cxn>
                      <a:cxn ang="0">
                        <a:pos x="18" y="2"/>
                      </a:cxn>
                    </a:cxnLst>
                    <a:rect l="0" t="0" r="r" b="b"/>
                    <a:pathLst>
                      <a:path w="105" h="214">
                        <a:moveTo>
                          <a:pt x="18" y="2"/>
                        </a:moveTo>
                        <a:lnTo>
                          <a:pt x="44" y="0"/>
                        </a:lnTo>
                        <a:lnTo>
                          <a:pt x="93" y="33"/>
                        </a:lnTo>
                        <a:lnTo>
                          <a:pt x="86" y="58"/>
                        </a:lnTo>
                        <a:lnTo>
                          <a:pt x="102" y="75"/>
                        </a:lnTo>
                        <a:lnTo>
                          <a:pt x="105" y="176"/>
                        </a:lnTo>
                        <a:lnTo>
                          <a:pt x="86" y="214"/>
                        </a:lnTo>
                        <a:lnTo>
                          <a:pt x="66" y="201"/>
                        </a:lnTo>
                        <a:lnTo>
                          <a:pt x="46" y="200"/>
                        </a:lnTo>
                        <a:lnTo>
                          <a:pt x="11" y="180"/>
                        </a:lnTo>
                        <a:lnTo>
                          <a:pt x="37" y="115"/>
                        </a:lnTo>
                        <a:lnTo>
                          <a:pt x="0" y="82"/>
                        </a:lnTo>
                        <a:lnTo>
                          <a:pt x="18" y="2"/>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1" name="Freeform 375"/>
                  <p:cNvSpPr>
                    <a:spLocks noChangeArrowheads="1"/>
                  </p:cNvSpPr>
                  <p:nvPr/>
                </p:nvSpPr>
                <p:spPr bwMode="auto">
                  <a:xfrm>
                    <a:off x="8605558" y="1948478"/>
                    <a:ext cx="905933" cy="785284"/>
                  </a:xfrm>
                  <a:custGeom>
                    <a:avLst/>
                    <a:gdLst/>
                    <a:ahLst/>
                    <a:cxnLst>
                      <a:cxn ang="0">
                        <a:pos x="31" y="250"/>
                      </a:cxn>
                      <a:cxn ang="0">
                        <a:pos x="72" y="227"/>
                      </a:cxn>
                      <a:cxn ang="0">
                        <a:pos x="128" y="222"/>
                      </a:cxn>
                      <a:cxn ang="0">
                        <a:pos x="141" y="202"/>
                      </a:cxn>
                      <a:cxn ang="0">
                        <a:pos x="161" y="199"/>
                      </a:cxn>
                      <a:cxn ang="0">
                        <a:pos x="172" y="180"/>
                      </a:cxn>
                      <a:cxn ang="0">
                        <a:pos x="190" y="172"/>
                      </a:cxn>
                      <a:cxn ang="0">
                        <a:pos x="182" y="132"/>
                      </a:cxn>
                      <a:cxn ang="0">
                        <a:pos x="172" y="121"/>
                      </a:cxn>
                      <a:cxn ang="0">
                        <a:pos x="194" y="91"/>
                      </a:cxn>
                      <a:cxn ang="0">
                        <a:pos x="209" y="91"/>
                      </a:cxn>
                      <a:cxn ang="0">
                        <a:pos x="259" y="25"/>
                      </a:cxn>
                      <a:cxn ang="0">
                        <a:pos x="336" y="0"/>
                      </a:cxn>
                      <a:cxn ang="0">
                        <a:pos x="345" y="63"/>
                      </a:cxn>
                      <a:cxn ang="0">
                        <a:pos x="349" y="60"/>
                      </a:cxn>
                      <a:cxn ang="0">
                        <a:pos x="368" y="82"/>
                      </a:cxn>
                      <a:cxn ang="0">
                        <a:pos x="368" y="145"/>
                      </a:cxn>
                      <a:cxn ang="0">
                        <a:pos x="391" y="197"/>
                      </a:cxn>
                      <a:cxn ang="0">
                        <a:pos x="399" y="264"/>
                      </a:cxn>
                      <a:cxn ang="0">
                        <a:pos x="402" y="322"/>
                      </a:cxn>
                      <a:cxn ang="0">
                        <a:pos x="428" y="342"/>
                      </a:cxn>
                      <a:cxn ang="0">
                        <a:pos x="410" y="371"/>
                      </a:cxn>
                      <a:cxn ang="0">
                        <a:pos x="360" y="338"/>
                      </a:cxn>
                      <a:cxn ang="0">
                        <a:pos x="333" y="340"/>
                      </a:cxn>
                      <a:cxn ang="0">
                        <a:pos x="308" y="332"/>
                      </a:cxn>
                      <a:cxn ang="0">
                        <a:pos x="309" y="313"/>
                      </a:cxn>
                      <a:cxn ang="0">
                        <a:pos x="293" y="307"/>
                      </a:cxn>
                      <a:cxn ang="0">
                        <a:pos x="12" y="364"/>
                      </a:cxn>
                      <a:cxn ang="0">
                        <a:pos x="0" y="346"/>
                      </a:cxn>
                      <a:cxn ang="0">
                        <a:pos x="43" y="280"/>
                      </a:cxn>
                      <a:cxn ang="0">
                        <a:pos x="31" y="250"/>
                      </a:cxn>
                    </a:cxnLst>
                    <a:rect l="0" t="0" r="r" b="b"/>
                    <a:pathLst>
                      <a:path w="428" h="371">
                        <a:moveTo>
                          <a:pt x="31" y="250"/>
                        </a:moveTo>
                        <a:lnTo>
                          <a:pt x="72" y="227"/>
                        </a:lnTo>
                        <a:lnTo>
                          <a:pt x="128" y="222"/>
                        </a:lnTo>
                        <a:lnTo>
                          <a:pt x="141" y="202"/>
                        </a:lnTo>
                        <a:lnTo>
                          <a:pt x="161" y="199"/>
                        </a:lnTo>
                        <a:lnTo>
                          <a:pt x="172" y="180"/>
                        </a:lnTo>
                        <a:lnTo>
                          <a:pt x="190" y="172"/>
                        </a:lnTo>
                        <a:lnTo>
                          <a:pt x="182" y="132"/>
                        </a:lnTo>
                        <a:lnTo>
                          <a:pt x="172" y="121"/>
                        </a:lnTo>
                        <a:lnTo>
                          <a:pt x="194" y="91"/>
                        </a:lnTo>
                        <a:lnTo>
                          <a:pt x="209" y="91"/>
                        </a:lnTo>
                        <a:lnTo>
                          <a:pt x="259" y="25"/>
                        </a:lnTo>
                        <a:lnTo>
                          <a:pt x="336" y="0"/>
                        </a:lnTo>
                        <a:lnTo>
                          <a:pt x="345" y="63"/>
                        </a:lnTo>
                        <a:lnTo>
                          <a:pt x="349" y="60"/>
                        </a:lnTo>
                        <a:lnTo>
                          <a:pt x="368" y="82"/>
                        </a:lnTo>
                        <a:lnTo>
                          <a:pt x="368" y="145"/>
                        </a:lnTo>
                        <a:lnTo>
                          <a:pt x="391" y="197"/>
                        </a:lnTo>
                        <a:lnTo>
                          <a:pt x="399" y="264"/>
                        </a:lnTo>
                        <a:lnTo>
                          <a:pt x="402" y="322"/>
                        </a:lnTo>
                        <a:lnTo>
                          <a:pt x="428" y="342"/>
                        </a:lnTo>
                        <a:lnTo>
                          <a:pt x="410" y="371"/>
                        </a:lnTo>
                        <a:lnTo>
                          <a:pt x="360" y="338"/>
                        </a:lnTo>
                        <a:lnTo>
                          <a:pt x="333" y="340"/>
                        </a:lnTo>
                        <a:lnTo>
                          <a:pt x="308" y="332"/>
                        </a:lnTo>
                        <a:lnTo>
                          <a:pt x="309" y="313"/>
                        </a:lnTo>
                        <a:lnTo>
                          <a:pt x="293" y="307"/>
                        </a:lnTo>
                        <a:lnTo>
                          <a:pt x="12" y="364"/>
                        </a:lnTo>
                        <a:lnTo>
                          <a:pt x="0" y="346"/>
                        </a:lnTo>
                        <a:lnTo>
                          <a:pt x="43" y="280"/>
                        </a:lnTo>
                        <a:lnTo>
                          <a:pt x="31" y="2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2" name="Freeform 376"/>
                  <p:cNvSpPr>
                    <a:spLocks noChangeArrowheads="1"/>
                  </p:cNvSpPr>
                  <p:nvPr/>
                </p:nvSpPr>
                <p:spPr bwMode="auto">
                  <a:xfrm>
                    <a:off x="9308293" y="1906147"/>
                    <a:ext cx="245533" cy="472016"/>
                  </a:xfrm>
                  <a:custGeom>
                    <a:avLst/>
                    <a:gdLst/>
                    <a:ahLst/>
                    <a:cxnLst>
                      <a:cxn ang="0">
                        <a:pos x="0" y="24"/>
                      </a:cxn>
                      <a:cxn ang="0">
                        <a:pos x="85" y="0"/>
                      </a:cxn>
                      <a:cxn ang="0">
                        <a:pos x="116" y="61"/>
                      </a:cxn>
                      <a:cxn ang="0">
                        <a:pos x="100" y="76"/>
                      </a:cxn>
                      <a:cxn ang="0">
                        <a:pos x="106" y="211"/>
                      </a:cxn>
                      <a:cxn ang="0">
                        <a:pos x="58" y="223"/>
                      </a:cxn>
                      <a:cxn ang="0">
                        <a:pos x="34" y="166"/>
                      </a:cxn>
                      <a:cxn ang="0">
                        <a:pos x="33" y="102"/>
                      </a:cxn>
                      <a:cxn ang="0">
                        <a:pos x="12" y="82"/>
                      </a:cxn>
                      <a:cxn ang="0">
                        <a:pos x="0" y="24"/>
                      </a:cxn>
                    </a:cxnLst>
                    <a:rect l="0" t="0" r="r" b="b"/>
                    <a:pathLst>
                      <a:path w="116" h="223">
                        <a:moveTo>
                          <a:pt x="0" y="24"/>
                        </a:moveTo>
                        <a:lnTo>
                          <a:pt x="85" y="0"/>
                        </a:lnTo>
                        <a:lnTo>
                          <a:pt x="116" y="61"/>
                        </a:lnTo>
                        <a:lnTo>
                          <a:pt x="100" y="76"/>
                        </a:lnTo>
                        <a:lnTo>
                          <a:pt x="106" y="211"/>
                        </a:lnTo>
                        <a:lnTo>
                          <a:pt x="58" y="223"/>
                        </a:lnTo>
                        <a:lnTo>
                          <a:pt x="34" y="166"/>
                        </a:lnTo>
                        <a:lnTo>
                          <a:pt x="33" y="102"/>
                        </a:lnTo>
                        <a:lnTo>
                          <a:pt x="12" y="82"/>
                        </a:lnTo>
                        <a:lnTo>
                          <a:pt x="0" y="24"/>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03" name="Freeform 377"/>
                  <p:cNvSpPr>
                    <a:spLocks noChangeArrowheads="1"/>
                  </p:cNvSpPr>
                  <p:nvPr/>
                </p:nvSpPr>
                <p:spPr bwMode="auto">
                  <a:xfrm>
                    <a:off x="9431060" y="2276577"/>
                    <a:ext cx="512232" cy="251883"/>
                  </a:xfrm>
                  <a:custGeom>
                    <a:avLst/>
                    <a:gdLst/>
                    <a:ahLst/>
                    <a:cxnLst>
                      <a:cxn ang="0">
                        <a:pos x="0" y="47"/>
                      </a:cxn>
                      <a:cxn ang="0">
                        <a:pos x="123" y="14"/>
                      </a:cxn>
                      <a:cxn ang="0">
                        <a:pos x="138" y="17"/>
                      </a:cxn>
                      <a:cxn ang="0">
                        <a:pos x="152" y="0"/>
                      </a:cxn>
                      <a:cxn ang="0">
                        <a:pos x="166" y="9"/>
                      </a:cxn>
                      <a:cxn ang="0">
                        <a:pos x="151" y="43"/>
                      </a:cxn>
                      <a:cxn ang="0">
                        <a:pos x="176" y="40"/>
                      </a:cxn>
                      <a:cxn ang="0">
                        <a:pos x="191" y="66"/>
                      </a:cxn>
                      <a:cxn ang="0">
                        <a:pos x="208" y="69"/>
                      </a:cxn>
                      <a:cxn ang="0">
                        <a:pos x="220" y="65"/>
                      </a:cxn>
                      <a:cxn ang="0">
                        <a:pos x="220" y="50"/>
                      </a:cxn>
                      <a:cxn ang="0">
                        <a:pos x="200" y="32"/>
                      </a:cxn>
                      <a:cxn ang="0">
                        <a:pos x="216" y="30"/>
                      </a:cxn>
                      <a:cxn ang="0">
                        <a:pos x="242" y="70"/>
                      </a:cxn>
                      <a:cxn ang="0">
                        <a:pos x="216" y="92"/>
                      </a:cxn>
                      <a:cxn ang="0">
                        <a:pos x="187" y="82"/>
                      </a:cxn>
                      <a:cxn ang="0">
                        <a:pos x="168" y="110"/>
                      </a:cxn>
                      <a:cxn ang="0">
                        <a:pos x="132" y="82"/>
                      </a:cxn>
                      <a:cxn ang="0">
                        <a:pos x="11" y="119"/>
                      </a:cxn>
                      <a:cxn ang="0">
                        <a:pos x="0" y="47"/>
                      </a:cxn>
                    </a:cxnLst>
                    <a:rect l="0" t="0" r="r" b="b"/>
                    <a:pathLst>
                      <a:path w="242" h="119">
                        <a:moveTo>
                          <a:pt x="0" y="47"/>
                        </a:moveTo>
                        <a:lnTo>
                          <a:pt x="123" y="14"/>
                        </a:lnTo>
                        <a:lnTo>
                          <a:pt x="138" y="17"/>
                        </a:lnTo>
                        <a:lnTo>
                          <a:pt x="152" y="0"/>
                        </a:lnTo>
                        <a:lnTo>
                          <a:pt x="166" y="9"/>
                        </a:lnTo>
                        <a:lnTo>
                          <a:pt x="151" y="43"/>
                        </a:lnTo>
                        <a:lnTo>
                          <a:pt x="176" y="40"/>
                        </a:lnTo>
                        <a:lnTo>
                          <a:pt x="191" y="66"/>
                        </a:lnTo>
                        <a:lnTo>
                          <a:pt x="208" y="69"/>
                        </a:lnTo>
                        <a:lnTo>
                          <a:pt x="220" y="65"/>
                        </a:lnTo>
                        <a:lnTo>
                          <a:pt x="220" y="50"/>
                        </a:lnTo>
                        <a:lnTo>
                          <a:pt x="200" y="32"/>
                        </a:lnTo>
                        <a:lnTo>
                          <a:pt x="216" y="30"/>
                        </a:lnTo>
                        <a:lnTo>
                          <a:pt x="242" y="70"/>
                        </a:lnTo>
                        <a:lnTo>
                          <a:pt x="216" y="92"/>
                        </a:lnTo>
                        <a:lnTo>
                          <a:pt x="187" y="82"/>
                        </a:lnTo>
                        <a:lnTo>
                          <a:pt x="168" y="110"/>
                        </a:lnTo>
                        <a:lnTo>
                          <a:pt x="132" y="82"/>
                        </a:lnTo>
                        <a:lnTo>
                          <a:pt x="11" y="119"/>
                        </a:lnTo>
                        <a:lnTo>
                          <a:pt x="0" y="4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4" name="Freeform 378"/>
                  <p:cNvSpPr>
                    <a:spLocks noChangeArrowheads="1"/>
                  </p:cNvSpPr>
                  <p:nvPr/>
                </p:nvSpPr>
                <p:spPr bwMode="auto">
                  <a:xfrm>
                    <a:off x="9442491" y="2476572"/>
                    <a:ext cx="268815" cy="138674"/>
                  </a:xfrm>
                  <a:custGeom>
                    <a:avLst/>
                    <a:gdLst/>
                    <a:ahLst/>
                    <a:cxnLst>
                      <a:cxn ang="0">
                        <a:pos x="0" y="27"/>
                      </a:cxn>
                      <a:cxn ang="0">
                        <a:pos x="96" y="0"/>
                      </a:cxn>
                      <a:cxn ang="0">
                        <a:pos x="127" y="48"/>
                      </a:cxn>
                      <a:cxn ang="0">
                        <a:pos x="110" y="68"/>
                      </a:cxn>
                      <a:cxn ang="0">
                        <a:pos x="79" y="61"/>
                      </a:cxn>
                      <a:cxn ang="0">
                        <a:pos x="31" y="104"/>
                      </a:cxn>
                      <a:cxn ang="0">
                        <a:pos x="5" y="81"/>
                      </a:cxn>
                      <a:cxn ang="0">
                        <a:pos x="0" y="27"/>
                      </a:cxn>
                    </a:cxnLst>
                    <a:rect l="0" t="0" r="r" b="b"/>
                    <a:pathLst>
                      <a:path w="127" h="104">
                        <a:moveTo>
                          <a:pt x="0" y="27"/>
                        </a:moveTo>
                        <a:lnTo>
                          <a:pt x="96" y="0"/>
                        </a:lnTo>
                        <a:lnTo>
                          <a:pt x="127" y="48"/>
                        </a:lnTo>
                        <a:lnTo>
                          <a:pt x="110" y="68"/>
                        </a:lnTo>
                        <a:lnTo>
                          <a:pt x="79" y="61"/>
                        </a:lnTo>
                        <a:lnTo>
                          <a:pt x="31" y="104"/>
                        </a:lnTo>
                        <a:lnTo>
                          <a:pt x="5" y="81"/>
                        </a:lnTo>
                        <a:lnTo>
                          <a:pt x="0" y="2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defTabSz="1462858"/>
                    <a:endParaRPr lang="en-US" sz="1067" u="dottedHeavy" kern="0" dirty="0">
                      <a:solidFill>
                        <a:srgbClr val="FFFFFF"/>
                      </a:solidFill>
                      <a:latin typeface="Arial" panose="020B0604020202020204" pitchFamily="34" charset="0"/>
                      <a:cs typeface="Arial" panose="020B0604020202020204" pitchFamily="34" charset="0"/>
                    </a:endParaRPr>
                  </a:p>
                </p:txBody>
              </p:sp>
              <p:sp>
                <p:nvSpPr>
                  <p:cNvPr id="205" name="Freeform 379"/>
                  <p:cNvSpPr>
                    <a:spLocks noChangeArrowheads="1"/>
                  </p:cNvSpPr>
                  <p:nvPr/>
                </p:nvSpPr>
                <p:spPr bwMode="auto">
                  <a:xfrm>
                    <a:off x="9490326" y="2636397"/>
                    <a:ext cx="179916" cy="137583"/>
                  </a:xfrm>
                  <a:custGeom>
                    <a:avLst/>
                    <a:gdLst/>
                    <a:ahLst/>
                    <a:cxnLst>
                      <a:cxn ang="0">
                        <a:pos x="0" y="58"/>
                      </a:cxn>
                      <a:cxn ang="0">
                        <a:pos x="51" y="32"/>
                      </a:cxn>
                      <a:cxn ang="0">
                        <a:pos x="103" y="0"/>
                      </a:cxn>
                      <a:cxn ang="0">
                        <a:pos x="111" y="1"/>
                      </a:cxn>
                      <a:cxn ang="0">
                        <a:pos x="126" y="3"/>
                      </a:cxn>
                      <a:cxn ang="0">
                        <a:pos x="75" y="44"/>
                      </a:cxn>
                      <a:cxn ang="0">
                        <a:pos x="14" y="78"/>
                      </a:cxn>
                      <a:cxn ang="0">
                        <a:pos x="0" y="58"/>
                      </a:cxn>
                    </a:cxnLst>
                    <a:rect l="0" t="0" r="r" b="b"/>
                    <a:pathLst>
                      <a:path w="126" h="78">
                        <a:moveTo>
                          <a:pt x="0" y="58"/>
                        </a:moveTo>
                        <a:lnTo>
                          <a:pt x="51" y="32"/>
                        </a:lnTo>
                        <a:lnTo>
                          <a:pt x="103" y="0"/>
                        </a:lnTo>
                        <a:lnTo>
                          <a:pt x="111" y="1"/>
                        </a:lnTo>
                        <a:lnTo>
                          <a:pt x="126" y="3"/>
                        </a:lnTo>
                        <a:lnTo>
                          <a:pt x="75" y="44"/>
                        </a:lnTo>
                        <a:lnTo>
                          <a:pt x="14" y="78"/>
                        </a:lnTo>
                        <a:lnTo>
                          <a:pt x="0" y="5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6" name="Freeform 380"/>
                  <p:cNvSpPr>
                    <a:spLocks noChangeArrowheads="1"/>
                  </p:cNvSpPr>
                  <p:nvPr/>
                </p:nvSpPr>
                <p:spPr bwMode="auto">
                  <a:xfrm>
                    <a:off x="9493711" y="1809859"/>
                    <a:ext cx="285749" cy="533400"/>
                  </a:xfrm>
                  <a:custGeom>
                    <a:avLst/>
                    <a:gdLst/>
                    <a:ahLst/>
                    <a:cxnLst>
                      <a:cxn ang="0">
                        <a:pos x="27" y="0"/>
                      </a:cxn>
                      <a:cxn ang="0">
                        <a:pos x="0" y="45"/>
                      </a:cxn>
                      <a:cxn ang="0">
                        <a:pos x="30" y="102"/>
                      </a:cxn>
                      <a:cxn ang="0">
                        <a:pos x="11" y="118"/>
                      </a:cxn>
                      <a:cxn ang="0">
                        <a:pos x="19" y="252"/>
                      </a:cxn>
                      <a:cxn ang="0">
                        <a:pos x="95" y="232"/>
                      </a:cxn>
                      <a:cxn ang="0">
                        <a:pos x="115" y="232"/>
                      </a:cxn>
                      <a:cxn ang="0">
                        <a:pos x="125" y="217"/>
                      </a:cxn>
                      <a:cxn ang="0">
                        <a:pos x="125" y="192"/>
                      </a:cxn>
                      <a:cxn ang="0">
                        <a:pos x="135" y="178"/>
                      </a:cxn>
                      <a:cxn ang="0">
                        <a:pos x="92" y="158"/>
                      </a:cxn>
                      <a:cxn ang="0">
                        <a:pos x="38" y="12"/>
                      </a:cxn>
                      <a:cxn ang="0">
                        <a:pos x="27" y="0"/>
                      </a:cxn>
                    </a:cxnLst>
                    <a:rect l="0" t="0" r="r" b="b"/>
                    <a:pathLst>
                      <a:path w="135" h="252">
                        <a:moveTo>
                          <a:pt x="27" y="0"/>
                        </a:moveTo>
                        <a:lnTo>
                          <a:pt x="0" y="45"/>
                        </a:lnTo>
                        <a:lnTo>
                          <a:pt x="30" y="102"/>
                        </a:lnTo>
                        <a:lnTo>
                          <a:pt x="11" y="118"/>
                        </a:lnTo>
                        <a:lnTo>
                          <a:pt x="19" y="252"/>
                        </a:lnTo>
                        <a:lnTo>
                          <a:pt x="95" y="232"/>
                        </a:lnTo>
                        <a:lnTo>
                          <a:pt x="115" y="232"/>
                        </a:lnTo>
                        <a:lnTo>
                          <a:pt x="125" y="217"/>
                        </a:lnTo>
                        <a:lnTo>
                          <a:pt x="125" y="192"/>
                        </a:lnTo>
                        <a:lnTo>
                          <a:pt x="135" y="178"/>
                        </a:lnTo>
                        <a:lnTo>
                          <a:pt x="92" y="158"/>
                        </a:lnTo>
                        <a:lnTo>
                          <a:pt x="38" y="12"/>
                        </a:lnTo>
                        <a:lnTo>
                          <a:pt x="27" y="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 name="Freeform 381"/>
                  <p:cNvSpPr>
                    <a:spLocks noChangeArrowheads="1"/>
                  </p:cNvSpPr>
                  <p:nvPr/>
                </p:nvSpPr>
                <p:spPr bwMode="auto">
                  <a:xfrm>
                    <a:off x="9654160" y="2452373"/>
                    <a:ext cx="137584" cy="114299"/>
                  </a:xfrm>
                  <a:custGeom>
                    <a:avLst/>
                    <a:gdLst/>
                    <a:ahLst/>
                    <a:cxnLst>
                      <a:cxn ang="0">
                        <a:pos x="0" y="8"/>
                      </a:cxn>
                      <a:cxn ang="0">
                        <a:pos x="28" y="0"/>
                      </a:cxn>
                      <a:cxn ang="0">
                        <a:pos x="65" y="28"/>
                      </a:cxn>
                      <a:cxn ang="0">
                        <a:pos x="59" y="36"/>
                      </a:cxn>
                      <a:cxn ang="0">
                        <a:pos x="39" y="36"/>
                      </a:cxn>
                      <a:cxn ang="0">
                        <a:pos x="31" y="54"/>
                      </a:cxn>
                      <a:cxn ang="0">
                        <a:pos x="0" y="8"/>
                      </a:cxn>
                    </a:cxnLst>
                    <a:rect l="0" t="0" r="r" b="b"/>
                    <a:pathLst>
                      <a:path w="65" h="54">
                        <a:moveTo>
                          <a:pt x="0" y="8"/>
                        </a:moveTo>
                        <a:lnTo>
                          <a:pt x="28" y="0"/>
                        </a:lnTo>
                        <a:lnTo>
                          <a:pt x="65" y="28"/>
                        </a:lnTo>
                        <a:lnTo>
                          <a:pt x="59" y="36"/>
                        </a:lnTo>
                        <a:lnTo>
                          <a:pt x="39" y="36"/>
                        </a:lnTo>
                        <a:lnTo>
                          <a:pt x="31" y="54"/>
                        </a:lnTo>
                        <a:lnTo>
                          <a:pt x="0" y="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08" name="Group 51"/>
                  <p:cNvGrpSpPr>
                    <a:grpSpLocks/>
                  </p:cNvGrpSpPr>
                  <p:nvPr/>
                </p:nvGrpSpPr>
                <p:grpSpPr bwMode="auto">
                  <a:xfrm>
                    <a:off x="1016000" y="3399304"/>
                    <a:ext cx="1077384" cy="550333"/>
                    <a:chOff x="288" y="2580"/>
                    <a:chExt cx="509" cy="260"/>
                  </a:xfrm>
                  <a:solidFill>
                    <a:sysClr val="window" lastClr="FFFFFF"/>
                  </a:solidFill>
                  <a:effectLst/>
                </p:grpSpPr>
                <p:grpSp>
                  <p:nvGrpSpPr>
                    <p:cNvPr id="277" name="Group 52"/>
                    <p:cNvGrpSpPr>
                      <a:grpSpLocks/>
                    </p:cNvGrpSpPr>
                    <p:nvPr/>
                  </p:nvGrpSpPr>
                  <p:grpSpPr bwMode="auto">
                    <a:xfrm>
                      <a:off x="288" y="2580"/>
                      <a:ext cx="510" cy="261"/>
                      <a:chOff x="288" y="2580"/>
                      <a:chExt cx="510" cy="261"/>
                    </a:xfrm>
                    <a:grpFill/>
                  </p:grpSpPr>
                  <p:sp>
                    <p:nvSpPr>
                      <p:cNvPr id="279" name="Freeform 53"/>
                      <p:cNvSpPr>
                        <a:spLocks noChangeArrowheads="1"/>
                      </p:cNvSpPr>
                      <p:nvPr/>
                    </p:nvSpPr>
                    <p:spPr bwMode="auto">
                      <a:xfrm>
                        <a:off x="288" y="2613"/>
                        <a:ext cx="39" cy="37"/>
                      </a:xfrm>
                      <a:custGeom>
                        <a:avLst/>
                        <a:gdLst/>
                        <a:ahLst/>
                        <a:cxnLst>
                          <a:cxn ang="0">
                            <a:pos x="0" y="37"/>
                          </a:cxn>
                          <a:cxn ang="0">
                            <a:pos x="0" y="27"/>
                          </a:cxn>
                          <a:cxn ang="0">
                            <a:pos x="22" y="0"/>
                          </a:cxn>
                          <a:cxn ang="0">
                            <a:pos x="39" y="7"/>
                          </a:cxn>
                          <a:cxn ang="0">
                            <a:pos x="20" y="37"/>
                          </a:cxn>
                          <a:cxn ang="0">
                            <a:pos x="0" y="37"/>
                          </a:cxn>
                        </a:cxnLst>
                        <a:rect l="0" t="0" r="r" b="b"/>
                        <a:pathLst>
                          <a:path w="39" h="37">
                            <a:moveTo>
                              <a:pt x="0" y="37"/>
                            </a:moveTo>
                            <a:lnTo>
                              <a:pt x="0" y="27"/>
                            </a:lnTo>
                            <a:lnTo>
                              <a:pt x="22" y="0"/>
                            </a:lnTo>
                            <a:lnTo>
                              <a:pt x="39" y="7"/>
                            </a:lnTo>
                            <a:lnTo>
                              <a:pt x="20" y="37"/>
                            </a:lnTo>
                            <a:lnTo>
                              <a:pt x="0" y="37"/>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0" name="Freeform 54"/>
                      <p:cNvSpPr>
                        <a:spLocks noChangeArrowheads="1"/>
                      </p:cNvSpPr>
                      <p:nvPr/>
                    </p:nvSpPr>
                    <p:spPr bwMode="auto">
                      <a:xfrm>
                        <a:off x="344" y="2580"/>
                        <a:ext cx="73" cy="48"/>
                      </a:xfrm>
                      <a:custGeom>
                        <a:avLst/>
                        <a:gdLst/>
                        <a:ahLst/>
                        <a:cxnLst>
                          <a:cxn ang="0">
                            <a:pos x="16" y="5"/>
                          </a:cxn>
                          <a:cxn ang="0">
                            <a:pos x="0" y="28"/>
                          </a:cxn>
                          <a:cxn ang="0">
                            <a:pos x="28" y="44"/>
                          </a:cxn>
                          <a:cxn ang="0">
                            <a:pos x="61" y="48"/>
                          </a:cxn>
                          <a:cxn ang="0">
                            <a:pos x="73" y="28"/>
                          </a:cxn>
                          <a:cxn ang="0">
                            <a:pos x="65" y="0"/>
                          </a:cxn>
                          <a:cxn ang="0">
                            <a:pos x="16" y="5"/>
                          </a:cxn>
                        </a:cxnLst>
                        <a:rect l="0" t="0" r="r" b="b"/>
                        <a:pathLst>
                          <a:path w="73" h="48">
                            <a:moveTo>
                              <a:pt x="16" y="5"/>
                            </a:moveTo>
                            <a:lnTo>
                              <a:pt x="0" y="28"/>
                            </a:lnTo>
                            <a:lnTo>
                              <a:pt x="28" y="44"/>
                            </a:lnTo>
                            <a:lnTo>
                              <a:pt x="61" y="48"/>
                            </a:lnTo>
                            <a:lnTo>
                              <a:pt x="73" y="28"/>
                            </a:lnTo>
                            <a:lnTo>
                              <a:pt x="65" y="0"/>
                            </a:lnTo>
                            <a:lnTo>
                              <a:pt x="16" y="5"/>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1" name="Freeform 55"/>
                      <p:cNvSpPr>
                        <a:spLocks noChangeArrowheads="1"/>
                      </p:cNvSpPr>
                      <p:nvPr/>
                    </p:nvSpPr>
                    <p:spPr bwMode="auto">
                      <a:xfrm>
                        <a:off x="413" y="2613"/>
                        <a:ext cx="108" cy="53"/>
                      </a:xfrm>
                      <a:custGeom>
                        <a:avLst/>
                        <a:gdLst/>
                        <a:ahLst/>
                        <a:cxnLst>
                          <a:cxn ang="0">
                            <a:pos x="0" y="19"/>
                          </a:cxn>
                          <a:cxn ang="0">
                            <a:pos x="74" y="0"/>
                          </a:cxn>
                          <a:cxn ang="0">
                            <a:pos x="88" y="23"/>
                          </a:cxn>
                          <a:cxn ang="0">
                            <a:pos x="102" y="28"/>
                          </a:cxn>
                          <a:cxn ang="0">
                            <a:pos x="108" y="46"/>
                          </a:cxn>
                          <a:cxn ang="0">
                            <a:pos x="71" y="49"/>
                          </a:cxn>
                          <a:cxn ang="0">
                            <a:pos x="45" y="53"/>
                          </a:cxn>
                          <a:cxn ang="0">
                            <a:pos x="0" y="19"/>
                          </a:cxn>
                        </a:cxnLst>
                        <a:rect l="0" t="0" r="r" b="b"/>
                        <a:pathLst>
                          <a:path w="108" h="53">
                            <a:moveTo>
                              <a:pt x="0" y="19"/>
                            </a:moveTo>
                            <a:lnTo>
                              <a:pt x="74" y="0"/>
                            </a:lnTo>
                            <a:lnTo>
                              <a:pt x="88" y="23"/>
                            </a:lnTo>
                            <a:lnTo>
                              <a:pt x="102" y="28"/>
                            </a:lnTo>
                            <a:lnTo>
                              <a:pt x="108" y="46"/>
                            </a:lnTo>
                            <a:lnTo>
                              <a:pt x="71" y="49"/>
                            </a:lnTo>
                            <a:lnTo>
                              <a:pt x="45" y="53"/>
                            </a:lnTo>
                            <a:lnTo>
                              <a:pt x="0" y="19"/>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2" name="Freeform 56"/>
                      <p:cNvSpPr>
                        <a:spLocks noChangeArrowheads="1"/>
                      </p:cNvSpPr>
                      <p:nvPr/>
                    </p:nvSpPr>
                    <p:spPr bwMode="auto">
                      <a:xfrm>
                        <a:off x="525" y="2653"/>
                        <a:ext cx="86" cy="29"/>
                      </a:xfrm>
                      <a:custGeom>
                        <a:avLst/>
                        <a:gdLst/>
                        <a:ahLst/>
                        <a:cxnLst>
                          <a:cxn ang="0">
                            <a:pos x="14" y="1"/>
                          </a:cxn>
                          <a:cxn ang="0">
                            <a:pos x="0" y="28"/>
                          </a:cxn>
                          <a:cxn ang="0">
                            <a:pos x="23" y="29"/>
                          </a:cxn>
                          <a:cxn ang="0">
                            <a:pos x="37" y="24"/>
                          </a:cxn>
                          <a:cxn ang="0">
                            <a:pos x="64" y="24"/>
                          </a:cxn>
                          <a:cxn ang="0">
                            <a:pos x="86" y="13"/>
                          </a:cxn>
                          <a:cxn ang="0">
                            <a:pos x="72" y="8"/>
                          </a:cxn>
                          <a:cxn ang="0">
                            <a:pos x="60" y="0"/>
                          </a:cxn>
                          <a:cxn ang="0">
                            <a:pos x="14" y="1"/>
                          </a:cxn>
                        </a:cxnLst>
                        <a:rect l="0" t="0" r="r" b="b"/>
                        <a:pathLst>
                          <a:path w="86" h="29">
                            <a:moveTo>
                              <a:pt x="14" y="1"/>
                            </a:moveTo>
                            <a:lnTo>
                              <a:pt x="0" y="28"/>
                            </a:lnTo>
                            <a:lnTo>
                              <a:pt x="23" y="29"/>
                            </a:lnTo>
                            <a:lnTo>
                              <a:pt x="37" y="24"/>
                            </a:lnTo>
                            <a:lnTo>
                              <a:pt x="64" y="24"/>
                            </a:lnTo>
                            <a:lnTo>
                              <a:pt x="86" y="13"/>
                            </a:lnTo>
                            <a:lnTo>
                              <a:pt x="72" y="8"/>
                            </a:lnTo>
                            <a:lnTo>
                              <a:pt x="60" y="0"/>
                            </a:lnTo>
                            <a:lnTo>
                              <a:pt x="14" y="1"/>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3" name="Freeform 57"/>
                      <p:cNvSpPr>
                        <a:spLocks noChangeArrowheads="1"/>
                      </p:cNvSpPr>
                      <p:nvPr/>
                    </p:nvSpPr>
                    <p:spPr bwMode="auto">
                      <a:xfrm>
                        <a:off x="550" y="2694"/>
                        <a:ext cx="36" cy="20"/>
                      </a:xfrm>
                      <a:custGeom>
                        <a:avLst/>
                        <a:gdLst/>
                        <a:ahLst/>
                        <a:cxnLst>
                          <a:cxn ang="0">
                            <a:pos x="31" y="0"/>
                          </a:cxn>
                          <a:cxn ang="0">
                            <a:pos x="0" y="1"/>
                          </a:cxn>
                          <a:cxn ang="0">
                            <a:pos x="6" y="20"/>
                          </a:cxn>
                          <a:cxn ang="0">
                            <a:pos x="36" y="16"/>
                          </a:cxn>
                          <a:cxn ang="0">
                            <a:pos x="31" y="0"/>
                          </a:cxn>
                        </a:cxnLst>
                        <a:rect l="0" t="0" r="r" b="b"/>
                        <a:pathLst>
                          <a:path w="36" h="20">
                            <a:moveTo>
                              <a:pt x="31" y="0"/>
                            </a:moveTo>
                            <a:lnTo>
                              <a:pt x="0" y="1"/>
                            </a:lnTo>
                            <a:lnTo>
                              <a:pt x="6" y="20"/>
                            </a:lnTo>
                            <a:lnTo>
                              <a:pt x="36" y="16"/>
                            </a:lnTo>
                            <a:lnTo>
                              <a:pt x="31"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4" name="Freeform 58"/>
                      <p:cNvSpPr>
                        <a:spLocks noChangeArrowheads="1"/>
                      </p:cNvSpPr>
                      <p:nvPr/>
                    </p:nvSpPr>
                    <p:spPr bwMode="auto">
                      <a:xfrm>
                        <a:off x="590" y="2715"/>
                        <a:ext cx="23" cy="21"/>
                      </a:xfrm>
                      <a:custGeom>
                        <a:avLst/>
                        <a:gdLst/>
                        <a:ahLst/>
                        <a:cxnLst>
                          <a:cxn ang="0">
                            <a:pos x="0" y="8"/>
                          </a:cxn>
                          <a:cxn ang="0">
                            <a:pos x="23" y="0"/>
                          </a:cxn>
                          <a:cxn ang="0">
                            <a:pos x="23" y="18"/>
                          </a:cxn>
                          <a:cxn ang="0">
                            <a:pos x="7" y="21"/>
                          </a:cxn>
                          <a:cxn ang="0">
                            <a:pos x="0" y="8"/>
                          </a:cxn>
                        </a:cxnLst>
                        <a:rect l="0" t="0" r="r" b="b"/>
                        <a:pathLst>
                          <a:path w="23" h="21">
                            <a:moveTo>
                              <a:pt x="0" y="8"/>
                            </a:moveTo>
                            <a:lnTo>
                              <a:pt x="23" y="0"/>
                            </a:lnTo>
                            <a:lnTo>
                              <a:pt x="23" y="18"/>
                            </a:lnTo>
                            <a:lnTo>
                              <a:pt x="7" y="21"/>
                            </a:lnTo>
                            <a:lnTo>
                              <a:pt x="0" y="8"/>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5" name="Freeform 59"/>
                      <p:cNvSpPr>
                        <a:spLocks noChangeArrowheads="1"/>
                      </p:cNvSpPr>
                      <p:nvPr/>
                    </p:nvSpPr>
                    <p:spPr bwMode="auto">
                      <a:xfrm>
                        <a:off x="650" y="2726"/>
                        <a:ext cx="148" cy="115"/>
                      </a:xfrm>
                      <a:custGeom>
                        <a:avLst/>
                        <a:gdLst/>
                        <a:ahLst/>
                        <a:cxnLst>
                          <a:cxn ang="0">
                            <a:pos x="25" y="0"/>
                          </a:cxn>
                          <a:cxn ang="0">
                            <a:pos x="0" y="43"/>
                          </a:cxn>
                          <a:cxn ang="0">
                            <a:pos x="18" y="64"/>
                          </a:cxn>
                          <a:cxn ang="0">
                            <a:pos x="18" y="104"/>
                          </a:cxn>
                          <a:cxn ang="0">
                            <a:pos x="54" y="115"/>
                          </a:cxn>
                          <a:cxn ang="0">
                            <a:pos x="70" y="92"/>
                          </a:cxn>
                          <a:cxn ang="0">
                            <a:pos x="115" y="87"/>
                          </a:cxn>
                          <a:cxn ang="0">
                            <a:pos x="148" y="62"/>
                          </a:cxn>
                          <a:cxn ang="0">
                            <a:pos x="114" y="22"/>
                          </a:cxn>
                          <a:cxn ang="0">
                            <a:pos x="25" y="0"/>
                          </a:cxn>
                        </a:cxnLst>
                        <a:rect l="0" t="0" r="r" b="b"/>
                        <a:pathLst>
                          <a:path w="148" h="115">
                            <a:moveTo>
                              <a:pt x="25" y="0"/>
                            </a:moveTo>
                            <a:lnTo>
                              <a:pt x="0" y="43"/>
                            </a:lnTo>
                            <a:lnTo>
                              <a:pt x="18" y="64"/>
                            </a:lnTo>
                            <a:lnTo>
                              <a:pt x="18" y="104"/>
                            </a:lnTo>
                            <a:lnTo>
                              <a:pt x="54" y="115"/>
                            </a:lnTo>
                            <a:lnTo>
                              <a:pt x="70" y="92"/>
                            </a:lnTo>
                            <a:lnTo>
                              <a:pt x="115" y="87"/>
                            </a:lnTo>
                            <a:lnTo>
                              <a:pt x="148" y="62"/>
                            </a:lnTo>
                            <a:lnTo>
                              <a:pt x="114" y="22"/>
                            </a:lnTo>
                            <a:lnTo>
                              <a:pt x="25"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278" name="Freeform 60"/>
                    <p:cNvSpPr>
                      <a:spLocks noChangeArrowheads="1"/>
                    </p:cNvSpPr>
                    <p:nvPr/>
                  </p:nvSpPr>
                  <p:spPr bwMode="auto">
                    <a:xfrm>
                      <a:off x="598" y="2670"/>
                      <a:ext cx="82" cy="46"/>
                    </a:xfrm>
                    <a:custGeom>
                      <a:avLst/>
                      <a:gdLst/>
                      <a:ahLst/>
                      <a:cxnLst>
                        <a:cxn ang="0">
                          <a:pos x="17" y="0"/>
                        </a:cxn>
                        <a:cxn ang="0">
                          <a:pos x="0" y="15"/>
                        </a:cxn>
                        <a:cxn ang="0">
                          <a:pos x="8" y="25"/>
                        </a:cxn>
                        <a:cxn ang="0">
                          <a:pos x="23" y="29"/>
                        </a:cxn>
                        <a:cxn ang="0">
                          <a:pos x="38" y="46"/>
                        </a:cxn>
                        <a:cxn ang="0">
                          <a:pos x="81" y="40"/>
                        </a:cxn>
                        <a:cxn ang="0">
                          <a:pos x="82" y="20"/>
                        </a:cxn>
                        <a:cxn ang="0">
                          <a:pos x="50" y="4"/>
                        </a:cxn>
                        <a:cxn ang="0">
                          <a:pos x="17" y="0"/>
                        </a:cxn>
                      </a:cxnLst>
                      <a:rect l="0" t="0" r="r" b="b"/>
                      <a:pathLst>
                        <a:path w="82" h="46">
                          <a:moveTo>
                            <a:pt x="17" y="0"/>
                          </a:moveTo>
                          <a:lnTo>
                            <a:pt x="0" y="15"/>
                          </a:lnTo>
                          <a:lnTo>
                            <a:pt x="8" y="25"/>
                          </a:lnTo>
                          <a:lnTo>
                            <a:pt x="23" y="29"/>
                          </a:lnTo>
                          <a:lnTo>
                            <a:pt x="38" y="46"/>
                          </a:lnTo>
                          <a:lnTo>
                            <a:pt x="81" y="40"/>
                          </a:lnTo>
                          <a:lnTo>
                            <a:pt x="82" y="20"/>
                          </a:lnTo>
                          <a:lnTo>
                            <a:pt x="50" y="4"/>
                          </a:lnTo>
                          <a:lnTo>
                            <a:pt x="17"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209" name="Freeform 392"/>
                  <p:cNvSpPr>
                    <a:spLocks noChangeArrowheads="1"/>
                  </p:cNvSpPr>
                  <p:nvPr/>
                </p:nvSpPr>
                <p:spPr bwMode="auto">
                  <a:xfrm>
                    <a:off x="642408" y="1385817"/>
                    <a:ext cx="1727200" cy="1524000"/>
                  </a:xfrm>
                  <a:custGeom>
                    <a:avLst/>
                    <a:gdLst/>
                    <a:ahLst/>
                    <a:cxnLst>
                      <a:cxn ang="0">
                        <a:pos x="130" y="93"/>
                      </a:cxn>
                      <a:cxn ang="0">
                        <a:pos x="293" y="0"/>
                      </a:cxn>
                      <a:cxn ang="0">
                        <a:pos x="370" y="16"/>
                      </a:cxn>
                      <a:cxn ang="0">
                        <a:pos x="408" y="47"/>
                      </a:cxn>
                      <a:cxn ang="0">
                        <a:pos x="560" y="57"/>
                      </a:cxn>
                      <a:cxn ang="0">
                        <a:pos x="564" y="366"/>
                      </a:cxn>
                      <a:cxn ang="0">
                        <a:pos x="614" y="375"/>
                      </a:cxn>
                      <a:cxn ang="0">
                        <a:pos x="638" y="412"/>
                      </a:cxn>
                      <a:cxn ang="0">
                        <a:pos x="673" y="400"/>
                      </a:cxn>
                      <a:cxn ang="0">
                        <a:pos x="747" y="483"/>
                      </a:cxn>
                      <a:cxn ang="0">
                        <a:pos x="810" y="522"/>
                      </a:cxn>
                      <a:cxn ang="0">
                        <a:pos x="808" y="555"/>
                      </a:cxn>
                      <a:cxn ang="0">
                        <a:pos x="727" y="559"/>
                      </a:cxn>
                      <a:cxn ang="0">
                        <a:pos x="692" y="457"/>
                      </a:cxn>
                      <a:cxn ang="0">
                        <a:pos x="441" y="356"/>
                      </a:cxn>
                      <a:cxn ang="0">
                        <a:pos x="448" y="388"/>
                      </a:cxn>
                      <a:cxn ang="0">
                        <a:pos x="391" y="429"/>
                      </a:cxn>
                      <a:cxn ang="0">
                        <a:pos x="381" y="413"/>
                      </a:cxn>
                      <a:cxn ang="0">
                        <a:pos x="366" y="413"/>
                      </a:cxn>
                      <a:cxn ang="0">
                        <a:pos x="321" y="499"/>
                      </a:cxn>
                      <a:cxn ang="0">
                        <a:pos x="179" y="584"/>
                      </a:cxn>
                      <a:cxn ang="0">
                        <a:pos x="40" y="624"/>
                      </a:cxn>
                      <a:cxn ang="0">
                        <a:pos x="0" y="618"/>
                      </a:cxn>
                      <a:cxn ang="0">
                        <a:pos x="160" y="546"/>
                      </a:cxn>
                      <a:cxn ang="0">
                        <a:pos x="179" y="546"/>
                      </a:cxn>
                      <a:cxn ang="0">
                        <a:pos x="239" y="490"/>
                      </a:cxn>
                      <a:cxn ang="0">
                        <a:pos x="264" y="489"/>
                      </a:cxn>
                      <a:cxn ang="0">
                        <a:pos x="303" y="446"/>
                      </a:cxn>
                      <a:cxn ang="0">
                        <a:pos x="290" y="426"/>
                      </a:cxn>
                      <a:cxn ang="0">
                        <a:pos x="204" y="436"/>
                      </a:cxn>
                      <a:cxn ang="0">
                        <a:pos x="146" y="330"/>
                      </a:cxn>
                      <a:cxn ang="0">
                        <a:pos x="179" y="282"/>
                      </a:cxn>
                      <a:cxn ang="0">
                        <a:pos x="233" y="265"/>
                      </a:cxn>
                      <a:cxn ang="0">
                        <a:pos x="213" y="223"/>
                      </a:cxn>
                      <a:cxn ang="0">
                        <a:pos x="158" y="242"/>
                      </a:cxn>
                      <a:cxn ang="0">
                        <a:pos x="115" y="182"/>
                      </a:cxn>
                      <a:cxn ang="0">
                        <a:pos x="162" y="167"/>
                      </a:cxn>
                      <a:cxn ang="0">
                        <a:pos x="204" y="184"/>
                      </a:cxn>
                      <a:cxn ang="0">
                        <a:pos x="224" y="175"/>
                      </a:cxn>
                      <a:cxn ang="0">
                        <a:pos x="188" y="122"/>
                      </a:cxn>
                      <a:cxn ang="0">
                        <a:pos x="127" y="119"/>
                      </a:cxn>
                      <a:cxn ang="0">
                        <a:pos x="130" y="93"/>
                      </a:cxn>
                    </a:cxnLst>
                    <a:rect l="0" t="0" r="r" b="b"/>
                    <a:pathLst>
                      <a:path w="810" h="624">
                        <a:moveTo>
                          <a:pt x="130" y="93"/>
                        </a:moveTo>
                        <a:lnTo>
                          <a:pt x="293" y="0"/>
                        </a:lnTo>
                        <a:lnTo>
                          <a:pt x="370" y="16"/>
                        </a:lnTo>
                        <a:lnTo>
                          <a:pt x="408" y="47"/>
                        </a:lnTo>
                        <a:lnTo>
                          <a:pt x="560" y="57"/>
                        </a:lnTo>
                        <a:lnTo>
                          <a:pt x="564" y="366"/>
                        </a:lnTo>
                        <a:lnTo>
                          <a:pt x="614" y="375"/>
                        </a:lnTo>
                        <a:lnTo>
                          <a:pt x="638" y="412"/>
                        </a:lnTo>
                        <a:lnTo>
                          <a:pt x="673" y="400"/>
                        </a:lnTo>
                        <a:lnTo>
                          <a:pt x="747" y="483"/>
                        </a:lnTo>
                        <a:lnTo>
                          <a:pt x="810" y="522"/>
                        </a:lnTo>
                        <a:lnTo>
                          <a:pt x="808" y="555"/>
                        </a:lnTo>
                        <a:lnTo>
                          <a:pt x="727" y="559"/>
                        </a:lnTo>
                        <a:lnTo>
                          <a:pt x="692" y="457"/>
                        </a:lnTo>
                        <a:lnTo>
                          <a:pt x="441" y="356"/>
                        </a:lnTo>
                        <a:lnTo>
                          <a:pt x="448" y="388"/>
                        </a:lnTo>
                        <a:lnTo>
                          <a:pt x="391" y="429"/>
                        </a:lnTo>
                        <a:lnTo>
                          <a:pt x="381" y="413"/>
                        </a:lnTo>
                        <a:lnTo>
                          <a:pt x="366" y="413"/>
                        </a:lnTo>
                        <a:lnTo>
                          <a:pt x="321" y="499"/>
                        </a:lnTo>
                        <a:lnTo>
                          <a:pt x="179" y="584"/>
                        </a:lnTo>
                        <a:lnTo>
                          <a:pt x="40" y="624"/>
                        </a:lnTo>
                        <a:lnTo>
                          <a:pt x="0" y="618"/>
                        </a:lnTo>
                        <a:lnTo>
                          <a:pt x="160" y="546"/>
                        </a:lnTo>
                        <a:lnTo>
                          <a:pt x="179" y="546"/>
                        </a:lnTo>
                        <a:lnTo>
                          <a:pt x="239" y="490"/>
                        </a:lnTo>
                        <a:lnTo>
                          <a:pt x="264" y="489"/>
                        </a:lnTo>
                        <a:lnTo>
                          <a:pt x="303" y="446"/>
                        </a:lnTo>
                        <a:lnTo>
                          <a:pt x="290" y="426"/>
                        </a:lnTo>
                        <a:lnTo>
                          <a:pt x="204" y="436"/>
                        </a:lnTo>
                        <a:lnTo>
                          <a:pt x="146" y="330"/>
                        </a:lnTo>
                        <a:lnTo>
                          <a:pt x="179" y="282"/>
                        </a:lnTo>
                        <a:lnTo>
                          <a:pt x="233" y="265"/>
                        </a:lnTo>
                        <a:lnTo>
                          <a:pt x="213" y="223"/>
                        </a:lnTo>
                        <a:lnTo>
                          <a:pt x="158" y="242"/>
                        </a:lnTo>
                        <a:lnTo>
                          <a:pt x="115" y="182"/>
                        </a:lnTo>
                        <a:lnTo>
                          <a:pt x="162" y="167"/>
                        </a:lnTo>
                        <a:lnTo>
                          <a:pt x="204" y="184"/>
                        </a:lnTo>
                        <a:lnTo>
                          <a:pt x="224" y="175"/>
                        </a:lnTo>
                        <a:lnTo>
                          <a:pt x="188" y="122"/>
                        </a:lnTo>
                        <a:lnTo>
                          <a:pt x="127" y="119"/>
                        </a:lnTo>
                        <a:lnTo>
                          <a:pt x="130" y="9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0" name="Freeform 393"/>
                  <p:cNvSpPr>
                    <a:spLocks noChangeArrowheads="1"/>
                  </p:cNvSpPr>
                  <p:nvPr/>
                </p:nvSpPr>
                <p:spPr bwMode="auto">
                  <a:xfrm>
                    <a:off x="9271157" y="3051028"/>
                    <a:ext cx="173567" cy="226484"/>
                  </a:xfrm>
                  <a:custGeom>
                    <a:avLst/>
                    <a:gdLst/>
                    <a:ahLst/>
                    <a:cxnLst>
                      <a:cxn ang="0">
                        <a:pos x="0" y="7"/>
                      </a:cxn>
                      <a:cxn ang="0">
                        <a:pos x="19" y="0"/>
                      </a:cxn>
                      <a:cxn ang="0">
                        <a:pos x="56" y="23"/>
                      </a:cxn>
                      <a:cxn ang="0">
                        <a:pos x="56" y="46"/>
                      </a:cxn>
                      <a:cxn ang="0">
                        <a:pos x="81" y="64"/>
                      </a:cxn>
                      <a:cxn ang="0">
                        <a:pos x="82" y="95"/>
                      </a:cxn>
                      <a:cxn ang="0">
                        <a:pos x="40" y="107"/>
                      </a:cxn>
                      <a:cxn ang="0">
                        <a:pos x="0" y="7"/>
                      </a:cxn>
                    </a:cxnLst>
                    <a:rect l="0" t="0" r="r" b="b"/>
                    <a:pathLst>
                      <a:path w="82" h="107">
                        <a:moveTo>
                          <a:pt x="0" y="7"/>
                        </a:moveTo>
                        <a:lnTo>
                          <a:pt x="19" y="0"/>
                        </a:lnTo>
                        <a:lnTo>
                          <a:pt x="56" y="23"/>
                        </a:lnTo>
                        <a:lnTo>
                          <a:pt x="56" y="46"/>
                        </a:lnTo>
                        <a:lnTo>
                          <a:pt x="81" y="64"/>
                        </a:lnTo>
                        <a:lnTo>
                          <a:pt x="82" y="95"/>
                        </a:lnTo>
                        <a:lnTo>
                          <a:pt x="40" y="107"/>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1" name="Text Box 78"/>
                  <p:cNvSpPr txBox="1">
                    <a:spLocks noChangeArrowheads="1"/>
                  </p:cNvSpPr>
                  <p:nvPr/>
                </p:nvSpPr>
                <p:spPr bwMode="auto">
                  <a:xfrm>
                    <a:off x="10067317" y="241204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RI</a:t>
                    </a:r>
                  </a:p>
                </p:txBody>
              </p:sp>
              <p:sp>
                <p:nvSpPr>
                  <p:cNvPr id="212" name="Text Box 83"/>
                  <p:cNvSpPr txBox="1">
                    <a:spLocks noChangeArrowheads="1"/>
                  </p:cNvSpPr>
                  <p:nvPr/>
                </p:nvSpPr>
                <p:spPr bwMode="auto">
                  <a:xfrm>
                    <a:off x="1352936" y="182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AK</a:t>
                    </a:r>
                  </a:p>
                </p:txBody>
              </p:sp>
              <p:sp>
                <p:nvSpPr>
                  <p:cNvPr id="213" name="Text Box 84"/>
                  <p:cNvSpPr txBox="1">
                    <a:spLocks noChangeArrowheads="1"/>
                  </p:cNvSpPr>
                  <p:nvPr/>
                </p:nvSpPr>
                <p:spPr bwMode="auto">
                  <a:xfrm>
                    <a:off x="3454398" y="1672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WA</a:t>
                    </a:r>
                  </a:p>
                </p:txBody>
              </p:sp>
              <p:sp>
                <p:nvSpPr>
                  <p:cNvPr id="214" name="Text Box 85"/>
                  <p:cNvSpPr txBox="1">
                    <a:spLocks noChangeArrowheads="1"/>
                  </p:cNvSpPr>
                  <p:nvPr/>
                </p:nvSpPr>
                <p:spPr bwMode="auto">
                  <a:xfrm>
                    <a:off x="3251199" y="2281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OR</a:t>
                    </a:r>
                  </a:p>
                </p:txBody>
              </p:sp>
              <p:sp>
                <p:nvSpPr>
                  <p:cNvPr id="215" name="Text Box 86"/>
                  <p:cNvSpPr txBox="1">
                    <a:spLocks noChangeArrowheads="1"/>
                  </p:cNvSpPr>
                  <p:nvPr/>
                </p:nvSpPr>
                <p:spPr bwMode="auto">
                  <a:xfrm>
                    <a:off x="2844799" y="309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CA</a:t>
                    </a:r>
                  </a:p>
                </p:txBody>
              </p:sp>
              <p:sp>
                <p:nvSpPr>
                  <p:cNvPr id="216" name="Text Box 87"/>
                  <p:cNvSpPr txBox="1">
                    <a:spLocks noChangeArrowheads="1"/>
                  </p:cNvSpPr>
                  <p:nvPr/>
                </p:nvSpPr>
                <p:spPr bwMode="auto">
                  <a:xfrm>
                    <a:off x="4784590" y="191378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MT</a:t>
                    </a:r>
                  </a:p>
                </p:txBody>
              </p:sp>
              <p:sp>
                <p:nvSpPr>
                  <p:cNvPr id="217" name="Text Box 88"/>
                  <p:cNvSpPr txBox="1">
                    <a:spLocks noChangeArrowheads="1"/>
                  </p:cNvSpPr>
                  <p:nvPr/>
                </p:nvSpPr>
                <p:spPr bwMode="auto">
                  <a:xfrm>
                    <a:off x="4063999"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ID</a:t>
                    </a:r>
                  </a:p>
                </p:txBody>
              </p:sp>
              <p:sp>
                <p:nvSpPr>
                  <p:cNvPr id="218" name="Text Box 89"/>
                  <p:cNvSpPr txBox="1">
                    <a:spLocks noChangeArrowheads="1"/>
                  </p:cNvSpPr>
                  <p:nvPr/>
                </p:nvSpPr>
                <p:spPr bwMode="auto">
                  <a:xfrm>
                    <a:off x="4876798" y="26881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WY</a:t>
                    </a:r>
                  </a:p>
                </p:txBody>
              </p:sp>
              <p:sp>
                <p:nvSpPr>
                  <p:cNvPr id="219" name="Text Box 90"/>
                  <p:cNvSpPr txBox="1">
                    <a:spLocks noChangeArrowheads="1"/>
                  </p:cNvSpPr>
                  <p:nvPr/>
                </p:nvSpPr>
                <p:spPr bwMode="auto">
                  <a:xfrm>
                    <a:off x="5994398"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NE</a:t>
                    </a:r>
                  </a:p>
                </p:txBody>
              </p:sp>
              <p:sp>
                <p:nvSpPr>
                  <p:cNvPr id="220" name="Text Box 91"/>
                  <p:cNvSpPr txBox="1">
                    <a:spLocks noChangeArrowheads="1"/>
                  </p:cNvSpPr>
                  <p:nvPr/>
                </p:nvSpPr>
                <p:spPr bwMode="auto">
                  <a:xfrm>
                    <a:off x="3555999" y="3196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NV</a:t>
                    </a:r>
                  </a:p>
                </p:txBody>
              </p:sp>
              <p:sp>
                <p:nvSpPr>
                  <p:cNvPr id="221" name="Text Box 92"/>
                  <p:cNvSpPr txBox="1">
                    <a:spLocks noChangeArrowheads="1"/>
                  </p:cNvSpPr>
                  <p:nvPr/>
                </p:nvSpPr>
                <p:spPr bwMode="auto">
                  <a:xfrm>
                    <a:off x="4978399" y="4313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NM</a:t>
                    </a:r>
                  </a:p>
                </p:txBody>
              </p:sp>
              <p:sp>
                <p:nvSpPr>
                  <p:cNvPr id="222" name="Text Box 93"/>
                  <p:cNvSpPr txBox="1">
                    <a:spLocks noChangeArrowheads="1"/>
                  </p:cNvSpPr>
                  <p:nvPr/>
                </p:nvSpPr>
                <p:spPr bwMode="auto">
                  <a:xfrm>
                    <a:off x="6095999" y="4923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TX</a:t>
                    </a:r>
                  </a:p>
                </p:txBody>
              </p:sp>
              <p:sp>
                <p:nvSpPr>
                  <p:cNvPr id="223" name="Text Box 94"/>
                  <p:cNvSpPr txBox="1">
                    <a:spLocks noChangeArrowheads="1"/>
                  </p:cNvSpPr>
                  <p:nvPr/>
                </p:nvSpPr>
                <p:spPr bwMode="auto">
                  <a:xfrm>
                    <a:off x="7010400"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AR</a:t>
                    </a:r>
                  </a:p>
                </p:txBody>
              </p:sp>
              <p:sp>
                <p:nvSpPr>
                  <p:cNvPr id="224" name="Text Box 95"/>
                  <p:cNvSpPr txBox="1">
                    <a:spLocks noChangeArrowheads="1"/>
                  </p:cNvSpPr>
                  <p:nvPr/>
                </p:nvSpPr>
                <p:spPr bwMode="auto">
                  <a:xfrm>
                    <a:off x="7924799" y="4008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TN</a:t>
                    </a:r>
                  </a:p>
                </p:txBody>
              </p:sp>
              <p:sp>
                <p:nvSpPr>
                  <p:cNvPr id="225" name="Text Box 96"/>
                  <p:cNvSpPr txBox="1">
                    <a:spLocks noChangeArrowheads="1"/>
                  </p:cNvSpPr>
                  <p:nvPr/>
                </p:nvSpPr>
                <p:spPr bwMode="auto">
                  <a:xfrm>
                    <a:off x="9666185" y="174459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ME</a:t>
                    </a:r>
                  </a:p>
                </p:txBody>
              </p:sp>
              <p:sp>
                <p:nvSpPr>
                  <p:cNvPr id="226" name="Text Box 97"/>
                  <p:cNvSpPr txBox="1">
                    <a:spLocks noChangeArrowheads="1"/>
                  </p:cNvSpPr>
                  <p:nvPr/>
                </p:nvSpPr>
                <p:spPr bwMode="auto">
                  <a:xfrm>
                    <a:off x="9094509" y="172773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VT</a:t>
                    </a:r>
                  </a:p>
                </p:txBody>
              </p:sp>
              <p:sp>
                <p:nvSpPr>
                  <p:cNvPr id="227" name="Text Box 98"/>
                  <p:cNvSpPr txBox="1">
                    <a:spLocks noChangeArrowheads="1"/>
                  </p:cNvSpPr>
                  <p:nvPr/>
                </p:nvSpPr>
                <p:spPr bwMode="auto">
                  <a:xfrm>
                    <a:off x="9082851" y="229451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a:t>
                    </a:r>
                  </a:p>
                </p:txBody>
              </p:sp>
              <p:sp>
                <p:nvSpPr>
                  <p:cNvPr id="228" name="Text Box 99"/>
                  <p:cNvSpPr txBox="1">
                    <a:spLocks noChangeArrowheads="1"/>
                  </p:cNvSpPr>
                  <p:nvPr/>
                </p:nvSpPr>
                <p:spPr bwMode="auto">
                  <a:xfrm>
                    <a:off x="8839198" y="5228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FL</a:t>
                    </a:r>
                  </a:p>
                </p:txBody>
              </p:sp>
              <p:sp>
                <p:nvSpPr>
                  <p:cNvPr id="229" name="Text Box 100"/>
                  <p:cNvSpPr txBox="1">
                    <a:spLocks noChangeArrowheads="1"/>
                  </p:cNvSpPr>
                  <p:nvPr/>
                </p:nvSpPr>
                <p:spPr bwMode="auto">
                  <a:xfrm>
                    <a:off x="8432800"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GA</a:t>
                    </a:r>
                  </a:p>
                </p:txBody>
              </p:sp>
              <p:sp>
                <p:nvSpPr>
                  <p:cNvPr id="230" name="Text Box 101"/>
                  <p:cNvSpPr txBox="1">
                    <a:spLocks noChangeArrowheads="1"/>
                  </p:cNvSpPr>
                  <p:nvPr/>
                </p:nvSpPr>
                <p:spPr bwMode="auto">
                  <a:xfrm>
                    <a:off x="7924799"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AL</a:t>
                    </a:r>
                  </a:p>
                </p:txBody>
              </p:sp>
              <p:sp>
                <p:nvSpPr>
                  <p:cNvPr id="231" name="Text Box 102"/>
                  <p:cNvSpPr txBox="1">
                    <a:spLocks noChangeArrowheads="1"/>
                  </p:cNvSpPr>
                  <p:nvPr/>
                </p:nvSpPr>
                <p:spPr bwMode="auto">
                  <a:xfrm>
                    <a:off x="8940799" y="3805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NC</a:t>
                    </a:r>
                  </a:p>
                </p:txBody>
              </p:sp>
              <p:sp>
                <p:nvSpPr>
                  <p:cNvPr id="232" name="Text Box 103"/>
                  <p:cNvSpPr txBox="1">
                    <a:spLocks noChangeArrowheads="1"/>
                  </p:cNvSpPr>
                  <p:nvPr/>
                </p:nvSpPr>
                <p:spPr bwMode="auto">
                  <a:xfrm>
                    <a:off x="8940799"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VA</a:t>
                    </a:r>
                  </a:p>
                </p:txBody>
              </p:sp>
              <p:sp>
                <p:nvSpPr>
                  <p:cNvPr id="233" name="Text Box 104"/>
                  <p:cNvSpPr txBox="1">
                    <a:spLocks noChangeArrowheads="1"/>
                  </p:cNvSpPr>
                  <p:nvPr/>
                </p:nvSpPr>
                <p:spPr bwMode="auto">
                  <a:xfrm>
                    <a:off x="7924799" y="2586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MI</a:t>
                    </a:r>
                  </a:p>
                </p:txBody>
              </p:sp>
              <p:sp>
                <p:nvSpPr>
                  <p:cNvPr id="234" name="Text Box 105"/>
                  <p:cNvSpPr txBox="1">
                    <a:spLocks noChangeArrowheads="1"/>
                  </p:cNvSpPr>
                  <p:nvPr/>
                </p:nvSpPr>
                <p:spPr bwMode="auto">
                  <a:xfrm>
                    <a:off x="8839198" y="2789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PA</a:t>
                    </a:r>
                  </a:p>
                </p:txBody>
              </p:sp>
              <p:sp>
                <p:nvSpPr>
                  <p:cNvPr id="235" name="Text Box 106"/>
                  <p:cNvSpPr txBox="1">
                    <a:spLocks noChangeArrowheads="1"/>
                  </p:cNvSpPr>
                  <p:nvPr/>
                </p:nvSpPr>
                <p:spPr bwMode="auto">
                  <a:xfrm>
                    <a:off x="9465252" y="279818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NJ</a:t>
                    </a:r>
                  </a:p>
                </p:txBody>
              </p:sp>
              <p:sp>
                <p:nvSpPr>
                  <p:cNvPr id="236" name="Text Box 107"/>
                  <p:cNvSpPr txBox="1">
                    <a:spLocks noChangeArrowheads="1"/>
                  </p:cNvSpPr>
                  <p:nvPr/>
                </p:nvSpPr>
                <p:spPr bwMode="auto">
                  <a:xfrm>
                    <a:off x="9550399"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DE</a:t>
                    </a:r>
                  </a:p>
                </p:txBody>
              </p:sp>
              <p:sp>
                <p:nvSpPr>
                  <p:cNvPr id="237" name="Text Box 108"/>
                  <p:cNvSpPr txBox="1">
                    <a:spLocks noChangeArrowheads="1"/>
                  </p:cNvSpPr>
                  <p:nvPr/>
                </p:nvSpPr>
                <p:spPr bwMode="auto">
                  <a:xfrm>
                    <a:off x="9347200" y="1527260"/>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NH</a:t>
                    </a:r>
                  </a:p>
                </p:txBody>
              </p:sp>
              <p:sp>
                <p:nvSpPr>
                  <p:cNvPr id="238" name="Text Box 109"/>
                  <p:cNvSpPr txBox="1">
                    <a:spLocks noChangeArrowheads="1"/>
                  </p:cNvSpPr>
                  <p:nvPr/>
                </p:nvSpPr>
                <p:spPr bwMode="auto">
                  <a:xfrm>
                    <a:off x="9958521" y="262266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CT</a:t>
                    </a:r>
                  </a:p>
                </p:txBody>
              </p:sp>
              <p:sp>
                <p:nvSpPr>
                  <p:cNvPr id="239" name="Text Box 110"/>
                  <p:cNvSpPr txBox="1">
                    <a:spLocks noChangeArrowheads="1"/>
                  </p:cNvSpPr>
                  <p:nvPr/>
                </p:nvSpPr>
                <p:spPr bwMode="auto">
                  <a:xfrm>
                    <a:off x="10008906" y="219401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MA</a:t>
                    </a:r>
                  </a:p>
                </p:txBody>
              </p:sp>
              <p:sp>
                <p:nvSpPr>
                  <p:cNvPr id="240" name="Text Box 111"/>
                  <p:cNvSpPr txBox="1">
                    <a:spLocks noChangeArrowheads="1"/>
                  </p:cNvSpPr>
                  <p:nvPr/>
                </p:nvSpPr>
                <p:spPr bwMode="auto">
                  <a:xfrm>
                    <a:off x="1727200" y="3251138"/>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HI</a:t>
                    </a:r>
                  </a:p>
                </p:txBody>
              </p:sp>
              <p:sp>
                <p:nvSpPr>
                  <p:cNvPr id="241" name="Text Box 112"/>
                  <p:cNvSpPr txBox="1">
                    <a:spLocks noChangeArrowheads="1"/>
                  </p:cNvSpPr>
                  <p:nvPr/>
                </p:nvSpPr>
                <p:spPr bwMode="auto">
                  <a:xfrm>
                    <a:off x="4165600" y="4313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AZ</a:t>
                    </a:r>
                  </a:p>
                </p:txBody>
              </p:sp>
              <p:sp>
                <p:nvSpPr>
                  <p:cNvPr id="242" name="Text Box 113"/>
                  <p:cNvSpPr txBox="1">
                    <a:spLocks noChangeArrowheads="1"/>
                  </p:cNvSpPr>
                  <p:nvPr/>
                </p:nvSpPr>
                <p:spPr bwMode="auto">
                  <a:xfrm>
                    <a:off x="7035799" y="482805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LA</a:t>
                    </a:r>
                  </a:p>
                </p:txBody>
              </p:sp>
              <p:sp>
                <p:nvSpPr>
                  <p:cNvPr id="243" name="Text Box 114"/>
                  <p:cNvSpPr txBox="1">
                    <a:spLocks noChangeArrowheads="1"/>
                  </p:cNvSpPr>
                  <p:nvPr/>
                </p:nvSpPr>
                <p:spPr bwMode="auto">
                  <a:xfrm>
                    <a:off x="6299199"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OK</a:t>
                    </a:r>
                  </a:p>
                </p:txBody>
              </p:sp>
              <p:sp>
                <p:nvSpPr>
                  <p:cNvPr id="244" name="Text Box 115"/>
                  <p:cNvSpPr txBox="1">
                    <a:spLocks noChangeArrowheads="1"/>
                  </p:cNvSpPr>
                  <p:nvPr/>
                </p:nvSpPr>
                <p:spPr bwMode="auto">
                  <a:xfrm>
                    <a:off x="61975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KS</a:t>
                    </a:r>
                  </a:p>
                </p:txBody>
              </p:sp>
              <p:sp>
                <p:nvSpPr>
                  <p:cNvPr id="245" name="Text Box 116"/>
                  <p:cNvSpPr txBox="1">
                    <a:spLocks noChangeArrowheads="1"/>
                  </p:cNvSpPr>
                  <p:nvPr/>
                </p:nvSpPr>
                <p:spPr bwMode="auto">
                  <a:xfrm>
                    <a:off x="5079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CO</a:t>
                    </a:r>
                  </a:p>
                </p:txBody>
              </p:sp>
              <p:sp>
                <p:nvSpPr>
                  <p:cNvPr id="246" name="Text Box 117"/>
                  <p:cNvSpPr txBox="1">
                    <a:spLocks noChangeArrowheads="1"/>
                  </p:cNvSpPr>
                  <p:nvPr/>
                </p:nvSpPr>
                <p:spPr bwMode="auto">
                  <a:xfrm>
                    <a:off x="4267200"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UT</a:t>
                    </a:r>
                  </a:p>
                </p:txBody>
              </p:sp>
              <p:sp>
                <p:nvSpPr>
                  <p:cNvPr id="247" name="Text Box 118"/>
                  <p:cNvSpPr txBox="1">
                    <a:spLocks noChangeArrowheads="1"/>
                  </p:cNvSpPr>
                  <p:nvPr/>
                </p:nvSpPr>
                <p:spPr bwMode="auto">
                  <a:xfrm>
                    <a:off x="5892798"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SD</a:t>
                    </a:r>
                  </a:p>
                </p:txBody>
              </p:sp>
              <p:sp>
                <p:nvSpPr>
                  <p:cNvPr id="248" name="Text Box 120"/>
                  <p:cNvSpPr txBox="1">
                    <a:spLocks noChangeArrowheads="1"/>
                  </p:cNvSpPr>
                  <p:nvPr/>
                </p:nvSpPr>
                <p:spPr bwMode="auto">
                  <a:xfrm>
                    <a:off x="6603999" y="210415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MN</a:t>
                    </a:r>
                  </a:p>
                </p:txBody>
              </p:sp>
              <p:sp>
                <p:nvSpPr>
                  <p:cNvPr id="249" name="Text Box 121"/>
                  <p:cNvSpPr txBox="1">
                    <a:spLocks noChangeArrowheads="1"/>
                  </p:cNvSpPr>
                  <p:nvPr/>
                </p:nvSpPr>
                <p:spPr bwMode="auto">
                  <a:xfrm>
                    <a:off x="7213599" y="2383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WI</a:t>
                    </a:r>
                  </a:p>
                </p:txBody>
              </p:sp>
              <p:sp>
                <p:nvSpPr>
                  <p:cNvPr id="250" name="Text Box 122"/>
                  <p:cNvSpPr txBox="1">
                    <a:spLocks noChangeArrowheads="1"/>
                  </p:cNvSpPr>
                  <p:nvPr/>
                </p:nvSpPr>
                <p:spPr bwMode="auto">
                  <a:xfrm>
                    <a:off x="6705600" y="28913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IA</a:t>
                    </a:r>
                  </a:p>
                </p:txBody>
              </p:sp>
              <p:sp>
                <p:nvSpPr>
                  <p:cNvPr id="251" name="Text Box 123"/>
                  <p:cNvSpPr txBox="1">
                    <a:spLocks noChangeArrowheads="1"/>
                  </p:cNvSpPr>
                  <p:nvPr/>
                </p:nvSpPr>
                <p:spPr bwMode="auto">
                  <a:xfrm>
                    <a:off x="6908800" y="3602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MO</a:t>
                    </a:r>
                  </a:p>
                </p:txBody>
              </p:sp>
              <p:sp>
                <p:nvSpPr>
                  <p:cNvPr id="252" name="Text Box 124"/>
                  <p:cNvSpPr txBox="1">
                    <a:spLocks noChangeArrowheads="1"/>
                  </p:cNvSpPr>
                  <p:nvPr/>
                </p:nvSpPr>
                <p:spPr bwMode="auto">
                  <a:xfrm>
                    <a:off x="74167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IL</a:t>
                    </a:r>
                  </a:p>
                </p:txBody>
              </p:sp>
              <p:sp>
                <p:nvSpPr>
                  <p:cNvPr id="253" name="Text Box 125"/>
                  <p:cNvSpPr txBox="1">
                    <a:spLocks noChangeArrowheads="1"/>
                  </p:cNvSpPr>
                  <p:nvPr/>
                </p:nvSpPr>
                <p:spPr bwMode="auto">
                  <a:xfrm>
                    <a:off x="85343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WV</a:t>
                    </a:r>
                  </a:p>
                </p:txBody>
              </p:sp>
              <p:sp>
                <p:nvSpPr>
                  <p:cNvPr id="254" name="Text Box 126"/>
                  <p:cNvSpPr txBox="1">
                    <a:spLocks noChangeArrowheads="1"/>
                  </p:cNvSpPr>
                  <p:nvPr/>
                </p:nvSpPr>
                <p:spPr bwMode="auto">
                  <a:xfrm>
                    <a:off x="7416798"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MS</a:t>
                    </a:r>
                  </a:p>
                </p:txBody>
              </p:sp>
              <p:sp>
                <p:nvSpPr>
                  <p:cNvPr id="255" name="Text Box 127"/>
                  <p:cNvSpPr txBox="1">
                    <a:spLocks noChangeArrowheads="1"/>
                  </p:cNvSpPr>
                  <p:nvPr/>
                </p:nvSpPr>
                <p:spPr bwMode="auto">
                  <a:xfrm>
                    <a:off x="8127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KY</a:t>
                    </a:r>
                  </a:p>
                </p:txBody>
              </p:sp>
              <p:sp>
                <p:nvSpPr>
                  <p:cNvPr id="256" name="Text Box 128"/>
                  <p:cNvSpPr txBox="1">
                    <a:spLocks noChangeArrowheads="1"/>
                  </p:cNvSpPr>
                  <p:nvPr/>
                </p:nvSpPr>
                <p:spPr bwMode="auto">
                  <a:xfrm>
                    <a:off x="8229600" y="2992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OH</a:t>
                    </a:r>
                  </a:p>
                </p:txBody>
              </p:sp>
              <p:sp>
                <p:nvSpPr>
                  <p:cNvPr id="257" name="Text Box 129"/>
                  <p:cNvSpPr txBox="1">
                    <a:spLocks noChangeArrowheads="1"/>
                  </p:cNvSpPr>
                  <p:nvPr/>
                </p:nvSpPr>
                <p:spPr bwMode="auto">
                  <a:xfrm>
                    <a:off x="7823199" y="3196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IN</a:t>
                    </a:r>
                  </a:p>
                </p:txBody>
              </p:sp>
              <p:sp>
                <p:nvSpPr>
                  <p:cNvPr id="258" name="Line 131"/>
                  <p:cNvSpPr>
                    <a:spLocks noChangeShapeType="1"/>
                  </p:cNvSpPr>
                  <p:nvPr/>
                </p:nvSpPr>
                <p:spPr bwMode="auto">
                  <a:xfrm flipV="1">
                    <a:off x="9753600" y="2281704"/>
                    <a:ext cx="3048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59" name="Line 132"/>
                  <p:cNvSpPr>
                    <a:spLocks noChangeShapeType="1"/>
                  </p:cNvSpPr>
                  <p:nvPr/>
                </p:nvSpPr>
                <p:spPr bwMode="auto">
                  <a:xfrm flipH="1" flipV="1">
                    <a:off x="9653723" y="2521059"/>
                    <a:ext cx="304800" cy="1016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60" name="Line 133"/>
                  <p:cNvSpPr>
                    <a:spLocks noChangeShapeType="1"/>
                  </p:cNvSpPr>
                  <p:nvPr/>
                </p:nvSpPr>
                <p:spPr bwMode="auto">
                  <a:xfrm flipV="1">
                    <a:off x="9347200" y="2891304"/>
                    <a:ext cx="101600" cy="0"/>
                  </a:xfrm>
                  <a:prstGeom prst="line">
                    <a:avLst/>
                  </a:prstGeom>
                  <a:solidFill>
                    <a:srgbClr val="FFFFFF"/>
                  </a:solidFill>
                  <a:ln w="3175" cap="flat" cmpd="sng" algn="ctr">
                    <a:solidFill>
                      <a:srgbClr val="4B4B4B"/>
                    </a:solidFill>
                    <a:prstDash val="solid"/>
                    <a:headEnd/>
                    <a:tailEnd/>
                  </a:ln>
                  <a:effectLst/>
                  <a:scene3d>
                    <a:camera prst="orthographicFront"/>
                    <a:lightRig rig="threePt" dir="t"/>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1" name="Line 134"/>
                  <p:cNvSpPr>
                    <a:spLocks noChangeShapeType="1"/>
                  </p:cNvSpPr>
                  <p:nvPr/>
                </p:nvSpPr>
                <p:spPr bwMode="auto">
                  <a:xfrm>
                    <a:off x="9812012" y="2499737"/>
                    <a:ext cx="304800" cy="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2" name="Line 135"/>
                  <p:cNvSpPr>
                    <a:spLocks noChangeShapeType="1"/>
                  </p:cNvSpPr>
                  <p:nvPr/>
                </p:nvSpPr>
                <p:spPr bwMode="auto">
                  <a:xfrm flipH="1" flipV="1">
                    <a:off x="9324703" y="1884964"/>
                    <a:ext cx="101600" cy="2032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3" name="Line 136"/>
                  <p:cNvSpPr>
                    <a:spLocks noChangeShapeType="1"/>
                  </p:cNvSpPr>
                  <p:nvPr/>
                </p:nvSpPr>
                <p:spPr bwMode="auto">
                  <a:xfrm>
                    <a:off x="9500910" y="1686009"/>
                    <a:ext cx="101600" cy="3048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4" name="Line 137"/>
                  <p:cNvSpPr>
                    <a:spLocks noChangeShapeType="1"/>
                  </p:cNvSpPr>
                  <p:nvPr/>
                </p:nvSpPr>
                <p:spPr bwMode="auto">
                  <a:xfrm>
                    <a:off x="9347200" y="3094504"/>
                    <a:ext cx="203200" cy="101600"/>
                  </a:xfrm>
                  <a:prstGeom prst="line">
                    <a:avLst/>
                  </a:prstGeom>
                  <a:solidFill>
                    <a:srgbClr val="CA813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65" name="Text Box 138"/>
                  <p:cNvSpPr txBox="1">
                    <a:spLocks noChangeArrowheads="1"/>
                  </p:cNvSpPr>
                  <p:nvPr/>
                </p:nvSpPr>
                <p:spPr bwMode="auto">
                  <a:xfrm>
                    <a:off x="9753599" y="3399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MD</a:t>
                    </a:r>
                  </a:p>
                </p:txBody>
              </p:sp>
              <p:sp>
                <p:nvSpPr>
                  <p:cNvPr id="266" name="Line 139"/>
                  <p:cNvSpPr>
                    <a:spLocks noChangeShapeType="1"/>
                  </p:cNvSpPr>
                  <p:nvPr/>
                </p:nvSpPr>
                <p:spPr bwMode="auto">
                  <a:xfrm>
                    <a:off x="9448800" y="3297704"/>
                    <a:ext cx="4064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7" name="Line 140"/>
                  <p:cNvSpPr>
                    <a:spLocks noChangeShapeType="1"/>
                  </p:cNvSpPr>
                  <p:nvPr/>
                </p:nvSpPr>
                <p:spPr bwMode="auto">
                  <a:xfrm flipH="1">
                    <a:off x="1625600" y="3454337"/>
                    <a:ext cx="1016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8" name="Text Box 141"/>
                  <p:cNvSpPr txBox="1">
                    <a:spLocks noChangeArrowheads="1"/>
                  </p:cNvSpPr>
                  <p:nvPr/>
                </p:nvSpPr>
                <p:spPr bwMode="auto">
                  <a:xfrm>
                    <a:off x="8748184" y="415256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SC</a:t>
                    </a:r>
                  </a:p>
                </p:txBody>
              </p:sp>
              <p:sp>
                <p:nvSpPr>
                  <p:cNvPr id="269" name="Text Box 118"/>
                  <p:cNvSpPr txBox="1">
                    <a:spLocks noChangeArrowheads="1"/>
                  </p:cNvSpPr>
                  <p:nvPr/>
                </p:nvSpPr>
                <p:spPr bwMode="auto">
                  <a:xfrm>
                    <a:off x="5892798" y="18753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ND</a:t>
                    </a:r>
                  </a:p>
                </p:txBody>
              </p:sp>
              <p:sp>
                <p:nvSpPr>
                  <p:cNvPr id="270" name="Text Box 107"/>
                  <p:cNvSpPr txBox="1">
                    <a:spLocks noChangeArrowheads="1"/>
                  </p:cNvSpPr>
                  <p:nvPr/>
                </p:nvSpPr>
                <p:spPr bwMode="auto">
                  <a:xfrm>
                    <a:off x="9448797"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DC</a:t>
                    </a:r>
                  </a:p>
                </p:txBody>
              </p:sp>
              <p:sp>
                <p:nvSpPr>
                  <p:cNvPr id="271" name="Line 137"/>
                  <p:cNvSpPr>
                    <a:spLocks noChangeShapeType="1"/>
                  </p:cNvSpPr>
                  <p:nvPr/>
                </p:nvSpPr>
                <p:spPr bwMode="auto">
                  <a:xfrm>
                    <a:off x="9144000" y="3196104"/>
                    <a:ext cx="304800" cy="3048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72" name="Text Box 106"/>
                  <p:cNvSpPr txBox="1">
                    <a:spLocks noChangeArrowheads="1"/>
                  </p:cNvSpPr>
                  <p:nvPr/>
                </p:nvSpPr>
                <p:spPr bwMode="auto">
                  <a:xfrm>
                    <a:off x="9755604" y="2797551"/>
                    <a:ext cx="393730"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NYC</a:t>
                    </a:r>
                  </a:p>
                </p:txBody>
              </p:sp>
              <p:sp>
                <p:nvSpPr>
                  <p:cNvPr id="273" name="Line 137"/>
                  <p:cNvSpPr>
                    <a:spLocks noChangeShapeType="1"/>
                  </p:cNvSpPr>
                  <p:nvPr/>
                </p:nvSpPr>
                <p:spPr bwMode="auto">
                  <a:xfrm>
                    <a:off x="9550400" y="2688104"/>
                    <a:ext cx="203200" cy="101600"/>
                  </a:xfrm>
                  <a:prstGeom prst="line">
                    <a:avLst/>
                  </a:pr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74" name="Oval 465"/>
                  <p:cNvSpPr/>
                  <p:nvPr/>
                </p:nvSpPr>
                <p:spPr>
                  <a:xfrm>
                    <a:off x="9093200" y="3149537"/>
                    <a:ext cx="146639" cy="144577"/>
                  </a:xfrm>
                  <a:prstGeom prst="ellipse">
                    <a:avLst/>
                  </a:pr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75" name="Oval 472"/>
                  <p:cNvSpPr/>
                  <p:nvPr/>
                </p:nvSpPr>
                <p:spPr>
                  <a:xfrm>
                    <a:off x="9420153" y="2642096"/>
                    <a:ext cx="101600" cy="101600"/>
                  </a:xfrm>
                  <a:prstGeom prst="ellipse">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6" name="Freeform 69"/>
                  <p:cNvSpPr>
                    <a:spLocks/>
                  </p:cNvSpPr>
                  <p:nvPr/>
                </p:nvSpPr>
                <p:spPr bwMode="auto">
                  <a:xfrm>
                    <a:off x="10363200" y="4763004"/>
                    <a:ext cx="508000" cy="201084"/>
                  </a:xfrm>
                  <a:custGeom>
                    <a:avLst/>
                    <a:gdLst>
                      <a:gd name="T0" fmla="*/ 2147483647 w 337"/>
                      <a:gd name="T1" fmla="*/ 2147483647 h 149"/>
                      <a:gd name="T2" fmla="*/ 2147483647 w 337"/>
                      <a:gd name="T3" fmla="*/ 2147483647 h 149"/>
                      <a:gd name="T4" fmla="*/ 2147483647 w 337"/>
                      <a:gd name="T5" fmla="*/ 2147483647 h 149"/>
                      <a:gd name="T6" fmla="*/ 2147483647 w 337"/>
                      <a:gd name="T7" fmla="*/ 2147483647 h 149"/>
                      <a:gd name="T8" fmla="*/ 2147483647 w 337"/>
                      <a:gd name="T9" fmla="*/ 2147483647 h 149"/>
                      <a:gd name="T10" fmla="*/ 2147483647 w 337"/>
                      <a:gd name="T11" fmla="*/ 2147483647 h 149"/>
                      <a:gd name="T12" fmla="*/ 0 w 337"/>
                      <a:gd name="T13" fmla="*/ 2147483647 h 149"/>
                      <a:gd name="T14" fmla="*/ 2147483647 w 337"/>
                      <a:gd name="T15" fmla="*/ 2147483647 h 149"/>
                      <a:gd name="T16" fmla="*/ 2147483647 w 337"/>
                      <a:gd name="T17" fmla="*/ 2147483647 h 149"/>
                      <a:gd name="T18" fmla="*/ 2147483647 w 337"/>
                      <a:gd name="T19" fmla="*/ 2147483647 h 149"/>
                      <a:gd name="T20" fmla="*/ 2147483647 w 337"/>
                      <a:gd name="T21" fmla="*/ 2147483647 h 149"/>
                      <a:gd name="T22" fmla="*/ 2147483647 w 337"/>
                      <a:gd name="T23" fmla="*/ 2147483647 h 149"/>
                      <a:gd name="T24" fmla="*/ 2147483647 w 337"/>
                      <a:gd name="T25" fmla="*/ 2147483647 h 149"/>
                      <a:gd name="T26" fmla="*/ 2147483647 w 337"/>
                      <a:gd name="T27" fmla="*/ 2147483647 h 149"/>
                      <a:gd name="T28" fmla="*/ 2147483647 w 337"/>
                      <a:gd name="T29" fmla="*/ 2147483647 h 149"/>
                      <a:gd name="T30" fmla="*/ 2147483647 w 337"/>
                      <a:gd name="T31" fmla="*/ 2147483647 h 149"/>
                      <a:gd name="T32" fmla="*/ 2147483647 w 337"/>
                      <a:gd name="T33" fmla="*/ 2147483647 h 149"/>
                      <a:gd name="T34" fmla="*/ 2147483647 w 337"/>
                      <a:gd name="T35" fmla="*/ 2147483647 h 149"/>
                      <a:gd name="T36" fmla="*/ 2147483647 w 337"/>
                      <a:gd name="T37" fmla="*/ 2147483647 h 149"/>
                      <a:gd name="T38" fmla="*/ 2147483647 w 337"/>
                      <a:gd name="T39" fmla="*/ 2147483647 h 149"/>
                      <a:gd name="T40" fmla="*/ 2147483647 w 337"/>
                      <a:gd name="T41" fmla="*/ 2147483647 h 149"/>
                      <a:gd name="T42" fmla="*/ 2147483647 w 337"/>
                      <a:gd name="T43" fmla="*/ 2147483647 h 149"/>
                      <a:gd name="T44" fmla="*/ 2147483647 w 337"/>
                      <a:gd name="T45" fmla="*/ 2147483647 h 149"/>
                      <a:gd name="T46" fmla="*/ 2147483647 w 337"/>
                      <a:gd name="T47" fmla="*/ 2147483647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49"/>
                      <a:gd name="T74" fmla="*/ 337 w 337"/>
                      <a:gd name="T75" fmla="*/ 149 h 1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49">
                        <a:moveTo>
                          <a:pt x="174" y="12"/>
                        </a:moveTo>
                        <a:cubicBezTo>
                          <a:pt x="162" y="8"/>
                          <a:pt x="149" y="9"/>
                          <a:pt x="136" y="6"/>
                        </a:cubicBezTo>
                        <a:cubicBezTo>
                          <a:pt x="112" y="8"/>
                          <a:pt x="112" y="12"/>
                          <a:pt x="86" y="10"/>
                        </a:cubicBezTo>
                        <a:cubicBezTo>
                          <a:pt x="75" y="6"/>
                          <a:pt x="86" y="10"/>
                          <a:pt x="70" y="6"/>
                        </a:cubicBezTo>
                        <a:cubicBezTo>
                          <a:pt x="65" y="5"/>
                          <a:pt x="54" y="2"/>
                          <a:pt x="54" y="2"/>
                        </a:cubicBezTo>
                        <a:cubicBezTo>
                          <a:pt x="40" y="3"/>
                          <a:pt x="25" y="0"/>
                          <a:pt x="12" y="4"/>
                        </a:cubicBezTo>
                        <a:cubicBezTo>
                          <a:pt x="5" y="6"/>
                          <a:pt x="0" y="22"/>
                          <a:pt x="0" y="22"/>
                        </a:cubicBezTo>
                        <a:cubicBezTo>
                          <a:pt x="2" y="38"/>
                          <a:pt x="4" y="39"/>
                          <a:pt x="8" y="52"/>
                        </a:cubicBezTo>
                        <a:cubicBezTo>
                          <a:pt x="7" y="67"/>
                          <a:pt x="5" y="75"/>
                          <a:pt x="2" y="88"/>
                        </a:cubicBezTo>
                        <a:cubicBezTo>
                          <a:pt x="5" y="133"/>
                          <a:pt x="16" y="142"/>
                          <a:pt x="62" y="146"/>
                        </a:cubicBezTo>
                        <a:cubicBezTo>
                          <a:pt x="71" y="149"/>
                          <a:pt x="79" y="145"/>
                          <a:pt x="88" y="142"/>
                        </a:cubicBezTo>
                        <a:cubicBezTo>
                          <a:pt x="94" y="140"/>
                          <a:pt x="106" y="136"/>
                          <a:pt x="106" y="136"/>
                        </a:cubicBezTo>
                        <a:cubicBezTo>
                          <a:pt x="116" y="120"/>
                          <a:pt x="136" y="131"/>
                          <a:pt x="152" y="126"/>
                        </a:cubicBezTo>
                        <a:cubicBezTo>
                          <a:pt x="180" y="127"/>
                          <a:pt x="197" y="130"/>
                          <a:pt x="222" y="134"/>
                        </a:cubicBezTo>
                        <a:cubicBezTo>
                          <a:pt x="243" y="141"/>
                          <a:pt x="261" y="137"/>
                          <a:pt x="284" y="136"/>
                        </a:cubicBezTo>
                        <a:cubicBezTo>
                          <a:pt x="293" y="130"/>
                          <a:pt x="291" y="120"/>
                          <a:pt x="300" y="114"/>
                        </a:cubicBezTo>
                        <a:cubicBezTo>
                          <a:pt x="306" y="110"/>
                          <a:pt x="318" y="104"/>
                          <a:pt x="318" y="104"/>
                        </a:cubicBezTo>
                        <a:cubicBezTo>
                          <a:pt x="322" y="98"/>
                          <a:pt x="330" y="86"/>
                          <a:pt x="330" y="86"/>
                        </a:cubicBezTo>
                        <a:cubicBezTo>
                          <a:pt x="334" y="70"/>
                          <a:pt x="337" y="63"/>
                          <a:pt x="330" y="42"/>
                        </a:cubicBezTo>
                        <a:cubicBezTo>
                          <a:pt x="329" y="37"/>
                          <a:pt x="322" y="37"/>
                          <a:pt x="318" y="34"/>
                        </a:cubicBezTo>
                        <a:cubicBezTo>
                          <a:pt x="302" y="23"/>
                          <a:pt x="273" y="21"/>
                          <a:pt x="254" y="16"/>
                        </a:cubicBezTo>
                        <a:cubicBezTo>
                          <a:pt x="245" y="14"/>
                          <a:pt x="237" y="11"/>
                          <a:pt x="228" y="8"/>
                        </a:cubicBezTo>
                        <a:cubicBezTo>
                          <a:pt x="220" y="5"/>
                          <a:pt x="204" y="4"/>
                          <a:pt x="204" y="4"/>
                        </a:cubicBezTo>
                        <a:cubicBezTo>
                          <a:pt x="186" y="5"/>
                          <a:pt x="166" y="12"/>
                          <a:pt x="148" y="12"/>
                        </a:cubicBezTo>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sp>
            <p:nvSpPr>
              <p:cNvPr id="150" name="Rectangle 144"/>
              <p:cNvSpPr>
                <a:spLocks noChangeArrowheads="1"/>
              </p:cNvSpPr>
              <p:nvPr/>
            </p:nvSpPr>
            <p:spPr bwMode="auto">
              <a:xfrm>
                <a:off x="755826" y="5872160"/>
                <a:ext cx="387204" cy="125267"/>
              </a:xfrm>
              <a:prstGeom prst="rect">
                <a:avLst/>
              </a:pr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grpSp>
      </p:gr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685803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Piloting Status </a:t>
            </a:r>
          </a:p>
        </p:txBody>
      </p:sp>
      <p:graphicFrame>
        <p:nvGraphicFramePr>
          <p:cNvPr id="6" name="Table 5" descr="Table that include total number of States that are Onboarding and/or In Production with GenV2, Hepatitis, or Arboviral v1.3 Message Mapping Guides(MMGs)..." title="Onboarding Status Table"/>
          <p:cNvGraphicFramePr>
            <a:graphicFrameLocks noGrp="1"/>
          </p:cNvGraphicFramePr>
          <p:nvPr/>
        </p:nvGraphicFramePr>
        <p:xfrm>
          <a:off x="937834" y="1040716"/>
          <a:ext cx="10141972" cy="5291646"/>
        </p:xfrm>
        <a:graphic>
          <a:graphicData uri="http://schemas.openxmlformats.org/drawingml/2006/table">
            <a:tbl>
              <a:tblPr firstRow="1" firstCol="1" bandRow="1"/>
              <a:tblGrid>
                <a:gridCol w="2738909">
                  <a:extLst>
                    <a:ext uri="{9D8B030D-6E8A-4147-A177-3AD203B41FA5}">
                      <a16:colId xmlns:a16="http://schemas.microsoft.com/office/drawing/2014/main" val="84844175"/>
                    </a:ext>
                  </a:extLst>
                </a:gridCol>
                <a:gridCol w="3775127">
                  <a:extLst>
                    <a:ext uri="{9D8B030D-6E8A-4147-A177-3AD203B41FA5}">
                      <a16:colId xmlns:a16="http://schemas.microsoft.com/office/drawing/2014/main" val="870687818"/>
                    </a:ext>
                  </a:extLst>
                </a:gridCol>
                <a:gridCol w="3627936">
                  <a:extLst>
                    <a:ext uri="{9D8B030D-6E8A-4147-A177-3AD203B41FA5}">
                      <a16:colId xmlns:a16="http://schemas.microsoft.com/office/drawing/2014/main" val="23171938"/>
                    </a:ext>
                  </a:extLst>
                </a:gridCol>
              </a:tblGrid>
              <a:tr h="54979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rPr>
                        <a:t>Message Mapping Guides (MMGs)</a:t>
                      </a:r>
                      <a:endPar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mn-lt"/>
                          <a:ea typeface="+mn-ea"/>
                          <a:cs typeface="+mn-cs"/>
                        </a:rPr>
                        <a:t>Piloting</a:t>
                      </a:r>
                      <a:endPar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States Piloting</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95586704"/>
                  </a:ext>
                </a:extLst>
              </a:tr>
              <a:tr h="50559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rPr>
                        <a:t>TB/LTBI </a:t>
                      </a:r>
                      <a:endPar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AZ, GA, OR</a:t>
                      </a:r>
                    </a:p>
                  </a:txBody>
                  <a:tcPr marL="83275" marR="8327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393436572"/>
                  </a:ext>
                </a:extLst>
              </a:tr>
              <a:tr h="562832">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rPr>
                        <a:t>Malaria</a:t>
                      </a:r>
                      <a:endPar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4</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CT, ID, FL, MI</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682037245"/>
                  </a:ext>
                </a:extLst>
              </a:tr>
              <a:tr h="47697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rPr>
                        <a:t>Trichinellosis</a:t>
                      </a:r>
                      <a:endPar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l" defTabSz="914400" rtl="0" eaLnBrk="1" latinLnBrk="0" hangingPunct="1">
                        <a:spcBef>
                          <a:spcPts val="0"/>
                        </a:spcBef>
                        <a:spcAft>
                          <a:spcPts val="0"/>
                        </a:spcAft>
                      </a:pPr>
                      <a:r>
                        <a:rPr lang="en-US" sz="1900" b="0" kern="1200" dirty="0">
                          <a:solidFill>
                            <a:srgbClr val="000818"/>
                          </a:solidFill>
                          <a:effectLst/>
                          <a:latin typeface="Calibri" panose="020F0502020204030204" pitchFamily="34" charset="0"/>
                          <a:ea typeface="+mn-ea"/>
                          <a:cs typeface="Calibri" panose="020F0502020204030204" pitchFamily="34" charset="0"/>
                        </a:rPr>
                        <a:t>FL, MI, WI</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69982193"/>
                  </a:ext>
                </a:extLst>
              </a:tr>
              <a:tr h="515134">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Babesiosis</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4</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CT, FL, MI, WI</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06780785"/>
                  </a:ext>
                </a:extLst>
              </a:tr>
              <a:tr h="48651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RIBD</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GA, KS, OR</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87816213"/>
                  </a:ext>
                </a:extLst>
              </a:tr>
              <a:tr h="48651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Lyme/TBRD</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5</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FL, ID, IL, MI, OR</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05137790"/>
                  </a:ext>
                </a:extLst>
              </a:tr>
              <a:tr h="48651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HAI MDRO</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 </a:t>
                      </a: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MI, OR</a:t>
                      </a:r>
                      <a:endParaRPr lang="en-US" sz="1900" b="0"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42645562"/>
                  </a:ext>
                </a:extLst>
              </a:tr>
              <a:tr h="48651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Measles/Rubella/CRS</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4</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a:t>
                      </a:r>
                      <a:r>
                        <a:rPr lang="en-US" sz="1900" b="1" kern="12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t>
                      </a:r>
                      <a:r>
                        <a:rPr lang="en-US" sz="19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AZ, FL,</a:t>
                      </a:r>
                      <a:r>
                        <a:rPr lang="en-US" sz="1900" b="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a:t>
                      </a:r>
                      <a:endParaRPr lang="en-US" sz="19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974045022"/>
                  </a:ext>
                </a:extLst>
              </a:tr>
              <a:tr h="70592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rPr>
                        <a:t>Total # of Individual</a:t>
                      </a:r>
                      <a:r>
                        <a:rPr lang="en-US" sz="1900" baseline="0" dirty="0">
                          <a:solidFill>
                            <a:schemeClr val="bg2"/>
                          </a:solidFill>
                          <a:effectLst/>
                        </a:rPr>
                        <a:t> </a:t>
                      </a:r>
                      <a:r>
                        <a:rPr lang="en-US" sz="1900" dirty="0">
                          <a:solidFill>
                            <a:schemeClr val="bg2"/>
                          </a:solidFill>
                          <a:effectLst/>
                        </a:rPr>
                        <a:t>States</a:t>
                      </a:r>
                      <a:endPar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762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b="1"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83275" marR="83275" marT="0" marB="0" anchor="ctr">
                    <a:lnL w="12700" cmpd="sng">
                      <a:solidFill>
                        <a:sysClr val="window" lastClr="FFFFFF"/>
                      </a:solidFill>
                    </a:lnL>
                    <a:lnR w="12700" cmpd="sng">
                      <a:solidFill>
                        <a:sysClr val="window" lastClr="FFFFFF"/>
                      </a:solidFill>
                    </a:lnR>
                    <a:lnT w="762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spcBef>
                          <a:spcPts val="0"/>
                        </a:spcBef>
                        <a:spcAft>
                          <a:spcPts val="0"/>
                        </a:spcAft>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AL, AZ,</a:t>
                      </a:r>
                      <a:r>
                        <a:rPr lang="en-US" sz="1900" b="0" kern="1200" baseline="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 CO, CT, FL, GA, ID, IL, KS, MI, OR, WI</a:t>
                      </a:r>
                      <a:endPar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endParaRPr>
                    </a:p>
                  </a:txBody>
                  <a:tcPr marL="83275" marR="83275" marT="0" marB="0" anchor="ctr">
                    <a:lnL w="12700" cmpd="sng">
                      <a:solidFill>
                        <a:sysClr val="window" lastClr="FFFFFF"/>
                      </a:solidFill>
                    </a:lnL>
                    <a:lnR w="12700" cmpd="sng">
                      <a:solidFill>
                        <a:sysClr val="window" lastClr="FFFFFF"/>
                      </a:solidFill>
                    </a:lnR>
                    <a:lnT w="762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868034585"/>
                  </a:ext>
                </a:extLst>
              </a:tr>
            </a:tbl>
          </a:graphicData>
        </a:graphic>
      </p:graphicFrame>
      <p:sp>
        <p:nvSpPr>
          <p:cNvPr id="2" name="TextBox 1"/>
          <p:cNvSpPr txBox="1"/>
          <p:nvPr/>
        </p:nvSpPr>
        <p:spPr>
          <a:xfrm>
            <a:off x="9897552" y="6300869"/>
            <a:ext cx="15332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5/21/2019</a:t>
            </a:r>
          </a:p>
        </p:txBody>
      </p:sp>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7" name="TextBox 6"/>
          <p:cNvSpPr txBox="1"/>
          <p:nvPr/>
        </p:nvSpPr>
        <p:spPr>
          <a:xfrm>
            <a:off x="933609" y="6356350"/>
            <a:ext cx="17238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Measles Only</a:t>
            </a:r>
          </a:p>
        </p:txBody>
      </p:sp>
    </p:spTree>
    <p:extLst>
      <p:ext uri="{BB962C8B-B14F-4D97-AF65-F5344CB8AC3E}">
        <p14:creationId xmlns:p14="http://schemas.microsoft.com/office/powerpoint/2010/main" val="37436503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76655" y="274639"/>
            <a:ext cx="11251659" cy="645512"/>
          </a:xfrm>
        </p:spPr>
        <p:txBody>
          <a:bodyPr/>
          <a:lstStyle/>
          <a:p>
            <a:r>
              <a:rPr lang="en-US" dirty="0"/>
              <a:t>NNDSS HL7 Message Mapping Guide Estimated Timeline </a:t>
            </a:r>
          </a:p>
        </p:txBody>
      </p:sp>
      <p:sp>
        <p:nvSpPr>
          <p:cNvPr id="2" name="Slide Number Placeholder 1"/>
          <p:cNvSpPr>
            <a:spLocks noGrp="1"/>
          </p:cNvSpPr>
          <p:nvPr>
            <p:ph type="sldNum" sz="quarter" idx="11"/>
          </p:nvPr>
        </p:nvSpPr>
        <p:spPr/>
        <p:txBody>
          <a:bodyPr/>
          <a:lstStyle/>
          <a:p>
            <a:fld id="{BE9B5412-23E5-483C-89C1-E047B01A1ED9}" type="slidenum">
              <a:rPr lang="en-US" smtClean="0"/>
              <a:t>9</a:t>
            </a:fld>
            <a:endParaRPr lang="en-US" dirty="0"/>
          </a:p>
        </p:txBody>
      </p:sp>
      <p:pic>
        <p:nvPicPr>
          <p:cNvPr id="6" name="Picture 5" descr="Graph of all message mapping guides and their status in development, pre-pilot, piloting, preparation for production, or production within the calendar year 2019. " title="NNDSS HL7 Message Mapping Guide Estimated Timeline"/>
          <p:cNvPicPr>
            <a:picLocks noChangeAspect="1"/>
          </p:cNvPicPr>
          <p:nvPr/>
        </p:nvPicPr>
        <p:blipFill>
          <a:blip r:embed="rId3"/>
          <a:stretch>
            <a:fillRect/>
          </a:stretch>
        </p:blipFill>
        <p:spPr>
          <a:xfrm>
            <a:off x="0" y="920151"/>
            <a:ext cx="12075887" cy="5724709"/>
          </a:xfrm>
          <a:prstGeom prst="rect">
            <a:avLst/>
          </a:prstGeom>
        </p:spPr>
      </p:pic>
    </p:spTree>
    <p:extLst>
      <p:ext uri="{BB962C8B-B14F-4D97-AF65-F5344CB8AC3E}">
        <p14:creationId xmlns:p14="http://schemas.microsoft.com/office/powerpoint/2010/main" val="3589903109"/>
      </p:ext>
    </p:extLst>
  </p:cSld>
  <p:clrMapOvr>
    <a:masterClrMapping/>
  </p:clrMapOvr>
  <p:transition>
    <p:fade/>
  </p:transition>
</p:sld>
</file>

<file path=ppt/theme/theme1.xml><?xml version="1.0" encoding="utf-8"?>
<a:theme xmlns:a="http://schemas.openxmlformats.org/drawingml/2006/main" name="1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1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2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25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26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22793</TotalTime>
  <Words>3740</Words>
  <Application>Microsoft Office PowerPoint</Application>
  <PresentationFormat>Widescreen</PresentationFormat>
  <Paragraphs>529</Paragraphs>
  <Slides>46</Slides>
  <Notes>40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46</vt:i4>
      </vt:variant>
    </vt:vector>
  </HeadingPairs>
  <TitlesOfParts>
    <vt:vector size="57" baseType="lpstr">
      <vt:lpstr>Arial</vt:lpstr>
      <vt:lpstr>Calibri</vt:lpstr>
      <vt:lpstr>Courier New</vt:lpstr>
      <vt:lpstr>Myriad Web Pro</vt:lpstr>
      <vt:lpstr>Wingdings</vt:lpstr>
      <vt:lpstr>13_NCEH_ATSDR_combined</vt:lpstr>
      <vt:lpstr>19_NCEH_ATSDR_combined</vt:lpstr>
      <vt:lpstr>21_NCEH_ATSDR_combined</vt:lpstr>
      <vt:lpstr>24_NCEH_ATSDR_combined</vt:lpstr>
      <vt:lpstr>25_NCEH_ATSDR_combined</vt:lpstr>
      <vt:lpstr>26_NCEH_ATSDR_combined</vt:lpstr>
      <vt:lpstr>NNDSS Modernization Initiative (NMI): Overview of Foodborne and Diarrheal Diseases HL7 Case Notification Messages</vt:lpstr>
      <vt:lpstr>Agenda</vt:lpstr>
      <vt:lpstr>NMI Updates and Timeline</vt:lpstr>
      <vt:lpstr>Announcements: </vt:lpstr>
      <vt:lpstr>Conditions Added to Generic v2 Only</vt:lpstr>
      <vt:lpstr>Reminder: </vt:lpstr>
      <vt:lpstr>NMI Implementation Status                        May 21, 2019 </vt:lpstr>
      <vt:lpstr>Piloting Status </vt:lpstr>
      <vt:lpstr>NNDSS HL7 Message Mapping Guide Estimated Timeline </vt:lpstr>
      <vt:lpstr>Implementing the Foodborne and Diarrheal Diseases  Message Mapping Guide</vt:lpstr>
      <vt:lpstr>Starting from the Beginning...</vt:lpstr>
      <vt:lpstr>Gap Analysis</vt:lpstr>
      <vt:lpstr>Implementation</vt:lpstr>
      <vt:lpstr>New Approach for Implementing the FDD Guide</vt:lpstr>
      <vt:lpstr>Overview: Foodborne and Diarrheal Diseases  HL7 Case Notification Messages</vt:lpstr>
      <vt:lpstr>Overview and General Guidance</vt:lpstr>
      <vt:lpstr>Foodborne and Diarrheal Diseases Message Mapping Guide (FDD MMG) Overview</vt:lpstr>
      <vt:lpstr>Context of foodborne, waterborne, and parasitic disease surveillance</vt:lpstr>
      <vt:lpstr>Transition from legacy transmission to HL7</vt:lpstr>
      <vt:lpstr>General guidance: Repeating groups</vt:lpstr>
      <vt:lpstr>General guidance: Lab interpretative section</vt:lpstr>
      <vt:lpstr>Program-Specific Guidance</vt:lpstr>
      <vt:lpstr>Cholera and Vibriosis </vt:lpstr>
      <vt:lpstr>Cholera and Vibriosis (Continued)</vt:lpstr>
      <vt:lpstr>S. Typhi and S. Paratyphi Infection</vt:lpstr>
      <vt:lpstr>S. Typhi and S. Paratyphi Infection (Continued)</vt:lpstr>
      <vt:lpstr>Cyclosporiasis</vt:lpstr>
      <vt:lpstr>Cyclosporiasis (Continued)</vt:lpstr>
      <vt:lpstr>Cryptosporidiosis </vt:lpstr>
      <vt:lpstr>Cryptosporidiosis (Continued)</vt:lpstr>
      <vt:lpstr>Shiga toxin-producing E. coli</vt:lpstr>
      <vt:lpstr>Shiga toxin-producing E. coli (Continued)</vt:lpstr>
      <vt:lpstr>Salmonellosis, shigellosis, and campylobacteriosis</vt:lpstr>
      <vt:lpstr>Foodborne Diseases Active Surveillance Network (FoodNet)</vt:lpstr>
      <vt:lpstr>Foodborne Diseases Active Surveillance Network (FoodNet) (Continued)</vt:lpstr>
      <vt:lpstr>Resources for HL7 Implementation</vt:lpstr>
      <vt:lpstr>Resources</vt:lpstr>
      <vt:lpstr>Resources Continued: NBS Page Builder Templates</vt:lpstr>
      <vt:lpstr>Conclusion</vt:lpstr>
      <vt:lpstr>Federal Surveillance Partners</vt:lpstr>
      <vt:lpstr>Contact for More Information</vt:lpstr>
      <vt:lpstr>Questions and Answers</vt:lpstr>
      <vt:lpstr>PowerPoint Presentation</vt:lpstr>
      <vt:lpstr>Appendix</vt:lpstr>
      <vt:lpstr>S. Typhi and S. Paratyphi Infection (Continued)</vt:lpstr>
      <vt:lpstr>General guidance: Gen v2</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May 2019</dc:title>
  <dc:subject>NMI eSHARE Overview of the Foodborne and Diarrheal Diseases HL9 Case Notification Messages</dc:subject>
  <dc:creator>CDC</dc:creator>
  <cp:keywords>NMI, Modernization Initiative, eSHARE, NNDSS, National Notifiable Diseases Surveillance System, Event Codes, Message Mapping Guide, MMG,Foodborne and Diarrheal Diseases, NMI Implementation, HL7, Gap Analysis, Surveillance System, Technical Assistance and Training Resource Center, Implementing All Other Conditions, Pre-Onboarding, Foodborne Diseases Active Surveillance Network, FoodNet, Signs and Symptoms, STEC, Lab Interpretative Section, Antimicrobial susceptibility testing, Cholera and Vibriosis, S. Typhi and S. Paratyphi Infection, Cyclosporiasis, Cryptosporidiosis, Shiga toxin,  E.coli, Salmonellosis, Shigellosis, Campylobacteriosis, Parasitic   </cp:keywords>
  <cp:lastModifiedBy>Laspina, Michael (CDC/DDPHSS/CSELS/DHIS)</cp:lastModifiedBy>
  <cp:revision>1497</cp:revision>
  <cp:lastPrinted>2019-05-22T18:21:11Z</cp:lastPrinted>
  <dcterms:created xsi:type="dcterms:W3CDTF">2016-10-13T18:50:31Z</dcterms:created>
  <dcterms:modified xsi:type="dcterms:W3CDTF">2021-04-26T19:12:27Z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2021-04-22T18:57:52Z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34a32885-2b79-4bb3-9228-7ea2e418914f</vt:lpwstr>
  </property>
  <property fmtid="{D5CDD505-2E9C-101B-9397-08002B2CF9AE}" pid="8" name="MSIP_Label_7b94a7b8-f06c-4dfe-bdcc-9b548fd58c31_ContentBits">
    <vt:lpwstr>0</vt:lpwstr>
  </property>
</Properties>
</file>