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9.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10.xml" ContentType="application/vnd.openxmlformats-officedocument.theme+xml"/>
  <Override PartName="/ppt/slideLayouts/slideLayout16.xml" ContentType="application/vnd.openxmlformats-officedocument.presentationml.slideLayout+xml"/>
  <Override PartName="/ppt/theme/theme11.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1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7" r:id="rId6"/>
    <p:sldMasterId id="2147483682" r:id="rId7"/>
    <p:sldMasterId id="2147483698" r:id="rId8"/>
    <p:sldMasterId id="2147483727" r:id="rId9"/>
    <p:sldMasterId id="2147483733" r:id="rId10"/>
    <p:sldMasterId id="2147483752" r:id="rId11"/>
    <p:sldMasterId id="2147483764" r:id="rId12"/>
    <p:sldMasterId id="2147483780" r:id="rId13"/>
    <p:sldMasterId id="2147483784" r:id="rId14"/>
    <p:sldMasterId id="2147483801" r:id="rId15"/>
    <p:sldMasterId id="2147483831" r:id="rId16"/>
  </p:sldMasterIdLst>
  <p:notesMasterIdLst>
    <p:notesMasterId r:id="rId38"/>
  </p:notesMasterIdLst>
  <p:handoutMasterIdLst>
    <p:handoutMasterId r:id="rId39"/>
  </p:handoutMasterIdLst>
  <p:sldIdLst>
    <p:sldId id="543" r:id="rId17"/>
    <p:sldId id="570" r:id="rId18"/>
    <p:sldId id="882" r:id="rId19"/>
    <p:sldId id="869" r:id="rId20"/>
    <p:sldId id="872" r:id="rId21"/>
    <p:sldId id="888" r:id="rId22"/>
    <p:sldId id="887" r:id="rId23"/>
    <p:sldId id="886" r:id="rId24"/>
    <p:sldId id="870" r:id="rId25"/>
    <p:sldId id="873" r:id="rId26"/>
    <p:sldId id="883" r:id="rId27"/>
    <p:sldId id="884" r:id="rId28"/>
    <p:sldId id="885" r:id="rId29"/>
    <p:sldId id="871" r:id="rId30"/>
    <p:sldId id="874" r:id="rId31"/>
    <p:sldId id="875" r:id="rId32"/>
    <p:sldId id="878" r:id="rId33"/>
    <p:sldId id="521" r:id="rId34"/>
    <p:sldId id="686" r:id="rId35"/>
    <p:sldId id="889" r:id="rId36"/>
    <p:sldId id="890" r:id="rId3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obinson, Tamara (CDC/OPHSS/CSELS/DHIS) (CTR)" initials="RT((" lastIdx="8" clrIdx="6">
    <p:extLst>
      <p:ext uri="{19B8F6BF-5375-455C-9EA6-DF929625EA0E}">
        <p15:presenceInfo xmlns:p15="http://schemas.microsoft.com/office/powerpoint/2012/main" userId="S-1-5-21-1207783550-2075000910-922709458-690614" providerId="AD"/>
      </p:ext>
    </p:extLst>
  </p:cmAuthor>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19" clrIdx="1">
    <p:extLst>
      <p:ext uri="{19B8F6BF-5375-455C-9EA6-DF929625EA0E}">
        <p15:presenceInfo xmlns:p15="http://schemas.microsoft.com/office/powerpoint/2012/main" userId="S-1-5-21-1207783550-2075000910-922709458-429956" providerId="AD"/>
      </p:ext>
    </p:extLst>
  </p:cmAuthor>
  <p:cmAuthor id="3" name="uaa0" initials="uaa0" lastIdx="7" clrIdx="2">
    <p:extLst>
      <p:ext uri="{19B8F6BF-5375-455C-9EA6-DF929625EA0E}">
        <p15:presenceInfo xmlns:p15="http://schemas.microsoft.com/office/powerpoint/2012/main" userId="uaa0" providerId="None"/>
      </p:ext>
    </p:extLst>
  </p:cmAuthor>
  <p:cmAuthor id="4" name="Cohen, Nicole (Nicky) (CDC/OID/NCEZID)" initials="CN((" lastIdx="11" clrIdx="3">
    <p:extLst>
      <p:ext uri="{19B8F6BF-5375-455C-9EA6-DF929625EA0E}">
        <p15:presenceInfo xmlns:p15="http://schemas.microsoft.com/office/powerpoint/2012/main" userId="S-1-5-21-1207783550-2075000910-922709458-188894" providerId="AD"/>
      </p:ext>
    </p:extLst>
  </p:cmAuthor>
  <p:cmAuthor id="5" name="Thomas, Melinda Christine (CDC/OPHSS/CSELS/DHIS)" initials="TMC(" lastIdx="1" clrIdx="4">
    <p:extLst>
      <p:ext uri="{19B8F6BF-5375-455C-9EA6-DF929625EA0E}">
        <p15:presenceInfo xmlns:p15="http://schemas.microsoft.com/office/powerpoint/2012/main" userId="S-1-5-21-1207783550-2075000910-922709458-542783" providerId="AD"/>
      </p:ext>
    </p:extLst>
  </p:cmAuthor>
  <p:cmAuthor id="6" name="Bastin, Lisa H. (CDC/OPHSS/CSELS/DHIS)" initials="BLH(" lastIdx="1" clrIdx="5">
    <p:extLst>
      <p:ext uri="{19B8F6BF-5375-455C-9EA6-DF929625EA0E}">
        <p15:presenceInfo xmlns:p15="http://schemas.microsoft.com/office/powerpoint/2012/main" userId="S-1-5-21-1207783550-2075000910-922709458-1671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0000"/>
    <a:srgbClr val="000818"/>
    <a:srgbClr val="3F3F3F"/>
    <a:srgbClr val="2F97DA"/>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95" autoAdjust="0"/>
    <p:restoredTop sz="78439" autoAdjust="0"/>
  </p:normalViewPr>
  <p:slideViewPr>
    <p:cSldViewPr snapToGrid="0">
      <p:cViewPr varScale="1">
        <p:scale>
          <a:sx n="64" d="100"/>
          <a:sy n="64" d="100"/>
        </p:scale>
        <p:origin x="1565" y="58"/>
      </p:cViewPr>
      <p:guideLst/>
    </p:cSldViewPr>
  </p:slideViewPr>
  <p:outlineViewPr>
    <p:cViewPr>
      <p:scale>
        <a:sx n="33" d="100"/>
        <a:sy n="33" d="100"/>
      </p:scale>
      <p:origin x="0" y="-22392"/>
    </p:cViewPr>
  </p:outlineViewPr>
  <p:notesTextViewPr>
    <p:cViewPr>
      <p:scale>
        <a:sx n="1" d="1"/>
        <a:sy n="1" d="1"/>
      </p:scale>
      <p:origin x="0" y="0"/>
    </p:cViewPr>
  </p:notesTextViewPr>
  <p:sorterViewPr>
    <p:cViewPr>
      <p:scale>
        <a:sx n="75" d="100"/>
        <a:sy n="75" d="100"/>
      </p:scale>
      <p:origin x="0" y="-2933"/>
    </p:cViewPr>
  </p:sorterViewPr>
  <p:notesViewPr>
    <p:cSldViewPr snapToGrid="0">
      <p:cViewPr varScale="1">
        <p:scale>
          <a:sx n="83" d="100"/>
          <a:sy n="83" d="100"/>
        </p:scale>
        <p:origin x="3810"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handoutMaster" Target="handoutMasters/handoutMaster1.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theme" Target="theme/theme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C2B088-C69F-461E-BFC3-D1C09C21C7F1}" type="doc">
      <dgm:prSet loTypeId="urn:microsoft.com/office/officeart/2005/8/layout/chevron2" loCatId="process" qsTypeId="urn:microsoft.com/office/officeart/2005/8/quickstyle/simple3" qsCatId="simple" csTypeId="urn:microsoft.com/office/officeart/2005/8/colors/accent1_1" csCatId="accent1" phldr="1"/>
      <dgm:spPr/>
      <dgm:t>
        <a:bodyPr/>
        <a:lstStyle/>
        <a:p>
          <a:endParaRPr lang="en-US"/>
        </a:p>
      </dgm:t>
    </dgm:pt>
    <dgm:pt modelId="{AE858D83-F17A-4347-BB16-9E90B5DEF067}">
      <dgm:prSet phldrT="[Text]" custT="1"/>
      <dgm:spPr/>
      <dgm:t>
        <a:bodyPr/>
        <a:lstStyle/>
        <a:p>
          <a:r>
            <a:rPr lang="en-US" sz="2400" b="1" dirty="0">
              <a:latin typeface="Calibri" panose="020F0502020204030204" pitchFamily="34" charset="0"/>
              <a:cs typeface="Calibri" panose="020F0502020204030204" pitchFamily="34" charset="0"/>
            </a:rPr>
            <a:t>March</a:t>
          </a:r>
        </a:p>
      </dgm:t>
    </dgm:pt>
    <dgm:pt modelId="{D2B7BFD2-766F-4586-8F87-126F54F4A483}" type="parTrans" cxnId="{80DA2C2D-4B16-4E53-9676-B507C61F36C7}">
      <dgm:prSet/>
      <dgm:spPr/>
      <dgm:t>
        <a:bodyPr/>
        <a:lstStyle/>
        <a:p>
          <a:endParaRPr lang="en-US" b="1">
            <a:latin typeface="Calibri" panose="020F0502020204030204" pitchFamily="34" charset="0"/>
            <a:cs typeface="Calibri" panose="020F0502020204030204" pitchFamily="34" charset="0"/>
          </a:endParaRPr>
        </a:p>
      </dgm:t>
    </dgm:pt>
    <dgm:pt modelId="{38900144-CA69-4AD5-9B67-D0E79479C7E7}" type="sibTrans" cxnId="{80DA2C2D-4B16-4E53-9676-B507C61F36C7}">
      <dgm:prSet/>
      <dgm:spPr/>
      <dgm:t>
        <a:bodyPr/>
        <a:lstStyle/>
        <a:p>
          <a:endParaRPr lang="en-US" b="1">
            <a:latin typeface="Calibri" panose="020F0502020204030204" pitchFamily="34" charset="0"/>
            <a:cs typeface="Calibri" panose="020F0502020204030204" pitchFamily="34" charset="0"/>
          </a:endParaRPr>
        </a:p>
      </dgm:t>
    </dgm:pt>
    <dgm:pt modelId="{91DC1C92-97B1-4C25-BD08-283F2913FA5B}">
      <dgm:prSet phldrT="[Text]" custT="1"/>
      <dgm:spPr/>
      <dgm:t>
        <a:bodyPr/>
        <a:lstStyle/>
        <a:p>
          <a:r>
            <a:rPr lang="en-US" sz="2400" b="1" dirty="0">
              <a:latin typeface="Calibri" panose="020F0502020204030204" pitchFamily="34" charset="0"/>
              <a:cs typeface="Calibri" panose="020F0502020204030204" pitchFamily="34" charset="0"/>
            </a:rPr>
            <a:t>April-May</a:t>
          </a:r>
        </a:p>
      </dgm:t>
    </dgm:pt>
    <dgm:pt modelId="{C983BD5A-B952-4142-B3BC-6E65D738D84C}" type="parTrans" cxnId="{2F533FCC-FD23-4680-AB72-DB493C486127}">
      <dgm:prSet/>
      <dgm:spPr/>
      <dgm:t>
        <a:bodyPr/>
        <a:lstStyle/>
        <a:p>
          <a:endParaRPr lang="en-US" b="1">
            <a:latin typeface="Calibri" panose="020F0502020204030204" pitchFamily="34" charset="0"/>
            <a:cs typeface="Calibri" panose="020F0502020204030204" pitchFamily="34" charset="0"/>
          </a:endParaRPr>
        </a:p>
      </dgm:t>
    </dgm:pt>
    <dgm:pt modelId="{2215204B-5124-4517-A216-2D0EABEC8002}" type="sibTrans" cxnId="{2F533FCC-FD23-4680-AB72-DB493C486127}">
      <dgm:prSet/>
      <dgm:spPr/>
      <dgm:t>
        <a:bodyPr/>
        <a:lstStyle/>
        <a:p>
          <a:endParaRPr lang="en-US" b="1">
            <a:latin typeface="Calibri" panose="020F0502020204030204" pitchFamily="34" charset="0"/>
            <a:cs typeface="Calibri" panose="020F0502020204030204" pitchFamily="34" charset="0"/>
          </a:endParaRPr>
        </a:p>
      </dgm:t>
    </dgm:pt>
    <dgm:pt modelId="{BFA111BC-FC30-4A89-B322-888668E801BD}">
      <dgm:prSet phldrT="[Text]"/>
      <dgm:spPr/>
      <dgm:t>
        <a:bodyPr/>
        <a:lstStyle/>
        <a:p>
          <a:r>
            <a:rPr lang="en-US" b="1" dirty="0">
              <a:solidFill>
                <a:srgbClr val="5F5F5F"/>
              </a:solidFill>
              <a:latin typeface="Calibri" panose="020F0502020204030204" pitchFamily="34" charset="0"/>
              <a:cs typeface="Calibri" panose="020F0502020204030204" pitchFamily="34" charset="0"/>
            </a:rPr>
            <a:t>Jurisdictions work with Arboviral Program on reconciliation and close out.</a:t>
          </a:r>
        </a:p>
      </dgm:t>
    </dgm:pt>
    <dgm:pt modelId="{909F5855-248B-43DC-A438-C1D78F5FFCD2}" type="parTrans" cxnId="{2E2ABC72-AD44-4CA2-8E93-601E6777E39F}">
      <dgm:prSet/>
      <dgm:spPr/>
      <dgm:t>
        <a:bodyPr/>
        <a:lstStyle/>
        <a:p>
          <a:endParaRPr lang="en-US" b="1">
            <a:latin typeface="Calibri" panose="020F0502020204030204" pitchFamily="34" charset="0"/>
            <a:cs typeface="Calibri" panose="020F0502020204030204" pitchFamily="34" charset="0"/>
          </a:endParaRPr>
        </a:p>
      </dgm:t>
    </dgm:pt>
    <dgm:pt modelId="{F5F1081B-DC29-4A45-B78B-EFBCE483B4E8}" type="sibTrans" cxnId="{2E2ABC72-AD44-4CA2-8E93-601E6777E39F}">
      <dgm:prSet/>
      <dgm:spPr/>
      <dgm:t>
        <a:bodyPr/>
        <a:lstStyle/>
        <a:p>
          <a:endParaRPr lang="en-US" b="1">
            <a:latin typeface="Calibri" panose="020F0502020204030204" pitchFamily="34" charset="0"/>
            <a:cs typeface="Calibri" panose="020F0502020204030204" pitchFamily="34" charset="0"/>
          </a:endParaRPr>
        </a:p>
      </dgm:t>
    </dgm:pt>
    <dgm:pt modelId="{E02339FD-9452-4979-89A7-E5E1BE5FA592}">
      <dgm:prSet phldrT="[Text]"/>
      <dgm:spPr/>
      <dgm:t>
        <a:bodyPr/>
        <a:lstStyle/>
        <a:p>
          <a:r>
            <a:rPr lang="en-US" b="1" dirty="0">
              <a:solidFill>
                <a:srgbClr val="5F5F5F"/>
              </a:solidFill>
              <a:latin typeface="Calibri" panose="020F0502020204030204" pitchFamily="34" charset="0"/>
              <a:cs typeface="Calibri" panose="020F0502020204030204" pitchFamily="34" charset="0"/>
            </a:rPr>
            <a:t>Onboarding jurisdictions continue to work on test messages.</a:t>
          </a:r>
        </a:p>
      </dgm:t>
    </dgm:pt>
    <dgm:pt modelId="{F34DC7AD-31C5-4081-8804-512D31542C8F}" type="parTrans" cxnId="{2E989AC9-AAB1-4A59-B002-8229FEF1E044}">
      <dgm:prSet/>
      <dgm:spPr/>
      <dgm:t>
        <a:bodyPr/>
        <a:lstStyle/>
        <a:p>
          <a:endParaRPr lang="en-US" b="1">
            <a:latin typeface="Calibri" panose="020F0502020204030204" pitchFamily="34" charset="0"/>
            <a:cs typeface="Calibri" panose="020F0502020204030204" pitchFamily="34" charset="0"/>
          </a:endParaRPr>
        </a:p>
      </dgm:t>
    </dgm:pt>
    <dgm:pt modelId="{AFDE06FC-E8B1-4407-A19E-2F05B37BB0ED}" type="sibTrans" cxnId="{2E989AC9-AAB1-4A59-B002-8229FEF1E044}">
      <dgm:prSet/>
      <dgm:spPr/>
      <dgm:t>
        <a:bodyPr/>
        <a:lstStyle/>
        <a:p>
          <a:endParaRPr lang="en-US" b="1">
            <a:latin typeface="Calibri" panose="020F0502020204030204" pitchFamily="34" charset="0"/>
            <a:cs typeface="Calibri" panose="020F0502020204030204" pitchFamily="34" charset="0"/>
          </a:endParaRPr>
        </a:p>
      </dgm:t>
    </dgm:pt>
    <dgm:pt modelId="{D6DA2C08-B3F7-4B62-8386-09EDAC1E3F34}">
      <dgm:prSet phldrT="[Text]" custT="1"/>
      <dgm:spPr/>
      <dgm:t>
        <a:bodyPr/>
        <a:lstStyle/>
        <a:p>
          <a:r>
            <a:rPr lang="en-US" sz="2400" b="1" dirty="0">
              <a:latin typeface="Calibri" panose="020F0502020204030204" pitchFamily="34" charset="0"/>
              <a:cs typeface="Calibri" panose="020F0502020204030204" pitchFamily="34" charset="0"/>
            </a:rPr>
            <a:t>June</a:t>
          </a:r>
        </a:p>
      </dgm:t>
    </dgm:pt>
    <dgm:pt modelId="{01AD0D98-F0EF-43B6-ADCB-8A75984CB165}" type="parTrans" cxnId="{3AEEC639-B80B-4ECD-A361-D9C62F997E75}">
      <dgm:prSet/>
      <dgm:spPr/>
      <dgm:t>
        <a:bodyPr/>
        <a:lstStyle/>
        <a:p>
          <a:endParaRPr lang="en-US" b="1">
            <a:latin typeface="Calibri" panose="020F0502020204030204" pitchFamily="34" charset="0"/>
            <a:cs typeface="Calibri" panose="020F0502020204030204" pitchFamily="34" charset="0"/>
          </a:endParaRPr>
        </a:p>
      </dgm:t>
    </dgm:pt>
    <dgm:pt modelId="{6C988B1F-EB59-4850-9D13-001264573751}" type="sibTrans" cxnId="{3AEEC639-B80B-4ECD-A361-D9C62F997E75}">
      <dgm:prSet/>
      <dgm:spPr/>
      <dgm:t>
        <a:bodyPr/>
        <a:lstStyle/>
        <a:p>
          <a:endParaRPr lang="en-US" b="1">
            <a:latin typeface="Calibri" panose="020F0502020204030204" pitchFamily="34" charset="0"/>
            <a:cs typeface="Calibri" panose="020F0502020204030204" pitchFamily="34" charset="0"/>
          </a:endParaRPr>
        </a:p>
      </dgm:t>
    </dgm:pt>
    <dgm:pt modelId="{571920DB-4055-4D30-A942-27229E062C9C}">
      <dgm:prSet phldrT="[Text]"/>
      <dgm:spPr/>
      <dgm:t>
        <a:bodyPr/>
        <a:lstStyle/>
        <a:p>
          <a:r>
            <a:rPr lang="en-US" b="1" dirty="0">
              <a:solidFill>
                <a:srgbClr val="5F5F5F"/>
              </a:solidFill>
              <a:latin typeface="Calibri" panose="020F0502020204030204" pitchFamily="34" charset="0"/>
              <a:cs typeface="Calibri" panose="020F0502020204030204" pitchFamily="34" charset="0"/>
            </a:rPr>
            <a:t>Jurisdictions start or continue onboarding process.</a:t>
          </a:r>
        </a:p>
      </dgm:t>
    </dgm:pt>
    <dgm:pt modelId="{E6E35322-B54E-4460-AF30-4B009576ADF6}" type="parTrans" cxnId="{4E2424C7-33FA-466A-9F11-693E74779761}">
      <dgm:prSet/>
      <dgm:spPr/>
      <dgm:t>
        <a:bodyPr/>
        <a:lstStyle/>
        <a:p>
          <a:endParaRPr lang="en-US" b="1">
            <a:latin typeface="Calibri" panose="020F0502020204030204" pitchFamily="34" charset="0"/>
            <a:cs typeface="Calibri" panose="020F0502020204030204" pitchFamily="34" charset="0"/>
          </a:endParaRPr>
        </a:p>
      </dgm:t>
    </dgm:pt>
    <dgm:pt modelId="{768AB92D-F20D-43D1-A089-087BACCEDF33}" type="sibTrans" cxnId="{4E2424C7-33FA-466A-9F11-693E74779761}">
      <dgm:prSet/>
      <dgm:spPr/>
      <dgm:t>
        <a:bodyPr/>
        <a:lstStyle/>
        <a:p>
          <a:endParaRPr lang="en-US" b="1">
            <a:latin typeface="Calibri" panose="020F0502020204030204" pitchFamily="34" charset="0"/>
            <a:cs typeface="Calibri" panose="020F0502020204030204" pitchFamily="34" charset="0"/>
          </a:endParaRPr>
        </a:p>
      </dgm:t>
    </dgm:pt>
    <dgm:pt modelId="{FADDEC76-90FE-4F7E-B611-B3930FC75591}">
      <dgm:prSet phldrT="[Text]"/>
      <dgm:spPr/>
      <dgm:t>
        <a:bodyPr/>
        <a:lstStyle/>
        <a:p>
          <a:r>
            <a:rPr lang="en-US" b="1" dirty="0">
              <a:solidFill>
                <a:srgbClr val="5F5F5F"/>
              </a:solidFill>
              <a:latin typeface="Calibri" panose="020F0502020204030204" pitchFamily="34" charset="0"/>
              <a:cs typeface="Calibri" panose="020F0502020204030204" pitchFamily="34" charset="0"/>
            </a:rPr>
            <a:t>Jurisdictions already engaged in onboarding must provide a final clean year-to-date transmission by March 22.</a:t>
          </a:r>
        </a:p>
      </dgm:t>
    </dgm:pt>
    <dgm:pt modelId="{268DADBD-05AC-426C-A670-C5F8C199DCDC}" type="parTrans" cxnId="{D1964C2B-C036-4F9C-9A86-8CF020813151}">
      <dgm:prSet/>
      <dgm:spPr/>
      <dgm:t>
        <a:bodyPr/>
        <a:lstStyle/>
        <a:p>
          <a:endParaRPr lang="en-US" b="1">
            <a:latin typeface="Calibri" panose="020F0502020204030204" pitchFamily="34" charset="0"/>
            <a:cs typeface="Calibri" panose="020F0502020204030204" pitchFamily="34" charset="0"/>
          </a:endParaRPr>
        </a:p>
      </dgm:t>
    </dgm:pt>
    <dgm:pt modelId="{EB06F120-94B5-4992-B5F1-A961551D5241}" type="sibTrans" cxnId="{D1964C2B-C036-4F9C-9A86-8CF020813151}">
      <dgm:prSet/>
      <dgm:spPr/>
      <dgm:t>
        <a:bodyPr/>
        <a:lstStyle/>
        <a:p>
          <a:endParaRPr lang="en-US" b="1">
            <a:latin typeface="Calibri" panose="020F0502020204030204" pitchFamily="34" charset="0"/>
            <a:cs typeface="Calibri" panose="020F0502020204030204" pitchFamily="34" charset="0"/>
          </a:endParaRPr>
        </a:p>
      </dgm:t>
    </dgm:pt>
    <dgm:pt modelId="{5ECA5BFC-F8B6-4DE8-BC0A-C710A8013FFF}">
      <dgm:prSet phldrT="[Text]"/>
      <dgm:spPr/>
      <dgm:t>
        <a:bodyPr/>
        <a:lstStyle/>
        <a:p>
          <a:r>
            <a:rPr lang="en-US" b="1" dirty="0">
              <a:solidFill>
                <a:srgbClr val="5F5F5F"/>
              </a:solidFill>
              <a:latin typeface="Calibri" panose="020F0502020204030204" pitchFamily="34" charset="0"/>
              <a:cs typeface="Calibri" panose="020F0502020204030204" pitchFamily="34" charset="0"/>
            </a:rPr>
            <a:t>Other jurisdictions start onboarding with test messages.</a:t>
          </a:r>
        </a:p>
      </dgm:t>
    </dgm:pt>
    <dgm:pt modelId="{1D1566C6-2119-463D-82B0-F7E33C954BF6}" type="parTrans" cxnId="{1B168722-E571-44F0-B473-A85E095B529E}">
      <dgm:prSet/>
      <dgm:spPr/>
      <dgm:t>
        <a:bodyPr/>
        <a:lstStyle/>
        <a:p>
          <a:endParaRPr lang="en-US">
            <a:latin typeface="Calibri" panose="020F0502020204030204" pitchFamily="34" charset="0"/>
            <a:cs typeface="Calibri" panose="020F0502020204030204" pitchFamily="34" charset="0"/>
          </a:endParaRPr>
        </a:p>
      </dgm:t>
    </dgm:pt>
    <dgm:pt modelId="{93E61084-9612-4BD2-BDBA-82B5F7798846}" type="sibTrans" cxnId="{1B168722-E571-44F0-B473-A85E095B529E}">
      <dgm:prSet/>
      <dgm:spPr/>
      <dgm:t>
        <a:bodyPr/>
        <a:lstStyle/>
        <a:p>
          <a:endParaRPr lang="en-US">
            <a:latin typeface="Calibri" panose="020F0502020204030204" pitchFamily="34" charset="0"/>
            <a:cs typeface="Calibri" panose="020F0502020204030204" pitchFamily="34" charset="0"/>
          </a:endParaRPr>
        </a:p>
      </dgm:t>
    </dgm:pt>
    <dgm:pt modelId="{9B7E2BE0-B859-453E-A894-084DDED891B7}" type="pres">
      <dgm:prSet presAssocID="{5FC2B088-C69F-461E-BFC3-D1C09C21C7F1}" presName="linearFlow" presStyleCnt="0">
        <dgm:presLayoutVars>
          <dgm:dir/>
          <dgm:animLvl val="lvl"/>
          <dgm:resizeHandles val="exact"/>
        </dgm:presLayoutVars>
      </dgm:prSet>
      <dgm:spPr/>
    </dgm:pt>
    <dgm:pt modelId="{E6C2308A-DF29-4CD9-98D2-BB42DEF91A22}" type="pres">
      <dgm:prSet presAssocID="{AE858D83-F17A-4347-BB16-9E90B5DEF067}" presName="composite" presStyleCnt="0"/>
      <dgm:spPr/>
    </dgm:pt>
    <dgm:pt modelId="{0B1CDF66-05DD-4930-8BE2-3193A162400C}" type="pres">
      <dgm:prSet presAssocID="{AE858D83-F17A-4347-BB16-9E90B5DEF067}" presName="parentText" presStyleLbl="alignNode1" presStyleIdx="0" presStyleCnt="3">
        <dgm:presLayoutVars>
          <dgm:chMax val="1"/>
          <dgm:bulletEnabled val="1"/>
        </dgm:presLayoutVars>
      </dgm:prSet>
      <dgm:spPr/>
    </dgm:pt>
    <dgm:pt modelId="{B51E0EA8-44B2-4A0B-B6F2-EC8D572DA30F}" type="pres">
      <dgm:prSet presAssocID="{AE858D83-F17A-4347-BB16-9E90B5DEF067}" presName="descendantText" presStyleLbl="alignAcc1" presStyleIdx="0" presStyleCnt="3">
        <dgm:presLayoutVars>
          <dgm:bulletEnabled val="1"/>
        </dgm:presLayoutVars>
      </dgm:prSet>
      <dgm:spPr/>
    </dgm:pt>
    <dgm:pt modelId="{8DD8CAC7-D01C-44AD-A5D2-075769086CE7}" type="pres">
      <dgm:prSet presAssocID="{38900144-CA69-4AD5-9B67-D0E79479C7E7}" presName="sp" presStyleCnt="0"/>
      <dgm:spPr/>
    </dgm:pt>
    <dgm:pt modelId="{E4676902-0657-4AF9-9346-FCD8DD946381}" type="pres">
      <dgm:prSet presAssocID="{91DC1C92-97B1-4C25-BD08-283F2913FA5B}" presName="composite" presStyleCnt="0"/>
      <dgm:spPr/>
    </dgm:pt>
    <dgm:pt modelId="{A761D4A3-05C0-4520-AEAC-F5E7D0CA0C2B}" type="pres">
      <dgm:prSet presAssocID="{91DC1C92-97B1-4C25-BD08-283F2913FA5B}" presName="parentText" presStyleLbl="alignNode1" presStyleIdx="1" presStyleCnt="3">
        <dgm:presLayoutVars>
          <dgm:chMax val="1"/>
          <dgm:bulletEnabled val="1"/>
        </dgm:presLayoutVars>
      </dgm:prSet>
      <dgm:spPr/>
    </dgm:pt>
    <dgm:pt modelId="{07E66087-9C60-4D16-A3C0-C47B59B36DED}" type="pres">
      <dgm:prSet presAssocID="{91DC1C92-97B1-4C25-BD08-283F2913FA5B}" presName="descendantText" presStyleLbl="alignAcc1" presStyleIdx="1" presStyleCnt="3">
        <dgm:presLayoutVars>
          <dgm:bulletEnabled val="1"/>
        </dgm:presLayoutVars>
      </dgm:prSet>
      <dgm:spPr/>
    </dgm:pt>
    <dgm:pt modelId="{8ABF9667-83B1-4154-863F-4A353B9EFF84}" type="pres">
      <dgm:prSet presAssocID="{2215204B-5124-4517-A216-2D0EABEC8002}" presName="sp" presStyleCnt="0"/>
      <dgm:spPr/>
    </dgm:pt>
    <dgm:pt modelId="{F53A07E1-3D4D-43D0-BA57-39418DEB7449}" type="pres">
      <dgm:prSet presAssocID="{D6DA2C08-B3F7-4B62-8386-09EDAC1E3F34}" presName="composite" presStyleCnt="0"/>
      <dgm:spPr/>
    </dgm:pt>
    <dgm:pt modelId="{A661101A-8DF0-4CC7-A16E-813A348E9C9B}" type="pres">
      <dgm:prSet presAssocID="{D6DA2C08-B3F7-4B62-8386-09EDAC1E3F34}" presName="parentText" presStyleLbl="alignNode1" presStyleIdx="2" presStyleCnt="3">
        <dgm:presLayoutVars>
          <dgm:chMax val="1"/>
          <dgm:bulletEnabled val="1"/>
        </dgm:presLayoutVars>
      </dgm:prSet>
      <dgm:spPr/>
    </dgm:pt>
    <dgm:pt modelId="{83636EEA-4D96-4B01-8354-26356550D385}" type="pres">
      <dgm:prSet presAssocID="{D6DA2C08-B3F7-4B62-8386-09EDAC1E3F34}" presName="descendantText" presStyleLbl="alignAcc1" presStyleIdx="2" presStyleCnt="3">
        <dgm:presLayoutVars>
          <dgm:bulletEnabled val="1"/>
        </dgm:presLayoutVars>
      </dgm:prSet>
      <dgm:spPr/>
    </dgm:pt>
  </dgm:ptLst>
  <dgm:cxnLst>
    <dgm:cxn modelId="{0AF1D219-65C5-4744-AC11-8EE454FC81FD}" type="presOf" srcId="{FADDEC76-90FE-4F7E-B611-B3930FC75591}" destId="{B51E0EA8-44B2-4A0B-B6F2-EC8D572DA30F}" srcOrd="0" destOrd="0" presId="urn:microsoft.com/office/officeart/2005/8/layout/chevron2"/>
    <dgm:cxn modelId="{1B168722-E571-44F0-B473-A85E095B529E}" srcId="{AE858D83-F17A-4347-BB16-9E90B5DEF067}" destId="{5ECA5BFC-F8B6-4DE8-BC0A-C710A8013FFF}" srcOrd="1" destOrd="0" parTransId="{1D1566C6-2119-463D-82B0-F7E33C954BF6}" sibTransId="{93E61084-9612-4BD2-BDBA-82B5F7798846}"/>
    <dgm:cxn modelId="{7AB44227-B911-4764-A3D5-A64271D9AD85}" type="presOf" srcId="{5FC2B088-C69F-461E-BFC3-D1C09C21C7F1}" destId="{9B7E2BE0-B859-453E-A894-084DDED891B7}" srcOrd="0" destOrd="0" presId="urn:microsoft.com/office/officeart/2005/8/layout/chevron2"/>
    <dgm:cxn modelId="{D1964C2B-C036-4F9C-9A86-8CF020813151}" srcId="{AE858D83-F17A-4347-BB16-9E90B5DEF067}" destId="{FADDEC76-90FE-4F7E-B611-B3930FC75591}" srcOrd="0" destOrd="0" parTransId="{268DADBD-05AC-426C-A670-C5F8C199DCDC}" sibTransId="{EB06F120-94B5-4992-B5F1-A961551D5241}"/>
    <dgm:cxn modelId="{80DA2C2D-4B16-4E53-9676-B507C61F36C7}" srcId="{5FC2B088-C69F-461E-BFC3-D1C09C21C7F1}" destId="{AE858D83-F17A-4347-BB16-9E90B5DEF067}" srcOrd="0" destOrd="0" parTransId="{D2B7BFD2-766F-4586-8F87-126F54F4A483}" sibTransId="{38900144-CA69-4AD5-9B67-D0E79479C7E7}"/>
    <dgm:cxn modelId="{3AEEC639-B80B-4ECD-A361-D9C62F997E75}" srcId="{5FC2B088-C69F-461E-BFC3-D1C09C21C7F1}" destId="{D6DA2C08-B3F7-4B62-8386-09EDAC1E3F34}" srcOrd="2" destOrd="0" parTransId="{01AD0D98-F0EF-43B6-ADCB-8A75984CB165}" sibTransId="{6C988B1F-EB59-4850-9D13-001264573751}"/>
    <dgm:cxn modelId="{CE79073C-F91F-40EA-9602-73005F030D37}" type="presOf" srcId="{BFA111BC-FC30-4A89-B322-888668E801BD}" destId="{07E66087-9C60-4D16-A3C0-C47B59B36DED}" srcOrd="0" destOrd="0" presId="urn:microsoft.com/office/officeart/2005/8/layout/chevron2"/>
    <dgm:cxn modelId="{E2D77A45-4788-4260-8B02-6F9EA1F3000E}" type="presOf" srcId="{91DC1C92-97B1-4C25-BD08-283F2913FA5B}" destId="{A761D4A3-05C0-4520-AEAC-F5E7D0CA0C2B}" srcOrd="0" destOrd="0" presId="urn:microsoft.com/office/officeart/2005/8/layout/chevron2"/>
    <dgm:cxn modelId="{2E2ABC72-AD44-4CA2-8E93-601E6777E39F}" srcId="{91DC1C92-97B1-4C25-BD08-283F2913FA5B}" destId="{BFA111BC-FC30-4A89-B322-888668E801BD}" srcOrd="0" destOrd="0" parTransId="{909F5855-248B-43DC-A438-C1D78F5FFCD2}" sibTransId="{F5F1081B-DC29-4A45-B78B-EFBCE483B4E8}"/>
    <dgm:cxn modelId="{D5F9C556-E4E5-4C08-BCF3-DF465FD90D81}" type="presOf" srcId="{E02339FD-9452-4979-89A7-E5E1BE5FA592}" destId="{07E66087-9C60-4D16-A3C0-C47B59B36DED}" srcOrd="0" destOrd="1" presId="urn:microsoft.com/office/officeart/2005/8/layout/chevron2"/>
    <dgm:cxn modelId="{2593B37A-2978-486B-994A-AC309AAFE85E}" type="presOf" srcId="{571920DB-4055-4D30-A942-27229E062C9C}" destId="{83636EEA-4D96-4B01-8354-26356550D385}" srcOrd="0" destOrd="0" presId="urn:microsoft.com/office/officeart/2005/8/layout/chevron2"/>
    <dgm:cxn modelId="{77AE21B6-C7EC-4EB8-80DA-05E21F1D6974}" type="presOf" srcId="{D6DA2C08-B3F7-4B62-8386-09EDAC1E3F34}" destId="{A661101A-8DF0-4CC7-A16E-813A348E9C9B}" srcOrd="0" destOrd="0" presId="urn:microsoft.com/office/officeart/2005/8/layout/chevron2"/>
    <dgm:cxn modelId="{3A0FF6C5-CC69-4D77-BA9A-BEC3C980A7B4}" type="presOf" srcId="{AE858D83-F17A-4347-BB16-9E90B5DEF067}" destId="{0B1CDF66-05DD-4930-8BE2-3193A162400C}" srcOrd="0" destOrd="0" presId="urn:microsoft.com/office/officeart/2005/8/layout/chevron2"/>
    <dgm:cxn modelId="{4E2424C7-33FA-466A-9F11-693E74779761}" srcId="{D6DA2C08-B3F7-4B62-8386-09EDAC1E3F34}" destId="{571920DB-4055-4D30-A942-27229E062C9C}" srcOrd="0" destOrd="0" parTransId="{E6E35322-B54E-4460-AF30-4B009576ADF6}" sibTransId="{768AB92D-F20D-43D1-A089-087BACCEDF33}"/>
    <dgm:cxn modelId="{2E989AC9-AAB1-4A59-B002-8229FEF1E044}" srcId="{91DC1C92-97B1-4C25-BD08-283F2913FA5B}" destId="{E02339FD-9452-4979-89A7-E5E1BE5FA592}" srcOrd="1" destOrd="0" parTransId="{F34DC7AD-31C5-4081-8804-512D31542C8F}" sibTransId="{AFDE06FC-E8B1-4407-A19E-2F05B37BB0ED}"/>
    <dgm:cxn modelId="{2F533FCC-FD23-4680-AB72-DB493C486127}" srcId="{5FC2B088-C69F-461E-BFC3-D1C09C21C7F1}" destId="{91DC1C92-97B1-4C25-BD08-283F2913FA5B}" srcOrd="1" destOrd="0" parTransId="{C983BD5A-B952-4142-B3BC-6E65D738D84C}" sibTransId="{2215204B-5124-4517-A216-2D0EABEC8002}"/>
    <dgm:cxn modelId="{0E71CDD6-3B1D-411B-8111-EA5AC7F19DFB}" type="presOf" srcId="{5ECA5BFC-F8B6-4DE8-BC0A-C710A8013FFF}" destId="{B51E0EA8-44B2-4A0B-B6F2-EC8D572DA30F}" srcOrd="0" destOrd="1" presId="urn:microsoft.com/office/officeart/2005/8/layout/chevron2"/>
    <dgm:cxn modelId="{4E4502CF-89F2-4CF6-BFD4-012A6D7CF324}" type="presParOf" srcId="{9B7E2BE0-B859-453E-A894-084DDED891B7}" destId="{E6C2308A-DF29-4CD9-98D2-BB42DEF91A22}" srcOrd="0" destOrd="0" presId="urn:microsoft.com/office/officeart/2005/8/layout/chevron2"/>
    <dgm:cxn modelId="{F17FE90E-12D0-46C6-98C2-F6323CA49A0B}" type="presParOf" srcId="{E6C2308A-DF29-4CD9-98D2-BB42DEF91A22}" destId="{0B1CDF66-05DD-4930-8BE2-3193A162400C}" srcOrd="0" destOrd="0" presId="urn:microsoft.com/office/officeart/2005/8/layout/chevron2"/>
    <dgm:cxn modelId="{DFAF4B5D-7881-4806-9C15-6D224E1E50EB}" type="presParOf" srcId="{E6C2308A-DF29-4CD9-98D2-BB42DEF91A22}" destId="{B51E0EA8-44B2-4A0B-B6F2-EC8D572DA30F}" srcOrd="1" destOrd="0" presId="urn:microsoft.com/office/officeart/2005/8/layout/chevron2"/>
    <dgm:cxn modelId="{D4090D43-D8C6-4EEB-B4A8-C8804363796B}" type="presParOf" srcId="{9B7E2BE0-B859-453E-A894-084DDED891B7}" destId="{8DD8CAC7-D01C-44AD-A5D2-075769086CE7}" srcOrd="1" destOrd="0" presId="urn:microsoft.com/office/officeart/2005/8/layout/chevron2"/>
    <dgm:cxn modelId="{3C785882-2BEC-4BA4-8798-73A9686D972F}" type="presParOf" srcId="{9B7E2BE0-B859-453E-A894-084DDED891B7}" destId="{E4676902-0657-4AF9-9346-FCD8DD946381}" srcOrd="2" destOrd="0" presId="urn:microsoft.com/office/officeart/2005/8/layout/chevron2"/>
    <dgm:cxn modelId="{9E8546F8-92B2-4E36-ADA1-64268F70DD5A}" type="presParOf" srcId="{E4676902-0657-4AF9-9346-FCD8DD946381}" destId="{A761D4A3-05C0-4520-AEAC-F5E7D0CA0C2B}" srcOrd="0" destOrd="0" presId="urn:microsoft.com/office/officeart/2005/8/layout/chevron2"/>
    <dgm:cxn modelId="{6BC74A1E-9438-4C6C-993C-D249A5ED6EAE}" type="presParOf" srcId="{E4676902-0657-4AF9-9346-FCD8DD946381}" destId="{07E66087-9C60-4D16-A3C0-C47B59B36DED}" srcOrd="1" destOrd="0" presId="urn:microsoft.com/office/officeart/2005/8/layout/chevron2"/>
    <dgm:cxn modelId="{A1A5E564-6170-457B-B4A1-7A70CEFF4D40}" type="presParOf" srcId="{9B7E2BE0-B859-453E-A894-084DDED891B7}" destId="{8ABF9667-83B1-4154-863F-4A353B9EFF84}" srcOrd="3" destOrd="0" presId="urn:microsoft.com/office/officeart/2005/8/layout/chevron2"/>
    <dgm:cxn modelId="{A1E0B05C-C5DD-4DD5-9F25-D3A5E1E0DF6A}" type="presParOf" srcId="{9B7E2BE0-B859-453E-A894-084DDED891B7}" destId="{F53A07E1-3D4D-43D0-BA57-39418DEB7449}" srcOrd="4" destOrd="0" presId="urn:microsoft.com/office/officeart/2005/8/layout/chevron2"/>
    <dgm:cxn modelId="{2D8C7675-07C8-4449-B674-7A3449C084D2}" type="presParOf" srcId="{F53A07E1-3D4D-43D0-BA57-39418DEB7449}" destId="{A661101A-8DF0-4CC7-A16E-813A348E9C9B}" srcOrd="0" destOrd="0" presId="urn:microsoft.com/office/officeart/2005/8/layout/chevron2"/>
    <dgm:cxn modelId="{C78BD4EB-251E-491B-8184-772A777F9083}" type="presParOf" srcId="{F53A07E1-3D4D-43D0-BA57-39418DEB7449}" destId="{83636EEA-4D96-4B01-8354-26356550D38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1CDF66-05DD-4930-8BE2-3193A162400C}">
      <dsp:nvSpPr>
        <dsp:cNvPr id="0" name=""/>
        <dsp:cNvSpPr/>
      </dsp:nvSpPr>
      <dsp:spPr>
        <a:xfrm rot="5400000">
          <a:off x="-289718" y="292805"/>
          <a:ext cx="1931458" cy="1352020"/>
        </a:xfrm>
        <a:prstGeom prst="chevron">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libri" panose="020F0502020204030204" pitchFamily="34" charset="0"/>
              <a:cs typeface="Calibri" panose="020F0502020204030204" pitchFamily="34" charset="0"/>
            </a:rPr>
            <a:t>March</a:t>
          </a:r>
        </a:p>
      </dsp:txBody>
      <dsp:txXfrm rot="-5400000">
        <a:off x="1" y="679096"/>
        <a:ext cx="1352020" cy="579438"/>
      </dsp:txXfrm>
    </dsp:sp>
    <dsp:sp modelId="{B51E0EA8-44B2-4A0B-B6F2-EC8D572DA30F}">
      <dsp:nvSpPr>
        <dsp:cNvPr id="0" name=""/>
        <dsp:cNvSpPr/>
      </dsp:nvSpPr>
      <dsp:spPr>
        <a:xfrm rot="5400000">
          <a:off x="5723076" y="-4367969"/>
          <a:ext cx="1255447" cy="9997559"/>
        </a:xfrm>
        <a:prstGeom prst="round2Same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a:solidFill>
                <a:srgbClr val="5F5F5F"/>
              </a:solidFill>
              <a:latin typeface="Calibri" panose="020F0502020204030204" pitchFamily="34" charset="0"/>
              <a:cs typeface="Calibri" panose="020F0502020204030204" pitchFamily="34" charset="0"/>
            </a:rPr>
            <a:t>Jurisdictions already engaged in onboarding must provide a final clean year-to-date transmission by March 22.</a:t>
          </a:r>
        </a:p>
        <a:p>
          <a:pPr marL="228600" lvl="1" indent="-228600" algn="l" defTabSz="1066800">
            <a:lnSpc>
              <a:spcPct val="90000"/>
            </a:lnSpc>
            <a:spcBef>
              <a:spcPct val="0"/>
            </a:spcBef>
            <a:spcAft>
              <a:spcPct val="15000"/>
            </a:spcAft>
            <a:buChar char="•"/>
          </a:pPr>
          <a:r>
            <a:rPr lang="en-US" sz="2400" b="1" kern="1200" dirty="0">
              <a:solidFill>
                <a:srgbClr val="5F5F5F"/>
              </a:solidFill>
              <a:latin typeface="Calibri" panose="020F0502020204030204" pitchFamily="34" charset="0"/>
              <a:cs typeface="Calibri" panose="020F0502020204030204" pitchFamily="34" charset="0"/>
            </a:rPr>
            <a:t>Other jurisdictions start onboarding with test messages.</a:t>
          </a:r>
        </a:p>
      </dsp:txBody>
      <dsp:txXfrm rot="-5400000">
        <a:off x="1352020" y="64373"/>
        <a:ext cx="9936273" cy="1132875"/>
      </dsp:txXfrm>
    </dsp:sp>
    <dsp:sp modelId="{A761D4A3-05C0-4520-AEAC-F5E7D0CA0C2B}">
      <dsp:nvSpPr>
        <dsp:cNvPr id="0" name=""/>
        <dsp:cNvSpPr/>
      </dsp:nvSpPr>
      <dsp:spPr>
        <a:xfrm rot="5400000">
          <a:off x="-289718" y="2033323"/>
          <a:ext cx="1931458" cy="1352020"/>
        </a:xfrm>
        <a:prstGeom prst="chevron">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libri" panose="020F0502020204030204" pitchFamily="34" charset="0"/>
              <a:cs typeface="Calibri" panose="020F0502020204030204" pitchFamily="34" charset="0"/>
            </a:rPr>
            <a:t>April-May</a:t>
          </a:r>
        </a:p>
      </dsp:txBody>
      <dsp:txXfrm rot="-5400000">
        <a:off x="1" y="2419614"/>
        <a:ext cx="1352020" cy="579438"/>
      </dsp:txXfrm>
    </dsp:sp>
    <dsp:sp modelId="{07E66087-9C60-4D16-A3C0-C47B59B36DED}">
      <dsp:nvSpPr>
        <dsp:cNvPr id="0" name=""/>
        <dsp:cNvSpPr/>
      </dsp:nvSpPr>
      <dsp:spPr>
        <a:xfrm rot="5400000">
          <a:off x="5723076" y="-2627451"/>
          <a:ext cx="1255447" cy="9997559"/>
        </a:xfrm>
        <a:prstGeom prst="round2Same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a:solidFill>
                <a:srgbClr val="5F5F5F"/>
              </a:solidFill>
              <a:latin typeface="Calibri" panose="020F0502020204030204" pitchFamily="34" charset="0"/>
              <a:cs typeface="Calibri" panose="020F0502020204030204" pitchFamily="34" charset="0"/>
            </a:rPr>
            <a:t>Jurisdictions work with Arboviral Program on reconciliation and close out.</a:t>
          </a:r>
        </a:p>
        <a:p>
          <a:pPr marL="228600" lvl="1" indent="-228600" algn="l" defTabSz="1066800">
            <a:lnSpc>
              <a:spcPct val="90000"/>
            </a:lnSpc>
            <a:spcBef>
              <a:spcPct val="0"/>
            </a:spcBef>
            <a:spcAft>
              <a:spcPct val="15000"/>
            </a:spcAft>
            <a:buChar char="•"/>
          </a:pPr>
          <a:r>
            <a:rPr lang="en-US" sz="2400" b="1" kern="1200" dirty="0">
              <a:solidFill>
                <a:srgbClr val="5F5F5F"/>
              </a:solidFill>
              <a:latin typeface="Calibri" panose="020F0502020204030204" pitchFamily="34" charset="0"/>
              <a:cs typeface="Calibri" panose="020F0502020204030204" pitchFamily="34" charset="0"/>
            </a:rPr>
            <a:t>Onboarding jurisdictions continue to work on test messages.</a:t>
          </a:r>
        </a:p>
      </dsp:txBody>
      <dsp:txXfrm rot="-5400000">
        <a:off x="1352020" y="1804891"/>
        <a:ext cx="9936273" cy="1132875"/>
      </dsp:txXfrm>
    </dsp:sp>
    <dsp:sp modelId="{A661101A-8DF0-4CC7-A16E-813A348E9C9B}">
      <dsp:nvSpPr>
        <dsp:cNvPr id="0" name=""/>
        <dsp:cNvSpPr/>
      </dsp:nvSpPr>
      <dsp:spPr>
        <a:xfrm rot="5400000">
          <a:off x="-289718" y="3773840"/>
          <a:ext cx="1931458" cy="1352020"/>
        </a:xfrm>
        <a:prstGeom prst="chevron">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alibri" panose="020F0502020204030204" pitchFamily="34" charset="0"/>
              <a:cs typeface="Calibri" panose="020F0502020204030204" pitchFamily="34" charset="0"/>
            </a:rPr>
            <a:t>June</a:t>
          </a:r>
        </a:p>
      </dsp:txBody>
      <dsp:txXfrm rot="-5400000">
        <a:off x="1" y="4160131"/>
        <a:ext cx="1352020" cy="579438"/>
      </dsp:txXfrm>
    </dsp:sp>
    <dsp:sp modelId="{83636EEA-4D96-4B01-8354-26356550D385}">
      <dsp:nvSpPr>
        <dsp:cNvPr id="0" name=""/>
        <dsp:cNvSpPr/>
      </dsp:nvSpPr>
      <dsp:spPr>
        <a:xfrm rot="5400000">
          <a:off x="5723076" y="-886933"/>
          <a:ext cx="1255447" cy="9997559"/>
        </a:xfrm>
        <a:prstGeom prst="round2Same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a:solidFill>
                <a:srgbClr val="5F5F5F"/>
              </a:solidFill>
              <a:latin typeface="Calibri" panose="020F0502020204030204" pitchFamily="34" charset="0"/>
              <a:cs typeface="Calibri" panose="020F0502020204030204" pitchFamily="34" charset="0"/>
            </a:rPr>
            <a:t>Jurisdictions start or continue onboarding process.</a:t>
          </a:r>
        </a:p>
      </dsp:txBody>
      <dsp:txXfrm rot="-5400000">
        <a:off x="1352020" y="3545409"/>
        <a:ext cx="9936273" cy="113287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7" y="1"/>
            <a:ext cx="3037840" cy="466434"/>
          </a:xfrm>
          <a:prstGeom prst="rect">
            <a:avLst/>
          </a:prstGeom>
        </p:spPr>
        <p:txBody>
          <a:bodyPr vert="horz" lIns="93164" tIns="46582" rIns="93164" bIns="46582" rtlCol="0"/>
          <a:lstStyle>
            <a:lvl1pPr algn="r">
              <a:defRPr sz="1200"/>
            </a:lvl1pPr>
          </a:lstStyle>
          <a:p>
            <a:fld id="{031B8493-A2A6-4847-AE35-33172CCDB615}" type="datetimeFigureOut">
              <a:rPr lang="en-US" smtClean="0"/>
              <a:t>4/27/2021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6433"/>
          </a:xfrm>
          <a:prstGeom prst="rect">
            <a:avLst/>
          </a:prstGeom>
        </p:spPr>
        <p:txBody>
          <a:bodyPr vert="horz" lIns="93164" tIns="46582" rIns="93164" bIns="46582"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7" y="1"/>
            <a:ext cx="3037840" cy="466434"/>
          </a:xfrm>
          <a:prstGeom prst="rect">
            <a:avLst/>
          </a:prstGeom>
        </p:spPr>
        <p:txBody>
          <a:bodyPr vert="horz" lIns="93164" tIns="46582" rIns="93164" bIns="46582" rtlCol="0"/>
          <a:lstStyle>
            <a:lvl1pPr algn="r">
              <a:defRPr sz="1200"/>
            </a:lvl1pPr>
          </a:lstStyle>
          <a:p>
            <a:fld id="{C437787A-DC68-4BDA-B9E4-AE58888B3A55}" type="datetimeFigureOut">
              <a:rPr lang="en-US" smtClean="0"/>
              <a:t>4/27/2021</a:t>
            </a:fld>
            <a:endParaRPr lang="en-US" dirty="0"/>
          </a:p>
        </p:txBody>
      </p:sp>
      <p:sp>
        <p:nvSpPr>
          <p:cNvPr id="4" name="Slide Image Placeholder 3"/>
          <p:cNvSpPr>
            <a:spLocks noGrp="1" noRot="1" noChangeAspect="1"/>
          </p:cNvSpPr>
          <p:nvPr>
            <p:ph type="sldImg" idx="2"/>
          </p:nvPr>
        </p:nvSpPr>
        <p:spPr>
          <a:xfrm>
            <a:off x="719138" y="1163638"/>
            <a:ext cx="5572125" cy="3135312"/>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6433"/>
          </a:xfrm>
          <a:prstGeom prst="rect">
            <a:avLst/>
          </a:prstGeom>
        </p:spPr>
        <p:txBody>
          <a:bodyPr vert="horz" lIns="93164" tIns="46582" rIns="93164" bIns="46582"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en-US" dirty="0"/>
          </a:p>
        </p:txBody>
      </p:sp>
    </p:spTree>
    <p:extLst>
      <p:ext uri="{BB962C8B-B14F-4D97-AF65-F5344CB8AC3E}">
        <p14:creationId xmlns:p14="http://schemas.microsoft.com/office/powerpoint/2010/main" val="90508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09941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95678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95355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13</a:t>
            </a:fld>
            <a:endParaRPr lang="en-US" dirty="0"/>
          </a:p>
        </p:txBody>
      </p:sp>
    </p:spTree>
    <p:extLst>
      <p:ext uri="{BB962C8B-B14F-4D97-AF65-F5344CB8AC3E}">
        <p14:creationId xmlns:p14="http://schemas.microsoft.com/office/powerpoint/2010/main" val="1151270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3662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Tree>
    <p:extLst>
      <p:ext uri="{BB962C8B-B14F-4D97-AF65-F5344CB8AC3E}">
        <p14:creationId xmlns:p14="http://schemas.microsoft.com/office/powerpoint/2010/main" val="1610531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Tree>
    <p:extLst>
      <p:ext uri="{BB962C8B-B14F-4D97-AF65-F5344CB8AC3E}">
        <p14:creationId xmlns:p14="http://schemas.microsoft.com/office/powerpoint/2010/main" val="26216545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4615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73919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87966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73021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917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endParaRPr lang="en-US" baseline="0"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94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69517"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69517"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9517"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92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3767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566976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61228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978334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404042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34246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7" name="TextBox 6"/>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b="15918"/>
          <a:stretch/>
        </p:blipFill>
        <p:spPr>
          <a:xfrm>
            <a:off x="0" y="-52439"/>
            <a:ext cx="12192000" cy="1211539"/>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E25423"/>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D9531E"/>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D9531E"/>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134549099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D9531E"/>
                </a:solidFill>
                <a:effectLst/>
                <a:latin typeface="Calibri" pitchFamily="34" charset="0"/>
              </a:defRPr>
            </a:lvl1pPr>
          </a:lstStyle>
          <a:p>
            <a:r>
              <a:rPr lang="en-US" dirty="0"/>
              <a:t>Bottom band: NCEZID</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508"/>
          <a:stretch/>
        </p:blipFill>
        <p:spPr>
          <a:xfrm>
            <a:off x="0" y="6692413"/>
            <a:ext cx="12192000" cy="165587"/>
          </a:xfrm>
          <a:prstGeom prst="rect">
            <a:avLst/>
          </a:prstGeom>
        </p:spPr>
      </p:pic>
      <p:sp>
        <p:nvSpPr>
          <p:cNvPr id="7" name="Text Placeholder 7"/>
          <p:cNvSpPr>
            <a:spLocks noGrp="1"/>
          </p:cNvSpPr>
          <p:nvPr>
            <p:ph type="body" sz="quarter" idx="10"/>
          </p:nvPr>
        </p:nvSpPr>
        <p:spPr>
          <a:xfrm>
            <a:off x="609600" y="1545167"/>
            <a:ext cx="10972800" cy="4455584"/>
          </a:xfrm>
        </p:spPr>
        <p:txBody>
          <a:bodyPr/>
          <a:lstStyle>
            <a:lvl1pPr marL="457189" indent="-457189">
              <a:buClr>
                <a:srgbClr val="E25423"/>
              </a:buClr>
              <a:buFont typeface="Wingdings" panose="05000000000000000000" pitchFamily="2" charset="2"/>
              <a:buChar char="§"/>
              <a:defRPr sz="2667">
                <a:solidFill>
                  <a:schemeClr val="accent4">
                    <a:lumMod val="75000"/>
                  </a:schemeClr>
                </a:solidFill>
              </a:defRPr>
            </a:lvl1pPr>
            <a:lvl2pPr>
              <a:buClr>
                <a:srgbClr val="8D8B00"/>
              </a:buClr>
              <a:defRPr sz="2667">
                <a:solidFill>
                  <a:schemeClr val="accent4">
                    <a:lumMod val="75000"/>
                  </a:schemeClr>
                </a:solidFill>
              </a:defRPr>
            </a:lvl2pPr>
            <a:lvl3pPr>
              <a:buClr>
                <a:srgbClr val="006A71"/>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5793200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E25423"/>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6991" b="-4866"/>
          <a:stretch/>
        </p:blipFill>
        <p:spPr>
          <a:xfrm>
            <a:off x="-1" y="6669114"/>
            <a:ext cx="12192001" cy="257577"/>
          </a:xfrm>
          <a:prstGeom prst="rect">
            <a:avLst/>
          </a:prstGeom>
        </p:spPr>
      </p:pic>
    </p:spTree>
    <p:extLst>
      <p:ext uri="{BB962C8B-B14F-4D97-AF65-F5344CB8AC3E}">
        <p14:creationId xmlns:p14="http://schemas.microsoft.com/office/powerpoint/2010/main" val="201010765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54844346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10226985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328183770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63788779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Edit Master text styles</a:t>
            </a:r>
          </a:p>
        </p:txBody>
      </p:sp>
      <p:sp>
        <p:nvSpPr>
          <p:cNvPr id="6" name="TextBox 5"/>
          <p:cNvSpPr txBox="1"/>
          <p:nvPr/>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22006765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Edit Master text styles</a:t>
            </a:r>
          </a:p>
          <a:p>
            <a:pPr lvl="1"/>
            <a:r>
              <a:rPr lang="en-US"/>
              <a:t>Second level</a:t>
            </a:r>
          </a:p>
          <a:p>
            <a:pPr lvl="2"/>
            <a:r>
              <a:rPr lang="en-US"/>
              <a:t>Third level</a:t>
            </a:r>
          </a:p>
        </p:txBody>
      </p:sp>
      <p:sp>
        <p:nvSpPr>
          <p:cNvPr id="8" name="TextBox 7"/>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424095041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p:cNvSpPr>
            <a:spLocks noGrp="1"/>
          </p:cNvSpPr>
          <p:nvPr>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t="87114"/>
          <a:stretch/>
        </p:blipFill>
        <p:spPr>
          <a:xfrm>
            <a:off x="6791" y="6684936"/>
            <a:ext cx="12174261" cy="183397"/>
          </a:xfrm>
          <a:prstGeom prst="rect">
            <a:avLst/>
          </a:prstGeom>
        </p:spPr>
      </p:pic>
      <p:sp>
        <p:nvSpPr>
          <p:cNvPr id="8" name="TextBox 7"/>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403156242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6" name="TextBox 5"/>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chemeClr val="bg2"/>
                </a:solidFill>
              </a:rPr>
              <a:pPr algn="r" defTabSz="914377"/>
              <a:t>‹#›</a:t>
            </a:fld>
            <a:endParaRPr lang="en-US" sz="1800" dirty="0">
              <a:solidFill>
                <a:schemeClr val="bg2"/>
              </a:solidFill>
            </a:endParaRPr>
          </a:p>
        </p:txBody>
      </p:sp>
    </p:spTree>
    <p:extLst>
      <p:ext uri="{BB962C8B-B14F-4D97-AF65-F5344CB8AC3E}">
        <p14:creationId xmlns:p14="http://schemas.microsoft.com/office/powerpoint/2010/main" val="457848284"/>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p:nvSpPr>
        <p:spPr>
          <a:xfrm>
            <a:off x="351714"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p:nvSpPr>
        <p:spPr>
          <a:xfrm>
            <a:off x="-472097" y="6365558"/>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331789040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06888792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7"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
        <p:nvSpPr>
          <p:cNvPr id="9" name="TextBox 8"/>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56958420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292062652"/>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347304981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_NCHHSTP">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5561"/>
          <a:stretch/>
        </p:blipFill>
        <p:spPr>
          <a:xfrm>
            <a:off x="0" y="1"/>
            <a:ext cx="12192000" cy="1210615"/>
          </a:xfrm>
          <a:prstGeom prst="rect">
            <a:avLst/>
          </a:prstGeom>
        </p:spPr>
      </p:pic>
      <p:sp>
        <p:nvSpPr>
          <p:cNvPr id="7" name="Title 1"/>
          <p:cNvSpPr>
            <a:spLocks noGrp="1"/>
          </p:cNvSpPr>
          <p:nvPr>
            <p:ph type="title"/>
          </p:nvPr>
        </p:nvSpPr>
        <p:spPr>
          <a:xfrm>
            <a:off x="609599" y="1386071"/>
            <a:ext cx="11211969" cy="1180971"/>
          </a:xfrm>
          <a:prstGeom prst="rect">
            <a:avLst/>
          </a:prstGeom>
        </p:spPr>
        <p:txBody>
          <a:bodyPr/>
          <a:lstStyle>
            <a:lvl1pPr algn="l">
              <a:lnSpc>
                <a:spcPts val="4000"/>
              </a:lnSpc>
              <a:defRPr sz="3733" b="1" baseline="0">
                <a:solidFill>
                  <a:srgbClr val="00788A"/>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788A"/>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788A"/>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830997"/>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HIV/AIDS, Viral Hepatitis, STD, and TB Prevention</a:t>
            </a:r>
          </a:p>
          <a:p>
            <a:r>
              <a:rPr lang="en-US" sz="2400" b="1" dirty="0">
                <a:solidFill>
                  <a:schemeClr val="tx2">
                    <a:lumMod val="95000"/>
                  </a:schemeClr>
                </a:solidFill>
                <a:latin typeface="Calibri" panose="020F0502020204030204" pitchFamily="34" charset="0"/>
              </a:rPr>
              <a:t>Division</a:t>
            </a:r>
            <a:r>
              <a:rPr lang="en-US" sz="2400" b="1" baseline="0" dirty="0">
                <a:solidFill>
                  <a:schemeClr val="tx2">
                    <a:lumMod val="95000"/>
                  </a:schemeClr>
                </a:solidFill>
                <a:latin typeface="Calibri" panose="020F0502020204030204" pitchFamily="34" charset="0"/>
              </a:rPr>
              <a:t> of STD Prevention</a:t>
            </a:r>
            <a:endParaRPr lang="en-US" sz="2400" b="1" dirty="0">
              <a:solidFill>
                <a:schemeClr val="tx2">
                  <a:lumMod val="95000"/>
                </a:schemeClr>
              </a:solidFill>
              <a:latin typeface="Calibri" panose="020F0502020204030204" pitchFamily="34" charset="0"/>
            </a:endParaRPr>
          </a:p>
        </p:txBody>
      </p:sp>
    </p:spTree>
    <p:extLst>
      <p:ext uri="{BB962C8B-B14F-4D97-AF65-F5344CB8AC3E}">
        <p14:creationId xmlns:p14="http://schemas.microsoft.com/office/powerpoint/2010/main" val="2008045150"/>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9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788A"/>
                </a:solidFill>
                <a:effectLst/>
                <a:latin typeface="Calibri" pitchFamily="34" charset="0"/>
              </a:defRPr>
            </a:lvl1pPr>
          </a:lstStyle>
          <a:p>
            <a:r>
              <a:rPr lang="en-US" dirty="0"/>
              <a:t>Bottom band: NCHHSTP</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9A4E9E"/>
              </a:buClr>
              <a:defRPr sz="2667">
                <a:solidFill>
                  <a:schemeClr val="accent4">
                    <a:lumMod val="75000"/>
                  </a:schemeClr>
                </a:solidFill>
              </a:defRPr>
            </a:lvl2pPr>
            <a:lvl3pPr>
              <a:buClr>
                <a:srgbClr val="C00000"/>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4741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6166"/>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649"/>
          <a:stretch/>
        </p:blipFill>
        <p:spPr>
          <a:xfrm>
            <a:off x="0" y="6705601"/>
            <a:ext cx="12190928" cy="162732"/>
          </a:xfrm>
          <a:prstGeom prst="rect">
            <a:avLst/>
          </a:prstGeom>
        </p:spPr>
      </p:pic>
    </p:spTree>
    <p:extLst>
      <p:ext uri="{BB962C8B-B14F-4D97-AF65-F5344CB8AC3E}">
        <p14:creationId xmlns:p14="http://schemas.microsoft.com/office/powerpoint/2010/main" val="406959624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61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67384327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169761921"/>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169625"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2931797964"/>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73509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1494273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41342647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691749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F9A7E-F590-4D4C-8AF7-3959EF37DBF3}" type="datetimeFigureOut">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8638671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F9A7E-F590-4D4C-8AF7-3959EF37DBF3}" type="datetimeFigureOut">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41168048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F9A7E-F590-4D4C-8AF7-3959EF37DBF3}" type="datetimeFigureOut">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10805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3881938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2020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_CSEL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267384746"/>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964877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9864747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51497862"/>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ITLE_CSEL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19203470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7" name="TextBox 6"/>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34869614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2"/>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54"/>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3949092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09"/>
            <a:ext cx="12198571" cy="1178193"/>
          </a:xfrm>
          <a:prstGeom prst="rect">
            <a:avLst/>
          </a:prstGeom>
        </p:spPr>
      </p:pic>
      <p:sp>
        <p:nvSpPr>
          <p:cNvPr id="3" name="TextBox 2"/>
          <p:cNvSpPr txBox="1"/>
          <p:nvPr userDrawn="1"/>
        </p:nvSpPr>
        <p:spPr>
          <a:xfrm>
            <a:off x="351715" y="3662434"/>
            <a:ext cx="8852455" cy="1815882"/>
          </a:xfrm>
          <a:prstGeom prst="rect">
            <a:avLst/>
          </a:prstGeom>
          <a:noFill/>
        </p:spPr>
        <p:txBody>
          <a:bodyPr wrap="square" rtlCol="0">
            <a:spAutoFit/>
          </a:bodyPr>
          <a:lstStyle/>
          <a:p>
            <a:pPr defTabSz="914354"/>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54"/>
            <a:fld id="{546F342E-8484-4702-8326-3C4F0D187E4A}" type="slidenum">
              <a:rPr lang="en-US" sz="1800">
                <a:solidFill>
                  <a:srgbClr val="FFFFFF"/>
                </a:solidFill>
              </a:rPr>
              <a:pPr algn="r" defTabSz="914354"/>
              <a:t>‹#›</a:t>
            </a:fld>
            <a:endParaRPr lang="en-US" sz="1800" dirty="0">
              <a:solidFill>
                <a:srgbClr val="FFFFFF"/>
              </a:solidFill>
            </a:endParaRPr>
          </a:p>
        </p:txBody>
      </p:sp>
    </p:spTree>
    <p:extLst>
      <p:ext uri="{BB962C8B-B14F-4D97-AF65-F5344CB8AC3E}">
        <p14:creationId xmlns:p14="http://schemas.microsoft.com/office/powerpoint/2010/main" val="338682694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7" name="TextBox 6"/>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60119168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4558071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6.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1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_rels/slideMaster14.xml.rels><?xml version="1.0" encoding="UTF-8" standalone="yes"?>
<Relationships xmlns="http://schemas.openxmlformats.org/package/2006/relationships"><Relationship Id="rId3" Type="http://schemas.openxmlformats.org/officeDocument/2006/relationships/theme" Target="../theme/theme14.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15.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theme" Target="../theme/theme16.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theme" Target="../theme/theme9.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830" r:id="rId4"/>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145724491"/>
      </p:ext>
    </p:extLst>
  </p:cSld>
  <p:clrMap bg1="lt1" tx1="dk1" bg2="lt2" tx2="dk2" accent1="accent1" accent2="accent2" accent3="accent3" accent4="accent4" accent5="accent5" accent6="accent6" hlink="hlink" folHlink="folHlink"/>
  <p:sldLayoutIdLst>
    <p:sldLayoutId id="2147483735" r:id="rId1"/>
    <p:sldLayoutId id="2147483736" r:id="rId2"/>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598173691"/>
      </p:ext>
    </p:extLst>
  </p:cSld>
  <p:clrMap bg1="lt1" tx1="dk1" bg2="lt2" tx2="dk2" accent1="accent1" accent2="accent2" accent3="accent3" accent4="accent4" accent5="accent5" accent6="accent6" hlink="hlink" folHlink="folHlink"/>
  <p:sldLayoutIdLst>
    <p:sldLayoutId id="2147483753"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1819842290"/>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791204287"/>
      </p:ext>
    </p:extLst>
  </p:cSld>
  <p:clrMap bg1="lt1" tx1="dk1" bg2="lt2" tx2="dk2" accent1="accent1" accent2="accent2" accent3="accent3" accent4="accent4" accent5="accent5" accent6="accent6" hlink="hlink" folHlink="folHlink"/>
  <p:sldLayoutIdLst>
    <p:sldLayoutId id="2147483781" r:id="rId1"/>
    <p:sldLayoutId id="2147483782"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472759955"/>
      </p:ext>
    </p:extLst>
  </p:cSld>
  <p:clrMap bg1="lt1" tx1="dk1" bg2="lt2" tx2="dk2" accent1="accent1" accent2="accent2" accent3="accent3" accent4="accent4" accent5="accent5" accent6="accent6" hlink="hlink" folHlink="folHlink"/>
  <p:sldLayoutIdLst>
    <p:sldLayoutId id="2147483786" r:id="rId1"/>
    <p:sldLayoutId id="2147483787" r:id="rId2"/>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648231237"/>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F9A7E-F590-4D4C-8AF7-3959EF37DBF3}" type="datetimeFigureOut">
              <a:rPr lang="en-US" smtClean="0"/>
              <a:t>4/27/2021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B850-4439-496F-8322-B2C842C3FA74}" type="slidenum">
              <a:rPr lang="en-US" smtClean="0"/>
              <a:t>‹#›</a:t>
            </a:fld>
            <a:endParaRPr lang="en-US" dirty="0"/>
          </a:p>
        </p:txBody>
      </p:sp>
    </p:spTree>
    <p:extLst>
      <p:ext uri="{BB962C8B-B14F-4D97-AF65-F5344CB8AC3E}">
        <p14:creationId xmlns:p14="http://schemas.microsoft.com/office/powerpoint/2010/main" val="2461539919"/>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9334079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70" algn="ctr" rtl="0" fontAlgn="base">
        <a:spcBef>
          <a:spcPct val="0"/>
        </a:spcBef>
        <a:spcAft>
          <a:spcPct val="0"/>
        </a:spcAft>
        <a:defRPr sz="5867">
          <a:solidFill>
            <a:schemeClr val="tx1"/>
          </a:solidFill>
          <a:latin typeface="Myriad Web Pro" panose="020B0503030403020204" pitchFamily="34" charset="0"/>
        </a:defRPr>
      </a:lvl6pPr>
      <a:lvl7pPr marL="1219140" algn="ctr" rtl="0" fontAlgn="base">
        <a:spcBef>
          <a:spcPct val="0"/>
        </a:spcBef>
        <a:spcAft>
          <a:spcPct val="0"/>
        </a:spcAft>
        <a:defRPr sz="5867">
          <a:solidFill>
            <a:schemeClr val="tx1"/>
          </a:solidFill>
          <a:latin typeface="Myriad Web Pro" panose="020B0503030403020204" pitchFamily="34" charset="0"/>
        </a:defRPr>
      </a:lvl7pPr>
      <a:lvl8pPr marL="1828709" algn="ctr" rtl="0" fontAlgn="base">
        <a:spcBef>
          <a:spcPct val="0"/>
        </a:spcBef>
        <a:spcAft>
          <a:spcPct val="0"/>
        </a:spcAft>
        <a:defRPr sz="5867">
          <a:solidFill>
            <a:schemeClr val="tx1"/>
          </a:solidFill>
          <a:latin typeface="Myriad Web Pro" panose="020B0503030403020204" pitchFamily="34" charset="0"/>
        </a:defRPr>
      </a:lvl8pPr>
      <a:lvl9pPr marL="2438278" algn="ctr" rtl="0" fontAlgn="base">
        <a:spcBef>
          <a:spcPct val="0"/>
        </a:spcBef>
        <a:spcAft>
          <a:spcPct val="0"/>
        </a:spcAft>
        <a:defRPr sz="5867">
          <a:solidFill>
            <a:schemeClr val="tx1"/>
          </a:solidFill>
          <a:latin typeface="Myriad Web Pro" panose="020B0503030403020204" pitchFamily="34" charset="0"/>
        </a:defRPr>
      </a:lvl9pPr>
    </p:titleStyle>
    <p:bodyStyle>
      <a:lvl1pPr marL="457178" indent="-457178"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50" indent="-380981"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25" indent="-304784"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493"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062"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63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679289757"/>
      </p:ext>
    </p:extLst>
  </p:cSld>
  <p:clrMap bg1="lt1" tx1="dk1" bg2="lt2" tx2="dk2" accent1="accent1" accent2="accent2" accent3="accent3" accent4="accent4" accent5="accent5" accent6="accent6" hlink="hlink" folHlink="folHlink"/>
  <p:sldLayoutIdLst>
    <p:sldLayoutId id="2147483683" r:id="rId1"/>
    <p:sldLayoutId id="2147483684"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2075555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4939933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news/" TargetMode="External"/><Relationship Id="rId4" Type="http://schemas.openxmlformats.org/officeDocument/2006/relationships/hyperlink" Target="https://www.cdc.gov/nndss/trc/"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ndc.services.cdc.gov/wp-content/uploads/2021/02/ArboviralDiseaseReportingSurveillanceGuide_2-13-19.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ndc.services.cdc.gov/wp-content/uploads/2021/02/Arboviralv1.3.xMMGDataElementPriorityList_2-13-19.xlsx"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dvbid2@cdc.gov"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c.gov/nndss/trc/news/"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https://www.cdc.gov/nndss/trc/onboarding/eshare.html" TargetMode="External"/><Relationship Id="rId5" Type="http://schemas.openxmlformats.org/officeDocument/2006/relationships/hyperlink" Target="mailto:edx@cdc.gov" TargetMode="External"/><Relationship Id="rId4" Type="http://schemas.openxmlformats.org/officeDocument/2006/relationships/hyperlink" Target="https://www.cdc.gov/nndss/trc/"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3" Type="http://schemas.openxmlformats.org/officeDocument/2006/relationships/hyperlink" Target="https://www.cdc.gov/nndss/trc/onboarding/eshare.html" TargetMode="External"/><Relationship Id="rId2" Type="http://schemas.openxmlformats.org/officeDocument/2006/relationships/notesSlide" Target="../notesSlides/notesSlide21.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cdc.gov/nmi/ta-trc/implementation-arboviral/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457198" y="6077224"/>
            <a:ext cx="11559095" cy="437877"/>
          </a:xfrm>
        </p:spPr>
        <p:txBody>
          <a:bodyPr/>
          <a:lstStyle/>
          <a:p>
            <a:r>
              <a:rPr lang="en-US" b="1" dirty="0"/>
              <a:t>March 4, 2019			                          Division of Health Informatics and Surveillance</a:t>
            </a:r>
          </a:p>
        </p:txBody>
      </p:sp>
      <p:sp>
        <p:nvSpPr>
          <p:cNvPr id="7170" name="Title 3"/>
          <p:cNvSpPr>
            <a:spLocks noGrp="1"/>
          </p:cNvSpPr>
          <p:nvPr>
            <p:ph type="title"/>
          </p:nvPr>
        </p:nvSpPr>
        <p:spPr>
          <a:xfrm>
            <a:off x="4474350" y="1856996"/>
            <a:ext cx="7631394" cy="1954007"/>
          </a:xfrm>
        </p:spPr>
        <p:txBody>
          <a:bodyPr/>
          <a:lstStyle/>
          <a:p>
            <a:pPr>
              <a:lnSpc>
                <a:spcPct val="100000"/>
              </a:lnSpc>
            </a:pPr>
            <a:r>
              <a:rPr lang="en-US" altLang="en-US" sz="3000" dirty="0">
                <a:solidFill>
                  <a:srgbClr val="2F97DA"/>
                </a:solidFill>
              </a:rPr>
              <a:t>Special Session NNDSS Modernization Initiative (NMI) </a:t>
            </a:r>
            <a:r>
              <a:rPr lang="en-US" altLang="en-US" sz="3000" dirty="0" err="1">
                <a:solidFill>
                  <a:srgbClr val="2F97DA"/>
                </a:solidFill>
              </a:rPr>
              <a:t>eSHARE</a:t>
            </a:r>
            <a:r>
              <a:rPr lang="en-US" altLang="en-US" sz="3000" dirty="0">
                <a:solidFill>
                  <a:srgbClr val="2F97DA"/>
                </a:solidFill>
              </a:rPr>
              <a:t>: Guidance and Resources for Implementing </a:t>
            </a:r>
            <a:r>
              <a:rPr lang="en-US" altLang="en-US" sz="3000" dirty="0" err="1">
                <a:solidFill>
                  <a:srgbClr val="2F97DA"/>
                </a:solidFill>
              </a:rPr>
              <a:t>Arboviral</a:t>
            </a:r>
            <a:r>
              <a:rPr lang="en-US" altLang="en-US" sz="3000" dirty="0">
                <a:solidFill>
                  <a:srgbClr val="2F97DA"/>
                </a:solidFill>
              </a:rPr>
              <a:t> v1.3 HL7 Case Notification Messages</a:t>
            </a:r>
            <a:endParaRPr lang="en-US" altLang="en-US" sz="3000" dirty="0">
              <a:solidFill>
                <a:srgbClr val="FF0000"/>
              </a:solidFill>
            </a:endParaRPr>
          </a:p>
        </p:txBody>
      </p:sp>
      <p:pic>
        <p:nvPicPr>
          <p:cNvPr id="6" name="Picture 5"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1" y="1549262"/>
            <a:ext cx="3981359" cy="1563829"/>
          </a:xfrm>
          <a:prstGeom prst="rect">
            <a:avLst/>
          </a:prstGeom>
        </p:spPr>
      </p:pic>
      <p:sp>
        <p:nvSpPr>
          <p:cNvPr id="9" name="Subtitle 1"/>
          <p:cNvSpPr>
            <a:spLocks noGrp="1"/>
          </p:cNvSpPr>
          <p:nvPr>
            <p:ph type="subTitle" idx="1"/>
          </p:nvPr>
        </p:nvSpPr>
        <p:spPr>
          <a:xfrm>
            <a:off x="457197" y="3972210"/>
            <a:ext cx="11229587" cy="1758761"/>
          </a:xfrm>
        </p:spPr>
        <p:txBody>
          <a:bodyPr/>
          <a:lstStyle/>
          <a:p>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Access the NNDSS Technical Resource Center at    </a:t>
            </a:r>
          </a:p>
          <a:p>
            <a:pPr>
              <a:spcBef>
                <a:spcPts val="0"/>
              </a:spcBef>
            </a:pPr>
            <a:r>
              <a:rPr lang="en-US" sz="2000" dirty="0">
                <a:solidFill>
                  <a:srgbClr val="FF0000"/>
                </a:solidFill>
              </a:rPr>
              <a:t>      </a:t>
            </a:r>
            <a:r>
              <a:rPr lang="en-US" sz="2000" dirty="0">
                <a:solidFill>
                  <a:srgbClr val="FF0000"/>
                </a:solidFill>
                <a:hlinkClick r:id="rId4" tooltip="Link to the NMI Technical Assistance and Training Resource Center at the CDC"/>
              </a:rPr>
              <a:t>https://www.cdc.gov/nndss/trc/</a:t>
            </a:r>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Subscribe to monthly NMI Notes news updates at</a:t>
            </a:r>
          </a:p>
          <a:p>
            <a:pPr>
              <a:spcBef>
                <a:spcPts val="0"/>
              </a:spcBef>
            </a:pPr>
            <a:r>
              <a:rPr lang="en-US" sz="2000" dirty="0">
                <a:solidFill>
                  <a:srgbClr val="FF0000"/>
                </a:solidFill>
              </a:rPr>
              <a:t>      </a:t>
            </a:r>
            <a:r>
              <a:rPr lang="en-US" sz="2000" dirty="0">
                <a:solidFill>
                  <a:srgbClr val="FF0000"/>
                </a:solidFill>
                <a:hlinkClick r:id="rId5" tooltip="NMI Notes Update"/>
              </a:rPr>
              <a:t>https://www.cdc.gov/nndss/trc/news/</a:t>
            </a:r>
            <a:endParaRPr lang="en-US" sz="2000" dirty="0">
              <a:solidFill>
                <a:srgbClr val="FF0000"/>
              </a:solidFill>
            </a:endParaRPr>
          </a:p>
        </p:txBody>
      </p:sp>
    </p:spTree>
    <p:extLst>
      <p:ext uri="{BB962C8B-B14F-4D97-AF65-F5344CB8AC3E}">
        <p14:creationId xmlns:p14="http://schemas.microsoft.com/office/powerpoint/2010/main" val="262737060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341956"/>
            <a:ext cx="10354753" cy="5259811"/>
          </a:xfrm>
        </p:spPr>
        <p:txBody>
          <a:bodyPr/>
          <a:lstStyle/>
          <a:p>
            <a:pPr marL="0" indent="0">
              <a:buNone/>
            </a:pPr>
            <a:r>
              <a:rPr lang="en-US" sz="2800" dirty="0"/>
              <a:t>Located on the NNDSS MMGs and Artifacts webpage:</a:t>
            </a:r>
          </a:p>
          <a:p>
            <a:endParaRPr lang="en-US" dirty="0"/>
          </a:p>
          <a:p>
            <a:r>
              <a:rPr lang="en-US" sz="2800" dirty="0"/>
              <a:t>Arboviral Disease Reporting Surveillance Guide</a:t>
            </a:r>
          </a:p>
          <a:p>
            <a:pPr lvl="1"/>
            <a:r>
              <a:rPr lang="en-US" sz="2800" u="sng">
                <a:hlinkClick r:id="rId3"/>
              </a:rPr>
              <a:t>https://ndc.services.cdc.gov/wp-content/uploads/2021/02/ArboviralDiseaseReportingSurveillanceGuide_2-13-19.docx</a:t>
            </a:r>
            <a:endParaRPr lang="en-US" sz="2800" u="sng" dirty="0"/>
          </a:p>
          <a:p>
            <a:pPr lvl="1"/>
            <a:endParaRPr lang="en-US" sz="2800" dirty="0">
              <a:solidFill>
                <a:srgbClr val="5F5F5F"/>
              </a:solidFill>
            </a:endParaRPr>
          </a:p>
          <a:p>
            <a:r>
              <a:rPr lang="en-US" sz="2800" dirty="0"/>
              <a:t>Arboviral MMG Data Element Priority List</a:t>
            </a:r>
          </a:p>
          <a:p>
            <a:pPr lvl="1"/>
            <a:r>
              <a:rPr lang="en-US" sz="2800" u="sng" dirty="0">
                <a:hlinkClick r:id="rId4"/>
              </a:rPr>
              <a:t>https://ndc.services.cdc.gov/wp-content/uploads/2021/02/Arboviralv1.3.xMMGDataElementPriorityList_2-13-19.xlsx</a:t>
            </a:r>
            <a:endParaRPr lang="en-US" sz="2800" dirty="0">
              <a:solidFill>
                <a:srgbClr val="5F5F5F"/>
              </a:solidFill>
            </a:endParaRPr>
          </a:p>
          <a:p>
            <a:endParaRPr lang="en-US" sz="3000" dirty="0">
              <a:solidFill>
                <a:srgbClr val="5F5F5F"/>
              </a:solidFill>
            </a:endParaRP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New Arboviral Resources Posted</a:t>
            </a:r>
          </a:p>
        </p:txBody>
      </p:sp>
    </p:spTree>
    <p:extLst>
      <p:ext uri="{BB962C8B-B14F-4D97-AF65-F5344CB8AC3E}">
        <p14:creationId xmlns:p14="http://schemas.microsoft.com/office/powerpoint/2010/main" val="363398584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341956"/>
            <a:ext cx="10354753" cy="5259811"/>
          </a:xfrm>
        </p:spPr>
        <p:txBody>
          <a:bodyPr/>
          <a:lstStyle/>
          <a:p>
            <a:r>
              <a:rPr lang="en-US" sz="2800" dirty="0">
                <a:solidFill>
                  <a:srgbClr val="5F5F5F"/>
                </a:solidFill>
              </a:rPr>
              <a:t>Streamlined version of the ArboNET User Guide for HL7 users focused entirely on human case data</a:t>
            </a:r>
          </a:p>
          <a:p>
            <a:r>
              <a:rPr lang="en-US" sz="2800" dirty="0">
                <a:solidFill>
                  <a:srgbClr val="5F5F5F"/>
                </a:solidFill>
              </a:rPr>
              <a:t>Provides guidance on reporting arboviral diseases</a:t>
            </a:r>
          </a:p>
          <a:p>
            <a:pPr lvl="1"/>
            <a:r>
              <a:rPr lang="en-US" sz="2800" dirty="0">
                <a:solidFill>
                  <a:srgbClr val="5F5F5F"/>
                </a:solidFill>
              </a:rPr>
              <a:t>General reporting tips </a:t>
            </a:r>
          </a:p>
          <a:p>
            <a:pPr lvl="1"/>
            <a:r>
              <a:rPr lang="en-US" sz="2800" dirty="0">
                <a:solidFill>
                  <a:srgbClr val="5F5F5F"/>
                </a:solidFill>
              </a:rPr>
              <a:t>Data element and clinical definitions </a:t>
            </a:r>
          </a:p>
          <a:p>
            <a:pPr lvl="1"/>
            <a:r>
              <a:rPr lang="en-US" sz="2800" dirty="0">
                <a:solidFill>
                  <a:srgbClr val="5F5F5F"/>
                </a:solidFill>
              </a:rPr>
              <a:t>Business rules for reporting</a:t>
            </a:r>
          </a:p>
          <a:p>
            <a:pPr lvl="2"/>
            <a:r>
              <a:rPr lang="en-US" sz="2000" dirty="0">
                <a:solidFill>
                  <a:srgbClr val="5F5F5F"/>
                </a:solidFill>
              </a:rPr>
              <a:t>Zika and WNV presumptive viremic donors (PVDS) reporting</a:t>
            </a:r>
          </a:p>
          <a:p>
            <a:pPr lvl="3"/>
            <a:r>
              <a:rPr lang="en-US" sz="2000" dirty="0">
                <a:solidFill>
                  <a:srgbClr val="5F5F5F"/>
                </a:solidFill>
              </a:rPr>
              <a:t>Integrated surveillance system may need modification to transmit PVDs according to business rules.</a:t>
            </a:r>
          </a:p>
          <a:p>
            <a:pPr lvl="2"/>
            <a:r>
              <a:rPr lang="en-US" sz="2000" dirty="0">
                <a:solidFill>
                  <a:srgbClr val="5F5F5F"/>
                </a:solidFill>
              </a:rPr>
              <a:t>Laboratory test reporting</a:t>
            </a:r>
          </a:p>
          <a:p>
            <a:pPr lvl="3"/>
            <a:r>
              <a:rPr lang="en-US" sz="2000" dirty="0">
                <a:solidFill>
                  <a:srgbClr val="5F5F5F"/>
                </a:solidFill>
              </a:rPr>
              <a:t>Complexity of testing for arboviral diseases makes lab reporting challenging.</a:t>
            </a:r>
          </a:p>
          <a:p>
            <a:pPr marL="0" indent="0">
              <a:buNone/>
            </a:pPr>
            <a:endParaRPr lang="en-US" sz="2800" dirty="0">
              <a:solidFill>
                <a:srgbClr val="5F5F5F"/>
              </a:solidFill>
            </a:endParaRPr>
          </a:p>
          <a:p>
            <a:endParaRPr lang="en-US" sz="2800" dirty="0">
              <a:solidFill>
                <a:srgbClr val="5F5F5F"/>
              </a:solidFill>
            </a:endParaRPr>
          </a:p>
          <a:p>
            <a:pPr marL="0" indent="0">
              <a:buNone/>
            </a:pPr>
            <a:endParaRPr lang="en-US" sz="2800" dirty="0">
              <a:solidFill>
                <a:srgbClr val="5F5F5F"/>
              </a:solidFill>
            </a:endParaRPr>
          </a:p>
          <a:p>
            <a:endParaRPr lang="en-US" sz="3000" dirty="0">
              <a:solidFill>
                <a:srgbClr val="5F5F5F"/>
              </a:solidFill>
            </a:endParaRP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Surveillance Guide</a:t>
            </a:r>
          </a:p>
        </p:txBody>
      </p:sp>
      <p:graphicFrame>
        <p:nvGraphicFramePr>
          <p:cNvPr id="4" name="Object 2" descr="ArboNET icon" title="ArboNET Icon"/>
          <p:cNvGraphicFramePr>
            <a:graphicFrameLocks noChangeAspect="1"/>
          </p:cNvGraphicFramePr>
          <p:nvPr>
            <p:extLst>
              <p:ext uri="{D42A27DB-BD31-4B8C-83A1-F6EECF244321}">
                <p14:modId xmlns:p14="http://schemas.microsoft.com/office/powerpoint/2010/main" val="4169292724"/>
              </p:ext>
            </p:extLst>
          </p:nvPr>
        </p:nvGraphicFramePr>
        <p:xfrm>
          <a:off x="9998122" y="80254"/>
          <a:ext cx="2082853" cy="1299037"/>
        </p:xfrm>
        <a:graphic>
          <a:graphicData uri="http://schemas.openxmlformats.org/presentationml/2006/ole">
            <mc:AlternateContent xmlns:mc="http://schemas.openxmlformats.org/markup-compatibility/2006">
              <mc:Choice xmlns:v="urn:schemas-microsoft-com:vml" Requires="v">
                <p:oleObj spid="_x0000_s2284" name="Bitmap Image" r:id="rId4" imgW="5714286" imgH="3543795" progId="Paint.Picture">
                  <p:embed/>
                </p:oleObj>
              </mc:Choice>
              <mc:Fallback>
                <p:oleObj name="Bitmap Image" r:id="rId4" imgW="5714286" imgH="3543795" progId="Paint.Picture">
                  <p:embed/>
                  <p:pic>
                    <p:nvPicPr>
                      <p:cNvPr id="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98122" y="80254"/>
                        <a:ext cx="2082853" cy="129903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31616072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341956"/>
            <a:ext cx="10354753" cy="5259811"/>
          </a:xfrm>
        </p:spPr>
        <p:txBody>
          <a:bodyPr/>
          <a:lstStyle/>
          <a:p>
            <a:r>
              <a:rPr lang="en-US" sz="2800" dirty="0">
                <a:solidFill>
                  <a:srgbClr val="5F5F5F"/>
                </a:solidFill>
              </a:rPr>
              <a:t>Developed to address confusion over priority designations in the MMG which were based on whether the element was required for HL7 messages</a:t>
            </a:r>
          </a:p>
          <a:p>
            <a:r>
              <a:rPr lang="en-US" sz="2670" dirty="0">
                <a:solidFill>
                  <a:srgbClr val="5F5F5F"/>
                </a:solidFill>
              </a:rPr>
              <a:t>Rankings were assigned by the Arboviral Program.</a:t>
            </a:r>
          </a:p>
          <a:p>
            <a:pPr lvl="1"/>
            <a:r>
              <a:rPr lang="en-US" sz="2000" dirty="0">
                <a:solidFill>
                  <a:srgbClr val="5F5F5F"/>
                </a:solidFill>
              </a:rPr>
              <a:t>1= Highest priority for reporting; onboarding should be postponed if jurisdiction's system is not able to transmit this variable.			</a:t>
            </a:r>
          </a:p>
          <a:p>
            <a:pPr lvl="1"/>
            <a:r>
              <a:rPr lang="en-US" sz="2000" dirty="0">
                <a:solidFill>
                  <a:srgbClr val="5F5F5F"/>
                </a:solidFill>
              </a:rPr>
              <a:t>2= Strong preference to have this reported; requires further discussion and may delay onboarding if not transmitted.		</a:t>
            </a:r>
          </a:p>
          <a:p>
            <a:pPr lvl="1"/>
            <a:r>
              <a:rPr lang="en-US" sz="2000" dirty="0">
                <a:solidFill>
                  <a:srgbClr val="5F5F5F"/>
                </a:solidFill>
              </a:rPr>
              <a:t>3= Optional, can onboard without this variable, but we would like the jurisdiction to consider adding at a later date.</a:t>
            </a:r>
          </a:p>
          <a:p>
            <a:r>
              <a:rPr lang="en-US" sz="2800" dirty="0">
                <a:solidFill>
                  <a:srgbClr val="5F5F5F"/>
                </a:solidFill>
              </a:rPr>
              <a:t>Data elements that have delayed onboarding for some states include clinical syndrome, identified by blood donor screening, age unit, imported country, and symptom variables.  </a:t>
            </a:r>
          </a:p>
          <a:p>
            <a:pPr marL="0" indent="0">
              <a:buNone/>
            </a:pPr>
            <a:endParaRPr lang="en-US" sz="3000" dirty="0">
              <a:solidFill>
                <a:srgbClr val="5F5F5F"/>
              </a:solidFill>
            </a:endParaRP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Data Element Priority List</a:t>
            </a:r>
          </a:p>
        </p:txBody>
      </p:sp>
    </p:spTree>
    <p:extLst>
      <p:ext uri="{BB962C8B-B14F-4D97-AF65-F5344CB8AC3E}">
        <p14:creationId xmlns:p14="http://schemas.microsoft.com/office/powerpoint/2010/main" val="354613452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74639"/>
            <a:ext cx="10972800" cy="710099"/>
          </a:xfrm>
        </p:spPr>
        <p:txBody>
          <a:bodyPr anchor="t"/>
          <a:lstStyle/>
          <a:p>
            <a:r>
              <a:rPr lang="en-US" dirty="0"/>
              <a:t>Arboviral Disease Reporting</a:t>
            </a:r>
          </a:p>
        </p:txBody>
      </p:sp>
      <p:sp>
        <p:nvSpPr>
          <p:cNvPr id="8" name="Text Placeholder 5"/>
          <p:cNvSpPr>
            <a:spLocks noGrp="1"/>
          </p:cNvSpPr>
          <p:nvPr>
            <p:ph type="body" sz="quarter" idx="10"/>
          </p:nvPr>
        </p:nvSpPr>
        <p:spPr>
          <a:xfrm>
            <a:off x="609600" y="1160585"/>
            <a:ext cx="10972800" cy="4840166"/>
          </a:xfrm>
        </p:spPr>
        <p:txBody>
          <a:bodyPr/>
          <a:lstStyle/>
          <a:p>
            <a:r>
              <a:rPr lang="en-US" sz="2800" dirty="0">
                <a:solidFill>
                  <a:srgbClr val="5F5F5F"/>
                </a:solidFill>
              </a:rPr>
              <a:t>Ideally, your jurisdiction will provide the same or better level of data in the HL7 messages than was sent in your state’s legacy method.</a:t>
            </a:r>
          </a:p>
          <a:p>
            <a:pPr lvl="1">
              <a:spcBef>
                <a:spcPts val="1800"/>
              </a:spcBef>
            </a:pPr>
            <a:r>
              <a:rPr lang="en-US" sz="2400" dirty="0">
                <a:solidFill>
                  <a:srgbClr val="5F5F5F"/>
                </a:solidFill>
              </a:rPr>
              <a:t>To understand whether your integrated surveillance system needs to be updated to maintain the current level of reporting may require discussions with your epidemiologic and surveillance staff.</a:t>
            </a:r>
          </a:p>
          <a:p>
            <a:pPr lvl="1">
              <a:spcBef>
                <a:spcPts val="1800"/>
              </a:spcBef>
            </a:pPr>
            <a:r>
              <a:rPr lang="en-US" sz="2400" dirty="0">
                <a:solidFill>
                  <a:srgbClr val="5F5F5F"/>
                </a:solidFill>
              </a:rPr>
              <a:t>Legacy method may have bypassed your integrated surveillance system (e.g., direct web-based data entry), or may have included both data extracted from your system merged with additional data by surveillance staff.</a:t>
            </a:r>
          </a:p>
          <a:p>
            <a:pPr>
              <a:spcBef>
                <a:spcPts val="1800"/>
              </a:spcBef>
            </a:pPr>
            <a:r>
              <a:rPr lang="en-US" sz="2800" dirty="0">
                <a:solidFill>
                  <a:srgbClr val="5F5F5F"/>
                </a:solidFill>
              </a:rPr>
              <a:t>Arboviral program staff are available to address questions or concerns about the priority list.</a:t>
            </a:r>
          </a:p>
        </p:txBody>
      </p:sp>
    </p:spTree>
    <p:extLst>
      <p:ext uri="{BB962C8B-B14F-4D97-AF65-F5344CB8AC3E}">
        <p14:creationId xmlns:p14="http://schemas.microsoft.com/office/powerpoint/2010/main" val="179638303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20905" y="5503194"/>
            <a:ext cx="7061106"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Melinda Thomas, MPH</a:t>
            </a:r>
            <a:endParaRPr kumimoji="0" lang="en-US"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State Implementation and Technical Assistance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1910862" y="3160573"/>
            <a:ext cx="8440615" cy="866395"/>
          </a:xfrm>
        </p:spPr>
        <p:txBody>
          <a:bodyPr/>
          <a:lstStyle/>
          <a:p>
            <a:pPr lvl="0">
              <a:defRPr/>
            </a:pPr>
            <a:r>
              <a:rPr lang="en-US" dirty="0"/>
              <a:t>Arboviral v1.3 MMG Onboarding Tips</a:t>
            </a:r>
          </a:p>
        </p:txBody>
      </p:sp>
    </p:spTree>
    <p:extLst>
      <p:ext uri="{BB962C8B-B14F-4D97-AF65-F5344CB8AC3E}">
        <p14:creationId xmlns:p14="http://schemas.microsoft.com/office/powerpoint/2010/main" val="42238193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787994" y="936851"/>
            <a:ext cx="10354753" cy="5259811"/>
          </a:xfrm>
        </p:spPr>
        <p:txBody>
          <a:bodyPr/>
          <a:lstStyle/>
          <a:p>
            <a:pPr>
              <a:spcBef>
                <a:spcPts val="600"/>
              </a:spcBef>
            </a:pPr>
            <a:r>
              <a:rPr lang="en-US" sz="2800" dirty="0">
                <a:solidFill>
                  <a:srgbClr val="5F5F5F"/>
                </a:solidFill>
              </a:rPr>
              <a:t>Submit completed arboviral onboarding documentation:</a:t>
            </a:r>
          </a:p>
          <a:p>
            <a:pPr lvl="1">
              <a:spcBef>
                <a:spcPts val="600"/>
              </a:spcBef>
            </a:pPr>
            <a:r>
              <a:rPr lang="en-US" sz="2400" dirty="0">
                <a:solidFill>
                  <a:srgbClr val="5F5F5F"/>
                </a:solidFill>
              </a:rPr>
              <a:t>Implementation spreadsheet – ensure all priority 1 and most priority 2 data elements are included in message</a:t>
            </a:r>
          </a:p>
          <a:p>
            <a:pPr lvl="1">
              <a:spcBef>
                <a:spcPts val="600"/>
              </a:spcBef>
            </a:pPr>
            <a:r>
              <a:rPr lang="en-US" sz="2400" dirty="0">
                <a:solidFill>
                  <a:srgbClr val="5F5F5F"/>
                </a:solidFill>
              </a:rPr>
              <a:t>Test case scenario worksheet – include state-specific values that will be sent in the test messages</a:t>
            </a:r>
          </a:p>
          <a:p>
            <a:pPr lvl="1">
              <a:spcBef>
                <a:spcPts val="600"/>
              </a:spcBef>
            </a:pPr>
            <a:r>
              <a:rPr lang="en-US" sz="2400" dirty="0">
                <a:solidFill>
                  <a:srgbClr val="5F5F5F"/>
                </a:solidFill>
              </a:rPr>
              <a:t>Jurisdiction points of contact – include both informaticians and epidemiologists</a:t>
            </a:r>
          </a:p>
          <a:p>
            <a:pPr>
              <a:spcBef>
                <a:spcPts val="600"/>
              </a:spcBef>
            </a:pPr>
            <a:r>
              <a:rPr lang="en-US" sz="2800" dirty="0">
                <a:solidFill>
                  <a:srgbClr val="5F5F5F"/>
                </a:solidFill>
              </a:rPr>
              <a:t>Jurisdictions can start onboarding to work through test message steps at any time. </a:t>
            </a:r>
          </a:p>
          <a:p>
            <a:pPr>
              <a:spcBef>
                <a:spcPts val="600"/>
              </a:spcBef>
            </a:pPr>
            <a:r>
              <a:rPr lang="en-US" sz="2800" dirty="0">
                <a:solidFill>
                  <a:srgbClr val="5F5F5F"/>
                </a:solidFill>
              </a:rPr>
              <a:t>Jurisdictions need at least 3 cases in their system and in ArboNET before moving forward after test messages. </a:t>
            </a:r>
          </a:p>
          <a:p>
            <a:pPr marL="0" lvl="0" indent="0" eaLnBrk="1" fontAlgn="auto" hangingPunct="1">
              <a:spcBef>
                <a:spcPts val="0"/>
              </a:spcBef>
              <a:spcAft>
                <a:spcPts val="0"/>
              </a:spcAft>
              <a:buClrTx/>
              <a:buNone/>
            </a:pPr>
            <a:endParaRPr lang="en-US" sz="1800" dirty="0">
              <a:solidFill>
                <a:srgbClr val="000000"/>
              </a:solidFill>
            </a:endParaRPr>
          </a:p>
          <a:p>
            <a:pPr marL="0" lvl="0" indent="0" eaLnBrk="1" fontAlgn="auto" hangingPunct="1">
              <a:spcBef>
                <a:spcPts val="0"/>
              </a:spcBef>
              <a:spcAft>
                <a:spcPts val="0"/>
              </a:spcAft>
              <a:buClrTx/>
              <a:buNone/>
            </a:pPr>
            <a:endParaRPr lang="en-US" sz="1800" dirty="0">
              <a:solidFill>
                <a:srgbClr val="000000"/>
              </a:solidFill>
            </a:endParaRPr>
          </a:p>
          <a:p>
            <a:pPr marL="0" lvl="0" indent="0" eaLnBrk="1" fontAlgn="auto" hangingPunct="1">
              <a:spcBef>
                <a:spcPts val="0"/>
              </a:spcBef>
              <a:spcAft>
                <a:spcPts val="0"/>
              </a:spcAft>
              <a:buClrTx/>
              <a:buNone/>
            </a:pPr>
            <a:r>
              <a:rPr lang="en-US" sz="1800" dirty="0">
                <a:solidFill>
                  <a:srgbClr val="000000"/>
                </a:solidFill>
              </a:rPr>
              <a:t>Please see </a:t>
            </a:r>
            <a:r>
              <a:rPr lang="en-US" sz="1800" b="1" dirty="0">
                <a:solidFill>
                  <a:srgbClr val="000000"/>
                </a:solidFill>
              </a:rPr>
              <a:t>Appendix A </a:t>
            </a:r>
            <a:r>
              <a:rPr lang="en-US" sz="1800" dirty="0">
                <a:solidFill>
                  <a:srgbClr val="000000"/>
                </a:solidFill>
              </a:rPr>
              <a:t>for additional details on Arboviral Onboarding.   </a:t>
            </a:r>
          </a:p>
          <a:p>
            <a:pPr marL="0" indent="0">
              <a:buNone/>
            </a:pPr>
            <a:endParaRPr lang="en-US" sz="2800" dirty="0">
              <a:solidFill>
                <a:srgbClr val="5F5F5F"/>
              </a:solidFill>
            </a:endParaRPr>
          </a:p>
          <a:p>
            <a:endParaRPr lang="en-US" sz="3000" dirty="0">
              <a:solidFill>
                <a:srgbClr val="5F5F5F"/>
              </a:solidFill>
            </a:endParaRP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Onboarding</a:t>
            </a:r>
          </a:p>
        </p:txBody>
      </p:sp>
    </p:spTree>
    <p:extLst>
      <p:ext uri="{BB962C8B-B14F-4D97-AF65-F5344CB8AC3E}">
        <p14:creationId xmlns:p14="http://schemas.microsoft.com/office/powerpoint/2010/main" val="237434335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418192"/>
            <a:ext cx="10972800" cy="623162"/>
          </a:xfrm>
        </p:spPr>
        <p:txBody>
          <a:bodyPr anchor="t"/>
          <a:lstStyle/>
          <a:p>
            <a:r>
              <a:rPr lang="en-US" sz="3730" dirty="0"/>
              <a:t>Onboarding Timeline and Expectations</a:t>
            </a:r>
          </a:p>
        </p:txBody>
      </p:sp>
      <p:graphicFrame>
        <p:nvGraphicFramePr>
          <p:cNvPr id="4" name="Diagram 3" descr="In March, jurisdictions who are already engaged in th onboarding process must provide a clean YTD transmission by March 22. Other jurisdictions start onboarding with test messages. April through May, jurisdictions work with Arboviral Program on reconciliation and close out. Onboarding continues with jurisdictions working on test messages. In June, jurisdictions will start or continue the onboarding process. " title="Onboarding Timeline and Expectations"/>
          <p:cNvGraphicFramePr/>
          <p:nvPr>
            <p:extLst>
              <p:ext uri="{D42A27DB-BD31-4B8C-83A1-F6EECF244321}">
                <p14:modId xmlns:p14="http://schemas.microsoft.com/office/powerpoint/2010/main" val="289411345"/>
              </p:ext>
            </p:extLst>
          </p:nvPr>
        </p:nvGraphicFramePr>
        <p:xfrm>
          <a:off x="423320" y="1119176"/>
          <a:ext cx="1134958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743370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445244"/>
            <a:ext cx="10354753" cy="4951871"/>
          </a:xfrm>
        </p:spPr>
        <p:txBody>
          <a:bodyPr/>
          <a:lstStyle/>
          <a:p>
            <a:r>
              <a:rPr lang="en-US" sz="2800" dirty="0">
                <a:solidFill>
                  <a:srgbClr val="5F5F5F"/>
                </a:solidFill>
              </a:rPr>
              <a:t>NNDSS Onboarding Questions:</a:t>
            </a:r>
          </a:p>
          <a:p>
            <a:pPr lvl="1"/>
            <a:r>
              <a:rPr lang="en-US" sz="2800" dirty="0">
                <a:solidFill>
                  <a:srgbClr val="5F5F5F"/>
                </a:solidFill>
              </a:rPr>
              <a:t>CDC EDX, </a:t>
            </a:r>
            <a:r>
              <a:rPr lang="en-US" sz="2800" dirty="0">
                <a:solidFill>
                  <a:srgbClr val="5F5F5F"/>
                </a:solidFill>
                <a:hlinkClick r:id="rId3"/>
              </a:rPr>
              <a:t>edx@cdc.gov</a:t>
            </a:r>
            <a:r>
              <a:rPr lang="en-US" sz="2800" dirty="0">
                <a:solidFill>
                  <a:srgbClr val="5F5F5F"/>
                </a:solidFill>
              </a:rPr>
              <a:t> </a:t>
            </a:r>
          </a:p>
          <a:p>
            <a:endParaRPr lang="en-US" sz="2800" dirty="0">
              <a:solidFill>
                <a:srgbClr val="5F5F5F"/>
              </a:solidFill>
            </a:endParaRPr>
          </a:p>
          <a:p>
            <a:r>
              <a:rPr lang="en-US" sz="2800" dirty="0">
                <a:solidFill>
                  <a:srgbClr val="5F5F5F"/>
                </a:solidFill>
              </a:rPr>
              <a:t>Arboviral/ArboNET Questions:</a:t>
            </a:r>
          </a:p>
          <a:p>
            <a:pPr lvl="1"/>
            <a:r>
              <a:rPr lang="en-US" sz="2800" dirty="0">
                <a:solidFill>
                  <a:srgbClr val="5F5F5F"/>
                </a:solidFill>
              </a:rPr>
              <a:t>Nicole Lindsey, </a:t>
            </a:r>
            <a:r>
              <a:rPr lang="en-US" sz="2800" dirty="0">
                <a:solidFill>
                  <a:srgbClr val="5F5F5F"/>
                </a:solidFill>
                <a:hlinkClick r:id="rId4"/>
              </a:rPr>
              <a:t>dvbid2@cdc.gov</a:t>
            </a:r>
            <a:endParaRPr lang="en-US" sz="2800" dirty="0">
              <a:solidFill>
                <a:srgbClr val="5F5F5F"/>
              </a:solidFill>
            </a:endParaRPr>
          </a:p>
          <a:p>
            <a:pPr marL="609585" lvl="1" indent="0">
              <a:buNone/>
            </a:pPr>
            <a:endParaRPr lang="en-US" sz="2800" dirty="0">
              <a:solidFill>
                <a:srgbClr val="5F5F5F"/>
              </a:solidFill>
            </a:endParaRPr>
          </a:p>
          <a:p>
            <a:pPr marL="0" indent="0">
              <a:buNone/>
            </a:pPr>
            <a:endParaRPr lang="en-US" sz="2800" dirty="0">
              <a:solidFill>
                <a:srgbClr val="5F5F5F"/>
              </a:solidFill>
            </a:endParaRPr>
          </a:p>
          <a:p>
            <a:pPr marL="0" indent="0">
              <a:buNone/>
            </a:pPr>
            <a:endParaRPr lang="en-US" sz="2670" dirty="0">
              <a:solidFill>
                <a:srgbClr val="5F5F5F"/>
              </a:solidFill>
            </a:endParaRPr>
          </a:p>
          <a:p>
            <a:endParaRPr lang="en-US" sz="2800" dirty="0">
              <a:solidFill>
                <a:srgbClr val="5F5F5F"/>
              </a:solidFill>
            </a:endParaRPr>
          </a:p>
          <a:p>
            <a:endParaRPr lang="en-US" sz="3000" dirty="0">
              <a:solidFill>
                <a:srgbClr val="5F5F5F"/>
              </a:solidFill>
            </a:endParaRP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Key Contacts</a:t>
            </a:r>
          </a:p>
        </p:txBody>
      </p:sp>
    </p:spTree>
    <p:extLst>
      <p:ext uri="{BB962C8B-B14F-4D97-AF65-F5344CB8AC3E}">
        <p14:creationId xmlns:p14="http://schemas.microsoft.com/office/powerpoint/2010/main" val="107280470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3600" dirty="0"/>
              <a:t>Questions and Answers</a:t>
            </a:r>
            <a:endParaRPr lang="en-US" dirty="0"/>
          </a:p>
        </p:txBody>
      </p:sp>
      <p:pic>
        <p:nvPicPr>
          <p:cNvPr id="2" name="Picture 1" descr="Placeholder to allow time in presentaiton for questions and answers." title="Questions and Answ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855" y="1417639"/>
            <a:ext cx="7592291" cy="4267200"/>
          </a:xfrm>
          <a:prstGeom prst="rect">
            <a:avLst/>
          </a:prstGeom>
        </p:spPr>
      </p:pic>
    </p:spTree>
    <p:extLst>
      <p:ext uri="{BB962C8B-B14F-4D97-AF65-F5344CB8AC3E}">
        <p14:creationId xmlns:p14="http://schemas.microsoft.com/office/powerpoint/2010/main" val="167552921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1050" y="118820"/>
            <a:ext cx="10287000" cy="3847207"/>
          </a:xfrm>
          <a:prstGeom prst="rect">
            <a:avLst/>
          </a:prstGeom>
          <a:noFill/>
        </p:spPr>
        <p:txBody>
          <a:bodyPr wrap="square" rtlCol="0">
            <a:spAutoFit/>
          </a:bodyPr>
          <a:lstStyle/>
          <a:p>
            <a:pPr lvl="0" algn="ctr">
              <a:defRPr/>
            </a:pPr>
            <a:r>
              <a:rPr lang="en-US" sz="2000" b="1" dirty="0">
                <a:solidFill>
                  <a:srgbClr val="000000"/>
                </a:solidFill>
              </a:rPr>
              <a:t>Subscribe to monthly </a:t>
            </a:r>
            <a:r>
              <a:rPr lang="en-US" sz="2000" b="1" dirty="0">
                <a:solidFill>
                  <a:srgbClr val="FF0000"/>
                </a:solidFill>
              </a:rPr>
              <a:t>NMI Notes</a:t>
            </a:r>
            <a:r>
              <a:rPr lang="en-US" sz="2000" b="1" dirty="0">
                <a:solidFill>
                  <a:srgbClr val="000000"/>
                </a:solidFill>
              </a:rPr>
              <a:t> news updates at</a:t>
            </a:r>
            <a:br>
              <a:rPr lang="en-US" sz="2000" b="1" dirty="0">
                <a:solidFill>
                  <a:srgbClr val="000000"/>
                </a:solidFill>
              </a:rPr>
            </a:br>
            <a:r>
              <a:rPr lang="en-US" sz="2000" b="1" dirty="0">
                <a:solidFill>
                  <a:srgbClr val="000000"/>
                </a:solidFill>
              </a:rPr>
              <a:t> </a:t>
            </a:r>
            <a:r>
              <a:rPr lang="en-US" sz="2000" b="1" dirty="0">
                <a:hlinkClick r:id="rId3" tooltip="NMI Notes"/>
              </a:rPr>
              <a:t>https://www.cdc.gov/nndss/trc/news/</a:t>
            </a:r>
            <a:endParaRPr lang="en-US" sz="2000" b="1" dirty="0"/>
          </a:p>
          <a:p>
            <a:pPr lvl="0" algn="ctr">
              <a:defRPr/>
            </a:pPr>
            <a:endParaRPr lang="en-US" sz="2000" b="1" dirty="0">
              <a:solidFill>
                <a:srgbClr val="FF0000"/>
              </a:solidFill>
            </a:endParaRPr>
          </a:p>
          <a:p>
            <a:pPr lvl="0" algn="ctr">
              <a:defRPr/>
            </a:pPr>
            <a:r>
              <a:rPr lang="en-US" sz="2000" b="1" dirty="0">
                <a:solidFill>
                  <a:srgbClr val="000000"/>
                </a:solidFill>
              </a:rPr>
              <a:t>Access the </a:t>
            </a:r>
            <a:r>
              <a:rPr lang="en-US" sz="2000" b="1" dirty="0">
                <a:solidFill>
                  <a:srgbClr val="FF0000"/>
                </a:solidFill>
              </a:rPr>
              <a:t>NNDSS Technical Resource Center </a:t>
            </a:r>
            <a:r>
              <a:rPr lang="en-US" sz="2000" b="1" dirty="0">
                <a:solidFill>
                  <a:srgbClr val="000000"/>
                </a:solidFill>
              </a:rPr>
              <a:t>at</a:t>
            </a:r>
            <a:r>
              <a:rPr lang="en-US" sz="2000" b="1" dirty="0">
                <a:solidFill>
                  <a:srgbClr val="FF0000"/>
                </a:solidFill>
              </a:rPr>
              <a:t>  </a:t>
            </a:r>
          </a:p>
          <a:p>
            <a:pPr lvl="0" algn="ctr">
              <a:defRPr/>
            </a:pPr>
            <a:r>
              <a:rPr lang="en-US" sz="2000" b="1" dirty="0">
                <a:solidFill>
                  <a:srgbClr val="000000"/>
                </a:solidFill>
                <a:hlinkClick r:id="rId4" tooltip="NMI Technical Assistance and Training Resource Center"/>
              </a:rPr>
              <a:t>https://www.cdc.gov/nndss/trc/</a:t>
            </a:r>
            <a:endParaRPr lang="en-US" sz="2000" b="1" dirty="0">
              <a:solidFill>
                <a:srgbClr val="FF0000"/>
              </a:solidFill>
            </a:endParaRPr>
          </a:p>
          <a:p>
            <a:pPr lvl="0" algn="ctr">
              <a:defRPr/>
            </a:pPr>
            <a:endParaRPr lang="en-US" sz="2000" b="1" dirty="0">
              <a:solidFill>
                <a:srgbClr val="FF0000"/>
              </a:solidFill>
            </a:endParaRPr>
          </a:p>
          <a:p>
            <a:pPr lvl="0" algn="ctr">
              <a:defRPr/>
            </a:pPr>
            <a:r>
              <a:rPr lang="en-US" sz="2000" b="1" dirty="0">
                <a:solidFill>
                  <a:srgbClr val="000000"/>
                </a:solidFill>
              </a:rPr>
              <a:t>Request </a:t>
            </a:r>
            <a:r>
              <a:rPr lang="en-US" sz="2000" b="1" dirty="0">
                <a:solidFill>
                  <a:srgbClr val="FF0000"/>
                </a:solidFill>
              </a:rPr>
              <a:t>NNDSS technical assistance or onboarding </a:t>
            </a:r>
            <a:r>
              <a:rPr lang="en-US" sz="2000" b="1" dirty="0">
                <a:solidFill>
                  <a:srgbClr val="000000"/>
                </a:solidFill>
              </a:rPr>
              <a:t>at</a:t>
            </a:r>
          </a:p>
          <a:p>
            <a:pPr lvl="0" algn="ctr">
              <a:defRPr/>
            </a:pPr>
            <a:r>
              <a:rPr lang="en-US" sz="2000" b="1" dirty="0">
                <a:solidFill>
                  <a:srgbClr val="FF0000"/>
                </a:solidFill>
                <a:hlinkClick r:id="rId5" tooltip="NMI technical assistance or onboarding"/>
              </a:rPr>
              <a:t>edx@cdc.gov</a:t>
            </a:r>
            <a:r>
              <a:rPr lang="en-US" sz="2000" b="1" dirty="0">
                <a:solidFill>
                  <a:srgbClr val="000000"/>
                </a:solidFill>
              </a:rPr>
              <a:t> </a:t>
            </a:r>
          </a:p>
          <a:p>
            <a:pPr lvl="0" algn="ctr">
              <a:defRPr/>
            </a:pPr>
            <a:endParaRPr lang="en-US" sz="2000" b="1" dirty="0">
              <a:solidFill>
                <a:srgbClr val="FF0000"/>
              </a:solidFill>
            </a:endParaRPr>
          </a:p>
          <a:p>
            <a:pPr lvl="0" algn="ctr">
              <a:defRPr/>
            </a:pPr>
            <a:r>
              <a:rPr lang="en-US" sz="2000" b="1" dirty="0">
                <a:solidFill>
                  <a:srgbClr val="000000"/>
                </a:solidFill>
              </a:rPr>
              <a:t>Next </a:t>
            </a:r>
            <a:r>
              <a:rPr lang="en-US" sz="2000" b="1" dirty="0">
                <a:solidFill>
                  <a:srgbClr val="FF0000"/>
                </a:solidFill>
              </a:rPr>
              <a:t>NNDSS </a:t>
            </a:r>
            <a:r>
              <a:rPr lang="en-US" sz="2000" b="1" dirty="0" err="1">
                <a:solidFill>
                  <a:srgbClr val="FF0000"/>
                </a:solidFill>
              </a:rPr>
              <a:t>eSHARE</a:t>
            </a:r>
            <a:r>
              <a:rPr lang="en-US" sz="2000" b="1" dirty="0">
                <a:solidFill>
                  <a:srgbClr val="FF0000"/>
                </a:solidFill>
              </a:rPr>
              <a:t> </a:t>
            </a:r>
            <a:r>
              <a:rPr lang="en-US" sz="2000" b="1" dirty="0">
                <a:solidFill>
                  <a:srgbClr val="000000"/>
                </a:solidFill>
              </a:rPr>
              <a:t>is March 19, 2019 – details at</a:t>
            </a:r>
          </a:p>
          <a:p>
            <a:pPr lvl="0" algn="ctr">
              <a:defRPr/>
            </a:pPr>
            <a:r>
              <a:rPr lang="en-US" sz="2000" b="1" dirty="0">
                <a:solidFill>
                  <a:srgbClr val="000000"/>
                </a:solidFill>
              </a:rPr>
              <a:t> </a:t>
            </a:r>
            <a:r>
              <a:rPr lang="en-US" sz="2000" b="1" dirty="0">
                <a:solidFill>
                  <a:srgbClr val="FF0000"/>
                </a:solidFill>
                <a:hlinkClick r:id="rId6" tooltip="NMI eSHARE"/>
              </a:rPr>
              <a:t>https://www.cdc.gov/nndss/trc/onboarding/eshare.html</a:t>
            </a:r>
            <a:r>
              <a:rPr lang="en-US" sz="2000" b="1" dirty="0">
                <a:solidFill>
                  <a:srgbClr val="000000"/>
                </a:solidFill>
              </a:rPr>
              <a:t> </a:t>
            </a:r>
          </a:p>
          <a:p>
            <a:pPr algn="ctr"/>
            <a:endParaRPr lang="en-US" sz="24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398951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o people meeting at a table" title="Agen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3340" y="275506"/>
            <a:ext cx="2753820" cy="1899123"/>
          </a:xfrm>
          <a:prstGeom prst="rect">
            <a:avLst/>
          </a:prstGeom>
        </p:spPr>
      </p:pic>
      <p:sp>
        <p:nvSpPr>
          <p:cNvPr id="3" name="Content Placeholder 2"/>
          <p:cNvSpPr>
            <a:spLocks noGrp="1"/>
          </p:cNvSpPr>
          <p:nvPr>
            <p:ph type="body" sz="quarter" idx="10"/>
          </p:nvPr>
        </p:nvSpPr>
        <p:spPr>
          <a:xfrm>
            <a:off x="609600" y="1544383"/>
            <a:ext cx="10972800" cy="4984751"/>
          </a:xfrm>
        </p:spPr>
        <p:txBody>
          <a:bodyPr/>
          <a:lstStyle/>
          <a:p>
            <a:pPr>
              <a:spcBef>
                <a:spcPts val="600"/>
              </a:spcBef>
              <a:spcAft>
                <a:spcPts val="600"/>
              </a:spcAft>
            </a:pPr>
            <a:r>
              <a:rPr lang="en-US" sz="2670" dirty="0"/>
              <a:t>Welcome and Updates</a:t>
            </a:r>
          </a:p>
          <a:p>
            <a:pPr>
              <a:spcBef>
                <a:spcPts val="600"/>
              </a:spcBef>
              <a:spcAft>
                <a:spcPts val="600"/>
              </a:spcAft>
            </a:pPr>
            <a:r>
              <a:rPr lang="en-US" dirty="0"/>
              <a:t>Arboviral v1.3 MMG Implementation Tips </a:t>
            </a:r>
          </a:p>
          <a:p>
            <a:pPr lvl="1">
              <a:spcBef>
                <a:spcPts val="600"/>
              </a:spcBef>
              <a:spcAft>
                <a:spcPts val="600"/>
              </a:spcAft>
            </a:pPr>
            <a:r>
              <a:rPr lang="en-US" dirty="0"/>
              <a:t>Melinda Thomas, Division of Health Informatics and Surveillance (DHIS)</a:t>
            </a:r>
          </a:p>
          <a:p>
            <a:pPr lvl="0">
              <a:spcBef>
                <a:spcPts val="600"/>
              </a:spcBef>
              <a:spcAft>
                <a:spcPts val="600"/>
              </a:spcAft>
            </a:pPr>
            <a:r>
              <a:rPr lang="en-US" dirty="0"/>
              <a:t>Overview of New Arboviral Resources</a:t>
            </a:r>
          </a:p>
          <a:p>
            <a:pPr lvl="1">
              <a:spcBef>
                <a:spcPts val="600"/>
              </a:spcBef>
              <a:spcAft>
                <a:spcPts val="600"/>
              </a:spcAft>
            </a:pPr>
            <a:r>
              <a:rPr lang="en-US" dirty="0"/>
              <a:t>Stacey Martin, NCEZID, Division of Vector-Borne Diseases (DVBD)</a:t>
            </a:r>
          </a:p>
          <a:p>
            <a:pPr>
              <a:spcBef>
                <a:spcPts val="600"/>
              </a:spcBef>
              <a:spcAft>
                <a:spcPts val="600"/>
              </a:spcAft>
            </a:pPr>
            <a:r>
              <a:rPr lang="en-US" dirty="0"/>
              <a:t>Arboviral v1.3 MMG Onboarding Tips </a:t>
            </a:r>
          </a:p>
          <a:p>
            <a:pPr lvl="1">
              <a:spcBef>
                <a:spcPts val="600"/>
              </a:spcBef>
              <a:spcAft>
                <a:spcPts val="600"/>
              </a:spcAft>
            </a:pPr>
            <a:r>
              <a:rPr lang="en-US" dirty="0"/>
              <a:t>Melinda Thomas</a:t>
            </a:r>
          </a:p>
          <a:p>
            <a:pPr>
              <a:spcBef>
                <a:spcPts val="600"/>
              </a:spcBef>
              <a:spcAft>
                <a:spcPts val="600"/>
              </a:spcAft>
            </a:pPr>
            <a:r>
              <a:rPr lang="en-US" dirty="0"/>
              <a:t>Questions and Answers</a:t>
            </a:r>
          </a:p>
          <a:p>
            <a:pPr>
              <a:spcBef>
                <a:spcPts val="600"/>
              </a:spcBef>
              <a:spcAft>
                <a:spcPts val="600"/>
              </a:spcAft>
            </a:pPr>
            <a:endParaRPr lang="en-US" sz="2500" dirty="0"/>
          </a:p>
          <a:p>
            <a:pPr marL="0" indent="0">
              <a:spcBef>
                <a:spcPts val="600"/>
              </a:spcBef>
              <a:spcAft>
                <a:spcPts val="600"/>
              </a:spcAft>
              <a:buNone/>
            </a:pPr>
            <a:endParaRPr lang="en-US" sz="2500" dirty="0">
              <a:solidFill>
                <a:srgbClr val="5F5F5F"/>
              </a:solidFill>
            </a:endParaRPr>
          </a:p>
          <a:p>
            <a:pPr marL="0" indent="0">
              <a:spcBef>
                <a:spcPts val="600"/>
              </a:spcBef>
              <a:spcAft>
                <a:spcPts val="600"/>
              </a:spcAft>
              <a:buNone/>
            </a:pPr>
            <a:endParaRPr lang="en-US" sz="2500" dirty="0">
              <a:solidFill>
                <a:schemeClr val="bg2">
                  <a:lumMod val="65000"/>
                </a:schemeClr>
              </a:solidFill>
            </a:endParaRPr>
          </a:p>
          <a:p>
            <a:pPr marL="609585" lvl="1" indent="0">
              <a:spcBef>
                <a:spcPts val="600"/>
              </a:spcBef>
              <a:spcAft>
                <a:spcPts val="600"/>
              </a:spcAft>
              <a:buNone/>
            </a:pPr>
            <a:endParaRPr lang="en-US" sz="2800" dirty="0"/>
          </a:p>
          <a:p>
            <a:pPr marL="0" indent="0">
              <a:spcBef>
                <a:spcPts val="600"/>
              </a:spcBef>
              <a:spcAft>
                <a:spcPts val="600"/>
              </a:spcAft>
              <a:buNone/>
            </a:pPr>
            <a:endParaRPr lang="en-US" sz="2800" dirty="0"/>
          </a:p>
        </p:txBody>
      </p:sp>
      <p:sp>
        <p:nvSpPr>
          <p:cNvPr id="16" name="Title 15"/>
          <p:cNvSpPr>
            <a:spLocks noGrp="1"/>
          </p:cNvSpPr>
          <p:nvPr>
            <p:ph type="title"/>
          </p:nvPr>
        </p:nvSpPr>
        <p:spPr>
          <a:xfrm>
            <a:off x="609600" y="418192"/>
            <a:ext cx="10972800" cy="623162"/>
          </a:xfrm>
        </p:spPr>
        <p:txBody>
          <a:bodyPr anchor="t"/>
          <a:lstStyle/>
          <a:p>
            <a:r>
              <a:rPr lang="en-US" sz="4000" dirty="0"/>
              <a:t>Agenda</a:t>
            </a:r>
          </a:p>
        </p:txBody>
      </p:sp>
    </p:spTree>
    <p:extLst>
      <p:ext uri="{BB962C8B-B14F-4D97-AF65-F5344CB8AC3E}">
        <p14:creationId xmlns:p14="http://schemas.microsoft.com/office/powerpoint/2010/main" val="157020222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65759" y="3317966"/>
            <a:ext cx="11168744" cy="837726"/>
          </a:xfrm>
        </p:spPr>
        <p:txBody>
          <a:bodyPr>
            <a:normAutofit fontScale="90000"/>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sz="3600" dirty="0"/>
              <a:t>      Appendix A: Additional Details on Arboviral Onboarding     </a:t>
            </a:r>
            <a:endParaRPr lang="en-US" sz="3600" dirty="0">
              <a:effectLst/>
            </a:endParaRPr>
          </a:p>
          <a:p>
            <a:endParaRPr lang="en-US" dirty="0"/>
          </a:p>
        </p:txBody>
      </p:sp>
    </p:spTree>
    <p:extLst>
      <p:ext uri="{BB962C8B-B14F-4D97-AF65-F5344CB8AC3E}">
        <p14:creationId xmlns:p14="http://schemas.microsoft.com/office/powerpoint/2010/main" val="23417993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dirty="0"/>
              <a:t>Appendix A: NMI eSHARE Webinars </a:t>
            </a:r>
          </a:p>
        </p:txBody>
      </p:sp>
      <p:sp>
        <p:nvSpPr>
          <p:cNvPr id="3" name="Text Placeholder 2"/>
          <p:cNvSpPr>
            <a:spLocks noGrp="1"/>
          </p:cNvSpPr>
          <p:nvPr>
            <p:ph type="body" sz="quarter" idx="10"/>
          </p:nvPr>
        </p:nvSpPr>
        <p:spPr>
          <a:xfrm>
            <a:off x="609600" y="1240661"/>
            <a:ext cx="10972800" cy="5528495"/>
          </a:xfrm>
        </p:spPr>
        <p:txBody>
          <a:bodyPr>
            <a:normAutofit/>
          </a:bodyPr>
          <a:lstStyle/>
          <a:p>
            <a:r>
              <a:rPr lang="en-US" sz="2800" dirty="0">
                <a:solidFill>
                  <a:srgbClr val="5F5F5F"/>
                </a:solidFill>
              </a:rPr>
              <a:t>More detailed information is available on Arboviral Onboarding. Please reference the following eSHARE presentations </a:t>
            </a:r>
            <a:r>
              <a:rPr lang="en-US" sz="2800">
                <a:solidFill>
                  <a:srgbClr val="5F5F5F"/>
                </a:solidFill>
              </a:rPr>
              <a:t>at </a:t>
            </a:r>
            <a:r>
              <a:rPr lang="en-US" sz="2800" b="1">
                <a:solidFill>
                  <a:srgbClr val="FF0000"/>
                </a:solidFill>
                <a:hlinkClick r:id="rId3" tooltip="NMI eSHARE"/>
              </a:rPr>
              <a:t>https://www.cdc.gov/nndss/trc/onboarding/eshare.html</a:t>
            </a:r>
            <a:r>
              <a:rPr lang="en-US" sz="2800" b="1">
                <a:solidFill>
                  <a:srgbClr val="000000"/>
                </a:solidFill>
              </a:rPr>
              <a:t>: </a:t>
            </a:r>
            <a:endParaRPr lang="en-US" sz="2800" b="1" dirty="0">
              <a:solidFill>
                <a:srgbClr val="000000"/>
              </a:solidFill>
            </a:endParaRPr>
          </a:p>
          <a:p>
            <a:pPr marL="0" indent="0">
              <a:buNone/>
            </a:pPr>
            <a:endParaRPr lang="en-US" sz="2800" dirty="0">
              <a:solidFill>
                <a:srgbClr val="5F5F5F"/>
              </a:solidFill>
            </a:endParaRPr>
          </a:p>
          <a:p>
            <a:pPr lvl="1"/>
            <a:r>
              <a:rPr lang="en-US" sz="2800" b="1" dirty="0">
                <a:solidFill>
                  <a:srgbClr val="5F5F5F"/>
                </a:solidFill>
              </a:rPr>
              <a:t>October 20, 2016: </a:t>
            </a:r>
            <a:r>
              <a:rPr lang="en-US" sz="2800" dirty="0">
                <a:solidFill>
                  <a:srgbClr val="5F5F5F"/>
                </a:solidFill>
              </a:rPr>
              <a:t>Arboviral v1.3 Case Notification Implementation.</a:t>
            </a:r>
          </a:p>
          <a:p>
            <a:pPr marL="457200" lvl="1" indent="0">
              <a:buNone/>
            </a:pPr>
            <a:endParaRPr lang="en-US" sz="2800" dirty="0">
              <a:solidFill>
                <a:srgbClr val="5F5F5F"/>
              </a:solidFill>
            </a:endParaRPr>
          </a:p>
          <a:p>
            <a:pPr lvl="1"/>
            <a:r>
              <a:rPr lang="en-US" sz="2800" b="1" dirty="0">
                <a:solidFill>
                  <a:srgbClr val="5F5F5F"/>
                </a:solidFill>
              </a:rPr>
              <a:t>October 17, 2017: </a:t>
            </a:r>
            <a:r>
              <a:rPr lang="en-US" sz="2800" dirty="0">
                <a:solidFill>
                  <a:srgbClr val="5F5F5F"/>
                </a:solidFill>
              </a:rPr>
              <a:t>Panel Presentation: Tips from States on Arboviral v1.3 Implementation and Onboarding. </a:t>
            </a:r>
          </a:p>
          <a:p>
            <a:pPr lvl="1"/>
            <a:endParaRPr lang="en-US" sz="2800" dirty="0">
              <a:solidFill>
                <a:srgbClr val="5F5F5F"/>
              </a:solidFill>
            </a:endParaRPr>
          </a:p>
          <a:p>
            <a:pPr marL="457200" lvl="1" indent="0">
              <a:buNone/>
            </a:pPr>
            <a:endParaRPr lang="en-US" sz="2800" dirty="0">
              <a:solidFill>
                <a:srgbClr val="5F5F5F"/>
              </a:solidFill>
            </a:endParaRPr>
          </a:p>
          <a:p>
            <a:pPr marL="0" indent="0">
              <a:buNone/>
            </a:pPr>
            <a:endParaRPr lang="en-US" sz="4400" dirty="0">
              <a:solidFill>
                <a:schemeClr val="tx1"/>
              </a:solidFill>
            </a:endParaRPr>
          </a:p>
          <a:p>
            <a:endParaRPr lang="en-US" sz="4400" dirty="0">
              <a:solidFill>
                <a:schemeClr val="tx1"/>
              </a:solidFill>
            </a:endParaRPr>
          </a:p>
          <a:p>
            <a:endParaRPr lang="en-US" sz="4400" dirty="0">
              <a:solidFill>
                <a:schemeClr val="tx1"/>
              </a:solidFill>
            </a:endParaRPr>
          </a:p>
          <a:p>
            <a:pPr marL="0" indent="0">
              <a:buNone/>
            </a:pPr>
            <a:endParaRPr lang="en-US" sz="3200" dirty="0">
              <a:solidFill>
                <a:schemeClr val="tx1"/>
              </a:solidFill>
            </a:endParaRPr>
          </a:p>
          <a:p>
            <a:endParaRPr lang="en-US" sz="3200" dirty="0">
              <a:solidFill>
                <a:schemeClr val="tx1"/>
              </a:solidFill>
            </a:endParaRPr>
          </a:p>
        </p:txBody>
      </p:sp>
    </p:spTree>
    <p:extLst>
      <p:ext uri="{BB962C8B-B14F-4D97-AF65-F5344CB8AC3E}">
        <p14:creationId xmlns:p14="http://schemas.microsoft.com/office/powerpoint/2010/main" val="106226746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024" y="314922"/>
            <a:ext cx="11515725" cy="850628"/>
          </a:xfrm>
        </p:spPr>
        <p:txBody>
          <a:bodyPr anchor="ctr">
            <a:noAutofit/>
          </a:bodyPr>
          <a:lstStyle/>
          <a:p>
            <a:r>
              <a:rPr lang="en-US" sz="3730" dirty="0">
                <a:solidFill>
                  <a:srgbClr val="3E7CF2"/>
                </a:solidFill>
                <a:cs typeface="Calibri" panose="020F0502020204030204" pitchFamily="34" charset="0"/>
              </a:rPr>
              <a:t>Arboviral v1.3 </a:t>
            </a:r>
            <a:r>
              <a:rPr lang="en-US" sz="3730" dirty="0">
                <a:solidFill>
                  <a:srgbClr val="3E7CF2"/>
                </a:solidFill>
              </a:rPr>
              <a:t>Implementation Status     </a:t>
            </a:r>
            <a:r>
              <a:rPr lang="en-US" sz="3730" dirty="0">
                <a:solidFill>
                  <a:schemeClr val="tx1">
                    <a:lumMod val="75000"/>
                    <a:lumOff val="25000"/>
                  </a:schemeClr>
                </a:solidFill>
              </a:rPr>
              <a:t>    March 4, 2019</a:t>
            </a:r>
            <a:endParaRPr lang="en-US" sz="3730" dirty="0">
              <a:solidFill>
                <a:srgbClr val="0070C0"/>
              </a:solidFill>
            </a:endParaRPr>
          </a:p>
        </p:txBody>
      </p:sp>
      <p:sp>
        <p:nvSpPr>
          <p:cNvPr id="139" name="Rectangle 145"/>
          <p:cNvSpPr>
            <a:spLocks noChangeArrowheads="1"/>
          </p:cNvSpPr>
          <p:nvPr/>
        </p:nvSpPr>
        <p:spPr bwMode="auto">
          <a:xfrm>
            <a:off x="1260388" y="5797885"/>
            <a:ext cx="4775970" cy="250534"/>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tab pos="1252538" algn="l"/>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In</a:t>
            </a:r>
            <a:r>
              <a:rPr kumimoji="0" lang="en-US" sz="1600" b="0" i="0" u="none" strike="noStrike" kern="0" cap="none" spc="0" normalizeH="0" noProof="0" dirty="0">
                <a:ln>
                  <a:noFill/>
                </a:ln>
                <a:solidFill>
                  <a:prstClr val="black">
                    <a:lumMod val="95000"/>
                    <a:lumOff val="5000"/>
                  </a:prstClr>
                </a:solidFill>
                <a:effectLst/>
                <a:uLnTx/>
                <a:uFillTx/>
                <a:latin typeface="Calibri" panose="020F0502020204030204" pitchFamily="34" charset="0"/>
                <a:ea typeface="+mn-ea"/>
                <a:cs typeface="Arial" charset="0"/>
              </a:rPr>
              <a:t> </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Queue</a:t>
            </a:r>
            <a:r>
              <a:rPr lang="en-US" sz="1600" kern="0" noProof="0" dirty="0">
                <a:solidFill>
                  <a:prstClr val="black">
                    <a:lumMod val="95000"/>
                    <a:lumOff val="5000"/>
                  </a:prstClr>
                </a:solidFill>
                <a:latin typeface="Calibri" panose="020F0502020204030204" pitchFamily="34" charset="0"/>
                <a:cs typeface="Arial" charset="0"/>
              </a:rPr>
              <a:t>	</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Total of 6 states  </a:t>
            </a:r>
          </a:p>
        </p:txBody>
      </p:sp>
      <p:grpSp>
        <p:nvGrpSpPr>
          <p:cNvPr id="4" name="Group 3" descr="Map of states in the queue to onboard, onboarding, and in production. In the queue are Alaska, Wyoming, Kansas, West Virginia, and Virginia. Onboarding are Washington, Illinois, Indiana, Pennsylvania, and Mississippi. States in Production are Oregon, Idaho, Utah, Arizona, North Dakota, South Dakota, Nebraska, Texas, Arkansas, Tennessee, Wisconsin, Florida, New York, Maryland, Deleware, and Rhode Island. " title="Arboviral v1.3 Implementation Status"/>
          <p:cNvGrpSpPr/>
          <p:nvPr/>
        </p:nvGrpSpPr>
        <p:grpSpPr>
          <a:xfrm>
            <a:off x="259564" y="1785467"/>
            <a:ext cx="10828504" cy="4872383"/>
            <a:chOff x="259564" y="1785467"/>
            <a:chExt cx="10828504" cy="4872383"/>
          </a:xfrm>
        </p:grpSpPr>
        <p:grpSp>
          <p:nvGrpSpPr>
            <p:cNvPr id="3" name="Group 2"/>
            <p:cNvGrpSpPr/>
            <p:nvPr/>
          </p:nvGrpSpPr>
          <p:grpSpPr>
            <a:xfrm>
              <a:off x="259564" y="1785467"/>
              <a:ext cx="10828504" cy="4872383"/>
              <a:chOff x="259564" y="1797190"/>
              <a:chExt cx="10828504" cy="4872383"/>
            </a:xfrm>
          </p:grpSpPr>
          <p:sp>
            <p:nvSpPr>
              <p:cNvPr id="137" name="Freeform 340"/>
              <p:cNvSpPr>
                <a:spLocks noChangeArrowheads="1"/>
              </p:cNvSpPr>
              <p:nvPr/>
            </p:nvSpPr>
            <p:spPr bwMode="auto">
              <a:xfrm rot="4376145">
                <a:off x="7185581" y="2242583"/>
                <a:ext cx="732063" cy="1078047"/>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grpSp>
            <p:nvGrpSpPr>
              <p:cNvPr id="275" name="Group 274" descr="Map of NMI Arboviral Implementation Status" title="NMI Arboviral Implementation Status"/>
              <p:cNvGrpSpPr/>
              <p:nvPr/>
            </p:nvGrpSpPr>
            <p:grpSpPr>
              <a:xfrm>
                <a:off x="259564" y="1797190"/>
                <a:ext cx="10828504" cy="4872383"/>
                <a:chOff x="642408" y="1305063"/>
                <a:chExt cx="10228792" cy="4742193"/>
              </a:xfrm>
            </p:grpSpPr>
            <p:sp>
              <p:nvSpPr>
                <p:cNvPr id="276" name="Rectangle 144"/>
                <p:cNvSpPr>
                  <a:spLocks noChangeArrowheads="1"/>
                </p:cNvSpPr>
                <p:nvPr/>
              </p:nvSpPr>
              <p:spPr bwMode="auto">
                <a:xfrm>
                  <a:off x="1111186" y="5749587"/>
                  <a:ext cx="365760" cy="121920"/>
                </a:xfrm>
                <a:prstGeom prst="rect">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78" name="Text Box 107"/>
                <p:cNvSpPr txBox="1">
                  <a:spLocks noChangeArrowheads="1"/>
                </p:cNvSpPr>
                <p:nvPr/>
              </p:nvSpPr>
              <p:spPr bwMode="auto">
                <a:xfrm>
                  <a:off x="9962734" y="51604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panose="020B0604020202020204" pitchFamily="34" charset="0"/>
                      <a:ea typeface="+mn-ea"/>
                      <a:cs typeface="Arial" panose="020B0604020202020204" pitchFamily="34" charset="0"/>
                    </a:rPr>
                    <a:t> PR</a:t>
                  </a:r>
                </a:p>
              </p:txBody>
            </p:sp>
            <p:sp>
              <p:nvSpPr>
                <p:cNvPr id="279" name="Line 137"/>
                <p:cNvSpPr>
                  <a:spLocks noChangeShapeType="1"/>
                </p:cNvSpPr>
                <p:nvPr/>
              </p:nvSpPr>
              <p:spPr bwMode="auto">
                <a:xfrm flipH="1">
                  <a:off x="10206557" y="4954497"/>
                  <a:ext cx="195293" cy="198815"/>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Calibri" panose="020F0502020204030204"/>
                    <a:ea typeface="+mn-ea"/>
                    <a:cs typeface="Arial" charset="0"/>
                  </a:endParaRPr>
                </a:p>
              </p:txBody>
            </p:sp>
            <p:sp>
              <p:nvSpPr>
                <p:cNvPr id="280" name="Rectangle 144"/>
                <p:cNvSpPr>
                  <a:spLocks noChangeArrowheads="1"/>
                </p:cNvSpPr>
                <p:nvPr/>
              </p:nvSpPr>
              <p:spPr bwMode="auto">
                <a:xfrm>
                  <a:off x="1111186" y="5514439"/>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1" name="Rectangle 145"/>
                <p:cNvSpPr>
                  <a:spLocks noChangeArrowheads="1"/>
                </p:cNvSpPr>
                <p:nvPr/>
              </p:nvSpPr>
              <p:spPr bwMode="auto">
                <a:xfrm>
                  <a:off x="853016" y="5014573"/>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2" name="Rectangle 145"/>
                <p:cNvSpPr>
                  <a:spLocks noChangeArrowheads="1"/>
                </p:cNvSpPr>
                <p:nvPr/>
              </p:nvSpPr>
              <p:spPr bwMode="auto">
                <a:xfrm>
                  <a:off x="1598868" y="5669279"/>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tab pos="1252538" algn="l"/>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	Total of </a:t>
                  </a:r>
                  <a:r>
                    <a:rPr lang="en-US" sz="1600" kern="0" dirty="0">
                      <a:solidFill>
                        <a:prstClr val="black">
                          <a:lumMod val="95000"/>
                          <a:lumOff val="5000"/>
                        </a:prstClr>
                      </a:solidFill>
                      <a:latin typeface="Calibri" panose="020F0502020204030204" pitchFamily="34" charset="0"/>
                      <a:cs typeface="Arial" charset="0"/>
                    </a:rPr>
                    <a:t>16</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states</a:t>
                  </a:r>
                  <a:endPar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3" name="Rectangle 145"/>
                <p:cNvSpPr>
                  <a:spLocks noChangeArrowheads="1"/>
                </p:cNvSpPr>
                <p:nvPr/>
              </p:nvSpPr>
              <p:spPr bwMode="auto">
                <a:xfrm>
                  <a:off x="1598444" y="5447415"/>
                  <a:ext cx="4511464"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tab pos="1252538" algn="l"/>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a:t>
                  </a:r>
                  <a:r>
                    <a:rPr lang="en-US" sz="1600" kern="0" noProof="0" dirty="0">
                      <a:solidFill>
                        <a:prstClr val="black">
                          <a:lumMod val="95000"/>
                          <a:lumOff val="5000"/>
                        </a:prstClr>
                      </a:solidFill>
                      <a:latin typeface="Calibri" panose="020F0502020204030204" pitchFamily="34" charset="0"/>
                      <a:cs typeface="Arial" charset="0"/>
                    </a:rPr>
                    <a:t>	</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Total of 5 states  </a:t>
                  </a:r>
                </a:p>
              </p:txBody>
            </p:sp>
            <p:sp>
              <p:nvSpPr>
                <p:cNvPr id="285" name="Freeform 334"/>
                <p:cNvSpPr>
                  <a:spLocks noChangeArrowheads="1"/>
                </p:cNvSpPr>
                <p:nvPr/>
              </p:nvSpPr>
              <p:spPr bwMode="auto">
                <a:xfrm>
                  <a:off x="9554860" y="1305063"/>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8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29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29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29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0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0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0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0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09" name="Freeform 358"/>
                <p:cNvSpPr>
                  <a:spLocks noChangeArrowheads="1"/>
                </p:cNvSpPr>
                <p:nvPr/>
              </p:nvSpPr>
              <p:spPr bwMode="auto">
                <a:xfrm>
                  <a:off x="7757585" y="2069928"/>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1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1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3" name="Freeform 362"/>
                <p:cNvSpPr>
                  <a:spLocks noChangeArrowheads="1"/>
                </p:cNvSpPr>
                <p:nvPr/>
              </p:nvSpPr>
              <p:spPr bwMode="auto">
                <a:xfrm>
                  <a:off x="8038300" y="2752618"/>
                  <a:ext cx="573619" cy="714634"/>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1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1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1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1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2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2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2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2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5" name="Freeform 374"/>
                <p:cNvSpPr>
                  <a:spLocks noChangeArrowheads="1"/>
                </p:cNvSpPr>
                <p:nvPr/>
              </p:nvSpPr>
              <p:spPr bwMode="auto">
                <a:xfrm>
                  <a:off x="9285406" y="2670279"/>
                  <a:ext cx="194659" cy="445392"/>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26" name="Freeform 375"/>
                <p:cNvSpPr>
                  <a:spLocks noChangeArrowheads="1"/>
                </p:cNvSpPr>
                <p:nvPr/>
              </p:nvSpPr>
              <p:spPr bwMode="auto">
                <a:xfrm>
                  <a:off x="8605558" y="1948478"/>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7" name="Freeform 376"/>
                <p:cNvSpPr>
                  <a:spLocks noChangeArrowheads="1"/>
                </p:cNvSpPr>
                <p:nvPr/>
              </p:nvSpPr>
              <p:spPr bwMode="auto">
                <a:xfrm>
                  <a:off x="9308293" y="1906147"/>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8" name="Freeform 377"/>
                <p:cNvSpPr>
                  <a:spLocks noChangeArrowheads="1"/>
                </p:cNvSpPr>
                <p:nvPr/>
              </p:nvSpPr>
              <p:spPr bwMode="auto">
                <a:xfrm>
                  <a:off x="9431060" y="2276577"/>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29" name="Freeform 378"/>
                <p:cNvSpPr>
                  <a:spLocks noChangeArrowheads="1"/>
                </p:cNvSpPr>
                <p:nvPr/>
              </p:nvSpPr>
              <p:spPr bwMode="auto">
                <a:xfrm>
                  <a:off x="9442491" y="2476572"/>
                  <a:ext cx="268815" cy="138674"/>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30" name="Freeform 379"/>
                <p:cNvSpPr>
                  <a:spLocks noChangeArrowheads="1"/>
                </p:cNvSpPr>
                <p:nvPr/>
              </p:nvSpPr>
              <p:spPr bwMode="auto">
                <a:xfrm>
                  <a:off x="9490326" y="2636397"/>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31" name="Freeform 380"/>
                <p:cNvSpPr>
                  <a:spLocks noChangeArrowheads="1"/>
                </p:cNvSpPr>
                <p:nvPr/>
              </p:nvSpPr>
              <p:spPr bwMode="auto">
                <a:xfrm>
                  <a:off x="9493711" y="1809859"/>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no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2" name="Freeform 381"/>
                <p:cNvSpPr>
                  <a:spLocks noChangeArrowheads="1"/>
                </p:cNvSpPr>
                <p:nvPr/>
              </p:nvSpPr>
              <p:spPr bwMode="auto">
                <a:xfrm>
                  <a:off x="9703650" y="2443102"/>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333" name="Group 51"/>
                <p:cNvGrpSpPr>
                  <a:grpSpLocks/>
                </p:cNvGrpSpPr>
                <p:nvPr/>
              </p:nvGrpSpPr>
              <p:grpSpPr bwMode="auto">
                <a:xfrm>
                  <a:off x="1016000" y="3399304"/>
                  <a:ext cx="1077384" cy="550333"/>
                  <a:chOff x="288" y="2580"/>
                  <a:chExt cx="509" cy="260"/>
                </a:xfrm>
                <a:solidFill>
                  <a:sysClr val="window" lastClr="FFFFFF"/>
                </a:solidFill>
                <a:effectLst/>
              </p:grpSpPr>
              <p:grpSp>
                <p:nvGrpSpPr>
                  <p:cNvPr id="402" name="Group 52"/>
                  <p:cNvGrpSpPr>
                    <a:grpSpLocks/>
                  </p:cNvGrpSpPr>
                  <p:nvPr/>
                </p:nvGrpSpPr>
                <p:grpSpPr bwMode="auto">
                  <a:xfrm>
                    <a:off x="288" y="2580"/>
                    <a:ext cx="510" cy="261"/>
                    <a:chOff x="288" y="2580"/>
                    <a:chExt cx="510" cy="261"/>
                  </a:xfrm>
                  <a:grpFill/>
                </p:grpSpPr>
                <p:sp>
                  <p:nvSpPr>
                    <p:cNvPr id="404" name="Freeform 53"/>
                    <p:cNvSpPr>
                      <a:spLocks noChangeArrowheads="1"/>
                    </p:cNvSpPr>
                    <p:nvPr/>
                  </p:nvSpPr>
                  <p:spPr bwMode="auto">
                    <a:xfrm>
                      <a:off x="288" y="2613"/>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5" name="Freeform 54"/>
                    <p:cNvSpPr>
                      <a:spLocks noChangeArrowheads="1"/>
                    </p:cNvSpPr>
                    <p:nvPr/>
                  </p:nvSpPr>
                  <p:spPr bwMode="auto">
                    <a:xfrm>
                      <a:off x="344" y="2580"/>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6" name="Freeform 55"/>
                    <p:cNvSpPr>
                      <a:spLocks noChangeArrowheads="1"/>
                    </p:cNvSpPr>
                    <p:nvPr/>
                  </p:nvSpPr>
                  <p:spPr bwMode="auto">
                    <a:xfrm>
                      <a:off x="413" y="2613"/>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7" name="Freeform 56"/>
                    <p:cNvSpPr>
                      <a:spLocks noChangeArrowheads="1"/>
                    </p:cNvSpPr>
                    <p:nvPr/>
                  </p:nvSpPr>
                  <p:spPr bwMode="auto">
                    <a:xfrm>
                      <a:off x="525" y="2653"/>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8" name="Freeform 57"/>
                    <p:cNvSpPr>
                      <a:spLocks noChangeArrowheads="1"/>
                    </p:cNvSpPr>
                    <p:nvPr/>
                  </p:nvSpPr>
                  <p:spPr bwMode="auto">
                    <a:xfrm>
                      <a:off x="550" y="2694"/>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9" name="Freeform 58"/>
                    <p:cNvSpPr>
                      <a:spLocks noChangeArrowheads="1"/>
                    </p:cNvSpPr>
                    <p:nvPr/>
                  </p:nvSpPr>
                  <p:spPr bwMode="auto">
                    <a:xfrm>
                      <a:off x="590" y="2715"/>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10" name="Freeform 59"/>
                    <p:cNvSpPr>
                      <a:spLocks noChangeArrowheads="1"/>
                    </p:cNvSpPr>
                    <p:nvPr/>
                  </p:nvSpPr>
                  <p:spPr bwMode="auto">
                    <a:xfrm>
                      <a:off x="650" y="2726"/>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403" name="Freeform 60"/>
                  <p:cNvSpPr>
                    <a:spLocks noChangeArrowheads="1"/>
                  </p:cNvSpPr>
                  <p:nvPr/>
                </p:nvSpPr>
                <p:spPr bwMode="auto">
                  <a:xfrm>
                    <a:off x="598" y="2670"/>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34" name="Freeform 392"/>
                <p:cNvSpPr>
                  <a:spLocks noChangeArrowheads="1"/>
                </p:cNvSpPr>
                <p:nvPr/>
              </p:nvSpPr>
              <p:spPr bwMode="auto">
                <a:xfrm>
                  <a:off x="642408" y="1385817"/>
                  <a:ext cx="1727200" cy="1524000"/>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3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6" name="Text Box 78"/>
                <p:cNvSpPr txBox="1">
                  <a:spLocks noChangeArrowheads="1"/>
                </p:cNvSpPr>
                <p:nvPr/>
              </p:nvSpPr>
              <p:spPr bwMode="auto">
                <a:xfrm>
                  <a:off x="10067317" y="2412042"/>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RI</a:t>
                  </a:r>
                </a:p>
              </p:txBody>
            </p:sp>
            <p:sp>
              <p:nvSpPr>
                <p:cNvPr id="337" name="Text Box 83"/>
                <p:cNvSpPr txBox="1">
                  <a:spLocks noChangeArrowheads="1"/>
                </p:cNvSpPr>
                <p:nvPr/>
              </p:nvSpPr>
              <p:spPr bwMode="auto">
                <a:xfrm>
                  <a:off x="1352936" y="182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AK</a:t>
                  </a:r>
                </a:p>
              </p:txBody>
            </p:sp>
            <p:sp>
              <p:nvSpPr>
                <p:cNvPr id="338" name="Text Box 84"/>
                <p:cNvSpPr txBox="1">
                  <a:spLocks noChangeArrowheads="1"/>
                </p:cNvSpPr>
                <p:nvPr/>
              </p:nvSpPr>
              <p:spPr bwMode="auto">
                <a:xfrm>
                  <a:off x="3454398" y="1672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WA</a:t>
                  </a:r>
                </a:p>
              </p:txBody>
            </p:sp>
            <p:sp>
              <p:nvSpPr>
                <p:cNvPr id="339" name="Text Box 85"/>
                <p:cNvSpPr txBox="1">
                  <a:spLocks noChangeArrowheads="1"/>
                </p:cNvSpPr>
                <p:nvPr/>
              </p:nvSpPr>
              <p:spPr bwMode="auto">
                <a:xfrm>
                  <a:off x="32511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OR</a:t>
                  </a:r>
                </a:p>
              </p:txBody>
            </p:sp>
            <p:sp>
              <p:nvSpPr>
                <p:cNvPr id="340" name="Text Box 86"/>
                <p:cNvSpPr txBox="1">
                  <a:spLocks noChangeArrowheads="1"/>
                </p:cNvSpPr>
                <p:nvPr/>
              </p:nvSpPr>
              <p:spPr bwMode="auto">
                <a:xfrm>
                  <a:off x="2844799" y="309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CA</a:t>
                  </a:r>
                </a:p>
              </p:txBody>
            </p:sp>
            <p:sp>
              <p:nvSpPr>
                <p:cNvPr id="341" name="Text Box 87"/>
                <p:cNvSpPr txBox="1">
                  <a:spLocks noChangeArrowheads="1"/>
                </p:cNvSpPr>
                <p:nvPr/>
              </p:nvSpPr>
              <p:spPr bwMode="auto">
                <a:xfrm>
                  <a:off x="4784590" y="191378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MT</a:t>
                  </a:r>
                </a:p>
              </p:txBody>
            </p:sp>
            <p:sp>
              <p:nvSpPr>
                <p:cNvPr id="342" name="Text Box 88"/>
                <p:cNvSpPr txBox="1">
                  <a:spLocks noChangeArrowheads="1"/>
                </p:cNvSpPr>
                <p:nvPr/>
              </p:nvSpPr>
              <p:spPr bwMode="auto">
                <a:xfrm>
                  <a:off x="4063999"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ID</a:t>
                  </a:r>
                </a:p>
              </p:txBody>
            </p:sp>
            <p:sp>
              <p:nvSpPr>
                <p:cNvPr id="343" name="Text Box 89"/>
                <p:cNvSpPr txBox="1">
                  <a:spLocks noChangeArrowheads="1"/>
                </p:cNvSpPr>
                <p:nvPr/>
              </p:nvSpPr>
              <p:spPr bwMode="auto">
                <a:xfrm>
                  <a:off x="4876798" y="26881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WY</a:t>
                  </a:r>
                </a:p>
              </p:txBody>
            </p:sp>
            <p:sp>
              <p:nvSpPr>
                <p:cNvPr id="344" name="Text Box 90"/>
                <p:cNvSpPr txBox="1">
                  <a:spLocks noChangeArrowheads="1"/>
                </p:cNvSpPr>
                <p:nvPr/>
              </p:nvSpPr>
              <p:spPr bwMode="auto">
                <a:xfrm>
                  <a:off x="5994398"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NE</a:t>
                  </a:r>
                </a:p>
              </p:txBody>
            </p:sp>
            <p:sp>
              <p:nvSpPr>
                <p:cNvPr id="345" name="Text Box 91"/>
                <p:cNvSpPr txBox="1">
                  <a:spLocks noChangeArrowheads="1"/>
                </p:cNvSpPr>
                <p:nvPr/>
              </p:nvSpPr>
              <p:spPr bwMode="auto">
                <a:xfrm>
                  <a:off x="3555999" y="3196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NV</a:t>
                  </a:r>
                </a:p>
              </p:txBody>
            </p:sp>
            <p:sp>
              <p:nvSpPr>
                <p:cNvPr id="346" name="Text Box 92"/>
                <p:cNvSpPr txBox="1">
                  <a:spLocks noChangeArrowheads="1"/>
                </p:cNvSpPr>
                <p:nvPr/>
              </p:nvSpPr>
              <p:spPr bwMode="auto">
                <a:xfrm>
                  <a:off x="4978399" y="4313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NM</a:t>
                  </a:r>
                </a:p>
              </p:txBody>
            </p:sp>
            <p:sp>
              <p:nvSpPr>
                <p:cNvPr id="347" name="Text Box 93"/>
                <p:cNvSpPr txBox="1">
                  <a:spLocks noChangeArrowheads="1"/>
                </p:cNvSpPr>
                <p:nvPr/>
              </p:nvSpPr>
              <p:spPr bwMode="auto">
                <a:xfrm>
                  <a:off x="6095999" y="4923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TX</a:t>
                  </a:r>
                </a:p>
              </p:txBody>
            </p:sp>
            <p:sp>
              <p:nvSpPr>
                <p:cNvPr id="348" name="Text Box 94"/>
                <p:cNvSpPr txBox="1">
                  <a:spLocks noChangeArrowheads="1"/>
                </p:cNvSpPr>
                <p:nvPr/>
              </p:nvSpPr>
              <p:spPr bwMode="auto">
                <a:xfrm>
                  <a:off x="7010400"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AR</a:t>
                  </a:r>
                </a:p>
              </p:txBody>
            </p:sp>
            <p:sp>
              <p:nvSpPr>
                <p:cNvPr id="349" name="Text Box 95"/>
                <p:cNvSpPr txBox="1">
                  <a:spLocks noChangeArrowheads="1"/>
                </p:cNvSpPr>
                <p:nvPr/>
              </p:nvSpPr>
              <p:spPr bwMode="auto">
                <a:xfrm>
                  <a:off x="7924799" y="400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TN</a:t>
                  </a:r>
                </a:p>
              </p:txBody>
            </p:sp>
            <p:sp>
              <p:nvSpPr>
                <p:cNvPr id="350" name="Text Box 96"/>
                <p:cNvSpPr txBox="1">
                  <a:spLocks noChangeArrowheads="1"/>
                </p:cNvSpPr>
                <p:nvPr/>
              </p:nvSpPr>
              <p:spPr bwMode="auto">
                <a:xfrm>
                  <a:off x="9666185" y="1744591"/>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ME</a:t>
                  </a:r>
                </a:p>
              </p:txBody>
            </p:sp>
            <p:sp>
              <p:nvSpPr>
                <p:cNvPr id="351" name="Text Box 97"/>
                <p:cNvSpPr txBox="1">
                  <a:spLocks noChangeArrowheads="1"/>
                </p:cNvSpPr>
                <p:nvPr/>
              </p:nvSpPr>
              <p:spPr bwMode="auto">
                <a:xfrm>
                  <a:off x="9094509" y="1727731"/>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VT</a:t>
                  </a:r>
                </a:p>
              </p:txBody>
            </p:sp>
            <p:sp>
              <p:nvSpPr>
                <p:cNvPr id="352" name="Text Box 98"/>
                <p:cNvSpPr txBox="1">
                  <a:spLocks noChangeArrowheads="1"/>
                </p:cNvSpPr>
                <p:nvPr/>
              </p:nvSpPr>
              <p:spPr bwMode="auto">
                <a:xfrm>
                  <a:off x="91439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a:t>
                  </a:r>
                </a:p>
              </p:txBody>
            </p:sp>
            <p:sp>
              <p:nvSpPr>
                <p:cNvPr id="353" name="Text Box 99"/>
                <p:cNvSpPr txBox="1">
                  <a:spLocks noChangeArrowheads="1"/>
                </p:cNvSpPr>
                <p:nvPr/>
              </p:nvSpPr>
              <p:spPr bwMode="auto">
                <a:xfrm>
                  <a:off x="8839198" y="5228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FL</a:t>
                  </a:r>
                </a:p>
              </p:txBody>
            </p:sp>
            <p:sp>
              <p:nvSpPr>
                <p:cNvPr id="354" name="Text Box 100"/>
                <p:cNvSpPr txBox="1">
                  <a:spLocks noChangeArrowheads="1"/>
                </p:cNvSpPr>
                <p:nvPr/>
              </p:nvSpPr>
              <p:spPr bwMode="auto">
                <a:xfrm>
                  <a:off x="8432800"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GA</a:t>
                  </a:r>
                </a:p>
              </p:txBody>
            </p:sp>
            <p:sp>
              <p:nvSpPr>
                <p:cNvPr id="355" name="Text Box 101"/>
                <p:cNvSpPr txBox="1">
                  <a:spLocks noChangeArrowheads="1"/>
                </p:cNvSpPr>
                <p:nvPr/>
              </p:nvSpPr>
              <p:spPr bwMode="auto">
                <a:xfrm>
                  <a:off x="7924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AL</a:t>
                  </a:r>
                </a:p>
              </p:txBody>
            </p:sp>
            <p:sp>
              <p:nvSpPr>
                <p:cNvPr id="356" name="Text Box 102"/>
                <p:cNvSpPr txBox="1">
                  <a:spLocks noChangeArrowheads="1"/>
                </p:cNvSpPr>
                <p:nvPr/>
              </p:nvSpPr>
              <p:spPr bwMode="auto">
                <a:xfrm>
                  <a:off x="8940799" y="3805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NC</a:t>
                  </a:r>
                </a:p>
              </p:txBody>
            </p:sp>
            <p:sp>
              <p:nvSpPr>
                <p:cNvPr id="357" name="Text Box 103"/>
                <p:cNvSpPr txBox="1">
                  <a:spLocks noChangeArrowheads="1"/>
                </p:cNvSpPr>
                <p:nvPr/>
              </p:nvSpPr>
              <p:spPr bwMode="auto">
                <a:xfrm>
                  <a:off x="89407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VA</a:t>
                  </a:r>
                </a:p>
              </p:txBody>
            </p:sp>
            <p:sp>
              <p:nvSpPr>
                <p:cNvPr id="358" name="Text Box 104"/>
                <p:cNvSpPr txBox="1">
                  <a:spLocks noChangeArrowheads="1"/>
                </p:cNvSpPr>
                <p:nvPr/>
              </p:nvSpPr>
              <p:spPr bwMode="auto">
                <a:xfrm>
                  <a:off x="7924799"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MI</a:t>
                  </a:r>
                </a:p>
              </p:txBody>
            </p:sp>
            <p:sp>
              <p:nvSpPr>
                <p:cNvPr id="359" name="Text Box 105"/>
                <p:cNvSpPr txBox="1">
                  <a:spLocks noChangeArrowheads="1"/>
                </p:cNvSpPr>
                <p:nvPr/>
              </p:nvSpPr>
              <p:spPr bwMode="auto">
                <a:xfrm>
                  <a:off x="8839198"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PA</a:t>
                  </a:r>
                </a:p>
              </p:txBody>
            </p:sp>
            <p:sp>
              <p:nvSpPr>
                <p:cNvPr id="360" name="Text Box 106"/>
                <p:cNvSpPr txBox="1">
                  <a:spLocks noChangeArrowheads="1"/>
                </p:cNvSpPr>
                <p:nvPr/>
              </p:nvSpPr>
              <p:spPr bwMode="auto">
                <a:xfrm>
                  <a:off x="9465252" y="2798181"/>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NJ</a:t>
                  </a:r>
                </a:p>
              </p:txBody>
            </p:sp>
            <p:sp>
              <p:nvSpPr>
                <p:cNvPr id="361" name="Text Box 107"/>
                <p:cNvSpPr txBox="1">
                  <a:spLocks noChangeArrowheads="1"/>
                </p:cNvSpPr>
                <p:nvPr/>
              </p:nvSpPr>
              <p:spPr bwMode="auto">
                <a:xfrm>
                  <a:off x="9550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DE</a:t>
                  </a:r>
                </a:p>
              </p:txBody>
            </p:sp>
            <p:sp>
              <p:nvSpPr>
                <p:cNvPr id="362" name="Text Box 108"/>
                <p:cNvSpPr txBox="1">
                  <a:spLocks noChangeArrowheads="1"/>
                </p:cNvSpPr>
                <p:nvPr/>
              </p:nvSpPr>
              <p:spPr bwMode="auto">
                <a:xfrm>
                  <a:off x="9347200" y="1527260"/>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NH</a:t>
                  </a:r>
                </a:p>
              </p:txBody>
            </p:sp>
            <p:sp>
              <p:nvSpPr>
                <p:cNvPr id="363" name="Text Box 109"/>
                <p:cNvSpPr txBox="1">
                  <a:spLocks noChangeArrowheads="1"/>
                </p:cNvSpPr>
                <p:nvPr/>
              </p:nvSpPr>
              <p:spPr bwMode="auto">
                <a:xfrm>
                  <a:off x="9958521" y="2622662"/>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CT</a:t>
                  </a:r>
                </a:p>
              </p:txBody>
            </p:sp>
            <p:sp>
              <p:nvSpPr>
                <p:cNvPr id="364" name="Text Box 110"/>
                <p:cNvSpPr txBox="1">
                  <a:spLocks noChangeArrowheads="1"/>
                </p:cNvSpPr>
                <p:nvPr/>
              </p:nvSpPr>
              <p:spPr bwMode="auto">
                <a:xfrm>
                  <a:off x="10008906" y="2194012"/>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MA</a:t>
                  </a:r>
                </a:p>
              </p:txBody>
            </p:sp>
            <p:sp>
              <p:nvSpPr>
                <p:cNvPr id="365" name="Text Box 111"/>
                <p:cNvSpPr txBox="1">
                  <a:spLocks noChangeArrowheads="1"/>
                </p:cNvSpPr>
                <p:nvPr/>
              </p:nvSpPr>
              <p:spPr bwMode="auto">
                <a:xfrm>
                  <a:off x="1727200" y="3251138"/>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HI</a:t>
                  </a:r>
                </a:p>
              </p:txBody>
            </p:sp>
            <p:sp>
              <p:nvSpPr>
                <p:cNvPr id="366" name="Text Box 112"/>
                <p:cNvSpPr txBox="1">
                  <a:spLocks noChangeArrowheads="1"/>
                </p:cNvSpPr>
                <p:nvPr/>
              </p:nvSpPr>
              <p:spPr bwMode="auto">
                <a:xfrm>
                  <a:off x="4165600" y="431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AZ</a:t>
                  </a:r>
                </a:p>
              </p:txBody>
            </p:sp>
            <p:sp>
              <p:nvSpPr>
                <p:cNvPr id="367" name="Text Box 113"/>
                <p:cNvSpPr txBox="1">
                  <a:spLocks noChangeArrowheads="1"/>
                </p:cNvSpPr>
                <p:nvPr/>
              </p:nvSpPr>
              <p:spPr bwMode="auto">
                <a:xfrm>
                  <a:off x="7035799" y="482805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LA</a:t>
                  </a:r>
                </a:p>
              </p:txBody>
            </p:sp>
            <p:sp>
              <p:nvSpPr>
                <p:cNvPr id="368" name="Text Box 114"/>
                <p:cNvSpPr txBox="1">
                  <a:spLocks noChangeArrowheads="1"/>
                </p:cNvSpPr>
                <p:nvPr/>
              </p:nvSpPr>
              <p:spPr bwMode="auto">
                <a:xfrm>
                  <a:off x="6299199"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OK</a:t>
                  </a:r>
                </a:p>
              </p:txBody>
            </p:sp>
            <p:sp>
              <p:nvSpPr>
                <p:cNvPr id="369" name="Text Box 115"/>
                <p:cNvSpPr txBox="1">
                  <a:spLocks noChangeArrowheads="1"/>
                </p:cNvSpPr>
                <p:nvPr/>
              </p:nvSpPr>
              <p:spPr bwMode="auto">
                <a:xfrm>
                  <a:off x="61975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KS</a:t>
                  </a:r>
                </a:p>
              </p:txBody>
            </p:sp>
            <p:sp>
              <p:nvSpPr>
                <p:cNvPr id="370" name="Text Box 116"/>
                <p:cNvSpPr txBox="1">
                  <a:spLocks noChangeArrowheads="1"/>
                </p:cNvSpPr>
                <p:nvPr/>
              </p:nvSpPr>
              <p:spPr bwMode="auto">
                <a:xfrm>
                  <a:off x="5079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CO</a:t>
                  </a:r>
                </a:p>
              </p:txBody>
            </p:sp>
            <p:sp>
              <p:nvSpPr>
                <p:cNvPr id="371" name="Text Box 117"/>
                <p:cNvSpPr txBox="1">
                  <a:spLocks noChangeArrowheads="1"/>
                </p:cNvSpPr>
                <p:nvPr/>
              </p:nvSpPr>
              <p:spPr bwMode="auto">
                <a:xfrm>
                  <a:off x="4267200"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UT</a:t>
                  </a:r>
                </a:p>
              </p:txBody>
            </p:sp>
            <p:sp>
              <p:nvSpPr>
                <p:cNvPr id="372" name="Text Box 118"/>
                <p:cNvSpPr txBox="1">
                  <a:spLocks noChangeArrowheads="1"/>
                </p:cNvSpPr>
                <p:nvPr/>
              </p:nvSpPr>
              <p:spPr bwMode="auto">
                <a:xfrm>
                  <a:off x="5892798"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SD</a:t>
                  </a:r>
                </a:p>
              </p:txBody>
            </p:sp>
            <p:sp>
              <p:nvSpPr>
                <p:cNvPr id="373" name="Text Box 120"/>
                <p:cNvSpPr txBox="1">
                  <a:spLocks noChangeArrowheads="1"/>
                </p:cNvSpPr>
                <p:nvPr/>
              </p:nvSpPr>
              <p:spPr bwMode="auto">
                <a:xfrm>
                  <a:off x="6603999" y="1875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MN</a:t>
                  </a:r>
                </a:p>
              </p:txBody>
            </p:sp>
            <p:sp>
              <p:nvSpPr>
                <p:cNvPr id="374" name="Text Box 121"/>
                <p:cNvSpPr txBox="1">
                  <a:spLocks noChangeArrowheads="1"/>
                </p:cNvSpPr>
                <p:nvPr/>
              </p:nvSpPr>
              <p:spPr bwMode="auto">
                <a:xfrm>
                  <a:off x="7213599"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WI</a:t>
                  </a:r>
                </a:p>
              </p:txBody>
            </p:sp>
            <p:sp>
              <p:nvSpPr>
                <p:cNvPr id="375" name="Text Box 122"/>
                <p:cNvSpPr txBox="1">
                  <a:spLocks noChangeArrowheads="1"/>
                </p:cNvSpPr>
                <p:nvPr/>
              </p:nvSpPr>
              <p:spPr bwMode="auto">
                <a:xfrm>
                  <a:off x="6705600" y="28913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IA</a:t>
                  </a:r>
                </a:p>
              </p:txBody>
            </p:sp>
            <p:sp>
              <p:nvSpPr>
                <p:cNvPr id="376" name="Text Box 123"/>
                <p:cNvSpPr txBox="1">
                  <a:spLocks noChangeArrowheads="1"/>
                </p:cNvSpPr>
                <p:nvPr/>
              </p:nvSpPr>
              <p:spPr bwMode="auto">
                <a:xfrm>
                  <a:off x="6908800" y="3602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MO</a:t>
                  </a:r>
                </a:p>
              </p:txBody>
            </p:sp>
            <p:sp>
              <p:nvSpPr>
                <p:cNvPr id="377" name="Text Box 124"/>
                <p:cNvSpPr txBox="1">
                  <a:spLocks noChangeArrowheads="1"/>
                </p:cNvSpPr>
                <p:nvPr/>
              </p:nvSpPr>
              <p:spPr bwMode="auto">
                <a:xfrm>
                  <a:off x="74167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IL</a:t>
                  </a:r>
                </a:p>
              </p:txBody>
            </p:sp>
            <p:sp>
              <p:nvSpPr>
                <p:cNvPr id="378" name="Text Box 125"/>
                <p:cNvSpPr txBox="1">
                  <a:spLocks noChangeArrowheads="1"/>
                </p:cNvSpPr>
                <p:nvPr/>
              </p:nvSpPr>
              <p:spPr bwMode="auto">
                <a:xfrm>
                  <a:off x="85343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WV</a:t>
                  </a:r>
                </a:p>
              </p:txBody>
            </p:sp>
            <p:sp>
              <p:nvSpPr>
                <p:cNvPr id="379" name="Text Box 126"/>
                <p:cNvSpPr txBox="1">
                  <a:spLocks noChangeArrowheads="1"/>
                </p:cNvSpPr>
                <p:nvPr/>
              </p:nvSpPr>
              <p:spPr bwMode="auto">
                <a:xfrm>
                  <a:off x="7416798"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MS</a:t>
                  </a:r>
                </a:p>
              </p:txBody>
            </p:sp>
            <p:sp>
              <p:nvSpPr>
                <p:cNvPr id="380" name="Text Box 127"/>
                <p:cNvSpPr txBox="1">
                  <a:spLocks noChangeArrowheads="1"/>
                </p:cNvSpPr>
                <p:nvPr/>
              </p:nvSpPr>
              <p:spPr bwMode="auto">
                <a:xfrm>
                  <a:off x="8127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KY</a:t>
                  </a:r>
                </a:p>
              </p:txBody>
            </p:sp>
            <p:sp>
              <p:nvSpPr>
                <p:cNvPr id="381" name="Text Box 128"/>
                <p:cNvSpPr txBox="1">
                  <a:spLocks noChangeArrowheads="1"/>
                </p:cNvSpPr>
                <p:nvPr/>
              </p:nvSpPr>
              <p:spPr bwMode="auto">
                <a:xfrm>
                  <a:off x="8229600" y="2992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OH</a:t>
                  </a:r>
                </a:p>
              </p:txBody>
            </p:sp>
            <p:sp>
              <p:nvSpPr>
                <p:cNvPr id="382" name="Text Box 129"/>
                <p:cNvSpPr txBox="1">
                  <a:spLocks noChangeArrowheads="1"/>
                </p:cNvSpPr>
                <p:nvPr/>
              </p:nvSpPr>
              <p:spPr bwMode="auto">
                <a:xfrm>
                  <a:off x="7823199" y="3196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IN</a:t>
                  </a:r>
                </a:p>
              </p:txBody>
            </p:sp>
            <p:sp>
              <p:nvSpPr>
                <p:cNvPr id="383" name="Line 131"/>
                <p:cNvSpPr>
                  <a:spLocks noChangeShapeType="1"/>
                </p:cNvSpPr>
                <p:nvPr/>
              </p:nvSpPr>
              <p:spPr bwMode="auto">
                <a:xfrm flipV="1">
                  <a:off x="9753600" y="2281704"/>
                  <a:ext cx="3048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4" name="Line 132"/>
                <p:cNvSpPr>
                  <a:spLocks noChangeShapeType="1"/>
                </p:cNvSpPr>
                <p:nvPr/>
              </p:nvSpPr>
              <p:spPr bwMode="auto">
                <a:xfrm flipH="1" flipV="1">
                  <a:off x="9653723" y="2521059"/>
                  <a:ext cx="304800" cy="1016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85" name="Line 133"/>
                <p:cNvSpPr>
                  <a:spLocks noChangeShapeType="1"/>
                </p:cNvSpPr>
                <p:nvPr/>
              </p:nvSpPr>
              <p:spPr bwMode="auto">
                <a:xfrm flipV="1">
                  <a:off x="9347200" y="2891304"/>
                  <a:ext cx="101600" cy="0"/>
                </a:xfrm>
                <a:prstGeom prst="line">
                  <a:avLst/>
                </a:prstGeom>
                <a:solidFill>
                  <a:srgbClr val="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6" name="Line 134"/>
                <p:cNvSpPr>
                  <a:spLocks noChangeShapeType="1"/>
                </p:cNvSpPr>
                <p:nvPr/>
              </p:nvSpPr>
              <p:spPr bwMode="auto">
                <a:xfrm>
                  <a:off x="9812012" y="2499737"/>
                  <a:ext cx="304800" cy="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7" name="Line 135"/>
                <p:cNvSpPr>
                  <a:spLocks noChangeShapeType="1"/>
                </p:cNvSpPr>
                <p:nvPr/>
              </p:nvSpPr>
              <p:spPr bwMode="auto">
                <a:xfrm flipH="1" flipV="1">
                  <a:off x="9324703" y="1884964"/>
                  <a:ext cx="101600" cy="2032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8" name="Line 136"/>
                <p:cNvSpPr>
                  <a:spLocks noChangeShapeType="1"/>
                </p:cNvSpPr>
                <p:nvPr/>
              </p:nvSpPr>
              <p:spPr bwMode="auto">
                <a:xfrm>
                  <a:off x="9500910" y="1686009"/>
                  <a:ext cx="101600" cy="3048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9" name="Line 137"/>
                <p:cNvSpPr>
                  <a:spLocks noChangeShapeType="1"/>
                </p:cNvSpPr>
                <p:nvPr/>
              </p:nvSpPr>
              <p:spPr bwMode="auto">
                <a:xfrm>
                  <a:off x="9347200" y="3094504"/>
                  <a:ext cx="203200" cy="101600"/>
                </a:xfrm>
                <a:prstGeom prst="line">
                  <a:avLst/>
                </a:prstGeom>
                <a:solidFill>
                  <a:srgbClr val="CA813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0" name="Text Box 138"/>
                <p:cNvSpPr txBox="1">
                  <a:spLocks noChangeArrowheads="1"/>
                </p:cNvSpPr>
                <p:nvPr/>
              </p:nvSpPr>
              <p:spPr bwMode="auto">
                <a:xfrm>
                  <a:off x="9753599" y="3399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MD</a:t>
                  </a:r>
                </a:p>
              </p:txBody>
            </p:sp>
            <p:sp>
              <p:nvSpPr>
                <p:cNvPr id="391" name="Line 139"/>
                <p:cNvSpPr>
                  <a:spLocks noChangeShapeType="1"/>
                </p:cNvSpPr>
                <p:nvPr/>
              </p:nvSpPr>
              <p:spPr bwMode="auto">
                <a:xfrm>
                  <a:off x="9448800" y="3297704"/>
                  <a:ext cx="4064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2" name="Line 140"/>
                <p:cNvSpPr>
                  <a:spLocks noChangeShapeType="1"/>
                </p:cNvSpPr>
                <p:nvPr/>
              </p:nvSpPr>
              <p:spPr bwMode="auto">
                <a:xfrm flipH="1">
                  <a:off x="1625600" y="3454337"/>
                  <a:ext cx="1016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3" name="Text Box 141"/>
                <p:cNvSpPr txBox="1">
                  <a:spLocks noChangeArrowheads="1"/>
                </p:cNvSpPr>
                <p:nvPr/>
              </p:nvSpPr>
              <p:spPr bwMode="auto">
                <a:xfrm>
                  <a:off x="8748184" y="415256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SC</a:t>
                  </a:r>
                </a:p>
              </p:txBody>
            </p:sp>
            <p:sp>
              <p:nvSpPr>
                <p:cNvPr id="394" name="Text Box 118"/>
                <p:cNvSpPr txBox="1">
                  <a:spLocks noChangeArrowheads="1"/>
                </p:cNvSpPr>
                <p:nvPr/>
              </p:nvSpPr>
              <p:spPr bwMode="auto">
                <a:xfrm>
                  <a:off x="5892798" y="18753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ND</a:t>
                  </a:r>
                </a:p>
              </p:txBody>
            </p:sp>
            <p:sp>
              <p:nvSpPr>
                <p:cNvPr id="395" name="Text Box 107"/>
                <p:cNvSpPr txBox="1">
                  <a:spLocks noChangeArrowheads="1"/>
                </p:cNvSpPr>
                <p:nvPr/>
              </p:nvSpPr>
              <p:spPr bwMode="auto">
                <a:xfrm>
                  <a:off x="9448797"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DC</a:t>
                  </a:r>
                </a:p>
              </p:txBody>
            </p:sp>
            <p:sp>
              <p:nvSpPr>
                <p:cNvPr id="396" name="Line 137"/>
                <p:cNvSpPr>
                  <a:spLocks noChangeShapeType="1"/>
                </p:cNvSpPr>
                <p:nvPr/>
              </p:nvSpPr>
              <p:spPr bwMode="auto">
                <a:xfrm>
                  <a:off x="9144000" y="3196104"/>
                  <a:ext cx="304800" cy="3048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7" name="Text Box 106"/>
                <p:cNvSpPr txBox="1">
                  <a:spLocks noChangeArrowheads="1"/>
                </p:cNvSpPr>
                <p:nvPr/>
              </p:nvSpPr>
              <p:spPr bwMode="auto">
                <a:xfrm>
                  <a:off x="9755604" y="2797551"/>
                  <a:ext cx="393730"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NYC</a:t>
                  </a:r>
                </a:p>
              </p:txBody>
            </p:sp>
            <p:sp>
              <p:nvSpPr>
                <p:cNvPr id="398" name="Line 137"/>
                <p:cNvSpPr>
                  <a:spLocks noChangeShapeType="1"/>
                </p:cNvSpPr>
                <p:nvPr/>
              </p:nvSpPr>
              <p:spPr bwMode="auto">
                <a:xfrm>
                  <a:off x="9550400" y="2688104"/>
                  <a:ext cx="203200" cy="101600"/>
                </a:xfrm>
                <a:prstGeom prst="lin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399" name="Oval 465"/>
                <p:cNvSpPr/>
                <p:nvPr/>
              </p:nvSpPr>
              <p:spPr>
                <a:xfrm>
                  <a:off x="9093200" y="3149537"/>
                  <a:ext cx="146639" cy="144577"/>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400" name="Oval 472"/>
                <p:cNvSpPr/>
                <p:nvPr/>
              </p:nvSpPr>
              <p:spPr>
                <a:xfrm>
                  <a:off x="9420153" y="2642096"/>
                  <a:ext cx="101600" cy="101600"/>
                </a:xfrm>
                <a:prstGeom prst="ellipse">
                  <a:avLst/>
                </a:pr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914332"/>
                  <a:endParaRPr lang="en-US" sz="1067" u="dottedHeavy" kern="0" dirty="0">
                    <a:solidFill>
                      <a:srgbClr val="FFFFFF"/>
                    </a:solidFill>
                    <a:latin typeface="Arial" charset="0"/>
                    <a:cs typeface="Arial" charset="0"/>
                  </a:endParaRPr>
                </a:p>
              </p:txBody>
            </p:sp>
            <p:sp>
              <p:nvSpPr>
                <p:cNvPr id="401" name="Freeform 69"/>
                <p:cNvSpPr>
                  <a:spLocks/>
                </p:cNvSpPr>
                <p:nvPr/>
              </p:nvSpPr>
              <p:spPr bwMode="auto">
                <a:xfrm>
                  <a:off x="10363200" y="4763004"/>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grpSp>
        <p:sp>
          <p:nvSpPr>
            <p:cNvPr id="141" name="Rectangle 144"/>
            <p:cNvSpPr>
              <a:spLocks noChangeArrowheads="1"/>
            </p:cNvSpPr>
            <p:nvPr/>
          </p:nvSpPr>
          <p:spPr bwMode="auto">
            <a:xfrm>
              <a:off x="755826" y="5872160"/>
              <a:ext cx="387204" cy="125267"/>
            </a:xfrm>
            <a:prstGeom prst="rect">
              <a:avLst/>
            </a:prstGeom>
            <a:solidFill>
              <a:schemeClr val="bg1">
                <a:lumMod val="60000"/>
                <a:lumOff val="40000"/>
              </a:schemeClr>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197896225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3678" y="5429171"/>
            <a:ext cx="7061106"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Melinda Thomas, MPH</a:t>
            </a:r>
            <a:endParaRPr kumimoji="0" lang="en-US"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State Implementation and Technical Assistance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1910862" y="3160573"/>
            <a:ext cx="8440615" cy="866395"/>
          </a:xfrm>
        </p:spPr>
        <p:txBody>
          <a:bodyPr/>
          <a:lstStyle/>
          <a:p>
            <a:pPr lvl="0">
              <a:defRPr/>
            </a:pPr>
            <a:r>
              <a:rPr lang="en-US" dirty="0"/>
              <a:t>Arboviral v1.3 MMG Implementation Tips</a:t>
            </a:r>
          </a:p>
        </p:txBody>
      </p:sp>
    </p:spTree>
    <p:extLst>
      <p:ext uri="{BB962C8B-B14F-4D97-AF65-F5344CB8AC3E}">
        <p14:creationId xmlns:p14="http://schemas.microsoft.com/office/powerpoint/2010/main" val="250516984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341956"/>
            <a:ext cx="10354753" cy="5259811"/>
          </a:xfrm>
        </p:spPr>
        <p:txBody>
          <a:bodyPr/>
          <a:lstStyle/>
          <a:p>
            <a:r>
              <a:rPr lang="en-US" sz="2800" dirty="0">
                <a:solidFill>
                  <a:srgbClr val="5F5F5F"/>
                </a:solidFill>
              </a:rPr>
              <a:t>Jurisdictions currently submit human arboviral case notification data in various ways. </a:t>
            </a:r>
          </a:p>
          <a:p>
            <a:pPr>
              <a:spcBef>
                <a:spcPts val="2400"/>
              </a:spcBef>
            </a:pPr>
            <a:r>
              <a:rPr lang="en-US" sz="2800" dirty="0">
                <a:solidFill>
                  <a:srgbClr val="5F5F5F"/>
                </a:solidFill>
              </a:rPr>
              <a:t>The National Notifiable Diseases Surveillance System (NNDSS) program works to have all jurisdictions sending case notifications via HL7 messages.</a:t>
            </a:r>
            <a:endParaRPr lang="en-US" sz="2800" b="1" dirty="0">
              <a:solidFill>
                <a:srgbClr val="5F5F5F"/>
              </a:solidFill>
            </a:endParaRPr>
          </a:p>
          <a:p>
            <a:pPr>
              <a:spcBef>
                <a:spcPts val="2400"/>
              </a:spcBef>
            </a:pPr>
            <a:r>
              <a:rPr lang="en-US" sz="2800" b="1" dirty="0">
                <a:solidFill>
                  <a:srgbClr val="5F5F5F"/>
                </a:solidFill>
              </a:rPr>
              <a:t>Message mapping guides (MMGs)</a:t>
            </a:r>
            <a:r>
              <a:rPr lang="en-US" sz="2800" dirty="0">
                <a:solidFill>
                  <a:srgbClr val="5F5F5F"/>
                </a:solidFill>
              </a:rPr>
              <a:t> provide the content and structure for HL7 case notification messages, similar to a data dictionary.</a:t>
            </a:r>
          </a:p>
          <a:p>
            <a:pPr lvl="1"/>
            <a:r>
              <a:rPr lang="en-US" sz="2400" dirty="0">
                <a:solidFill>
                  <a:srgbClr val="5F5F5F"/>
                </a:solidFill>
              </a:rPr>
              <a:t>Includes </a:t>
            </a:r>
            <a:r>
              <a:rPr lang="en-US" sz="2400" b="1" dirty="0">
                <a:solidFill>
                  <a:srgbClr val="5F5F5F"/>
                </a:solidFill>
              </a:rPr>
              <a:t>value sets</a:t>
            </a:r>
            <a:r>
              <a:rPr lang="en-US" sz="2400" dirty="0">
                <a:solidFill>
                  <a:srgbClr val="5F5F5F"/>
                </a:solidFill>
              </a:rPr>
              <a:t>, which specify the requested responses (values) for the questions (</a:t>
            </a:r>
            <a:r>
              <a:rPr lang="en-US" sz="2400" b="1" dirty="0">
                <a:solidFill>
                  <a:srgbClr val="5F5F5F"/>
                </a:solidFill>
              </a:rPr>
              <a:t>data elements</a:t>
            </a:r>
            <a:r>
              <a:rPr lang="en-US" sz="2400" dirty="0">
                <a:solidFill>
                  <a:srgbClr val="5F5F5F"/>
                </a:solidFill>
              </a:rPr>
              <a:t>) in the MMG.</a:t>
            </a:r>
          </a:p>
        </p:txBody>
      </p:sp>
      <p:sp>
        <p:nvSpPr>
          <p:cNvPr id="16" name="Title 15"/>
          <p:cNvSpPr>
            <a:spLocks noGrp="1"/>
          </p:cNvSpPr>
          <p:nvPr>
            <p:ph type="title"/>
          </p:nvPr>
        </p:nvSpPr>
        <p:spPr>
          <a:xfrm>
            <a:off x="609600" y="418192"/>
            <a:ext cx="10972800" cy="623162"/>
          </a:xfrm>
        </p:spPr>
        <p:txBody>
          <a:bodyPr anchor="t"/>
          <a:lstStyle/>
          <a:p>
            <a:r>
              <a:rPr lang="en-US" sz="3730" dirty="0"/>
              <a:t>NNDSS Implementation Overview</a:t>
            </a:r>
          </a:p>
        </p:txBody>
      </p:sp>
    </p:spTree>
    <p:extLst>
      <p:ext uri="{BB962C8B-B14F-4D97-AF65-F5344CB8AC3E}">
        <p14:creationId xmlns:p14="http://schemas.microsoft.com/office/powerpoint/2010/main" val="122972602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341956"/>
            <a:ext cx="10354753" cy="5259811"/>
          </a:xfrm>
        </p:spPr>
        <p:txBody>
          <a:bodyPr/>
          <a:lstStyle/>
          <a:p>
            <a:pPr>
              <a:spcBef>
                <a:spcPts val="2400"/>
              </a:spcBef>
            </a:pPr>
            <a:r>
              <a:rPr lang="en-US" sz="2800" dirty="0">
                <a:solidFill>
                  <a:srgbClr val="5F5F5F"/>
                </a:solidFill>
              </a:rPr>
              <a:t>Engage stakeholders</a:t>
            </a:r>
          </a:p>
          <a:p>
            <a:pPr lvl="1"/>
            <a:r>
              <a:rPr lang="en-US" sz="2400" dirty="0">
                <a:solidFill>
                  <a:srgbClr val="5F5F5F"/>
                </a:solidFill>
              </a:rPr>
              <a:t>Engage both informaticians and arboviral/zoonotic epidemiologists. </a:t>
            </a:r>
          </a:p>
          <a:p>
            <a:pPr lvl="1"/>
            <a:r>
              <a:rPr lang="en-US" sz="2400" dirty="0">
                <a:solidFill>
                  <a:srgbClr val="5F5F5F"/>
                </a:solidFill>
              </a:rPr>
              <a:t>“Engage early and often.”</a:t>
            </a:r>
          </a:p>
          <a:p>
            <a:endParaRPr lang="en-US" sz="2400" dirty="0">
              <a:solidFill>
                <a:srgbClr val="5F5F5F"/>
              </a:solidFill>
            </a:endParaRPr>
          </a:p>
          <a:p>
            <a:pPr>
              <a:spcBef>
                <a:spcPts val="2400"/>
              </a:spcBef>
            </a:pPr>
            <a:r>
              <a:rPr lang="en-US" sz="2800" dirty="0">
                <a:solidFill>
                  <a:srgbClr val="5F5F5F"/>
                </a:solidFill>
              </a:rPr>
              <a:t>Strongly recommend using Arboviral Implementation Spreadsheet for documentation of gap analysis and data crosswalk.</a:t>
            </a:r>
          </a:p>
          <a:p>
            <a:pPr lvl="1"/>
            <a:r>
              <a:rPr lang="en-US" sz="2400" dirty="0">
                <a:solidFill>
                  <a:srgbClr val="5F5F5F"/>
                </a:solidFill>
              </a:rPr>
              <a:t>This spreadsheet or a similar resource is one requirement of onboarding.</a:t>
            </a:r>
            <a:endParaRPr lang="en-US" sz="2800" dirty="0">
              <a:solidFill>
                <a:srgbClr val="5F5F5F"/>
              </a:solidFill>
            </a:endParaRPr>
          </a:p>
          <a:p>
            <a:endParaRPr lang="en-US" sz="2400" dirty="0">
              <a:solidFill>
                <a:srgbClr val="5F5F5F"/>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Preparing for Implementation</a:t>
            </a:r>
          </a:p>
        </p:txBody>
      </p:sp>
    </p:spTree>
    <p:extLst>
      <p:ext uri="{BB962C8B-B14F-4D97-AF65-F5344CB8AC3E}">
        <p14:creationId xmlns:p14="http://schemas.microsoft.com/office/powerpoint/2010/main" val="69789235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146013"/>
            <a:ext cx="10354753" cy="5259811"/>
          </a:xfrm>
        </p:spPr>
        <p:txBody>
          <a:bodyPr/>
          <a:lstStyle/>
          <a:p>
            <a:r>
              <a:rPr lang="en-US" sz="2800" dirty="0">
                <a:solidFill>
                  <a:srgbClr val="5F5F5F"/>
                </a:solidFill>
              </a:rPr>
              <a:t>Includes comparing:</a:t>
            </a:r>
          </a:p>
          <a:p>
            <a:pPr lvl="1"/>
            <a:r>
              <a:rPr lang="en-US" sz="2400" dirty="0">
                <a:solidFill>
                  <a:srgbClr val="5F5F5F"/>
                </a:solidFill>
              </a:rPr>
              <a:t>data collected in state surveillance system,</a:t>
            </a:r>
          </a:p>
          <a:p>
            <a:pPr lvl="1"/>
            <a:r>
              <a:rPr lang="en-US" sz="2400" dirty="0">
                <a:solidFill>
                  <a:srgbClr val="5F5F5F"/>
                </a:solidFill>
              </a:rPr>
              <a:t>data submitted to CDC previously, including how it was sent,</a:t>
            </a:r>
          </a:p>
          <a:p>
            <a:pPr lvl="1">
              <a:spcBef>
                <a:spcPts val="24"/>
              </a:spcBef>
            </a:pPr>
            <a:r>
              <a:rPr lang="en-US" sz="2400" dirty="0">
                <a:solidFill>
                  <a:srgbClr val="5F5F5F"/>
                </a:solidFill>
              </a:rPr>
              <a:t>data requested in the MMG</a:t>
            </a:r>
            <a:r>
              <a:rPr lang="en-US" sz="2800" dirty="0">
                <a:solidFill>
                  <a:srgbClr val="5F5F5F"/>
                </a:solidFill>
              </a:rPr>
              <a:t>.</a:t>
            </a:r>
          </a:p>
          <a:p>
            <a:pPr>
              <a:spcBef>
                <a:spcPts val="2400"/>
              </a:spcBef>
            </a:pPr>
            <a:r>
              <a:rPr lang="en-US" sz="2800" dirty="0">
                <a:solidFill>
                  <a:srgbClr val="5F5F5F"/>
                </a:solidFill>
              </a:rPr>
              <a:t>Helps identify  </a:t>
            </a:r>
          </a:p>
          <a:p>
            <a:pPr lvl="1">
              <a:spcBef>
                <a:spcPts val="576"/>
              </a:spcBef>
            </a:pPr>
            <a:r>
              <a:rPr lang="en-US" sz="2400" dirty="0">
                <a:solidFill>
                  <a:srgbClr val="5F5F5F"/>
                </a:solidFill>
              </a:rPr>
              <a:t>if updates to the surveillance system are needed,</a:t>
            </a:r>
          </a:p>
          <a:p>
            <a:pPr lvl="1">
              <a:spcBef>
                <a:spcPts val="576"/>
              </a:spcBef>
            </a:pPr>
            <a:r>
              <a:rPr lang="en-US" sz="2400" dirty="0">
                <a:solidFill>
                  <a:srgbClr val="5F5F5F"/>
                </a:solidFill>
              </a:rPr>
              <a:t>if data needs to be translated to populate the HL7 message correctly,</a:t>
            </a:r>
          </a:p>
          <a:p>
            <a:pPr lvl="1">
              <a:spcBef>
                <a:spcPts val="576"/>
              </a:spcBef>
            </a:pPr>
            <a:r>
              <a:rPr lang="en-US" sz="2400" dirty="0">
                <a:solidFill>
                  <a:srgbClr val="5F5F5F"/>
                </a:solidFill>
              </a:rPr>
              <a:t>if additional data needs to be collected for cases.</a:t>
            </a:r>
          </a:p>
          <a:p>
            <a:pPr>
              <a:spcBef>
                <a:spcPts val="2400"/>
              </a:spcBef>
            </a:pPr>
            <a:r>
              <a:rPr lang="en-US" sz="2800" dirty="0">
                <a:solidFill>
                  <a:srgbClr val="5F5F5F"/>
                </a:solidFill>
              </a:rPr>
              <a:t>See resources on the Technical Assistance and Training Resource Center webpage </a:t>
            </a:r>
            <a:r>
              <a:rPr lang="en-US" sz="2800" dirty="0">
                <a:solidFill>
                  <a:srgbClr val="5F5F5F"/>
                </a:solidFill>
                <a:hlinkClick r:id="rId3"/>
              </a:rPr>
              <a:t>Arboviral Implementation and Onboarding Information</a:t>
            </a:r>
            <a:r>
              <a:rPr lang="en-US" sz="2800" dirty="0">
                <a:solidFill>
                  <a:srgbClr val="5F5F5F"/>
                </a:solidFill>
              </a:rPr>
              <a:t>.</a:t>
            </a:r>
          </a:p>
          <a:p>
            <a:pPr marL="0" indent="0">
              <a:buNone/>
            </a:pPr>
            <a:endParaRPr lang="en-US" sz="2800" dirty="0">
              <a:solidFill>
                <a:srgbClr val="5F5F5F"/>
              </a:solidFill>
            </a:endParaRPr>
          </a:p>
          <a:p>
            <a:endParaRPr lang="en-US" sz="2800" dirty="0">
              <a:solidFill>
                <a:srgbClr val="5F5F5F"/>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Gap Analysis</a:t>
            </a:r>
          </a:p>
        </p:txBody>
      </p:sp>
    </p:spTree>
    <p:extLst>
      <p:ext uri="{BB962C8B-B14F-4D97-AF65-F5344CB8AC3E}">
        <p14:creationId xmlns:p14="http://schemas.microsoft.com/office/powerpoint/2010/main" val="180962463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18623" y="1341956"/>
            <a:ext cx="10354753" cy="5259811"/>
          </a:xfrm>
        </p:spPr>
        <p:txBody>
          <a:bodyPr/>
          <a:lstStyle/>
          <a:p>
            <a:pPr>
              <a:spcBef>
                <a:spcPts val="3000"/>
              </a:spcBef>
            </a:pPr>
            <a:r>
              <a:rPr lang="en-US" sz="2800" dirty="0">
                <a:solidFill>
                  <a:srgbClr val="5F5F5F"/>
                </a:solidFill>
              </a:rPr>
              <a:t>Maintain or improve on data submitted through previous methods.</a:t>
            </a:r>
          </a:p>
          <a:p>
            <a:pPr>
              <a:spcBef>
                <a:spcPts val="3000"/>
              </a:spcBef>
            </a:pPr>
            <a:r>
              <a:rPr lang="en-US" sz="2800" dirty="0">
                <a:solidFill>
                  <a:srgbClr val="5F5F5F"/>
                </a:solidFill>
              </a:rPr>
              <a:t>Ensure all data elements previously submitted to ArboNET can be collected in the system and sent in the HL7 message.</a:t>
            </a:r>
          </a:p>
          <a:p>
            <a:pPr lvl="1">
              <a:spcBef>
                <a:spcPts val="1200"/>
              </a:spcBef>
            </a:pPr>
            <a:r>
              <a:rPr lang="en-US" sz="2400" dirty="0">
                <a:solidFill>
                  <a:srgbClr val="5F5F5F"/>
                </a:solidFill>
              </a:rPr>
              <a:t>e.g., Clinical Syndrome, Identified by Blood Donor Screening</a:t>
            </a:r>
          </a:p>
          <a:p>
            <a:pPr>
              <a:spcBef>
                <a:spcPts val="2400"/>
              </a:spcBef>
            </a:pPr>
            <a:r>
              <a:rPr lang="en-US" sz="2800" dirty="0">
                <a:solidFill>
                  <a:srgbClr val="5F5F5F"/>
                </a:solidFill>
              </a:rPr>
              <a:t>Request Technical Assistance for additional help by emailing </a:t>
            </a:r>
            <a:r>
              <a:rPr lang="en-US" sz="2800" dirty="0">
                <a:solidFill>
                  <a:srgbClr val="5F5F5F"/>
                </a:solidFill>
                <a:hlinkClick r:id="rId3"/>
              </a:rPr>
              <a:t>edx@cdc.gov</a:t>
            </a:r>
            <a:r>
              <a:rPr lang="en-US" sz="2800" dirty="0">
                <a:solidFill>
                  <a:srgbClr val="5F5F5F"/>
                </a:solidFill>
              </a:rPr>
              <a:t>.</a:t>
            </a:r>
          </a:p>
          <a:p>
            <a:pPr marL="0" indent="0">
              <a:spcBef>
                <a:spcPts val="2400"/>
              </a:spcBef>
              <a:buNone/>
            </a:pPr>
            <a:endParaRPr lang="en-US" sz="2800" dirty="0">
              <a:solidFill>
                <a:srgbClr val="5F5F5F"/>
              </a:solidFill>
            </a:endParaRPr>
          </a:p>
          <a:p>
            <a:pPr marL="0" indent="0">
              <a:buNone/>
            </a:pPr>
            <a:endParaRPr lang="en-US" sz="2800" dirty="0">
              <a:solidFill>
                <a:srgbClr val="5F5F5F"/>
              </a:solidFill>
            </a:endParaRPr>
          </a:p>
          <a:p>
            <a:endParaRPr lang="en-US" sz="3000" dirty="0">
              <a:solidFill>
                <a:srgbClr val="5F5F5F"/>
              </a:solidFill>
            </a:endParaRP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Implementation</a:t>
            </a:r>
          </a:p>
        </p:txBody>
      </p:sp>
    </p:spTree>
    <p:extLst>
      <p:ext uri="{BB962C8B-B14F-4D97-AF65-F5344CB8AC3E}">
        <p14:creationId xmlns:p14="http://schemas.microsoft.com/office/powerpoint/2010/main" val="121073528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27539" y="4363214"/>
            <a:ext cx="9423947" cy="1938992"/>
          </a:xfrm>
          <a:prstGeom prst="rect">
            <a:avLst/>
          </a:prstGeom>
        </p:spPr>
        <p:txBody>
          <a:bodyPr wrap="square" numCol="1">
            <a:spAutoFit/>
          </a:bodyPr>
          <a:lstStyle/>
          <a:p>
            <a:pPr>
              <a:defRPr/>
            </a:pPr>
            <a:r>
              <a:rPr lang="en-US" sz="2400" b="1" dirty="0">
                <a:solidFill>
                  <a:srgbClr val="000000"/>
                </a:solidFill>
                <a:latin typeface="Calibri" panose="020F0502020204030204" pitchFamily="34" charset="0"/>
                <a:cs typeface="Arial" panose="020B0604020202020204" pitchFamily="34" charset="0"/>
              </a:rPr>
              <a:t>Stacey Martin, MSc</a:t>
            </a:r>
          </a:p>
          <a:p>
            <a:pPr lvl="0">
              <a:defRPr/>
            </a:pPr>
            <a:r>
              <a:rPr lang="en-US" sz="2400" b="1" dirty="0">
                <a:solidFill>
                  <a:srgbClr val="000000"/>
                </a:solidFill>
                <a:latin typeface="Calibri" panose="020F0502020204030204" pitchFamily="34" charset="0"/>
                <a:cs typeface="Arial" panose="020B0604020202020204" pitchFamily="34" charset="0"/>
              </a:rPr>
              <a:t>Nicole Lindsey, MS</a:t>
            </a:r>
            <a:endParaRPr lang="en-US" sz="2400" b="1" dirty="0">
              <a:solidFill>
                <a:srgbClr val="C00000"/>
              </a:solidFill>
              <a:latin typeface="Calibri" panose="020F0502020204030204" pitchFamily="34" charset="0"/>
              <a:cs typeface="Arial" panose="020B0604020202020204" pitchFamily="34" charset="0"/>
            </a:endParaRPr>
          </a:p>
          <a:p>
            <a:pPr>
              <a:defRPr/>
            </a:pPr>
            <a:r>
              <a:rPr lang="en-US" sz="2400" b="1" dirty="0">
                <a:solidFill>
                  <a:srgbClr val="000818"/>
                </a:solidFill>
                <a:latin typeface="Calibri" panose="020F0502020204030204" pitchFamily="34" charset="0"/>
                <a:cs typeface="Arial" panose="020B0604020202020204" pitchFamily="34" charset="0"/>
              </a:rPr>
              <a:t>Jennifer Lehman</a:t>
            </a:r>
            <a:endParaRPr lang="en-US" sz="2400" b="1" dirty="0">
              <a:solidFill>
                <a:srgbClr val="FF0000"/>
              </a:solidFill>
              <a:latin typeface="Calibri" panose="020F0502020204030204" pitchFamily="34" charset="0"/>
              <a:cs typeface="Arial" panose="020B0604020202020204" pitchFamily="34" charset="0"/>
            </a:endParaRPr>
          </a:p>
          <a:p>
            <a:pPr>
              <a:defRPr/>
            </a:pPr>
            <a:r>
              <a:rPr lang="en-US" sz="2400" b="1" dirty="0">
                <a:solidFill>
                  <a:srgbClr val="000000"/>
                </a:solidFill>
                <a:latin typeface="Calibri" panose="020F0502020204030204" pitchFamily="34" charset="0"/>
                <a:cs typeface="Arial" panose="020B0604020202020204" pitchFamily="34" charset="0"/>
              </a:rPr>
              <a:t>Laura Adams, DVM, MPH</a:t>
            </a:r>
          </a:p>
          <a:p>
            <a:pPr>
              <a:defRPr/>
            </a:pPr>
            <a:r>
              <a:rPr lang="en-US" sz="2400" dirty="0">
                <a:solidFill>
                  <a:srgbClr val="0096D6"/>
                </a:solidFill>
                <a:latin typeface="Calibri" panose="020F0502020204030204" pitchFamily="34" charset="0"/>
                <a:cs typeface="Arial" panose="020B0604020202020204" pitchFamily="34" charset="0"/>
              </a:rPr>
              <a:t>Division of Vector-Borne Diseases (DVBD)</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1910862" y="3160573"/>
            <a:ext cx="8440615" cy="866395"/>
          </a:xfrm>
        </p:spPr>
        <p:txBody>
          <a:bodyPr/>
          <a:lstStyle/>
          <a:p>
            <a:pPr lvl="0">
              <a:defRPr/>
            </a:pPr>
            <a:r>
              <a:rPr lang="en-US" dirty="0"/>
              <a:t>Overview of New Arboviral Resources</a:t>
            </a:r>
          </a:p>
        </p:txBody>
      </p:sp>
    </p:spTree>
    <p:extLst>
      <p:ext uri="{BB962C8B-B14F-4D97-AF65-F5344CB8AC3E}">
        <p14:creationId xmlns:p14="http://schemas.microsoft.com/office/powerpoint/2010/main" val="164994859"/>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0.xml><?xml version="1.0" encoding="utf-8"?>
<a:theme xmlns:a="http://schemas.openxmlformats.org/drawingml/2006/main" name="9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1.xml><?xml version="1.0" encoding="utf-8"?>
<a:theme xmlns:a="http://schemas.openxmlformats.org/drawingml/2006/main" name="10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2.xml><?xml version="1.0" encoding="utf-8"?>
<a:theme xmlns:a="http://schemas.openxmlformats.org/drawingml/2006/main" name="Theme1">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Theme1" id="{E8BF7105-36F5-404D-9137-3B84EE3661D0}" vid="{5FF21B2D-7FA0-4342-A3F4-9449014E1C1A}"/>
    </a:ext>
  </a:extLst>
</a:theme>
</file>

<file path=ppt/theme/theme13.xml><?xml version="1.0" encoding="utf-8"?>
<a:theme xmlns:a="http://schemas.openxmlformats.org/drawingml/2006/main" name="1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4.xml><?xml version="1.0" encoding="utf-8"?>
<a:theme xmlns:a="http://schemas.openxmlformats.org/drawingml/2006/main" name="1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5.xml><?xml version="1.0" encoding="utf-8"?>
<a:theme xmlns:a="http://schemas.openxmlformats.org/drawingml/2006/main" name="13_NCEH_ATSDR_combined">
  <a:themeElements>
    <a:clrScheme name="Custom 13">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6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7.xml><?xml version="1.0" encoding="utf-8"?>
<a:theme xmlns:a="http://schemas.openxmlformats.org/drawingml/2006/main" name="5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8.xml><?xml version="1.0" encoding="utf-8"?>
<a:theme xmlns:a="http://schemas.openxmlformats.org/drawingml/2006/main" name="7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9.xml><?xml version="1.0" encoding="utf-8"?>
<a:theme xmlns:a="http://schemas.openxmlformats.org/drawingml/2006/main" name="8_NCEH_ATSDR_combined">
  <a:themeElements>
    <a:clrScheme name="Custom 10">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16632</TotalTime>
  <Words>1278</Words>
  <Application>Microsoft Office PowerPoint</Application>
  <PresentationFormat>Widescreen</PresentationFormat>
  <Paragraphs>218</Paragraphs>
  <Slides>21</Slides>
  <Notes>21</Notes>
  <HiddenSlides>0</HiddenSlides>
  <MMClips>0</MMClips>
  <ScaleCrop>false</ScaleCrop>
  <HeadingPairs>
    <vt:vector size="8" baseType="variant">
      <vt:variant>
        <vt:lpstr>Fonts Used</vt:lpstr>
      </vt:variant>
      <vt:variant>
        <vt:i4>5</vt:i4>
      </vt:variant>
      <vt:variant>
        <vt:lpstr>Theme</vt:lpstr>
      </vt:variant>
      <vt:variant>
        <vt:i4>16</vt:i4>
      </vt:variant>
      <vt:variant>
        <vt:lpstr>Embedded OLE Servers</vt:lpstr>
      </vt:variant>
      <vt:variant>
        <vt:i4>1</vt:i4>
      </vt:variant>
      <vt:variant>
        <vt:lpstr>Slide Titles</vt:lpstr>
      </vt:variant>
      <vt:variant>
        <vt:i4>21</vt:i4>
      </vt:variant>
    </vt:vector>
  </HeadingPairs>
  <TitlesOfParts>
    <vt:vector size="43" baseType="lpstr">
      <vt:lpstr>Arial</vt:lpstr>
      <vt:lpstr>Calibri</vt:lpstr>
      <vt:lpstr>Calibri Light</vt:lpstr>
      <vt:lpstr>Myriad Web Pro</vt:lpstr>
      <vt:lpstr>Wingdings</vt:lpstr>
      <vt:lpstr>NCEH_ATSDR_combined</vt:lpstr>
      <vt:lpstr>1_NCEH_ATSDR_combined</vt:lpstr>
      <vt:lpstr>2_NCEH_ATSDR_combined</vt:lpstr>
      <vt:lpstr>3_NCEH_ATSDR_combined</vt:lpstr>
      <vt:lpstr>4_NCEH_ATSDR_combined</vt:lpstr>
      <vt:lpstr>6_NCEH_ATSDR_combined</vt:lpstr>
      <vt:lpstr>5_NCEH_ATSDR_combined</vt:lpstr>
      <vt:lpstr>7_NCEH_ATSDR_combined</vt:lpstr>
      <vt:lpstr>8_NCEH_ATSDR_combined</vt:lpstr>
      <vt:lpstr>9_NCEH_ATSDR_combined</vt:lpstr>
      <vt:lpstr>10_NCEH_ATSDR_combined</vt:lpstr>
      <vt:lpstr>Theme1</vt:lpstr>
      <vt:lpstr>11_NCEH_ATSDR_combined</vt:lpstr>
      <vt:lpstr>12_NCEH_ATSDR_combined</vt:lpstr>
      <vt:lpstr>13_NCEH_ATSDR_combined</vt:lpstr>
      <vt:lpstr>Office Theme</vt:lpstr>
      <vt:lpstr>Bitmap Image</vt:lpstr>
      <vt:lpstr>Special Session NNDSS Modernization Initiative (NMI) eSHARE: Guidance and Resources for Implementing Arboviral v1.3 HL7 Case Notification Messages</vt:lpstr>
      <vt:lpstr>Agenda</vt:lpstr>
      <vt:lpstr>Arboviral v1.3 Implementation Status         March 4, 2019</vt:lpstr>
      <vt:lpstr>Arboviral v1.3 MMG Implementation Tips</vt:lpstr>
      <vt:lpstr>NNDSS Implementation Overview</vt:lpstr>
      <vt:lpstr>Preparing for Implementation</vt:lpstr>
      <vt:lpstr>Gap Analysis</vt:lpstr>
      <vt:lpstr>Implementation</vt:lpstr>
      <vt:lpstr>Overview of New Arboviral Resources</vt:lpstr>
      <vt:lpstr>New Arboviral Resources Posted</vt:lpstr>
      <vt:lpstr>Surveillance Guide</vt:lpstr>
      <vt:lpstr>Data Element Priority List</vt:lpstr>
      <vt:lpstr>Arboviral Disease Reporting</vt:lpstr>
      <vt:lpstr>Arboviral v1.3 MMG Onboarding Tips</vt:lpstr>
      <vt:lpstr>Onboarding</vt:lpstr>
      <vt:lpstr>Onboarding Timeline and Expectations</vt:lpstr>
      <vt:lpstr>Key Contacts</vt:lpstr>
      <vt:lpstr>Questions and Answers</vt:lpstr>
      <vt:lpstr>PowerPoint Presentation</vt:lpstr>
      <vt:lpstr>      Appendix A: Additional Details on Arboviral Onboarding      </vt:lpstr>
      <vt:lpstr>Appendix A: NMI eSHARE Webinars </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March 2019 (Special Session)</dc:title>
  <dc:subject>NMI eSHARE</dc:subject>
  <dc:creator>CDC</dc:creator>
  <cp:keywords>NMI, eSHARE, NNDSS, NMI, update, arboviral, v1.3, case, notification, implementation, onboarding, guidance, resources, Technical Assistance, TA, Technical Assistance and Training Resource Center, edx,Message Mapping Guide, MMGs, Arboviral Disease Reporting, Surveillance Guide, Data Element, Priority List</cp:keywords>
  <cp:lastModifiedBy>Laspina, Michael (CDC/DDPHSS/CSELS/DHIS)</cp:lastModifiedBy>
  <cp:revision>1286</cp:revision>
  <cp:lastPrinted>2019-03-04T18:20:31Z</cp:lastPrinted>
  <dcterms:created xsi:type="dcterms:W3CDTF">2016-10-13T18:50:31Z</dcterms:created>
  <dcterms:modified xsi:type="dcterms:W3CDTF">2021-04-27T19:42:13Z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2021-04-22T18:58:07Z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7ae1a966-0e6a-4b33-a26a-4e413f751a97</vt:lpwstr>
  </property>
  <property fmtid="{D5CDD505-2E9C-101B-9397-08002B2CF9AE}" pid="8" name="MSIP_Label_7b94a7b8-f06c-4dfe-bdcc-9b548fd58c31_ContentBits">
    <vt:lpwstr>0</vt:lpwstr>
  </property>
</Properties>
</file>