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9.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10.xml" ContentType="application/vnd.openxmlformats-officedocument.theme+xml"/>
  <Override PartName="/ppt/slideLayouts/slideLayout16.xml" ContentType="application/vnd.openxmlformats-officedocument.presentationml.slideLayout+xml"/>
  <Override PartName="/ppt/theme/theme11.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1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1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1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7" r:id="rId6"/>
    <p:sldMasterId id="2147483682" r:id="rId7"/>
    <p:sldMasterId id="2147483698" r:id="rId8"/>
    <p:sldMasterId id="2147483727" r:id="rId9"/>
    <p:sldMasterId id="2147483733" r:id="rId10"/>
    <p:sldMasterId id="2147483752" r:id="rId11"/>
    <p:sldMasterId id="2147483764" r:id="rId12"/>
    <p:sldMasterId id="2147483780" r:id="rId13"/>
    <p:sldMasterId id="2147483784" r:id="rId14"/>
    <p:sldMasterId id="2147483801" r:id="rId15"/>
    <p:sldMasterId id="2147483831" r:id="rId16"/>
  </p:sldMasterIdLst>
  <p:notesMasterIdLst>
    <p:notesMasterId r:id="rId38"/>
  </p:notesMasterIdLst>
  <p:handoutMasterIdLst>
    <p:handoutMasterId r:id="rId39"/>
  </p:handoutMasterIdLst>
  <p:sldIdLst>
    <p:sldId id="543" r:id="rId17"/>
    <p:sldId id="570" r:id="rId18"/>
    <p:sldId id="882" r:id="rId19"/>
    <p:sldId id="869" r:id="rId20"/>
    <p:sldId id="872" r:id="rId21"/>
    <p:sldId id="888" r:id="rId22"/>
    <p:sldId id="887" r:id="rId23"/>
    <p:sldId id="886" r:id="rId24"/>
    <p:sldId id="870" r:id="rId25"/>
    <p:sldId id="873" r:id="rId26"/>
    <p:sldId id="883" r:id="rId27"/>
    <p:sldId id="884" r:id="rId28"/>
    <p:sldId id="885" r:id="rId29"/>
    <p:sldId id="871" r:id="rId30"/>
    <p:sldId id="874" r:id="rId31"/>
    <p:sldId id="875" r:id="rId32"/>
    <p:sldId id="878" r:id="rId33"/>
    <p:sldId id="521" r:id="rId34"/>
    <p:sldId id="686" r:id="rId35"/>
    <p:sldId id="889" r:id="rId36"/>
    <p:sldId id="890" r:id="rId3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obinson, Tamara (CDC/OPHSS/CSELS/DHIS) (CTR)" initials="RT((" lastIdx="8" clrIdx="6">
    <p:extLst>
      <p:ext uri="{19B8F6BF-5375-455C-9EA6-DF929625EA0E}">
        <p15:presenceInfo xmlns:p15="http://schemas.microsoft.com/office/powerpoint/2012/main" userId="S-1-5-21-1207783550-2075000910-922709458-690614" providerId="AD"/>
      </p:ext>
    </p:extLst>
  </p:cmAuthor>
  <p:cmAuthor id="1" name="Hoover, Michele (CDC/OPHSS/CSELS)" initials="HM(" lastIdx="6" clrIdx="0">
    <p:extLst>
      <p:ext uri="{19B8F6BF-5375-455C-9EA6-DF929625EA0E}">
        <p15:presenceInfo xmlns:p15="http://schemas.microsoft.com/office/powerpoint/2012/main" userId="S-1-5-21-1207783550-2075000910-922709458-171411" providerId="AD"/>
      </p:ext>
    </p:extLst>
  </p:cmAuthor>
  <p:cmAuthor id="2" name="Helmus, Lesliann E. (CDC/OPHSS/CSELS)" initials="HLE(" lastIdx="19" clrIdx="1">
    <p:extLst>
      <p:ext uri="{19B8F6BF-5375-455C-9EA6-DF929625EA0E}">
        <p15:presenceInfo xmlns:p15="http://schemas.microsoft.com/office/powerpoint/2012/main" userId="S-1-5-21-1207783550-2075000910-922709458-429956" providerId="AD"/>
      </p:ext>
    </p:extLst>
  </p:cmAuthor>
  <p:cmAuthor id="3" name="uaa0" initials="uaa0" lastIdx="7" clrIdx="2">
    <p:extLst>
      <p:ext uri="{19B8F6BF-5375-455C-9EA6-DF929625EA0E}">
        <p15:presenceInfo xmlns:p15="http://schemas.microsoft.com/office/powerpoint/2012/main" userId="uaa0" providerId="None"/>
      </p:ext>
    </p:extLst>
  </p:cmAuthor>
  <p:cmAuthor id="4" name="Cohen, Nicole (Nicky) (CDC/OID/NCEZID)" initials="CN((" lastIdx="11" clrIdx="3">
    <p:extLst>
      <p:ext uri="{19B8F6BF-5375-455C-9EA6-DF929625EA0E}">
        <p15:presenceInfo xmlns:p15="http://schemas.microsoft.com/office/powerpoint/2012/main" userId="S-1-5-21-1207783550-2075000910-922709458-188894" providerId="AD"/>
      </p:ext>
    </p:extLst>
  </p:cmAuthor>
  <p:cmAuthor id="5" name="Thomas, Melinda Christine (CDC/OPHSS/CSELS/DHIS)" initials="TMC(" lastIdx="1" clrIdx="4">
    <p:extLst>
      <p:ext uri="{19B8F6BF-5375-455C-9EA6-DF929625EA0E}">
        <p15:presenceInfo xmlns:p15="http://schemas.microsoft.com/office/powerpoint/2012/main" userId="S-1-5-21-1207783550-2075000910-922709458-542783" providerId="AD"/>
      </p:ext>
    </p:extLst>
  </p:cmAuthor>
  <p:cmAuthor id="6" name="Bastin, Lisa H. (CDC/OPHSS/CSELS/DHIS)" initials="BLH(" lastIdx="1" clrIdx="5">
    <p:extLst>
      <p:ext uri="{19B8F6BF-5375-455C-9EA6-DF929625EA0E}">
        <p15:presenceInfo xmlns:p15="http://schemas.microsoft.com/office/powerpoint/2012/main" userId="S-1-5-21-1207783550-2075000910-922709458-1671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000000"/>
    <a:srgbClr val="000818"/>
    <a:srgbClr val="3F3F3F"/>
    <a:srgbClr val="2F97DA"/>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95" autoAdjust="0"/>
    <p:restoredTop sz="78439" autoAdjust="0"/>
  </p:normalViewPr>
  <p:slideViewPr>
    <p:cSldViewPr snapToGrid="0">
      <p:cViewPr varScale="1">
        <p:scale>
          <a:sx n="64" d="100"/>
          <a:sy n="64" d="100"/>
        </p:scale>
        <p:origin x="1565" y="58"/>
      </p:cViewPr>
      <p:guideLst/>
    </p:cSldViewPr>
  </p:slideViewPr>
  <p:outlineViewPr>
    <p:cViewPr>
      <p:scale>
        <a:sx n="33" d="100"/>
        <a:sy n="33" d="100"/>
      </p:scale>
      <p:origin x="0" y="-22392"/>
    </p:cViewPr>
  </p:outlineViewPr>
  <p:notesTextViewPr>
    <p:cViewPr>
      <p:scale>
        <a:sx n="1" d="1"/>
        <a:sy n="1" d="1"/>
      </p:scale>
      <p:origin x="0" y="0"/>
    </p:cViewPr>
  </p:notesTextViewPr>
  <p:sorterViewPr>
    <p:cViewPr>
      <p:scale>
        <a:sx n="75" d="100"/>
        <a:sy n="75" d="100"/>
      </p:scale>
      <p:origin x="0" y="-2933"/>
    </p:cViewPr>
  </p:sorterViewPr>
  <p:notesViewPr>
    <p:cSldViewPr snapToGrid="0">
      <p:cViewPr varScale="1">
        <p:scale>
          <a:sx n="83" d="100"/>
          <a:sy n="83" d="100"/>
        </p:scale>
        <p:origin x="3810"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handoutMaster" Target="handoutMasters/handoutMaster1.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theme" Target="theme/theme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C2B088-C69F-461E-BFC3-D1C09C21C7F1}" type="doc">
      <dgm:prSet loTypeId="urn:microsoft.com/office/officeart/2005/8/layout/chevron2" loCatId="process" qsTypeId="urn:microsoft.com/office/officeart/2005/8/quickstyle/simple3" qsCatId="simple" csTypeId="urn:microsoft.com/office/officeart/2005/8/colors/accent1_1" csCatId="accent1" phldr="1"/>
      <dgm:spPr/>
      <dgm:t>
        <a:bodyPr/>
        <a:lstStyle/>
        <a:p>
          <a:endParaRPr lang="en-US"/>
        </a:p>
      </dgm:t>
    </dgm:pt>
    <dgm:pt modelId="{AE858D83-F17A-4347-BB16-9E90B5DEF067}">
      <dgm:prSet phldrT="[Text]" custT="1"/>
      <dgm:spPr/>
      <dgm:t>
        <a:bodyPr/>
        <a:lstStyle/>
        <a:p>
          <a:r>
            <a:rPr lang="en-US" sz="2400" b="1" dirty="0">
              <a:latin typeface="Calibri" panose="020F0502020204030204" pitchFamily="34" charset="0"/>
              <a:cs typeface="Calibri" panose="020F0502020204030204" pitchFamily="34" charset="0"/>
            </a:rPr>
            <a:t>March</a:t>
          </a:r>
        </a:p>
      </dgm:t>
    </dgm:pt>
    <dgm:pt modelId="{D2B7BFD2-766F-4586-8F87-126F54F4A483}" type="parTrans" cxnId="{80DA2C2D-4B16-4E53-9676-B507C61F36C7}">
      <dgm:prSet/>
      <dgm:spPr/>
      <dgm:t>
        <a:bodyPr/>
        <a:lstStyle/>
        <a:p>
          <a:endParaRPr lang="en-US" b="1">
            <a:latin typeface="Calibri" panose="020F0502020204030204" pitchFamily="34" charset="0"/>
            <a:cs typeface="Calibri" panose="020F0502020204030204" pitchFamily="34" charset="0"/>
          </a:endParaRPr>
        </a:p>
      </dgm:t>
    </dgm:pt>
    <dgm:pt modelId="{38900144-CA69-4AD5-9B67-D0E79479C7E7}" type="sibTrans" cxnId="{80DA2C2D-4B16-4E53-9676-B507C61F36C7}">
      <dgm:prSet/>
      <dgm:spPr/>
      <dgm:t>
        <a:bodyPr/>
        <a:lstStyle/>
        <a:p>
          <a:endParaRPr lang="en-US" b="1">
            <a:latin typeface="Calibri" panose="020F0502020204030204" pitchFamily="34" charset="0"/>
            <a:cs typeface="Calibri" panose="020F0502020204030204" pitchFamily="34" charset="0"/>
          </a:endParaRPr>
        </a:p>
      </dgm:t>
    </dgm:pt>
    <dgm:pt modelId="{91DC1C92-97B1-4C25-BD08-283F2913FA5B}">
      <dgm:prSet phldrT="[Text]" custT="1"/>
      <dgm:spPr/>
      <dgm:t>
        <a:bodyPr/>
        <a:lstStyle/>
        <a:p>
          <a:r>
            <a:rPr lang="en-US" sz="2400" b="1" dirty="0">
              <a:latin typeface="Calibri" panose="020F0502020204030204" pitchFamily="34" charset="0"/>
              <a:cs typeface="Calibri" panose="020F0502020204030204" pitchFamily="34" charset="0"/>
            </a:rPr>
            <a:t>April-May</a:t>
          </a:r>
        </a:p>
      </dgm:t>
    </dgm:pt>
    <dgm:pt modelId="{C983BD5A-B952-4142-B3BC-6E65D738D84C}" type="parTrans" cxnId="{2F533FCC-FD23-4680-AB72-DB493C486127}">
      <dgm:prSet/>
      <dgm:spPr/>
      <dgm:t>
        <a:bodyPr/>
        <a:lstStyle/>
        <a:p>
          <a:endParaRPr lang="en-US" b="1">
            <a:latin typeface="Calibri" panose="020F0502020204030204" pitchFamily="34" charset="0"/>
            <a:cs typeface="Calibri" panose="020F0502020204030204" pitchFamily="34" charset="0"/>
          </a:endParaRPr>
        </a:p>
      </dgm:t>
    </dgm:pt>
    <dgm:pt modelId="{2215204B-5124-4517-A216-2D0EABEC8002}" type="sibTrans" cxnId="{2F533FCC-FD23-4680-AB72-DB493C486127}">
      <dgm:prSet/>
      <dgm:spPr/>
      <dgm:t>
        <a:bodyPr/>
        <a:lstStyle/>
        <a:p>
          <a:endParaRPr lang="en-US" b="1">
            <a:latin typeface="Calibri" panose="020F0502020204030204" pitchFamily="34" charset="0"/>
            <a:cs typeface="Calibri" panose="020F0502020204030204" pitchFamily="34" charset="0"/>
          </a:endParaRPr>
        </a:p>
      </dgm:t>
    </dgm:pt>
    <dgm:pt modelId="{BFA111BC-FC30-4A89-B322-888668E801BD}">
      <dgm:prSet phldrT="[Text]"/>
      <dgm:spPr/>
      <dgm:t>
        <a:bodyPr/>
        <a:lstStyle/>
        <a:p>
          <a:r>
            <a:rPr lang="en-US" b="1" dirty="0">
              <a:solidFill>
                <a:srgbClr val="5F5F5F"/>
              </a:solidFill>
              <a:latin typeface="Calibri" panose="020F0502020204030204" pitchFamily="34" charset="0"/>
              <a:cs typeface="Calibri" panose="020F0502020204030204" pitchFamily="34" charset="0"/>
            </a:rPr>
            <a:t>Jurisdictions work with Arboviral Program on reconciliation and close out.</a:t>
          </a:r>
        </a:p>
      </dgm:t>
    </dgm:pt>
    <dgm:pt modelId="{909F5855-248B-43DC-A438-C1D78F5FFCD2}" type="parTrans" cxnId="{2E2ABC72-AD44-4CA2-8E93-601E6777E39F}">
      <dgm:prSet/>
      <dgm:spPr/>
      <dgm:t>
        <a:bodyPr/>
        <a:lstStyle/>
        <a:p>
          <a:endParaRPr lang="en-US" b="1">
            <a:latin typeface="Calibri" panose="020F0502020204030204" pitchFamily="34" charset="0"/>
            <a:cs typeface="Calibri" panose="020F0502020204030204" pitchFamily="34" charset="0"/>
          </a:endParaRPr>
        </a:p>
      </dgm:t>
    </dgm:pt>
    <dgm:pt modelId="{F5F1081B-DC29-4A45-B78B-EFBCE483B4E8}" type="sibTrans" cxnId="{2E2ABC72-AD44-4CA2-8E93-601E6777E39F}">
      <dgm:prSet/>
      <dgm:spPr/>
      <dgm:t>
        <a:bodyPr/>
        <a:lstStyle/>
        <a:p>
          <a:endParaRPr lang="en-US" b="1">
            <a:latin typeface="Calibri" panose="020F0502020204030204" pitchFamily="34" charset="0"/>
            <a:cs typeface="Calibri" panose="020F0502020204030204" pitchFamily="34" charset="0"/>
          </a:endParaRPr>
        </a:p>
      </dgm:t>
    </dgm:pt>
    <dgm:pt modelId="{E02339FD-9452-4979-89A7-E5E1BE5FA592}">
      <dgm:prSet phldrT="[Text]"/>
      <dgm:spPr/>
      <dgm:t>
        <a:bodyPr/>
        <a:lstStyle/>
        <a:p>
          <a:r>
            <a:rPr lang="en-US" b="1" dirty="0">
              <a:solidFill>
                <a:srgbClr val="5F5F5F"/>
              </a:solidFill>
              <a:latin typeface="Calibri" panose="020F0502020204030204" pitchFamily="34" charset="0"/>
              <a:cs typeface="Calibri" panose="020F0502020204030204" pitchFamily="34" charset="0"/>
            </a:rPr>
            <a:t>Onboarding jurisdictions continue to work on test messages.</a:t>
          </a:r>
        </a:p>
      </dgm:t>
    </dgm:pt>
    <dgm:pt modelId="{F34DC7AD-31C5-4081-8804-512D31542C8F}" type="parTrans" cxnId="{2E989AC9-AAB1-4A59-B002-8229FEF1E044}">
      <dgm:prSet/>
      <dgm:spPr/>
      <dgm:t>
        <a:bodyPr/>
        <a:lstStyle/>
        <a:p>
          <a:endParaRPr lang="en-US" b="1">
            <a:latin typeface="Calibri" panose="020F0502020204030204" pitchFamily="34" charset="0"/>
            <a:cs typeface="Calibri" panose="020F0502020204030204" pitchFamily="34" charset="0"/>
          </a:endParaRPr>
        </a:p>
      </dgm:t>
    </dgm:pt>
    <dgm:pt modelId="{AFDE06FC-E8B1-4407-A19E-2F05B37BB0ED}" type="sibTrans" cxnId="{2E989AC9-AAB1-4A59-B002-8229FEF1E044}">
      <dgm:prSet/>
      <dgm:spPr/>
      <dgm:t>
        <a:bodyPr/>
        <a:lstStyle/>
        <a:p>
          <a:endParaRPr lang="en-US" b="1">
            <a:latin typeface="Calibri" panose="020F0502020204030204" pitchFamily="34" charset="0"/>
            <a:cs typeface="Calibri" panose="020F0502020204030204" pitchFamily="34" charset="0"/>
          </a:endParaRPr>
        </a:p>
      </dgm:t>
    </dgm:pt>
    <dgm:pt modelId="{D6DA2C08-B3F7-4B62-8386-09EDAC1E3F34}">
      <dgm:prSet phldrT="[Text]" custT="1"/>
      <dgm:spPr/>
      <dgm:t>
        <a:bodyPr/>
        <a:lstStyle/>
        <a:p>
          <a:r>
            <a:rPr lang="en-US" sz="2400" b="1" dirty="0">
              <a:latin typeface="Calibri" panose="020F0502020204030204" pitchFamily="34" charset="0"/>
              <a:cs typeface="Calibri" panose="020F0502020204030204" pitchFamily="34" charset="0"/>
            </a:rPr>
            <a:t>June</a:t>
          </a:r>
        </a:p>
      </dgm:t>
    </dgm:pt>
    <dgm:pt modelId="{01AD0D98-F0EF-43B6-ADCB-8A75984CB165}" type="parTrans" cxnId="{3AEEC639-B80B-4ECD-A361-D9C62F997E75}">
      <dgm:prSet/>
      <dgm:spPr/>
      <dgm:t>
        <a:bodyPr/>
        <a:lstStyle/>
        <a:p>
          <a:endParaRPr lang="en-US" b="1">
            <a:latin typeface="Calibri" panose="020F0502020204030204" pitchFamily="34" charset="0"/>
            <a:cs typeface="Calibri" panose="020F0502020204030204" pitchFamily="34" charset="0"/>
          </a:endParaRPr>
        </a:p>
      </dgm:t>
    </dgm:pt>
    <dgm:pt modelId="{6C988B1F-EB59-4850-9D13-001264573751}" type="sibTrans" cxnId="{3AEEC639-B80B-4ECD-A361-D9C62F997E75}">
      <dgm:prSet/>
      <dgm:spPr/>
      <dgm:t>
        <a:bodyPr/>
        <a:lstStyle/>
        <a:p>
          <a:endParaRPr lang="en-US" b="1">
            <a:latin typeface="Calibri" panose="020F0502020204030204" pitchFamily="34" charset="0"/>
            <a:cs typeface="Calibri" panose="020F0502020204030204" pitchFamily="34" charset="0"/>
          </a:endParaRPr>
        </a:p>
      </dgm:t>
    </dgm:pt>
    <dgm:pt modelId="{571920DB-4055-4D30-A942-27229E062C9C}">
      <dgm:prSet phldrT="[Text]"/>
      <dgm:spPr/>
      <dgm:t>
        <a:bodyPr/>
        <a:lstStyle/>
        <a:p>
          <a:r>
            <a:rPr lang="en-US" b="1" dirty="0">
              <a:solidFill>
                <a:srgbClr val="5F5F5F"/>
              </a:solidFill>
              <a:latin typeface="Calibri" panose="020F0502020204030204" pitchFamily="34" charset="0"/>
              <a:cs typeface="Calibri" panose="020F0502020204030204" pitchFamily="34" charset="0"/>
            </a:rPr>
            <a:t>Jurisdictions start or continue onboarding process.</a:t>
          </a:r>
        </a:p>
      </dgm:t>
    </dgm:pt>
    <dgm:pt modelId="{E6E35322-B54E-4460-AF30-4B009576ADF6}" type="parTrans" cxnId="{4E2424C7-33FA-466A-9F11-693E74779761}">
      <dgm:prSet/>
      <dgm:spPr/>
      <dgm:t>
        <a:bodyPr/>
        <a:lstStyle/>
        <a:p>
          <a:endParaRPr lang="en-US" b="1">
            <a:latin typeface="Calibri" panose="020F0502020204030204" pitchFamily="34" charset="0"/>
            <a:cs typeface="Calibri" panose="020F0502020204030204" pitchFamily="34" charset="0"/>
          </a:endParaRPr>
        </a:p>
      </dgm:t>
    </dgm:pt>
    <dgm:pt modelId="{768AB92D-F20D-43D1-A089-087BACCEDF33}" type="sibTrans" cxnId="{4E2424C7-33FA-466A-9F11-693E74779761}">
      <dgm:prSet/>
      <dgm:spPr/>
      <dgm:t>
        <a:bodyPr/>
        <a:lstStyle/>
        <a:p>
          <a:endParaRPr lang="en-US" b="1">
            <a:latin typeface="Calibri" panose="020F0502020204030204" pitchFamily="34" charset="0"/>
            <a:cs typeface="Calibri" panose="020F0502020204030204" pitchFamily="34" charset="0"/>
          </a:endParaRPr>
        </a:p>
      </dgm:t>
    </dgm:pt>
    <dgm:pt modelId="{FADDEC76-90FE-4F7E-B611-B3930FC75591}">
      <dgm:prSet phldrT="[Text]"/>
      <dgm:spPr/>
      <dgm:t>
        <a:bodyPr/>
        <a:lstStyle/>
        <a:p>
          <a:r>
            <a:rPr lang="en-US" b="1" dirty="0">
              <a:solidFill>
                <a:srgbClr val="5F5F5F"/>
              </a:solidFill>
              <a:latin typeface="Calibri" panose="020F0502020204030204" pitchFamily="34" charset="0"/>
              <a:cs typeface="Calibri" panose="020F0502020204030204" pitchFamily="34" charset="0"/>
            </a:rPr>
            <a:t>Jurisdictions already engaged in onboarding must provide a final clean year-to-date transmission by March 22.</a:t>
          </a:r>
        </a:p>
      </dgm:t>
    </dgm:pt>
    <dgm:pt modelId="{268DADBD-05AC-426C-A670-C5F8C199DCDC}" type="parTrans" cxnId="{D1964C2B-C036-4F9C-9A86-8CF020813151}">
      <dgm:prSet/>
      <dgm:spPr/>
      <dgm:t>
        <a:bodyPr/>
        <a:lstStyle/>
        <a:p>
          <a:endParaRPr lang="en-US" b="1">
            <a:latin typeface="Calibri" panose="020F0502020204030204" pitchFamily="34" charset="0"/>
            <a:cs typeface="Calibri" panose="020F0502020204030204" pitchFamily="34" charset="0"/>
          </a:endParaRPr>
        </a:p>
      </dgm:t>
    </dgm:pt>
    <dgm:pt modelId="{EB06F120-94B5-4992-B5F1-A961551D5241}" type="sibTrans" cxnId="{D1964C2B-C036-4F9C-9A86-8CF020813151}">
      <dgm:prSet/>
      <dgm:spPr/>
      <dgm:t>
        <a:bodyPr/>
        <a:lstStyle/>
        <a:p>
          <a:endParaRPr lang="en-US" b="1">
            <a:latin typeface="Calibri" panose="020F0502020204030204" pitchFamily="34" charset="0"/>
            <a:cs typeface="Calibri" panose="020F0502020204030204" pitchFamily="34" charset="0"/>
          </a:endParaRPr>
        </a:p>
      </dgm:t>
    </dgm:pt>
    <dgm:pt modelId="{5ECA5BFC-F8B6-4DE8-BC0A-C710A8013FFF}">
      <dgm:prSet phldrT="[Text]"/>
      <dgm:spPr/>
      <dgm:t>
        <a:bodyPr/>
        <a:lstStyle/>
        <a:p>
          <a:r>
            <a:rPr lang="en-US" b="1" dirty="0">
              <a:solidFill>
                <a:srgbClr val="5F5F5F"/>
              </a:solidFill>
              <a:latin typeface="Calibri" panose="020F0502020204030204" pitchFamily="34" charset="0"/>
              <a:cs typeface="Calibri" panose="020F0502020204030204" pitchFamily="34" charset="0"/>
            </a:rPr>
            <a:t>Other jurisdictions start onboarding with test messages.</a:t>
          </a:r>
        </a:p>
      </dgm:t>
    </dgm:pt>
    <dgm:pt modelId="{1D1566C6-2119-463D-82B0-F7E33C954BF6}" type="parTrans" cxnId="{1B168722-E571-44F0-B473-A85E095B529E}">
      <dgm:prSet/>
      <dgm:spPr/>
      <dgm:t>
        <a:bodyPr/>
        <a:lstStyle/>
        <a:p>
          <a:endParaRPr lang="en-US">
            <a:latin typeface="Calibri" panose="020F0502020204030204" pitchFamily="34" charset="0"/>
            <a:cs typeface="Calibri" panose="020F0502020204030204" pitchFamily="34" charset="0"/>
          </a:endParaRPr>
        </a:p>
      </dgm:t>
    </dgm:pt>
    <dgm:pt modelId="{93E61084-9612-4BD2-BDBA-82B5F7798846}" type="sibTrans" cxnId="{1B168722-E571-44F0-B473-A85E095B529E}">
      <dgm:prSet/>
      <dgm:spPr/>
      <dgm:t>
        <a:bodyPr/>
        <a:lstStyle/>
        <a:p>
          <a:endParaRPr lang="en-US">
            <a:latin typeface="Calibri" panose="020F0502020204030204" pitchFamily="34" charset="0"/>
            <a:cs typeface="Calibri" panose="020F0502020204030204" pitchFamily="34" charset="0"/>
          </a:endParaRPr>
        </a:p>
      </dgm:t>
    </dgm:pt>
    <dgm:pt modelId="{9B7E2BE0-B859-453E-A894-084DDED891B7}" type="pres">
      <dgm:prSet presAssocID="{5FC2B088-C69F-461E-BFC3-D1C09C21C7F1}" presName="linearFlow" presStyleCnt="0">
        <dgm:presLayoutVars>
          <dgm:dir/>
          <dgm:animLvl val="lvl"/>
          <dgm:resizeHandles val="exact"/>
        </dgm:presLayoutVars>
      </dgm:prSet>
      <dgm:spPr/>
    </dgm:pt>
    <dgm:pt modelId="{E6C2308A-DF29-4CD9-98D2-BB42DEF91A22}" type="pres">
      <dgm:prSet presAssocID="{AE858D83-F17A-4347-BB16-9E90B5DEF067}" presName="composite" presStyleCnt="0"/>
      <dgm:spPr/>
    </dgm:pt>
    <dgm:pt modelId="{0B1CDF66-05DD-4930-8BE2-3193A162400C}" type="pres">
      <dgm:prSet presAssocID="{AE858D83-F17A-4347-BB16-9E90B5DEF067}" presName="parentText" presStyleLbl="alignNode1" presStyleIdx="0" presStyleCnt="3">
        <dgm:presLayoutVars>
          <dgm:chMax val="1"/>
          <dgm:bulletEnabled val="1"/>
        </dgm:presLayoutVars>
      </dgm:prSet>
      <dgm:spPr/>
    </dgm:pt>
    <dgm:pt modelId="{B51E0EA8-44B2-4A0B-B6F2-EC8D572DA30F}" type="pres">
      <dgm:prSet presAssocID="{AE858D83-F17A-4347-BB16-9E90B5DEF067}" presName="descendantText" presStyleLbl="alignAcc1" presStyleIdx="0" presStyleCnt="3">
        <dgm:presLayoutVars>
          <dgm:bulletEnabled val="1"/>
        </dgm:presLayoutVars>
      </dgm:prSet>
      <dgm:spPr/>
    </dgm:pt>
    <dgm:pt modelId="{8DD8CAC7-D01C-44AD-A5D2-075769086CE7}" type="pres">
      <dgm:prSet presAssocID="{38900144-CA69-4AD5-9B67-D0E79479C7E7}" presName="sp" presStyleCnt="0"/>
      <dgm:spPr/>
    </dgm:pt>
    <dgm:pt modelId="{E4676902-0657-4AF9-9346-FCD8DD946381}" type="pres">
      <dgm:prSet presAssocID="{91DC1C92-97B1-4C25-BD08-283F2913FA5B}" presName="composite" presStyleCnt="0"/>
      <dgm:spPr/>
    </dgm:pt>
    <dgm:pt modelId="{A761D4A3-05C0-4520-AEAC-F5E7D0CA0C2B}" type="pres">
      <dgm:prSet presAssocID="{91DC1C92-97B1-4C25-BD08-283F2913FA5B}" presName="parentText" presStyleLbl="alignNode1" presStyleIdx="1" presStyleCnt="3">
        <dgm:presLayoutVars>
          <dgm:chMax val="1"/>
          <dgm:bulletEnabled val="1"/>
        </dgm:presLayoutVars>
      </dgm:prSet>
      <dgm:spPr/>
    </dgm:pt>
    <dgm:pt modelId="{07E66087-9C60-4D16-A3C0-C47B59B36DED}" type="pres">
      <dgm:prSet presAssocID="{91DC1C92-97B1-4C25-BD08-283F2913FA5B}" presName="descendantText" presStyleLbl="alignAcc1" presStyleIdx="1" presStyleCnt="3">
        <dgm:presLayoutVars>
          <dgm:bulletEnabled val="1"/>
        </dgm:presLayoutVars>
      </dgm:prSet>
      <dgm:spPr/>
    </dgm:pt>
    <dgm:pt modelId="{8ABF9667-83B1-4154-863F-4A353B9EFF84}" type="pres">
      <dgm:prSet presAssocID="{2215204B-5124-4517-A216-2D0EABEC8002}" presName="sp" presStyleCnt="0"/>
      <dgm:spPr/>
    </dgm:pt>
    <dgm:pt modelId="{F53A07E1-3D4D-43D0-BA57-39418DEB7449}" type="pres">
      <dgm:prSet presAssocID="{D6DA2C08-B3F7-4B62-8386-09EDAC1E3F34}" presName="composite" presStyleCnt="0"/>
      <dgm:spPr/>
    </dgm:pt>
    <dgm:pt modelId="{A661101A-8DF0-4CC7-A16E-813A348E9C9B}" type="pres">
      <dgm:prSet presAssocID="{D6DA2C08-B3F7-4B62-8386-09EDAC1E3F34}" presName="parentText" presStyleLbl="alignNode1" presStyleIdx="2" presStyleCnt="3">
        <dgm:presLayoutVars>
          <dgm:chMax val="1"/>
          <dgm:bulletEnabled val="1"/>
        </dgm:presLayoutVars>
      </dgm:prSet>
      <dgm:spPr/>
    </dgm:pt>
    <dgm:pt modelId="{83636EEA-4D96-4B01-8354-26356550D385}" type="pres">
      <dgm:prSet presAssocID="{D6DA2C08-B3F7-4B62-8386-09EDAC1E3F34}" presName="descendantText" presStyleLbl="alignAcc1" presStyleIdx="2" presStyleCnt="3">
        <dgm:presLayoutVars>
          <dgm:bulletEnabled val="1"/>
        </dgm:presLayoutVars>
      </dgm:prSet>
      <dgm:spPr/>
    </dgm:pt>
  </dgm:ptLst>
  <dgm:cxnLst>
    <dgm:cxn modelId="{0AF1D219-65C5-4744-AC11-8EE454FC81FD}" type="presOf" srcId="{FADDEC76-90FE-4F7E-B611-B3930FC75591}" destId="{B51E0EA8-44B2-4A0B-B6F2-EC8D572DA30F}" srcOrd="0" destOrd="0" presId="urn:microsoft.com/office/officeart/2005/8/layout/chevron2"/>
    <dgm:cxn modelId="{1B168722-E571-44F0-B473-A85E095B529E}" srcId="{AE858D83-F17A-4347-BB16-9E90B5DEF067}" destId="{5ECA5BFC-F8B6-4DE8-BC0A-C710A8013FFF}" srcOrd="1" destOrd="0" parTransId="{1D1566C6-2119-463D-82B0-F7E33C954BF6}" sibTransId="{93E61084-9612-4BD2-BDBA-82B5F7798846}"/>
    <dgm:cxn modelId="{7AB44227-B911-4764-A3D5-A64271D9AD85}" type="presOf" srcId="{5FC2B088-C69F-461E-BFC3-D1C09C21C7F1}" destId="{9B7E2BE0-B859-453E-A894-084DDED891B7}" srcOrd="0" destOrd="0" presId="urn:microsoft.com/office/officeart/2005/8/layout/chevron2"/>
    <dgm:cxn modelId="{D1964C2B-C036-4F9C-9A86-8CF020813151}" srcId="{AE858D83-F17A-4347-BB16-9E90B5DEF067}" destId="{FADDEC76-90FE-4F7E-B611-B3930FC75591}" srcOrd="0" destOrd="0" parTransId="{268DADBD-05AC-426C-A670-C5F8C199DCDC}" sibTransId="{EB06F120-94B5-4992-B5F1-A961551D5241}"/>
    <dgm:cxn modelId="{80DA2C2D-4B16-4E53-9676-B507C61F36C7}" srcId="{5FC2B088-C69F-461E-BFC3-D1C09C21C7F1}" destId="{AE858D83-F17A-4347-BB16-9E90B5DEF067}" srcOrd="0" destOrd="0" parTransId="{D2B7BFD2-766F-4586-8F87-126F54F4A483}" sibTransId="{38900144-CA69-4AD5-9B67-D0E79479C7E7}"/>
    <dgm:cxn modelId="{3AEEC639-B80B-4ECD-A361-D9C62F997E75}" srcId="{5FC2B088-C69F-461E-BFC3-D1C09C21C7F1}" destId="{D6DA2C08-B3F7-4B62-8386-09EDAC1E3F34}" srcOrd="2" destOrd="0" parTransId="{01AD0D98-F0EF-43B6-ADCB-8A75984CB165}" sibTransId="{6C988B1F-EB59-4850-9D13-001264573751}"/>
    <dgm:cxn modelId="{CE79073C-F91F-40EA-9602-73005F030D37}" type="presOf" srcId="{BFA111BC-FC30-4A89-B322-888668E801BD}" destId="{07E66087-9C60-4D16-A3C0-C47B59B36DED}" srcOrd="0" destOrd="0" presId="urn:microsoft.com/office/officeart/2005/8/layout/chevron2"/>
    <dgm:cxn modelId="{E2D77A45-4788-4260-8B02-6F9EA1F3000E}" type="presOf" srcId="{91DC1C92-97B1-4C25-BD08-283F2913FA5B}" destId="{A761D4A3-05C0-4520-AEAC-F5E7D0CA0C2B}" srcOrd="0" destOrd="0" presId="urn:microsoft.com/office/officeart/2005/8/layout/chevron2"/>
    <dgm:cxn modelId="{2E2ABC72-AD44-4CA2-8E93-601E6777E39F}" srcId="{91DC1C92-97B1-4C25-BD08-283F2913FA5B}" destId="{BFA111BC-FC30-4A89-B322-888668E801BD}" srcOrd="0" destOrd="0" parTransId="{909F5855-248B-43DC-A438-C1D78F5FFCD2}" sibTransId="{F5F1081B-DC29-4A45-B78B-EFBCE483B4E8}"/>
    <dgm:cxn modelId="{D5F9C556-E4E5-4C08-BCF3-DF465FD90D81}" type="presOf" srcId="{E02339FD-9452-4979-89A7-E5E1BE5FA592}" destId="{07E66087-9C60-4D16-A3C0-C47B59B36DED}" srcOrd="0" destOrd="1" presId="urn:microsoft.com/office/officeart/2005/8/layout/chevron2"/>
    <dgm:cxn modelId="{2593B37A-2978-486B-994A-AC309AAFE85E}" type="presOf" srcId="{571920DB-4055-4D30-A942-27229E062C9C}" destId="{83636EEA-4D96-4B01-8354-26356550D385}" srcOrd="0" destOrd="0" presId="urn:microsoft.com/office/officeart/2005/8/layout/chevron2"/>
    <dgm:cxn modelId="{77AE21B6-C7EC-4EB8-80DA-05E21F1D6974}" type="presOf" srcId="{D6DA2C08-B3F7-4B62-8386-09EDAC1E3F34}" destId="{A661101A-8DF0-4CC7-A16E-813A348E9C9B}" srcOrd="0" destOrd="0" presId="urn:microsoft.com/office/officeart/2005/8/layout/chevron2"/>
    <dgm:cxn modelId="{3A0FF6C5-CC69-4D77-BA9A-BEC3C980A7B4}" type="presOf" srcId="{AE858D83-F17A-4347-BB16-9E90B5DEF067}" destId="{0B1CDF66-05DD-4930-8BE2-3193A162400C}" srcOrd="0" destOrd="0" presId="urn:microsoft.com/office/officeart/2005/8/layout/chevron2"/>
    <dgm:cxn modelId="{4E2424C7-33FA-466A-9F11-693E74779761}" srcId="{D6DA2C08-B3F7-4B62-8386-09EDAC1E3F34}" destId="{571920DB-4055-4D30-A942-27229E062C9C}" srcOrd="0" destOrd="0" parTransId="{E6E35322-B54E-4460-AF30-4B009576ADF6}" sibTransId="{768AB92D-F20D-43D1-A089-087BACCEDF33}"/>
    <dgm:cxn modelId="{2E989AC9-AAB1-4A59-B002-8229FEF1E044}" srcId="{91DC1C92-97B1-4C25-BD08-283F2913FA5B}" destId="{E02339FD-9452-4979-89A7-E5E1BE5FA592}" srcOrd="1" destOrd="0" parTransId="{F34DC7AD-31C5-4081-8804-512D31542C8F}" sibTransId="{AFDE06FC-E8B1-4407-A19E-2F05B37BB0ED}"/>
    <dgm:cxn modelId="{2F533FCC-FD23-4680-AB72-DB493C486127}" srcId="{5FC2B088-C69F-461E-BFC3-D1C09C21C7F1}" destId="{91DC1C92-97B1-4C25-BD08-283F2913FA5B}" srcOrd="1" destOrd="0" parTransId="{C983BD5A-B952-4142-B3BC-6E65D738D84C}" sibTransId="{2215204B-5124-4517-A216-2D0EABEC8002}"/>
    <dgm:cxn modelId="{0E71CDD6-3B1D-411B-8111-EA5AC7F19DFB}" type="presOf" srcId="{5ECA5BFC-F8B6-4DE8-BC0A-C710A8013FFF}" destId="{B51E0EA8-44B2-4A0B-B6F2-EC8D572DA30F}" srcOrd="0" destOrd="1" presId="urn:microsoft.com/office/officeart/2005/8/layout/chevron2"/>
    <dgm:cxn modelId="{4E4502CF-89F2-4CF6-BFD4-012A6D7CF324}" type="presParOf" srcId="{9B7E2BE0-B859-453E-A894-084DDED891B7}" destId="{E6C2308A-DF29-4CD9-98D2-BB42DEF91A22}" srcOrd="0" destOrd="0" presId="urn:microsoft.com/office/officeart/2005/8/layout/chevron2"/>
    <dgm:cxn modelId="{F17FE90E-12D0-46C6-98C2-F6323CA49A0B}" type="presParOf" srcId="{E6C2308A-DF29-4CD9-98D2-BB42DEF91A22}" destId="{0B1CDF66-05DD-4930-8BE2-3193A162400C}" srcOrd="0" destOrd="0" presId="urn:microsoft.com/office/officeart/2005/8/layout/chevron2"/>
    <dgm:cxn modelId="{DFAF4B5D-7881-4806-9C15-6D224E1E50EB}" type="presParOf" srcId="{E6C2308A-DF29-4CD9-98D2-BB42DEF91A22}" destId="{B51E0EA8-44B2-4A0B-B6F2-EC8D572DA30F}" srcOrd="1" destOrd="0" presId="urn:microsoft.com/office/officeart/2005/8/layout/chevron2"/>
    <dgm:cxn modelId="{D4090D43-D8C6-4EEB-B4A8-C8804363796B}" type="presParOf" srcId="{9B7E2BE0-B859-453E-A894-084DDED891B7}" destId="{8DD8CAC7-D01C-44AD-A5D2-075769086CE7}" srcOrd="1" destOrd="0" presId="urn:microsoft.com/office/officeart/2005/8/layout/chevron2"/>
    <dgm:cxn modelId="{3C785882-2BEC-4BA4-8798-73A9686D972F}" type="presParOf" srcId="{9B7E2BE0-B859-453E-A894-084DDED891B7}" destId="{E4676902-0657-4AF9-9346-FCD8DD946381}" srcOrd="2" destOrd="0" presId="urn:microsoft.com/office/officeart/2005/8/layout/chevron2"/>
    <dgm:cxn modelId="{9E8546F8-92B2-4E36-ADA1-64268F70DD5A}" type="presParOf" srcId="{E4676902-0657-4AF9-9346-FCD8DD946381}" destId="{A761D4A3-05C0-4520-AEAC-F5E7D0CA0C2B}" srcOrd="0" destOrd="0" presId="urn:microsoft.com/office/officeart/2005/8/layout/chevron2"/>
    <dgm:cxn modelId="{6BC74A1E-9438-4C6C-993C-D249A5ED6EAE}" type="presParOf" srcId="{E4676902-0657-4AF9-9346-FCD8DD946381}" destId="{07E66087-9C60-4D16-A3C0-C47B59B36DED}" srcOrd="1" destOrd="0" presId="urn:microsoft.com/office/officeart/2005/8/layout/chevron2"/>
    <dgm:cxn modelId="{A1A5E564-6170-457B-B4A1-7A70CEFF4D40}" type="presParOf" srcId="{9B7E2BE0-B859-453E-A894-084DDED891B7}" destId="{8ABF9667-83B1-4154-863F-4A353B9EFF84}" srcOrd="3" destOrd="0" presId="urn:microsoft.com/office/officeart/2005/8/layout/chevron2"/>
    <dgm:cxn modelId="{A1E0B05C-C5DD-4DD5-9F25-D3A5E1E0DF6A}" type="presParOf" srcId="{9B7E2BE0-B859-453E-A894-084DDED891B7}" destId="{F53A07E1-3D4D-43D0-BA57-39418DEB7449}" srcOrd="4" destOrd="0" presId="urn:microsoft.com/office/officeart/2005/8/layout/chevron2"/>
    <dgm:cxn modelId="{2D8C7675-07C8-4449-B674-7A3449C084D2}" type="presParOf" srcId="{F53A07E1-3D4D-43D0-BA57-39418DEB7449}" destId="{A661101A-8DF0-4CC7-A16E-813A348E9C9B}" srcOrd="0" destOrd="0" presId="urn:microsoft.com/office/officeart/2005/8/layout/chevron2"/>
    <dgm:cxn modelId="{C78BD4EB-251E-491B-8184-772A777F9083}" type="presParOf" srcId="{F53A07E1-3D4D-43D0-BA57-39418DEB7449}" destId="{83636EEA-4D96-4B01-8354-26356550D38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1CDF66-05DD-4930-8BE2-3193A162400C}">
      <dsp:nvSpPr>
        <dsp:cNvPr id="0" name=""/>
        <dsp:cNvSpPr/>
      </dsp:nvSpPr>
      <dsp:spPr>
        <a:xfrm rot="5400000">
          <a:off x="-289718" y="292805"/>
          <a:ext cx="1931458" cy="1352020"/>
        </a:xfrm>
        <a:prstGeom prst="chevron">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March</a:t>
          </a:r>
        </a:p>
      </dsp:txBody>
      <dsp:txXfrm rot="-5400000">
        <a:off x="1" y="679096"/>
        <a:ext cx="1352020" cy="579438"/>
      </dsp:txXfrm>
    </dsp:sp>
    <dsp:sp modelId="{B51E0EA8-44B2-4A0B-B6F2-EC8D572DA30F}">
      <dsp:nvSpPr>
        <dsp:cNvPr id="0" name=""/>
        <dsp:cNvSpPr/>
      </dsp:nvSpPr>
      <dsp:spPr>
        <a:xfrm rot="5400000">
          <a:off x="5723076" y="-4367969"/>
          <a:ext cx="1255447" cy="9997559"/>
        </a:xfrm>
        <a:prstGeom prst="round2Same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a:solidFill>
                <a:srgbClr val="5F5F5F"/>
              </a:solidFill>
              <a:latin typeface="Calibri" panose="020F0502020204030204" pitchFamily="34" charset="0"/>
              <a:cs typeface="Calibri" panose="020F0502020204030204" pitchFamily="34" charset="0"/>
            </a:rPr>
            <a:t>Jurisdictions already engaged in onboarding must provide a final clean year-to-date transmission by March 22.</a:t>
          </a:r>
        </a:p>
        <a:p>
          <a:pPr marL="228600" lvl="1" indent="-228600" algn="l" defTabSz="1066800">
            <a:lnSpc>
              <a:spcPct val="90000"/>
            </a:lnSpc>
            <a:spcBef>
              <a:spcPct val="0"/>
            </a:spcBef>
            <a:spcAft>
              <a:spcPct val="15000"/>
            </a:spcAft>
            <a:buChar char="•"/>
          </a:pPr>
          <a:r>
            <a:rPr lang="en-US" sz="2400" b="1" kern="1200" dirty="0">
              <a:solidFill>
                <a:srgbClr val="5F5F5F"/>
              </a:solidFill>
              <a:latin typeface="Calibri" panose="020F0502020204030204" pitchFamily="34" charset="0"/>
              <a:cs typeface="Calibri" panose="020F0502020204030204" pitchFamily="34" charset="0"/>
            </a:rPr>
            <a:t>Other jurisdictions start onboarding with test messages.</a:t>
          </a:r>
        </a:p>
      </dsp:txBody>
      <dsp:txXfrm rot="-5400000">
        <a:off x="1352020" y="64373"/>
        <a:ext cx="9936273" cy="1132875"/>
      </dsp:txXfrm>
    </dsp:sp>
    <dsp:sp modelId="{A761D4A3-05C0-4520-AEAC-F5E7D0CA0C2B}">
      <dsp:nvSpPr>
        <dsp:cNvPr id="0" name=""/>
        <dsp:cNvSpPr/>
      </dsp:nvSpPr>
      <dsp:spPr>
        <a:xfrm rot="5400000">
          <a:off x="-289718" y="2033323"/>
          <a:ext cx="1931458" cy="1352020"/>
        </a:xfrm>
        <a:prstGeom prst="chevron">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April-May</a:t>
          </a:r>
        </a:p>
      </dsp:txBody>
      <dsp:txXfrm rot="-5400000">
        <a:off x="1" y="2419614"/>
        <a:ext cx="1352020" cy="579438"/>
      </dsp:txXfrm>
    </dsp:sp>
    <dsp:sp modelId="{07E66087-9C60-4D16-A3C0-C47B59B36DED}">
      <dsp:nvSpPr>
        <dsp:cNvPr id="0" name=""/>
        <dsp:cNvSpPr/>
      </dsp:nvSpPr>
      <dsp:spPr>
        <a:xfrm rot="5400000">
          <a:off x="5723076" y="-2627451"/>
          <a:ext cx="1255447" cy="9997559"/>
        </a:xfrm>
        <a:prstGeom prst="round2Same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a:solidFill>
                <a:srgbClr val="5F5F5F"/>
              </a:solidFill>
              <a:latin typeface="Calibri" panose="020F0502020204030204" pitchFamily="34" charset="0"/>
              <a:cs typeface="Calibri" panose="020F0502020204030204" pitchFamily="34" charset="0"/>
            </a:rPr>
            <a:t>Jurisdictions work with Arboviral Program on reconciliation and close out.</a:t>
          </a:r>
        </a:p>
        <a:p>
          <a:pPr marL="228600" lvl="1" indent="-228600" algn="l" defTabSz="1066800">
            <a:lnSpc>
              <a:spcPct val="90000"/>
            </a:lnSpc>
            <a:spcBef>
              <a:spcPct val="0"/>
            </a:spcBef>
            <a:spcAft>
              <a:spcPct val="15000"/>
            </a:spcAft>
            <a:buChar char="•"/>
          </a:pPr>
          <a:r>
            <a:rPr lang="en-US" sz="2400" b="1" kern="1200" dirty="0">
              <a:solidFill>
                <a:srgbClr val="5F5F5F"/>
              </a:solidFill>
              <a:latin typeface="Calibri" panose="020F0502020204030204" pitchFamily="34" charset="0"/>
              <a:cs typeface="Calibri" panose="020F0502020204030204" pitchFamily="34" charset="0"/>
            </a:rPr>
            <a:t>Onboarding jurisdictions continue to work on test messages.</a:t>
          </a:r>
        </a:p>
      </dsp:txBody>
      <dsp:txXfrm rot="-5400000">
        <a:off x="1352020" y="1804891"/>
        <a:ext cx="9936273" cy="1132875"/>
      </dsp:txXfrm>
    </dsp:sp>
    <dsp:sp modelId="{A661101A-8DF0-4CC7-A16E-813A348E9C9B}">
      <dsp:nvSpPr>
        <dsp:cNvPr id="0" name=""/>
        <dsp:cNvSpPr/>
      </dsp:nvSpPr>
      <dsp:spPr>
        <a:xfrm rot="5400000">
          <a:off x="-289718" y="3773840"/>
          <a:ext cx="1931458" cy="1352020"/>
        </a:xfrm>
        <a:prstGeom prst="chevron">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June</a:t>
          </a:r>
        </a:p>
      </dsp:txBody>
      <dsp:txXfrm rot="-5400000">
        <a:off x="1" y="4160131"/>
        <a:ext cx="1352020" cy="579438"/>
      </dsp:txXfrm>
    </dsp:sp>
    <dsp:sp modelId="{83636EEA-4D96-4B01-8354-26356550D385}">
      <dsp:nvSpPr>
        <dsp:cNvPr id="0" name=""/>
        <dsp:cNvSpPr/>
      </dsp:nvSpPr>
      <dsp:spPr>
        <a:xfrm rot="5400000">
          <a:off x="5723076" y="-886933"/>
          <a:ext cx="1255447" cy="9997559"/>
        </a:xfrm>
        <a:prstGeom prst="round2Same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a:solidFill>
                <a:srgbClr val="5F5F5F"/>
              </a:solidFill>
              <a:latin typeface="Calibri" panose="020F0502020204030204" pitchFamily="34" charset="0"/>
              <a:cs typeface="Calibri" panose="020F0502020204030204" pitchFamily="34" charset="0"/>
            </a:rPr>
            <a:t>Jurisdictions start or continue onboarding process.</a:t>
          </a:r>
        </a:p>
      </dsp:txBody>
      <dsp:txXfrm rot="-5400000">
        <a:off x="1352020" y="3545409"/>
        <a:ext cx="9936273" cy="113287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7" y="1"/>
            <a:ext cx="3037840" cy="466434"/>
          </a:xfrm>
          <a:prstGeom prst="rect">
            <a:avLst/>
          </a:prstGeom>
        </p:spPr>
        <p:txBody>
          <a:bodyPr vert="horz" lIns="93164" tIns="46582" rIns="93164" bIns="46582" rtlCol="0"/>
          <a:lstStyle>
            <a:lvl1pPr algn="r">
              <a:defRPr sz="1200"/>
            </a:lvl1pPr>
          </a:lstStyle>
          <a:p>
            <a:fld id="{031B8493-A2A6-4847-AE35-33172CCDB615}" type="datetimeFigureOut">
              <a:rPr lang="en-US" smtClean="0"/>
              <a:t>4/27/2021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829967"/>
            <a:ext cx="3037840" cy="466433"/>
          </a:xfrm>
          <a:prstGeom prst="rect">
            <a:avLst/>
          </a:prstGeom>
        </p:spPr>
        <p:txBody>
          <a:bodyPr vert="horz" lIns="93164" tIns="46582" rIns="93164" bIns="46582" rtlCol="0" anchor="b"/>
          <a:lstStyle>
            <a:lvl1pPr algn="r">
              <a:defRPr sz="1200"/>
            </a:lvl1pPr>
          </a:lstStyle>
          <a:p>
            <a:fld id="{1EE5F92A-FA89-4075-A7E6-DDC984F67BB3}" type="slidenum">
              <a:rPr lang="en-US" smtClean="0"/>
              <a:t>‹#›</a:t>
            </a:fld>
            <a:endParaRPr lang="en-US" dirty="0"/>
          </a:p>
        </p:txBody>
      </p:sp>
    </p:spTree>
    <p:extLst>
      <p:ext uri="{BB962C8B-B14F-4D97-AF65-F5344CB8AC3E}">
        <p14:creationId xmlns:p14="http://schemas.microsoft.com/office/powerpoint/2010/main" val="301084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7" y="1"/>
            <a:ext cx="3037840" cy="466434"/>
          </a:xfrm>
          <a:prstGeom prst="rect">
            <a:avLst/>
          </a:prstGeom>
        </p:spPr>
        <p:txBody>
          <a:bodyPr vert="horz" lIns="93164" tIns="46582" rIns="93164" bIns="46582" rtlCol="0"/>
          <a:lstStyle>
            <a:lvl1pPr algn="r">
              <a:defRPr sz="1200"/>
            </a:lvl1pPr>
          </a:lstStyle>
          <a:p>
            <a:fld id="{C437787A-DC68-4BDA-B9E4-AE58888B3A55}" type="datetimeFigureOut">
              <a:rPr lang="en-US" smtClean="0"/>
              <a:t>4/27/2021</a:t>
            </a:fld>
            <a:endParaRPr lang="en-US" dirty="0"/>
          </a:p>
        </p:txBody>
      </p:sp>
      <p:sp>
        <p:nvSpPr>
          <p:cNvPr id="4" name="Slide Image Placeholder 3"/>
          <p:cNvSpPr>
            <a:spLocks noGrp="1" noRot="1" noChangeAspect="1"/>
          </p:cNvSpPr>
          <p:nvPr>
            <p:ph type="sldImg" idx="2"/>
          </p:nvPr>
        </p:nvSpPr>
        <p:spPr>
          <a:xfrm>
            <a:off x="719138" y="1163638"/>
            <a:ext cx="5572125" cy="3135312"/>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829967"/>
            <a:ext cx="3037840" cy="466433"/>
          </a:xfrm>
          <a:prstGeom prst="rect">
            <a:avLst/>
          </a:prstGeom>
        </p:spPr>
        <p:txBody>
          <a:bodyPr vert="horz" lIns="93164" tIns="46582" rIns="93164" bIns="46582" rtlCol="0" anchor="b"/>
          <a:lstStyle>
            <a:lvl1pPr algn="r">
              <a:defRPr sz="1200"/>
            </a:lvl1pPr>
          </a:lstStyle>
          <a:p>
            <a:fld id="{E8CF6D08-AA4D-4E4A-BC5A-6638DFC699C5}" type="slidenum">
              <a:rPr lang="en-US" smtClean="0"/>
              <a:t>‹#›</a:t>
            </a:fld>
            <a:endParaRPr lang="en-US" dirty="0"/>
          </a:p>
        </p:txBody>
      </p:sp>
    </p:spTree>
    <p:extLst>
      <p:ext uri="{BB962C8B-B14F-4D97-AF65-F5344CB8AC3E}">
        <p14:creationId xmlns:p14="http://schemas.microsoft.com/office/powerpoint/2010/main" val="98017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en-US" dirty="0"/>
          </a:p>
        </p:txBody>
      </p:sp>
    </p:spTree>
    <p:extLst>
      <p:ext uri="{BB962C8B-B14F-4D97-AF65-F5344CB8AC3E}">
        <p14:creationId xmlns:p14="http://schemas.microsoft.com/office/powerpoint/2010/main" val="90508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9941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5678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95355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13</a:t>
            </a:fld>
            <a:endParaRPr lang="en-US" dirty="0"/>
          </a:p>
        </p:txBody>
      </p:sp>
    </p:spTree>
    <p:extLst>
      <p:ext uri="{BB962C8B-B14F-4D97-AF65-F5344CB8AC3E}">
        <p14:creationId xmlns:p14="http://schemas.microsoft.com/office/powerpoint/2010/main" val="1151270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3662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Tree>
    <p:extLst>
      <p:ext uri="{BB962C8B-B14F-4D97-AF65-F5344CB8AC3E}">
        <p14:creationId xmlns:p14="http://schemas.microsoft.com/office/powerpoint/2010/main" val="1610531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Tree>
    <p:extLst>
      <p:ext uri="{BB962C8B-B14F-4D97-AF65-F5344CB8AC3E}">
        <p14:creationId xmlns:p14="http://schemas.microsoft.com/office/powerpoint/2010/main" val="2621654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4615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673919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87966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073021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3668"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3668"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917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endParaRPr lang="en-US" baseline="0"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394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6951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69517" rtl="0" eaLnBrk="1" fontAlgn="auto" latinLnBrk="0" hangingPunct="1">
              <a:lnSpc>
                <a:spcPct val="100000"/>
              </a:lnSpc>
              <a:spcBef>
                <a:spcPts val="0"/>
              </a:spcBef>
              <a:spcAft>
                <a:spcPts val="0"/>
              </a:spcAft>
              <a:buClrTx/>
              <a:buSzTx/>
              <a:buFontTx/>
              <a:buNone/>
              <a:tabLst/>
              <a:defRPr/>
            </a:pPr>
            <a:fld id="{EB38CAEC-4554-485B-9189-C45C7447A40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9517"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925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3767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566976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61228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978334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04042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34246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5.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6.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7" name="TextBox 6"/>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39967414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b="15918"/>
          <a:stretch/>
        </p:blipFill>
        <p:spPr>
          <a:xfrm>
            <a:off x="0" y="-52439"/>
            <a:ext cx="12192000" cy="1211539"/>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E25423"/>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D9531E"/>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D9531E"/>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12020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134549099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D9531E"/>
                </a:solidFill>
                <a:effectLst/>
                <a:latin typeface="Calibri" pitchFamily="34" charset="0"/>
              </a:defRPr>
            </a:lvl1pPr>
          </a:lstStyle>
          <a:p>
            <a:r>
              <a:rPr lang="en-US" dirty="0"/>
              <a:t>Bottom band: NCEZID</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508"/>
          <a:stretch/>
        </p:blipFill>
        <p:spPr>
          <a:xfrm>
            <a:off x="0" y="6692413"/>
            <a:ext cx="12192000" cy="165587"/>
          </a:xfrm>
          <a:prstGeom prst="rect">
            <a:avLst/>
          </a:prstGeom>
        </p:spPr>
      </p:pic>
      <p:sp>
        <p:nvSpPr>
          <p:cNvPr id="7" name="Text Placeholder 7"/>
          <p:cNvSpPr>
            <a:spLocks noGrp="1"/>
          </p:cNvSpPr>
          <p:nvPr>
            <p:ph type="body" sz="quarter" idx="10"/>
          </p:nvPr>
        </p:nvSpPr>
        <p:spPr>
          <a:xfrm>
            <a:off x="609600" y="1545167"/>
            <a:ext cx="10972800" cy="4455584"/>
          </a:xfrm>
        </p:spPr>
        <p:txBody>
          <a:bodyPr/>
          <a:lstStyle>
            <a:lvl1pPr marL="457189" indent="-457189">
              <a:buClr>
                <a:srgbClr val="E25423"/>
              </a:buClr>
              <a:buFont typeface="Wingdings" panose="05000000000000000000" pitchFamily="2" charset="2"/>
              <a:buChar char="§"/>
              <a:defRPr sz="2667">
                <a:solidFill>
                  <a:schemeClr val="accent4">
                    <a:lumMod val="75000"/>
                  </a:schemeClr>
                </a:solidFill>
              </a:defRPr>
            </a:lvl1pPr>
            <a:lvl2pPr>
              <a:buClr>
                <a:srgbClr val="8D8B00"/>
              </a:buClr>
              <a:defRPr sz="2667">
                <a:solidFill>
                  <a:schemeClr val="accent4">
                    <a:lumMod val="75000"/>
                  </a:schemeClr>
                </a:solidFill>
              </a:defRPr>
            </a:lvl2pPr>
            <a:lvl3pPr>
              <a:buClr>
                <a:srgbClr val="006A71"/>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5793200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E25423"/>
                </a:solidFill>
                <a:effectLst/>
                <a:latin typeface="Calibri" pitchFamily="34" charset="0"/>
              </a:defRPr>
            </a:lvl1pPr>
          </a:lstStyle>
          <a:p>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6991" b="-4866"/>
          <a:stretch/>
        </p:blipFill>
        <p:spPr>
          <a:xfrm>
            <a:off x="-1" y="6669114"/>
            <a:ext cx="12192001" cy="257577"/>
          </a:xfrm>
          <a:prstGeom prst="rect">
            <a:avLst/>
          </a:prstGeom>
        </p:spPr>
      </p:pic>
    </p:spTree>
    <p:extLst>
      <p:ext uri="{BB962C8B-B14F-4D97-AF65-F5344CB8AC3E}">
        <p14:creationId xmlns:p14="http://schemas.microsoft.com/office/powerpoint/2010/main" val="201010765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54844346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3000"/>
              </a:lnSpc>
              <a:defRPr sz="2800"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000" b="1" baseline="0">
                <a:solidFill>
                  <a:srgbClr val="0096D6"/>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000"/>
              </a:lnSpc>
              <a:buNone/>
              <a:defRPr sz="18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00082"/>
          </a:xfrm>
          <a:prstGeom prst="rect">
            <a:avLst/>
          </a:prstGeom>
          <a:noFill/>
        </p:spPr>
        <p:txBody>
          <a:bodyPr wrap="square" rtlCol="0">
            <a:spAutoFit/>
          </a:bodyPr>
          <a:lstStyle/>
          <a:p>
            <a:pPr defTabSz="685783"/>
            <a:r>
              <a:rPr lang="en-US" sz="135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10226985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10"/>
            <a:ext cx="12198571" cy="1178193"/>
          </a:xfrm>
          <a:prstGeom prst="rect">
            <a:avLst/>
          </a:prstGeom>
        </p:spPr>
      </p:pic>
      <p:sp>
        <p:nvSpPr>
          <p:cNvPr id="3" name="TextBox 2"/>
          <p:cNvSpPr txBox="1"/>
          <p:nvPr userDrawn="1"/>
        </p:nvSpPr>
        <p:spPr>
          <a:xfrm>
            <a:off x="351715" y="3662435"/>
            <a:ext cx="8852455" cy="1384995"/>
          </a:xfrm>
          <a:prstGeom prst="rect">
            <a:avLst/>
          </a:prstGeom>
          <a:noFill/>
        </p:spPr>
        <p:txBody>
          <a:bodyPr wrap="square" rtlCol="0">
            <a:spAutoFit/>
          </a:bodyPr>
          <a:lstStyle/>
          <a:p>
            <a:pPr defTabSz="685783"/>
            <a:r>
              <a:rPr lang="en-US" sz="1200" dirty="0">
                <a:solidFill>
                  <a:srgbClr val="695E4A"/>
                </a:solidFill>
                <a:latin typeface="Calibri" panose="020F0502020204030204" pitchFamily="34" charset="0"/>
              </a:rPr>
              <a:t>For more information, contact CDC</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1-800-CDC-INFO (232-4636)</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TTY:  1-888-232-6348    www.cdc.gov</a:t>
            </a: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00082"/>
          </a:xfrm>
          <a:prstGeom prst="rect">
            <a:avLst/>
          </a:prstGeom>
          <a:noFill/>
        </p:spPr>
        <p:txBody>
          <a:bodyPr wrap="square" rtlCol="0">
            <a:spAutoFit/>
          </a:bodyPr>
          <a:lstStyle/>
          <a:p>
            <a:pPr algn="r" defTabSz="685783"/>
            <a:fld id="{546F342E-8484-4702-8326-3C4F0D187E4A}" type="slidenum">
              <a:rPr lang="en-US" sz="1350">
                <a:solidFill>
                  <a:srgbClr val="FFFFFF"/>
                </a:solidFill>
              </a:rPr>
              <a:pPr algn="r" defTabSz="685783"/>
              <a:t>‹#›</a:t>
            </a:fld>
            <a:endParaRPr lang="en-US" sz="1350" dirty="0">
              <a:solidFill>
                <a:srgbClr val="FFFFFF"/>
              </a:solidFill>
            </a:endParaRPr>
          </a:p>
        </p:txBody>
      </p:sp>
    </p:spTree>
    <p:extLst>
      <p:ext uri="{BB962C8B-B14F-4D97-AF65-F5344CB8AC3E}">
        <p14:creationId xmlns:p14="http://schemas.microsoft.com/office/powerpoint/2010/main" val="328183770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63788779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Edit Master text styles</a:t>
            </a:r>
          </a:p>
        </p:txBody>
      </p:sp>
      <p:sp>
        <p:nvSpPr>
          <p:cNvPr id="6" name="TextBox 5"/>
          <p:cNvSpPr txBox="1"/>
          <p:nvPr/>
        </p:nvSpPr>
        <p:spPr>
          <a:xfrm>
            <a:off x="609600" y="22457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22006765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a:t>Edit Master text styles</a:t>
            </a:r>
          </a:p>
          <a:p>
            <a:pPr lvl="1"/>
            <a:r>
              <a:rPr lang="en-US"/>
              <a:t>Second level</a:t>
            </a:r>
          </a:p>
          <a:p>
            <a:pPr lvl="2"/>
            <a:r>
              <a:rPr lang="en-US"/>
              <a:t>Third level</a:t>
            </a:r>
          </a:p>
        </p:txBody>
      </p:sp>
      <p:sp>
        <p:nvSpPr>
          <p:cNvPr id="8" name="TextBox 7"/>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424095041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t="87114"/>
          <a:stretch/>
        </p:blipFill>
        <p:spPr>
          <a:xfrm>
            <a:off x="6791" y="6684936"/>
            <a:ext cx="12174261" cy="183397"/>
          </a:xfrm>
          <a:prstGeom prst="rect">
            <a:avLst/>
          </a:prstGeom>
        </p:spPr>
      </p:pic>
      <p:sp>
        <p:nvSpPr>
          <p:cNvPr id="8" name="TextBox 7"/>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403156242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12940429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0088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endParaRPr lang="en-US" dirty="0"/>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6" name="TextBox 5"/>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chemeClr val="bg2"/>
                </a:solidFill>
              </a:rPr>
              <a:pPr algn="r" defTabSz="914377"/>
              <a:t>‹#›</a:t>
            </a:fld>
            <a:endParaRPr lang="en-US" sz="1800" dirty="0">
              <a:solidFill>
                <a:schemeClr val="bg2"/>
              </a:solidFill>
            </a:endParaRPr>
          </a:p>
        </p:txBody>
      </p:sp>
    </p:spTree>
    <p:extLst>
      <p:ext uri="{BB962C8B-B14F-4D97-AF65-F5344CB8AC3E}">
        <p14:creationId xmlns:p14="http://schemas.microsoft.com/office/powerpoint/2010/main" val="45784828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p:nvSpPr>
        <p:spPr>
          <a:xfrm>
            <a:off x="351714" y="3662433"/>
            <a:ext cx="8852455" cy="1815882"/>
          </a:xfrm>
          <a:prstGeom prst="rect">
            <a:avLst/>
          </a:prstGeom>
          <a:noFill/>
        </p:spPr>
        <p:txBody>
          <a:bodyPr wrap="square" rtlCol="0">
            <a:spAutoFit/>
          </a:bodyPr>
          <a:lstStyle/>
          <a:p>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p:nvSpPr>
        <p:spPr>
          <a:xfrm>
            <a:off x="-472097" y="6365558"/>
            <a:ext cx="1154464" cy="461665"/>
          </a:xfrm>
          <a:prstGeom prst="rect">
            <a:avLst/>
          </a:prstGeom>
          <a:noFill/>
        </p:spPr>
        <p:txBody>
          <a:bodyPr wrap="square" rtlCol="0">
            <a:spAutoFit/>
          </a:bodyPr>
          <a:lstStyle/>
          <a:p>
            <a:pPr algn="r"/>
            <a:fld id="{546F342E-8484-4702-8326-3C4F0D187E4A}" type="slidenum">
              <a:rPr lang="en-US" sz="2400" smtClean="0">
                <a:solidFill>
                  <a:schemeClr val="bg2"/>
                </a:solidFill>
              </a:rPr>
              <a:pPr algn="r"/>
              <a:t>‹#›</a:t>
            </a:fld>
            <a:endParaRPr lang="en-US" sz="2400" dirty="0">
              <a:solidFill>
                <a:schemeClr val="bg2"/>
              </a:solidFill>
            </a:endParaRPr>
          </a:p>
        </p:txBody>
      </p:sp>
    </p:spTree>
    <p:extLst>
      <p:ext uri="{BB962C8B-B14F-4D97-AF65-F5344CB8AC3E}">
        <p14:creationId xmlns:p14="http://schemas.microsoft.com/office/powerpoint/2010/main" val="3317890404"/>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068887921"/>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999920"/>
            <a:ext cx="10972800" cy="4983288"/>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7" name="Title 1"/>
          <p:cNvSpPr>
            <a:spLocks noGrp="1"/>
          </p:cNvSpPr>
          <p:nvPr>
            <p:ph type="title"/>
          </p:nvPr>
        </p:nvSpPr>
        <p:spPr>
          <a:xfrm>
            <a:off x="609600" y="274639"/>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
        <p:nvSpPr>
          <p:cNvPr id="9" name="TextBox 8"/>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56958420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3000"/>
              </a:lnSpc>
              <a:defRPr sz="2800"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000" b="1" baseline="0">
                <a:solidFill>
                  <a:srgbClr val="0096D6"/>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000"/>
              </a:lnSpc>
              <a:buNone/>
              <a:defRPr sz="18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00082"/>
          </a:xfrm>
          <a:prstGeom prst="rect">
            <a:avLst/>
          </a:prstGeom>
          <a:noFill/>
        </p:spPr>
        <p:txBody>
          <a:bodyPr wrap="square" rtlCol="0">
            <a:spAutoFit/>
          </a:bodyPr>
          <a:lstStyle/>
          <a:p>
            <a:pPr defTabSz="685783"/>
            <a:r>
              <a:rPr lang="en-US" sz="135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292062652"/>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10"/>
            <a:ext cx="12198571" cy="1178193"/>
          </a:xfrm>
          <a:prstGeom prst="rect">
            <a:avLst/>
          </a:prstGeom>
        </p:spPr>
      </p:pic>
      <p:sp>
        <p:nvSpPr>
          <p:cNvPr id="3" name="TextBox 2"/>
          <p:cNvSpPr txBox="1"/>
          <p:nvPr userDrawn="1"/>
        </p:nvSpPr>
        <p:spPr>
          <a:xfrm>
            <a:off x="351715" y="3662435"/>
            <a:ext cx="8852455" cy="1384995"/>
          </a:xfrm>
          <a:prstGeom prst="rect">
            <a:avLst/>
          </a:prstGeom>
          <a:noFill/>
        </p:spPr>
        <p:txBody>
          <a:bodyPr wrap="square" rtlCol="0">
            <a:spAutoFit/>
          </a:bodyPr>
          <a:lstStyle/>
          <a:p>
            <a:pPr defTabSz="685783"/>
            <a:r>
              <a:rPr lang="en-US" sz="1200" dirty="0">
                <a:solidFill>
                  <a:srgbClr val="695E4A"/>
                </a:solidFill>
                <a:latin typeface="Calibri" panose="020F0502020204030204" pitchFamily="34" charset="0"/>
              </a:rPr>
              <a:t>For more information, contact CDC</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1-800-CDC-INFO (232-4636)</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TTY:  1-888-232-6348    www.cdc.gov</a:t>
            </a: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00082"/>
          </a:xfrm>
          <a:prstGeom prst="rect">
            <a:avLst/>
          </a:prstGeom>
          <a:noFill/>
        </p:spPr>
        <p:txBody>
          <a:bodyPr wrap="square" rtlCol="0">
            <a:spAutoFit/>
          </a:bodyPr>
          <a:lstStyle/>
          <a:p>
            <a:pPr algn="r" defTabSz="685783"/>
            <a:fld id="{546F342E-8484-4702-8326-3C4F0D187E4A}" type="slidenum">
              <a:rPr lang="en-US" sz="1350">
                <a:solidFill>
                  <a:srgbClr val="FFFFFF"/>
                </a:solidFill>
              </a:rPr>
              <a:pPr algn="r" defTabSz="685783"/>
              <a:t>‹#›</a:t>
            </a:fld>
            <a:endParaRPr lang="en-US" sz="1350" dirty="0">
              <a:solidFill>
                <a:srgbClr val="FFFFFF"/>
              </a:solidFill>
            </a:endParaRPr>
          </a:p>
        </p:txBody>
      </p:sp>
    </p:spTree>
    <p:extLst>
      <p:ext uri="{BB962C8B-B14F-4D97-AF65-F5344CB8AC3E}">
        <p14:creationId xmlns:p14="http://schemas.microsoft.com/office/powerpoint/2010/main" val="347304981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_NCHHSTP">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5561"/>
          <a:stretch/>
        </p:blipFill>
        <p:spPr>
          <a:xfrm>
            <a:off x="0" y="1"/>
            <a:ext cx="12192000" cy="1210615"/>
          </a:xfrm>
          <a:prstGeom prst="rect">
            <a:avLst/>
          </a:prstGeom>
        </p:spPr>
      </p:pic>
      <p:sp>
        <p:nvSpPr>
          <p:cNvPr id="7" name="Title 1"/>
          <p:cNvSpPr>
            <a:spLocks noGrp="1"/>
          </p:cNvSpPr>
          <p:nvPr>
            <p:ph type="title"/>
          </p:nvPr>
        </p:nvSpPr>
        <p:spPr>
          <a:xfrm>
            <a:off x="609599" y="1386071"/>
            <a:ext cx="11211969" cy="1180971"/>
          </a:xfrm>
          <a:prstGeom prst="rect">
            <a:avLst/>
          </a:prstGeom>
        </p:spPr>
        <p:txBody>
          <a:bodyPr/>
          <a:lstStyle>
            <a:lvl1pPr algn="l">
              <a:lnSpc>
                <a:spcPts val="4000"/>
              </a:lnSpc>
              <a:defRPr sz="3733" b="1" baseline="0">
                <a:solidFill>
                  <a:srgbClr val="00788A"/>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788A"/>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788A"/>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120203"/>
            <a:ext cx="9204101" cy="830997"/>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National Center for HIV/AIDS, Viral Hepatitis, STD, and TB Prevention</a:t>
            </a:r>
          </a:p>
          <a:p>
            <a:r>
              <a:rPr lang="en-US" sz="2400" b="1" dirty="0">
                <a:solidFill>
                  <a:schemeClr val="tx2">
                    <a:lumMod val="95000"/>
                  </a:schemeClr>
                </a:solidFill>
                <a:latin typeface="Calibri" panose="020F0502020204030204" pitchFamily="34" charset="0"/>
              </a:rPr>
              <a:t>Division</a:t>
            </a:r>
            <a:r>
              <a:rPr lang="en-US" sz="2400" b="1" baseline="0" dirty="0">
                <a:solidFill>
                  <a:schemeClr val="tx2">
                    <a:lumMod val="95000"/>
                  </a:schemeClr>
                </a:solidFill>
                <a:latin typeface="Calibri" panose="020F0502020204030204" pitchFamily="34" charset="0"/>
              </a:rPr>
              <a:t> of STD Prevention</a:t>
            </a:r>
            <a:endParaRPr lang="en-US" sz="2400" b="1" dirty="0">
              <a:solidFill>
                <a:schemeClr val="tx2">
                  <a:lumMod val="95000"/>
                </a:schemeClr>
              </a:solidFill>
              <a:latin typeface="Calibri" panose="020F0502020204030204" pitchFamily="34" charset="0"/>
            </a:endParaRPr>
          </a:p>
        </p:txBody>
      </p:sp>
    </p:spTree>
    <p:extLst>
      <p:ext uri="{BB962C8B-B14F-4D97-AF65-F5344CB8AC3E}">
        <p14:creationId xmlns:p14="http://schemas.microsoft.com/office/powerpoint/2010/main" val="2008045150"/>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9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00788A"/>
                </a:solidFill>
                <a:effectLst/>
                <a:latin typeface="Calibri" pitchFamily="34" charset="0"/>
              </a:defRPr>
            </a:lvl1pPr>
          </a:lstStyle>
          <a:p>
            <a:r>
              <a:rPr lang="en-US" dirty="0"/>
              <a:t>Bottom band: NCHHSTP</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6A71"/>
              </a:buClr>
              <a:buFont typeface="Wingdings" panose="05000000000000000000" pitchFamily="2" charset="2"/>
              <a:buChar char="§"/>
              <a:defRPr sz="2667">
                <a:solidFill>
                  <a:schemeClr val="accent4">
                    <a:lumMod val="75000"/>
                  </a:schemeClr>
                </a:solidFill>
              </a:defRPr>
            </a:lvl1pPr>
            <a:lvl2pPr>
              <a:buClr>
                <a:srgbClr val="9A4E9E"/>
              </a:buClr>
              <a:defRPr sz="2667">
                <a:solidFill>
                  <a:schemeClr val="accent4">
                    <a:lumMod val="75000"/>
                  </a:schemeClr>
                </a:solidFill>
              </a:defRPr>
            </a:lvl2pPr>
            <a:lvl3pPr>
              <a:buClr>
                <a:srgbClr val="C00000"/>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44741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6166"/>
                </a:solidFill>
                <a:effectLst/>
                <a:latin typeface="Calibri" pitchFamily="34" charset="0"/>
              </a:defRPr>
            </a:lvl1pPr>
          </a:lstStyle>
          <a:p>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649"/>
          <a:stretch/>
        </p:blipFill>
        <p:spPr>
          <a:xfrm>
            <a:off x="0" y="6705601"/>
            <a:ext cx="12190928" cy="162732"/>
          </a:xfrm>
          <a:prstGeom prst="rect">
            <a:avLst/>
          </a:prstGeom>
        </p:spPr>
      </p:pic>
    </p:spTree>
    <p:extLst>
      <p:ext uri="{BB962C8B-B14F-4D97-AF65-F5344CB8AC3E}">
        <p14:creationId xmlns:p14="http://schemas.microsoft.com/office/powerpoint/2010/main" val="406959624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0061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67384327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351714" y="3662433"/>
            <a:ext cx="8852455" cy="1815882"/>
          </a:xfrm>
          <a:prstGeom prst="rect">
            <a:avLst/>
          </a:prstGeom>
          <a:noFill/>
        </p:spPr>
        <p:txBody>
          <a:bodyPr wrap="square" rtlCol="0">
            <a:spAutoFit/>
          </a:bodyPr>
          <a:lstStyle/>
          <a:p>
            <a:pPr defTabSz="914377"/>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77"/>
            <a:fld id="{546F342E-8484-4702-8326-3C4F0D187E4A}" type="slidenum">
              <a:rPr lang="en-US" sz="1800">
                <a:solidFill>
                  <a:srgbClr val="FFFFFF"/>
                </a:solidFill>
              </a:rPr>
              <a:pPr algn="r" defTabSz="914377"/>
              <a:t>‹#›</a:t>
            </a:fld>
            <a:endParaRPr lang="en-US" sz="1800" dirty="0">
              <a:solidFill>
                <a:srgbClr val="FFFFFF"/>
              </a:solidFill>
            </a:endParaRPr>
          </a:p>
        </p:txBody>
      </p:sp>
    </p:spTree>
    <p:extLst>
      <p:ext uri="{BB962C8B-B14F-4D97-AF65-F5344CB8AC3E}">
        <p14:creationId xmlns:p14="http://schemas.microsoft.com/office/powerpoint/2010/main" val="2169761921"/>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169625" y="3662433"/>
            <a:ext cx="8852455" cy="1815882"/>
          </a:xfrm>
          <a:prstGeom prst="rect">
            <a:avLst/>
          </a:prstGeom>
          <a:noFill/>
        </p:spPr>
        <p:txBody>
          <a:bodyPr wrap="square" rtlCol="0">
            <a:spAutoFit/>
          </a:bodyPr>
          <a:lstStyle/>
          <a:p>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2931797964"/>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573509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1494273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41342647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AF9A7E-F590-4D4C-8AF7-3959EF37DBF3}"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691749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AF9A7E-F590-4D4C-8AF7-3959EF37DBF3}" type="datetimeFigureOut">
              <a:rPr lang="en-US" smtClean="0"/>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8638671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AF9A7E-F590-4D4C-8AF7-3959EF37DBF3}" type="datetimeFigureOut">
              <a:rPr lang="en-US" smtClean="0"/>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41168048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F9A7E-F590-4D4C-8AF7-3959EF37DBF3}" type="datetimeFigureOut">
              <a:rPr lang="en-US" smtClean="0"/>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108053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3881938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52020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_CSELS">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267384746"/>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964877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9864747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351497862"/>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TITLE_CSELS">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19203470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4"/>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78" indent="-457178">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7" name="TextBox 6"/>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134869614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2"/>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54"/>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3949092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09"/>
            <a:ext cx="12198571" cy="1178193"/>
          </a:xfrm>
          <a:prstGeom prst="rect">
            <a:avLst/>
          </a:prstGeom>
        </p:spPr>
      </p:pic>
      <p:sp>
        <p:nvSpPr>
          <p:cNvPr id="3" name="TextBox 2"/>
          <p:cNvSpPr txBox="1"/>
          <p:nvPr userDrawn="1"/>
        </p:nvSpPr>
        <p:spPr>
          <a:xfrm>
            <a:off x="351715" y="3662434"/>
            <a:ext cx="8852455" cy="1815882"/>
          </a:xfrm>
          <a:prstGeom prst="rect">
            <a:avLst/>
          </a:prstGeom>
          <a:noFill/>
        </p:spPr>
        <p:txBody>
          <a:bodyPr wrap="square" rtlCol="0">
            <a:spAutoFit/>
          </a:bodyPr>
          <a:lstStyle/>
          <a:p>
            <a:pPr defTabSz="914354"/>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54"/>
            <a:fld id="{546F342E-8484-4702-8326-3C4F0D187E4A}" type="slidenum">
              <a:rPr lang="en-US" sz="1800">
                <a:solidFill>
                  <a:srgbClr val="FFFFFF"/>
                </a:solidFill>
              </a:rPr>
              <a:pPr algn="r" defTabSz="914354"/>
              <a:t>‹#›</a:t>
            </a:fld>
            <a:endParaRPr lang="en-US" sz="1800" dirty="0">
              <a:solidFill>
                <a:srgbClr val="FFFFFF"/>
              </a:solidFill>
            </a:endParaRPr>
          </a:p>
        </p:txBody>
      </p:sp>
    </p:spTree>
    <p:extLst>
      <p:ext uri="{BB962C8B-B14F-4D97-AF65-F5344CB8AC3E}">
        <p14:creationId xmlns:p14="http://schemas.microsoft.com/office/powerpoint/2010/main" val="338682694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7" name="TextBox 6"/>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160119168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4558071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6.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1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23.xml"/><Relationship Id="rId1" Type="http://schemas.openxmlformats.org/officeDocument/2006/relationships/slideLayout" Target="../slideLayouts/slideLayout22.xml"/></Relationships>
</file>

<file path=ppt/slideMasters/_rels/slideMaster14.xml.rels><?xml version="1.0" encoding="UTF-8" standalone="yes"?>
<Relationships xmlns="http://schemas.openxmlformats.org/package/2006/relationships"><Relationship Id="rId3" Type="http://schemas.openxmlformats.org/officeDocument/2006/relationships/theme" Target="../theme/theme14.xml"/><Relationship Id="rId2" Type="http://schemas.openxmlformats.org/officeDocument/2006/relationships/slideLayout" Target="../slideLayouts/slideLayout25.xml"/><Relationship Id="rId1" Type="http://schemas.openxmlformats.org/officeDocument/2006/relationships/slideLayout" Target="../slideLayouts/slideLayout24.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theme" Target="../theme/theme15.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theme" Target="../theme/theme16.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9.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73002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830" r:id="rId4"/>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145724491"/>
      </p:ext>
    </p:extLst>
  </p:cSld>
  <p:clrMap bg1="lt1" tx1="dk1" bg2="lt2" tx2="dk2" accent1="accent1" accent2="accent2" accent3="accent3" accent4="accent4" accent5="accent5" accent6="accent6" hlink="hlink" folHlink="folHlink"/>
  <p:sldLayoutIdLst>
    <p:sldLayoutId id="2147483735" r:id="rId1"/>
    <p:sldLayoutId id="2147483736" r:id="rId2"/>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598173691"/>
      </p:ext>
    </p:extLst>
  </p:cSld>
  <p:clrMap bg1="lt1" tx1="dk1" bg2="lt2" tx2="dk2" accent1="accent1" accent2="accent2" accent3="accent3" accent4="accent4" accent5="accent5" accent6="accent6" hlink="hlink" folHlink="folHlink"/>
  <p:sldLayoutIdLst>
    <p:sldLayoutId id="2147483753" r:id="rId1"/>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extLst>
      <p:ext uri="{BB962C8B-B14F-4D97-AF65-F5344CB8AC3E}">
        <p14:creationId xmlns:p14="http://schemas.microsoft.com/office/powerpoint/2010/main" val="1819842290"/>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791204287"/>
      </p:ext>
    </p:extLst>
  </p:cSld>
  <p:clrMap bg1="lt1" tx1="dk1" bg2="lt2" tx2="dk2" accent1="accent1" accent2="accent2" accent3="accent3" accent4="accent4" accent5="accent5" accent6="accent6" hlink="hlink" folHlink="folHlink"/>
  <p:sldLayoutIdLst>
    <p:sldLayoutId id="2147483781" r:id="rId1"/>
    <p:sldLayoutId id="2147483782"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472759955"/>
      </p:ext>
    </p:extLst>
  </p:cSld>
  <p:clrMap bg1="lt1" tx1="dk1" bg2="lt2" tx2="dk2" accent1="accent1" accent2="accent2" accent3="accent3" accent4="accent4" accent5="accent5" accent6="accent6" hlink="hlink" folHlink="folHlink"/>
  <p:sldLayoutIdLst>
    <p:sldLayoutId id="2147483786" r:id="rId1"/>
    <p:sldLayoutId id="2147483787" r:id="rId2"/>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648231237"/>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Lst>
  <p:transition>
    <p:fade/>
  </p:transition>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F9A7E-F590-4D4C-8AF7-3959EF37DBF3}" type="datetimeFigureOut">
              <a:rPr lang="en-US" smtClean="0"/>
              <a:t>4/27/2021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8B850-4439-496F-8322-B2C842C3FA74}" type="slidenum">
              <a:rPr lang="en-US" smtClean="0"/>
              <a:t>‹#›</a:t>
            </a:fld>
            <a:endParaRPr lang="en-US" dirty="0"/>
          </a:p>
        </p:txBody>
      </p:sp>
    </p:spTree>
    <p:extLst>
      <p:ext uri="{BB962C8B-B14F-4D97-AF65-F5344CB8AC3E}">
        <p14:creationId xmlns:p14="http://schemas.microsoft.com/office/powerpoint/2010/main" val="2461539919"/>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919439018"/>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58500587"/>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58256082"/>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1048446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93340792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70" algn="ctr" rtl="0" fontAlgn="base">
        <a:spcBef>
          <a:spcPct val="0"/>
        </a:spcBef>
        <a:spcAft>
          <a:spcPct val="0"/>
        </a:spcAft>
        <a:defRPr sz="5867">
          <a:solidFill>
            <a:schemeClr val="tx1"/>
          </a:solidFill>
          <a:latin typeface="Myriad Web Pro" panose="020B0503030403020204" pitchFamily="34" charset="0"/>
        </a:defRPr>
      </a:lvl6pPr>
      <a:lvl7pPr marL="1219140" algn="ctr" rtl="0" fontAlgn="base">
        <a:spcBef>
          <a:spcPct val="0"/>
        </a:spcBef>
        <a:spcAft>
          <a:spcPct val="0"/>
        </a:spcAft>
        <a:defRPr sz="5867">
          <a:solidFill>
            <a:schemeClr val="tx1"/>
          </a:solidFill>
          <a:latin typeface="Myriad Web Pro" panose="020B0503030403020204" pitchFamily="34" charset="0"/>
        </a:defRPr>
      </a:lvl7pPr>
      <a:lvl8pPr marL="1828709" algn="ctr" rtl="0" fontAlgn="base">
        <a:spcBef>
          <a:spcPct val="0"/>
        </a:spcBef>
        <a:spcAft>
          <a:spcPct val="0"/>
        </a:spcAft>
        <a:defRPr sz="5867">
          <a:solidFill>
            <a:schemeClr val="tx1"/>
          </a:solidFill>
          <a:latin typeface="Myriad Web Pro" panose="020B0503030403020204" pitchFamily="34" charset="0"/>
        </a:defRPr>
      </a:lvl8pPr>
      <a:lvl9pPr marL="2438278" algn="ctr" rtl="0" fontAlgn="base">
        <a:spcBef>
          <a:spcPct val="0"/>
        </a:spcBef>
        <a:spcAft>
          <a:spcPct val="0"/>
        </a:spcAft>
        <a:defRPr sz="5867">
          <a:solidFill>
            <a:schemeClr val="tx1"/>
          </a:solidFill>
          <a:latin typeface="Myriad Web Pro" panose="020B0503030403020204" pitchFamily="34" charset="0"/>
        </a:defRPr>
      </a:lvl9pPr>
    </p:titleStyle>
    <p:bodyStyle>
      <a:lvl1pPr marL="457178" indent="-457178"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50" indent="-380981"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25" indent="-304784"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493" indent="-304784"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062" indent="-304784"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63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679289757"/>
      </p:ext>
    </p:extLst>
  </p:cSld>
  <p:clrMap bg1="lt1" tx1="dk1" bg2="lt2" tx2="dk2" accent1="accent1" accent2="accent2" accent3="accent3" accent4="accent4" accent5="accent5" accent6="accent6" hlink="hlink" folHlink="folHlink"/>
  <p:sldLayoutIdLst>
    <p:sldLayoutId id="2147483683" r:id="rId1"/>
    <p:sldLayoutId id="2147483684"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42075555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44939933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Lst>
  <p:transition>
    <p:fade/>
  </p:transition>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cdc.gov/nndss/trc/news/" TargetMode="External"/><Relationship Id="rId4" Type="http://schemas.openxmlformats.org/officeDocument/2006/relationships/hyperlink" Target="https://www.cdc.gov/nndss/trc/"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ndc.services.cdc.gov/wp-content/uploads/2021/02/ArboviralDiseaseReportingSurveillanceGuide_2-13-19.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ndc.services.cdc.gov/wp-content/uploads/2021/02/Arboviralv1.3.xMMGDataElementPriorityList_2-13-19.xlsx"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mailto:dvbid2@cdc.gov"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c.gov/nndss/trc/news/"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https://www.cdc.gov/nndss/trc/onboarding/eshare.html" TargetMode="External"/><Relationship Id="rId5" Type="http://schemas.openxmlformats.org/officeDocument/2006/relationships/hyperlink" Target="mailto:edx@cdc.gov" TargetMode="External"/><Relationship Id="rId4" Type="http://schemas.openxmlformats.org/officeDocument/2006/relationships/hyperlink" Target="https://www.cdc.gov/nndss/tr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43.xml"/></Relationships>
</file>

<file path=ppt/slides/_rels/slide21.xml.rels><?xml version="1.0" encoding="UTF-8" standalone="yes"?>
<Relationships xmlns="http://schemas.openxmlformats.org/package/2006/relationships"><Relationship Id="rId3" Type="http://schemas.openxmlformats.org/officeDocument/2006/relationships/hyperlink" Target="https://www.cdc.gov/nndss/trc/onboarding/eshare.html" TargetMode="External"/><Relationship Id="rId2" Type="http://schemas.openxmlformats.org/officeDocument/2006/relationships/notesSlide" Target="../notesSlides/notesSlide21.xm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cdc.gov/nmi/ta-trc/implementation-arboviral/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457198" y="6077224"/>
            <a:ext cx="11559095" cy="437877"/>
          </a:xfrm>
        </p:spPr>
        <p:txBody>
          <a:bodyPr/>
          <a:lstStyle/>
          <a:p>
            <a:r>
              <a:rPr lang="en-US" b="1" dirty="0"/>
              <a:t>March 4, 2019			                          Division of Health Informatics and Surveillance</a:t>
            </a:r>
          </a:p>
        </p:txBody>
      </p:sp>
      <p:sp>
        <p:nvSpPr>
          <p:cNvPr id="7170" name="Title 3"/>
          <p:cNvSpPr>
            <a:spLocks noGrp="1"/>
          </p:cNvSpPr>
          <p:nvPr>
            <p:ph type="title"/>
          </p:nvPr>
        </p:nvSpPr>
        <p:spPr>
          <a:xfrm>
            <a:off x="4474350" y="1856996"/>
            <a:ext cx="7631394" cy="1954007"/>
          </a:xfrm>
        </p:spPr>
        <p:txBody>
          <a:bodyPr/>
          <a:lstStyle/>
          <a:p>
            <a:pPr>
              <a:lnSpc>
                <a:spcPct val="100000"/>
              </a:lnSpc>
            </a:pPr>
            <a:r>
              <a:rPr lang="en-US" altLang="en-US" sz="3000" dirty="0">
                <a:solidFill>
                  <a:srgbClr val="2F97DA"/>
                </a:solidFill>
              </a:rPr>
              <a:t>Special Session NNDSS Modernization Initiative (NMI) </a:t>
            </a:r>
            <a:r>
              <a:rPr lang="en-US" altLang="en-US" sz="3000" dirty="0" err="1">
                <a:solidFill>
                  <a:srgbClr val="2F97DA"/>
                </a:solidFill>
              </a:rPr>
              <a:t>eSHARE</a:t>
            </a:r>
            <a:r>
              <a:rPr lang="en-US" altLang="en-US" sz="3000" dirty="0">
                <a:solidFill>
                  <a:srgbClr val="2F97DA"/>
                </a:solidFill>
              </a:rPr>
              <a:t>: Guidance and Resources for Implementing </a:t>
            </a:r>
            <a:r>
              <a:rPr lang="en-US" altLang="en-US" sz="3000" dirty="0" err="1">
                <a:solidFill>
                  <a:srgbClr val="2F97DA"/>
                </a:solidFill>
              </a:rPr>
              <a:t>Arboviral</a:t>
            </a:r>
            <a:r>
              <a:rPr lang="en-US" altLang="en-US" sz="3000" dirty="0">
                <a:solidFill>
                  <a:srgbClr val="2F97DA"/>
                </a:solidFill>
              </a:rPr>
              <a:t> v1.3 HL7 Case Notification Messages</a:t>
            </a:r>
            <a:endParaRPr lang="en-US" altLang="en-US" sz="3000" dirty="0">
              <a:solidFill>
                <a:srgbClr val="FF0000"/>
              </a:solidFill>
            </a:endParaRPr>
          </a:p>
        </p:txBody>
      </p:sp>
      <p:pic>
        <p:nvPicPr>
          <p:cNvPr id="6" name="Picture 5"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01" y="1549262"/>
            <a:ext cx="3981359" cy="1563829"/>
          </a:xfrm>
          <a:prstGeom prst="rect">
            <a:avLst/>
          </a:prstGeom>
        </p:spPr>
      </p:pic>
      <p:sp>
        <p:nvSpPr>
          <p:cNvPr id="9" name="Subtitle 1"/>
          <p:cNvSpPr>
            <a:spLocks noGrp="1"/>
          </p:cNvSpPr>
          <p:nvPr>
            <p:ph type="subTitle" idx="1"/>
          </p:nvPr>
        </p:nvSpPr>
        <p:spPr>
          <a:xfrm>
            <a:off x="457197" y="3972210"/>
            <a:ext cx="11229587" cy="1758761"/>
          </a:xfrm>
        </p:spPr>
        <p:txBody>
          <a:bodyPr/>
          <a:lstStyle/>
          <a:p>
            <a:endParaRPr lang="en-US" sz="2000" dirty="0">
              <a:solidFill>
                <a:srgbClr val="FF0000"/>
              </a:solidFill>
            </a:endParaRPr>
          </a:p>
          <a:p>
            <a:pPr marL="342891" indent="-342891">
              <a:buFont typeface="Arial" panose="020B0604020202020204" pitchFamily="34" charset="0"/>
              <a:buChar char="•"/>
            </a:pPr>
            <a:r>
              <a:rPr lang="en-US" sz="2000" dirty="0">
                <a:solidFill>
                  <a:srgbClr val="FF0000"/>
                </a:solidFill>
              </a:rPr>
              <a:t>Access the NNDSS Technical Resource Center at    </a:t>
            </a:r>
          </a:p>
          <a:p>
            <a:pPr>
              <a:spcBef>
                <a:spcPts val="0"/>
              </a:spcBef>
            </a:pPr>
            <a:r>
              <a:rPr lang="en-US" sz="2000" dirty="0">
                <a:solidFill>
                  <a:srgbClr val="FF0000"/>
                </a:solidFill>
              </a:rPr>
              <a:t>      </a:t>
            </a:r>
            <a:r>
              <a:rPr lang="en-US" sz="2000" dirty="0">
                <a:solidFill>
                  <a:srgbClr val="FF0000"/>
                </a:solidFill>
                <a:hlinkClick r:id="rId4" tooltip="Link to the NMI Technical Assistance and Training Resource Center at the CDC"/>
              </a:rPr>
              <a:t>https://www.cdc.gov/nndss/trc/</a:t>
            </a:r>
            <a:endParaRPr lang="en-US" sz="2000" dirty="0">
              <a:solidFill>
                <a:srgbClr val="FF0000"/>
              </a:solidFill>
            </a:endParaRPr>
          </a:p>
          <a:p>
            <a:pPr marL="342891" indent="-342891">
              <a:buFont typeface="Arial" panose="020B0604020202020204" pitchFamily="34" charset="0"/>
              <a:buChar char="•"/>
            </a:pPr>
            <a:r>
              <a:rPr lang="en-US" sz="2000" dirty="0">
                <a:solidFill>
                  <a:srgbClr val="FF0000"/>
                </a:solidFill>
              </a:rPr>
              <a:t>Subscribe to monthly NMI Notes news updates at</a:t>
            </a:r>
          </a:p>
          <a:p>
            <a:pPr>
              <a:spcBef>
                <a:spcPts val="0"/>
              </a:spcBef>
            </a:pPr>
            <a:r>
              <a:rPr lang="en-US" sz="2000" dirty="0">
                <a:solidFill>
                  <a:srgbClr val="FF0000"/>
                </a:solidFill>
              </a:rPr>
              <a:t>      </a:t>
            </a:r>
            <a:r>
              <a:rPr lang="en-US" sz="2000" dirty="0">
                <a:solidFill>
                  <a:srgbClr val="FF0000"/>
                </a:solidFill>
                <a:hlinkClick r:id="rId5" tooltip="NMI Notes Update"/>
              </a:rPr>
              <a:t>https://www.cdc.gov/nndss/trc/news/</a:t>
            </a:r>
            <a:endParaRPr lang="en-US" sz="2000" dirty="0">
              <a:solidFill>
                <a:srgbClr val="FF0000"/>
              </a:solidFill>
            </a:endParaRPr>
          </a:p>
        </p:txBody>
      </p:sp>
    </p:spTree>
    <p:extLst>
      <p:ext uri="{BB962C8B-B14F-4D97-AF65-F5344CB8AC3E}">
        <p14:creationId xmlns:p14="http://schemas.microsoft.com/office/powerpoint/2010/main" val="262737060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918623" y="1341956"/>
            <a:ext cx="10354753" cy="5259811"/>
          </a:xfrm>
        </p:spPr>
        <p:txBody>
          <a:bodyPr/>
          <a:lstStyle/>
          <a:p>
            <a:pPr marL="0" indent="0">
              <a:buNone/>
            </a:pPr>
            <a:r>
              <a:rPr lang="en-US" sz="2800" dirty="0"/>
              <a:t>Located on the NNDSS MMGs and Artifacts webpage:</a:t>
            </a:r>
          </a:p>
          <a:p>
            <a:endParaRPr lang="en-US" dirty="0"/>
          </a:p>
          <a:p>
            <a:r>
              <a:rPr lang="en-US" sz="2800" dirty="0"/>
              <a:t>Arboviral Disease Reporting Surveillance Guide</a:t>
            </a:r>
          </a:p>
          <a:p>
            <a:pPr lvl="1"/>
            <a:r>
              <a:rPr lang="en-US" sz="2800" u="sng">
                <a:hlinkClick r:id="rId3"/>
              </a:rPr>
              <a:t>https://ndc.services.cdc.gov/wp-content/uploads/2021/02/ArboviralDiseaseReportingSurveillanceGuide_2-13-19.docx</a:t>
            </a:r>
            <a:endParaRPr lang="en-US" sz="2800" u="sng" dirty="0"/>
          </a:p>
          <a:p>
            <a:pPr lvl="1"/>
            <a:endParaRPr lang="en-US" sz="2800" dirty="0">
              <a:solidFill>
                <a:srgbClr val="5F5F5F"/>
              </a:solidFill>
            </a:endParaRPr>
          </a:p>
          <a:p>
            <a:r>
              <a:rPr lang="en-US" sz="2800" dirty="0"/>
              <a:t>Arboviral MMG Data Element Priority List</a:t>
            </a:r>
          </a:p>
          <a:p>
            <a:pPr lvl="1"/>
            <a:r>
              <a:rPr lang="en-US" sz="2800" u="sng" dirty="0">
                <a:hlinkClick r:id="rId4"/>
              </a:rPr>
              <a:t>https://ndc.services.cdc.gov/wp-content/uploads/2021/02/Arboviralv1.3.xMMGDataElementPriorityList_2-13-19.xlsx</a:t>
            </a:r>
            <a:endParaRPr lang="en-US" sz="2800" dirty="0">
              <a:solidFill>
                <a:srgbClr val="5F5F5F"/>
              </a:solidFill>
            </a:endParaRPr>
          </a:p>
          <a:p>
            <a:endParaRPr lang="en-US" sz="3000" dirty="0">
              <a:solidFill>
                <a:srgbClr val="5F5F5F"/>
              </a:solidFill>
            </a:endParaRPr>
          </a:p>
          <a:p>
            <a:endParaRPr lang="en-US" sz="3000" dirty="0">
              <a:solidFill>
                <a:srgbClr val="5F5F5F"/>
              </a:solidFill>
            </a:endParaRPr>
          </a:p>
          <a:p>
            <a:pPr marL="0" indent="0">
              <a:buNone/>
            </a:pPr>
            <a:endParaRPr lang="en-US" sz="2800" dirty="0">
              <a:solidFill>
                <a:srgbClr val="00B050"/>
              </a:solidFill>
            </a:endParaRPr>
          </a:p>
        </p:txBody>
      </p:sp>
      <p:sp>
        <p:nvSpPr>
          <p:cNvPr id="16" name="Title 15"/>
          <p:cNvSpPr>
            <a:spLocks noGrp="1"/>
          </p:cNvSpPr>
          <p:nvPr>
            <p:ph type="title"/>
          </p:nvPr>
        </p:nvSpPr>
        <p:spPr>
          <a:xfrm>
            <a:off x="609600" y="418192"/>
            <a:ext cx="10972800" cy="623162"/>
          </a:xfrm>
        </p:spPr>
        <p:txBody>
          <a:bodyPr anchor="t"/>
          <a:lstStyle/>
          <a:p>
            <a:r>
              <a:rPr lang="en-US" sz="3730" dirty="0"/>
              <a:t>New Arboviral Resources Posted</a:t>
            </a:r>
          </a:p>
        </p:txBody>
      </p:sp>
    </p:spTree>
    <p:extLst>
      <p:ext uri="{BB962C8B-B14F-4D97-AF65-F5344CB8AC3E}">
        <p14:creationId xmlns:p14="http://schemas.microsoft.com/office/powerpoint/2010/main" val="363398584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918623" y="1341956"/>
            <a:ext cx="10354753" cy="5259811"/>
          </a:xfrm>
        </p:spPr>
        <p:txBody>
          <a:bodyPr/>
          <a:lstStyle/>
          <a:p>
            <a:r>
              <a:rPr lang="en-US" sz="2800" dirty="0">
                <a:solidFill>
                  <a:srgbClr val="5F5F5F"/>
                </a:solidFill>
              </a:rPr>
              <a:t>Streamlined version of the ArboNET User Guide for HL7 users focused entirely on human case data</a:t>
            </a:r>
          </a:p>
          <a:p>
            <a:r>
              <a:rPr lang="en-US" sz="2800" dirty="0">
                <a:solidFill>
                  <a:srgbClr val="5F5F5F"/>
                </a:solidFill>
              </a:rPr>
              <a:t>Provides guidance on reporting arboviral diseases</a:t>
            </a:r>
          </a:p>
          <a:p>
            <a:pPr lvl="1"/>
            <a:r>
              <a:rPr lang="en-US" sz="2800" dirty="0">
                <a:solidFill>
                  <a:srgbClr val="5F5F5F"/>
                </a:solidFill>
              </a:rPr>
              <a:t>General reporting tips </a:t>
            </a:r>
          </a:p>
          <a:p>
            <a:pPr lvl="1"/>
            <a:r>
              <a:rPr lang="en-US" sz="2800" dirty="0">
                <a:solidFill>
                  <a:srgbClr val="5F5F5F"/>
                </a:solidFill>
              </a:rPr>
              <a:t>Data element and clinical definitions </a:t>
            </a:r>
          </a:p>
          <a:p>
            <a:pPr lvl="1"/>
            <a:r>
              <a:rPr lang="en-US" sz="2800" dirty="0">
                <a:solidFill>
                  <a:srgbClr val="5F5F5F"/>
                </a:solidFill>
              </a:rPr>
              <a:t>Business rules for reporting</a:t>
            </a:r>
          </a:p>
          <a:p>
            <a:pPr lvl="2"/>
            <a:r>
              <a:rPr lang="en-US" sz="2000" dirty="0">
                <a:solidFill>
                  <a:srgbClr val="5F5F5F"/>
                </a:solidFill>
              </a:rPr>
              <a:t>Zika and WNV presumptive viremic donors (PVDS) reporting</a:t>
            </a:r>
          </a:p>
          <a:p>
            <a:pPr lvl="3"/>
            <a:r>
              <a:rPr lang="en-US" sz="2000" dirty="0">
                <a:solidFill>
                  <a:srgbClr val="5F5F5F"/>
                </a:solidFill>
              </a:rPr>
              <a:t>Integrated surveillance system may need modification to transmit PVDs according to business rules.</a:t>
            </a:r>
          </a:p>
          <a:p>
            <a:pPr lvl="2"/>
            <a:r>
              <a:rPr lang="en-US" sz="2000" dirty="0">
                <a:solidFill>
                  <a:srgbClr val="5F5F5F"/>
                </a:solidFill>
              </a:rPr>
              <a:t>Laboratory test reporting</a:t>
            </a:r>
          </a:p>
          <a:p>
            <a:pPr lvl="3"/>
            <a:r>
              <a:rPr lang="en-US" sz="2000" dirty="0">
                <a:solidFill>
                  <a:srgbClr val="5F5F5F"/>
                </a:solidFill>
              </a:rPr>
              <a:t>Complexity of testing for arboviral diseases makes lab reporting challenging.</a:t>
            </a:r>
          </a:p>
          <a:p>
            <a:pPr marL="0" indent="0">
              <a:buNone/>
            </a:pPr>
            <a:endParaRPr lang="en-US" sz="2800" dirty="0">
              <a:solidFill>
                <a:srgbClr val="5F5F5F"/>
              </a:solidFill>
            </a:endParaRPr>
          </a:p>
          <a:p>
            <a:endParaRPr lang="en-US" sz="2800" dirty="0">
              <a:solidFill>
                <a:srgbClr val="5F5F5F"/>
              </a:solidFill>
            </a:endParaRPr>
          </a:p>
          <a:p>
            <a:pPr marL="0" indent="0">
              <a:buNone/>
            </a:pPr>
            <a:endParaRPr lang="en-US" sz="2800" dirty="0">
              <a:solidFill>
                <a:srgbClr val="5F5F5F"/>
              </a:solidFill>
            </a:endParaRPr>
          </a:p>
          <a:p>
            <a:endParaRPr lang="en-US" sz="3000" dirty="0">
              <a:solidFill>
                <a:srgbClr val="5F5F5F"/>
              </a:solidFill>
            </a:endParaRPr>
          </a:p>
          <a:p>
            <a:endParaRPr lang="en-US" sz="3000" dirty="0">
              <a:solidFill>
                <a:srgbClr val="5F5F5F"/>
              </a:solidFill>
            </a:endParaRPr>
          </a:p>
          <a:p>
            <a:pPr marL="0" indent="0">
              <a:buNone/>
            </a:pPr>
            <a:endParaRPr lang="en-US" sz="2800" dirty="0">
              <a:solidFill>
                <a:srgbClr val="00B050"/>
              </a:solidFill>
            </a:endParaRPr>
          </a:p>
        </p:txBody>
      </p:sp>
      <p:sp>
        <p:nvSpPr>
          <p:cNvPr id="16" name="Title 15"/>
          <p:cNvSpPr>
            <a:spLocks noGrp="1"/>
          </p:cNvSpPr>
          <p:nvPr>
            <p:ph type="title"/>
          </p:nvPr>
        </p:nvSpPr>
        <p:spPr>
          <a:xfrm>
            <a:off x="609600" y="418192"/>
            <a:ext cx="10972800" cy="623162"/>
          </a:xfrm>
        </p:spPr>
        <p:txBody>
          <a:bodyPr anchor="t"/>
          <a:lstStyle/>
          <a:p>
            <a:r>
              <a:rPr lang="en-US" sz="3730" dirty="0"/>
              <a:t>Surveillance Guide</a:t>
            </a:r>
          </a:p>
        </p:txBody>
      </p:sp>
      <p:graphicFrame>
        <p:nvGraphicFramePr>
          <p:cNvPr id="4" name="Object 2" descr="ArboNET icon" title="ArboNET Icon"/>
          <p:cNvGraphicFramePr>
            <a:graphicFrameLocks noChangeAspect="1"/>
          </p:cNvGraphicFramePr>
          <p:nvPr>
            <p:extLst>
              <p:ext uri="{D42A27DB-BD31-4B8C-83A1-F6EECF244321}">
                <p14:modId xmlns:p14="http://schemas.microsoft.com/office/powerpoint/2010/main" val="4169292724"/>
              </p:ext>
            </p:extLst>
          </p:nvPr>
        </p:nvGraphicFramePr>
        <p:xfrm>
          <a:off x="9998122" y="80254"/>
          <a:ext cx="2082853" cy="1299037"/>
        </p:xfrm>
        <a:graphic>
          <a:graphicData uri="http://schemas.openxmlformats.org/presentationml/2006/ole">
            <mc:AlternateContent xmlns:mc="http://schemas.openxmlformats.org/markup-compatibility/2006">
              <mc:Choice xmlns:v="urn:schemas-microsoft-com:vml" Requires="v">
                <p:oleObj spid="_x0000_s2284" name="Bitmap Image" r:id="rId4" imgW="5714286" imgH="3543795" progId="Paint.Picture">
                  <p:embed/>
                </p:oleObj>
              </mc:Choice>
              <mc:Fallback>
                <p:oleObj name="Bitmap Image" r:id="rId4" imgW="5714286" imgH="3543795" progId="Paint.Picture">
                  <p:embed/>
                  <p:pic>
                    <p:nvPicPr>
                      <p:cNvPr id="4"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98122" y="80254"/>
                        <a:ext cx="2082853" cy="129903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31616072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918623" y="1341956"/>
            <a:ext cx="10354753" cy="5259811"/>
          </a:xfrm>
        </p:spPr>
        <p:txBody>
          <a:bodyPr/>
          <a:lstStyle/>
          <a:p>
            <a:r>
              <a:rPr lang="en-US" sz="2800" dirty="0">
                <a:solidFill>
                  <a:srgbClr val="5F5F5F"/>
                </a:solidFill>
              </a:rPr>
              <a:t>Developed to address confusion over priority designations in the MMG which were based on whether the element was required for HL7 messages</a:t>
            </a:r>
          </a:p>
          <a:p>
            <a:r>
              <a:rPr lang="en-US" sz="2670" dirty="0">
                <a:solidFill>
                  <a:srgbClr val="5F5F5F"/>
                </a:solidFill>
              </a:rPr>
              <a:t>Rankings were assigned by the Arboviral Program.</a:t>
            </a:r>
          </a:p>
          <a:p>
            <a:pPr lvl="1"/>
            <a:r>
              <a:rPr lang="en-US" sz="2000" dirty="0">
                <a:solidFill>
                  <a:srgbClr val="5F5F5F"/>
                </a:solidFill>
              </a:rPr>
              <a:t>1= Highest priority for reporting; onboarding should be postponed if jurisdiction's system is not able to transmit this variable.			</a:t>
            </a:r>
          </a:p>
          <a:p>
            <a:pPr lvl="1"/>
            <a:r>
              <a:rPr lang="en-US" sz="2000" dirty="0">
                <a:solidFill>
                  <a:srgbClr val="5F5F5F"/>
                </a:solidFill>
              </a:rPr>
              <a:t>2= Strong preference to have this reported; requires further discussion and may delay onboarding if not transmitted.		</a:t>
            </a:r>
          </a:p>
          <a:p>
            <a:pPr lvl="1"/>
            <a:r>
              <a:rPr lang="en-US" sz="2000" dirty="0">
                <a:solidFill>
                  <a:srgbClr val="5F5F5F"/>
                </a:solidFill>
              </a:rPr>
              <a:t>3= Optional, can onboard without this variable, but we would like the jurisdiction to consider adding at a later date.</a:t>
            </a:r>
          </a:p>
          <a:p>
            <a:r>
              <a:rPr lang="en-US" sz="2800" dirty="0">
                <a:solidFill>
                  <a:srgbClr val="5F5F5F"/>
                </a:solidFill>
              </a:rPr>
              <a:t>Data elements that have delayed onboarding for some states include clinical syndrome, identified by blood donor screening, age unit, imported country, and symptom variables.  </a:t>
            </a:r>
          </a:p>
          <a:p>
            <a:pPr marL="0" indent="0">
              <a:buNone/>
            </a:pPr>
            <a:endParaRPr lang="en-US" sz="3000" dirty="0">
              <a:solidFill>
                <a:srgbClr val="5F5F5F"/>
              </a:solidFill>
            </a:endParaRPr>
          </a:p>
          <a:p>
            <a:endParaRPr lang="en-US" sz="3000" dirty="0">
              <a:solidFill>
                <a:srgbClr val="5F5F5F"/>
              </a:solidFill>
            </a:endParaRPr>
          </a:p>
          <a:p>
            <a:pPr marL="0" indent="0">
              <a:buNone/>
            </a:pPr>
            <a:endParaRPr lang="en-US" sz="2800" dirty="0">
              <a:solidFill>
                <a:srgbClr val="00B050"/>
              </a:solidFill>
            </a:endParaRPr>
          </a:p>
        </p:txBody>
      </p:sp>
      <p:sp>
        <p:nvSpPr>
          <p:cNvPr id="16" name="Title 15"/>
          <p:cNvSpPr>
            <a:spLocks noGrp="1"/>
          </p:cNvSpPr>
          <p:nvPr>
            <p:ph type="title"/>
          </p:nvPr>
        </p:nvSpPr>
        <p:spPr>
          <a:xfrm>
            <a:off x="609600" y="418192"/>
            <a:ext cx="10972800" cy="623162"/>
          </a:xfrm>
        </p:spPr>
        <p:txBody>
          <a:bodyPr anchor="t"/>
          <a:lstStyle/>
          <a:p>
            <a:r>
              <a:rPr lang="en-US" sz="3730" dirty="0"/>
              <a:t>Data Element Priority List</a:t>
            </a:r>
          </a:p>
        </p:txBody>
      </p:sp>
    </p:spTree>
    <p:extLst>
      <p:ext uri="{BB962C8B-B14F-4D97-AF65-F5344CB8AC3E}">
        <p14:creationId xmlns:p14="http://schemas.microsoft.com/office/powerpoint/2010/main" val="354613452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74639"/>
            <a:ext cx="10972800" cy="710099"/>
          </a:xfrm>
        </p:spPr>
        <p:txBody>
          <a:bodyPr anchor="t"/>
          <a:lstStyle/>
          <a:p>
            <a:r>
              <a:rPr lang="en-US" dirty="0"/>
              <a:t>Arboviral Disease Reporting</a:t>
            </a:r>
          </a:p>
        </p:txBody>
      </p:sp>
      <p:sp>
        <p:nvSpPr>
          <p:cNvPr id="8" name="Text Placeholder 5"/>
          <p:cNvSpPr>
            <a:spLocks noGrp="1"/>
          </p:cNvSpPr>
          <p:nvPr>
            <p:ph type="body" sz="quarter" idx="10"/>
          </p:nvPr>
        </p:nvSpPr>
        <p:spPr>
          <a:xfrm>
            <a:off x="609600" y="1160585"/>
            <a:ext cx="10972800" cy="4840166"/>
          </a:xfrm>
        </p:spPr>
        <p:txBody>
          <a:bodyPr/>
          <a:lstStyle/>
          <a:p>
            <a:r>
              <a:rPr lang="en-US" sz="2800" dirty="0">
                <a:solidFill>
                  <a:srgbClr val="5F5F5F"/>
                </a:solidFill>
              </a:rPr>
              <a:t>Ideally, your jurisdiction will provide the same or better level of data in the HL7 messages than was sent in your state’s legacy method.</a:t>
            </a:r>
          </a:p>
          <a:p>
            <a:pPr lvl="1">
              <a:spcBef>
                <a:spcPts val="1800"/>
              </a:spcBef>
            </a:pPr>
            <a:r>
              <a:rPr lang="en-US" sz="2400" dirty="0">
                <a:solidFill>
                  <a:srgbClr val="5F5F5F"/>
                </a:solidFill>
              </a:rPr>
              <a:t>To understand whether your integrated surveillance system needs to be updated to maintain the current level of reporting may require discussions with your epidemiologic and surveillance staff.</a:t>
            </a:r>
          </a:p>
          <a:p>
            <a:pPr lvl="1">
              <a:spcBef>
                <a:spcPts val="1800"/>
              </a:spcBef>
            </a:pPr>
            <a:r>
              <a:rPr lang="en-US" sz="2400" dirty="0">
                <a:solidFill>
                  <a:srgbClr val="5F5F5F"/>
                </a:solidFill>
              </a:rPr>
              <a:t>Legacy method may have bypassed your integrated surveillance system (e.g., direct web-based data entry), or may have included both data extracted from your system merged with additional data by surveillance staff.</a:t>
            </a:r>
          </a:p>
          <a:p>
            <a:pPr>
              <a:spcBef>
                <a:spcPts val="1800"/>
              </a:spcBef>
            </a:pPr>
            <a:r>
              <a:rPr lang="en-US" sz="2800" dirty="0">
                <a:solidFill>
                  <a:srgbClr val="5F5F5F"/>
                </a:solidFill>
              </a:rPr>
              <a:t>Arboviral program staff are available to address questions or concerns about the priority list.</a:t>
            </a:r>
          </a:p>
        </p:txBody>
      </p:sp>
    </p:spTree>
    <p:extLst>
      <p:ext uri="{BB962C8B-B14F-4D97-AF65-F5344CB8AC3E}">
        <p14:creationId xmlns:p14="http://schemas.microsoft.com/office/powerpoint/2010/main" val="179638303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20905" y="5503194"/>
            <a:ext cx="7061106"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Melinda Thomas, MPH</a:t>
            </a:r>
            <a:endParaRPr kumimoji="0" lang="en-US" sz="2400" b="1" i="0" u="none" strike="noStrike" kern="1200" cap="none" spc="0" normalizeH="0" baseline="0" noProof="0" dirty="0">
              <a:ln>
                <a:noFill/>
              </a:ln>
              <a:solidFill>
                <a:srgbClr val="C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State Implementation and Technical Assistance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endParaRP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1910862" y="3160573"/>
            <a:ext cx="8440615" cy="866395"/>
          </a:xfrm>
        </p:spPr>
        <p:txBody>
          <a:bodyPr/>
          <a:lstStyle/>
          <a:p>
            <a:pPr lvl="0">
              <a:defRPr/>
            </a:pPr>
            <a:r>
              <a:rPr lang="en-US" dirty="0"/>
              <a:t>Arboviral v1.3 MMG Onboarding Tips</a:t>
            </a:r>
          </a:p>
        </p:txBody>
      </p:sp>
    </p:spTree>
    <p:extLst>
      <p:ext uri="{BB962C8B-B14F-4D97-AF65-F5344CB8AC3E}">
        <p14:creationId xmlns:p14="http://schemas.microsoft.com/office/powerpoint/2010/main" val="42238193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787994" y="936851"/>
            <a:ext cx="10354753" cy="5259811"/>
          </a:xfrm>
        </p:spPr>
        <p:txBody>
          <a:bodyPr/>
          <a:lstStyle/>
          <a:p>
            <a:pPr>
              <a:spcBef>
                <a:spcPts val="600"/>
              </a:spcBef>
            </a:pPr>
            <a:r>
              <a:rPr lang="en-US" sz="2800" dirty="0">
                <a:solidFill>
                  <a:srgbClr val="5F5F5F"/>
                </a:solidFill>
              </a:rPr>
              <a:t>Submit completed arboviral onboarding documentation:</a:t>
            </a:r>
          </a:p>
          <a:p>
            <a:pPr lvl="1">
              <a:spcBef>
                <a:spcPts val="600"/>
              </a:spcBef>
            </a:pPr>
            <a:r>
              <a:rPr lang="en-US" sz="2400" dirty="0">
                <a:solidFill>
                  <a:srgbClr val="5F5F5F"/>
                </a:solidFill>
              </a:rPr>
              <a:t>Implementation spreadsheet – ensure all priority 1 and most priority 2 data elements are included in message</a:t>
            </a:r>
          </a:p>
          <a:p>
            <a:pPr lvl="1">
              <a:spcBef>
                <a:spcPts val="600"/>
              </a:spcBef>
            </a:pPr>
            <a:r>
              <a:rPr lang="en-US" sz="2400" dirty="0">
                <a:solidFill>
                  <a:srgbClr val="5F5F5F"/>
                </a:solidFill>
              </a:rPr>
              <a:t>Test case scenario worksheet – include state-specific values that will be sent in the test messages</a:t>
            </a:r>
          </a:p>
          <a:p>
            <a:pPr lvl="1">
              <a:spcBef>
                <a:spcPts val="600"/>
              </a:spcBef>
            </a:pPr>
            <a:r>
              <a:rPr lang="en-US" sz="2400" dirty="0">
                <a:solidFill>
                  <a:srgbClr val="5F5F5F"/>
                </a:solidFill>
              </a:rPr>
              <a:t>Jurisdiction points of contact – include both informaticians and epidemiologists</a:t>
            </a:r>
          </a:p>
          <a:p>
            <a:pPr>
              <a:spcBef>
                <a:spcPts val="600"/>
              </a:spcBef>
            </a:pPr>
            <a:r>
              <a:rPr lang="en-US" sz="2800" dirty="0">
                <a:solidFill>
                  <a:srgbClr val="5F5F5F"/>
                </a:solidFill>
              </a:rPr>
              <a:t>Jurisdictions can start onboarding to work through test message steps at any time. </a:t>
            </a:r>
          </a:p>
          <a:p>
            <a:pPr>
              <a:spcBef>
                <a:spcPts val="600"/>
              </a:spcBef>
            </a:pPr>
            <a:r>
              <a:rPr lang="en-US" sz="2800" dirty="0">
                <a:solidFill>
                  <a:srgbClr val="5F5F5F"/>
                </a:solidFill>
              </a:rPr>
              <a:t>Jurisdictions need at least 3 cases in their system and in ArboNET before moving forward after test messages. </a:t>
            </a:r>
          </a:p>
          <a:p>
            <a:pPr marL="0" lvl="0" indent="0" eaLnBrk="1" fontAlgn="auto" hangingPunct="1">
              <a:spcBef>
                <a:spcPts val="0"/>
              </a:spcBef>
              <a:spcAft>
                <a:spcPts val="0"/>
              </a:spcAft>
              <a:buClrTx/>
              <a:buNone/>
            </a:pPr>
            <a:endParaRPr lang="en-US" sz="1800" dirty="0">
              <a:solidFill>
                <a:srgbClr val="000000"/>
              </a:solidFill>
            </a:endParaRPr>
          </a:p>
          <a:p>
            <a:pPr marL="0" lvl="0" indent="0" eaLnBrk="1" fontAlgn="auto" hangingPunct="1">
              <a:spcBef>
                <a:spcPts val="0"/>
              </a:spcBef>
              <a:spcAft>
                <a:spcPts val="0"/>
              </a:spcAft>
              <a:buClrTx/>
              <a:buNone/>
            </a:pPr>
            <a:endParaRPr lang="en-US" sz="1800" dirty="0">
              <a:solidFill>
                <a:srgbClr val="000000"/>
              </a:solidFill>
            </a:endParaRPr>
          </a:p>
          <a:p>
            <a:pPr marL="0" lvl="0" indent="0" eaLnBrk="1" fontAlgn="auto" hangingPunct="1">
              <a:spcBef>
                <a:spcPts val="0"/>
              </a:spcBef>
              <a:spcAft>
                <a:spcPts val="0"/>
              </a:spcAft>
              <a:buClrTx/>
              <a:buNone/>
            </a:pPr>
            <a:r>
              <a:rPr lang="en-US" sz="1800" dirty="0">
                <a:solidFill>
                  <a:srgbClr val="000000"/>
                </a:solidFill>
              </a:rPr>
              <a:t>Please see </a:t>
            </a:r>
            <a:r>
              <a:rPr lang="en-US" sz="1800" b="1" dirty="0">
                <a:solidFill>
                  <a:srgbClr val="000000"/>
                </a:solidFill>
              </a:rPr>
              <a:t>Appendix A </a:t>
            </a:r>
            <a:r>
              <a:rPr lang="en-US" sz="1800" dirty="0">
                <a:solidFill>
                  <a:srgbClr val="000000"/>
                </a:solidFill>
              </a:rPr>
              <a:t>for additional details on Arboviral Onboarding.   </a:t>
            </a:r>
          </a:p>
          <a:p>
            <a:pPr marL="0" indent="0">
              <a:buNone/>
            </a:pPr>
            <a:endParaRPr lang="en-US" sz="2800" dirty="0">
              <a:solidFill>
                <a:srgbClr val="5F5F5F"/>
              </a:solidFill>
            </a:endParaRPr>
          </a:p>
          <a:p>
            <a:endParaRPr lang="en-US" sz="3000" dirty="0">
              <a:solidFill>
                <a:srgbClr val="5F5F5F"/>
              </a:solidFill>
            </a:endParaRPr>
          </a:p>
          <a:p>
            <a:endParaRPr lang="en-US" sz="3000" dirty="0">
              <a:solidFill>
                <a:srgbClr val="5F5F5F"/>
              </a:solidFill>
            </a:endParaRPr>
          </a:p>
          <a:p>
            <a:pPr marL="0" indent="0">
              <a:buNone/>
            </a:pPr>
            <a:endParaRPr lang="en-US" sz="2800" dirty="0">
              <a:solidFill>
                <a:srgbClr val="00B050"/>
              </a:solidFill>
            </a:endParaRPr>
          </a:p>
        </p:txBody>
      </p:sp>
      <p:sp>
        <p:nvSpPr>
          <p:cNvPr id="16" name="Title 15"/>
          <p:cNvSpPr>
            <a:spLocks noGrp="1"/>
          </p:cNvSpPr>
          <p:nvPr>
            <p:ph type="title"/>
          </p:nvPr>
        </p:nvSpPr>
        <p:spPr>
          <a:xfrm>
            <a:off x="609600" y="418192"/>
            <a:ext cx="10972800" cy="623162"/>
          </a:xfrm>
        </p:spPr>
        <p:txBody>
          <a:bodyPr anchor="t"/>
          <a:lstStyle/>
          <a:p>
            <a:r>
              <a:rPr lang="en-US" sz="3730" dirty="0"/>
              <a:t>Onboarding</a:t>
            </a:r>
          </a:p>
        </p:txBody>
      </p:sp>
    </p:spTree>
    <p:extLst>
      <p:ext uri="{BB962C8B-B14F-4D97-AF65-F5344CB8AC3E}">
        <p14:creationId xmlns:p14="http://schemas.microsoft.com/office/powerpoint/2010/main" val="237434335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418192"/>
            <a:ext cx="10972800" cy="623162"/>
          </a:xfrm>
        </p:spPr>
        <p:txBody>
          <a:bodyPr anchor="t"/>
          <a:lstStyle/>
          <a:p>
            <a:r>
              <a:rPr lang="en-US" sz="3730" dirty="0"/>
              <a:t>Onboarding Timeline and Expectations</a:t>
            </a:r>
          </a:p>
        </p:txBody>
      </p:sp>
      <p:graphicFrame>
        <p:nvGraphicFramePr>
          <p:cNvPr id="4" name="Diagram 3" descr="In March, jurisdictions who are already engaged in th onboarding process must provide a clean YTD transmission by March 22. Other jurisdictions start onboarding with test messages. April through May, jurisdictions work with Arboviral Program on reconciliation and close out. Onboarding continues with jurisdictions working on test messages. In June, jurisdictions will start or continue the onboarding process. " title="Onboarding Timeline and Expectations"/>
          <p:cNvGraphicFramePr/>
          <p:nvPr>
            <p:extLst>
              <p:ext uri="{D42A27DB-BD31-4B8C-83A1-F6EECF244321}">
                <p14:modId xmlns:p14="http://schemas.microsoft.com/office/powerpoint/2010/main" val="289411345"/>
              </p:ext>
            </p:extLst>
          </p:nvPr>
        </p:nvGraphicFramePr>
        <p:xfrm>
          <a:off x="423320" y="1119176"/>
          <a:ext cx="1134958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743370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918623" y="1445244"/>
            <a:ext cx="10354753" cy="4951871"/>
          </a:xfrm>
        </p:spPr>
        <p:txBody>
          <a:bodyPr/>
          <a:lstStyle/>
          <a:p>
            <a:r>
              <a:rPr lang="en-US" sz="2800" dirty="0">
                <a:solidFill>
                  <a:srgbClr val="5F5F5F"/>
                </a:solidFill>
              </a:rPr>
              <a:t>NNDSS Onboarding Questions:</a:t>
            </a:r>
          </a:p>
          <a:p>
            <a:pPr lvl="1"/>
            <a:r>
              <a:rPr lang="en-US" sz="2800" dirty="0">
                <a:solidFill>
                  <a:srgbClr val="5F5F5F"/>
                </a:solidFill>
              </a:rPr>
              <a:t>CDC EDX, </a:t>
            </a:r>
            <a:r>
              <a:rPr lang="en-US" sz="2800" dirty="0">
                <a:solidFill>
                  <a:srgbClr val="5F5F5F"/>
                </a:solidFill>
                <a:hlinkClick r:id="rId3"/>
              </a:rPr>
              <a:t>edx@cdc.gov</a:t>
            </a:r>
            <a:r>
              <a:rPr lang="en-US" sz="2800" dirty="0">
                <a:solidFill>
                  <a:srgbClr val="5F5F5F"/>
                </a:solidFill>
              </a:rPr>
              <a:t> </a:t>
            </a:r>
          </a:p>
          <a:p>
            <a:endParaRPr lang="en-US" sz="2800" dirty="0">
              <a:solidFill>
                <a:srgbClr val="5F5F5F"/>
              </a:solidFill>
            </a:endParaRPr>
          </a:p>
          <a:p>
            <a:r>
              <a:rPr lang="en-US" sz="2800" dirty="0">
                <a:solidFill>
                  <a:srgbClr val="5F5F5F"/>
                </a:solidFill>
              </a:rPr>
              <a:t>Arboviral/ArboNET Questions:</a:t>
            </a:r>
          </a:p>
          <a:p>
            <a:pPr lvl="1"/>
            <a:r>
              <a:rPr lang="en-US" sz="2800" dirty="0">
                <a:solidFill>
                  <a:srgbClr val="5F5F5F"/>
                </a:solidFill>
              </a:rPr>
              <a:t>Nicole Lindsey, </a:t>
            </a:r>
            <a:r>
              <a:rPr lang="en-US" sz="2800" dirty="0">
                <a:solidFill>
                  <a:srgbClr val="5F5F5F"/>
                </a:solidFill>
                <a:hlinkClick r:id="rId4"/>
              </a:rPr>
              <a:t>dvbid2@cdc.gov</a:t>
            </a:r>
            <a:endParaRPr lang="en-US" sz="2800" dirty="0">
              <a:solidFill>
                <a:srgbClr val="5F5F5F"/>
              </a:solidFill>
            </a:endParaRPr>
          </a:p>
          <a:p>
            <a:pPr marL="609585" lvl="1" indent="0">
              <a:buNone/>
            </a:pPr>
            <a:endParaRPr lang="en-US" sz="2800" dirty="0">
              <a:solidFill>
                <a:srgbClr val="5F5F5F"/>
              </a:solidFill>
            </a:endParaRPr>
          </a:p>
          <a:p>
            <a:pPr marL="0" indent="0">
              <a:buNone/>
            </a:pPr>
            <a:endParaRPr lang="en-US" sz="2800" dirty="0">
              <a:solidFill>
                <a:srgbClr val="5F5F5F"/>
              </a:solidFill>
            </a:endParaRPr>
          </a:p>
          <a:p>
            <a:pPr marL="0" indent="0">
              <a:buNone/>
            </a:pPr>
            <a:endParaRPr lang="en-US" sz="2670" dirty="0">
              <a:solidFill>
                <a:srgbClr val="5F5F5F"/>
              </a:solidFill>
            </a:endParaRPr>
          </a:p>
          <a:p>
            <a:endParaRPr lang="en-US" sz="2800" dirty="0">
              <a:solidFill>
                <a:srgbClr val="5F5F5F"/>
              </a:solidFill>
            </a:endParaRPr>
          </a:p>
          <a:p>
            <a:endParaRPr lang="en-US" sz="3000" dirty="0">
              <a:solidFill>
                <a:srgbClr val="5F5F5F"/>
              </a:solidFill>
            </a:endParaRPr>
          </a:p>
          <a:p>
            <a:endParaRPr lang="en-US" sz="3000" dirty="0">
              <a:solidFill>
                <a:srgbClr val="5F5F5F"/>
              </a:solidFill>
            </a:endParaRPr>
          </a:p>
          <a:p>
            <a:pPr marL="0" indent="0">
              <a:buNone/>
            </a:pPr>
            <a:endParaRPr lang="en-US" sz="2800" dirty="0">
              <a:solidFill>
                <a:srgbClr val="00B050"/>
              </a:solidFill>
            </a:endParaRPr>
          </a:p>
        </p:txBody>
      </p:sp>
      <p:sp>
        <p:nvSpPr>
          <p:cNvPr id="16" name="Title 15"/>
          <p:cNvSpPr>
            <a:spLocks noGrp="1"/>
          </p:cNvSpPr>
          <p:nvPr>
            <p:ph type="title"/>
          </p:nvPr>
        </p:nvSpPr>
        <p:spPr>
          <a:xfrm>
            <a:off x="609600" y="418192"/>
            <a:ext cx="10972800" cy="623162"/>
          </a:xfrm>
        </p:spPr>
        <p:txBody>
          <a:bodyPr anchor="t"/>
          <a:lstStyle/>
          <a:p>
            <a:r>
              <a:rPr lang="en-US" sz="3730" dirty="0"/>
              <a:t>Key Contacts</a:t>
            </a:r>
          </a:p>
        </p:txBody>
      </p:sp>
    </p:spTree>
    <p:extLst>
      <p:ext uri="{BB962C8B-B14F-4D97-AF65-F5344CB8AC3E}">
        <p14:creationId xmlns:p14="http://schemas.microsoft.com/office/powerpoint/2010/main" val="107280470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3600" dirty="0"/>
              <a:t>Questions and Answers</a:t>
            </a:r>
            <a:endParaRPr lang="en-US" dirty="0"/>
          </a:p>
        </p:txBody>
      </p:sp>
      <p:pic>
        <p:nvPicPr>
          <p:cNvPr id="2" name="Picture 1" descr="Placeholder to allow time in presentaiton for questions and answers." title="Questions and Answ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9855" y="1417639"/>
            <a:ext cx="7592291" cy="4267200"/>
          </a:xfrm>
          <a:prstGeom prst="rect">
            <a:avLst/>
          </a:prstGeom>
        </p:spPr>
      </p:pic>
    </p:spTree>
    <p:extLst>
      <p:ext uri="{BB962C8B-B14F-4D97-AF65-F5344CB8AC3E}">
        <p14:creationId xmlns:p14="http://schemas.microsoft.com/office/powerpoint/2010/main" val="167552921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1050" y="118820"/>
            <a:ext cx="10287000" cy="3847207"/>
          </a:xfrm>
          <a:prstGeom prst="rect">
            <a:avLst/>
          </a:prstGeom>
          <a:noFill/>
        </p:spPr>
        <p:txBody>
          <a:bodyPr wrap="square" rtlCol="0">
            <a:spAutoFit/>
          </a:bodyPr>
          <a:lstStyle/>
          <a:p>
            <a:pPr lvl="0" algn="ctr">
              <a:defRPr/>
            </a:pPr>
            <a:r>
              <a:rPr lang="en-US" sz="2000" b="1" dirty="0">
                <a:solidFill>
                  <a:srgbClr val="000000"/>
                </a:solidFill>
              </a:rPr>
              <a:t>Subscribe to monthly </a:t>
            </a:r>
            <a:r>
              <a:rPr lang="en-US" sz="2000" b="1" dirty="0">
                <a:solidFill>
                  <a:srgbClr val="FF0000"/>
                </a:solidFill>
              </a:rPr>
              <a:t>NMI Notes</a:t>
            </a:r>
            <a:r>
              <a:rPr lang="en-US" sz="2000" b="1" dirty="0">
                <a:solidFill>
                  <a:srgbClr val="000000"/>
                </a:solidFill>
              </a:rPr>
              <a:t> news updates at</a:t>
            </a:r>
            <a:br>
              <a:rPr lang="en-US" sz="2000" b="1" dirty="0">
                <a:solidFill>
                  <a:srgbClr val="000000"/>
                </a:solidFill>
              </a:rPr>
            </a:br>
            <a:r>
              <a:rPr lang="en-US" sz="2000" b="1" dirty="0">
                <a:solidFill>
                  <a:srgbClr val="000000"/>
                </a:solidFill>
              </a:rPr>
              <a:t> </a:t>
            </a:r>
            <a:r>
              <a:rPr lang="en-US" sz="2000" b="1" dirty="0">
                <a:hlinkClick r:id="rId3" tooltip="NMI Notes"/>
              </a:rPr>
              <a:t>https://www.cdc.gov/nndss/trc/news/</a:t>
            </a:r>
            <a:endParaRPr lang="en-US" sz="2000" b="1" dirty="0"/>
          </a:p>
          <a:p>
            <a:pPr lvl="0" algn="ctr">
              <a:defRPr/>
            </a:pPr>
            <a:endParaRPr lang="en-US" sz="2000" b="1" dirty="0">
              <a:solidFill>
                <a:srgbClr val="FF0000"/>
              </a:solidFill>
            </a:endParaRPr>
          </a:p>
          <a:p>
            <a:pPr lvl="0" algn="ctr">
              <a:defRPr/>
            </a:pPr>
            <a:r>
              <a:rPr lang="en-US" sz="2000" b="1" dirty="0">
                <a:solidFill>
                  <a:srgbClr val="000000"/>
                </a:solidFill>
              </a:rPr>
              <a:t>Access the </a:t>
            </a:r>
            <a:r>
              <a:rPr lang="en-US" sz="2000" b="1" dirty="0">
                <a:solidFill>
                  <a:srgbClr val="FF0000"/>
                </a:solidFill>
              </a:rPr>
              <a:t>NNDSS Technical Resource Center </a:t>
            </a:r>
            <a:r>
              <a:rPr lang="en-US" sz="2000" b="1" dirty="0">
                <a:solidFill>
                  <a:srgbClr val="000000"/>
                </a:solidFill>
              </a:rPr>
              <a:t>at</a:t>
            </a:r>
            <a:r>
              <a:rPr lang="en-US" sz="2000" b="1" dirty="0">
                <a:solidFill>
                  <a:srgbClr val="FF0000"/>
                </a:solidFill>
              </a:rPr>
              <a:t>  </a:t>
            </a:r>
          </a:p>
          <a:p>
            <a:pPr lvl="0" algn="ctr">
              <a:defRPr/>
            </a:pPr>
            <a:r>
              <a:rPr lang="en-US" sz="2000" b="1" dirty="0">
                <a:solidFill>
                  <a:srgbClr val="000000"/>
                </a:solidFill>
                <a:hlinkClick r:id="rId4" tooltip="NMI Technical Assistance and Training Resource Center"/>
              </a:rPr>
              <a:t>https://www.cdc.gov/nndss/trc/</a:t>
            </a:r>
            <a:endParaRPr lang="en-US" sz="2000" b="1" dirty="0">
              <a:solidFill>
                <a:srgbClr val="FF0000"/>
              </a:solidFill>
            </a:endParaRPr>
          </a:p>
          <a:p>
            <a:pPr lvl="0" algn="ctr">
              <a:defRPr/>
            </a:pPr>
            <a:endParaRPr lang="en-US" sz="2000" b="1" dirty="0">
              <a:solidFill>
                <a:srgbClr val="FF0000"/>
              </a:solidFill>
            </a:endParaRPr>
          </a:p>
          <a:p>
            <a:pPr lvl="0" algn="ctr">
              <a:defRPr/>
            </a:pPr>
            <a:r>
              <a:rPr lang="en-US" sz="2000" b="1" dirty="0">
                <a:solidFill>
                  <a:srgbClr val="000000"/>
                </a:solidFill>
              </a:rPr>
              <a:t>Request </a:t>
            </a:r>
            <a:r>
              <a:rPr lang="en-US" sz="2000" b="1" dirty="0">
                <a:solidFill>
                  <a:srgbClr val="FF0000"/>
                </a:solidFill>
              </a:rPr>
              <a:t>NNDSS technical assistance or onboarding </a:t>
            </a:r>
            <a:r>
              <a:rPr lang="en-US" sz="2000" b="1" dirty="0">
                <a:solidFill>
                  <a:srgbClr val="000000"/>
                </a:solidFill>
              </a:rPr>
              <a:t>at</a:t>
            </a:r>
          </a:p>
          <a:p>
            <a:pPr lvl="0" algn="ctr">
              <a:defRPr/>
            </a:pPr>
            <a:r>
              <a:rPr lang="en-US" sz="2000" b="1" dirty="0">
                <a:solidFill>
                  <a:srgbClr val="FF0000"/>
                </a:solidFill>
                <a:hlinkClick r:id="rId5" tooltip="NMI technical assistance or onboarding"/>
              </a:rPr>
              <a:t>edx@cdc.gov</a:t>
            </a:r>
            <a:r>
              <a:rPr lang="en-US" sz="2000" b="1" dirty="0">
                <a:solidFill>
                  <a:srgbClr val="000000"/>
                </a:solidFill>
              </a:rPr>
              <a:t> </a:t>
            </a:r>
          </a:p>
          <a:p>
            <a:pPr lvl="0" algn="ctr">
              <a:defRPr/>
            </a:pPr>
            <a:endParaRPr lang="en-US" sz="2000" b="1" dirty="0">
              <a:solidFill>
                <a:srgbClr val="FF0000"/>
              </a:solidFill>
            </a:endParaRPr>
          </a:p>
          <a:p>
            <a:pPr lvl="0" algn="ctr">
              <a:defRPr/>
            </a:pPr>
            <a:r>
              <a:rPr lang="en-US" sz="2000" b="1" dirty="0">
                <a:solidFill>
                  <a:srgbClr val="000000"/>
                </a:solidFill>
              </a:rPr>
              <a:t>Next </a:t>
            </a:r>
            <a:r>
              <a:rPr lang="en-US" sz="2000" b="1" dirty="0">
                <a:solidFill>
                  <a:srgbClr val="FF0000"/>
                </a:solidFill>
              </a:rPr>
              <a:t>NNDSS </a:t>
            </a:r>
            <a:r>
              <a:rPr lang="en-US" sz="2000" b="1" dirty="0" err="1">
                <a:solidFill>
                  <a:srgbClr val="FF0000"/>
                </a:solidFill>
              </a:rPr>
              <a:t>eSHARE</a:t>
            </a:r>
            <a:r>
              <a:rPr lang="en-US" sz="2000" b="1" dirty="0">
                <a:solidFill>
                  <a:srgbClr val="FF0000"/>
                </a:solidFill>
              </a:rPr>
              <a:t> </a:t>
            </a:r>
            <a:r>
              <a:rPr lang="en-US" sz="2000" b="1" dirty="0">
                <a:solidFill>
                  <a:srgbClr val="000000"/>
                </a:solidFill>
              </a:rPr>
              <a:t>is March 19, 2019 – details at</a:t>
            </a:r>
          </a:p>
          <a:p>
            <a:pPr lvl="0" algn="ctr">
              <a:defRPr/>
            </a:pPr>
            <a:r>
              <a:rPr lang="en-US" sz="2000" b="1" dirty="0">
                <a:solidFill>
                  <a:srgbClr val="000000"/>
                </a:solidFill>
              </a:rPr>
              <a:t> </a:t>
            </a:r>
            <a:r>
              <a:rPr lang="en-US" sz="2000" b="1" dirty="0">
                <a:solidFill>
                  <a:srgbClr val="FF0000"/>
                </a:solidFill>
                <a:hlinkClick r:id="rId6" tooltip="NMI eSHARE"/>
              </a:rPr>
              <a:t>https://www.cdc.gov/nndss/trc/onboarding/eshare.html</a:t>
            </a:r>
            <a:r>
              <a:rPr lang="en-US" sz="2000" b="1" dirty="0">
                <a:solidFill>
                  <a:srgbClr val="000000"/>
                </a:solidFill>
              </a:rPr>
              <a:t> </a:t>
            </a:r>
          </a:p>
          <a:p>
            <a:pPr algn="ctr"/>
            <a:endParaRPr lang="en-US"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398951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wo people meeting at a table" title="Agend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3340" y="275506"/>
            <a:ext cx="2753820" cy="1899123"/>
          </a:xfrm>
          <a:prstGeom prst="rect">
            <a:avLst/>
          </a:prstGeom>
        </p:spPr>
      </p:pic>
      <p:sp>
        <p:nvSpPr>
          <p:cNvPr id="3" name="Content Placeholder 2"/>
          <p:cNvSpPr>
            <a:spLocks noGrp="1"/>
          </p:cNvSpPr>
          <p:nvPr>
            <p:ph type="body" sz="quarter" idx="10"/>
          </p:nvPr>
        </p:nvSpPr>
        <p:spPr>
          <a:xfrm>
            <a:off x="609600" y="1544383"/>
            <a:ext cx="10972800" cy="4984751"/>
          </a:xfrm>
        </p:spPr>
        <p:txBody>
          <a:bodyPr/>
          <a:lstStyle/>
          <a:p>
            <a:pPr>
              <a:spcBef>
                <a:spcPts val="600"/>
              </a:spcBef>
              <a:spcAft>
                <a:spcPts val="600"/>
              </a:spcAft>
            </a:pPr>
            <a:r>
              <a:rPr lang="en-US" sz="2670" dirty="0"/>
              <a:t>Welcome and Updates</a:t>
            </a:r>
          </a:p>
          <a:p>
            <a:pPr>
              <a:spcBef>
                <a:spcPts val="600"/>
              </a:spcBef>
              <a:spcAft>
                <a:spcPts val="600"/>
              </a:spcAft>
            </a:pPr>
            <a:r>
              <a:rPr lang="en-US" dirty="0"/>
              <a:t>Arboviral v1.3 MMG Implementation Tips </a:t>
            </a:r>
          </a:p>
          <a:p>
            <a:pPr lvl="1">
              <a:spcBef>
                <a:spcPts val="600"/>
              </a:spcBef>
              <a:spcAft>
                <a:spcPts val="600"/>
              </a:spcAft>
            </a:pPr>
            <a:r>
              <a:rPr lang="en-US" dirty="0"/>
              <a:t>Melinda Thomas, Division of Health Informatics and Surveillance (DHIS)</a:t>
            </a:r>
          </a:p>
          <a:p>
            <a:pPr lvl="0">
              <a:spcBef>
                <a:spcPts val="600"/>
              </a:spcBef>
              <a:spcAft>
                <a:spcPts val="600"/>
              </a:spcAft>
            </a:pPr>
            <a:r>
              <a:rPr lang="en-US" dirty="0"/>
              <a:t>Overview of New Arboviral Resources</a:t>
            </a:r>
          </a:p>
          <a:p>
            <a:pPr lvl="1">
              <a:spcBef>
                <a:spcPts val="600"/>
              </a:spcBef>
              <a:spcAft>
                <a:spcPts val="600"/>
              </a:spcAft>
            </a:pPr>
            <a:r>
              <a:rPr lang="en-US" dirty="0"/>
              <a:t>Stacey Martin, NCEZID, Division of Vector-Borne Diseases (DVBD)</a:t>
            </a:r>
          </a:p>
          <a:p>
            <a:pPr>
              <a:spcBef>
                <a:spcPts val="600"/>
              </a:spcBef>
              <a:spcAft>
                <a:spcPts val="600"/>
              </a:spcAft>
            </a:pPr>
            <a:r>
              <a:rPr lang="en-US" dirty="0"/>
              <a:t>Arboviral v1.3 MMG Onboarding Tips </a:t>
            </a:r>
          </a:p>
          <a:p>
            <a:pPr lvl="1">
              <a:spcBef>
                <a:spcPts val="600"/>
              </a:spcBef>
              <a:spcAft>
                <a:spcPts val="600"/>
              </a:spcAft>
            </a:pPr>
            <a:r>
              <a:rPr lang="en-US" dirty="0"/>
              <a:t>Melinda Thomas</a:t>
            </a:r>
          </a:p>
          <a:p>
            <a:pPr>
              <a:spcBef>
                <a:spcPts val="600"/>
              </a:spcBef>
              <a:spcAft>
                <a:spcPts val="600"/>
              </a:spcAft>
            </a:pPr>
            <a:r>
              <a:rPr lang="en-US" dirty="0"/>
              <a:t>Questions and Answers</a:t>
            </a:r>
          </a:p>
          <a:p>
            <a:pPr>
              <a:spcBef>
                <a:spcPts val="600"/>
              </a:spcBef>
              <a:spcAft>
                <a:spcPts val="600"/>
              </a:spcAft>
            </a:pPr>
            <a:endParaRPr lang="en-US" sz="2500" dirty="0"/>
          </a:p>
          <a:p>
            <a:pPr marL="0" indent="0">
              <a:spcBef>
                <a:spcPts val="600"/>
              </a:spcBef>
              <a:spcAft>
                <a:spcPts val="600"/>
              </a:spcAft>
              <a:buNone/>
            </a:pPr>
            <a:endParaRPr lang="en-US" sz="2500" dirty="0">
              <a:solidFill>
                <a:srgbClr val="5F5F5F"/>
              </a:solidFill>
            </a:endParaRPr>
          </a:p>
          <a:p>
            <a:pPr marL="0" indent="0">
              <a:spcBef>
                <a:spcPts val="600"/>
              </a:spcBef>
              <a:spcAft>
                <a:spcPts val="600"/>
              </a:spcAft>
              <a:buNone/>
            </a:pPr>
            <a:endParaRPr lang="en-US" sz="2500" dirty="0">
              <a:solidFill>
                <a:schemeClr val="bg2">
                  <a:lumMod val="65000"/>
                </a:schemeClr>
              </a:solidFill>
            </a:endParaRPr>
          </a:p>
          <a:p>
            <a:pPr marL="609585" lvl="1" indent="0">
              <a:spcBef>
                <a:spcPts val="600"/>
              </a:spcBef>
              <a:spcAft>
                <a:spcPts val="600"/>
              </a:spcAft>
              <a:buNone/>
            </a:pPr>
            <a:endParaRPr lang="en-US" sz="2800" dirty="0"/>
          </a:p>
          <a:p>
            <a:pPr marL="0" indent="0">
              <a:spcBef>
                <a:spcPts val="600"/>
              </a:spcBef>
              <a:spcAft>
                <a:spcPts val="600"/>
              </a:spcAft>
              <a:buNone/>
            </a:pPr>
            <a:endParaRPr lang="en-US" sz="2800" dirty="0"/>
          </a:p>
        </p:txBody>
      </p:sp>
      <p:sp>
        <p:nvSpPr>
          <p:cNvPr id="16" name="Title 15"/>
          <p:cNvSpPr>
            <a:spLocks noGrp="1"/>
          </p:cNvSpPr>
          <p:nvPr>
            <p:ph type="title"/>
          </p:nvPr>
        </p:nvSpPr>
        <p:spPr>
          <a:xfrm>
            <a:off x="609600" y="418192"/>
            <a:ext cx="10972800" cy="623162"/>
          </a:xfrm>
        </p:spPr>
        <p:txBody>
          <a:bodyPr anchor="t"/>
          <a:lstStyle/>
          <a:p>
            <a:r>
              <a:rPr lang="en-US" sz="4000" dirty="0"/>
              <a:t>Agenda</a:t>
            </a:r>
          </a:p>
        </p:txBody>
      </p:sp>
    </p:spTree>
    <p:extLst>
      <p:ext uri="{BB962C8B-B14F-4D97-AF65-F5344CB8AC3E}">
        <p14:creationId xmlns:p14="http://schemas.microsoft.com/office/powerpoint/2010/main" val="1570202228"/>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365759" y="3317966"/>
            <a:ext cx="11168744" cy="837726"/>
          </a:xfrm>
        </p:spPr>
        <p:txBody>
          <a:bodyPr>
            <a:normAutofit fontScale="90000"/>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sz="3600" dirty="0"/>
              <a:t>      Appendix A: Additional Details on Arboviral Onboarding     </a:t>
            </a:r>
            <a:endParaRPr lang="en-US" sz="3600" dirty="0">
              <a:effectLst/>
            </a:endParaRPr>
          </a:p>
          <a:p>
            <a:endParaRPr lang="en-US" dirty="0"/>
          </a:p>
        </p:txBody>
      </p:sp>
    </p:spTree>
    <p:extLst>
      <p:ext uri="{BB962C8B-B14F-4D97-AF65-F5344CB8AC3E}">
        <p14:creationId xmlns:p14="http://schemas.microsoft.com/office/powerpoint/2010/main" val="23417993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dirty="0"/>
              <a:t>Appendix A: NMI eSHARE Webinars </a:t>
            </a:r>
          </a:p>
        </p:txBody>
      </p:sp>
      <p:sp>
        <p:nvSpPr>
          <p:cNvPr id="3" name="Text Placeholder 2"/>
          <p:cNvSpPr>
            <a:spLocks noGrp="1"/>
          </p:cNvSpPr>
          <p:nvPr>
            <p:ph type="body" sz="quarter" idx="10"/>
          </p:nvPr>
        </p:nvSpPr>
        <p:spPr>
          <a:xfrm>
            <a:off x="609600" y="1240661"/>
            <a:ext cx="10972800" cy="5528495"/>
          </a:xfrm>
        </p:spPr>
        <p:txBody>
          <a:bodyPr>
            <a:normAutofit/>
          </a:bodyPr>
          <a:lstStyle/>
          <a:p>
            <a:r>
              <a:rPr lang="en-US" sz="2800" dirty="0">
                <a:solidFill>
                  <a:srgbClr val="5F5F5F"/>
                </a:solidFill>
              </a:rPr>
              <a:t>More detailed information is available on Arboviral Onboarding. Please reference the following eSHARE presentations </a:t>
            </a:r>
            <a:r>
              <a:rPr lang="en-US" sz="2800">
                <a:solidFill>
                  <a:srgbClr val="5F5F5F"/>
                </a:solidFill>
              </a:rPr>
              <a:t>at </a:t>
            </a:r>
            <a:r>
              <a:rPr lang="en-US" sz="2800" b="1">
                <a:solidFill>
                  <a:srgbClr val="FF0000"/>
                </a:solidFill>
                <a:hlinkClick r:id="rId3" tooltip="NMI eSHARE"/>
              </a:rPr>
              <a:t>https://www.cdc.gov/nndss/trc/onboarding/eshare.html</a:t>
            </a:r>
            <a:r>
              <a:rPr lang="en-US" sz="2800" b="1">
                <a:solidFill>
                  <a:srgbClr val="000000"/>
                </a:solidFill>
              </a:rPr>
              <a:t>: </a:t>
            </a:r>
            <a:endParaRPr lang="en-US" sz="2800" b="1" dirty="0">
              <a:solidFill>
                <a:srgbClr val="000000"/>
              </a:solidFill>
            </a:endParaRPr>
          </a:p>
          <a:p>
            <a:pPr marL="0" indent="0">
              <a:buNone/>
            </a:pPr>
            <a:endParaRPr lang="en-US" sz="2800" dirty="0">
              <a:solidFill>
                <a:srgbClr val="5F5F5F"/>
              </a:solidFill>
            </a:endParaRPr>
          </a:p>
          <a:p>
            <a:pPr lvl="1"/>
            <a:r>
              <a:rPr lang="en-US" sz="2800" b="1" dirty="0">
                <a:solidFill>
                  <a:srgbClr val="5F5F5F"/>
                </a:solidFill>
              </a:rPr>
              <a:t>October 20, 2016: </a:t>
            </a:r>
            <a:r>
              <a:rPr lang="en-US" sz="2800" dirty="0">
                <a:solidFill>
                  <a:srgbClr val="5F5F5F"/>
                </a:solidFill>
              </a:rPr>
              <a:t>Arboviral v1.3 Case Notification Implementation.</a:t>
            </a:r>
          </a:p>
          <a:p>
            <a:pPr marL="457200" lvl="1" indent="0">
              <a:buNone/>
            </a:pPr>
            <a:endParaRPr lang="en-US" sz="2800" dirty="0">
              <a:solidFill>
                <a:srgbClr val="5F5F5F"/>
              </a:solidFill>
            </a:endParaRPr>
          </a:p>
          <a:p>
            <a:pPr lvl="1"/>
            <a:r>
              <a:rPr lang="en-US" sz="2800" b="1" dirty="0">
                <a:solidFill>
                  <a:srgbClr val="5F5F5F"/>
                </a:solidFill>
              </a:rPr>
              <a:t>October 17, 2017: </a:t>
            </a:r>
            <a:r>
              <a:rPr lang="en-US" sz="2800" dirty="0">
                <a:solidFill>
                  <a:srgbClr val="5F5F5F"/>
                </a:solidFill>
              </a:rPr>
              <a:t>Panel Presentation: Tips from States on Arboviral v1.3 Implementation and Onboarding. </a:t>
            </a:r>
          </a:p>
          <a:p>
            <a:pPr lvl="1"/>
            <a:endParaRPr lang="en-US" sz="2800" dirty="0">
              <a:solidFill>
                <a:srgbClr val="5F5F5F"/>
              </a:solidFill>
            </a:endParaRPr>
          </a:p>
          <a:p>
            <a:pPr marL="457200" lvl="1" indent="0">
              <a:buNone/>
            </a:pPr>
            <a:endParaRPr lang="en-US" sz="2800" dirty="0">
              <a:solidFill>
                <a:srgbClr val="5F5F5F"/>
              </a:solidFill>
            </a:endParaRPr>
          </a:p>
          <a:p>
            <a:pPr marL="0" indent="0">
              <a:buNone/>
            </a:pPr>
            <a:endParaRPr lang="en-US" sz="4400" dirty="0">
              <a:solidFill>
                <a:schemeClr val="tx1"/>
              </a:solidFill>
            </a:endParaRPr>
          </a:p>
          <a:p>
            <a:endParaRPr lang="en-US" sz="4400" dirty="0">
              <a:solidFill>
                <a:schemeClr val="tx1"/>
              </a:solidFill>
            </a:endParaRPr>
          </a:p>
          <a:p>
            <a:endParaRPr lang="en-US" sz="4400" dirty="0">
              <a:solidFill>
                <a:schemeClr val="tx1"/>
              </a:solidFill>
            </a:endParaRPr>
          </a:p>
          <a:p>
            <a:pPr marL="0" indent="0">
              <a:buNone/>
            </a:pPr>
            <a:endParaRPr lang="en-US" sz="3200" dirty="0">
              <a:solidFill>
                <a:schemeClr val="tx1"/>
              </a:solidFill>
            </a:endParaRPr>
          </a:p>
          <a:p>
            <a:endParaRPr lang="en-US" sz="3200" dirty="0">
              <a:solidFill>
                <a:schemeClr val="tx1"/>
              </a:solidFill>
            </a:endParaRPr>
          </a:p>
        </p:txBody>
      </p:sp>
    </p:spTree>
    <p:extLst>
      <p:ext uri="{BB962C8B-B14F-4D97-AF65-F5344CB8AC3E}">
        <p14:creationId xmlns:p14="http://schemas.microsoft.com/office/powerpoint/2010/main" val="106226746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024" y="314922"/>
            <a:ext cx="11515725" cy="850628"/>
          </a:xfrm>
        </p:spPr>
        <p:txBody>
          <a:bodyPr anchor="ctr">
            <a:noAutofit/>
          </a:bodyPr>
          <a:lstStyle/>
          <a:p>
            <a:r>
              <a:rPr lang="en-US" sz="3730" dirty="0">
                <a:solidFill>
                  <a:srgbClr val="3E7CF2"/>
                </a:solidFill>
                <a:cs typeface="Calibri" panose="020F0502020204030204" pitchFamily="34" charset="0"/>
              </a:rPr>
              <a:t>Arboviral v1.3 </a:t>
            </a:r>
            <a:r>
              <a:rPr lang="en-US" sz="3730" dirty="0">
                <a:solidFill>
                  <a:srgbClr val="3E7CF2"/>
                </a:solidFill>
              </a:rPr>
              <a:t>Implementation Status     </a:t>
            </a:r>
            <a:r>
              <a:rPr lang="en-US" sz="3730" dirty="0">
                <a:solidFill>
                  <a:schemeClr val="tx1">
                    <a:lumMod val="75000"/>
                    <a:lumOff val="25000"/>
                  </a:schemeClr>
                </a:solidFill>
              </a:rPr>
              <a:t>    March 4, 2019</a:t>
            </a:r>
            <a:endParaRPr lang="en-US" sz="3730" dirty="0">
              <a:solidFill>
                <a:srgbClr val="0070C0"/>
              </a:solidFill>
            </a:endParaRPr>
          </a:p>
        </p:txBody>
      </p:sp>
      <p:sp>
        <p:nvSpPr>
          <p:cNvPr id="139" name="Rectangle 145"/>
          <p:cNvSpPr>
            <a:spLocks noChangeArrowheads="1"/>
          </p:cNvSpPr>
          <p:nvPr/>
        </p:nvSpPr>
        <p:spPr bwMode="auto">
          <a:xfrm>
            <a:off x="1260388" y="5797885"/>
            <a:ext cx="4775970" cy="250534"/>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tab pos="1252538" algn="l"/>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In</a:t>
            </a:r>
            <a:r>
              <a:rPr kumimoji="0" lang="en-US" sz="1600" b="0" i="0" u="none" strike="noStrike" kern="0" cap="none" spc="0" normalizeH="0" noProof="0" dirty="0">
                <a:ln>
                  <a:noFill/>
                </a:ln>
                <a:solidFill>
                  <a:prstClr val="black">
                    <a:lumMod val="95000"/>
                    <a:lumOff val="5000"/>
                  </a:prstClr>
                </a:solidFill>
                <a:effectLst/>
                <a:uLnTx/>
                <a:uFillTx/>
                <a:latin typeface="Calibri" panose="020F0502020204030204" pitchFamily="34" charset="0"/>
                <a:ea typeface="+mn-ea"/>
                <a:cs typeface="Arial" charset="0"/>
              </a:rPr>
              <a:t> </a:t>
            </a: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Queue</a:t>
            </a:r>
            <a:r>
              <a:rPr lang="en-US" sz="1600" kern="0" noProof="0" dirty="0">
                <a:solidFill>
                  <a:prstClr val="black">
                    <a:lumMod val="95000"/>
                    <a:lumOff val="5000"/>
                  </a:prstClr>
                </a:solidFill>
                <a:latin typeface="Calibri" panose="020F0502020204030204" pitchFamily="34" charset="0"/>
                <a:cs typeface="Arial" charset="0"/>
              </a:rPr>
              <a:t>	</a:t>
            </a: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Total of 6 states  </a:t>
            </a:r>
          </a:p>
        </p:txBody>
      </p:sp>
      <p:grpSp>
        <p:nvGrpSpPr>
          <p:cNvPr id="4" name="Group 3" descr="Map of states in the queue to onboard, onboarding, and in production. In the queue are Alaska, Wyoming, Kansas, West Virginia, and Virginia. Onboarding are Washington, Illinois, Indiana, Pennsylvania, and Mississippi. States in Production are Oregon, Idaho, Utah, Arizona, North Dakota, South Dakota, Nebraska, Texas, Arkansas, Tennessee, Wisconsin, Florida, New York, Maryland, Deleware, and Rhode Island. " title="Arboviral v1.3 Implementation Status"/>
          <p:cNvGrpSpPr/>
          <p:nvPr/>
        </p:nvGrpSpPr>
        <p:grpSpPr>
          <a:xfrm>
            <a:off x="259564" y="1785467"/>
            <a:ext cx="10828504" cy="4872383"/>
            <a:chOff x="259564" y="1785467"/>
            <a:chExt cx="10828504" cy="4872383"/>
          </a:xfrm>
        </p:grpSpPr>
        <p:grpSp>
          <p:nvGrpSpPr>
            <p:cNvPr id="3" name="Group 2"/>
            <p:cNvGrpSpPr/>
            <p:nvPr/>
          </p:nvGrpSpPr>
          <p:grpSpPr>
            <a:xfrm>
              <a:off x="259564" y="1785467"/>
              <a:ext cx="10828504" cy="4872383"/>
              <a:chOff x="259564" y="1797190"/>
              <a:chExt cx="10828504" cy="4872383"/>
            </a:xfrm>
          </p:grpSpPr>
          <p:sp>
            <p:nvSpPr>
              <p:cNvPr id="137" name="Freeform 340"/>
              <p:cNvSpPr>
                <a:spLocks noChangeArrowheads="1"/>
              </p:cNvSpPr>
              <p:nvPr/>
            </p:nvSpPr>
            <p:spPr bwMode="auto">
              <a:xfrm rot="4376145">
                <a:off x="7185581" y="2242583"/>
                <a:ext cx="732063" cy="1078047"/>
              </a:xfrm>
              <a:custGeom>
                <a:avLst/>
                <a:gdLst/>
                <a:ahLst/>
                <a:cxnLst>
                  <a:cxn ang="0">
                    <a:pos x="96" y="0"/>
                  </a:cxn>
                  <a:cxn ang="0">
                    <a:pos x="60" y="262"/>
                  </a:cxn>
                  <a:cxn ang="0">
                    <a:pos x="97" y="319"/>
                  </a:cxn>
                  <a:cxn ang="0">
                    <a:pos x="39" y="378"/>
                  </a:cxn>
                  <a:cxn ang="0">
                    <a:pos x="31" y="417"/>
                  </a:cxn>
                  <a:cxn ang="0">
                    <a:pos x="47" y="445"/>
                  </a:cxn>
                  <a:cxn ang="0">
                    <a:pos x="31" y="460"/>
                  </a:cxn>
                  <a:cxn ang="0">
                    <a:pos x="0" y="612"/>
                  </a:cxn>
                  <a:cxn ang="0">
                    <a:pos x="187" y="646"/>
                  </a:cxn>
                  <a:cxn ang="0">
                    <a:pos x="364" y="671"/>
                  </a:cxn>
                  <a:cxn ang="0">
                    <a:pos x="383" y="532"/>
                  </a:cxn>
                  <a:cxn ang="0">
                    <a:pos x="393" y="456"/>
                  </a:cxn>
                  <a:cxn ang="0">
                    <a:pos x="375" y="429"/>
                  </a:cxn>
                  <a:cxn ang="0">
                    <a:pos x="335" y="436"/>
                  </a:cxn>
                  <a:cxn ang="0">
                    <a:pos x="282" y="442"/>
                  </a:cxn>
                  <a:cxn ang="0">
                    <a:pos x="272" y="380"/>
                  </a:cxn>
                  <a:cxn ang="0">
                    <a:pos x="208" y="330"/>
                  </a:cxn>
                  <a:cxn ang="0">
                    <a:pos x="217" y="298"/>
                  </a:cxn>
                  <a:cxn ang="0">
                    <a:pos x="223" y="241"/>
                  </a:cxn>
                  <a:cxn ang="0">
                    <a:pos x="141" y="118"/>
                  </a:cxn>
                  <a:cxn ang="0">
                    <a:pos x="152" y="10"/>
                  </a:cxn>
                  <a:cxn ang="0">
                    <a:pos x="96" y="0"/>
                  </a:cxn>
                </a:cxnLst>
                <a:rect l="0" t="0" r="r" b="b"/>
                <a:pathLst>
                  <a:path w="393" h="671">
                    <a:moveTo>
                      <a:pt x="96" y="0"/>
                    </a:moveTo>
                    <a:lnTo>
                      <a:pt x="60" y="262"/>
                    </a:lnTo>
                    <a:lnTo>
                      <a:pt x="97" y="319"/>
                    </a:lnTo>
                    <a:lnTo>
                      <a:pt x="39" y="378"/>
                    </a:lnTo>
                    <a:lnTo>
                      <a:pt x="31" y="417"/>
                    </a:lnTo>
                    <a:lnTo>
                      <a:pt x="47" y="445"/>
                    </a:lnTo>
                    <a:lnTo>
                      <a:pt x="31" y="460"/>
                    </a:lnTo>
                    <a:lnTo>
                      <a:pt x="0" y="612"/>
                    </a:lnTo>
                    <a:lnTo>
                      <a:pt x="187" y="646"/>
                    </a:lnTo>
                    <a:lnTo>
                      <a:pt x="364" y="671"/>
                    </a:lnTo>
                    <a:lnTo>
                      <a:pt x="383" y="532"/>
                    </a:lnTo>
                    <a:lnTo>
                      <a:pt x="393" y="456"/>
                    </a:lnTo>
                    <a:lnTo>
                      <a:pt x="375" y="429"/>
                    </a:lnTo>
                    <a:lnTo>
                      <a:pt x="335" y="436"/>
                    </a:lnTo>
                    <a:lnTo>
                      <a:pt x="282" y="442"/>
                    </a:lnTo>
                    <a:lnTo>
                      <a:pt x="272" y="380"/>
                    </a:lnTo>
                    <a:lnTo>
                      <a:pt x="208" y="330"/>
                    </a:lnTo>
                    <a:lnTo>
                      <a:pt x="217" y="298"/>
                    </a:lnTo>
                    <a:lnTo>
                      <a:pt x="223" y="241"/>
                    </a:lnTo>
                    <a:lnTo>
                      <a:pt x="141" y="118"/>
                    </a:lnTo>
                    <a:lnTo>
                      <a:pt x="152" y="10"/>
                    </a:lnTo>
                    <a:lnTo>
                      <a:pt x="9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grpSp>
            <p:nvGrpSpPr>
              <p:cNvPr id="275" name="Group 274" descr="Map of NMI Arboviral Implementation Status" title="NMI Arboviral Implementation Status"/>
              <p:cNvGrpSpPr/>
              <p:nvPr/>
            </p:nvGrpSpPr>
            <p:grpSpPr>
              <a:xfrm>
                <a:off x="259564" y="1797190"/>
                <a:ext cx="10828504" cy="4872383"/>
                <a:chOff x="642408" y="1305063"/>
                <a:chExt cx="10228792" cy="4742193"/>
              </a:xfrm>
            </p:grpSpPr>
            <p:sp>
              <p:nvSpPr>
                <p:cNvPr id="276" name="Rectangle 144"/>
                <p:cNvSpPr>
                  <a:spLocks noChangeArrowheads="1"/>
                </p:cNvSpPr>
                <p:nvPr/>
              </p:nvSpPr>
              <p:spPr bwMode="auto">
                <a:xfrm>
                  <a:off x="1111186" y="5749587"/>
                  <a:ext cx="365760" cy="121920"/>
                </a:xfrm>
                <a:prstGeom prst="rect">
                  <a:avLst/>
                </a:pr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78" name="Text Box 107"/>
                <p:cNvSpPr txBox="1">
                  <a:spLocks noChangeArrowheads="1"/>
                </p:cNvSpPr>
                <p:nvPr/>
              </p:nvSpPr>
              <p:spPr bwMode="auto">
                <a:xfrm>
                  <a:off x="9962734" y="516045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panose="020B0604020202020204" pitchFamily="34" charset="0"/>
                      <a:ea typeface="+mn-ea"/>
                      <a:cs typeface="Arial" panose="020B0604020202020204" pitchFamily="34" charset="0"/>
                    </a:rPr>
                    <a:t> PR</a:t>
                  </a:r>
                </a:p>
              </p:txBody>
            </p:sp>
            <p:sp>
              <p:nvSpPr>
                <p:cNvPr id="279" name="Line 137"/>
                <p:cNvSpPr>
                  <a:spLocks noChangeShapeType="1"/>
                </p:cNvSpPr>
                <p:nvPr/>
              </p:nvSpPr>
              <p:spPr bwMode="auto">
                <a:xfrm flipH="1">
                  <a:off x="10206557" y="4954497"/>
                  <a:ext cx="195293" cy="198815"/>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Calibri" panose="020F0502020204030204"/>
                    <a:ea typeface="+mn-ea"/>
                    <a:cs typeface="Arial" charset="0"/>
                  </a:endParaRPr>
                </a:p>
              </p:txBody>
            </p:sp>
            <p:sp>
              <p:nvSpPr>
                <p:cNvPr id="280" name="Rectangle 144"/>
                <p:cNvSpPr>
                  <a:spLocks noChangeArrowheads="1"/>
                </p:cNvSpPr>
                <p:nvPr/>
              </p:nvSpPr>
              <p:spPr bwMode="auto">
                <a:xfrm>
                  <a:off x="1111186" y="5514439"/>
                  <a:ext cx="365760" cy="121920"/>
                </a:xfrm>
                <a:prstGeom prst="rect">
                  <a:avLst/>
                </a:pr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1" name="Rectangle 145"/>
                <p:cNvSpPr>
                  <a:spLocks noChangeArrowheads="1"/>
                </p:cNvSpPr>
                <p:nvPr/>
              </p:nvSpPr>
              <p:spPr bwMode="auto">
                <a:xfrm>
                  <a:off x="853016" y="5014573"/>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endParaRPr>
                </a:p>
              </p:txBody>
            </p:sp>
            <p:sp>
              <p:nvSpPr>
                <p:cNvPr id="282" name="Rectangle 145"/>
                <p:cNvSpPr>
                  <a:spLocks noChangeArrowheads="1"/>
                </p:cNvSpPr>
                <p:nvPr/>
              </p:nvSpPr>
              <p:spPr bwMode="auto">
                <a:xfrm>
                  <a:off x="1598868" y="5669279"/>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tab pos="1252538" algn="l"/>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Production	Total of </a:t>
                  </a:r>
                  <a:r>
                    <a:rPr lang="en-US" sz="1600" kern="0" dirty="0">
                      <a:solidFill>
                        <a:prstClr val="black">
                          <a:lumMod val="95000"/>
                          <a:lumOff val="5000"/>
                        </a:prstClr>
                      </a:solidFill>
                      <a:latin typeface="Calibri" panose="020F0502020204030204" pitchFamily="34" charset="0"/>
                      <a:cs typeface="Arial" charset="0"/>
                    </a:rPr>
                    <a:t>16</a:t>
                  </a: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 states</a:t>
                  </a:r>
                  <a:endParaRPr kumimoji="0" lang="en-US" sz="1067"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endParaRPr>
                </a:p>
              </p:txBody>
            </p:sp>
            <p:sp>
              <p:nvSpPr>
                <p:cNvPr id="283" name="Rectangle 145"/>
                <p:cNvSpPr>
                  <a:spLocks noChangeArrowheads="1"/>
                </p:cNvSpPr>
                <p:nvPr/>
              </p:nvSpPr>
              <p:spPr bwMode="auto">
                <a:xfrm>
                  <a:off x="1598444" y="5447415"/>
                  <a:ext cx="4511464"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tab pos="1252538" algn="l"/>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Onboarding</a:t>
                  </a:r>
                  <a:r>
                    <a:rPr lang="en-US" sz="1600" kern="0" noProof="0" dirty="0">
                      <a:solidFill>
                        <a:prstClr val="black">
                          <a:lumMod val="95000"/>
                          <a:lumOff val="5000"/>
                        </a:prstClr>
                      </a:solidFill>
                      <a:latin typeface="Calibri" panose="020F0502020204030204" pitchFamily="34" charset="0"/>
                      <a:cs typeface="Arial" charset="0"/>
                    </a:rPr>
                    <a:t>	</a:t>
                  </a: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Total of 5 states  </a:t>
                  </a:r>
                </a:p>
              </p:txBody>
            </p:sp>
            <p:sp>
              <p:nvSpPr>
                <p:cNvPr id="285" name="Freeform 334"/>
                <p:cNvSpPr>
                  <a:spLocks noChangeArrowheads="1"/>
                </p:cNvSpPr>
                <p:nvPr/>
              </p:nvSpPr>
              <p:spPr bwMode="auto">
                <a:xfrm>
                  <a:off x="9554860" y="1305063"/>
                  <a:ext cx="541867" cy="882651"/>
                </a:xfrm>
                <a:custGeom>
                  <a:avLst/>
                  <a:gdLst/>
                  <a:ahLst/>
                  <a:cxnLst>
                    <a:cxn ang="0">
                      <a:pos x="61" y="13"/>
                    </a:cxn>
                    <a:cxn ang="0">
                      <a:pos x="22" y="90"/>
                    </a:cxn>
                    <a:cxn ang="0">
                      <a:pos x="41" y="118"/>
                    </a:cxn>
                    <a:cxn ang="0">
                      <a:pos x="22" y="152"/>
                    </a:cxn>
                    <a:cxn ang="0">
                      <a:pos x="34" y="164"/>
                    </a:cxn>
                    <a:cxn ang="0">
                      <a:pos x="26" y="188"/>
                    </a:cxn>
                    <a:cxn ang="0">
                      <a:pos x="26" y="226"/>
                    </a:cxn>
                    <a:cxn ang="0">
                      <a:pos x="0" y="241"/>
                    </a:cxn>
                    <a:cxn ang="0">
                      <a:pos x="10" y="253"/>
                    </a:cxn>
                    <a:cxn ang="0">
                      <a:pos x="65" y="397"/>
                    </a:cxn>
                    <a:cxn ang="0">
                      <a:pos x="107" y="417"/>
                    </a:cxn>
                    <a:cxn ang="0">
                      <a:pos x="104" y="386"/>
                    </a:cxn>
                    <a:cxn ang="0">
                      <a:pos x="125" y="363"/>
                    </a:cxn>
                    <a:cxn ang="0">
                      <a:pos x="117" y="339"/>
                    </a:cxn>
                    <a:cxn ang="0">
                      <a:pos x="170" y="308"/>
                    </a:cxn>
                    <a:cxn ang="0">
                      <a:pos x="173" y="267"/>
                    </a:cxn>
                    <a:cxn ang="0">
                      <a:pos x="203" y="266"/>
                    </a:cxn>
                    <a:cxn ang="0">
                      <a:pos x="227" y="234"/>
                    </a:cxn>
                    <a:cxn ang="0">
                      <a:pos x="256" y="213"/>
                    </a:cxn>
                    <a:cxn ang="0">
                      <a:pos x="256" y="188"/>
                    </a:cxn>
                    <a:cxn ang="0">
                      <a:pos x="217" y="180"/>
                    </a:cxn>
                    <a:cxn ang="0">
                      <a:pos x="210" y="152"/>
                    </a:cxn>
                    <a:cxn ang="0">
                      <a:pos x="169" y="148"/>
                    </a:cxn>
                    <a:cxn ang="0">
                      <a:pos x="136" y="25"/>
                    </a:cxn>
                    <a:cxn ang="0">
                      <a:pos x="121" y="0"/>
                    </a:cxn>
                    <a:cxn ang="0">
                      <a:pos x="80" y="9"/>
                    </a:cxn>
                    <a:cxn ang="0">
                      <a:pos x="74" y="23"/>
                    </a:cxn>
                    <a:cxn ang="0">
                      <a:pos x="61" y="13"/>
                    </a:cxn>
                  </a:cxnLst>
                  <a:rect l="0" t="0" r="r" b="b"/>
                  <a:pathLst>
                    <a:path w="256" h="417">
                      <a:moveTo>
                        <a:pt x="61" y="13"/>
                      </a:moveTo>
                      <a:lnTo>
                        <a:pt x="22" y="90"/>
                      </a:lnTo>
                      <a:lnTo>
                        <a:pt x="41" y="118"/>
                      </a:lnTo>
                      <a:lnTo>
                        <a:pt x="22" y="152"/>
                      </a:lnTo>
                      <a:lnTo>
                        <a:pt x="34" y="164"/>
                      </a:lnTo>
                      <a:lnTo>
                        <a:pt x="26" y="188"/>
                      </a:lnTo>
                      <a:lnTo>
                        <a:pt x="26" y="226"/>
                      </a:lnTo>
                      <a:lnTo>
                        <a:pt x="0" y="241"/>
                      </a:lnTo>
                      <a:lnTo>
                        <a:pt x="10" y="253"/>
                      </a:lnTo>
                      <a:lnTo>
                        <a:pt x="65" y="397"/>
                      </a:lnTo>
                      <a:lnTo>
                        <a:pt x="107" y="417"/>
                      </a:lnTo>
                      <a:lnTo>
                        <a:pt x="104" y="386"/>
                      </a:lnTo>
                      <a:lnTo>
                        <a:pt x="125" y="363"/>
                      </a:lnTo>
                      <a:lnTo>
                        <a:pt x="117" y="339"/>
                      </a:lnTo>
                      <a:lnTo>
                        <a:pt x="170" y="308"/>
                      </a:lnTo>
                      <a:lnTo>
                        <a:pt x="173" y="267"/>
                      </a:lnTo>
                      <a:lnTo>
                        <a:pt x="203" y="266"/>
                      </a:lnTo>
                      <a:lnTo>
                        <a:pt x="227" y="234"/>
                      </a:lnTo>
                      <a:lnTo>
                        <a:pt x="256" y="213"/>
                      </a:lnTo>
                      <a:lnTo>
                        <a:pt x="256" y="188"/>
                      </a:lnTo>
                      <a:lnTo>
                        <a:pt x="217" y="180"/>
                      </a:lnTo>
                      <a:lnTo>
                        <a:pt x="210" y="152"/>
                      </a:lnTo>
                      <a:lnTo>
                        <a:pt x="169" y="148"/>
                      </a:lnTo>
                      <a:lnTo>
                        <a:pt x="136" y="25"/>
                      </a:lnTo>
                      <a:lnTo>
                        <a:pt x="121" y="0"/>
                      </a:lnTo>
                      <a:lnTo>
                        <a:pt x="80" y="9"/>
                      </a:lnTo>
                      <a:lnTo>
                        <a:pt x="74" y="23"/>
                      </a:lnTo>
                      <a:lnTo>
                        <a:pt x="61"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86" name="Freeform 335"/>
                <p:cNvSpPr>
                  <a:spLocks noChangeArrowheads="1"/>
                </p:cNvSpPr>
                <p:nvPr/>
              </p:nvSpPr>
              <p:spPr bwMode="auto">
                <a:xfrm>
                  <a:off x="8748184" y="3062755"/>
                  <a:ext cx="700616" cy="306916"/>
                </a:xfrm>
                <a:custGeom>
                  <a:avLst/>
                  <a:gdLst/>
                  <a:ahLst/>
                  <a:cxnLst>
                    <a:cxn ang="0">
                      <a:pos x="0" y="50"/>
                    </a:cxn>
                    <a:cxn ang="0">
                      <a:pos x="245" y="0"/>
                    </a:cxn>
                    <a:cxn ang="0">
                      <a:pos x="286" y="99"/>
                    </a:cxn>
                    <a:cxn ang="0">
                      <a:pos x="328" y="88"/>
                    </a:cxn>
                    <a:cxn ang="0">
                      <a:pos x="331" y="139"/>
                    </a:cxn>
                    <a:cxn ang="0">
                      <a:pos x="296" y="145"/>
                    </a:cxn>
                    <a:cxn ang="0">
                      <a:pos x="266" y="112"/>
                    </a:cxn>
                    <a:cxn ang="0">
                      <a:pos x="245" y="74"/>
                    </a:cxn>
                    <a:cxn ang="0">
                      <a:pos x="242" y="18"/>
                    </a:cxn>
                    <a:cxn ang="0">
                      <a:pos x="227" y="46"/>
                    </a:cxn>
                    <a:cxn ang="0">
                      <a:pos x="245" y="128"/>
                    </a:cxn>
                    <a:cxn ang="0">
                      <a:pos x="172" y="140"/>
                    </a:cxn>
                    <a:cxn ang="0">
                      <a:pos x="169" y="80"/>
                    </a:cxn>
                    <a:cxn ang="0">
                      <a:pos x="126" y="54"/>
                    </a:cxn>
                    <a:cxn ang="0">
                      <a:pos x="87" y="47"/>
                    </a:cxn>
                    <a:cxn ang="0">
                      <a:pos x="9" y="88"/>
                    </a:cxn>
                    <a:cxn ang="0">
                      <a:pos x="0" y="50"/>
                    </a:cxn>
                  </a:cxnLst>
                  <a:rect l="0" t="0" r="r" b="b"/>
                  <a:pathLst>
                    <a:path w="331" h="145">
                      <a:moveTo>
                        <a:pt x="0" y="50"/>
                      </a:moveTo>
                      <a:lnTo>
                        <a:pt x="245" y="0"/>
                      </a:lnTo>
                      <a:lnTo>
                        <a:pt x="286" y="99"/>
                      </a:lnTo>
                      <a:lnTo>
                        <a:pt x="328" y="88"/>
                      </a:lnTo>
                      <a:lnTo>
                        <a:pt x="331" y="139"/>
                      </a:lnTo>
                      <a:lnTo>
                        <a:pt x="296" y="145"/>
                      </a:lnTo>
                      <a:lnTo>
                        <a:pt x="266" y="112"/>
                      </a:lnTo>
                      <a:lnTo>
                        <a:pt x="245" y="74"/>
                      </a:lnTo>
                      <a:lnTo>
                        <a:pt x="242" y="18"/>
                      </a:lnTo>
                      <a:lnTo>
                        <a:pt x="227" y="46"/>
                      </a:lnTo>
                      <a:lnTo>
                        <a:pt x="245" y="128"/>
                      </a:lnTo>
                      <a:lnTo>
                        <a:pt x="172" y="140"/>
                      </a:lnTo>
                      <a:lnTo>
                        <a:pt x="169" y="80"/>
                      </a:lnTo>
                      <a:lnTo>
                        <a:pt x="126" y="54"/>
                      </a:lnTo>
                      <a:lnTo>
                        <a:pt x="87" y="47"/>
                      </a:lnTo>
                      <a:lnTo>
                        <a:pt x="9" y="88"/>
                      </a:lnTo>
                      <a:lnTo>
                        <a:pt x="0" y="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7" name="Freeform 336"/>
                <p:cNvSpPr>
                  <a:spLocks noChangeArrowheads="1"/>
                </p:cNvSpPr>
                <p:nvPr/>
              </p:nvSpPr>
              <p:spPr bwMode="auto">
                <a:xfrm>
                  <a:off x="3062818" y="1369422"/>
                  <a:ext cx="924983" cy="715433"/>
                </a:xfrm>
                <a:custGeom>
                  <a:avLst/>
                  <a:gdLst/>
                  <a:ahLst/>
                  <a:cxnLst>
                    <a:cxn ang="0">
                      <a:pos x="111" y="0"/>
                    </a:cxn>
                    <a:cxn ang="0">
                      <a:pos x="201" y="25"/>
                    </a:cxn>
                    <a:cxn ang="0">
                      <a:pos x="268" y="42"/>
                    </a:cxn>
                    <a:cxn ang="0">
                      <a:pos x="302" y="50"/>
                    </a:cxn>
                    <a:cxn ang="0">
                      <a:pos x="336" y="55"/>
                    </a:cxn>
                    <a:cxn ang="0">
                      <a:pos x="381" y="64"/>
                    </a:cxn>
                    <a:cxn ang="0">
                      <a:pos x="437" y="75"/>
                    </a:cxn>
                    <a:cxn ang="0">
                      <a:pos x="401" y="338"/>
                    </a:cxn>
                    <a:cxn ang="0">
                      <a:pos x="233" y="300"/>
                    </a:cxn>
                    <a:cxn ang="0">
                      <a:pos x="209" y="317"/>
                    </a:cxn>
                    <a:cxn ang="0">
                      <a:pos x="178" y="291"/>
                    </a:cxn>
                    <a:cxn ang="0">
                      <a:pos x="151" y="317"/>
                    </a:cxn>
                    <a:cxn ang="0">
                      <a:pos x="127" y="295"/>
                    </a:cxn>
                    <a:cxn ang="0">
                      <a:pos x="57" y="291"/>
                    </a:cxn>
                    <a:cxn ang="0">
                      <a:pos x="66" y="248"/>
                    </a:cxn>
                    <a:cxn ang="0">
                      <a:pos x="16" y="246"/>
                    </a:cxn>
                    <a:cxn ang="0">
                      <a:pos x="12" y="219"/>
                    </a:cxn>
                    <a:cxn ang="0">
                      <a:pos x="21" y="194"/>
                    </a:cxn>
                    <a:cxn ang="0">
                      <a:pos x="9" y="170"/>
                    </a:cxn>
                    <a:cxn ang="0">
                      <a:pos x="10" y="104"/>
                    </a:cxn>
                    <a:cxn ang="0">
                      <a:pos x="0" y="54"/>
                    </a:cxn>
                    <a:cxn ang="0">
                      <a:pos x="6" y="35"/>
                    </a:cxn>
                    <a:cxn ang="0">
                      <a:pos x="29" y="42"/>
                    </a:cxn>
                    <a:cxn ang="0">
                      <a:pos x="51" y="72"/>
                    </a:cxn>
                    <a:cxn ang="0">
                      <a:pos x="95" y="79"/>
                    </a:cxn>
                    <a:cxn ang="0">
                      <a:pos x="106" y="103"/>
                    </a:cxn>
                    <a:cxn ang="0">
                      <a:pos x="85" y="103"/>
                    </a:cxn>
                    <a:cxn ang="0">
                      <a:pos x="82" y="124"/>
                    </a:cxn>
                    <a:cxn ang="0">
                      <a:pos x="95" y="127"/>
                    </a:cxn>
                    <a:cxn ang="0">
                      <a:pos x="99" y="148"/>
                    </a:cxn>
                    <a:cxn ang="0">
                      <a:pos x="74" y="164"/>
                    </a:cxn>
                    <a:cxn ang="0">
                      <a:pos x="74" y="177"/>
                    </a:cxn>
                    <a:cxn ang="0">
                      <a:pos x="103" y="177"/>
                    </a:cxn>
                    <a:cxn ang="0">
                      <a:pos x="111" y="141"/>
                    </a:cxn>
                    <a:cxn ang="0">
                      <a:pos x="133" y="119"/>
                    </a:cxn>
                    <a:cxn ang="0">
                      <a:pos x="106" y="62"/>
                    </a:cxn>
                    <a:cxn ang="0">
                      <a:pos x="123" y="43"/>
                    </a:cxn>
                    <a:cxn ang="0">
                      <a:pos x="111" y="0"/>
                    </a:cxn>
                  </a:cxnLst>
                  <a:rect l="0" t="0" r="r" b="b"/>
                  <a:pathLst>
                    <a:path w="437" h="338">
                      <a:moveTo>
                        <a:pt x="111" y="0"/>
                      </a:moveTo>
                      <a:lnTo>
                        <a:pt x="201" y="25"/>
                      </a:lnTo>
                      <a:lnTo>
                        <a:pt x="268" y="42"/>
                      </a:lnTo>
                      <a:lnTo>
                        <a:pt x="302" y="50"/>
                      </a:lnTo>
                      <a:lnTo>
                        <a:pt x="336" y="55"/>
                      </a:lnTo>
                      <a:lnTo>
                        <a:pt x="381" y="64"/>
                      </a:lnTo>
                      <a:lnTo>
                        <a:pt x="437" y="75"/>
                      </a:lnTo>
                      <a:lnTo>
                        <a:pt x="401" y="338"/>
                      </a:lnTo>
                      <a:lnTo>
                        <a:pt x="233" y="300"/>
                      </a:lnTo>
                      <a:lnTo>
                        <a:pt x="209" y="317"/>
                      </a:lnTo>
                      <a:lnTo>
                        <a:pt x="178" y="291"/>
                      </a:lnTo>
                      <a:lnTo>
                        <a:pt x="151" y="317"/>
                      </a:lnTo>
                      <a:lnTo>
                        <a:pt x="127" y="295"/>
                      </a:lnTo>
                      <a:lnTo>
                        <a:pt x="57" y="291"/>
                      </a:lnTo>
                      <a:lnTo>
                        <a:pt x="66" y="248"/>
                      </a:lnTo>
                      <a:lnTo>
                        <a:pt x="16" y="246"/>
                      </a:lnTo>
                      <a:lnTo>
                        <a:pt x="12" y="219"/>
                      </a:lnTo>
                      <a:lnTo>
                        <a:pt x="21" y="194"/>
                      </a:lnTo>
                      <a:lnTo>
                        <a:pt x="9" y="170"/>
                      </a:lnTo>
                      <a:lnTo>
                        <a:pt x="10" y="104"/>
                      </a:lnTo>
                      <a:lnTo>
                        <a:pt x="0" y="54"/>
                      </a:lnTo>
                      <a:lnTo>
                        <a:pt x="6" y="35"/>
                      </a:lnTo>
                      <a:lnTo>
                        <a:pt x="29" y="42"/>
                      </a:lnTo>
                      <a:lnTo>
                        <a:pt x="51" y="72"/>
                      </a:lnTo>
                      <a:lnTo>
                        <a:pt x="95" y="79"/>
                      </a:lnTo>
                      <a:lnTo>
                        <a:pt x="106" y="103"/>
                      </a:lnTo>
                      <a:lnTo>
                        <a:pt x="85" y="103"/>
                      </a:lnTo>
                      <a:lnTo>
                        <a:pt x="82" y="124"/>
                      </a:lnTo>
                      <a:lnTo>
                        <a:pt x="95" y="127"/>
                      </a:lnTo>
                      <a:lnTo>
                        <a:pt x="99" y="148"/>
                      </a:lnTo>
                      <a:lnTo>
                        <a:pt x="74" y="164"/>
                      </a:lnTo>
                      <a:lnTo>
                        <a:pt x="74" y="177"/>
                      </a:lnTo>
                      <a:lnTo>
                        <a:pt x="103" y="177"/>
                      </a:lnTo>
                      <a:lnTo>
                        <a:pt x="111" y="141"/>
                      </a:lnTo>
                      <a:lnTo>
                        <a:pt x="133" y="119"/>
                      </a:lnTo>
                      <a:lnTo>
                        <a:pt x="106" y="62"/>
                      </a:lnTo>
                      <a:lnTo>
                        <a:pt x="123" y="43"/>
                      </a:lnTo>
                      <a:lnTo>
                        <a:pt x="111"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8" name="Freeform 337"/>
                <p:cNvSpPr>
                  <a:spLocks noChangeArrowheads="1"/>
                </p:cNvSpPr>
                <p:nvPr/>
              </p:nvSpPr>
              <p:spPr bwMode="auto">
                <a:xfrm>
                  <a:off x="2844800" y="1885888"/>
                  <a:ext cx="1151467" cy="931333"/>
                </a:xfrm>
                <a:custGeom>
                  <a:avLst/>
                  <a:gdLst/>
                  <a:ahLst/>
                  <a:cxnLst>
                    <a:cxn ang="0">
                      <a:pos x="119" y="0"/>
                    </a:cxn>
                    <a:cxn ang="0">
                      <a:pos x="103" y="10"/>
                    </a:cxn>
                    <a:cxn ang="0">
                      <a:pos x="92" y="48"/>
                    </a:cxn>
                    <a:cxn ang="0">
                      <a:pos x="83" y="81"/>
                    </a:cxn>
                    <a:cxn ang="0">
                      <a:pos x="76" y="106"/>
                    </a:cxn>
                    <a:cxn ang="0">
                      <a:pos x="66" y="135"/>
                    </a:cxn>
                    <a:cxn ang="0">
                      <a:pos x="55" y="165"/>
                    </a:cxn>
                    <a:cxn ang="0">
                      <a:pos x="41" y="195"/>
                    </a:cxn>
                    <a:cxn ang="0">
                      <a:pos x="21" y="232"/>
                    </a:cxn>
                    <a:cxn ang="0">
                      <a:pos x="0" y="266"/>
                    </a:cxn>
                    <a:cxn ang="0">
                      <a:pos x="0" y="343"/>
                    </a:cxn>
                    <a:cxn ang="0">
                      <a:pos x="305" y="409"/>
                    </a:cxn>
                    <a:cxn ang="0">
                      <a:pos x="446" y="440"/>
                    </a:cxn>
                    <a:cxn ang="0">
                      <a:pos x="475" y="288"/>
                    </a:cxn>
                    <a:cxn ang="0">
                      <a:pos x="493" y="274"/>
                    </a:cxn>
                    <a:cxn ang="0">
                      <a:pos x="476" y="240"/>
                    </a:cxn>
                    <a:cxn ang="0">
                      <a:pos x="485" y="206"/>
                    </a:cxn>
                    <a:cxn ang="0">
                      <a:pos x="544" y="147"/>
                    </a:cxn>
                    <a:cxn ang="0">
                      <a:pos x="504" y="93"/>
                    </a:cxn>
                    <a:cxn ang="0">
                      <a:pos x="334" y="56"/>
                    </a:cxn>
                    <a:cxn ang="0">
                      <a:pos x="311" y="72"/>
                    </a:cxn>
                    <a:cxn ang="0">
                      <a:pos x="280" y="45"/>
                    </a:cxn>
                    <a:cxn ang="0">
                      <a:pos x="254" y="73"/>
                    </a:cxn>
                    <a:cxn ang="0">
                      <a:pos x="227" y="45"/>
                    </a:cxn>
                    <a:cxn ang="0">
                      <a:pos x="160" y="47"/>
                    </a:cxn>
                    <a:cxn ang="0">
                      <a:pos x="169" y="4"/>
                    </a:cxn>
                    <a:cxn ang="0">
                      <a:pos x="119" y="0"/>
                    </a:cxn>
                  </a:cxnLst>
                  <a:rect l="0" t="0" r="r" b="b"/>
                  <a:pathLst>
                    <a:path w="544" h="440">
                      <a:moveTo>
                        <a:pt x="119" y="0"/>
                      </a:moveTo>
                      <a:lnTo>
                        <a:pt x="103" y="10"/>
                      </a:lnTo>
                      <a:lnTo>
                        <a:pt x="92" y="48"/>
                      </a:lnTo>
                      <a:lnTo>
                        <a:pt x="83" y="81"/>
                      </a:lnTo>
                      <a:lnTo>
                        <a:pt x="76" y="106"/>
                      </a:lnTo>
                      <a:lnTo>
                        <a:pt x="66" y="135"/>
                      </a:lnTo>
                      <a:lnTo>
                        <a:pt x="55" y="165"/>
                      </a:lnTo>
                      <a:lnTo>
                        <a:pt x="41" y="195"/>
                      </a:lnTo>
                      <a:lnTo>
                        <a:pt x="21" y="232"/>
                      </a:lnTo>
                      <a:lnTo>
                        <a:pt x="0" y="266"/>
                      </a:lnTo>
                      <a:lnTo>
                        <a:pt x="0" y="343"/>
                      </a:lnTo>
                      <a:lnTo>
                        <a:pt x="305" y="409"/>
                      </a:lnTo>
                      <a:lnTo>
                        <a:pt x="446" y="440"/>
                      </a:lnTo>
                      <a:lnTo>
                        <a:pt x="475" y="288"/>
                      </a:lnTo>
                      <a:lnTo>
                        <a:pt x="493" y="274"/>
                      </a:lnTo>
                      <a:lnTo>
                        <a:pt x="476" y="240"/>
                      </a:lnTo>
                      <a:lnTo>
                        <a:pt x="485" y="206"/>
                      </a:lnTo>
                      <a:lnTo>
                        <a:pt x="544" y="147"/>
                      </a:lnTo>
                      <a:lnTo>
                        <a:pt x="504" y="93"/>
                      </a:lnTo>
                      <a:lnTo>
                        <a:pt x="334" y="56"/>
                      </a:lnTo>
                      <a:lnTo>
                        <a:pt x="311" y="72"/>
                      </a:lnTo>
                      <a:lnTo>
                        <a:pt x="280" y="45"/>
                      </a:lnTo>
                      <a:lnTo>
                        <a:pt x="254" y="73"/>
                      </a:lnTo>
                      <a:lnTo>
                        <a:pt x="227" y="45"/>
                      </a:lnTo>
                      <a:lnTo>
                        <a:pt x="160" y="47"/>
                      </a:lnTo>
                      <a:lnTo>
                        <a:pt x="169" y="4"/>
                      </a:lnTo>
                      <a:lnTo>
                        <a:pt x="119"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9" name="Freeform 338"/>
                <p:cNvSpPr>
                  <a:spLocks noChangeArrowheads="1"/>
                </p:cNvSpPr>
                <p:nvPr/>
              </p:nvSpPr>
              <p:spPr bwMode="auto">
                <a:xfrm>
                  <a:off x="2753785" y="2607671"/>
                  <a:ext cx="1212849" cy="1979084"/>
                </a:xfrm>
                <a:custGeom>
                  <a:avLst/>
                  <a:gdLst/>
                  <a:ahLst/>
                  <a:cxnLst>
                    <a:cxn ang="0">
                      <a:pos x="44" y="0"/>
                    </a:cxn>
                    <a:cxn ang="0">
                      <a:pos x="307" y="55"/>
                    </a:cxn>
                    <a:cxn ang="0">
                      <a:pos x="249" y="330"/>
                    </a:cxn>
                    <a:cxn ang="0">
                      <a:pos x="547" y="750"/>
                    </a:cxn>
                    <a:cxn ang="0">
                      <a:pos x="573" y="803"/>
                    </a:cxn>
                    <a:cxn ang="0">
                      <a:pos x="546" y="828"/>
                    </a:cxn>
                    <a:cxn ang="0">
                      <a:pos x="527" y="874"/>
                    </a:cxn>
                    <a:cxn ang="0">
                      <a:pos x="510" y="902"/>
                    </a:cxn>
                    <a:cxn ang="0">
                      <a:pos x="528" y="926"/>
                    </a:cxn>
                    <a:cxn ang="0">
                      <a:pos x="498" y="935"/>
                    </a:cxn>
                    <a:cxn ang="0">
                      <a:pos x="323" y="929"/>
                    </a:cxn>
                    <a:cxn ang="0">
                      <a:pos x="313" y="874"/>
                    </a:cxn>
                    <a:cxn ang="0">
                      <a:pos x="281" y="833"/>
                    </a:cxn>
                    <a:cxn ang="0">
                      <a:pos x="260" y="820"/>
                    </a:cxn>
                    <a:cxn ang="0">
                      <a:pos x="254" y="791"/>
                    </a:cxn>
                    <a:cxn ang="0">
                      <a:pos x="234" y="775"/>
                    </a:cxn>
                    <a:cxn ang="0">
                      <a:pos x="216" y="757"/>
                    </a:cxn>
                    <a:cxn ang="0">
                      <a:pos x="211" y="734"/>
                    </a:cxn>
                    <a:cxn ang="0">
                      <a:pos x="193" y="719"/>
                    </a:cxn>
                    <a:cxn ang="0">
                      <a:pos x="166" y="727"/>
                    </a:cxn>
                    <a:cxn ang="0">
                      <a:pos x="135" y="716"/>
                    </a:cxn>
                    <a:cxn ang="0">
                      <a:pos x="135" y="705"/>
                    </a:cxn>
                    <a:cxn ang="0">
                      <a:pos x="135" y="678"/>
                    </a:cxn>
                    <a:cxn ang="0">
                      <a:pos x="122" y="651"/>
                    </a:cxn>
                    <a:cxn ang="0">
                      <a:pos x="121" y="627"/>
                    </a:cxn>
                    <a:cxn ang="0">
                      <a:pos x="107" y="606"/>
                    </a:cxn>
                    <a:cxn ang="0">
                      <a:pos x="111" y="586"/>
                    </a:cxn>
                    <a:cxn ang="0">
                      <a:pos x="73" y="538"/>
                    </a:cxn>
                    <a:cxn ang="0">
                      <a:pos x="73" y="512"/>
                    </a:cxn>
                    <a:cxn ang="0">
                      <a:pos x="93" y="501"/>
                    </a:cxn>
                    <a:cxn ang="0">
                      <a:pos x="93" y="484"/>
                    </a:cxn>
                    <a:cxn ang="0">
                      <a:pos x="73" y="479"/>
                    </a:cxn>
                    <a:cxn ang="0">
                      <a:pos x="65" y="453"/>
                    </a:cxn>
                    <a:cxn ang="0">
                      <a:pos x="54" y="407"/>
                    </a:cxn>
                    <a:cxn ang="0">
                      <a:pos x="82" y="432"/>
                    </a:cxn>
                    <a:cxn ang="0">
                      <a:pos x="72" y="401"/>
                    </a:cxn>
                    <a:cxn ang="0">
                      <a:pos x="93" y="401"/>
                    </a:cxn>
                    <a:cxn ang="0">
                      <a:pos x="93" y="377"/>
                    </a:cxn>
                    <a:cxn ang="0">
                      <a:pos x="72" y="362"/>
                    </a:cxn>
                    <a:cxn ang="0">
                      <a:pos x="62" y="383"/>
                    </a:cxn>
                    <a:cxn ang="0">
                      <a:pos x="44" y="375"/>
                    </a:cxn>
                    <a:cxn ang="0">
                      <a:pos x="7" y="271"/>
                    </a:cxn>
                    <a:cxn ang="0">
                      <a:pos x="16" y="195"/>
                    </a:cxn>
                    <a:cxn ang="0">
                      <a:pos x="0" y="153"/>
                    </a:cxn>
                    <a:cxn ang="0">
                      <a:pos x="8" y="121"/>
                    </a:cxn>
                    <a:cxn ang="0">
                      <a:pos x="27" y="115"/>
                    </a:cxn>
                    <a:cxn ang="0">
                      <a:pos x="44" y="62"/>
                    </a:cxn>
                    <a:cxn ang="0">
                      <a:pos x="44" y="0"/>
                    </a:cxn>
                  </a:cxnLst>
                  <a:rect l="0" t="0" r="r" b="b"/>
                  <a:pathLst>
                    <a:path w="573" h="935">
                      <a:moveTo>
                        <a:pt x="44" y="0"/>
                      </a:moveTo>
                      <a:lnTo>
                        <a:pt x="307" y="55"/>
                      </a:lnTo>
                      <a:lnTo>
                        <a:pt x="249" y="330"/>
                      </a:lnTo>
                      <a:lnTo>
                        <a:pt x="547" y="750"/>
                      </a:lnTo>
                      <a:lnTo>
                        <a:pt x="573" y="803"/>
                      </a:lnTo>
                      <a:lnTo>
                        <a:pt x="546" y="828"/>
                      </a:lnTo>
                      <a:lnTo>
                        <a:pt x="527" y="874"/>
                      </a:lnTo>
                      <a:lnTo>
                        <a:pt x="510" y="902"/>
                      </a:lnTo>
                      <a:lnTo>
                        <a:pt x="528" y="926"/>
                      </a:lnTo>
                      <a:lnTo>
                        <a:pt x="498" y="935"/>
                      </a:lnTo>
                      <a:lnTo>
                        <a:pt x="323" y="929"/>
                      </a:lnTo>
                      <a:lnTo>
                        <a:pt x="313" y="874"/>
                      </a:lnTo>
                      <a:lnTo>
                        <a:pt x="281" y="833"/>
                      </a:lnTo>
                      <a:lnTo>
                        <a:pt x="260" y="820"/>
                      </a:lnTo>
                      <a:lnTo>
                        <a:pt x="254" y="791"/>
                      </a:lnTo>
                      <a:lnTo>
                        <a:pt x="234" y="775"/>
                      </a:lnTo>
                      <a:lnTo>
                        <a:pt x="216" y="757"/>
                      </a:lnTo>
                      <a:lnTo>
                        <a:pt x="211" y="734"/>
                      </a:lnTo>
                      <a:lnTo>
                        <a:pt x="193" y="719"/>
                      </a:lnTo>
                      <a:lnTo>
                        <a:pt x="166" y="727"/>
                      </a:lnTo>
                      <a:lnTo>
                        <a:pt x="135" y="716"/>
                      </a:lnTo>
                      <a:lnTo>
                        <a:pt x="135" y="705"/>
                      </a:lnTo>
                      <a:lnTo>
                        <a:pt x="135" y="678"/>
                      </a:lnTo>
                      <a:lnTo>
                        <a:pt x="122" y="651"/>
                      </a:lnTo>
                      <a:lnTo>
                        <a:pt x="121" y="627"/>
                      </a:lnTo>
                      <a:lnTo>
                        <a:pt x="107" y="606"/>
                      </a:lnTo>
                      <a:lnTo>
                        <a:pt x="111" y="586"/>
                      </a:lnTo>
                      <a:lnTo>
                        <a:pt x="73" y="538"/>
                      </a:lnTo>
                      <a:lnTo>
                        <a:pt x="73" y="512"/>
                      </a:lnTo>
                      <a:lnTo>
                        <a:pt x="93" y="501"/>
                      </a:lnTo>
                      <a:lnTo>
                        <a:pt x="93" y="484"/>
                      </a:lnTo>
                      <a:lnTo>
                        <a:pt x="73" y="479"/>
                      </a:lnTo>
                      <a:lnTo>
                        <a:pt x="65" y="453"/>
                      </a:lnTo>
                      <a:lnTo>
                        <a:pt x="54" y="407"/>
                      </a:lnTo>
                      <a:lnTo>
                        <a:pt x="82" y="432"/>
                      </a:lnTo>
                      <a:lnTo>
                        <a:pt x="72" y="401"/>
                      </a:lnTo>
                      <a:lnTo>
                        <a:pt x="93" y="401"/>
                      </a:lnTo>
                      <a:lnTo>
                        <a:pt x="93" y="377"/>
                      </a:lnTo>
                      <a:lnTo>
                        <a:pt x="72" y="362"/>
                      </a:lnTo>
                      <a:lnTo>
                        <a:pt x="62" y="383"/>
                      </a:lnTo>
                      <a:lnTo>
                        <a:pt x="44" y="375"/>
                      </a:lnTo>
                      <a:lnTo>
                        <a:pt x="7" y="271"/>
                      </a:lnTo>
                      <a:lnTo>
                        <a:pt x="16" y="195"/>
                      </a:lnTo>
                      <a:lnTo>
                        <a:pt x="0" y="153"/>
                      </a:lnTo>
                      <a:lnTo>
                        <a:pt x="8" y="121"/>
                      </a:lnTo>
                      <a:lnTo>
                        <a:pt x="27" y="115"/>
                      </a:lnTo>
                      <a:lnTo>
                        <a:pt x="44" y="62"/>
                      </a:lnTo>
                      <a:lnTo>
                        <a:pt x="44"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290" name="Freeform 339"/>
                <p:cNvSpPr>
                  <a:spLocks noChangeArrowheads="1"/>
                </p:cNvSpPr>
                <p:nvPr/>
              </p:nvSpPr>
              <p:spPr bwMode="auto">
                <a:xfrm>
                  <a:off x="3280834" y="2730438"/>
                  <a:ext cx="920751" cy="1462617"/>
                </a:xfrm>
                <a:custGeom>
                  <a:avLst/>
                  <a:gdLst/>
                  <a:ahLst/>
                  <a:cxnLst>
                    <a:cxn ang="0">
                      <a:pos x="56" y="0"/>
                    </a:cxn>
                    <a:cxn ang="0">
                      <a:pos x="0" y="274"/>
                    </a:cxn>
                    <a:cxn ang="0">
                      <a:pos x="297" y="691"/>
                    </a:cxn>
                    <a:cxn ang="0">
                      <a:pos x="314" y="673"/>
                    </a:cxn>
                    <a:cxn ang="0">
                      <a:pos x="314" y="590"/>
                    </a:cxn>
                    <a:cxn ang="0">
                      <a:pos x="349" y="597"/>
                    </a:cxn>
                    <a:cxn ang="0">
                      <a:pos x="388" y="343"/>
                    </a:cxn>
                    <a:cxn ang="0">
                      <a:pos x="413" y="172"/>
                    </a:cxn>
                    <a:cxn ang="0">
                      <a:pos x="421" y="119"/>
                    </a:cxn>
                    <a:cxn ang="0">
                      <a:pos x="435" y="74"/>
                    </a:cxn>
                    <a:cxn ang="0">
                      <a:pos x="240" y="41"/>
                    </a:cxn>
                    <a:cxn ang="0">
                      <a:pos x="56" y="0"/>
                    </a:cxn>
                  </a:cxnLst>
                  <a:rect l="0" t="0" r="r" b="b"/>
                  <a:pathLst>
                    <a:path w="435" h="691">
                      <a:moveTo>
                        <a:pt x="56" y="0"/>
                      </a:moveTo>
                      <a:lnTo>
                        <a:pt x="0" y="274"/>
                      </a:lnTo>
                      <a:lnTo>
                        <a:pt x="297" y="691"/>
                      </a:lnTo>
                      <a:lnTo>
                        <a:pt x="314" y="673"/>
                      </a:lnTo>
                      <a:lnTo>
                        <a:pt x="314" y="590"/>
                      </a:lnTo>
                      <a:lnTo>
                        <a:pt x="349" y="597"/>
                      </a:lnTo>
                      <a:lnTo>
                        <a:pt x="388" y="343"/>
                      </a:lnTo>
                      <a:lnTo>
                        <a:pt x="413" y="172"/>
                      </a:lnTo>
                      <a:lnTo>
                        <a:pt x="421" y="119"/>
                      </a:lnTo>
                      <a:lnTo>
                        <a:pt x="435" y="74"/>
                      </a:lnTo>
                      <a:lnTo>
                        <a:pt x="240" y="41"/>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1" name="Freeform 340"/>
                <p:cNvSpPr>
                  <a:spLocks noChangeArrowheads="1"/>
                </p:cNvSpPr>
                <p:nvPr/>
              </p:nvSpPr>
              <p:spPr bwMode="auto">
                <a:xfrm>
                  <a:off x="3784600" y="1521821"/>
                  <a:ext cx="831851" cy="1420283"/>
                </a:xfrm>
                <a:custGeom>
                  <a:avLst/>
                  <a:gdLst/>
                  <a:ahLst/>
                  <a:cxnLst>
                    <a:cxn ang="0">
                      <a:pos x="96" y="0"/>
                    </a:cxn>
                    <a:cxn ang="0">
                      <a:pos x="60" y="262"/>
                    </a:cxn>
                    <a:cxn ang="0">
                      <a:pos x="97" y="319"/>
                    </a:cxn>
                    <a:cxn ang="0">
                      <a:pos x="39" y="378"/>
                    </a:cxn>
                    <a:cxn ang="0">
                      <a:pos x="31" y="417"/>
                    </a:cxn>
                    <a:cxn ang="0">
                      <a:pos x="47" y="445"/>
                    </a:cxn>
                    <a:cxn ang="0">
                      <a:pos x="31" y="460"/>
                    </a:cxn>
                    <a:cxn ang="0">
                      <a:pos x="0" y="612"/>
                    </a:cxn>
                    <a:cxn ang="0">
                      <a:pos x="187" y="646"/>
                    </a:cxn>
                    <a:cxn ang="0">
                      <a:pos x="364" y="671"/>
                    </a:cxn>
                    <a:cxn ang="0">
                      <a:pos x="383" y="532"/>
                    </a:cxn>
                    <a:cxn ang="0">
                      <a:pos x="393" y="456"/>
                    </a:cxn>
                    <a:cxn ang="0">
                      <a:pos x="375" y="429"/>
                    </a:cxn>
                    <a:cxn ang="0">
                      <a:pos x="335" y="436"/>
                    </a:cxn>
                    <a:cxn ang="0">
                      <a:pos x="282" y="442"/>
                    </a:cxn>
                    <a:cxn ang="0">
                      <a:pos x="272" y="380"/>
                    </a:cxn>
                    <a:cxn ang="0">
                      <a:pos x="208" y="330"/>
                    </a:cxn>
                    <a:cxn ang="0">
                      <a:pos x="217" y="298"/>
                    </a:cxn>
                    <a:cxn ang="0">
                      <a:pos x="223" y="241"/>
                    </a:cxn>
                    <a:cxn ang="0">
                      <a:pos x="141" y="118"/>
                    </a:cxn>
                    <a:cxn ang="0">
                      <a:pos x="152" y="10"/>
                    </a:cxn>
                    <a:cxn ang="0">
                      <a:pos x="96" y="0"/>
                    </a:cxn>
                  </a:cxnLst>
                  <a:rect l="0" t="0" r="r" b="b"/>
                  <a:pathLst>
                    <a:path w="393" h="671">
                      <a:moveTo>
                        <a:pt x="96" y="0"/>
                      </a:moveTo>
                      <a:lnTo>
                        <a:pt x="60" y="262"/>
                      </a:lnTo>
                      <a:lnTo>
                        <a:pt x="97" y="319"/>
                      </a:lnTo>
                      <a:lnTo>
                        <a:pt x="39" y="378"/>
                      </a:lnTo>
                      <a:lnTo>
                        <a:pt x="31" y="417"/>
                      </a:lnTo>
                      <a:lnTo>
                        <a:pt x="47" y="445"/>
                      </a:lnTo>
                      <a:lnTo>
                        <a:pt x="31" y="460"/>
                      </a:lnTo>
                      <a:lnTo>
                        <a:pt x="0" y="612"/>
                      </a:lnTo>
                      <a:lnTo>
                        <a:pt x="187" y="646"/>
                      </a:lnTo>
                      <a:lnTo>
                        <a:pt x="364" y="671"/>
                      </a:lnTo>
                      <a:lnTo>
                        <a:pt x="383" y="532"/>
                      </a:lnTo>
                      <a:lnTo>
                        <a:pt x="393" y="456"/>
                      </a:lnTo>
                      <a:lnTo>
                        <a:pt x="375" y="429"/>
                      </a:lnTo>
                      <a:lnTo>
                        <a:pt x="335" y="436"/>
                      </a:lnTo>
                      <a:lnTo>
                        <a:pt x="282" y="442"/>
                      </a:lnTo>
                      <a:lnTo>
                        <a:pt x="272" y="380"/>
                      </a:lnTo>
                      <a:lnTo>
                        <a:pt x="208" y="330"/>
                      </a:lnTo>
                      <a:lnTo>
                        <a:pt x="217" y="298"/>
                      </a:lnTo>
                      <a:lnTo>
                        <a:pt x="223" y="241"/>
                      </a:lnTo>
                      <a:lnTo>
                        <a:pt x="141" y="118"/>
                      </a:lnTo>
                      <a:lnTo>
                        <a:pt x="152" y="10"/>
                      </a:lnTo>
                      <a:lnTo>
                        <a:pt x="9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2" name="Freeform 341"/>
                <p:cNvSpPr>
                  <a:spLocks noChangeArrowheads="1"/>
                </p:cNvSpPr>
                <p:nvPr/>
              </p:nvSpPr>
              <p:spPr bwMode="auto">
                <a:xfrm>
                  <a:off x="4040718" y="2887071"/>
                  <a:ext cx="766233" cy="1047751"/>
                </a:xfrm>
                <a:custGeom>
                  <a:avLst/>
                  <a:gdLst/>
                  <a:ahLst/>
                  <a:cxnLst>
                    <a:cxn ang="0">
                      <a:pos x="67" y="0"/>
                    </a:cxn>
                    <a:cxn ang="0">
                      <a:pos x="246" y="26"/>
                    </a:cxn>
                    <a:cxn ang="0">
                      <a:pos x="233" y="120"/>
                    </a:cxn>
                    <a:cxn ang="0">
                      <a:pos x="362" y="134"/>
                    </a:cxn>
                    <a:cxn ang="0">
                      <a:pos x="327" y="495"/>
                    </a:cxn>
                    <a:cxn ang="0">
                      <a:pos x="0" y="458"/>
                    </a:cxn>
                    <a:cxn ang="0">
                      <a:pos x="34" y="228"/>
                    </a:cxn>
                    <a:cxn ang="0">
                      <a:pos x="67" y="0"/>
                    </a:cxn>
                  </a:cxnLst>
                  <a:rect l="0" t="0" r="r" b="b"/>
                  <a:pathLst>
                    <a:path w="362" h="495">
                      <a:moveTo>
                        <a:pt x="67" y="0"/>
                      </a:moveTo>
                      <a:lnTo>
                        <a:pt x="246" y="26"/>
                      </a:lnTo>
                      <a:lnTo>
                        <a:pt x="233" y="120"/>
                      </a:lnTo>
                      <a:lnTo>
                        <a:pt x="362" y="134"/>
                      </a:lnTo>
                      <a:lnTo>
                        <a:pt x="327" y="495"/>
                      </a:lnTo>
                      <a:lnTo>
                        <a:pt x="0" y="458"/>
                      </a:lnTo>
                      <a:lnTo>
                        <a:pt x="34" y="228"/>
                      </a:lnTo>
                      <a:lnTo>
                        <a:pt x="67"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3" name="Freeform 342"/>
                <p:cNvSpPr>
                  <a:spLocks noChangeArrowheads="1"/>
                </p:cNvSpPr>
                <p:nvPr/>
              </p:nvSpPr>
              <p:spPr bwMode="auto">
                <a:xfrm>
                  <a:off x="4076701" y="1536637"/>
                  <a:ext cx="1443567" cy="950384"/>
                </a:xfrm>
                <a:custGeom>
                  <a:avLst/>
                  <a:gdLst/>
                  <a:ahLst/>
                  <a:cxnLst>
                    <a:cxn ang="0">
                      <a:pos x="11" y="0"/>
                    </a:cxn>
                    <a:cxn ang="0">
                      <a:pos x="146" y="19"/>
                    </a:cxn>
                    <a:cxn ang="0">
                      <a:pos x="226" y="30"/>
                    </a:cxn>
                    <a:cxn ang="0">
                      <a:pos x="332" y="41"/>
                    </a:cxn>
                    <a:cxn ang="0">
                      <a:pos x="431" y="52"/>
                    </a:cxn>
                    <a:cxn ang="0">
                      <a:pos x="602" y="65"/>
                    </a:cxn>
                    <a:cxn ang="0">
                      <a:pos x="682" y="71"/>
                    </a:cxn>
                    <a:cxn ang="0">
                      <a:pos x="679" y="438"/>
                    </a:cxn>
                    <a:cxn ang="0">
                      <a:pos x="262" y="400"/>
                    </a:cxn>
                    <a:cxn ang="0">
                      <a:pos x="253" y="449"/>
                    </a:cxn>
                    <a:cxn ang="0">
                      <a:pos x="237" y="425"/>
                    </a:cxn>
                    <a:cxn ang="0">
                      <a:pos x="200" y="429"/>
                    </a:cxn>
                    <a:cxn ang="0">
                      <a:pos x="143" y="438"/>
                    </a:cxn>
                    <a:cxn ang="0">
                      <a:pos x="134" y="375"/>
                    </a:cxn>
                    <a:cxn ang="0">
                      <a:pos x="69" y="326"/>
                    </a:cxn>
                    <a:cxn ang="0">
                      <a:pos x="78" y="277"/>
                    </a:cxn>
                    <a:cxn ang="0">
                      <a:pos x="85" y="238"/>
                    </a:cxn>
                    <a:cxn ang="0">
                      <a:pos x="0" y="113"/>
                    </a:cxn>
                    <a:cxn ang="0">
                      <a:pos x="11" y="0"/>
                    </a:cxn>
                  </a:cxnLst>
                  <a:rect l="0" t="0" r="r" b="b"/>
                  <a:pathLst>
                    <a:path w="682" h="449">
                      <a:moveTo>
                        <a:pt x="11" y="0"/>
                      </a:moveTo>
                      <a:lnTo>
                        <a:pt x="146" y="19"/>
                      </a:lnTo>
                      <a:lnTo>
                        <a:pt x="226" y="30"/>
                      </a:lnTo>
                      <a:lnTo>
                        <a:pt x="332" y="41"/>
                      </a:lnTo>
                      <a:lnTo>
                        <a:pt x="431" y="52"/>
                      </a:lnTo>
                      <a:lnTo>
                        <a:pt x="602" y="65"/>
                      </a:lnTo>
                      <a:lnTo>
                        <a:pt x="682" y="71"/>
                      </a:lnTo>
                      <a:lnTo>
                        <a:pt x="679" y="438"/>
                      </a:lnTo>
                      <a:lnTo>
                        <a:pt x="262" y="400"/>
                      </a:lnTo>
                      <a:lnTo>
                        <a:pt x="253" y="449"/>
                      </a:lnTo>
                      <a:lnTo>
                        <a:pt x="237" y="425"/>
                      </a:lnTo>
                      <a:lnTo>
                        <a:pt x="200" y="429"/>
                      </a:lnTo>
                      <a:lnTo>
                        <a:pt x="143" y="438"/>
                      </a:lnTo>
                      <a:lnTo>
                        <a:pt x="134" y="375"/>
                      </a:lnTo>
                      <a:lnTo>
                        <a:pt x="69" y="326"/>
                      </a:lnTo>
                      <a:lnTo>
                        <a:pt x="78" y="277"/>
                      </a:lnTo>
                      <a:lnTo>
                        <a:pt x="85" y="238"/>
                      </a:lnTo>
                      <a:lnTo>
                        <a:pt x="0" y="113"/>
                      </a:lnTo>
                      <a:lnTo>
                        <a:pt x="1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4" name="Freeform 343"/>
                <p:cNvSpPr>
                  <a:spLocks noChangeArrowheads="1"/>
                </p:cNvSpPr>
                <p:nvPr/>
              </p:nvSpPr>
              <p:spPr bwMode="auto">
                <a:xfrm>
                  <a:off x="4527551" y="2374838"/>
                  <a:ext cx="986367" cy="853017"/>
                </a:xfrm>
                <a:custGeom>
                  <a:avLst/>
                  <a:gdLst/>
                  <a:ahLst/>
                  <a:cxnLst>
                    <a:cxn ang="0">
                      <a:pos x="45" y="0"/>
                    </a:cxn>
                    <a:cxn ang="0">
                      <a:pos x="28" y="149"/>
                    </a:cxn>
                    <a:cxn ang="0">
                      <a:pos x="0" y="365"/>
                    </a:cxn>
                    <a:cxn ang="0">
                      <a:pos x="135" y="378"/>
                    </a:cxn>
                    <a:cxn ang="0">
                      <a:pos x="450" y="403"/>
                    </a:cxn>
                    <a:cxn ang="0">
                      <a:pos x="466" y="41"/>
                    </a:cxn>
                    <a:cxn ang="0">
                      <a:pos x="45" y="0"/>
                    </a:cxn>
                  </a:cxnLst>
                  <a:rect l="0" t="0" r="r" b="b"/>
                  <a:pathLst>
                    <a:path w="466" h="403">
                      <a:moveTo>
                        <a:pt x="45" y="0"/>
                      </a:moveTo>
                      <a:lnTo>
                        <a:pt x="28" y="149"/>
                      </a:lnTo>
                      <a:lnTo>
                        <a:pt x="0" y="365"/>
                      </a:lnTo>
                      <a:lnTo>
                        <a:pt x="135" y="378"/>
                      </a:lnTo>
                      <a:lnTo>
                        <a:pt x="450" y="403"/>
                      </a:lnTo>
                      <a:lnTo>
                        <a:pt x="466" y="41"/>
                      </a:lnTo>
                      <a:lnTo>
                        <a:pt x="45" y="0"/>
                      </a:lnTo>
                      <a:close/>
                    </a:path>
                  </a:pathLst>
                </a:custGeom>
                <a:solidFill>
                  <a:schemeClr val="bg1">
                    <a:lumMod val="60000"/>
                    <a:lumOff val="40000"/>
                  </a:schemeClr>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295" name="Freeform 344"/>
                <p:cNvSpPr>
                  <a:spLocks noChangeArrowheads="1"/>
                </p:cNvSpPr>
                <p:nvPr/>
              </p:nvSpPr>
              <p:spPr bwMode="auto">
                <a:xfrm>
                  <a:off x="4726518" y="3170705"/>
                  <a:ext cx="1028700" cy="808567"/>
                </a:xfrm>
                <a:custGeom>
                  <a:avLst/>
                  <a:gdLst/>
                  <a:ahLst/>
                  <a:cxnLst>
                    <a:cxn ang="0">
                      <a:pos x="41" y="0"/>
                    </a:cxn>
                    <a:cxn ang="0">
                      <a:pos x="16" y="230"/>
                    </a:cxn>
                    <a:cxn ang="0">
                      <a:pos x="0" y="362"/>
                    </a:cxn>
                    <a:cxn ang="0">
                      <a:pos x="244" y="375"/>
                    </a:cxn>
                    <a:cxn ang="0">
                      <a:pos x="475" y="382"/>
                    </a:cxn>
                    <a:cxn ang="0">
                      <a:pos x="482" y="203"/>
                    </a:cxn>
                    <a:cxn ang="0">
                      <a:pos x="486" y="29"/>
                    </a:cxn>
                    <a:cxn ang="0">
                      <a:pos x="353" y="26"/>
                    </a:cxn>
                    <a:cxn ang="0">
                      <a:pos x="41" y="0"/>
                    </a:cxn>
                  </a:cxnLst>
                  <a:rect l="0" t="0" r="r" b="b"/>
                  <a:pathLst>
                    <a:path w="486" h="382">
                      <a:moveTo>
                        <a:pt x="41" y="0"/>
                      </a:moveTo>
                      <a:lnTo>
                        <a:pt x="16" y="230"/>
                      </a:lnTo>
                      <a:lnTo>
                        <a:pt x="0" y="362"/>
                      </a:lnTo>
                      <a:lnTo>
                        <a:pt x="244" y="375"/>
                      </a:lnTo>
                      <a:lnTo>
                        <a:pt x="475" y="382"/>
                      </a:lnTo>
                      <a:lnTo>
                        <a:pt x="482" y="203"/>
                      </a:lnTo>
                      <a:lnTo>
                        <a:pt x="486" y="29"/>
                      </a:lnTo>
                      <a:lnTo>
                        <a:pt x="353" y="26"/>
                      </a:lnTo>
                      <a:lnTo>
                        <a:pt x="4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296" name="Freeform 345"/>
                <p:cNvSpPr>
                  <a:spLocks noChangeArrowheads="1"/>
                </p:cNvSpPr>
                <p:nvPr/>
              </p:nvSpPr>
              <p:spPr bwMode="auto">
                <a:xfrm>
                  <a:off x="3801533" y="3850155"/>
                  <a:ext cx="933451" cy="1092200"/>
                </a:xfrm>
                <a:custGeom>
                  <a:avLst/>
                  <a:gdLst/>
                  <a:ahLst/>
                  <a:cxnLst>
                    <a:cxn ang="0">
                      <a:pos x="113" y="0"/>
                    </a:cxn>
                    <a:cxn ang="0">
                      <a:pos x="103" y="68"/>
                    </a:cxn>
                    <a:cxn ang="0">
                      <a:pos x="65" y="60"/>
                    </a:cxn>
                    <a:cxn ang="0">
                      <a:pos x="68" y="146"/>
                    </a:cxn>
                    <a:cxn ang="0">
                      <a:pos x="51" y="163"/>
                    </a:cxn>
                    <a:cxn ang="0">
                      <a:pos x="77" y="216"/>
                    </a:cxn>
                    <a:cxn ang="0">
                      <a:pos x="51" y="240"/>
                    </a:cxn>
                    <a:cxn ang="0">
                      <a:pos x="35" y="278"/>
                    </a:cxn>
                    <a:cxn ang="0">
                      <a:pos x="13" y="315"/>
                    </a:cxn>
                    <a:cxn ang="0">
                      <a:pos x="29" y="338"/>
                    </a:cxn>
                    <a:cxn ang="0">
                      <a:pos x="3" y="347"/>
                    </a:cxn>
                    <a:cxn ang="0">
                      <a:pos x="0" y="381"/>
                    </a:cxn>
                    <a:cxn ang="0">
                      <a:pos x="248" y="514"/>
                    </a:cxn>
                    <a:cxn ang="0">
                      <a:pos x="388" y="516"/>
                    </a:cxn>
                    <a:cxn ang="0">
                      <a:pos x="441" y="40"/>
                    </a:cxn>
                    <a:cxn ang="0">
                      <a:pos x="113" y="0"/>
                    </a:cxn>
                  </a:cxnLst>
                  <a:rect l="0" t="0" r="r" b="b"/>
                  <a:pathLst>
                    <a:path w="441" h="516">
                      <a:moveTo>
                        <a:pt x="113" y="0"/>
                      </a:moveTo>
                      <a:lnTo>
                        <a:pt x="103" y="68"/>
                      </a:lnTo>
                      <a:lnTo>
                        <a:pt x="65" y="60"/>
                      </a:lnTo>
                      <a:lnTo>
                        <a:pt x="68" y="146"/>
                      </a:lnTo>
                      <a:lnTo>
                        <a:pt x="51" y="163"/>
                      </a:lnTo>
                      <a:lnTo>
                        <a:pt x="77" y="216"/>
                      </a:lnTo>
                      <a:lnTo>
                        <a:pt x="51" y="240"/>
                      </a:lnTo>
                      <a:lnTo>
                        <a:pt x="35" y="278"/>
                      </a:lnTo>
                      <a:lnTo>
                        <a:pt x="13" y="315"/>
                      </a:lnTo>
                      <a:lnTo>
                        <a:pt x="29" y="338"/>
                      </a:lnTo>
                      <a:lnTo>
                        <a:pt x="3" y="347"/>
                      </a:lnTo>
                      <a:lnTo>
                        <a:pt x="0" y="381"/>
                      </a:lnTo>
                      <a:lnTo>
                        <a:pt x="248" y="514"/>
                      </a:lnTo>
                      <a:lnTo>
                        <a:pt x="388" y="516"/>
                      </a:lnTo>
                      <a:lnTo>
                        <a:pt x="441" y="40"/>
                      </a:lnTo>
                      <a:lnTo>
                        <a:pt x="113"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7" name="Freeform 346"/>
                <p:cNvSpPr>
                  <a:spLocks noChangeArrowheads="1"/>
                </p:cNvSpPr>
                <p:nvPr/>
              </p:nvSpPr>
              <p:spPr bwMode="auto">
                <a:xfrm>
                  <a:off x="4616451" y="3928471"/>
                  <a:ext cx="986367" cy="1037167"/>
                </a:xfrm>
                <a:custGeom>
                  <a:avLst/>
                  <a:gdLst/>
                  <a:ahLst/>
                  <a:cxnLst>
                    <a:cxn ang="0">
                      <a:pos x="56" y="0"/>
                    </a:cxn>
                    <a:cxn ang="0">
                      <a:pos x="466" y="19"/>
                    </a:cxn>
                    <a:cxn ang="0">
                      <a:pos x="446" y="451"/>
                    </a:cxn>
                    <a:cxn ang="0">
                      <a:pos x="314" y="445"/>
                    </a:cxn>
                    <a:cxn ang="0">
                      <a:pos x="188" y="440"/>
                    </a:cxn>
                    <a:cxn ang="0">
                      <a:pos x="188" y="457"/>
                    </a:cxn>
                    <a:cxn ang="0">
                      <a:pos x="84" y="457"/>
                    </a:cxn>
                    <a:cxn ang="0">
                      <a:pos x="78" y="490"/>
                    </a:cxn>
                    <a:cxn ang="0">
                      <a:pos x="0" y="479"/>
                    </a:cxn>
                    <a:cxn ang="0">
                      <a:pos x="44" y="113"/>
                    </a:cxn>
                    <a:cxn ang="0">
                      <a:pos x="56" y="0"/>
                    </a:cxn>
                  </a:cxnLst>
                  <a:rect l="0" t="0" r="r" b="b"/>
                  <a:pathLst>
                    <a:path w="466" h="490">
                      <a:moveTo>
                        <a:pt x="56" y="0"/>
                      </a:moveTo>
                      <a:lnTo>
                        <a:pt x="466" y="19"/>
                      </a:lnTo>
                      <a:lnTo>
                        <a:pt x="446" y="451"/>
                      </a:lnTo>
                      <a:lnTo>
                        <a:pt x="314" y="445"/>
                      </a:lnTo>
                      <a:lnTo>
                        <a:pt x="188" y="440"/>
                      </a:lnTo>
                      <a:lnTo>
                        <a:pt x="188" y="457"/>
                      </a:lnTo>
                      <a:lnTo>
                        <a:pt x="84" y="457"/>
                      </a:lnTo>
                      <a:lnTo>
                        <a:pt x="78" y="490"/>
                      </a:lnTo>
                      <a:lnTo>
                        <a:pt x="0" y="479"/>
                      </a:lnTo>
                      <a:lnTo>
                        <a:pt x="44" y="113"/>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8" name="Freeform 347"/>
                <p:cNvSpPr>
                  <a:spLocks noChangeArrowheads="1"/>
                </p:cNvSpPr>
                <p:nvPr/>
              </p:nvSpPr>
              <p:spPr bwMode="auto">
                <a:xfrm>
                  <a:off x="5005918" y="4085105"/>
                  <a:ext cx="2008716" cy="1962151"/>
                </a:xfrm>
                <a:custGeom>
                  <a:avLst/>
                  <a:gdLst/>
                  <a:ahLst/>
                  <a:cxnLst>
                    <a:cxn ang="0">
                      <a:pos x="276" y="0"/>
                    </a:cxn>
                    <a:cxn ang="0">
                      <a:pos x="485" y="8"/>
                    </a:cxn>
                    <a:cxn ang="0">
                      <a:pos x="485" y="176"/>
                    </a:cxn>
                    <a:cxn ang="0">
                      <a:pos x="592" y="223"/>
                    </a:cxn>
                    <a:cxn ang="0">
                      <a:pos x="621" y="208"/>
                    </a:cxn>
                    <a:cxn ang="0">
                      <a:pos x="691" y="243"/>
                    </a:cxn>
                    <a:cxn ang="0">
                      <a:pos x="734" y="241"/>
                    </a:cxn>
                    <a:cxn ang="0">
                      <a:pos x="814" y="205"/>
                    </a:cxn>
                    <a:cxn ang="0">
                      <a:pos x="861" y="239"/>
                    </a:cxn>
                    <a:cxn ang="0">
                      <a:pos x="902" y="249"/>
                    </a:cxn>
                    <a:cxn ang="0">
                      <a:pos x="902" y="386"/>
                    </a:cxn>
                    <a:cxn ang="0">
                      <a:pos x="949" y="471"/>
                    </a:cxn>
                    <a:cxn ang="0">
                      <a:pos x="937" y="587"/>
                    </a:cxn>
                    <a:cxn ang="0">
                      <a:pos x="886" y="635"/>
                    </a:cxn>
                    <a:cxn ang="0">
                      <a:pos x="875" y="591"/>
                    </a:cxn>
                    <a:cxn ang="0">
                      <a:pos x="861" y="611"/>
                    </a:cxn>
                    <a:cxn ang="0">
                      <a:pos x="871" y="638"/>
                    </a:cxn>
                    <a:cxn ang="0">
                      <a:pos x="780" y="709"/>
                    </a:cxn>
                    <a:cxn ang="0">
                      <a:pos x="757" y="712"/>
                    </a:cxn>
                    <a:cxn ang="0">
                      <a:pos x="710" y="747"/>
                    </a:cxn>
                    <a:cxn ang="0">
                      <a:pos x="710" y="766"/>
                    </a:cxn>
                    <a:cxn ang="0">
                      <a:pos x="695" y="770"/>
                    </a:cxn>
                    <a:cxn ang="0">
                      <a:pos x="706" y="794"/>
                    </a:cxn>
                    <a:cxn ang="0">
                      <a:pos x="681" y="828"/>
                    </a:cxn>
                    <a:cxn ang="0">
                      <a:pos x="695" y="878"/>
                    </a:cxn>
                    <a:cxn ang="0">
                      <a:pos x="710" y="896"/>
                    </a:cxn>
                    <a:cxn ang="0">
                      <a:pos x="706" y="927"/>
                    </a:cxn>
                    <a:cxn ang="0">
                      <a:pos x="670" y="927"/>
                    </a:cxn>
                    <a:cxn ang="0">
                      <a:pos x="636" y="912"/>
                    </a:cxn>
                    <a:cxn ang="0">
                      <a:pos x="613" y="916"/>
                    </a:cxn>
                    <a:cxn ang="0">
                      <a:pos x="540" y="889"/>
                    </a:cxn>
                    <a:cxn ang="0">
                      <a:pos x="507" y="783"/>
                    </a:cxn>
                    <a:cxn ang="0">
                      <a:pos x="456" y="732"/>
                    </a:cxn>
                    <a:cxn ang="0">
                      <a:pos x="411" y="638"/>
                    </a:cxn>
                    <a:cxn ang="0">
                      <a:pos x="389" y="630"/>
                    </a:cxn>
                    <a:cxn ang="0">
                      <a:pos x="366" y="606"/>
                    </a:cxn>
                    <a:cxn ang="0">
                      <a:pos x="342" y="606"/>
                    </a:cxn>
                    <a:cxn ang="0">
                      <a:pos x="306" y="598"/>
                    </a:cxn>
                    <a:cxn ang="0">
                      <a:pos x="280" y="606"/>
                    </a:cxn>
                    <a:cxn ang="0">
                      <a:pos x="260" y="652"/>
                    </a:cxn>
                    <a:cxn ang="0">
                      <a:pos x="233" y="660"/>
                    </a:cxn>
                    <a:cxn ang="0">
                      <a:pos x="172" y="624"/>
                    </a:cxn>
                    <a:cxn ang="0">
                      <a:pos x="137" y="581"/>
                    </a:cxn>
                    <a:cxn ang="0">
                      <a:pos x="131" y="526"/>
                    </a:cxn>
                    <a:cxn ang="0">
                      <a:pos x="105" y="491"/>
                    </a:cxn>
                    <a:cxn ang="0">
                      <a:pos x="45" y="440"/>
                    </a:cxn>
                    <a:cxn ang="0">
                      <a:pos x="0" y="387"/>
                    </a:cxn>
                    <a:cxn ang="0">
                      <a:pos x="0" y="365"/>
                    </a:cxn>
                    <a:cxn ang="0">
                      <a:pos x="145" y="366"/>
                    </a:cxn>
                    <a:cxn ang="0">
                      <a:pos x="260" y="377"/>
                    </a:cxn>
                    <a:cxn ang="0">
                      <a:pos x="276" y="0"/>
                    </a:cxn>
                  </a:cxnLst>
                  <a:rect l="0" t="0" r="r" b="b"/>
                  <a:pathLst>
                    <a:path w="949" h="927">
                      <a:moveTo>
                        <a:pt x="276" y="0"/>
                      </a:moveTo>
                      <a:lnTo>
                        <a:pt x="485" y="8"/>
                      </a:lnTo>
                      <a:lnTo>
                        <a:pt x="485" y="176"/>
                      </a:lnTo>
                      <a:lnTo>
                        <a:pt x="592" y="223"/>
                      </a:lnTo>
                      <a:lnTo>
                        <a:pt x="621" y="208"/>
                      </a:lnTo>
                      <a:lnTo>
                        <a:pt x="691" y="243"/>
                      </a:lnTo>
                      <a:lnTo>
                        <a:pt x="734" y="241"/>
                      </a:lnTo>
                      <a:lnTo>
                        <a:pt x="814" y="205"/>
                      </a:lnTo>
                      <a:lnTo>
                        <a:pt x="861" y="239"/>
                      </a:lnTo>
                      <a:lnTo>
                        <a:pt x="902" y="249"/>
                      </a:lnTo>
                      <a:lnTo>
                        <a:pt x="902" y="386"/>
                      </a:lnTo>
                      <a:lnTo>
                        <a:pt x="949" y="471"/>
                      </a:lnTo>
                      <a:lnTo>
                        <a:pt x="937" y="587"/>
                      </a:lnTo>
                      <a:lnTo>
                        <a:pt x="886" y="635"/>
                      </a:lnTo>
                      <a:lnTo>
                        <a:pt x="875" y="591"/>
                      </a:lnTo>
                      <a:lnTo>
                        <a:pt x="861" y="611"/>
                      </a:lnTo>
                      <a:lnTo>
                        <a:pt x="871" y="638"/>
                      </a:lnTo>
                      <a:lnTo>
                        <a:pt x="780" y="709"/>
                      </a:lnTo>
                      <a:lnTo>
                        <a:pt x="757" y="712"/>
                      </a:lnTo>
                      <a:lnTo>
                        <a:pt x="710" y="747"/>
                      </a:lnTo>
                      <a:lnTo>
                        <a:pt x="710" y="766"/>
                      </a:lnTo>
                      <a:lnTo>
                        <a:pt x="695" y="770"/>
                      </a:lnTo>
                      <a:lnTo>
                        <a:pt x="706" y="794"/>
                      </a:lnTo>
                      <a:lnTo>
                        <a:pt x="681" y="828"/>
                      </a:lnTo>
                      <a:lnTo>
                        <a:pt x="695" y="878"/>
                      </a:lnTo>
                      <a:lnTo>
                        <a:pt x="710" y="896"/>
                      </a:lnTo>
                      <a:lnTo>
                        <a:pt x="706" y="927"/>
                      </a:lnTo>
                      <a:lnTo>
                        <a:pt x="670" y="927"/>
                      </a:lnTo>
                      <a:lnTo>
                        <a:pt x="636" y="912"/>
                      </a:lnTo>
                      <a:lnTo>
                        <a:pt x="613" y="916"/>
                      </a:lnTo>
                      <a:lnTo>
                        <a:pt x="540" y="889"/>
                      </a:lnTo>
                      <a:lnTo>
                        <a:pt x="507" y="783"/>
                      </a:lnTo>
                      <a:lnTo>
                        <a:pt x="456" y="732"/>
                      </a:lnTo>
                      <a:lnTo>
                        <a:pt x="411" y="638"/>
                      </a:lnTo>
                      <a:lnTo>
                        <a:pt x="389" y="630"/>
                      </a:lnTo>
                      <a:lnTo>
                        <a:pt x="366" y="606"/>
                      </a:lnTo>
                      <a:lnTo>
                        <a:pt x="342" y="606"/>
                      </a:lnTo>
                      <a:lnTo>
                        <a:pt x="306" y="598"/>
                      </a:lnTo>
                      <a:lnTo>
                        <a:pt x="280" y="606"/>
                      </a:lnTo>
                      <a:lnTo>
                        <a:pt x="260" y="652"/>
                      </a:lnTo>
                      <a:lnTo>
                        <a:pt x="233" y="660"/>
                      </a:lnTo>
                      <a:lnTo>
                        <a:pt x="172" y="624"/>
                      </a:lnTo>
                      <a:lnTo>
                        <a:pt x="137" y="581"/>
                      </a:lnTo>
                      <a:lnTo>
                        <a:pt x="131" y="526"/>
                      </a:lnTo>
                      <a:lnTo>
                        <a:pt x="105" y="491"/>
                      </a:lnTo>
                      <a:lnTo>
                        <a:pt x="45" y="440"/>
                      </a:lnTo>
                      <a:lnTo>
                        <a:pt x="0" y="387"/>
                      </a:lnTo>
                      <a:lnTo>
                        <a:pt x="0" y="365"/>
                      </a:lnTo>
                      <a:lnTo>
                        <a:pt x="145" y="366"/>
                      </a:lnTo>
                      <a:lnTo>
                        <a:pt x="260" y="377"/>
                      </a:lnTo>
                      <a:lnTo>
                        <a:pt x="27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9" name="Freeform 348"/>
                <p:cNvSpPr>
                  <a:spLocks noChangeArrowheads="1"/>
                </p:cNvSpPr>
                <p:nvPr/>
              </p:nvSpPr>
              <p:spPr bwMode="auto">
                <a:xfrm>
                  <a:off x="5513918" y="1693271"/>
                  <a:ext cx="967316" cy="594784"/>
                </a:xfrm>
                <a:custGeom>
                  <a:avLst/>
                  <a:gdLst/>
                  <a:ahLst/>
                  <a:cxnLst>
                    <a:cxn ang="0">
                      <a:pos x="1" y="0"/>
                    </a:cxn>
                    <a:cxn ang="0">
                      <a:pos x="384" y="9"/>
                    </a:cxn>
                    <a:cxn ang="0">
                      <a:pos x="412" y="91"/>
                    </a:cxn>
                    <a:cxn ang="0">
                      <a:pos x="438" y="155"/>
                    </a:cxn>
                    <a:cxn ang="0">
                      <a:pos x="457" y="258"/>
                    </a:cxn>
                    <a:cxn ang="0">
                      <a:pos x="446" y="281"/>
                    </a:cxn>
                    <a:cxn ang="0">
                      <a:pos x="304" y="278"/>
                    </a:cxn>
                    <a:cxn ang="0">
                      <a:pos x="0" y="273"/>
                    </a:cxn>
                    <a:cxn ang="0">
                      <a:pos x="1" y="0"/>
                    </a:cxn>
                  </a:cxnLst>
                  <a:rect l="0" t="0" r="r" b="b"/>
                  <a:pathLst>
                    <a:path w="457" h="281">
                      <a:moveTo>
                        <a:pt x="1" y="0"/>
                      </a:moveTo>
                      <a:lnTo>
                        <a:pt x="384" y="9"/>
                      </a:lnTo>
                      <a:lnTo>
                        <a:pt x="412" y="91"/>
                      </a:lnTo>
                      <a:lnTo>
                        <a:pt x="438" y="155"/>
                      </a:lnTo>
                      <a:lnTo>
                        <a:pt x="457" y="258"/>
                      </a:lnTo>
                      <a:lnTo>
                        <a:pt x="446" y="281"/>
                      </a:lnTo>
                      <a:lnTo>
                        <a:pt x="304" y="278"/>
                      </a:lnTo>
                      <a:lnTo>
                        <a:pt x="0" y="273"/>
                      </a:lnTo>
                      <a:lnTo>
                        <a:pt x="1"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0" name="Freeform 349"/>
                <p:cNvSpPr>
                  <a:spLocks noChangeArrowheads="1"/>
                </p:cNvSpPr>
                <p:nvPr/>
              </p:nvSpPr>
              <p:spPr bwMode="auto">
                <a:xfrm>
                  <a:off x="5488517" y="2264772"/>
                  <a:ext cx="1016000" cy="700617"/>
                </a:xfrm>
                <a:custGeom>
                  <a:avLst/>
                  <a:gdLst/>
                  <a:ahLst/>
                  <a:cxnLst>
                    <a:cxn ang="0">
                      <a:pos x="8" y="0"/>
                    </a:cxn>
                    <a:cxn ang="0">
                      <a:pos x="7" y="128"/>
                    </a:cxn>
                    <a:cxn ang="0">
                      <a:pos x="0" y="278"/>
                    </a:cxn>
                    <a:cxn ang="0">
                      <a:pos x="348" y="283"/>
                    </a:cxn>
                    <a:cxn ang="0">
                      <a:pos x="385" y="304"/>
                    </a:cxn>
                    <a:cxn ang="0">
                      <a:pos x="410" y="277"/>
                    </a:cxn>
                    <a:cxn ang="0">
                      <a:pos x="480" y="331"/>
                    </a:cxn>
                    <a:cxn ang="0">
                      <a:pos x="470" y="274"/>
                    </a:cxn>
                    <a:cxn ang="0">
                      <a:pos x="476" y="229"/>
                    </a:cxn>
                    <a:cxn ang="0">
                      <a:pos x="480" y="80"/>
                    </a:cxn>
                    <a:cxn ang="0">
                      <a:pos x="449" y="48"/>
                    </a:cxn>
                    <a:cxn ang="0">
                      <a:pos x="462" y="7"/>
                    </a:cxn>
                    <a:cxn ang="0">
                      <a:pos x="233" y="4"/>
                    </a:cxn>
                    <a:cxn ang="0">
                      <a:pos x="8" y="0"/>
                    </a:cxn>
                  </a:cxnLst>
                  <a:rect l="0" t="0" r="r" b="b"/>
                  <a:pathLst>
                    <a:path w="480" h="331">
                      <a:moveTo>
                        <a:pt x="8" y="0"/>
                      </a:moveTo>
                      <a:lnTo>
                        <a:pt x="7" y="128"/>
                      </a:lnTo>
                      <a:lnTo>
                        <a:pt x="0" y="278"/>
                      </a:lnTo>
                      <a:lnTo>
                        <a:pt x="348" y="283"/>
                      </a:lnTo>
                      <a:lnTo>
                        <a:pt x="385" y="304"/>
                      </a:lnTo>
                      <a:lnTo>
                        <a:pt x="410" y="277"/>
                      </a:lnTo>
                      <a:lnTo>
                        <a:pt x="480" y="331"/>
                      </a:lnTo>
                      <a:lnTo>
                        <a:pt x="470" y="274"/>
                      </a:lnTo>
                      <a:lnTo>
                        <a:pt x="476" y="229"/>
                      </a:lnTo>
                      <a:lnTo>
                        <a:pt x="480" y="80"/>
                      </a:lnTo>
                      <a:lnTo>
                        <a:pt x="449" y="48"/>
                      </a:lnTo>
                      <a:lnTo>
                        <a:pt x="462" y="7"/>
                      </a:lnTo>
                      <a:lnTo>
                        <a:pt x="233" y="4"/>
                      </a:lnTo>
                      <a:lnTo>
                        <a:pt x="8"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858"/>
                  <a:endParaRPr lang="en-US" sz="1067" u="dottedHeavy" kern="0" dirty="0">
                    <a:solidFill>
                      <a:srgbClr val="FFFFFF"/>
                    </a:solidFill>
                    <a:latin typeface="Arial" panose="020B0604020202020204" pitchFamily="34" charset="0"/>
                    <a:cs typeface="Arial" panose="020B0604020202020204" pitchFamily="34" charset="0"/>
                  </a:endParaRPr>
                </a:p>
              </p:txBody>
            </p:sp>
            <p:sp>
              <p:nvSpPr>
                <p:cNvPr id="301" name="Freeform 350"/>
                <p:cNvSpPr>
                  <a:spLocks noChangeArrowheads="1"/>
                </p:cNvSpPr>
                <p:nvPr/>
              </p:nvSpPr>
              <p:spPr bwMode="auto">
                <a:xfrm>
                  <a:off x="5473701" y="2844737"/>
                  <a:ext cx="1208617" cy="577851"/>
                </a:xfrm>
                <a:custGeom>
                  <a:avLst/>
                  <a:gdLst/>
                  <a:ahLst/>
                  <a:cxnLst>
                    <a:cxn ang="0">
                      <a:pos x="6" y="0"/>
                    </a:cxn>
                    <a:cxn ang="0">
                      <a:pos x="0" y="180"/>
                    </a:cxn>
                    <a:cxn ang="0">
                      <a:pos x="129" y="184"/>
                    </a:cxn>
                    <a:cxn ang="0">
                      <a:pos x="127" y="273"/>
                    </a:cxn>
                    <a:cxn ang="0">
                      <a:pos x="302" y="270"/>
                    </a:cxn>
                    <a:cxn ang="0">
                      <a:pos x="458" y="267"/>
                    </a:cxn>
                    <a:cxn ang="0">
                      <a:pos x="571" y="270"/>
                    </a:cxn>
                    <a:cxn ang="0">
                      <a:pos x="536" y="193"/>
                    </a:cxn>
                    <a:cxn ang="0">
                      <a:pos x="511" y="122"/>
                    </a:cxn>
                    <a:cxn ang="0">
                      <a:pos x="485" y="49"/>
                    </a:cxn>
                    <a:cxn ang="0">
                      <a:pos x="420" y="3"/>
                    </a:cxn>
                    <a:cxn ang="0">
                      <a:pos x="391" y="29"/>
                    </a:cxn>
                    <a:cxn ang="0">
                      <a:pos x="355" y="9"/>
                    </a:cxn>
                    <a:cxn ang="0">
                      <a:pos x="199" y="4"/>
                    </a:cxn>
                    <a:cxn ang="0">
                      <a:pos x="6" y="0"/>
                    </a:cxn>
                  </a:cxnLst>
                  <a:rect l="0" t="0" r="r" b="b"/>
                  <a:pathLst>
                    <a:path w="571" h="273">
                      <a:moveTo>
                        <a:pt x="6" y="0"/>
                      </a:moveTo>
                      <a:lnTo>
                        <a:pt x="0" y="180"/>
                      </a:lnTo>
                      <a:lnTo>
                        <a:pt x="129" y="184"/>
                      </a:lnTo>
                      <a:lnTo>
                        <a:pt x="127" y="273"/>
                      </a:lnTo>
                      <a:lnTo>
                        <a:pt x="302" y="270"/>
                      </a:lnTo>
                      <a:lnTo>
                        <a:pt x="458" y="267"/>
                      </a:lnTo>
                      <a:lnTo>
                        <a:pt x="571" y="270"/>
                      </a:lnTo>
                      <a:lnTo>
                        <a:pt x="536" y="193"/>
                      </a:lnTo>
                      <a:lnTo>
                        <a:pt x="511" y="122"/>
                      </a:lnTo>
                      <a:lnTo>
                        <a:pt x="485" y="49"/>
                      </a:lnTo>
                      <a:lnTo>
                        <a:pt x="420" y="3"/>
                      </a:lnTo>
                      <a:lnTo>
                        <a:pt x="391" y="29"/>
                      </a:lnTo>
                      <a:lnTo>
                        <a:pt x="355" y="9"/>
                      </a:lnTo>
                      <a:lnTo>
                        <a:pt x="199" y="4"/>
                      </a:lnTo>
                      <a:lnTo>
                        <a:pt x="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2" name="Freeform 351"/>
                <p:cNvSpPr>
                  <a:spLocks noChangeArrowheads="1"/>
                </p:cNvSpPr>
                <p:nvPr/>
              </p:nvSpPr>
              <p:spPr bwMode="auto">
                <a:xfrm>
                  <a:off x="5731934" y="3405655"/>
                  <a:ext cx="1064684" cy="575733"/>
                </a:xfrm>
                <a:custGeom>
                  <a:avLst/>
                  <a:gdLst/>
                  <a:ahLst/>
                  <a:cxnLst>
                    <a:cxn ang="0">
                      <a:pos x="5" y="4"/>
                    </a:cxn>
                    <a:cxn ang="0">
                      <a:pos x="4" y="160"/>
                    </a:cxn>
                    <a:cxn ang="0">
                      <a:pos x="0" y="270"/>
                    </a:cxn>
                    <a:cxn ang="0">
                      <a:pos x="503" y="272"/>
                    </a:cxn>
                    <a:cxn ang="0">
                      <a:pos x="493" y="131"/>
                    </a:cxn>
                    <a:cxn ang="0">
                      <a:pos x="493" y="78"/>
                    </a:cxn>
                    <a:cxn ang="0">
                      <a:pos x="453" y="45"/>
                    </a:cxn>
                    <a:cxn ang="0">
                      <a:pos x="465" y="16"/>
                    </a:cxn>
                    <a:cxn ang="0">
                      <a:pos x="446" y="0"/>
                    </a:cxn>
                    <a:cxn ang="0">
                      <a:pos x="219" y="4"/>
                    </a:cxn>
                    <a:cxn ang="0">
                      <a:pos x="5" y="4"/>
                    </a:cxn>
                  </a:cxnLst>
                  <a:rect l="0" t="0" r="r" b="b"/>
                  <a:pathLst>
                    <a:path w="503" h="272">
                      <a:moveTo>
                        <a:pt x="5" y="4"/>
                      </a:moveTo>
                      <a:lnTo>
                        <a:pt x="4" y="160"/>
                      </a:lnTo>
                      <a:lnTo>
                        <a:pt x="0" y="270"/>
                      </a:lnTo>
                      <a:lnTo>
                        <a:pt x="503" y="272"/>
                      </a:lnTo>
                      <a:lnTo>
                        <a:pt x="493" y="131"/>
                      </a:lnTo>
                      <a:lnTo>
                        <a:pt x="493" y="78"/>
                      </a:lnTo>
                      <a:lnTo>
                        <a:pt x="453" y="45"/>
                      </a:lnTo>
                      <a:lnTo>
                        <a:pt x="465" y="16"/>
                      </a:lnTo>
                      <a:lnTo>
                        <a:pt x="446" y="0"/>
                      </a:lnTo>
                      <a:lnTo>
                        <a:pt x="219" y="4"/>
                      </a:lnTo>
                      <a:lnTo>
                        <a:pt x="5" y="4"/>
                      </a:lnTo>
                      <a:close/>
                    </a:path>
                  </a:pathLst>
                </a:custGeom>
                <a:solidFill>
                  <a:schemeClr val="bg1">
                    <a:lumMod val="60000"/>
                    <a:lumOff val="40000"/>
                  </a:schemeClr>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03" name="Freeform 352"/>
                <p:cNvSpPr>
                  <a:spLocks noChangeArrowheads="1"/>
                </p:cNvSpPr>
                <p:nvPr/>
              </p:nvSpPr>
              <p:spPr bwMode="auto">
                <a:xfrm>
                  <a:off x="5590118" y="3964455"/>
                  <a:ext cx="1240367" cy="635000"/>
                </a:xfrm>
                <a:custGeom>
                  <a:avLst/>
                  <a:gdLst/>
                  <a:ahLst/>
                  <a:cxnLst>
                    <a:cxn ang="0">
                      <a:pos x="4" y="0"/>
                    </a:cxn>
                    <a:cxn ang="0">
                      <a:pos x="0" y="55"/>
                    </a:cxn>
                    <a:cxn ang="0">
                      <a:pos x="207" y="61"/>
                    </a:cxn>
                    <a:cxn ang="0">
                      <a:pos x="209" y="232"/>
                    </a:cxn>
                    <a:cxn ang="0">
                      <a:pos x="316" y="278"/>
                    </a:cxn>
                    <a:cxn ang="0">
                      <a:pos x="345" y="261"/>
                    </a:cxn>
                    <a:cxn ang="0">
                      <a:pos x="413" y="300"/>
                    </a:cxn>
                    <a:cxn ang="0">
                      <a:pos x="456" y="298"/>
                    </a:cxn>
                    <a:cxn ang="0">
                      <a:pos x="537" y="261"/>
                    </a:cxn>
                    <a:cxn ang="0">
                      <a:pos x="586" y="297"/>
                    </a:cxn>
                    <a:cxn ang="0">
                      <a:pos x="586" y="113"/>
                    </a:cxn>
                    <a:cxn ang="0">
                      <a:pos x="570" y="6"/>
                    </a:cxn>
                    <a:cxn ang="0">
                      <a:pos x="4" y="0"/>
                    </a:cxn>
                  </a:cxnLst>
                  <a:rect l="0" t="0" r="r" b="b"/>
                  <a:pathLst>
                    <a:path w="586" h="300">
                      <a:moveTo>
                        <a:pt x="4" y="0"/>
                      </a:moveTo>
                      <a:lnTo>
                        <a:pt x="0" y="55"/>
                      </a:lnTo>
                      <a:lnTo>
                        <a:pt x="207" y="61"/>
                      </a:lnTo>
                      <a:lnTo>
                        <a:pt x="209" y="232"/>
                      </a:lnTo>
                      <a:lnTo>
                        <a:pt x="316" y="278"/>
                      </a:lnTo>
                      <a:lnTo>
                        <a:pt x="345" y="261"/>
                      </a:lnTo>
                      <a:lnTo>
                        <a:pt x="413" y="300"/>
                      </a:lnTo>
                      <a:lnTo>
                        <a:pt x="456" y="298"/>
                      </a:lnTo>
                      <a:lnTo>
                        <a:pt x="537" y="261"/>
                      </a:lnTo>
                      <a:lnTo>
                        <a:pt x="586" y="297"/>
                      </a:lnTo>
                      <a:lnTo>
                        <a:pt x="586" y="113"/>
                      </a:lnTo>
                      <a:lnTo>
                        <a:pt x="570" y="6"/>
                      </a:lnTo>
                      <a:lnTo>
                        <a:pt x="4"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04" name="Freeform 353"/>
                <p:cNvSpPr>
                  <a:spLocks noChangeArrowheads="1"/>
                </p:cNvSpPr>
                <p:nvPr/>
              </p:nvSpPr>
              <p:spPr bwMode="auto">
                <a:xfrm>
                  <a:off x="6805084" y="3998322"/>
                  <a:ext cx="700616" cy="687916"/>
                </a:xfrm>
                <a:custGeom>
                  <a:avLst/>
                  <a:gdLst/>
                  <a:ahLst/>
                  <a:cxnLst>
                    <a:cxn ang="0">
                      <a:pos x="0" y="29"/>
                    </a:cxn>
                    <a:cxn ang="0">
                      <a:pos x="131" y="12"/>
                    </a:cxn>
                    <a:cxn ang="0">
                      <a:pos x="291" y="0"/>
                    </a:cxn>
                    <a:cxn ang="0">
                      <a:pos x="283" y="43"/>
                    </a:cxn>
                    <a:cxn ang="0">
                      <a:pos x="318" y="33"/>
                    </a:cxn>
                    <a:cxn ang="0">
                      <a:pos x="331" y="62"/>
                    </a:cxn>
                    <a:cxn ang="0">
                      <a:pos x="294" y="88"/>
                    </a:cxn>
                    <a:cxn ang="0">
                      <a:pos x="302" y="133"/>
                    </a:cxn>
                    <a:cxn ang="0">
                      <a:pos x="263" y="208"/>
                    </a:cxn>
                    <a:cxn ang="0">
                      <a:pos x="237" y="256"/>
                    </a:cxn>
                    <a:cxn ang="0">
                      <a:pos x="252" y="314"/>
                    </a:cxn>
                    <a:cxn ang="0">
                      <a:pos x="48" y="325"/>
                    </a:cxn>
                    <a:cxn ang="0">
                      <a:pos x="48" y="289"/>
                    </a:cxn>
                    <a:cxn ang="0">
                      <a:pos x="7" y="281"/>
                    </a:cxn>
                    <a:cxn ang="0">
                      <a:pos x="7" y="88"/>
                    </a:cxn>
                    <a:cxn ang="0">
                      <a:pos x="0" y="29"/>
                    </a:cxn>
                  </a:cxnLst>
                  <a:rect l="0" t="0" r="r" b="b"/>
                  <a:pathLst>
                    <a:path w="331" h="325">
                      <a:moveTo>
                        <a:pt x="0" y="29"/>
                      </a:moveTo>
                      <a:lnTo>
                        <a:pt x="131" y="12"/>
                      </a:lnTo>
                      <a:lnTo>
                        <a:pt x="291" y="0"/>
                      </a:lnTo>
                      <a:lnTo>
                        <a:pt x="283" y="43"/>
                      </a:lnTo>
                      <a:lnTo>
                        <a:pt x="318" y="33"/>
                      </a:lnTo>
                      <a:lnTo>
                        <a:pt x="331" y="62"/>
                      </a:lnTo>
                      <a:lnTo>
                        <a:pt x="294" y="88"/>
                      </a:lnTo>
                      <a:lnTo>
                        <a:pt x="302" y="133"/>
                      </a:lnTo>
                      <a:lnTo>
                        <a:pt x="263" y="208"/>
                      </a:lnTo>
                      <a:lnTo>
                        <a:pt x="237" y="256"/>
                      </a:lnTo>
                      <a:lnTo>
                        <a:pt x="252" y="314"/>
                      </a:lnTo>
                      <a:lnTo>
                        <a:pt x="48" y="325"/>
                      </a:lnTo>
                      <a:lnTo>
                        <a:pt x="48" y="289"/>
                      </a:lnTo>
                      <a:lnTo>
                        <a:pt x="7" y="281"/>
                      </a:lnTo>
                      <a:lnTo>
                        <a:pt x="7" y="88"/>
                      </a:lnTo>
                      <a:lnTo>
                        <a:pt x="0"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5" name="Freeform 354"/>
                <p:cNvSpPr>
                  <a:spLocks noChangeArrowheads="1"/>
                </p:cNvSpPr>
                <p:nvPr/>
              </p:nvSpPr>
              <p:spPr bwMode="auto">
                <a:xfrm>
                  <a:off x="6906685" y="4662955"/>
                  <a:ext cx="850900" cy="717549"/>
                </a:xfrm>
                <a:custGeom>
                  <a:avLst/>
                  <a:gdLst/>
                  <a:ahLst/>
                  <a:cxnLst>
                    <a:cxn ang="0">
                      <a:pos x="0" y="7"/>
                    </a:cxn>
                    <a:cxn ang="0">
                      <a:pos x="201" y="0"/>
                    </a:cxn>
                    <a:cxn ang="0">
                      <a:pos x="237" y="70"/>
                    </a:cxn>
                    <a:cxn ang="0">
                      <a:pos x="206" y="152"/>
                    </a:cxn>
                    <a:cxn ang="0">
                      <a:pos x="196" y="189"/>
                    </a:cxn>
                    <a:cxn ang="0">
                      <a:pos x="331" y="173"/>
                    </a:cxn>
                    <a:cxn ang="0">
                      <a:pos x="340" y="229"/>
                    </a:cxn>
                    <a:cxn ang="0">
                      <a:pos x="299" y="224"/>
                    </a:cxn>
                    <a:cxn ang="0">
                      <a:pos x="282" y="246"/>
                    </a:cxn>
                    <a:cxn ang="0">
                      <a:pos x="301" y="262"/>
                    </a:cxn>
                    <a:cxn ang="0">
                      <a:pos x="339" y="243"/>
                    </a:cxn>
                    <a:cxn ang="0">
                      <a:pos x="340" y="270"/>
                    </a:cxn>
                    <a:cxn ang="0">
                      <a:pos x="362" y="247"/>
                    </a:cxn>
                    <a:cxn ang="0">
                      <a:pos x="376" y="247"/>
                    </a:cxn>
                    <a:cxn ang="0">
                      <a:pos x="360" y="294"/>
                    </a:cxn>
                    <a:cxn ang="0">
                      <a:pos x="392" y="300"/>
                    </a:cxn>
                    <a:cxn ang="0">
                      <a:pos x="402" y="325"/>
                    </a:cxn>
                    <a:cxn ang="0">
                      <a:pos x="388" y="332"/>
                    </a:cxn>
                    <a:cxn ang="0">
                      <a:pos x="366" y="318"/>
                    </a:cxn>
                    <a:cxn ang="0">
                      <a:pos x="328" y="306"/>
                    </a:cxn>
                    <a:cxn ang="0">
                      <a:pos x="336" y="335"/>
                    </a:cxn>
                    <a:cxn ang="0">
                      <a:pos x="316" y="339"/>
                    </a:cxn>
                    <a:cxn ang="0">
                      <a:pos x="300" y="312"/>
                    </a:cxn>
                    <a:cxn ang="0">
                      <a:pos x="291" y="328"/>
                    </a:cxn>
                    <a:cxn ang="0">
                      <a:pos x="231" y="328"/>
                    </a:cxn>
                    <a:cxn ang="0">
                      <a:pos x="231" y="312"/>
                    </a:cxn>
                    <a:cxn ang="0">
                      <a:pos x="209" y="294"/>
                    </a:cxn>
                    <a:cxn ang="0">
                      <a:pos x="165" y="290"/>
                    </a:cxn>
                    <a:cxn ang="0">
                      <a:pos x="202" y="312"/>
                    </a:cxn>
                    <a:cxn ang="0">
                      <a:pos x="151" y="324"/>
                    </a:cxn>
                    <a:cxn ang="0">
                      <a:pos x="70" y="308"/>
                    </a:cxn>
                    <a:cxn ang="0">
                      <a:pos x="38" y="312"/>
                    </a:cxn>
                    <a:cxn ang="0">
                      <a:pos x="50" y="198"/>
                    </a:cxn>
                    <a:cxn ang="0">
                      <a:pos x="1" y="108"/>
                    </a:cxn>
                    <a:cxn ang="0">
                      <a:pos x="0" y="7"/>
                    </a:cxn>
                  </a:cxnLst>
                  <a:rect l="0" t="0" r="r" b="b"/>
                  <a:pathLst>
                    <a:path w="402" h="339">
                      <a:moveTo>
                        <a:pt x="0" y="7"/>
                      </a:moveTo>
                      <a:lnTo>
                        <a:pt x="201" y="0"/>
                      </a:lnTo>
                      <a:lnTo>
                        <a:pt x="237" y="70"/>
                      </a:lnTo>
                      <a:lnTo>
                        <a:pt x="206" y="152"/>
                      </a:lnTo>
                      <a:lnTo>
                        <a:pt x="196" y="189"/>
                      </a:lnTo>
                      <a:lnTo>
                        <a:pt x="331" y="173"/>
                      </a:lnTo>
                      <a:lnTo>
                        <a:pt x="340" y="229"/>
                      </a:lnTo>
                      <a:lnTo>
                        <a:pt x="299" y="224"/>
                      </a:lnTo>
                      <a:lnTo>
                        <a:pt x="282" y="246"/>
                      </a:lnTo>
                      <a:lnTo>
                        <a:pt x="301" y="262"/>
                      </a:lnTo>
                      <a:lnTo>
                        <a:pt x="339" y="243"/>
                      </a:lnTo>
                      <a:lnTo>
                        <a:pt x="340" y="270"/>
                      </a:lnTo>
                      <a:lnTo>
                        <a:pt x="362" y="247"/>
                      </a:lnTo>
                      <a:lnTo>
                        <a:pt x="376" y="247"/>
                      </a:lnTo>
                      <a:lnTo>
                        <a:pt x="360" y="294"/>
                      </a:lnTo>
                      <a:lnTo>
                        <a:pt x="392" y="300"/>
                      </a:lnTo>
                      <a:lnTo>
                        <a:pt x="402" y="325"/>
                      </a:lnTo>
                      <a:lnTo>
                        <a:pt x="388" y="332"/>
                      </a:lnTo>
                      <a:lnTo>
                        <a:pt x="366" y="318"/>
                      </a:lnTo>
                      <a:lnTo>
                        <a:pt x="328" y="306"/>
                      </a:lnTo>
                      <a:lnTo>
                        <a:pt x="336" y="335"/>
                      </a:lnTo>
                      <a:lnTo>
                        <a:pt x="316" y="339"/>
                      </a:lnTo>
                      <a:lnTo>
                        <a:pt x="300" y="312"/>
                      </a:lnTo>
                      <a:lnTo>
                        <a:pt x="291" y="328"/>
                      </a:lnTo>
                      <a:lnTo>
                        <a:pt x="231" y="328"/>
                      </a:lnTo>
                      <a:lnTo>
                        <a:pt x="231" y="312"/>
                      </a:lnTo>
                      <a:lnTo>
                        <a:pt x="209" y="294"/>
                      </a:lnTo>
                      <a:lnTo>
                        <a:pt x="165" y="290"/>
                      </a:lnTo>
                      <a:lnTo>
                        <a:pt x="202" y="312"/>
                      </a:lnTo>
                      <a:lnTo>
                        <a:pt x="151" y="324"/>
                      </a:lnTo>
                      <a:lnTo>
                        <a:pt x="70" y="308"/>
                      </a:lnTo>
                      <a:lnTo>
                        <a:pt x="38" y="312"/>
                      </a:lnTo>
                      <a:lnTo>
                        <a:pt x="50" y="198"/>
                      </a:lnTo>
                      <a:lnTo>
                        <a:pt x="1" y="108"/>
                      </a:lnTo>
                      <a:lnTo>
                        <a:pt x="0" y="7"/>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06" name="Freeform 355"/>
                <p:cNvSpPr>
                  <a:spLocks noChangeArrowheads="1"/>
                </p:cNvSpPr>
                <p:nvPr/>
              </p:nvSpPr>
              <p:spPr bwMode="auto">
                <a:xfrm>
                  <a:off x="6322484" y="1617071"/>
                  <a:ext cx="948267" cy="1130300"/>
                </a:xfrm>
                <a:custGeom>
                  <a:avLst/>
                  <a:gdLst/>
                  <a:ahLst/>
                  <a:cxnLst>
                    <a:cxn ang="0">
                      <a:pos x="0" y="41"/>
                    </a:cxn>
                    <a:cxn ang="0">
                      <a:pos x="118" y="41"/>
                    </a:cxn>
                    <a:cxn ang="0">
                      <a:pos x="116" y="0"/>
                    </a:cxn>
                    <a:cxn ang="0">
                      <a:pos x="142" y="12"/>
                    </a:cxn>
                    <a:cxn ang="0">
                      <a:pos x="147" y="44"/>
                    </a:cxn>
                    <a:cxn ang="0">
                      <a:pos x="204" y="78"/>
                    </a:cxn>
                    <a:cxn ang="0">
                      <a:pos x="220" y="64"/>
                    </a:cxn>
                    <a:cxn ang="0">
                      <a:pos x="253" y="64"/>
                    </a:cxn>
                    <a:cxn ang="0">
                      <a:pos x="278" y="94"/>
                    </a:cxn>
                    <a:cxn ang="0">
                      <a:pos x="297" y="84"/>
                    </a:cxn>
                    <a:cxn ang="0">
                      <a:pos x="346" y="96"/>
                    </a:cxn>
                    <a:cxn ang="0">
                      <a:pos x="362" y="73"/>
                    </a:cxn>
                    <a:cxn ang="0">
                      <a:pos x="394" y="90"/>
                    </a:cxn>
                    <a:cxn ang="0">
                      <a:pos x="448" y="88"/>
                    </a:cxn>
                    <a:cxn ang="0">
                      <a:pos x="359" y="155"/>
                    </a:cxn>
                    <a:cxn ang="0">
                      <a:pos x="314" y="213"/>
                    </a:cxn>
                    <a:cxn ang="0">
                      <a:pos x="323" y="297"/>
                    </a:cxn>
                    <a:cxn ang="0">
                      <a:pos x="292" y="333"/>
                    </a:cxn>
                    <a:cxn ang="0">
                      <a:pos x="305" y="356"/>
                    </a:cxn>
                    <a:cxn ang="0">
                      <a:pos x="305" y="420"/>
                    </a:cxn>
                    <a:cxn ang="0">
                      <a:pos x="335" y="420"/>
                    </a:cxn>
                    <a:cxn ang="0">
                      <a:pos x="380" y="465"/>
                    </a:cxn>
                    <a:cxn ang="0">
                      <a:pos x="399" y="519"/>
                    </a:cxn>
                    <a:cxn ang="0">
                      <a:pos x="82" y="534"/>
                    </a:cxn>
                    <a:cxn ang="0">
                      <a:pos x="82" y="387"/>
                    </a:cxn>
                    <a:cxn ang="0">
                      <a:pos x="55" y="354"/>
                    </a:cxn>
                    <a:cxn ang="0">
                      <a:pos x="64" y="315"/>
                    </a:cxn>
                    <a:cxn ang="0">
                      <a:pos x="75" y="293"/>
                    </a:cxn>
                    <a:cxn ang="0">
                      <a:pos x="55" y="191"/>
                    </a:cxn>
                    <a:cxn ang="0">
                      <a:pos x="28" y="123"/>
                    </a:cxn>
                    <a:cxn ang="0">
                      <a:pos x="0" y="41"/>
                    </a:cxn>
                  </a:cxnLst>
                  <a:rect l="0" t="0" r="r" b="b"/>
                  <a:pathLst>
                    <a:path w="448" h="534">
                      <a:moveTo>
                        <a:pt x="0" y="41"/>
                      </a:moveTo>
                      <a:lnTo>
                        <a:pt x="118" y="41"/>
                      </a:lnTo>
                      <a:lnTo>
                        <a:pt x="116" y="0"/>
                      </a:lnTo>
                      <a:lnTo>
                        <a:pt x="142" y="12"/>
                      </a:lnTo>
                      <a:lnTo>
                        <a:pt x="147" y="44"/>
                      </a:lnTo>
                      <a:lnTo>
                        <a:pt x="204" y="78"/>
                      </a:lnTo>
                      <a:lnTo>
                        <a:pt x="220" y="64"/>
                      </a:lnTo>
                      <a:lnTo>
                        <a:pt x="253" y="64"/>
                      </a:lnTo>
                      <a:lnTo>
                        <a:pt x="278" y="94"/>
                      </a:lnTo>
                      <a:lnTo>
                        <a:pt x="297" y="84"/>
                      </a:lnTo>
                      <a:lnTo>
                        <a:pt x="346" y="96"/>
                      </a:lnTo>
                      <a:lnTo>
                        <a:pt x="362" y="73"/>
                      </a:lnTo>
                      <a:lnTo>
                        <a:pt x="394" y="90"/>
                      </a:lnTo>
                      <a:lnTo>
                        <a:pt x="448" y="88"/>
                      </a:lnTo>
                      <a:lnTo>
                        <a:pt x="359" y="155"/>
                      </a:lnTo>
                      <a:lnTo>
                        <a:pt x="314" y="213"/>
                      </a:lnTo>
                      <a:lnTo>
                        <a:pt x="323" y="297"/>
                      </a:lnTo>
                      <a:lnTo>
                        <a:pt x="292" y="333"/>
                      </a:lnTo>
                      <a:lnTo>
                        <a:pt x="305" y="356"/>
                      </a:lnTo>
                      <a:lnTo>
                        <a:pt x="305" y="420"/>
                      </a:lnTo>
                      <a:lnTo>
                        <a:pt x="335" y="420"/>
                      </a:lnTo>
                      <a:lnTo>
                        <a:pt x="380" y="465"/>
                      </a:lnTo>
                      <a:lnTo>
                        <a:pt x="399" y="519"/>
                      </a:lnTo>
                      <a:lnTo>
                        <a:pt x="82" y="534"/>
                      </a:lnTo>
                      <a:lnTo>
                        <a:pt x="82" y="387"/>
                      </a:lnTo>
                      <a:lnTo>
                        <a:pt x="55" y="354"/>
                      </a:lnTo>
                      <a:lnTo>
                        <a:pt x="64" y="315"/>
                      </a:lnTo>
                      <a:lnTo>
                        <a:pt x="75" y="293"/>
                      </a:lnTo>
                      <a:lnTo>
                        <a:pt x="55" y="191"/>
                      </a:lnTo>
                      <a:lnTo>
                        <a:pt x="28" y="123"/>
                      </a:lnTo>
                      <a:lnTo>
                        <a:pt x="0" y="41"/>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07" name="Freeform 356"/>
                <p:cNvSpPr>
                  <a:spLocks noChangeArrowheads="1"/>
                </p:cNvSpPr>
                <p:nvPr/>
              </p:nvSpPr>
              <p:spPr bwMode="auto">
                <a:xfrm>
                  <a:off x="6936317" y="2006538"/>
                  <a:ext cx="726016" cy="891117"/>
                </a:xfrm>
                <a:custGeom>
                  <a:avLst/>
                  <a:gdLst/>
                  <a:ahLst/>
                  <a:cxnLst>
                    <a:cxn ang="0">
                      <a:pos x="25" y="29"/>
                    </a:cxn>
                    <a:cxn ang="0">
                      <a:pos x="51" y="27"/>
                    </a:cxn>
                    <a:cxn ang="0">
                      <a:pos x="74" y="27"/>
                    </a:cxn>
                    <a:cxn ang="0">
                      <a:pos x="89" y="0"/>
                    </a:cxn>
                    <a:cxn ang="0">
                      <a:pos x="101" y="32"/>
                    </a:cxn>
                    <a:cxn ang="0">
                      <a:pos x="137" y="32"/>
                    </a:cxn>
                    <a:cxn ang="0">
                      <a:pos x="156" y="61"/>
                    </a:cxn>
                    <a:cxn ang="0">
                      <a:pos x="195" y="53"/>
                    </a:cxn>
                    <a:cxn ang="0">
                      <a:pos x="220" y="70"/>
                    </a:cxn>
                    <a:cxn ang="0">
                      <a:pos x="269" y="84"/>
                    </a:cxn>
                    <a:cxn ang="0">
                      <a:pos x="277" y="106"/>
                    </a:cxn>
                    <a:cxn ang="0">
                      <a:pos x="302" y="108"/>
                    </a:cxn>
                    <a:cxn ang="0">
                      <a:pos x="294" y="129"/>
                    </a:cxn>
                    <a:cxn ang="0">
                      <a:pos x="303" y="154"/>
                    </a:cxn>
                    <a:cxn ang="0">
                      <a:pos x="287" y="186"/>
                    </a:cxn>
                    <a:cxn ang="0">
                      <a:pos x="298" y="192"/>
                    </a:cxn>
                    <a:cxn ang="0">
                      <a:pos x="326" y="158"/>
                    </a:cxn>
                    <a:cxn ang="0">
                      <a:pos x="323" y="146"/>
                    </a:cxn>
                    <a:cxn ang="0">
                      <a:pos x="335" y="141"/>
                    </a:cxn>
                    <a:cxn ang="0">
                      <a:pos x="343" y="158"/>
                    </a:cxn>
                    <a:cxn ang="0">
                      <a:pos x="321" y="180"/>
                    </a:cxn>
                    <a:cxn ang="0">
                      <a:pos x="313" y="233"/>
                    </a:cxn>
                    <a:cxn ang="0">
                      <a:pos x="313" y="323"/>
                    </a:cxn>
                    <a:cxn ang="0">
                      <a:pos x="326" y="339"/>
                    </a:cxn>
                    <a:cxn ang="0">
                      <a:pos x="321" y="393"/>
                    </a:cxn>
                    <a:cxn ang="0">
                      <a:pos x="158" y="421"/>
                    </a:cxn>
                    <a:cxn ang="0">
                      <a:pos x="117" y="396"/>
                    </a:cxn>
                    <a:cxn ang="0">
                      <a:pos x="126" y="362"/>
                    </a:cxn>
                    <a:cxn ang="0">
                      <a:pos x="106" y="326"/>
                    </a:cxn>
                    <a:cxn ang="0">
                      <a:pos x="89" y="281"/>
                    </a:cxn>
                    <a:cxn ang="0">
                      <a:pos x="44" y="236"/>
                    </a:cxn>
                    <a:cxn ang="0">
                      <a:pos x="15" y="236"/>
                    </a:cxn>
                    <a:cxn ang="0">
                      <a:pos x="15" y="172"/>
                    </a:cxn>
                    <a:cxn ang="0">
                      <a:pos x="0" y="150"/>
                    </a:cxn>
                    <a:cxn ang="0">
                      <a:pos x="33" y="114"/>
                    </a:cxn>
                    <a:cxn ang="0">
                      <a:pos x="25" y="29"/>
                    </a:cxn>
                  </a:cxnLst>
                  <a:rect l="0" t="0" r="r" b="b"/>
                  <a:pathLst>
                    <a:path w="343" h="421">
                      <a:moveTo>
                        <a:pt x="25" y="29"/>
                      </a:moveTo>
                      <a:lnTo>
                        <a:pt x="51" y="27"/>
                      </a:lnTo>
                      <a:lnTo>
                        <a:pt x="74" y="27"/>
                      </a:lnTo>
                      <a:lnTo>
                        <a:pt x="89" y="0"/>
                      </a:lnTo>
                      <a:lnTo>
                        <a:pt x="101" y="32"/>
                      </a:lnTo>
                      <a:lnTo>
                        <a:pt x="137" y="32"/>
                      </a:lnTo>
                      <a:lnTo>
                        <a:pt x="156" y="61"/>
                      </a:lnTo>
                      <a:lnTo>
                        <a:pt x="195" y="53"/>
                      </a:lnTo>
                      <a:lnTo>
                        <a:pt x="220" y="70"/>
                      </a:lnTo>
                      <a:lnTo>
                        <a:pt x="269" y="84"/>
                      </a:lnTo>
                      <a:lnTo>
                        <a:pt x="277" y="106"/>
                      </a:lnTo>
                      <a:lnTo>
                        <a:pt x="302" y="108"/>
                      </a:lnTo>
                      <a:lnTo>
                        <a:pt x="294" y="129"/>
                      </a:lnTo>
                      <a:lnTo>
                        <a:pt x="303" y="154"/>
                      </a:lnTo>
                      <a:lnTo>
                        <a:pt x="287" y="186"/>
                      </a:lnTo>
                      <a:lnTo>
                        <a:pt x="298" y="192"/>
                      </a:lnTo>
                      <a:lnTo>
                        <a:pt x="326" y="158"/>
                      </a:lnTo>
                      <a:lnTo>
                        <a:pt x="323" y="146"/>
                      </a:lnTo>
                      <a:lnTo>
                        <a:pt x="335" y="141"/>
                      </a:lnTo>
                      <a:lnTo>
                        <a:pt x="343" y="158"/>
                      </a:lnTo>
                      <a:lnTo>
                        <a:pt x="321" y="180"/>
                      </a:lnTo>
                      <a:lnTo>
                        <a:pt x="313" y="233"/>
                      </a:lnTo>
                      <a:lnTo>
                        <a:pt x="313" y="323"/>
                      </a:lnTo>
                      <a:lnTo>
                        <a:pt x="326" y="339"/>
                      </a:lnTo>
                      <a:lnTo>
                        <a:pt x="321" y="393"/>
                      </a:lnTo>
                      <a:lnTo>
                        <a:pt x="158" y="421"/>
                      </a:lnTo>
                      <a:lnTo>
                        <a:pt x="117" y="396"/>
                      </a:lnTo>
                      <a:lnTo>
                        <a:pt x="126" y="362"/>
                      </a:lnTo>
                      <a:lnTo>
                        <a:pt x="106" y="326"/>
                      </a:lnTo>
                      <a:lnTo>
                        <a:pt x="89" y="281"/>
                      </a:lnTo>
                      <a:lnTo>
                        <a:pt x="44" y="236"/>
                      </a:lnTo>
                      <a:lnTo>
                        <a:pt x="15" y="236"/>
                      </a:lnTo>
                      <a:lnTo>
                        <a:pt x="15" y="172"/>
                      </a:lnTo>
                      <a:lnTo>
                        <a:pt x="0" y="150"/>
                      </a:lnTo>
                      <a:lnTo>
                        <a:pt x="33" y="114"/>
                      </a:lnTo>
                      <a:lnTo>
                        <a:pt x="25"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8" name="Freeform 357"/>
                <p:cNvSpPr>
                  <a:spLocks noChangeArrowheads="1"/>
                </p:cNvSpPr>
                <p:nvPr/>
              </p:nvSpPr>
              <p:spPr bwMode="auto">
                <a:xfrm>
                  <a:off x="6481234" y="2713505"/>
                  <a:ext cx="840317" cy="573617"/>
                </a:xfrm>
                <a:custGeom>
                  <a:avLst/>
                  <a:gdLst/>
                  <a:ahLst/>
                  <a:cxnLst>
                    <a:cxn ang="0">
                      <a:pos x="5" y="14"/>
                    </a:cxn>
                    <a:cxn ang="0">
                      <a:pos x="0" y="62"/>
                    </a:cxn>
                    <a:cxn ang="0">
                      <a:pos x="7" y="112"/>
                    </a:cxn>
                    <a:cxn ang="0">
                      <a:pos x="46" y="216"/>
                    </a:cxn>
                    <a:cxn ang="0">
                      <a:pos x="66" y="271"/>
                    </a:cxn>
                    <a:cxn ang="0">
                      <a:pos x="300" y="258"/>
                    </a:cxn>
                    <a:cxn ang="0">
                      <a:pos x="337" y="271"/>
                    </a:cxn>
                    <a:cxn ang="0">
                      <a:pos x="361" y="218"/>
                    </a:cxn>
                    <a:cxn ang="0">
                      <a:pos x="352" y="181"/>
                    </a:cxn>
                    <a:cxn ang="0">
                      <a:pos x="391" y="173"/>
                    </a:cxn>
                    <a:cxn ang="0">
                      <a:pos x="397" y="114"/>
                    </a:cxn>
                    <a:cxn ang="0">
                      <a:pos x="373" y="87"/>
                    </a:cxn>
                    <a:cxn ang="0">
                      <a:pos x="332" y="62"/>
                    </a:cxn>
                    <a:cxn ang="0">
                      <a:pos x="341" y="25"/>
                    </a:cxn>
                    <a:cxn ang="0">
                      <a:pos x="324" y="0"/>
                    </a:cxn>
                    <a:cxn ang="0">
                      <a:pos x="236" y="4"/>
                    </a:cxn>
                    <a:cxn ang="0">
                      <a:pos x="148" y="8"/>
                    </a:cxn>
                    <a:cxn ang="0">
                      <a:pos x="5" y="14"/>
                    </a:cxn>
                  </a:cxnLst>
                  <a:rect l="0" t="0" r="r" b="b"/>
                  <a:pathLst>
                    <a:path w="397" h="271">
                      <a:moveTo>
                        <a:pt x="5" y="14"/>
                      </a:moveTo>
                      <a:lnTo>
                        <a:pt x="0" y="62"/>
                      </a:lnTo>
                      <a:lnTo>
                        <a:pt x="7" y="112"/>
                      </a:lnTo>
                      <a:lnTo>
                        <a:pt x="46" y="216"/>
                      </a:lnTo>
                      <a:lnTo>
                        <a:pt x="66" y="271"/>
                      </a:lnTo>
                      <a:lnTo>
                        <a:pt x="300" y="258"/>
                      </a:lnTo>
                      <a:lnTo>
                        <a:pt x="337" y="271"/>
                      </a:lnTo>
                      <a:lnTo>
                        <a:pt x="361" y="218"/>
                      </a:lnTo>
                      <a:lnTo>
                        <a:pt x="352" y="181"/>
                      </a:lnTo>
                      <a:lnTo>
                        <a:pt x="391" y="173"/>
                      </a:lnTo>
                      <a:lnTo>
                        <a:pt x="397" y="114"/>
                      </a:lnTo>
                      <a:lnTo>
                        <a:pt x="373" y="87"/>
                      </a:lnTo>
                      <a:lnTo>
                        <a:pt x="332" y="62"/>
                      </a:lnTo>
                      <a:lnTo>
                        <a:pt x="341" y="25"/>
                      </a:lnTo>
                      <a:lnTo>
                        <a:pt x="324" y="0"/>
                      </a:lnTo>
                      <a:lnTo>
                        <a:pt x="236" y="4"/>
                      </a:lnTo>
                      <a:lnTo>
                        <a:pt x="148" y="8"/>
                      </a:lnTo>
                      <a:lnTo>
                        <a:pt x="5" y="1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09" name="Freeform 358"/>
                <p:cNvSpPr>
                  <a:spLocks noChangeArrowheads="1"/>
                </p:cNvSpPr>
                <p:nvPr/>
              </p:nvSpPr>
              <p:spPr bwMode="auto">
                <a:xfrm>
                  <a:off x="7757585" y="2069928"/>
                  <a:ext cx="554567" cy="853440"/>
                </a:xfrm>
                <a:custGeom>
                  <a:avLst/>
                  <a:gdLst/>
                  <a:ahLst/>
                  <a:cxnLst>
                    <a:cxn ang="0">
                      <a:pos x="66" y="15"/>
                    </a:cxn>
                    <a:cxn ang="0">
                      <a:pos x="77" y="38"/>
                    </a:cxn>
                    <a:cxn ang="0">
                      <a:pos x="57" y="53"/>
                    </a:cxn>
                    <a:cxn ang="0">
                      <a:pos x="57" y="112"/>
                    </a:cxn>
                    <a:cxn ang="0">
                      <a:pos x="46" y="72"/>
                    </a:cxn>
                    <a:cxn ang="0">
                      <a:pos x="9" y="111"/>
                    </a:cxn>
                    <a:cxn ang="0">
                      <a:pos x="0" y="218"/>
                    </a:cxn>
                    <a:cxn ang="0">
                      <a:pos x="25" y="272"/>
                    </a:cxn>
                    <a:cxn ang="0">
                      <a:pos x="28" y="299"/>
                    </a:cxn>
                    <a:cxn ang="0">
                      <a:pos x="28" y="321"/>
                    </a:cxn>
                    <a:cxn ang="0">
                      <a:pos x="28" y="341"/>
                    </a:cxn>
                    <a:cxn ang="0">
                      <a:pos x="23" y="375"/>
                    </a:cxn>
                    <a:cxn ang="0">
                      <a:pos x="125" y="369"/>
                    </a:cxn>
                    <a:cxn ang="0">
                      <a:pos x="262" y="357"/>
                    </a:cxn>
                    <a:cxn ang="0">
                      <a:pos x="237" y="348"/>
                    </a:cxn>
                    <a:cxn ang="0">
                      <a:pos x="224" y="329"/>
                    </a:cxn>
                    <a:cxn ang="0">
                      <a:pos x="244" y="312"/>
                    </a:cxn>
                    <a:cxn ang="0">
                      <a:pos x="244" y="291"/>
                    </a:cxn>
                    <a:cxn ang="0">
                      <a:pos x="234" y="272"/>
                    </a:cxn>
                    <a:cxn ang="0">
                      <a:pos x="244" y="260"/>
                    </a:cxn>
                    <a:cxn ang="0">
                      <a:pos x="262" y="262"/>
                    </a:cxn>
                    <a:cxn ang="0">
                      <a:pos x="260" y="209"/>
                    </a:cxn>
                    <a:cxn ang="0">
                      <a:pos x="254" y="178"/>
                    </a:cxn>
                    <a:cxn ang="0">
                      <a:pos x="244" y="160"/>
                    </a:cxn>
                    <a:cxn ang="0">
                      <a:pos x="233" y="146"/>
                    </a:cxn>
                    <a:cxn ang="0">
                      <a:pos x="215" y="144"/>
                    </a:cxn>
                    <a:cxn ang="0">
                      <a:pos x="199" y="144"/>
                    </a:cxn>
                    <a:cxn ang="0">
                      <a:pos x="181" y="168"/>
                    </a:cxn>
                    <a:cxn ang="0">
                      <a:pos x="171" y="176"/>
                    </a:cxn>
                    <a:cxn ang="0">
                      <a:pos x="163" y="178"/>
                    </a:cxn>
                    <a:cxn ang="0">
                      <a:pos x="155" y="174"/>
                    </a:cxn>
                    <a:cxn ang="0">
                      <a:pos x="152" y="164"/>
                    </a:cxn>
                    <a:cxn ang="0">
                      <a:pos x="155" y="154"/>
                    </a:cxn>
                    <a:cxn ang="0">
                      <a:pos x="163" y="146"/>
                    </a:cxn>
                    <a:cxn ang="0">
                      <a:pos x="170" y="144"/>
                    </a:cxn>
                    <a:cxn ang="0">
                      <a:pos x="176" y="143"/>
                    </a:cxn>
                    <a:cxn ang="0">
                      <a:pos x="176" y="128"/>
                    </a:cxn>
                    <a:cxn ang="0">
                      <a:pos x="196" y="112"/>
                    </a:cxn>
                    <a:cxn ang="0">
                      <a:pos x="176" y="63"/>
                    </a:cxn>
                    <a:cxn ang="0">
                      <a:pos x="176" y="39"/>
                    </a:cxn>
                    <a:cxn ang="0">
                      <a:pos x="143" y="31"/>
                    </a:cxn>
                    <a:cxn ang="0">
                      <a:pos x="95" y="0"/>
                    </a:cxn>
                    <a:cxn ang="0">
                      <a:pos x="66" y="15"/>
                    </a:cxn>
                  </a:cxnLst>
                  <a:rect l="0" t="0" r="r" b="b"/>
                  <a:pathLst>
                    <a:path w="262" h="375">
                      <a:moveTo>
                        <a:pt x="66" y="15"/>
                      </a:moveTo>
                      <a:lnTo>
                        <a:pt x="77" y="38"/>
                      </a:lnTo>
                      <a:lnTo>
                        <a:pt x="57" y="53"/>
                      </a:lnTo>
                      <a:lnTo>
                        <a:pt x="57" y="112"/>
                      </a:lnTo>
                      <a:lnTo>
                        <a:pt x="46" y="72"/>
                      </a:lnTo>
                      <a:lnTo>
                        <a:pt x="9" y="111"/>
                      </a:lnTo>
                      <a:lnTo>
                        <a:pt x="0" y="218"/>
                      </a:lnTo>
                      <a:lnTo>
                        <a:pt x="25" y="272"/>
                      </a:lnTo>
                      <a:lnTo>
                        <a:pt x="28" y="299"/>
                      </a:lnTo>
                      <a:lnTo>
                        <a:pt x="28" y="321"/>
                      </a:lnTo>
                      <a:lnTo>
                        <a:pt x="28" y="341"/>
                      </a:lnTo>
                      <a:lnTo>
                        <a:pt x="23" y="375"/>
                      </a:lnTo>
                      <a:lnTo>
                        <a:pt x="125" y="369"/>
                      </a:lnTo>
                      <a:lnTo>
                        <a:pt x="262" y="357"/>
                      </a:lnTo>
                      <a:lnTo>
                        <a:pt x="237" y="348"/>
                      </a:lnTo>
                      <a:lnTo>
                        <a:pt x="224" y="329"/>
                      </a:lnTo>
                      <a:lnTo>
                        <a:pt x="244" y="312"/>
                      </a:lnTo>
                      <a:lnTo>
                        <a:pt x="244" y="291"/>
                      </a:lnTo>
                      <a:lnTo>
                        <a:pt x="234" y="272"/>
                      </a:lnTo>
                      <a:lnTo>
                        <a:pt x="244" y="260"/>
                      </a:lnTo>
                      <a:lnTo>
                        <a:pt x="262" y="262"/>
                      </a:lnTo>
                      <a:lnTo>
                        <a:pt x="260" y="209"/>
                      </a:lnTo>
                      <a:lnTo>
                        <a:pt x="254" y="178"/>
                      </a:lnTo>
                      <a:lnTo>
                        <a:pt x="244" y="160"/>
                      </a:lnTo>
                      <a:lnTo>
                        <a:pt x="233" y="146"/>
                      </a:lnTo>
                      <a:lnTo>
                        <a:pt x="215" y="144"/>
                      </a:lnTo>
                      <a:lnTo>
                        <a:pt x="199" y="144"/>
                      </a:lnTo>
                      <a:lnTo>
                        <a:pt x="181" y="168"/>
                      </a:lnTo>
                      <a:lnTo>
                        <a:pt x="171" y="176"/>
                      </a:lnTo>
                      <a:lnTo>
                        <a:pt x="163" y="178"/>
                      </a:lnTo>
                      <a:lnTo>
                        <a:pt x="155" y="174"/>
                      </a:lnTo>
                      <a:lnTo>
                        <a:pt x="152" y="164"/>
                      </a:lnTo>
                      <a:lnTo>
                        <a:pt x="155" y="154"/>
                      </a:lnTo>
                      <a:lnTo>
                        <a:pt x="163" y="146"/>
                      </a:lnTo>
                      <a:lnTo>
                        <a:pt x="170" y="144"/>
                      </a:lnTo>
                      <a:lnTo>
                        <a:pt x="176" y="143"/>
                      </a:lnTo>
                      <a:lnTo>
                        <a:pt x="176" y="128"/>
                      </a:lnTo>
                      <a:lnTo>
                        <a:pt x="196" y="112"/>
                      </a:lnTo>
                      <a:lnTo>
                        <a:pt x="176" y="63"/>
                      </a:lnTo>
                      <a:lnTo>
                        <a:pt x="176" y="39"/>
                      </a:lnTo>
                      <a:lnTo>
                        <a:pt x="143" y="31"/>
                      </a:lnTo>
                      <a:lnTo>
                        <a:pt x="95" y="0"/>
                      </a:lnTo>
                      <a:lnTo>
                        <a:pt x="66" y="15"/>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10" name="Freeform 359"/>
                <p:cNvSpPr>
                  <a:spLocks noChangeArrowheads="1"/>
                </p:cNvSpPr>
                <p:nvPr/>
              </p:nvSpPr>
              <p:spPr bwMode="auto">
                <a:xfrm>
                  <a:off x="7152218" y="2834155"/>
                  <a:ext cx="603249" cy="1051983"/>
                </a:xfrm>
                <a:custGeom>
                  <a:avLst/>
                  <a:gdLst/>
                  <a:ahLst/>
                  <a:cxnLst>
                    <a:cxn ang="0">
                      <a:pos x="53" y="29"/>
                    </a:cxn>
                    <a:cxn ang="0">
                      <a:pos x="217" y="0"/>
                    </a:cxn>
                    <a:cxn ang="0">
                      <a:pos x="242" y="62"/>
                    </a:cxn>
                    <a:cxn ang="0">
                      <a:pos x="276" y="315"/>
                    </a:cxn>
                    <a:cxn ang="0">
                      <a:pos x="285" y="349"/>
                    </a:cxn>
                    <a:cxn ang="0">
                      <a:pos x="260" y="417"/>
                    </a:cxn>
                    <a:cxn ang="0">
                      <a:pos x="260" y="463"/>
                    </a:cxn>
                    <a:cxn ang="0">
                      <a:pos x="230" y="458"/>
                    </a:cxn>
                    <a:cxn ang="0">
                      <a:pos x="230" y="497"/>
                    </a:cxn>
                    <a:cxn ang="0">
                      <a:pos x="201" y="481"/>
                    </a:cxn>
                    <a:cxn ang="0">
                      <a:pos x="185" y="487"/>
                    </a:cxn>
                    <a:cxn ang="0">
                      <a:pos x="160" y="483"/>
                    </a:cxn>
                    <a:cxn ang="0">
                      <a:pos x="144" y="423"/>
                    </a:cxn>
                    <a:cxn ang="0">
                      <a:pos x="111" y="405"/>
                    </a:cxn>
                    <a:cxn ang="0">
                      <a:pos x="111" y="341"/>
                    </a:cxn>
                    <a:cxn ang="0">
                      <a:pos x="77" y="349"/>
                    </a:cxn>
                    <a:cxn ang="0">
                      <a:pos x="60" y="303"/>
                    </a:cxn>
                    <a:cxn ang="0">
                      <a:pos x="0" y="249"/>
                    </a:cxn>
                    <a:cxn ang="0">
                      <a:pos x="44" y="163"/>
                    </a:cxn>
                    <a:cxn ang="0">
                      <a:pos x="31" y="123"/>
                    </a:cxn>
                    <a:cxn ang="0">
                      <a:pos x="74" y="114"/>
                    </a:cxn>
                    <a:cxn ang="0">
                      <a:pos x="77" y="58"/>
                    </a:cxn>
                    <a:cxn ang="0">
                      <a:pos x="53" y="29"/>
                    </a:cxn>
                  </a:cxnLst>
                  <a:rect l="0" t="0" r="r" b="b"/>
                  <a:pathLst>
                    <a:path w="285" h="497">
                      <a:moveTo>
                        <a:pt x="53" y="29"/>
                      </a:moveTo>
                      <a:lnTo>
                        <a:pt x="217" y="0"/>
                      </a:lnTo>
                      <a:lnTo>
                        <a:pt x="242" y="62"/>
                      </a:lnTo>
                      <a:lnTo>
                        <a:pt x="276" y="315"/>
                      </a:lnTo>
                      <a:lnTo>
                        <a:pt x="285" y="349"/>
                      </a:lnTo>
                      <a:lnTo>
                        <a:pt x="260" y="417"/>
                      </a:lnTo>
                      <a:lnTo>
                        <a:pt x="260" y="463"/>
                      </a:lnTo>
                      <a:lnTo>
                        <a:pt x="230" y="458"/>
                      </a:lnTo>
                      <a:lnTo>
                        <a:pt x="230" y="497"/>
                      </a:lnTo>
                      <a:lnTo>
                        <a:pt x="201" y="481"/>
                      </a:lnTo>
                      <a:lnTo>
                        <a:pt x="185" y="487"/>
                      </a:lnTo>
                      <a:lnTo>
                        <a:pt x="160" y="483"/>
                      </a:lnTo>
                      <a:lnTo>
                        <a:pt x="144" y="423"/>
                      </a:lnTo>
                      <a:lnTo>
                        <a:pt x="111" y="405"/>
                      </a:lnTo>
                      <a:lnTo>
                        <a:pt x="111" y="341"/>
                      </a:lnTo>
                      <a:lnTo>
                        <a:pt x="77" y="349"/>
                      </a:lnTo>
                      <a:lnTo>
                        <a:pt x="60" y="303"/>
                      </a:lnTo>
                      <a:lnTo>
                        <a:pt x="0" y="249"/>
                      </a:lnTo>
                      <a:lnTo>
                        <a:pt x="44" y="163"/>
                      </a:lnTo>
                      <a:lnTo>
                        <a:pt x="31" y="123"/>
                      </a:lnTo>
                      <a:lnTo>
                        <a:pt x="74" y="114"/>
                      </a:lnTo>
                      <a:lnTo>
                        <a:pt x="77" y="58"/>
                      </a:lnTo>
                      <a:lnTo>
                        <a:pt x="53" y="29"/>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858"/>
                  <a:endParaRPr lang="en-US" sz="1067" u="dottedHeavy" kern="0" dirty="0">
                    <a:solidFill>
                      <a:srgbClr val="FFFFFF"/>
                    </a:solidFill>
                    <a:latin typeface="Arial" panose="020B0604020202020204" pitchFamily="34" charset="0"/>
                    <a:cs typeface="Arial" panose="020B0604020202020204" pitchFamily="34" charset="0"/>
                  </a:endParaRPr>
                </a:p>
              </p:txBody>
            </p:sp>
            <p:sp>
              <p:nvSpPr>
                <p:cNvPr id="311" name="Freeform 360"/>
                <p:cNvSpPr>
                  <a:spLocks noChangeArrowheads="1"/>
                </p:cNvSpPr>
                <p:nvPr/>
              </p:nvSpPr>
              <p:spPr bwMode="auto">
                <a:xfrm>
                  <a:off x="6616700" y="3259604"/>
                  <a:ext cx="958851" cy="831851"/>
                </a:xfrm>
                <a:custGeom>
                  <a:avLst/>
                  <a:gdLst/>
                  <a:ahLst/>
                  <a:cxnLst>
                    <a:cxn ang="0">
                      <a:pos x="0" y="13"/>
                    </a:cxn>
                    <a:cxn ang="0">
                      <a:pos x="199" y="0"/>
                    </a:cxn>
                    <a:cxn ang="0">
                      <a:pos x="240" y="0"/>
                    </a:cxn>
                    <a:cxn ang="0">
                      <a:pos x="272" y="12"/>
                    </a:cxn>
                    <a:cxn ang="0">
                      <a:pos x="256" y="45"/>
                    </a:cxn>
                    <a:cxn ang="0">
                      <a:pos x="313" y="102"/>
                    </a:cxn>
                    <a:cxn ang="0">
                      <a:pos x="331" y="147"/>
                    </a:cxn>
                    <a:cxn ang="0">
                      <a:pos x="366" y="136"/>
                    </a:cxn>
                    <a:cxn ang="0">
                      <a:pos x="364" y="202"/>
                    </a:cxn>
                    <a:cxn ang="0">
                      <a:pos x="399" y="221"/>
                    </a:cxn>
                    <a:cxn ang="0">
                      <a:pos x="415" y="279"/>
                    </a:cxn>
                    <a:cxn ang="0">
                      <a:pos x="440" y="286"/>
                    </a:cxn>
                    <a:cxn ang="0">
                      <a:pos x="453" y="310"/>
                    </a:cxn>
                    <a:cxn ang="0">
                      <a:pos x="423" y="344"/>
                    </a:cxn>
                    <a:cxn ang="0">
                      <a:pos x="412" y="382"/>
                    </a:cxn>
                    <a:cxn ang="0">
                      <a:pos x="370" y="393"/>
                    </a:cxn>
                    <a:cxn ang="0">
                      <a:pos x="380" y="351"/>
                    </a:cxn>
                    <a:cxn ang="0">
                      <a:pos x="211" y="366"/>
                    </a:cxn>
                    <a:cxn ang="0">
                      <a:pos x="89" y="381"/>
                    </a:cxn>
                    <a:cxn ang="0">
                      <a:pos x="82" y="340"/>
                    </a:cxn>
                    <a:cxn ang="0">
                      <a:pos x="73" y="214"/>
                    </a:cxn>
                    <a:cxn ang="0">
                      <a:pos x="72" y="145"/>
                    </a:cxn>
                    <a:cxn ang="0">
                      <a:pos x="31" y="114"/>
                    </a:cxn>
                    <a:cxn ang="0">
                      <a:pos x="47" y="86"/>
                    </a:cxn>
                    <a:cxn ang="0">
                      <a:pos x="27" y="70"/>
                    </a:cxn>
                    <a:cxn ang="0">
                      <a:pos x="0" y="13"/>
                    </a:cxn>
                  </a:cxnLst>
                  <a:rect l="0" t="0" r="r" b="b"/>
                  <a:pathLst>
                    <a:path w="453" h="393">
                      <a:moveTo>
                        <a:pt x="0" y="13"/>
                      </a:moveTo>
                      <a:lnTo>
                        <a:pt x="199" y="0"/>
                      </a:lnTo>
                      <a:lnTo>
                        <a:pt x="240" y="0"/>
                      </a:lnTo>
                      <a:lnTo>
                        <a:pt x="272" y="12"/>
                      </a:lnTo>
                      <a:lnTo>
                        <a:pt x="256" y="45"/>
                      </a:lnTo>
                      <a:lnTo>
                        <a:pt x="313" y="102"/>
                      </a:lnTo>
                      <a:lnTo>
                        <a:pt x="331" y="147"/>
                      </a:lnTo>
                      <a:lnTo>
                        <a:pt x="366" y="136"/>
                      </a:lnTo>
                      <a:lnTo>
                        <a:pt x="364" y="202"/>
                      </a:lnTo>
                      <a:lnTo>
                        <a:pt x="399" y="221"/>
                      </a:lnTo>
                      <a:lnTo>
                        <a:pt x="415" y="279"/>
                      </a:lnTo>
                      <a:lnTo>
                        <a:pt x="440" y="286"/>
                      </a:lnTo>
                      <a:lnTo>
                        <a:pt x="453" y="310"/>
                      </a:lnTo>
                      <a:lnTo>
                        <a:pt x="423" y="344"/>
                      </a:lnTo>
                      <a:lnTo>
                        <a:pt x="412" y="382"/>
                      </a:lnTo>
                      <a:lnTo>
                        <a:pt x="370" y="393"/>
                      </a:lnTo>
                      <a:lnTo>
                        <a:pt x="380" y="351"/>
                      </a:lnTo>
                      <a:lnTo>
                        <a:pt x="211" y="366"/>
                      </a:lnTo>
                      <a:lnTo>
                        <a:pt x="89" y="381"/>
                      </a:lnTo>
                      <a:lnTo>
                        <a:pt x="82" y="340"/>
                      </a:lnTo>
                      <a:lnTo>
                        <a:pt x="73" y="214"/>
                      </a:lnTo>
                      <a:lnTo>
                        <a:pt x="72" y="145"/>
                      </a:lnTo>
                      <a:lnTo>
                        <a:pt x="31" y="114"/>
                      </a:lnTo>
                      <a:lnTo>
                        <a:pt x="47" y="86"/>
                      </a:lnTo>
                      <a:lnTo>
                        <a:pt x="27" y="70"/>
                      </a:lnTo>
                      <a:lnTo>
                        <a:pt x="0"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2" name="Freeform 361"/>
                <p:cNvSpPr>
                  <a:spLocks noChangeArrowheads="1"/>
                </p:cNvSpPr>
                <p:nvPr/>
              </p:nvSpPr>
              <p:spPr bwMode="auto">
                <a:xfrm>
                  <a:off x="7664451" y="2912471"/>
                  <a:ext cx="467783" cy="806451"/>
                </a:xfrm>
                <a:custGeom>
                  <a:avLst/>
                  <a:gdLst/>
                  <a:ahLst/>
                  <a:cxnLst>
                    <a:cxn ang="0">
                      <a:pos x="0" y="28"/>
                    </a:cxn>
                    <a:cxn ang="0">
                      <a:pos x="26" y="41"/>
                    </a:cxn>
                    <a:cxn ang="0">
                      <a:pos x="49" y="38"/>
                    </a:cxn>
                    <a:cxn ang="0">
                      <a:pos x="59" y="32"/>
                    </a:cxn>
                    <a:cxn ang="0">
                      <a:pos x="65" y="8"/>
                    </a:cxn>
                    <a:cxn ang="0">
                      <a:pos x="172" y="0"/>
                    </a:cxn>
                    <a:cxn ang="0">
                      <a:pos x="221" y="270"/>
                    </a:cxn>
                    <a:cxn ang="0">
                      <a:pos x="217" y="267"/>
                    </a:cxn>
                    <a:cxn ang="0">
                      <a:pos x="182" y="283"/>
                    </a:cxn>
                    <a:cxn ang="0">
                      <a:pos x="155" y="354"/>
                    </a:cxn>
                    <a:cxn ang="0">
                      <a:pos x="117" y="344"/>
                    </a:cxn>
                    <a:cxn ang="0">
                      <a:pos x="72" y="372"/>
                    </a:cxn>
                    <a:cxn ang="0">
                      <a:pos x="14" y="381"/>
                    </a:cxn>
                    <a:cxn ang="0">
                      <a:pos x="40" y="311"/>
                    </a:cxn>
                    <a:cxn ang="0">
                      <a:pos x="30" y="270"/>
                    </a:cxn>
                    <a:cxn ang="0">
                      <a:pos x="0" y="28"/>
                    </a:cxn>
                  </a:cxnLst>
                  <a:rect l="0" t="0" r="r" b="b"/>
                  <a:pathLst>
                    <a:path w="221" h="381">
                      <a:moveTo>
                        <a:pt x="0" y="28"/>
                      </a:moveTo>
                      <a:lnTo>
                        <a:pt x="26" y="41"/>
                      </a:lnTo>
                      <a:lnTo>
                        <a:pt x="49" y="38"/>
                      </a:lnTo>
                      <a:lnTo>
                        <a:pt x="59" y="32"/>
                      </a:lnTo>
                      <a:lnTo>
                        <a:pt x="65" y="8"/>
                      </a:lnTo>
                      <a:lnTo>
                        <a:pt x="172" y="0"/>
                      </a:lnTo>
                      <a:lnTo>
                        <a:pt x="221" y="270"/>
                      </a:lnTo>
                      <a:lnTo>
                        <a:pt x="217" y="267"/>
                      </a:lnTo>
                      <a:lnTo>
                        <a:pt x="182" y="283"/>
                      </a:lnTo>
                      <a:lnTo>
                        <a:pt x="155" y="354"/>
                      </a:lnTo>
                      <a:lnTo>
                        <a:pt x="117" y="344"/>
                      </a:lnTo>
                      <a:lnTo>
                        <a:pt x="72" y="372"/>
                      </a:lnTo>
                      <a:lnTo>
                        <a:pt x="14" y="381"/>
                      </a:lnTo>
                      <a:lnTo>
                        <a:pt x="40" y="311"/>
                      </a:lnTo>
                      <a:lnTo>
                        <a:pt x="30" y="270"/>
                      </a:lnTo>
                      <a:lnTo>
                        <a:pt x="0" y="28"/>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3" name="Freeform 362"/>
                <p:cNvSpPr>
                  <a:spLocks noChangeArrowheads="1"/>
                </p:cNvSpPr>
                <p:nvPr/>
              </p:nvSpPr>
              <p:spPr bwMode="auto">
                <a:xfrm>
                  <a:off x="8038300" y="2752618"/>
                  <a:ext cx="573619" cy="714634"/>
                </a:xfrm>
                <a:custGeom>
                  <a:avLst/>
                  <a:gdLst/>
                  <a:ahLst/>
                  <a:cxnLst>
                    <a:cxn ang="0">
                      <a:pos x="0" y="76"/>
                    </a:cxn>
                    <a:cxn ang="0">
                      <a:pos x="129" y="63"/>
                    </a:cxn>
                    <a:cxn ang="0">
                      <a:pos x="155" y="70"/>
                    </a:cxn>
                    <a:cxn ang="0">
                      <a:pos x="215" y="39"/>
                    </a:cxn>
                    <a:cxn ang="0">
                      <a:pos x="228" y="12"/>
                    </a:cxn>
                    <a:cxn ang="0">
                      <a:pos x="264" y="0"/>
                    </a:cxn>
                    <a:cxn ang="0">
                      <a:pos x="283" y="129"/>
                    </a:cxn>
                    <a:cxn ang="0">
                      <a:pos x="269" y="144"/>
                    </a:cxn>
                    <a:cxn ang="0">
                      <a:pos x="273" y="235"/>
                    </a:cxn>
                    <a:cxn ang="0">
                      <a:pos x="244" y="242"/>
                    </a:cxn>
                    <a:cxn ang="0">
                      <a:pos x="228" y="292"/>
                    </a:cxn>
                    <a:cxn ang="0">
                      <a:pos x="207" y="286"/>
                    </a:cxn>
                    <a:cxn ang="0">
                      <a:pos x="199" y="344"/>
                    </a:cxn>
                    <a:cxn ang="0">
                      <a:pos x="167" y="320"/>
                    </a:cxn>
                    <a:cxn ang="0">
                      <a:pos x="105" y="335"/>
                    </a:cxn>
                    <a:cxn ang="0">
                      <a:pos x="78" y="313"/>
                    </a:cxn>
                    <a:cxn ang="0">
                      <a:pos x="43" y="312"/>
                    </a:cxn>
                    <a:cxn ang="0">
                      <a:pos x="24" y="215"/>
                    </a:cxn>
                    <a:cxn ang="0">
                      <a:pos x="0" y="76"/>
                    </a:cxn>
                  </a:cxnLst>
                  <a:rect l="0" t="0" r="r" b="b"/>
                  <a:pathLst>
                    <a:path w="283" h="344">
                      <a:moveTo>
                        <a:pt x="0" y="76"/>
                      </a:moveTo>
                      <a:lnTo>
                        <a:pt x="129" y="63"/>
                      </a:lnTo>
                      <a:lnTo>
                        <a:pt x="155" y="70"/>
                      </a:lnTo>
                      <a:lnTo>
                        <a:pt x="215" y="39"/>
                      </a:lnTo>
                      <a:lnTo>
                        <a:pt x="228" y="12"/>
                      </a:lnTo>
                      <a:lnTo>
                        <a:pt x="264" y="0"/>
                      </a:lnTo>
                      <a:lnTo>
                        <a:pt x="283" y="129"/>
                      </a:lnTo>
                      <a:lnTo>
                        <a:pt x="269" y="144"/>
                      </a:lnTo>
                      <a:lnTo>
                        <a:pt x="273" y="235"/>
                      </a:lnTo>
                      <a:lnTo>
                        <a:pt x="244" y="242"/>
                      </a:lnTo>
                      <a:lnTo>
                        <a:pt x="228" y="292"/>
                      </a:lnTo>
                      <a:lnTo>
                        <a:pt x="207" y="286"/>
                      </a:lnTo>
                      <a:lnTo>
                        <a:pt x="199" y="344"/>
                      </a:lnTo>
                      <a:lnTo>
                        <a:pt x="167" y="320"/>
                      </a:lnTo>
                      <a:lnTo>
                        <a:pt x="105" y="335"/>
                      </a:lnTo>
                      <a:lnTo>
                        <a:pt x="78" y="313"/>
                      </a:lnTo>
                      <a:lnTo>
                        <a:pt x="43" y="312"/>
                      </a:lnTo>
                      <a:lnTo>
                        <a:pt x="24" y="215"/>
                      </a:lnTo>
                      <a:lnTo>
                        <a:pt x="0" y="76"/>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4" name="Freeform 363"/>
                <p:cNvSpPr>
                  <a:spLocks noChangeArrowheads="1"/>
                </p:cNvSpPr>
                <p:nvPr/>
              </p:nvSpPr>
              <p:spPr bwMode="auto">
                <a:xfrm>
                  <a:off x="7488767" y="3399304"/>
                  <a:ext cx="1062567" cy="620184"/>
                </a:xfrm>
                <a:custGeom>
                  <a:avLst/>
                  <a:gdLst/>
                  <a:ahLst/>
                  <a:cxnLst>
                    <a:cxn ang="0">
                      <a:pos x="0" y="293"/>
                    </a:cxn>
                    <a:cxn ang="0">
                      <a:pos x="122" y="274"/>
                    </a:cxn>
                    <a:cxn ang="0">
                      <a:pos x="122" y="261"/>
                    </a:cxn>
                    <a:cxn ang="0">
                      <a:pos x="417" y="220"/>
                    </a:cxn>
                    <a:cxn ang="0">
                      <a:pos x="421" y="197"/>
                    </a:cxn>
                    <a:cxn ang="0">
                      <a:pos x="465" y="180"/>
                    </a:cxn>
                    <a:cxn ang="0">
                      <a:pos x="470" y="156"/>
                    </a:cxn>
                    <a:cxn ang="0">
                      <a:pos x="488" y="148"/>
                    </a:cxn>
                    <a:cxn ang="0">
                      <a:pos x="502" y="114"/>
                    </a:cxn>
                    <a:cxn ang="0">
                      <a:pos x="461" y="78"/>
                    </a:cxn>
                    <a:cxn ang="0">
                      <a:pos x="454" y="33"/>
                    </a:cxn>
                    <a:cxn ang="0">
                      <a:pos x="421" y="9"/>
                    </a:cxn>
                    <a:cxn ang="0">
                      <a:pos x="356" y="23"/>
                    </a:cxn>
                    <a:cxn ang="0">
                      <a:pos x="326" y="1"/>
                    </a:cxn>
                    <a:cxn ang="0">
                      <a:pos x="297" y="0"/>
                    </a:cxn>
                    <a:cxn ang="0">
                      <a:pos x="302" y="33"/>
                    </a:cxn>
                    <a:cxn ang="0">
                      <a:pos x="261" y="49"/>
                    </a:cxn>
                    <a:cxn ang="0">
                      <a:pos x="234" y="122"/>
                    </a:cxn>
                    <a:cxn ang="0">
                      <a:pos x="199" y="110"/>
                    </a:cxn>
                    <a:cxn ang="0">
                      <a:pos x="154" y="138"/>
                    </a:cxn>
                    <a:cxn ang="0">
                      <a:pos x="97" y="148"/>
                    </a:cxn>
                    <a:cxn ang="0">
                      <a:pos x="97" y="189"/>
                    </a:cxn>
                    <a:cxn ang="0">
                      <a:pos x="68" y="187"/>
                    </a:cxn>
                    <a:cxn ang="0">
                      <a:pos x="70" y="224"/>
                    </a:cxn>
                    <a:cxn ang="0">
                      <a:pos x="41" y="209"/>
                    </a:cxn>
                    <a:cxn ang="0">
                      <a:pos x="23" y="216"/>
                    </a:cxn>
                    <a:cxn ang="0">
                      <a:pos x="38" y="241"/>
                    </a:cxn>
                    <a:cxn ang="0">
                      <a:pos x="7" y="274"/>
                    </a:cxn>
                    <a:cxn ang="0">
                      <a:pos x="0" y="293"/>
                    </a:cxn>
                  </a:cxnLst>
                  <a:rect l="0" t="0" r="r" b="b"/>
                  <a:pathLst>
                    <a:path w="502" h="293">
                      <a:moveTo>
                        <a:pt x="0" y="293"/>
                      </a:moveTo>
                      <a:lnTo>
                        <a:pt x="122" y="274"/>
                      </a:lnTo>
                      <a:lnTo>
                        <a:pt x="122" y="261"/>
                      </a:lnTo>
                      <a:lnTo>
                        <a:pt x="417" y="220"/>
                      </a:lnTo>
                      <a:lnTo>
                        <a:pt x="421" y="197"/>
                      </a:lnTo>
                      <a:lnTo>
                        <a:pt x="465" y="180"/>
                      </a:lnTo>
                      <a:lnTo>
                        <a:pt x="470" y="156"/>
                      </a:lnTo>
                      <a:lnTo>
                        <a:pt x="488" y="148"/>
                      </a:lnTo>
                      <a:lnTo>
                        <a:pt x="502" y="114"/>
                      </a:lnTo>
                      <a:lnTo>
                        <a:pt x="461" y="78"/>
                      </a:lnTo>
                      <a:lnTo>
                        <a:pt x="454" y="33"/>
                      </a:lnTo>
                      <a:lnTo>
                        <a:pt x="421" y="9"/>
                      </a:lnTo>
                      <a:lnTo>
                        <a:pt x="356" y="23"/>
                      </a:lnTo>
                      <a:lnTo>
                        <a:pt x="326" y="1"/>
                      </a:lnTo>
                      <a:lnTo>
                        <a:pt x="297" y="0"/>
                      </a:lnTo>
                      <a:lnTo>
                        <a:pt x="302" y="33"/>
                      </a:lnTo>
                      <a:lnTo>
                        <a:pt x="261" y="49"/>
                      </a:lnTo>
                      <a:lnTo>
                        <a:pt x="234" y="122"/>
                      </a:lnTo>
                      <a:lnTo>
                        <a:pt x="199" y="110"/>
                      </a:lnTo>
                      <a:lnTo>
                        <a:pt x="154" y="138"/>
                      </a:lnTo>
                      <a:lnTo>
                        <a:pt x="97" y="148"/>
                      </a:lnTo>
                      <a:lnTo>
                        <a:pt x="97" y="189"/>
                      </a:lnTo>
                      <a:lnTo>
                        <a:pt x="68" y="187"/>
                      </a:lnTo>
                      <a:lnTo>
                        <a:pt x="70" y="224"/>
                      </a:lnTo>
                      <a:lnTo>
                        <a:pt x="41" y="209"/>
                      </a:lnTo>
                      <a:lnTo>
                        <a:pt x="23" y="216"/>
                      </a:lnTo>
                      <a:lnTo>
                        <a:pt x="38" y="241"/>
                      </a:lnTo>
                      <a:lnTo>
                        <a:pt x="7" y="274"/>
                      </a:lnTo>
                      <a:lnTo>
                        <a:pt x="0" y="29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15" name="Freeform 364"/>
                <p:cNvSpPr>
                  <a:spLocks noChangeArrowheads="1"/>
                </p:cNvSpPr>
                <p:nvPr/>
              </p:nvSpPr>
              <p:spPr bwMode="auto">
                <a:xfrm>
                  <a:off x="7421033" y="3807821"/>
                  <a:ext cx="1219200" cy="465667"/>
                </a:xfrm>
                <a:custGeom>
                  <a:avLst/>
                  <a:gdLst/>
                  <a:ahLst/>
                  <a:cxnLst>
                    <a:cxn ang="0">
                      <a:pos x="35" y="101"/>
                    </a:cxn>
                    <a:cxn ang="0">
                      <a:pos x="35" y="104"/>
                    </a:cxn>
                    <a:cxn ang="0">
                      <a:pos x="25" y="125"/>
                    </a:cxn>
                    <a:cxn ang="0">
                      <a:pos x="36" y="152"/>
                    </a:cxn>
                    <a:cxn ang="0">
                      <a:pos x="0" y="178"/>
                    </a:cxn>
                    <a:cxn ang="0">
                      <a:pos x="7" y="220"/>
                    </a:cxn>
                    <a:cxn ang="0">
                      <a:pos x="158" y="207"/>
                    </a:cxn>
                    <a:cxn ang="0">
                      <a:pos x="338" y="186"/>
                    </a:cxn>
                    <a:cxn ang="0">
                      <a:pos x="428" y="168"/>
                    </a:cxn>
                    <a:cxn ang="0">
                      <a:pos x="446" y="111"/>
                    </a:cxn>
                    <a:cxn ang="0">
                      <a:pos x="478" y="109"/>
                    </a:cxn>
                    <a:cxn ang="0">
                      <a:pos x="576" y="0"/>
                    </a:cxn>
                    <a:cxn ang="0">
                      <a:pos x="449" y="27"/>
                    </a:cxn>
                    <a:cxn ang="0">
                      <a:pos x="151" y="72"/>
                    </a:cxn>
                    <a:cxn ang="0">
                      <a:pos x="154" y="85"/>
                    </a:cxn>
                    <a:cxn ang="0">
                      <a:pos x="35" y="101"/>
                    </a:cxn>
                  </a:cxnLst>
                  <a:rect l="0" t="0" r="r" b="b"/>
                  <a:pathLst>
                    <a:path w="576" h="220">
                      <a:moveTo>
                        <a:pt x="35" y="101"/>
                      </a:moveTo>
                      <a:lnTo>
                        <a:pt x="35" y="104"/>
                      </a:lnTo>
                      <a:lnTo>
                        <a:pt x="25" y="125"/>
                      </a:lnTo>
                      <a:lnTo>
                        <a:pt x="36" y="152"/>
                      </a:lnTo>
                      <a:lnTo>
                        <a:pt x="0" y="178"/>
                      </a:lnTo>
                      <a:lnTo>
                        <a:pt x="7" y="220"/>
                      </a:lnTo>
                      <a:lnTo>
                        <a:pt x="158" y="207"/>
                      </a:lnTo>
                      <a:lnTo>
                        <a:pt x="338" y="186"/>
                      </a:lnTo>
                      <a:lnTo>
                        <a:pt x="428" y="168"/>
                      </a:lnTo>
                      <a:lnTo>
                        <a:pt x="446" y="111"/>
                      </a:lnTo>
                      <a:lnTo>
                        <a:pt x="478" y="109"/>
                      </a:lnTo>
                      <a:lnTo>
                        <a:pt x="576" y="0"/>
                      </a:lnTo>
                      <a:lnTo>
                        <a:pt x="449" y="27"/>
                      </a:lnTo>
                      <a:lnTo>
                        <a:pt x="151" y="72"/>
                      </a:lnTo>
                      <a:lnTo>
                        <a:pt x="154" y="85"/>
                      </a:lnTo>
                      <a:lnTo>
                        <a:pt x="35" y="10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6" name="Freeform 365"/>
                <p:cNvSpPr>
                  <a:spLocks noChangeArrowheads="1"/>
                </p:cNvSpPr>
                <p:nvPr/>
              </p:nvSpPr>
              <p:spPr bwMode="auto">
                <a:xfrm>
                  <a:off x="7304617" y="4239622"/>
                  <a:ext cx="497416" cy="918633"/>
                </a:xfrm>
                <a:custGeom>
                  <a:avLst/>
                  <a:gdLst/>
                  <a:ahLst/>
                  <a:cxnLst>
                    <a:cxn ang="0">
                      <a:pos x="65" y="13"/>
                    </a:cxn>
                    <a:cxn ang="0">
                      <a:pos x="30" y="87"/>
                    </a:cxn>
                    <a:cxn ang="0">
                      <a:pos x="0" y="136"/>
                    </a:cxn>
                    <a:cxn ang="0">
                      <a:pos x="9" y="193"/>
                    </a:cxn>
                    <a:cxn ang="0">
                      <a:pos x="46" y="270"/>
                    </a:cxn>
                    <a:cxn ang="0">
                      <a:pos x="17" y="349"/>
                    </a:cxn>
                    <a:cxn ang="0">
                      <a:pos x="5" y="391"/>
                    </a:cxn>
                    <a:cxn ang="0">
                      <a:pos x="143" y="373"/>
                    </a:cxn>
                    <a:cxn ang="0">
                      <a:pos x="149" y="428"/>
                    </a:cxn>
                    <a:cxn ang="0">
                      <a:pos x="177" y="434"/>
                    </a:cxn>
                    <a:cxn ang="0">
                      <a:pos x="184" y="406"/>
                    </a:cxn>
                    <a:cxn ang="0">
                      <a:pos x="235" y="398"/>
                    </a:cxn>
                    <a:cxn ang="0">
                      <a:pos x="223" y="311"/>
                    </a:cxn>
                    <a:cxn ang="0">
                      <a:pos x="222" y="0"/>
                    </a:cxn>
                    <a:cxn ang="0">
                      <a:pos x="65" y="13"/>
                    </a:cxn>
                  </a:cxnLst>
                  <a:rect l="0" t="0" r="r" b="b"/>
                  <a:pathLst>
                    <a:path w="235" h="434">
                      <a:moveTo>
                        <a:pt x="65" y="13"/>
                      </a:moveTo>
                      <a:lnTo>
                        <a:pt x="30" y="87"/>
                      </a:lnTo>
                      <a:lnTo>
                        <a:pt x="0" y="136"/>
                      </a:lnTo>
                      <a:lnTo>
                        <a:pt x="9" y="193"/>
                      </a:lnTo>
                      <a:lnTo>
                        <a:pt x="46" y="270"/>
                      </a:lnTo>
                      <a:lnTo>
                        <a:pt x="17" y="349"/>
                      </a:lnTo>
                      <a:lnTo>
                        <a:pt x="5" y="391"/>
                      </a:lnTo>
                      <a:lnTo>
                        <a:pt x="143" y="373"/>
                      </a:lnTo>
                      <a:lnTo>
                        <a:pt x="149" y="428"/>
                      </a:lnTo>
                      <a:lnTo>
                        <a:pt x="177" y="434"/>
                      </a:lnTo>
                      <a:lnTo>
                        <a:pt x="184" y="406"/>
                      </a:lnTo>
                      <a:lnTo>
                        <a:pt x="235" y="398"/>
                      </a:lnTo>
                      <a:lnTo>
                        <a:pt x="223" y="311"/>
                      </a:lnTo>
                      <a:lnTo>
                        <a:pt x="222" y="0"/>
                      </a:lnTo>
                      <a:lnTo>
                        <a:pt x="65" y="13"/>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858"/>
                  <a:endParaRPr lang="en-US" sz="1067" u="dottedHeavy" kern="0" dirty="0">
                    <a:solidFill>
                      <a:srgbClr val="FFFFFF"/>
                    </a:solidFill>
                    <a:latin typeface="Arial" panose="020B0604020202020204" pitchFamily="34" charset="0"/>
                    <a:cs typeface="Arial" panose="020B0604020202020204" pitchFamily="34" charset="0"/>
                  </a:endParaRPr>
                </a:p>
              </p:txBody>
            </p:sp>
            <p:sp>
              <p:nvSpPr>
                <p:cNvPr id="317" name="Freeform 366"/>
                <p:cNvSpPr>
                  <a:spLocks noChangeArrowheads="1"/>
                </p:cNvSpPr>
                <p:nvPr/>
              </p:nvSpPr>
              <p:spPr bwMode="auto">
                <a:xfrm>
                  <a:off x="7768167" y="4193055"/>
                  <a:ext cx="567267" cy="929216"/>
                </a:xfrm>
                <a:custGeom>
                  <a:avLst/>
                  <a:gdLst/>
                  <a:ahLst/>
                  <a:cxnLst>
                    <a:cxn ang="0">
                      <a:pos x="0" y="22"/>
                    </a:cxn>
                    <a:cxn ang="0">
                      <a:pos x="174" y="0"/>
                    </a:cxn>
                    <a:cxn ang="0">
                      <a:pos x="229" y="203"/>
                    </a:cxn>
                    <a:cxn ang="0">
                      <a:pos x="268" y="235"/>
                    </a:cxn>
                    <a:cxn ang="0">
                      <a:pos x="237" y="296"/>
                    </a:cxn>
                    <a:cxn ang="0">
                      <a:pos x="266" y="353"/>
                    </a:cxn>
                    <a:cxn ang="0">
                      <a:pos x="89" y="374"/>
                    </a:cxn>
                    <a:cxn ang="0">
                      <a:pos x="97" y="422"/>
                    </a:cxn>
                    <a:cxn ang="0">
                      <a:pos x="71" y="439"/>
                    </a:cxn>
                    <a:cxn ang="0">
                      <a:pos x="51" y="377"/>
                    </a:cxn>
                    <a:cxn ang="0">
                      <a:pos x="39" y="428"/>
                    </a:cxn>
                    <a:cxn ang="0">
                      <a:pos x="16" y="422"/>
                    </a:cxn>
                    <a:cxn ang="0">
                      <a:pos x="8" y="371"/>
                    </a:cxn>
                    <a:cxn ang="0">
                      <a:pos x="3" y="328"/>
                    </a:cxn>
                    <a:cxn ang="0">
                      <a:pos x="0" y="22"/>
                    </a:cxn>
                  </a:cxnLst>
                  <a:rect l="0" t="0" r="r" b="b"/>
                  <a:pathLst>
                    <a:path w="268" h="439">
                      <a:moveTo>
                        <a:pt x="0" y="22"/>
                      </a:moveTo>
                      <a:lnTo>
                        <a:pt x="174" y="0"/>
                      </a:lnTo>
                      <a:lnTo>
                        <a:pt x="229" y="203"/>
                      </a:lnTo>
                      <a:lnTo>
                        <a:pt x="268" y="235"/>
                      </a:lnTo>
                      <a:lnTo>
                        <a:pt x="237" y="296"/>
                      </a:lnTo>
                      <a:lnTo>
                        <a:pt x="266" y="353"/>
                      </a:lnTo>
                      <a:lnTo>
                        <a:pt x="89" y="374"/>
                      </a:lnTo>
                      <a:lnTo>
                        <a:pt x="97" y="422"/>
                      </a:lnTo>
                      <a:lnTo>
                        <a:pt x="71" y="439"/>
                      </a:lnTo>
                      <a:lnTo>
                        <a:pt x="51" y="377"/>
                      </a:lnTo>
                      <a:lnTo>
                        <a:pt x="39" y="428"/>
                      </a:lnTo>
                      <a:lnTo>
                        <a:pt x="16" y="422"/>
                      </a:lnTo>
                      <a:lnTo>
                        <a:pt x="8" y="371"/>
                      </a:lnTo>
                      <a:lnTo>
                        <a:pt x="3" y="328"/>
                      </a:lnTo>
                      <a:lnTo>
                        <a:pt x="0" y="22"/>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18" name="Freeform 367"/>
                <p:cNvSpPr>
                  <a:spLocks noChangeArrowheads="1"/>
                </p:cNvSpPr>
                <p:nvPr/>
              </p:nvSpPr>
              <p:spPr bwMode="auto">
                <a:xfrm>
                  <a:off x="8136467" y="4152837"/>
                  <a:ext cx="778933" cy="848784"/>
                </a:xfrm>
                <a:custGeom>
                  <a:avLst/>
                  <a:gdLst/>
                  <a:ahLst/>
                  <a:cxnLst>
                    <a:cxn ang="0">
                      <a:pos x="0" y="24"/>
                    </a:cxn>
                    <a:cxn ang="0">
                      <a:pos x="4" y="24"/>
                    </a:cxn>
                    <a:cxn ang="0">
                      <a:pos x="90" y="7"/>
                    </a:cxn>
                    <a:cxn ang="0">
                      <a:pos x="165" y="0"/>
                    </a:cxn>
                    <a:cxn ang="0">
                      <a:pos x="155" y="20"/>
                    </a:cxn>
                    <a:cxn ang="0">
                      <a:pos x="178" y="20"/>
                    </a:cxn>
                    <a:cxn ang="0">
                      <a:pos x="308" y="143"/>
                    </a:cxn>
                    <a:cxn ang="0">
                      <a:pos x="360" y="224"/>
                    </a:cxn>
                    <a:cxn ang="0">
                      <a:pos x="368" y="278"/>
                    </a:cxn>
                    <a:cxn ang="0">
                      <a:pos x="349" y="291"/>
                    </a:cxn>
                    <a:cxn ang="0">
                      <a:pos x="360" y="345"/>
                    </a:cxn>
                    <a:cxn ang="0">
                      <a:pos x="323" y="348"/>
                    </a:cxn>
                    <a:cxn ang="0">
                      <a:pos x="323" y="394"/>
                    </a:cxn>
                    <a:cxn ang="0">
                      <a:pos x="294" y="372"/>
                    </a:cxn>
                    <a:cxn ang="0">
                      <a:pos x="106" y="401"/>
                    </a:cxn>
                    <a:cxn ang="0">
                      <a:pos x="63" y="315"/>
                    </a:cxn>
                    <a:cxn ang="0">
                      <a:pos x="92" y="255"/>
                    </a:cxn>
                    <a:cxn ang="0">
                      <a:pos x="53" y="225"/>
                    </a:cxn>
                    <a:cxn ang="0">
                      <a:pos x="0" y="24"/>
                    </a:cxn>
                  </a:cxnLst>
                  <a:rect l="0" t="0" r="r" b="b"/>
                  <a:pathLst>
                    <a:path w="368" h="401">
                      <a:moveTo>
                        <a:pt x="0" y="24"/>
                      </a:moveTo>
                      <a:lnTo>
                        <a:pt x="4" y="24"/>
                      </a:lnTo>
                      <a:lnTo>
                        <a:pt x="90" y="7"/>
                      </a:lnTo>
                      <a:lnTo>
                        <a:pt x="165" y="0"/>
                      </a:lnTo>
                      <a:lnTo>
                        <a:pt x="155" y="20"/>
                      </a:lnTo>
                      <a:lnTo>
                        <a:pt x="178" y="20"/>
                      </a:lnTo>
                      <a:lnTo>
                        <a:pt x="308" y="143"/>
                      </a:lnTo>
                      <a:lnTo>
                        <a:pt x="360" y="224"/>
                      </a:lnTo>
                      <a:lnTo>
                        <a:pt x="368" y="278"/>
                      </a:lnTo>
                      <a:lnTo>
                        <a:pt x="349" y="291"/>
                      </a:lnTo>
                      <a:lnTo>
                        <a:pt x="360" y="345"/>
                      </a:lnTo>
                      <a:lnTo>
                        <a:pt x="323" y="348"/>
                      </a:lnTo>
                      <a:lnTo>
                        <a:pt x="323" y="394"/>
                      </a:lnTo>
                      <a:lnTo>
                        <a:pt x="294" y="372"/>
                      </a:lnTo>
                      <a:lnTo>
                        <a:pt x="106" y="401"/>
                      </a:lnTo>
                      <a:lnTo>
                        <a:pt x="63" y="315"/>
                      </a:lnTo>
                      <a:lnTo>
                        <a:pt x="92" y="255"/>
                      </a:lnTo>
                      <a:lnTo>
                        <a:pt x="53" y="225"/>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19" name="Freeform 368"/>
                <p:cNvSpPr>
                  <a:spLocks noChangeArrowheads="1"/>
                </p:cNvSpPr>
                <p:nvPr/>
              </p:nvSpPr>
              <p:spPr bwMode="auto">
                <a:xfrm>
                  <a:off x="8464551" y="4034304"/>
                  <a:ext cx="711200" cy="592667"/>
                </a:xfrm>
                <a:custGeom>
                  <a:avLst/>
                  <a:gdLst/>
                  <a:ahLst/>
                  <a:cxnLst>
                    <a:cxn ang="0">
                      <a:pos x="12" y="51"/>
                    </a:cxn>
                    <a:cxn ang="0">
                      <a:pos x="38" y="23"/>
                    </a:cxn>
                    <a:cxn ang="0">
                      <a:pos x="140" y="0"/>
                    </a:cxn>
                    <a:cxn ang="0">
                      <a:pos x="170" y="16"/>
                    </a:cxn>
                    <a:cxn ang="0">
                      <a:pos x="235" y="4"/>
                    </a:cxn>
                    <a:cxn ang="0">
                      <a:pos x="288" y="44"/>
                    </a:cxn>
                    <a:cxn ang="0">
                      <a:pos x="336" y="76"/>
                    </a:cxn>
                    <a:cxn ang="0">
                      <a:pos x="309" y="158"/>
                    </a:cxn>
                    <a:cxn ang="0">
                      <a:pos x="268" y="202"/>
                    </a:cxn>
                    <a:cxn ang="0">
                      <a:pos x="225" y="215"/>
                    </a:cxn>
                    <a:cxn ang="0">
                      <a:pos x="233" y="248"/>
                    </a:cxn>
                    <a:cxn ang="0">
                      <a:pos x="205" y="280"/>
                    </a:cxn>
                    <a:cxn ang="0">
                      <a:pos x="153" y="202"/>
                    </a:cxn>
                    <a:cxn ang="0">
                      <a:pos x="21" y="76"/>
                    </a:cxn>
                    <a:cxn ang="0">
                      <a:pos x="0" y="76"/>
                    </a:cxn>
                    <a:cxn ang="0">
                      <a:pos x="12" y="51"/>
                    </a:cxn>
                  </a:cxnLst>
                  <a:rect l="0" t="0" r="r" b="b"/>
                  <a:pathLst>
                    <a:path w="336" h="280">
                      <a:moveTo>
                        <a:pt x="12" y="51"/>
                      </a:moveTo>
                      <a:lnTo>
                        <a:pt x="38" y="23"/>
                      </a:lnTo>
                      <a:lnTo>
                        <a:pt x="140" y="0"/>
                      </a:lnTo>
                      <a:lnTo>
                        <a:pt x="170" y="16"/>
                      </a:lnTo>
                      <a:lnTo>
                        <a:pt x="235" y="4"/>
                      </a:lnTo>
                      <a:lnTo>
                        <a:pt x="288" y="44"/>
                      </a:lnTo>
                      <a:lnTo>
                        <a:pt x="336" y="76"/>
                      </a:lnTo>
                      <a:lnTo>
                        <a:pt x="309" y="158"/>
                      </a:lnTo>
                      <a:lnTo>
                        <a:pt x="268" y="202"/>
                      </a:lnTo>
                      <a:lnTo>
                        <a:pt x="225" y="215"/>
                      </a:lnTo>
                      <a:lnTo>
                        <a:pt x="233" y="248"/>
                      </a:lnTo>
                      <a:lnTo>
                        <a:pt x="205" y="280"/>
                      </a:lnTo>
                      <a:lnTo>
                        <a:pt x="153" y="202"/>
                      </a:lnTo>
                      <a:lnTo>
                        <a:pt x="21" y="76"/>
                      </a:lnTo>
                      <a:lnTo>
                        <a:pt x="0" y="76"/>
                      </a:lnTo>
                      <a:lnTo>
                        <a:pt x="12" y="51"/>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20" name="Freeform 369"/>
                <p:cNvSpPr>
                  <a:spLocks noChangeArrowheads="1"/>
                </p:cNvSpPr>
                <p:nvPr/>
              </p:nvSpPr>
              <p:spPr bwMode="auto">
                <a:xfrm>
                  <a:off x="7956551" y="4883088"/>
                  <a:ext cx="1331383" cy="956733"/>
                </a:xfrm>
                <a:custGeom>
                  <a:avLst/>
                  <a:gdLst/>
                  <a:ahLst/>
                  <a:cxnLst>
                    <a:cxn ang="0">
                      <a:pos x="0" y="44"/>
                    </a:cxn>
                    <a:cxn ang="0">
                      <a:pos x="173" y="27"/>
                    </a:cxn>
                    <a:cxn ang="0">
                      <a:pos x="191" y="56"/>
                    </a:cxn>
                    <a:cxn ang="0">
                      <a:pos x="376" y="27"/>
                    </a:cxn>
                    <a:cxn ang="0">
                      <a:pos x="408" y="51"/>
                    </a:cxn>
                    <a:cxn ang="0">
                      <a:pos x="408" y="4"/>
                    </a:cxn>
                    <a:cxn ang="0">
                      <a:pos x="405" y="0"/>
                    </a:cxn>
                    <a:cxn ang="0">
                      <a:pos x="442" y="3"/>
                    </a:cxn>
                    <a:cxn ang="0">
                      <a:pos x="482" y="73"/>
                    </a:cxn>
                    <a:cxn ang="0">
                      <a:pos x="544" y="167"/>
                    </a:cxn>
                    <a:cxn ang="0">
                      <a:pos x="574" y="249"/>
                    </a:cxn>
                    <a:cxn ang="0">
                      <a:pos x="621" y="306"/>
                    </a:cxn>
                    <a:cxn ang="0">
                      <a:pos x="629" y="388"/>
                    </a:cxn>
                    <a:cxn ang="0">
                      <a:pos x="614" y="439"/>
                    </a:cxn>
                    <a:cxn ang="0">
                      <a:pos x="548" y="452"/>
                    </a:cxn>
                    <a:cxn ang="0">
                      <a:pos x="536" y="431"/>
                    </a:cxn>
                    <a:cxn ang="0">
                      <a:pos x="491" y="401"/>
                    </a:cxn>
                    <a:cxn ang="0">
                      <a:pos x="475" y="370"/>
                    </a:cxn>
                    <a:cxn ang="0">
                      <a:pos x="463" y="358"/>
                    </a:cxn>
                    <a:cxn ang="0">
                      <a:pos x="457" y="330"/>
                    </a:cxn>
                    <a:cxn ang="0">
                      <a:pos x="445" y="337"/>
                    </a:cxn>
                    <a:cxn ang="0">
                      <a:pos x="408" y="300"/>
                    </a:cxn>
                    <a:cxn ang="0">
                      <a:pos x="417" y="265"/>
                    </a:cxn>
                    <a:cxn ang="0">
                      <a:pos x="408" y="245"/>
                    </a:cxn>
                    <a:cxn ang="0">
                      <a:pos x="397" y="252"/>
                    </a:cxn>
                    <a:cxn ang="0">
                      <a:pos x="398" y="273"/>
                    </a:cxn>
                    <a:cxn ang="0">
                      <a:pos x="387" y="245"/>
                    </a:cxn>
                    <a:cxn ang="0">
                      <a:pos x="387" y="182"/>
                    </a:cxn>
                    <a:cxn ang="0">
                      <a:pos x="364" y="145"/>
                    </a:cxn>
                    <a:cxn ang="0">
                      <a:pos x="306" y="113"/>
                    </a:cxn>
                    <a:cxn ang="0">
                      <a:pos x="277" y="79"/>
                    </a:cxn>
                    <a:cxn ang="0">
                      <a:pos x="242" y="75"/>
                    </a:cxn>
                    <a:cxn ang="0">
                      <a:pos x="229" y="96"/>
                    </a:cxn>
                    <a:cxn ang="0">
                      <a:pos x="180" y="112"/>
                    </a:cxn>
                    <a:cxn ang="0">
                      <a:pos x="152" y="96"/>
                    </a:cxn>
                    <a:cxn ang="0">
                      <a:pos x="138" y="73"/>
                    </a:cxn>
                    <a:cxn ang="0">
                      <a:pos x="46" y="93"/>
                    </a:cxn>
                    <a:cxn ang="0">
                      <a:pos x="27" y="77"/>
                    </a:cxn>
                    <a:cxn ang="0">
                      <a:pos x="5" y="96"/>
                    </a:cxn>
                    <a:cxn ang="0">
                      <a:pos x="0" y="44"/>
                    </a:cxn>
                  </a:cxnLst>
                  <a:rect l="0" t="0" r="r" b="b"/>
                  <a:pathLst>
                    <a:path w="629" h="452">
                      <a:moveTo>
                        <a:pt x="0" y="44"/>
                      </a:moveTo>
                      <a:lnTo>
                        <a:pt x="173" y="27"/>
                      </a:lnTo>
                      <a:lnTo>
                        <a:pt x="191" y="56"/>
                      </a:lnTo>
                      <a:lnTo>
                        <a:pt x="376" y="27"/>
                      </a:lnTo>
                      <a:lnTo>
                        <a:pt x="408" y="51"/>
                      </a:lnTo>
                      <a:lnTo>
                        <a:pt x="408" y="4"/>
                      </a:lnTo>
                      <a:lnTo>
                        <a:pt x="405" y="0"/>
                      </a:lnTo>
                      <a:lnTo>
                        <a:pt x="442" y="3"/>
                      </a:lnTo>
                      <a:lnTo>
                        <a:pt x="482" y="73"/>
                      </a:lnTo>
                      <a:lnTo>
                        <a:pt x="544" y="167"/>
                      </a:lnTo>
                      <a:lnTo>
                        <a:pt x="574" y="249"/>
                      </a:lnTo>
                      <a:lnTo>
                        <a:pt x="621" y="306"/>
                      </a:lnTo>
                      <a:lnTo>
                        <a:pt x="629" y="388"/>
                      </a:lnTo>
                      <a:lnTo>
                        <a:pt x="614" y="439"/>
                      </a:lnTo>
                      <a:lnTo>
                        <a:pt x="548" y="452"/>
                      </a:lnTo>
                      <a:lnTo>
                        <a:pt x="536" y="431"/>
                      </a:lnTo>
                      <a:lnTo>
                        <a:pt x="491" y="401"/>
                      </a:lnTo>
                      <a:lnTo>
                        <a:pt x="475" y="370"/>
                      </a:lnTo>
                      <a:lnTo>
                        <a:pt x="463" y="358"/>
                      </a:lnTo>
                      <a:lnTo>
                        <a:pt x="457" y="330"/>
                      </a:lnTo>
                      <a:lnTo>
                        <a:pt x="445" y="337"/>
                      </a:lnTo>
                      <a:lnTo>
                        <a:pt x="408" y="300"/>
                      </a:lnTo>
                      <a:lnTo>
                        <a:pt x="417" y="265"/>
                      </a:lnTo>
                      <a:lnTo>
                        <a:pt x="408" y="245"/>
                      </a:lnTo>
                      <a:lnTo>
                        <a:pt x="397" y="252"/>
                      </a:lnTo>
                      <a:lnTo>
                        <a:pt x="398" y="273"/>
                      </a:lnTo>
                      <a:lnTo>
                        <a:pt x="387" y="245"/>
                      </a:lnTo>
                      <a:lnTo>
                        <a:pt x="387" y="182"/>
                      </a:lnTo>
                      <a:lnTo>
                        <a:pt x="364" y="145"/>
                      </a:lnTo>
                      <a:lnTo>
                        <a:pt x="306" y="113"/>
                      </a:lnTo>
                      <a:lnTo>
                        <a:pt x="277" y="79"/>
                      </a:lnTo>
                      <a:lnTo>
                        <a:pt x="242" y="75"/>
                      </a:lnTo>
                      <a:lnTo>
                        <a:pt x="229" y="96"/>
                      </a:lnTo>
                      <a:lnTo>
                        <a:pt x="180" y="112"/>
                      </a:lnTo>
                      <a:lnTo>
                        <a:pt x="152" y="96"/>
                      </a:lnTo>
                      <a:lnTo>
                        <a:pt x="138" y="73"/>
                      </a:lnTo>
                      <a:lnTo>
                        <a:pt x="46" y="93"/>
                      </a:lnTo>
                      <a:lnTo>
                        <a:pt x="27" y="77"/>
                      </a:lnTo>
                      <a:lnTo>
                        <a:pt x="5" y="96"/>
                      </a:lnTo>
                      <a:lnTo>
                        <a:pt x="0" y="4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1" name="Freeform 370"/>
                <p:cNvSpPr>
                  <a:spLocks noChangeArrowheads="1"/>
                </p:cNvSpPr>
                <p:nvPr/>
              </p:nvSpPr>
              <p:spPr bwMode="auto">
                <a:xfrm>
                  <a:off x="8322733" y="3623671"/>
                  <a:ext cx="1227667" cy="569384"/>
                </a:xfrm>
                <a:custGeom>
                  <a:avLst/>
                  <a:gdLst/>
                  <a:ahLst/>
                  <a:cxnLst>
                    <a:cxn ang="0">
                      <a:pos x="20" y="198"/>
                    </a:cxn>
                    <a:cxn ang="0">
                      <a:pos x="0" y="255"/>
                    </a:cxn>
                    <a:cxn ang="0">
                      <a:pos x="75" y="247"/>
                    </a:cxn>
                    <a:cxn ang="0">
                      <a:pos x="104" y="222"/>
                    </a:cxn>
                    <a:cxn ang="0">
                      <a:pos x="207" y="193"/>
                    </a:cxn>
                    <a:cxn ang="0">
                      <a:pos x="235" y="209"/>
                    </a:cxn>
                    <a:cxn ang="0">
                      <a:pos x="302" y="198"/>
                    </a:cxn>
                    <a:cxn ang="0">
                      <a:pos x="302" y="202"/>
                    </a:cxn>
                    <a:cxn ang="0">
                      <a:pos x="403" y="269"/>
                    </a:cxn>
                    <a:cxn ang="0">
                      <a:pos x="461" y="249"/>
                    </a:cxn>
                    <a:cxn ang="0">
                      <a:pos x="495" y="175"/>
                    </a:cxn>
                    <a:cxn ang="0">
                      <a:pos x="552" y="155"/>
                    </a:cxn>
                    <a:cxn ang="0">
                      <a:pos x="580" y="101"/>
                    </a:cxn>
                    <a:cxn ang="0">
                      <a:pos x="579" y="34"/>
                    </a:cxn>
                    <a:cxn ang="0">
                      <a:pos x="571" y="89"/>
                    </a:cxn>
                    <a:cxn ang="0">
                      <a:pos x="539" y="135"/>
                    </a:cxn>
                    <a:cxn ang="0">
                      <a:pos x="527" y="131"/>
                    </a:cxn>
                    <a:cxn ang="0">
                      <a:pos x="484" y="144"/>
                    </a:cxn>
                    <a:cxn ang="0">
                      <a:pos x="484" y="128"/>
                    </a:cxn>
                    <a:cxn ang="0">
                      <a:pos x="527" y="112"/>
                    </a:cxn>
                    <a:cxn ang="0">
                      <a:pos x="488" y="107"/>
                    </a:cxn>
                    <a:cxn ang="0">
                      <a:pos x="531" y="94"/>
                    </a:cxn>
                    <a:cxn ang="0">
                      <a:pos x="548" y="101"/>
                    </a:cxn>
                    <a:cxn ang="0">
                      <a:pos x="558" y="49"/>
                    </a:cxn>
                    <a:cxn ang="0">
                      <a:pos x="547" y="38"/>
                    </a:cxn>
                    <a:cxn ang="0">
                      <a:pos x="493" y="58"/>
                    </a:cxn>
                    <a:cxn ang="0">
                      <a:pos x="495" y="28"/>
                    </a:cxn>
                    <a:cxn ang="0">
                      <a:pos x="517" y="36"/>
                    </a:cxn>
                    <a:cxn ang="0">
                      <a:pos x="547" y="12"/>
                    </a:cxn>
                    <a:cxn ang="0">
                      <a:pos x="531" y="0"/>
                    </a:cxn>
                    <a:cxn ang="0">
                      <a:pos x="358" y="42"/>
                    </a:cxn>
                    <a:cxn ang="0">
                      <a:pos x="145" y="87"/>
                    </a:cxn>
                    <a:cxn ang="0">
                      <a:pos x="48" y="197"/>
                    </a:cxn>
                    <a:cxn ang="0">
                      <a:pos x="20" y="198"/>
                    </a:cxn>
                  </a:cxnLst>
                  <a:rect l="0" t="0" r="r" b="b"/>
                  <a:pathLst>
                    <a:path w="580" h="269">
                      <a:moveTo>
                        <a:pt x="20" y="198"/>
                      </a:moveTo>
                      <a:lnTo>
                        <a:pt x="0" y="255"/>
                      </a:lnTo>
                      <a:lnTo>
                        <a:pt x="75" y="247"/>
                      </a:lnTo>
                      <a:lnTo>
                        <a:pt x="104" y="222"/>
                      </a:lnTo>
                      <a:lnTo>
                        <a:pt x="207" y="193"/>
                      </a:lnTo>
                      <a:lnTo>
                        <a:pt x="235" y="209"/>
                      </a:lnTo>
                      <a:lnTo>
                        <a:pt x="302" y="198"/>
                      </a:lnTo>
                      <a:lnTo>
                        <a:pt x="302" y="202"/>
                      </a:lnTo>
                      <a:lnTo>
                        <a:pt x="403" y="269"/>
                      </a:lnTo>
                      <a:lnTo>
                        <a:pt x="461" y="249"/>
                      </a:lnTo>
                      <a:lnTo>
                        <a:pt x="495" y="175"/>
                      </a:lnTo>
                      <a:lnTo>
                        <a:pt x="552" y="155"/>
                      </a:lnTo>
                      <a:lnTo>
                        <a:pt x="580" y="101"/>
                      </a:lnTo>
                      <a:lnTo>
                        <a:pt x="579" y="34"/>
                      </a:lnTo>
                      <a:lnTo>
                        <a:pt x="571" y="89"/>
                      </a:lnTo>
                      <a:lnTo>
                        <a:pt x="539" y="135"/>
                      </a:lnTo>
                      <a:lnTo>
                        <a:pt x="527" y="131"/>
                      </a:lnTo>
                      <a:lnTo>
                        <a:pt x="484" y="144"/>
                      </a:lnTo>
                      <a:lnTo>
                        <a:pt x="484" y="128"/>
                      </a:lnTo>
                      <a:lnTo>
                        <a:pt x="527" y="112"/>
                      </a:lnTo>
                      <a:lnTo>
                        <a:pt x="488" y="107"/>
                      </a:lnTo>
                      <a:lnTo>
                        <a:pt x="531" y="94"/>
                      </a:lnTo>
                      <a:lnTo>
                        <a:pt x="548" y="101"/>
                      </a:lnTo>
                      <a:lnTo>
                        <a:pt x="558" y="49"/>
                      </a:lnTo>
                      <a:lnTo>
                        <a:pt x="547" y="38"/>
                      </a:lnTo>
                      <a:lnTo>
                        <a:pt x="493" y="58"/>
                      </a:lnTo>
                      <a:lnTo>
                        <a:pt x="495" y="28"/>
                      </a:lnTo>
                      <a:lnTo>
                        <a:pt x="517" y="36"/>
                      </a:lnTo>
                      <a:lnTo>
                        <a:pt x="547" y="12"/>
                      </a:lnTo>
                      <a:lnTo>
                        <a:pt x="531" y="0"/>
                      </a:lnTo>
                      <a:lnTo>
                        <a:pt x="358" y="42"/>
                      </a:lnTo>
                      <a:lnTo>
                        <a:pt x="145" y="87"/>
                      </a:lnTo>
                      <a:lnTo>
                        <a:pt x="48" y="197"/>
                      </a:lnTo>
                      <a:lnTo>
                        <a:pt x="20" y="198"/>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22" name="Freeform 371"/>
                <p:cNvSpPr>
                  <a:spLocks noChangeArrowheads="1"/>
                </p:cNvSpPr>
                <p:nvPr/>
              </p:nvSpPr>
              <p:spPr bwMode="auto">
                <a:xfrm>
                  <a:off x="8371418" y="3155889"/>
                  <a:ext cx="1073149" cy="704849"/>
                </a:xfrm>
                <a:custGeom>
                  <a:avLst/>
                  <a:gdLst/>
                  <a:ahLst/>
                  <a:cxnLst>
                    <a:cxn ang="0">
                      <a:pos x="83" y="234"/>
                    </a:cxn>
                    <a:cxn ang="0">
                      <a:pos x="69" y="267"/>
                    </a:cxn>
                    <a:cxn ang="0">
                      <a:pos x="48" y="277"/>
                    </a:cxn>
                    <a:cxn ang="0">
                      <a:pos x="46" y="298"/>
                    </a:cxn>
                    <a:cxn ang="0">
                      <a:pos x="3" y="315"/>
                    </a:cxn>
                    <a:cxn ang="0">
                      <a:pos x="0" y="333"/>
                    </a:cxn>
                    <a:cxn ang="0">
                      <a:pos x="120" y="311"/>
                    </a:cxn>
                    <a:cxn ang="0">
                      <a:pos x="337" y="263"/>
                    </a:cxn>
                    <a:cxn ang="0">
                      <a:pos x="507" y="221"/>
                    </a:cxn>
                    <a:cxn ang="0">
                      <a:pos x="507" y="187"/>
                    </a:cxn>
                    <a:cxn ang="0">
                      <a:pos x="488" y="176"/>
                    </a:cxn>
                    <a:cxn ang="0">
                      <a:pos x="472" y="193"/>
                    </a:cxn>
                    <a:cxn ang="0">
                      <a:pos x="465" y="148"/>
                    </a:cxn>
                    <a:cxn ang="0">
                      <a:pos x="472" y="108"/>
                    </a:cxn>
                    <a:cxn ang="0">
                      <a:pos x="410" y="78"/>
                    </a:cxn>
                    <a:cxn ang="0">
                      <a:pos x="368" y="86"/>
                    </a:cxn>
                    <a:cxn ang="0">
                      <a:pos x="367" y="24"/>
                    </a:cxn>
                    <a:cxn ang="0">
                      <a:pos x="322" y="0"/>
                    </a:cxn>
                    <a:cxn ang="0">
                      <a:pos x="290" y="16"/>
                    </a:cxn>
                    <a:cxn ang="0">
                      <a:pos x="267" y="74"/>
                    </a:cxn>
                    <a:cxn ang="0">
                      <a:pos x="228" y="97"/>
                    </a:cxn>
                    <a:cxn ang="0">
                      <a:pos x="212" y="189"/>
                    </a:cxn>
                    <a:cxn ang="0">
                      <a:pos x="148" y="234"/>
                    </a:cxn>
                    <a:cxn ang="0">
                      <a:pos x="97" y="251"/>
                    </a:cxn>
                    <a:cxn ang="0">
                      <a:pos x="83" y="234"/>
                    </a:cxn>
                  </a:cxnLst>
                  <a:rect l="0" t="0" r="r" b="b"/>
                  <a:pathLst>
                    <a:path w="507" h="333">
                      <a:moveTo>
                        <a:pt x="83" y="234"/>
                      </a:moveTo>
                      <a:lnTo>
                        <a:pt x="69" y="267"/>
                      </a:lnTo>
                      <a:lnTo>
                        <a:pt x="48" y="277"/>
                      </a:lnTo>
                      <a:lnTo>
                        <a:pt x="46" y="298"/>
                      </a:lnTo>
                      <a:lnTo>
                        <a:pt x="3" y="315"/>
                      </a:lnTo>
                      <a:lnTo>
                        <a:pt x="0" y="333"/>
                      </a:lnTo>
                      <a:lnTo>
                        <a:pt x="120" y="311"/>
                      </a:lnTo>
                      <a:lnTo>
                        <a:pt x="337" y="263"/>
                      </a:lnTo>
                      <a:lnTo>
                        <a:pt x="507" y="221"/>
                      </a:lnTo>
                      <a:lnTo>
                        <a:pt x="507" y="187"/>
                      </a:lnTo>
                      <a:lnTo>
                        <a:pt x="488" y="176"/>
                      </a:lnTo>
                      <a:lnTo>
                        <a:pt x="472" y="193"/>
                      </a:lnTo>
                      <a:lnTo>
                        <a:pt x="465" y="148"/>
                      </a:lnTo>
                      <a:lnTo>
                        <a:pt x="472" y="108"/>
                      </a:lnTo>
                      <a:lnTo>
                        <a:pt x="410" y="78"/>
                      </a:lnTo>
                      <a:lnTo>
                        <a:pt x="368" y="86"/>
                      </a:lnTo>
                      <a:lnTo>
                        <a:pt x="367" y="24"/>
                      </a:lnTo>
                      <a:lnTo>
                        <a:pt x="322" y="0"/>
                      </a:lnTo>
                      <a:lnTo>
                        <a:pt x="290" y="16"/>
                      </a:lnTo>
                      <a:lnTo>
                        <a:pt x="267" y="74"/>
                      </a:lnTo>
                      <a:lnTo>
                        <a:pt x="228" y="97"/>
                      </a:lnTo>
                      <a:lnTo>
                        <a:pt x="212" y="189"/>
                      </a:lnTo>
                      <a:lnTo>
                        <a:pt x="148" y="234"/>
                      </a:lnTo>
                      <a:lnTo>
                        <a:pt x="97" y="251"/>
                      </a:lnTo>
                      <a:lnTo>
                        <a:pt x="83" y="234"/>
                      </a:lnTo>
                      <a:close/>
                    </a:path>
                  </a:pathLst>
                </a:custGeom>
                <a:solidFill>
                  <a:schemeClr val="bg1">
                    <a:lumMod val="60000"/>
                    <a:lumOff val="40000"/>
                  </a:schemeClr>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23" name="Freeform 372"/>
                <p:cNvSpPr>
                  <a:spLocks noChangeArrowheads="1"/>
                </p:cNvSpPr>
                <p:nvPr/>
              </p:nvSpPr>
              <p:spPr bwMode="auto">
                <a:xfrm>
                  <a:off x="8449734" y="3014071"/>
                  <a:ext cx="605367" cy="670984"/>
                </a:xfrm>
                <a:custGeom>
                  <a:avLst/>
                  <a:gdLst/>
                  <a:ahLst/>
                  <a:cxnLst>
                    <a:cxn ang="0">
                      <a:pos x="29" y="167"/>
                    </a:cxn>
                    <a:cxn ang="0">
                      <a:pos x="6" y="160"/>
                    </a:cxn>
                    <a:cxn ang="0">
                      <a:pos x="0" y="210"/>
                    </a:cxn>
                    <a:cxn ang="0">
                      <a:pos x="6" y="263"/>
                    </a:cxn>
                    <a:cxn ang="0">
                      <a:pos x="47" y="300"/>
                    </a:cxn>
                    <a:cxn ang="0">
                      <a:pos x="58" y="317"/>
                    </a:cxn>
                    <a:cxn ang="0">
                      <a:pos x="111" y="300"/>
                    </a:cxn>
                    <a:cxn ang="0">
                      <a:pos x="173" y="257"/>
                    </a:cxn>
                    <a:cxn ang="0">
                      <a:pos x="192" y="164"/>
                    </a:cxn>
                    <a:cxn ang="0">
                      <a:pos x="233" y="139"/>
                    </a:cxn>
                    <a:cxn ang="0">
                      <a:pos x="254" y="82"/>
                    </a:cxn>
                    <a:cxn ang="0">
                      <a:pos x="286" y="66"/>
                    </a:cxn>
                    <a:cxn ang="0">
                      <a:pos x="243" y="58"/>
                    </a:cxn>
                    <a:cxn ang="0">
                      <a:pos x="172" y="99"/>
                    </a:cxn>
                    <a:cxn ang="0">
                      <a:pos x="160" y="59"/>
                    </a:cxn>
                    <a:cxn ang="0">
                      <a:pos x="99" y="63"/>
                    </a:cxn>
                    <a:cxn ang="0">
                      <a:pos x="83" y="0"/>
                    </a:cxn>
                    <a:cxn ang="0">
                      <a:pos x="67" y="17"/>
                    </a:cxn>
                    <a:cxn ang="0">
                      <a:pos x="72" y="108"/>
                    </a:cxn>
                    <a:cxn ang="0">
                      <a:pos x="45" y="116"/>
                    </a:cxn>
                    <a:cxn ang="0">
                      <a:pos x="29" y="167"/>
                    </a:cxn>
                  </a:cxnLst>
                  <a:rect l="0" t="0" r="r" b="b"/>
                  <a:pathLst>
                    <a:path w="286" h="317">
                      <a:moveTo>
                        <a:pt x="29" y="167"/>
                      </a:moveTo>
                      <a:lnTo>
                        <a:pt x="6" y="160"/>
                      </a:lnTo>
                      <a:lnTo>
                        <a:pt x="0" y="210"/>
                      </a:lnTo>
                      <a:lnTo>
                        <a:pt x="6" y="263"/>
                      </a:lnTo>
                      <a:lnTo>
                        <a:pt x="47" y="300"/>
                      </a:lnTo>
                      <a:lnTo>
                        <a:pt x="58" y="317"/>
                      </a:lnTo>
                      <a:lnTo>
                        <a:pt x="111" y="300"/>
                      </a:lnTo>
                      <a:lnTo>
                        <a:pt x="173" y="257"/>
                      </a:lnTo>
                      <a:lnTo>
                        <a:pt x="192" y="164"/>
                      </a:lnTo>
                      <a:lnTo>
                        <a:pt x="233" y="139"/>
                      </a:lnTo>
                      <a:lnTo>
                        <a:pt x="254" y="82"/>
                      </a:lnTo>
                      <a:lnTo>
                        <a:pt x="286" y="66"/>
                      </a:lnTo>
                      <a:lnTo>
                        <a:pt x="243" y="58"/>
                      </a:lnTo>
                      <a:lnTo>
                        <a:pt x="172" y="99"/>
                      </a:lnTo>
                      <a:lnTo>
                        <a:pt x="160" y="59"/>
                      </a:lnTo>
                      <a:lnTo>
                        <a:pt x="99" y="63"/>
                      </a:lnTo>
                      <a:lnTo>
                        <a:pt x="83" y="0"/>
                      </a:lnTo>
                      <a:lnTo>
                        <a:pt x="67" y="17"/>
                      </a:lnTo>
                      <a:lnTo>
                        <a:pt x="72" y="108"/>
                      </a:lnTo>
                      <a:lnTo>
                        <a:pt x="45" y="116"/>
                      </a:lnTo>
                      <a:lnTo>
                        <a:pt x="29" y="167"/>
                      </a:lnTo>
                      <a:close/>
                    </a:path>
                  </a:pathLst>
                </a:custGeom>
                <a:solidFill>
                  <a:schemeClr val="bg1">
                    <a:lumMod val="60000"/>
                    <a:lumOff val="40000"/>
                  </a:schemeClr>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24" name="Freeform 373"/>
                <p:cNvSpPr>
                  <a:spLocks noChangeArrowheads="1"/>
                </p:cNvSpPr>
                <p:nvPr/>
              </p:nvSpPr>
              <p:spPr bwMode="auto">
                <a:xfrm>
                  <a:off x="8534402" y="2594972"/>
                  <a:ext cx="819149" cy="571499"/>
                </a:xfrm>
                <a:custGeom>
                  <a:avLst/>
                  <a:gdLst/>
                  <a:ahLst/>
                  <a:cxnLst>
                    <a:cxn ang="0">
                      <a:pos x="35" y="40"/>
                    </a:cxn>
                    <a:cxn ang="0">
                      <a:pos x="0" y="75"/>
                    </a:cxn>
                    <a:cxn ang="0">
                      <a:pos x="19" y="208"/>
                    </a:cxn>
                    <a:cxn ang="0">
                      <a:pos x="35" y="270"/>
                    </a:cxn>
                    <a:cxn ang="0">
                      <a:pos x="101" y="266"/>
                    </a:cxn>
                    <a:cxn ang="0">
                      <a:pos x="345" y="216"/>
                    </a:cxn>
                    <a:cxn ang="0">
                      <a:pos x="362" y="208"/>
                    </a:cxn>
                    <a:cxn ang="0">
                      <a:pos x="387" y="147"/>
                    </a:cxn>
                    <a:cxn ang="0">
                      <a:pos x="350" y="114"/>
                    </a:cxn>
                    <a:cxn ang="0">
                      <a:pos x="370" y="36"/>
                    </a:cxn>
                    <a:cxn ang="0">
                      <a:pos x="342" y="28"/>
                    </a:cxn>
                    <a:cxn ang="0">
                      <a:pos x="342" y="8"/>
                    </a:cxn>
                    <a:cxn ang="0">
                      <a:pos x="329" y="0"/>
                    </a:cxn>
                    <a:cxn ang="0">
                      <a:pos x="46" y="56"/>
                    </a:cxn>
                    <a:cxn ang="0">
                      <a:pos x="35" y="40"/>
                    </a:cxn>
                  </a:cxnLst>
                  <a:rect l="0" t="0" r="r" b="b"/>
                  <a:pathLst>
                    <a:path w="387" h="270">
                      <a:moveTo>
                        <a:pt x="35" y="40"/>
                      </a:moveTo>
                      <a:lnTo>
                        <a:pt x="0" y="75"/>
                      </a:lnTo>
                      <a:lnTo>
                        <a:pt x="19" y="208"/>
                      </a:lnTo>
                      <a:lnTo>
                        <a:pt x="35" y="270"/>
                      </a:lnTo>
                      <a:lnTo>
                        <a:pt x="101" y="266"/>
                      </a:lnTo>
                      <a:lnTo>
                        <a:pt x="345" y="216"/>
                      </a:lnTo>
                      <a:lnTo>
                        <a:pt x="362" y="208"/>
                      </a:lnTo>
                      <a:lnTo>
                        <a:pt x="387" y="147"/>
                      </a:lnTo>
                      <a:lnTo>
                        <a:pt x="350" y="114"/>
                      </a:lnTo>
                      <a:lnTo>
                        <a:pt x="370" y="36"/>
                      </a:lnTo>
                      <a:lnTo>
                        <a:pt x="342" y="28"/>
                      </a:lnTo>
                      <a:lnTo>
                        <a:pt x="342" y="8"/>
                      </a:lnTo>
                      <a:lnTo>
                        <a:pt x="329" y="0"/>
                      </a:lnTo>
                      <a:lnTo>
                        <a:pt x="46" y="56"/>
                      </a:lnTo>
                      <a:lnTo>
                        <a:pt x="35" y="4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5" name="Freeform 374"/>
                <p:cNvSpPr>
                  <a:spLocks noChangeArrowheads="1"/>
                </p:cNvSpPr>
                <p:nvPr/>
              </p:nvSpPr>
              <p:spPr bwMode="auto">
                <a:xfrm>
                  <a:off x="9285406" y="2670279"/>
                  <a:ext cx="194659" cy="445392"/>
                </a:xfrm>
                <a:custGeom>
                  <a:avLst/>
                  <a:gdLst/>
                  <a:ahLst/>
                  <a:cxnLst>
                    <a:cxn ang="0">
                      <a:pos x="18" y="2"/>
                    </a:cxn>
                    <a:cxn ang="0">
                      <a:pos x="44" y="0"/>
                    </a:cxn>
                    <a:cxn ang="0">
                      <a:pos x="93" y="33"/>
                    </a:cxn>
                    <a:cxn ang="0">
                      <a:pos x="86" y="58"/>
                    </a:cxn>
                    <a:cxn ang="0">
                      <a:pos x="102" y="75"/>
                    </a:cxn>
                    <a:cxn ang="0">
                      <a:pos x="105" y="176"/>
                    </a:cxn>
                    <a:cxn ang="0">
                      <a:pos x="86" y="214"/>
                    </a:cxn>
                    <a:cxn ang="0">
                      <a:pos x="66" y="201"/>
                    </a:cxn>
                    <a:cxn ang="0">
                      <a:pos x="46" y="200"/>
                    </a:cxn>
                    <a:cxn ang="0">
                      <a:pos x="11" y="180"/>
                    </a:cxn>
                    <a:cxn ang="0">
                      <a:pos x="37" y="115"/>
                    </a:cxn>
                    <a:cxn ang="0">
                      <a:pos x="0" y="82"/>
                    </a:cxn>
                    <a:cxn ang="0">
                      <a:pos x="18" y="2"/>
                    </a:cxn>
                  </a:cxnLst>
                  <a:rect l="0" t="0" r="r" b="b"/>
                  <a:pathLst>
                    <a:path w="105" h="214">
                      <a:moveTo>
                        <a:pt x="18" y="2"/>
                      </a:moveTo>
                      <a:lnTo>
                        <a:pt x="44" y="0"/>
                      </a:lnTo>
                      <a:lnTo>
                        <a:pt x="93" y="33"/>
                      </a:lnTo>
                      <a:lnTo>
                        <a:pt x="86" y="58"/>
                      </a:lnTo>
                      <a:lnTo>
                        <a:pt x="102" y="75"/>
                      </a:lnTo>
                      <a:lnTo>
                        <a:pt x="105" y="176"/>
                      </a:lnTo>
                      <a:lnTo>
                        <a:pt x="86" y="214"/>
                      </a:lnTo>
                      <a:lnTo>
                        <a:pt x="66" y="201"/>
                      </a:lnTo>
                      <a:lnTo>
                        <a:pt x="46" y="200"/>
                      </a:lnTo>
                      <a:lnTo>
                        <a:pt x="11" y="180"/>
                      </a:lnTo>
                      <a:lnTo>
                        <a:pt x="37" y="115"/>
                      </a:lnTo>
                      <a:lnTo>
                        <a:pt x="0" y="82"/>
                      </a:lnTo>
                      <a:lnTo>
                        <a:pt x="18" y="2"/>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26" name="Freeform 375"/>
                <p:cNvSpPr>
                  <a:spLocks noChangeArrowheads="1"/>
                </p:cNvSpPr>
                <p:nvPr/>
              </p:nvSpPr>
              <p:spPr bwMode="auto">
                <a:xfrm>
                  <a:off x="8605558" y="1948478"/>
                  <a:ext cx="905933" cy="785284"/>
                </a:xfrm>
                <a:custGeom>
                  <a:avLst/>
                  <a:gdLst/>
                  <a:ahLst/>
                  <a:cxnLst>
                    <a:cxn ang="0">
                      <a:pos x="31" y="250"/>
                    </a:cxn>
                    <a:cxn ang="0">
                      <a:pos x="72" y="227"/>
                    </a:cxn>
                    <a:cxn ang="0">
                      <a:pos x="128" y="222"/>
                    </a:cxn>
                    <a:cxn ang="0">
                      <a:pos x="141" y="202"/>
                    </a:cxn>
                    <a:cxn ang="0">
                      <a:pos x="161" y="199"/>
                    </a:cxn>
                    <a:cxn ang="0">
                      <a:pos x="172" y="180"/>
                    </a:cxn>
                    <a:cxn ang="0">
                      <a:pos x="190" y="172"/>
                    </a:cxn>
                    <a:cxn ang="0">
                      <a:pos x="182" y="132"/>
                    </a:cxn>
                    <a:cxn ang="0">
                      <a:pos x="172" y="121"/>
                    </a:cxn>
                    <a:cxn ang="0">
                      <a:pos x="194" y="91"/>
                    </a:cxn>
                    <a:cxn ang="0">
                      <a:pos x="209" y="91"/>
                    </a:cxn>
                    <a:cxn ang="0">
                      <a:pos x="259" y="25"/>
                    </a:cxn>
                    <a:cxn ang="0">
                      <a:pos x="336" y="0"/>
                    </a:cxn>
                    <a:cxn ang="0">
                      <a:pos x="345" y="63"/>
                    </a:cxn>
                    <a:cxn ang="0">
                      <a:pos x="349" y="60"/>
                    </a:cxn>
                    <a:cxn ang="0">
                      <a:pos x="368" y="82"/>
                    </a:cxn>
                    <a:cxn ang="0">
                      <a:pos x="368" y="145"/>
                    </a:cxn>
                    <a:cxn ang="0">
                      <a:pos x="391" y="197"/>
                    </a:cxn>
                    <a:cxn ang="0">
                      <a:pos x="399" y="264"/>
                    </a:cxn>
                    <a:cxn ang="0">
                      <a:pos x="402" y="322"/>
                    </a:cxn>
                    <a:cxn ang="0">
                      <a:pos x="428" y="342"/>
                    </a:cxn>
                    <a:cxn ang="0">
                      <a:pos x="410" y="371"/>
                    </a:cxn>
                    <a:cxn ang="0">
                      <a:pos x="360" y="338"/>
                    </a:cxn>
                    <a:cxn ang="0">
                      <a:pos x="333" y="340"/>
                    </a:cxn>
                    <a:cxn ang="0">
                      <a:pos x="308" y="332"/>
                    </a:cxn>
                    <a:cxn ang="0">
                      <a:pos x="309" y="313"/>
                    </a:cxn>
                    <a:cxn ang="0">
                      <a:pos x="293" y="307"/>
                    </a:cxn>
                    <a:cxn ang="0">
                      <a:pos x="12" y="364"/>
                    </a:cxn>
                    <a:cxn ang="0">
                      <a:pos x="0" y="346"/>
                    </a:cxn>
                    <a:cxn ang="0">
                      <a:pos x="43" y="280"/>
                    </a:cxn>
                    <a:cxn ang="0">
                      <a:pos x="31" y="250"/>
                    </a:cxn>
                  </a:cxnLst>
                  <a:rect l="0" t="0" r="r" b="b"/>
                  <a:pathLst>
                    <a:path w="428" h="371">
                      <a:moveTo>
                        <a:pt x="31" y="250"/>
                      </a:moveTo>
                      <a:lnTo>
                        <a:pt x="72" y="227"/>
                      </a:lnTo>
                      <a:lnTo>
                        <a:pt x="128" y="222"/>
                      </a:lnTo>
                      <a:lnTo>
                        <a:pt x="141" y="202"/>
                      </a:lnTo>
                      <a:lnTo>
                        <a:pt x="161" y="199"/>
                      </a:lnTo>
                      <a:lnTo>
                        <a:pt x="172" y="180"/>
                      </a:lnTo>
                      <a:lnTo>
                        <a:pt x="190" y="172"/>
                      </a:lnTo>
                      <a:lnTo>
                        <a:pt x="182" y="132"/>
                      </a:lnTo>
                      <a:lnTo>
                        <a:pt x="172" y="121"/>
                      </a:lnTo>
                      <a:lnTo>
                        <a:pt x="194" y="91"/>
                      </a:lnTo>
                      <a:lnTo>
                        <a:pt x="209" y="91"/>
                      </a:lnTo>
                      <a:lnTo>
                        <a:pt x="259" y="25"/>
                      </a:lnTo>
                      <a:lnTo>
                        <a:pt x="336" y="0"/>
                      </a:lnTo>
                      <a:lnTo>
                        <a:pt x="345" y="63"/>
                      </a:lnTo>
                      <a:lnTo>
                        <a:pt x="349" y="60"/>
                      </a:lnTo>
                      <a:lnTo>
                        <a:pt x="368" y="82"/>
                      </a:lnTo>
                      <a:lnTo>
                        <a:pt x="368" y="145"/>
                      </a:lnTo>
                      <a:lnTo>
                        <a:pt x="391" y="197"/>
                      </a:lnTo>
                      <a:lnTo>
                        <a:pt x="399" y="264"/>
                      </a:lnTo>
                      <a:lnTo>
                        <a:pt x="402" y="322"/>
                      </a:lnTo>
                      <a:lnTo>
                        <a:pt x="428" y="342"/>
                      </a:lnTo>
                      <a:lnTo>
                        <a:pt x="410" y="371"/>
                      </a:lnTo>
                      <a:lnTo>
                        <a:pt x="360" y="338"/>
                      </a:lnTo>
                      <a:lnTo>
                        <a:pt x="333" y="340"/>
                      </a:lnTo>
                      <a:lnTo>
                        <a:pt x="308" y="332"/>
                      </a:lnTo>
                      <a:lnTo>
                        <a:pt x="309" y="313"/>
                      </a:lnTo>
                      <a:lnTo>
                        <a:pt x="293" y="307"/>
                      </a:lnTo>
                      <a:lnTo>
                        <a:pt x="12" y="364"/>
                      </a:lnTo>
                      <a:lnTo>
                        <a:pt x="0" y="346"/>
                      </a:lnTo>
                      <a:lnTo>
                        <a:pt x="43" y="280"/>
                      </a:lnTo>
                      <a:lnTo>
                        <a:pt x="31" y="2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7" name="Freeform 376"/>
                <p:cNvSpPr>
                  <a:spLocks noChangeArrowheads="1"/>
                </p:cNvSpPr>
                <p:nvPr/>
              </p:nvSpPr>
              <p:spPr bwMode="auto">
                <a:xfrm>
                  <a:off x="9308293" y="1906147"/>
                  <a:ext cx="245533" cy="472016"/>
                </a:xfrm>
                <a:custGeom>
                  <a:avLst/>
                  <a:gdLst/>
                  <a:ahLst/>
                  <a:cxnLst>
                    <a:cxn ang="0">
                      <a:pos x="0" y="24"/>
                    </a:cxn>
                    <a:cxn ang="0">
                      <a:pos x="85" y="0"/>
                    </a:cxn>
                    <a:cxn ang="0">
                      <a:pos x="116" y="61"/>
                    </a:cxn>
                    <a:cxn ang="0">
                      <a:pos x="100" y="76"/>
                    </a:cxn>
                    <a:cxn ang="0">
                      <a:pos x="106" y="211"/>
                    </a:cxn>
                    <a:cxn ang="0">
                      <a:pos x="58" y="223"/>
                    </a:cxn>
                    <a:cxn ang="0">
                      <a:pos x="34" y="166"/>
                    </a:cxn>
                    <a:cxn ang="0">
                      <a:pos x="33" y="102"/>
                    </a:cxn>
                    <a:cxn ang="0">
                      <a:pos x="12" y="82"/>
                    </a:cxn>
                    <a:cxn ang="0">
                      <a:pos x="0" y="24"/>
                    </a:cxn>
                  </a:cxnLst>
                  <a:rect l="0" t="0" r="r" b="b"/>
                  <a:pathLst>
                    <a:path w="116" h="223">
                      <a:moveTo>
                        <a:pt x="0" y="24"/>
                      </a:moveTo>
                      <a:lnTo>
                        <a:pt x="85" y="0"/>
                      </a:lnTo>
                      <a:lnTo>
                        <a:pt x="116" y="61"/>
                      </a:lnTo>
                      <a:lnTo>
                        <a:pt x="100" y="76"/>
                      </a:lnTo>
                      <a:lnTo>
                        <a:pt x="106" y="211"/>
                      </a:lnTo>
                      <a:lnTo>
                        <a:pt x="58" y="223"/>
                      </a:lnTo>
                      <a:lnTo>
                        <a:pt x="34" y="166"/>
                      </a:lnTo>
                      <a:lnTo>
                        <a:pt x="33" y="102"/>
                      </a:lnTo>
                      <a:lnTo>
                        <a:pt x="12" y="82"/>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8" name="Freeform 377"/>
                <p:cNvSpPr>
                  <a:spLocks noChangeArrowheads="1"/>
                </p:cNvSpPr>
                <p:nvPr/>
              </p:nvSpPr>
              <p:spPr bwMode="auto">
                <a:xfrm>
                  <a:off x="9431060" y="2276577"/>
                  <a:ext cx="512232" cy="251883"/>
                </a:xfrm>
                <a:custGeom>
                  <a:avLst/>
                  <a:gdLst/>
                  <a:ahLst/>
                  <a:cxnLst>
                    <a:cxn ang="0">
                      <a:pos x="0" y="47"/>
                    </a:cxn>
                    <a:cxn ang="0">
                      <a:pos x="123" y="14"/>
                    </a:cxn>
                    <a:cxn ang="0">
                      <a:pos x="138" y="17"/>
                    </a:cxn>
                    <a:cxn ang="0">
                      <a:pos x="152" y="0"/>
                    </a:cxn>
                    <a:cxn ang="0">
                      <a:pos x="166" y="9"/>
                    </a:cxn>
                    <a:cxn ang="0">
                      <a:pos x="151" y="43"/>
                    </a:cxn>
                    <a:cxn ang="0">
                      <a:pos x="176" y="40"/>
                    </a:cxn>
                    <a:cxn ang="0">
                      <a:pos x="191" y="66"/>
                    </a:cxn>
                    <a:cxn ang="0">
                      <a:pos x="208" y="69"/>
                    </a:cxn>
                    <a:cxn ang="0">
                      <a:pos x="220" y="65"/>
                    </a:cxn>
                    <a:cxn ang="0">
                      <a:pos x="220" y="50"/>
                    </a:cxn>
                    <a:cxn ang="0">
                      <a:pos x="200" y="32"/>
                    </a:cxn>
                    <a:cxn ang="0">
                      <a:pos x="216" y="30"/>
                    </a:cxn>
                    <a:cxn ang="0">
                      <a:pos x="242" y="70"/>
                    </a:cxn>
                    <a:cxn ang="0">
                      <a:pos x="216" y="92"/>
                    </a:cxn>
                    <a:cxn ang="0">
                      <a:pos x="187" y="82"/>
                    </a:cxn>
                    <a:cxn ang="0">
                      <a:pos x="168" y="110"/>
                    </a:cxn>
                    <a:cxn ang="0">
                      <a:pos x="132" y="82"/>
                    </a:cxn>
                    <a:cxn ang="0">
                      <a:pos x="11" y="119"/>
                    </a:cxn>
                    <a:cxn ang="0">
                      <a:pos x="0" y="47"/>
                    </a:cxn>
                  </a:cxnLst>
                  <a:rect l="0" t="0" r="r" b="b"/>
                  <a:pathLst>
                    <a:path w="242" h="119">
                      <a:moveTo>
                        <a:pt x="0" y="47"/>
                      </a:moveTo>
                      <a:lnTo>
                        <a:pt x="123" y="14"/>
                      </a:lnTo>
                      <a:lnTo>
                        <a:pt x="138" y="17"/>
                      </a:lnTo>
                      <a:lnTo>
                        <a:pt x="152" y="0"/>
                      </a:lnTo>
                      <a:lnTo>
                        <a:pt x="166" y="9"/>
                      </a:lnTo>
                      <a:lnTo>
                        <a:pt x="151" y="43"/>
                      </a:lnTo>
                      <a:lnTo>
                        <a:pt x="176" y="40"/>
                      </a:lnTo>
                      <a:lnTo>
                        <a:pt x="191" y="66"/>
                      </a:lnTo>
                      <a:lnTo>
                        <a:pt x="208" y="69"/>
                      </a:lnTo>
                      <a:lnTo>
                        <a:pt x="220" y="65"/>
                      </a:lnTo>
                      <a:lnTo>
                        <a:pt x="220" y="50"/>
                      </a:lnTo>
                      <a:lnTo>
                        <a:pt x="200" y="32"/>
                      </a:lnTo>
                      <a:lnTo>
                        <a:pt x="216" y="30"/>
                      </a:lnTo>
                      <a:lnTo>
                        <a:pt x="242" y="70"/>
                      </a:lnTo>
                      <a:lnTo>
                        <a:pt x="216" y="92"/>
                      </a:lnTo>
                      <a:lnTo>
                        <a:pt x="187" y="82"/>
                      </a:lnTo>
                      <a:lnTo>
                        <a:pt x="168" y="110"/>
                      </a:lnTo>
                      <a:lnTo>
                        <a:pt x="132" y="82"/>
                      </a:lnTo>
                      <a:lnTo>
                        <a:pt x="11" y="119"/>
                      </a:lnTo>
                      <a:lnTo>
                        <a:pt x="0" y="47"/>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29" name="Freeform 378"/>
                <p:cNvSpPr>
                  <a:spLocks noChangeArrowheads="1"/>
                </p:cNvSpPr>
                <p:nvPr/>
              </p:nvSpPr>
              <p:spPr bwMode="auto">
                <a:xfrm>
                  <a:off x="9442491" y="2476572"/>
                  <a:ext cx="268815" cy="138674"/>
                </a:xfrm>
                <a:custGeom>
                  <a:avLst/>
                  <a:gdLst/>
                  <a:ahLst/>
                  <a:cxnLst>
                    <a:cxn ang="0">
                      <a:pos x="0" y="27"/>
                    </a:cxn>
                    <a:cxn ang="0">
                      <a:pos x="96" y="0"/>
                    </a:cxn>
                    <a:cxn ang="0">
                      <a:pos x="127" y="48"/>
                    </a:cxn>
                    <a:cxn ang="0">
                      <a:pos x="110" y="68"/>
                    </a:cxn>
                    <a:cxn ang="0">
                      <a:pos x="79" y="61"/>
                    </a:cxn>
                    <a:cxn ang="0">
                      <a:pos x="31" y="104"/>
                    </a:cxn>
                    <a:cxn ang="0">
                      <a:pos x="5" y="81"/>
                    </a:cxn>
                    <a:cxn ang="0">
                      <a:pos x="0" y="27"/>
                    </a:cxn>
                  </a:cxnLst>
                  <a:rect l="0" t="0" r="r" b="b"/>
                  <a:pathLst>
                    <a:path w="127" h="104">
                      <a:moveTo>
                        <a:pt x="0" y="27"/>
                      </a:moveTo>
                      <a:lnTo>
                        <a:pt x="96" y="0"/>
                      </a:lnTo>
                      <a:lnTo>
                        <a:pt x="127" y="48"/>
                      </a:lnTo>
                      <a:lnTo>
                        <a:pt x="110" y="68"/>
                      </a:lnTo>
                      <a:lnTo>
                        <a:pt x="79" y="61"/>
                      </a:lnTo>
                      <a:lnTo>
                        <a:pt x="31" y="104"/>
                      </a:lnTo>
                      <a:lnTo>
                        <a:pt x="5" y="81"/>
                      </a:lnTo>
                      <a:lnTo>
                        <a:pt x="0" y="27"/>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30" name="Freeform 379"/>
                <p:cNvSpPr>
                  <a:spLocks noChangeArrowheads="1"/>
                </p:cNvSpPr>
                <p:nvPr/>
              </p:nvSpPr>
              <p:spPr bwMode="auto">
                <a:xfrm>
                  <a:off x="9490326" y="2636397"/>
                  <a:ext cx="179916" cy="137583"/>
                </a:xfrm>
                <a:custGeom>
                  <a:avLst/>
                  <a:gdLst/>
                  <a:ahLst/>
                  <a:cxnLst>
                    <a:cxn ang="0">
                      <a:pos x="0" y="58"/>
                    </a:cxn>
                    <a:cxn ang="0">
                      <a:pos x="51" y="32"/>
                    </a:cxn>
                    <a:cxn ang="0">
                      <a:pos x="103" y="0"/>
                    </a:cxn>
                    <a:cxn ang="0">
                      <a:pos x="111" y="1"/>
                    </a:cxn>
                    <a:cxn ang="0">
                      <a:pos x="126" y="3"/>
                    </a:cxn>
                    <a:cxn ang="0">
                      <a:pos x="75" y="44"/>
                    </a:cxn>
                    <a:cxn ang="0">
                      <a:pos x="14" y="78"/>
                    </a:cxn>
                    <a:cxn ang="0">
                      <a:pos x="0" y="58"/>
                    </a:cxn>
                  </a:cxnLst>
                  <a:rect l="0" t="0" r="r" b="b"/>
                  <a:pathLst>
                    <a:path w="126" h="78">
                      <a:moveTo>
                        <a:pt x="0" y="58"/>
                      </a:moveTo>
                      <a:lnTo>
                        <a:pt x="51" y="32"/>
                      </a:lnTo>
                      <a:lnTo>
                        <a:pt x="103" y="0"/>
                      </a:lnTo>
                      <a:lnTo>
                        <a:pt x="111" y="1"/>
                      </a:lnTo>
                      <a:lnTo>
                        <a:pt x="126" y="3"/>
                      </a:lnTo>
                      <a:lnTo>
                        <a:pt x="75" y="44"/>
                      </a:lnTo>
                      <a:lnTo>
                        <a:pt x="14" y="78"/>
                      </a:lnTo>
                      <a:lnTo>
                        <a:pt x="0" y="5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858"/>
                  <a:endParaRPr lang="en-US" sz="1067" u="dottedHeavy" kern="0" dirty="0">
                    <a:solidFill>
                      <a:srgbClr val="FFFFFF"/>
                    </a:solidFill>
                    <a:latin typeface="Arial" panose="020B0604020202020204" pitchFamily="34" charset="0"/>
                    <a:cs typeface="Arial" panose="020B0604020202020204" pitchFamily="34" charset="0"/>
                  </a:endParaRPr>
                </a:p>
              </p:txBody>
            </p:sp>
            <p:sp>
              <p:nvSpPr>
                <p:cNvPr id="331" name="Freeform 380"/>
                <p:cNvSpPr>
                  <a:spLocks noChangeArrowheads="1"/>
                </p:cNvSpPr>
                <p:nvPr/>
              </p:nvSpPr>
              <p:spPr bwMode="auto">
                <a:xfrm>
                  <a:off x="9493711" y="1809859"/>
                  <a:ext cx="285749" cy="533400"/>
                </a:xfrm>
                <a:custGeom>
                  <a:avLst/>
                  <a:gdLst/>
                  <a:ahLst/>
                  <a:cxnLst>
                    <a:cxn ang="0">
                      <a:pos x="27" y="0"/>
                    </a:cxn>
                    <a:cxn ang="0">
                      <a:pos x="0" y="45"/>
                    </a:cxn>
                    <a:cxn ang="0">
                      <a:pos x="30" y="102"/>
                    </a:cxn>
                    <a:cxn ang="0">
                      <a:pos x="11" y="118"/>
                    </a:cxn>
                    <a:cxn ang="0">
                      <a:pos x="19" y="252"/>
                    </a:cxn>
                    <a:cxn ang="0">
                      <a:pos x="95" y="232"/>
                    </a:cxn>
                    <a:cxn ang="0">
                      <a:pos x="115" y="232"/>
                    </a:cxn>
                    <a:cxn ang="0">
                      <a:pos x="125" y="217"/>
                    </a:cxn>
                    <a:cxn ang="0">
                      <a:pos x="125" y="192"/>
                    </a:cxn>
                    <a:cxn ang="0">
                      <a:pos x="135" y="178"/>
                    </a:cxn>
                    <a:cxn ang="0">
                      <a:pos x="92" y="158"/>
                    </a:cxn>
                    <a:cxn ang="0">
                      <a:pos x="38" y="12"/>
                    </a:cxn>
                    <a:cxn ang="0">
                      <a:pos x="27" y="0"/>
                    </a:cxn>
                  </a:cxnLst>
                  <a:rect l="0" t="0" r="r" b="b"/>
                  <a:pathLst>
                    <a:path w="135" h="252">
                      <a:moveTo>
                        <a:pt x="27" y="0"/>
                      </a:moveTo>
                      <a:lnTo>
                        <a:pt x="0" y="45"/>
                      </a:lnTo>
                      <a:lnTo>
                        <a:pt x="30" y="102"/>
                      </a:lnTo>
                      <a:lnTo>
                        <a:pt x="11" y="118"/>
                      </a:lnTo>
                      <a:lnTo>
                        <a:pt x="19" y="252"/>
                      </a:lnTo>
                      <a:lnTo>
                        <a:pt x="95" y="232"/>
                      </a:lnTo>
                      <a:lnTo>
                        <a:pt x="115" y="232"/>
                      </a:lnTo>
                      <a:lnTo>
                        <a:pt x="125" y="217"/>
                      </a:lnTo>
                      <a:lnTo>
                        <a:pt x="125" y="192"/>
                      </a:lnTo>
                      <a:lnTo>
                        <a:pt x="135" y="178"/>
                      </a:lnTo>
                      <a:lnTo>
                        <a:pt x="92" y="158"/>
                      </a:lnTo>
                      <a:lnTo>
                        <a:pt x="38" y="12"/>
                      </a:lnTo>
                      <a:lnTo>
                        <a:pt x="27" y="0"/>
                      </a:lnTo>
                      <a:close/>
                    </a:path>
                  </a:pathLst>
                </a:custGeom>
                <a:no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2" name="Freeform 381"/>
                <p:cNvSpPr>
                  <a:spLocks noChangeArrowheads="1"/>
                </p:cNvSpPr>
                <p:nvPr/>
              </p:nvSpPr>
              <p:spPr bwMode="auto">
                <a:xfrm>
                  <a:off x="9703650" y="2443102"/>
                  <a:ext cx="137584" cy="114299"/>
                </a:xfrm>
                <a:custGeom>
                  <a:avLst/>
                  <a:gdLst/>
                  <a:ahLst/>
                  <a:cxnLst>
                    <a:cxn ang="0">
                      <a:pos x="0" y="8"/>
                    </a:cxn>
                    <a:cxn ang="0">
                      <a:pos x="28" y="0"/>
                    </a:cxn>
                    <a:cxn ang="0">
                      <a:pos x="65" y="28"/>
                    </a:cxn>
                    <a:cxn ang="0">
                      <a:pos x="59" y="36"/>
                    </a:cxn>
                    <a:cxn ang="0">
                      <a:pos x="39" y="36"/>
                    </a:cxn>
                    <a:cxn ang="0">
                      <a:pos x="31" y="54"/>
                    </a:cxn>
                    <a:cxn ang="0">
                      <a:pos x="0" y="8"/>
                    </a:cxn>
                  </a:cxnLst>
                  <a:rect l="0" t="0" r="r" b="b"/>
                  <a:pathLst>
                    <a:path w="65" h="54">
                      <a:moveTo>
                        <a:pt x="0" y="8"/>
                      </a:moveTo>
                      <a:lnTo>
                        <a:pt x="28" y="0"/>
                      </a:lnTo>
                      <a:lnTo>
                        <a:pt x="65" y="28"/>
                      </a:lnTo>
                      <a:lnTo>
                        <a:pt x="59" y="36"/>
                      </a:lnTo>
                      <a:lnTo>
                        <a:pt x="39" y="36"/>
                      </a:lnTo>
                      <a:lnTo>
                        <a:pt x="31" y="54"/>
                      </a:lnTo>
                      <a:lnTo>
                        <a:pt x="0" y="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33" name="Group 51"/>
                <p:cNvGrpSpPr>
                  <a:grpSpLocks/>
                </p:cNvGrpSpPr>
                <p:nvPr/>
              </p:nvGrpSpPr>
              <p:grpSpPr bwMode="auto">
                <a:xfrm>
                  <a:off x="1016000" y="3399304"/>
                  <a:ext cx="1077384" cy="550333"/>
                  <a:chOff x="288" y="2580"/>
                  <a:chExt cx="509" cy="260"/>
                </a:xfrm>
                <a:solidFill>
                  <a:sysClr val="window" lastClr="FFFFFF"/>
                </a:solidFill>
                <a:effectLst/>
              </p:grpSpPr>
              <p:grpSp>
                <p:nvGrpSpPr>
                  <p:cNvPr id="402" name="Group 52"/>
                  <p:cNvGrpSpPr>
                    <a:grpSpLocks/>
                  </p:cNvGrpSpPr>
                  <p:nvPr/>
                </p:nvGrpSpPr>
                <p:grpSpPr bwMode="auto">
                  <a:xfrm>
                    <a:off x="288" y="2580"/>
                    <a:ext cx="510" cy="261"/>
                    <a:chOff x="288" y="2580"/>
                    <a:chExt cx="510" cy="261"/>
                  </a:xfrm>
                  <a:grpFill/>
                </p:grpSpPr>
                <p:sp>
                  <p:nvSpPr>
                    <p:cNvPr id="404" name="Freeform 53"/>
                    <p:cNvSpPr>
                      <a:spLocks noChangeArrowheads="1"/>
                    </p:cNvSpPr>
                    <p:nvPr/>
                  </p:nvSpPr>
                  <p:spPr bwMode="auto">
                    <a:xfrm>
                      <a:off x="288" y="2613"/>
                      <a:ext cx="39" cy="37"/>
                    </a:xfrm>
                    <a:custGeom>
                      <a:avLst/>
                      <a:gdLst/>
                      <a:ahLst/>
                      <a:cxnLst>
                        <a:cxn ang="0">
                          <a:pos x="0" y="37"/>
                        </a:cxn>
                        <a:cxn ang="0">
                          <a:pos x="0" y="27"/>
                        </a:cxn>
                        <a:cxn ang="0">
                          <a:pos x="22" y="0"/>
                        </a:cxn>
                        <a:cxn ang="0">
                          <a:pos x="39" y="7"/>
                        </a:cxn>
                        <a:cxn ang="0">
                          <a:pos x="20" y="37"/>
                        </a:cxn>
                        <a:cxn ang="0">
                          <a:pos x="0" y="37"/>
                        </a:cxn>
                      </a:cxnLst>
                      <a:rect l="0" t="0" r="r" b="b"/>
                      <a:pathLst>
                        <a:path w="39" h="37">
                          <a:moveTo>
                            <a:pt x="0" y="37"/>
                          </a:moveTo>
                          <a:lnTo>
                            <a:pt x="0" y="27"/>
                          </a:lnTo>
                          <a:lnTo>
                            <a:pt x="22" y="0"/>
                          </a:lnTo>
                          <a:lnTo>
                            <a:pt x="39" y="7"/>
                          </a:lnTo>
                          <a:lnTo>
                            <a:pt x="20" y="37"/>
                          </a:lnTo>
                          <a:lnTo>
                            <a:pt x="0" y="37"/>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5" name="Freeform 54"/>
                    <p:cNvSpPr>
                      <a:spLocks noChangeArrowheads="1"/>
                    </p:cNvSpPr>
                    <p:nvPr/>
                  </p:nvSpPr>
                  <p:spPr bwMode="auto">
                    <a:xfrm>
                      <a:off x="344" y="2580"/>
                      <a:ext cx="73" cy="48"/>
                    </a:xfrm>
                    <a:custGeom>
                      <a:avLst/>
                      <a:gdLst/>
                      <a:ahLst/>
                      <a:cxnLst>
                        <a:cxn ang="0">
                          <a:pos x="16" y="5"/>
                        </a:cxn>
                        <a:cxn ang="0">
                          <a:pos x="0" y="28"/>
                        </a:cxn>
                        <a:cxn ang="0">
                          <a:pos x="28" y="44"/>
                        </a:cxn>
                        <a:cxn ang="0">
                          <a:pos x="61" y="48"/>
                        </a:cxn>
                        <a:cxn ang="0">
                          <a:pos x="73" y="28"/>
                        </a:cxn>
                        <a:cxn ang="0">
                          <a:pos x="65" y="0"/>
                        </a:cxn>
                        <a:cxn ang="0">
                          <a:pos x="16" y="5"/>
                        </a:cxn>
                      </a:cxnLst>
                      <a:rect l="0" t="0" r="r" b="b"/>
                      <a:pathLst>
                        <a:path w="73" h="48">
                          <a:moveTo>
                            <a:pt x="16" y="5"/>
                          </a:moveTo>
                          <a:lnTo>
                            <a:pt x="0" y="28"/>
                          </a:lnTo>
                          <a:lnTo>
                            <a:pt x="28" y="44"/>
                          </a:lnTo>
                          <a:lnTo>
                            <a:pt x="61" y="48"/>
                          </a:lnTo>
                          <a:lnTo>
                            <a:pt x="73" y="28"/>
                          </a:lnTo>
                          <a:lnTo>
                            <a:pt x="65" y="0"/>
                          </a:lnTo>
                          <a:lnTo>
                            <a:pt x="16" y="5"/>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6" name="Freeform 55"/>
                    <p:cNvSpPr>
                      <a:spLocks noChangeArrowheads="1"/>
                    </p:cNvSpPr>
                    <p:nvPr/>
                  </p:nvSpPr>
                  <p:spPr bwMode="auto">
                    <a:xfrm>
                      <a:off x="413" y="2613"/>
                      <a:ext cx="108" cy="53"/>
                    </a:xfrm>
                    <a:custGeom>
                      <a:avLst/>
                      <a:gdLst/>
                      <a:ahLst/>
                      <a:cxnLst>
                        <a:cxn ang="0">
                          <a:pos x="0" y="19"/>
                        </a:cxn>
                        <a:cxn ang="0">
                          <a:pos x="74" y="0"/>
                        </a:cxn>
                        <a:cxn ang="0">
                          <a:pos x="88" y="23"/>
                        </a:cxn>
                        <a:cxn ang="0">
                          <a:pos x="102" y="28"/>
                        </a:cxn>
                        <a:cxn ang="0">
                          <a:pos x="108" y="46"/>
                        </a:cxn>
                        <a:cxn ang="0">
                          <a:pos x="71" y="49"/>
                        </a:cxn>
                        <a:cxn ang="0">
                          <a:pos x="45" y="53"/>
                        </a:cxn>
                        <a:cxn ang="0">
                          <a:pos x="0" y="19"/>
                        </a:cxn>
                      </a:cxnLst>
                      <a:rect l="0" t="0" r="r" b="b"/>
                      <a:pathLst>
                        <a:path w="108" h="53">
                          <a:moveTo>
                            <a:pt x="0" y="19"/>
                          </a:moveTo>
                          <a:lnTo>
                            <a:pt x="74" y="0"/>
                          </a:lnTo>
                          <a:lnTo>
                            <a:pt x="88" y="23"/>
                          </a:lnTo>
                          <a:lnTo>
                            <a:pt x="102" y="28"/>
                          </a:lnTo>
                          <a:lnTo>
                            <a:pt x="108" y="46"/>
                          </a:lnTo>
                          <a:lnTo>
                            <a:pt x="71" y="49"/>
                          </a:lnTo>
                          <a:lnTo>
                            <a:pt x="45" y="53"/>
                          </a:lnTo>
                          <a:lnTo>
                            <a:pt x="0" y="19"/>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7" name="Freeform 56"/>
                    <p:cNvSpPr>
                      <a:spLocks noChangeArrowheads="1"/>
                    </p:cNvSpPr>
                    <p:nvPr/>
                  </p:nvSpPr>
                  <p:spPr bwMode="auto">
                    <a:xfrm>
                      <a:off x="525" y="2653"/>
                      <a:ext cx="86" cy="29"/>
                    </a:xfrm>
                    <a:custGeom>
                      <a:avLst/>
                      <a:gdLst/>
                      <a:ahLst/>
                      <a:cxnLst>
                        <a:cxn ang="0">
                          <a:pos x="14" y="1"/>
                        </a:cxn>
                        <a:cxn ang="0">
                          <a:pos x="0" y="28"/>
                        </a:cxn>
                        <a:cxn ang="0">
                          <a:pos x="23" y="29"/>
                        </a:cxn>
                        <a:cxn ang="0">
                          <a:pos x="37" y="24"/>
                        </a:cxn>
                        <a:cxn ang="0">
                          <a:pos x="64" y="24"/>
                        </a:cxn>
                        <a:cxn ang="0">
                          <a:pos x="86" y="13"/>
                        </a:cxn>
                        <a:cxn ang="0">
                          <a:pos x="72" y="8"/>
                        </a:cxn>
                        <a:cxn ang="0">
                          <a:pos x="60" y="0"/>
                        </a:cxn>
                        <a:cxn ang="0">
                          <a:pos x="14" y="1"/>
                        </a:cxn>
                      </a:cxnLst>
                      <a:rect l="0" t="0" r="r" b="b"/>
                      <a:pathLst>
                        <a:path w="86" h="29">
                          <a:moveTo>
                            <a:pt x="14" y="1"/>
                          </a:moveTo>
                          <a:lnTo>
                            <a:pt x="0" y="28"/>
                          </a:lnTo>
                          <a:lnTo>
                            <a:pt x="23" y="29"/>
                          </a:lnTo>
                          <a:lnTo>
                            <a:pt x="37" y="24"/>
                          </a:lnTo>
                          <a:lnTo>
                            <a:pt x="64" y="24"/>
                          </a:lnTo>
                          <a:lnTo>
                            <a:pt x="86" y="13"/>
                          </a:lnTo>
                          <a:lnTo>
                            <a:pt x="72" y="8"/>
                          </a:lnTo>
                          <a:lnTo>
                            <a:pt x="60" y="0"/>
                          </a:lnTo>
                          <a:lnTo>
                            <a:pt x="14" y="1"/>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8" name="Freeform 57"/>
                    <p:cNvSpPr>
                      <a:spLocks noChangeArrowheads="1"/>
                    </p:cNvSpPr>
                    <p:nvPr/>
                  </p:nvSpPr>
                  <p:spPr bwMode="auto">
                    <a:xfrm>
                      <a:off x="550" y="2694"/>
                      <a:ext cx="36" cy="20"/>
                    </a:xfrm>
                    <a:custGeom>
                      <a:avLst/>
                      <a:gdLst/>
                      <a:ahLst/>
                      <a:cxnLst>
                        <a:cxn ang="0">
                          <a:pos x="31" y="0"/>
                        </a:cxn>
                        <a:cxn ang="0">
                          <a:pos x="0" y="1"/>
                        </a:cxn>
                        <a:cxn ang="0">
                          <a:pos x="6" y="20"/>
                        </a:cxn>
                        <a:cxn ang="0">
                          <a:pos x="36" y="16"/>
                        </a:cxn>
                        <a:cxn ang="0">
                          <a:pos x="31" y="0"/>
                        </a:cxn>
                      </a:cxnLst>
                      <a:rect l="0" t="0" r="r" b="b"/>
                      <a:pathLst>
                        <a:path w="36" h="20">
                          <a:moveTo>
                            <a:pt x="31" y="0"/>
                          </a:moveTo>
                          <a:lnTo>
                            <a:pt x="0" y="1"/>
                          </a:lnTo>
                          <a:lnTo>
                            <a:pt x="6" y="20"/>
                          </a:lnTo>
                          <a:lnTo>
                            <a:pt x="36" y="16"/>
                          </a:lnTo>
                          <a:lnTo>
                            <a:pt x="31"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9" name="Freeform 58"/>
                    <p:cNvSpPr>
                      <a:spLocks noChangeArrowheads="1"/>
                    </p:cNvSpPr>
                    <p:nvPr/>
                  </p:nvSpPr>
                  <p:spPr bwMode="auto">
                    <a:xfrm>
                      <a:off x="590" y="2715"/>
                      <a:ext cx="23" cy="21"/>
                    </a:xfrm>
                    <a:custGeom>
                      <a:avLst/>
                      <a:gdLst/>
                      <a:ahLst/>
                      <a:cxnLst>
                        <a:cxn ang="0">
                          <a:pos x="0" y="8"/>
                        </a:cxn>
                        <a:cxn ang="0">
                          <a:pos x="23" y="0"/>
                        </a:cxn>
                        <a:cxn ang="0">
                          <a:pos x="23" y="18"/>
                        </a:cxn>
                        <a:cxn ang="0">
                          <a:pos x="7" y="21"/>
                        </a:cxn>
                        <a:cxn ang="0">
                          <a:pos x="0" y="8"/>
                        </a:cxn>
                      </a:cxnLst>
                      <a:rect l="0" t="0" r="r" b="b"/>
                      <a:pathLst>
                        <a:path w="23" h="21">
                          <a:moveTo>
                            <a:pt x="0" y="8"/>
                          </a:moveTo>
                          <a:lnTo>
                            <a:pt x="23" y="0"/>
                          </a:lnTo>
                          <a:lnTo>
                            <a:pt x="23" y="18"/>
                          </a:lnTo>
                          <a:lnTo>
                            <a:pt x="7" y="21"/>
                          </a:lnTo>
                          <a:lnTo>
                            <a:pt x="0" y="8"/>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10" name="Freeform 59"/>
                    <p:cNvSpPr>
                      <a:spLocks noChangeArrowheads="1"/>
                    </p:cNvSpPr>
                    <p:nvPr/>
                  </p:nvSpPr>
                  <p:spPr bwMode="auto">
                    <a:xfrm>
                      <a:off x="650" y="2726"/>
                      <a:ext cx="148" cy="115"/>
                    </a:xfrm>
                    <a:custGeom>
                      <a:avLst/>
                      <a:gdLst/>
                      <a:ahLst/>
                      <a:cxnLst>
                        <a:cxn ang="0">
                          <a:pos x="25" y="0"/>
                        </a:cxn>
                        <a:cxn ang="0">
                          <a:pos x="0" y="43"/>
                        </a:cxn>
                        <a:cxn ang="0">
                          <a:pos x="18" y="64"/>
                        </a:cxn>
                        <a:cxn ang="0">
                          <a:pos x="18" y="104"/>
                        </a:cxn>
                        <a:cxn ang="0">
                          <a:pos x="54" y="115"/>
                        </a:cxn>
                        <a:cxn ang="0">
                          <a:pos x="70" y="92"/>
                        </a:cxn>
                        <a:cxn ang="0">
                          <a:pos x="115" y="87"/>
                        </a:cxn>
                        <a:cxn ang="0">
                          <a:pos x="148" y="62"/>
                        </a:cxn>
                        <a:cxn ang="0">
                          <a:pos x="114" y="22"/>
                        </a:cxn>
                        <a:cxn ang="0">
                          <a:pos x="25" y="0"/>
                        </a:cxn>
                      </a:cxnLst>
                      <a:rect l="0" t="0" r="r" b="b"/>
                      <a:pathLst>
                        <a:path w="148" h="115">
                          <a:moveTo>
                            <a:pt x="25" y="0"/>
                          </a:moveTo>
                          <a:lnTo>
                            <a:pt x="0" y="43"/>
                          </a:lnTo>
                          <a:lnTo>
                            <a:pt x="18" y="64"/>
                          </a:lnTo>
                          <a:lnTo>
                            <a:pt x="18" y="104"/>
                          </a:lnTo>
                          <a:lnTo>
                            <a:pt x="54" y="115"/>
                          </a:lnTo>
                          <a:lnTo>
                            <a:pt x="70" y="92"/>
                          </a:lnTo>
                          <a:lnTo>
                            <a:pt x="115" y="87"/>
                          </a:lnTo>
                          <a:lnTo>
                            <a:pt x="148" y="62"/>
                          </a:lnTo>
                          <a:lnTo>
                            <a:pt x="114" y="22"/>
                          </a:lnTo>
                          <a:lnTo>
                            <a:pt x="25"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403" name="Freeform 60"/>
                  <p:cNvSpPr>
                    <a:spLocks noChangeArrowheads="1"/>
                  </p:cNvSpPr>
                  <p:nvPr/>
                </p:nvSpPr>
                <p:spPr bwMode="auto">
                  <a:xfrm>
                    <a:off x="598" y="2670"/>
                    <a:ext cx="82" cy="46"/>
                  </a:xfrm>
                  <a:custGeom>
                    <a:avLst/>
                    <a:gdLst/>
                    <a:ahLst/>
                    <a:cxnLst>
                      <a:cxn ang="0">
                        <a:pos x="17" y="0"/>
                      </a:cxn>
                      <a:cxn ang="0">
                        <a:pos x="0" y="15"/>
                      </a:cxn>
                      <a:cxn ang="0">
                        <a:pos x="8" y="25"/>
                      </a:cxn>
                      <a:cxn ang="0">
                        <a:pos x="23" y="29"/>
                      </a:cxn>
                      <a:cxn ang="0">
                        <a:pos x="38" y="46"/>
                      </a:cxn>
                      <a:cxn ang="0">
                        <a:pos x="81" y="40"/>
                      </a:cxn>
                      <a:cxn ang="0">
                        <a:pos x="82" y="20"/>
                      </a:cxn>
                      <a:cxn ang="0">
                        <a:pos x="50" y="4"/>
                      </a:cxn>
                      <a:cxn ang="0">
                        <a:pos x="17" y="0"/>
                      </a:cxn>
                    </a:cxnLst>
                    <a:rect l="0" t="0" r="r" b="b"/>
                    <a:pathLst>
                      <a:path w="82" h="46">
                        <a:moveTo>
                          <a:pt x="17" y="0"/>
                        </a:moveTo>
                        <a:lnTo>
                          <a:pt x="0" y="15"/>
                        </a:lnTo>
                        <a:lnTo>
                          <a:pt x="8" y="25"/>
                        </a:lnTo>
                        <a:lnTo>
                          <a:pt x="23" y="29"/>
                        </a:lnTo>
                        <a:lnTo>
                          <a:pt x="38" y="46"/>
                        </a:lnTo>
                        <a:lnTo>
                          <a:pt x="81" y="40"/>
                        </a:lnTo>
                        <a:lnTo>
                          <a:pt x="82" y="20"/>
                        </a:lnTo>
                        <a:lnTo>
                          <a:pt x="50" y="4"/>
                        </a:lnTo>
                        <a:lnTo>
                          <a:pt x="17"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34" name="Freeform 392"/>
                <p:cNvSpPr>
                  <a:spLocks noChangeArrowheads="1"/>
                </p:cNvSpPr>
                <p:nvPr/>
              </p:nvSpPr>
              <p:spPr bwMode="auto">
                <a:xfrm>
                  <a:off x="642408" y="1385817"/>
                  <a:ext cx="1727200" cy="1524000"/>
                </a:xfrm>
                <a:custGeom>
                  <a:avLst/>
                  <a:gdLst/>
                  <a:ahLst/>
                  <a:cxnLst>
                    <a:cxn ang="0">
                      <a:pos x="130" y="93"/>
                    </a:cxn>
                    <a:cxn ang="0">
                      <a:pos x="293" y="0"/>
                    </a:cxn>
                    <a:cxn ang="0">
                      <a:pos x="370" y="16"/>
                    </a:cxn>
                    <a:cxn ang="0">
                      <a:pos x="408" y="47"/>
                    </a:cxn>
                    <a:cxn ang="0">
                      <a:pos x="560" y="57"/>
                    </a:cxn>
                    <a:cxn ang="0">
                      <a:pos x="564" y="366"/>
                    </a:cxn>
                    <a:cxn ang="0">
                      <a:pos x="614" y="375"/>
                    </a:cxn>
                    <a:cxn ang="0">
                      <a:pos x="638" y="412"/>
                    </a:cxn>
                    <a:cxn ang="0">
                      <a:pos x="673" y="400"/>
                    </a:cxn>
                    <a:cxn ang="0">
                      <a:pos x="747" y="483"/>
                    </a:cxn>
                    <a:cxn ang="0">
                      <a:pos x="810" y="522"/>
                    </a:cxn>
                    <a:cxn ang="0">
                      <a:pos x="808" y="555"/>
                    </a:cxn>
                    <a:cxn ang="0">
                      <a:pos x="727" y="559"/>
                    </a:cxn>
                    <a:cxn ang="0">
                      <a:pos x="692" y="457"/>
                    </a:cxn>
                    <a:cxn ang="0">
                      <a:pos x="441" y="356"/>
                    </a:cxn>
                    <a:cxn ang="0">
                      <a:pos x="448" y="388"/>
                    </a:cxn>
                    <a:cxn ang="0">
                      <a:pos x="391" y="429"/>
                    </a:cxn>
                    <a:cxn ang="0">
                      <a:pos x="381" y="413"/>
                    </a:cxn>
                    <a:cxn ang="0">
                      <a:pos x="366" y="413"/>
                    </a:cxn>
                    <a:cxn ang="0">
                      <a:pos x="321" y="499"/>
                    </a:cxn>
                    <a:cxn ang="0">
                      <a:pos x="179" y="584"/>
                    </a:cxn>
                    <a:cxn ang="0">
                      <a:pos x="40" y="624"/>
                    </a:cxn>
                    <a:cxn ang="0">
                      <a:pos x="0" y="618"/>
                    </a:cxn>
                    <a:cxn ang="0">
                      <a:pos x="160" y="546"/>
                    </a:cxn>
                    <a:cxn ang="0">
                      <a:pos x="179" y="546"/>
                    </a:cxn>
                    <a:cxn ang="0">
                      <a:pos x="239" y="490"/>
                    </a:cxn>
                    <a:cxn ang="0">
                      <a:pos x="264" y="489"/>
                    </a:cxn>
                    <a:cxn ang="0">
                      <a:pos x="303" y="446"/>
                    </a:cxn>
                    <a:cxn ang="0">
                      <a:pos x="290" y="426"/>
                    </a:cxn>
                    <a:cxn ang="0">
                      <a:pos x="204" y="436"/>
                    </a:cxn>
                    <a:cxn ang="0">
                      <a:pos x="146" y="330"/>
                    </a:cxn>
                    <a:cxn ang="0">
                      <a:pos x="179" y="282"/>
                    </a:cxn>
                    <a:cxn ang="0">
                      <a:pos x="233" y="265"/>
                    </a:cxn>
                    <a:cxn ang="0">
                      <a:pos x="213" y="223"/>
                    </a:cxn>
                    <a:cxn ang="0">
                      <a:pos x="158" y="242"/>
                    </a:cxn>
                    <a:cxn ang="0">
                      <a:pos x="115" y="182"/>
                    </a:cxn>
                    <a:cxn ang="0">
                      <a:pos x="162" y="167"/>
                    </a:cxn>
                    <a:cxn ang="0">
                      <a:pos x="204" y="184"/>
                    </a:cxn>
                    <a:cxn ang="0">
                      <a:pos x="224" y="175"/>
                    </a:cxn>
                    <a:cxn ang="0">
                      <a:pos x="188" y="122"/>
                    </a:cxn>
                    <a:cxn ang="0">
                      <a:pos x="127" y="119"/>
                    </a:cxn>
                    <a:cxn ang="0">
                      <a:pos x="130" y="93"/>
                    </a:cxn>
                  </a:cxnLst>
                  <a:rect l="0" t="0" r="r" b="b"/>
                  <a:pathLst>
                    <a:path w="810" h="624">
                      <a:moveTo>
                        <a:pt x="130" y="93"/>
                      </a:moveTo>
                      <a:lnTo>
                        <a:pt x="293" y="0"/>
                      </a:lnTo>
                      <a:lnTo>
                        <a:pt x="370" y="16"/>
                      </a:lnTo>
                      <a:lnTo>
                        <a:pt x="408" y="47"/>
                      </a:lnTo>
                      <a:lnTo>
                        <a:pt x="560" y="57"/>
                      </a:lnTo>
                      <a:lnTo>
                        <a:pt x="564" y="366"/>
                      </a:lnTo>
                      <a:lnTo>
                        <a:pt x="614" y="375"/>
                      </a:lnTo>
                      <a:lnTo>
                        <a:pt x="638" y="412"/>
                      </a:lnTo>
                      <a:lnTo>
                        <a:pt x="673" y="400"/>
                      </a:lnTo>
                      <a:lnTo>
                        <a:pt x="747" y="483"/>
                      </a:lnTo>
                      <a:lnTo>
                        <a:pt x="810" y="522"/>
                      </a:lnTo>
                      <a:lnTo>
                        <a:pt x="808" y="555"/>
                      </a:lnTo>
                      <a:lnTo>
                        <a:pt x="727" y="559"/>
                      </a:lnTo>
                      <a:lnTo>
                        <a:pt x="692" y="457"/>
                      </a:lnTo>
                      <a:lnTo>
                        <a:pt x="441" y="356"/>
                      </a:lnTo>
                      <a:lnTo>
                        <a:pt x="448" y="388"/>
                      </a:lnTo>
                      <a:lnTo>
                        <a:pt x="391" y="429"/>
                      </a:lnTo>
                      <a:lnTo>
                        <a:pt x="381" y="413"/>
                      </a:lnTo>
                      <a:lnTo>
                        <a:pt x="366" y="413"/>
                      </a:lnTo>
                      <a:lnTo>
                        <a:pt x="321" y="499"/>
                      </a:lnTo>
                      <a:lnTo>
                        <a:pt x="179" y="584"/>
                      </a:lnTo>
                      <a:lnTo>
                        <a:pt x="40" y="624"/>
                      </a:lnTo>
                      <a:lnTo>
                        <a:pt x="0" y="618"/>
                      </a:lnTo>
                      <a:lnTo>
                        <a:pt x="160" y="546"/>
                      </a:lnTo>
                      <a:lnTo>
                        <a:pt x="179" y="546"/>
                      </a:lnTo>
                      <a:lnTo>
                        <a:pt x="239" y="490"/>
                      </a:lnTo>
                      <a:lnTo>
                        <a:pt x="264" y="489"/>
                      </a:lnTo>
                      <a:lnTo>
                        <a:pt x="303" y="446"/>
                      </a:lnTo>
                      <a:lnTo>
                        <a:pt x="290" y="426"/>
                      </a:lnTo>
                      <a:lnTo>
                        <a:pt x="204" y="436"/>
                      </a:lnTo>
                      <a:lnTo>
                        <a:pt x="146" y="330"/>
                      </a:lnTo>
                      <a:lnTo>
                        <a:pt x="179" y="282"/>
                      </a:lnTo>
                      <a:lnTo>
                        <a:pt x="233" y="265"/>
                      </a:lnTo>
                      <a:lnTo>
                        <a:pt x="213" y="223"/>
                      </a:lnTo>
                      <a:lnTo>
                        <a:pt x="158" y="242"/>
                      </a:lnTo>
                      <a:lnTo>
                        <a:pt x="115" y="182"/>
                      </a:lnTo>
                      <a:lnTo>
                        <a:pt x="162" y="167"/>
                      </a:lnTo>
                      <a:lnTo>
                        <a:pt x="204" y="184"/>
                      </a:lnTo>
                      <a:lnTo>
                        <a:pt x="224" y="175"/>
                      </a:lnTo>
                      <a:lnTo>
                        <a:pt x="188" y="122"/>
                      </a:lnTo>
                      <a:lnTo>
                        <a:pt x="127" y="119"/>
                      </a:lnTo>
                      <a:lnTo>
                        <a:pt x="130" y="93"/>
                      </a:lnTo>
                      <a:close/>
                    </a:path>
                  </a:pathLst>
                </a:custGeom>
                <a:solidFill>
                  <a:schemeClr val="bg1">
                    <a:lumMod val="60000"/>
                    <a:lumOff val="40000"/>
                  </a:schemeClr>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35" name="Freeform 393"/>
                <p:cNvSpPr>
                  <a:spLocks noChangeArrowheads="1"/>
                </p:cNvSpPr>
                <p:nvPr/>
              </p:nvSpPr>
              <p:spPr bwMode="auto">
                <a:xfrm>
                  <a:off x="9271157" y="3051028"/>
                  <a:ext cx="173567" cy="226484"/>
                </a:xfrm>
                <a:custGeom>
                  <a:avLst/>
                  <a:gdLst/>
                  <a:ahLst/>
                  <a:cxnLst>
                    <a:cxn ang="0">
                      <a:pos x="0" y="7"/>
                    </a:cxn>
                    <a:cxn ang="0">
                      <a:pos x="19" y="0"/>
                    </a:cxn>
                    <a:cxn ang="0">
                      <a:pos x="56" y="23"/>
                    </a:cxn>
                    <a:cxn ang="0">
                      <a:pos x="56" y="46"/>
                    </a:cxn>
                    <a:cxn ang="0">
                      <a:pos x="81" y="64"/>
                    </a:cxn>
                    <a:cxn ang="0">
                      <a:pos x="82" y="95"/>
                    </a:cxn>
                    <a:cxn ang="0">
                      <a:pos x="40" y="107"/>
                    </a:cxn>
                    <a:cxn ang="0">
                      <a:pos x="0" y="7"/>
                    </a:cxn>
                  </a:cxnLst>
                  <a:rect l="0" t="0" r="r" b="b"/>
                  <a:pathLst>
                    <a:path w="82" h="107">
                      <a:moveTo>
                        <a:pt x="0" y="7"/>
                      </a:moveTo>
                      <a:lnTo>
                        <a:pt x="19" y="0"/>
                      </a:lnTo>
                      <a:lnTo>
                        <a:pt x="56" y="23"/>
                      </a:lnTo>
                      <a:lnTo>
                        <a:pt x="56" y="46"/>
                      </a:lnTo>
                      <a:lnTo>
                        <a:pt x="81" y="64"/>
                      </a:lnTo>
                      <a:lnTo>
                        <a:pt x="82" y="95"/>
                      </a:lnTo>
                      <a:lnTo>
                        <a:pt x="40" y="107"/>
                      </a:lnTo>
                      <a:lnTo>
                        <a:pt x="0" y="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6" name="Text Box 78"/>
                <p:cNvSpPr txBox="1">
                  <a:spLocks noChangeArrowheads="1"/>
                </p:cNvSpPr>
                <p:nvPr/>
              </p:nvSpPr>
              <p:spPr bwMode="auto">
                <a:xfrm>
                  <a:off x="10067317" y="2412042"/>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RI</a:t>
                  </a:r>
                </a:p>
              </p:txBody>
            </p:sp>
            <p:sp>
              <p:nvSpPr>
                <p:cNvPr id="337" name="Text Box 83"/>
                <p:cNvSpPr txBox="1">
                  <a:spLocks noChangeArrowheads="1"/>
                </p:cNvSpPr>
                <p:nvPr/>
              </p:nvSpPr>
              <p:spPr bwMode="auto">
                <a:xfrm>
                  <a:off x="1352936" y="182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AK</a:t>
                  </a:r>
                </a:p>
              </p:txBody>
            </p:sp>
            <p:sp>
              <p:nvSpPr>
                <p:cNvPr id="338" name="Text Box 84"/>
                <p:cNvSpPr txBox="1">
                  <a:spLocks noChangeArrowheads="1"/>
                </p:cNvSpPr>
                <p:nvPr/>
              </p:nvSpPr>
              <p:spPr bwMode="auto">
                <a:xfrm>
                  <a:off x="3454398" y="1672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WA</a:t>
                  </a:r>
                </a:p>
              </p:txBody>
            </p:sp>
            <p:sp>
              <p:nvSpPr>
                <p:cNvPr id="339" name="Text Box 85"/>
                <p:cNvSpPr txBox="1">
                  <a:spLocks noChangeArrowheads="1"/>
                </p:cNvSpPr>
                <p:nvPr/>
              </p:nvSpPr>
              <p:spPr bwMode="auto">
                <a:xfrm>
                  <a:off x="32511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OR</a:t>
                  </a:r>
                </a:p>
              </p:txBody>
            </p:sp>
            <p:sp>
              <p:nvSpPr>
                <p:cNvPr id="340" name="Text Box 86"/>
                <p:cNvSpPr txBox="1">
                  <a:spLocks noChangeArrowheads="1"/>
                </p:cNvSpPr>
                <p:nvPr/>
              </p:nvSpPr>
              <p:spPr bwMode="auto">
                <a:xfrm>
                  <a:off x="2844799" y="309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CA</a:t>
                  </a:r>
                </a:p>
              </p:txBody>
            </p:sp>
            <p:sp>
              <p:nvSpPr>
                <p:cNvPr id="341" name="Text Box 87"/>
                <p:cNvSpPr txBox="1">
                  <a:spLocks noChangeArrowheads="1"/>
                </p:cNvSpPr>
                <p:nvPr/>
              </p:nvSpPr>
              <p:spPr bwMode="auto">
                <a:xfrm>
                  <a:off x="4784590" y="191378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MT</a:t>
                  </a:r>
                </a:p>
              </p:txBody>
            </p:sp>
            <p:sp>
              <p:nvSpPr>
                <p:cNvPr id="342" name="Text Box 88"/>
                <p:cNvSpPr txBox="1">
                  <a:spLocks noChangeArrowheads="1"/>
                </p:cNvSpPr>
                <p:nvPr/>
              </p:nvSpPr>
              <p:spPr bwMode="auto">
                <a:xfrm>
                  <a:off x="4063999"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ID</a:t>
                  </a:r>
                </a:p>
              </p:txBody>
            </p:sp>
            <p:sp>
              <p:nvSpPr>
                <p:cNvPr id="343" name="Text Box 89"/>
                <p:cNvSpPr txBox="1">
                  <a:spLocks noChangeArrowheads="1"/>
                </p:cNvSpPr>
                <p:nvPr/>
              </p:nvSpPr>
              <p:spPr bwMode="auto">
                <a:xfrm>
                  <a:off x="4876798" y="26881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WY</a:t>
                  </a:r>
                </a:p>
              </p:txBody>
            </p:sp>
            <p:sp>
              <p:nvSpPr>
                <p:cNvPr id="344" name="Text Box 90"/>
                <p:cNvSpPr txBox="1">
                  <a:spLocks noChangeArrowheads="1"/>
                </p:cNvSpPr>
                <p:nvPr/>
              </p:nvSpPr>
              <p:spPr bwMode="auto">
                <a:xfrm>
                  <a:off x="5994398"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NE</a:t>
                  </a:r>
                </a:p>
              </p:txBody>
            </p:sp>
            <p:sp>
              <p:nvSpPr>
                <p:cNvPr id="345" name="Text Box 91"/>
                <p:cNvSpPr txBox="1">
                  <a:spLocks noChangeArrowheads="1"/>
                </p:cNvSpPr>
                <p:nvPr/>
              </p:nvSpPr>
              <p:spPr bwMode="auto">
                <a:xfrm>
                  <a:off x="3555999" y="3196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NV</a:t>
                  </a:r>
                </a:p>
              </p:txBody>
            </p:sp>
            <p:sp>
              <p:nvSpPr>
                <p:cNvPr id="346" name="Text Box 92"/>
                <p:cNvSpPr txBox="1">
                  <a:spLocks noChangeArrowheads="1"/>
                </p:cNvSpPr>
                <p:nvPr/>
              </p:nvSpPr>
              <p:spPr bwMode="auto">
                <a:xfrm>
                  <a:off x="4978399" y="4313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NM</a:t>
                  </a:r>
                </a:p>
              </p:txBody>
            </p:sp>
            <p:sp>
              <p:nvSpPr>
                <p:cNvPr id="347" name="Text Box 93"/>
                <p:cNvSpPr txBox="1">
                  <a:spLocks noChangeArrowheads="1"/>
                </p:cNvSpPr>
                <p:nvPr/>
              </p:nvSpPr>
              <p:spPr bwMode="auto">
                <a:xfrm>
                  <a:off x="6095999" y="4923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TX</a:t>
                  </a:r>
                </a:p>
              </p:txBody>
            </p:sp>
            <p:sp>
              <p:nvSpPr>
                <p:cNvPr id="348" name="Text Box 94"/>
                <p:cNvSpPr txBox="1">
                  <a:spLocks noChangeArrowheads="1"/>
                </p:cNvSpPr>
                <p:nvPr/>
              </p:nvSpPr>
              <p:spPr bwMode="auto">
                <a:xfrm>
                  <a:off x="7010400"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AR</a:t>
                  </a:r>
                </a:p>
              </p:txBody>
            </p:sp>
            <p:sp>
              <p:nvSpPr>
                <p:cNvPr id="349" name="Text Box 95"/>
                <p:cNvSpPr txBox="1">
                  <a:spLocks noChangeArrowheads="1"/>
                </p:cNvSpPr>
                <p:nvPr/>
              </p:nvSpPr>
              <p:spPr bwMode="auto">
                <a:xfrm>
                  <a:off x="7924799" y="400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TN</a:t>
                  </a:r>
                </a:p>
              </p:txBody>
            </p:sp>
            <p:sp>
              <p:nvSpPr>
                <p:cNvPr id="350" name="Text Box 96"/>
                <p:cNvSpPr txBox="1">
                  <a:spLocks noChangeArrowheads="1"/>
                </p:cNvSpPr>
                <p:nvPr/>
              </p:nvSpPr>
              <p:spPr bwMode="auto">
                <a:xfrm>
                  <a:off x="9666185" y="1744591"/>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ME</a:t>
                  </a:r>
                </a:p>
              </p:txBody>
            </p:sp>
            <p:sp>
              <p:nvSpPr>
                <p:cNvPr id="351" name="Text Box 97"/>
                <p:cNvSpPr txBox="1">
                  <a:spLocks noChangeArrowheads="1"/>
                </p:cNvSpPr>
                <p:nvPr/>
              </p:nvSpPr>
              <p:spPr bwMode="auto">
                <a:xfrm>
                  <a:off x="9094509" y="1727731"/>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VT</a:t>
                  </a:r>
                </a:p>
              </p:txBody>
            </p:sp>
            <p:sp>
              <p:nvSpPr>
                <p:cNvPr id="352" name="Text Box 98"/>
                <p:cNvSpPr txBox="1">
                  <a:spLocks noChangeArrowheads="1"/>
                </p:cNvSpPr>
                <p:nvPr/>
              </p:nvSpPr>
              <p:spPr bwMode="auto">
                <a:xfrm>
                  <a:off x="91439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a:t>
                  </a:r>
                </a:p>
              </p:txBody>
            </p:sp>
            <p:sp>
              <p:nvSpPr>
                <p:cNvPr id="353" name="Text Box 99"/>
                <p:cNvSpPr txBox="1">
                  <a:spLocks noChangeArrowheads="1"/>
                </p:cNvSpPr>
                <p:nvPr/>
              </p:nvSpPr>
              <p:spPr bwMode="auto">
                <a:xfrm>
                  <a:off x="8839198" y="5228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FL</a:t>
                  </a:r>
                </a:p>
              </p:txBody>
            </p:sp>
            <p:sp>
              <p:nvSpPr>
                <p:cNvPr id="354" name="Text Box 100"/>
                <p:cNvSpPr txBox="1">
                  <a:spLocks noChangeArrowheads="1"/>
                </p:cNvSpPr>
                <p:nvPr/>
              </p:nvSpPr>
              <p:spPr bwMode="auto">
                <a:xfrm>
                  <a:off x="8432800"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GA</a:t>
                  </a:r>
                </a:p>
              </p:txBody>
            </p:sp>
            <p:sp>
              <p:nvSpPr>
                <p:cNvPr id="355" name="Text Box 101"/>
                <p:cNvSpPr txBox="1">
                  <a:spLocks noChangeArrowheads="1"/>
                </p:cNvSpPr>
                <p:nvPr/>
              </p:nvSpPr>
              <p:spPr bwMode="auto">
                <a:xfrm>
                  <a:off x="7924799"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AL</a:t>
                  </a:r>
                </a:p>
              </p:txBody>
            </p:sp>
            <p:sp>
              <p:nvSpPr>
                <p:cNvPr id="356" name="Text Box 102"/>
                <p:cNvSpPr txBox="1">
                  <a:spLocks noChangeArrowheads="1"/>
                </p:cNvSpPr>
                <p:nvPr/>
              </p:nvSpPr>
              <p:spPr bwMode="auto">
                <a:xfrm>
                  <a:off x="8940799" y="3805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NC</a:t>
                  </a:r>
                </a:p>
              </p:txBody>
            </p:sp>
            <p:sp>
              <p:nvSpPr>
                <p:cNvPr id="357" name="Text Box 103"/>
                <p:cNvSpPr txBox="1">
                  <a:spLocks noChangeArrowheads="1"/>
                </p:cNvSpPr>
                <p:nvPr/>
              </p:nvSpPr>
              <p:spPr bwMode="auto">
                <a:xfrm>
                  <a:off x="8940799"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VA</a:t>
                  </a:r>
                </a:p>
              </p:txBody>
            </p:sp>
            <p:sp>
              <p:nvSpPr>
                <p:cNvPr id="358" name="Text Box 104"/>
                <p:cNvSpPr txBox="1">
                  <a:spLocks noChangeArrowheads="1"/>
                </p:cNvSpPr>
                <p:nvPr/>
              </p:nvSpPr>
              <p:spPr bwMode="auto">
                <a:xfrm>
                  <a:off x="7924799" y="2586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MI</a:t>
                  </a:r>
                </a:p>
              </p:txBody>
            </p:sp>
            <p:sp>
              <p:nvSpPr>
                <p:cNvPr id="359" name="Text Box 105"/>
                <p:cNvSpPr txBox="1">
                  <a:spLocks noChangeArrowheads="1"/>
                </p:cNvSpPr>
                <p:nvPr/>
              </p:nvSpPr>
              <p:spPr bwMode="auto">
                <a:xfrm>
                  <a:off x="8839198" y="2789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PA</a:t>
                  </a:r>
                </a:p>
              </p:txBody>
            </p:sp>
            <p:sp>
              <p:nvSpPr>
                <p:cNvPr id="360" name="Text Box 106"/>
                <p:cNvSpPr txBox="1">
                  <a:spLocks noChangeArrowheads="1"/>
                </p:cNvSpPr>
                <p:nvPr/>
              </p:nvSpPr>
              <p:spPr bwMode="auto">
                <a:xfrm>
                  <a:off x="9465252" y="2798181"/>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NJ</a:t>
                  </a:r>
                </a:p>
              </p:txBody>
            </p:sp>
            <p:sp>
              <p:nvSpPr>
                <p:cNvPr id="361" name="Text Box 107"/>
                <p:cNvSpPr txBox="1">
                  <a:spLocks noChangeArrowheads="1"/>
                </p:cNvSpPr>
                <p:nvPr/>
              </p:nvSpPr>
              <p:spPr bwMode="auto">
                <a:xfrm>
                  <a:off x="9550399"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DE</a:t>
                  </a:r>
                </a:p>
              </p:txBody>
            </p:sp>
            <p:sp>
              <p:nvSpPr>
                <p:cNvPr id="362" name="Text Box 108"/>
                <p:cNvSpPr txBox="1">
                  <a:spLocks noChangeArrowheads="1"/>
                </p:cNvSpPr>
                <p:nvPr/>
              </p:nvSpPr>
              <p:spPr bwMode="auto">
                <a:xfrm>
                  <a:off x="9347200" y="1527260"/>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NH</a:t>
                  </a:r>
                </a:p>
              </p:txBody>
            </p:sp>
            <p:sp>
              <p:nvSpPr>
                <p:cNvPr id="363" name="Text Box 109"/>
                <p:cNvSpPr txBox="1">
                  <a:spLocks noChangeArrowheads="1"/>
                </p:cNvSpPr>
                <p:nvPr/>
              </p:nvSpPr>
              <p:spPr bwMode="auto">
                <a:xfrm>
                  <a:off x="9958521" y="2622662"/>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CT</a:t>
                  </a:r>
                </a:p>
              </p:txBody>
            </p:sp>
            <p:sp>
              <p:nvSpPr>
                <p:cNvPr id="364" name="Text Box 110"/>
                <p:cNvSpPr txBox="1">
                  <a:spLocks noChangeArrowheads="1"/>
                </p:cNvSpPr>
                <p:nvPr/>
              </p:nvSpPr>
              <p:spPr bwMode="auto">
                <a:xfrm>
                  <a:off x="10008906" y="2194012"/>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MA</a:t>
                  </a:r>
                </a:p>
              </p:txBody>
            </p:sp>
            <p:sp>
              <p:nvSpPr>
                <p:cNvPr id="365" name="Text Box 111"/>
                <p:cNvSpPr txBox="1">
                  <a:spLocks noChangeArrowheads="1"/>
                </p:cNvSpPr>
                <p:nvPr/>
              </p:nvSpPr>
              <p:spPr bwMode="auto">
                <a:xfrm>
                  <a:off x="1727200" y="3251138"/>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HI</a:t>
                  </a:r>
                </a:p>
              </p:txBody>
            </p:sp>
            <p:sp>
              <p:nvSpPr>
                <p:cNvPr id="366" name="Text Box 112"/>
                <p:cNvSpPr txBox="1">
                  <a:spLocks noChangeArrowheads="1"/>
                </p:cNvSpPr>
                <p:nvPr/>
              </p:nvSpPr>
              <p:spPr bwMode="auto">
                <a:xfrm>
                  <a:off x="4165600" y="4313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AZ</a:t>
                  </a:r>
                </a:p>
              </p:txBody>
            </p:sp>
            <p:sp>
              <p:nvSpPr>
                <p:cNvPr id="367" name="Text Box 113"/>
                <p:cNvSpPr txBox="1">
                  <a:spLocks noChangeArrowheads="1"/>
                </p:cNvSpPr>
                <p:nvPr/>
              </p:nvSpPr>
              <p:spPr bwMode="auto">
                <a:xfrm>
                  <a:off x="7035799" y="482805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LA</a:t>
                  </a:r>
                </a:p>
              </p:txBody>
            </p:sp>
            <p:sp>
              <p:nvSpPr>
                <p:cNvPr id="368" name="Text Box 114"/>
                <p:cNvSpPr txBox="1">
                  <a:spLocks noChangeArrowheads="1"/>
                </p:cNvSpPr>
                <p:nvPr/>
              </p:nvSpPr>
              <p:spPr bwMode="auto">
                <a:xfrm>
                  <a:off x="6299199"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OK</a:t>
                  </a:r>
                </a:p>
              </p:txBody>
            </p:sp>
            <p:sp>
              <p:nvSpPr>
                <p:cNvPr id="369" name="Text Box 115"/>
                <p:cNvSpPr txBox="1">
                  <a:spLocks noChangeArrowheads="1"/>
                </p:cNvSpPr>
                <p:nvPr/>
              </p:nvSpPr>
              <p:spPr bwMode="auto">
                <a:xfrm>
                  <a:off x="61975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KS</a:t>
                  </a:r>
                </a:p>
              </p:txBody>
            </p:sp>
            <p:sp>
              <p:nvSpPr>
                <p:cNvPr id="370" name="Text Box 116"/>
                <p:cNvSpPr txBox="1">
                  <a:spLocks noChangeArrowheads="1"/>
                </p:cNvSpPr>
                <p:nvPr/>
              </p:nvSpPr>
              <p:spPr bwMode="auto">
                <a:xfrm>
                  <a:off x="5079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CO</a:t>
                  </a:r>
                </a:p>
              </p:txBody>
            </p:sp>
            <p:sp>
              <p:nvSpPr>
                <p:cNvPr id="371" name="Text Box 117"/>
                <p:cNvSpPr txBox="1">
                  <a:spLocks noChangeArrowheads="1"/>
                </p:cNvSpPr>
                <p:nvPr/>
              </p:nvSpPr>
              <p:spPr bwMode="auto">
                <a:xfrm>
                  <a:off x="4267200"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UT</a:t>
                  </a:r>
                </a:p>
              </p:txBody>
            </p:sp>
            <p:sp>
              <p:nvSpPr>
                <p:cNvPr id="372" name="Text Box 118"/>
                <p:cNvSpPr txBox="1">
                  <a:spLocks noChangeArrowheads="1"/>
                </p:cNvSpPr>
                <p:nvPr/>
              </p:nvSpPr>
              <p:spPr bwMode="auto">
                <a:xfrm>
                  <a:off x="5892798"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SD</a:t>
                  </a:r>
                </a:p>
              </p:txBody>
            </p:sp>
            <p:sp>
              <p:nvSpPr>
                <p:cNvPr id="373" name="Text Box 120"/>
                <p:cNvSpPr txBox="1">
                  <a:spLocks noChangeArrowheads="1"/>
                </p:cNvSpPr>
                <p:nvPr/>
              </p:nvSpPr>
              <p:spPr bwMode="auto">
                <a:xfrm>
                  <a:off x="6603999" y="1875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MN</a:t>
                  </a:r>
                </a:p>
              </p:txBody>
            </p:sp>
            <p:sp>
              <p:nvSpPr>
                <p:cNvPr id="374" name="Text Box 121"/>
                <p:cNvSpPr txBox="1">
                  <a:spLocks noChangeArrowheads="1"/>
                </p:cNvSpPr>
                <p:nvPr/>
              </p:nvSpPr>
              <p:spPr bwMode="auto">
                <a:xfrm>
                  <a:off x="7213599" y="2383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WI</a:t>
                  </a:r>
                </a:p>
              </p:txBody>
            </p:sp>
            <p:sp>
              <p:nvSpPr>
                <p:cNvPr id="375" name="Text Box 122"/>
                <p:cNvSpPr txBox="1">
                  <a:spLocks noChangeArrowheads="1"/>
                </p:cNvSpPr>
                <p:nvPr/>
              </p:nvSpPr>
              <p:spPr bwMode="auto">
                <a:xfrm>
                  <a:off x="6705600" y="28913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IA</a:t>
                  </a:r>
                </a:p>
              </p:txBody>
            </p:sp>
            <p:sp>
              <p:nvSpPr>
                <p:cNvPr id="376" name="Text Box 123"/>
                <p:cNvSpPr txBox="1">
                  <a:spLocks noChangeArrowheads="1"/>
                </p:cNvSpPr>
                <p:nvPr/>
              </p:nvSpPr>
              <p:spPr bwMode="auto">
                <a:xfrm>
                  <a:off x="6908800" y="3602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MO</a:t>
                  </a:r>
                </a:p>
              </p:txBody>
            </p:sp>
            <p:sp>
              <p:nvSpPr>
                <p:cNvPr id="377" name="Text Box 124"/>
                <p:cNvSpPr txBox="1">
                  <a:spLocks noChangeArrowheads="1"/>
                </p:cNvSpPr>
                <p:nvPr/>
              </p:nvSpPr>
              <p:spPr bwMode="auto">
                <a:xfrm>
                  <a:off x="7416798"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IL</a:t>
                  </a:r>
                </a:p>
              </p:txBody>
            </p:sp>
            <p:sp>
              <p:nvSpPr>
                <p:cNvPr id="378" name="Text Box 125"/>
                <p:cNvSpPr txBox="1">
                  <a:spLocks noChangeArrowheads="1"/>
                </p:cNvSpPr>
                <p:nvPr/>
              </p:nvSpPr>
              <p:spPr bwMode="auto">
                <a:xfrm>
                  <a:off x="8534398"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WV</a:t>
                  </a:r>
                </a:p>
              </p:txBody>
            </p:sp>
            <p:sp>
              <p:nvSpPr>
                <p:cNvPr id="379" name="Text Box 126"/>
                <p:cNvSpPr txBox="1">
                  <a:spLocks noChangeArrowheads="1"/>
                </p:cNvSpPr>
                <p:nvPr/>
              </p:nvSpPr>
              <p:spPr bwMode="auto">
                <a:xfrm>
                  <a:off x="7416798"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MS</a:t>
                  </a:r>
                </a:p>
              </p:txBody>
            </p:sp>
            <p:sp>
              <p:nvSpPr>
                <p:cNvPr id="380" name="Text Box 127"/>
                <p:cNvSpPr txBox="1">
                  <a:spLocks noChangeArrowheads="1"/>
                </p:cNvSpPr>
                <p:nvPr/>
              </p:nvSpPr>
              <p:spPr bwMode="auto">
                <a:xfrm>
                  <a:off x="8127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KY</a:t>
                  </a:r>
                </a:p>
              </p:txBody>
            </p:sp>
            <p:sp>
              <p:nvSpPr>
                <p:cNvPr id="381" name="Text Box 128"/>
                <p:cNvSpPr txBox="1">
                  <a:spLocks noChangeArrowheads="1"/>
                </p:cNvSpPr>
                <p:nvPr/>
              </p:nvSpPr>
              <p:spPr bwMode="auto">
                <a:xfrm>
                  <a:off x="8229600" y="2992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OH</a:t>
                  </a:r>
                </a:p>
              </p:txBody>
            </p:sp>
            <p:sp>
              <p:nvSpPr>
                <p:cNvPr id="382" name="Text Box 129"/>
                <p:cNvSpPr txBox="1">
                  <a:spLocks noChangeArrowheads="1"/>
                </p:cNvSpPr>
                <p:nvPr/>
              </p:nvSpPr>
              <p:spPr bwMode="auto">
                <a:xfrm>
                  <a:off x="7823199" y="3196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IN</a:t>
                  </a:r>
                </a:p>
              </p:txBody>
            </p:sp>
            <p:sp>
              <p:nvSpPr>
                <p:cNvPr id="383" name="Line 131"/>
                <p:cNvSpPr>
                  <a:spLocks noChangeShapeType="1"/>
                </p:cNvSpPr>
                <p:nvPr/>
              </p:nvSpPr>
              <p:spPr bwMode="auto">
                <a:xfrm flipV="1">
                  <a:off x="9753600" y="2281704"/>
                  <a:ext cx="3048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4" name="Line 132"/>
                <p:cNvSpPr>
                  <a:spLocks noChangeShapeType="1"/>
                </p:cNvSpPr>
                <p:nvPr/>
              </p:nvSpPr>
              <p:spPr bwMode="auto">
                <a:xfrm flipH="1" flipV="1">
                  <a:off x="9653723" y="2521059"/>
                  <a:ext cx="304800" cy="1016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85" name="Line 133"/>
                <p:cNvSpPr>
                  <a:spLocks noChangeShapeType="1"/>
                </p:cNvSpPr>
                <p:nvPr/>
              </p:nvSpPr>
              <p:spPr bwMode="auto">
                <a:xfrm flipV="1">
                  <a:off x="9347200" y="2891304"/>
                  <a:ext cx="101600" cy="0"/>
                </a:xfrm>
                <a:prstGeom prst="line">
                  <a:avLst/>
                </a:prstGeom>
                <a:solidFill>
                  <a:srgbClr val="FFFFFF"/>
                </a:solidFill>
                <a:ln w="3175" cap="flat" cmpd="sng" algn="ctr">
                  <a:solidFill>
                    <a:srgbClr val="4B4B4B"/>
                  </a:solidFill>
                  <a:prstDash val="solid"/>
                  <a:headEnd/>
                  <a:tailEnd/>
                </a:ln>
                <a:effectLst/>
                <a:scene3d>
                  <a:camera prst="orthographicFront"/>
                  <a:lightRig rig="threePt" dir="t"/>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6" name="Line 134"/>
                <p:cNvSpPr>
                  <a:spLocks noChangeShapeType="1"/>
                </p:cNvSpPr>
                <p:nvPr/>
              </p:nvSpPr>
              <p:spPr bwMode="auto">
                <a:xfrm>
                  <a:off x="9812012" y="2499737"/>
                  <a:ext cx="304800" cy="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7" name="Line 135"/>
                <p:cNvSpPr>
                  <a:spLocks noChangeShapeType="1"/>
                </p:cNvSpPr>
                <p:nvPr/>
              </p:nvSpPr>
              <p:spPr bwMode="auto">
                <a:xfrm flipH="1" flipV="1">
                  <a:off x="9324703" y="1884964"/>
                  <a:ext cx="101600" cy="2032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8" name="Line 136"/>
                <p:cNvSpPr>
                  <a:spLocks noChangeShapeType="1"/>
                </p:cNvSpPr>
                <p:nvPr/>
              </p:nvSpPr>
              <p:spPr bwMode="auto">
                <a:xfrm>
                  <a:off x="9500910" y="1686009"/>
                  <a:ext cx="101600" cy="3048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9" name="Line 137"/>
                <p:cNvSpPr>
                  <a:spLocks noChangeShapeType="1"/>
                </p:cNvSpPr>
                <p:nvPr/>
              </p:nvSpPr>
              <p:spPr bwMode="auto">
                <a:xfrm>
                  <a:off x="9347200" y="3094504"/>
                  <a:ext cx="203200" cy="101600"/>
                </a:xfrm>
                <a:prstGeom prst="line">
                  <a:avLst/>
                </a:prstGeom>
                <a:solidFill>
                  <a:srgbClr val="CA813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0" name="Text Box 138"/>
                <p:cNvSpPr txBox="1">
                  <a:spLocks noChangeArrowheads="1"/>
                </p:cNvSpPr>
                <p:nvPr/>
              </p:nvSpPr>
              <p:spPr bwMode="auto">
                <a:xfrm>
                  <a:off x="9753599" y="3399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MD</a:t>
                  </a:r>
                </a:p>
              </p:txBody>
            </p:sp>
            <p:sp>
              <p:nvSpPr>
                <p:cNvPr id="391" name="Line 139"/>
                <p:cNvSpPr>
                  <a:spLocks noChangeShapeType="1"/>
                </p:cNvSpPr>
                <p:nvPr/>
              </p:nvSpPr>
              <p:spPr bwMode="auto">
                <a:xfrm>
                  <a:off x="9448800" y="3297704"/>
                  <a:ext cx="4064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2" name="Line 140"/>
                <p:cNvSpPr>
                  <a:spLocks noChangeShapeType="1"/>
                </p:cNvSpPr>
                <p:nvPr/>
              </p:nvSpPr>
              <p:spPr bwMode="auto">
                <a:xfrm flipH="1">
                  <a:off x="1625600" y="3454337"/>
                  <a:ext cx="1016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3" name="Text Box 141"/>
                <p:cNvSpPr txBox="1">
                  <a:spLocks noChangeArrowheads="1"/>
                </p:cNvSpPr>
                <p:nvPr/>
              </p:nvSpPr>
              <p:spPr bwMode="auto">
                <a:xfrm>
                  <a:off x="8748184" y="415256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SC</a:t>
                  </a:r>
                </a:p>
              </p:txBody>
            </p:sp>
            <p:sp>
              <p:nvSpPr>
                <p:cNvPr id="394" name="Text Box 118"/>
                <p:cNvSpPr txBox="1">
                  <a:spLocks noChangeArrowheads="1"/>
                </p:cNvSpPr>
                <p:nvPr/>
              </p:nvSpPr>
              <p:spPr bwMode="auto">
                <a:xfrm>
                  <a:off x="5892798" y="18753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ND</a:t>
                  </a:r>
                </a:p>
              </p:txBody>
            </p:sp>
            <p:sp>
              <p:nvSpPr>
                <p:cNvPr id="395" name="Text Box 107"/>
                <p:cNvSpPr txBox="1">
                  <a:spLocks noChangeArrowheads="1"/>
                </p:cNvSpPr>
                <p:nvPr/>
              </p:nvSpPr>
              <p:spPr bwMode="auto">
                <a:xfrm>
                  <a:off x="9448797"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DC</a:t>
                  </a:r>
                </a:p>
              </p:txBody>
            </p:sp>
            <p:sp>
              <p:nvSpPr>
                <p:cNvPr id="396" name="Line 137"/>
                <p:cNvSpPr>
                  <a:spLocks noChangeShapeType="1"/>
                </p:cNvSpPr>
                <p:nvPr/>
              </p:nvSpPr>
              <p:spPr bwMode="auto">
                <a:xfrm>
                  <a:off x="9144000" y="3196104"/>
                  <a:ext cx="304800" cy="3048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7" name="Text Box 106"/>
                <p:cNvSpPr txBox="1">
                  <a:spLocks noChangeArrowheads="1"/>
                </p:cNvSpPr>
                <p:nvPr/>
              </p:nvSpPr>
              <p:spPr bwMode="auto">
                <a:xfrm>
                  <a:off x="9755604" y="2797551"/>
                  <a:ext cx="393730"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NYC</a:t>
                  </a:r>
                </a:p>
              </p:txBody>
            </p:sp>
            <p:sp>
              <p:nvSpPr>
                <p:cNvPr id="398" name="Line 137"/>
                <p:cNvSpPr>
                  <a:spLocks noChangeShapeType="1"/>
                </p:cNvSpPr>
                <p:nvPr/>
              </p:nvSpPr>
              <p:spPr bwMode="auto">
                <a:xfrm>
                  <a:off x="9550400" y="2688104"/>
                  <a:ext cx="203200" cy="101600"/>
                </a:xfrm>
                <a:prstGeom prst="line">
                  <a:avLst/>
                </a:pr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399" name="Oval 465"/>
                <p:cNvSpPr/>
                <p:nvPr/>
              </p:nvSpPr>
              <p:spPr>
                <a:xfrm>
                  <a:off x="9093200" y="3149537"/>
                  <a:ext cx="146639" cy="144577"/>
                </a:xfrm>
                <a:prstGeom prst="ellipse">
                  <a:avLst/>
                </a:pr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400" name="Oval 472"/>
                <p:cNvSpPr/>
                <p:nvPr/>
              </p:nvSpPr>
              <p:spPr>
                <a:xfrm>
                  <a:off x="9420153" y="2642096"/>
                  <a:ext cx="101600" cy="101600"/>
                </a:xfrm>
                <a:prstGeom prst="ellipse">
                  <a:avLst/>
                </a:prstGeom>
                <a:solidFill>
                  <a:schemeClr val="bg1">
                    <a:lumMod val="60000"/>
                    <a:lumOff val="40000"/>
                  </a:schemeClr>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FFFFFF"/>
                    </a:solidFill>
                    <a:latin typeface="Arial" charset="0"/>
                    <a:cs typeface="Arial" charset="0"/>
                  </a:endParaRPr>
                </a:p>
              </p:txBody>
            </p:sp>
            <p:sp>
              <p:nvSpPr>
                <p:cNvPr id="401" name="Freeform 69"/>
                <p:cNvSpPr>
                  <a:spLocks/>
                </p:cNvSpPr>
                <p:nvPr/>
              </p:nvSpPr>
              <p:spPr bwMode="auto">
                <a:xfrm>
                  <a:off x="10363200" y="4763004"/>
                  <a:ext cx="508000" cy="201084"/>
                </a:xfrm>
                <a:custGeom>
                  <a:avLst/>
                  <a:gdLst>
                    <a:gd name="T0" fmla="*/ 2147483647 w 337"/>
                    <a:gd name="T1" fmla="*/ 2147483647 h 149"/>
                    <a:gd name="T2" fmla="*/ 2147483647 w 337"/>
                    <a:gd name="T3" fmla="*/ 2147483647 h 149"/>
                    <a:gd name="T4" fmla="*/ 2147483647 w 337"/>
                    <a:gd name="T5" fmla="*/ 2147483647 h 149"/>
                    <a:gd name="T6" fmla="*/ 2147483647 w 337"/>
                    <a:gd name="T7" fmla="*/ 2147483647 h 149"/>
                    <a:gd name="T8" fmla="*/ 2147483647 w 337"/>
                    <a:gd name="T9" fmla="*/ 2147483647 h 149"/>
                    <a:gd name="T10" fmla="*/ 2147483647 w 337"/>
                    <a:gd name="T11" fmla="*/ 2147483647 h 149"/>
                    <a:gd name="T12" fmla="*/ 0 w 337"/>
                    <a:gd name="T13" fmla="*/ 2147483647 h 149"/>
                    <a:gd name="T14" fmla="*/ 2147483647 w 337"/>
                    <a:gd name="T15" fmla="*/ 2147483647 h 149"/>
                    <a:gd name="T16" fmla="*/ 2147483647 w 337"/>
                    <a:gd name="T17" fmla="*/ 2147483647 h 149"/>
                    <a:gd name="T18" fmla="*/ 2147483647 w 337"/>
                    <a:gd name="T19" fmla="*/ 2147483647 h 149"/>
                    <a:gd name="T20" fmla="*/ 2147483647 w 337"/>
                    <a:gd name="T21" fmla="*/ 2147483647 h 149"/>
                    <a:gd name="T22" fmla="*/ 2147483647 w 337"/>
                    <a:gd name="T23" fmla="*/ 2147483647 h 149"/>
                    <a:gd name="T24" fmla="*/ 2147483647 w 337"/>
                    <a:gd name="T25" fmla="*/ 2147483647 h 149"/>
                    <a:gd name="T26" fmla="*/ 2147483647 w 337"/>
                    <a:gd name="T27" fmla="*/ 2147483647 h 149"/>
                    <a:gd name="T28" fmla="*/ 2147483647 w 337"/>
                    <a:gd name="T29" fmla="*/ 2147483647 h 149"/>
                    <a:gd name="T30" fmla="*/ 2147483647 w 337"/>
                    <a:gd name="T31" fmla="*/ 2147483647 h 149"/>
                    <a:gd name="T32" fmla="*/ 2147483647 w 337"/>
                    <a:gd name="T33" fmla="*/ 2147483647 h 149"/>
                    <a:gd name="T34" fmla="*/ 2147483647 w 337"/>
                    <a:gd name="T35" fmla="*/ 2147483647 h 149"/>
                    <a:gd name="T36" fmla="*/ 2147483647 w 337"/>
                    <a:gd name="T37" fmla="*/ 2147483647 h 149"/>
                    <a:gd name="T38" fmla="*/ 2147483647 w 337"/>
                    <a:gd name="T39" fmla="*/ 2147483647 h 149"/>
                    <a:gd name="T40" fmla="*/ 2147483647 w 337"/>
                    <a:gd name="T41" fmla="*/ 2147483647 h 149"/>
                    <a:gd name="T42" fmla="*/ 2147483647 w 337"/>
                    <a:gd name="T43" fmla="*/ 2147483647 h 149"/>
                    <a:gd name="T44" fmla="*/ 2147483647 w 337"/>
                    <a:gd name="T45" fmla="*/ 2147483647 h 149"/>
                    <a:gd name="T46" fmla="*/ 2147483647 w 337"/>
                    <a:gd name="T47" fmla="*/ 2147483647 h 1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7"/>
                    <a:gd name="T73" fmla="*/ 0 h 149"/>
                    <a:gd name="T74" fmla="*/ 337 w 337"/>
                    <a:gd name="T75" fmla="*/ 149 h 1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7" h="149">
                      <a:moveTo>
                        <a:pt x="174" y="12"/>
                      </a:moveTo>
                      <a:cubicBezTo>
                        <a:pt x="162" y="8"/>
                        <a:pt x="149" y="9"/>
                        <a:pt x="136" y="6"/>
                      </a:cubicBezTo>
                      <a:cubicBezTo>
                        <a:pt x="112" y="8"/>
                        <a:pt x="112" y="12"/>
                        <a:pt x="86" y="10"/>
                      </a:cubicBezTo>
                      <a:cubicBezTo>
                        <a:pt x="75" y="6"/>
                        <a:pt x="86" y="10"/>
                        <a:pt x="70" y="6"/>
                      </a:cubicBezTo>
                      <a:cubicBezTo>
                        <a:pt x="65" y="5"/>
                        <a:pt x="54" y="2"/>
                        <a:pt x="54" y="2"/>
                      </a:cubicBezTo>
                      <a:cubicBezTo>
                        <a:pt x="40" y="3"/>
                        <a:pt x="25" y="0"/>
                        <a:pt x="12" y="4"/>
                      </a:cubicBezTo>
                      <a:cubicBezTo>
                        <a:pt x="5" y="6"/>
                        <a:pt x="0" y="22"/>
                        <a:pt x="0" y="22"/>
                      </a:cubicBezTo>
                      <a:cubicBezTo>
                        <a:pt x="2" y="38"/>
                        <a:pt x="4" y="39"/>
                        <a:pt x="8" y="52"/>
                      </a:cubicBezTo>
                      <a:cubicBezTo>
                        <a:pt x="7" y="67"/>
                        <a:pt x="5" y="75"/>
                        <a:pt x="2" y="88"/>
                      </a:cubicBezTo>
                      <a:cubicBezTo>
                        <a:pt x="5" y="133"/>
                        <a:pt x="16" y="142"/>
                        <a:pt x="62" y="146"/>
                      </a:cubicBezTo>
                      <a:cubicBezTo>
                        <a:pt x="71" y="149"/>
                        <a:pt x="79" y="145"/>
                        <a:pt x="88" y="142"/>
                      </a:cubicBezTo>
                      <a:cubicBezTo>
                        <a:pt x="94" y="140"/>
                        <a:pt x="106" y="136"/>
                        <a:pt x="106" y="136"/>
                      </a:cubicBezTo>
                      <a:cubicBezTo>
                        <a:pt x="116" y="120"/>
                        <a:pt x="136" y="131"/>
                        <a:pt x="152" y="126"/>
                      </a:cubicBezTo>
                      <a:cubicBezTo>
                        <a:pt x="180" y="127"/>
                        <a:pt x="197" y="130"/>
                        <a:pt x="222" y="134"/>
                      </a:cubicBezTo>
                      <a:cubicBezTo>
                        <a:pt x="243" y="141"/>
                        <a:pt x="261" y="137"/>
                        <a:pt x="284" y="136"/>
                      </a:cubicBezTo>
                      <a:cubicBezTo>
                        <a:pt x="293" y="130"/>
                        <a:pt x="291" y="120"/>
                        <a:pt x="300" y="114"/>
                      </a:cubicBezTo>
                      <a:cubicBezTo>
                        <a:pt x="306" y="110"/>
                        <a:pt x="318" y="104"/>
                        <a:pt x="318" y="104"/>
                      </a:cubicBezTo>
                      <a:cubicBezTo>
                        <a:pt x="322" y="98"/>
                        <a:pt x="330" y="86"/>
                        <a:pt x="330" y="86"/>
                      </a:cubicBezTo>
                      <a:cubicBezTo>
                        <a:pt x="334" y="70"/>
                        <a:pt x="337" y="63"/>
                        <a:pt x="330" y="42"/>
                      </a:cubicBezTo>
                      <a:cubicBezTo>
                        <a:pt x="329" y="37"/>
                        <a:pt x="322" y="37"/>
                        <a:pt x="318" y="34"/>
                      </a:cubicBezTo>
                      <a:cubicBezTo>
                        <a:pt x="302" y="23"/>
                        <a:pt x="273" y="21"/>
                        <a:pt x="254" y="16"/>
                      </a:cubicBezTo>
                      <a:cubicBezTo>
                        <a:pt x="245" y="14"/>
                        <a:pt x="237" y="11"/>
                        <a:pt x="228" y="8"/>
                      </a:cubicBezTo>
                      <a:cubicBezTo>
                        <a:pt x="220" y="5"/>
                        <a:pt x="204" y="4"/>
                        <a:pt x="204" y="4"/>
                      </a:cubicBezTo>
                      <a:cubicBezTo>
                        <a:pt x="186" y="5"/>
                        <a:pt x="166" y="12"/>
                        <a:pt x="148" y="12"/>
                      </a:cubicBezTo>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grpSp>
        <p:sp>
          <p:nvSpPr>
            <p:cNvPr id="141" name="Rectangle 144"/>
            <p:cNvSpPr>
              <a:spLocks noChangeArrowheads="1"/>
            </p:cNvSpPr>
            <p:nvPr/>
          </p:nvSpPr>
          <p:spPr bwMode="auto">
            <a:xfrm>
              <a:off x="755826" y="5872160"/>
              <a:ext cx="387204" cy="125267"/>
            </a:xfrm>
            <a:prstGeom prst="rect">
              <a:avLst/>
            </a:prstGeom>
            <a:solidFill>
              <a:schemeClr val="bg1">
                <a:lumMod val="60000"/>
                <a:lumOff val="40000"/>
              </a:schemeClr>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spTree>
    <p:extLst>
      <p:ext uri="{BB962C8B-B14F-4D97-AF65-F5344CB8AC3E}">
        <p14:creationId xmlns:p14="http://schemas.microsoft.com/office/powerpoint/2010/main" val="197896225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3678" y="5429171"/>
            <a:ext cx="7061106"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Melinda Thomas, MPH</a:t>
            </a:r>
            <a:endParaRPr kumimoji="0" lang="en-US" sz="2400" b="1" i="0" u="none" strike="noStrike" kern="1200" cap="none" spc="0" normalizeH="0" baseline="0" noProof="0" dirty="0">
              <a:ln>
                <a:noFill/>
              </a:ln>
              <a:solidFill>
                <a:srgbClr val="C00000"/>
              </a:solidFill>
              <a:effectLst/>
              <a:uLnTx/>
              <a:uFillTx/>
              <a:latin typeface="Calibri" panose="020F0502020204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State Implementation and Technical Assistance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endParaRP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1910862" y="3160573"/>
            <a:ext cx="8440615" cy="866395"/>
          </a:xfrm>
        </p:spPr>
        <p:txBody>
          <a:bodyPr/>
          <a:lstStyle/>
          <a:p>
            <a:pPr lvl="0">
              <a:defRPr/>
            </a:pPr>
            <a:r>
              <a:rPr lang="en-US" dirty="0"/>
              <a:t>Arboviral v1.3 MMG Implementation Tips</a:t>
            </a:r>
          </a:p>
        </p:txBody>
      </p:sp>
    </p:spTree>
    <p:extLst>
      <p:ext uri="{BB962C8B-B14F-4D97-AF65-F5344CB8AC3E}">
        <p14:creationId xmlns:p14="http://schemas.microsoft.com/office/powerpoint/2010/main" val="250516984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918623" y="1341956"/>
            <a:ext cx="10354753" cy="5259811"/>
          </a:xfrm>
        </p:spPr>
        <p:txBody>
          <a:bodyPr/>
          <a:lstStyle/>
          <a:p>
            <a:r>
              <a:rPr lang="en-US" sz="2800" dirty="0">
                <a:solidFill>
                  <a:srgbClr val="5F5F5F"/>
                </a:solidFill>
              </a:rPr>
              <a:t>Jurisdictions currently submit human arboviral case notification data in various ways. </a:t>
            </a:r>
          </a:p>
          <a:p>
            <a:pPr>
              <a:spcBef>
                <a:spcPts val="2400"/>
              </a:spcBef>
            </a:pPr>
            <a:r>
              <a:rPr lang="en-US" sz="2800" dirty="0">
                <a:solidFill>
                  <a:srgbClr val="5F5F5F"/>
                </a:solidFill>
              </a:rPr>
              <a:t>The National Notifiable Diseases Surveillance System (NNDSS) program works to have all jurisdictions sending case notifications via HL7 messages.</a:t>
            </a:r>
            <a:endParaRPr lang="en-US" sz="2800" b="1" dirty="0">
              <a:solidFill>
                <a:srgbClr val="5F5F5F"/>
              </a:solidFill>
            </a:endParaRPr>
          </a:p>
          <a:p>
            <a:pPr>
              <a:spcBef>
                <a:spcPts val="2400"/>
              </a:spcBef>
            </a:pPr>
            <a:r>
              <a:rPr lang="en-US" sz="2800" b="1" dirty="0">
                <a:solidFill>
                  <a:srgbClr val="5F5F5F"/>
                </a:solidFill>
              </a:rPr>
              <a:t>Message mapping guides (MMGs)</a:t>
            </a:r>
            <a:r>
              <a:rPr lang="en-US" sz="2800" dirty="0">
                <a:solidFill>
                  <a:srgbClr val="5F5F5F"/>
                </a:solidFill>
              </a:rPr>
              <a:t> provide the content and structure for HL7 case notification messages, similar to a data dictionary.</a:t>
            </a:r>
          </a:p>
          <a:p>
            <a:pPr lvl="1"/>
            <a:r>
              <a:rPr lang="en-US" sz="2400" dirty="0">
                <a:solidFill>
                  <a:srgbClr val="5F5F5F"/>
                </a:solidFill>
              </a:rPr>
              <a:t>Includes </a:t>
            </a:r>
            <a:r>
              <a:rPr lang="en-US" sz="2400" b="1" dirty="0">
                <a:solidFill>
                  <a:srgbClr val="5F5F5F"/>
                </a:solidFill>
              </a:rPr>
              <a:t>value sets</a:t>
            </a:r>
            <a:r>
              <a:rPr lang="en-US" sz="2400" dirty="0">
                <a:solidFill>
                  <a:srgbClr val="5F5F5F"/>
                </a:solidFill>
              </a:rPr>
              <a:t>, which specify the requested responses (values) for the questions (</a:t>
            </a:r>
            <a:r>
              <a:rPr lang="en-US" sz="2400" b="1" dirty="0">
                <a:solidFill>
                  <a:srgbClr val="5F5F5F"/>
                </a:solidFill>
              </a:rPr>
              <a:t>data elements</a:t>
            </a:r>
            <a:r>
              <a:rPr lang="en-US" sz="2400" dirty="0">
                <a:solidFill>
                  <a:srgbClr val="5F5F5F"/>
                </a:solidFill>
              </a:rPr>
              <a:t>) in the MMG.</a:t>
            </a:r>
          </a:p>
        </p:txBody>
      </p:sp>
      <p:sp>
        <p:nvSpPr>
          <p:cNvPr id="16" name="Title 15"/>
          <p:cNvSpPr>
            <a:spLocks noGrp="1"/>
          </p:cNvSpPr>
          <p:nvPr>
            <p:ph type="title"/>
          </p:nvPr>
        </p:nvSpPr>
        <p:spPr>
          <a:xfrm>
            <a:off x="609600" y="418192"/>
            <a:ext cx="10972800" cy="623162"/>
          </a:xfrm>
        </p:spPr>
        <p:txBody>
          <a:bodyPr anchor="t"/>
          <a:lstStyle/>
          <a:p>
            <a:r>
              <a:rPr lang="en-US" sz="3730" dirty="0"/>
              <a:t>NNDSS Implementation Overview</a:t>
            </a:r>
          </a:p>
        </p:txBody>
      </p:sp>
    </p:spTree>
    <p:extLst>
      <p:ext uri="{BB962C8B-B14F-4D97-AF65-F5344CB8AC3E}">
        <p14:creationId xmlns:p14="http://schemas.microsoft.com/office/powerpoint/2010/main" val="122972602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918623" y="1341956"/>
            <a:ext cx="10354753" cy="5259811"/>
          </a:xfrm>
        </p:spPr>
        <p:txBody>
          <a:bodyPr/>
          <a:lstStyle/>
          <a:p>
            <a:pPr>
              <a:spcBef>
                <a:spcPts val="2400"/>
              </a:spcBef>
            </a:pPr>
            <a:r>
              <a:rPr lang="en-US" sz="2800" dirty="0">
                <a:solidFill>
                  <a:srgbClr val="5F5F5F"/>
                </a:solidFill>
              </a:rPr>
              <a:t>Engage stakeholders</a:t>
            </a:r>
          </a:p>
          <a:p>
            <a:pPr lvl="1"/>
            <a:r>
              <a:rPr lang="en-US" sz="2400" dirty="0">
                <a:solidFill>
                  <a:srgbClr val="5F5F5F"/>
                </a:solidFill>
              </a:rPr>
              <a:t>Engage both informaticians and arboviral/zoonotic epidemiologists. </a:t>
            </a:r>
          </a:p>
          <a:p>
            <a:pPr lvl="1"/>
            <a:r>
              <a:rPr lang="en-US" sz="2400" dirty="0">
                <a:solidFill>
                  <a:srgbClr val="5F5F5F"/>
                </a:solidFill>
              </a:rPr>
              <a:t>“Engage early and often.”</a:t>
            </a:r>
          </a:p>
          <a:p>
            <a:endParaRPr lang="en-US" sz="2400" dirty="0">
              <a:solidFill>
                <a:srgbClr val="5F5F5F"/>
              </a:solidFill>
            </a:endParaRPr>
          </a:p>
          <a:p>
            <a:pPr>
              <a:spcBef>
                <a:spcPts val="2400"/>
              </a:spcBef>
            </a:pPr>
            <a:r>
              <a:rPr lang="en-US" sz="2800" dirty="0">
                <a:solidFill>
                  <a:srgbClr val="5F5F5F"/>
                </a:solidFill>
              </a:rPr>
              <a:t>Strongly recommend using Arboviral Implementation Spreadsheet for documentation of gap analysis and data crosswalk.</a:t>
            </a:r>
          </a:p>
          <a:p>
            <a:pPr lvl="1"/>
            <a:r>
              <a:rPr lang="en-US" sz="2400" dirty="0">
                <a:solidFill>
                  <a:srgbClr val="5F5F5F"/>
                </a:solidFill>
              </a:rPr>
              <a:t>This spreadsheet or a similar resource is one requirement of onboarding.</a:t>
            </a:r>
            <a:endParaRPr lang="en-US" sz="2800" dirty="0">
              <a:solidFill>
                <a:srgbClr val="5F5F5F"/>
              </a:solidFill>
            </a:endParaRPr>
          </a:p>
          <a:p>
            <a:endParaRPr lang="en-US" sz="2400" dirty="0">
              <a:solidFill>
                <a:srgbClr val="5F5F5F"/>
              </a:solidFill>
            </a:endParaRPr>
          </a:p>
        </p:txBody>
      </p:sp>
      <p:sp>
        <p:nvSpPr>
          <p:cNvPr id="16" name="Title 15"/>
          <p:cNvSpPr>
            <a:spLocks noGrp="1"/>
          </p:cNvSpPr>
          <p:nvPr>
            <p:ph type="title"/>
          </p:nvPr>
        </p:nvSpPr>
        <p:spPr>
          <a:xfrm>
            <a:off x="609600" y="418192"/>
            <a:ext cx="10972800" cy="623162"/>
          </a:xfrm>
        </p:spPr>
        <p:txBody>
          <a:bodyPr anchor="t"/>
          <a:lstStyle/>
          <a:p>
            <a:r>
              <a:rPr lang="en-US" sz="3730" dirty="0"/>
              <a:t>Preparing for Implementation</a:t>
            </a:r>
          </a:p>
        </p:txBody>
      </p:sp>
    </p:spTree>
    <p:extLst>
      <p:ext uri="{BB962C8B-B14F-4D97-AF65-F5344CB8AC3E}">
        <p14:creationId xmlns:p14="http://schemas.microsoft.com/office/powerpoint/2010/main" val="69789235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918623" y="1146013"/>
            <a:ext cx="10354753" cy="5259811"/>
          </a:xfrm>
        </p:spPr>
        <p:txBody>
          <a:bodyPr/>
          <a:lstStyle/>
          <a:p>
            <a:r>
              <a:rPr lang="en-US" sz="2800" dirty="0">
                <a:solidFill>
                  <a:srgbClr val="5F5F5F"/>
                </a:solidFill>
              </a:rPr>
              <a:t>Includes comparing:</a:t>
            </a:r>
          </a:p>
          <a:p>
            <a:pPr lvl="1"/>
            <a:r>
              <a:rPr lang="en-US" sz="2400" dirty="0">
                <a:solidFill>
                  <a:srgbClr val="5F5F5F"/>
                </a:solidFill>
              </a:rPr>
              <a:t>data collected in state surveillance system,</a:t>
            </a:r>
          </a:p>
          <a:p>
            <a:pPr lvl="1"/>
            <a:r>
              <a:rPr lang="en-US" sz="2400" dirty="0">
                <a:solidFill>
                  <a:srgbClr val="5F5F5F"/>
                </a:solidFill>
              </a:rPr>
              <a:t>data submitted to CDC previously, including how it was sent,</a:t>
            </a:r>
          </a:p>
          <a:p>
            <a:pPr lvl="1">
              <a:spcBef>
                <a:spcPts val="24"/>
              </a:spcBef>
            </a:pPr>
            <a:r>
              <a:rPr lang="en-US" sz="2400" dirty="0">
                <a:solidFill>
                  <a:srgbClr val="5F5F5F"/>
                </a:solidFill>
              </a:rPr>
              <a:t>data requested in the MMG</a:t>
            </a:r>
            <a:r>
              <a:rPr lang="en-US" sz="2800" dirty="0">
                <a:solidFill>
                  <a:srgbClr val="5F5F5F"/>
                </a:solidFill>
              </a:rPr>
              <a:t>.</a:t>
            </a:r>
          </a:p>
          <a:p>
            <a:pPr>
              <a:spcBef>
                <a:spcPts val="2400"/>
              </a:spcBef>
            </a:pPr>
            <a:r>
              <a:rPr lang="en-US" sz="2800" dirty="0">
                <a:solidFill>
                  <a:srgbClr val="5F5F5F"/>
                </a:solidFill>
              </a:rPr>
              <a:t>Helps identify  </a:t>
            </a:r>
          </a:p>
          <a:p>
            <a:pPr lvl="1">
              <a:spcBef>
                <a:spcPts val="576"/>
              </a:spcBef>
            </a:pPr>
            <a:r>
              <a:rPr lang="en-US" sz="2400" dirty="0">
                <a:solidFill>
                  <a:srgbClr val="5F5F5F"/>
                </a:solidFill>
              </a:rPr>
              <a:t>if updates to the surveillance system are needed,</a:t>
            </a:r>
          </a:p>
          <a:p>
            <a:pPr lvl="1">
              <a:spcBef>
                <a:spcPts val="576"/>
              </a:spcBef>
            </a:pPr>
            <a:r>
              <a:rPr lang="en-US" sz="2400" dirty="0">
                <a:solidFill>
                  <a:srgbClr val="5F5F5F"/>
                </a:solidFill>
              </a:rPr>
              <a:t>if data needs to be translated to populate the HL7 message correctly,</a:t>
            </a:r>
          </a:p>
          <a:p>
            <a:pPr lvl="1">
              <a:spcBef>
                <a:spcPts val="576"/>
              </a:spcBef>
            </a:pPr>
            <a:r>
              <a:rPr lang="en-US" sz="2400" dirty="0">
                <a:solidFill>
                  <a:srgbClr val="5F5F5F"/>
                </a:solidFill>
              </a:rPr>
              <a:t>if additional data needs to be collected for cases.</a:t>
            </a:r>
          </a:p>
          <a:p>
            <a:pPr>
              <a:spcBef>
                <a:spcPts val="2400"/>
              </a:spcBef>
            </a:pPr>
            <a:r>
              <a:rPr lang="en-US" sz="2800" dirty="0">
                <a:solidFill>
                  <a:srgbClr val="5F5F5F"/>
                </a:solidFill>
              </a:rPr>
              <a:t>See resources on the Technical Assistance and Training Resource Center webpage </a:t>
            </a:r>
            <a:r>
              <a:rPr lang="en-US" sz="2800" dirty="0">
                <a:solidFill>
                  <a:srgbClr val="5F5F5F"/>
                </a:solidFill>
                <a:hlinkClick r:id="rId3"/>
              </a:rPr>
              <a:t>Arboviral Implementation and Onboarding Information</a:t>
            </a:r>
            <a:r>
              <a:rPr lang="en-US" sz="2800" dirty="0">
                <a:solidFill>
                  <a:srgbClr val="5F5F5F"/>
                </a:solidFill>
              </a:rPr>
              <a:t>.</a:t>
            </a:r>
          </a:p>
          <a:p>
            <a:pPr marL="0" indent="0">
              <a:buNone/>
            </a:pPr>
            <a:endParaRPr lang="en-US" sz="2800" dirty="0">
              <a:solidFill>
                <a:srgbClr val="5F5F5F"/>
              </a:solidFill>
            </a:endParaRPr>
          </a:p>
          <a:p>
            <a:endParaRPr lang="en-US" sz="2800" dirty="0">
              <a:solidFill>
                <a:srgbClr val="5F5F5F"/>
              </a:solidFill>
            </a:endParaRPr>
          </a:p>
        </p:txBody>
      </p:sp>
      <p:sp>
        <p:nvSpPr>
          <p:cNvPr id="16" name="Title 15"/>
          <p:cNvSpPr>
            <a:spLocks noGrp="1"/>
          </p:cNvSpPr>
          <p:nvPr>
            <p:ph type="title"/>
          </p:nvPr>
        </p:nvSpPr>
        <p:spPr>
          <a:xfrm>
            <a:off x="609600" y="418192"/>
            <a:ext cx="10972800" cy="623162"/>
          </a:xfrm>
        </p:spPr>
        <p:txBody>
          <a:bodyPr anchor="t"/>
          <a:lstStyle/>
          <a:p>
            <a:r>
              <a:rPr lang="en-US" sz="3730" dirty="0"/>
              <a:t>Gap Analysis</a:t>
            </a:r>
          </a:p>
        </p:txBody>
      </p:sp>
    </p:spTree>
    <p:extLst>
      <p:ext uri="{BB962C8B-B14F-4D97-AF65-F5344CB8AC3E}">
        <p14:creationId xmlns:p14="http://schemas.microsoft.com/office/powerpoint/2010/main" val="180962463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918623" y="1341956"/>
            <a:ext cx="10354753" cy="5259811"/>
          </a:xfrm>
        </p:spPr>
        <p:txBody>
          <a:bodyPr/>
          <a:lstStyle/>
          <a:p>
            <a:pPr>
              <a:spcBef>
                <a:spcPts val="3000"/>
              </a:spcBef>
            </a:pPr>
            <a:r>
              <a:rPr lang="en-US" sz="2800" dirty="0">
                <a:solidFill>
                  <a:srgbClr val="5F5F5F"/>
                </a:solidFill>
              </a:rPr>
              <a:t>Maintain or improve on data submitted through previous methods.</a:t>
            </a:r>
          </a:p>
          <a:p>
            <a:pPr>
              <a:spcBef>
                <a:spcPts val="3000"/>
              </a:spcBef>
            </a:pPr>
            <a:r>
              <a:rPr lang="en-US" sz="2800" dirty="0">
                <a:solidFill>
                  <a:srgbClr val="5F5F5F"/>
                </a:solidFill>
              </a:rPr>
              <a:t>Ensure all data elements previously submitted to ArboNET can be collected in the system and sent in the HL7 message.</a:t>
            </a:r>
          </a:p>
          <a:p>
            <a:pPr lvl="1">
              <a:spcBef>
                <a:spcPts val="1200"/>
              </a:spcBef>
            </a:pPr>
            <a:r>
              <a:rPr lang="en-US" sz="2400" dirty="0">
                <a:solidFill>
                  <a:srgbClr val="5F5F5F"/>
                </a:solidFill>
              </a:rPr>
              <a:t>e.g., Clinical Syndrome, Identified by Blood Donor Screening</a:t>
            </a:r>
          </a:p>
          <a:p>
            <a:pPr>
              <a:spcBef>
                <a:spcPts val="2400"/>
              </a:spcBef>
            </a:pPr>
            <a:r>
              <a:rPr lang="en-US" sz="2800" dirty="0">
                <a:solidFill>
                  <a:srgbClr val="5F5F5F"/>
                </a:solidFill>
              </a:rPr>
              <a:t>Request Technical Assistance for additional help by emailing </a:t>
            </a:r>
            <a:r>
              <a:rPr lang="en-US" sz="2800" dirty="0">
                <a:solidFill>
                  <a:srgbClr val="5F5F5F"/>
                </a:solidFill>
                <a:hlinkClick r:id="rId3"/>
              </a:rPr>
              <a:t>edx@cdc.gov</a:t>
            </a:r>
            <a:r>
              <a:rPr lang="en-US" sz="2800" dirty="0">
                <a:solidFill>
                  <a:srgbClr val="5F5F5F"/>
                </a:solidFill>
              </a:rPr>
              <a:t>.</a:t>
            </a:r>
          </a:p>
          <a:p>
            <a:pPr marL="0" indent="0">
              <a:spcBef>
                <a:spcPts val="2400"/>
              </a:spcBef>
              <a:buNone/>
            </a:pPr>
            <a:endParaRPr lang="en-US" sz="2800" dirty="0">
              <a:solidFill>
                <a:srgbClr val="5F5F5F"/>
              </a:solidFill>
            </a:endParaRPr>
          </a:p>
          <a:p>
            <a:pPr marL="0" indent="0">
              <a:buNone/>
            </a:pPr>
            <a:endParaRPr lang="en-US" sz="2800" dirty="0">
              <a:solidFill>
                <a:srgbClr val="5F5F5F"/>
              </a:solidFill>
            </a:endParaRPr>
          </a:p>
          <a:p>
            <a:endParaRPr lang="en-US" sz="3000" dirty="0">
              <a:solidFill>
                <a:srgbClr val="5F5F5F"/>
              </a:solidFill>
            </a:endParaRPr>
          </a:p>
          <a:p>
            <a:endParaRPr lang="en-US" sz="3000" dirty="0">
              <a:solidFill>
                <a:srgbClr val="5F5F5F"/>
              </a:solidFill>
            </a:endParaRPr>
          </a:p>
          <a:p>
            <a:pPr marL="0" indent="0">
              <a:buNone/>
            </a:pPr>
            <a:endParaRPr lang="en-US" sz="2800" dirty="0">
              <a:solidFill>
                <a:srgbClr val="00B050"/>
              </a:solidFill>
            </a:endParaRPr>
          </a:p>
        </p:txBody>
      </p:sp>
      <p:sp>
        <p:nvSpPr>
          <p:cNvPr id="16" name="Title 15"/>
          <p:cNvSpPr>
            <a:spLocks noGrp="1"/>
          </p:cNvSpPr>
          <p:nvPr>
            <p:ph type="title"/>
          </p:nvPr>
        </p:nvSpPr>
        <p:spPr>
          <a:xfrm>
            <a:off x="609600" y="418192"/>
            <a:ext cx="10972800" cy="623162"/>
          </a:xfrm>
        </p:spPr>
        <p:txBody>
          <a:bodyPr anchor="t"/>
          <a:lstStyle/>
          <a:p>
            <a:r>
              <a:rPr lang="en-US" sz="3730" dirty="0"/>
              <a:t>Implementation</a:t>
            </a:r>
          </a:p>
        </p:txBody>
      </p:sp>
    </p:spTree>
    <p:extLst>
      <p:ext uri="{BB962C8B-B14F-4D97-AF65-F5344CB8AC3E}">
        <p14:creationId xmlns:p14="http://schemas.microsoft.com/office/powerpoint/2010/main" val="121073528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27539" y="4363214"/>
            <a:ext cx="9423947" cy="1938992"/>
          </a:xfrm>
          <a:prstGeom prst="rect">
            <a:avLst/>
          </a:prstGeom>
        </p:spPr>
        <p:txBody>
          <a:bodyPr wrap="square" numCol="1">
            <a:spAutoFit/>
          </a:bodyPr>
          <a:lstStyle/>
          <a:p>
            <a:pPr>
              <a:defRPr/>
            </a:pPr>
            <a:r>
              <a:rPr lang="en-US" sz="2400" b="1" dirty="0">
                <a:solidFill>
                  <a:srgbClr val="000000"/>
                </a:solidFill>
                <a:latin typeface="Calibri" panose="020F0502020204030204" pitchFamily="34" charset="0"/>
                <a:cs typeface="Arial" panose="020B0604020202020204" pitchFamily="34" charset="0"/>
              </a:rPr>
              <a:t>Stacey Martin, MSc</a:t>
            </a:r>
          </a:p>
          <a:p>
            <a:pPr lvl="0">
              <a:defRPr/>
            </a:pPr>
            <a:r>
              <a:rPr lang="en-US" sz="2400" b="1" dirty="0">
                <a:solidFill>
                  <a:srgbClr val="000000"/>
                </a:solidFill>
                <a:latin typeface="Calibri" panose="020F0502020204030204" pitchFamily="34" charset="0"/>
                <a:cs typeface="Arial" panose="020B0604020202020204" pitchFamily="34" charset="0"/>
              </a:rPr>
              <a:t>Nicole Lindsey, MS</a:t>
            </a:r>
            <a:endParaRPr lang="en-US" sz="2400" b="1" dirty="0">
              <a:solidFill>
                <a:srgbClr val="C00000"/>
              </a:solidFill>
              <a:latin typeface="Calibri" panose="020F0502020204030204" pitchFamily="34" charset="0"/>
              <a:cs typeface="Arial" panose="020B0604020202020204" pitchFamily="34" charset="0"/>
            </a:endParaRPr>
          </a:p>
          <a:p>
            <a:pPr>
              <a:defRPr/>
            </a:pPr>
            <a:r>
              <a:rPr lang="en-US" sz="2400" b="1" dirty="0">
                <a:solidFill>
                  <a:srgbClr val="000818"/>
                </a:solidFill>
                <a:latin typeface="Calibri" panose="020F0502020204030204" pitchFamily="34" charset="0"/>
                <a:cs typeface="Arial" panose="020B0604020202020204" pitchFamily="34" charset="0"/>
              </a:rPr>
              <a:t>Jennifer Lehman</a:t>
            </a:r>
            <a:endParaRPr lang="en-US" sz="2400" b="1" dirty="0">
              <a:solidFill>
                <a:srgbClr val="FF0000"/>
              </a:solidFill>
              <a:latin typeface="Calibri" panose="020F0502020204030204" pitchFamily="34" charset="0"/>
              <a:cs typeface="Arial" panose="020B0604020202020204" pitchFamily="34" charset="0"/>
            </a:endParaRPr>
          </a:p>
          <a:p>
            <a:pPr>
              <a:defRPr/>
            </a:pPr>
            <a:r>
              <a:rPr lang="en-US" sz="2400" b="1" dirty="0">
                <a:solidFill>
                  <a:srgbClr val="000000"/>
                </a:solidFill>
                <a:latin typeface="Calibri" panose="020F0502020204030204" pitchFamily="34" charset="0"/>
                <a:cs typeface="Arial" panose="020B0604020202020204" pitchFamily="34" charset="0"/>
              </a:rPr>
              <a:t>Laura Adams, DVM, MPH</a:t>
            </a:r>
          </a:p>
          <a:p>
            <a:pPr>
              <a:defRPr/>
            </a:pPr>
            <a:r>
              <a:rPr lang="en-US" sz="2400" dirty="0">
                <a:solidFill>
                  <a:srgbClr val="0096D6"/>
                </a:solidFill>
                <a:latin typeface="Calibri" panose="020F0502020204030204" pitchFamily="34" charset="0"/>
                <a:cs typeface="Arial" panose="020B0604020202020204" pitchFamily="34" charset="0"/>
              </a:rPr>
              <a:t>Division of Vector-Borne Diseases (DVBD)</a:t>
            </a: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1910862" y="3160573"/>
            <a:ext cx="8440615" cy="866395"/>
          </a:xfrm>
        </p:spPr>
        <p:txBody>
          <a:bodyPr/>
          <a:lstStyle/>
          <a:p>
            <a:pPr lvl="0">
              <a:defRPr/>
            </a:pPr>
            <a:r>
              <a:rPr lang="en-US" dirty="0"/>
              <a:t>Overview of New Arboviral Resources</a:t>
            </a:r>
          </a:p>
        </p:txBody>
      </p:sp>
    </p:spTree>
    <p:extLst>
      <p:ext uri="{BB962C8B-B14F-4D97-AF65-F5344CB8AC3E}">
        <p14:creationId xmlns:p14="http://schemas.microsoft.com/office/powerpoint/2010/main" val="164994859"/>
      </p:ext>
    </p:extLst>
  </p:cSld>
  <p:clrMapOvr>
    <a:masterClrMapping/>
  </p:clrMapOvr>
  <p:transition>
    <p:fade/>
  </p:transition>
</p:sld>
</file>

<file path=ppt/theme/theme1.xml><?xml version="1.0" encoding="utf-8"?>
<a:theme xmlns:a="http://schemas.openxmlformats.org/drawingml/2006/main" name="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0.xml><?xml version="1.0" encoding="utf-8"?>
<a:theme xmlns:a="http://schemas.openxmlformats.org/drawingml/2006/main" name="9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1.xml><?xml version="1.0" encoding="utf-8"?>
<a:theme xmlns:a="http://schemas.openxmlformats.org/drawingml/2006/main" name="10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2.xml><?xml version="1.0" encoding="utf-8"?>
<a:theme xmlns:a="http://schemas.openxmlformats.org/drawingml/2006/main" name="Theme1">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Theme1" id="{E8BF7105-36F5-404D-9137-3B84EE3661D0}" vid="{5FF21B2D-7FA0-4342-A3F4-9449014E1C1A}"/>
    </a:ext>
  </a:extLst>
</a:theme>
</file>

<file path=ppt/theme/theme13.xml><?xml version="1.0" encoding="utf-8"?>
<a:theme xmlns:a="http://schemas.openxmlformats.org/drawingml/2006/main" name="1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4.xml><?xml version="1.0" encoding="utf-8"?>
<a:theme xmlns:a="http://schemas.openxmlformats.org/drawingml/2006/main" name="1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5.xml><?xml version="1.0" encoding="utf-8"?>
<a:theme xmlns:a="http://schemas.openxmlformats.org/drawingml/2006/main" name="13_NCEH_ATSDR_combined">
  <a:themeElements>
    <a:clrScheme name="Custom 13">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3.xml><?xml version="1.0" encoding="utf-8"?>
<a:theme xmlns:a="http://schemas.openxmlformats.org/drawingml/2006/main" name="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4.xml><?xml version="1.0" encoding="utf-8"?>
<a:theme xmlns:a="http://schemas.openxmlformats.org/drawingml/2006/main" name="3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5.xml><?xml version="1.0" encoding="utf-8"?>
<a:theme xmlns:a="http://schemas.openxmlformats.org/drawingml/2006/main" name="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6.xml><?xml version="1.0" encoding="utf-8"?>
<a:theme xmlns:a="http://schemas.openxmlformats.org/drawingml/2006/main" name="6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7.xml><?xml version="1.0" encoding="utf-8"?>
<a:theme xmlns:a="http://schemas.openxmlformats.org/drawingml/2006/main" name="5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8.xml><?xml version="1.0" encoding="utf-8"?>
<a:theme xmlns:a="http://schemas.openxmlformats.org/drawingml/2006/main" name="7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9.xml><?xml version="1.0" encoding="utf-8"?>
<a:theme xmlns:a="http://schemas.openxmlformats.org/drawingml/2006/main" name="8_NCEH_ATSDR_combined">
  <a:themeElements>
    <a:clrScheme name="Custom 10">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16632</TotalTime>
  <Words>1278</Words>
  <Application>Microsoft Office PowerPoint</Application>
  <PresentationFormat>Widescreen</PresentationFormat>
  <Paragraphs>218</Paragraphs>
  <Slides>21</Slides>
  <Notes>21</Notes>
  <HiddenSlides>0</HiddenSlides>
  <MMClips>0</MMClips>
  <ScaleCrop>false</ScaleCrop>
  <HeadingPairs>
    <vt:vector size="8" baseType="variant">
      <vt:variant>
        <vt:lpstr>Fonts Used</vt:lpstr>
      </vt:variant>
      <vt:variant>
        <vt:i4>5</vt:i4>
      </vt:variant>
      <vt:variant>
        <vt:lpstr>Theme</vt:lpstr>
      </vt:variant>
      <vt:variant>
        <vt:i4>16</vt:i4>
      </vt:variant>
      <vt:variant>
        <vt:lpstr>Embedded OLE Servers</vt:lpstr>
      </vt:variant>
      <vt:variant>
        <vt:i4>1</vt:i4>
      </vt:variant>
      <vt:variant>
        <vt:lpstr>Slide Titles</vt:lpstr>
      </vt:variant>
      <vt:variant>
        <vt:i4>21</vt:i4>
      </vt:variant>
    </vt:vector>
  </HeadingPairs>
  <TitlesOfParts>
    <vt:vector size="43" baseType="lpstr">
      <vt:lpstr>Arial</vt:lpstr>
      <vt:lpstr>Calibri</vt:lpstr>
      <vt:lpstr>Calibri Light</vt:lpstr>
      <vt:lpstr>Myriad Web Pro</vt:lpstr>
      <vt:lpstr>Wingdings</vt:lpstr>
      <vt:lpstr>NCEH_ATSDR_combined</vt:lpstr>
      <vt:lpstr>1_NCEH_ATSDR_combined</vt:lpstr>
      <vt:lpstr>2_NCEH_ATSDR_combined</vt:lpstr>
      <vt:lpstr>3_NCEH_ATSDR_combined</vt:lpstr>
      <vt:lpstr>4_NCEH_ATSDR_combined</vt:lpstr>
      <vt:lpstr>6_NCEH_ATSDR_combined</vt:lpstr>
      <vt:lpstr>5_NCEH_ATSDR_combined</vt:lpstr>
      <vt:lpstr>7_NCEH_ATSDR_combined</vt:lpstr>
      <vt:lpstr>8_NCEH_ATSDR_combined</vt:lpstr>
      <vt:lpstr>9_NCEH_ATSDR_combined</vt:lpstr>
      <vt:lpstr>10_NCEH_ATSDR_combined</vt:lpstr>
      <vt:lpstr>Theme1</vt:lpstr>
      <vt:lpstr>11_NCEH_ATSDR_combined</vt:lpstr>
      <vt:lpstr>12_NCEH_ATSDR_combined</vt:lpstr>
      <vt:lpstr>13_NCEH_ATSDR_combined</vt:lpstr>
      <vt:lpstr>Office Theme</vt:lpstr>
      <vt:lpstr>Bitmap Image</vt:lpstr>
      <vt:lpstr>Special Session NNDSS Modernization Initiative (NMI) eSHARE: Guidance and Resources for Implementing Arboviral v1.3 HL7 Case Notification Messages</vt:lpstr>
      <vt:lpstr>Agenda</vt:lpstr>
      <vt:lpstr>Arboviral v1.3 Implementation Status         March 4, 2019</vt:lpstr>
      <vt:lpstr>Arboviral v1.3 MMG Implementation Tips</vt:lpstr>
      <vt:lpstr>NNDSS Implementation Overview</vt:lpstr>
      <vt:lpstr>Preparing for Implementation</vt:lpstr>
      <vt:lpstr>Gap Analysis</vt:lpstr>
      <vt:lpstr>Implementation</vt:lpstr>
      <vt:lpstr>Overview of New Arboviral Resources</vt:lpstr>
      <vt:lpstr>New Arboviral Resources Posted</vt:lpstr>
      <vt:lpstr>Surveillance Guide</vt:lpstr>
      <vt:lpstr>Data Element Priority List</vt:lpstr>
      <vt:lpstr>Arboviral Disease Reporting</vt:lpstr>
      <vt:lpstr>Arboviral v1.3 MMG Onboarding Tips</vt:lpstr>
      <vt:lpstr>Onboarding</vt:lpstr>
      <vt:lpstr>Onboarding Timeline and Expectations</vt:lpstr>
      <vt:lpstr>Key Contacts</vt:lpstr>
      <vt:lpstr>Questions and Answers</vt:lpstr>
      <vt:lpstr>PowerPoint Presentation</vt:lpstr>
      <vt:lpstr>      Appendix A: Additional Details on Arboviral Onboarding      </vt:lpstr>
      <vt:lpstr>Appendix A: NMI eSHARE Webinars </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NNDSS Modernization Initiative (NMI) eSHARE - March 2019 (Special Session)</dc:title>
  <dc:subject>NMI eSHARE</dc:subject>
  <dc:creator>CDC</dc:creator>
  <cp:keywords>NMI, eSHARE, NNDSS, NMI, update, arboviral, v1.3, case, notification, implementation, onboarding, guidance, resources, Technical Assistance, TA, Technical Assistance and Training Resource Center, edx,Message Mapping Guide, MMGs, Arboviral Disease Reporting, Surveillance Guide, Data Element, Priority List</cp:keywords>
  <cp:lastModifiedBy>Laspina, Michael (CDC/DDPHSS/CSELS/DHIS)</cp:lastModifiedBy>
  <cp:revision>1286</cp:revision>
  <cp:lastPrinted>2019-03-04T18:20:31Z</cp:lastPrinted>
  <dcterms:created xsi:type="dcterms:W3CDTF">2016-10-13T18:50:31Z</dcterms:created>
  <dcterms:modified xsi:type="dcterms:W3CDTF">2021-04-27T19:42:13Z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2021-04-22T18:58:07Z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7ae1a966-0e6a-4b33-a26a-4e413f751a97</vt:lpwstr>
  </property>
  <property fmtid="{D5CDD505-2E9C-101B-9397-08002B2CF9AE}" pid="8" name="MSIP_Label_7b94a7b8-f06c-4dfe-bdcc-9b548fd58c31_ContentBits">
    <vt:lpwstr>0</vt:lpwstr>
  </property>
</Properties>
</file>