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6.xml" ContentType="application/vnd.openxmlformats-officedocument.theme+xml"/>
  <Override PartName="/ppt/slideLayouts/slideLayout3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slideLayouts/slideLayout40.xml" ContentType="application/vnd.openxmlformats-officedocument.presentationml.slideLayout+xml"/>
  <Override PartName="/ppt/theme/theme1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2.xml" ContentType="application/vnd.openxmlformats-officedocument.theme+xml"/>
  <Override PartName="/ppt/slideLayouts/slideLayout62.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66" r:id="rId4"/>
    <p:sldMasterId id="2147483668" r:id="rId5"/>
    <p:sldMasterId id="2147483677" r:id="rId6"/>
    <p:sldMasterId id="2147483682" r:id="rId7"/>
    <p:sldMasterId id="2147483698" r:id="rId8"/>
    <p:sldMasterId id="2147483727" r:id="rId9"/>
    <p:sldMasterId id="2147483733" r:id="rId10"/>
    <p:sldMasterId id="2147483752" r:id="rId11"/>
    <p:sldMasterId id="2147483764" r:id="rId12"/>
    <p:sldMasterId id="2147483780" r:id="rId13"/>
    <p:sldMasterId id="2147483784" r:id="rId14"/>
    <p:sldMasterId id="2147483801" r:id="rId15"/>
    <p:sldMasterId id="2147483807" r:id="rId16"/>
    <p:sldMasterId id="2147483831" r:id="rId17"/>
    <p:sldMasterId id="2147483835" r:id="rId18"/>
    <p:sldMasterId id="2147483853" r:id="rId19"/>
    <p:sldMasterId id="2147483878" r:id="rId20"/>
    <p:sldMasterId id="2147483892" r:id="rId21"/>
    <p:sldMasterId id="2147483896" r:id="rId22"/>
    <p:sldMasterId id="2147483901" r:id="rId23"/>
  </p:sldMasterIdLst>
  <p:notesMasterIdLst>
    <p:notesMasterId r:id="rId52"/>
  </p:notesMasterIdLst>
  <p:handoutMasterIdLst>
    <p:handoutMasterId r:id="rId53"/>
  </p:handoutMasterIdLst>
  <p:sldIdLst>
    <p:sldId id="543" r:id="rId24"/>
    <p:sldId id="570" r:id="rId25"/>
    <p:sldId id="867" r:id="rId26"/>
    <p:sldId id="831" r:id="rId27"/>
    <p:sldId id="922" r:id="rId28"/>
    <p:sldId id="918" r:id="rId29"/>
    <p:sldId id="986" r:id="rId30"/>
    <p:sldId id="925" r:id="rId31"/>
    <p:sldId id="983" r:id="rId32"/>
    <p:sldId id="982" r:id="rId33"/>
    <p:sldId id="951" r:id="rId34"/>
    <p:sldId id="958" r:id="rId35"/>
    <p:sldId id="959" r:id="rId36"/>
    <p:sldId id="960" r:id="rId37"/>
    <p:sldId id="955" r:id="rId38"/>
    <p:sldId id="961" r:id="rId39"/>
    <p:sldId id="962" r:id="rId40"/>
    <p:sldId id="963" r:id="rId41"/>
    <p:sldId id="979" r:id="rId42"/>
    <p:sldId id="980" r:id="rId43"/>
    <p:sldId id="954" r:id="rId44"/>
    <p:sldId id="966" r:id="rId45"/>
    <p:sldId id="973" r:id="rId46"/>
    <p:sldId id="931" r:id="rId47"/>
    <p:sldId id="993" r:id="rId48"/>
    <p:sldId id="994" r:id="rId49"/>
    <p:sldId id="521" r:id="rId50"/>
    <p:sldId id="912"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8"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24"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1"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818"/>
    <a:srgbClr val="003300"/>
    <a:srgbClr val="7F7F7F"/>
    <a:srgbClr val="000000"/>
    <a:srgbClr val="3F3F3F"/>
    <a:srgbClr val="2F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343" autoAdjust="0"/>
  </p:normalViewPr>
  <p:slideViewPr>
    <p:cSldViewPr snapToGrid="0">
      <p:cViewPr varScale="1">
        <p:scale>
          <a:sx n="41" d="100"/>
          <a:sy n="41" d="100"/>
        </p:scale>
        <p:origin x="1483" y="67"/>
      </p:cViewPr>
      <p:guideLst/>
    </p:cSldViewPr>
  </p:slideViewPr>
  <p:outlineViewPr>
    <p:cViewPr>
      <p:scale>
        <a:sx n="33" d="100"/>
        <a:sy n="33" d="100"/>
      </p:scale>
      <p:origin x="0" y="-22392"/>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2B088-C69F-461E-BFC3-D1C09C21C7F1}" type="doc">
      <dgm:prSet loTypeId="urn:microsoft.com/office/officeart/2005/8/layout/chevron2" loCatId="process" qsTypeId="urn:microsoft.com/office/officeart/2005/8/quickstyle/simple3" qsCatId="simple" csTypeId="urn:microsoft.com/office/officeart/2005/8/colors/accent1_1" csCatId="accent1" phldr="1"/>
      <dgm:spPr/>
      <dgm:t>
        <a:bodyPr/>
        <a:lstStyle/>
        <a:p>
          <a:endParaRPr lang="en-US"/>
        </a:p>
      </dgm:t>
    </dgm:pt>
    <dgm:pt modelId="{AE858D83-F17A-4347-BB16-9E90B5DEF067}">
      <dgm:prSet phldrT="[Text]" custT="1"/>
      <dgm:spPr/>
      <dgm:t>
        <a:bodyPr/>
        <a:lstStyle/>
        <a:p>
          <a:r>
            <a:rPr lang="en-US" sz="2400" b="1" dirty="0">
              <a:latin typeface="Calibri" panose="020F0502020204030204" pitchFamily="34" charset="0"/>
              <a:cs typeface="Calibri" panose="020F0502020204030204" pitchFamily="34" charset="0"/>
            </a:rPr>
            <a:t>March</a:t>
          </a:r>
        </a:p>
      </dgm:t>
      <dgm:extLst>
        <a:ext uri="{E40237B7-FDA0-4F09-8148-C483321AD2D9}">
          <dgm14:cNvPr xmlns:dgm14="http://schemas.microsoft.com/office/drawing/2010/diagram" id="0" name="" descr="The Month of March " title="Data Reconciliation Timeline"/>
        </a:ext>
      </dgm:extLst>
    </dgm:pt>
    <dgm:pt modelId="{D2B7BFD2-766F-4586-8F87-126F54F4A483}" type="parTrans" cxnId="{80DA2C2D-4B16-4E53-9676-B507C61F36C7}">
      <dgm:prSet/>
      <dgm:spPr/>
      <dgm:t>
        <a:bodyPr/>
        <a:lstStyle/>
        <a:p>
          <a:endParaRPr lang="en-US" b="1">
            <a:latin typeface="Calibri" panose="020F0502020204030204" pitchFamily="34" charset="0"/>
            <a:cs typeface="Calibri" panose="020F0502020204030204" pitchFamily="34" charset="0"/>
          </a:endParaRPr>
        </a:p>
      </dgm:t>
    </dgm:pt>
    <dgm:pt modelId="{38900144-CA69-4AD5-9B67-D0E79479C7E7}" type="sibTrans" cxnId="{80DA2C2D-4B16-4E53-9676-B507C61F36C7}">
      <dgm:prSet/>
      <dgm:spPr/>
      <dgm:t>
        <a:bodyPr/>
        <a:lstStyle/>
        <a:p>
          <a:endParaRPr lang="en-US" b="1">
            <a:latin typeface="Calibri" panose="020F0502020204030204" pitchFamily="34" charset="0"/>
            <a:cs typeface="Calibri" panose="020F0502020204030204" pitchFamily="34" charset="0"/>
          </a:endParaRPr>
        </a:p>
      </dgm:t>
    </dgm:pt>
    <dgm:pt modelId="{91DC1C92-97B1-4C25-BD08-283F2913FA5B}">
      <dgm:prSet phldrT="[Text]" custT="1"/>
      <dgm:spPr/>
      <dgm:t>
        <a:bodyPr/>
        <a:lstStyle/>
        <a:p>
          <a:r>
            <a:rPr lang="en-US" sz="2400" b="1" dirty="0">
              <a:latin typeface="Calibri" panose="020F0502020204030204" pitchFamily="34" charset="0"/>
              <a:cs typeface="Calibri" panose="020F0502020204030204" pitchFamily="34" charset="0"/>
            </a:rPr>
            <a:t>April-May</a:t>
          </a:r>
        </a:p>
      </dgm:t>
      <dgm:extLst>
        <a:ext uri="{E40237B7-FDA0-4F09-8148-C483321AD2D9}">
          <dgm14:cNvPr xmlns:dgm14="http://schemas.microsoft.com/office/drawing/2010/diagram" id="0" name="" descr="The month of April and May on the timeline" title="Data Reconciliation Timeline"/>
        </a:ext>
      </dgm:extLst>
    </dgm:pt>
    <dgm:pt modelId="{C983BD5A-B952-4142-B3BC-6E65D738D84C}" type="parTrans" cxnId="{2F533FCC-FD23-4680-AB72-DB493C486127}">
      <dgm:prSet/>
      <dgm:spPr/>
      <dgm:t>
        <a:bodyPr/>
        <a:lstStyle/>
        <a:p>
          <a:endParaRPr lang="en-US" b="1">
            <a:latin typeface="Calibri" panose="020F0502020204030204" pitchFamily="34" charset="0"/>
            <a:cs typeface="Calibri" panose="020F0502020204030204" pitchFamily="34" charset="0"/>
          </a:endParaRPr>
        </a:p>
      </dgm:t>
    </dgm:pt>
    <dgm:pt modelId="{2215204B-5124-4517-A216-2D0EABEC8002}" type="sibTrans" cxnId="{2F533FCC-FD23-4680-AB72-DB493C486127}">
      <dgm:prSet/>
      <dgm:spPr/>
      <dgm:t>
        <a:bodyPr/>
        <a:lstStyle/>
        <a:p>
          <a:endParaRPr lang="en-US" b="1">
            <a:latin typeface="Calibri" panose="020F0502020204030204" pitchFamily="34" charset="0"/>
            <a:cs typeface="Calibri" panose="020F0502020204030204" pitchFamily="34" charset="0"/>
          </a:endParaRPr>
        </a:p>
      </dgm:t>
    </dgm:pt>
    <dgm:pt modelId="{BFA111BC-FC30-4A89-B322-888668E801BD}">
      <dgm:prSet phldrT="[Text]" custT="1"/>
      <dgm:spPr/>
      <dgm:t>
        <a:bodyPr/>
        <a:lstStyle/>
        <a:p>
          <a:r>
            <a:rPr lang="en-US" sz="1800" b="0" dirty="0">
              <a:solidFill>
                <a:srgbClr val="000818"/>
              </a:solidFill>
              <a:latin typeface="Calibri" panose="020F0502020204030204" pitchFamily="34" charset="0"/>
              <a:cs typeface="Calibri" panose="020F0502020204030204" pitchFamily="34" charset="0"/>
            </a:rPr>
            <a:t>States/territories transmit updates on 2018 cases to CDC</a:t>
          </a:r>
          <a:endParaRPr lang="en-US" sz="1800" b="1" dirty="0">
            <a:solidFill>
              <a:srgbClr val="5F5F5F"/>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In April, State/territories transmit updates on 2018 cases to the CDC. On May 31, 2019 its the last day for states/territories to transmit 2018 FINAL year to date files and updates. &#10;" title="Data Reconciliation Timeline for April and May"/>
        </a:ext>
      </dgm:extLst>
    </dgm:pt>
    <dgm:pt modelId="{909F5855-248B-43DC-A438-C1D78F5FFCD2}" type="parTrans" cxnId="{2E2ABC72-AD44-4CA2-8E93-601E6777E39F}">
      <dgm:prSet/>
      <dgm:spPr/>
      <dgm:t>
        <a:bodyPr/>
        <a:lstStyle/>
        <a:p>
          <a:endParaRPr lang="en-US" b="1">
            <a:latin typeface="Calibri" panose="020F0502020204030204" pitchFamily="34" charset="0"/>
            <a:cs typeface="Calibri" panose="020F0502020204030204" pitchFamily="34" charset="0"/>
          </a:endParaRPr>
        </a:p>
      </dgm:t>
    </dgm:pt>
    <dgm:pt modelId="{F5F1081B-DC29-4A45-B78B-EFBCE483B4E8}" type="sibTrans" cxnId="{2E2ABC72-AD44-4CA2-8E93-601E6777E39F}">
      <dgm:prSet/>
      <dgm:spPr/>
      <dgm:t>
        <a:bodyPr/>
        <a:lstStyle/>
        <a:p>
          <a:endParaRPr lang="en-US" b="1">
            <a:latin typeface="Calibri" panose="020F0502020204030204" pitchFamily="34" charset="0"/>
            <a:cs typeface="Calibri" panose="020F0502020204030204" pitchFamily="34" charset="0"/>
          </a:endParaRPr>
        </a:p>
      </dgm:t>
    </dgm:pt>
    <dgm:pt modelId="{D6DA2C08-B3F7-4B62-8386-09EDAC1E3F34}">
      <dgm:prSet phldrT="[Text]" custT="1"/>
      <dgm:spPr/>
      <dgm:t>
        <a:bodyPr/>
        <a:lstStyle/>
        <a:p>
          <a:r>
            <a:rPr lang="en-US" sz="2400" b="1" dirty="0">
              <a:latin typeface="Calibri" panose="020F0502020204030204" pitchFamily="34" charset="0"/>
              <a:cs typeface="Calibri" panose="020F0502020204030204" pitchFamily="34" charset="0"/>
            </a:rPr>
            <a:t>June</a:t>
          </a:r>
        </a:p>
      </dgm:t>
      <dgm:extLst>
        <a:ext uri="{E40237B7-FDA0-4F09-8148-C483321AD2D9}">
          <dgm14:cNvPr xmlns:dgm14="http://schemas.microsoft.com/office/drawing/2010/diagram" id="0" name="" descr="The month of June on the timeline" title="Data Reconciliation Timeline"/>
        </a:ext>
      </dgm:extLst>
    </dgm:pt>
    <dgm:pt modelId="{01AD0D98-F0EF-43B6-ADCB-8A75984CB165}" type="parTrans" cxnId="{3AEEC639-B80B-4ECD-A361-D9C62F997E75}">
      <dgm:prSet/>
      <dgm:spPr/>
      <dgm:t>
        <a:bodyPr/>
        <a:lstStyle/>
        <a:p>
          <a:endParaRPr lang="en-US" b="1">
            <a:latin typeface="Calibri" panose="020F0502020204030204" pitchFamily="34" charset="0"/>
            <a:cs typeface="Calibri" panose="020F0502020204030204" pitchFamily="34" charset="0"/>
          </a:endParaRPr>
        </a:p>
      </dgm:t>
    </dgm:pt>
    <dgm:pt modelId="{6C988B1F-EB59-4850-9D13-001264573751}" type="sibTrans" cxnId="{3AEEC639-B80B-4ECD-A361-D9C62F997E75}">
      <dgm:prSet/>
      <dgm:spPr/>
      <dgm:t>
        <a:bodyPr/>
        <a:lstStyle/>
        <a:p>
          <a:endParaRPr lang="en-US" b="1">
            <a:latin typeface="Calibri" panose="020F0502020204030204" pitchFamily="34" charset="0"/>
            <a:cs typeface="Calibri" panose="020F0502020204030204" pitchFamily="34" charset="0"/>
          </a:endParaRPr>
        </a:p>
      </dgm:t>
    </dgm:pt>
    <dgm:pt modelId="{571920DB-4055-4D30-A942-27229E062C9C}">
      <dgm:prSet phldrT="[Text]" custT="1"/>
      <dgm:spPr/>
      <dgm:t>
        <a:bodyPr/>
        <a:lstStyle/>
        <a:p>
          <a:r>
            <a:rPr lang="en-US" sz="1800" b="0" dirty="0">
              <a:solidFill>
                <a:srgbClr val="000818"/>
              </a:solidFill>
              <a:latin typeface="Calibri" panose="020F0502020204030204" pitchFamily="34" charset="0"/>
              <a:cs typeface="Calibri" panose="020F0502020204030204" pitchFamily="34" charset="0"/>
            </a:rPr>
            <a:t>NNDSS emails final reports to State/Territorial Epidemiologist for signature </a:t>
          </a:r>
          <a:endParaRPr lang="en-US" sz="1800" b="1" dirty="0">
            <a:solidFill>
              <a:srgbClr val="5F5F5F"/>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In June, NNDSS emails final reports to State/Territorial Epidemiologist for signatures. June 30, 2019 is the last day for State/Territorial Epidemiologists to return approved reports to CDC. On June 30, 2019, NNDSS 2018 Reconcilation Database is closed.  &#10;&#10;&#10;" title="Data Reconciliation Timeline for June"/>
        </a:ext>
      </dgm:extLst>
    </dgm:pt>
    <dgm:pt modelId="{E6E35322-B54E-4460-AF30-4B009576ADF6}" type="parTrans" cxnId="{4E2424C7-33FA-466A-9F11-693E74779761}">
      <dgm:prSet/>
      <dgm:spPr/>
      <dgm:t>
        <a:bodyPr/>
        <a:lstStyle/>
        <a:p>
          <a:endParaRPr lang="en-US" b="1">
            <a:latin typeface="Calibri" panose="020F0502020204030204" pitchFamily="34" charset="0"/>
            <a:cs typeface="Calibri" panose="020F0502020204030204" pitchFamily="34" charset="0"/>
          </a:endParaRPr>
        </a:p>
      </dgm:t>
    </dgm:pt>
    <dgm:pt modelId="{768AB92D-F20D-43D1-A089-087BACCEDF33}" type="sibTrans" cxnId="{4E2424C7-33FA-466A-9F11-693E74779761}">
      <dgm:prSet/>
      <dgm:spPr/>
      <dgm:t>
        <a:bodyPr/>
        <a:lstStyle/>
        <a:p>
          <a:endParaRPr lang="en-US" b="1">
            <a:latin typeface="Calibri" panose="020F0502020204030204" pitchFamily="34" charset="0"/>
            <a:cs typeface="Calibri" panose="020F0502020204030204" pitchFamily="34" charset="0"/>
          </a:endParaRPr>
        </a:p>
      </dgm:t>
    </dgm:pt>
    <dgm:pt modelId="{FADDEC76-90FE-4F7E-B611-B3930FC75591}">
      <dgm:prSet phldrT="[Text]" custT="1"/>
      <dgm:spPr/>
      <dgm:t>
        <a:bodyPr/>
        <a:lstStyle/>
        <a:p>
          <a:r>
            <a:rPr lang="en-US" sz="1800" b="0" dirty="0">
              <a:solidFill>
                <a:srgbClr val="000818"/>
              </a:solidFill>
              <a:latin typeface="Calibri" panose="020F0502020204030204" pitchFamily="34" charset="0"/>
              <a:cs typeface="Calibri" panose="020F0502020204030204" pitchFamily="34" charset="0"/>
            </a:rPr>
            <a:t>NNDSS emails reconciliation packets to State/Territorial Reporters</a:t>
          </a:r>
          <a:endParaRPr lang="en-US" sz="1800" b="1" dirty="0">
            <a:solidFill>
              <a:srgbClr val="5F5F5F"/>
            </a:solidFill>
            <a:latin typeface="Calibri" panose="020F0502020204030204" pitchFamily="34" charset="0"/>
            <a:cs typeface="Calibri" panose="020F0502020204030204" pitchFamily="34" charset="0"/>
          </a:endParaRPr>
        </a:p>
      </dgm:t>
    </dgm:pt>
    <dgm:pt modelId="{268DADBD-05AC-426C-A670-C5F8C199DCDC}" type="parTrans" cxnId="{D1964C2B-C036-4F9C-9A86-8CF020813151}">
      <dgm:prSet/>
      <dgm:spPr/>
      <dgm:t>
        <a:bodyPr/>
        <a:lstStyle/>
        <a:p>
          <a:endParaRPr lang="en-US" b="1">
            <a:latin typeface="Calibri" panose="020F0502020204030204" pitchFamily="34" charset="0"/>
            <a:cs typeface="Calibri" panose="020F0502020204030204" pitchFamily="34" charset="0"/>
          </a:endParaRPr>
        </a:p>
      </dgm:t>
    </dgm:pt>
    <dgm:pt modelId="{EB06F120-94B5-4992-B5F1-A961551D5241}" type="sibTrans" cxnId="{D1964C2B-C036-4F9C-9A86-8CF020813151}">
      <dgm:prSet/>
      <dgm:spPr/>
      <dgm:t>
        <a:bodyPr/>
        <a:lstStyle/>
        <a:p>
          <a:endParaRPr lang="en-US" b="1">
            <a:latin typeface="Calibri" panose="020F0502020204030204" pitchFamily="34" charset="0"/>
            <a:cs typeface="Calibri" panose="020F0502020204030204" pitchFamily="34" charset="0"/>
          </a:endParaRPr>
        </a:p>
      </dgm:t>
    </dgm:pt>
    <dgm:pt modelId="{D4284A6D-9BD1-409D-AD6B-801030767128}">
      <dgm:prSet custT="1"/>
      <dgm:spPr/>
      <dgm:t>
        <a:bodyPr/>
        <a:lstStyle/>
        <a:p>
          <a:r>
            <a:rPr lang="en-US" sz="1800" b="0" dirty="0">
              <a:solidFill>
                <a:srgbClr val="000818"/>
              </a:solidFill>
              <a:latin typeface="Calibri" panose="020F0502020204030204" pitchFamily="34" charset="0"/>
              <a:cs typeface="Calibri" panose="020F0502020204030204" pitchFamily="34" charset="0"/>
            </a:rPr>
            <a:t>Jurisdictions obtain and process any outstanding 2018 case reports</a:t>
          </a:r>
        </a:p>
      </dgm:t>
    </dgm:pt>
    <dgm:pt modelId="{E984E622-CE3D-40ED-9AE9-1796F07BFA4E}" type="parTrans" cxnId="{F21FD225-C3DE-47E8-9648-CD915F73621C}">
      <dgm:prSet/>
      <dgm:spPr/>
      <dgm:t>
        <a:bodyPr/>
        <a:lstStyle/>
        <a:p>
          <a:endParaRPr lang="en-US"/>
        </a:p>
      </dgm:t>
    </dgm:pt>
    <dgm:pt modelId="{254D6C01-91A9-4DD8-9C2F-2AD7F857BDD3}" type="sibTrans" cxnId="{F21FD225-C3DE-47E8-9648-CD915F73621C}">
      <dgm:prSet/>
      <dgm:spPr/>
      <dgm:t>
        <a:bodyPr/>
        <a:lstStyle/>
        <a:p>
          <a:endParaRPr lang="en-US"/>
        </a:p>
      </dgm:t>
    </dgm:pt>
    <dgm:pt modelId="{54617CE4-46DE-440E-8A26-541EEF308A2F}">
      <dgm:prSet custT="1"/>
      <dgm:spPr/>
      <dgm:t>
        <a:bodyPr/>
        <a:lstStyle/>
        <a:p>
          <a:r>
            <a:rPr lang="en-US" sz="1800" b="0" dirty="0">
              <a:solidFill>
                <a:srgbClr val="000818"/>
              </a:solidFill>
              <a:latin typeface="Calibri" panose="020F0502020204030204" pitchFamily="34" charset="0"/>
              <a:cs typeface="Calibri" panose="020F0502020204030204" pitchFamily="34" charset="0"/>
            </a:rPr>
            <a:t>6/30/19: State/Territorial Epidemiologists’ last day to return approved reports to CDC</a:t>
          </a:r>
          <a:endParaRPr lang="en-US" sz="1800" b="0" dirty="0">
            <a:solidFill>
              <a:srgbClr val="FF0000"/>
            </a:solidFill>
            <a:latin typeface="Calibri" panose="020F0502020204030204" pitchFamily="34" charset="0"/>
            <a:cs typeface="Calibri" panose="020F0502020204030204" pitchFamily="34" charset="0"/>
          </a:endParaRPr>
        </a:p>
      </dgm:t>
    </dgm:pt>
    <dgm:pt modelId="{7CF75287-D396-468E-B8CD-ED027CE9359E}" type="parTrans" cxnId="{711D84CC-E0D8-4C97-A5A4-A67D5967D772}">
      <dgm:prSet/>
      <dgm:spPr/>
      <dgm:t>
        <a:bodyPr/>
        <a:lstStyle/>
        <a:p>
          <a:endParaRPr lang="en-US"/>
        </a:p>
      </dgm:t>
    </dgm:pt>
    <dgm:pt modelId="{527F6399-C1E0-482A-B6E3-4455F646CC8E}" type="sibTrans" cxnId="{711D84CC-E0D8-4C97-A5A4-A67D5967D772}">
      <dgm:prSet/>
      <dgm:spPr/>
      <dgm:t>
        <a:bodyPr/>
        <a:lstStyle/>
        <a:p>
          <a:endParaRPr lang="en-US"/>
        </a:p>
      </dgm:t>
    </dgm:pt>
    <dgm:pt modelId="{65A18934-76C8-433E-A724-92CB8087F2FC}">
      <dgm:prSet custT="1"/>
      <dgm:spPr/>
      <dgm:t>
        <a:bodyPr/>
        <a:lstStyle/>
        <a:p>
          <a:r>
            <a:rPr lang="en-US" sz="1800" b="0" dirty="0">
              <a:solidFill>
                <a:srgbClr val="000818"/>
              </a:solidFill>
              <a:latin typeface="Calibri" panose="020F0502020204030204" pitchFamily="34" charset="0"/>
              <a:cs typeface="Calibri" panose="020F0502020204030204" pitchFamily="34" charset="0"/>
            </a:rPr>
            <a:t>6/30/19: NNDSS 2018 Reconciliation Database closed </a:t>
          </a:r>
        </a:p>
      </dgm:t>
    </dgm:pt>
    <dgm:pt modelId="{CF71D59A-3F40-45F6-84F5-990A3E196961}" type="parTrans" cxnId="{4BC3C16D-CAF5-4731-80B2-A29F088DA522}">
      <dgm:prSet/>
      <dgm:spPr/>
      <dgm:t>
        <a:bodyPr/>
        <a:lstStyle/>
        <a:p>
          <a:endParaRPr lang="en-US"/>
        </a:p>
      </dgm:t>
    </dgm:pt>
    <dgm:pt modelId="{3748C9AA-607B-485F-9D8A-1A43D32CBC97}" type="sibTrans" cxnId="{4BC3C16D-CAF5-4731-80B2-A29F088DA522}">
      <dgm:prSet/>
      <dgm:spPr/>
      <dgm:t>
        <a:bodyPr/>
        <a:lstStyle/>
        <a:p>
          <a:endParaRPr lang="en-US"/>
        </a:p>
      </dgm:t>
    </dgm:pt>
    <dgm:pt modelId="{DC544922-5EC0-4179-96D2-4F2F01A3D867}">
      <dgm:prSet custT="1"/>
      <dgm:spPr/>
      <dgm:t>
        <a:bodyPr/>
        <a:lstStyle/>
        <a:p>
          <a:r>
            <a:rPr lang="en-US" sz="1800" b="1" dirty="0">
              <a:solidFill>
                <a:srgbClr val="FF0000"/>
              </a:solidFill>
              <a:latin typeface="Calibri" panose="020F0502020204030204" pitchFamily="34" charset="0"/>
              <a:cs typeface="Calibri" panose="020F0502020204030204" pitchFamily="34" charset="0"/>
            </a:rPr>
            <a:t>5/31/19: Last day for states/territories to transmit 2018 </a:t>
          </a:r>
          <a:r>
            <a:rPr lang="en-US" sz="1800" b="1" u="sng" dirty="0">
              <a:solidFill>
                <a:srgbClr val="FF0000"/>
              </a:solidFill>
              <a:latin typeface="Calibri" panose="020F0502020204030204" pitchFamily="34" charset="0"/>
              <a:cs typeface="Calibri" panose="020F0502020204030204" pitchFamily="34" charset="0"/>
            </a:rPr>
            <a:t>FINAL</a:t>
          </a:r>
          <a:r>
            <a:rPr lang="en-US" sz="1800" b="1" dirty="0">
              <a:solidFill>
                <a:srgbClr val="FF0000"/>
              </a:solidFill>
              <a:latin typeface="Calibri" panose="020F0502020204030204" pitchFamily="34" charset="0"/>
              <a:cs typeface="Calibri" panose="020F0502020204030204" pitchFamily="34" charset="0"/>
            </a:rPr>
            <a:t> year-to-date data files and updates</a:t>
          </a:r>
          <a:endParaRPr lang="en-US" sz="1800" b="0" dirty="0">
            <a:solidFill>
              <a:srgbClr val="FF0000"/>
            </a:solidFill>
            <a:latin typeface="Calibri" panose="020F0502020204030204" pitchFamily="34" charset="0"/>
            <a:cs typeface="Calibri" panose="020F0502020204030204" pitchFamily="34" charset="0"/>
          </a:endParaRPr>
        </a:p>
      </dgm:t>
    </dgm:pt>
    <dgm:pt modelId="{CDA88F96-B05A-4635-8B3B-2C14BB9F4B8A}" type="parTrans" cxnId="{11A12AFF-54DF-45E4-8259-9F3F85D3513D}">
      <dgm:prSet/>
      <dgm:spPr/>
      <dgm:t>
        <a:bodyPr/>
        <a:lstStyle/>
        <a:p>
          <a:endParaRPr lang="en-US"/>
        </a:p>
      </dgm:t>
    </dgm:pt>
    <dgm:pt modelId="{733A08DC-5881-452E-B4BA-F866405093B5}" type="sibTrans" cxnId="{11A12AFF-54DF-45E4-8259-9F3F85D3513D}">
      <dgm:prSet/>
      <dgm:spPr/>
      <dgm:t>
        <a:bodyPr/>
        <a:lstStyle/>
        <a:p>
          <a:endParaRPr lang="en-US"/>
        </a:p>
      </dgm:t>
    </dgm:pt>
    <dgm:pt modelId="{1760823E-71C3-4428-92EE-7E3464A0EEC3}">
      <dgm:prSet/>
      <dgm:spPr/>
      <dgm:t>
        <a:bodyPr/>
        <a:lstStyle/>
        <a:p>
          <a:endParaRPr lang="en-US" sz="1400" b="0" dirty="0">
            <a:solidFill>
              <a:srgbClr val="000818"/>
            </a:solidFill>
            <a:latin typeface="Calibri" panose="020F0502020204030204" pitchFamily="34" charset="0"/>
            <a:cs typeface="Calibri" panose="020F0502020204030204" pitchFamily="34" charset="0"/>
          </a:endParaRPr>
        </a:p>
      </dgm:t>
    </dgm:pt>
    <dgm:pt modelId="{463BC550-C8B0-4461-ACA8-29FABFE5B1C7}" type="parTrans" cxnId="{2BF2A4EA-0874-49EB-A74C-ADD841E3B7F3}">
      <dgm:prSet/>
      <dgm:spPr/>
      <dgm:t>
        <a:bodyPr/>
        <a:lstStyle/>
        <a:p>
          <a:endParaRPr lang="en-US"/>
        </a:p>
      </dgm:t>
    </dgm:pt>
    <dgm:pt modelId="{8A05528B-8293-43EF-9253-1CE40FDB2568}" type="sibTrans" cxnId="{2BF2A4EA-0874-49EB-A74C-ADD841E3B7F3}">
      <dgm:prSet/>
      <dgm:spPr/>
      <dgm:t>
        <a:bodyPr/>
        <a:lstStyle/>
        <a:p>
          <a:endParaRPr lang="en-US"/>
        </a:p>
      </dgm:t>
    </dgm:pt>
    <dgm:pt modelId="{A27B5DAA-5901-43DA-8239-37686333ED53}">
      <dgm:prSet custT="1"/>
      <dgm:spPr/>
      <dgm:t>
        <a:bodyPr/>
        <a:lstStyle/>
        <a:p>
          <a:r>
            <a:rPr lang="en-US" sz="1800" b="0" dirty="0">
              <a:solidFill>
                <a:srgbClr val="000818"/>
              </a:solidFill>
              <a:latin typeface="Calibri" panose="020F0502020204030204" pitchFamily="34" charset="0"/>
              <a:cs typeface="Calibri" panose="020F0502020204030204" pitchFamily="34" charset="0"/>
            </a:rPr>
            <a:t>States/territories work with CDC programs to address any outstanding issues</a:t>
          </a:r>
        </a:p>
      </dgm:t>
    </dgm:pt>
    <dgm:pt modelId="{6649B05B-33AA-47A9-99FF-89D98C04BAD9}" type="parTrans" cxnId="{B68ABAFE-7385-4075-BDCB-9B5D747AA31F}">
      <dgm:prSet/>
      <dgm:spPr/>
      <dgm:t>
        <a:bodyPr/>
        <a:lstStyle/>
        <a:p>
          <a:endParaRPr lang="en-US"/>
        </a:p>
      </dgm:t>
    </dgm:pt>
    <dgm:pt modelId="{72CE7127-745E-4BDF-8422-BC2796918E04}" type="sibTrans" cxnId="{B68ABAFE-7385-4075-BDCB-9B5D747AA31F}">
      <dgm:prSet/>
      <dgm:spPr/>
      <dgm:t>
        <a:bodyPr/>
        <a:lstStyle/>
        <a:p>
          <a:endParaRPr lang="en-US"/>
        </a:p>
      </dgm:t>
    </dgm:pt>
    <dgm:pt modelId="{2E56BA27-0014-4F91-AF01-9B44BD3748BE}">
      <dgm:prSet phldrT="[Text]" custT="1"/>
      <dgm:spPr/>
      <dgm:t>
        <a:bodyPr/>
        <a:lstStyle/>
        <a:p>
          <a:endParaRPr lang="en-US" sz="1800" b="1" dirty="0">
            <a:solidFill>
              <a:srgbClr val="5F5F5F"/>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This is the timeline of the data reconciliation process. In March, NNDSS emails the reconciliation packets to State/Territorial Reports; Jurisdictions obtain and process and outstanding 2018 case reports; States/territories work with the CDC programs to address any oustanding issues, and on March 28, 2019 there will be an webinar on the reconciliation process with the State/Territorial Reporters.&#10;" title="Data Reconcilaition Timeline for March"/>
        </a:ext>
      </dgm:extLst>
    </dgm:pt>
    <dgm:pt modelId="{F75DCAD4-6F70-4322-AC05-3C6B6A419103}" type="parTrans" cxnId="{C7A2C23C-243F-4E20-81C9-D21927DD55AF}">
      <dgm:prSet/>
      <dgm:spPr/>
      <dgm:t>
        <a:bodyPr/>
        <a:lstStyle/>
        <a:p>
          <a:endParaRPr lang="en-US"/>
        </a:p>
      </dgm:t>
    </dgm:pt>
    <dgm:pt modelId="{4CDCD5FB-3CB7-4786-A06E-EDBAA2C8AB11}" type="sibTrans" cxnId="{C7A2C23C-243F-4E20-81C9-D21927DD55AF}">
      <dgm:prSet/>
      <dgm:spPr/>
      <dgm:t>
        <a:bodyPr/>
        <a:lstStyle/>
        <a:p>
          <a:endParaRPr lang="en-US"/>
        </a:p>
      </dgm:t>
    </dgm:pt>
    <dgm:pt modelId="{109AD155-8BB7-40B5-8216-9C9CAAE69402}">
      <dgm:prSet custT="1"/>
      <dgm:spPr/>
      <dgm:t>
        <a:bodyPr/>
        <a:lstStyle/>
        <a:p>
          <a:r>
            <a:rPr lang="en-US" sz="1800" b="0" dirty="0">
              <a:solidFill>
                <a:srgbClr val="000818"/>
              </a:solidFill>
              <a:latin typeface="Calibri" panose="020F0502020204030204" pitchFamily="34" charset="0"/>
              <a:cs typeface="Calibri" panose="020F0502020204030204" pitchFamily="34" charset="0"/>
            </a:rPr>
            <a:t>3/28/19: Webinar on reconciliation process with State/Territorial Reporters</a:t>
          </a:r>
        </a:p>
      </dgm:t>
    </dgm:pt>
    <dgm:pt modelId="{A0414127-0229-4F97-9B87-9201F9AF531B}" type="parTrans" cxnId="{E4D21FCE-4309-4ED8-A22E-3845DA74F504}">
      <dgm:prSet/>
      <dgm:spPr/>
      <dgm:t>
        <a:bodyPr/>
        <a:lstStyle/>
        <a:p>
          <a:endParaRPr lang="en-US"/>
        </a:p>
      </dgm:t>
    </dgm:pt>
    <dgm:pt modelId="{E95608E0-3218-418F-A189-B9F744DE215C}" type="sibTrans" cxnId="{E4D21FCE-4309-4ED8-A22E-3845DA74F504}">
      <dgm:prSet/>
      <dgm:spPr/>
      <dgm:t>
        <a:bodyPr/>
        <a:lstStyle/>
        <a:p>
          <a:endParaRPr lang="en-US"/>
        </a:p>
      </dgm:t>
    </dgm:pt>
    <dgm:pt modelId="{9B7E2BE0-B859-453E-A894-084DDED891B7}" type="pres">
      <dgm:prSet presAssocID="{5FC2B088-C69F-461E-BFC3-D1C09C21C7F1}" presName="linearFlow" presStyleCnt="0">
        <dgm:presLayoutVars>
          <dgm:dir/>
          <dgm:animLvl val="lvl"/>
          <dgm:resizeHandles val="exact"/>
        </dgm:presLayoutVars>
      </dgm:prSet>
      <dgm:spPr/>
    </dgm:pt>
    <dgm:pt modelId="{E6C2308A-DF29-4CD9-98D2-BB42DEF91A22}" type="pres">
      <dgm:prSet presAssocID="{AE858D83-F17A-4347-BB16-9E90B5DEF067}" presName="composite" presStyleCnt="0"/>
      <dgm:spPr/>
    </dgm:pt>
    <dgm:pt modelId="{0B1CDF66-05DD-4930-8BE2-3193A162400C}" type="pres">
      <dgm:prSet presAssocID="{AE858D83-F17A-4347-BB16-9E90B5DEF067}" presName="parentText" presStyleLbl="alignNode1" presStyleIdx="0" presStyleCnt="3">
        <dgm:presLayoutVars>
          <dgm:chMax val="1"/>
          <dgm:bulletEnabled val="1"/>
        </dgm:presLayoutVars>
      </dgm:prSet>
      <dgm:spPr/>
    </dgm:pt>
    <dgm:pt modelId="{B51E0EA8-44B2-4A0B-B6F2-EC8D572DA30F}" type="pres">
      <dgm:prSet presAssocID="{AE858D83-F17A-4347-BB16-9E90B5DEF067}" presName="descendantText" presStyleLbl="alignAcc1" presStyleIdx="0" presStyleCnt="3" custLinFactNeighborX="475" custLinFactNeighborY="-6445">
        <dgm:presLayoutVars>
          <dgm:bulletEnabled val="1"/>
        </dgm:presLayoutVars>
      </dgm:prSet>
      <dgm:spPr/>
    </dgm:pt>
    <dgm:pt modelId="{8DD8CAC7-D01C-44AD-A5D2-075769086CE7}" type="pres">
      <dgm:prSet presAssocID="{38900144-CA69-4AD5-9B67-D0E79479C7E7}" presName="sp" presStyleCnt="0"/>
      <dgm:spPr/>
    </dgm:pt>
    <dgm:pt modelId="{E4676902-0657-4AF9-9346-FCD8DD946381}" type="pres">
      <dgm:prSet presAssocID="{91DC1C92-97B1-4C25-BD08-283F2913FA5B}" presName="composite" presStyleCnt="0"/>
      <dgm:spPr/>
    </dgm:pt>
    <dgm:pt modelId="{A761D4A3-05C0-4520-AEAC-F5E7D0CA0C2B}" type="pres">
      <dgm:prSet presAssocID="{91DC1C92-97B1-4C25-BD08-283F2913FA5B}" presName="parentText" presStyleLbl="alignNode1" presStyleIdx="1" presStyleCnt="3">
        <dgm:presLayoutVars>
          <dgm:chMax val="1"/>
          <dgm:bulletEnabled val="1"/>
        </dgm:presLayoutVars>
      </dgm:prSet>
      <dgm:spPr/>
    </dgm:pt>
    <dgm:pt modelId="{07E66087-9C60-4D16-A3C0-C47B59B36DED}" type="pres">
      <dgm:prSet presAssocID="{91DC1C92-97B1-4C25-BD08-283F2913FA5B}" presName="descendantText" presStyleLbl="alignAcc1" presStyleIdx="1" presStyleCnt="3">
        <dgm:presLayoutVars>
          <dgm:bulletEnabled val="1"/>
        </dgm:presLayoutVars>
      </dgm:prSet>
      <dgm:spPr/>
    </dgm:pt>
    <dgm:pt modelId="{8ABF9667-83B1-4154-863F-4A353B9EFF84}" type="pres">
      <dgm:prSet presAssocID="{2215204B-5124-4517-A216-2D0EABEC8002}" presName="sp" presStyleCnt="0"/>
      <dgm:spPr/>
    </dgm:pt>
    <dgm:pt modelId="{F53A07E1-3D4D-43D0-BA57-39418DEB7449}" type="pres">
      <dgm:prSet presAssocID="{D6DA2C08-B3F7-4B62-8386-09EDAC1E3F34}" presName="composite" presStyleCnt="0"/>
      <dgm:spPr/>
    </dgm:pt>
    <dgm:pt modelId="{A661101A-8DF0-4CC7-A16E-813A348E9C9B}" type="pres">
      <dgm:prSet presAssocID="{D6DA2C08-B3F7-4B62-8386-09EDAC1E3F34}" presName="parentText" presStyleLbl="alignNode1" presStyleIdx="2" presStyleCnt="3">
        <dgm:presLayoutVars>
          <dgm:chMax val="1"/>
          <dgm:bulletEnabled val="1"/>
        </dgm:presLayoutVars>
      </dgm:prSet>
      <dgm:spPr/>
    </dgm:pt>
    <dgm:pt modelId="{83636EEA-4D96-4B01-8354-26356550D385}" type="pres">
      <dgm:prSet presAssocID="{D6DA2C08-B3F7-4B62-8386-09EDAC1E3F34}" presName="descendantText" presStyleLbl="alignAcc1" presStyleIdx="2" presStyleCnt="3">
        <dgm:presLayoutVars>
          <dgm:bulletEnabled val="1"/>
        </dgm:presLayoutVars>
      </dgm:prSet>
      <dgm:spPr/>
    </dgm:pt>
  </dgm:ptLst>
  <dgm:cxnLst>
    <dgm:cxn modelId="{B19B8206-35F7-4850-9CEF-B1D2D0EABCA7}" type="presOf" srcId="{DC544922-5EC0-4179-96D2-4F2F01A3D867}" destId="{07E66087-9C60-4D16-A3C0-C47B59B36DED}" srcOrd="0" destOrd="1" presId="urn:microsoft.com/office/officeart/2005/8/layout/chevron2"/>
    <dgm:cxn modelId="{09008B14-62E2-4329-B0E4-B3843124AE49}" type="presOf" srcId="{D4284A6D-9BD1-409D-AD6B-801030767128}" destId="{B51E0EA8-44B2-4A0B-B6F2-EC8D572DA30F}" srcOrd="0" destOrd="2" presId="urn:microsoft.com/office/officeart/2005/8/layout/chevron2"/>
    <dgm:cxn modelId="{0AF1D219-65C5-4744-AC11-8EE454FC81FD}" type="presOf" srcId="{FADDEC76-90FE-4F7E-B611-B3930FC75591}" destId="{B51E0EA8-44B2-4A0B-B6F2-EC8D572DA30F}" srcOrd="0" destOrd="1" presId="urn:microsoft.com/office/officeart/2005/8/layout/chevron2"/>
    <dgm:cxn modelId="{F21FD225-C3DE-47E8-9648-CD915F73621C}" srcId="{AE858D83-F17A-4347-BB16-9E90B5DEF067}" destId="{D4284A6D-9BD1-409D-AD6B-801030767128}" srcOrd="2" destOrd="0" parTransId="{E984E622-CE3D-40ED-9AE9-1796F07BFA4E}" sibTransId="{254D6C01-91A9-4DD8-9C2F-2AD7F857BDD3}"/>
    <dgm:cxn modelId="{A6A9FA26-D1EA-43DE-8E37-070BC4860E6D}" type="presOf" srcId="{109AD155-8BB7-40B5-8216-9C9CAAE69402}" destId="{B51E0EA8-44B2-4A0B-B6F2-EC8D572DA30F}" srcOrd="0" destOrd="4" presId="urn:microsoft.com/office/officeart/2005/8/layout/chevron2"/>
    <dgm:cxn modelId="{7AB44227-B911-4764-A3D5-A64271D9AD85}" type="presOf" srcId="{5FC2B088-C69F-461E-BFC3-D1C09C21C7F1}" destId="{9B7E2BE0-B859-453E-A894-084DDED891B7}" srcOrd="0" destOrd="0" presId="urn:microsoft.com/office/officeart/2005/8/layout/chevron2"/>
    <dgm:cxn modelId="{D1964C2B-C036-4F9C-9A86-8CF020813151}" srcId="{AE858D83-F17A-4347-BB16-9E90B5DEF067}" destId="{FADDEC76-90FE-4F7E-B611-B3930FC75591}" srcOrd="1" destOrd="0" parTransId="{268DADBD-05AC-426C-A670-C5F8C199DCDC}" sibTransId="{EB06F120-94B5-4992-B5F1-A961551D5241}"/>
    <dgm:cxn modelId="{80DA2C2D-4B16-4E53-9676-B507C61F36C7}" srcId="{5FC2B088-C69F-461E-BFC3-D1C09C21C7F1}" destId="{AE858D83-F17A-4347-BB16-9E90B5DEF067}" srcOrd="0" destOrd="0" parTransId="{D2B7BFD2-766F-4586-8F87-126F54F4A483}" sibTransId="{38900144-CA69-4AD5-9B67-D0E79479C7E7}"/>
    <dgm:cxn modelId="{B51A1932-62EF-420E-91D4-FCF64271D80C}" type="presOf" srcId="{65A18934-76C8-433E-A724-92CB8087F2FC}" destId="{83636EEA-4D96-4B01-8354-26356550D385}" srcOrd="0" destOrd="2" presId="urn:microsoft.com/office/officeart/2005/8/layout/chevron2"/>
    <dgm:cxn modelId="{3AEEC639-B80B-4ECD-A361-D9C62F997E75}" srcId="{5FC2B088-C69F-461E-BFC3-D1C09C21C7F1}" destId="{D6DA2C08-B3F7-4B62-8386-09EDAC1E3F34}" srcOrd="2" destOrd="0" parTransId="{01AD0D98-F0EF-43B6-ADCB-8A75984CB165}" sibTransId="{6C988B1F-EB59-4850-9D13-001264573751}"/>
    <dgm:cxn modelId="{CE79073C-F91F-40EA-9602-73005F030D37}" type="presOf" srcId="{BFA111BC-FC30-4A89-B322-888668E801BD}" destId="{07E66087-9C60-4D16-A3C0-C47B59B36DED}" srcOrd="0" destOrd="0" presId="urn:microsoft.com/office/officeart/2005/8/layout/chevron2"/>
    <dgm:cxn modelId="{C7A2C23C-243F-4E20-81C9-D21927DD55AF}" srcId="{AE858D83-F17A-4347-BB16-9E90B5DEF067}" destId="{2E56BA27-0014-4F91-AF01-9B44BD3748BE}" srcOrd="0" destOrd="0" parTransId="{F75DCAD4-6F70-4322-AC05-3C6B6A419103}" sibTransId="{4CDCD5FB-3CB7-4786-A06E-EDBAA2C8AB11}"/>
    <dgm:cxn modelId="{E2D77A45-4788-4260-8B02-6F9EA1F3000E}" type="presOf" srcId="{91DC1C92-97B1-4C25-BD08-283F2913FA5B}" destId="{A761D4A3-05C0-4520-AEAC-F5E7D0CA0C2B}" srcOrd="0" destOrd="0" presId="urn:microsoft.com/office/officeart/2005/8/layout/chevron2"/>
    <dgm:cxn modelId="{4BC3C16D-CAF5-4731-80B2-A29F088DA522}" srcId="{D6DA2C08-B3F7-4B62-8386-09EDAC1E3F34}" destId="{65A18934-76C8-433E-A724-92CB8087F2FC}" srcOrd="2" destOrd="0" parTransId="{CF71D59A-3F40-45F6-84F5-990A3E196961}" sibTransId="{3748C9AA-607B-485F-9D8A-1A43D32CBC97}"/>
    <dgm:cxn modelId="{2E2ABC72-AD44-4CA2-8E93-601E6777E39F}" srcId="{91DC1C92-97B1-4C25-BD08-283F2913FA5B}" destId="{BFA111BC-FC30-4A89-B322-888668E801BD}" srcOrd="0" destOrd="0" parTransId="{909F5855-248B-43DC-A438-C1D78F5FFCD2}" sibTransId="{F5F1081B-DC29-4A45-B78B-EFBCE483B4E8}"/>
    <dgm:cxn modelId="{2593B37A-2978-486B-994A-AC309AAFE85E}" type="presOf" srcId="{571920DB-4055-4D30-A942-27229E062C9C}" destId="{83636EEA-4D96-4B01-8354-26356550D385}" srcOrd="0" destOrd="0" presId="urn:microsoft.com/office/officeart/2005/8/layout/chevron2"/>
    <dgm:cxn modelId="{2F3BD89D-6B6F-4F7A-89AA-CE1A4E0C7488}" type="presOf" srcId="{1760823E-71C3-4428-92EE-7E3464A0EEC3}" destId="{B51E0EA8-44B2-4A0B-B6F2-EC8D572DA30F}" srcOrd="0" destOrd="5" presId="urn:microsoft.com/office/officeart/2005/8/layout/chevron2"/>
    <dgm:cxn modelId="{77AE21B6-C7EC-4EB8-80DA-05E21F1D6974}" type="presOf" srcId="{D6DA2C08-B3F7-4B62-8386-09EDAC1E3F34}" destId="{A661101A-8DF0-4CC7-A16E-813A348E9C9B}" srcOrd="0" destOrd="0" presId="urn:microsoft.com/office/officeart/2005/8/layout/chevron2"/>
    <dgm:cxn modelId="{6D134DBF-53B1-4311-B140-46ABDBB9E322}" type="presOf" srcId="{54617CE4-46DE-440E-8A26-541EEF308A2F}" destId="{83636EEA-4D96-4B01-8354-26356550D385}" srcOrd="0" destOrd="1" presId="urn:microsoft.com/office/officeart/2005/8/layout/chevron2"/>
    <dgm:cxn modelId="{BFE3BAC3-3EE6-46D2-9AEF-92C9144B678C}" type="presOf" srcId="{A27B5DAA-5901-43DA-8239-37686333ED53}" destId="{B51E0EA8-44B2-4A0B-B6F2-EC8D572DA30F}" srcOrd="0" destOrd="3" presId="urn:microsoft.com/office/officeart/2005/8/layout/chevron2"/>
    <dgm:cxn modelId="{3A0FF6C5-CC69-4D77-BA9A-BEC3C980A7B4}" type="presOf" srcId="{AE858D83-F17A-4347-BB16-9E90B5DEF067}" destId="{0B1CDF66-05DD-4930-8BE2-3193A162400C}" srcOrd="0" destOrd="0" presId="urn:microsoft.com/office/officeart/2005/8/layout/chevron2"/>
    <dgm:cxn modelId="{4E2424C7-33FA-466A-9F11-693E74779761}" srcId="{D6DA2C08-B3F7-4B62-8386-09EDAC1E3F34}" destId="{571920DB-4055-4D30-A942-27229E062C9C}" srcOrd="0" destOrd="0" parTransId="{E6E35322-B54E-4460-AF30-4B009576ADF6}" sibTransId="{768AB92D-F20D-43D1-A089-087BACCEDF33}"/>
    <dgm:cxn modelId="{2F533FCC-FD23-4680-AB72-DB493C486127}" srcId="{5FC2B088-C69F-461E-BFC3-D1C09C21C7F1}" destId="{91DC1C92-97B1-4C25-BD08-283F2913FA5B}" srcOrd="1" destOrd="0" parTransId="{C983BD5A-B952-4142-B3BC-6E65D738D84C}" sibTransId="{2215204B-5124-4517-A216-2D0EABEC8002}"/>
    <dgm:cxn modelId="{711D84CC-E0D8-4C97-A5A4-A67D5967D772}" srcId="{D6DA2C08-B3F7-4B62-8386-09EDAC1E3F34}" destId="{54617CE4-46DE-440E-8A26-541EEF308A2F}" srcOrd="1" destOrd="0" parTransId="{7CF75287-D396-468E-B8CD-ED027CE9359E}" sibTransId="{527F6399-C1E0-482A-B6E3-4455F646CC8E}"/>
    <dgm:cxn modelId="{E4D21FCE-4309-4ED8-A22E-3845DA74F504}" srcId="{AE858D83-F17A-4347-BB16-9E90B5DEF067}" destId="{109AD155-8BB7-40B5-8216-9C9CAAE69402}" srcOrd="4" destOrd="0" parTransId="{A0414127-0229-4F97-9B87-9201F9AF531B}" sibTransId="{E95608E0-3218-418F-A189-B9F744DE215C}"/>
    <dgm:cxn modelId="{39AC5AD0-A7EB-4AFD-8505-1446D258AA2B}" type="presOf" srcId="{2E56BA27-0014-4F91-AF01-9B44BD3748BE}" destId="{B51E0EA8-44B2-4A0B-B6F2-EC8D572DA30F}" srcOrd="0" destOrd="0" presId="urn:microsoft.com/office/officeart/2005/8/layout/chevron2"/>
    <dgm:cxn modelId="{2BF2A4EA-0874-49EB-A74C-ADD841E3B7F3}" srcId="{AE858D83-F17A-4347-BB16-9E90B5DEF067}" destId="{1760823E-71C3-4428-92EE-7E3464A0EEC3}" srcOrd="5" destOrd="0" parTransId="{463BC550-C8B0-4461-ACA8-29FABFE5B1C7}" sibTransId="{8A05528B-8293-43EF-9253-1CE40FDB2568}"/>
    <dgm:cxn modelId="{B68ABAFE-7385-4075-BDCB-9B5D747AA31F}" srcId="{AE858D83-F17A-4347-BB16-9E90B5DEF067}" destId="{A27B5DAA-5901-43DA-8239-37686333ED53}" srcOrd="3" destOrd="0" parTransId="{6649B05B-33AA-47A9-99FF-89D98C04BAD9}" sibTransId="{72CE7127-745E-4BDF-8422-BC2796918E04}"/>
    <dgm:cxn modelId="{11A12AFF-54DF-45E4-8259-9F3F85D3513D}" srcId="{91DC1C92-97B1-4C25-BD08-283F2913FA5B}" destId="{DC544922-5EC0-4179-96D2-4F2F01A3D867}" srcOrd="1" destOrd="0" parTransId="{CDA88F96-B05A-4635-8B3B-2C14BB9F4B8A}" sibTransId="{733A08DC-5881-452E-B4BA-F866405093B5}"/>
    <dgm:cxn modelId="{4E4502CF-89F2-4CF6-BFD4-012A6D7CF324}" type="presParOf" srcId="{9B7E2BE0-B859-453E-A894-084DDED891B7}" destId="{E6C2308A-DF29-4CD9-98D2-BB42DEF91A22}" srcOrd="0" destOrd="0" presId="urn:microsoft.com/office/officeart/2005/8/layout/chevron2"/>
    <dgm:cxn modelId="{F17FE90E-12D0-46C6-98C2-F6323CA49A0B}" type="presParOf" srcId="{E6C2308A-DF29-4CD9-98D2-BB42DEF91A22}" destId="{0B1CDF66-05DD-4930-8BE2-3193A162400C}" srcOrd="0" destOrd="0" presId="urn:microsoft.com/office/officeart/2005/8/layout/chevron2"/>
    <dgm:cxn modelId="{DFAF4B5D-7881-4806-9C15-6D224E1E50EB}" type="presParOf" srcId="{E6C2308A-DF29-4CD9-98D2-BB42DEF91A22}" destId="{B51E0EA8-44B2-4A0B-B6F2-EC8D572DA30F}" srcOrd="1" destOrd="0" presId="urn:microsoft.com/office/officeart/2005/8/layout/chevron2"/>
    <dgm:cxn modelId="{D4090D43-D8C6-4EEB-B4A8-C8804363796B}" type="presParOf" srcId="{9B7E2BE0-B859-453E-A894-084DDED891B7}" destId="{8DD8CAC7-D01C-44AD-A5D2-075769086CE7}" srcOrd="1" destOrd="0" presId="urn:microsoft.com/office/officeart/2005/8/layout/chevron2"/>
    <dgm:cxn modelId="{3C785882-2BEC-4BA4-8798-73A9686D972F}" type="presParOf" srcId="{9B7E2BE0-B859-453E-A894-084DDED891B7}" destId="{E4676902-0657-4AF9-9346-FCD8DD946381}" srcOrd="2" destOrd="0" presId="urn:microsoft.com/office/officeart/2005/8/layout/chevron2"/>
    <dgm:cxn modelId="{9E8546F8-92B2-4E36-ADA1-64268F70DD5A}" type="presParOf" srcId="{E4676902-0657-4AF9-9346-FCD8DD946381}" destId="{A761D4A3-05C0-4520-AEAC-F5E7D0CA0C2B}" srcOrd="0" destOrd="0" presId="urn:microsoft.com/office/officeart/2005/8/layout/chevron2"/>
    <dgm:cxn modelId="{6BC74A1E-9438-4C6C-993C-D249A5ED6EAE}" type="presParOf" srcId="{E4676902-0657-4AF9-9346-FCD8DD946381}" destId="{07E66087-9C60-4D16-A3C0-C47B59B36DED}" srcOrd="1" destOrd="0" presId="urn:microsoft.com/office/officeart/2005/8/layout/chevron2"/>
    <dgm:cxn modelId="{A1A5E564-6170-457B-B4A1-7A70CEFF4D40}" type="presParOf" srcId="{9B7E2BE0-B859-453E-A894-084DDED891B7}" destId="{8ABF9667-83B1-4154-863F-4A353B9EFF84}" srcOrd="3" destOrd="0" presId="urn:microsoft.com/office/officeart/2005/8/layout/chevron2"/>
    <dgm:cxn modelId="{A1E0B05C-C5DD-4DD5-9F25-D3A5E1E0DF6A}" type="presParOf" srcId="{9B7E2BE0-B859-453E-A894-084DDED891B7}" destId="{F53A07E1-3D4D-43D0-BA57-39418DEB7449}" srcOrd="4" destOrd="0" presId="urn:microsoft.com/office/officeart/2005/8/layout/chevron2"/>
    <dgm:cxn modelId="{2D8C7675-07C8-4449-B674-7A3449C084D2}" type="presParOf" srcId="{F53A07E1-3D4D-43D0-BA57-39418DEB7449}" destId="{A661101A-8DF0-4CC7-A16E-813A348E9C9B}" srcOrd="0" destOrd="0" presId="urn:microsoft.com/office/officeart/2005/8/layout/chevron2"/>
    <dgm:cxn modelId="{C78BD4EB-251E-491B-8184-772A777F9083}" type="presParOf" srcId="{F53A07E1-3D4D-43D0-BA57-39418DEB7449}" destId="{83636EEA-4D96-4B01-8354-26356550D3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CDF66-05DD-4930-8BE2-3193A162400C}">
      <dsp:nvSpPr>
        <dsp:cNvPr id="0" name=""/>
        <dsp:cNvSpPr/>
      </dsp:nvSpPr>
      <dsp:spPr>
        <a:xfrm rot="5400000">
          <a:off x="-289435" y="295165"/>
          <a:ext cx="1929572" cy="13507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March</a:t>
          </a:r>
        </a:p>
      </dsp:txBody>
      <dsp:txXfrm rot="-5400000">
        <a:off x="1" y="681079"/>
        <a:ext cx="1350700" cy="578872"/>
      </dsp:txXfrm>
    </dsp:sp>
    <dsp:sp modelId="{B51E0EA8-44B2-4A0B-B6F2-EC8D572DA30F}">
      <dsp:nvSpPr>
        <dsp:cNvPr id="0" name=""/>
        <dsp:cNvSpPr/>
      </dsp:nvSpPr>
      <dsp:spPr>
        <a:xfrm rot="5400000">
          <a:off x="5723029" y="-4372328"/>
          <a:ext cx="1254221" cy="999887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solidFill>
              <a:srgbClr val="5F5F5F"/>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NNDSS emails reconciliation packets to State/Territorial Reporters</a:t>
          </a:r>
          <a:endParaRPr lang="en-US" sz="1800" b="1" kern="1200" dirty="0">
            <a:solidFill>
              <a:srgbClr val="5F5F5F"/>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Jurisdictions obtain and process any outstanding 2018 case reports</a:t>
          </a:r>
        </a:p>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States/territories work with CDC programs to address any outstanding issues</a:t>
          </a:r>
        </a:p>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3/28/19: Webinar on reconciliation process with State/Territorial Reporters</a:t>
          </a:r>
        </a:p>
        <a:p>
          <a:pPr marL="114300" lvl="1" indent="-114300" algn="l" defTabSz="622300">
            <a:lnSpc>
              <a:spcPct val="90000"/>
            </a:lnSpc>
            <a:spcBef>
              <a:spcPct val="0"/>
            </a:spcBef>
            <a:spcAft>
              <a:spcPct val="15000"/>
            </a:spcAft>
            <a:buChar char="•"/>
          </a:pPr>
          <a:endParaRPr lang="en-US" sz="1400" b="0" kern="1200" dirty="0">
            <a:solidFill>
              <a:srgbClr val="000818"/>
            </a:solidFill>
            <a:latin typeface="Calibri" panose="020F0502020204030204" pitchFamily="34" charset="0"/>
            <a:cs typeface="Calibri" panose="020F0502020204030204" pitchFamily="34" charset="0"/>
          </a:endParaRPr>
        </a:p>
      </dsp:txBody>
      <dsp:txXfrm rot="-5400000">
        <a:off x="1350700" y="61227"/>
        <a:ext cx="9937653" cy="1131769"/>
      </dsp:txXfrm>
    </dsp:sp>
    <dsp:sp modelId="{A761D4A3-05C0-4520-AEAC-F5E7D0CA0C2B}">
      <dsp:nvSpPr>
        <dsp:cNvPr id="0" name=""/>
        <dsp:cNvSpPr/>
      </dsp:nvSpPr>
      <dsp:spPr>
        <a:xfrm rot="5400000">
          <a:off x="-289435" y="2033983"/>
          <a:ext cx="1929572" cy="13507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April-May</a:t>
          </a:r>
        </a:p>
      </dsp:txBody>
      <dsp:txXfrm rot="-5400000">
        <a:off x="1" y="2419897"/>
        <a:ext cx="1350700" cy="578872"/>
      </dsp:txXfrm>
    </dsp:sp>
    <dsp:sp modelId="{07E66087-9C60-4D16-A3C0-C47B59B36DED}">
      <dsp:nvSpPr>
        <dsp:cNvPr id="0" name=""/>
        <dsp:cNvSpPr/>
      </dsp:nvSpPr>
      <dsp:spPr>
        <a:xfrm rot="5400000">
          <a:off x="5723029" y="-2627781"/>
          <a:ext cx="1254221" cy="999887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States/territories transmit updates on 2018 cases to CDC</a:t>
          </a:r>
          <a:endParaRPr lang="en-US" sz="1800" b="1" kern="1200" dirty="0">
            <a:solidFill>
              <a:srgbClr val="5F5F5F"/>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dirty="0">
              <a:solidFill>
                <a:srgbClr val="FF0000"/>
              </a:solidFill>
              <a:latin typeface="Calibri" panose="020F0502020204030204" pitchFamily="34" charset="0"/>
              <a:cs typeface="Calibri" panose="020F0502020204030204" pitchFamily="34" charset="0"/>
            </a:rPr>
            <a:t>5/31/19: Last day for states/territories to transmit 2018 </a:t>
          </a:r>
          <a:r>
            <a:rPr lang="en-US" sz="1800" b="1" u="sng" kern="1200" dirty="0">
              <a:solidFill>
                <a:srgbClr val="FF0000"/>
              </a:solidFill>
              <a:latin typeface="Calibri" panose="020F0502020204030204" pitchFamily="34" charset="0"/>
              <a:cs typeface="Calibri" panose="020F0502020204030204" pitchFamily="34" charset="0"/>
            </a:rPr>
            <a:t>FINAL</a:t>
          </a:r>
          <a:r>
            <a:rPr lang="en-US" sz="1800" b="1" kern="1200" dirty="0">
              <a:solidFill>
                <a:srgbClr val="FF0000"/>
              </a:solidFill>
              <a:latin typeface="Calibri" panose="020F0502020204030204" pitchFamily="34" charset="0"/>
              <a:cs typeface="Calibri" panose="020F0502020204030204" pitchFamily="34" charset="0"/>
            </a:rPr>
            <a:t> year-to-date data files and updates</a:t>
          </a:r>
          <a:endParaRPr lang="en-US" sz="1800" b="0" kern="1200" dirty="0">
            <a:solidFill>
              <a:srgbClr val="FF0000"/>
            </a:solidFill>
            <a:latin typeface="Calibri" panose="020F0502020204030204" pitchFamily="34" charset="0"/>
            <a:cs typeface="Calibri" panose="020F0502020204030204" pitchFamily="34" charset="0"/>
          </a:endParaRPr>
        </a:p>
      </dsp:txBody>
      <dsp:txXfrm rot="-5400000">
        <a:off x="1350700" y="1805774"/>
        <a:ext cx="9937653" cy="1131769"/>
      </dsp:txXfrm>
    </dsp:sp>
    <dsp:sp modelId="{A661101A-8DF0-4CC7-A16E-813A348E9C9B}">
      <dsp:nvSpPr>
        <dsp:cNvPr id="0" name=""/>
        <dsp:cNvSpPr/>
      </dsp:nvSpPr>
      <dsp:spPr>
        <a:xfrm rot="5400000">
          <a:off x="-289435" y="3772801"/>
          <a:ext cx="1929572" cy="13507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June</a:t>
          </a:r>
        </a:p>
      </dsp:txBody>
      <dsp:txXfrm rot="-5400000">
        <a:off x="1" y="4158715"/>
        <a:ext cx="1350700" cy="578872"/>
      </dsp:txXfrm>
    </dsp:sp>
    <dsp:sp modelId="{83636EEA-4D96-4B01-8354-26356550D385}">
      <dsp:nvSpPr>
        <dsp:cNvPr id="0" name=""/>
        <dsp:cNvSpPr/>
      </dsp:nvSpPr>
      <dsp:spPr>
        <a:xfrm rot="5400000">
          <a:off x="5723029" y="-888963"/>
          <a:ext cx="1254221" cy="999887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NNDSS emails final reports to State/Territorial Epidemiologist for signature </a:t>
          </a:r>
          <a:endParaRPr lang="en-US" sz="1800" b="1" kern="1200" dirty="0">
            <a:solidFill>
              <a:srgbClr val="5F5F5F"/>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6/30/19: State/Territorial Epidemiologists’ last day to return approved reports to CDC</a:t>
          </a:r>
          <a:endParaRPr lang="en-US" sz="1800" b="0" kern="1200" dirty="0">
            <a:solidFill>
              <a:srgbClr val="FF0000"/>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solidFill>
                <a:srgbClr val="000818"/>
              </a:solidFill>
              <a:latin typeface="Calibri" panose="020F0502020204030204" pitchFamily="34" charset="0"/>
              <a:cs typeface="Calibri" panose="020F0502020204030204" pitchFamily="34" charset="0"/>
            </a:rPr>
            <a:t>6/30/19: NNDSS 2018 Reconciliation Database closed </a:t>
          </a:r>
        </a:p>
      </dsp:txBody>
      <dsp:txXfrm rot="-5400000">
        <a:off x="1350700" y="3544592"/>
        <a:ext cx="9937653" cy="1131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9050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28403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11</a:t>
            </a:fld>
            <a:endParaRPr lang="en-US" dirty="0"/>
          </a:p>
        </p:txBody>
      </p:sp>
    </p:spTree>
    <p:extLst>
      <p:ext uri="{BB962C8B-B14F-4D97-AF65-F5344CB8AC3E}">
        <p14:creationId xmlns:p14="http://schemas.microsoft.com/office/powerpoint/2010/main" val="3146286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part of DHIS”s dedication to continuous process improvement, the Data Processing Team (DPT) and the Program Evaluation Branch (PEB) conducted lessons learned with Arkansas, California, DC, Louisiana, Missouri, Oklahoma, Texas and Virginia.</a:t>
            </a:r>
          </a:p>
          <a:p>
            <a:endParaRPr lang="en-US" baseline="0" dirty="0"/>
          </a:p>
          <a:p>
            <a:r>
              <a:rPr lang="en-US" baseline="0" dirty="0"/>
              <a:t>These states were selected because they are in different phases of the transition to the new MMGs and have had different experiences during the 2018 reconciliation.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67EBF-EF77-45A1-8642-E804DFCD6E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3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marL="0" indent="0">
              <a:buNone/>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67EBF-EF77-45A1-8642-E804DFCD6E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520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0" dirty="0"/>
          </a:p>
          <a:p>
            <a:r>
              <a:rPr lang="en-US" sz="1200" b="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67EBF-EF77-45A1-8642-E804DFCD6E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43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15</a:t>
            </a:fld>
            <a:endParaRPr lang="en-US" dirty="0"/>
          </a:p>
        </p:txBody>
      </p:sp>
    </p:spTree>
    <p:extLst>
      <p:ext uri="{BB962C8B-B14F-4D97-AF65-F5344CB8AC3E}">
        <p14:creationId xmlns:p14="http://schemas.microsoft.com/office/powerpoint/2010/main" val="85031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17</a:t>
            </a:fld>
            <a:endParaRPr lang="en-US" dirty="0"/>
          </a:p>
        </p:txBody>
      </p:sp>
    </p:spTree>
    <p:extLst>
      <p:ext uri="{BB962C8B-B14F-4D97-AF65-F5344CB8AC3E}">
        <p14:creationId xmlns:p14="http://schemas.microsoft.com/office/powerpoint/2010/main" val="364878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18</a:t>
            </a:fld>
            <a:endParaRPr lang="en-US" dirty="0"/>
          </a:p>
        </p:txBody>
      </p:sp>
    </p:spTree>
    <p:extLst>
      <p:ext uri="{BB962C8B-B14F-4D97-AF65-F5344CB8AC3E}">
        <p14:creationId xmlns:p14="http://schemas.microsoft.com/office/powerpoint/2010/main" val="244803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85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30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26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21</a:t>
            </a:fld>
            <a:endParaRPr lang="en-US" dirty="0"/>
          </a:p>
        </p:txBody>
      </p:sp>
    </p:spTree>
    <p:extLst>
      <p:ext uri="{BB962C8B-B14F-4D97-AF65-F5344CB8AC3E}">
        <p14:creationId xmlns:p14="http://schemas.microsoft.com/office/powerpoint/2010/main" val="941663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18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23</a:t>
            </a:fld>
            <a:endParaRPr lang="en-US" dirty="0"/>
          </a:p>
        </p:txBody>
      </p:sp>
    </p:spTree>
    <p:extLst>
      <p:ext uri="{BB962C8B-B14F-4D97-AF65-F5344CB8AC3E}">
        <p14:creationId xmlns:p14="http://schemas.microsoft.com/office/powerpoint/2010/main" val="301145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1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7391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order to submit courtesy copy to REDCap access to REDCap will be needed. If you have access to any ELC REDCap project, you will have access to the ELC Application and Monitoring Portal 2019-2020.  </a:t>
            </a:r>
            <a:endParaRPr lang="en-US" dirty="0"/>
          </a:p>
        </p:txBody>
      </p:sp>
    </p:spTree>
    <p:extLst>
      <p:ext uri="{BB962C8B-B14F-4D97-AF65-F5344CB8AC3E}">
        <p14:creationId xmlns:p14="http://schemas.microsoft.com/office/powerpoint/2010/main" val="361120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0" marR="0" lvl="0" indent="0" algn="l" defTabSz="9695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9517"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951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14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579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861" indent="-285716">
              <a:defRPr>
                <a:solidFill>
                  <a:schemeClr val="tx1"/>
                </a:solidFill>
                <a:latin typeface="Myriad Web Pro" panose="020B0503030403020204" pitchFamily="34" charset="0"/>
              </a:defRPr>
            </a:lvl2pPr>
            <a:lvl3pPr marL="1142864" indent="-228572">
              <a:defRPr>
                <a:solidFill>
                  <a:schemeClr val="tx1"/>
                </a:solidFill>
                <a:latin typeface="Myriad Web Pro" panose="020B0503030403020204" pitchFamily="34" charset="0"/>
              </a:defRPr>
            </a:lvl3pPr>
            <a:lvl4pPr marL="1600008" indent="-228572">
              <a:defRPr>
                <a:solidFill>
                  <a:schemeClr val="tx1"/>
                </a:solidFill>
                <a:latin typeface="Myriad Web Pro" panose="020B0503030403020204" pitchFamily="34" charset="0"/>
              </a:defRPr>
            </a:lvl4pPr>
            <a:lvl5pPr marL="2057154" indent="-228572">
              <a:defRPr>
                <a:solidFill>
                  <a:schemeClr val="tx1"/>
                </a:solidFill>
                <a:latin typeface="Myriad Web Pro" panose="020B0503030403020204" pitchFamily="34" charset="0"/>
              </a:defRPr>
            </a:lvl5pPr>
            <a:lvl6pPr marL="2514298" indent="-228572" fontAlgn="base">
              <a:spcBef>
                <a:spcPct val="0"/>
              </a:spcBef>
              <a:spcAft>
                <a:spcPct val="0"/>
              </a:spcAft>
              <a:defRPr>
                <a:solidFill>
                  <a:schemeClr val="tx1"/>
                </a:solidFill>
                <a:latin typeface="Myriad Web Pro" panose="020B0503030403020204" pitchFamily="34" charset="0"/>
              </a:defRPr>
            </a:lvl6pPr>
            <a:lvl7pPr marL="2971444" indent="-228572" fontAlgn="base">
              <a:spcBef>
                <a:spcPct val="0"/>
              </a:spcBef>
              <a:spcAft>
                <a:spcPct val="0"/>
              </a:spcAft>
              <a:defRPr>
                <a:solidFill>
                  <a:schemeClr val="tx1"/>
                </a:solidFill>
                <a:latin typeface="Myriad Web Pro" panose="020B0503030403020204" pitchFamily="34" charset="0"/>
              </a:defRPr>
            </a:lvl7pPr>
            <a:lvl8pPr marL="3428590" indent="-228572" fontAlgn="base">
              <a:spcBef>
                <a:spcPct val="0"/>
              </a:spcBef>
              <a:spcAft>
                <a:spcPct val="0"/>
              </a:spcAft>
              <a:defRPr>
                <a:solidFill>
                  <a:schemeClr val="tx1"/>
                </a:solidFill>
                <a:latin typeface="Myriad Web Pro" panose="020B0503030403020204" pitchFamily="34" charset="0"/>
              </a:defRPr>
            </a:lvl8pPr>
            <a:lvl9pPr marL="3885734" indent="-228572"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26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67EBF-EF77-45A1-8642-E804DFCD6E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44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378877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5" name="TextBox 4"/>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6" name="TextBox 5"/>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TextBox 3"/>
          <p:cNvSpPr txBox="1"/>
          <p:nvPr/>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068887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pPr algn="r"/>
              <a:t>‹#›</a:t>
            </a:fld>
            <a:endParaRPr lang="en-US" sz="2400" dirty="0"/>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25695842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2920626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4730498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1514750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42077959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4874748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6" name="TextBox 5"/>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34995918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844800" y="6019800"/>
            <a:ext cx="8737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6" name="TextBox 5"/>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024549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284" y="1271017"/>
            <a:ext cx="103632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912284" y="2743200"/>
            <a:ext cx="103632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TextBox 3"/>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9731564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7" name="TextBox 6"/>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192244324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 name="TextBox 4"/>
          <p:cNvSpPr txBox="1"/>
          <p:nvPr userDrawn="1"/>
        </p:nvSpPr>
        <p:spPr>
          <a:xfrm>
            <a:off x="10605961" y="6087052"/>
            <a:ext cx="1154464" cy="369332"/>
          </a:xfrm>
          <a:prstGeom prst="rect">
            <a:avLst/>
          </a:prstGeom>
          <a:noFill/>
        </p:spPr>
        <p:txBody>
          <a:bodyPr wrap="square" rtlCol="0">
            <a:spAutoFit/>
          </a:bodyPr>
          <a:lstStyle/>
          <a:p>
            <a:pPr algn="r"/>
            <a:fld id="{546F342E-8484-4702-8326-3C4F0D187E4A}" type="slidenum">
              <a:rPr lang="en-US" sz="1800" smtClean="0"/>
              <a:pPr algn="r"/>
              <a:t>‹#›</a:t>
            </a:fld>
            <a:endParaRPr lang="en-US" sz="1800" dirty="0"/>
          </a:p>
        </p:txBody>
      </p:sp>
    </p:spTree>
    <p:extLst>
      <p:ext uri="{BB962C8B-B14F-4D97-AF65-F5344CB8AC3E}">
        <p14:creationId xmlns:p14="http://schemas.microsoft.com/office/powerpoint/2010/main" val="272935640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3" name="TextBox 2"/>
          <p:cNvSpPr txBox="1"/>
          <p:nvPr userDrawn="1"/>
        </p:nvSpPr>
        <p:spPr>
          <a:xfrm>
            <a:off x="442365" y="6070868"/>
            <a:ext cx="1154464" cy="369332"/>
          </a:xfrm>
          <a:prstGeom prst="rect">
            <a:avLst/>
          </a:prstGeom>
          <a:noFill/>
        </p:spPr>
        <p:txBody>
          <a:bodyPr wrap="square" rtlCol="0">
            <a:spAutoFit/>
          </a:bodyPr>
          <a:lstStyle/>
          <a:p>
            <a:pPr algn="l"/>
            <a:fld id="{546F342E-8484-4702-8326-3C4F0D187E4A}" type="slidenum">
              <a:rPr lang="en-US" sz="1800" smtClean="0"/>
              <a:pPr algn="l"/>
              <a:t>‹#›</a:t>
            </a:fld>
            <a:endParaRPr lang="en-US" sz="1800" dirty="0"/>
          </a:p>
        </p:txBody>
      </p:sp>
    </p:spTree>
    <p:extLst>
      <p:ext uri="{BB962C8B-B14F-4D97-AF65-F5344CB8AC3E}">
        <p14:creationId xmlns:p14="http://schemas.microsoft.com/office/powerpoint/2010/main" val="40253805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5"/>
            <a:ext cx="115446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F342E-8484-4702-8326-3C4F0D187E4A}" type="slidenum">
              <a:rPr kumimoji="0" lang="en-US" sz="2400" b="0" i="0" u="none" strike="noStrike" kern="1200" cap="none" spc="0" normalizeH="0" baseline="0" noProof="0" smtClean="0">
                <a:ln>
                  <a:noFill/>
                </a:ln>
                <a:solidFill>
                  <a:srgbClr val="0F56DC"/>
                </a:solidFill>
                <a:effectLst/>
                <a:uLnTx/>
                <a:uFillTx/>
                <a:latin typeface="Myriad Web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40790750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54"/>
            <a:fld id="{546F342E-8484-4702-8326-3C4F0D187E4A}" type="slidenum">
              <a:rPr lang="en-US" sz="1800">
                <a:solidFill>
                  <a:srgbClr val="0F56DC"/>
                </a:solidFill>
              </a:rPr>
              <a:pPr algn="r" defTabSz="914354"/>
              <a:t>‹#›</a:t>
            </a:fld>
            <a:endParaRPr lang="en-US" sz="1800" dirty="0">
              <a:solidFill>
                <a:srgbClr val="0F56DC"/>
              </a:solidFill>
            </a:endParaRPr>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6"/>
            <a:ext cx="115446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F342E-8484-4702-8326-3C4F0D187E4A}"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609600" y="274640"/>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Tree>
    <p:extLst>
      <p:ext uri="{BB962C8B-B14F-4D97-AF65-F5344CB8AC3E}">
        <p14:creationId xmlns:p14="http://schemas.microsoft.com/office/powerpoint/2010/main" val="11513506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802775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262541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863356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679293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612429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670926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232686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53405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81849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22379340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721833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95654108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74368417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48693511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11312466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78954605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6502969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37517511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8190435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4180560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0973989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6481359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16011916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455807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454909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1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1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7.png"/><Relationship Id="rId5" Type="http://schemas.openxmlformats.org/officeDocument/2006/relationships/slideLayout" Target="../slideLayouts/slideLayout34.xml"/><Relationship Id="rId10" Type="http://schemas.openxmlformats.org/officeDocument/2006/relationships/theme" Target="../theme/theme16.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9.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20.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22.xml"/><Relationship Id="rId4" Type="http://schemas.openxmlformats.org/officeDocument/2006/relationships/slideLayout" Target="../slideLayouts/slideLayout6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9.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98173691"/>
      </p:ext>
    </p:extLst>
  </p:cSld>
  <p:clrMap bg1="lt1" tx1="dk1" bg2="lt2" tx2="dk2" accent1="accent1" accent2="accent2" accent3="accent3" accent4="accent4" accent5="accent5" accent6="accent6" hlink="hlink" folHlink="folHlink"/>
  <p:sldLayoutIdLst>
    <p:sldLayoutId id="2147483753"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791204287"/>
      </p:ext>
    </p:extLst>
  </p:cSld>
  <p:clrMap bg1="lt1" tx1="dk1" bg2="lt2" tx2="dk2" accent1="accent1" accent2="accent2" accent3="accent3" accent4="accent4" accent5="accent5" accent6="accent6" hlink="hlink" folHlink="folHlink"/>
  <p:sldLayoutIdLst>
    <p:sldLayoutId id="2147483781" r:id="rId1"/>
    <p:sldLayoutId id="2147483782"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72759955"/>
      </p:ext>
    </p:extLst>
  </p:cSld>
  <p:clrMap bg1="lt1" tx1="dk1" bg2="lt2" tx2="dk2" accent1="accent1" accent2="accent2" accent3="accent3" accent4="accent4" accent5="accent5" accent6="accent6" hlink="hlink" folHlink="folHlink"/>
  <p:sldLayoutIdLst>
    <p:sldLayoutId id="2147483786" r:id="rId1"/>
    <p:sldLayoutId id="2147483787"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93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8617217"/>
      </p:ext>
    </p:extLst>
  </p:cSld>
  <p:clrMap bg1="lt1" tx1="dk1" bg2="lt2" tx2="dk2" accent1="accent1" accent2="accent2" accent3="accent3" accent4="accent4" accent5="accent5" accent6="accent6" hlink="hlink" folHlink="folHlink"/>
  <p:sldLayoutIdLst>
    <p:sldLayoutId id="2147483832"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11042326"/>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04CAC-5FB5-4D36-A0DD-46D5E6EA1EA3}" type="slidenum">
              <a:rPr lang="en-US" smtClean="0"/>
              <a:t>‹#›</a:t>
            </a:fld>
            <a:endParaRPr lang="en-US" dirty="0"/>
          </a:p>
        </p:txBody>
      </p:sp>
    </p:spTree>
    <p:extLst>
      <p:ext uri="{BB962C8B-B14F-4D97-AF65-F5344CB8AC3E}">
        <p14:creationId xmlns:p14="http://schemas.microsoft.com/office/powerpoint/2010/main" val="3672483228"/>
      </p:ext>
    </p:extLst>
  </p:cSld>
  <p:clrMap bg1="lt1" tx1="dk1" bg2="lt2" tx2="dk2" accent1="accent1" accent2="accent2" accent3="accent3" accent4="accent4" accent5="accent5" accent6="accent6" hlink="hlink" folHlink="folHlink"/>
  <p:sldLayoutIdLst>
    <p:sldLayoutId id="2147483854"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97852785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90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17930797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65150212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5459939"/>
      </p:ext>
    </p:extLst>
  </p:cSld>
  <p:clrMap bg1="lt1" tx1="dk1" bg2="lt2" tx2="dk2" accent1="accent1" accent2="accent2" accent3="accent3" accent4="accent4" accent5="accent5" accent6="accent6" hlink="hlink" folHlink="folHlink"/>
  <p:sldLayoutIdLst>
    <p:sldLayoutId id="2147483903" r:id="rId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58256082"/>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11048446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79289757"/>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20755553"/>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cdc.gov/nndss/trc/news/" TargetMode="External"/><Relationship Id="rId4" Type="http://schemas.openxmlformats.org/officeDocument/2006/relationships/hyperlink" Target="https://www.cdc.gov/nndss/trc/"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jects.invisionapp.com/share/52Q5NVKA8N6#/screens" TargetMode="Externa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457198" y="6077224"/>
            <a:ext cx="11559095" cy="437877"/>
          </a:xfrm>
        </p:spPr>
        <p:txBody>
          <a:bodyPr/>
          <a:lstStyle/>
          <a:p>
            <a:r>
              <a:rPr lang="en-US" b="1" dirty="0"/>
              <a:t>March 19, 2019			            Division of Health Informatics and Surveillance</a:t>
            </a:r>
          </a:p>
        </p:txBody>
      </p:sp>
      <p:sp>
        <p:nvSpPr>
          <p:cNvPr id="7170" name="Title 3"/>
          <p:cNvSpPr>
            <a:spLocks noGrp="1"/>
          </p:cNvSpPr>
          <p:nvPr>
            <p:ph type="title"/>
          </p:nvPr>
        </p:nvSpPr>
        <p:spPr>
          <a:xfrm>
            <a:off x="4384899" y="1845076"/>
            <a:ext cx="7631394" cy="1954007"/>
          </a:xfrm>
        </p:spPr>
        <p:txBody>
          <a:bodyPr/>
          <a:lstStyle/>
          <a:p>
            <a:pPr>
              <a:lnSpc>
                <a:spcPct val="100000"/>
              </a:lnSpc>
            </a:pPr>
            <a:r>
              <a:rPr lang="en-US" altLang="en-US" sz="3200" dirty="0">
                <a:solidFill>
                  <a:srgbClr val="2F97DA"/>
                </a:solidFill>
              </a:rPr>
              <a:t>NNDSS Modernization Initiative (NMI): Data Reconciliation Processes for 2019 and Walkthrough of MVPS Dashboard Case Count View</a:t>
            </a:r>
            <a:br>
              <a:rPr lang="en-US" altLang="en-US" sz="3200" dirty="0">
                <a:solidFill>
                  <a:srgbClr val="2F97DA"/>
                </a:solidFill>
              </a:rPr>
            </a:br>
            <a:endParaRPr lang="en-US" altLang="en-US" sz="3200" dirty="0">
              <a:solidFill>
                <a:srgbClr val="FF0000"/>
              </a:solidFill>
            </a:endParaRPr>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1" y="1549262"/>
            <a:ext cx="3981359" cy="1563829"/>
          </a:xfrm>
          <a:prstGeom prst="rect">
            <a:avLst/>
          </a:prstGeom>
        </p:spPr>
      </p:pic>
      <p:sp>
        <p:nvSpPr>
          <p:cNvPr id="9" name="Subtitle 1"/>
          <p:cNvSpPr>
            <a:spLocks noGrp="1"/>
          </p:cNvSpPr>
          <p:nvPr>
            <p:ph type="subTitle" idx="1"/>
          </p:nvPr>
        </p:nvSpPr>
        <p:spPr>
          <a:xfrm>
            <a:off x="457197" y="3972210"/>
            <a:ext cx="11229587" cy="1758761"/>
          </a:xfrm>
        </p:spPr>
        <p:txBody>
          <a:bodyPr/>
          <a:lstStyle/>
          <a:p>
            <a:endParaRPr lang="en-US" sz="2000" dirty="0">
              <a:solidFill>
                <a:srgbClr val="FF0000"/>
              </a:solidFill>
            </a:endParaRPr>
          </a:p>
          <a:p>
            <a:pPr marL="342891" indent="-342891">
              <a:buFont typeface="Arial" panose="020B0604020202020204" pitchFamily="34" charset="0"/>
              <a:buChar char="•"/>
            </a:pPr>
            <a:r>
              <a:rPr lang="en-US" sz="2000" dirty="0">
                <a:solidFill>
                  <a:srgbClr val="FF0000"/>
                </a:solidFill>
              </a:rPr>
              <a:t>Access the NNDSS Technical Resource Center at    </a:t>
            </a:r>
          </a:p>
          <a:p>
            <a:pPr>
              <a:spcBef>
                <a:spcPts val="0"/>
              </a:spcBef>
            </a:pPr>
            <a:r>
              <a:rPr lang="en-US" sz="2000" dirty="0">
                <a:solidFill>
                  <a:srgbClr val="FF0000"/>
                </a:solidFill>
              </a:rPr>
              <a:t>      </a:t>
            </a:r>
            <a:r>
              <a:rPr lang="en-US" sz="2000" dirty="0">
                <a:solidFill>
                  <a:srgbClr val="FF0000"/>
                </a:solidFill>
                <a:hlinkClick r:id="rId4" tooltip="Link to the NMI Technical Assistance and Training Resource Center at the CDC"/>
              </a:rPr>
              <a:t>https://www.cdc.gov/nndss/trc/</a:t>
            </a:r>
            <a:endParaRPr lang="en-US" sz="2000" dirty="0">
              <a:solidFill>
                <a:srgbClr val="FF0000"/>
              </a:solidFill>
            </a:endParaRPr>
          </a:p>
          <a:p>
            <a:pPr marL="342891" indent="-342891">
              <a:buFont typeface="Arial" panose="020B0604020202020204" pitchFamily="34" charset="0"/>
              <a:buChar char="•"/>
            </a:pPr>
            <a:r>
              <a:rPr lang="en-US" sz="2000" dirty="0">
                <a:solidFill>
                  <a:srgbClr val="FF0000"/>
                </a:solidFill>
              </a:rPr>
              <a:t>Subscribe to monthly NMI Notes news updates at</a:t>
            </a:r>
          </a:p>
          <a:p>
            <a:pPr>
              <a:spcBef>
                <a:spcPts val="0"/>
              </a:spcBef>
            </a:pPr>
            <a:r>
              <a:rPr lang="en-US" sz="2000" dirty="0">
                <a:solidFill>
                  <a:srgbClr val="FF0000"/>
                </a:solidFill>
              </a:rPr>
              <a:t>      </a:t>
            </a:r>
            <a:r>
              <a:rPr lang="en-US" sz="2000" dirty="0">
                <a:solidFill>
                  <a:srgbClr val="FF0000"/>
                </a:solidFill>
                <a:hlinkClick r:id="rId5" tooltip="NMI Notes Update"/>
              </a:rPr>
              <a:t>https://www.cdc.gov/nndss/trc/news/</a:t>
            </a:r>
            <a:endParaRPr lang="en-US" sz="2000" dirty="0">
              <a:solidFill>
                <a:srgbClr val="FF0000"/>
              </a:solidFill>
            </a:endParaRPr>
          </a:p>
        </p:txBody>
      </p:sp>
    </p:spTree>
    <p:extLst>
      <p:ext uri="{BB962C8B-B14F-4D97-AF65-F5344CB8AC3E}">
        <p14:creationId xmlns:p14="http://schemas.microsoft.com/office/powerpoint/2010/main" val="26273706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418192"/>
            <a:ext cx="10972800" cy="623162"/>
          </a:xfrm>
        </p:spPr>
        <p:txBody>
          <a:bodyPr anchor="t"/>
          <a:lstStyle/>
          <a:p>
            <a:r>
              <a:rPr lang="en-US" sz="3730" dirty="0"/>
              <a:t>Data Reconciliation Timeline </a:t>
            </a:r>
          </a:p>
        </p:txBody>
      </p:sp>
      <p:graphicFrame>
        <p:nvGraphicFramePr>
          <p:cNvPr id="4" name="Diagram 3" descr="This is the timeline of the data reconciliation process. In March, NNDSS emails the reconciliation packets to State/Territorial Reports; Jurisdictions obtain and process and outstanding 2018 case reports; States/territories work with the CDC programs to address any oustanding issues, and on March 28, 2019 there will be an webinar on the reconciliation process with the State/Territorial Reporters. In April, State/territories transmit updates on 2018 cases to the CDC. On May 31, 2019 its the last day for states/territories to transmit 2018 FINAL year to date files and updates. In June, NNDSS emails final reports to State/Territorial Epidemiologist for signatures. June 30, 2019 is the last day for State/Territorial Epidemiologists to return approved reports to CDC. On June 30, 2019, NNDSS 2018 Reconcilation Database is closed.  &#10;&#10;&#10;" title="Data Reconciliation Timeline"/>
          <p:cNvGraphicFramePr/>
          <p:nvPr>
            <p:extLst>
              <p:ext uri="{D42A27DB-BD31-4B8C-83A1-F6EECF244321}">
                <p14:modId xmlns:p14="http://schemas.microsoft.com/office/powerpoint/2010/main" val="790925637"/>
              </p:ext>
            </p:extLst>
          </p:nvPr>
        </p:nvGraphicFramePr>
        <p:xfrm>
          <a:off x="421210" y="1041354"/>
          <a:ext cx="113495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280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162435"/>
            <a:ext cx="10476410" cy="1162051"/>
          </a:xfrm>
        </p:spPr>
        <p:txBody>
          <a:bodyPr/>
          <a:lstStyle/>
          <a:p>
            <a:pPr algn="ctr"/>
            <a:r>
              <a:rPr lang="en-US" sz="4000" dirty="0"/>
              <a:t>Lessons Learned from Reconciliation Process</a:t>
            </a:r>
            <a:endParaRPr lang="en-US" sz="3730" dirty="0"/>
          </a:p>
        </p:txBody>
      </p:sp>
    </p:spTree>
    <p:extLst>
      <p:ext uri="{BB962C8B-B14F-4D97-AF65-F5344CB8AC3E}">
        <p14:creationId xmlns:p14="http://schemas.microsoft.com/office/powerpoint/2010/main" val="27103866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59030"/>
          </a:xfrm>
        </p:spPr>
        <p:txBody>
          <a:bodyPr/>
          <a:lstStyle/>
          <a:p>
            <a:r>
              <a:rPr lang="en-US" dirty="0"/>
              <a:t>Lessons Learned Conference Calls</a:t>
            </a:r>
          </a:p>
        </p:txBody>
      </p:sp>
      <p:sp>
        <p:nvSpPr>
          <p:cNvPr id="3" name="Text Placeholder 2"/>
          <p:cNvSpPr>
            <a:spLocks noGrp="1"/>
          </p:cNvSpPr>
          <p:nvPr>
            <p:ph type="body" sz="quarter" idx="10"/>
          </p:nvPr>
        </p:nvSpPr>
        <p:spPr>
          <a:xfrm>
            <a:off x="609600" y="1208690"/>
            <a:ext cx="11277600" cy="5353474"/>
          </a:xfrm>
        </p:spPr>
        <p:txBody>
          <a:bodyPr>
            <a:normAutofit/>
          </a:bodyPr>
          <a:lstStyle/>
          <a:p>
            <a:r>
              <a:rPr lang="en-US" sz="2800" dirty="0">
                <a:solidFill>
                  <a:srgbClr val="5F5F5F"/>
                </a:solidFill>
              </a:rPr>
              <a:t>Conducted in December 2018</a:t>
            </a:r>
          </a:p>
          <a:p>
            <a:r>
              <a:rPr lang="en-US" sz="2800" dirty="0">
                <a:solidFill>
                  <a:srgbClr val="5F5F5F"/>
                </a:solidFill>
              </a:rPr>
              <a:t>Identified process improvements for NNDSS annual data reconciliation activities and operations </a:t>
            </a:r>
          </a:p>
          <a:p>
            <a:r>
              <a:rPr lang="en-US" sz="2800" dirty="0">
                <a:solidFill>
                  <a:srgbClr val="5F5F5F"/>
                </a:solidFill>
              </a:rPr>
              <a:t>Included eight reporting jurisdictions</a:t>
            </a:r>
          </a:p>
          <a:p>
            <a:pPr lvl="1"/>
            <a:r>
              <a:rPr lang="en-US" sz="2000" dirty="0">
                <a:solidFill>
                  <a:srgbClr val="5F5F5F"/>
                </a:solidFill>
              </a:rPr>
              <a:t>Arkansas </a:t>
            </a:r>
          </a:p>
          <a:p>
            <a:pPr lvl="1"/>
            <a:r>
              <a:rPr lang="en-US" sz="2000" dirty="0">
                <a:solidFill>
                  <a:srgbClr val="5F5F5F"/>
                </a:solidFill>
              </a:rPr>
              <a:t>California </a:t>
            </a:r>
          </a:p>
          <a:p>
            <a:pPr lvl="1"/>
            <a:r>
              <a:rPr lang="en-US" sz="2000" dirty="0">
                <a:solidFill>
                  <a:srgbClr val="5F5F5F"/>
                </a:solidFill>
              </a:rPr>
              <a:t>District of Columbia </a:t>
            </a:r>
          </a:p>
          <a:p>
            <a:pPr lvl="1"/>
            <a:r>
              <a:rPr lang="en-US" sz="2000" dirty="0">
                <a:solidFill>
                  <a:srgbClr val="5F5F5F"/>
                </a:solidFill>
              </a:rPr>
              <a:t>Louisiana </a:t>
            </a:r>
          </a:p>
          <a:p>
            <a:pPr lvl="1"/>
            <a:r>
              <a:rPr lang="en-US" sz="2000" dirty="0">
                <a:solidFill>
                  <a:srgbClr val="5F5F5F"/>
                </a:solidFill>
              </a:rPr>
              <a:t>Missouri </a:t>
            </a:r>
          </a:p>
          <a:p>
            <a:pPr lvl="1"/>
            <a:r>
              <a:rPr lang="en-US" sz="2000" dirty="0">
                <a:solidFill>
                  <a:srgbClr val="5F5F5F"/>
                </a:solidFill>
              </a:rPr>
              <a:t>Oklahoma </a:t>
            </a:r>
          </a:p>
          <a:p>
            <a:pPr lvl="1"/>
            <a:r>
              <a:rPr lang="en-US" sz="2000" dirty="0">
                <a:solidFill>
                  <a:srgbClr val="5F5F5F"/>
                </a:solidFill>
              </a:rPr>
              <a:t>Texas </a:t>
            </a:r>
          </a:p>
          <a:p>
            <a:pPr lvl="1"/>
            <a:r>
              <a:rPr lang="en-US" sz="2000" dirty="0">
                <a:solidFill>
                  <a:srgbClr val="5F5F5F"/>
                </a:solidFill>
              </a:rPr>
              <a:t>Virginia</a:t>
            </a:r>
          </a:p>
          <a:p>
            <a:endParaRPr lang="en-US" dirty="0">
              <a:solidFill>
                <a:schemeClr val="tx1"/>
              </a:solidFill>
            </a:endParaRPr>
          </a:p>
        </p:txBody>
      </p:sp>
    </p:spTree>
    <p:extLst>
      <p:ext uri="{BB962C8B-B14F-4D97-AF65-F5344CB8AC3E}">
        <p14:creationId xmlns:p14="http://schemas.microsoft.com/office/powerpoint/2010/main" val="3890845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5375"/>
          </a:xfrm>
        </p:spPr>
        <p:txBody>
          <a:bodyPr/>
          <a:lstStyle/>
          <a:p>
            <a:r>
              <a:rPr lang="en-US" dirty="0"/>
              <a:t>Recommendations </a:t>
            </a:r>
          </a:p>
        </p:txBody>
      </p:sp>
      <p:sp>
        <p:nvSpPr>
          <p:cNvPr id="3" name="Text Placeholder 2"/>
          <p:cNvSpPr>
            <a:spLocks noGrp="1"/>
          </p:cNvSpPr>
          <p:nvPr>
            <p:ph type="body" sz="quarter" idx="10"/>
          </p:nvPr>
        </p:nvSpPr>
        <p:spPr>
          <a:xfrm>
            <a:off x="609600" y="1177158"/>
            <a:ext cx="11277600" cy="5385005"/>
          </a:xfrm>
        </p:spPr>
        <p:txBody>
          <a:bodyPr>
            <a:normAutofit/>
          </a:bodyPr>
          <a:lstStyle/>
          <a:p>
            <a:pPr lvl="0"/>
            <a:r>
              <a:rPr lang="en-US" sz="2800" dirty="0">
                <a:solidFill>
                  <a:srgbClr val="5F5F5F"/>
                </a:solidFill>
              </a:rPr>
              <a:t>Health Jurisdictions:</a:t>
            </a:r>
          </a:p>
          <a:p>
            <a:pPr lvl="1"/>
            <a:r>
              <a:rPr lang="en-US" sz="2400" dirty="0">
                <a:solidFill>
                  <a:srgbClr val="5F5F5F"/>
                </a:solidFill>
              </a:rPr>
              <a:t>Start close-out process with local health departments sooner  </a:t>
            </a:r>
          </a:p>
          <a:p>
            <a:pPr lvl="1"/>
            <a:r>
              <a:rPr lang="en-US" sz="2400" dirty="0">
                <a:solidFill>
                  <a:srgbClr val="5F5F5F"/>
                </a:solidFill>
              </a:rPr>
              <a:t>Assign a point person to coordinate NNDSS reconciliation </a:t>
            </a:r>
          </a:p>
          <a:p>
            <a:pPr lvl="0">
              <a:spcBef>
                <a:spcPts val="1800"/>
              </a:spcBef>
            </a:pPr>
            <a:r>
              <a:rPr lang="en-US" sz="2800" dirty="0">
                <a:solidFill>
                  <a:srgbClr val="5F5F5F"/>
                </a:solidFill>
              </a:rPr>
              <a:t>Data Operations: </a:t>
            </a:r>
          </a:p>
          <a:p>
            <a:pPr lvl="1"/>
            <a:r>
              <a:rPr lang="en-US" sz="2400" dirty="0">
                <a:solidFill>
                  <a:srgbClr val="5F5F5F"/>
                </a:solidFill>
              </a:rPr>
              <a:t>Provide reconciliation tables more than once a year (e.g., quarterly or biannually)</a:t>
            </a:r>
          </a:p>
          <a:p>
            <a:pPr lvl="1"/>
            <a:r>
              <a:rPr lang="en-US" sz="2400" dirty="0">
                <a:solidFill>
                  <a:srgbClr val="5F5F5F"/>
                </a:solidFill>
              </a:rPr>
              <a:t>Incorporate additional data elements to facilitate local follow-up</a:t>
            </a:r>
          </a:p>
          <a:p>
            <a:pPr lvl="1"/>
            <a:r>
              <a:rPr lang="en-US" sz="2400" dirty="0">
                <a:solidFill>
                  <a:srgbClr val="5F5F5F"/>
                </a:solidFill>
              </a:rPr>
              <a:t>Periodically send reminders during reconciliation</a:t>
            </a:r>
          </a:p>
          <a:p>
            <a:pPr lvl="1"/>
            <a:r>
              <a:rPr lang="en-US" sz="2400" dirty="0">
                <a:solidFill>
                  <a:srgbClr val="5F5F5F"/>
                </a:solidFill>
              </a:rPr>
              <a:t>Hold webinar to review timeline and share helpful information</a:t>
            </a:r>
          </a:p>
        </p:txBody>
      </p:sp>
    </p:spTree>
    <p:extLst>
      <p:ext uri="{BB962C8B-B14F-4D97-AF65-F5344CB8AC3E}">
        <p14:creationId xmlns:p14="http://schemas.microsoft.com/office/powerpoint/2010/main" val="41947888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239"/>
            <a:ext cx="10972800" cy="630430"/>
          </a:xfrm>
        </p:spPr>
        <p:txBody>
          <a:bodyPr/>
          <a:lstStyle/>
          <a:p>
            <a:r>
              <a:rPr lang="en-US" dirty="0"/>
              <a:t>Recommendations (cont’d)</a:t>
            </a:r>
          </a:p>
        </p:txBody>
      </p:sp>
      <p:sp>
        <p:nvSpPr>
          <p:cNvPr id="3" name="Text Placeholder 2"/>
          <p:cNvSpPr>
            <a:spLocks noGrp="1"/>
          </p:cNvSpPr>
          <p:nvPr>
            <p:ph type="body" sz="quarter" idx="10"/>
          </p:nvPr>
        </p:nvSpPr>
        <p:spPr>
          <a:xfrm>
            <a:off x="609600" y="1229710"/>
            <a:ext cx="11277600" cy="5332454"/>
          </a:xfrm>
        </p:spPr>
        <p:txBody>
          <a:bodyPr>
            <a:normAutofit lnSpcReduction="10000"/>
          </a:bodyPr>
          <a:lstStyle/>
          <a:p>
            <a:pPr lvl="0"/>
            <a:r>
              <a:rPr lang="en-US" sz="2800" dirty="0">
                <a:solidFill>
                  <a:srgbClr val="5F5F5F"/>
                </a:solidFill>
              </a:rPr>
              <a:t>MVPS:</a:t>
            </a:r>
          </a:p>
          <a:p>
            <a:pPr lvl="1"/>
            <a:r>
              <a:rPr lang="en-US" sz="2400" dirty="0">
                <a:solidFill>
                  <a:srgbClr val="5F5F5F"/>
                </a:solidFill>
              </a:rPr>
              <a:t>Enhance information available on Dashboard to help with reconciliation               (e.g., counts of messages sent, diseases and conditions, etc.)</a:t>
            </a:r>
          </a:p>
          <a:p>
            <a:pPr>
              <a:spcBef>
                <a:spcPts val="1800"/>
              </a:spcBef>
            </a:pPr>
            <a:r>
              <a:rPr lang="en-US" sz="2800" dirty="0">
                <a:solidFill>
                  <a:srgbClr val="5F5F5F"/>
                </a:solidFill>
              </a:rPr>
              <a:t>CDC programs:</a:t>
            </a:r>
          </a:p>
          <a:p>
            <a:pPr lvl="1"/>
            <a:r>
              <a:rPr lang="en-US" sz="2400" dirty="0">
                <a:solidFill>
                  <a:srgbClr val="5F5F5F"/>
                </a:solidFill>
              </a:rPr>
              <a:t>Increase communications between programs and jurisdictions throughout the year</a:t>
            </a:r>
          </a:p>
          <a:p>
            <a:pPr lvl="1"/>
            <a:r>
              <a:rPr lang="en-US" sz="2400" dirty="0">
                <a:solidFill>
                  <a:srgbClr val="5F5F5F"/>
                </a:solidFill>
              </a:rPr>
              <a:t>Quarterly reports help identify missing cases and quality issues sooner</a:t>
            </a:r>
          </a:p>
          <a:p>
            <a:pPr lvl="1"/>
            <a:r>
              <a:rPr lang="en-US" sz="2400" dirty="0">
                <a:solidFill>
                  <a:srgbClr val="5F5F5F"/>
                </a:solidFill>
              </a:rPr>
              <a:t>Validate/update disease-specific points-of-contact for jurisdictions</a:t>
            </a:r>
          </a:p>
          <a:p>
            <a:pPr lvl="1"/>
            <a:r>
              <a:rPr lang="en-US" sz="2400" dirty="0">
                <a:solidFill>
                  <a:srgbClr val="5F5F5F"/>
                </a:solidFill>
              </a:rPr>
              <a:t>Quick responses are appreciated</a:t>
            </a:r>
          </a:p>
          <a:p>
            <a:pPr lvl="0">
              <a:spcBef>
                <a:spcPts val="1800"/>
              </a:spcBef>
            </a:pPr>
            <a:r>
              <a:rPr lang="en-US" sz="2800" dirty="0">
                <a:solidFill>
                  <a:srgbClr val="5F5F5F"/>
                </a:solidFill>
              </a:rPr>
              <a:t>Data transmission:</a:t>
            </a:r>
          </a:p>
          <a:p>
            <a:pPr lvl="1"/>
            <a:r>
              <a:rPr lang="en-US" sz="2400" dirty="0">
                <a:solidFill>
                  <a:srgbClr val="5F5F5F"/>
                </a:solidFill>
              </a:rPr>
              <a:t>Closer tracking of large transmissions </a:t>
            </a:r>
          </a:p>
          <a:p>
            <a:pPr lvl="0">
              <a:spcBef>
                <a:spcPts val="1800"/>
              </a:spcBef>
            </a:pPr>
            <a:r>
              <a:rPr lang="en-US" sz="2800" dirty="0">
                <a:solidFill>
                  <a:srgbClr val="5F5F5F"/>
                </a:solidFill>
              </a:rPr>
              <a:t>CDC overall:</a:t>
            </a:r>
          </a:p>
          <a:p>
            <a:pPr lvl="1"/>
            <a:r>
              <a:rPr lang="en-US" sz="2400" dirty="0">
                <a:solidFill>
                  <a:srgbClr val="5F5F5F"/>
                </a:solidFill>
              </a:rPr>
              <a:t>Provide jurisdictions with more/real-time access to data sent to CDC</a:t>
            </a:r>
          </a:p>
          <a:p>
            <a:pPr lvl="1"/>
            <a:r>
              <a:rPr lang="en-US" sz="2400" dirty="0">
                <a:solidFill>
                  <a:srgbClr val="5F5F5F"/>
                </a:solidFill>
              </a:rPr>
              <a:t>Quick responses to questions about data and numbers are very helpful</a:t>
            </a:r>
          </a:p>
          <a:p>
            <a:pPr marL="0" indent="0">
              <a:buNone/>
            </a:pPr>
            <a:endParaRPr lang="en-US" dirty="0">
              <a:solidFill>
                <a:srgbClr val="003300"/>
              </a:solidFill>
            </a:endParaRPr>
          </a:p>
        </p:txBody>
      </p:sp>
    </p:spTree>
    <p:extLst>
      <p:ext uri="{BB962C8B-B14F-4D97-AF65-F5344CB8AC3E}">
        <p14:creationId xmlns:p14="http://schemas.microsoft.com/office/powerpoint/2010/main" val="27347438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162435"/>
            <a:ext cx="10476410" cy="1162051"/>
          </a:xfrm>
        </p:spPr>
        <p:txBody>
          <a:bodyPr/>
          <a:lstStyle/>
          <a:p>
            <a:pPr algn="ctr"/>
            <a:r>
              <a:rPr lang="en-US" sz="4000" dirty="0"/>
              <a:t>2018 Reconciliation Data Tables</a:t>
            </a:r>
            <a:endParaRPr lang="en-US" sz="3730" dirty="0"/>
          </a:p>
        </p:txBody>
      </p:sp>
    </p:spTree>
    <p:extLst>
      <p:ext uri="{BB962C8B-B14F-4D97-AF65-F5344CB8AC3E}">
        <p14:creationId xmlns:p14="http://schemas.microsoft.com/office/powerpoint/2010/main" val="41791815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8215"/>
          </a:xfrm>
        </p:spPr>
        <p:txBody>
          <a:bodyPr>
            <a:noAutofit/>
          </a:bodyPr>
          <a:lstStyle/>
          <a:p>
            <a:pPr algn="ctr"/>
            <a:br>
              <a:rPr lang="en-US" sz="3200" dirty="0"/>
            </a:br>
            <a:br>
              <a:rPr lang="en-US" sz="3200" dirty="0"/>
            </a:br>
            <a:r>
              <a:rPr lang="en-US" sz="3600" dirty="0">
                <a:solidFill>
                  <a:schemeClr val="accent1"/>
                </a:solidFill>
              </a:rPr>
              <a:t>2018 Reconciliation Tables for</a:t>
            </a:r>
            <a:br>
              <a:rPr lang="en-US" sz="2000" dirty="0">
                <a:solidFill>
                  <a:schemeClr val="accent1"/>
                </a:solidFill>
              </a:rPr>
            </a:br>
            <a:r>
              <a:rPr lang="en-US" sz="3600" dirty="0">
                <a:solidFill>
                  <a:schemeClr val="accent1"/>
                </a:solidFill>
              </a:rPr>
              <a:t>National Notifiable Infectious Diseases</a:t>
            </a:r>
            <a:endParaRPr lang="en-US" sz="3600" dirty="0"/>
          </a:p>
        </p:txBody>
      </p:sp>
      <p:sp>
        <p:nvSpPr>
          <p:cNvPr id="3" name="Text Placeholder 2"/>
          <p:cNvSpPr>
            <a:spLocks noGrp="1"/>
          </p:cNvSpPr>
          <p:nvPr>
            <p:ph type="body" sz="quarter" idx="10"/>
          </p:nvPr>
        </p:nvSpPr>
        <p:spPr>
          <a:xfrm>
            <a:off x="735980" y="814039"/>
            <a:ext cx="9690410" cy="5910146"/>
          </a:xfrm>
        </p:spPr>
        <p:txBody>
          <a:bodyPr>
            <a:normAutofit fontScale="70000" lnSpcReduction="20000"/>
          </a:bodyPr>
          <a:lstStyle/>
          <a:p>
            <a:endParaRPr lang="en-US" dirty="0">
              <a:solidFill>
                <a:schemeClr val="bg2">
                  <a:lumMod val="50000"/>
                </a:schemeClr>
              </a:solidFill>
            </a:endParaRPr>
          </a:p>
          <a:p>
            <a:pPr marL="0" indent="0">
              <a:buNone/>
            </a:pPr>
            <a:r>
              <a:rPr lang="en-US" dirty="0">
                <a:solidFill>
                  <a:schemeClr val="tx1"/>
                </a:solidFill>
              </a:rPr>
              <a:t>Table 1	State-specific case count by system status and disease </a:t>
            </a:r>
          </a:p>
          <a:p>
            <a:pPr marL="0" indent="0">
              <a:buNone/>
            </a:pPr>
            <a:r>
              <a:rPr lang="en-US" dirty="0">
                <a:solidFill>
                  <a:schemeClr val="tx1"/>
                </a:solidFill>
              </a:rPr>
              <a:t>Table 2	State-specific case count by case status classification and disease</a:t>
            </a:r>
          </a:p>
          <a:p>
            <a:pPr marL="0" indent="0">
              <a:buNone/>
            </a:pPr>
            <a:r>
              <a:rPr lang="en-US" dirty="0">
                <a:solidFill>
                  <a:schemeClr val="tx1"/>
                </a:solidFill>
              </a:rPr>
              <a:t>Table 3	State-specific case count by month and disease</a:t>
            </a:r>
          </a:p>
          <a:p>
            <a:pPr marL="0" indent="0">
              <a:buNone/>
            </a:pPr>
            <a:r>
              <a:rPr lang="en-US" dirty="0">
                <a:solidFill>
                  <a:schemeClr val="tx1"/>
                </a:solidFill>
              </a:rPr>
              <a:t>Table 4	State-specific case count by race/ethnicity and disease</a:t>
            </a:r>
          </a:p>
          <a:p>
            <a:pPr marL="0" indent="0">
              <a:buNone/>
            </a:pPr>
            <a:r>
              <a:rPr lang="en-US" dirty="0">
                <a:solidFill>
                  <a:schemeClr val="tx1"/>
                </a:solidFill>
              </a:rPr>
              <a:t>Table 5	State-specific case count by age group (years) and disease</a:t>
            </a:r>
          </a:p>
          <a:p>
            <a:pPr marL="0" indent="0">
              <a:buNone/>
            </a:pPr>
            <a:r>
              <a:rPr lang="en-US" dirty="0">
                <a:solidFill>
                  <a:schemeClr val="tx1"/>
                </a:solidFill>
              </a:rPr>
              <a:t>Table 6	State-specific case count by sex and disease</a:t>
            </a:r>
          </a:p>
          <a:p>
            <a:pPr marL="0" indent="0">
              <a:buNone/>
            </a:pPr>
            <a:r>
              <a:rPr lang="en-US" dirty="0">
                <a:solidFill>
                  <a:schemeClr val="tx1"/>
                </a:solidFill>
              </a:rPr>
              <a:t>Table 7	State-specific case count by </a:t>
            </a:r>
            <a:r>
              <a:rPr lang="en-US" i="1" dirty="0">
                <a:solidFill>
                  <a:schemeClr val="tx1"/>
                </a:solidFill>
              </a:rPr>
              <a:t>MMWR</a:t>
            </a:r>
            <a:r>
              <a:rPr lang="en-US" dirty="0">
                <a:solidFill>
                  <a:schemeClr val="tx1"/>
                </a:solidFill>
              </a:rPr>
              <a:t> week and disease</a:t>
            </a:r>
          </a:p>
          <a:p>
            <a:pPr marL="0" indent="0">
              <a:buNone/>
            </a:pPr>
            <a:r>
              <a:rPr lang="en-US" dirty="0">
                <a:solidFill>
                  <a:schemeClr val="tx1"/>
                </a:solidFill>
              </a:rPr>
              <a:t>Table 8	State-specific case count by </a:t>
            </a:r>
            <a:r>
              <a:rPr lang="en-US" dirty="0">
                <a:solidFill>
                  <a:srgbClr val="FF0000"/>
                </a:solidFill>
              </a:rPr>
              <a:t>Reporting</a:t>
            </a:r>
            <a:r>
              <a:rPr lang="en-US" dirty="0">
                <a:solidFill>
                  <a:schemeClr val="tx1"/>
                </a:solidFill>
              </a:rPr>
              <a:t> county and disease</a:t>
            </a:r>
          </a:p>
          <a:p>
            <a:pPr marL="0" indent="0">
              <a:buNone/>
            </a:pPr>
            <a:r>
              <a:rPr lang="en-US" dirty="0">
                <a:solidFill>
                  <a:srgbClr val="FF0000"/>
                </a:solidFill>
              </a:rPr>
              <a:t>Table 9</a:t>
            </a:r>
            <a:r>
              <a:rPr lang="en-US" dirty="0">
                <a:solidFill>
                  <a:schemeClr val="tx1"/>
                </a:solidFill>
              </a:rPr>
              <a:t>	State-specific case count by MVPS</a:t>
            </a:r>
            <a:r>
              <a:rPr lang="en-US" dirty="0">
                <a:solidFill>
                  <a:srgbClr val="FF0000"/>
                </a:solidFill>
              </a:rPr>
              <a:t> ‘County of residence’ </a:t>
            </a:r>
            <a:r>
              <a:rPr lang="en-US" dirty="0">
                <a:solidFill>
                  <a:schemeClr val="tx1"/>
                </a:solidFill>
              </a:rPr>
              <a:t>PID-11.9 (</a:t>
            </a:r>
            <a:r>
              <a:rPr lang="en-US" dirty="0">
                <a:solidFill>
                  <a:srgbClr val="FF0000"/>
                </a:solidFill>
              </a:rPr>
              <a:t>NEW</a:t>
            </a:r>
            <a:r>
              <a:rPr lang="en-US" dirty="0">
                <a:solidFill>
                  <a:schemeClr val="tx1"/>
                </a:solidFill>
              </a:rPr>
              <a:t>)</a:t>
            </a:r>
          </a:p>
          <a:p>
            <a:pPr marL="0" indent="0">
              <a:buNone/>
            </a:pPr>
            <a:r>
              <a:rPr lang="en-US" dirty="0">
                <a:solidFill>
                  <a:schemeClr val="tx1"/>
                </a:solidFill>
              </a:rPr>
              <a:t>Table 10  State-specific outbreak status by disease</a:t>
            </a:r>
          </a:p>
          <a:p>
            <a:pPr marL="0" indent="0">
              <a:buNone/>
            </a:pPr>
            <a:r>
              <a:rPr lang="en-US" dirty="0">
                <a:solidFill>
                  <a:schemeClr val="tx1"/>
                </a:solidFill>
              </a:rPr>
              <a:t>Table 11  State-specific import status by disease</a:t>
            </a:r>
          </a:p>
          <a:p>
            <a:pPr marL="0" indent="0">
              <a:buNone/>
            </a:pPr>
            <a:r>
              <a:rPr lang="en-US" dirty="0">
                <a:solidFill>
                  <a:srgbClr val="FF0000"/>
                </a:solidFill>
              </a:rPr>
              <a:t>Table 12</a:t>
            </a:r>
            <a:r>
              <a:rPr lang="en-US" dirty="0">
                <a:solidFill>
                  <a:schemeClr val="tx1"/>
                </a:solidFill>
              </a:rPr>
              <a:t>  State-specific case count by disease and reporting exception [diseases that are  	‘Not Reportable’ or where data are ‘Unavailable’] (</a:t>
            </a:r>
            <a:r>
              <a:rPr lang="en-US" dirty="0">
                <a:solidFill>
                  <a:srgbClr val="FF0000"/>
                </a:solidFill>
              </a:rPr>
              <a:t>NEW</a:t>
            </a:r>
            <a:r>
              <a:rPr lang="en-US" dirty="0">
                <a:solidFill>
                  <a:schemeClr val="tx1"/>
                </a:solidFill>
              </a:rPr>
              <a:t>) </a:t>
            </a:r>
          </a:p>
          <a:p>
            <a:pPr marL="0" indent="0">
              <a:buNone/>
            </a:pPr>
            <a:r>
              <a:rPr lang="en-US" dirty="0">
                <a:solidFill>
                  <a:srgbClr val="FF0000"/>
                </a:solidFill>
              </a:rPr>
              <a:t>Table 13</a:t>
            </a:r>
            <a:r>
              <a:rPr lang="en-US" dirty="0">
                <a:solidFill>
                  <a:schemeClr val="tx1"/>
                </a:solidFill>
              </a:rPr>
              <a:t>  State-specific case count for retired event codes (</a:t>
            </a:r>
            <a:r>
              <a:rPr lang="en-US" dirty="0">
                <a:solidFill>
                  <a:srgbClr val="FF0000"/>
                </a:solidFill>
              </a:rPr>
              <a:t>NEW</a:t>
            </a:r>
            <a:r>
              <a:rPr lang="en-US" dirty="0">
                <a:solidFill>
                  <a:schemeClr val="tx1"/>
                </a:solidFill>
              </a:rPr>
              <a:t>)</a:t>
            </a:r>
          </a:p>
          <a:p>
            <a:pPr marL="0" indent="0">
              <a:buNone/>
            </a:pPr>
            <a:r>
              <a:rPr lang="en-US" dirty="0">
                <a:solidFill>
                  <a:srgbClr val="FF0000"/>
                </a:solidFill>
              </a:rPr>
              <a:t>Line List  </a:t>
            </a:r>
            <a:r>
              <a:rPr lang="en-US" dirty="0">
                <a:solidFill>
                  <a:schemeClr val="tx1"/>
                </a:solidFill>
              </a:rPr>
              <a:t>State-specific case-level line list for non-STD data by disease (includes original NBS &amp; </a:t>
            </a:r>
          </a:p>
          <a:p>
            <a:pPr marL="0" indent="0">
              <a:buNone/>
            </a:pPr>
            <a:r>
              <a:rPr lang="en-US" dirty="0">
                <a:solidFill>
                  <a:schemeClr val="tx1"/>
                </a:solidFill>
              </a:rPr>
              <a:t>	HL7 case ids)  </a:t>
            </a:r>
          </a:p>
          <a:p>
            <a:pPr marL="0" indent="0">
              <a:buNone/>
            </a:pPr>
            <a:r>
              <a:rPr lang="en-US" dirty="0">
                <a:solidFill>
                  <a:srgbClr val="FF0000"/>
                </a:solidFill>
              </a:rPr>
              <a:t>Excel Workbook</a:t>
            </a:r>
            <a:r>
              <a:rPr lang="en-US" dirty="0">
                <a:solidFill>
                  <a:schemeClr val="tx1"/>
                </a:solidFill>
              </a:rPr>
              <a:t> Tables 1-11 in machine-readable format</a:t>
            </a:r>
            <a:endParaRPr lang="en-US" sz="2670" dirty="0">
              <a:solidFill>
                <a:schemeClr val="bg2">
                  <a:lumMod val="50000"/>
                </a:schemeClr>
              </a:solidFill>
            </a:endParaRPr>
          </a:p>
          <a:p>
            <a:endParaRPr lang="en-US" sz="3600" b="1" dirty="0">
              <a:solidFill>
                <a:srgbClr val="2F97DA"/>
              </a:solidFill>
              <a:latin typeface="Calibri" pitchFamily="34" charset="0"/>
              <a:ea typeface="+mj-ea"/>
              <a:cs typeface="+mj-cs"/>
            </a:endParaRPr>
          </a:p>
          <a:p>
            <a:pPr marL="0" indent="0">
              <a:buNone/>
            </a:pPr>
            <a:endParaRPr lang="en-US" dirty="0"/>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361475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21041"/>
          </a:xfrm>
        </p:spPr>
        <p:txBody>
          <a:bodyPr>
            <a:normAutofit/>
          </a:bodyPr>
          <a:lstStyle/>
          <a:p>
            <a:pPr lvl="0" eaLnBrk="0" fontAlgn="base" hangingPunct="0">
              <a:lnSpc>
                <a:spcPct val="100000"/>
              </a:lnSpc>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400" dirty="0">
                <a:solidFill>
                  <a:srgbClr val="0000A0"/>
                </a:solidFill>
                <a:ea typeface="Times New Roman" panose="02020603050405020304" pitchFamily="18" charset="0"/>
                <a:cs typeface="Times New Roman" panose="02020603050405020304" pitchFamily="18" charset="0"/>
              </a:rPr>
              <a:t>TABLE 8: STATE-SPECIFIC CASE COUNT BY </a:t>
            </a:r>
            <a:r>
              <a:rPr lang="en-US" altLang="en-US" sz="2400" dirty="0">
                <a:solidFill>
                  <a:srgbClr val="FF0000"/>
                </a:solidFill>
                <a:ea typeface="Times New Roman" panose="02020603050405020304" pitchFamily="18" charset="0"/>
                <a:cs typeface="Times New Roman" panose="02020603050405020304" pitchFamily="18" charset="0"/>
              </a:rPr>
              <a:t>REPORTING COUNTY </a:t>
            </a:r>
            <a:r>
              <a:rPr lang="en-US" altLang="en-US" sz="2400" dirty="0">
                <a:solidFill>
                  <a:srgbClr val="0000A0"/>
                </a:solidFill>
                <a:ea typeface="Times New Roman" panose="02020603050405020304" pitchFamily="18" charset="0"/>
                <a:cs typeface="Times New Roman" panose="02020603050405020304" pitchFamily="18" charset="0"/>
              </a:rPr>
              <a:t>AND DISEASE </a:t>
            </a:r>
            <a:endParaRPr lang="en-US" altLang="en-US" sz="2400" b="0" dirty="0">
              <a:solidFill>
                <a:schemeClr val="tx1"/>
              </a:solidFill>
            </a:endParaRPr>
          </a:p>
        </p:txBody>
      </p:sp>
      <p:sp>
        <p:nvSpPr>
          <p:cNvPr id="5" name="Rectangle 1"/>
          <p:cNvSpPr>
            <a:spLocks noGrp="1" noChangeArrowheads="1"/>
          </p:cNvSpPr>
          <p:nvPr>
            <p:ph type="body" sz="quarter" idx="10"/>
          </p:nvPr>
        </p:nvSpPr>
        <p:spPr bwMode="auto">
          <a:xfrm>
            <a:off x="609600" y="3511349"/>
            <a:ext cx="1011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Table containing the state specific case count by Reporting County and Disease. This is based on the County Name, County Unknown, Arkansas, Ashley, Baxter, Benton, Boone, as shown in the screen shot and so on. " title="Table 8: State Specific Case Count "/>
          <p:cNvPicPr>
            <a:picLocks noChangeAspect="1"/>
          </p:cNvPicPr>
          <p:nvPr/>
        </p:nvPicPr>
        <p:blipFill>
          <a:blip r:embed="rId3"/>
          <a:stretch>
            <a:fillRect/>
          </a:stretch>
        </p:blipFill>
        <p:spPr>
          <a:xfrm>
            <a:off x="351790" y="1195144"/>
            <a:ext cx="11468100" cy="4632410"/>
          </a:xfrm>
          <a:prstGeom prst="rect">
            <a:avLst/>
          </a:prstGeom>
        </p:spPr>
      </p:pic>
    </p:spTree>
    <p:extLst>
      <p:ext uri="{BB962C8B-B14F-4D97-AF65-F5344CB8AC3E}">
        <p14:creationId xmlns:p14="http://schemas.microsoft.com/office/powerpoint/2010/main" val="9052369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0721"/>
          </a:xfrm>
        </p:spPr>
        <p:txBody>
          <a:bodyPr>
            <a:normAutofit/>
          </a:bodyPr>
          <a:lstStyle/>
          <a:p>
            <a:pPr lvl="0" eaLnBrk="0" fontAlgn="base" hangingPunct="0">
              <a:lnSpc>
                <a:spcPct val="100000"/>
              </a:lnSpc>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400" dirty="0">
                <a:solidFill>
                  <a:srgbClr val="0000A0"/>
                </a:solidFill>
                <a:ea typeface="Times New Roman" panose="02020603050405020304" pitchFamily="18" charset="0"/>
                <a:cs typeface="Times New Roman" panose="02020603050405020304" pitchFamily="18" charset="0"/>
              </a:rPr>
              <a:t>TABLE 9: STATE-SPECIFIC CASE COUNT BY </a:t>
            </a:r>
            <a:r>
              <a:rPr lang="en-US" altLang="en-US" sz="2400" dirty="0">
                <a:solidFill>
                  <a:srgbClr val="FF0000"/>
                </a:solidFill>
                <a:ea typeface="Times New Roman" panose="02020603050405020304" pitchFamily="18" charset="0"/>
                <a:cs typeface="Times New Roman" panose="02020603050405020304" pitchFamily="18" charset="0"/>
              </a:rPr>
              <a:t>COUNTY OF RESIDENCE </a:t>
            </a:r>
            <a:r>
              <a:rPr lang="en-US" altLang="en-US" sz="2400" dirty="0">
                <a:solidFill>
                  <a:srgbClr val="0000A0"/>
                </a:solidFill>
                <a:ea typeface="Times New Roman" panose="02020603050405020304" pitchFamily="18" charset="0"/>
                <a:cs typeface="Times New Roman" panose="02020603050405020304" pitchFamily="18" charset="0"/>
              </a:rPr>
              <a:t>AND DISEASE</a:t>
            </a:r>
            <a:endParaRPr lang="en-US" altLang="en-US" sz="2400" b="0" dirty="0">
              <a:solidFill>
                <a:schemeClr val="tx1"/>
              </a:solidFill>
            </a:endParaRPr>
          </a:p>
        </p:txBody>
      </p:sp>
      <p:sp>
        <p:nvSpPr>
          <p:cNvPr id="5" name="Rectangle 1"/>
          <p:cNvSpPr>
            <a:spLocks noGrp="1" noChangeArrowheads="1"/>
          </p:cNvSpPr>
          <p:nvPr>
            <p:ph type="body" sz="quarter" idx="10"/>
          </p:nvPr>
        </p:nvSpPr>
        <p:spPr bwMode="auto">
          <a:xfrm>
            <a:off x="609600" y="3511349"/>
            <a:ext cx="1011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Table containing the state specific case count by Reporting County and Disease. This is based on the County Name, County Unknown, Arkansas, Ashley, Baxter, Benton, Boone, as shown in the screen shot and so on." title="Table 9: State-Specific Case Count By County of Residence and Disease "/>
          <p:cNvPicPr>
            <a:picLocks noChangeAspect="1"/>
          </p:cNvPicPr>
          <p:nvPr/>
        </p:nvPicPr>
        <p:blipFill>
          <a:blip r:embed="rId3"/>
          <a:stretch>
            <a:fillRect/>
          </a:stretch>
        </p:blipFill>
        <p:spPr>
          <a:xfrm>
            <a:off x="321310" y="1195144"/>
            <a:ext cx="11468100" cy="4632410"/>
          </a:xfrm>
          <a:prstGeom prst="rect">
            <a:avLst/>
          </a:prstGeom>
        </p:spPr>
      </p:pic>
    </p:spTree>
    <p:extLst>
      <p:ext uri="{BB962C8B-B14F-4D97-AF65-F5344CB8AC3E}">
        <p14:creationId xmlns:p14="http://schemas.microsoft.com/office/powerpoint/2010/main" val="35876352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fontAlgn="t">
              <a:lnSpc>
                <a:spcPct val="100000"/>
              </a:lnSpc>
            </a:pPr>
            <a:r>
              <a:rPr lang="en-US" altLang="en-US" sz="2400" dirty="0">
                <a:solidFill>
                  <a:srgbClr val="0000A0"/>
                </a:solidFill>
                <a:ea typeface="Times New Roman" panose="02020603050405020304" pitchFamily="18" charset="0"/>
                <a:cs typeface="Times New Roman" panose="02020603050405020304" pitchFamily="18" charset="0"/>
              </a:rPr>
              <a:t>TABLE 12: STATE-SPECIFIC CASE COUNT BY DISEASE AND </a:t>
            </a:r>
            <a:r>
              <a:rPr lang="en-US" altLang="en-US" sz="2400" dirty="0">
                <a:solidFill>
                  <a:srgbClr val="FF0000"/>
                </a:solidFill>
                <a:ea typeface="Times New Roman" panose="02020603050405020304" pitchFamily="18" charset="0"/>
                <a:cs typeface="Times New Roman" panose="02020603050405020304" pitchFamily="18" charset="0"/>
              </a:rPr>
              <a:t>REPORTING EXCEPTION </a:t>
            </a:r>
            <a:br>
              <a:rPr lang="en-US" altLang="en-US" sz="1600" dirty="0">
                <a:solidFill>
                  <a:srgbClr val="0000A0"/>
                </a:solidFill>
                <a:ea typeface="Times New Roman" panose="02020603050405020304" pitchFamily="18" charset="0"/>
                <a:cs typeface="Times New Roman" panose="02020603050405020304" pitchFamily="18" charset="0"/>
              </a:rPr>
            </a:br>
            <a:endParaRPr lang="en-US" sz="1600" dirty="0"/>
          </a:p>
        </p:txBody>
      </p:sp>
      <p:sp>
        <p:nvSpPr>
          <p:cNvPr id="3" name="Text Placeholder 2"/>
          <p:cNvSpPr>
            <a:spLocks noGrp="1"/>
          </p:cNvSpPr>
          <p:nvPr>
            <p:ph type="body" sz="quarter" idx="10"/>
          </p:nvPr>
        </p:nvSpPr>
        <p:spPr>
          <a:xfrm>
            <a:off x="1158240" y="5598161"/>
            <a:ext cx="9926320" cy="711200"/>
          </a:xfrm>
        </p:spPr>
        <p:txBody>
          <a:bodyPr>
            <a:noAutofit/>
          </a:bodyPr>
          <a:lstStyle/>
          <a:p>
            <a:pPr marL="0" indent="0" algn="ctr">
              <a:buNone/>
            </a:pPr>
            <a:r>
              <a:rPr lang="en-US" sz="2400" b="1" dirty="0">
                <a:solidFill>
                  <a:srgbClr val="00B050"/>
                </a:solidFill>
              </a:rPr>
              <a:t>Information on notifiable conditions that are not reportable or </a:t>
            </a:r>
          </a:p>
          <a:p>
            <a:pPr marL="0" indent="0" algn="ctr">
              <a:spcBef>
                <a:spcPts val="600"/>
              </a:spcBef>
              <a:buNone/>
            </a:pPr>
            <a:r>
              <a:rPr lang="en-US" sz="2400" b="1" dirty="0">
                <a:solidFill>
                  <a:srgbClr val="00B050"/>
                </a:solidFill>
              </a:rPr>
              <a:t>do not have data available for the jurisdiction. </a:t>
            </a:r>
            <a:r>
              <a:rPr lang="en-US" sz="2400" dirty="0">
                <a:solidFill>
                  <a:srgbClr val="0000A0"/>
                </a:solidFill>
                <a:cs typeface="Times New Roman" panose="02020603050405020304" pitchFamily="18" charset="0"/>
              </a:rPr>
              <a:t> </a:t>
            </a:r>
            <a:endParaRPr lang="en-US" sz="2400" b="1" dirty="0">
              <a:solidFill>
                <a:srgbClr val="00B050"/>
              </a:solidFill>
            </a:endParaRPr>
          </a:p>
        </p:txBody>
      </p:sp>
      <p:graphicFrame>
        <p:nvGraphicFramePr>
          <p:cNvPr id="5" name="Table 4" descr="Table with disease description, Babesiosis, Total, Babesiosis Confirmed, Babesiosis probable, Hanavirus infection non-HPS, Leptospirosis, and Q fever, chronic along side the event code, reporting exception cases not printed, and Cases Received. Please note, information on notifiable conditions that are not reportable or do not have data available for the jurisdiction.  " title="Table 12: State Specific Case Count By Disease and Reporting Exception "/>
          <p:cNvGraphicFramePr>
            <a:graphicFrameLocks noGrp="1"/>
          </p:cNvGraphicFramePr>
          <p:nvPr>
            <p:extLst>
              <p:ext uri="{D42A27DB-BD31-4B8C-83A1-F6EECF244321}">
                <p14:modId xmlns:p14="http://schemas.microsoft.com/office/powerpoint/2010/main" val="453429839"/>
              </p:ext>
            </p:extLst>
          </p:nvPr>
        </p:nvGraphicFramePr>
        <p:xfrm>
          <a:off x="1158240" y="1635828"/>
          <a:ext cx="9611058" cy="3250940"/>
        </p:xfrm>
        <a:graphic>
          <a:graphicData uri="http://schemas.openxmlformats.org/drawingml/2006/table">
            <a:tbl>
              <a:tblPr firstRow="1" firstCol="1" bandRow="1">
                <a:tableStyleId>{5C22544A-7EE6-4342-B048-85BDC9FD1C3A}</a:tableStyleId>
              </a:tblPr>
              <a:tblGrid>
                <a:gridCol w="2620365">
                  <a:extLst>
                    <a:ext uri="{9D8B030D-6E8A-4147-A177-3AD203B41FA5}">
                      <a16:colId xmlns:a16="http://schemas.microsoft.com/office/drawing/2014/main" val="2091392670"/>
                    </a:ext>
                  </a:extLst>
                </a:gridCol>
                <a:gridCol w="2330231">
                  <a:extLst>
                    <a:ext uri="{9D8B030D-6E8A-4147-A177-3AD203B41FA5}">
                      <a16:colId xmlns:a16="http://schemas.microsoft.com/office/drawing/2014/main" val="2666382644"/>
                    </a:ext>
                  </a:extLst>
                </a:gridCol>
                <a:gridCol w="2330231">
                  <a:extLst>
                    <a:ext uri="{9D8B030D-6E8A-4147-A177-3AD203B41FA5}">
                      <a16:colId xmlns:a16="http://schemas.microsoft.com/office/drawing/2014/main" val="71428910"/>
                    </a:ext>
                  </a:extLst>
                </a:gridCol>
                <a:gridCol w="2330231">
                  <a:extLst>
                    <a:ext uri="{9D8B030D-6E8A-4147-A177-3AD203B41FA5}">
                      <a16:colId xmlns:a16="http://schemas.microsoft.com/office/drawing/2014/main" val="4270548809"/>
                    </a:ext>
                  </a:extLst>
                </a:gridCol>
              </a:tblGrid>
              <a:tr h="682634">
                <a:tc>
                  <a:txBody>
                    <a:bodyPr/>
                    <a:lstStyle/>
                    <a:p>
                      <a:pPr marL="0" marR="0" algn="l">
                        <a:lnSpc>
                          <a:spcPct val="107000"/>
                        </a:lnSpc>
                        <a:spcBef>
                          <a:spcPts val="0"/>
                        </a:spcBef>
                        <a:spcAft>
                          <a:spcPts val="0"/>
                        </a:spcAft>
                      </a:pPr>
                      <a:r>
                        <a:rPr lang="en-US" sz="1500" dirty="0">
                          <a:solidFill>
                            <a:srgbClr val="002060"/>
                          </a:solidFill>
                          <a:effectLst/>
                        </a:rPr>
                        <a:t>DISEASE</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tc>
                  <a:txBody>
                    <a:bodyPr/>
                    <a:lstStyle/>
                    <a:p>
                      <a:pPr marL="0" marR="0" algn="ctr">
                        <a:lnSpc>
                          <a:spcPct val="107000"/>
                        </a:lnSpc>
                        <a:spcBef>
                          <a:spcPts val="0"/>
                        </a:spcBef>
                        <a:spcAft>
                          <a:spcPts val="0"/>
                        </a:spcAft>
                      </a:pPr>
                      <a:r>
                        <a:rPr lang="en-US" sz="1500" dirty="0">
                          <a:solidFill>
                            <a:srgbClr val="002060"/>
                          </a:solidFill>
                          <a:effectLst/>
                        </a:rPr>
                        <a:t>EVENT</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tc>
                  <a:txBody>
                    <a:bodyPr/>
                    <a:lstStyle/>
                    <a:p>
                      <a:pPr marL="0" marR="0" algn="ctr">
                        <a:lnSpc>
                          <a:spcPct val="107000"/>
                        </a:lnSpc>
                        <a:spcBef>
                          <a:spcPts val="0"/>
                        </a:spcBef>
                        <a:spcAft>
                          <a:spcPts val="0"/>
                        </a:spcAft>
                      </a:pPr>
                      <a:r>
                        <a:rPr lang="en-US" sz="1500" dirty="0">
                          <a:solidFill>
                            <a:srgbClr val="002060"/>
                          </a:solidFill>
                          <a:effectLst/>
                        </a:rPr>
                        <a:t>REPORTING EXCEPTION</a:t>
                      </a:r>
                    </a:p>
                    <a:p>
                      <a:pPr marL="0" marR="0" algn="ctr">
                        <a:lnSpc>
                          <a:spcPct val="107000"/>
                        </a:lnSpc>
                        <a:spcBef>
                          <a:spcPts val="0"/>
                        </a:spcBef>
                        <a:spcAft>
                          <a:spcPts val="0"/>
                        </a:spcAft>
                      </a:pPr>
                      <a:r>
                        <a:rPr lang="en-US" sz="1500" dirty="0">
                          <a:solidFill>
                            <a:srgbClr val="002060"/>
                          </a:solidFill>
                          <a:effectLst/>
                        </a:rPr>
                        <a:t>(cases not printed)</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tc>
                  <a:txBody>
                    <a:bodyPr/>
                    <a:lstStyle/>
                    <a:p>
                      <a:pPr marL="0" marR="0" algn="ctr">
                        <a:lnSpc>
                          <a:spcPct val="107000"/>
                        </a:lnSpc>
                        <a:spcBef>
                          <a:spcPts val="0"/>
                        </a:spcBef>
                        <a:spcAft>
                          <a:spcPts val="0"/>
                        </a:spcAft>
                      </a:pPr>
                      <a:r>
                        <a:rPr lang="en-US" sz="1500" dirty="0">
                          <a:solidFill>
                            <a:srgbClr val="002060"/>
                          </a:solidFill>
                          <a:effectLst/>
                        </a:rPr>
                        <a:t>CASES</a:t>
                      </a:r>
                      <a:r>
                        <a:rPr lang="en-US" sz="1500" baseline="0" dirty="0">
                          <a:solidFill>
                            <a:srgbClr val="002060"/>
                          </a:solidFill>
                          <a:effectLst/>
                        </a:rPr>
                        <a:t> </a:t>
                      </a:r>
                      <a:r>
                        <a:rPr lang="en-US" sz="1500" dirty="0">
                          <a:solidFill>
                            <a:srgbClr val="002060"/>
                          </a:solidFill>
                          <a:effectLst/>
                        </a:rPr>
                        <a:t>REC’D</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extLst>
                  <a:ext uri="{0D108BD9-81ED-4DB2-BD59-A6C34878D82A}">
                    <a16:rowId xmlns:a16="http://schemas.microsoft.com/office/drawing/2014/main" val="4251285600"/>
                  </a:ext>
                </a:extLst>
              </a:tr>
              <a:tr h="428051">
                <a:tc>
                  <a:txBody>
                    <a:bodyPr/>
                    <a:lstStyle/>
                    <a:p>
                      <a:pPr marL="0" marR="0">
                        <a:lnSpc>
                          <a:spcPct val="107000"/>
                        </a:lnSpc>
                        <a:spcBef>
                          <a:spcPts val="0"/>
                        </a:spcBef>
                        <a:spcAft>
                          <a:spcPts val="0"/>
                        </a:spcAft>
                      </a:pPr>
                      <a:r>
                        <a:rPr lang="en-US" sz="1500" dirty="0">
                          <a:solidFill>
                            <a:srgbClr val="002060"/>
                          </a:solidFill>
                          <a:effectLst/>
                        </a:rPr>
                        <a:t>Babesiosis, total</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12010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1792982663"/>
                  </a:ext>
                </a:extLst>
              </a:tr>
              <a:tr h="428051">
                <a:tc>
                  <a:txBody>
                    <a:bodyPr/>
                    <a:lstStyle/>
                    <a:p>
                      <a:pPr marL="0" marR="0">
                        <a:lnSpc>
                          <a:spcPct val="107000"/>
                        </a:lnSpc>
                        <a:spcBef>
                          <a:spcPts val="0"/>
                        </a:spcBef>
                        <a:spcAft>
                          <a:spcPts val="0"/>
                        </a:spcAft>
                      </a:pPr>
                      <a:r>
                        <a:rPr lang="en-US" sz="1500" dirty="0">
                          <a:solidFill>
                            <a:srgbClr val="002060"/>
                          </a:solidFill>
                          <a:effectLst/>
                        </a:rPr>
                        <a:t>Babesiosis, confirmed</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12010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3206818385"/>
                  </a:ext>
                </a:extLst>
              </a:tr>
              <a:tr h="428051">
                <a:tc>
                  <a:txBody>
                    <a:bodyPr/>
                    <a:lstStyle/>
                    <a:p>
                      <a:pPr marL="0" marR="0">
                        <a:lnSpc>
                          <a:spcPct val="107000"/>
                        </a:lnSpc>
                        <a:spcBef>
                          <a:spcPts val="0"/>
                        </a:spcBef>
                        <a:spcAft>
                          <a:spcPts val="0"/>
                        </a:spcAft>
                      </a:pPr>
                      <a:r>
                        <a:rPr lang="en-US" sz="1500" dirty="0">
                          <a:solidFill>
                            <a:srgbClr val="002060"/>
                          </a:solidFill>
                          <a:effectLst/>
                        </a:rPr>
                        <a:t>Babesiosis, probable</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12010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3548845394"/>
                  </a:ext>
                </a:extLst>
              </a:tr>
              <a:tr h="428051">
                <a:tc>
                  <a:txBody>
                    <a:bodyPr/>
                    <a:lstStyle/>
                    <a:p>
                      <a:pPr marL="0" marR="0">
                        <a:lnSpc>
                          <a:spcPct val="107000"/>
                        </a:lnSpc>
                        <a:spcBef>
                          <a:spcPts val="0"/>
                        </a:spcBef>
                        <a:spcAft>
                          <a:spcPts val="0"/>
                        </a:spcAft>
                      </a:pPr>
                      <a:r>
                        <a:rPr lang="en-US" sz="1500" dirty="0">
                          <a:solidFill>
                            <a:srgbClr val="002060"/>
                          </a:solidFill>
                          <a:effectLst/>
                        </a:rPr>
                        <a:t>Hantavirus infection (non-HPS)</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10610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45408314"/>
                  </a:ext>
                </a:extLst>
              </a:tr>
              <a:tr h="428051">
                <a:tc>
                  <a:txBody>
                    <a:bodyPr/>
                    <a:lstStyle/>
                    <a:p>
                      <a:pPr marL="0" marR="0">
                        <a:lnSpc>
                          <a:spcPct val="107000"/>
                        </a:lnSpc>
                        <a:spcBef>
                          <a:spcPts val="0"/>
                        </a:spcBef>
                        <a:spcAft>
                          <a:spcPts val="0"/>
                        </a:spcAft>
                      </a:pPr>
                      <a:r>
                        <a:rPr lang="en-US" sz="1500" dirty="0">
                          <a:solidFill>
                            <a:srgbClr val="002060"/>
                          </a:solidFill>
                          <a:effectLst/>
                        </a:rPr>
                        <a:t>Leptospirosis</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10390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4043057680"/>
                  </a:ext>
                </a:extLst>
              </a:tr>
              <a:tr h="428051">
                <a:tc>
                  <a:txBody>
                    <a:bodyPr/>
                    <a:lstStyle/>
                    <a:p>
                      <a:pPr marL="0" marR="0">
                        <a:lnSpc>
                          <a:spcPct val="107000"/>
                        </a:lnSpc>
                        <a:spcBef>
                          <a:spcPts val="0"/>
                        </a:spcBef>
                        <a:spcAft>
                          <a:spcPts val="0"/>
                        </a:spcAft>
                      </a:pPr>
                      <a:r>
                        <a:rPr lang="en-US" sz="1500" dirty="0">
                          <a:solidFill>
                            <a:srgbClr val="002060"/>
                          </a:solidFill>
                          <a:effectLst/>
                        </a:rPr>
                        <a:t>Q fever, chronic</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10258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1391908988"/>
                  </a:ext>
                </a:extLst>
              </a:tr>
            </a:tbl>
          </a:graphicData>
        </a:graphic>
      </p:graphicFrame>
    </p:spTree>
    <p:extLst>
      <p:ext uri="{BB962C8B-B14F-4D97-AF65-F5344CB8AC3E}">
        <p14:creationId xmlns:p14="http://schemas.microsoft.com/office/powerpoint/2010/main" val="5311104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3" name="Content Placeholder 2"/>
          <p:cNvSpPr>
            <a:spLocks noGrp="1"/>
          </p:cNvSpPr>
          <p:nvPr>
            <p:ph type="body" sz="quarter" idx="10"/>
          </p:nvPr>
        </p:nvSpPr>
        <p:spPr>
          <a:xfrm>
            <a:off x="609600" y="1544383"/>
            <a:ext cx="10475167" cy="4984751"/>
          </a:xfrm>
        </p:spPr>
        <p:txBody>
          <a:bodyPr/>
          <a:lstStyle/>
          <a:p>
            <a:pPr>
              <a:spcBef>
                <a:spcPts val="600"/>
              </a:spcBef>
              <a:spcAft>
                <a:spcPts val="600"/>
              </a:spcAft>
            </a:pPr>
            <a:r>
              <a:rPr lang="en-US" sz="2670" dirty="0"/>
              <a:t>Welcome and Announcements</a:t>
            </a:r>
          </a:p>
          <a:p>
            <a:r>
              <a:rPr lang="en-US" dirty="0"/>
              <a:t>NNDSS Data Reconciliation Process for 2019  </a:t>
            </a:r>
          </a:p>
          <a:p>
            <a:pPr lvl="1"/>
            <a:r>
              <a:rPr lang="en-US" dirty="0"/>
              <a:t>Deborah Adams, CDC</a:t>
            </a:r>
          </a:p>
          <a:p>
            <a:pPr lvl="1"/>
            <a:r>
              <a:rPr lang="en-US" dirty="0"/>
              <a:t>Yvette Dominique, CDC</a:t>
            </a:r>
          </a:p>
          <a:p>
            <a:r>
              <a:rPr lang="en-US" dirty="0"/>
              <a:t>Walkthrough of MVPS Dashboard Case Count View</a:t>
            </a:r>
          </a:p>
          <a:p>
            <a:pPr lvl="1"/>
            <a:r>
              <a:rPr lang="en-US" dirty="0"/>
              <a:t>Andrew Kuehl, CDC</a:t>
            </a:r>
          </a:p>
          <a:p>
            <a:pPr lvl="0"/>
            <a:r>
              <a:rPr lang="en-US" dirty="0"/>
              <a:t>Questions and Answers  </a:t>
            </a:r>
          </a:p>
          <a:p>
            <a:pPr>
              <a:spcBef>
                <a:spcPts val="600"/>
              </a:spcBef>
              <a:spcAft>
                <a:spcPts val="600"/>
              </a:spcAft>
            </a:pPr>
            <a:endParaRPr lang="en-US" sz="2500" dirty="0"/>
          </a:p>
          <a:p>
            <a:pPr marL="0" indent="0">
              <a:spcBef>
                <a:spcPts val="600"/>
              </a:spcBef>
              <a:spcAft>
                <a:spcPts val="600"/>
              </a:spcAft>
              <a:buNone/>
            </a:pPr>
            <a:endParaRPr lang="en-US" sz="2500" dirty="0">
              <a:solidFill>
                <a:srgbClr val="5F5F5F"/>
              </a:solidFill>
            </a:endParaRPr>
          </a:p>
          <a:p>
            <a:pPr marL="0" indent="0">
              <a:spcBef>
                <a:spcPts val="600"/>
              </a:spcBef>
              <a:spcAft>
                <a:spcPts val="600"/>
              </a:spcAft>
              <a:buNone/>
            </a:pPr>
            <a:endParaRPr lang="en-US" sz="2500" dirty="0">
              <a:solidFill>
                <a:schemeClr val="bg2">
                  <a:lumMod val="65000"/>
                </a:schemeClr>
              </a:solidFill>
            </a:endParaRPr>
          </a:p>
          <a:p>
            <a:pPr marL="609585" lvl="1" indent="0">
              <a:spcBef>
                <a:spcPts val="600"/>
              </a:spcBef>
              <a:spcAft>
                <a:spcPts val="600"/>
              </a:spcAft>
              <a:buNone/>
            </a:pPr>
            <a:endParaRPr lang="en-US" sz="2800" dirty="0"/>
          </a:p>
          <a:p>
            <a:pPr marL="0" indent="0">
              <a:spcBef>
                <a:spcPts val="600"/>
              </a:spcBef>
              <a:spcAft>
                <a:spcPts val="600"/>
              </a:spcAft>
              <a:buNone/>
            </a:pPr>
            <a:endParaRPr lang="en-US" sz="2800" dirty="0"/>
          </a:p>
        </p:txBody>
      </p:sp>
      <p:sp>
        <p:nvSpPr>
          <p:cNvPr id="16" name="Title 15"/>
          <p:cNvSpPr>
            <a:spLocks noGrp="1"/>
          </p:cNvSpPr>
          <p:nvPr>
            <p:ph type="title"/>
          </p:nvPr>
        </p:nvSpPr>
        <p:spPr>
          <a:xfrm>
            <a:off x="609600" y="418192"/>
            <a:ext cx="10972800" cy="623162"/>
          </a:xfrm>
        </p:spPr>
        <p:txBody>
          <a:bodyPr anchor="t"/>
          <a:lstStyle/>
          <a:p>
            <a:r>
              <a:rPr lang="en-US" sz="4000" dirty="0"/>
              <a:t>Agenda</a:t>
            </a:r>
          </a:p>
        </p:txBody>
      </p:sp>
    </p:spTree>
    <p:extLst>
      <p:ext uri="{BB962C8B-B14F-4D97-AF65-F5344CB8AC3E}">
        <p14:creationId xmlns:p14="http://schemas.microsoft.com/office/powerpoint/2010/main" val="15702022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96455"/>
          </a:xfrm>
        </p:spPr>
        <p:txBody>
          <a:bodyPr anchor="ctr">
            <a:noAutofit/>
          </a:bodyPr>
          <a:lstStyle/>
          <a:p>
            <a:pPr>
              <a:lnSpc>
                <a:spcPct val="100000"/>
              </a:lnSpc>
            </a:pPr>
            <a:r>
              <a:rPr lang="en-US" altLang="en-US" sz="2400" dirty="0">
                <a:solidFill>
                  <a:srgbClr val="0000A0"/>
                </a:solidFill>
                <a:ea typeface="Times New Roman" panose="02020603050405020304" pitchFamily="18" charset="0"/>
                <a:cs typeface="Times New Roman" panose="02020603050405020304" pitchFamily="18" charset="0"/>
              </a:rPr>
              <a:t>TABLE 13: STATE-SPECIFIC CASE COUNT FOR </a:t>
            </a:r>
            <a:r>
              <a:rPr lang="en-US" altLang="en-US" sz="2400" dirty="0">
                <a:solidFill>
                  <a:srgbClr val="FF0000"/>
                </a:solidFill>
                <a:ea typeface="Times New Roman" panose="02020603050405020304" pitchFamily="18" charset="0"/>
                <a:cs typeface="Times New Roman" panose="02020603050405020304" pitchFamily="18" charset="0"/>
              </a:rPr>
              <a:t>RETIRED EVENT </a:t>
            </a:r>
            <a:r>
              <a:rPr lang="en-US" altLang="en-US" sz="2400" dirty="0">
                <a:solidFill>
                  <a:srgbClr val="0000A0"/>
                </a:solidFill>
                <a:ea typeface="Times New Roman" panose="02020603050405020304" pitchFamily="18" charset="0"/>
                <a:cs typeface="Times New Roman" panose="02020603050405020304" pitchFamily="18" charset="0"/>
              </a:rPr>
              <a:t>CODES BY DISEASE </a:t>
            </a:r>
            <a:endParaRPr lang="en-US" sz="1600" dirty="0"/>
          </a:p>
        </p:txBody>
      </p:sp>
      <p:sp>
        <p:nvSpPr>
          <p:cNvPr id="3" name="Text Placeholder 2"/>
          <p:cNvSpPr>
            <a:spLocks noGrp="1"/>
          </p:cNvSpPr>
          <p:nvPr>
            <p:ph type="body" sz="quarter" idx="10"/>
          </p:nvPr>
        </p:nvSpPr>
        <p:spPr>
          <a:xfrm>
            <a:off x="413651" y="5438992"/>
            <a:ext cx="10972800" cy="891386"/>
          </a:xfrm>
        </p:spPr>
        <p:txBody>
          <a:bodyPr>
            <a:normAutofit lnSpcReduction="10000"/>
          </a:bodyPr>
          <a:lstStyle/>
          <a:p>
            <a:pPr marL="0" indent="0">
              <a:buNone/>
            </a:pPr>
            <a:endParaRPr lang="en-US" b="1" dirty="0"/>
          </a:p>
          <a:p>
            <a:pPr marL="0" indent="0" algn="ctr">
              <a:buNone/>
            </a:pPr>
            <a:r>
              <a:rPr lang="en-US" sz="2400" b="1" dirty="0">
                <a:solidFill>
                  <a:srgbClr val="00B050"/>
                </a:solidFill>
              </a:rPr>
              <a:t>Please update your system to use 2018 event codes for 2018 data.</a:t>
            </a:r>
          </a:p>
        </p:txBody>
      </p:sp>
      <p:graphicFrame>
        <p:nvGraphicFramePr>
          <p:cNvPr id="5" name="Table 4" descr="Table listing the disease, Salmonellosis, Streptococcus pneumoniae, non-drug resistant, less than 5 years; Streptococcus pneumoniae, &#10;drug-resistant, all age groups; Vibrio spp., non-toxigenic, other or unspecified; Vibrio parahaemolyticus; and Vibrio vulnificus along side the retired event code cases received, and the 2018 event. Please note, update your system to use 2018 event codes fror 2018 data. &#10;&#10;&#10;&#10;&#10;" title="Table !3: State Specific Case Count for Retired Event Codes By Disease"/>
          <p:cNvGraphicFramePr>
            <a:graphicFrameLocks noGrp="1"/>
          </p:cNvGraphicFramePr>
          <p:nvPr>
            <p:extLst>
              <p:ext uri="{D42A27DB-BD31-4B8C-83A1-F6EECF244321}">
                <p14:modId xmlns:p14="http://schemas.microsoft.com/office/powerpoint/2010/main" val="2898916209"/>
              </p:ext>
            </p:extLst>
          </p:nvPr>
        </p:nvGraphicFramePr>
        <p:xfrm>
          <a:off x="1021218" y="1642200"/>
          <a:ext cx="10149563" cy="3601366"/>
        </p:xfrm>
        <a:graphic>
          <a:graphicData uri="http://schemas.openxmlformats.org/drawingml/2006/table">
            <a:tbl>
              <a:tblPr firstRow="1" firstCol="1" bandRow="1">
                <a:tableStyleId>{5C22544A-7EE6-4342-B048-85BDC9FD1C3A}</a:tableStyleId>
              </a:tblPr>
              <a:tblGrid>
                <a:gridCol w="2537391">
                  <a:extLst>
                    <a:ext uri="{9D8B030D-6E8A-4147-A177-3AD203B41FA5}">
                      <a16:colId xmlns:a16="http://schemas.microsoft.com/office/drawing/2014/main" val="2213593556"/>
                    </a:ext>
                  </a:extLst>
                </a:gridCol>
                <a:gridCol w="2537391">
                  <a:extLst>
                    <a:ext uri="{9D8B030D-6E8A-4147-A177-3AD203B41FA5}">
                      <a16:colId xmlns:a16="http://schemas.microsoft.com/office/drawing/2014/main" val="3475270329"/>
                    </a:ext>
                  </a:extLst>
                </a:gridCol>
                <a:gridCol w="1684908">
                  <a:extLst>
                    <a:ext uri="{9D8B030D-6E8A-4147-A177-3AD203B41FA5}">
                      <a16:colId xmlns:a16="http://schemas.microsoft.com/office/drawing/2014/main" val="3905517861"/>
                    </a:ext>
                  </a:extLst>
                </a:gridCol>
                <a:gridCol w="3389873">
                  <a:extLst>
                    <a:ext uri="{9D8B030D-6E8A-4147-A177-3AD203B41FA5}">
                      <a16:colId xmlns:a16="http://schemas.microsoft.com/office/drawing/2014/main" val="2458082486"/>
                    </a:ext>
                  </a:extLst>
                </a:gridCol>
              </a:tblGrid>
              <a:tr h="599848">
                <a:tc>
                  <a:txBody>
                    <a:bodyPr/>
                    <a:lstStyle/>
                    <a:p>
                      <a:pPr marL="0" marR="0" algn="l">
                        <a:lnSpc>
                          <a:spcPct val="107000"/>
                        </a:lnSpc>
                        <a:spcBef>
                          <a:spcPts val="0"/>
                        </a:spcBef>
                        <a:spcAft>
                          <a:spcPts val="0"/>
                        </a:spcAft>
                      </a:pPr>
                      <a:r>
                        <a:rPr lang="en-US" sz="1500" dirty="0">
                          <a:solidFill>
                            <a:srgbClr val="002060"/>
                          </a:solidFill>
                          <a:effectLst/>
                        </a:rPr>
                        <a:t>DISEASE</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tc>
                  <a:txBody>
                    <a:bodyPr/>
                    <a:lstStyle/>
                    <a:p>
                      <a:pPr marL="0" marR="0" algn="ctr">
                        <a:lnSpc>
                          <a:spcPct val="107000"/>
                        </a:lnSpc>
                        <a:spcBef>
                          <a:spcPts val="0"/>
                        </a:spcBef>
                        <a:spcAft>
                          <a:spcPts val="0"/>
                        </a:spcAft>
                      </a:pPr>
                      <a:r>
                        <a:rPr lang="en-US" sz="1500" dirty="0">
                          <a:solidFill>
                            <a:srgbClr val="002060"/>
                          </a:solidFill>
                          <a:effectLst/>
                        </a:rPr>
                        <a:t>RETIRED</a:t>
                      </a:r>
                      <a:r>
                        <a:rPr lang="en-US" sz="1500" baseline="0" dirty="0">
                          <a:solidFill>
                            <a:srgbClr val="002060"/>
                          </a:solidFill>
                          <a:effectLst/>
                        </a:rPr>
                        <a:t> </a:t>
                      </a:r>
                      <a:r>
                        <a:rPr lang="en-US" sz="1500" dirty="0">
                          <a:solidFill>
                            <a:srgbClr val="002060"/>
                          </a:solidFill>
                          <a:effectLst/>
                        </a:rPr>
                        <a:t>EVENT</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tc>
                  <a:txBody>
                    <a:bodyPr/>
                    <a:lstStyle/>
                    <a:p>
                      <a:pPr marL="0" marR="0" algn="ctr">
                        <a:lnSpc>
                          <a:spcPct val="107000"/>
                        </a:lnSpc>
                        <a:spcBef>
                          <a:spcPts val="0"/>
                        </a:spcBef>
                        <a:spcAft>
                          <a:spcPts val="0"/>
                        </a:spcAft>
                      </a:pPr>
                      <a:r>
                        <a:rPr lang="en-US" sz="1500" dirty="0">
                          <a:solidFill>
                            <a:srgbClr val="002060"/>
                          </a:solidFill>
                          <a:effectLst/>
                        </a:rPr>
                        <a:t>CASES</a:t>
                      </a:r>
                      <a:r>
                        <a:rPr lang="en-US" sz="1500" baseline="0" dirty="0">
                          <a:solidFill>
                            <a:srgbClr val="002060"/>
                          </a:solidFill>
                          <a:effectLst/>
                        </a:rPr>
                        <a:t> </a:t>
                      </a:r>
                      <a:r>
                        <a:rPr lang="en-US" sz="1500" dirty="0">
                          <a:solidFill>
                            <a:srgbClr val="002060"/>
                          </a:solidFill>
                          <a:effectLst/>
                        </a:rPr>
                        <a:t>REC’D</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tc>
                  <a:txBody>
                    <a:bodyPr/>
                    <a:lstStyle/>
                    <a:p>
                      <a:pPr marL="0" marR="0" algn="ctr">
                        <a:lnSpc>
                          <a:spcPct val="107000"/>
                        </a:lnSpc>
                        <a:spcBef>
                          <a:spcPts val="0"/>
                        </a:spcBef>
                        <a:spcAft>
                          <a:spcPts val="0"/>
                        </a:spcAft>
                      </a:pPr>
                      <a:r>
                        <a:rPr lang="en-US" sz="1500" dirty="0">
                          <a:solidFill>
                            <a:srgbClr val="002060"/>
                          </a:solidFill>
                          <a:effectLst/>
                        </a:rPr>
                        <a:t>2018 EVENT</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65000"/>
                      </a:schemeClr>
                    </a:solidFill>
                  </a:tcPr>
                </a:tc>
                <a:extLst>
                  <a:ext uri="{0D108BD9-81ED-4DB2-BD59-A6C34878D82A}">
                    <a16:rowId xmlns:a16="http://schemas.microsoft.com/office/drawing/2014/main" val="3577095120"/>
                  </a:ext>
                </a:extLst>
              </a:tr>
              <a:tr h="337297">
                <a:tc>
                  <a:txBody>
                    <a:bodyPr/>
                    <a:lstStyle/>
                    <a:p>
                      <a:pPr marL="0" marR="0">
                        <a:lnSpc>
                          <a:spcPct val="107000"/>
                        </a:lnSpc>
                        <a:spcBef>
                          <a:spcPts val="0"/>
                        </a:spcBef>
                        <a:spcAft>
                          <a:spcPts val="0"/>
                        </a:spcAft>
                      </a:pPr>
                      <a:r>
                        <a:rPr lang="en-US" sz="1500" dirty="0">
                          <a:solidFill>
                            <a:srgbClr val="002060"/>
                          </a:solidFill>
                          <a:effectLst/>
                        </a:rPr>
                        <a:t>Salmonellosis</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11000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50236,50242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672840524"/>
                  </a:ext>
                </a:extLst>
              </a:tr>
              <a:tr h="537905">
                <a:tc>
                  <a:txBody>
                    <a:bodyPr/>
                    <a:lstStyle/>
                    <a:p>
                      <a:pPr marL="0" marR="0">
                        <a:lnSpc>
                          <a:spcPct val="107000"/>
                        </a:lnSpc>
                        <a:spcBef>
                          <a:spcPts val="0"/>
                        </a:spcBef>
                        <a:spcAft>
                          <a:spcPts val="0"/>
                        </a:spcAft>
                      </a:pPr>
                      <a:r>
                        <a:rPr lang="en-US" sz="1500" b="1" i="1" dirty="0">
                          <a:solidFill>
                            <a:srgbClr val="002060"/>
                          </a:solidFill>
                          <a:effectLst/>
                        </a:rPr>
                        <a:t>Streptococcus pneumoniae</a:t>
                      </a:r>
                      <a:r>
                        <a:rPr lang="en-US" sz="1500" b="1" dirty="0">
                          <a:solidFill>
                            <a:srgbClr val="002060"/>
                          </a:solidFill>
                          <a:effectLst/>
                        </a:rPr>
                        <a:t>, </a:t>
                      </a:r>
                    </a:p>
                    <a:p>
                      <a:pPr marL="0" marR="0">
                        <a:lnSpc>
                          <a:spcPct val="107000"/>
                        </a:lnSpc>
                        <a:spcBef>
                          <a:spcPts val="0"/>
                        </a:spcBef>
                        <a:spcAft>
                          <a:spcPts val="0"/>
                        </a:spcAft>
                      </a:pPr>
                      <a:r>
                        <a:rPr lang="en-US" sz="1500" b="1" dirty="0">
                          <a:solidFill>
                            <a:srgbClr val="002060"/>
                          </a:solidFill>
                          <a:effectLst/>
                        </a:rPr>
                        <a:t>non-drug resistant, &lt;5 years</a:t>
                      </a:r>
                      <a:endParaRPr lang="en-US" sz="15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11717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11723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557676609"/>
                  </a:ext>
                </a:extLst>
              </a:tr>
              <a:tr h="53790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500" b="1" i="1" u="none" strike="noStrike" kern="1200" cap="none" spc="0" normalizeH="0" baseline="0" noProof="0" dirty="0">
                          <a:ln>
                            <a:noFill/>
                          </a:ln>
                          <a:solidFill>
                            <a:srgbClr val="002060"/>
                          </a:solidFill>
                          <a:effectLst/>
                          <a:uLnTx/>
                          <a:uFillTx/>
                          <a:latin typeface="+mn-lt"/>
                          <a:ea typeface="+mn-ea"/>
                          <a:cs typeface="+mn-cs"/>
                        </a:rPr>
                        <a:t>Streptococcus pneumoniae</a:t>
                      </a:r>
                      <a:r>
                        <a:rPr kumimoji="0" lang="en-US" sz="1500" b="1" i="0" u="none" strike="noStrike" kern="1200" cap="none" spc="0" normalizeH="0" baseline="0" noProof="0" dirty="0">
                          <a:ln>
                            <a:noFill/>
                          </a:ln>
                          <a:solidFill>
                            <a:srgbClr val="002060"/>
                          </a:solidFill>
                          <a:effectLst/>
                          <a:uLnTx/>
                          <a:uFillTx/>
                          <a:latin typeface="+mn-lt"/>
                          <a:ea typeface="+mn-ea"/>
                          <a:cs typeface="+mn-cs"/>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mn-lt"/>
                          <a:ea typeface="+mn-ea"/>
                          <a:cs typeface="+mn-cs"/>
                        </a:rPr>
                        <a:t>drug-resistant, all age groups</a:t>
                      </a:r>
                      <a:endParaRPr kumimoji="0" lang="en-US" sz="15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11720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11723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148441235"/>
                  </a:ext>
                </a:extLst>
              </a:tr>
              <a:tr h="537905">
                <a:tc>
                  <a:txBody>
                    <a:bodyPr/>
                    <a:lstStyle/>
                    <a:p>
                      <a:pPr marL="0" marR="0">
                        <a:lnSpc>
                          <a:spcPct val="107000"/>
                        </a:lnSpc>
                        <a:spcBef>
                          <a:spcPts val="0"/>
                        </a:spcBef>
                        <a:spcAft>
                          <a:spcPts val="0"/>
                        </a:spcAft>
                      </a:pPr>
                      <a:r>
                        <a:rPr lang="en-US" sz="1500" b="1" i="1" dirty="0">
                          <a:solidFill>
                            <a:srgbClr val="002060"/>
                          </a:solidFill>
                          <a:effectLst/>
                        </a:rPr>
                        <a:t>Vibrio spp</a:t>
                      </a:r>
                      <a:r>
                        <a:rPr lang="en-US" sz="1500" b="1" dirty="0">
                          <a:solidFill>
                            <a:srgbClr val="002060"/>
                          </a:solidFill>
                          <a:effectLst/>
                        </a:rPr>
                        <a:t>., non-toxigenic, other or unspecified </a:t>
                      </a:r>
                      <a:endParaRPr lang="en-US" sz="15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11540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11545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1614756801"/>
                  </a:ext>
                </a:extLst>
              </a:tr>
              <a:tr h="337297">
                <a:tc>
                  <a:txBody>
                    <a:bodyPr/>
                    <a:lstStyle/>
                    <a:p>
                      <a:pPr marL="0" marR="0">
                        <a:lnSpc>
                          <a:spcPct val="107000"/>
                        </a:lnSpc>
                        <a:spcBef>
                          <a:spcPts val="0"/>
                        </a:spcBef>
                        <a:spcAft>
                          <a:spcPts val="0"/>
                        </a:spcAft>
                      </a:pPr>
                      <a:r>
                        <a:rPr lang="en-US" sz="1500" b="1" i="1" dirty="0">
                          <a:solidFill>
                            <a:srgbClr val="002060"/>
                          </a:solidFill>
                          <a:effectLst/>
                        </a:rPr>
                        <a:t>Vibrio parahaemolyticus</a:t>
                      </a:r>
                      <a:endParaRPr lang="en-US" sz="15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11541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11545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2466523528"/>
                  </a:ext>
                </a:extLst>
              </a:tr>
              <a:tr h="337297">
                <a:tc>
                  <a:txBody>
                    <a:bodyPr/>
                    <a:lstStyle/>
                    <a:p>
                      <a:pPr marL="0" marR="0">
                        <a:lnSpc>
                          <a:spcPct val="107000"/>
                        </a:lnSpc>
                        <a:spcBef>
                          <a:spcPts val="0"/>
                        </a:spcBef>
                        <a:spcAft>
                          <a:spcPts val="0"/>
                        </a:spcAft>
                      </a:pPr>
                      <a:r>
                        <a:rPr lang="en-US" sz="1500" b="1" i="1" dirty="0">
                          <a:solidFill>
                            <a:srgbClr val="002060"/>
                          </a:solidFill>
                          <a:effectLst/>
                        </a:rPr>
                        <a:t>Vibrio vulnificus</a:t>
                      </a:r>
                      <a:endParaRPr lang="en-US" sz="15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solidFill>
                      <a:schemeClr val="bg1">
                        <a:lumMod val="65000"/>
                      </a:schemeClr>
                    </a:solidFill>
                  </a:tcPr>
                </a:tc>
                <a:tc>
                  <a:txBody>
                    <a:bodyPr/>
                    <a:lstStyle/>
                    <a:p>
                      <a:pPr marL="0" marR="0" algn="ctr">
                        <a:lnSpc>
                          <a:spcPct val="107000"/>
                        </a:lnSpc>
                        <a:spcBef>
                          <a:spcPts val="0"/>
                        </a:spcBef>
                        <a:spcAft>
                          <a:spcPts val="0"/>
                        </a:spcAft>
                      </a:pPr>
                      <a:r>
                        <a:rPr lang="en-US" sz="1500" dirty="0">
                          <a:effectLst/>
                        </a:rPr>
                        <a:t>11542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tc>
                  <a:txBody>
                    <a:bodyPr/>
                    <a:lstStyle/>
                    <a:p>
                      <a:pPr marL="0" marR="0" algn="ctr">
                        <a:lnSpc>
                          <a:spcPct val="107000"/>
                        </a:lnSpc>
                        <a:spcBef>
                          <a:spcPts val="0"/>
                        </a:spcBef>
                        <a:spcAft>
                          <a:spcPts val="0"/>
                        </a:spcAft>
                      </a:pPr>
                      <a:r>
                        <a:rPr lang="en-US" sz="1500" dirty="0">
                          <a:effectLst/>
                        </a:rPr>
                        <a:t>11545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solidFill>
                      <a:schemeClr val="bg1">
                        <a:lumMod val="85000"/>
                      </a:schemeClr>
                    </a:solidFill>
                  </a:tcPr>
                </a:tc>
                <a:extLst>
                  <a:ext uri="{0D108BD9-81ED-4DB2-BD59-A6C34878D82A}">
                    <a16:rowId xmlns:a16="http://schemas.microsoft.com/office/drawing/2014/main" val="587260263"/>
                  </a:ext>
                </a:extLst>
              </a:tr>
            </a:tbl>
          </a:graphicData>
        </a:graphic>
      </p:graphicFrame>
    </p:spTree>
    <p:extLst>
      <p:ext uri="{BB962C8B-B14F-4D97-AF65-F5344CB8AC3E}">
        <p14:creationId xmlns:p14="http://schemas.microsoft.com/office/powerpoint/2010/main" val="37505632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162435"/>
            <a:ext cx="10476410" cy="1162051"/>
          </a:xfrm>
        </p:spPr>
        <p:txBody>
          <a:bodyPr/>
          <a:lstStyle/>
          <a:p>
            <a:pPr algn="ctr"/>
            <a:r>
              <a:rPr lang="en-US" sz="4000" dirty="0">
                <a:solidFill>
                  <a:schemeClr val="bg1"/>
                </a:solidFill>
              </a:rPr>
              <a:t>What States Should Know</a:t>
            </a:r>
            <a:endParaRPr lang="en-US" sz="3730" dirty="0">
              <a:solidFill>
                <a:schemeClr val="bg1"/>
              </a:solidFill>
            </a:endParaRPr>
          </a:p>
        </p:txBody>
      </p:sp>
    </p:spTree>
    <p:extLst>
      <p:ext uri="{BB962C8B-B14F-4D97-AF65-F5344CB8AC3E}">
        <p14:creationId xmlns:p14="http://schemas.microsoft.com/office/powerpoint/2010/main" val="39725288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310782"/>
            <a:ext cx="10972800" cy="648179"/>
          </a:xfrm>
        </p:spPr>
        <p:txBody>
          <a:bodyPr>
            <a:normAutofit/>
          </a:bodyPr>
          <a:lstStyle/>
          <a:p>
            <a:r>
              <a:rPr lang="en-US" sz="3730" dirty="0">
                <a:solidFill>
                  <a:srgbClr val="2F97DA"/>
                </a:solidFill>
              </a:rPr>
              <a:t>Reconciliation Tips</a:t>
            </a:r>
          </a:p>
        </p:txBody>
      </p:sp>
      <p:sp>
        <p:nvSpPr>
          <p:cNvPr id="2" name="TextBox 1"/>
          <p:cNvSpPr txBox="1"/>
          <p:nvPr/>
        </p:nvSpPr>
        <p:spPr>
          <a:xfrm>
            <a:off x="333564" y="1109769"/>
            <a:ext cx="11212976" cy="420115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Have an assigned point person and communicate that to your state support representative on the NNDSS Data </a:t>
            </a:r>
            <a:r>
              <a:rPr lang="en-US" sz="2670" dirty="0">
                <a:solidFill>
                  <a:srgbClr val="3F3F3F"/>
                </a:solidFill>
                <a:latin typeface="Calibri" panose="020F0502020204030204"/>
              </a:rPr>
              <a:t>O</a:t>
            </a: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perations </a:t>
            </a:r>
            <a:r>
              <a:rPr lang="en-US" sz="2670" dirty="0">
                <a:solidFill>
                  <a:srgbClr val="3F3F3F"/>
                </a:solidFill>
                <a:latin typeface="Calibri" panose="020F0502020204030204"/>
              </a:rPr>
              <a:t>T</a:t>
            </a: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eam (DOT). </a:t>
            </a:r>
          </a:p>
          <a:p>
            <a:pPr marR="0" lvl="0" algn="l" defTabSz="914400" rtl="0" eaLnBrk="1" fontAlgn="auto" latinLnBrk="0" hangingPunct="1">
              <a:lnSpc>
                <a:spcPct val="100000"/>
              </a:lnSpc>
              <a:spcBef>
                <a:spcPts val="0"/>
              </a:spcBef>
              <a:spcAft>
                <a:spcPts val="0"/>
              </a:spcAft>
              <a:buClrTx/>
              <a:buSzTx/>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rPr>
              <a:t>Start the process early </a:t>
            </a: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sym typeface="Wingdings" panose="05000000000000000000" pitchFamily="2" charset="2"/>
              </a:rPr>
              <a:t>. </a:t>
            </a:r>
          </a:p>
          <a:p>
            <a:pPr marR="0" lvl="0" algn="l" defTabSz="914400" rtl="0" eaLnBrk="1" fontAlgn="auto" latinLnBrk="0" hangingPunct="1">
              <a:lnSpc>
                <a:spcPct val="100000"/>
              </a:lnSpc>
              <a:spcBef>
                <a:spcPts val="0"/>
              </a:spcBef>
              <a:spcAft>
                <a:spcPts val="0"/>
              </a:spcAft>
              <a:buClrTx/>
              <a:buSzTx/>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sym typeface="Wingdings" panose="05000000000000000000" pitchFamily="2" charset="2"/>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sym typeface="Wingdings" panose="05000000000000000000" pitchFamily="2" charset="2"/>
              </a:rPr>
              <a:t>Check to make sure your digital PHINMS certificate and/or your PHINMS software is up to date.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sym typeface="Wingdings" panose="05000000000000000000" pitchFamily="2" charset="2"/>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sym typeface="Wingdings" panose="05000000000000000000" pitchFamily="2" charset="2"/>
              </a:rPr>
              <a:t>You may request a detailed line list at any time.  </a:t>
            </a: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775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2820"/>
          </a:xfrm>
        </p:spPr>
        <p:txBody>
          <a:bodyPr>
            <a:noAutofit/>
          </a:bodyPr>
          <a:lstStyle/>
          <a:p>
            <a:pPr algn="ctr"/>
            <a:br>
              <a:rPr lang="en-US" sz="3200" dirty="0"/>
            </a:br>
            <a:r>
              <a:rPr lang="en-US" sz="3200" dirty="0">
                <a:solidFill>
                  <a:schemeClr val="accent1"/>
                </a:solidFill>
              </a:rPr>
              <a:t>2018 Summary Production Calendar</a:t>
            </a:r>
            <a:br>
              <a:rPr lang="en-US" sz="1800" dirty="0">
                <a:solidFill>
                  <a:schemeClr val="accent1"/>
                </a:solidFill>
              </a:rPr>
            </a:br>
            <a:r>
              <a:rPr lang="en-US" sz="3200" dirty="0">
                <a:solidFill>
                  <a:schemeClr val="accent1"/>
                </a:solidFill>
              </a:rPr>
              <a:t>National Notifiable Infectious Disease Tables</a:t>
            </a:r>
            <a:endParaRPr lang="en-US" sz="3600" dirty="0">
              <a:solidFill>
                <a:schemeClr val="accent1"/>
              </a:solidFill>
            </a:endParaRPr>
          </a:p>
        </p:txBody>
      </p:sp>
      <p:sp>
        <p:nvSpPr>
          <p:cNvPr id="3" name="Text Placeholder 2"/>
          <p:cNvSpPr>
            <a:spLocks noGrp="1"/>
          </p:cNvSpPr>
          <p:nvPr>
            <p:ph type="body" sz="quarter" idx="10"/>
          </p:nvPr>
        </p:nvSpPr>
        <p:spPr>
          <a:xfrm>
            <a:off x="1271238" y="880945"/>
            <a:ext cx="8909825" cy="5832089"/>
          </a:xfrm>
        </p:spPr>
        <p:txBody>
          <a:bodyPr>
            <a:normAutofit fontScale="55000" lnSpcReduction="20000"/>
          </a:bodyPr>
          <a:lstStyle/>
          <a:p>
            <a:endParaRPr lang="en-US" sz="2600" dirty="0">
              <a:solidFill>
                <a:schemeClr val="bg2">
                  <a:lumMod val="50000"/>
                </a:schemeClr>
              </a:solidFill>
            </a:endParaRPr>
          </a:p>
          <a:p>
            <a:pPr marL="0" indent="0" eaLnBrk="0" fontAlgn="base" hangingPunct="0">
              <a:buNone/>
            </a:pPr>
            <a:r>
              <a:rPr lang="en-US" sz="2800" dirty="0">
                <a:solidFill>
                  <a:schemeClr val="accent1">
                    <a:lumMod val="75000"/>
                  </a:schemeClr>
                </a:solidFill>
              </a:rPr>
              <a:t>01/31</a:t>
            </a:r>
            <a:r>
              <a:rPr lang="en-US" sz="2800" b="1" dirty="0">
                <a:solidFill>
                  <a:schemeClr val="accent1">
                    <a:lumMod val="75000"/>
                  </a:schemeClr>
                </a:solidFill>
              </a:rPr>
              <a:t>/2019</a:t>
            </a:r>
            <a:r>
              <a:rPr lang="en-US" sz="2400" b="1" dirty="0">
                <a:solidFill>
                  <a:schemeClr val="accent1">
                    <a:lumMod val="75000"/>
                  </a:schemeClr>
                </a:solidFill>
              </a:rPr>
              <a:t>     </a:t>
            </a:r>
            <a:r>
              <a:rPr lang="en-US" sz="2800" b="1" dirty="0">
                <a:solidFill>
                  <a:schemeClr val="accent1">
                    <a:lumMod val="75000"/>
                  </a:schemeClr>
                </a:solidFill>
              </a:rPr>
              <a:t>HIV Diagnoses database closed</a:t>
            </a:r>
          </a:p>
          <a:p>
            <a:pPr marL="0" indent="0" eaLnBrk="0" fontAlgn="base" hangingPunct="0">
              <a:buNone/>
            </a:pPr>
            <a:r>
              <a:rPr lang="en-US" sz="2800" dirty="0">
                <a:solidFill>
                  <a:schemeClr val="tx1"/>
                </a:solidFill>
              </a:rPr>
              <a:t>02/22/2019     Data Coordinator emails State/Territorial Epidemiologist letter with production calendar</a:t>
            </a:r>
          </a:p>
          <a:p>
            <a:pPr marL="0" indent="0" eaLnBrk="0" fontAlgn="base" hangingPunct="0">
              <a:buNone/>
            </a:pPr>
            <a:r>
              <a:rPr lang="en-US" sz="2800" b="1" dirty="0">
                <a:solidFill>
                  <a:schemeClr val="accent1">
                    <a:lumMod val="75000"/>
                  </a:schemeClr>
                </a:solidFill>
              </a:rPr>
              <a:t>02/22/2019     Influenza-associated pediatric mortality database closed</a:t>
            </a:r>
          </a:p>
          <a:p>
            <a:pPr marL="0" indent="0" eaLnBrk="0" fontAlgn="base" hangingPunct="0">
              <a:buNone/>
            </a:pPr>
            <a:r>
              <a:rPr lang="en-US" sz="2800" b="1" dirty="0">
                <a:solidFill>
                  <a:schemeClr val="accent1">
                    <a:lumMod val="75000"/>
                  </a:schemeClr>
                </a:solidFill>
              </a:rPr>
              <a:t>02/22/2019     Novel Influenza A Virus database closed</a:t>
            </a:r>
          </a:p>
          <a:p>
            <a:pPr marL="0" indent="0" eaLnBrk="0" fontAlgn="base" hangingPunct="0">
              <a:buNone/>
            </a:pPr>
            <a:r>
              <a:rPr lang="en-US" sz="2800" dirty="0">
                <a:solidFill>
                  <a:schemeClr val="tx1"/>
                </a:solidFill>
              </a:rPr>
              <a:t>03/01/2019     </a:t>
            </a:r>
            <a:r>
              <a:rPr lang="en-US" sz="2800" b="1" dirty="0">
                <a:solidFill>
                  <a:srgbClr val="FF0000"/>
                </a:solidFill>
              </a:rPr>
              <a:t>Deadline</a:t>
            </a:r>
            <a:r>
              <a:rPr lang="en-US" sz="2800" b="1" dirty="0">
                <a:solidFill>
                  <a:schemeClr val="tx1"/>
                </a:solidFill>
              </a:rPr>
              <a:t>:  </a:t>
            </a:r>
            <a:r>
              <a:rPr lang="en-US" sz="2800" dirty="0">
                <a:solidFill>
                  <a:schemeClr val="tx1"/>
                </a:solidFill>
              </a:rPr>
              <a:t>State/Territorial Epidemiologists respond to letter and timeline</a:t>
            </a:r>
          </a:p>
          <a:p>
            <a:pPr marL="0" indent="0" eaLnBrk="0" fontAlgn="base" hangingPunct="0">
              <a:buNone/>
            </a:pPr>
            <a:r>
              <a:rPr lang="en-US" sz="2800" dirty="0">
                <a:solidFill>
                  <a:schemeClr val="tx1"/>
                </a:solidFill>
              </a:rPr>
              <a:t>03/18/2019     Data Operations Team (DOT) begins e-mailing reconciliation packets to State/Territorial Reporters</a:t>
            </a:r>
          </a:p>
          <a:p>
            <a:pPr marL="0" indent="0">
              <a:buNone/>
            </a:pPr>
            <a:r>
              <a:rPr lang="en-US" sz="2800" b="1" dirty="0">
                <a:solidFill>
                  <a:srgbClr val="FF0000"/>
                </a:solidFill>
              </a:rPr>
              <a:t>03/28/2019 </a:t>
            </a:r>
            <a:r>
              <a:rPr lang="en-US" sz="1800" b="1" dirty="0">
                <a:solidFill>
                  <a:srgbClr val="FF0000"/>
                </a:solidFill>
              </a:rPr>
              <a:t>     </a:t>
            </a:r>
            <a:r>
              <a:rPr lang="en-US" sz="2800" b="1" dirty="0">
                <a:solidFill>
                  <a:srgbClr val="FF0000"/>
                </a:solidFill>
              </a:rPr>
              <a:t>Webinar on 2018 Reconciliation process with state/territorial reporters</a:t>
            </a:r>
            <a:endParaRPr lang="en-US" sz="1800" b="1" dirty="0">
              <a:solidFill>
                <a:srgbClr val="FF0000"/>
              </a:solidFill>
            </a:endParaRPr>
          </a:p>
          <a:p>
            <a:pPr marL="0" indent="0">
              <a:buNone/>
            </a:pPr>
            <a:r>
              <a:rPr lang="en-US" sz="2800" b="1" dirty="0">
                <a:solidFill>
                  <a:schemeClr val="accent1">
                    <a:lumMod val="75000"/>
                  </a:schemeClr>
                </a:solidFill>
              </a:rPr>
              <a:t>04/26/2019     STD database closed</a:t>
            </a:r>
          </a:p>
          <a:p>
            <a:pPr marL="0" indent="0" eaLnBrk="0" fontAlgn="base" hangingPunct="0">
              <a:buNone/>
            </a:pPr>
            <a:r>
              <a:rPr lang="en-US" sz="2800" b="1" dirty="0">
                <a:solidFill>
                  <a:schemeClr val="accent1">
                    <a:lumMod val="75000"/>
                  </a:schemeClr>
                </a:solidFill>
              </a:rPr>
              <a:t>05/31/2019     Rabies database closed</a:t>
            </a:r>
          </a:p>
          <a:p>
            <a:pPr marL="0" indent="0" eaLnBrk="0" fontAlgn="base" hangingPunct="0">
              <a:buNone/>
            </a:pPr>
            <a:r>
              <a:rPr lang="en-US" sz="2800" b="1" dirty="0">
                <a:solidFill>
                  <a:srgbClr val="FF0000"/>
                </a:solidFill>
              </a:rPr>
              <a:t>05/07/2019     Last day for States/Territories to transmit 2018 data as part of their </a:t>
            </a:r>
            <a:r>
              <a:rPr lang="en-US" sz="2800" b="1" u="sng" dirty="0">
                <a:solidFill>
                  <a:srgbClr val="FF0000"/>
                </a:solidFill>
              </a:rPr>
              <a:t>weekly</a:t>
            </a:r>
            <a:r>
              <a:rPr lang="en-US" sz="2800" b="1" dirty="0">
                <a:solidFill>
                  <a:srgbClr val="FF0000"/>
                </a:solidFill>
              </a:rPr>
              <a:t> NETSS files</a:t>
            </a:r>
            <a:endParaRPr lang="en-US" sz="2800" dirty="0">
              <a:solidFill>
                <a:srgbClr val="FF0000"/>
              </a:solidFill>
            </a:endParaRPr>
          </a:p>
          <a:p>
            <a:pPr marL="0" indent="0" eaLnBrk="0" fontAlgn="base" hangingPunct="0">
              <a:buNone/>
            </a:pPr>
            <a:r>
              <a:rPr lang="en-US" sz="2800" b="1" dirty="0">
                <a:solidFill>
                  <a:schemeClr val="accent1">
                    <a:lumMod val="75000"/>
                  </a:schemeClr>
                </a:solidFill>
              </a:rPr>
              <a:t>05/31/2019     HIV Diagnoses database closed</a:t>
            </a:r>
          </a:p>
          <a:p>
            <a:pPr marL="0" indent="0" eaLnBrk="0" fontAlgn="base" hangingPunct="0">
              <a:buNone/>
            </a:pPr>
            <a:r>
              <a:rPr lang="en-US" sz="2800" b="1" dirty="0">
                <a:solidFill>
                  <a:schemeClr val="accent1">
                    <a:lumMod val="75000"/>
                  </a:schemeClr>
                </a:solidFill>
              </a:rPr>
              <a:t>05/31/2019     Varicella morbidity and mortality database closed </a:t>
            </a:r>
          </a:p>
          <a:p>
            <a:pPr marL="0" indent="0" eaLnBrk="0" fontAlgn="base" hangingPunct="0">
              <a:buNone/>
            </a:pPr>
            <a:r>
              <a:rPr lang="en-US" sz="2800" b="1" dirty="0">
                <a:solidFill>
                  <a:srgbClr val="FF0000"/>
                </a:solidFill>
              </a:rPr>
              <a:t>05/31/2019     Last day for States/Territories to transmit 2018 </a:t>
            </a:r>
            <a:r>
              <a:rPr lang="en-US" sz="2800" b="1" u="sng" dirty="0">
                <a:solidFill>
                  <a:srgbClr val="FF0000"/>
                </a:solidFill>
              </a:rPr>
              <a:t>FINAL</a:t>
            </a:r>
            <a:r>
              <a:rPr lang="en-US" sz="2800" b="1" dirty="0">
                <a:solidFill>
                  <a:srgbClr val="FF0000"/>
                </a:solidFill>
              </a:rPr>
              <a:t> year-to-date data files and updates</a:t>
            </a:r>
            <a:endParaRPr lang="en-US" sz="2800" dirty="0">
              <a:solidFill>
                <a:srgbClr val="FF0000"/>
              </a:solidFill>
            </a:endParaRPr>
          </a:p>
          <a:p>
            <a:pPr marL="0" indent="0" eaLnBrk="0" fontAlgn="base" hangingPunct="0">
              <a:buNone/>
            </a:pPr>
            <a:r>
              <a:rPr lang="en-US" sz="2800" dirty="0">
                <a:solidFill>
                  <a:schemeClr val="tx1"/>
                </a:solidFill>
              </a:rPr>
              <a:t>06/10/2019     DOT begins e-mailing </a:t>
            </a:r>
            <a:r>
              <a:rPr lang="en-US" sz="2800" b="1" dirty="0">
                <a:solidFill>
                  <a:srgbClr val="FF0000"/>
                </a:solidFill>
              </a:rPr>
              <a:t>FINAL</a:t>
            </a:r>
            <a:r>
              <a:rPr lang="en-US" sz="2800" dirty="0">
                <a:solidFill>
                  <a:schemeClr val="tx1"/>
                </a:solidFill>
              </a:rPr>
              <a:t> reports to State/Territorial Epidemiologist for </a:t>
            </a:r>
            <a:r>
              <a:rPr lang="en-US" sz="2800" b="1" dirty="0">
                <a:solidFill>
                  <a:srgbClr val="FF0000"/>
                </a:solidFill>
              </a:rPr>
              <a:t>FINAL</a:t>
            </a:r>
            <a:r>
              <a:rPr lang="en-US" sz="2800" dirty="0">
                <a:solidFill>
                  <a:schemeClr val="tx1"/>
                </a:solidFill>
              </a:rPr>
              <a:t> signature  </a:t>
            </a:r>
          </a:p>
          <a:p>
            <a:pPr marL="0" indent="0" eaLnBrk="0" fontAlgn="base" hangingPunct="0">
              <a:buNone/>
            </a:pPr>
            <a:r>
              <a:rPr lang="en-US" sz="2800" dirty="0">
                <a:solidFill>
                  <a:schemeClr val="tx1"/>
                </a:solidFill>
              </a:rPr>
              <a:t>06/30/2019     </a:t>
            </a:r>
            <a:r>
              <a:rPr lang="en-US" sz="2800" b="1" dirty="0">
                <a:solidFill>
                  <a:srgbClr val="FF0000"/>
                </a:solidFill>
              </a:rPr>
              <a:t>Deadline</a:t>
            </a:r>
            <a:r>
              <a:rPr lang="en-US" sz="2800" b="1" dirty="0">
                <a:solidFill>
                  <a:schemeClr val="tx1"/>
                </a:solidFill>
              </a:rPr>
              <a:t>:  </a:t>
            </a:r>
            <a:r>
              <a:rPr lang="en-US" sz="2800" dirty="0">
                <a:solidFill>
                  <a:schemeClr val="tx1"/>
                </a:solidFill>
              </a:rPr>
              <a:t>State/Territorial</a:t>
            </a:r>
            <a:r>
              <a:rPr lang="en-US" sz="2800" b="1" dirty="0">
                <a:solidFill>
                  <a:schemeClr val="tx1"/>
                </a:solidFill>
              </a:rPr>
              <a:t> </a:t>
            </a:r>
            <a:r>
              <a:rPr lang="en-US" sz="2800" dirty="0">
                <a:solidFill>
                  <a:schemeClr val="tx1"/>
                </a:solidFill>
              </a:rPr>
              <a:t>Epidemiologists’ last day to return </a:t>
            </a:r>
            <a:r>
              <a:rPr lang="en-US" sz="2800" b="1" dirty="0">
                <a:solidFill>
                  <a:srgbClr val="FF0000"/>
                </a:solidFill>
              </a:rPr>
              <a:t>FINAL</a:t>
            </a:r>
            <a:r>
              <a:rPr lang="en-US" sz="2800" dirty="0">
                <a:solidFill>
                  <a:srgbClr val="FF0000"/>
                </a:solidFill>
              </a:rPr>
              <a:t> </a:t>
            </a:r>
            <a:r>
              <a:rPr lang="en-US" sz="2800" dirty="0">
                <a:solidFill>
                  <a:schemeClr val="tx1"/>
                </a:solidFill>
              </a:rPr>
              <a:t>signature reports</a:t>
            </a:r>
          </a:p>
          <a:p>
            <a:pPr marL="0" indent="0" eaLnBrk="0" fontAlgn="base" hangingPunct="0">
              <a:buNone/>
            </a:pPr>
            <a:r>
              <a:rPr lang="en-US" sz="2800" b="1" dirty="0">
                <a:solidFill>
                  <a:schemeClr val="accent1">
                    <a:lumMod val="75000"/>
                  </a:schemeClr>
                </a:solidFill>
              </a:rPr>
              <a:t>06/30/2019     TB database closed</a:t>
            </a:r>
          </a:p>
          <a:p>
            <a:pPr marL="0" indent="0" eaLnBrk="0" fontAlgn="base" hangingPunct="0">
              <a:buNone/>
            </a:pPr>
            <a:r>
              <a:rPr lang="en-US" sz="2800" b="1" dirty="0">
                <a:solidFill>
                  <a:schemeClr val="accent1">
                    <a:lumMod val="75000"/>
                  </a:schemeClr>
                </a:solidFill>
              </a:rPr>
              <a:t>06/30/2019     ARBONET database closed</a:t>
            </a:r>
          </a:p>
          <a:p>
            <a:pPr marL="0" indent="0" eaLnBrk="0" fontAlgn="base" hangingPunct="0">
              <a:buNone/>
            </a:pPr>
            <a:r>
              <a:rPr lang="en-US" sz="2800" b="1" dirty="0">
                <a:solidFill>
                  <a:srgbClr val="FF0000"/>
                </a:solidFill>
              </a:rPr>
              <a:t>06/30/2019     </a:t>
            </a:r>
            <a:r>
              <a:rPr lang="en-US" sz="2800" b="1" dirty="0">
                <a:solidFill>
                  <a:srgbClr val="FF0000"/>
                </a:solidFill>
                <a:latin typeface="Calibri" panose="020F0502020204030204" pitchFamily="34" charset="0"/>
                <a:cs typeface="Calibri" panose="020F0502020204030204" pitchFamily="34" charset="0"/>
              </a:rPr>
              <a:t>NNDSS 2018 Reconciliation database CLOSED</a:t>
            </a:r>
            <a:endParaRPr lang="en-US" sz="2800" dirty="0">
              <a:solidFill>
                <a:srgbClr val="FF0000"/>
              </a:solidFill>
              <a:latin typeface="Calibri" panose="020F0502020204030204" pitchFamily="34" charset="0"/>
              <a:cs typeface="Calibri" panose="020F0502020204030204" pitchFamily="34" charset="0"/>
            </a:endParaRPr>
          </a:p>
          <a:p>
            <a:pPr marL="0" indent="0" eaLnBrk="0" fontAlgn="base" hangingPunct="0">
              <a:buNone/>
            </a:pPr>
            <a:r>
              <a:rPr lang="en-US" sz="2800" dirty="0">
                <a:solidFill>
                  <a:schemeClr val="tx1"/>
                </a:solidFill>
              </a:rPr>
              <a:t>10/31/2019     Publish the </a:t>
            </a:r>
            <a:r>
              <a:rPr lang="en-US" sz="2800" b="1" dirty="0">
                <a:solidFill>
                  <a:srgbClr val="FF0000"/>
                </a:solidFill>
              </a:rPr>
              <a:t>FINAL</a:t>
            </a:r>
            <a:r>
              <a:rPr lang="en-US" sz="2800" dirty="0">
                <a:solidFill>
                  <a:schemeClr val="tx1"/>
                </a:solidFill>
              </a:rPr>
              <a:t> 2018 Nationally Notifiable Infectious Diseases tables on CDC WONDER</a:t>
            </a:r>
          </a:p>
          <a:p>
            <a:pPr lvl="1">
              <a:lnSpc>
                <a:spcPct val="120000"/>
              </a:lnSpc>
              <a:spcBef>
                <a:spcPts val="0"/>
              </a:spcBef>
            </a:pPr>
            <a:endParaRPr lang="en-US" dirty="0">
              <a:solidFill>
                <a:schemeClr val="bg2">
                  <a:lumMod val="50000"/>
                </a:schemeClr>
              </a:solidFill>
            </a:endParaRPr>
          </a:p>
          <a:p>
            <a:pPr marL="685789"/>
            <a:endParaRPr lang="en-US" sz="2400" dirty="0">
              <a:solidFill>
                <a:schemeClr val="bg2">
                  <a:lumMod val="50000"/>
                </a:schemeClr>
              </a:solidFill>
            </a:endParaRPr>
          </a:p>
          <a:p>
            <a:pPr marL="0" indent="0">
              <a:buNone/>
            </a:pPr>
            <a:endParaRPr lang="en-US" dirty="0"/>
          </a:p>
          <a:p>
            <a:pPr marL="0" indent="0">
              <a:buNone/>
            </a:pPr>
            <a:endParaRPr lang="en-US" dirty="0"/>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947895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8801" y="5035748"/>
            <a:ext cx="7898220" cy="18569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Andrew Kuehl, MIT, PMP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96D6"/>
                </a:solidFill>
                <a:latin typeface="Calibri" panose="020F0502020204030204" pitchFamily="34" charset="0"/>
                <a:cs typeface="Arial" panose="020B0604020202020204" pitchFamily="34" charset="0"/>
              </a:rPr>
              <a:t>MVPS Project Lead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2248475" y="2792914"/>
            <a:ext cx="9420526" cy="1155779"/>
          </a:xfrm>
        </p:spPr>
        <p:txBody>
          <a:bodyPr/>
          <a:lstStyle/>
          <a:p>
            <a:pPr marL="0" marR="0" lvl="0" indent="0" algn="l" defTabSz="914400" rtl="0" eaLnBrk="0" fontAlgn="base" latinLnBrk="0" hangingPunct="0">
              <a:lnSpc>
                <a:spcPts val="4000"/>
              </a:lnSpc>
              <a:spcBef>
                <a:spcPct val="0"/>
              </a:spcBef>
              <a:spcAft>
                <a:spcPct val="0"/>
              </a:spcAft>
              <a:buClrTx/>
              <a:buSzTx/>
              <a:buFontTx/>
              <a:buNone/>
              <a:tabLst/>
              <a:defRPr/>
            </a:pPr>
            <a:r>
              <a:rPr lang="en-US" dirty="0"/>
              <a:t>MVPS Dashboard Case Count View</a:t>
            </a:r>
            <a:endParaRPr lang="en-US" dirty="0">
              <a:effectLst/>
            </a:endParaRPr>
          </a:p>
          <a:p>
            <a:endParaRPr lang="en-US" dirty="0"/>
          </a:p>
        </p:txBody>
      </p:sp>
    </p:spTree>
    <p:extLst>
      <p:ext uri="{BB962C8B-B14F-4D97-AF65-F5344CB8AC3E}">
        <p14:creationId xmlns:p14="http://schemas.microsoft.com/office/powerpoint/2010/main" val="3454451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solidFill>
                  <a:schemeClr val="bg1"/>
                </a:solidFill>
              </a:rPr>
              <a:t>t</a:t>
            </a:r>
          </a:p>
        </p:txBody>
      </p:sp>
      <p:sp>
        <p:nvSpPr>
          <p:cNvPr id="4" name="Title 3"/>
          <p:cNvSpPr txBox="1">
            <a:spLocks noGrp="1"/>
          </p:cNvSpPr>
          <p:nvPr>
            <p:ph type="title"/>
          </p:nvPr>
        </p:nvSpPr>
        <p:spPr>
          <a:xfrm>
            <a:off x="328246" y="44485"/>
            <a:ext cx="10972800" cy="1143000"/>
          </a:xfrm>
          <a:prstGeom prst="rect">
            <a:avLst/>
          </a:prstGeom>
          <a:noFill/>
        </p:spPr>
        <p:txBody>
          <a:bodyPr wrap="none" rtlCol="0">
            <a:spAutoFit/>
          </a:bodyPr>
          <a:lstStyle/>
          <a:p>
            <a:pPr lvl="0"/>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Case Counts: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Logic Associated With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Case Processing Status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Case Classification Status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Values</a:t>
            </a:r>
          </a:p>
        </p:txBody>
      </p:sp>
      <p:pic>
        <p:nvPicPr>
          <p:cNvPr id="8" name="Picture 7" descr="his is a revised draft of the Case Count Logic for the MVPS Dashboard. Spreadsheet is a description of the logic the MVPS Dashboard will implement to summarize the count of cases that MVPS receivs from sending jurisdictions. The draft contains revised Case Classification Status section to reflect the updated column ordering and addition of the Errored Column" title="Case Count in MVPS Dashboard"/>
          <p:cNvPicPr>
            <a:picLocks noChangeAspect="1"/>
          </p:cNvPicPr>
          <p:nvPr/>
        </p:nvPicPr>
        <p:blipFill>
          <a:blip r:embed="rId2"/>
          <a:stretch>
            <a:fillRect/>
          </a:stretch>
        </p:blipFill>
        <p:spPr>
          <a:xfrm>
            <a:off x="328246" y="5158629"/>
            <a:ext cx="11505686" cy="1149691"/>
          </a:xfrm>
          <a:prstGeom prst="rect">
            <a:avLst/>
          </a:prstGeom>
        </p:spPr>
      </p:pic>
      <p:pic>
        <p:nvPicPr>
          <p:cNvPr id="9" name="Picture 8" descr="Table showing the logic association with Case Processing Status of Valid, Updated Error, and Error and Case Classification Status Values of Confirmed Present, Probable Diagnosis, Suspected, Not a Case, Unknown, and Errored.  These statuses are based in the following conditions: Hepatitis A Acute, Hepatitis B virus infections chronic, Hepatitis B, acute, Hepatitus E, acute, Syphilis, congenital, and Syphilis, late latent.  " title="Case Count in MVPS Dashboard "/>
          <p:cNvPicPr>
            <a:picLocks noChangeAspect="1"/>
          </p:cNvPicPr>
          <p:nvPr/>
        </p:nvPicPr>
        <p:blipFill>
          <a:blip r:embed="rId3"/>
          <a:stretch>
            <a:fillRect/>
          </a:stretch>
        </p:blipFill>
        <p:spPr>
          <a:xfrm>
            <a:off x="328246" y="1237598"/>
            <a:ext cx="11475865" cy="3820804"/>
          </a:xfrm>
          <a:prstGeom prst="rect">
            <a:avLst/>
          </a:prstGeom>
        </p:spPr>
      </p:pic>
    </p:spTree>
    <p:extLst>
      <p:ext uri="{BB962C8B-B14F-4D97-AF65-F5344CB8AC3E}">
        <p14:creationId xmlns:p14="http://schemas.microsoft.com/office/powerpoint/2010/main" val="33020555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93432" y="289091"/>
            <a:ext cx="11333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MVPS Case Counts—Case Overview Tab: Mockup Snapshot Reflecting Design Revisions*</a:t>
            </a:r>
          </a:p>
        </p:txBody>
      </p:sp>
      <p:sp>
        <p:nvSpPr>
          <p:cNvPr id="6" name="TextBox 5"/>
          <p:cNvSpPr txBox="1"/>
          <p:nvPr/>
        </p:nvSpPr>
        <p:spPr>
          <a:xfrm>
            <a:off x="293076" y="4824922"/>
            <a:ext cx="10929852" cy="1615827"/>
          </a:xfrm>
          <a:prstGeom prst="rect">
            <a:avLst/>
          </a:prstGeom>
          <a:solidFill>
            <a:schemeClr val="accent4">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REVISIONS as of 3/11/2019</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Please note, this mockup snapshot intends to reflect current proof-of-concept design, based on iterative requirements/design discussions.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following aspects shown on this mockup snapshot are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reflected on the working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InVision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mockup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https://projects.invisionapp.com/share/52Q5NVKA8N6#/screens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Table values align with expected column logic (as described on the Case Counts Logic slide)</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Case Classification Status column ordering reflects logical case progression</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Total column moved from the Case Processing Status section</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Errored column added to the Case Classification Status section</a:t>
            </a:r>
          </a:p>
        </p:txBody>
      </p:sp>
      <p:pic>
        <p:nvPicPr>
          <p:cNvPr id="3" name="Picture 2" descr="Screenshot containing a mock-up of hte Case Overview Tab reflecting the design revisions. The mock-up is intended to reflect the current proof-of-concept design, based on the iterative requirements/design discussions. " title="MVPS Case Counts: Case Overview Tab"/>
          <p:cNvPicPr>
            <a:picLocks noChangeAspect="1"/>
          </p:cNvPicPr>
          <p:nvPr/>
        </p:nvPicPr>
        <p:blipFill>
          <a:blip r:embed="rId3"/>
          <a:stretch>
            <a:fillRect/>
          </a:stretch>
        </p:blipFill>
        <p:spPr>
          <a:xfrm>
            <a:off x="193432" y="750756"/>
            <a:ext cx="11923294" cy="3837718"/>
          </a:xfrm>
          <a:prstGeom prst="rect">
            <a:avLst/>
          </a:prstGeom>
        </p:spPr>
      </p:pic>
    </p:spTree>
    <p:extLst>
      <p:ext uri="{BB962C8B-B14F-4D97-AF65-F5344CB8AC3E}">
        <p14:creationId xmlns:p14="http://schemas.microsoft.com/office/powerpoint/2010/main" val="320810021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600" dirty="0"/>
              <a:t>Questions and Answers</a:t>
            </a:r>
            <a:endParaRPr lang="en-US" dirty="0"/>
          </a:p>
        </p:txBody>
      </p:sp>
      <p:pic>
        <p:nvPicPr>
          <p:cNvPr id="2" name="Picture 1" descr="Placeholder to allow time in presentaiton for questions and answers." title="Questions and Ans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855" y="1417639"/>
            <a:ext cx="7592291" cy="4267200"/>
          </a:xfrm>
          <a:prstGeom prst="rect">
            <a:avLst/>
          </a:prstGeom>
        </p:spPr>
      </p:pic>
    </p:spTree>
    <p:extLst>
      <p:ext uri="{BB962C8B-B14F-4D97-AF65-F5344CB8AC3E}">
        <p14:creationId xmlns:p14="http://schemas.microsoft.com/office/powerpoint/2010/main" val="16755292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235128"/>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April 16, 2019 – details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918623" y="1341956"/>
            <a:ext cx="10354753" cy="5259811"/>
          </a:xfrm>
        </p:spPr>
        <p:txBody>
          <a:bodyPr/>
          <a:lstStyle/>
          <a:p>
            <a:r>
              <a:rPr lang="en-US" sz="2800" dirty="0">
                <a:solidFill>
                  <a:srgbClr val="5F5F5F"/>
                </a:solidFill>
              </a:rPr>
              <a:t>The Epidemiology Laboratory and Capacity (ELC) FY2019 NOFO is now posted on Grants.gov!</a:t>
            </a:r>
          </a:p>
          <a:p>
            <a:pPr marL="0" indent="0">
              <a:buNone/>
            </a:pPr>
            <a:endParaRPr lang="en-US" sz="2000" dirty="0">
              <a:solidFill>
                <a:srgbClr val="5F5F5F"/>
              </a:solidFill>
            </a:endParaRPr>
          </a:p>
          <a:p>
            <a:r>
              <a:rPr lang="en-US" sz="2800" dirty="0">
                <a:solidFill>
                  <a:srgbClr val="5F5F5F"/>
                </a:solidFill>
              </a:rPr>
              <a:t>Similar to last year, template resources are available within the REDCap ELC Application and Monitoring Portal for 2019-2020.  </a:t>
            </a:r>
          </a:p>
          <a:p>
            <a:pPr marL="0" indent="0">
              <a:buNone/>
            </a:pPr>
            <a:endParaRPr lang="en-US" sz="2000" dirty="0">
              <a:solidFill>
                <a:srgbClr val="5F5F5F"/>
              </a:solidFill>
            </a:endParaRPr>
          </a:p>
          <a:p>
            <a:r>
              <a:rPr lang="en-US" sz="2800" dirty="0">
                <a:solidFill>
                  <a:srgbClr val="5F5F5F"/>
                </a:solidFill>
              </a:rPr>
              <a:t>Applicants should submit their completed FY2019 ELC NOFO Application via Grants.gov and upload a courtesy copy to REDCap by Friday, May 10, 2019 at 11:59 PM EST</a:t>
            </a:r>
            <a:r>
              <a:rPr lang="en-US" sz="3000" dirty="0">
                <a:solidFill>
                  <a:srgbClr val="5F5F5F"/>
                </a:solidFill>
              </a:rPr>
              <a:t>.   </a:t>
            </a:r>
          </a:p>
        </p:txBody>
      </p:sp>
      <p:sp>
        <p:nvSpPr>
          <p:cNvPr id="16" name="Title 15"/>
          <p:cNvSpPr>
            <a:spLocks noGrp="1"/>
          </p:cNvSpPr>
          <p:nvPr>
            <p:ph type="title"/>
          </p:nvPr>
        </p:nvSpPr>
        <p:spPr>
          <a:xfrm>
            <a:off x="609600" y="418192"/>
            <a:ext cx="10972800" cy="623162"/>
          </a:xfrm>
        </p:spPr>
        <p:txBody>
          <a:bodyPr anchor="t"/>
          <a:lstStyle/>
          <a:p>
            <a:r>
              <a:rPr lang="en-US" sz="3730" dirty="0"/>
              <a:t>Announcements</a:t>
            </a:r>
          </a:p>
        </p:txBody>
      </p:sp>
    </p:spTree>
    <p:extLst>
      <p:ext uri="{BB962C8B-B14F-4D97-AF65-F5344CB8AC3E}">
        <p14:creationId xmlns:p14="http://schemas.microsoft.com/office/powerpoint/2010/main" val="27032865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Lesliann Helmus, MSPH, CHTS-CP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Associate Director for Surveillance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rPr>
              <a:t>Lead, State Implementation and Technical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pic>
        <p:nvPicPr>
          <p:cNvPr id="2" name="Picture 1"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9" y="1534225"/>
            <a:ext cx="2986019" cy="1172872"/>
          </a:xfrm>
          <a:prstGeom prst="rect">
            <a:avLst/>
          </a:prstGeom>
        </p:spPr>
      </p:pic>
      <p:sp>
        <p:nvSpPr>
          <p:cNvPr id="9" name="Title 8"/>
          <p:cNvSpPr>
            <a:spLocks noGrp="1"/>
          </p:cNvSpPr>
          <p:nvPr>
            <p:ph type="title"/>
          </p:nvPr>
        </p:nvSpPr>
        <p:spPr>
          <a:xfrm>
            <a:off x="2729184" y="2817231"/>
            <a:ext cx="6911364" cy="1155779"/>
          </a:xfrm>
        </p:spPr>
        <p:txBody>
          <a:bodyPr/>
          <a:lstStyle/>
          <a:p>
            <a:pPr lvl="0">
              <a:defRPr/>
            </a:pPr>
            <a:r>
              <a:rPr lang="en-US" dirty="0"/>
              <a:t>NMI Updates and Timeline</a:t>
            </a: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24" y="314922"/>
            <a:ext cx="11515725" cy="850628"/>
          </a:xfrm>
        </p:spPr>
        <p:txBody>
          <a:bodyPr anchor="ctr">
            <a:noAutofit/>
          </a:bodyPr>
          <a:lstStyle/>
          <a:p>
            <a:r>
              <a:rPr lang="en-US" sz="3730" dirty="0">
                <a:solidFill>
                  <a:srgbClr val="3E7CF2"/>
                </a:solidFill>
                <a:cs typeface="Calibri" panose="020F0502020204030204" pitchFamily="34" charset="0"/>
              </a:rPr>
              <a:t>NMI </a:t>
            </a:r>
            <a:r>
              <a:rPr lang="en-US" sz="3730" dirty="0">
                <a:solidFill>
                  <a:srgbClr val="3E7CF2"/>
                </a:solidFill>
              </a:rPr>
              <a:t>Implementation Status     </a:t>
            </a:r>
            <a:r>
              <a:rPr lang="en-US" sz="3730" dirty="0">
                <a:solidFill>
                  <a:schemeClr val="tx1">
                    <a:lumMod val="75000"/>
                    <a:lumOff val="25000"/>
                  </a:schemeClr>
                </a:solidFill>
              </a:rPr>
              <a:t>    	March 19, 2019</a:t>
            </a:r>
            <a:endParaRPr lang="en-US" sz="3730" dirty="0">
              <a:solidFill>
                <a:srgbClr val="0070C0"/>
              </a:solidFill>
            </a:endParaRPr>
          </a:p>
        </p:txBody>
      </p:sp>
      <p:grpSp>
        <p:nvGrpSpPr>
          <p:cNvPr id="5" name="Group 4" descr="Map of the US indicating what states are currently Piloting, Onboarding, and in Production of an MMG. There is one state currently piloting, 7 states onboarding, and 33 states plus NYC that are in production. Since our February 19, 2019 eSHARE Maine and Montana are onboarding for Gen V2, and Oregon is in Production for STD and Congenital Syphilis.  " title="NMI Implementation Status"/>
          <p:cNvGrpSpPr/>
          <p:nvPr/>
        </p:nvGrpSpPr>
        <p:grpSpPr>
          <a:xfrm>
            <a:off x="664517" y="1458892"/>
            <a:ext cx="10828504" cy="4872383"/>
            <a:chOff x="259564" y="1785467"/>
            <a:chExt cx="10828504" cy="4872383"/>
          </a:xfrm>
        </p:grpSpPr>
        <p:sp>
          <p:nvSpPr>
            <p:cNvPr id="139" name="Rectangle 145"/>
            <p:cNvSpPr>
              <a:spLocks noChangeArrowheads="1"/>
            </p:cNvSpPr>
            <p:nvPr/>
          </p:nvSpPr>
          <p:spPr bwMode="auto">
            <a:xfrm>
              <a:off x="1260388" y="5797885"/>
              <a:ext cx="4775970" cy="250534"/>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1 (state)</a:t>
              </a:r>
            </a:p>
          </p:txBody>
        </p:sp>
        <p:grpSp>
          <p:nvGrpSpPr>
            <p:cNvPr id="4" name="Group 3"/>
            <p:cNvGrpSpPr/>
            <p:nvPr/>
          </p:nvGrpSpPr>
          <p:grpSpPr>
            <a:xfrm>
              <a:off x="259564" y="1785467"/>
              <a:ext cx="10828504" cy="4872383"/>
              <a:chOff x="259564" y="1785467"/>
              <a:chExt cx="10828504" cy="4872383"/>
            </a:xfrm>
          </p:grpSpPr>
          <p:grpSp>
            <p:nvGrpSpPr>
              <p:cNvPr id="3" name="Group 2"/>
              <p:cNvGrpSpPr/>
              <p:nvPr/>
            </p:nvGrpSpPr>
            <p:grpSpPr>
              <a:xfrm>
                <a:off x="259564" y="1785467"/>
                <a:ext cx="10828504" cy="4872383"/>
                <a:chOff x="259564" y="1797190"/>
                <a:chExt cx="10828504" cy="4872383"/>
              </a:xfrm>
            </p:grpSpPr>
            <p:sp>
              <p:nvSpPr>
                <p:cNvPr id="137" name="Freeform 340"/>
                <p:cNvSpPr>
                  <a:spLocks noChangeArrowheads="1"/>
                </p:cNvSpPr>
                <p:nvPr/>
              </p:nvSpPr>
              <p:spPr bwMode="auto">
                <a:xfrm rot="4376145">
                  <a:off x="7185581" y="2242583"/>
                  <a:ext cx="732063" cy="1078047"/>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75" name="Group 274" descr="Map of NMI Arboviral Implementation Status" title="NMI Arboviral Implementation Status"/>
                <p:cNvGrpSpPr/>
                <p:nvPr/>
              </p:nvGrpSpPr>
              <p:grpSpPr>
                <a:xfrm>
                  <a:off x="259564" y="1797190"/>
                  <a:ext cx="10828504" cy="4872383"/>
                  <a:chOff x="642408" y="1305063"/>
                  <a:chExt cx="10228792" cy="4742193"/>
                </a:xfrm>
              </p:grpSpPr>
              <p:sp>
                <p:nvSpPr>
                  <p:cNvPr id="276" name="Rectangle 144"/>
                  <p:cNvSpPr>
                    <a:spLocks noChangeArrowheads="1"/>
                  </p:cNvSpPr>
                  <p:nvPr/>
                </p:nvSpPr>
                <p:spPr bwMode="auto">
                  <a:xfrm>
                    <a:off x="1111186" y="5749587"/>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8"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279"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280" name="Rectangle 144"/>
                  <p:cNvSpPr>
                    <a:spLocks noChangeArrowheads="1"/>
                  </p:cNvSpPr>
                  <p:nvPr/>
                </p:nvSpPr>
                <p:spPr bwMode="auto">
                  <a:xfrm>
                    <a:off x="1111186" y="5514439"/>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1"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282" name="Rectangle 145"/>
                  <p:cNvSpPr>
                    <a:spLocks noChangeArrowheads="1"/>
                  </p:cNvSpPr>
                  <p:nvPr/>
                </p:nvSpPr>
                <p:spPr bwMode="auto">
                  <a:xfrm>
                    <a:off x="1598868"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34 (33 states + NYC)</a:t>
                    </a:r>
                    <a:endPar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283" name="Rectangle 145"/>
                  <p:cNvSpPr>
                    <a:spLocks noChangeArrowheads="1"/>
                  </p:cNvSpPr>
                  <p:nvPr/>
                </p:nvSpPr>
                <p:spPr bwMode="auto">
                  <a:xfrm>
                    <a:off x="1598444"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a:t>
                    </a:r>
                    <a:r>
                      <a:rPr lang="en-US" sz="1600" kern="0" noProof="0" dirty="0">
                        <a:solidFill>
                          <a:prstClr val="black">
                            <a:lumMod val="95000"/>
                            <a:lumOff val="5000"/>
                          </a:prstClr>
                        </a:solidFill>
                        <a:latin typeface="Calibri" panose="020F0502020204030204" pitchFamily="34" charset="0"/>
                        <a:cs typeface="Arial" charset="0"/>
                      </a:rPr>
                      <a:t>7</a:t>
                    </a: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(states)</a:t>
                    </a:r>
                  </a:p>
                </p:txBody>
              </p:sp>
              <p:sp>
                <p:nvSpPr>
                  <p:cNvPr id="285" name="Freeform 334"/>
                  <p:cNvSpPr>
                    <a:spLocks noChangeArrowheads="1"/>
                  </p:cNvSpPr>
                  <p:nvPr/>
                </p:nvSpPr>
                <p:spPr bwMode="auto">
                  <a:xfrm>
                    <a:off x="9554860" y="1305063"/>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1462858"/>
                    <a:endParaRPr lang="en-US" sz="1067" u="dottedHeavy" kern="0" dirty="0">
                      <a:solidFill>
                        <a:srgbClr val="FFFFFF"/>
                      </a:solidFill>
                      <a:latin typeface="Arial" panose="020B0604020202020204" pitchFamily="34" charset="0"/>
                      <a:cs typeface="Arial" panose="020B0604020202020204" pitchFamily="34" charset="0"/>
                    </a:endParaRPr>
                  </a:p>
                </p:txBody>
              </p:sp>
              <p:sp>
                <p:nvSpPr>
                  <p:cNvPr id="286"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7"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8"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9"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0"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1"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2"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3" name="Freeform 342"/>
                  <p:cNvSpPr>
                    <a:spLocks noChangeArrowheads="1"/>
                  </p:cNvSpPr>
                  <p:nvPr/>
                </p:nvSpPr>
                <p:spPr bwMode="auto">
                  <a:xfrm>
                    <a:off x="4076701" y="1536637"/>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defTabSz="1462858"/>
                    <a:endParaRPr lang="en-US" sz="1067" u="dottedHeavy" kern="0" dirty="0">
                      <a:solidFill>
                        <a:srgbClr val="FFFFFF"/>
                      </a:solidFill>
                      <a:latin typeface="Arial" panose="020B0604020202020204" pitchFamily="34" charset="0"/>
                      <a:cs typeface="Arial" panose="020B0604020202020204" pitchFamily="34" charset="0"/>
                    </a:endParaRPr>
                  </a:p>
                </p:txBody>
              </p:sp>
              <p:sp>
                <p:nvSpPr>
                  <p:cNvPr id="294"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5"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6"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7"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98"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9"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0"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1"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2"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3"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04"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6"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8"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9" name="Freeform 358"/>
                  <p:cNvSpPr>
                    <a:spLocks noChangeArrowheads="1"/>
                  </p:cNvSpPr>
                  <p:nvPr/>
                </p:nvSpPr>
                <p:spPr bwMode="auto">
                  <a:xfrm>
                    <a:off x="7757585" y="2069928"/>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0"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1"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2"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3" name="Freeform 362"/>
                  <p:cNvSpPr>
                    <a:spLocks noChangeArrowheads="1"/>
                  </p:cNvSpPr>
                  <p:nvPr/>
                </p:nvSpPr>
                <p:spPr bwMode="auto">
                  <a:xfrm>
                    <a:off x="8038300" y="2752618"/>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4"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315"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6"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8"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9"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0"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1"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2"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3"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4"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5" name="Freeform 374"/>
                  <p:cNvSpPr>
                    <a:spLocks noChangeArrowheads="1"/>
                  </p:cNvSpPr>
                  <p:nvPr/>
                </p:nvSpPr>
                <p:spPr bwMode="auto">
                  <a:xfrm>
                    <a:off x="9285406" y="2670279"/>
                    <a:ext cx="194659" cy="445392"/>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6" name="Freeform 375"/>
                  <p:cNvSpPr>
                    <a:spLocks noChangeArrowheads="1"/>
                  </p:cNvSpPr>
                  <p:nvPr/>
                </p:nvSpPr>
                <p:spPr bwMode="auto">
                  <a:xfrm>
                    <a:off x="8605558" y="1948478"/>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7" name="Freeform 376"/>
                  <p:cNvSpPr>
                    <a:spLocks noChangeArrowheads="1"/>
                  </p:cNvSpPr>
                  <p:nvPr/>
                </p:nvSpPr>
                <p:spPr bwMode="auto">
                  <a:xfrm>
                    <a:off x="9308293" y="1906147"/>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28" name="Freeform 377"/>
                  <p:cNvSpPr>
                    <a:spLocks noChangeArrowheads="1"/>
                  </p:cNvSpPr>
                  <p:nvPr/>
                </p:nvSpPr>
                <p:spPr bwMode="auto">
                  <a:xfrm>
                    <a:off x="9431060" y="2276577"/>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9" name="Freeform 378"/>
                  <p:cNvSpPr>
                    <a:spLocks noChangeArrowheads="1"/>
                  </p:cNvSpPr>
                  <p:nvPr/>
                </p:nvSpPr>
                <p:spPr bwMode="auto">
                  <a:xfrm>
                    <a:off x="9442491" y="2476572"/>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0" name="Freeform 379"/>
                  <p:cNvSpPr>
                    <a:spLocks noChangeArrowheads="1"/>
                  </p:cNvSpPr>
                  <p:nvPr/>
                </p:nvSpPr>
                <p:spPr bwMode="auto">
                  <a:xfrm>
                    <a:off x="9490326" y="2636397"/>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1" name="Freeform 380"/>
                  <p:cNvSpPr>
                    <a:spLocks noChangeArrowheads="1"/>
                  </p:cNvSpPr>
                  <p:nvPr/>
                </p:nvSpPr>
                <p:spPr bwMode="auto">
                  <a:xfrm>
                    <a:off x="9493711" y="1809859"/>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2" name="Freeform 381"/>
                  <p:cNvSpPr>
                    <a:spLocks noChangeArrowheads="1"/>
                  </p:cNvSpPr>
                  <p:nvPr/>
                </p:nvSpPr>
                <p:spPr bwMode="auto">
                  <a:xfrm>
                    <a:off x="9654160" y="2452373"/>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33"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402" name="Group 52"/>
                    <p:cNvGrpSpPr>
                      <a:grpSpLocks/>
                    </p:cNvGrpSpPr>
                    <p:nvPr/>
                  </p:nvGrpSpPr>
                  <p:grpSpPr bwMode="auto">
                    <a:xfrm>
                      <a:off x="288" y="2580"/>
                      <a:ext cx="510" cy="261"/>
                      <a:chOff x="288" y="2580"/>
                      <a:chExt cx="510" cy="261"/>
                    </a:xfrm>
                    <a:grpFill/>
                  </p:grpSpPr>
                  <p:sp>
                    <p:nvSpPr>
                      <p:cNvPr id="404"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5"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6"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7"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8"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9"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10"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403"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334"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5"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6" name="Text Box 78"/>
                  <p:cNvSpPr txBox="1">
                    <a:spLocks noChangeArrowheads="1"/>
                  </p:cNvSpPr>
                  <p:nvPr/>
                </p:nvSpPr>
                <p:spPr bwMode="auto">
                  <a:xfrm>
                    <a:off x="10067317" y="241204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337"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338"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339"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340"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341"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342"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343"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344"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345"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346"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347"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348"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349"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350" name="Text Box 96"/>
                  <p:cNvSpPr txBox="1">
                    <a:spLocks noChangeArrowheads="1"/>
                  </p:cNvSpPr>
                  <p:nvPr/>
                </p:nvSpPr>
                <p:spPr bwMode="auto">
                  <a:xfrm>
                    <a:off x="9666185" y="174459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351" name="Text Box 97"/>
                  <p:cNvSpPr txBox="1">
                    <a:spLocks noChangeArrowheads="1"/>
                  </p:cNvSpPr>
                  <p:nvPr/>
                </p:nvSpPr>
                <p:spPr bwMode="auto">
                  <a:xfrm>
                    <a:off x="9094509" y="172773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352" name="Text Box 98"/>
                  <p:cNvSpPr txBox="1">
                    <a:spLocks noChangeArrowheads="1"/>
                  </p:cNvSpPr>
                  <p:nvPr/>
                </p:nvSpPr>
                <p:spPr bwMode="auto">
                  <a:xfrm>
                    <a:off x="9082851" y="229451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353"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354"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355"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356"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357"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358"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359"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360"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361"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362" name="Text Box 108"/>
                  <p:cNvSpPr txBox="1">
                    <a:spLocks noChangeArrowheads="1"/>
                  </p:cNvSpPr>
                  <p:nvPr/>
                </p:nvSpPr>
                <p:spPr bwMode="auto">
                  <a:xfrm>
                    <a:off x="9347200" y="152726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363" name="Text Box 109"/>
                  <p:cNvSpPr txBox="1">
                    <a:spLocks noChangeArrowheads="1"/>
                  </p:cNvSpPr>
                  <p:nvPr/>
                </p:nvSpPr>
                <p:spPr bwMode="auto">
                  <a:xfrm>
                    <a:off x="9958521" y="262266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364" name="Text Box 110"/>
                  <p:cNvSpPr txBox="1">
                    <a:spLocks noChangeArrowheads="1"/>
                  </p:cNvSpPr>
                  <p:nvPr/>
                </p:nvSpPr>
                <p:spPr bwMode="auto">
                  <a:xfrm>
                    <a:off x="10008906" y="219401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365"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366"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367"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368"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369"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370"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371"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372"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373" name="Text Box 120"/>
                  <p:cNvSpPr txBox="1">
                    <a:spLocks noChangeArrowheads="1"/>
                  </p:cNvSpPr>
                  <p:nvPr/>
                </p:nvSpPr>
                <p:spPr bwMode="auto">
                  <a:xfrm>
                    <a:off x="6603999" y="21041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374"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375"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376"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377"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378"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379"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380"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381"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382"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383"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4" name="Line 132"/>
                  <p:cNvSpPr>
                    <a:spLocks noChangeShapeType="1"/>
                  </p:cNvSpPr>
                  <p:nvPr/>
                </p:nvSpPr>
                <p:spPr bwMode="auto">
                  <a:xfrm flipH="1" flipV="1">
                    <a:off x="9653723" y="2521059"/>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85"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6"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7" name="Line 135"/>
                  <p:cNvSpPr>
                    <a:spLocks noChangeShapeType="1"/>
                  </p:cNvSpPr>
                  <p:nvPr/>
                </p:nvSpPr>
                <p:spPr bwMode="auto">
                  <a:xfrm flipH="1" flipV="1">
                    <a:off x="9324703" y="188496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8" name="Line 136"/>
                  <p:cNvSpPr>
                    <a:spLocks noChangeShapeType="1"/>
                  </p:cNvSpPr>
                  <p:nvPr/>
                </p:nvSpPr>
                <p:spPr bwMode="auto">
                  <a:xfrm>
                    <a:off x="9500910" y="1686009"/>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89"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0"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391"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2"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393"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394"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395"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396"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7"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398" name="Line 137"/>
                  <p:cNvSpPr>
                    <a:spLocks noChangeShapeType="1"/>
                  </p:cNvSpPr>
                  <p:nvPr/>
                </p:nvSpPr>
                <p:spPr bwMode="auto">
                  <a:xfrm>
                    <a:off x="9550400" y="2688104"/>
                    <a:ext cx="203200" cy="101600"/>
                  </a:xfrm>
                  <a:prstGeom prst="lin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99" name="Oval 465"/>
                  <p:cNvSpPr/>
                  <p:nvPr/>
                </p:nvSpPr>
                <p:spPr>
                  <a:xfrm>
                    <a:off x="9093200" y="3149537"/>
                    <a:ext cx="146639" cy="144577"/>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00" name="Oval 472"/>
                  <p:cNvSpPr/>
                  <p:nvPr/>
                </p:nvSpPr>
                <p:spPr>
                  <a:xfrm>
                    <a:off x="9420153" y="2642096"/>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1"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grpSp>
          <p:sp>
            <p:nvSpPr>
              <p:cNvPr id="141" name="Rectangle 144"/>
              <p:cNvSpPr>
                <a:spLocks noChangeArrowheads="1"/>
              </p:cNvSpPr>
              <p:nvPr/>
            </p:nvSpPr>
            <p:spPr bwMode="auto">
              <a:xfrm>
                <a:off x="755826" y="5872160"/>
                <a:ext cx="387204" cy="125267"/>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grpSp>
    </p:spTree>
    <p:extLst>
      <p:ext uri="{BB962C8B-B14F-4D97-AF65-F5344CB8AC3E}">
        <p14:creationId xmlns:p14="http://schemas.microsoft.com/office/powerpoint/2010/main" val="14909686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740" y="264694"/>
            <a:ext cx="10972800" cy="648179"/>
          </a:xfrm>
        </p:spPr>
        <p:txBody>
          <a:bodyPr>
            <a:normAutofit/>
          </a:bodyPr>
          <a:lstStyle/>
          <a:p>
            <a:r>
              <a:rPr lang="en-US" sz="3730" dirty="0">
                <a:solidFill>
                  <a:srgbClr val="2F97DA"/>
                </a:solidFill>
              </a:rPr>
              <a:t>Piloting Status</a:t>
            </a:r>
          </a:p>
        </p:txBody>
      </p:sp>
      <p:graphicFrame>
        <p:nvGraphicFramePr>
          <p:cNvPr id="5" name="Table 4"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973769513"/>
              </p:ext>
            </p:extLst>
          </p:nvPr>
        </p:nvGraphicFramePr>
        <p:xfrm>
          <a:off x="693405" y="1247318"/>
          <a:ext cx="10106452" cy="3919496"/>
        </p:xfrm>
        <a:graphic>
          <a:graphicData uri="http://schemas.openxmlformats.org/drawingml/2006/table">
            <a:tbl>
              <a:tblPr firstRow="1" firstCol="1" bandRow="1">
                <a:tableStyleId>{5C22544A-7EE6-4342-B048-85BDC9FD1C3A}</a:tableStyleId>
              </a:tblPr>
              <a:tblGrid>
                <a:gridCol w="2729317">
                  <a:extLst>
                    <a:ext uri="{9D8B030D-6E8A-4147-A177-3AD203B41FA5}">
                      <a16:colId xmlns:a16="http://schemas.microsoft.com/office/drawing/2014/main" val="84844175"/>
                    </a:ext>
                  </a:extLst>
                </a:gridCol>
                <a:gridCol w="3078543">
                  <a:extLst>
                    <a:ext uri="{9D8B030D-6E8A-4147-A177-3AD203B41FA5}">
                      <a16:colId xmlns:a16="http://schemas.microsoft.com/office/drawing/2014/main" val="870687818"/>
                    </a:ext>
                  </a:extLst>
                </a:gridCol>
                <a:gridCol w="4298592">
                  <a:extLst>
                    <a:ext uri="{9D8B030D-6E8A-4147-A177-3AD203B41FA5}">
                      <a16:colId xmlns:a16="http://schemas.microsoft.com/office/drawing/2014/main" val="23171938"/>
                    </a:ext>
                  </a:extLst>
                </a:gridCol>
              </a:tblGrid>
              <a:tr h="564566">
                <a:tc>
                  <a:txBody>
                    <a:bodyPr/>
                    <a:lstStyle/>
                    <a:p>
                      <a:pPr marL="0" marR="0" algn="ctr">
                        <a:spcBef>
                          <a:spcPts val="0"/>
                        </a:spcBef>
                        <a:spcAft>
                          <a:spcPts val="0"/>
                        </a:spcAft>
                      </a:pPr>
                      <a:r>
                        <a:rPr lang="en-US" sz="1900" dirty="0">
                          <a:effectLst/>
                        </a:rPr>
                        <a:t>Message Mapping Guides (MMGs)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mn-lt"/>
                          <a:ea typeface="+mn-ea"/>
                          <a:cs typeface="+mn-cs"/>
                        </a:rPr>
                        <a:t>Piloting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States Piloting</a:t>
                      </a:r>
                    </a:p>
                  </a:txBody>
                  <a:tcPr marL="83275" marR="83275" marT="0" marB="0" anchor="ctr"/>
                </a:tc>
                <a:extLst>
                  <a:ext uri="{0D108BD9-81ED-4DB2-BD59-A6C34878D82A}">
                    <a16:rowId xmlns:a16="http://schemas.microsoft.com/office/drawing/2014/main" val="2995586704"/>
                  </a:ext>
                </a:extLst>
              </a:tr>
              <a:tr h="519179">
                <a:tc>
                  <a:txBody>
                    <a:bodyPr/>
                    <a:lstStyle/>
                    <a:p>
                      <a:pPr marL="0" marR="0">
                        <a:spcBef>
                          <a:spcPts val="0"/>
                        </a:spcBef>
                        <a:spcAft>
                          <a:spcPts val="0"/>
                        </a:spcAft>
                      </a:pPr>
                      <a:r>
                        <a:rPr lang="en-US" sz="1900" dirty="0">
                          <a:effectLst/>
                        </a:rPr>
                        <a:t>TB/LTBI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AZ, CT, GA, OR</a:t>
                      </a:r>
                    </a:p>
                  </a:txBody>
                  <a:tcPr marL="83275" marR="83275" marT="0" marB="0" anchor="ctr"/>
                </a:tc>
                <a:extLst>
                  <a:ext uri="{0D108BD9-81ED-4DB2-BD59-A6C34878D82A}">
                    <a16:rowId xmlns:a16="http://schemas.microsoft.com/office/drawing/2014/main" val="2393436572"/>
                  </a:ext>
                </a:extLst>
              </a:tr>
              <a:tr h="577954">
                <a:tc>
                  <a:txBody>
                    <a:bodyPr/>
                    <a:lstStyle/>
                    <a:p>
                      <a:pPr marL="0" marR="0">
                        <a:spcBef>
                          <a:spcPts val="0"/>
                        </a:spcBef>
                        <a:spcAft>
                          <a:spcPts val="0"/>
                        </a:spcAft>
                      </a:pPr>
                      <a:r>
                        <a:rPr lang="en-US" sz="1900" dirty="0">
                          <a:effectLst/>
                        </a:rPr>
                        <a:t>Malaria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CT, FL, MI</a:t>
                      </a:r>
                    </a:p>
                  </a:txBody>
                  <a:tcPr marL="83275" marR="83275" marT="0" marB="0" anchor="ctr"/>
                </a:tc>
                <a:extLst>
                  <a:ext uri="{0D108BD9-81ED-4DB2-BD59-A6C34878D82A}">
                    <a16:rowId xmlns:a16="http://schemas.microsoft.com/office/drawing/2014/main" val="2682037245"/>
                  </a:ext>
                </a:extLst>
              </a:tr>
              <a:tr h="489791">
                <a:tc>
                  <a:txBody>
                    <a:bodyPr/>
                    <a:lstStyle/>
                    <a:p>
                      <a:pPr marL="0" marR="0">
                        <a:spcBef>
                          <a:spcPts val="0"/>
                        </a:spcBef>
                        <a:spcAft>
                          <a:spcPts val="0"/>
                        </a:spcAft>
                      </a:pPr>
                      <a:r>
                        <a:rPr lang="en-US" sz="1900" dirty="0">
                          <a:effectLst/>
                        </a:rPr>
                        <a:t>Trichinellosis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tc>
                <a:tc>
                  <a:txBody>
                    <a:bodyPr/>
                    <a:lstStyle/>
                    <a:p>
                      <a:pPr marL="0" marR="0" algn="l" defTabSz="914400" rtl="0" eaLnBrk="1" latinLnBrk="0" hangingPunct="1">
                        <a:spcBef>
                          <a:spcPts val="0"/>
                        </a:spcBef>
                        <a:spcAft>
                          <a:spcPts val="0"/>
                        </a:spcAft>
                      </a:pPr>
                      <a:r>
                        <a:rPr lang="en-US" sz="1900" b="0" kern="1200" dirty="0">
                          <a:solidFill>
                            <a:schemeClr val="tx1"/>
                          </a:solidFill>
                          <a:effectLst/>
                          <a:latin typeface="+mn-lt"/>
                          <a:ea typeface="+mn-ea"/>
                          <a:cs typeface="+mn-cs"/>
                        </a:rPr>
                        <a:t>FL, MI, WI</a:t>
                      </a:r>
                    </a:p>
                  </a:txBody>
                  <a:tcPr marL="83275" marR="83275" marT="0" marB="0" anchor="ctr"/>
                </a:tc>
                <a:extLst>
                  <a:ext uri="{0D108BD9-81ED-4DB2-BD59-A6C34878D82A}">
                    <a16:rowId xmlns:a16="http://schemas.microsoft.com/office/drawing/2014/main" val="969982193"/>
                  </a:ext>
                </a:extLst>
              </a:tr>
              <a:tr h="528974">
                <a:tc>
                  <a:txBody>
                    <a:bodyPr/>
                    <a:lstStyle/>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Babesiosis</a:t>
                      </a:r>
                    </a:p>
                  </a:txBody>
                  <a:tcPr marL="83275" marR="83275" marT="0" marB="0" anchor="ct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CT, FL, MI, WI</a:t>
                      </a:r>
                    </a:p>
                  </a:txBody>
                  <a:tcPr marL="83275" marR="83275" marT="0" marB="0" anchor="ctr"/>
                </a:tc>
                <a:extLst>
                  <a:ext uri="{0D108BD9-81ED-4DB2-BD59-A6C34878D82A}">
                    <a16:rowId xmlns:a16="http://schemas.microsoft.com/office/drawing/2014/main" val="3906780785"/>
                  </a:ext>
                </a:extLst>
              </a:tr>
              <a:tr h="499587">
                <a:tc>
                  <a:txBody>
                    <a:bodyPr/>
                    <a:lstStyle/>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RIBD</a:t>
                      </a: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B w="762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 KS, OR</a:t>
                      </a:r>
                    </a:p>
                  </a:txBody>
                  <a:tcPr marL="83275" marR="83275" marT="0" marB="0"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87816213"/>
                  </a:ext>
                </a:extLst>
              </a:tr>
              <a:tr h="724891">
                <a:tc>
                  <a:txBody>
                    <a:bodyPr/>
                    <a:lstStyle/>
                    <a:p>
                      <a:pPr marL="0" marR="0">
                        <a:spcBef>
                          <a:spcPts val="0"/>
                        </a:spcBef>
                        <a:spcAft>
                          <a:spcPts val="0"/>
                        </a:spcAft>
                      </a:pPr>
                      <a:r>
                        <a:rPr lang="en-US" sz="1900" dirty="0">
                          <a:effectLst/>
                        </a:rPr>
                        <a:t>Total # of Individual</a:t>
                      </a:r>
                      <a:r>
                        <a:rPr lang="en-US" sz="1900" baseline="0" dirty="0">
                          <a:effectLst/>
                        </a:rPr>
                        <a:t> </a:t>
                      </a:r>
                      <a:r>
                        <a:rPr lang="en-US" sz="1900" dirty="0">
                          <a:effectLst/>
                        </a:rPr>
                        <a:t>States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83275" marR="83275" marT="0" marB="0" anchor="ctr">
                    <a:lnT w="76200" cap="flat" cmpd="sng" algn="ctr">
                      <a:solidFill>
                        <a:schemeClr val="bg1"/>
                      </a:solidFill>
                      <a:prstDash val="solid"/>
                      <a:round/>
                      <a:headEnd type="none" w="med" len="med"/>
                      <a:tailEnd type="none" w="med" len="med"/>
                    </a:lnT>
                  </a:tcPr>
                </a:tc>
                <a:tc>
                  <a:txBody>
                    <a:bodyPr/>
                    <a:lstStyle/>
                    <a:p>
                      <a:pPr marL="0" marR="0">
                        <a:spcBef>
                          <a:spcPts val="0"/>
                        </a:spcBef>
                        <a:spcAft>
                          <a:spcPts val="0"/>
                        </a:spcAft>
                      </a:pPr>
                      <a:r>
                        <a:rPr lang="en-US" sz="1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AZ,</a:t>
                      </a:r>
                      <a:r>
                        <a:rPr lang="en-US" sz="19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CT, FL, GA, KS, MI, OR, WI</a:t>
                      </a:r>
                      <a:endParaRPr lang="en-US" sz="19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68034585"/>
                  </a:ext>
                </a:extLst>
              </a:tr>
            </a:tbl>
          </a:graphicData>
        </a:graphic>
      </p:graphicFrame>
      <p:sp>
        <p:nvSpPr>
          <p:cNvPr id="6" name="TextBox 5"/>
          <p:cNvSpPr txBox="1"/>
          <p:nvPr/>
        </p:nvSpPr>
        <p:spPr>
          <a:xfrm>
            <a:off x="10426866" y="6264428"/>
            <a:ext cx="1119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03/19/19</a:t>
            </a:r>
          </a:p>
        </p:txBody>
      </p:sp>
    </p:spTree>
    <p:extLst>
      <p:ext uri="{BB962C8B-B14F-4D97-AF65-F5344CB8AC3E}">
        <p14:creationId xmlns:p14="http://schemas.microsoft.com/office/powerpoint/2010/main" val="15485018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6871" y="423229"/>
            <a:ext cx="11277600" cy="628331"/>
          </a:xfrm>
        </p:spPr>
        <p:txBody>
          <a:bodyPr/>
          <a:lstStyle/>
          <a:p>
            <a:pPr>
              <a:lnSpc>
                <a:spcPct val="100000"/>
              </a:lnSpc>
            </a:pPr>
            <a:r>
              <a:rPr lang="en-US" dirty="0">
                <a:solidFill>
                  <a:srgbClr val="2F97DA"/>
                </a:solidFill>
              </a:rPr>
              <a:t>NNDSS HL7 Message Mapping Guide Estimated Timeline</a:t>
            </a:r>
          </a:p>
        </p:txBody>
      </p:sp>
      <p:graphicFrame>
        <p:nvGraphicFramePr>
          <p:cNvPr id="12" name="Object 11" descr="Malaria change from Piloting to Preparation for Production within the timeline of April to June. " title="NNDSS HL7 Message Mapping Guide Estimated Timeline"/>
          <p:cNvGraphicFramePr>
            <a:graphicFrameLocks noChangeAspect="1"/>
          </p:cNvGraphicFramePr>
          <p:nvPr>
            <p:extLst>
              <p:ext uri="{D42A27DB-BD31-4B8C-83A1-F6EECF244321}">
                <p14:modId xmlns:p14="http://schemas.microsoft.com/office/powerpoint/2010/main" val="3433549002"/>
              </p:ext>
            </p:extLst>
          </p:nvPr>
        </p:nvGraphicFramePr>
        <p:xfrm>
          <a:off x="5786438" y="3327400"/>
          <a:ext cx="619125" cy="200025"/>
        </p:xfrm>
        <a:graphic>
          <a:graphicData uri="http://schemas.openxmlformats.org/presentationml/2006/ole">
            <mc:AlternateContent xmlns:mc="http://schemas.openxmlformats.org/markup-compatibility/2006">
              <mc:Choice xmlns:v="urn:schemas-microsoft-com:vml" Requires="v">
                <p:oleObj spid="_x0000_s4133" name="Worksheet" r:id="rId4" imgW="619220" imgH="200025" progId="Excel.Sheet.12">
                  <p:embed/>
                </p:oleObj>
              </mc:Choice>
              <mc:Fallback>
                <p:oleObj name="Worksheet" r:id="rId4" imgW="619220" imgH="200025" progId="Excel.Sheet.12">
                  <p:embed/>
                  <p:pic>
                    <p:nvPicPr>
                      <p:cNvPr id="12" name="Object 11"/>
                      <p:cNvPicPr/>
                      <p:nvPr/>
                    </p:nvPicPr>
                    <p:blipFill>
                      <a:blip r:embed="rId5"/>
                      <a:stretch>
                        <a:fillRect/>
                      </a:stretch>
                    </p:blipFill>
                    <p:spPr>
                      <a:xfrm>
                        <a:off x="5786438" y="3327400"/>
                        <a:ext cx="619125" cy="200025"/>
                      </a:xfrm>
                      <a:prstGeom prst="rect">
                        <a:avLst/>
                      </a:prstGeom>
                    </p:spPr>
                  </p:pic>
                </p:oleObj>
              </mc:Fallback>
            </mc:AlternateContent>
          </a:graphicData>
        </a:graphic>
      </p:graphicFrame>
      <p:pic>
        <p:nvPicPr>
          <p:cNvPr id="3" name="Picture 2" descr="Chart of all the Message Mapping Guides and their corresponding dates in Development, Pre-Piloting, Piloting, Preparation for Production, and Production. Guides that are final include Arboviral, Generiv V2, Hepatitis, Sexually Transmitted Diseases, Congenital Syphilis, Mumps, Pertussis, Varicella, and Foodborne Diarrheal Disease. Diagram also noting that Arboviral, Generiv V2, Hepatitis, Sexually Transmitted Diseases, Congenital Syphilis are also in production.  &#10;" title="NNDSS Hl7 Message Mapping Guide Estimated Timeline"/>
          <p:cNvPicPr>
            <a:picLocks noChangeAspect="1"/>
          </p:cNvPicPr>
          <p:nvPr/>
        </p:nvPicPr>
        <p:blipFill>
          <a:blip r:embed="rId6"/>
          <a:stretch>
            <a:fillRect/>
          </a:stretch>
        </p:blipFill>
        <p:spPr>
          <a:xfrm>
            <a:off x="-277030" y="812606"/>
            <a:ext cx="12853765" cy="5520463"/>
          </a:xfrm>
          <a:prstGeom prst="rect">
            <a:avLst/>
          </a:prstGeom>
        </p:spPr>
      </p:pic>
    </p:spTree>
    <p:extLst>
      <p:ext uri="{BB962C8B-B14F-4D97-AF65-F5344CB8AC3E}">
        <p14:creationId xmlns:p14="http://schemas.microsoft.com/office/powerpoint/2010/main" val="39965931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30199" y="2616556"/>
            <a:ext cx="11361791" cy="1155779"/>
          </a:xfrm>
        </p:spPr>
        <p:txBody>
          <a:bodyPr/>
          <a:lstStyle/>
          <a:p>
            <a:pPr algn="ctr"/>
            <a:r>
              <a:rPr lang="en-US" altLang="en-US" sz="4000" dirty="0">
                <a:solidFill>
                  <a:srgbClr val="2F97DA"/>
                </a:solidFill>
              </a:rPr>
              <a:t>Preparing to Reconcile 2018 Data</a:t>
            </a:r>
            <a:endParaRPr lang="en-US" altLang="en-US" dirty="0"/>
          </a:p>
        </p:txBody>
      </p:sp>
      <p:sp>
        <p:nvSpPr>
          <p:cNvPr id="6" name="Text Placeholder 5"/>
          <p:cNvSpPr>
            <a:spLocks noGrp="1"/>
          </p:cNvSpPr>
          <p:nvPr>
            <p:ph type="body" sz="quarter" idx="10"/>
          </p:nvPr>
        </p:nvSpPr>
        <p:spPr>
          <a:xfrm>
            <a:off x="457200" y="4828467"/>
            <a:ext cx="8534400" cy="1587082"/>
          </a:xfrm>
        </p:spPr>
        <p:txBody>
          <a:bodyPr/>
          <a:lstStyle/>
          <a:p>
            <a:pPr lvl="0" eaLnBrk="1" fontAlgn="auto" hangingPunct="1">
              <a:lnSpc>
                <a:spcPct val="100000"/>
              </a:lnSpc>
              <a:spcBef>
                <a:spcPts val="0"/>
              </a:spcBef>
              <a:spcAft>
                <a:spcPts val="0"/>
              </a:spcAft>
              <a:defRPr/>
            </a:pPr>
            <a:r>
              <a:rPr lang="en-US" b="1" dirty="0">
                <a:solidFill>
                  <a:srgbClr val="000818"/>
                </a:solidFill>
                <a:cs typeface="Arial" panose="020B0604020202020204" pitchFamily="34" charset="0"/>
              </a:rPr>
              <a:t>Deborah A. Adams</a:t>
            </a:r>
          </a:p>
          <a:p>
            <a:pPr eaLnBrk="1" fontAlgn="auto" hangingPunct="1">
              <a:lnSpc>
                <a:spcPct val="100000"/>
              </a:lnSpc>
              <a:spcBef>
                <a:spcPts val="0"/>
              </a:spcBef>
              <a:spcAft>
                <a:spcPts val="0"/>
              </a:spcAft>
              <a:defRPr/>
            </a:pPr>
            <a:r>
              <a:rPr lang="en-US" b="1" dirty="0">
                <a:solidFill>
                  <a:srgbClr val="000818"/>
                </a:solidFill>
                <a:cs typeface="Arial" panose="020B0604020202020204" pitchFamily="34" charset="0"/>
              </a:rPr>
              <a:t>Yvette Dominique, MS, PMP</a:t>
            </a:r>
          </a:p>
          <a:p>
            <a:pPr lvl="0" eaLnBrk="1" fontAlgn="auto" hangingPunct="1">
              <a:lnSpc>
                <a:spcPct val="100000"/>
              </a:lnSpc>
              <a:spcBef>
                <a:spcPts val="0"/>
              </a:spcBef>
              <a:spcAft>
                <a:spcPts val="0"/>
              </a:spcAft>
              <a:defRPr/>
            </a:pPr>
            <a:r>
              <a:rPr lang="en-US" dirty="0">
                <a:cs typeface="Arial" panose="020B0604020202020204" pitchFamily="34" charset="0"/>
              </a:rPr>
              <a:t>Center for Surveillance, Epidemiology and Laboratory Services</a:t>
            </a:r>
          </a:p>
          <a:p>
            <a:pPr lvl="0" eaLnBrk="1" fontAlgn="auto" hangingPunct="1">
              <a:lnSpc>
                <a:spcPct val="100000"/>
              </a:lnSpc>
              <a:spcBef>
                <a:spcPts val="0"/>
              </a:spcBef>
              <a:spcAft>
                <a:spcPts val="0"/>
              </a:spcAft>
              <a:defRPr/>
            </a:pPr>
            <a:r>
              <a:rPr lang="en-US" dirty="0">
                <a:cs typeface="Arial" panose="020B0604020202020204" pitchFamily="34" charset="0"/>
              </a:rPr>
              <a:t>Centers for Disease Control and Prevention</a:t>
            </a:r>
          </a:p>
          <a:p>
            <a:endParaRPr lang="en-US" b="1" dirty="0"/>
          </a:p>
          <a:p>
            <a:br>
              <a:rPr lang="en-US" dirty="0"/>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6710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59030"/>
          </a:xfrm>
        </p:spPr>
        <p:txBody>
          <a:bodyPr/>
          <a:lstStyle/>
          <a:p>
            <a:r>
              <a:rPr lang="en-US" sz="4000" dirty="0"/>
              <a:t>What is NNDSS Reconciliation? </a:t>
            </a:r>
            <a:endParaRPr lang="en-US" dirty="0"/>
          </a:p>
        </p:txBody>
      </p:sp>
      <p:sp>
        <p:nvSpPr>
          <p:cNvPr id="3" name="Text Placeholder 2"/>
          <p:cNvSpPr>
            <a:spLocks noGrp="1"/>
          </p:cNvSpPr>
          <p:nvPr>
            <p:ph type="body" sz="quarter" idx="10"/>
          </p:nvPr>
        </p:nvSpPr>
        <p:spPr>
          <a:xfrm>
            <a:off x="609600" y="1504526"/>
            <a:ext cx="11277600" cy="5353474"/>
          </a:xfrm>
        </p:spPr>
        <p:txBody>
          <a:bodyPr>
            <a:normAutofit/>
          </a:bodyPr>
          <a:lstStyle/>
          <a:p>
            <a:r>
              <a:rPr lang="en-US" sz="2800" dirty="0">
                <a:solidFill>
                  <a:srgbClr val="5F5F5F"/>
                </a:solidFill>
                <a:latin typeface="Calibri" panose="020F0502020204030204"/>
              </a:rPr>
              <a:t>Process to finalize case counts for the previous year </a:t>
            </a:r>
          </a:p>
          <a:p>
            <a:pPr lvl="1">
              <a:spcBef>
                <a:spcPts val="0"/>
              </a:spcBef>
            </a:pPr>
            <a:r>
              <a:rPr lang="en-US" sz="2400" dirty="0">
                <a:solidFill>
                  <a:srgbClr val="5F5F5F"/>
                </a:solidFill>
                <a:latin typeface="Calibri" panose="020F0502020204030204"/>
              </a:rPr>
              <a:t>Agreement between reporting jurisdiction database and CDC NNDSS database</a:t>
            </a:r>
            <a:r>
              <a:rPr lang="en-US" sz="2400" dirty="0">
                <a:solidFill>
                  <a:srgbClr val="5F5F5F"/>
                </a:solidFill>
              </a:rPr>
              <a:t> </a:t>
            </a:r>
          </a:p>
          <a:p>
            <a:r>
              <a:rPr lang="en-US" sz="2800" dirty="0">
                <a:solidFill>
                  <a:srgbClr val="5F5F5F"/>
                </a:solidFill>
                <a:latin typeface="Calibri" panose="020F0502020204030204"/>
              </a:rPr>
              <a:t>CDC provides tables with counts to be printed in the NNDSS tables  </a:t>
            </a:r>
          </a:p>
          <a:p>
            <a:pPr lvl="1">
              <a:spcBef>
                <a:spcPts val="0"/>
              </a:spcBef>
            </a:pPr>
            <a:r>
              <a:rPr lang="en-US" sz="2400" dirty="0">
                <a:solidFill>
                  <a:srgbClr val="5F5F5F"/>
                </a:solidFill>
                <a:latin typeface="Calibri" panose="020F0502020204030204"/>
              </a:rPr>
              <a:t>Based on surveillance case definitions, case status classifications, print criteria </a:t>
            </a:r>
          </a:p>
          <a:p>
            <a:r>
              <a:rPr lang="en-US" sz="2800" dirty="0">
                <a:solidFill>
                  <a:srgbClr val="5F5F5F"/>
                </a:solidFill>
                <a:latin typeface="Calibri" panose="020F0502020204030204"/>
              </a:rPr>
              <a:t>Reconciliation packet includes</a:t>
            </a:r>
          </a:p>
          <a:p>
            <a:pPr lvl="1">
              <a:spcBef>
                <a:spcPts val="0"/>
              </a:spcBef>
            </a:pPr>
            <a:r>
              <a:rPr lang="en-US" sz="2400" dirty="0">
                <a:solidFill>
                  <a:srgbClr val="5F5F5F"/>
                </a:solidFill>
                <a:latin typeface="Calibri" panose="020F0502020204030204"/>
              </a:rPr>
              <a:t>Summary Production Calendar </a:t>
            </a:r>
          </a:p>
          <a:p>
            <a:pPr lvl="1">
              <a:spcBef>
                <a:spcPts val="0"/>
              </a:spcBef>
            </a:pPr>
            <a:r>
              <a:rPr lang="en-US" sz="2400" dirty="0">
                <a:solidFill>
                  <a:srgbClr val="5F5F5F"/>
                </a:solidFill>
                <a:latin typeface="Calibri" panose="020F0502020204030204"/>
              </a:rPr>
              <a:t>week-ending calendar </a:t>
            </a:r>
          </a:p>
          <a:p>
            <a:pPr lvl="1">
              <a:spcBef>
                <a:spcPts val="0"/>
              </a:spcBef>
            </a:pPr>
            <a:r>
              <a:rPr lang="en-US" sz="2400" dirty="0">
                <a:solidFill>
                  <a:srgbClr val="5F5F5F"/>
                </a:solidFill>
                <a:latin typeface="Calibri" panose="020F0502020204030204"/>
              </a:rPr>
              <a:t>reconciliation tables with instructions for use </a:t>
            </a:r>
          </a:p>
          <a:p>
            <a:pPr lvl="1">
              <a:spcBef>
                <a:spcPts val="0"/>
              </a:spcBef>
            </a:pPr>
            <a:r>
              <a:rPr lang="en-US" sz="2400" dirty="0">
                <a:solidFill>
                  <a:srgbClr val="5F5F5F"/>
                </a:solidFill>
                <a:latin typeface="Calibri" panose="020F0502020204030204"/>
              </a:rPr>
              <a:t>detailed listing of all non-STD cases </a:t>
            </a:r>
          </a:p>
          <a:p>
            <a:r>
              <a:rPr lang="en-US" sz="2800" dirty="0">
                <a:solidFill>
                  <a:srgbClr val="5F5F5F"/>
                </a:solidFill>
                <a:latin typeface="Calibri" panose="020F0502020204030204"/>
              </a:rPr>
              <a:t>Final steps: State or territory epidemiologist signs-off on final counts</a:t>
            </a:r>
          </a:p>
          <a:p>
            <a:pPr marL="0" indent="0">
              <a:buNone/>
            </a:pPr>
            <a:endParaRPr lang="en-US" dirty="0">
              <a:solidFill>
                <a:srgbClr val="003300"/>
              </a:solidFill>
            </a:endParaRPr>
          </a:p>
        </p:txBody>
      </p:sp>
    </p:spTree>
    <p:extLst>
      <p:ext uri="{BB962C8B-B14F-4D97-AF65-F5344CB8AC3E}">
        <p14:creationId xmlns:p14="http://schemas.microsoft.com/office/powerpoint/2010/main" val="187421834"/>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1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13.xml><?xml version="1.0" encoding="utf-8"?>
<a:theme xmlns:a="http://schemas.openxmlformats.org/drawingml/2006/main" name="1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1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1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2.xml><?xml version="1.0" encoding="utf-8"?>
<a:theme xmlns:a="http://schemas.openxmlformats.org/drawingml/2006/main" name="1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3.xml><?xml version="1.0" encoding="utf-8"?>
<a:theme xmlns:a="http://schemas.openxmlformats.org/drawingml/2006/main" name="18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19334</TotalTime>
  <Words>1809</Words>
  <Application>Microsoft Office PowerPoint</Application>
  <PresentationFormat>Widescreen</PresentationFormat>
  <Paragraphs>356</Paragraphs>
  <Slides>28</Slides>
  <Notes>26</Notes>
  <HiddenSlides>0</HiddenSlides>
  <MMClips>0</MMClips>
  <ScaleCrop>false</ScaleCrop>
  <HeadingPairs>
    <vt:vector size="8" baseType="variant">
      <vt:variant>
        <vt:lpstr>Fonts Used</vt:lpstr>
      </vt:variant>
      <vt:variant>
        <vt:i4>6</vt:i4>
      </vt:variant>
      <vt:variant>
        <vt:lpstr>Theme</vt:lpstr>
      </vt:variant>
      <vt:variant>
        <vt:i4>23</vt:i4>
      </vt:variant>
      <vt:variant>
        <vt:lpstr>Embedded OLE Servers</vt:lpstr>
      </vt:variant>
      <vt:variant>
        <vt:i4>1</vt:i4>
      </vt:variant>
      <vt:variant>
        <vt:lpstr>Slide Titles</vt:lpstr>
      </vt:variant>
      <vt:variant>
        <vt:i4>28</vt:i4>
      </vt:variant>
    </vt:vector>
  </HeadingPairs>
  <TitlesOfParts>
    <vt:vector size="58" baseType="lpstr">
      <vt:lpstr>Arial</vt:lpstr>
      <vt:lpstr>Calibri</vt:lpstr>
      <vt:lpstr>Calibri Light</vt:lpstr>
      <vt:lpstr>Courier New</vt:lpstr>
      <vt:lpstr>Myriad Web Pro</vt:lpstr>
      <vt:lpstr>Wingdings</vt:lpstr>
      <vt:lpstr>NCEH_ATSDR_combined</vt:lpstr>
      <vt:lpstr>1_NCEH_ATSDR_combined</vt:lpstr>
      <vt:lpstr>2_NCEH_ATSDR_combined</vt:lpstr>
      <vt:lpstr>3_NCEH_ATSDR_combined</vt:lpstr>
      <vt:lpstr>4_NCEH_ATSDR_combined</vt:lpstr>
      <vt:lpstr>6_NCEH_ATSDR_combined</vt:lpstr>
      <vt:lpstr>5_NCEH_ATSDR_combined</vt:lpstr>
      <vt:lpstr>7_NCEH_ATSDR_combined</vt:lpstr>
      <vt:lpstr>8_NCEH_ATSDR_combined</vt:lpstr>
      <vt:lpstr>9_NCEH_ATSDR_combined</vt:lpstr>
      <vt:lpstr>10_NCEH_ATSDR_combined</vt:lpstr>
      <vt:lpstr>Theme1</vt:lpstr>
      <vt:lpstr>11_NCEH_ATSDR_combined</vt:lpstr>
      <vt:lpstr>12_NCEH_ATSDR_combined</vt:lpstr>
      <vt:lpstr>13_NCEH_ATSDR_combined</vt:lpstr>
      <vt:lpstr>CDC_OD_PPT_light([1]</vt:lpstr>
      <vt:lpstr>14_NCEH_ATSDR_combined</vt:lpstr>
      <vt:lpstr>15_NCEH_ATSDR_combined</vt:lpstr>
      <vt:lpstr>3_Office Theme</vt:lpstr>
      <vt:lpstr>1_Office Theme</vt:lpstr>
      <vt:lpstr>16_NCEH_ATSDR_combined</vt:lpstr>
      <vt:lpstr>17_NCEH_ATSDR_combined</vt:lpstr>
      <vt:lpstr>18_NCEH_ATSDR_combined</vt:lpstr>
      <vt:lpstr>Worksheet</vt:lpstr>
      <vt:lpstr>NNDSS Modernization Initiative (NMI): Data Reconciliation Processes for 2019 and Walkthrough of MVPS Dashboard Case Count View </vt:lpstr>
      <vt:lpstr>Agenda</vt:lpstr>
      <vt:lpstr>Announcements</vt:lpstr>
      <vt:lpstr>NMI Updates and Timeline</vt:lpstr>
      <vt:lpstr>NMI Implementation Status          March 19, 2019</vt:lpstr>
      <vt:lpstr>Piloting Status</vt:lpstr>
      <vt:lpstr>NNDSS HL7 Message Mapping Guide Estimated Timeline</vt:lpstr>
      <vt:lpstr>Preparing to Reconcile 2018 Data</vt:lpstr>
      <vt:lpstr>What is NNDSS Reconciliation? </vt:lpstr>
      <vt:lpstr>Data Reconciliation Timeline </vt:lpstr>
      <vt:lpstr>Lessons Learned from Reconciliation Process</vt:lpstr>
      <vt:lpstr>Lessons Learned Conference Calls</vt:lpstr>
      <vt:lpstr>Recommendations </vt:lpstr>
      <vt:lpstr>Recommendations (cont’d)</vt:lpstr>
      <vt:lpstr>2018 Reconciliation Data Tables</vt:lpstr>
      <vt:lpstr>  2018 Reconciliation Tables for National Notifiable Infectious Diseases</vt:lpstr>
      <vt:lpstr>TABLE 8: STATE-SPECIFIC CASE COUNT BY REPORTING COUNTY AND DISEASE </vt:lpstr>
      <vt:lpstr>TABLE 9: STATE-SPECIFIC CASE COUNT BY COUNTY OF RESIDENCE AND DISEASE</vt:lpstr>
      <vt:lpstr>TABLE 12: STATE-SPECIFIC CASE COUNT BY DISEASE AND REPORTING EXCEPTION  </vt:lpstr>
      <vt:lpstr>TABLE 13: STATE-SPECIFIC CASE COUNT FOR RETIRED EVENT CODES BY DISEASE </vt:lpstr>
      <vt:lpstr>What States Should Know</vt:lpstr>
      <vt:lpstr>Reconciliation Tips</vt:lpstr>
      <vt:lpstr> 2018 Summary Production Calendar National Notifiable Infectious Disease Tables</vt:lpstr>
      <vt:lpstr>MVPS Dashboard Case Count View </vt:lpstr>
      <vt:lpstr>Case Counts:  Logic Associated With Case Processing Status and Case Classification Status Values</vt:lpstr>
      <vt:lpstr>MVPS Case Counts—Case Overview Tab: Mockup Snapshot Reflecting Design Revisions*</vt:lpstr>
      <vt:lpstr>Questions and Answers</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March 2019</dc:title>
  <dc:subject>NMI eShare Data Reconciliation Processes for 2019 and MVPS Dashboard Case Count View</dc:subject>
  <dc:creator>CDC</dc:creator>
  <cp:keywords>NMI, Modernization Initiative, eSHARE, NNDSS, National Notifiable Diseases Surveillance System, Event Codes, Data Reconciliation, MVPS Dashboard, Case Count View, Message Mapping Guide, 2018 data, Data Reconciliation Timeline, NNDSS Annual Data Reconciliation, 2018 Reconciliation Tables,   Retired Event Codes, Case Processing Status, Case Classification Status, Column Logic, Case Overview</cp:keywords>
  <cp:lastModifiedBy>Laspina, Michael (CDC/DDPHSS/CSELS/DHIS)</cp:lastModifiedBy>
  <cp:revision>1279</cp:revision>
  <cp:lastPrinted>2019-03-11T17:51:18Z</cp:lastPrinted>
  <dcterms:created xsi:type="dcterms:W3CDTF">2016-10-13T18:50:31Z</dcterms:created>
  <dcterms:modified xsi:type="dcterms:W3CDTF">2021-04-22T18:58:23Z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2021-04-22T18:58:23Z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e69c6644-ed06-48e9-9911-c8aa506877c7</vt:lpwstr>
  </property>
  <property fmtid="{D5CDD505-2E9C-101B-9397-08002B2CF9AE}" pid="8" name="MSIP_Label_7b94a7b8-f06c-4dfe-bdcc-9b548fd58c31_ContentBits">
    <vt:lpwstr>0</vt:lpwstr>
  </property>
</Properties>
</file>