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theme/theme11.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6.xml" ContentType="application/vnd.openxmlformats-officedocument.theme+xml"/>
  <Override PartName="/ppt/slideLayouts/slideLayout3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slideLayouts/slideLayout40.xml" ContentType="application/vnd.openxmlformats-officedocument.presentationml.slideLayout+xml"/>
  <Override PartName="/ppt/theme/theme1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0.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2" r:id="rId2"/>
    <p:sldMasterId id="2147483664" r:id="rId3"/>
    <p:sldMasterId id="2147483666" r:id="rId4"/>
    <p:sldMasterId id="2147483668" r:id="rId5"/>
    <p:sldMasterId id="2147483677" r:id="rId6"/>
    <p:sldMasterId id="2147483682" r:id="rId7"/>
    <p:sldMasterId id="2147483698" r:id="rId8"/>
    <p:sldMasterId id="2147483727" r:id="rId9"/>
    <p:sldMasterId id="2147483733" r:id="rId10"/>
    <p:sldMasterId id="2147483752" r:id="rId11"/>
    <p:sldMasterId id="2147483764" r:id="rId12"/>
    <p:sldMasterId id="2147483780" r:id="rId13"/>
    <p:sldMasterId id="2147483784" r:id="rId14"/>
    <p:sldMasterId id="2147483801" r:id="rId15"/>
    <p:sldMasterId id="2147483807" r:id="rId16"/>
    <p:sldMasterId id="2147483831" r:id="rId17"/>
    <p:sldMasterId id="2147483835" r:id="rId18"/>
    <p:sldMasterId id="2147483853" r:id="rId19"/>
    <p:sldMasterId id="2147483855" r:id="rId20"/>
    <p:sldMasterId id="2147483865" r:id="rId21"/>
  </p:sldMasterIdLst>
  <p:notesMasterIdLst>
    <p:notesMasterId r:id="rId61"/>
  </p:notesMasterIdLst>
  <p:handoutMasterIdLst>
    <p:handoutMasterId r:id="rId62"/>
  </p:handoutMasterIdLst>
  <p:sldIdLst>
    <p:sldId id="543" r:id="rId22"/>
    <p:sldId id="570" r:id="rId23"/>
    <p:sldId id="831" r:id="rId24"/>
    <p:sldId id="867" r:id="rId25"/>
    <p:sldId id="897" r:id="rId26"/>
    <p:sldId id="869" r:id="rId27"/>
    <p:sldId id="832" r:id="rId28"/>
    <p:sldId id="836" r:id="rId29"/>
    <p:sldId id="837" r:id="rId30"/>
    <p:sldId id="911" r:id="rId31"/>
    <p:sldId id="876" r:id="rId32"/>
    <p:sldId id="878" r:id="rId33"/>
    <p:sldId id="879" r:id="rId34"/>
    <p:sldId id="912" r:id="rId35"/>
    <p:sldId id="881" r:id="rId36"/>
    <p:sldId id="882" r:id="rId37"/>
    <p:sldId id="883" r:id="rId38"/>
    <p:sldId id="904" r:id="rId39"/>
    <p:sldId id="885" r:id="rId40"/>
    <p:sldId id="886" r:id="rId41"/>
    <p:sldId id="887" r:id="rId42"/>
    <p:sldId id="888" r:id="rId43"/>
    <p:sldId id="900" r:id="rId44"/>
    <p:sldId id="890" r:id="rId45"/>
    <p:sldId id="905" r:id="rId46"/>
    <p:sldId id="906" r:id="rId47"/>
    <p:sldId id="901" r:id="rId48"/>
    <p:sldId id="902" r:id="rId49"/>
    <p:sldId id="895" r:id="rId50"/>
    <p:sldId id="896" r:id="rId51"/>
    <p:sldId id="870" r:id="rId52"/>
    <p:sldId id="871" r:id="rId53"/>
    <p:sldId id="872" r:id="rId54"/>
    <p:sldId id="908" r:id="rId55"/>
    <p:sldId id="873" r:id="rId56"/>
    <p:sldId id="874" r:id="rId57"/>
    <p:sldId id="875" r:id="rId58"/>
    <p:sldId id="521" r:id="rId59"/>
    <p:sldId id="899" r:id="rId6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binson, Tamara (CDC/OPHSS/CSELS/DHIS) (CTR)" initials="RT((" lastIdx="8" clrIdx="6">
    <p:extLst>
      <p:ext uri="{19B8F6BF-5375-455C-9EA6-DF929625EA0E}">
        <p15:presenceInfo xmlns:p15="http://schemas.microsoft.com/office/powerpoint/2012/main" userId="S-1-5-21-1207783550-2075000910-922709458-690614" providerId="AD"/>
      </p:ext>
    </p:extLst>
  </p:cmAuthor>
  <p:cmAuthor id="1" name="Hoover, Michele (CDC/OPHSS/CSELS)" initials="HM(" lastIdx="6" clrIdx="0">
    <p:extLst>
      <p:ext uri="{19B8F6BF-5375-455C-9EA6-DF929625EA0E}">
        <p15:presenceInfo xmlns:p15="http://schemas.microsoft.com/office/powerpoint/2012/main" userId="S-1-5-21-1207783550-2075000910-922709458-171411" providerId="AD"/>
      </p:ext>
    </p:extLst>
  </p:cmAuthor>
  <p:cmAuthor id="2" name="Helmus, Lesliann E. (CDC/OPHSS/CSELS)" initials="HLE(" lastIdx="24" clrIdx="1">
    <p:extLst>
      <p:ext uri="{19B8F6BF-5375-455C-9EA6-DF929625EA0E}">
        <p15:presenceInfo xmlns:p15="http://schemas.microsoft.com/office/powerpoint/2012/main" userId="S-1-5-21-1207783550-2075000910-922709458-429956" providerId="AD"/>
      </p:ext>
    </p:extLst>
  </p:cmAuthor>
  <p:cmAuthor id="3" name="uaa0" initials="uaa0" lastIdx="7" clrIdx="2">
    <p:extLst>
      <p:ext uri="{19B8F6BF-5375-455C-9EA6-DF929625EA0E}">
        <p15:presenceInfo xmlns:p15="http://schemas.microsoft.com/office/powerpoint/2012/main" userId="uaa0" providerId="None"/>
      </p:ext>
    </p:extLst>
  </p:cmAuthor>
  <p:cmAuthor id="4" name="Cohen, Nicole (Nicky) (CDC/OID/NCEZID)" initials="CN((" lastIdx="11" clrIdx="3">
    <p:extLst>
      <p:ext uri="{19B8F6BF-5375-455C-9EA6-DF929625EA0E}">
        <p15:presenceInfo xmlns:p15="http://schemas.microsoft.com/office/powerpoint/2012/main" userId="S-1-5-21-1207783550-2075000910-922709458-188894" providerId="AD"/>
      </p:ext>
    </p:extLst>
  </p:cmAuthor>
  <p:cmAuthor id="5" name="Thomas, Melinda Christine (CDC/OPHSS/CSELS/DHIS)" initials="TMC(" lastIdx="1" clrIdx="4">
    <p:extLst>
      <p:ext uri="{19B8F6BF-5375-455C-9EA6-DF929625EA0E}">
        <p15:presenceInfo xmlns:p15="http://schemas.microsoft.com/office/powerpoint/2012/main" userId="S-1-5-21-1207783550-2075000910-922709458-542783" providerId="AD"/>
      </p:ext>
    </p:extLst>
  </p:cmAuthor>
  <p:cmAuthor id="6" name="Bastin, Lisa H. (CDC/OPHSS/CSELS/DHIS)" initials="BLH(" lastIdx="1" clrIdx="5">
    <p:extLst>
      <p:ext uri="{19B8F6BF-5375-455C-9EA6-DF929625EA0E}">
        <p15:presenceInfo xmlns:p15="http://schemas.microsoft.com/office/powerpoint/2012/main" userId="S-1-5-21-1207783550-2075000910-922709458-1671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000818"/>
    <a:srgbClr val="000000"/>
    <a:srgbClr val="3F3F3F"/>
    <a:srgbClr val="2F97D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0" autoAdjust="0"/>
    <p:restoredTop sz="95852" autoAdjust="0"/>
  </p:normalViewPr>
  <p:slideViewPr>
    <p:cSldViewPr snapToGrid="0">
      <p:cViewPr varScale="1">
        <p:scale>
          <a:sx n="77" d="100"/>
          <a:sy n="77" d="100"/>
        </p:scale>
        <p:origin x="1152" y="72"/>
      </p:cViewPr>
      <p:guideLst/>
    </p:cSldViewPr>
  </p:slideViewPr>
  <p:outlineViewPr>
    <p:cViewPr>
      <p:scale>
        <a:sx n="33" d="100"/>
        <a:sy n="33" d="100"/>
      </p:scale>
      <p:origin x="0" y="-22392"/>
    </p:cViewPr>
  </p:outlineViewPr>
  <p:notesTextViewPr>
    <p:cViewPr>
      <p:scale>
        <a:sx n="1" d="1"/>
        <a:sy n="1" d="1"/>
      </p:scale>
      <p:origin x="0" y="0"/>
    </p:cViewPr>
  </p:notesTextViewPr>
  <p:sorterViewPr>
    <p:cViewPr>
      <p:scale>
        <a:sx n="75" d="100"/>
        <a:sy n="75" d="100"/>
      </p:scale>
      <p:origin x="0" y="-2933"/>
    </p:cViewPr>
  </p:sorterViewPr>
  <p:notesViewPr>
    <p:cSldViewPr snapToGrid="0">
      <p:cViewPr varScale="1">
        <p:scale>
          <a:sx n="66" d="100"/>
          <a:sy n="66" d="100"/>
        </p:scale>
        <p:origin x="2486" y="18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D0B305-865F-44E8-98AE-25835B6B8735}" type="doc">
      <dgm:prSet loTypeId="urn:microsoft.com/office/officeart/2005/8/layout/chevron1" loCatId="process" qsTypeId="urn:microsoft.com/office/officeart/2005/8/quickstyle/simple1" qsCatId="simple" csTypeId="urn:microsoft.com/office/officeart/2005/8/colors/accent1_2" csCatId="accent1" phldr="1"/>
      <dgm:spPr/>
    </dgm:pt>
    <dgm:pt modelId="{C4C0579F-C784-4C76-B828-8AF423091232}" type="pres">
      <dgm:prSet presAssocID="{68D0B305-865F-44E8-98AE-25835B6B8735}" presName="Name0" presStyleCnt="0">
        <dgm:presLayoutVars>
          <dgm:dir/>
          <dgm:animLvl val="lvl"/>
          <dgm:resizeHandles val="exact"/>
        </dgm:presLayoutVars>
      </dgm:prSet>
      <dgm:spPr/>
    </dgm:pt>
  </dgm:ptLst>
  <dgm:cxnLst>
    <dgm:cxn modelId="{EF903965-3458-457C-B423-A472AD9531E4}" type="presOf" srcId="{68D0B305-865F-44E8-98AE-25835B6B8735}" destId="{C4C0579F-C784-4C76-B828-8AF423091232}"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C46A05-11DD-4CD0-A3CC-F6A874D7349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2D5F274-4D01-4626-930D-4F0097217602}">
      <dgm:prSet phldrT="[Text]">
        <dgm:style>
          <a:lnRef idx="2">
            <a:schemeClr val="accent1"/>
          </a:lnRef>
          <a:fillRef idx="1">
            <a:schemeClr val="lt1"/>
          </a:fillRef>
          <a:effectRef idx="0">
            <a:schemeClr val="accent1"/>
          </a:effectRef>
          <a:fontRef idx="minor">
            <a:schemeClr val="dk1"/>
          </a:fontRef>
        </dgm:style>
      </dgm:prSet>
      <dgm:spPr>
        <a:ln>
          <a:solidFill>
            <a:srgbClr val="00A0AF"/>
          </a:solidFill>
          <a:prstDash val="solid"/>
        </a:ln>
      </dgm:spPr>
      <dgm:t>
        <a:bodyPr/>
        <a:lstStyle/>
        <a:p>
          <a:r>
            <a:rPr lang="en-US" dirty="0">
              <a:solidFill>
                <a:srgbClr val="00A0AF"/>
              </a:solidFill>
            </a:rPr>
            <a:t>TA Validation: METS</a:t>
          </a:r>
        </a:p>
      </dgm:t>
    </dgm:pt>
    <dgm:pt modelId="{051FC941-6A08-4328-8BD7-8A7C14D913C4}" type="parTrans" cxnId="{20D09AA2-08F0-4F1B-BD22-0BED5B561EC2}">
      <dgm:prSet/>
      <dgm:spPr/>
      <dgm:t>
        <a:bodyPr/>
        <a:lstStyle/>
        <a:p>
          <a:endParaRPr lang="en-US"/>
        </a:p>
      </dgm:t>
    </dgm:pt>
    <dgm:pt modelId="{B331E2BF-D197-4022-B229-5BA09A06473F}" type="sibTrans" cxnId="{20D09AA2-08F0-4F1B-BD22-0BED5B561EC2}">
      <dgm:prSet/>
      <dgm:spPr>
        <a:ln>
          <a:solidFill>
            <a:srgbClr val="007180"/>
          </a:solidFill>
        </a:ln>
      </dgm:spPr>
      <dgm:t>
        <a:bodyPr/>
        <a:lstStyle/>
        <a:p>
          <a:endParaRPr lang="en-US"/>
        </a:p>
      </dgm:t>
    </dgm:pt>
    <dgm:pt modelId="{AB0D099D-C699-4904-9FF1-A7D6F01B67F8}">
      <dgm:prSet phldrT="[Text]">
        <dgm:style>
          <a:lnRef idx="2">
            <a:schemeClr val="accent1"/>
          </a:lnRef>
          <a:fillRef idx="1">
            <a:schemeClr val="lt1"/>
          </a:fillRef>
          <a:effectRef idx="0">
            <a:schemeClr val="accent1"/>
          </a:effectRef>
          <a:fontRef idx="minor">
            <a:schemeClr val="dk1"/>
          </a:fontRef>
        </dgm:style>
      </dgm:prSet>
      <dgm:spPr>
        <a:ln>
          <a:solidFill>
            <a:srgbClr val="00A0AF"/>
          </a:solidFill>
          <a:prstDash val="solid"/>
        </a:ln>
      </dgm:spPr>
      <dgm:t>
        <a:bodyPr/>
        <a:lstStyle/>
        <a:p>
          <a:r>
            <a:rPr lang="en-US" dirty="0">
              <a:solidFill>
                <a:srgbClr val="00A0AF"/>
              </a:solidFill>
            </a:rPr>
            <a:t>TA Validation: Structure &amp; Content</a:t>
          </a:r>
        </a:p>
      </dgm:t>
    </dgm:pt>
    <dgm:pt modelId="{C7B0689F-A0A9-47C0-B53F-9E44225B0FF3}" type="parTrans" cxnId="{41EECA62-AA63-4494-9740-ADA138DDD800}">
      <dgm:prSet/>
      <dgm:spPr/>
      <dgm:t>
        <a:bodyPr/>
        <a:lstStyle/>
        <a:p>
          <a:endParaRPr lang="en-US"/>
        </a:p>
      </dgm:t>
    </dgm:pt>
    <dgm:pt modelId="{8AF52C24-D382-45EB-98E3-1F408B1ECB66}" type="sibTrans" cxnId="{41EECA62-AA63-4494-9740-ADA138DDD800}">
      <dgm:prSet>
        <dgm:style>
          <a:lnRef idx="1">
            <a:schemeClr val="accent5"/>
          </a:lnRef>
          <a:fillRef idx="0">
            <a:schemeClr val="accent5"/>
          </a:fillRef>
          <a:effectRef idx="0">
            <a:schemeClr val="accent5"/>
          </a:effectRef>
          <a:fontRef idx="minor">
            <a:schemeClr val="tx1"/>
          </a:fontRef>
        </dgm:style>
      </dgm:prSet>
      <dgm:spPr/>
      <dgm:t>
        <a:bodyPr/>
        <a:lstStyle/>
        <a:p>
          <a:endParaRPr lang="en-US"/>
        </a:p>
      </dgm:t>
    </dgm:pt>
    <dgm:pt modelId="{11B6C093-AD27-4CDE-8799-5A472EE715E9}">
      <dgm:prSet phldrT="[Text]">
        <dgm:style>
          <a:lnRef idx="2">
            <a:schemeClr val="accent1"/>
          </a:lnRef>
          <a:fillRef idx="1">
            <a:schemeClr val="lt1"/>
          </a:fillRef>
          <a:effectRef idx="0">
            <a:schemeClr val="accent1"/>
          </a:effectRef>
          <a:fontRef idx="minor">
            <a:schemeClr val="dk1"/>
          </a:fontRef>
        </dgm:style>
      </dgm:prSet>
      <dgm:spPr>
        <a:ln>
          <a:solidFill>
            <a:srgbClr val="00A0AF"/>
          </a:solidFill>
          <a:prstDash val="solid"/>
        </a:ln>
      </dgm:spPr>
      <dgm:t>
        <a:bodyPr/>
        <a:lstStyle/>
        <a:p>
          <a:r>
            <a:rPr lang="en-US" dirty="0">
              <a:solidFill>
                <a:srgbClr val="00A0AF"/>
              </a:solidFill>
            </a:rPr>
            <a:t>Pilot Site Addresses Errors</a:t>
          </a:r>
        </a:p>
      </dgm:t>
    </dgm:pt>
    <dgm:pt modelId="{45C2355B-D8B1-4694-A2B6-EF1CBDB0003F}" type="parTrans" cxnId="{72B3FE9B-DEA2-47EB-BBC9-BCB49888A3A5}">
      <dgm:prSet/>
      <dgm:spPr/>
      <dgm:t>
        <a:bodyPr/>
        <a:lstStyle/>
        <a:p>
          <a:endParaRPr lang="en-US"/>
        </a:p>
      </dgm:t>
    </dgm:pt>
    <dgm:pt modelId="{D7EE3010-46C2-4F02-82CA-87D113E0108A}" type="sibTrans" cxnId="{72B3FE9B-DEA2-47EB-BBC9-BCB49888A3A5}">
      <dgm:prSet>
        <dgm:style>
          <a:lnRef idx="1">
            <a:schemeClr val="accent5"/>
          </a:lnRef>
          <a:fillRef idx="0">
            <a:schemeClr val="accent5"/>
          </a:fillRef>
          <a:effectRef idx="0">
            <a:schemeClr val="accent5"/>
          </a:effectRef>
          <a:fontRef idx="minor">
            <a:schemeClr val="tx1"/>
          </a:fontRef>
        </dgm:style>
      </dgm:prSet>
      <dgm:spPr/>
      <dgm:t>
        <a:bodyPr/>
        <a:lstStyle/>
        <a:p>
          <a:endParaRPr lang="en-US"/>
        </a:p>
      </dgm:t>
    </dgm:pt>
    <dgm:pt modelId="{3BF2CDDE-10C0-4A98-B4CB-4F88460E5EB3}">
      <dgm:prSet phldrT="[Text]">
        <dgm:style>
          <a:lnRef idx="2">
            <a:schemeClr val="accent1"/>
          </a:lnRef>
          <a:fillRef idx="1">
            <a:schemeClr val="lt1"/>
          </a:fillRef>
          <a:effectRef idx="0">
            <a:schemeClr val="accent1"/>
          </a:effectRef>
          <a:fontRef idx="minor">
            <a:schemeClr val="dk1"/>
          </a:fontRef>
        </dgm:style>
      </dgm:prSet>
      <dgm:spPr>
        <a:ln>
          <a:solidFill>
            <a:srgbClr val="00A0AF"/>
          </a:solidFill>
          <a:prstDash val="solid"/>
        </a:ln>
      </dgm:spPr>
      <dgm:t>
        <a:bodyPr/>
        <a:lstStyle/>
        <a:p>
          <a:r>
            <a:rPr lang="en-US" dirty="0">
              <a:solidFill>
                <a:srgbClr val="00A0AF"/>
              </a:solidFill>
            </a:rPr>
            <a:t>Updated HL7 Messages Generated</a:t>
          </a:r>
        </a:p>
      </dgm:t>
    </dgm:pt>
    <dgm:pt modelId="{CFB8469B-02E7-44A2-8A8C-9EDADEB24F0A}" type="parTrans" cxnId="{A8314F21-38A8-4CAC-9589-A8FCD2DFB64E}">
      <dgm:prSet/>
      <dgm:spPr/>
      <dgm:t>
        <a:bodyPr/>
        <a:lstStyle/>
        <a:p>
          <a:endParaRPr lang="en-US"/>
        </a:p>
      </dgm:t>
    </dgm:pt>
    <dgm:pt modelId="{BF26520B-E405-4928-A9F1-2E9172E7DFEC}" type="sibTrans" cxnId="{A8314F21-38A8-4CAC-9589-A8FCD2DFB64E}">
      <dgm:prSet>
        <dgm:style>
          <a:lnRef idx="1">
            <a:schemeClr val="accent5"/>
          </a:lnRef>
          <a:fillRef idx="0">
            <a:schemeClr val="accent5"/>
          </a:fillRef>
          <a:effectRef idx="0">
            <a:schemeClr val="accent5"/>
          </a:effectRef>
          <a:fontRef idx="minor">
            <a:schemeClr val="tx1"/>
          </a:fontRef>
        </dgm:style>
      </dgm:prSet>
      <dgm:spPr/>
      <dgm:t>
        <a:bodyPr/>
        <a:lstStyle/>
        <a:p>
          <a:endParaRPr lang="en-US"/>
        </a:p>
      </dgm:t>
    </dgm:pt>
    <dgm:pt modelId="{D0DE7BAA-C149-4F50-B3FF-216E69BD249B}">
      <dgm:prSet phldrT="[Text]">
        <dgm:style>
          <a:lnRef idx="2">
            <a:schemeClr val="accent1"/>
          </a:lnRef>
          <a:fillRef idx="1">
            <a:schemeClr val="lt1"/>
          </a:fillRef>
          <a:effectRef idx="0">
            <a:schemeClr val="accent1"/>
          </a:effectRef>
          <a:fontRef idx="minor">
            <a:schemeClr val="dk1"/>
          </a:fontRef>
        </dgm:style>
      </dgm:prSet>
      <dgm:spPr>
        <a:ln>
          <a:solidFill>
            <a:srgbClr val="00A0AF"/>
          </a:solidFill>
          <a:prstDash val="solid"/>
        </a:ln>
      </dgm:spPr>
      <dgm:t>
        <a:bodyPr/>
        <a:lstStyle/>
        <a:p>
          <a:r>
            <a:rPr lang="en-US" dirty="0">
              <a:solidFill>
                <a:srgbClr val="00A0AF"/>
              </a:solidFill>
            </a:rPr>
            <a:t>TA Validation: Resolve issues until all errors corrected</a:t>
          </a:r>
        </a:p>
      </dgm:t>
    </dgm:pt>
    <dgm:pt modelId="{53EB4FDC-DB36-4EEA-959E-48C9A8191A57}" type="parTrans" cxnId="{3DF680A5-3902-453C-ADF7-C590BE338097}">
      <dgm:prSet/>
      <dgm:spPr/>
      <dgm:t>
        <a:bodyPr/>
        <a:lstStyle/>
        <a:p>
          <a:endParaRPr lang="en-US"/>
        </a:p>
      </dgm:t>
    </dgm:pt>
    <dgm:pt modelId="{2F04F5F9-5869-423A-A712-AB2D7C331BC0}" type="sibTrans" cxnId="{3DF680A5-3902-453C-ADF7-C590BE338097}">
      <dgm:prSet>
        <dgm:style>
          <a:lnRef idx="1">
            <a:schemeClr val="accent5"/>
          </a:lnRef>
          <a:fillRef idx="0">
            <a:schemeClr val="accent5"/>
          </a:fillRef>
          <a:effectRef idx="0">
            <a:schemeClr val="accent5"/>
          </a:effectRef>
          <a:fontRef idx="minor">
            <a:schemeClr val="tx1"/>
          </a:fontRef>
        </dgm:style>
      </dgm:prSet>
      <dgm:spPr/>
      <dgm:t>
        <a:bodyPr/>
        <a:lstStyle/>
        <a:p>
          <a:endParaRPr lang="en-US"/>
        </a:p>
      </dgm:t>
    </dgm:pt>
    <dgm:pt modelId="{D2E00884-E1C3-4812-87CC-6A949001B28D}" type="pres">
      <dgm:prSet presAssocID="{E0C46A05-11DD-4CD0-A3CC-F6A874D7349D}" presName="cycle" presStyleCnt="0">
        <dgm:presLayoutVars>
          <dgm:dir/>
          <dgm:resizeHandles val="exact"/>
        </dgm:presLayoutVars>
      </dgm:prSet>
      <dgm:spPr/>
    </dgm:pt>
    <dgm:pt modelId="{F5333D53-EBE2-4E80-89DC-29545F959E51}" type="pres">
      <dgm:prSet presAssocID="{A2D5F274-4D01-4626-930D-4F0097217602}" presName="node" presStyleLbl="node1" presStyleIdx="0" presStyleCnt="5" custRadScaleRad="99814" custRadScaleInc="2479">
        <dgm:presLayoutVars>
          <dgm:bulletEnabled val="1"/>
        </dgm:presLayoutVars>
      </dgm:prSet>
      <dgm:spPr/>
    </dgm:pt>
    <dgm:pt modelId="{BAC474A9-0234-4ECF-BB6D-2EAAD89CAEB7}" type="pres">
      <dgm:prSet presAssocID="{A2D5F274-4D01-4626-930D-4F0097217602}" presName="spNode" presStyleCnt="0"/>
      <dgm:spPr/>
    </dgm:pt>
    <dgm:pt modelId="{002FE86D-C8E7-41F4-8B22-72AD42DF4F23}" type="pres">
      <dgm:prSet presAssocID="{B331E2BF-D197-4022-B229-5BA09A06473F}" presName="sibTrans" presStyleLbl="sibTrans1D1" presStyleIdx="0" presStyleCnt="5"/>
      <dgm:spPr/>
    </dgm:pt>
    <dgm:pt modelId="{7A328B7E-EB01-430A-B34D-BA23D9957BBF}" type="pres">
      <dgm:prSet presAssocID="{AB0D099D-C699-4904-9FF1-A7D6F01B67F8}" presName="node" presStyleLbl="node1" presStyleIdx="1" presStyleCnt="5">
        <dgm:presLayoutVars>
          <dgm:bulletEnabled val="1"/>
        </dgm:presLayoutVars>
      </dgm:prSet>
      <dgm:spPr/>
    </dgm:pt>
    <dgm:pt modelId="{4E17961E-72F0-4107-ACD8-7984A474E58B}" type="pres">
      <dgm:prSet presAssocID="{AB0D099D-C699-4904-9FF1-A7D6F01B67F8}" presName="spNode" presStyleCnt="0"/>
      <dgm:spPr/>
    </dgm:pt>
    <dgm:pt modelId="{EE836245-FAE8-408B-B4C6-7A114632A564}" type="pres">
      <dgm:prSet presAssocID="{8AF52C24-D382-45EB-98E3-1F408B1ECB66}" presName="sibTrans" presStyleLbl="sibTrans1D1" presStyleIdx="1" presStyleCnt="5"/>
      <dgm:spPr/>
    </dgm:pt>
    <dgm:pt modelId="{91C62098-9176-4B9A-89BB-E673CE508199}" type="pres">
      <dgm:prSet presAssocID="{11B6C093-AD27-4CDE-8799-5A472EE715E9}" presName="node" presStyleLbl="node1" presStyleIdx="2" presStyleCnt="5">
        <dgm:presLayoutVars>
          <dgm:bulletEnabled val="1"/>
        </dgm:presLayoutVars>
      </dgm:prSet>
      <dgm:spPr/>
    </dgm:pt>
    <dgm:pt modelId="{97C524A5-D33C-4531-AB2D-816768E8C9A3}" type="pres">
      <dgm:prSet presAssocID="{11B6C093-AD27-4CDE-8799-5A472EE715E9}" presName="spNode" presStyleCnt="0"/>
      <dgm:spPr/>
    </dgm:pt>
    <dgm:pt modelId="{E7C73D68-2638-4939-A0F6-208F9839D851}" type="pres">
      <dgm:prSet presAssocID="{D7EE3010-46C2-4F02-82CA-87D113E0108A}" presName="sibTrans" presStyleLbl="sibTrans1D1" presStyleIdx="2" presStyleCnt="5"/>
      <dgm:spPr/>
    </dgm:pt>
    <dgm:pt modelId="{0EA3ADA4-94AC-46B2-BB9E-081D599489C6}" type="pres">
      <dgm:prSet presAssocID="{3BF2CDDE-10C0-4A98-B4CB-4F88460E5EB3}" presName="node" presStyleLbl="node1" presStyleIdx="3" presStyleCnt="5">
        <dgm:presLayoutVars>
          <dgm:bulletEnabled val="1"/>
        </dgm:presLayoutVars>
      </dgm:prSet>
      <dgm:spPr/>
    </dgm:pt>
    <dgm:pt modelId="{D4C6AFD7-7B87-4EE7-9656-C5328B56F5C1}" type="pres">
      <dgm:prSet presAssocID="{3BF2CDDE-10C0-4A98-B4CB-4F88460E5EB3}" presName="spNode" presStyleCnt="0"/>
      <dgm:spPr/>
    </dgm:pt>
    <dgm:pt modelId="{D4862A80-0A16-4BC0-97FA-A0C53E7F8819}" type="pres">
      <dgm:prSet presAssocID="{BF26520B-E405-4928-A9F1-2E9172E7DFEC}" presName="sibTrans" presStyleLbl="sibTrans1D1" presStyleIdx="3" presStyleCnt="5"/>
      <dgm:spPr/>
    </dgm:pt>
    <dgm:pt modelId="{BA4B8963-E8DB-461B-B3C0-86739E2C38DC}" type="pres">
      <dgm:prSet presAssocID="{D0DE7BAA-C149-4F50-B3FF-216E69BD249B}" presName="node" presStyleLbl="node1" presStyleIdx="4" presStyleCnt="5">
        <dgm:presLayoutVars>
          <dgm:bulletEnabled val="1"/>
        </dgm:presLayoutVars>
      </dgm:prSet>
      <dgm:spPr/>
    </dgm:pt>
    <dgm:pt modelId="{58C0A1E2-95A7-4C80-9B36-33A720D609C3}" type="pres">
      <dgm:prSet presAssocID="{D0DE7BAA-C149-4F50-B3FF-216E69BD249B}" presName="spNode" presStyleCnt="0"/>
      <dgm:spPr/>
    </dgm:pt>
    <dgm:pt modelId="{DF93A541-C2A5-468C-A84C-725EE989BE8D}" type="pres">
      <dgm:prSet presAssocID="{2F04F5F9-5869-423A-A712-AB2D7C331BC0}" presName="sibTrans" presStyleLbl="sibTrans1D1" presStyleIdx="4" presStyleCnt="5"/>
      <dgm:spPr/>
    </dgm:pt>
  </dgm:ptLst>
  <dgm:cxnLst>
    <dgm:cxn modelId="{A8314F21-38A8-4CAC-9589-A8FCD2DFB64E}" srcId="{E0C46A05-11DD-4CD0-A3CC-F6A874D7349D}" destId="{3BF2CDDE-10C0-4A98-B4CB-4F88460E5EB3}" srcOrd="3" destOrd="0" parTransId="{CFB8469B-02E7-44A2-8A8C-9EDADEB24F0A}" sibTransId="{BF26520B-E405-4928-A9F1-2E9172E7DFEC}"/>
    <dgm:cxn modelId="{41EECA62-AA63-4494-9740-ADA138DDD800}" srcId="{E0C46A05-11DD-4CD0-A3CC-F6A874D7349D}" destId="{AB0D099D-C699-4904-9FF1-A7D6F01B67F8}" srcOrd="1" destOrd="0" parTransId="{C7B0689F-A0A9-47C0-B53F-9E44225B0FF3}" sibTransId="{8AF52C24-D382-45EB-98E3-1F408B1ECB66}"/>
    <dgm:cxn modelId="{821DE850-1BB5-4EF8-81FB-7170835F35E1}" type="presOf" srcId="{D0DE7BAA-C149-4F50-B3FF-216E69BD249B}" destId="{BA4B8963-E8DB-461B-B3C0-86739E2C38DC}" srcOrd="0" destOrd="0" presId="urn:microsoft.com/office/officeart/2005/8/layout/cycle5"/>
    <dgm:cxn modelId="{ACEC3359-F599-401C-BCB8-D05C176AFE6E}" type="presOf" srcId="{D7EE3010-46C2-4F02-82CA-87D113E0108A}" destId="{E7C73D68-2638-4939-A0F6-208F9839D851}" srcOrd="0" destOrd="0" presId="urn:microsoft.com/office/officeart/2005/8/layout/cycle5"/>
    <dgm:cxn modelId="{DA607559-7953-4135-A41F-6D5D12C1E2C4}" type="presOf" srcId="{E0C46A05-11DD-4CD0-A3CC-F6A874D7349D}" destId="{D2E00884-E1C3-4812-87CC-6A949001B28D}" srcOrd="0" destOrd="0" presId="urn:microsoft.com/office/officeart/2005/8/layout/cycle5"/>
    <dgm:cxn modelId="{9421E38E-0A7D-4057-80BE-8D77CC63FFE1}" type="presOf" srcId="{A2D5F274-4D01-4626-930D-4F0097217602}" destId="{F5333D53-EBE2-4E80-89DC-29545F959E51}" srcOrd="0" destOrd="0" presId="urn:microsoft.com/office/officeart/2005/8/layout/cycle5"/>
    <dgm:cxn modelId="{A36E7293-A754-40FE-BB20-5A5E4858F2E2}" type="presOf" srcId="{2F04F5F9-5869-423A-A712-AB2D7C331BC0}" destId="{DF93A541-C2A5-468C-A84C-725EE989BE8D}" srcOrd="0" destOrd="0" presId="urn:microsoft.com/office/officeart/2005/8/layout/cycle5"/>
    <dgm:cxn modelId="{72B3FE9B-DEA2-47EB-BBC9-BCB49888A3A5}" srcId="{E0C46A05-11DD-4CD0-A3CC-F6A874D7349D}" destId="{11B6C093-AD27-4CDE-8799-5A472EE715E9}" srcOrd="2" destOrd="0" parTransId="{45C2355B-D8B1-4694-A2B6-EF1CBDB0003F}" sibTransId="{D7EE3010-46C2-4F02-82CA-87D113E0108A}"/>
    <dgm:cxn modelId="{20D09AA2-08F0-4F1B-BD22-0BED5B561EC2}" srcId="{E0C46A05-11DD-4CD0-A3CC-F6A874D7349D}" destId="{A2D5F274-4D01-4626-930D-4F0097217602}" srcOrd="0" destOrd="0" parTransId="{051FC941-6A08-4328-8BD7-8A7C14D913C4}" sibTransId="{B331E2BF-D197-4022-B229-5BA09A06473F}"/>
    <dgm:cxn modelId="{E122BAA3-5C09-4D78-A992-46B2507DC254}" type="presOf" srcId="{BF26520B-E405-4928-A9F1-2E9172E7DFEC}" destId="{D4862A80-0A16-4BC0-97FA-A0C53E7F8819}" srcOrd="0" destOrd="0" presId="urn:microsoft.com/office/officeart/2005/8/layout/cycle5"/>
    <dgm:cxn modelId="{3DF680A5-3902-453C-ADF7-C590BE338097}" srcId="{E0C46A05-11DD-4CD0-A3CC-F6A874D7349D}" destId="{D0DE7BAA-C149-4F50-B3FF-216E69BD249B}" srcOrd="4" destOrd="0" parTransId="{53EB4FDC-DB36-4EEA-959E-48C9A8191A57}" sibTransId="{2F04F5F9-5869-423A-A712-AB2D7C331BC0}"/>
    <dgm:cxn modelId="{5B2C9EC0-87B6-4956-A82A-9EF5603D1B79}" type="presOf" srcId="{AB0D099D-C699-4904-9FF1-A7D6F01B67F8}" destId="{7A328B7E-EB01-430A-B34D-BA23D9957BBF}" srcOrd="0" destOrd="0" presId="urn:microsoft.com/office/officeart/2005/8/layout/cycle5"/>
    <dgm:cxn modelId="{AE6689C4-D741-4B07-BEA8-C861AE246160}" type="presOf" srcId="{8AF52C24-D382-45EB-98E3-1F408B1ECB66}" destId="{EE836245-FAE8-408B-B4C6-7A114632A564}" srcOrd="0" destOrd="0" presId="urn:microsoft.com/office/officeart/2005/8/layout/cycle5"/>
    <dgm:cxn modelId="{1C1DE3D7-4EAD-44D7-B4CB-7BF4E8756821}" type="presOf" srcId="{B331E2BF-D197-4022-B229-5BA09A06473F}" destId="{002FE86D-C8E7-41F4-8B22-72AD42DF4F23}" srcOrd="0" destOrd="0" presId="urn:microsoft.com/office/officeart/2005/8/layout/cycle5"/>
    <dgm:cxn modelId="{B710BDDF-1456-4848-BEB6-0053E3FBBECC}" type="presOf" srcId="{11B6C093-AD27-4CDE-8799-5A472EE715E9}" destId="{91C62098-9176-4B9A-89BB-E673CE508199}" srcOrd="0" destOrd="0" presId="urn:microsoft.com/office/officeart/2005/8/layout/cycle5"/>
    <dgm:cxn modelId="{4669FFF3-2859-4691-A6BB-5876E1CE49CB}" type="presOf" srcId="{3BF2CDDE-10C0-4A98-B4CB-4F88460E5EB3}" destId="{0EA3ADA4-94AC-46B2-BB9E-081D599489C6}" srcOrd="0" destOrd="0" presId="urn:microsoft.com/office/officeart/2005/8/layout/cycle5"/>
    <dgm:cxn modelId="{63C68BDB-BF3B-4454-878E-BAAC48200E86}" type="presParOf" srcId="{D2E00884-E1C3-4812-87CC-6A949001B28D}" destId="{F5333D53-EBE2-4E80-89DC-29545F959E51}" srcOrd="0" destOrd="0" presId="urn:microsoft.com/office/officeart/2005/8/layout/cycle5"/>
    <dgm:cxn modelId="{3BC0B39F-D355-4C57-BF8A-C81AB051DCC9}" type="presParOf" srcId="{D2E00884-E1C3-4812-87CC-6A949001B28D}" destId="{BAC474A9-0234-4ECF-BB6D-2EAAD89CAEB7}" srcOrd="1" destOrd="0" presId="urn:microsoft.com/office/officeart/2005/8/layout/cycle5"/>
    <dgm:cxn modelId="{6DBE0DD5-5BE9-4F9D-8A73-F266BCCAABF4}" type="presParOf" srcId="{D2E00884-E1C3-4812-87CC-6A949001B28D}" destId="{002FE86D-C8E7-41F4-8B22-72AD42DF4F23}" srcOrd="2" destOrd="0" presId="urn:microsoft.com/office/officeart/2005/8/layout/cycle5"/>
    <dgm:cxn modelId="{8BC4A64B-3EBA-4BA7-AF19-FF3CE4DD7A4B}" type="presParOf" srcId="{D2E00884-E1C3-4812-87CC-6A949001B28D}" destId="{7A328B7E-EB01-430A-B34D-BA23D9957BBF}" srcOrd="3" destOrd="0" presId="urn:microsoft.com/office/officeart/2005/8/layout/cycle5"/>
    <dgm:cxn modelId="{92F48FE9-5E54-40E7-87E6-77444603A033}" type="presParOf" srcId="{D2E00884-E1C3-4812-87CC-6A949001B28D}" destId="{4E17961E-72F0-4107-ACD8-7984A474E58B}" srcOrd="4" destOrd="0" presId="urn:microsoft.com/office/officeart/2005/8/layout/cycle5"/>
    <dgm:cxn modelId="{17D44984-C812-4E65-9DA8-BDE2D67CDE8B}" type="presParOf" srcId="{D2E00884-E1C3-4812-87CC-6A949001B28D}" destId="{EE836245-FAE8-408B-B4C6-7A114632A564}" srcOrd="5" destOrd="0" presId="urn:microsoft.com/office/officeart/2005/8/layout/cycle5"/>
    <dgm:cxn modelId="{590FF414-A6AD-470B-8C4C-A1C4906083F0}" type="presParOf" srcId="{D2E00884-E1C3-4812-87CC-6A949001B28D}" destId="{91C62098-9176-4B9A-89BB-E673CE508199}" srcOrd="6" destOrd="0" presId="urn:microsoft.com/office/officeart/2005/8/layout/cycle5"/>
    <dgm:cxn modelId="{313808FA-0019-4545-9418-6AE560892412}" type="presParOf" srcId="{D2E00884-E1C3-4812-87CC-6A949001B28D}" destId="{97C524A5-D33C-4531-AB2D-816768E8C9A3}" srcOrd="7" destOrd="0" presId="urn:microsoft.com/office/officeart/2005/8/layout/cycle5"/>
    <dgm:cxn modelId="{B9C5A021-A700-47A8-AFF1-671360A9FB65}" type="presParOf" srcId="{D2E00884-E1C3-4812-87CC-6A949001B28D}" destId="{E7C73D68-2638-4939-A0F6-208F9839D851}" srcOrd="8" destOrd="0" presId="urn:microsoft.com/office/officeart/2005/8/layout/cycle5"/>
    <dgm:cxn modelId="{D88C2702-9ADA-4564-9C0F-47157711C7B5}" type="presParOf" srcId="{D2E00884-E1C3-4812-87CC-6A949001B28D}" destId="{0EA3ADA4-94AC-46B2-BB9E-081D599489C6}" srcOrd="9" destOrd="0" presId="urn:microsoft.com/office/officeart/2005/8/layout/cycle5"/>
    <dgm:cxn modelId="{45BBC3E7-6E0D-4B99-9290-AC8FF93EFFF8}" type="presParOf" srcId="{D2E00884-E1C3-4812-87CC-6A949001B28D}" destId="{D4C6AFD7-7B87-4EE7-9656-C5328B56F5C1}" srcOrd="10" destOrd="0" presId="urn:microsoft.com/office/officeart/2005/8/layout/cycle5"/>
    <dgm:cxn modelId="{9B3ECADD-38E4-4736-93CE-55BDE498CD49}" type="presParOf" srcId="{D2E00884-E1C3-4812-87CC-6A949001B28D}" destId="{D4862A80-0A16-4BC0-97FA-A0C53E7F8819}" srcOrd="11" destOrd="0" presId="urn:microsoft.com/office/officeart/2005/8/layout/cycle5"/>
    <dgm:cxn modelId="{1904902D-F5F6-4803-9BE6-7D978FC75E68}" type="presParOf" srcId="{D2E00884-E1C3-4812-87CC-6A949001B28D}" destId="{BA4B8963-E8DB-461B-B3C0-86739E2C38DC}" srcOrd="12" destOrd="0" presId="urn:microsoft.com/office/officeart/2005/8/layout/cycle5"/>
    <dgm:cxn modelId="{D5C54AF2-2E7C-41EE-8816-367ABAFB2311}" type="presParOf" srcId="{D2E00884-E1C3-4812-87CC-6A949001B28D}" destId="{58C0A1E2-95A7-4C80-9B36-33A720D609C3}" srcOrd="13" destOrd="0" presId="urn:microsoft.com/office/officeart/2005/8/layout/cycle5"/>
    <dgm:cxn modelId="{BE22D2D0-15FD-4D8F-943E-94EE7C65BB84}" type="presParOf" srcId="{D2E00884-E1C3-4812-87CC-6A949001B28D}" destId="{DF93A541-C2A5-468C-A84C-725EE989BE8D}" srcOrd="14" destOrd="0" presId="urn:microsoft.com/office/officeart/2005/8/layout/cycle5"/>
  </dgm:cxnLst>
  <dgm:bg/>
  <dgm:whole>
    <a:ln>
      <a:solidFill>
        <a:srgbClr val="00A0AF"/>
      </a:solidFill>
      <a:prstDash val="solid"/>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33D53-EBE2-4E80-89DC-29545F959E51}">
      <dsp:nvSpPr>
        <dsp:cNvPr id="0" name=""/>
        <dsp:cNvSpPr/>
      </dsp:nvSpPr>
      <dsp:spPr>
        <a:xfrm>
          <a:off x="1651087" y="3251"/>
          <a:ext cx="1046330" cy="680114"/>
        </a:xfrm>
        <a:prstGeom prst="roundRect">
          <a:avLst/>
        </a:prstGeom>
        <a:solidFill>
          <a:schemeClr val="lt1"/>
        </a:solidFill>
        <a:ln w="26425" cap="flat" cmpd="sng" algn="ctr">
          <a:solidFill>
            <a:srgbClr val="00A0AF"/>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A0AF"/>
              </a:solidFill>
            </a:rPr>
            <a:t>TA Validation: METS</a:t>
          </a:r>
        </a:p>
      </dsp:txBody>
      <dsp:txXfrm>
        <a:off x="1684287" y="36451"/>
        <a:ext cx="979930" cy="613714"/>
      </dsp:txXfrm>
    </dsp:sp>
    <dsp:sp modelId="{002FE86D-C8E7-41F4-8B22-72AD42DF4F23}">
      <dsp:nvSpPr>
        <dsp:cNvPr id="0" name=""/>
        <dsp:cNvSpPr/>
      </dsp:nvSpPr>
      <dsp:spPr>
        <a:xfrm>
          <a:off x="803587" y="344586"/>
          <a:ext cx="2718410" cy="2718410"/>
        </a:xfrm>
        <a:custGeom>
          <a:avLst/>
          <a:gdLst/>
          <a:ahLst/>
          <a:cxnLst/>
          <a:rect l="0" t="0" r="0" b="0"/>
          <a:pathLst>
            <a:path>
              <a:moveTo>
                <a:pt x="2030620" y="177409"/>
              </a:moveTo>
              <a:arcTo wR="1359205" hR="1359205" stAng="17976136" swAng="1185565"/>
            </a:path>
          </a:pathLst>
        </a:custGeom>
        <a:noFill/>
        <a:ln w="9525" cap="flat" cmpd="sng" algn="ctr">
          <a:solidFill>
            <a:srgbClr val="007180"/>
          </a:solidFill>
          <a:prstDash val="solid"/>
          <a:tailEnd type="arrow"/>
        </a:ln>
        <a:effectLst/>
      </dsp:spPr>
      <dsp:style>
        <a:lnRef idx="1">
          <a:scrgbClr r="0" g="0" b="0"/>
        </a:lnRef>
        <a:fillRef idx="0">
          <a:scrgbClr r="0" g="0" b="0"/>
        </a:fillRef>
        <a:effectRef idx="0">
          <a:scrgbClr r="0" g="0" b="0"/>
        </a:effectRef>
        <a:fontRef idx="minor"/>
      </dsp:style>
    </dsp:sp>
    <dsp:sp modelId="{7A328B7E-EB01-430A-B34D-BA23D9957BBF}">
      <dsp:nvSpPr>
        <dsp:cNvPr id="0" name=""/>
        <dsp:cNvSpPr/>
      </dsp:nvSpPr>
      <dsp:spPr>
        <a:xfrm>
          <a:off x="2929681" y="939837"/>
          <a:ext cx="1046330" cy="680114"/>
        </a:xfrm>
        <a:prstGeom prst="roundRect">
          <a:avLst/>
        </a:prstGeom>
        <a:solidFill>
          <a:schemeClr val="lt1"/>
        </a:solidFill>
        <a:ln w="26425" cap="flat" cmpd="sng" algn="ctr">
          <a:solidFill>
            <a:srgbClr val="00A0AF"/>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A0AF"/>
              </a:solidFill>
            </a:rPr>
            <a:t>TA Validation: Structure &amp; Content</a:t>
          </a:r>
        </a:p>
      </dsp:txBody>
      <dsp:txXfrm>
        <a:off x="2962881" y="973037"/>
        <a:ext cx="979930" cy="613714"/>
      </dsp:txXfrm>
    </dsp:sp>
    <dsp:sp modelId="{EE836245-FAE8-408B-B4C6-7A114632A564}">
      <dsp:nvSpPr>
        <dsp:cNvPr id="0" name=""/>
        <dsp:cNvSpPr/>
      </dsp:nvSpPr>
      <dsp:spPr>
        <a:xfrm>
          <a:off x="800960" y="340707"/>
          <a:ext cx="2718410" cy="2718410"/>
        </a:xfrm>
        <a:custGeom>
          <a:avLst/>
          <a:gdLst/>
          <a:ahLst/>
          <a:cxnLst/>
          <a:rect l="0" t="0" r="0" b="0"/>
          <a:pathLst>
            <a:path>
              <a:moveTo>
                <a:pt x="2715156" y="1453198"/>
              </a:moveTo>
              <a:arcTo wR="1359205" hR="1359205" stAng="21837922" swAng="1360291"/>
            </a:path>
          </a:pathLst>
        </a:custGeom>
        <a:noFill/>
        <a:ln w="9525" cap="flat" cmpd="sng" algn="ctr">
          <a:solidFill>
            <a:schemeClr val="accent5"/>
          </a:solidFill>
          <a:prstDash val="solid"/>
          <a:tailEnd type="arrow"/>
        </a:ln>
        <a:effectLst/>
      </dsp:spPr>
      <dsp:style>
        <a:lnRef idx="1">
          <a:schemeClr val="accent5"/>
        </a:lnRef>
        <a:fillRef idx="0">
          <a:schemeClr val="accent5"/>
        </a:fillRef>
        <a:effectRef idx="0">
          <a:schemeClr val="accent5"/>
        </a:effectRef>
        <a:fontRef idx="minor">
          <a:schemeClr val="tx1"/>
        </a:fontRef>
      </dsp:style>
    </dsp:sp>
    <dsp:sp modelId="{91C62098-9176-4B9A-89BB-E673CE508199}">
      <dsp:nvSpPr>
        <dsp:cNvPr id="0" name=""/>
        <dsp:cNvSpPr/>
      </dsp:nvSpPr>
      <dsp:spPr>
        <a:xfrm>
          <a:off x="2435921" y="2459475"/>
          <a:ext cx="1046330" cy="680114"/>
        </a:xfrm>
        <a:prstGeom prst="roundRect">
          <a:avLst/>
        </a:prstGeom>
        <a:solidFill>
          <a:schemeClr val="lt1"/>
        </a:solidFill>
        <a:ln w="26425" cap="flat" cmpd="sng" algn="ctr">
          <a:solidFill>
            <a:srgbClr val="00A0AF"/>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A0AF"/>
              </a:solidFill>
            </a:rPr>
            <a:t>Pilot Site Addresses Errors</a:t>
          </a:r>
        </a:p>
      </dsp:txBody>
      <dsp:txXfrm>
        <a:off x="2469121" y="2492675"/>
        <a:ext cx="979930" cy="613714"/>
      </dsp:txXfrm>
    </dsp:sp>
    <dsp:sp modelId="{E7C73D68-2638-4939-A0F6-208F9839D851}">
      <dsp:nvSpPr>
        <dsp:cNvPr id="0" name=""/>
        <dsp:cNvSpPr/>
      </dsp:nvSpPr>
      <dsp:spPr>
        <a:xfrm>
          <a:off x="800960" y="340707"/>
          <a:ext cx="2718410" cy="2718410"/>
        </a:xfrm>
        <a:custGeom>
          <a:avLst/>
          <a:gdLst/>
          <a:ahLst/>
          <a:cxnLst/>
          <a:rect l="0" t="0" r="0" b="0"/>
          <a:pathLst>
            <a:path>
              <a:moveTo>
                <a:pt x="1526163" y="2708117"/>
              </a:moveTo>
              <a:arcTo wR="1359205" hR="1359205" stAng="4976654" swAng="846691"/>
            </a:path>
          </a:pathLst>
        </a:custGeom>
        <a:noFill/>
        <a:ln w="9525" cap="flat" cmpd="sng" algn="ctr">
          <a:solidFill>
            <a:schemeClr val="accent5"/>
          </a:solidFill>
          <a:prstDash val="solid"/>
          <a:tailEnd type="arrow"/>
        </a:ln>
        <a:effectLst/>
      </dsp:spPr>
      <dsp:style>
        <a:lnRef idx="1">
          <a:schemeClr val="accent5"/>
        </a:lnRef>
        <a:fillRef idx="0">
          <a:schemeClr val="accent5"/>
        </a:fillRef>
        <a:effectRef idx="0">
          <a:schemeClr val="accent5"/>
        </a:effectRef>
        <a:fontRef idx="minor">
          <a:schemeClr val="tx1"/>
        </a:fontRef>
      </dsp:style>
    </dsp:sp>
    <dsp:sp modelId="{0EA3ADA4-94AC-46B2-BB9E-081D599489C6}">
      <dsp:nvSpPr>
        <dsp:cNvPr id="0" name=""/>
        <dsp:cNvSpPr/>
      </dsp:nvSpPr>
      <dsp:spPr>
        <a:xfrm>
          <a:off x="838079" y="2459475"/>
          <a:ext cx="1046330" cy="680114"/>
        </a:xfrm>
        <a:prstGeom prst="roundRect">
          <a:avLst/>
        </a:prstGeom>
        <a:solidFill>
          <a:schemeClr val="lt1"/>
        </a:solidFill>
        <a:ln w="26425" cap="flat" cmpd="sng" algn="ctr">
          <a:solidFill>
            <a:srgbClr val="00A0AF"/>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A0AF"/>
              </a:solidFill>
            </a:rPr>
            <a:t>Updated HL7 Messages Generated</a:t>
          </a:r>
        </a:p>
      </dsp:txBody>
      <dsp:txXfrm>
        <a:off x="871279" y="2492675"/>
        <a:ext cx="979930" cy="613714"/>
      </dsp:txXfrm>
    </dsp:sp>
    <dsp:sp modelId="{D4862A80-0A16-4BC0-97FA-A0C53E7F8819}">
      <dsp:nvSpPr>
        <dsp:cNvPr id="0" name=""/>
        <dsp:cNvSpPr/>
      </dsp:nvSpPr>
      <dsp:spPr>
        <a:xfrm>
          <a:off x="800960" y="340707"/>
          <a:ext cx="2718410" cy="2718410"/>
        </a:xfrm>
        <a:custGeom>
          <a:avLst/>
          <a:gdLst/>
          <a:ahLst/>
          <a:cxnLst/>
          <a:rect l="0" t="0" r="0" b="0"/>
          <a:pathLst>
            <a:path>
              <a:moveTo>
                <a:pt x="144258" y="1968583"/>
              </a:moveTo>
              <a:arcTo wR="1359205" hR="1359205" stAng="9201787" swAng="1360291"/>
            </a:path>
          </a:pathLst>
        </a:custGeom>
        <a:noFill/>
        <a:ln w="9525" cap="flat" cmpd="sng" algn="ctr">
          <a:solidFill>
            <a:schemeClr val="accent5"/>
          </a:solidFill>
          <a:prstDash val="solid"/>
          <a:tailEnd type="arrow"/>
        </a:ln>
        <a:effectLst/>
      </dsp:spPr>
      <dsp:style>
        <a:lnRef idx="1">
          <a:schemeClr val="accent5"/>
        </a:lnRef>
        <a:fillRef idx="0">
          <a:schemeClr val="accent5"/>
        </a:fillRef>
        <a:effectRef idx="0">
          <a:schemeClr val="accent5"/>
        </a:effectRef>
        <a:fontRef idx="minor">
          <a:schemeClr val="tx1"/>
        </a:fontRef>
      </dsp:style>
    </dsp:sp>
    <dsp:sp modelId="{BA4B8963-E8DB-461B-B3C0-86739E2C38DC}">
      <dsp:nvSpPr>
        <dsp:cNvPr id="0" name=""/>
        <dsp:cNvSpPr/>
      </dsp:nvSpPr>
      <dsp:spPr>
        <a:xfrm>
          <a:off x="344319" y="939837"/>
          <a:ext cx="1046330" cy="680114"/>
        </a:xfrm>
        <a:prstGeom prst="roundRect">
          <a:avLst/>
        </a:prstGeom>
        <a:solidFill>
          <a:schemeClr val="lt1"/>
        </a:solidFill>
        <a:ln w="26425" cap="flat" cmpd="sng" algn="ctr">
          <a:solidFill>
            <a:srgbClr val="00A0AF"/>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A0AF"/>
              </a:solidFill>
            </a:rPr>
            <a:t>TA Validation: Resolve issues until all errors corrected</a:t>
          </a:r>
        </a:p>
      </dsp:txBody>
      <dsp:txXfrm>
        <a:off x="377519" y="973037"/>
        <a:ext cx="979930" cy="613714"/>
      </dsp:txXfrm>
    </dsp:sp>
    <dsp:sp modelId="{DF93A541-C2A5-468C-A84C-725EE989BE8D}">
      <dsp:nvSpPr>
        <dsp:cNvPr id="0" name=""/>
        <dsp:cNvSpPr/>
      </dsp:nvSpPr>
      <dsp:spPr>
        <a:xfrm>
          <a:off x="798422" y="344456"/>
          <a:ext cx="2718410" cy="2718410"/>
        </a:xfrm>
        <a:custGeom>
          <a:avLst/>
          <a:gdLst/>
          <a:ahLst/>
          <a:cxnLst/>
          <a:rect l="0" t="0" r="0" b="0"/>
          <a:pathLst>
            <a:path>
              <a:moveTo>
                <a:pt x="331512" y="469662"/>
              </a:moveTo>
              <a:arcTo wR="1359205" hR="1359205" stAng="13252713" swAng="1233242"/>
            </a:path>
          </a:pathLst>
        </a:custGeom>
        <a:noFill/>
        <a:ln w="9525" cap="flat" cmpd="sng" algn="ctr">
          <a:solidFill>
            <a:schemeClr val="accent5"/>
          </a:solidFill>
          <a:prstDash val="solid"/>
          <a:tailEnd type="arrow"/>
        </a:ln>
        <a:effectLst/>
      </dsp:spPr>
      <dsp:style>
        <a:lnRef idx="1">
          <a:schemeClr val="accent5"/>
        </a:lnRef>
        <a:fillRef idx="0">
          <a:schemeClr val="accent5"/>
        </a:fillRef>
        <a:effectRef idx="0">
          <a:schemeClr val="accent5"/>
        </a:effectRef>
        <a:fontRef idx="minor">
          <a:schemeClr val="tx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7" y="1"/>
            <a:ext cx="3037840" cy="466434"/>
          </a:xfrm>
          <a:prstGeom prst="rect">
            <a:avLst/>
          </a:prstGeom>
        </p:spPr>
        <p:txBody>
          <a:bodyPr vert="horz" lIns="93164" tIns="46582" rIns="93164" bIns="46582" rtlCol="0"/>
          <a:lstStyle>
            <a:lvl1pPr algn="r">
              <a:defRPr sz="1200"/>
            </a:lvl1pPr>
          </a:lstStyle>
          <a:p>
            <a:fld id="{031B8493-A2A6-4847-AE35-33172CCDB615}" type="datetimeFigureOut">
              <a:rPr lang="en-US" smtClean="0"/>
              <a:t>4/26/2021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6433"/>
          </a:xfrm>
          <a:prstGeom prst="rect">
            <a:avLst/>
          </a:prstGeom>
        </p:spPr>
        <p:txBody>
          <a:bodyPr vert="horz" lIns="93164" tIns="46582" rIns="93164" bIns="46582" rtlCol="0" anchor="b"/>
          <a:lstStyle>
            <a:lvl1pPr algn="r">
              <a:defRPr sz="1200"/>
            </a:lvl1pPr>
          </a:lstStyle>
          <a:p>
            <a:fld id="{1EE5F92A-FA89-4075-A7E6-DDC984F67BB3}" type="slidenum">
              <a:rPr lang="en-US" smtClean="0"/>
              <a:t>‹#›</a:t>
            </a:fld>
            <a:endParaRPr lang="en-US" dirty="0"/>
          </a:p>
        </p:txBody>
      </p:sp>
    </p:spTree>
    <p:extLst>
      <p:ext uri="{BB962C8B-B14F-4D97-AF65-F5344CB8AC3E}">
        <p14:creationId xmlns:p14="http://schemas.microsoft.com/office/powerpoint/2010/main" val="301084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7" y="1"/>
            <a:ext cx="3037840" cy="466434"/>
          </a:xfrm>
          <a:prstGeom prst="rect">
            <a:avLst/>
          </a:prstGeom>
        </p:spPr>
        <p:txBody>
          <a:bodyPr vert="horz" lIns="93164" tIns="46582" rIns="93164" bIns="46582" rtlCol="0"/>
          <a:lstStyle>
            <a:lvl1pPr algn="r">
              <a:defRPr sz="1200"/>
            </a:lvl1pPr>
          </a:lstStyle>
          <a:p>
            <a:fld id="{C437787A-DC68-4BDA-B9E4-AE58888B3A55}" type="datetimeFigureOut">
              <a:rPr lang="en-US" smtClean="0"/>
              <a:t>4/26/2021</a:t>
            </a:fld>
            <a:endParaRPr lang="en-US" dirty="0"/>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64" tIns="46582" rIns="93164" bIns="46582" rtlCol="0" anchor="b"/>
          <a:lstStyle>
            <a:lvl1pPr algn="r">
              <a:defRPr sz="1200"/>
            </a:lvl1pPr>
          </a:lstStyle>
          <a:p>
            <a:fld id="{E8CF6D08-AA4D-4E4A-BC5A-6638DFC699C5}" type="slidenum">
              <a:rPr lang="en-US" smtClean="0"/>
              <a:t>‹#›</a:t>
            </a:fld>
            <a:endParaRPr lang="en-US" dirty="0"/>
          </a:p>
        </p:txBody>
      </p:sp>
    </p:spTree>
    <p:extLst>
      <p:ext uri="{BB962C8B-B14F-4D97-AF65-F5344CB8AC3E}">
        <p14:creationId xmlns:p14="http://schemas.microsoft.com/office/powerpoint/2010/main" val="98017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90508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5699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CF6D08-AA4D-4E4A-BC5A-6638DFC699C5}" type="slidenum">
              <a:rPr lang="en-US" smtClean="0"/>
              <a:t>11</a:t>
            </a:fld>
            <a:endParaRPr lang="en-US" dirty="0"/>
          </a:p>
        </p:txBody>
      </p:sp>
    </p:spTree>
    <p:extLst>
      <p:ext uri="{BB962C8B-B14F-4D97-AF65-F5344CB8AC3E}">
        <p14:creationId xmlns:p14="http://schemas.microsoft.com/office/powerpoint/2010/main" val="3112867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14528-4718-DE49-8B42-FBCA5DE81B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5630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CF6D08-AA4D-4E4A-BC5A-6638DFC699C5}" type="slidenum">
              <a:rPr lang="en-US" smtClean="0"/>
              <a:t>13</a:t>
            </a:fld>
            <a:endParaRPr lang="en-US" dirty="0"/>
          </a:p>
        </p:txBody>
      </p:sp>
    </p:spTree>
    <p:extLst>
      <p:ext uri="{BB962C8B-B14F-4D97-AF65-F5344CB8AC3E}">
        <p14:creationId xmlns:p14="http://schemas.microsoft.com/office/powerpoint/2010/main" val="4138411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7575"/>
          </a:xfrm>
        </p:spPr>
      </p:sp>
      <p:sp>
        <p:nvSpPr>
          <p:cNvPr id="3" name="Notes Placeholder 2"/>
          <p:cNvSpPr>
            <a:spLocks noGrp="1"/>
          </p:cNvSpPr>
          <p:nvPr>
            <p:ph type="body" idx="1"/>
          </p:nvPr>
        </p:nvSpPr>
        <p:spPr/>
        <p:txBody>
          <a:bodyPr/>
          <a:lstStyle/>
          <a:p>
            <a:pPr eaLnBrk="1" hangingPunct="1">
              <a:buFontTx/>
              <a:buChar char="•"/>
            </a:pPr>
            <a:r>
              <a:rPr lang="en-US" dirty="0"/>
              <a:t>A little</a:t>
            </a:r>
            <a:r>
              <a:rPr lang="en-US" baseline="0" dirty="0"/>
              <a:t> bit about our Tech assistance process. The first couple of boxes are during our planning process. The gap analysis phase is really where we identify any potential data gaps and how to resolve them. Updating the data extract process, where we work to ensure that all the data coming out covers all the data elements contained in the MMGs. We’ll use that data extract to start building messages in Rhapsody. Creating the test messages that will prepare us for validation, where we’ll make that all the test messages pass all the content checks, structure checks, and architecture checks. &amp; then we’ll get to Step 7—TA validation, which is an iterative process that will involve addressing any errors in generated messages. We’ll work with you in a collaborative process to address any issues and provide feedback and answer any questions that come up. From there, we’ll do a warm hand off to the CDC MVPS onboarding team, and will be available during the onboarding process if any issues arise.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14528-4718-DE49-8B42-FBCA5DE81B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9318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CF6D08-AA4D-4E4A-BC5A-6638DFC699C5}" type="slidenum">
              <a:rPr lang="en-US" smtClean="0"/>
              <a:t>15</a:t>
            </a:fld>
            <a:endParaRPr lang="en-US" dirty="0"/>
          </a:p>
        </p:txBody>
      </p:sp>
    </p:spTree>
    <p:extLst>
      <p:ext uri="{BB962C8B-B14F-4D97-AF65-F5344CB8AC3E}">
        <p14:creationId xmlns:p14="http://schemas.microsoft.com/office/powerpoint/2010/main" val="1977372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CF6D08-AA4D-4E4A-BC5A-6638DFC699C5}" type="slidenum">
              <a:rPr lang="en-US" smtClean="0"/>
              <a:t>16</a:t>
            </a:fld>
            <a:endParaRPr lang="en-US" dirty="0"/>
          </a:p>
        </p:txBody>
      </p:sp>
    </p:spTree>
    <p:extLst>
      <p:ext uri="{BB962C8B-B14F-4D97-AF65-F5344CB8AC3E}">
        <p14:creationId xmlns:p14="http://schemas.microsoft.com/office/powerpoint/2010/main" val="3734534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Each cohort will hold weekly meetings on an agreed upon day and time.</a:t>
            </a:r>
          </a:p>
          <a:p>
            <a:pPr marL="171450" indent="-171450">
              <a:buFont typeface="Arial" panose="020B0604020202020204" pitchFamily="34" charset="0"/>
              <a:buChar char="•"/>
            </a:pPr>
            <a:r>
              <a:rPr lang="en-US" dirty="0"/>
              <a:t>We focus each session on progress over the last week, addressing any issues, and expectations over the next week. </a:t>
            </a:r>
          </a:p>
          <a:p>
            <a:pPr marL="171450" indent="-171450">
              <a:buFont typeface="Arial" panose="020B0604020202020204" pitchFamily="34" charset="0"/>
              <a:buChar char="•"/>
            </a:pPr>
            <a:r>
              <a:rPr lang="en-US" dirty="0"/>
              <a:t>We will capture and track any issues identified. While most items are addressed during the meeting, occasionally items do need to go to the NMI work group for CDC CSELS and Program discussion. The Issue Tracker captures the discussion and resolution. This information is available to the cohort for view</a:t>
            </a:r>
          </a:p>
          <a:p>
            <a:pPr marL="171450" indent="-171450">
              <a:buFont typeface="Arial" panose="020B0604020202020204" pitchFamily="34" charset="0"/>
              <a:buChar char="•"/>
            </a:pPr>
            <a:r>
              <a:rPr lang="en-US" dirty="0"/>
              <a:t>For Pilot Cohorts, we maintain a log of any defects identified in the Pilot Test Ready MMG for resolution in the Final MMG.</a:t>
            </a:r>
          </a:p>
          <a:p>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t>17</a:t>
            </a:fld>
            <a:endParaRPr lang="en-US" dirty="0"/>
          </a:p>
        </p:txBody>
      </p:sp>
    </p:spTree>
    <p:extLst>
      <p:ext uri="{BB962C8B-B14F-4D97-AF65-F5344CB8AC3E}">
        <p14:creationId xmlns:p14="http://schemas.microsoft.com/office/powerpoint/2010/main" val="3427987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slide shows the timeline and how Cohort Groups are stacked for a MMG. </a:t>
            </a:r>
          </a:p>
          <a:p>
            <a:pPr marL="171450" indent="-171450">
              <a:buFont typeface="Arial" panose="020B0604020202020204" pitchFamily="34" charset="0"/>
              <a:buChar char="•"/>
            </a:pPr>
            <a:r>
              <a:rPr lang="en-US" dirty="0"/>
              <a:t>Each group will contain 4-6 jurisdictions.</a:t>
            </a:r>
          </a:p>
          <a:p>
            <a:pPr marL="171450" indent="-171450">
              <a:buFont typeface="Arial" panose="020B0604020202020204" pitchFamily="34" charset="0"/>
              <a:buChar char="•"/>
            </a:pPr>
            <a:r>
              <a:rPr lang="en-US" dirty="0"/>
              <a:t>The Groups for final guides will be staggered to start every 4 weeks. </a:t>
            </a:r>
          </a:p>
          <a:p>
            <a:pPr marL="171450" indent="-171450">
              <a:buFont typeface="Arial" panose="020B0604020202020204" pitchFamily="34" charset="0"/>
              <a:buChar char="•"/>
            </a:pPr>
            <a:r>
              <a:rPr lang="en-US" dirty="0"/>
              <a:t>We recognize that things can come up during the cohort implementation, causing a jurisdiction to fall behind. If the jurisdiction does not finish with their cohort, they will be moved to the next cohort for completion.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279F0D-2D0B-49E7-885B-97CF7926B1D0}"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7032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is a sample timeline for a Cohort.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may notice that several activities are overlapping. This allows jurisdictions to move to the next step without having any lulls in momentum.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example, a jurisdiction may complete their Gap Analysis and Implementation Spreadsheet within the first week or 2 and have it submitted to the TA team for review. They can begin working on their system CR submissions and updates to go through their internal review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this is a Pilot Guide implementation, UAT and Final Guide Updates Implemented activities are included in the cohort schedule.</a:t>
            </a:r>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t>19</a:t>
            </a:fld>
            <a:endParaRPr lang="en-US" dirty="0"/>
          </a:p>
        </p:txBody>
      </p:sp>
    </p:spTree>
    <p:extLst>
      <p:ext uri="{BB962C8B-B14F-4D97-AF65-F5344CB8AC3E}">
        <p14:creationId xmlns:p14="http://schemas.microsoft.com/office/powerpoint/2010/main" val="1369070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7302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Cohorts are managed through a Smartsheet Dashboard as a central location for the group to access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Dashboard is secure and access is limited to those participating in the cohort. </a:t>
            </a:r>
          </a:p>
        </p:txBody>
      </p:sp>
      <p:sp>
        <p:nvSpPr>
          <p:cNvPr id="4" name="Slide Number Placeholder 3"/>
          <p:cNvSpPr>
            <a:spLocks noGrp="1"/>
          </p:cNvSpPr>
          <p:nvPr>
            <p:ph type="sldNum" sz="quarter" idx="10"/>
          </p:nvPr>
        </p:nvSpPr>
        <p:spPr/>
        <p:txBody>
          <a:bodyPr/>
          <a:lstStyle/>
          <a:p>
            <a:fld id="{E8CF6D08-AA4D-4E4A-BC5A-6638DFC699C5}" type="slidenum">
              <a:rPr lang="en-US" smtClean="0"/>
              <a:t>20</a:t>
            </a:fld>
            <a:endParaRPr lang="en-US" dirty="0"/>
          </a:p>
        </p:txBody>
      </p:sp>
    </p:spTree>
    <p:extLst>
      <p:ext uri="{BB962C8B-B14F-4D97-AF65-F5344CB8AC3E}">
        <p14:creationId xmlns:p14="http://schemas.microsoft.com/office/powerpoint/2010/main" val="622677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Linking to the NNDSS MMG &amp; Artifacts webpage</a:t>
            </a:r>
          </a:p>
          <a:p>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t>21</a:t>
            </a:fld>
            <a:endParaRPr lang="en-US" dirty="0"/>
          </a:p>
        </p:txBody>
      </p:sp>
    </p:spTree>
    <p:extLst>
      <p:ext uri="{BB962C8B-B14F-4D97-AF65-F5344CB8AC3E}">
        <p14:creationId xmlns:p14="http://schemas.microsoft.com/office/powerpoint/2010/main" val="3241276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CF6D08-AA4D-4E4A-BC5A-6638DFC699C5}" type="slidenum">
              <a:rPr lang="en-US" smtClean="0"/>
              <a:t>22</a:t>
            </a:fld>
            <a:endParaRPr lang="en-US" dirty="0"/>
          </a:p>
        </p:txBody>
      </p:sp>
    </p:spTree>
    <p:extLst>
      <p:ext uri="{BB962C8B-B14F-4D97-AF65-F5344CB8AC3E}">
        <p14:creationId xmlns:p14="http://schemas.microsoft.com/office/powerpoint/2010/main" val="1425059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CF6D08-AA4D-4E4A-BC5A-6638DFC699C5}" type="slidenum">
              <a:rPr lang="en-US" smtClean="0"/>
              <a:t>23</a:t>
            </a:fld>
            <a:endParaRPr lang="en-US" dirty="0"/>
          </a:p>
        </p:txBody>
      </p:sp>
    </p:spTree>
    <p:extLst>
      <p:ext uri="{BB962C8B-B14F-4D97-AF65-F5344CB8AC3E}">
        <p14:creationId xmlns:p14="http://schemas.microsoft.com/office/powerpoint/2010/main" val="59891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CF6D08-AA4D-4E4A-BC5A-6638DFC699C5}" type="slidenum">
              <a:rPr lang="en-US" smtClean="0"/>
              <a:t>24</a:t>
            </a:fld>
            <a:endParaRPr lang="en-US" dirty="0"/>
          </a:p>
        </p:txBody>
      </p:sp>
    </p:spTree>
    <p:extLst>
      <p:ext uri="{BB962C8B-B14F-4D97-AF65-F5344CB8AC3E}">
        <p14:creationId xmlns:p14="http://schemas.microsoft.com/office/powerpoint/2010/main" val="4161316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Cohorts will meet weekly on an agreed upon day and time. The same day and time each week. </a:t>
            </a:r>
          </a:p>
          <a:p>
            <a:pPr marL="171450" indent="-171450">
              <a:buFont typeface="Arial" panose="020B0604020202020204" pitchFamily="34" charset="0"/>
              <a:buChar char="•"/>
            </a:pPr>
            <a:r>
              <a:rPr lang="en-US" dirty="0"/>
              <a:t>Attendees include the Jurisdictions (including Program EPIs, Informatics, and Surveillance staff), the APHL TA staff, and CDC Program representatives for the MMG.</a:t>
            </a:r>
          </a:p>
          <a:p>
            <a:pPr marL="171450" indent="-171450">
              <a:buFont typeface="Arial" panose="020B0604020202020204" pitchFamily="34" charset="0"/>
              <a:buChar char="•"/>
            </a:pPr>
            <a:r>
              <a:rPr lang="en-US" dirty="0"/>
              <a:t>During each meeting, we discuss status and any questions the jurisdiction and program have for the group. </a:t>
            </a:r>
          </a:p>
          <a:p>
            <a:pPr marL="171450" indent="-171450">
              <a:buFont typeface="Arial" panose="020B0604020202020204" pitchFamily="34" charset="0"/>
              <a:buChar char="•"/>
            </a:pPr>
            <a:r>
              <a:rPr lang="en-US" dirty="0"/>
              <a:t>At the end of each meeting, we review the timeline, discuss goals, and talk about any helpful information for the next meeting and next steps in the process. </a:t>
            </a:r>
          </a:p>
          <a:p>
            <a:pPr marL="171450" indent="-171450">
              <a:buFont typeface="Arial" panose="020B0604020202020204" pitchFamily="34" charset="0"/>
              <a:buChar char="•"/>
            </a:pPr>
            <a:r>
              <a:rPr lang="en-US" dirty="0"/>
              <a:t>Here are some sample meeting goals for the first couple of meetings in the Cohort.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F5D2DD-098B-4B74-BABB-171488B36A4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0456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Jurisdictions in our cohorts receive implementation support from the APHL TA team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We’ll help you complete your gap analysis, answering or tracking down the answer to your questions during that process, and make sure your implementation spreadsheet is complete and ready for CDC onboarding. The Implementation Spreadsheet helps to remove any assumptions from the message creation.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can help you create your HL7 messages for those jurisdictions that need assistance (including providing our template Rhapsody route), and will, in additional METS validation, validate your HL7 test messages once those are ready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We’ll also review your Test Case Scenario Worksheet, and compare that with your HL7 test messages to make sure that is complete and ready for CDC onboarding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F5D2DD-098B-4B74-BABB-171488B36A4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609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top have of the chart shows Cohorts, both final guide and pilot guides, in progress. The note </a:t>
            </a:r>
          </a:p>
          <a:p>
            <a:pPr marL="171450" indent="-171450">
              <a:buFont typeface="Arial" panose="020B0604020202020204" pitchFamily="34" charset="0"/>
              <a:buChar char="•"/>
            </a:pPr>
            <a:r>
              <a:rPr lang="en-US" dirty="0"/>
              <a:t>The bottom half of the chart shows upcoming planned cohorts for both final guides and pilot guides.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After meeting internally including Program EPIs, Informatics, and Surveillance staff, if you have any interest in joining any of the upcoming cohorts, please email edx@cdc.gov to relay your interest.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don’t see a cohort for a guide you are interested in, request it through the edx email. We are working on cohorts for each MMG and love to hear about interest to move those cohorts to the top of the list.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F5D2DD-098B-4B74-BABB-171488B36A4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0195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75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There are currently 9 final guides and 9 pilot guides. </a:t>
            </a:r>
          </a:p>
          <a:p>
            <a:pPr marL="171450" indent="-171450">
              <a:buFont typeface="Arial" panose="020B0604020202020204" pitchFamily="34" charset="0"/>
              <a:buChar char="•"/>
            </a:pPr>
            <a:r>
              <a:rPr lang="en-US" baseline="0" dirty="0"/>
              <a:t>CDC is working on finalizing additional guides.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Again, we are working on cohorts for each MMG and love to hear about interest for a particular guide</a:t>
            </a:r>
            <a:r>
              <a:rPr lang="en-US" baseline="0"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2E0D-5291-4386-8385-95A69F82DE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4738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Upcoming pilots include Lyme/TBRD starting in March, HAI MDRO starting in May, Rubella, Measles, and CRS will be piloted as a group started in May also. </a:t>
            </a:r>
          </a:p>
        </p:txBody>
      </p:sp>
      <p:sp>
        <p:nvSpPr>
          <p:cNvPr id="4" name="Slide Number Placeholder 3"/>
          <p:cNvSpPr>
            <a:spLocks noGrp="1"/>
          </p:cNvSpPr>
          <p:nvPr>
            <p:ph type="sldNum" sz="quarter" idx="10"/>
          </p:nvPr>
        </p:nvSpPr>
        <p:spPr/>
        <p:txBody>
          <a:bodyPr/>
          <a:lstStyle/>
          <a:p>
            <a:fld id="{E8CF6D08-AA4D-4E4A-BC5A-6638DFC699C5}" type="slidenum">
              <a:rPr lang="en-US" smtClean="0"/>
              <a:t>29</a:t>
            </a:fld>
            <a:endParaRPr lang="en-US" dirty="0"/>
          </a:p>
        </p:txBody>
      </p:sp>
    </p:spTree>
    <p:extLst>
      <p:ext uri="{BB962C8B-B14F-4D97-AF65-F5344CB8AC3E}">
        <p14:creationId xmlns:p14="http://schemas.microsoft.com/office/powerpoint/2010/main" val="42413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027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CF6D08-AA4D-4E4A-BC5A-6638DFC699C5}" type="slidenum">
              <a:rPr lang="en-US" smtClean="0"/>
              <a:t>30</a:t>
            </a:fld>
            <a:endParaRPr lang="en-US" dirty="0"/>
          </a:p>
        </p:txBody>
      </p:sp>
    </p:spTree>
    <p:extLst>
      <p:ext uri="{BB962C8B-B14F-4D97-AF65-F5344CB8AC3E}">
        <p14:creationId xmlns:p14="http://schemas.microsoft.com/office/powerpoint/2010/main" val="754270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3668"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3668"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893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729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3649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156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3146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9352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5725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6739190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4574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120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1158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January 2019 eSHARE</a:t>
            </a:r>
            <a:r>
              <a:rPr lang="en-US" baseline="0" dirty="0"/>
              <a:t> covered event code changes in more depth.</a:t>
            </a:r>
            <a:endParaRPr lang="en-US" dirty="0"/>
          </a:p>
        </p:txBody>
      </p:sp>
    </p:spTree>
    <p:extLst>
      <p:ext uri="{BB962C8B-B14F-4D97-AF65-F5344CB8AC3E}">
        <p14:creationId xmlns:p14="http://schemas.microsoft.com/office/powerpoint/2010/main" val="3635946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6951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69517"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951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927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143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154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0.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69332"/>
          </a:xfrm>
          <a:prstGeom prst="rect">
            <a:avLst/>
          </a:prstGeom>
          <a:noFill/>
        </p:spPr>
        <p:txBody>
          <a:bodyPr wrap="square" rtlCol="0">
            <a:spAutoFit/>
          </a:bodyPr>
          <a:lstStyle/>
          <a:p>
            <a:pPr algn="r" defTabSz="914377"/>
            <a:fld id="{546F342E-8484-4702-8326-3C4F0D187E4A}" type="slidenum">
              <a:rPr lang="en-US" sz="1800">
                <a:solidFill>
                  <a:srgbClr val="0F56DC"/>
                </a:solidFill>
              </a:rPr>
              <a:pPr algn="r" defTabSz="914377"/>
              <a:t>‹#›</a:t>
            </a:fld>
            <a:endParaRPr lang="en-US" sz="1800" dirty="0">
              <a:solidFill>
                <a:srgbClr val="0F56DC"/>
              </a:solidFill>
            </a:endParaRPr>
          </a:p>
        </p:txBody>
      </p:sp>
    </p:spTree>
    <p:extLst>
      <p:ext uri="{BB962C8B-B14F-4D97-AF65-F5344CB8AC3E}">
        <p14:creationId xmlns:p14="http://schemas.microsoft.com/office/powerpoint/2010/main" val="239967414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D9531E"/>
                </a:solidFill>
                <a:effectLst/>
                <a:latin typeface="Calibri" pitchFamily="34" charset="0"/>
              </a:defRPr>
            </a:lvl1pPr>
          </a:lstStyle>
          <a:p>
            <a:r>
              <a:rPr lang="en-US" dirty="0"/>
              <a:t>Bottom band: NCEZID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508"/>
          <a:stretch/>
        </p:blipFill>
        <p:spPr>
          <a:xfrm>
            <a:off x="0" y="6692413"/>
            <a:ext cx="12192000" cy="165587"/>
          </a:xfrm>
          <a:prstGeom prst="rect">
            <a:avLst/>
          </a:prstGeom>
        </p:spPr>
      </p:pic>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E25423"/>
              </a:buClr>
              <a:buFont typeface="Wingdings" panose="05000000000000000000" pitchFamily="2" charset="2"/>
              <a:buChar char="§"/>
              <a:defRPr sz="2667">
                <a:solidFill>
                  <a:schemeClr val="accent4">
                    <a:lumMod val="75000"/>
                  </a:schemeClr>
                </a:solidFill>
              </a:defRPr>
            </a:lvl1pPr>
            <a:lvl2pPr>
              <a:buClr>
                <a:srgbClr val="8D8B00"/>
              </a:buClr>
              <a:defRPr sz="2667">
                <a:solidFill>
                  <a:schemeClr val="accent4">
                    <a:lumMod val="75000"/>
                  </a:schemeClr>
                </a:solidFill>
              </a:defRPr>
            </a:lvl2pPr>
            <a:lvl3pPr>
              <a:buClr>
                <a:srgbClr val="006A71"/>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5793200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E25423"/>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6991" b="-4866"/>
          <a:stretch/>
        </p:blipFill>
        <p:spPr>
          <a:xfrm>
            <a:off x="-1" y="6669114"/>
            <a:ext cx="12192001" cy="257577"/>
          </a:xfrm>
          <a:prstGeom prst="rect">
            <a:avLst/>
          </a:prstGeom>
        </p:spPr>
      </p:pic>
    </p:spTree>
    <p:extLst>
      <p:ext uri="{BB962C8B-B14F-4D97-AF65-F5344CB8AC3E}">
        <p14:creationId xmlns:p14="http://schemas.microsoft.com/office/powerpoint/2010/main" val="20101076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4844346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3000"/>
              </a:lnSpc>
              <a:defRPr sz="2800"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000" b="1" baseline="0">
                <a:solidFill>
                  <a:srgbClr val="0096D6"/>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000"/>
              </a:lnSpc>
              <a:buNone/>
              <a:defRPr sz="18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00082"/>
          </a:xfrm>
          <a:prstGeom prst="rect">
            <a:avLst/>
          </a:prstGeom>
          <a:noFill/>
        </p:spPr>
        <p:txBody>
          <a:bodyPr wrap="square" rtlCol="0">
            <a:spAutoFit/>
          </a:bodyPr>
          <a:lstStyle/>
          <a:p>
            <a:pPr defTabSz="685783"/>
            <a:r>
              <a:rPr lang="en-US" sz="135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10226985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10"/>
            <a:ext cx="12198571" cy="1178193"/>
          </a:xfrm>
          <a:prstGeom prst="rect">
            <a:avLst/>
          </a:prstGeom>
        </p:spPr>
      </p:pic>
      <p:sp>
        <p:nvSpPr>
          <p:cNvPr id="3" name="TextBox 2"/>
          <p:cNvSpPr txBox="1"/>
          <p:nvPr userDrawn="1"/>
        </p:nvSpPr>
        <p:spPr>
          <a:xfrm>
            <a:off x="351715" y="3662435"/>
            <a:ext cx="8852455" cy="1384995"/>
          </a:xfrm>
          <a:prstGeom prst="rect">
            <a:avLst/>
          </a:prstGeom>
          <a:noFill/>
        </p:spPr>
        <p:txBody>
          <a:bodyPr wrap="square" rtlCol="0">
            <a:spAutoFit/>
          </a:bodyPr>
          <a:lstStyle/>
          <a:p>
            <a:pPr defTabSz="685783"/>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00082"/>
          </a:xfrm>
          <a:prstGeom prst="rect">
            <a:avLst/>
          </a:prstGeom>
          <a:noFill/>
        </p:spPr>
        <p:txBody>
          <a:bodyPr wrap="square" rtlCol="0">
            <a:spAutoFit/>
          </a:bodyPr>
          <a:lstStyle/>
          <a:p>
            <a:pPr algn="r" defTabSz="685783"/>
            <a:fld id="{546F342E-8484-4702-8326-3C4F0D187E4A}" type="slidenum">
              <a:rPr lang="en-US" sz="1350">
                <a:solidFill>
                  <a:srgbClr val="FFFFFF"/>
                </a:solidFill>
              </a:rPr>
              <a:pPr algn="r" defTabSz="685783"/>
              <a:t>‹#›</a:t>
            </a:fld>
            <a:endParaRPr lang="en-US" sz="1350" dirty="0">
              <a:solidFill>
                <a:srgbClr val="FFFFFF"/>
              </a:solidFill>
            </a:endParaRPr>
          </a:p>
        </p:txBody>
      </p:sp>
    </p:spTree>
    <p:extLst>
      <p:ext uri="{BB962C8B-B14F-4D97-AF65-F5344CB8AC3E}">
        <p14:creationId xmlns:p14="http://schemas.microsoft.com/office/powerpoint/2010/main" val="328183770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63788779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Edit Master text styles</a:t>
            </a:r>
          </a:p>
        </p:txBody>
      </p:sp>
      <p:sp>
        <p:nvSpPr>
          <p:cNvPr id="6" name="TextBox 5"/>
          <p:cNvSpPr txBox="1"/>
          <p:nvPr/>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22006765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Edit Master text styles</a:t>
            </a:r>
          </a:p>
          <a:p>
            <a:pPr lvl="1"/>
            <a:r>
              <a:rPr lang="en-US"/>
              <a:t>Second level</a:t>
            </a:r>
          </a:p>
          <a:p>
            <a:pPr lvl="2"/>
            <a:r>
              <a:rPr lang="en-US"/>
              <a:t>Third level</a:t>
            </a:r>
          </a:p>
        </p:txBody>
      </p:sp>
      <p:sp>
        <p:nvSpPr>
          <p:cNvPr id="5" name="TextBox 4"/>
          <p:cNvSpPr txBox="1"/>
          <p:nvPr/>
        </p:nvSpPr>
        <p:spPr>
          <a:xfrm>
            <a:off x="10895408" y="6321705"/>
            <a:ext cx="1154464" cy="461665"/>
          </a:xfrm>
          <a:prstGeom prst="rect">
            <a:avLst/>
          </a:prstGeom>
          <a:noFill/>
        </p:spPr>
        <p:txBody>
          <a:bodyPr wrap="square" rtlCol="0">
            <a:spAutoFit/>
          </a:bodyPr>
          <a:lstStyle/>
          <a:p>
            <a:pPr algn="r"/>
            <a:fld id="{546F342E-8484-4702-8326-3C4F0D187E4A}" type="slidenum">
              <a:rPr lang="en-US" sz="2400" smtClean="0"/>
              <a:pPr algn="r"/>
              <a:t>‹#›</a:t>
            </a:fld>
            <a:endParaRPr lang="en-US" sz="2400" dirty="0"/>
          </a:p>
        </p:txBody>
      </p:sp>
    </p:spTree>
    <p:extLst>
      <p:ext uri="{BB962C8B-B14F-4D97-AF65-F5344CB8AC3E}">
        <p14:creationId xmlns:p14="http://schemas.microsoft.com/office/powerpoint/2010/main" val="424095041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88B7"/>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7114"/>
          <a:stretch/>
        </p:blipFill>
        <p:spPr>
          <a:xfrm>
            <a:off x="6791" y="6684936"/>
            <a:ext cx="12174261" cy="183397"/>
          </a:xfrm>
          <a:prstGeom prst="rect">
            <a:avLst/>
          </a:prstGeom>
        </p:spPr>
      </p:pic>
      <p:sp>
        <p:nvSpPr>
          <p:cNvPr id="6" name="TextBox 5"/>
          <p:cNvSpPr txBox="1"/>
          <p:nvPr/>
        </p:nvSpPr>
        <p:spPr>
          <a:xfrm>
            <a:off x="10895408" y="6321705"/>
            <a:ext cx="1154464" cy="461665"/>
          </a:xfrm>
          <a:prstGeom prst="rect">
            <a:avLst/>
          </a:prstGeom>
          <a:noFill/>
        </p:spPr>
        <p:txBody>
          <a:bodyPr wrap="square" rtlCol="0">
            <a:spAutoFit/>
          </a:bodyPr>
          <a:lstStyle/>
          <a:p>
            <a:pPr algn="r"/>
            <a:fld id="{546F342E-8484-4702-8326-3C4F0D187E4A}" type="slidenum">
              <a:rPr lang="en-US" sz="2400" smtClean="0"/>
              <a:pPr algn="r"/>
              <a:t>‹#›</a:t>
            </a:fld>
            <a:endParaRPr lang="en-US" sz="2400" dirty="0"/>
          </a:p>
        </p:txBody>
      </p:sp>
    </p:spTree>
    <p:extLst>
      <p:ext uri="{BB962C8B-B14F-4D97-AF65-F5344CB8AC3E}">
        <p14:creationId xmlns:p14="http://schemas.microsoft.com/office/powerpoint/2010/main" val="403156242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0088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TextBox 3"/>
          <p:cNvSpPr txBox="1"/>
          <p:nvPr/>
        </p:nvSpPr>
        <p:spPr>
          <a:xfrm>
            <a:off x="10895408" y="6321705"/>
            <a:ext cx="1154464" cy="461665"/>
          </a:xfrm>
          <a:prstGeom prst="rect">
            <a:avLst/>
          </a:prstGeom>
          <a:noFill/>
        </p:spPr>
        <p:txBody>
          <a:bodyPr wrap="square" rtlCol="0">
            <a:spAutoFit/>
          </a:bodyPr>
          <a:lstStyle/>
          <a:p>
            <a:pPr algn="r"/>
            <a:fld id="{546F342E-8484-4702-8326-3C4F0D187E4A}" type="slidenum">
              <a:rPr lang="en-US" sz="2400" smtClean="0">
                <a:solidFill>
                  <a:schemeClr val="bg2"/>
                </a:solidFill>
              </a:rPr>
              <a:pPr algn="r"/>
              <a:t>‹#›</a:t>
            </a:fld>
            <a:endParaRPr lang="en-US" sz="2400" dirty="0">
              <a:solidFill>
                <a:schemeClr val="bg2"/>
              </a:solidFill>
            </a:endParaRPr>
          </a:p>
        </p:txBody>
      </p:sp>
    </p:spTree>
    <p:extLst>
      <p:ext uri="{BB962C8B-B14F-4D97-AF65-F5344CB8AC3E}">
        <p14:creationId xmlns:p14="http://schemas.microsoft.com/office/powerpoint/2010/main" val="45784828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212940429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p:nvSpPr>
        <p:spPr>
          <a:xfrm>
            <a:off x="351714"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p:nvSpPr>
        <p:spPr>
          <a:xfrm>
            <a:off x="-472097" y="6365558"/>
            <a:ext cx="1154464" cy="461665"/>
          </a:xfrm>
          <a:prstGeom prst="rect">
            <a:avLst/>
          </a:prstGeom>
          <a:noFill/>
        </p:spPr>
        <p:txBody>
          <a:bodyPr wrap="square" rtlCol="0">
            <a:spAutoFit/>
          </a:bodyPr>
          <a:lstStyle/>
          <a:p>
            <a:pPr algn="r"/>
            <a:fld id="{546F342E-8484-4702-8326-3C4F0D187E4A}" type="slidenum">
              <a:rPr lang="en-US" sz="2400" smtClean="0">
                <a:solidFill>
                  <a:schemeClr val="bg2"/>
                </a:solidFill>
              </a:rPr>
              <a:pPr algn="r"/>
              <a:t>‹#›</a:t>
            </a:fld>
            <a:endParaRPr lang="en-US" sz="2400" dirty="0">
              <a:solidFill>
                <a:schemeClr val="bg2"/>
              </a:solidFill>
            </a:endParaRPr>
          </a:p>
        </p:txBody>
      </p:sp>
    </p:spTree>
    <p:extLst>
      <p:ext uri="{BB962C8B-B14F-4D97-AF65-F5344CB8AC3E}">
        <p14:creationId xmlns:p14="http://schemas.microsoft.com/office/powerpoint/2010/main" val="331789040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206888792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999920"/>
            <a:ext cx="10972800" cy="4983288"/>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5"/>
            <a:ext cx="1154464" cy="461665"/>
          </a:xfrm>
          <a:prstGeom prst="rect">
            <a:avLst/>
          </a:prstGeom>
          <a:noFill/>
        </p:spPr>
        <p:txBody>
          <a:bodyPr wrap="square" rtlCol="0">
            <a:spAutoFit/>
          </a:bodyPr>
          <a:lstStyle/>
          <a:p>
            <a:pPr algn="r"/>
            <a:fld id="{546F342E-8484-4702-8326-3C4F0D187E4A}" type="slidenum">
              <a:rPr lang="en-US" sz="2400" smtClean="0"/>
              <a:pPr algn="r"/>
              <a:t>‹#›</a:t>
            </a:fld>
            <a:endParaRPr lang="en-US" sz="2400" dirty="0"/>
          </a:p>
        </p:txBody>
      </p:sp>
      <p:sp>
        <p:nvSpPr>
          <p:cNvPr id="7" name="Title 1"/>
          <p:cNvSpPr>
            <a:spLocks noGrp="1"/>
          </p:cNvSpPr>
          <p:nvPr>
            <p:ph type="title"/>
          </p:nvPr>
        </p:nvSpPr>
        <p:spPr>
          <a:xfrm>
            <a:off x="609600" y="274639"/>
            <a:ext cx="10972800" cy="663883"/>
          </a:xfrm>
          <a:prstGeom prst="rect">
            <a:avLst/>
          </a:prstGeom>
        </p:spPr>
        <p:txBody>
          <a:bodyPr anchor="b" anchorCtr="0"/>
          <a:lstStyle>
            <a:lvl1pPr algn="l">
              <a:lnSpc>
                <a:spcPts val="4000"/>
              </a:lnSpc>
              <a:defRPr sz="3733" b="1" baseline="0">
                <a:solidFill>
                  <a:srgbClr val="0088B7"/>
                </a:solidFill>
                <a:effectLst/>
                <a:latin typeface="Calibri" pitchFamily="34" charset="0"/>
              </a:defRPr>
            </a:lvl1pPr>
          </a:lstStyle>
          <a:p>
            <a:endParaRPr lang="en-US" dirty="0"/>
          </a:p>
        </p:txBody>
      </p:sp>
    </p:spTree>
    <p:extLst>
      <p:ext uri="{BB962C8B-B14F-4D97-AF65-F5344CB8AC3E}">
        <p14:creationId xmlns:p14="http://schemas.microsoft.com/office/powerpoint/2010/main" val="256958420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3000"/>
              </a:lnSpc>
              <a:defRPr sz="2800"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000" b="1" baseline="0">
                <a:solidFill>
                  <a:srgbClr val="0096D6"/>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000"/>
              </a:lnSpc>
              <a:buNone/>
              <a:defRPr sz="18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00082"/>
          </a:xfrm>
          <a:prstGeom prst="rect">
            <a:avLst/>
          </a:prstGeom>
          <a:noFill/>
        </p:spPr>
        <p:txBody>
          <a:bodyPr wrap="square" rtlCol="0">
            <a:spAutoFit/>
          </a:bodyPr>
          <a:lstStyle/>
          <a:p>
            <a:pPr defTabSz="685783"/>
            <a:r>
              <a:rPr lang="en-US" sz="135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229206265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10"/>
            <a:ext cx="12198571" cy="1178193"/>
          </a:xfrm>
          <a:prstGeom prst="rect">
            <a:avLst/>
          </a:prstGeom>
        </p:spPr>
      </p:pic>
      <p:sp>
        <p:nvSpPr>
          <p:cNvPr id="3" name="TextBox 2"/>
          <p:cNvSpPr txBox="1"/>
          <p:nvPr userDrawn="1"/>
        </p:nvSpPr>
        <p:spPr>
          <a:xfrm>
            <a:off x="351715" y="3662435"/>
            <a:ext cx="8852455" cy="1384995"/>
          </a:xfrm>
          <a:prstGeom prst="rect">
            <a:avLst/>
          </a:prstGeom>
          <a:noFill/>
        </p:spPr>
        <p:txBody>
          <a:bodyPr wrap="square" rtlCol="0">
            <a:spAutoFit/>
          </a:bodyPr>
          <a:lstStyle/>
          <a:p>
            <a:pPr defTabSz="685783"/>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00082"/>
          </a:xfrm>
          <a:prstGeom prst="rect">
            <a:avLst/>
          </a:prstGeom>
          <a:noFill/>
        </p:spPr>
        <p:txBody>
          <a:bodyPr wrap="square" rtlCol="0">
            <a:spAutoFit/>
          </a:bodyPr>
          <a:lstStyle/>
          <a:p>
            <a:pPr algn="r" defTabSz="685783"/>
            <a:fld id="{546F342E-8484-4702-8326-3C4F0D187E4A}" type="slidenum">
              <a:rPr lang="en-US" sz="1350">
                <a:solidFill>
                  <a:srgbClr val="FFFFFF"/>
                </a:solidFill>
              </a:rPr>
              <a:pPr algn="r" defTabSz="685783"/>
              <a:t>‹#›</a:t>
            </a:fld>
            <a:endParaRPr lang="en-US" sz="1350" dirty="0">
              <a:solidFill>
                <a:srgbClr val="FFFFFF"/>
              </a:solidFill>
            </a:endParaRPr>
          </a:p>
        </p:txBody>
      </p:sp>
    </p:spTree>
    <p:extLst>
      <p:ext uri="{BB962C8B-B14F-4D97-AF65-F5344CB8AC3E}">
        <p14:creationId xmlns:p14="http://schemas.microsoft.com/office/powerpoint/2010/main" val="347304981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Tree>
    <p:extLst>
      <p:ext uri="{BB962C8B-B14F-4D97-AF65-F5344CB8AC3E}">
        <p14:creationId xmlns:p14="http://schemas.microsoft.com/office/powerpoint/2010/main" val="200804515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44741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Tree>
    <p:extLst>
      <p:ext uri="{BB962C8B-B14F-4D97-AF65-F5344CB8AC3E}">
        <p14:creationId xmlns:p14="http://schemas.microsoft.com/office/powerpoint/2010/main" val="406959624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738432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93179796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216976192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415147502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a:p>
            <a:pPr lvl="1"/>
            <a:endParaRPr lang="en-US" dirty="0"/>
          </a:p>
          <a:p>
            <a:pPr lvl="2"/>
            <a:endParaRPr lang="en-US" dirty="0"/>
          </a:p>
        </p:txBody>
      </p:sp>
      <p:sp>
        <p:nvSpPr>
          <p:cNvPr id="6" name="Text Placeholder 5"/>
          <p:cNvSpPr>
            <a:spLocks noGrp="1"/>
          </p:cNvSpPr>
          <p:nvPr userDrawn="1">
            <p:ph type="body" sz="quarter" idx="11" hasCustomPrompt="1"/>
          </p:nvPr>
        </p:nvSpPr>
        <p:spPr>
          <a:xfrm>
            <a:off x="609600" y="6019800"/>
            <a:ext cx="109728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5" name="TextBox 4"/>
          <p:cNvSpPr txBox="1"/>
          <p:nvPr userDrawn="1"/>
        </p:nvSpPr>
        <p:spPr>
          <a:xfrm>
            <a:off x="10605961" y="6087052"/>
            <a:ext cx="1154464" cy="369332"/>
          </a:xfrm>
          <a:prstGeom prst="rect">
            <a:avLst/>
          </a:prstGeom>
          <a:noFill/>
        </p:spPr>
        <p:txBody>
          <a:bodyPr wrap="square" rtlCol="0">
            <a:spAutoFit/>
          </a:bodyPr>
          <a:lstStyle/>
          <a:p>
            <a:pPr algn="r"/>
            <a:fld id="{546F342E-8484-4702-8326-3C4F0D187E4A}" type="slidenum">
              <a:rPr lang="en-US" sz="1800" smtClean="0"/>
              <a:pPr algn="r"/>
              <a:t>‹#›</a:t>
            </a:fld>
            <a:endParaRPr lang="en-US" sz="1800" dirty="0"/>
          </a:p>
        </p:txBody>
      </p:sp>
    </p:spTree>
    <p:extLst>
      <p:ext uri="{BB962C8B-B14F-4D97-AF65-F5344CB8AC3E}">
        <p14:creationId xmlns:p14="http://schemas.microsoft.com/office/powerpoint/2010/main" val="420779590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7" name="Text Placeholder 5"/>
          <p:cNvSpPr>
            <a:spLocks noGrp="1"/>
          </p:cNvSpPr>
          <p:nvPr>
            <p:ph type="body" sz="quarter" idx="11" hasCustomPrompt="1"/>
          </p:nvPr>
        </p:nvSpPr>
        <p:spPr>
          <a:xfrm>
            <a:off x="609600" y="6019800"/>
            <a:ext cx="109728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5" name="TextBox 4"/>
          <p:cNvSpPr txBox="1"/>
          <p:nvPr userDrawn="1"/>
        </p:nvSpPr>
        <p:spPr>
          <a:xfrm>
            <a:off x="10605961" y="6087052"/>
            <a:ext cx="1154464" cy="369332"/>
          </a:xfrm>
          <a:prstGeom prst="rect">
            <a:avLst/>
          </a:prstGeom>
          <a:noFill/>
        </p:spPr>
        <p:txBody>
          <a:bodyPr wrap="square" rtlCol="0">
            <a:spAutoFit/>
          </a:bodyPr>
          <a:lstStyle/>
          <a:p>
            <a:pPr algn="r"/>
            <a:fld id="{546F342E-8484-4702-8326-3C4F0D187E4A}" type="slidenum">
              <a:rPr lang="en-US" sz="1800" smtClean="0"/>
              <a:pPr algn="r"/>
              <a:t>‹#›</a:t>
            </a:fld>
            <a:endParaRPr lang="en-US" sz="1800" dirty="0"/>
          </a:p>
        </p:txBody>
      </p:sp>
    </p:spTree>
    <p:extLst>
      <p:ext uri="{BB962C8B-B14F-4D97-AF65-F5344CB8AC3E}">
        <p14:creationId xmlns:p14="http://schemas.microsoft.com/office/powerpoint/2010/main" val="148747481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6" name="TextBox 5"/>
          <p:cNvSpPr txBox="1"/>
          <p:nvPr userDrawn="1"/>
        </p:nvSpPr>
        <p:spPr>
          <a:xfrm>
            <a:off x="10605961" y="6087052"/>
            <a:ext cx="1154464" cy="369332"/>
          </a:xfrm>
          <a:prstGeom prst="rect">
            <a:avLst/>
          </a:prstGeom>
          <a:noFill/>
        </p:spPr>
        <p:txBody>
          <a:bodyPr wrap="square" rtlCol="0">
            <a:spAutoFit/>
          </a:bodyPr>
          <a:lstStyle/>
          <a:p>
            <a:pPr algn="r"/>
            <a:fld id="{546F342E-8484-4702-8326-3C4F0D187E4A}" type="slidenum">
              <a:rPr lang="en-US" sz="1800" smtClean="0"/>
              <a:pPr algn="r"/>
              <a:t>‹#›</a:t>
            </a:fld>
            <a:endParaRPr lang="en-US" sz="1800" dirty="0"/>
          </a:p>
        </p:txBody>
      </p:sp>
    </p:spTree>
    <p:extLst>
      <p:ext uri="{BB962C8B-B14F-4D97-AF65-F5344CB8AC3E}">
        <p14:creationId xmlns:p14="http://schemas.microsoft.com/office/powerpoint/2010/main" val="349959189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5" name="Text Placeholder 5"/>
          <p:cNvSpPr>
            <a:spLocks noGrp="1"/>
          </p:cNvSpPr>
          <p:nvPr>
            <p:ph type="body" sz="quarter" idx="11" hasCustomPrompt="1"/>
          </p:nvPr>
        </p:nvSpPr>
        <p:spPr>
          <a:xfrm>
            <a:off x="2844800" y="6019800"/>
            <a:ext cx="87376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6" name="TextBox 5"/>
          <p:cNvSpPr txBox="1"/>
          <p:nvPr userDrawn="1"/>
        </p:nvSpPr>
        <p:spPr>
          <a:xfrm>
            <a:off x="10605961" y="6087052"/>
            <a:ext cx="1154464" cy="369332"/>
          </a:xfrm>
          <a:prstGeom prst="rect">
            <a:avLst/>
          </a:prstGeom>
          <a:noFill/>
        </p:spPr>
        <p:txBody>
          <a:bodyPr wrap="square" rtlCol="0">
            <a:spAutoFit/>
          </a:bodyPr>
          <a:lstStyle/>
          <a:p>
            <a:pPr algn="r"/>
            <a:fld id="{546F342E-8484-4702-8326-3C4F0D187E4A}" type="slidenum">
              <a:rPr lang="en-US" sz="1800" smtClean="0"/>
              <a:pPr algn="r"/>
              <a:t>‹#›</a:t>
            </a:fld>
            <a:endParaRPr lang="en-US" sz="1800" dirty="0"/>
          </a:p>
        </p:txBody>
      </p:sp>
    </p:spTree>
    <p:extLst>
      <p:ext uri="{BB962C8B-B14F-4D97-AF65-F5344CB8AC3E}">
        <p14:creationId xmlns:p14="http://schemas.microsoft.com/office/powerpoint/2010/main" val="10245493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2284" y="1271017"/>
            <a:ext cx="10363200" cy="1362075"/>
          </a:xfrm>
          <a:prstGeom prst="rect">
            <a:avLst/>
          </a:prstGeom>
        </p:spPr>
        <p:txBody>
          <a:bodyPr anchor="t"/>
          <a:lstStyle>
            <a:lvl1pPr algn="ctr">
              <a:lnSpc>
                <a:spcPts val="3800"/>
              </a:lnSpc>
              <a:defRPr sz="3600" b="1" cap="all" baseline="0">
                <a:effectLst/>
                <a:latin typeface="Calibri" pitchFamily="34" charset="0"/>
              </a:defRPr>
            </a:lvl1pPr>
          </a:lstStyle>
          <a:p>
            <a:endParaRPr lang="en-US" dirty="0"/>
          </a:p>
        </p:txBody>
      </p:sp>
      <p:sp>
        <p:nvSpPr>
          <p:cNvPr id="3" name="Text Placeholder 2"/>
          <p:cNvSpPr>
            <a:spLocks noGrp="1"/>
          </p:cNvSpPr>
          <p:nvPr>
            <p:ph type="body" idx="1"/>
          </p:nvPr>
        </p:nvSpPr>
        <p:spPr>
          <a:xfrm>
            <a:off x="912284" y="2743200"/>
            <a:ext cx="10363200" cy="1500187"/>
          </a:xfrm>
          <a:prstGeom prst="rect">
            <a:avLst/>
          </a:prstGeom>
        </p:spPr>
        <p:txBody>
          <a:bodyPr anchor="t" anchorCtr="0"/>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4" name="TextBox 3"/>
          <p:cNvSpPr txBox="1"/>
          <p:nvPr userDrawn="1"/>
        </p:nvSpPr>
        <p:spPr>
          <a:xfrm>
            <a:off x="10605961" y="6087052"/>
            <a:ext cx="1154464" cy="369332"/>
          </a:xfrm>
          <a:prstGeom prst="rect">
            <a:avLst/>
          </a:prstGeom>
          <a:noFill/>
        </p:spPr>
        <p:txBody>
          <a:bodyPr wrap="square" rtlCol="0">
            <a:spAutoFit/>
          </a:bodyPr>
          <a:lstStyle/>
          <a:p>
            <a:pPr algn="r"/>
            <a:fld id="{546F342E-8484-4702-8326-3C4F0D187E4A}" type="slidenum">
              <a:rPr lang="en-US" sz="1800" smtClean="0"/>
              <a:pPr algn="r"/>
              <a:t>‹#›</a:t>
            </a:fld>
            <a:endParaRPr lang="en-US" sz="1800" dirty="0"/>
          </a:p>
        </p:txBody>
      </p:sp>
    </p:spTree>
    <p:extLst>
      <p:ext uri="{BB962C8B-B14F-4D97-AF65-F5344CB8AC3E}">
        <p14:creationId xmlns:p14="http://schemas.microsoft.com/office/powerpoint/2010/main" val="97315647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Content Placeholder 2"/>
          <p:cNvSpPr>
            <a:spLocks noGrp="1"/>
          </p:cNvSpPr>
          <p:nvPr>
            <p:ph idx="1"/>
          </p:nvPr>
        </p:nvSpPr>
        <p:spPr>
          <a:xfrm>
            <a:off x="4766733" y="273051"/>
            <a:ext cx="6815667" cy="5518150"/>
          </a:xfrm>
          <a:prstGeom prst="rect">
            <a:avLst/>
          </a:prstGeom>
        </p:spPr>
        <p:txBody>
          <a:bodyPr anchor="ctr" anchorCtr="0"/>
          <a:lstStyle>
            <a:lvl1pPr marL="342900" indent="-342900">
              <a:buClr>
                <a:schemeClr val="tx1"/>
              </a:buClr>
              <a:buSzPct val="70000"/>
              <a:buFont typeface="Wingdings" pitchFamily="2" charset="2"/>
              <a:buChar char="§"/>
              <a:defRPr sz="2400" b="1">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a:p>
            <a:pPr lvl="1"/>
            <a:endParaRPr lang="en-US" dirty="0"/>
          </a:p>
          <a:p>
            <a:pPr lvl="2"/>
            <a:endParaRPr lang="en-US" dirty="0"/>
          </a:p>
        </p:txBody>
      </p:sp>
      <p:sp>
        <p:nvSpPr>
          <p:cNvPr id="4" name="Text Placeholder 3"/>
          <p:cNvSpPr>
            <a:spLocks noGrp="1"/>
          </p:cNvSpPr>
          <p:nvPr>
            <p:ph type="body" sz="half" idx="2"/>
          </p:nvPr>
        </p:nvSpPr>
        <p:spPr>
          <a:xfrm>
            <a:off x="609601" y="1435102"/>
            <a:ext cx="4011084"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6" name="Text Placeholder 5"/>
          <p:cNvSpPr>
            <a:spLocks noGrp="1"/>
          </p:cNvSpPr>
          <p:nvPr>
            <p:ph type="body" sz="quarter" idx="11" hasCustomPrompt="1"/>
          </p:nvPr>
        </p:nvSpPr>
        <p:spPr>
          <a:xfrm>
            <a:off x="609600" y="6019800"/>
            <a:ext cx="109728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7" name="TextBox 6"/>
          <p:cNvSpPr txBox="1"/>
          <p:nvPr userDrawn="1"/>
        </p:nvSpPr>
        <p:spPr>
          <a:xfrm>
            <a:off x="10605961" y="6087052"/>
            <a:ext cx="1154464" cy="369332"/>
          </a:xfrm>
          <a:prstGeom prst="rect">
            <a:avLst/>
          </a:prstGeom>
          <a:noFill/>
        </p:spPr>
        <p:txBody>
          <a:bodyPr wrap="square" rtlCol="0">
            <a:spAutoFit/>
          </a:bodyPr>
          <a:lstStyle/>
          <a:p>
            <a:pPr algn="r"/>
            <a:fld id="{546F342E-8484-4702-8326-3C4F0D187E4A}" type="slidenum">
              <a:rPr lang="en-US" sz="1800" smtClean="0"/>
              <a:pPr algn="r"/>
              <a:t>‹#›</a:t>
            </a:fld>
            <a:endParaRPr lang="en-US" sz="1800" dirty="0"/>
          </a:p>
        </p:txBody>
      </p:sp>
    </p:spTree>
    <p:extLst>
      <p:ext uri="{BB962C8B-B14F-4D97-AF65-F5344CB8AC3E}">
        <p14:creationId xmlns:p14="http://schemas.microsoft.com/office/powerpoint/2010/main" val="192244324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Picture Placeholder 2"/>
          <p:cNvSpPr>
            <a:spLocks noGrp="1"/>
          </p:cNvSpPr>
          <p:nvPr>
            <p:ph type="pic" idx="1"/>
          </p:nvPr>
        </p:nvSpPr>
        <p:spPr>
          <a:xfrm>
            <a:off x="2389717" y="612775"/>
            <a:ext cx="7315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5" name="TextBox 4"/>
          <p:cNvSpPr txBox="1"/>
          <p:nvPr userDrawn="1"/>
        </p:nvSpPr>
        <p:spPr>
          <a:xfrm>
            <a:off x="10605961" y="6087052"/>
            <a:ext cx="1154464" cy="369332"/>
          </a:xfrm>
          <a:prstGeom prst="rect">
            <a:avLst/>
          </a:prstGeom>
          <a:noFill/>
        </p:spPr>
        <p:txBody>
          <a:bodyPr wrap="square" rtlCol="0">
            <a:spAutoFit/>
          </a:bodyPr>
          <a:lstStyle/>
          <a:p>
            <a:pPr algn="r"/>
            <a:fld id="{546F342E-8484-4702-8326-3C4F0D187E4A}" type="slidenum">
              <a:rPr lang="en-US" sz="1800" smtClean="0"/>
              <a:pPr algn="r"/>
              <a:t>‹#›</a:t>
            </a:fld>
            <a:endParaRPr lang="en-US" sz="1800" dirty="0"/>
          </a:p>
        </p:txBody>
      </p:sp>
    </p:spTree>
    <p:extLst>
      <p:ext uri="{BB962C8B-B14F-4D97-AF65-F5344CB8AC3E}">
        <p14:creationId xmlns:p14="http://schemas.microsoft.com/office/powerpoint/2010/main" val="272935640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828800" y="1981200"/>
            <a:ext cx="85344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3" name="TextBox 2"/>
          <p:cNvSpPr txBox="1"/>
          <p:nvPr userDrawn="1"/>
        </p:nvSpPr>
        <p:spPr>
          <a:xfrm>
            <a:off x="442365" y="6070868"/>
            <a:ext cx="1154464" cy="369332"/>
          </a:xfrm>
          <a:prstGeom prst="rect">
            <a:avLst/>
          </a:prstGeom>
          <a:noFill/>
        </p:spPr>
        <p:txBody>
          <a:bodyPr wrap="square" rtlCol="0">
            <a:spAutoFit/>
          </a:bodyPr>
          <a:lstStyle/>
          <a:p>
            <a:pPr algn="l"/>
            <a:fld id="{546F342E-8484-4702-8326-3C4F0D187E4A}" type="slidenum">
              <a:rPr lang="en-US" sz="1800" smtClean="0"/>
              <a:pPr algn="l"/>
              <a:t>‹#›</a:t>
            </a:fld>
            <a:endParaRPr lang="en-US" sz="1800" dirty="0"/>
          </a:p>
        </p:txBody>
      </p:sp>
    </p:spTree>
    <p:extLst>
      <p:ext uri="{BB962C8B-B14F-4D97-AF65-F5344CB8AC3E}">
        <p14:creationId xmlns:p14="http://schemas.microsoft.com/office/powerpoint/2010/main" val="402538052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999920"/>
            <a:ext cx="10972800" cy="4983288"/>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5"/>
            <a:ext cx="1154464"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6F342E-8484-4702-8326-3C4F0D187E4A}" type="slidenum">
              <a:rPr kumimoji="0" lang="en-US" sz="2400" b="0" i="0" u="none" strike="noStrike" kern="1200" cap="none" spc="0" normalizeH="0" baseline="0" noProof="0" smtClean="0">
                <a:ln>
                  <a:noFill/>
                </a:ln>
                <a:solidFill>
                  <a:srgbClr val="0F56DC"/>
                </a:solidFill>
                <a:effectLst/>
                <a:uLnTx/>
                <a:uFillTx/>
                <a:latin typeface="Myriad Web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7" name="Title 1"/>
          <p:cNvSpPr>
            <a:spLocks noGrp="1"/>
          </p:cNvSpPr>
          <p:nvPr>
            <p:ph type="title"/>
          </p:nvPr>
        </p:nvSpPr>
        <p:spPr>
          <a:xfrm>
            <a:off x="609600" y="274639"/>
            <a:ext cx="10972800" cy="663883"/>
          </a:xfrm>
          <a:prstGeom prst="rect">
            <a:avLst/>
          </a:prstGeom>
        </p:spPr>
        <p:txBody>
          <a:bodyPr anchor="b" anchorCtr="0"/>
          <a:lstStyle>
            <a:lvl1pPr algn="l">
              <a:lnSpc>
                <a:spcPts val="4000"/>
              </a:lnSpc>
              <a:defRPr sz="3733" b="1" baseline="0">
                <a:solidFill>
                  <a:srgbClr val="0088B7"/>
                </a:solidFill>
                <a:effectLst/>
                <a:latin typeface="Calibri" pitchFamily="34" charset="0"/>
              </a:defRPr>
            </a:lvl1pPr>
          </a:lstStyle>
          <a:p>
            <a:endParaRPr lang="en-US" dirty="0"/>
          </a:p>
        </p:txBody>
      </p:sp>
    </p:spTree>
    <p:extLst>
      <p:ext uri="{BB962C8B-B14F-4D97-AF65-F5344CB8AC3E}">
        <p14:creationId xmlns:p14="http://schemas.microsoft.com/office/powerpoint/2010/main" val="40790750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4"/>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69332"/>
          </a:xfrm>
          <a:prstGeom prst="rect">
            <a:avLst/>
          </a:prstGeom>
          <a:noFill/>
        </p:spPr>
        <p:txBody>
          <a:bodyPr wrap="square" rtlCol="0">
            <a:spAutoFit/>
          </a:bodyPr>
          <a:lstStyle/>
          <a:p>
            <a:pPr algn="r" defTabSz="914354"/>
            <a:fld id="{546F342E-8484-4702-8326-3C4F0D187E4A}" type="slidenum">
              <a:rPr lang="en-US" sz="1800">
                <a:solidFill>
                  <a:srgbClr val="0F56DC"/>
                </a:solidFill>
              </a:rPr>
              <a:pPr algn="r" defTabSz="914354"/>
              <a:t>‹#›</a:t>
            </a:fld>
            <a:endParaRPr lang="en-US" sz="1800" dirty="0">
              <a:solidFill>
                <a:srgbClr val="0F56DC"/>
              </a:solidFill>
            </a:endParaRPr>
          </a:p>
        </p:txBody>
      </p:sp>
    </p:spTree>
    <p:extLst>
      <p:ext uri="{BB962C8B-B14F-4D97-AF65-F5344CB8AC3E}">
        <p14:creationId xmlns:p14="http://schemas.microsoft.com/office/powerpoint/2010/main" val="134869614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4"/>
            <a:ext cx="12192000" cy="166388"/>
          </a:xfrm>
          <a:prstGeom prst="rect">
            <a:avLst/>
          </a:prstGeom>
        </p:spPr>
      </p:pic>
      <p:sp>
        <p:nvSpPr>
          <p:cNvPr id="6" name="Text Placeholder 7"/>
          <p:cNvSpPr>
            <a:spLocks noGrp="1"/>
          </p:cNvSpPr>
          <p:nvPr>
            <p:ph type="body" sz="quarter" idx="10"/>
          </p:nvPr>
        </p:nvSpPr>
        <p:spPr>
          <a:xfrm>
            <a:off x="609600" y="999920"/>
            <a:ext cx="10972800" cy="4983288"/>
          </a:xfrm>
        </p:spPr>
        <p:txBody>
          <a:bodyPr/>
          <a:lstStyle>
            <a:lvl1pPr marL="457178" indent="-457178">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6"/>
            <a:ext cx="1154464"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6F342E-8484-4702-8326-3C4F0D187E4A}" type="slidenum">
              <a:rPr kumimoji="0" lang="en-US" sz="2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p:cNvSpPr>
            <a:spLocks noGrp="1"/>
          </p:cNvSpPr>
          <p:nvPr>
            <p:ph type="title"/>
          </p:nvPr>
        </p:nvSpPr>
        <p:spPr>
          <a:xfrm>
            <a:off x="609600" y="274640"/>
            <a:ext cx="10972800" cy="663883"/>
          </a:xfrm>
          <a:prstGeom prst="rect">
            <a:avLst/>
          </a:prstGeom>
        </p:spPr>
        <p:txBody>
          <a:bodyPr anchor="b" anchorCtr="0"/>
          <a:lstStyle>
            <a:lvl1pPr algn="l">
              <a:lnSpc>
                <a:spcPts val="4000"/>
              </a:lnSpc>
              <a:defRPr sz="3733" b="1" baseline="0">
                <a:solidFill>
                  <a:srgbClr val="0088B7"/>
                </a:solidFill>
                <a:effectLst/>
                <a:latin typeface="Calibri" pitchFamily="34" charset="0"/>
              </a:defRPr>
            </a:lvl1pPr>
          </a:lstStyle>
          <a:p>
            <a:endParaRPr lang="en-US" dirty="0"/>
          </a:p>
        </p:txBody>
      </p:sp>
    </p:spTree>
    <p:extLst>
      <p:ext uri="{BB962C8B-B14F-4D97-AF65-F5344CB8AC3E}">
        <p14:creationId xmlns:p14="http://schemas.microsoft.com/office/powerpoint/2010/main" val="115135065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2184287"/>
            <a:ext cx="10363200" cy="1892826"/>
          </a:xfrm>
        </p:spPr>
        <p:txBody>
          <a:bodyPr tIns="0"/>
          <a:lstStyle>
            <a:lvl1pPr marL="0" marR="0" indent="0" algn="l" defTabSz="914400" rtl="0" eaLnBrk="1" fontAlgn="auto" latinLnBrk="0" hangingPunct="1">
              <a:lnSpc>
                <a:spcPct val="100000"/>
              </a:lnSpc>
              <a:spcBef>
                <a:spcPct val="0"/>
              </a:spcBef>
              <a:spcAft>
                <a:spcPts val="0"/>
              </a:spcAft>
              <a:buClrTx/>
              <a:buSzTx/>
              <a:buFontTx/>
              <a:buNone/>
              <a:tabLst/>
              <a:defRPr>
                <a:solidFill>
                  <a:schemeClr val="tx2"/>
                </a:solidFill>
                <a:latin typeface="Franklin Gothic Demi" panose="020B0703020102020204" pitchFamily="34" charset="0"/>
              </a:defRPr>
            </a:lvl1pPr>
          </a:lstStyle>
          <a:p>
            <a:r>
              <a:rPr lang="en-US" dirty="0"/>
              <a:t>Title/Cover Slide</a:t>
            </a:r>
            <a:br>
              <a:rPr lang="en-US" dirty="0"/>
            </a:br>
            <a:br>
              <a:rPr lang="en-US" dirty="0"/>
            </a:br>
            <a:endParaRPr lang="en-US" dirty="0"/>
          </a:p>
        </p:txBody>
      </p:sp>
      <p:sp>
        <p:nvSpPr>
          <p:cNvPr id="6" name="Subtitle 2"/>
          <p:cNvSpPr>
            <a:spLocks noGrp="1"/>
          </p:cNvSpPr>
          <p:nvPr>
            <p:ph type="subTitle" idx="1" hasCustomPrompt="1"/>
          </p:nvPr>
        </p:nvSpPr>
        <p:spPr>
          <a:xfrm>
            <a:off x="609600" y="2890392"/>
            <a:ext cx="8534400" cy="538609"/>
          </a:xfrm>
        </p:spPr>
        <p:txBody>
          <a:bodyPr lIns="0" tIns="0"/>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3" name="Slide Number Placeholder 2"/>
          <p:cNvSpPr>
            <a:spLocks noGrp="1"/>
          </p:cNvSpPr>
          <p:nvPr>
            <p:ph type="sldNum" sz="quarter" idx="10"/>
          </p:nvPr>
        </p:nvSpPr>
        <p:spPr/>
        <p:txBody>
          <a:bodyPr/>
          <a:lstStyle>
            <a:lvl1pPr>
              <a:defRPr sz="1000" baseline="0"/>
            </a:lvl1pPr>
          </a:lstStyle>
          <a:p>
            <a:fld id="{C84BD608-9B27-4D94-8EA3-EDBF7717B56F}" type="slidenum">
              <a:rPr lang="en-US" smtClean="0"/>
              <a:pPr/>
              <a:t>‹#›</a:t>
            </a:fld>
            <a:endParaRPr lang="en-US" dirty="0"/>
          </a:p>
        </p:txBody>
      </p:sp>
    </p:spTree>
    <p:extLst>
      <p:ext uri="{BB962C8B-B14F-4D97-AF65-F5344CB8AC3E}">
        <p14:creationId xmlns:p14="http://schemas.microsoft.com/office/powerpoint/2010/main" val="31109318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and Content Slide</a:t>
            </a:r>
          </a:p>
        </p:txBody>
      </p:sp>
      <p:sp>
        <p:nvSpPr>
          <p:cNvPr id="9" name="Text Placeholder 8"/>
          <p:cNvSpPr>
            <a:spLocks noGrp="1"/>
          </p:cNvSpPr>
          <p:nvPr>
            <p:ph type="body" sz="quarter" idx="10"/>
          </p:nvPr>
        </p:nvSpPr>
        <p:spPr>
          <a:xfrm>
            <a:off x="609600" y="1371600"/>
            <a:ext cx="10972800" cy="2252924"/>
          </a:xfrm>
        </p:spPr>
        <p:txBody>
          <a:bodyPr/>
          <a:lstStyle>
            <a:lvl1pPr>
              <a:defRPr sz="2800"/>
            </a:lvl1pPr>
            <a:lvl2pPr>
              <a:defRPr sz="2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1"/>
          </p:nvPr>
        </p:nvSpPr>
        <p:spPr>
          <a:xfrm>
            <a:off x="6563692" y="6400801"/>
            <a:ext cx="2743200" cy="365125"/>
          </a:xfrm>
        </p:spPr>
        <p:txBody>
          <a:bodyPr/>
          <a:lstStyle>
            <a:lvl1pPr>
              <a:defRPr sz="1000"/>
            </a:lvl1pPr>
          </a:lstStyle>
          <a:p>
            <a:fld id="{C84BD608-9B27-4D94-8EA3-EDBF7717B56F}" type="slidenum">
              <a:rPr lang="en-US" smtClean="0"/>
              <a:pPr/>
              <a:t>‹#›</a:t>
            </a:fld>
            <a:endParaRPr lang="en-US" dirty="0"/>
          </a:p>
        </p:txBody>
      </p:sp>
    </p:spTree>
    <p:extLst>
      <p:ext uri="{BB962C8B-B14F-4D97-AF65-F5344CB8AC3E}">
        <p14:creationId xmlns:p14="http://schemas.microsoft.com/office/powerpoint/2010/main" val="8081762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04800"/>
            <a:ext cx="10972800" cy="1892826"/>
          </a:xfrm>
        </p:spPr>
        <p:txBody>
          <a:bodyPr/>
          <a:lstStyle>
            <a:lvl1pPr>
              <a:defRPr/>
            </a:lvl1pPr>
          </a:lstStyle>
          <a:p>
            <a:r>
              <a:rPr lang="en-US" dirty="0"/>
              <a:t>Title and Content Slide</a:t>
            </a:r>
            <a:br>
              <a:rPr lang="en-US" dirty="0"/>
            </a:br>
            <a:br>
              <a:rPr lang="en-US" dirty="0"/>
            </a:br>
            <a:endParaRPr lang="en-US" dirty="0"/>
          </a:p>
        </p:txBody>
      </p:sp>
      <p:sp>
        <p:nvSpPr>
          <p:cNvPr id="5" name="Text Placeholder 2"/>
          <p:cNvSpPr>
            <a:spLocks noGrp="1"/>
          </p:cNvSpPr>
          <p:nvPr>
            <p:ph idx="1"/>
          </p:nvPr>
        </p:nvSpPr>
        <p:spPr>
          <a:xfrm>
            <a:off x="609600" y="1678698"/>
            <a:ext cx="10972800" cy="2283702"/>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0" hasCustomPrompt="1"/>
          </p:nvPr>
        </p:nvSpPr>
        <p:spPr>
          <a:xfrm>
            <a:off x="609600" y="990601"/>
            <a:ext cx="10769600" cy="538609"/>
          </a:xfrm>
        </p:spPr>
        <p:txBody>
          <a:bodyPr lIns="0" t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2800" smtClean="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dirty="0">
                <a:solidFill>
                  <a:schemeClr val="tx1"/>
                </a:solidFill>
                <a:latin typeface="+mj-lt"/>
              </a:rPr>
              <a:t>Subtitle</a:t>
            </a:r>
          </a:p>
        </p:txBody>
      </p:sp>
      <p:sp>
        <p:nvSpPr>
          <p:cNvPr id="3" name="Slide Number Placeholder 2"/>
          <p:cNvSpPr>
            <a:spLocks noGrp="1"/>
          </p:cNvSpPr>
          <p:nvPr>
            <p:ph type="sldNum" sz="quarter" idx="11"/>
          </p:nvPr>
        </p:nvSpPr>
        <p:spPr/>
        <p:txBody>
          <a:bodyPr/>
          <a:lstStyle>
            <a:lvl1pPr>
              <a:defRPr sz="1000"/>
            </a:lvl1pPr>
          </a:lstStyle>
          <a:p>
            <a:fld id="{C84BD608-9B27-4D94-8EA3-EDBF7717B56F}" type="slidenum">
              <a:rPr lang="en-US" smtClean="0"/>
              <a:pPr/>
              <a:t>‹#›</a:t>
            </a:fld>
            <a:endParaRPr lang="en-US" dirty="0"/>
          </a:p>
        </p:txBody>
      </p:sp>
    </p:spTree>
    <p:extLst>
      <p:ext uri="{BB962C8B-B14F-4D97-AF65-F5344CB8AC3E}">
        <p14:creationId xmlns:p14="http://schemas.microsoft.com/office/powerpoint/2010/main" val="26501032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81236"/>
            <a:ext cx="10363200" cy="600164"/>
          </a:xfrm>
        </p:spPr>
        <p:txBody>
          <a:bodyPr anchor="t"/>
          <a:lstStyle>
            <a:lvl1pPr algn="l">
              <a:defRPr sz="3600" b="0" cap="all">
                <a:solidFill>
                  <a:schemeClr val="accent1"/>
                </a:solidFill>
                <a:latin typeface="Franklin Gothic Demi" panose="020B0703020102020204" pitchFamily="34" charset="0"/>
              </a:defRPr>
            </a:lvl1pPr>
          </a:lstStyle>
          <a:p>
            <a:r>
              <a:rPr lang="en-US" dirty="0"/>
              <a:t>Section slide</a:t>
            </a:r>
          </a:p>
        </p:txBody>
      </p:sp>
      <p:sp>
        <p:nvSpPr>
          <p:cNvPr id="3" name="Text Placeholder 2"/>
          <p:cNvSpPr>
            <a:spLocks noGrp="1"/>
          </p:cNvSpPr>
          <p:nvPr>
            <p:ph type="body" idx="1" hasCustomPrompt="1"/>
          </p:nvPr>
        </p:nvSpPr>
        <p:spPr>
          <a:xfrm>
            <a:off x="609600" y="3546902"/>
            <a:ext cx="9421091" cy="415498"/>
          </a:xfrm>
        </p:spPr>
        <p:txBody>
          <a:bodyPr lIns="0" tIns="0" anchor="t" anchorCtr="0"/>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p:txBody>
      </p:sp>
      <p:sp>
        <p:nvSpPr>
          <p:cNvPr id="4" name="Slide Number Placeholder 3"/>
          <p:cNvSpPr>
            <a:spLocks noGrp="1"/>
          </p:cNvSpPr>
          <p:nvPr>
            <p:ph type="sldNum" sz="quarter" idx="10"/>
          </p:nvPr>
        </p:nvSpPr>
        <p:spPr/>
        <p:txBody>
          <a:bodyPr/>
          <a:lstStyle>
            <a:lvl1pPr>
              <a:defRPr sz="1000"/>
            </a:lvl1pPr>
          </a:lstStyle>
          <a:p>
            <a:fld id="{C84BD608-9B27-4D94-8EA3-EDBF7717B56F}" type="slidenum">
              <a:rPr lang="en-US" smtClean="0"/>
              <a:pPr/>
              <a:t>‹#›</a:t>
            </a:fld>
            <a:endParaRPr lang="en-US" dirty="0"/>
          </a:p>
        </p:txBody>
      </p:sp>
    </p:spTree>
    <p:extLst>
      <p:ext uri="{BB962C8B-B14F-4D97-AF65-F5344CB8AC3E}">
        <p14:creationId xmlns:p14="http://schemas.microsoft.com/office/powerpoint/2010/main" val="30577578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2235200" y="6264276"/>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944E559-FB9F-45B3-9F57-C4734B5E7B09}" type="slidenum">
              <a:rPr lang="en-US" smtClean="0"/>
              <a:t>‹#›</a:t>
            </a:fld>
            <a:endParaRPr lang="en-US"/>
          </a:p>
        </p:txBody>
      </p:sp>
    </p:spTree>
    <p:extLst>
      <p:ext uri="{BB962C8B-B14F-4D97-AF65-F5344CB8AC3E}">
        <p14:creationId xmlns:p14="http://schemas.microsoft.com/office/powerpoint/2010/main" val="41719204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685800"/>
          </a:xfrm>
        </p:spPr>
        <p:txBody>
          <a:bodyPr/>
          <a:lstStyle>
            <a:lvl1pPr>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sz="1000"/>
            </a:lvl1pPr>
          </a:lstStyle>
          <a:p>
            <a:fld id="{C84BD608-9B27-4D94-8EA3-EDBF7717B56F}" type="slidenum">
              <a:rPr lang="en-US" smtClean="0"/>
              <a:pPr/>
              <a:t>‹#›</a:t>
            </a:fld>
            <a:endParaRPr lang="en-US" dirty="0"/>
          </a:p>
        </p:txBody>
      </p:sp>
    </p:spTree>
    <p:extLst>
      <p:ext uri="{BB962C8B-B14F-4D97-AF65-F5344CB8AC3E}">
        <p14:creationId xmlns:p14="http://schemas.microsoft.com/office/powerpoint/2010/main" val="28380901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1320800" y="2362201"/>
            <a:ext cx="9550400" cy="1031051"/>
          </a:xfrm>
        </p:spPr>
        <p:txBody>
          <a:bodyPr lIns="0" tIns="0"/>
          <a:lstStyle>
            <a:lvl1pPr marL="0" indent="0">
              <a:buNone/>
              <a:defRPr/>
            </a:lvl1pPr>
          </a:lstStyle>
          <a:p>
            <a:pPr lvl="0"/>
            <a:r>
              <a:rPr lang="en-US" dirty="0"/>
              <a:t>Blank slide for complex graphics, large pictures, or multiple picture layouts.</a:t>
            </a:r>
          </a:p>
        </p:txBody>
      </p:sp>
    </p:spTree>
    <p:extLst>
      <p:ext uri="{BB962C8B-B14F-4D97-AF65-F5344CB8AC3E}">
        <p14:creationId xmlns:p14="http://schemas.microsoft.com/office/powerpoint/2010/main" val="6482353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tatement Breaker">
    <p:bg>
      <p:bgPr>
        <a:solidFill>
          <a:srgbClr val="00A0AF"/>
        </a:solid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2" hasCustomPrompt="1"/>
          </p:nvPr>
        </p:nvSpPr>
        <p:spPr>
          <a:xfrm>
            <a:off x="1320800" y="1114486"/>
            <a:ext cx="9753600" cy="3416320"/>
          </a:xfrm>
        </p:spPr>
        <p:txBody>
          <a:bodyPr/>
          <a:lstStyle>
            <a:lvl1pPr marL="0" indent="0">
              <a:buNone/>
              <a:defRPr sz="3600" baseline="0">
                <a:solidFill>
                  <a:schemeClr val="bg1"/>
                </a:solidFill>
                <a:latin typeface="Franklin Gothic Medium" panose="020B0603020102020204" pitchFamily="34" charset="0"/>
              </a:defRPr>
            </a:lvl1pPr>
          </a:lstStyle>
          <a:p>
            <a:pPr lvl="0"/>
            <a:r>
              <a:rPr lang="en-US" dirty="0"/>
              <a:t>This is a compelling statement, takeaway or quote to highlight that should be highlighted. It also serves to break up the visual monotony of the usual slide progression. Be creative, but don’t clutter the page with too many words and keep roomy margins.</a:t>
            </a:r>
          </a:p>
        </p:txBody>
      </p:sp>
    </p:spTree>
    <p:extLst>
      <p:ext uri="{BB962C8B-B14F-4D97-AF65-F5344CB8AC3E}">
        <p14:creationId xmlns:p14="http://schemas.microsoft.com/office/powerpoint/2010/main" val="12110804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0" name="Rectangle 9"/>
          <p:cNvSpPr/>
          <p:nvPr userDrawn="1"/>
        </p:nvSpPr>
        <p:spPr>
          <a:xfrm>
            <a:off x="9416288" y="1575912"/>
            <a:ext cx="2775712"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609600" y="2793887"/>
            <a:ext cx="10363200" cy="1892826"/>
          </a:xfrm>
        </p:spPr>
        <p:txBody>
          <a:bodyPr tIns="0"/>
          <a:lstStyle>
            <a:lvl1pPr marL="0" marR="0" indent="0" algn="l" defTabSz="914400" rtl="0" eaLnBrk="1" fontAlgn="auto" latinLnBrk="0" hangingPunct="1">
              <a:lnSpc>
                <a:spcPct val="100000"/>
              </a:lnSpc>
              <a:spcBef>
                <a:spcPct val="0"/>
              </a:spcBef>
              <a:spcAft>
                <a:spcPts val="0"/>
              </a:spcAft>
              <a:buClrTx/>
              <a:buSzTx/>
              <a:buFontTx/>
              <a:buNone/>
              <a:tabLst/>
              <a:defRPr>
                <a:solidFill>
                  <a:schemeClr val="tx2"/>
                </a:solidFill>
                <a:latin typeface="Franklin Gothic Demi" panose="020B0703020102020204" pitchFamily="34" charset="0"/>
              </a:defRPr>
            </a:lvl1pPr>
          </a:lstStyle>
          <a:p>
            <a:r>
              <a:rPr lang="en-US" dirty="0"/>
              <a:t>Title/Cover Slide</a:t>
            </a:r>
            <a:br>
              <a:rPr lang="en-US" dirty="0"/>
            </a:br>
            <a:br>
              <a:rPr lang="en-US" dirty="0"/>
            </a:br>
            <a:endParaRPr lang="en-US" dirty="0"/>
          </a:p>
        </p:txBody>
      </p:sp>
      <p:sp>
        <p:nvSpPr>
          <p:cNvPr id="6" name="Subtitle 2"/>
          <p:cNvSpPr>
            <a:spLocks noGrp="1"/>
          </p:cNvSpPr>
          <p:nvPr>
            <p:ph type="subTitle" idx="1" hasCustomPrompt="1"/>
          </p:nvPr>
        </p:nvSpPr>
        <p:spPr>
          <a:xfrm>
            <a:off x="609600" y="3499992"/>
            <a:ext cx="8534400" cy="538609"/>
          </a:xfrm>
        </p:spPr>
        <p:txBody>
          <a:bodyPr lIns="0" tIns="0"/>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4" name="Rectangle 3"/>
          <p:cNvSpPr/>
          <p:nvPr userDrawn="1"/>
        </p:nvSpPr>
        <p:spPr>
          <a:xfrm>
            <a:off x="0" y="1575912"/>
            <a:ext cx="9448800" cy="365760"/>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Box 6"/>
          <p:cNvSpPr txBox="1"/>
          <p:nvPr userDrawn="1"/>
        </p:nvSpPr>
        <p:spPr>
          <a:xfrm>
            <a:off x="406401" y="1561398"/>
            <a:ext cx="4027649" cy="369332"/>
          </a:xfrm>
          <a:prstGeom prst="rect">
            <a:avLst/>
          </a:prstGeom>
          <a:noFill/>
        </p:spPr>
        <p:txBody>
          <a:bodyPr wrap="square" rtlCol="0">
            <a:spAutoFit/>
          </a:bodyPr>
          <a:lstStyle/>
          <a:p>
            <a:r>
              <a:rPr lang="en-US" sz="1800" dirty="0">
                <a:solidFill>
                  <a:schemeClr val="bg1"/>
                </a:solidFill>
                <a:latin typeface="Franklin Gothic Medium" panose="020B0603020102020204" pitchFamily="34" charset="0"/>
              </a:rPr>
              <a:t>Analysis.</a:t>
            </a:r>
            <a:r>
              <a:rPr lang="en-US" sz="1800" baseline="0" dirty="0">
                <a:solidFill>
                  <a:schemeClr val="bg1"/>
                </a:solidFill>
                <a:latin typeface="Franklin Gothic Medium" panose="020B0603020102020204" pitchFamily="34" charset="0"/>
              </a:rPr>
              <a:t> </a:t>
            </a:r>
            <a:r>
              <a:rPr lang="en-US" sz="1800" dirty="0">
                <a:solidFill>
                  <a:schemeClr val="bg1"/>
                </a:solidFill>
                <a:latin typeface="Franklin Gothic Medium" panose="020B0603020102020204" pitchFamily="34" charset="0"/>
              </a:rPr>
              <a:t>Answers.</a:t>
            </a:r>
            <a:r>
              <a:rPr lang="en-US" sz="1800" baseline="0" dirty="0">
                <a:solidFill>
                  <a:schemeClr val="bg1"/>
                </a:solidFill>
                <a:latin typeface="Franklin Gothic Medium" panose="020B0603020102020204" pitchFamily="34" charset="0"/>
              </a:rPr>
              <a:t> </a:t>
            </a:r>
            <a:r>
              <a:rPr lang="en-US" sz="1800" dirty="0">
                <a:solidFill>
                  <a:schemeClr val="bg1"/>
                </a:solidFill>
                <a:latin typeface="Franklin Gothic Medium" panose="020B0603020102020204" pitchFamily="34" charset="0"/>
              </a:rPr>
              <a:t>Action.</a:t>
            </a:r>
          </a:p>
        </p:txBody>
      </p:sp>
      <p:sp>
        <p:nvSpPr>
          <p:cNvPr id="8" name="TextBox 7"/>
          <p:cNvSpPr txBox="1"/>
          <p:nvPr userDrawn="1"/>
        </p:nvSpPr>
        <p:spPr>
          <a:xfrm>
            <a:off x="10034209" y="1590427"/>
            <a:ext cx="1300356" cy="323165"/>
          </a:xfrm>
          <a:prstGeom prst="rect">
            <a:avLst/>
          </a:prstGeom>
          <a:noFill/>
        </p:spPr>
        <p:txBody>
          <a:bodyPr wrap="none" rtlCol="0">
            <a:spAutoFit/>
          </a:bodyPr>
          <a:lstStyle/>
          <a:p>
            <a:r>
              <a:rPr lang="en-US" sz="1500" dirty="0">
                <a:solidFill>
                  <a:schemeClr val="bg1"/>
                </a:solidFill>
                <a:latin typeface="Franklin Gothic Medium" panose="020B0603020102020204" pitchFamily="34" charset="0"/>
              </a:rPr>
              <a:t>www.aphl.org</a:t>
            </a:r>
          </a:p>
        </p:txBody>
      </p:sp>
      <p:pic>
        <p:nvPicPr>
          <p:cNvPr id="2050" name="Picture 2" descr="S:\Admin\Logos\APHL Logos\For Electronic\Trademarked Logos (for electronic)\logo_APHL_name_TM_PMS_2C.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0591" y="457200"/>
            <a:ext cx="2875471" cy="914400"/>
          </a:xfrm>
          <a:prstGeom prst="rect">
            <a:avLst/>
          </a:prstGeom>
          <a:noFill/>
          <a:extLst>
            <a:ext uri="{909E8E84-426E-40DD-AFC4-6F175D3DCCD1}">
              <a14:hiddenFill xmlns:a14="http://schemas.microsoft.com/office/drawing/2010/main">
                <a:solidFill>
                  <a:srgbClr val="FFFFFF"/>
                </a:solidFill>
              </a14:hiddenFill>
            </a:ext>
          </a:extLst>
        </p:spPr>
      </p:pic>
      <p:sp>
        <p:nvSpPr>
          <p:cNvPr id="3" name="Chevron 2"/>
          <p:cNvSpPr/>
          <p:nvPr userDrawn="1"/>
        </p:nvSpPr>
        <p:spPr>
          <a:xfrm>
            <a:off x="9042400" y="1447800"/>
            <a:ext cx="747776" cy="72247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5" name="Slide Number Placeholder 4"/>
          <p:cNvSpPr>
            <a:spLocks noGrp="1"/>
          </p:cNvSpPr>
          <p:nvPr>
            <p:ph type="sldNum" sz="quarter" idx="10"/>
          </p:nvPr>
        </p:nvSpPr>
        <p:spPr/>
        <p:txBody>
          <a:bodyPr/>
          <a:lstStyle>
            <a:lvl1pPr>
              <a:defRPr sz="1000">
                <a:solidFill>
                  <a:schemeClr val="tx1"/>
                </a:solidFill>
              </a:defRPr>
            </a:lvl1pPr>
          </a:lstStyle>
          <a:p>
            <a:fld id="{C84BD608-9B27-4D94-8EA3-EDBF7717B56F}" type="slidenum">
              <a:rPr lang="en-US" smtClean="0"/>
              <a:pPr/>
              <a:t>‹#›</a:t>
            </a:fld>
            <a:endParaRPr lang="en-US" dirty="0"/>
          </a:p>
        </p:txBody>
      </p:sp>
    </p:spTree>
    <p:extLst>
      <p:ext uri="{BB962C8B-B14F-4D97-AF65-F5344CB8AC3E}">
        <p14:creationId xmlns:p14="http://schemas.microsoft.com/office/powerpoint/2010/main" val="313366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2"/>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54"/>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3949092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35193288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39692636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41304377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25651408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32475303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37703893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24400518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4056096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9824603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803631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09"/>
            <a:ext cx="12198571" cy="1178193"/>
          </a:xfrm>
          <a:prstGeom prst="rect">
            <a:avLst/>
          </a:prstGeom>
        </p:spPr>
      </p:pic>
      <p:sp>
        <p:nvSpPr>
          <p:cNvPr id="3" name="TextBox 2"/>
          <p:cNvSpPr txBox="1"/>
          <p:nvPr userDrawn="1"/>
        </p:nvSpPr>
        <p:spPr>
          <a:xfrm>
            <a:off x="351715" y="3662434"/>
            <a:ext cx="8852455" cy="1815882"/>
          </a:xfrm>
          <a:prstGeom prst="rect">
            <a:avLst/>
          </a:prstGeom>
          <a:noFill/>
        </p:spPr>
        <p:txBody>
          <a:bodyPr wrap="square" rtlCol="0">
            <a:spAutoFit/>
          </a:bodyPr>
          <a:lstStyle/>
          <a:p>
            <a:pPr defTabSz="914354"/>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54"/>
            <a:fld id="{546F342E-8484-4702-8326-3C4F0D187E4A}" type="slidenum">
              <a:rPr lang="en-US" sz="1800">
                <a:solidFill>
                  <a:srgbClr val="FFFFFF"/>
                </a:solidFill>
              </a:rPr>
              <a:pPr algn="r" defTabSz="914354"/>
              <a:t>‹#›</a:t>
            </a:fld>
            <a:endParaRPr lang="en-US" sz="1800" dirty="0">
              <a:solidFill>
                <a:srgbClr val="FFFFFF"/>
              </a:solidFill>
            </a:endParaRPr>
          </a:p>
        </p:txBody>
      </p:sp>
    </p:spTree>
    <p:extLst>
      <p:ext uri="{BB962C8B-B14F-4D97-AF65-F5344CB8AC3E}">
        <p14:creationId xmlns:p14="http://schemas.microsoft.com/office/powerpoint/2010/main" val="338682694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4449088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_CSEL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950142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69332"/>
          </a:xfrm>
          <a:prstGeom prst="rect">
            <a:avLst/>
          </a:prstGeom>
          <a:noFill/>
        </p:spPr>
        <p:txBody>
          <a:bodyPr wrap="square" rtlCol="0">
            <a:spAutoFit/>
          </a:bodyPr>
          <a:lstStyle/>
          <a:p>
            <a:pPr algn="r" defTabSz="914377"/>
            <a:fld id="{546F342E-8484-4702-8326-3C4F0D187E4A}" type="slidenum">
              <a:rPr lang="en-US" sz="1800">
                <a:solidFill>
                  <a:srgbClr val="0F56DC"/>
                </a:solidFill>
              </a:rPr>
              <a:pPr algn="r" defTabSz="914377"/>
              <a:t>‹#›</a:t>
            </a:fld>
            <a:endParaRPr lang="en-US" sz="1800" dirty="0">
              <a:solidFill>
                <a:srgbClr val="0F56DC"/>
              </a:solidFill>
            </a:endParaRPr>
          </a:p>
        </p:txBody>
      </p:sp>
    </p:spTree>
    <p:extLst>
      <p:ext uri="{BB962C8B-B14F-4D97-AF65-F5344CB8AC3E}">
        <p14:creationId xmlns:p14="http://schemas.microsoft.com/office/powerpoint/2010/main" val="160119168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24558071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5918"/>
          <a:stretch/>
        </p:blipFill>
        <p:spPr>
          <a:xfrm>
            <a:off x="0" y="-52439"/>
            <a:ext cx="12192000" cy="1211539"/>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E25423"/>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D9531E"/>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D9531E"/>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34549099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1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15.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7.png"/><Relationship Id="rId5" Type="http://schemas.openxmlformats.org/officeDocument/2006/relationships/slideLayout" Target="../slideLayouts/slideLayout34.xml"/><Relationship Id="rId10" Type="http://schemas.openxmlformats.org/officeDocument/2006/relationships/theme" Target="../theme/theme16.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39.xml"/></Relationships>
</file>

<file path=ppt/slideMasters/_rels/slideMaster18.xml.rels><?xml version="1.0" encoding="UTF-8" standalone="yes"?>
<Relationships xmlns="http://schemas.openxmlformats.org/package/2006/relationships"><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40.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11.png"/><Relationship Id="rId5" Type="http://schemas.openxmlformats.org/officeDocument/2006/relationships/slideLayout" Target="../slideLayouts/slideLayout45.xml"/><Relationship Id="rId10" Type="http://schemas.openxmlformats.org/officeDocument/2006/relationships/theme" Target="../theme/theme2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21.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9.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073002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145724491"/>
      </p:ext>
    </p:extLst>
  </p:cSld>
  <p:clrMap bg1="lt1" tx1="dk1" bg2="lt2" tx2="dk2" accent1="accent1" accent2="accent2" accent3="accent3" accent4="accent4" accent5="accent5" accent6="accent6" hlink="hlink" folHlink="folHlink"/>
  <p:sldLayoutIdLst>
    <p:sldLayoutId id="2147483735" r:id="rId1"/>
    <p:sldLayoutId id="2147483736" r:id="rId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598173691"/>
      </p:ext>
    </p:extLst>
  </p:cSld>
  <p:clrMap bg1="lt1" tx1="dk1" bg2="lt2" tx2="dk2" accent1="accent1" accent2="accent2" accent3="accent3" accent4="accent4" accent5="accent5" accent6="accent6" hlink="hlink" folHlink="folHlink"/>
  <p:sldLayoutIdLst>
    <p:sldLayoutId id="2147483753" r:id="rId1"/>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181984229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Lst>
  <p:transition>
    <p:fade/>
  </p:transition>
  <p:hf hdr="0" ftr="0" dt="0"/>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791204287"/>
      </p:ext>
    </p:extLst>
  </p:cSld>
  <p:clrMap bg1="lt1" tx1="dk1" bg2="lt2" tx2="dk2" accent1="accent1" accent2="accent2" accent3="accent3" accent4="accent4" accent5="accent5" accent6="accent6" hlink="hlink" folHlink="folHlink"/>
  <p:sldLayoutIdLst>
    <p:sldLayoutId id="2147483781" r:id="rId1"/>
    <p:sldLayoutId id="2147483782" r:id="rId2"/>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472759955"/>
      </p:ext>
    </p:extLst>
  </p:cSld>
  <p:clrMap bg1="lt1" tx1="dk1" bg2="lt2" tx2="dk2" accent1="accent1" accent2="accent2" accent3="accent3" accent4="accent4" accent5="accent5" accent6="accent6" hlink="hlink" folHlink="folHlink"/>
  <p:sldLayoutIdLst>
    <p:sldLayoutId id="2147483786" r:id="rId1"/>
    <p:sldLayoutId id="2147483787" r:id="rId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64823123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29365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678617217"/>
      </p:ext>
    </p:extLst>
  </p:cSld>
  <p:clrMap bg1="lt1" tx1="dk1" bg2="lt2" tx2="dk2" accent1="accent1" accent2="accent2" accent3="accent3" accent4="accent4" accent5="accent5" accent6="accent6" hlink="hlink" folHlink="folHlink"/>
  <p:sldLayoutIdLst>
    <p:sldLayoutId id="2147483832" r:id="rId1"/>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611042326"/>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04CAC-5FB5-4D36-A0DD-46D5E6EA1EA3}" type="slidenum">
              <a:rPr lang="en-US" smtClean="0"/>
              <a:t>‹#›</a:t>
            </a:fld>
            <a:endParaRPr lang="en-US" dirty="0"/>
          </a:p>
        </p:txBody>
      </p:sp>
    </p:spTree>
    <p:extLst>
      <p:ext uri="{BB962C8B-B14F-4D97-AF65-F5344CB8AC3E}">
        <p14:creationId xmlns:p14="http://schemas.microsoft.com/office/powerpoint/2010/main" val="3672483228"/>
      </p:ext>
    </p:extLst>
  </p:cSld>
  <p:clrMap bg1="lt1" tx1="dk1" bg2="lt2" tx2="dk2" accent1="accent1" accent2="accent2" accent3="accent3" accent4="accent4" accent5="accent5" accent6="accent6" hlink="hlink" folHlink="folHlink"/>
  <p:sldLayoutIdLst>
    <p:sldLayoutId id="2147483854" r:id="rId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919439018"/>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972800" cy="661720"/>
          </a:xfrm>
          <a:prstGeom prst="rect">
            <a:avLst/>
          </a:prstGeom>
        </p:spPr>
        <p:txBody>
          <a:bodyPr vert="horz" lIns="0" tIns="0" rIns="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09600" y="1219200"/>
            <a:ext cx="10972800" cy="2283702"/>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609600" y="5867400"/>
            <a:ext cx="1524000" cy="990600"/>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26" name="Picture 2" descr="S:\Admin\Logos\APHL Logos\For Electronic\Trademarked Logos (for electronic)\logo_APHL_acro_largeTM_whit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2801" y="6019801"/>
            <a:ext cx="1192591" cy="6038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35201" y="6393543"/>
            <a:ext cx="2449581" cy="338554"/>
          </a:xfrm>
          <a:prstGeom prst="rect">
            <a:avLst/>
          </a:prstGeom>
          <a:noFill/>
        </p:spPr>
        <p:txBody>
          <a:bodyPr wrap="none" rtlCol="0">
            <a:spAutoFit/>
          </a:bodyPr>
          <a:lstStyle/>
          <a:p>
            <a:r>
              <a:rPr lang="en-US" sz="1600" dirty="0">
                <a:solidFill>
                  <a:srgbClr val="00A0AF"/>
                </a:solidFill>
                <a:latin typeface="Franklin Gothic Medium" panose="020B0603020102020204" pitchFamily="34" charset="0"/>
              </a:rPr>
              <a:t>Analysis. Answers. Action.</a:t>
            </a:r>
          </a:p>
        </p:txBody>
      </p:sp>
      <p:sp>
        <p:nvSpPr>
          <p:cNvPr id="9" name="TextBox 8"/>
          <p:cNvSpPr txBox="1"/>
          <p:nvPr/>
        </p:nvSpPr>
        <p:spPr>
          <a:xfrm>
            <a:off x="9855200" y="6393543"/>
            <a:ext cx="1370568" cy="338554"/>
          </a:xfrm>
          <a:prstGeom prst="rect">
            <a:avLst/>
          </a:prstGeom>
          <a:noFill/>
        </p:spPr>
        <p:txBody>
          <a:bodyPr wrap="none" rtlCol="0">
            <a:spAutoFit/>
          </a:bodyPr>
          <a:lstStyle/>
          <a:p>
            <a:r>
              <a:rPr lang="en-US" sz="1600" dirty="0">
                <a:solidFill>
                  <a:schemeClr val="tx2"/>
                </a:solidFill>
                <a:latin typeface="Franklin Gothic Medium" panose="020B0603020102020204" pitchFamily="34" charset="0"/>
              </a:rPr>
              <a:t>www.aphl.org</a:t>
            </a:r>
          </a:p>
        </p:txBody>
      </p:sp>
      <p:sp>
        <p:nvSpPr>
          <p:cNvPr id="6" name="Slide Number Placeholder 5"/>
          <p:cNvSpPr>
            <a:spLocks noGrp="1"/>
          </p:cNvSpPr>
          <p:nvPr>
            <p:ph type="sldNum" sz="quarter" idx="4"/>
          </p:nvPr>
        </p:nvSpPr>
        <p:spPr>
          <a:xfrm>
            <a:off x="6563692" y="6380258"/>
            <a:ext cx="2743200" cy="365125"/>
          </a:xfrm>
          <a:prstGeom prst="rect">
            <a:avLst/>
          </a:prstGeom>
        </p:spPr>
        <p:txBody>
          <a:bodyPr vert="horz" lIns="91440" tIns="45720" rIns="91440" bIns="45720" rtlCol="0" anchor="ctr"/>
          <a:lstStyle>
            <a:lvl1pPr algn="r">
              <a:defRPr sz="1000">
                <a:solidFill>
                  <a:schemeClr val="tx1"/>
                </a:solidFill>
              </a:defRPr>
            </a:lvl1pPr>
          </a:lstStyle>
          <a:p>
            <a:fld id="{C84BD608-9B27-4D94-8EA3-EDBF7717B56F}" type="slidenum">
              <a:rPr lang="en-US" smtClean="0"/>
              <a:pPr/>
              <a:t>‹#›</a:t>
            </a:fld>
            <a:endParaRPr lang="en-US" dirty="0"/>
          </a:p>
        </p:txBody>
      </p:sp>
    </p:spTree>
    <p:extLst>
      <p:ext uri="{BB962C8B-B14F-4D97-AF65-F5344CB8AC3E}">
        <p14:creationId xmlns:p14="http://schemas.microsoft.com/office/powerpoint/2010/main" val="1415017899"/>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Lst>
  <p:hf hdr="0" ftr="0" dt="0"/>
  <p:txStyles>
    <p:titleStyle>
      <a:lvl1pPr algn="l" defTabSz="914400" rtl="0" eaLnBrk="1" latinLnBrk="0" hangingPunct="1">
        <a:spcBef>
          <a:spcPct val="0"/>
        </a:spcBef>
        <a:buNone/>
        <a:defRPr sz="4000" kern="1200">
          <a:solidFill>
            <a:schemeClr val="tx2"/>
          </a:solidFill>
          <a:latin typeface="Franklin Gothic Medium" panose="020B06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8B850-4439-496F-8322-B2C842C3FA74}" type="slidenum">
              <a:rPr lang="en-US" smtClean="0"/>
              <a:t>‹#›</a:t>
            </a:fld>
            <a:endParaRPr lang="en-US" dirty="0"/>
          </a:p>
        </p:txBody>
      </p:sp>
    </p:spTree>
    <p:extLst>
      <p:ext uri="{BB962C8B-B14F-4D97-AF65-F5344CB8AC3E}">
        <p14:creationId xmlns:p14="http://schemas.microsoft.com/office/powerpoint/2010/main" val="673501806"/>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058500587"/>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158256082"/>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110484463"/>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9334079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679289757"/>
      </p:ext>
    </p:extLst>
  </p:cSld>
  <p:clrMap bg1="lt1" tx1="dk1" bg2="lt2" tx2="dk2" accent1="accent1" accent2="accent2" accent3="accent3" accent4="accent4" accent5="accent5" accent6="accent6" hlink="hlink" folHlink="folHlink"/>
  <p:sldLayoutIdLst>
    <p:sldLayoutId id="2147483683" r:id="rId1"/>
    <p:sldLayoutId id="2147483684" r:id="rId2"/>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420755553"/>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44939933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cdc.gov/nndss/trc/news/" TargetMode="External"/><Relationship Id="rId4" Type="http://schemas.openxmlformats.org/officeDocument/2006/relationships/hyperlink" Target="https://www.cdc.gov/nndss/trc/"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4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tmp"/></Relationships>
</file>

<file path=ppt/slides/_rels/slide27.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hyperlink" Target="https://phinvads.cdc.gov/" TargetMode="External"/><Relationship Id="rId2" Type="http://schemas.openxmlformats.org/officeDocument/2006/relationships/notesSlide" Target="../notesSlides/notesSlide33.xml"/><Relationship Id="rId1" Type="http://schemas.openxmlformats.org/officeDocument/2006/relationships/slideLayout" Target="../slideLayouts/slideLayout40.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hyperlink" Target="https://phinvads.cdc.gov/" TargetMode="External"/><Relationship Id="rId2" Type="http://schemas.openxmlformats.org/officeDocument/2006/relationships/notesSlide" Target="../notesSlides/notesSlide34.xml"/><Relationship Id="rId1" Type="http://schemas.openxmlformats.org/officeDocument/2006/relationships/slideLayout" Target="../slideLayouts/slideLayout40.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cdc.gov/nndss/trc/news/"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hyperlink" Target="mailto:edx@cdc.gov" TargetMode="External"/><Relationship Id="rId4" Type="http://schemas.openxmlformats.org/officeDocument/2006/relationships/hyperlink" Target="https://www.cdc.gov/nndss/trc/"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mets.cdc.gov/"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ndc.services.cdc.gov/event-codes-other-surveillance-resource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457198" y="6077224"/>
            <a:ext cx="11559095" cy="437877"/>
          </a:xfrm>
        </p:spPr>
        <p:txBody>
          <a:bodyPr/>
          <a:lstStyle/>
          <a:p>
            <a:r>
              <a:rPr lang="en-US" b="1" dirty="0"/>
              <a:t>February 19, 2019			            Division of Health Informatics and Surveillance</a:t>
            </a:r>
          </a:p>
        </p:txBody>
      </p:sp>
      <p:sp>
        <p:nvSpPr>
          <p:cNvPr id="7170" name="Title 3"/>
          <p:cNvSpPr>
            <a:spLocks noGrp="1"/>
          </p:cNvSpPr>
          <p:nvPr>
            <p:ph type="title"/>
          </p:nvPr>
        </p:nvSpPr>
        <p:spPr>
          <a:xfrm>
            <a:off x="4384899" y="1845076"/>
            <a:ext cx="7631394" cy="1954007"/>
          </a:xfrm>
        </p:spPr>
        <p:txBody>
          <a:bodyPr/>
          <a:lstStyle/>
          <a:p>
            <a:pPr>
              <a:lnSpc>
                <a:spcPct val="100000"/>
              </a:lnSpc>
            </a:pPr>
            <a:r>
              <a:rPr lang="en-US" altLang="en-US" sz="3200" dirty="0">
                <a:solidFill>
                  <a:srgbClr val="2F97DA"/>
                </a:solidFill>
              </a:rPr>
              <a:t>NNDSS Modernization Initiative (NMI): I</a:t>
            </a:r>
            <a:r>
              <a:rPr lang="en-US" sz="3200" dirty="0"/>
              <a:t>ntroducing Cohorts—a New Efficient Approach to HL7 Case Notification Technical Assistance</a:t>
            </a:r>
            <a:br>
              <a:rPr lang="en-US" altLang="en-US" sz="3200" dirty="0">
                <a:solidFill>
                  <a:srgbClr val="2F97DA"/>
                </a:solidFill>
              </a:rPr>
            </a:br>
            <a:endParaRPr lang="en-US" altLang="en-US" sz="3200" dirty="0">
              <a:solidFill>
                <a:srgbClr val="FF0000"/>
              </a:solidFill>
            </a:endParaRPr>
          </a:p>
        </p:txBody>
      </p:sp>
      <p:pic>
        <p:nvPicPr>
          <p:cNvPr id="6" name="Picture 5"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1" y="1549262"/>
            <a:ext cx="3981359" cy="1563829"/>
          </a:xfrm>
          <a:prstGeom prst="rect">
            <a:avLst/>
          </a:prstGeom>
        </p:spPr>
      </p:pic>
      <p:sp>
        <p:nvSpPr>
          <p:cNvPr id="9" name="Subtitle 1"/>
          <p:cNvSpPr>
            <a:spLocks noGrp="1"/>
          </p:cNvSpPr>
          <p:nvPr>
            <p:ph type="subTitle" idx="1"/>
          </p:nvPr>
        </p:nvSpPr>
        <p:spPr>
          <a:xfrm>
            <a:off x="457197" y="3972210"/>
            <a:ext cx="11229587" cy="1758761"/>
          </a:xfrm>
        </p:spPr>
        <p:txBody>
          <a:bodyPr/>
          <a:lstStyle/>
          <a:p>
            <a:endParaRPr lang="en-US" sz="2000" dirty="0">
              <a:solidFill>
                <a:srgbClr val="FF0000"/>
              </a:solidFill>
            </a:endParaRPr>
          </a:p>
          <a:p>
            <a:pPr marL="342891" indent="-342891">
              <a:buFont typeface="Arial" panose="020B0604020202020204" pitchFamily="34" charset="0"/>
              <a:buChar char="•"/>
            </a:pPr>
            <a:r>
              <a:rPr lang="en-US" sz="2000" dirty="0">
                <a:solidFill>
                  <a:srgbClr val="FF0000"/>
                </a:solidFill>
              </a:rPr>
              <a:t>Access the NNDSS Technical Resource Center at    </a:t>
            </a:r>
          </a:p>
          <a:p>
            <a:pPr>
              <a:spcBef>
                <a:spcPts val="0"/>
              </a:spcBef>
            </a:pPr>
            <a:r>
              <a:rPr lang="en-US" sz="2000" dirty="0">
                <a:solidFill>
                  <a:srgbClr val="FF0000"/>
                </a:solidFill>
              </a:rPr>
              <a:t>      </a:t>
            </a:r>
            <a:r>
              <a:rPr lang="en-US" sz="2000" dirty="0">
                <a:solidFill>
                  <a:srgbClr val="FF0000"/>
                </a:solidFill>
                <a:hlinkClick r:id="rId4" tooltip="Link to the NMI Technical Assistance and Training Resource Center at the CDC"/>
              </a:rPr>
              <a:t>https://www.cdc.gov/nndss/trc/</a:t>
            </a:r>
            <a:endParaRPr lang="en-US" sz="2000" dirty="0">
              <a:solidFill>
                <a:srgbClr val="FF0000"/>
              </a:solidFill>
            </a:endParaRPr>
          </a:p>
          <a:p>
            <a:pPr marL="342891" indent="-342891">
              <a:buFont typeface="Arial" panose="020B0604020202020204" pitchFamily="34" charset="0"/>
              <a:buChar char="•"/>
            </a:pPr>
            <a:r>
              <a:rPr lang="en-US" sz="2000" dirty="0">
                <a:solidFill>
                  <a:srgbClr val="FF0000"/>
                </a:solidFill>
              </a:rPr>
              <a:t>Subscribe to monthly NMI Notes news updates at</a:t>
            </a:r>
          </a:p>
          <a:p>
            <a:pPr>
              <a:spcBef>
                <a:spcPts val="0"/>
              </a:spcBef>
            </a:pPr>
            <a:r>
              <a:rPr lang="en-US" sz="2000" dirty="0">
                <a:solidFill>
                  <a:srgbClr val="FF0000"/>
                </a:solidFill>
              </a:rPr>
              <a:t>      </a:t>
            </a:r>
            <a:r>
              <a:rPr lang="en-US" sz="2000" dirty="0">
                <a:solidFill>
                  <a:srgbClr val="FF0000"/>
                </a:solidFill>
                <a:hlinkClick r:id="rId5" tooltip="NMI Notes Update"/>
              </a:rPr>
              <a:t>https://www.cdc.gov/nndss/trc/news/</a:t>
            </a:r>
            <a:endParaRPr lang="en-US" sz="2000" dirty="0">
              <a:solidFill>
                <a:srgbClr val="FF0000"/>
              </a:solidFill>
            </a:endParaRPr>
          </a:p>
        </p:txBody>
      </p:sp>
    </p:spTree>
    <p:extLst>
      <p:ext uri="{BB962C8B-B14F-4D97-AF65-F5344CB8AC3E}">
        <p14:creationId xmlns:p14="http://schemas.microsoft.com/office/powerpoint/2010/main" val="262737060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286871" y="423229"/>
            <a:ext cx="11277600" cy="628331"/>
          </a:xfrm>
        </p:spPr>
        <p:txBody>
          <a:bodyPr/>
          <a:lstStyle/>
          <a:p>
            <a:pPr>
              <a:lnSpc>
                <a:spcPct val="100000"/>
              </a:lnSpc>
            </a:pPr>
            <a:r>
              <a:rPr lang="en-US" dirty="0">
                <a:solidFill>
                  <a:srgbClr val="2F97DA"/>
                </a:solidFill>
              </a:rPr>
              <a:t>NNDSS HL7 Message Mapping Guide Estimated Timeline</a:t>
            </a:r>
          </a:p>
        </p:txBody>
      </p:sp>
      <p:pic>
        <p:nvPicPr>
          <p:cNvPr id="2" name="Picture 1" descr="The estimated timeline for message mapping guide development through the development, pre-piloting, piloting, preparation for production, and productio phases from the time period of January 2019 to December 2019" title="NNDSS HL7 MMG Estimated Timeline"/>
          <p:cNvPicPr>
            <a:picLocks noChangeAspect="1"/>
          </p:cNvPicPr>
          <p:nvPr/>
        </p:nvPicPr>
        <p:blipFill>
          <a:blip r:embed="rId3"/>
          <a:stretch>
            <a:fillRect/>
          </a:stretch>
        </p:blipFill>
        <p:spPr>
          <a:xfrm>
            <a:off x="0" y="1051560"/>
            <a:ext cx="12192000" cy="5100351"/>
          </a:xfrm>
          <a:prstGeom prst="rect">
            <a:avLst/>
          </a:prstGeom>
        </p:spPr>
      </p:pic>
    </p:spTree>
    <p:extLst>
      <p:ext uri="{BB962C8B-B14F-4D97-AF65-F5344CB8AC3E}">
        <p14:creationId xmlns:p14="http://schemas.microsoft.com/office/powerpoint/2010/main" val="72829050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2793886"/>
            <a:ext cx="7772400" cy="661720"/>
          </a:xfrm>
        </p:spPr>
        <p:txBody>
          <a:bodyPr/>
          <a:lstStyle/>
          <a:p>
            <a:r>
              <a:rPr lang="en-US" dirty="0"/>
              <a:t>NMI Project	</a:t>
            </a:r>
          </a:p>
        </p:txBody>
      </p:sp>
      <p:sp>
        <p:nvSpPr>
          <p:cNvPr id="3" name="Subtitle 2"/>
          <p:cNvSpPr>
            <a:spLocks noGrp="1"/>
          </p:cNvSpPr>
          <p:nvPr>
            <p:ph type="subTitle" idx="1"/>
          </p:nvPr>
        </p:nvSpPr>
        <p:spPr>
          <a:xfrm>
            <a:off x="1981200" y="3499992"/>
            <a:ext cx="7772400" cy="1855893"/>
          </a:xfrm>
        </p:spPr>
        <p:txBody>
          <a:bodyPr/>
          <a:lstStyle/>
          <a:p>
            <a:r>
              <a:rPr lang="en-US" sz="2800" dirty="0"/>
              <a:t>Introducing Cohorts—A New Efficient Approach to HL7 Case Notification Technical Assistance</a:t>
            </a:r>
          </a:p>
          <a:p>
            <a:r>
              <a:rPr lang="en-US" sz="2800" dirty="0"/>
              <a:t>February 19, 2019</a:t>
            </a:r>
            <a:endParaRPr lang="en-US" sz="2800" i="1" dirty="0"/>
          </a:p>
        </p:txBody>
      </p:sp>
    </p:spTree>
    <p:extLst>
      <p:ext uri="{BB962C8B-B14F-4D97-AF65-F5344CB8AC3E}">
        <p14:creationId xmlns:p14="http://schemas.microsoft.com/office/powerpoint/2010/main" val="1779605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661720"/>
          </a:xfrm>
        </p:spPr>
        <p:txBody>
          <a:bodyPr/>
          <a:lstStyle/>
          <a:p>
            <a:r>
              <a:rPr lang="en-US" dirty="0"/>
              <a:t>NMI Technical Assistance Overview</a:t>
            </a:r>
          </a:p>
        </p:txBody>
      </p:sp>
      <p:sp>
        <p:nvSpPr>
          <p:cNvPr id="4" name="Rectangle 3"/>
          <p:cNvSpPr/>
          <p:nvPr/>
        </p:nvSpPr>
        <p:spPr>
          <a:xfrm>
            <a:off x="685800" y="1583844"/>
            <a:ext cx="10363200" cy="4208844"/>
          </a:xfrm>
          <a:prstGeom prst="rect">
            <a:avLst/>
          </a:prstGeom>
        </p:spPr>
        <p:txBody>
          <a:bodyPr wrap="square">
            <a:spAutoFit/>
          </a:bodyPr>
          <a:lstStyle/>
          <a:p>
            <a:pPr marL="288925" marR="0" lvl="1" indent="0" algn="l" defTabSz="914400" rtl="0" eaLnBrk="1" fontAlgn="auto" latinLnBrk="0" hangingPunct="1">
              <a:lnSpc>
                <a:spcPct val="100000"/>
              </a:lnSpc>
              <a:spcBef>
                <a:spcPts val="1200"/>
              </a:spcBef>
              <a:spcAft>
                <a:spcPts val="300"/>
              </a:spcAft>
              <a:buClrTx/>
              <a:buSzTx/>
              <a:buFontTx/>
              <a:buNone/>
              <a:tabLst/>
              <a:defRPr/>
            </a:pPr>
            <a:r>
              <a:rPr kumimoji="0" lang="en-US" sz="2300" b="0" i="0" u="none" strike="noStrike" kern="1200" cap="none" spc="0" normalizeH="0" baseline="0" noProof="0" dirty="0">
                <a:ln>
                  <a:noFill/>
                </a:ln>
                <a:solidFill>
                  <a:srgbClr val="3F3F3F"/>
                </a:solidFill>
                <a:effectLst/>
                <a:uLnTx/>
                <a:uFillTx/>
              </a:rPr>
              <a:t>NMI TA supports public health agencies (PHAs) to implement HL7 case notifications. The TA team offers expertise and reusable tools in: </a:t>
            </a:r>
            <a:endParaRPr kumimoji="0" lang="en-US" sz="2300" b="0" i="0" u="none" strike="noStrike" kern="1200" cap="none" spc="0" normalizeH="0" baseline="0" noProof="0" dirty="0">
              <a:ln>
                <a:noFill/>
              </a:ln>
              <a:solidFill>
                <a:srgbClr val="3F3F3F"/>
              </a:solidFill>
              <a:effectLst/>
              <a:uLnTx/>
              <a:uFillTx/>
              <a:cs typeface="Times New Roman" panose="02020603050405020304" pitchFamily="18" charset="0"/>
            </a:endParaRPr>
          </a:p>
          <a:p>
            <a:pPr marL="631825" marR="0" lvl="1" indent="-342900" algn="l" defTabSz="914400" rtl="0" eaLnBrk="1" fontAlgn="auto" latinLnBrk="0" hangingPunct="1">
              <a:lnSpc>
                <a:spcPct val="100000"/>
              </a:lnSpc>
              <a:spcBef>
                <a:spcPts val="1200"/>
              </a:spcBef>
              <a:spcAft>
                <a:spcPts val="300"/>
              </a:spcAft>
              <a:buClrTx/>
              <a:buSzTx/>
              <a:buFont typeface="Arial" panose="020B0604020202020204" pitchFamily="34" charset="0"/>
              <a:buChar char="•"/>
              <a:tabLst/>
              <a:defRPr/>
            </a:pPr>
            <a:r>
              <a:rPr kumimoji="0" lang="en-US" sz="2300" b="1" i="0" u="none" strike="noStrike" kern="1200" cap="none" spc="0" normalizeH="0" baseline="0" noProof="0" dirty="0">
                <a:ln>
                  <a:noFill/>
                </a:ln>
                <a:solidFill>
                  <a:srgbClr val="008791"/>
                </a:solidFill>
                <a:effectLst/>
                <a:uLnTx/>
                <a:uFillTx/>
                <a:ea typeface="MS Mincho"/>
                <a:cs typeface="Times New Roman" panose="02020603050405020304" pitchFamily="18" charset="0"/>
              </a:rPr>
              <a:t>Project management and business analysis</a:t>
            </a:r>
            <a:r>
              <a:rPr kumimoji="0" lang="en-US" sz="2300" b="0" i="0" u="none" strike="noStrike" kern="1200" cap="none" spc="0" normalizeH="0" baseline="0" noProof="0" dirty="0">
                <a:ln>
                  <a:noFill/>
                </a:ln>
                <a:solidFill>
                  <a:srgbClr val="3F3F3F"/>
                </a:solidFill>
                <a:effectLst/>
                <a:uLnTx/>
                <a:uFillTx/>
                <a:ea typeface="MS Mincho"/>
                <a:cs typeface="Times New Roman" panose="02020603050405020304" pitchFamily="18" charset="0"/>
              </a:rPr>
              <a:t>: Identify resources, risks and dependencies, develop schedule, and manage implementation.</a:t>
            </a:r>
          </a:p>
          <a:p>
            <a:pPr marL="631825" marR="0" lvl="1" indent="-342900" algn="l" defTabSz="914400" rtl="0" eaLnBrk="1" fontAlgn="auto" latinLnBrk="0" hangingPunct="1">
              <a:lnSpc>
                <a:spcPct val="100000"/>
              </a:lnSpc>
              <a:spcBef>
                <a:spcPts val="1200"/>
              </a:spcBef>
              <a:spcAft>
                <a:spcPts val="300"/>
              </a:spcAft>
              <a:buClrTx/>
              <a:buSzTx/>
              <a:buFont typeface="Arial" panose="020B0604020202020204" pitchFamily="34" charset="0"/>
              <a:buChar char="•"/>
              <a:tabLst/>
              <a:defRPr/>
            </a:pPr>
            <a:r>
              <a:rPr kumimoji="0" lang="en-US" sz="2300" b="1" i="0" u="none" strike="noStrike" kern="1200" cap="none" spc="0" normalizeH="0" baseline="0" noProof="0" dirty="0">
                <a:ln>
                  <a:noFill/>
                </a:ln>
                <a:solidFill>
                  <a:srgbClr val="008791"/>
                </a:solidFill>
                <a:effectLst/>
                <a:uLnTx/>
                <a:uFillTx/>
                <a:ea typeface="MS Mincho"/>
                <a:cs typeface="Times New Roman" panose="02020603050405020304" pitchFamily="18" charset="0"/>
              </a:rPr>
              <a:t>Data standards expertise and workflow analysis</a:t>
            </a:r>
            <a:r>
              <a:rPr kumimoji="0" lang="en-US" sz="2300" b="0" i="0" u="none" strike="noStrike" kern="1200" cap="none" spc="0" normalizeH="0" baseline="0" noProof="0" dirty="0">
                <a:ln>
                  <a:noFill/>
                </a:ln>
                <a:solidFill>
                  <a:srgbClr val="3F3F3F"/>
                </a:solidFill>
                <a:effectLst/>
                <a:uLnTx/>
                <a:uFillTx/>
                <a:ea typeface="MS Mincho"/>
                <a:cs typeface="Times New Roman" panose="02020603050405020304" pitchFamily="18" charset="0"/>
              </a:rPr>
              <a:t>: Work closely with PHA surveillance and IT staff to harmonize surveillance system terminology to incorporate data standards.</a:t>
            </a:r>
          </a:p>
          <a:p>
            <a:pPr marL="631825" marR="0" lvl="1" indent="-342900" algn="l" defTabSz="914400" rtl="0" eaLnBrk="1" fontAlgn="auto" latinLnBrk="0" hangingPunct="1">
              <a:lnSpc>
                <a:spcPct val="100000"/>
              </a:lnSpc>
              <a:spcBef>
                <a:spcPts val="1200"/>
              </a:spcBef>
              <a:spcAft>
                <a:spcPts val="300"/>
              </a:spcAft>
              <a:buClrTx/>
              <a:buSzTx/>
              <a:buFont typeface="Arial" panose="020B0604020202020204" pitchFamily="34" charset="0"/>
              <a:buChar char="•"/>
              <a:tabLst/>
              <a:defRPr/>
            </a:pPr>
            <a:r>
              <a:rPr kumimoji="0" lang="en-US" sz="2300" b="1" i="0" u="none" strike="noStrike" kern="1200" cap="none" spc="0" normalizeH="0" baseline="0" noProof="0" dirty="0">
                <a:ln>
                  <a:noFill/>
                </a:ln>
                <a:solidFill>
                  <a:srgbClr val="008791"/>
                </a:solidFill>
                <a:effectLst/>
                <a:uLnTx/>
                <a:uFillTx/>
                <a:ea typeface="MS Mincho"/>
                <a:cs typeface="Times New Roman" panose="02020603050405020304" pitchFamily="18" charset="0"/>
              </a:rPr>
              <a:t>Technical architecture expertise</a:t>
            </a:r>
            <a:r>
              <a:rPr kumimoji="0" lang="en-US" sz="2300" b="0" i="0" u="none" strike="noStrike" kern="1200" cap="none" spc="0" normalizeH="0" baseline="0" noProof="0" dirty="0">
                <a:ln>
                  <a:noFill/>
                </a:ln>
                <a:solidFill>
                  <a:srgbClr val="3F3F3F"/>
                </a:solidFill>
                <a:effectLst/>
                <a:uLnTx/>
                <a:uFillTx/>
                <a:ea typeface="MS Mincho"/>
                <a:cs typeface="Times New Roman" panose="02020603050405020304" pitchFamily="18" charset="0"/>
              </a:rPr>
              <a:t>: Identify system architecture and capabilities, and develop and implement technical solutions that address data exchange needs</a:t>
            </a:r>
            <a:r>
              <a:rPr kumimoji="0" lang="en-US" sz="2200" b="0" i="0" u="none" strike="noStrike" kern="1200" cap="none" spc="0" normalizeH="0" baseline="0" noProof="0" dirty="0">
                <a:ln>
                  <a:noFill/>
                </a:ln>
                <a:solidFill>
                  <a:srgbClr val="3F3F3F"/>
                </a:solidFill>
                <a:effectLst/>
                <a:uLnTx/>
                <a:uFillTx/>
                <a:latin typeface="Franklin Gothic Book" panose="020B0503020102020204" pitchFamily="34" charset="0"/>
                <a:ea typeface="MS Mincho"/>
                <a:cs typeface="Times New Roman" panose="02020603050405020304" pitchFamily="18" charset="0"/>
              </a:rPr>
              <a:t>.</a:t>
            </a:r>
            <a:endParaRPr kumimoji="0" lang="en-US" sz="2200" b="0" i="0" u="none" strike="noStrike" kern="1200" cap="none" spc="0" normalizeH="0" baseline="0" noProof="0" dirty="0">
              <a:ln>
                <a:noFill/>
              </a:ln>
              <a:solidFill>
                <a:srgbClr val="3F3F3F"/>
              </a:solidFill>
              <a:effectLst/>
              <a:uLnTx/>
              <a:uFillTx/>
              <a:latin typeface="Franklin Gothic Book" panose="020B0503020102020204" pitchFamily="34" charset="0"/>
              <a:ea typeface="+mn-ea"/>
              <a:cs typeface="+mn-cs"/>
            </a:endParaRPr>
          </a:p>
        </p:txBody>
      </p:sp>
      <p:sp>
        <p:nvSpPr>
          <p:cNvPr id="7" name="Text Placeholder 3">
            <a:extLst>
              <a:ext uri="{FF2B5EF4-FFF2-40B4-BE49-F238E27FC236}">
                <a16:creationId xmlns:a16="http://schemas.microsoft.com/office/drawing/2014/main" id="{4E1D9F42-BB93-4B57-9AC5-2375F9A98B45}"/>
              </a:ext>
            </a:extLst>
          </p:cNvPr>
          <p:cNvSpPr txBox="1">
            <a:spLocks/>
          </p:cNvSpPr>
          <p:nvPr/>
        </p:nvSpPr>
        <p:spPr>
          <a:xfrm>
            <a:off x="533400" y="966520"/>
            <a:ext cx="8077200" cy="47705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F3F3F"/>
                </a:solidFill>
                <a:effectLst/>
                <a:uLnTx/>
                <a:uFillTx/>
                <a:latin typeface="Arial"/>
                <a:ea typeface="+mn-ea"/>
                <a:cs typeface="+mn-cs"/>
              </a:rPr>
              <a:t>Laura Carlton</a:t>
            </a:r>
          </a:p>
        </p:txBody>
      </p:sp>
      <p:sp>
        <p:nvSpPr>
          <p:cNvPr id="8" name="Slide Number Placeholder 7"/>
          <p:cNvSpPr>
            <a:spLocks noGrp="1"/>
          </p:cNvSpPr>
          <p:nvPr>
            <p:ph type="sldNum" sz="quarter" idx="10"/>
          </p:nvPr>
        </p:nvSpPr>
        <p:spPr/>
        <p:txBody>
          <a:bodyPr/>
          <a:lstStyle/>
          <a:p>
            <a:fld id="{C84BD608-9B27-4D94-8EA3-EDBF7717B56F}" type="slidenum">
              <a:rPr lang="en-US" smtClean="0"/>
              <a:pPr/>
              <a:t>12</a:t>
            </a:fld>
            <a:endParaRPr lang="en-US" dirty="0"/>
          </a:p>
        </p:txBody>
      </p:sp>
    </p:spTree>
    <p:extLst>
      <p:ext uri="{BB962C8B-B14F-4D97-AF65-F5344CB8AC3E}">
        <p14:creationId xmlns:p14="http://schemas.microsoft.com/office/powerpoint/2010/main" val="303264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APHL Technical Assistance </a:t>
            </a:r>
          </a:p>
        </p:txBody>
      </p:sp>
      <p:sp>
        <p:nvSpPr>
          <p:cNvPr id="3" name="Text Placeholder 2"/>
          <p:cNvSpPr>
            <a:spLocks noGrp="1"/>
          </p:cNvSpPr>
          <p:nvPr>
            <p:ph type="body" sz="quarter" idx="10"/>
          </p:nvPr>
        </p:nvSpPr>
        <p:spPr>
          <a:xfrm>
            <a:off x="609600" y="1134744"/>
            <a:ext cx="10972800" cy="5266057"/>
          </a:xfrm>
        </p:spPr>
        <p:txBody>
          <a:bodyPr/>
          <a:lstStyle/>
          <a:p>
            <a:r>
              <a:rPr lang="en-US" sz="2500" dirty="0"/>
              <a:t>Original TA model successfully delivered TA one-on-one with partners.</a:t>
            </a:r>
          </a:p>
          <a:p>
            <a:pPr lvl="1"/>
            <a:r>
              <a:rPr lang="en-US" sz="2500" dirty="0"/>
              <a:t>Designed to provide focused, often in-person support through an entire implementation with one partner</a:t>
            </a:r>
          </a:p>
          <a:p>
            <a:pPr lvl="1"/>
            <a:r>
              <a:rPr lang="en-US" sz="2500" dirty="0"/>
              <a:t>Effective “Full service” TA</a:t>
            </a:r>
          </a:p>
          <a:p>
            <a:r>
              <a:rPr lang="en-US" sz="2500" dirty="0"/>
              <a:t>With increasing variety of projects and goals, APHL developed different models for delivering TA.</a:t>
            </a:r>
          </a:p>
          <a:p>
            <a:pPr lvl="1"/>
            <a:r>
              <a:rPr lang="en-US" sz="2500" dirty="0"/>
              <a:t>Focus on level of service provided, with a variety of options for type of expertise &amp; method of interaction</a:t>
            </a:r>
          </a:p>
          <a:p>
            <a:pPr lvl="1"/>
            <a:r>
              <a:rPr lang="en-US" sz="2500" dirty="0"/>
              <a:t>Allows selection of TA models that will most effectively achieve project goals</a:t>
            </a:r>
          </a:p>
          <a:p>
            <a:pPr lvl="1"/>
            <a:r>
              <a:rPr lang="en-US" sz="2500" dirty="0"/>
              <a:t>Multiple TA models may be used within a project for different activities  </a:t>
            </a:r>
          </a:p>
          <a:p>
            <a:pPr lvl="1"/>
            <a:endParaRPr lang="en-US" dirty="0"/>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4BD608-9B27-4D94-8EA3-EDBF7717B56F}" type="slidenum">
              <a:rPr kumimoji="0" lang="en-US" sz="1000" b="0" i="0" u="none" strike="noStrike" kern="1200" cap="none" spc="0" normalizeH="0" baseline="0" noProof="0" smtClean="0">
                <a:ln>
                  <a:noFill/>
                </a:ln>
                <a:solidFill>
                  <a:srgbClr val="3F3F3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3F3F3F"/>
              </a:solidFill>
              <a:effectLst/>
              <a:uLnTx/>
              <a:uFillTx/>
              <a:latin typeface="Arial"/>
              <a:ea typeface="+mn-ea"/>
              <a:cs typeface="+mn-cs"/>
            </a:endParaRPr>
          </a:p>
        </p:txBody>
      </p:sp>
    </p:spTree>
    <p:extLst>
      <p:ext uri="{BB962C8B-B14F-4D97-AF65-F5344CB8AC3E}">
        <p14:creationId xmlns:p14="http://schemas.microsoft.com/office/powerpoint/2010/main" val="3977135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9082279" y="1068632"/>
            <a:ext cx="202331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sng" strike="noStrike" kern="1200" cap="none" spc="0" normalizeH="0" baseline="0" noProof="0" dirty="0">
                <a:ln>
                  <a:noFill/>
                </a:ln>
                <a:solidFill>
                  <a:prstClr val="black"/>
                </a:solidFill>
                <a:effectLst/>
                <a:uLnTx/>
                <a:uFillTx/>
                <a:latin typeface="Calibri" panose="020F0502020204030204"/>
                <a:ea typeface="+mn-ea"/>
                <a:cs typeface="+mn-cs"/>
              </a:rPr>
              <a:t>Primary Owner of Process</a:t>
            </a:r>
          </a:p>
        </p:txBody>
      </p:sp>
      <p:sp>
        <p:nvSpPr>
          <p:cNvPr id="31" name="Process 43"/>
          <p:cNvSpPr/>
          <p:nvPr/>
        </p:nvSpPr>
        <p:spPr>
          <a:xfrm>
            <a:off x="9619478" y="1373465"/>
            <a:ext cx="746723" cy="306197"/>
          </a:xfrm>
          <a:prstGeom prst="flowChartProcess">
            <a:avLst/>
          </a:prstGeom>
          <a:solidFill>
            <a:srgbClr val="00A0AF"/>
          </a:solidFill>
          <a:ln w="25400" cap="flat" cmpd="sng" algn="ctr">
            <a:solidFill>
              <a:srgbClr val="00A0AF"/>
            </a:solidFill>
            <a:prstDash val="solid"/>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Franklin Gothic Book"/>
                <a:ea typeface="+mn-ea"/>
                <a:cs typeface="+mn-cs"/>
              </a:rPr>
              <a:t>APHL</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Franklin Gothic Book"/>
                <a:ea typeface="+mn-ea"/>
                <a:cs typeface="+mn-cs"/>
              </a:rPr>
              <a:t>TA TEAM</a:t>
            </a:r>
          </a:p>
        </p:txBody>
      </p:sp>
      <p:sp>
        <p:nvSpPr>
          <p:cNvPr id="32" name="Process 43"/>
          <p:cNvSpPr/>
          <p:nvPr/>
        </p:nvSpPr>
        <p:spPr>
          <a:xfrm>
            <a:off x="9619478" y="1775537"/>
            <a:ext cx="746723" cy="306197"/>
          </a:xfrm>
          <a:prstGeom prst="flowChartProcess">
            <a:avLst/>
          </a:prstGeom>
          <a:solidFill>
            <a:srgbClr val="ED7D31"/>
          </a:solidFill>
          <a:ln w="25400" cap="flat" cmpd="sng" algn="ctr">
            <a:solidFill>
              <a:srgbClr val="ED7D31"/>
            </a:solidFill>
            <a:prstDash val="solid"/>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Franklin Gothic Book"/>
                <a:ea typeface="+mn-ea"/>
                <a:cs typeface="+mn-cs"/>
              </a:rPr>
              <a:t>CDC</a:t>
            </a:r>
          </a:p>
        </p:txBody>
      </p:sp>
      <p:grpSp>
        <p:nvGrpSpPr>
          <p:cNvPr id="33" name="Group 32" descr="A Diagram showing the TA validation process from METS, Structure and Content, to Addressing Errors, Generting HL7 Messages, and resolving issues until erros are corrected.  The diagram also documents the NMI Technical Assistance Process from the initial call, to the kick off call, to when teh gap analysis is finalized, the data extract, HL7 message, Transport Set-Up. TA is then complete." title="NMI Technical Assistance Process "/>
          <p:cNvGrpSpPr/>
          <p:nvPr/>
        </p:nvGrpSpPr>
        <p:grpSpPr>
          <a:xfrm>
            <a:off x="1863469" y="1589260"/>
            <a:ext cx="8402618" cy="4206419"/>
            <a:chOff x="1732075" y="84607"/>
            <a:chExt cx="11203491" cy="4556545"/>
          </a:xfrm>
        </p:grpSpPr>
        <p:graphicFrame>
          <p:nvGraphicFramePr>
            <p:cNvPr id="34" name="Diagram 33"/>
            <p:cNvGraphicFramePr/>
            <p:nvPr/>
          </p:nvGraphicFramePr>
          <p:xfrm>
            <a:off x="1732075" y="84607"/>
            <a:ext cx="9989808" cy="788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7" name="Group 36"/>
            <p:cNvGrpSpPr/>
            <p:nvPr/>
          </p:nvGrpSpPr>
          <p:grpSpPr>
            <a:xfrm>
              <a:off x="1761301" y="1047013"/>
              <a:ext cx="11174265" cy="3594139"/>
              <a:chOff x="1761301" y="1047013"/>
              <a:chExt cx="11174265" cy="3594139"/>
            </a:xfrm>
          </p:grpSpPr>
          <p:sp>
            <p:nvSpPr>
              <p:cNvPr id="38" name="Process 43"/>
              <p:cNvSpPr/>
              <p:nvPr/>
            </p:nvSpPr>
            <p:spPr>
              <a:xfrm>
                <a:off x="1761301" y="2387171"/>
                <a:ext cx="1682185" cy="895777"/>
              </a:xfrm>
              <a:prstGeom prst="flowChartProcess">
                <a:avLst/>
              </a:prstGeom>
              <a:noFill/>
              <a:ln w="25400" cap="flat" cmpd="sng" algn="ctr">
                <a:solidFill>
                  <a:srgbClr val="00A0AF"/>
                </a:solidFill>
                <a:prstDash val="solid"/>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A0AF"/>
                    </a:solidFill>
                    <a:effectLst/>
                    <a:uLnTx/>
                    <a:uFillTx/>
                    <a:latin typeface="Franklin Gothic Book"/>
                    <a:ea typeface="+mn-ea"/>
                    <a:cs typeface="+mn-cs"/>
                  </a:rPr>
                  <a:t>02. TA Kickoff Call</a:t>
                </a:r>
              </a:p>
            </p:txBody>
          </p:sp>
          <p:sp>
            <p:nvSpPr>
              <p:cNvPr id="39" name="Snip Same Side Corner Rectangle 38"/>
              <p:cNvSpPr/>
              <p:nvPr/>
            </p:nvSpPr>
            <p:spPr>
              <a:xfrm>
                <a:off x="11253381" y="3949897"/>
                <a:ext cx="1682185" cy="691255"/>
              </a:xfrm>
              <a:prstGeom prst="snip2SameRect">
                <a:avLst/>
              </a:prstGeom>
              <a:solidFill>
                <a:sysClr val="window" lastClr="FFFFFF"/>
              </a:solidFill>
              <a:ln w="25400" cap="flat" cmpd="sng" algn="ctr">
                <a:solidFill>
                  <a:srgbClr val="ED7D31"/>
                </a:solidFill>
                <a:prstDash val="solid"/>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ED7D31"/>
                    </a:solidFill>
                    <a:effectLst/>
                    <a:uLnTx/>
                    <a:uFillTx/>
                    <a:latin typeface="Franklin Gothic Book"/>
                    <a:ea typeface="+mn-ea"/>
                    <a:cs typeface="+mn-cs"/>
                  </a:rPr>
                  <a:t>Onboarding &amp; Production Cutover</a:t>
                </a:r>
              </a:p>
            </p:txBody>
          </p:sp>
          <p:sp>
            <p:nvSpPr>
              <p:cNvPr id="40" name="Process 43"/>
              <p:cNvSpPr/>
              <p:nvPr/>
            </p:nvSpPr>
            <p:spPr>
              <a:xfrm>
                <a:off x="1765050" y="3745375"/>
                <a:ext cx="1682185" cy="895777"/>
              </a:xfrm>
              <a:prstGeom prst="flowChartProcess">
                <a:avLst/>
              </a:prstGeom>
              <a:solidFill>
                <a:schemeClr val="bg1"/>
              </a:solidFill>
              <a:ln w="25400" cap="flat" cmpd="sng" algn="ctr">
                <a:solidFill>
                  <a:srgbClr val="00A0AF"/>
                </a:solidFill>
                <a:prstDash val="solid"/>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A0AF"/>
                    </a:solidFill>
                    <a:effectLst/>
                    <a:uLnTx/>
                    <a:uFillTx/>
                    <a:latin typeface="Franklin Gothic Book"/>
                    <a:ea typeface="+mn-ea"/>
                    <a:cs typeface="+mn-cs"/>
                  </a:rPr>
                  <a:t>03. Gap Analysis Finalized</a:t>
                </a:r>
              </a:p>
            </p:txBody>
          </p:sp>
          <p:sp>
            <p:nvSpPr>
              <p:cNvPr id="42" name="Process 43"/>
              <p:cNvSpPr/>
              <p:nvPr/>
            </p:nvSpPr>
            <p:spPr>
              <a:xfrm>
                <a:off x="3716299" y="1047013"/>
                <a:ext cx="1682185" cy="895776"/>
              </a:xfrm>
              <a:prstGeom prst="flowChartProcess">
                <a:avLst/>
              </a:prstGeom>
              <a:solidFill>
                <a:schemeClr val="bg1"/>
              </a:solidFill>
              <a:ln w="25400" cap="flat" cmpd="sng" algn="ctr">
                <a:solidFill>
                  <a:srgbClr val="00A0AF"/>
                </a:solidFill>
                <a:prstDash val="solid"/>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A0AF"/>
                    </a:solidFill>
                    <a:effectLst/>
                    <a:uLnTx/>
                    <a:uFillTx/>
                    <a:latin typeface="Franklin Gothic Book"/>
                    <a:ea typeface="+mn-ea"/>
                    <a:cs typeface="+mn-cs"/>
                  </a:rPr>
                  <a:t>04. Data Extract Updated</a:t>
                </a:r>
              </a:p>
            </p:txBody>
          </p:sp>
          <p:sp>
            <p:nvSpPr>
              <p:cNvPr id="43" name="Process 43"/>
              <p:cNvSpPr/>
              <p:nvPr/>
            </p:nvSpPr>
            <p:spPr>
              <a:xfrm>
                <a:off x="3708801" y="2390678"/>
                <a:ext cx="1682185" cy="895777"/>
              </a:xfrm>
              <a:prstGeom prst="flowChartProcess">
                <a:avLst/>
              </a:prstGeom>
              <a:solidFill>
                <a:schemeClr val="bg1"/>
              </a:solidFill>
              <a:ln w="25400" cap="flat" cmpd="sng" algn="ctr">
                <a:solidFill>
                  <a:srgbClr val="00A0AF"/>
                </a:solidFill>
                <a:prstDash val="solid"/>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A0AF"/>
                    </a:solidFill>
                    <a:effectLst/>
                    <a:uLnTx/>
                    <a:uFillTx/>
                    <a:latin typeface="Franklin Gothic Book"/>
                    <a:ea typeface="+mn-ea"/>
                    <a:cs typeface="+mn-cs"/>
                  </a:rPr>
                  <a:t>05. HL7 Message Created</a:t>
                </a:r>
              </a:p>
            </p:txBody>
          </p:sp>
          <p:sp>
            <p:nvSpPr>
              <p:cNvPr id="44" name="Process 43"/>
              <p:cNvSpPr/>
              <p:nvPr/>
            </p:nvSpPr>
            <p:spPr>
              <a:xfrm>
                <a:off x="3713189" y="3734343"/>
                <a:ext cx="1673408" cy="895777"/>
              </a:xfrm>
              <a:prstGeom prst="flowChartProcess">
                <a:avLst/>
              </a:prstGeom>
              <a:solidFill>
                <a:schemeClr val="bg1"/>
              </a:solidFill>
              <a:ln w="25400" cap="flat" cmpd="sng" algn="ctr">
                <a:solidFill>
                  <a:srgbClr val="00A0AF"/>
                </a:solidFill>
                <a:prstDash val="solid"/>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A0AF"/>
                    </a:solidFill>
                    <a:effectLst/>
                    <a:uLnTx/>
                    <a:uFillTx/>
                    <a:latin typeface="Franklin Gothic Book"/>
                    <a:ea typeface="+mn-ea"/>
                    <a:cs typeface="+mn-cs"/>
                  </a:rPr>
                  <a:t>06. Transport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A0AF"/>
                    </a:solidFill>
                    <a:effectLst/>
                    <a:uLnTx/>
                    <a:uFillTx/>
                    <a:latin typeface="Franklin Gothic Book"/>
                    <a:ea typeface="+mn-ea"/>
                    <a:cs typeface="+mn-cs"/>
                  </a:rPr>
                  <a:t>Set Up</a:t>
                </a:r>
              </a:p>
            </p:txBody>
          </p:sp>
          <p:cxnSp>
            <p:nvCxnSpPr>
              <p:cNvPr id="47" name="Straight Arrow Connector 46"/>
              <p:cNvCxnSpPr>
                <a:stCxn id="38" idx="2"/>
                <a:endCxn id="40" idx="0"/>
              </p:cNvCxnSpPr>
              <p:nvPr/>
            </p:nvCxnSpPr>
            <p:spPr>
              <a:xfrm>
                <a:off x="2602394" y="3282947"/>
                <a:ext cx="3749" cy="462428"/>
              </a:xfrm>
              <a:prstGeom prst="straightConnector1">
                <a:avLst/>
              </a:prstGeom>
              <a:noFill/>
              <a:ln w="6350" cap="flat" cmpd="sng" algn="ctr">
                <a:solidFill>
                  <a:srgbClr val="5B9BD5"/>
                </a:solidFill>
                <a:prstDash val="solid"/>
                <a:miter lim="800000"/>
                <a:tailEnd type="triangle"/>
              </a:ln>
              <a:effectLst/>
            </p:spPr>
          </p:cxnSp>
          <p:cxnSp>
            <p:nvCxnSpPr>
              <p:cNvPr id="48" name="Elbow Connector 47"/>
              <p:cNvCxnSpPr>
                <a:stCxn id="40" idx="3"/>
                <a:endCxn id="42" idx="1"/>
              </p:cNvCxnSpPr>
              <p:nvPr/>
            </p:nvCxnSpPr>
            <p:spPr>
              <a:xfrm flipV="1">
                <a:off x="3447235" y="1494901"/>
                <a:ext cx="269064" cy="2698363"/>
              </a:xfrm>
              <a:prstGeom prst="bentConnector3">
                <a:avLst/>
              </a:prstGeom>
              <a:noFill/>
              <a:ln w="6350" cap="flat" cmpd="sng" algn="ctr">
                <a:solidFill>
                  <a:srgbClr val="5B9BD5"/>
                </a:solidFill>
                <a:prstDash val="solid"/>
                <a:miter lim="800000"/>
                <a:tailEnd type="triangle"/>
              </a:ln>
              <a:effectLst/>
            </p:spPr>
          </p:cxnSp>
          <p:cxnSp>
            <p:nvCxnSpPr>
              <p:cNvPr id="49" name="Straight Arrow Connector 48"/>
              <p:cNvCxnSpPr>
                <a:stCxn id="42" idx="2"/>
                <a:endCxn id="43" idx="0"/>
              </p:cNvCxnSpPr>
              <p:nvPr/>
            </p:nvCxnSpPr>
            <p:spPr>
              <a:xfrm flipH="1">
                <a:off x="4549894" y="1942789"/>
                <a:ext cx="7498" cy="447889"/>
              </a:xfrm>
              <a:prstGeom prst="straightConnector1">
                <a:avLst/>
              </a:prstGeom>
              <a:noFill/>
              <a:ln w="6350" cap="flat" cmpd="sng" algn="ctr">
                <a:solidFill>
                  <a:srgbClr val="5B9BD5"/>
                </a:solidFill>
                <a:prstDash val="solid"/>
                <a:miter lim="800000"/>
                <a:tailEnd type="triangle"/>
              </a:ln>
              <a:effectLst/>
            </p:spPr>
          </p:cxnSp>
        </p:grpSp>
      </p:grpSp>
      <p:sp>
        <p:nvSpPr>
          <p:cNvPr id="80" name="Snip Same Side Corner Rectangle 79"/>
          <p:cNvSpPr/>
          <p:nvPr/>
        </p:nvSpPr>
        <p:spPr>
          <a:xfrm>
            <a:off x="6888748" y="5150091"/>
            <a:ext cx="1269906" cy="638139"/>
          </a:xfrm>
          <a:prstGeom prst="snip2SameRect">
            <a:avLst/>
          </a:prstGeom>
          <a:solidFill>
            <a:sysClr val="window" lastClr="FFFFFF"/>
          </a:solidFill>
          <a:ln w="25400" cap="flat" cmpd="sng" algn="ctr">
            <a:solidFill>
              <a:srgbClr val="00A0AF"/>
            </a:solidFill>
            <a:prstDash val="solid"/>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A0AF"/>
                </a:solidFill>
                <a:effectLst/>
                <a:uLnTx/>
                <a:uFillTx/>
                <a:latin typeface="Franklin Gothic Book"/>
                <a:ea typeface="+mn-ea"/>
                <a:cs typeface="+mn-cs"/>
              </a:rPr>
              <a:t>TA Complete!</a:t>
            </a:r>
          </a:p>
        </p:txBody>
      </p:sp>
      <p:graphicFrame>
        <p:nvGraphicFramePr>
          <p:cNvPr id="164" name="Diagram 163" descr="A Diagram showing the TA validation process from METS, Structure and Content, to Addressing Errors, Generting HL7 Messages, and resolving issues until erros are corrected.  " title="NMI Technical Assistance Process"/>
          <p:cNvGraphicFramePr/>
          <p:nvPr>
            <p:extLst>
              <p:ext uri="{D42A27DB-BD31-4B8C-83A1-F6EECF244321}">
                <p14:modId xmlns:p14="http://schemas.microsoft.com/office/powerpoint/2010/main" val="3799678897"/>
              </p:ext>
            </p:extLst>
          </p:nvPr>
        </p:nvGraphicFramePr>
        <p:xfrm>
          <a:off x="4761948" y="1251988"/>
          <a:ext cx="4320331" cy="31853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1" name="Process 43"/>
          <p:cNvSpPr/>
          <p:nvPr/>
        </p:nvSpPr>
        <p:spPr>
          <a:xfrm>
            <a:off x="4761949" y="4906035"/>
            <a:ext cx="1261639" cy="826946"/>
          </a:xfrm>
          <a:prstGeom prst="flowChartProcess">
            <a:avLst/>
          </a:prstGeom>
          <a:solidFill>
            <a:sysClr val="window" lastClr="FFFFFF"/>
          </a:solidFill>
          <a:ln w="25400" cap="flat" cmpd="sng" algn="ctr">
            <a:solidFill>
              <a:srgbClr val="00A0AF"/>
            </a:solidFill>
            <a:prstDash val="solid"/>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A0AF"/>
                </a:solidFill>
                <a:effectLst/>
                <a:uLnTx/>
                <a:uFillTx/>
                <a:latin typeface="Franklin Gothic Book"/>
                <a:ea typeface="+mn-ea"/>
                <a:cs typeface="+mn-cs"/>
              </a:rPr>
              <a:t>07. TA Validation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A0AF"/>
                </a:solidFill>
                <a:effectLst/>
                <a:uLnTx/>
                <a:uFillTx/>
                <a:latin typeface="Franklin Gothic Book"/>
                <a:ea typeface="+mn-ea"/>
                <a:cs typeface="+mn-cs"/>
              </a:rPr>
              <a:t>METS, Structure, &amp; Content</a:t>
            </a:r>
          </a:p>
        </p:txBody>
      </p:sp>
      <p:sp>
        <p:nvSpPr>
          <p:cNvPr id="35" name="Process 43"/>
          <p:cNvSpPr/>
          <p:nvPr/>
        </p:nvSpPr>
        <p:spPr>
          <a:xfrm>
            <a:off x="1873357" y="2461054"/>
            <a:ext cx="1261639" cy="826945"/>
          </a:xfrm>
          <a:prstGeom prst="flowChartProcess">
            <a:avLst/>
          </a:prstGeom>
          <a:solidFill>
            <a:schemeClr val="bg1"/>
          </a:solidFill>
          <a:ln w="25400" cap="flat" cmpd="sng" algn="ctr">
            <a:solidFill>
              <a:srgbClr val="00A0AF"/>
            </a:solidFill>
            <a:prstDash val="solid"/>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A0AF"/>
                </a:solidFill>
                <a:effectLst/>
                <a:uLnTx/>
                <a:uFillTx/>
                <a:latin typeface="Franklin Gothic Book"/>
                <a:ea typeface="+mn-ea"/>
                <a:cs typeface="+mn-cs"/>
              </a:rPr>
              <a:t>01. Initial Call</a:t>
            </a:r>
          </a:p>
        </p:txBody>
      </p:sp>
      <p:cxnSp>
        <p:nvCxnSpPr>
          <p:cNvPr id="6" name="Straight Arrow Connector 5" descr="Arrow in diagram connecting the initial call followed by the TA Kickoff Call. " title="NMI Technical Assistance Process"/>
          <p:cNvCxnSpPr>
            <a:stCxn id="35" idx="2"/>
            <a:endCxn id="38" idx="0"/>
          </p:cNvCxnSpPr>
          <p:nvPr/>
        </p:nvCxnSpPr>
        <p:spPr>
          <a:xfrm>
            <a:off x="2504176" y="3287999"/>
            <a:ext cx="12032" cy="426895"/>
          </a:xfrm>
          <a:prstGeom prst="straightConnector1">
            <a:avLst/>
          </a:prstGeom>
          <a:ln>
            <a:solidFill>
              <a:srgbClr val="00868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descr="Arrow in the diagram showing the steps of Transport being set up followed by the TA Validation of METS, Structure, and Content" title="NMI Technical Assistance Process "/>
          <p:cNvCxnSpPr/>
          <p:nvPr/>
        </p:nvCxnSpPr>
        <p:spPr>
          <a:xfrm rot="5400000">
            <a:off x="3789466" y="4757869"/>
            <a:ext cx="413472" cy="1"/>
          </a:xfrm>
          <a:prstGeom prst="bentConnector3">
            <a:avLst/>
          </a:prstGeom>
          <a:ln>
            <a:solidFill>
              <a:srgbClr val="00868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descr="Arrow in the diagram, showing the TA's validation of METS, Structure, and Content." title="NMI Technical Assistance Process"/>
          <p:cNvCxnSpPr>
            <a:endCxn id="171" idx="0"/>
          </p:cNvCxnSpPr>
          <p:nvPr/>
        </p:nvCxnSpPr>
        <p:spPr>
          <a:xfrm>
            <a:off x="3996202" y="4692588"/>
            <a:ext cx="1396567" cy="213448"/>
          </a:xfrm>
          <a:prstGeom prst="bentConnector2">
            <a:avLst/>
          </a:prstGeom>
          <a:ln>
            <a:solidFill>
              <a:srgbClr val="00868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descr="Arrow in the Diagram pointing to the 5 key elements of validation, which includes validation of METS, Validation of the Structure and Content, Pilot Site Addressing Errors, the Updated HL7 Messages being generated and resolving issues until all errors are corrected." title="NMI Technical Assistance Process "/>
          <p:cNvCxnSpPr>
            <a:stCxn id="171" idx="0"/>
          </p:cNvCxnSpPr>
          <p:nvPr/>
        </p:nvCxnSpPr>
        <p:spPr>
          <a:xfrm flipH="1" flipV="1">
            <a:off x="5392768" y="4479142"/>
            <a:ext cx="1" cy="426895"/>
          </a:xfrm>
          <a:prstGeom prst="straightConnector1">
            <a:avLst/>
          </a:prstGeom>
          <a:ln>
            <a:solidFill>
              <a:srgbClr val="00868F"/>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descr="Arrow in the Diagram pointing from the validation of METS, Validation of the Structure and Content leading into the completion of TA." title="NMI Technical Assistance Process"/>
          <p:cNvCxnSpPr>
            <a:stCxn id="171" idx="3"/>
          </p:cNvCxnSpPr>
          <p:nvPr/>
        </p:nvCxnSpPr>
        <p:spPr>
          <a:xfrm>
            <a:off x="6023588" y="5319508"/>
            <a:ext cx="865161"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52" name="Straight Arrow Connector 51" descr="Arrow in the Diagram pointing from completion of Technical Assistance to the process of Onboarding and Production Cutover" title="NMI Technical Assistance Process "/>
          <p:cNvCxnSpPr/>
          <p:nvPr/>
        </p:nvCxnSpPr>
        <p:spPr>
          <a:xfrm>
            <a:off x="8158654" y="5319508"/>
            <a:ext cx="8457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Slide Number Placeholder 4">
            <a:extLst>
              <a:ext uri="{FF2B5EF4-FFF2-40B4-BE49-F238E27FC236}">
                <a16:creationId xmlns:a16="http://schemas.microsoft.com/office/drawing/2014/main" id="{C23D2F20-A202-449D-B9CC-0F5A2890F291}"/>
              </a:ext>
            </a:extLst>
          </p:cNvPr>
          <p:cNvSpPr txBox="1">
            <a:spLocks/>
          </p:cNvSpPr>
          <p:nvPr/>
        </p:nvSpPr>
        <p:spPr>
          <a:xfrm>
            <a:off x="6446769" y="6400801"/>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84BD608-9B27-4D94-8EA3-EDBF7717B56F}" type="slidenum">
              <a:rPr kumimoji="0" lang="en-US" sz="1000" b="0" i="0" u="none" strike="noStrike" kern="1200" cap="none" spc="0" normalizeH="0" baseline="0" noProof="0">
                <a:ln>
                  <a:noFill/>
                </a:ln>
                <a:solidFill>
                  <a:srgbClr val="3F3F3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3F3F3F"/>
              </a:solidFill>
              <a:effectLst/>
              <a:uLnTx/>
              <a:uFillTx/>
              <a:latin typeface="Arial"/>
              <a:ea typeface="+mn-ea"/>
              <a:cs typeface="+mn-cs"/>
            </a:endParaRPr>
          </a:p>
        </p:txBody>
      </p:sp>
      <p:sp>
        <p:nvSpPr>
          <p:cNvPr id="36" name="Title 1">
            <a:extLst>
              <a:ext uri="{FF2B5EF4-FFF2-40B4-BE49-F238E27FC236}">
                <a16:creationId xmlns:a16="http://schemas.microsoft.com/office/drawing/2014/main" id="{DAEB1564-30CC-47F4-8548-C3336E2D576E}"/>
              </a:ext>
            </a:extLst>
          </p:cNvPr>
          <p:cNvSpPr txBox="1">
            <a:spLocks/>
          </p:cNvSpPr>
          <p:nvPr/>
        </p:nvSpPr>
        <p:spPr>
          <a:xfrm>
            <a:off x="609600" y="304800"/>
            <a:ext cx="10972800" cy="661720"/>
          </a:xfrm>
          <a:prstGeom prst="rect">
            <a:avLst/>
          </a:prstGeom>
        </p:spPr>
        <p:txBody>
          <a:bodyPr vert="horz" lIns="0" tIns="0" rIns="0" bIns="45720" rtlCol="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4000" kern="1200">
                <a:solidFill>
                  <a:schemeClr val="tx2"/>
                </a:solidFill>
                <a:latin typeface="Franklin Gothic Demi" panose="020B07030201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A0AF"/>
                </a:solidFill>
                <a:effectLst/>
                <a:uLnTx/>
                <a:uFillTx/>
                <a:latin typeface="Franklin Gothic Demi" panose="020B0703020102020204" pitchFamily="34" charset="0"/>
                <a:ea typeface="+mj-ea"/>
                <a:cs typeface="+mj-cs"/>
              </a:rPr>
              <a:t>NMI Technical Assistance Process:</a:t>
            </a:r>
          </a:p>
        </p:txBody>
      </p:sp>
      <p:sp>
        <p:nvSpPr>
          <p:cNvPr id="2" name="Title 1"/>
          <p:cNvSpPr>
            <a:spLocks noGrp="1"/>
          </p:cNvSpPr>
          <p:nvPr>
            <p:ph type="ctrTitle"/>
          </p:nvPr>
        </p:nvSpPr>
        <p:spPr>
          <a:xfrm>
            <a:off x="609600" y="2184287"/>
            <a:ext cx="10363200" cy="661720"/>
          </a:xfrm>
        </p:spPr>
        <p:txBody>
          <a:bodyPr/>
          <a:lstStyle/>
          <a:p>
            <a:r>
              <a:rPr lang="en-US" dirty="0">
                <a:solidFill>
                  <a:schemeClr val="bg1"/>
                </a:solidFill>
              </a:rPr>
              <a:t>t</a:t>
            </a:r>
          </a:p>
        </p:txBody>
      </p:sp>
      <p:sp>
        <p:nvSpPr>
          <p:cNvPr id="3" name="Subtitle 2"/>
          <p:cNvSpPr>
            <a:spLocks noGrp="1"/>
          </p:cNvSpPr>
          <p:nvPr>
            <p:ph type="subTitle" idx="1"/>
          </p:nvPr>
        </p:nvSpPr>
        <p:spPr/>
        <p:txBody>
          <a:bodyPr/>
          <a:lstStyle/>
          <a:p>
            <a:r>
              <a:rPr lang="en-US" dirty="0">
                <a:solidFill>
                  <a:schemeClr val="bg1"/>
                </a:solidFill>
              </a:rPr>
              <a:t>t</a:t>
            </a:r>
          </a:p>
        </p:txBody>
      </p:sp>
    </p:spTree>
    <p:extLst>
      <p:ext uri="{BB962C8B-B14F-4D97-AF65-F5344CB8AC3E}">
        <p14:creationId xmlns:p14="http://schemas.microsoft.com/office/powerpoint/2010/main" val="313010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TA Model Characteristics</a:t>
            </a: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4BD608-9B27-4D94-8EA3-EDBF7717B56F}" type="slidenum">
              <a:rPr kumimoji="0" lang="en-US" sz="1000" b="0" i="0" u="none" strike="noStrike" kern="1200" cap="none" spc="0" normalizeH="0" baseline="0" noProof="0" smtClean="0">
                <a:ln>
                  <a:noFill/>
                </a:ln>
                <a:solidFill>
                  <a:srgbClr val="3F3F3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3F3F3F"/>
              </a:solidFill>
              <a:effectLst/>
              <a:uLnTx/>
              <a:uFillTx/>
              <a:latin typeface="Arial"/>
              <a:ea typeface="+mn-ea"/>
              <a:cs typeface="+mn-cs"/>
            </a:endParaRPr>
          </a:p>
        </p:txBody>
      </p:sp>
      <p:graphicFrame>
        <p:nvGraphicFramePr>
          <p:cNvPr id="5" name="Table 4" descr="Chart describing Tools and Resources, PM Support, Tch and Vocab Support, Group Level Technical Assistance, and Individual Technical Assistance. All of which are included in the Cohort. However, for Hands-On only Group Level Technical Assistance is not included.  For Guided Implementation there is limited Tech and Vocab Support, and no Individual Technical Assistance. For Targeted,  Tools and Resources, PA Support, Tech &amp; Vocab Support, and Group Level Technical Assistance are possible. Whereas Inidividual Technical Assistance is included. For Independent, there is no PM Support, Tech and Vocab Support, Group Level Technical Assistance, or Individual Technical Assistance, only Tools and Resources are available.  " title="Summary of TA Model Characteristics"/>
          <p:cNvGraphicFramePr>
            <a:graphicFrameLocks noGrp="1"/>
          </p:cNvGraphicFramePr>
          <p:nvPr>
            <p:extLst>
              <p:ext uri="{D42A27DB-BD31-4B8C-83A1-F6EECF244321}">
                <p14:modId xmlns:p14="http://schemas.microsoft.com/office/powerpoint/2010/main" val="1152903183"/>
              </p:ext>
            </p:extLst>
          </p:nvPr>
        </p:nvGraphicFramePr>
        <p:xfrm>
          <a:off x="1143000" y="1295400"/>
          <a:ext cx="9677400" cy="4086704"/>
        </p:xfrm>
        <a:graphic>
          <a:graphicData uri="http://schemas.openxmlformats.org/drawingml/2006/table">
            <a:tbl>
              <a:tblPr firstRow="1" bandRow="1">
                <a:tableStyleId>{5C22544A-7EE6-4342-B048-85BDC9FD1C3A}</a:tableStyleId>
              </a:tblPr>
              <a:tblGrid>
                <a:gridCol w="1612900">
                  <a:extLst>
                    <a:ext uri="{9D8B030D-6E8A-4147-A177-3AD203B41FA5}">
                      <a16:colId xmlns:a16="http://schemas.microsoft.com/office/drawing/2014/main" val="2469869789"/>
                    </a:ext>
                  </a:extLst>
                </a:gridCol>
                <a:gridCol w="1612900">
                  <a:extLst>
                    <a:ext uri="{9D8B030D-6E8A-4147-A177-3AD203B41FA5}">
                      <a16:colId xmlns:a16="http://schemas.microsoft.com/office/drawing/2014/main" val="94814912"/>
                    </a:ext>
                  </a:extLst>
                </a:gridCol>
                <a:gridCol w="1612900">
                  <a:extLst>
                    <a:ext uri="{9D8B030D-6E8A-4147-A177-3AD203B41FA5}">
                      <a16:colId xmlns:a16="http://schemas.microsoft.com/office/drawing/2014/main" val="1590116212"/>
                    </a:ext>
                  </a:extLst>
                </a:gridCol>
                <a:gridCol w="1612900">
                  <a:extLst>
                    <a:ext uri="{9D8B030D-6E8A-4147-A177-3AD203B41FA5}">
                      <a16:colId xmlns:a16="http://schemas.microsoft.com/office/drawing/2014/main" val="2169211107"/>
                    </a:ext>
                  </a:extLst>
                </a:gridCol>
                <a:gridCol w="1612900">
                  <a:extLst>
                    <a:ext uri="{9D8B030D-6E8A-4147-A177-3AD203B41FA5}">
                      <a16:colId xmlns:a16="http://schemas.microsoft.com/office/drawing/2014/main" val="841861298"/>
                    </a:ext>
                  </a:extLst>
                </a:gridCol>
                <a:gridCol w="1612900">
                  <a:extLst>
                    <a:ext uri="{9D8B030D-6E8A-4147-A177-3AD203B41FA5}">
                      <a16:colId xmlns:a16="http://schemas.microsoft.com/office/drawing/2014/main" val="922304141"/>
                    </a:ext>
                  </a:extLst>
                </a:gridCol>
              </a:tblGrid>
              <a:tr h="533400">
                <a:tc>
                  <a:txBody>
                    <a:bodyPr/>
                    <a:lstStyle/>
                    <a:p>
                      <a:endParaRPr lang="en-US" dirty="0"/>
                    </a:p>
                  </a:txBody>
                  <a:tcPr/>
                </a:tc>
                <a:tc>
                  <a:txBody>
                    <a:bodyPr/>
                    <a:lstStyle/>
                    <a:p>
                      <a:r>
                        <a:rPr lang="en-US" dirty="0"/>
                        <a:t>Cohort</a:t>
                      </a:r>
                    </a:p>
                  </a:txBody>
                  <a:tcPr/>
                </a:tc>
                <a:tc>
                  <a:txBody>
                    <a:bodyPr/>
                    <a:lstStyle/>
                    <a:p>
                      <a:r>
                        <a:rPr lang="en-US" dirty="0"/>
                        <a:t>Hands-on</a:t>
                      </a:r>
                    </a:p>
                  </a:txBody>
                  <a:tcPr/>
                </a:tc>
                <a:tc>
                  <a:txBody>
                    <a:bodyPr/>
                    <a:lstStyle/>
                    <a:p>
                      <a:r>
                        <a:rPr lang="en-US" dirty="0"/>
                        <a:t>Guided</a:t>
                      </a:r>
                      <a:r>
                        <a:rPr lang="en-US" baseline="0" dirty="0"/>
                        <a:t> Impl.</a:t>
                      </a:r>
                      <a:endParaRPr lang="en-US" dirty="0"/>
                    </a:p>
                  </a:txBody>
                  <a:tcPr/>
                </a:tc>
                <a:tc>
                  <a:txBody>
                    <a:bodyPr/>
                    <a:lstStyle/>
                    <a:p>
                      <a:r>
                        <a:rPr lang="en-US" dirty="0"/>
                        <a:t>Targeted</a:t>
                      </a:r>
                    </a:p>
                  </a:txBody>
                  <a:tcPr/>
                </a:tc>
                <a:tc>
                  <a:txBody>
                    <a:bodyPr/>
                    <a:lstStyle/>
                    <a:p>
                      <a:r>
                        <a:rPr lang="en-US" dirty="0"/>
                        <a:t>Independent</a:t>
                      </a:r>
                    </a:p>
                  </a:txBody>
                  <a:tcPr/>
                </a:tc>
                <a:extLst>
                  <a:ext uri="{0D108BD9-81ED-4DB2-BD59-A6C34878D82A}">
                    <a16:rowId xmlns:a16="http://schemas.microsoft.com/office/drawing/2014/main" val="986795255"/>
                  </a:ext>
                </a:extLst>
              </a:tr>
              <a:tr h="787456">
                <a:tc>
                  <a:txBody>
                    <a:bodyPr/>
                    <a:lstStyle/>
                    <a:p>
                      <a:r>
                        <a:rPr lang="en-US" dirty="0"/>
                        <a:t>Tools &amp; Resources</a:t>
                      </a:r>
                    </a:p>
                  </a:txBody>
                  <a:tcPr/>
                </a:tc>
                <a:tc>
                  <a:txBody>
                    <a:bodyPr/>
                    <a:lstStyle/>
                    <a:p>
                      <a:r>
                        <a:rPr lang="en-US" dirty="0"/>
                        <a:t>Yes</a:t>
                      </a:r>
                    </a:p>
                  </a:txBody>
                  <a:tcPr/>
                </a:tc>
                <a:tc>
                  <a:txBody>
                    <a:bodyPr/>
                    <a:lstStyle/>
                    <a:p>
                      <a:r>
                        <a:rPr lang="en-US" dirty="0"/>
                        <a:t>Yes</a:t>
                      </a:r>
                    </a:p>
                  </a:txBody>
                  <a:tcPr/>
                </a:tc>
                <a:tc>
                  <a:txBody>
                    <a:bodyPr/>
                    <a:lstStyle/>
                    <a:p>
                      <a:r>
                        <a:rPr lang="en-US" dirty="0"/>
                        <a:t>Yes</a:t>
                      </a:r>
                    </a:p>
                  </a:txBody>
                  <a:tcPr/>
                </a:tc>
                <a:tc>
                  <a:txBody>
                    <a:bodyPr/>
                    <a:lstStyle/>
                    <a:p>
                      <a:r>
                        <a:rPr lang="en-US" dirty="0"/>
                        <a:t>Possible</a:t>
                      </a:r>
                    </a:p>
                  </a:txBody>
                  <a:tcPr/>
                </a:tc>
                <a:tc>
                  <a:txBody>
                    <a:bodyPr/>
                    <a:lstStyle/>
                    <a:p>
                      <a:r>
                        <a:rPr lang="en-US" dirty="0"/>
                        <a:t>Yes</a:t>
                      </a:r>
                    </a:p>
                  </a:txBody>
                  <a:tcPr/>
                </a:tc>
                <a:extLst>
                  <a:ext uri="{0D108BD9-81ED-4DB2-BD59-A6C34878D82A}">
                    <a16:rowId xmlns:a16="http://schemas.microsoft.com/office/drawing/2014/main" val="2270032419"/>
                  </a:ext>
                </a:extLst>
              </a:tr>
              <a:tr h="573954">
                <a:tc>
                  <a:txBody>
                    <a:bodyPr/>
                    <a:lstStyle/>
                    <a:p>
                      <a:r>
                        <a:rPr lang="en-US" dirty="0"/>
                        <a:t>PM Support</a:t>
                      </a:r>
                    </a:p>
                  </a:txBody>
                  <a:tcPr/>
                </a:tc>
                <a:tc>
                  <a:txBody>
                    <a:bodyPr/>
                    <a:lstStyle/>
                    <a:p>
                      <a:r>
                        <a:rPr lang="en-US" dirty="0"/>
                        <a:t>Yes</a:t>
                      </a:r>
                    </a:p>
                  </a:txBody>
                  <a:tcPr/>
                </a:tc>
                <a:tc>
                  <a:txBody>
                    <a:bodyPr/>
                    <a:lstStyle/>
                    <a:p>
                      <a:r>
                        <a:rPr lang="en-US" dirty="0"/>
                        <a:t>Yes</a:t>
                      </a:r>
                    </a:p>
                  </a:txBody>
                  <a:tcPr/>
                </a:tc>
                <a:tc>
                  <a:txBody>
                    <a:bodyPr/>
                    <a:lstStyle/>
                    <a:p>
                      <a:r>
                        <a:rPr lang="en-US" dirty="0"/>
                        <a:t>Yes</a:t>
                      </a:r>
                    </a:p>
                  </a:txBody>
                  <a:tcPr/>
                </a:tc>
                <a:tc>
                  <a:txBody>
                    <a:bodyPr/>
                    <a:lstStyle/>
                    <a:p>
                      <a:r>
                        <a:rPr lang="en-US" dirty="0"/>
                        <a:t>Possible</a:t>
                      </a:r>
                    </a:p>
                  </a:txBody>
                  <a:tcPr/>
                </a:tc>
                <a:tc>
                  <a:txBody>
                    <a:bodyPr/>
                    <a:lstStyle/>
                    <a:p>
                      <a:r>
                        <a:rPr lang="en-US" dirty="0"/>
                        <a:t>No</a:t>
                      </a:r>
                    </a:p>
                  </a:txBody>
                  <a:tcPr/>
                </a:tc>
                <a:extLst>
                  <a:ext uri="{0D108BD9-81ED-4DB2-BD59-A6C34878D82A}">
                    <a16:rowId xmlns:a16="http://schemas.microsoft.com/office/drawing/2014/main" val="3565013474"/>
                  </a:ext>
                </a:extLst>
              </a:tr>
              <a:tr h="892945">
                <a:tc>
                  <a:txBody>
                    <a:bodyPr/>
                    <a:lstStyle/>
                    <a:p>
                      <a:r>
                        <a:rPr lang="en-US" dirty="0"/>
                        <a:t>Tech &amp;</a:t>
                      </a:r>
                      <a:r>
                        <a:rPr lang="en-US" baseline="0" dirty="0"/>
                        <a:t> Vocab Support</a:t>
                      </a:r>
                      <a:endParaRPr lang="en-US" dirty="0"/>
                    </a:p>
                  </a:txBody>
                  <a:tcPr/>
                </a:tc>
                <a:tc>
                  <a:txBody>
                    <a:bodyPr/>
                    <a:lstStyle/>
                    <a:p>
                      <a:r>
                        <a:rPr lang="en-US" dirty="0"/>
                        <a:t>Yes</a:t>
                      </a:r>
                    </a:p>
                  </a:txBody>
                  <a:tcPr/>
                </a:tc>
                <a:tc>
                  <a:txBody>
                    <a:bodyPr/>
                    <a:lstStyle/>
                    <a:p>
                      <a:r>
                        <a:rPr lang="en-US" dirty="0"/>
                        <a:t>Yes</a:t>
                      </a:r>
                    </a:p>
                  </a:txBody>
                  <a:tcPr/>
                </a:tc>
                <a:tc>
                  <a:txBody>
                    <a:bodyPr/>
                    <a:lstStyle/>
                    <a:p>
                      <a:r>
                        <a:rPr lang="en-US" dirty="0"/>
                        <a:t>Limited</a:t>
                      </a:r>
                    </a:p>
                  </a:txBody>
                  <a:tcPr/>
                </a:tc>
                <a:tc>
                  <a:txBody>
                    <a:bodyPr/>
                    <a:lstStyle/>
                    <a:p>
                      <a:r>
                        <a:rPr lang="en-US" dirty="0"/>
                        <a:t>Possible</a:t>
                      </a:r>
                    </a:p>
                  </a:txBody>
                  <a:tcPr/>
                </a:tc>
                <a:tc>
                  <a:txBody>
                    <a:bodyPr/>
                    <a:lstStyle/>
                    <a:p>
                      <a:r>
                        <a:rPr lang="en-US" dirty="0"/>
                        <a:t>No</a:t>
                      </a:r>
                    </a:p>
                  </a:txBody>
                  <a:tcPr/>
                </a:tc>
                <a:extLst>
                  <a:ext uri="{0D108BD9-81ED-4DB2-BD59-A6C34878D82A}">
                    <a16:rowId xmlns:a16="http://schemas.microsoft.com/office/drawing/2014/main" val="3838579657"/>
                  </a:ext>
                </a:extLst>
              </a:tr>
              <a:tr h="724995">
                <a:tc>
                  <a:txBody>
                    <a:bodyPr/>
                    <a:lstStyle/>
                    <a:p>
                      <a:r>
                        <a:rPr lang="en-US" dirty="0"/>
                        <a:t>Group Level TA</a:t>
                      </a:r>
                    </a:p>
                  </a:txBody>
                  <a:tcPr/>
                </a:tc>
                <a:tc>
                  <a:txBody>
                    <a:bodyPr/>
                    <a:lstStyle/>
                    <a:p>
                      <a:r>
                        <a:rPr lang="en-US" dirty="0"/>
                        <a:t>Yes</a:t>
                      </a:r>
                    </a:p>
                  </a:txBody>
                  <a:tcPr/>
                </a:tc>
                <a:tc>
                  <a:txBody>
                    <a:bodyPr/>
                    <a:lstStyle/>
                    <a:p>
                      <a:r>
                        <a:rPr lang="en-US" dirty="0"/>
                        <a:t>No</a:t>
                      </a:r>
                    </a:p>
                  </a:txBody>
                  <a:tcPr/>
                </a:tc>
                <a:tc>
                  <a:txBody>
                    <a:bodyPr/>
                    <a:lstStyle/>
                    <a:p>
                      <a:r>
                        <a:rPr lang="en-US" dirty="0"/>
                        <a:t>Yes</a:t>
                      </a:r>
                    </a:p>
                  </a:txBody>
                  <a:tcPr/>
                </a:tc>
                <a:tc>
                  <a:txBody>
                    <a:bodyPr/>
                    <a:lstStyle/>
                    <a:p>
                      <a:r>
                        <a:rPr lang="en-US" dirty="0"/>
                        <a:t>Possible</a:t>
                      </a:r>
                    </a:p>
                  </a:txBody>
                  <a:tcPr/>
                </a:tc>
                <a:tc>
                  <a:txBody>
                    <a:bodyPr/>
                    <a:lstStyle/>
                    <a:p>
                      <a:r>
                        <a:rPr lang="en-US" dirty="0"/>
                        <a:t>No</a:t>
                      </a:r>
                    </a:p>
                  </a:txBody>
                  <a:tcPr/>
                </a:tc>
                <a:extLst>
                  <a:ext uri="{0D108BD9-81ED-4DB2-BD59-A6C34878D82A}">
                    <a16:rowId xmlns:a16="http://schemas.microsoft.com/office/drawing/2014/main" val="3246795206"/>
                  </a:ext>
                </a:extLst>
              </a:tr>
              <a:tr h="573954">
                <a:tc>
                  <a:txBody>
                    <a:bodyPr/>
                    <a:lstStyle/>
                    <a:p>
                      <a:r>
                        <a:rPr lang="en-US" baseline="0" dirty="0"/>
                        <a:t>Individual TA</a:t>
                      </a:r>
                      <a:endParaRPr lang="en-US" dirty="0"/>
                    </a:p>
                  </a:txBody>
                  <a:tcPr/>
                </a:tc>
                <a:tc>
                  <a:txBody>
                    <a:bodyPr/>
                    <a:lstStyle/>
                    <a:p>
                      <a:r>
                        <a:rPr lang="en-US" dirty="0"/>
                        <a:t>Focused</a:t>
                      </a:r>
                    </a:p>
                  </a:txBody>
                  <a:tcPr/>
                </a:tc>
                <a:tc>
                  <a:txBody>
                    <a:bodyPr/>
                    <a:lstStyle/>
                    <a:p>
                      <a:r>
                        <a:rPr lang="en-US" dirty="0"/>
                        <a:t>Yes</a:t>
                      </a:r>
                    </a:p>
                  </a:txBody>
                  <a:tcPr/>
                </a:tc>
                <a:tc>
                  <a:txBody>
                    <a:bodyPr/>
                    <a:lstStyle/>
                    <a:p>
                      <a:r>
                        <a:rPr lang="en-US" dirty="0"/>
                        <a:t>No</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3234571028"/>
                  </a:ext>
                </a:extLst>
              </a:tr>
            </a:tbl>
          </a:graphicData>
        </a:graphic>
      </p:graphicFrame>
      <p:sp>
        <p:nvSpPr>
          <p:cNvPr id="6" name="Rectangle 5" descr="Chart describing Tools and Resources, PM Support, Tch and Vocab Support, Group Level Technical Assistance, and Individual Technical Assistance. All of which are included in the Cohort. However, for Hands-On only Group Level Technical Assistance is not included." title="Summary of TA Model Characteristics"/>
          <p:cNvSpPr/>
          <p:nvPr/>
        </p:nvSpPr>
        <p:spPr>
          <a:xfrm>
            <a:off x="1143000" y="1295400"/>
            <a:ext cx="4800600" cy="4086704"/>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88694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1277600" cy="1277273"/>
          </a:xfrm>
        </p:spPr>
        <p:txBody>
          <a:bodyPr/>
          <a:lstStyle/>
          <a:p>
            <a:r>
              <a:rPr lang="en-US" dirty="0"/>
              <a:t>Cohort Approach – Benefits for Public Health Agencies</a:t>
            </a:r>
          </a:p>
        </p:txBody>
      </p:sp>
      <p:sp>
        <p:nvSpPr>
          <p:cNvPr id="3" name="Text Placeholder 2"/>
          <p:cNvSpPr>
            <a:spLocks noGrp="1"/>
          </p:cNvSpPr>
          <p:nvPr>
            <p:ph type="body" sz="quarter" idx="10"/>
          </p:nvPr>
        </p:nvSpPr>
        <p:spPr>
          <a:xfrm>
            <a:off x="609600" y="1558528"/>
            <a:ext cx="10972800" cy="4308872"/>
          </a:xfrm>
        </p:spPr>
        <p:txBody>
          <a:bodyPr/>
          <a:lstStyle/>
          <a:p>
            <a:r>
              <a:rPr lang="en-US" dirty="0"/>
              <a:t>Multiple PHAs are working towards the same goal in the same timeframe</a:t>
            </a:r>
          </a:p>
          <a:p>
            <a:pPr lvl="1"/>
            <a:r>
              <a:rPr lang="en-US" dirty="0"/>
              <a:t>Cohort allows knowledge sharing and peer support across agencies</a:t>
            </a:r>
          </a:p>
          <a:p>
            <a:pPr lvl="1"/>
            <a:r>
              <a:rPr lang="en-US" dirty="0"/>
              <a:t>Raising issues and questions – and getting answers – in a group environment is beneficial for all participants</a:t>
            </a:r>
          </a:p>
          <a:p>
            <a:r>
              <a:rPr lang="en-US" dirty="0"/>
              <a:t>Efficient provision of “Full Service” TA </a:t>
            </a:r>
          </a:p>
          <a:p>
            <a:pPr lvl="1"/>
            <a:r>
              <a:rPr lang="en-US" dirty="0"/>
              <a:t>Consolidated weekly meetings    </a:t>
            </a:r>
          </a:p>
          <a:p>
            <a:pPr lvl="1"/>
            <a:r>
              <a:rPr lang="en-US" dirty="0"/>
              <a:t>CDC SMEs are able to participate in cohort meetings </a:t>
            </a:r>
          </a:p>
          <a:p>
            <a:pPr lvl="1"/>
            <a:r>
              <a:rPr lang="en-US" dirty="0"/>
              <a:t>Increased availability of APHL SMEs for focused working sessions</a:t>
            </a: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4BD608-9B27-4D94-8EA3-EDBF7717B56F}" type="slidenum">
              <a:rPr kumimoji="0" lang="en-US" sz="1000" b="0" i="0" u="none" strike="noStrike" kern="1200" cap="none" spc="0" normalizeH="0" baseline="0" noProof="0" smtClean="0">
                <a:ln>
                  <a:noFill/>
                </a:ln>
                <a:solidFill>
                  <a:srgbClr val="3F3F3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3F3F3F"/>
              </a:solidFill>
              <a:effectLst/>
              <a:uLnTx/>
              <a:uFillTx/>
              <a:latin typeface="Arial"/>
              <a:ea typeface="+mn-ea"/>
              <a:cs typeface="+mn-cs"/>
            </a:endParaRPr>
          </a:p>
        </p:txBody>
      </p:sp>
    </p:spTree>
    <p:extLst>
      <p:ext uri="{BB962C8B-B14F-4D97-AF65-F5344CB8AC3E}">
        <p14:creationId xmlns:p14="http://schemas.microsoft.com/office/powerpoint/2010/main" val="111739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5D05-45F8-4052-A812-A9CB4461DC3D}"/>
              </a:ext>
            </a:extLst>
          </p:cNvPr>
          <p:cNvSpPr>
            <a:spLocks noGrp="1"/>
          </p:cNvSpPr>
          <p:nvPr>
            <p:ph type="title"/>
          </p:nvPr>
        </p:nvSpPr>
        <p:spPr/>
        <p:txBody>
          <a:bodyPr/>
          <a:lstStyle/>
          <a:p>
            <a:r>
              <a:rPr lang="en-US" dirty="0"/>
              <a:t>Project Support - Cohort Approach</a:t>
            </a:r>
          </a:p>
        </p:txBody>
      </p:sp>
      <p:sp>
        <p:nvSpPr>
          <p:cNvPr id="3" name="Text Placeholder 2">
            <a:extLst>
              <a:ext uri="{FF2B5EF4-FFF2-40B4-BE49-F238E27FC236}">
                <a16:creationId xmlns:a16="http://schemas.microsoft.com/office/drawing/2014/main" id="{4C2718DB-DDA3-4194-B5A3-2CC1A4B471B2}"/>
              </a:ext>
            </a:extLst>
          </p:cNvPr>
          <p:cNvSpPr>
            <a:spLocks noGrp="1"/>
          </p:cNvSpPr>
          <p:nvPr>
            <p:ph type="body" sz="quarter" idx="10"/>
          </p:nvPr>
        </p:nvSpPr>
        <p:spPr>
          <a:xfrm>
            <a:off x="914400" y="1634526"/>
            <a:ext cx="10287000" cy="4170372"/>
          </a:xfrm>
        </p:spPr>
        <p:txBody>
          <a:bodyPr/>
          <a:lstStyle/>
          <a:p>
            <a:r>
              <a:rPr lang="en-US" sz="2500" dirty="0"/>
              <a:t>The cohort will proceed through the implementation process together using regularly scheduled weekly meetings to prepare for upcoming implementation steps, assess progress, and discuss issues.</a:t>
            </a:r>
          </a:p>
          <a:p>
            <a:pPr lvl="1"/>
            <a:r>
              <a:rPr lang="en-US" sz="2500" dirty="0"/>
              <a:t>Focused working sessions will be scheduled as needed with SMEs</a:t>
            </a:r>
          </a:p>
          <a:p>
            <a:r>
              <a:rPr lang="en-US" sz="2500" dirty="0"/>
              <a:t>We will track any issues that cannot be resolved immediately on the calls through the NMI Issue tracking spreadsheet, meeting with CDC CSELS and Program to resolve any outstanding questions.</a:t>
            </a:r>
          </a:p>
          <a:p>
            <a:r>
              <a:rPr lang="en-US" sz="2500" dirty="0"/>
              <a:t>For the Pilot MMGs, maintain a log of any identified defects to map to the updated Final MMG for resolution.</a:t>
            </a:r>
          </a:p>
        </p:txBody>
      </p:sp>
      <p:sp>
        <p:nvSpPr>
          <p:cNvPr id="4" name="Slide Number Placeholder 4">
            <a:extLst>
              <a:ext uri="{FF2B5EF4-FFF2-40B4-BE49-F238E27FC236}">
                <a16:creationId xmlns:a16="http://schemas.microsoft.com/office/drawing/2014/main" id="{486DA6AF-478C-4652-A9A2-B7687933EEFC}"/>
              </a:ext>
            </a:extLst>
          </p:cNvPr>
          <p:cNvSpPr>
            <a:spLocks noGrp="1"/>
          </p:cNvSpPr>
          <p:nvPr>
            <p:ph type="sldNum" sz="quarter" idx="11"/>
          </p:nvPr>
        </p:nvSpPr>
        <p:spPr>
          <a:xfrm>
            <a:off x="7160872" y="6365967"/>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4BD608-9B27-4D94-8EA3-EDBF7717B56F}" type="slidenum">
              <a:rPr kumimoji="0" lang="en-US" sz="1000" b="0" i="0" u="none" strike="noStrike" kern="1200" cap="none" spc="0" normalizeH="0" baseline="0" noProof="0" smtClean="0">
                <a:ln>
                  <a:noFill/>
                </a:ln>
                <a:solidFill>
                  <a:srgbClr val="3F3F3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3F3F3F"/>
              </a:solidFill>
              <a:effectLst/>
              <a:uLnTx/>
              <a:uFillTx/>
              <a:latin typeface="Arial"/>
              <a:ea typeface="+mn-ea"/>
              <a:cs typeface="+mn-cs"/>
            </a:endParaRPr>
          </a:p>
        </p:txBody>
      </p:sp>
      <p:sp>
        <p:nvSpPr>
          <p:cNvPr id="5" name="Text Placeholder 3">
            <a:extLst>
              <a:ext uri="{FF2B5EF4-FFF2-40B4-BE49-F238E27FC236}">
                <a16:creationId xmlns:a16="http://schemas.microsoft.com/office/drawing/2014/main" id="{8D4FF648-BFCA-4CFA-A172-0CE64C94B8B4}"/>
              </a:ext>
            </a:extLst>
          </p:cNvPr>
          <p:cNvSpPr txBox="1">
            <a:spLocks/>
          </p:cNvSpPr>
          <p:nvPr/>
        </p:nvSpPr>
        <p:spPr>
          <a:xfrm>
            <a:off x="533400" y="966520"/>
            <a:ext cx="8077200" cy="47705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F3F3F"/>
                </a:solidFill>
                <a:effectLst/>
                <a:uLnTx/>
                <a:uFillTx/>
                <a:latin typeface="Arial"/>
                <a:ea typeface="+mn-ea"/>
                <a:cs typeface="+mn-cs"/>
              </a:rPr>
              <a:t>Heather Houston</a:t>
            </a:r>
          </a:p>
        </p:txBody>
      </p:sp>
    </p:spTree>
    <p:extLst>
      <p:ext uri="{BB962C8B-B14F-4D97-AF65-F5344CB8AC3E}">
        <p14:creationId xmlns:p14="http://schemas.microsoft.com/office/powerpoint/2010/main" val="246917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EFC85-EC6C-4F35-BC5D-E6DBED40B10B}"/>
              </a:ext>
            </a:extLst>
          </p:cNvPr>
          <p:cNvSpPr>
            <a:spLocks noGrp="1"/>
          </p:cNvSpPr>
          <p:nvPr>
            <p:ph type="title"/>
          </p:nvPr>
        </p:nvSpPr>
        <p:spPr/>
        <p:txBody>
          <a:bodyPr/>
          <a:lstStyle/>
          <a:p>
            <a:r>
              <a:rPr lang="en-US" dirty="0"/>
              <a:t>Timeline per MMG</a:t>
            </a:r>
          </a:p>
        </p:txBody>
      </p:sp>
      <p:cxnSp>
        <p:nvCxnSpPr>
          <p:cNvPr id="7" name="Straight Connector 6" descr="Diagram of the timeline containing the First Group Readiness.&#10;Assessment conducted by the Pilot Group. Each group will contain 4-6 jurisdictions.&#10;The groups will have staggered starts with a planned start every 4 weeks for a 4 month period. &#10;The Cohorts begin with a Readiness Assessment, group selection, and cohort group start.&#10;States that have not finished at the group end will be pushed into the next group for completion.&#10;Weekly calls established for each group beginning after the Readiness Assessment and group kickoff&#10;" title="Timeline Per MMG">
            <a:extLst>
              <a:ext uri="{FF2B5EF4-FFF2-40B4-BE49-F238E27FC236}">
                <a16:creationId xmlns:a16="http://schemas.microsoft.com/office/drawing/2014/main" id="{E41306F9-0906-43CC-94AD-0AE16A34E1CA}"/>
              </a:ext>
            </a:extLst>
          </p:cNvPr>
          <p:cNvCxnSpPr>
            <a:cxnSpLocks/>
          </p:cNvCxnSpPr>
          <p:nvPr/>
        </p:nvCxnSpPr>
        <p:spPr>
          <a:xfrm>
            <a:off x="1634526" y="3236966"/>
            <a:ext cx="8608185" cy="0"/>
          </a:xfrm>
          <a:prstGeom prst="line">
            <a:avLst/>
          </a:prstGeom>
          <a:ln w="63500">
            <a:headEnd w="sm" len="lg"/>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02337AB-006B-4D26-980C-03ED478772E9}"/>
              </a:ext>
            </a:extLst>
          </p:cNvPr>
          <p:cNvSpPr/>
          <p:nvPr/>
        </p:nvSpPr>
        <p:spPr>
          <a:xfrm>
            <a:off x="2347750" y="2852918"/>
            <a:ext cx="2057400" cy="32004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a:ea typeface="+mn-ea"/>
                <a:cs typeface="+mn-cs"/>
              </a:rPr>
              <a:t>Pilot Group</a:t>
            </a:r>
          </a:p>
        </p:txBody>
      </p:sp>
      <p:sp>
        <p:nvSpPr>
          <p:cNvPr id="9" name="Rectangle 8">
            <a:extLst>
              <a:ext uri="{FF2B5EF4-FFF2-40B4-BE49-F238E27FC236}">
                <a16:creationId xmlns:a16="http://schemas.microsoft.com/office/drawing/2014/main" id="{8390DCD9-371B-4564-909A-34E1E5A4D827}"/>
              </a:ext>
            </a:extLst>
          </p:cNvPr>
          <p:cNvSpPr/>
          <p:nvPr/>
        </p:nvSpPr>
        <p:spPr>
          <a:xfrm>
            <a:off x="5749325" y="2477995"/>
            <a:ext cx="2057400" cy="3200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Group 1</a:t>
            </a:r>
          </a:p>
        </p:txBody>
      </p:sp>
      <p:sp>
        <p:nvSpPr>
          <p:cNvPr id="10" name="Rectangle 9">
            <a:extLst>
              <a:ext uri="{FF2B5EF4-FFF2-40B4-BE49-F238E27FC236}">
                <a16:creationId xmlns:a16="http://schemas.microsoft.com/office/drawing/2014/main" id="{936F0966-1F25-4D04-9043-C95597B25EE6}"/>
              </a:ext>
            </a:extLst>
          </p:cNvPr>
          <p:cNvSpPr/>
          <p:nvPr/>
        </p:nvSpPr>
        <p:spPr>
          <a:xfrm>
            <a:off x="6786260" y="2111310"/>
            <a:ext cx="2057400" cy="3200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Group 2</a:t>
            </a:r>
          </a:p>
        </p:txBody>
      </p:sp>
      <p:sp>
        <p:nvSpPr>
          <p:cNvPr id="11" name="Rectangle 10">
            <a:extLst>
              <a:ext uri="{FF2B5EF4-FFF2-40B4-BE49-F238E27FC236}">
                <a16:creationId xmlns:a16="http://schemas.microsoft.com/office/drawing/2014/main" id="{E65C3463-64E5-4746-A561-7E0D77D959DB}"/>
              </a:ext>
            </a:extLst>
          </p:cNvPr>
          <p:cNvSpPr/>
          <p:nvPr/>
        </p:nvSpPr>
        <p:spPr>
          <a:xfrm>
            <a:off x="7839665" y="1744479"/>
            <a:ext cx="2057400" cy="32004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Group 3</a:t>
            </a:r>
          </a:p>
        </p:txBody>
      </p:sp>
      <p:sp>
        <p:nvSpPr>
          <p:cNvPr id="12" name="Rectangle 11">
            <a:extLst>
              <a:ext uri="{FF2B5EF4-FFF2-40B4-BE49-F238E27FC236}">
                <a16:creationId xmlns:a16="http://schemas.microsoft.com/office/drawing/2014/main" id="{C33C4B56-F915-46FC-842B-66D912651A73}"/>
              </a:ext>
            </a:extLst>
          </p:cNvPr>
          <p:cNvSpPr/>
          <p:nvPr/>
        </p:nvSpPr>
        <p:spPr>
          <a:xfrm>
            <a:off x="8876600" y="1377050"/>
            <a:ext cx="1174080" cy="320040"/>
          </a:xfrm>
          <a:prstGeom prst="rect">
            <a:avLst/>
          </a:prstGeom>
          <a:solidFill>
            <a:srgbClr val="112F37"/>
          </a:solidFill>
          <a:ln>
            <a:solidFill>
              <a:srgbClr val="112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Group 4</a:t>
            </a:r>
          </a:p>
        </p:txBody>
      </p:sp>
      <p:sp>
        <p:nvSpPr>
          <p:cNvPr id="14" name="TextBox 13">
            <a:extLst>
              <a:ext uri="{FF2B5EF4-FFF2-40B4-BE49-F238E27FC236}">
                <a16:creationId xmlns:a16="http://schemas.microsoft.com/office/drawing/2014/main" id="{7BC3A9F1-6221-43ED-B9BA-801E1278BD57}"/>
              </a:ext>
            </a:extLst>
          </p:cNvPr>
          <p:cNvSpPr txBox="1"/>
          <p:nvPr/>
        </p:nvSpPr>
        <p:spPr>
          <a:xfrm>
            <a:off x="762002" y="3736241"/>
            <a:ext cx="10591787" cy="1754326"/>
          </a:xfrm>
          <a:prstGeom prst="rect">
            <a:avLst/>
          </a:prstGeom>
          <a:noFill/>
        </p:spPr>
        <p:txBody>
          <a:bodyPr wrap="square" rtlCol="0">
            <a:spAutoFit/>
          </a:bodyPr>
          <a:lstStyle/>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F3F3F"/>
                </a:solidFill>
                <a:effectLst/>
                <a:uLnTx/>
                <a:uFillTx/>
                <a:latin typeface="Arial"/>
                <a:ea typeface="+mn-ea"/>
                <a:cs typeface="+mn-cs"/>
              </a:rPr>
              <a:t>Each group will contain 4-6 jurisdictions.</a:t>
            </a:r>
          </a:p>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F3F3F"/>
                </a:solidFill>
                <a:effectLst/>
                <a:uLnTx/>
                <a:uFillTx/>
                <a:latin typeface="Arial"/>
                <a:ea typeface="+mn-ea"/>
                <a:cs typeface="+mn-cs"/>
              </a:rPr>
              <a:t>The groups will have staggered starts with a planned start every 4 weeks for a 4 month period. </a:t>
            </a:r>
          </a:p>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F3F3F"/>
                </a:solidFill>
                <a:effectLst/>
                <a:uLnTx/>
                <a:uFillTx/>
                <a:latin typeface="Arial"/>
                <a:ea typeface="+mn-ea"/>
                <a:cs typeface="+mn-cs"/>
              </a:rPr>
              <a:t>The Cohorts begin with a Readiness Assessment, group selection, and cohort group start.</a:t>
            </a:r>
          </a:p>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F3F3F"/>
                </a:solidFill>
                <a:effectLst/>
                <a:uLnTx/>
                <a:uFillTx/>
                <a:latin typeface="Arial"/>
                <a:ea typeface="+mn-ea"/>
                <a:cs typeface="+mn-cs"/>
              </a:rPr>
              <a:t>States that have not finished at the group end will be pushed into the next group for completion.</a:t>
            </a:r>
          </a:p>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F3F3F"/>
                </a:solidFill>
                <a:effectLst/>
                <a:uLnTx/>
                <a:uFillTx/>
                <a:latin typeface="Arial"/>
                <a:ea typeface="+mn-ea"/>
                <a:cs typeface="+mn-cs"/>
              </a:rPr>
              <a:t>Weekly calls established for each group beginning after the Readiness Assessment and group kickoff</a:t>
            </a:r>
          </a:p>
        </p:txBody>
      </p:sp>
      <p:cxnSp>
        <p:nvCxnSpPr>
          <p:cNvPr id="18" name="Straight Connector 17" descr="Diagram of the timeline containing the First Group Readiness Assessment conducted by the Pilot Group." title="Timeline Per MMG">
            <a:extLst>
              <a:ext uri="{FF2B5EF4-FFF2-40B4-BE49-F238E27FC236}">
                <a16:creationId xmlns:a16="http://schemas.microsoft.com/office/drawing/2014/main" id="{BA1792C0-CFA4-4C40-A146-C45C9803FD76}"/>
              </a:ext>
            </a:extLst>
          </p:cNvPr>
          <p:cNvCxnSpPr/>
          <p:nvPr/>
        </p:nvCxnSpPr>
        <p:spPr>
          <a:xfrm>
            <a:off x="4414446" y="3172959"/>
            <a:ext cx="0" cy="179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 name="Straight Connector 18" descr="Diagram of the timeline containing the First Group Readiness Assessment conducted by the Pilot Group." title="Timeline Per MMG">
            <a:extLst>
              <a:ext uri="{FF2B5EF4-FFF2-40B4-BE49-F238E27FC236}">
                <a16:creationId xmlns:a16="http://schemas.microsoft.com/office/drawing/2014/main" id="{9951CACD-ED61-46CD-9B73-ECB1E210194C}"/>
              </a:ext>
            </a:extLst>
          </p:cNvPr>
          <p:cNvCxnSpPr/>
          <p:nvPr/>
        </p:nvCxnSpPr>
        <p:spPr>
          <a:xfrm>
            <a:off x="5735878" y="3160157"/>
            <a:ext cx="0" cy="179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0" name="Straight Connector 19" descr="Diagram of the timeline containing the First Group Readiness Assessment conducted by the Pilot Group." title="Timeline Per MMG">
            <a:extLst>
              <a:ext uri="{FF2B5EF4-FFF2-40B4-BE49-F238E27FC236}">
                <a16:creationId xmlns:a16="http://schemas.microsoft.com/office/drawing/2014/main" id="{A3497537-B2D4-401E-8520-E169C5475254}"/>
              </a:ext>
            </a:extLst>
          </p:cNvPr>
          <p:cNvCxnSpPr/>
          <p:nvPr/>
        </p:nvCxnSpPr>
        <p:spPr>
          <a:xfrm>
            <a:off x="6785771" y="3160157"/>
            <a:ext cx="0" cy="179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1" name="Straight Connector 20" descr="Diagram of the timeline containing the First Group Readiness Assessment conducted by the Pilot Group." title="Timeline Per MMG">
            <a:extLst>
              <a:ext uri="{FF2B5EF4-FFF2-40B4-BE49-F238E27FC236}">
                <a16:creationId xmlns:a16="http://schemas.microsoft.com/office/drawing/2014/main" id="{49CB8FDB-0FFD-4A4F-B575-EC7EBE276AB6}"/>
              </a:ext>
            </a:extLst>
          </p:cNvPr>
          <p:cNvCxnSpPr/>
          <p:nvPr/>
        </p:nvCxnSpPr>
        <p:spPr>
          <a:xfrm>
            <a:off x="7853521" y="3160157"/>
            <a:ext cx="0" cy="179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2" name="Straight Connector 21" descr="Diagram of the timeline containing the First Group Readiness Assessment conducted by the Pilot Group." title="Timeline Per MMG">
            <a:extLst>
              <a:ext uri="{FF2B5EF4-FFF2-40B4-BE49-F238E27FC236}">
                <a16:creationId xmlns:a16="http://schemas.microsoft.com/office/drawing/2014/main" id="{0731A12B-539A-4583-9476-C02852709BF7}"/>
              </a:ext>
            </a:extLst>
          </p:cNvPr>
          <p:cNvCxnSpPr>
            <a:cxnSpLocks/>
          </p:cNvCxnSpPr>
          <p:nvPr/>
        </p:nvCxnSpPr>
        <p:spPr>
          <a:xfrm>
            <a:off x="8860130" y="3148612"/>
            <a:ext cx="0" cy="179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7" name="Straight Connector 26" descr="Diagram of the timeline containing the First Group Readiness Assessment conducted by the Pilot Group." title="Timeline Per MMG">
            <a:extLst>
              <a:ext uri="{FF2B5EF4-FFF2-40B4-BE49-F238E27FC236}">
                <a16:creationId xmlns:a16="http://schemas.microsoft.com/office/drawing/2014/main" id="{8ACA7F91-D3F7-42AA-BE58-043C406EF02B}"/>
              </a:ext>
            </a:extLst>
          </p:cNvPr>
          <p:cNvCxnSpPr>
            <a:cxnSpLocks/>
          </p:cNvCxnSpPr>
          <p:nvPr/>
        </p:nvCxnSpPr>
        <p:spPr>
          <a:xfrm>
            <a:off x="5303124" y="3172341"/>
            <a:ext cx="0" cy="179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5" name="Straight Connector 34" descr="Diagram of the Pilot Group Readiness Assessment timeline for each group.&#10;" title="Timeline Per MMG">
            <a:extLst>
              <a:ext uri="{FF2B5EF4-FFF2-40B4-BE49-F238E27FC236}">
                <a16:creationId xmlns:a16="http://schemas.microsoft.com/office/drawing/2014/main" id="{26217A45-0AA7-43AF-9F05-9D7A7140F06D}"/>
              </a:ext>
            </a:extLst>
          </p:cNvPr>
          <p:cNvCxnSpPr>
            <a:cxnSpLocks/>
          </p:cNvCxnSpPr>
          <p:nvPr/>
        </p:nvCxnSpPr>
        <p:spPr>
          <a:xfrm>
            <a:off x="9926387" y="3151611"/>
            <a:ext cx="0" cy="17984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0BABA33-4393-4D80-AF96-970714177A33}"/>
              </a:ext>
            </a:extLst>
          </p:cNvPr>
          <p:cNvSpPr txBox="1"/>
          <p:nvPr/>
        </p:nvSpPr>
        <p:spPr>
          <a:xfrm>
            <a:off x="4520366" y="2337323"/>
            <a:ext cx="1267365" cy="5539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a:ea typeface="+mn-ea"/>
                <a:cs typeface="+mn-cs"/>
              </a:rPr>
              <a:t>Group 1 Readiness Assessment</a:t>
            </a:r>
          </a:p>
        </p:txBody>
      </p:sp>
      <p:sp>
        <p:nvSpPr>
          <p:cNvPr id="38" name="TextBox 37">
            <a:extLst>
              <a:ext uri="{FF2B5EF4-FFF2-40B4-BE49-F238E27FC236}">
                <a16:creationId xmlns:a16="http://schemas.microsoft.com/office/drawing/2014/main" id="{577E1BA1-AE68-4942-92E8-D0CD84065F7A}"/>
              </a:ext>
            </a:extLst>
          </p:cNvPr>
          <p:cNvSpPr txBox="1"/>
          <p:nvPr/>
        </p:nvSpPr>
        <p:spPr>
          <a:xfrm>
            <a:off x="5557301" y="1948288"/>
            <a:ext cx="1267365" cy="5539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a:ea typeface="+mn-ea"/>
                <a:cs typeface="+mn-cs"/>
              </a:rPr>
              <a:t>Group 2 Readiness Assessment</a:t>
            </a:r>
          </a:p>
        </p:txBody>
      </p:sp>
      <p:sp>
        <p:nvSpPr>
          <p:cNvPr id="39" name="TextBox 38">
            <a:extLst>
              <a:ext uri="{FF2B5EF4-FFF2-40B4-BE49-F238E27FC236}">
                <a16:creationId xmlns:a16="http://schemas.microsoft.com/office/drawing/2014/main" id="{1431AE81-8EDA-4C12-86AF-7AD108A594FD}"/>
              </a:ext>
            </a:extLst>
          </p:cNvPr>
          <p:cNvSpPr txBox="1"/>
          <p:nvPr/>
        </p:nvSpPr>
        <p:spPr>
          <a:xfrm>
            <a:off x="6594236" y="1574292"/>
            <a:ext cx="1267365" cy="5539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a:ea typeface="+mn-ea"/>
                <a:cs typeface="+mn-cs"/>
              </a:rPr>
              <a:t>Group 3 Readiness Assessment</a:t>
            </a:r>
          </a:p>
        </p:txBody>
      </p:sp>
      <p:sp>
        <p:nvSpPr>
          <p:cNvPr id="40" name="TextBox 39">
            <a:extLst>
              <a:ext uri="{FF2B5EF4-FFF2-40B4-BE49-F238E27FC236}">
                <a16:creationId xmlns:a16="http://schemas.microsoft.com/office/drawing/2014/main" id="{DA11BF2E-284C-49E4-A8F8-05BF12860953}"/>
              </a:ext>
            </a:extLst>
          </p:cNvPr>
          <p:cNvSpPr txBox="1"/>
          <p:nvPr/>
        </p:nvSpPr>
        <p:spPr>
          <a:xfrm>
            <a:off x="7631171" y="1232557"/>
            <a:ext cx="1267365" cy="5539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a:ea typeface="+mn-ea"/>
                <a:cs typeface="+mn-cs"/>
              </a:rPr>
              <a:t>Group 4 Readiness Assessment</a:t>
            </a:r>
          </a:p>
        </p:txBody>
      </p:sp>
      <p:sp>
        <p:nvSpPr>
          <p:cNvPr id="42" name="TextBox 41">
            <a:extLst>
              <a:ext uri="{FF2B5EF4-FFF2-40B4-BE49-F238E27FC236}">
                <a16:creationId xmlns:a16="http://schemas.microsoft.com/office/drawing/2014/main" id="{7B5F1083-5FC5-4A7E-8F67-E1D28FB35468}"/>
              </a:ext>
            </a:extLst>
          </p:cNvPr>
          <p:cNvSpPr txBox="1"/>
          <p:nvPr/>
        </p:nvSpPr>
        <p:spPr>
          <a:xfrm>
            <a:off x="1102321" y="2708261"/>
            <a:ext cx="1267365" cy="5539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a:ea typeface="+mn-ea"/>
                <a:cs typeface="+mn-cs"/>
              </a:rPr>
              <a:t>Pilot Group Readiness Assessment</a:t>
            </a:r>
          </a:p>
        </p:txBody>
      </p:sp>
      <p:cxnSp>
        <p:nvCxnSpPr>
          <p:cNvPr id="43" name="Straight Connector 42" descr="Diagram of the Pilot Group Readiness Assessment Pilot Groups" title="Timeline Per MMG">
            <a:extLst>
              <a:ext uri="{FF2B5EF4-FFF2-40B4-BE49-F238E27FC236}">
                <a16:creationId xmlns:a16="http://schemas.microsoft.com/office/drawing/2014/main" id="{928134DB-0DDD-4841-AC9C-131C3B7AE10A}"/>
              </a:ext>
            </a:extLst>
          </p:cNvPr>
          <p:cNvCxnSpPr/>
          <p:nvPr/>
        </p:nvCxnSpPr>
        <p:spPr>
          <a:xfrm>
            <a:off x="2336101" y="3166050"/>
            <a:ext cx="0" cy="17984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Left Brace 2" descr="Arrow on the diagram, suggesting that the Pilot Group Readiness Assessment within the Pilot Group may shift based on when CDC is ready to start the group implementation process." title="Timeline Per MMG">
            <a:extLst>
              <a:ext uri="{FF2B5EF4-FFF2-40B4-BE49-F238E27FC236}">
                <a16:creationId xmlns:a16="http://schemas.microsoft.com/office/drawing/2014/main" id="{858AE215-DC2B-4CF9-A687-B9D5E1BDDD2F}"/>
              </a:ext>
            </a:extLst>
          </p:cNvPr>
          <p:cNvSpPr/>
          <p:nvPr/>
        </p:nvSpPr>
        <p:spPr>
          <a:xfrm>
            <a:off x="4520365" y="1197209"/>
            <a:ext cx="246900" cy="16008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rial"/>
              <a:ea typeface="+mn-ea"/>
              <a:cs typeface="+mn-cs"/>
            </a:endParaRPr>
          </a:p>
        </p:txBody>
      </p:sp>
      <p:sp>
        <p:nvSpPr>
          <p:cNvPr id="45" name="TextBox 44">
            <a:extLst>
              <a:ext uri="{FF2B5EF4-FFF2-40B4-BE49-F238E27FC236}">
                <a16:creationId xmlns:a16="http://schemas.microsoft.com/office/drawing/2014/main" id="{4037DC10-66FD-49F5-AD84-F06828AF212D}"/>
              </a:ext>
            </a:extLst>
          </p:cNvPr>
          <p:cNvSpPr txBox="1"/>
          <p:nvPr/>
        </p:nvSpPr>
        <p:spPr>
          <a:xfrm>
            <a:off x="3204553" y="1508742"/>
            <a:ext cx="1267365"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a:ea typeface="+mn-ea"/>
                <a:cs typeface="+mn-cs"/>
              </a:rPr>
              <a:t>This may shift based on when CDC is ready to start the group implementation process</a:t>
            </a:r>
          </a:p>
        </p:txBody>
      </p:sp>
      <p:sp>
        <p:nvSpPr>
          <p:cNvPr id="4" name="Isosceles Triangle 3" descr="Diagram of the Pilot Group Readiness Assessment focusing on Group 4." title="Timeline Per MMG">
            <a:extLst>
              <a:ext uri="{FF2B5EF4-FFF2-40B4-BE49-F238E27FC236}">
                <a16:creationId xmlns:a16="http://schemas.microsoft.com/office/drawing/2014/main" id="{78146F5E-2700-4554-B38F-767C33551C81}"/>
              </a:ext>
            </a:extLst>
          </p:cNvPr>
          <p:cNvSpPr/>
          <p:nvPr/>
        </p:nvSpPr>
        <p:spPr>
          <a:xfrm rot="5400000">
            <a:off x="9897616" y="1385465"/>
            <a:ext cx="496538" cy="282230"/>
          </a:xfrm>
          <a:prstGeom prst="triangle">
            <a:avLst/>
          </a:prstGeom>
          <a:solidFill>
            <a:srgbClr val="112F37"/>
          </a:solidFill>
          <a:ln>
            <a:solidFill>
              <a:srgbClr val="112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8" name="Slide Number Placeholder 4">
            <a:extLst>
              <a:ext uri="{FF2B5EF4-FFF2-40B4-BE49-F238E27FC236}">
                <a16:creationId xmlns:a16="http://schemas.microsoft.com/office/drawing/2014/main" id="{486DA6AF-478C-4652-A9A2-B7687933EEFC}"/>
              </a:ext>
            </a:extLst>
          </p:cNvPr>
          <p:cNvSpPr>
            <a:spLocks noGrp="1"/>
          </p:cNvSpPr>
          <p:nvPr>
            <p:ph type="sldNum" sz="quarter" idx="11"/>
          </p:nvPr>
        </p:nvSpPr>
        <p:spPr>
          <a:xfrm>
            <a:off x="6446769" y="640080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a:ea typeface="+mn-ea"/>
                <a:cs typeface="+mn-cs"/>
              </a:rPr>
              <a:t>18</a:t>
            </a:r>
          </a:p>
        </p:txBody>
      </p:sp>
    </p:spTree>
    <p:extLst>
      <p:ext uri="{BB962C8B-B14F-4D97-AF65-F5344CB8AC3E}">
        <p14:creationId xmlns:p14="http://schemas.microsoft.com/office/powerpoint/2010/main" val="2191171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5D05-45F8-4052-A812-A9CB4461DC3D}"/>
              </a:ext>
            </a:extLst>
          </p:cNvPr>
          <p:cNvSpPr>
            <a:spLocks noGrp="1"/>
          </p:cNvSpPr>
          <p:nvPr>
            <p:ph type="title"/>
          </p:nvPr>
        </p:nvSpPr>
        <p:spPr/>
        <p:txBody>
          <a:bodyPr/>
          <a:lstStyle/>
          <a:p>
            <a:r>
              <a:rPr lang="en-US" dirty="0"/>
              <a:t>Cohort Approach – Sample Timeline</a:t>
            </a:r>
          </a:p>
        </p:txBody>
      </p:sp>
      <p:sp>
        <p:nvSpPr>
          <p:cNvPr id="3" name="Text Placeholder 2">
            <a:extLst>
              <a:ext uri="{FF2B5EF4-FFF2-40B4-BE49-F238E27FC236}">
                <a16:creationId xmlns:a16="http://schemas.microsoft.com/office/drawing/2014/main" id="{4C2718DB-DDA3-4194-B5A3-2CC1A4B471B2}"/>
              </a:ext>
            </a:extLst>
          </p:cNvPr>
          <p:cNvSpPr>
            <a:spLocks noGrp="1"/>
          </p:cNvSpPr>
          <p:nvPr>
            <p:ph type="body" sz="quarter" idx="10"/>
          </p:nvPr>
        </p:nvSpPr>
        <p:spPr>
          <a:xfrm>
            <a:off x="685800" y="1405121"/>
            <a:ext cx="10668000" cy="1717393"/>
          </a:xfrm>
        </p:spPr>
        <p:txBody>
          <a:bodyPr/>
          <a:lstStyle/>
          <a:p>
            <a:r>
              <a:rPr lang="en-US" sz="2400" dirty="0"/>
              <a:t>Timeline is developed based on the complexity of the MMG.</a:t>
            </a:r>
          </a:p>
          <a:p>
            <a:r>
              <a:rPr lang="en-US" sz="2400" dirty="0"/>
              <a:t>If it is a Pilot guide cohort, the UAT and Final Guide Update Implemented activities are included. </a:t>
            </a:r>
          </a:p>
          <a:p>
            <a:endParaRPr lang="en-US" sz="2400" dirty="0"/>
          </a:p>
        </p:txBody>
      </p:sp>
      <p:sp>
        <p:nvSpPr>
          <p:cNvPr id="4" name="Slide Number Placeholder 4">
            <a:extLst>
              <a:ext uri="{FF2B5EF4-FFF2-40B4-BE49-F238E27FC236}">
                <a16:creationId xmlns:a16="http://schemas.microsoft.com/office/drawing/2014/main" id="{486DA6AF-478C-4652-A9A2-B7687933EEFC}"/>
              </a:ext>
            </a:extLst>
          </p:cNvPr>
          <p:cNvSpPr>
            <a:spLocks noGrp="1"/>
          </p:cNvSpPr>
          <p:nvPr>
            <p:ph type="sldNum" sz="quarter" idx="11"/>
          </p:nvPr>
        </p:nvSpPr>
        <p:spPr>
          <a:xfrm>
            <a:off x="6446769" y="640080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4BD608-9B27-4D94-8EA3-EDBF7717B56F}" type="slidenum">
              <a:rPr kumimoji="0" lang="en-US" sz="1000" b="0" i="0" u="none" strike="noStrike" kern="1200" cap="none" spc="0" normalizeH="0" baseline="0" noProof="0" smtClean="0">
                <a:ln>
                  <a:noFill/>
                </a:ln>
                <a:solidFill>
                  <a:srgbClr val="3F3F3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3F3F3F"/>
              </a:solidFill>
              <a:effectLst/>
              <a:uLnTx/>
              <a:uFillTx/>
              <a:latin typeface="Arial"/>
              <a:ea typeface="+mn-ea"/>
              <a:cs typeface="+mn-cs"/>
            </a:endParaRPr>
          </a:p>
        </p:txBody>
      </p:sp>
      <p:sp>
        <p:nvSpPr>
          <p:cNvPr id="7" name="TextBox 6">
            <a:extLst>
              <a:ext uri="{FF2B5EF4-FFF2-40B4-BE49-F238E27FC236}">
                <a16:creationId xmlns:a16="http://schemas.microsoft.com/office/drawing/2014/main" id="{294BF578-0CE8-44FA-BA79-CD588811EAC4}"/>
              </a:ext>
            </a:extLst>
          </p:cNvPr>
          <p:cNvSpPr txBox="1"/>
          <p:nvPr/>
        </p:nvSpPr>
        <p:spPr>
          <a:xfrm flipH="1">
            <a:off x="4972050" y="3366165"/>
            <a:ext cx="22479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3F3F"/>
                </a:solidFill>
                <a:effectLst/>
                <a:uLnTx/>
                <a:uFillTx/>
                <a:latin typeface="Arial"/>
                <a:ea typeface="+mn-ea"/>
                <a:cs typeface="+mn-cs"/>
              </a:rPr>
              <a:t>Sample Timeline</a:t>
            </a:r>
          </a:p>
        </p:txBody>
      </p:sp>
      <p:pic>
        <p:nvPicPr>
          <p:cNvPr id="11" name="Picture 10" descr="Image of Sample Timeline containing when Assessment Calls are Conducted, Kick Off Call, Gap Analysis, System Updates and Data Extract Creation, Message Generation, and Validation. " title="Cohort Approach-Sample Timeline">
            <a:extLst>
              <a:ext uri="{FF2B5EF4-FFF2-40B4-BE49-F238E27FC236}">
                <a16:creationId xmlns:a16="http://schemas.microsoft.com/office/drawing/2014/main" id="{B91FCDFF-9B78-49D7-BE1A-C14E610DF090}"/>
              </a:ext>
            </a:extLst>
          </p:cNvPr>
          <p:cNvPicPr>
            <a:picLocks noChangeAspect="1"/>
          </p:cNvPicPr>
          <p:nvPr/>
        </p:nvPicPr>
        <p:blipFill>
          <a:blip r:embed="rId3"/>
          <a:stretch>
            <a:fillRect/>
          </a:stretch>
        </p:blipFill>
        <p:spPr>
          <a:xfrm>
            <a:off x="642937" y="3810000"/>
            <a:ext cx="10906125" cy="1781175"/>
          </a:xfrm>
          <a:prstGeom prst="rect">
            <a:avLst/>
          </a:prstGeom>
        </p:spPr>
      </p:pic>
    </p:spTree>
    <p:extLst>
      <p:ext uri="{BB962C8B-B14F-4D97-AF65-F5344CB8AC3E}">
        <p14:creationId xmlns:p14="http://schemas.microsoft.com/office/powerpoint/2010/main" val="1885841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o people meeting at a table" title="Agend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340" y="275506"/>
            <a:ext cx="2753820" cy="1899123"/>
          </a:xfrm>
          <a:prstGeom prst="rect">
            <a:avLst/>
          </a:prstGeom>
        </p:spPr>
      </p:pic>
      <p:sp>
        <p:nvSpPr>
          <p:cNvPr id="3" name="Content Placeholder 2"/>
          <p:cNvSpPr>
            <a:spLocks noGrp="1"/>
          </p:cNvSpPr>
          <p:nvPr>
            <p:ph type="body" sz="quarter" idx="10"/>
          </p:nvPr>
        </p:nvSpPr>
        <p:spPr>
          <a:xfrm>
            <a:off x="609600" y="1544383"/>
            <a:ext cx="10475167" cy="4984751"/>
          </a:xfrm>
        </p:spPr>
        <p:txBody>
          <a:bodyPr/>
          <a:lstStyle/>
          <a:p>
            <a:pPr>
              <a:spcBef>
                <a:spcPts val="600"/>
              </a:spcBef>
              <a:spcAft>
                <a:spcPts val="600"/>
              </a:spcAft>
            </a:pPr>
            <a:r>
              <a:rPr lang="en-US" sz="2670" dirty="0"/>
              <a:t>Welcome and Announcements</a:t>
            </a:r>
          </a:p>
          <a:p>
            <a:r>
              <a:rPr lang="en-US" dirty="0"/>
              <a:t>New Efficient Approach to HL7 Case Notification Technical Assistance: Cohorts </a:t>
            </a:r>
          </a:p>
          <a:p>
            <a:pPr lvl="1"/>
            <a:r>
              <a:rPr lang="en-US" dirty="0"/>
              <a:t>Laura Carlton, APHL</a:t>
            </a:r>
          </a:p>
          <a:p>
            <a:pPr lvl="1"/>
            <a:r>
              <a:rPr lang="en-US" dirty="0"/>
              <a:t>Heather Houston, APHL</a:t>
            </a:r>
          </a:p>
          <a:p>
            <a:pPr lvl="0"/>
            <a:r>
              <a:rPr lang="en-US" dirty="0"/>
              <a:t>Hot Topic: Finding Coding System Codes in PHIN VADS</a:t>
            </a:r>
          </a:p>
          <a:p>
            <a:pPr lvl="1"/>
            <a:r>
              <a:rPr lang="en-US" dirty="0"/>
              <a:t>Melinda Thomas, CDC</a:t>
            </a:r>
          </a:p>
          <a:p>
            <a:pPr lvl="0"/>
            <a:r>
              <a:rPr lang="en-US" dirty="0"/>
              <a:t>Questions and Answers  </a:t>
            </a:r>
          </a:p>
          <a:p>
            <a:pPr>
              <a:spcBef>
                <a:spcPts val="600"/>
              </a:spcBef>
              <a:spcAft>
                <a:spcPts val="600"/>
              </a:spcAft>
            </a:pPr>
            <a:endParaRPr lang="en-US" sz="2500" dirty="0"/>
          </a:p>
          <a:p>
            <a:pPr marL="0" indent="0">
              <a:spcBef>
                <a:spcPts val="600"/>
              </a:spcBef>
              <a:spcAft>
                <a:spcPts val="600"/>
              </a:spcAft>
              <a:buNone/>
            </a:pPr>
            <a:endParaRPr lang="en-US" sz="2500" dirty="0">
              <a:solidFill>
                <a:srgbClr val="5F5F5F"/>
              </a:solidFill>
            </a:endParaRPr>
          </a:p>
          <a:p>
            <a:pPr marL="0" indent="0">
              <a:spcBef>
                <a:spcPts val="600"/>
              </a:spcBef>
              <a:spcAft>
                <a:spcPts val="600"/>
              </a:spcAft>
              <a:buNone/>
            </a:pPr>
            <a:endParaRPr lang="en-US" sz="2500" dirty="0">
              <a:solidFill>
                <a:schemeClr val="bg2">
                  <a:lumMod val="65000"/>
                </a:schemeClr>
              </a:solidFill>
            </a:endParaRPr>
          </a:p>
          <a:p>
            <a:pPr marL="609585" lvl="1" indent="0">
              <a:spcBef>
                <a:spcPts val="600"/>
              </a:spcBef>
              <a:spcAft>
                <a:spcPts val="600"/>
              </a:spcAft>
              <a:buNone/>
            </a:pPr>
            <a:endParaRPr lang="en-US" sz="2800" dirty="0"/>
          </a:p>
          <a:p>
            <a:pPr marL="0" indent="0">
              <a:spcBef>
                <a:spcPts val="600"/>
              </a:spcBef>
              <a:spcAft>
                <a:spcPts val="600"/>
              </a:spcAft>
              <a:buNone/>
            </a:pPr>
            <a:endParaRPr lang="en-US" sz="2800" dirty="0"/>
          </a:p>
        </p:txBody>
      </p:sp>
      <p:sp>
        <p:nvSpPr>
          <p:cNvPr id="16" name="Title 15"/>
          <p:cNvSpPr>
            <a:spLocks noGrp="1"/>
          </p:cNvSpPr>
          <p:nvPr>
            <p:ph type="title"/>
          </p:nvPr>
        </p:nvSpPr>
        <p:spPr>
          <a:xfrm>
            <a:off x="609600" y="418192"/>
            <a:ext cx="10972800" cy="623162"/>
          </a:xfrm>
        </p:spPr>
        <p:txBody>
          <a:bodyPr anchor="t"/>
          <a:lstStyle/>
          <a:p>
            <a:r>
              <a:rPr lang="en-US" sz="4000" dirty="0"/>
              <a:t>Agenda</a:t>
            </a:r>
          </a:p>
        </p:txBody>
      </p:sp>
    </p:spTree>
    <p:extLst>
      <p:ext uri="{BB962C8B-B14F-4D97-AF65-F5344CB8AC3E}">
        <p14:creationId xmlns:p14="http://schemas.microsoft.com/office/powerpoint/2010/main" val="157020222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5D05-45F8-4052-A812-A9CB4461DC3D}"/>
              </a:ext>
            </a:extLst>
          </p:cNvPr>
          <p:cNvSpPr>
            <a:spLocks noGrp="1"/>
          </p:cNvSpPr>
          <p:nvPr>
            <p:ph type="title"/>
          </p:nvPr>
        </p:nvSpPr>
        <p:spPr/>
        <p:txBody>
          <a:bodyPr/>
          <a:lstStyle/>
          <a:p>
            <a:r>
              <a:rPr lang="en-US" dirty="0"/>
              <a:t>Cohort Approach - Dashboard</a:t>
            </a:r>
          </a:p>
        </p:txBody>
      </p:sp>
      <p:sp>
        <p:nvSpPr>
          <p:cNvPr id="3" name="Text Placeholder 2">
            <a:extLst>
              <a:ext uri="{FF2B5EF4-FFF2-40B4-BE49-F238E27FC236}">
                <a16:creationId xmlns:a16="http://schemas.microsoft.com/office/drawing/2014/main" id="{4C2718DB-DDA3-4194-B5A3-2CC1A4B471B2}"/>
              </a:ext>
            </a:extLst>
          </p:cNvPr>
          <p:cNvSpPr>
            <a:spLocks noGrp="1"/>
          </p:cNvSpPr>
          <p:nvPr>
            <p:ph type="body" sz="quarter" idx="10"/>
          </p:nvPr>
        </p:nvSpPr>
        <p:spPr>
          <a:xfrm>
            <a:off x="609600" y="1066800"/>
            <a:ext cx="4953000" cy="4413516"/>
          </a:xfrm>
        </p:spPr>
        <p:txBody>
          <a:bodyPr/>
          <a:lstStyle/>
          <a:p>
            <a:r>
              <a:rPr lang="en-US" sz="2400" dirty="0"/>
              <a:t>Cohorts are managed through a Smartsheet dashboard as a central location for the cohorts to access information.</a:t>
            </a:r>
          </a:p>
          <a:p>
            <a:r>
              <a:rPr lang="en-US" sz="2400" dirty="0"/>
              <a:t>The dashboard tracks items such as:</a:t>
            </a:r>
          </a:p>
          <a:p>
            <a:pPr lvl="1"/>
            <a:r>
              <a:rPr lang="en-US" sz="2200" dirty="0"/>
              <a:t>Meeting information</a:t>
            </a:r>
          </a:p>
          <a:p>
            <a:pPr lvl="1"/>
            <a:r>
              <a:rPr lang="en-US" sz="2200" dirty="0"/>
              <a:t>Timeline</a:t>
            </a:r>
          </a:p>
          <a:p>
            <a:pPr lvl="1"/>
            <a:r>
              <a:rPr lang="en-US" sz="2200" dirty="0"/>
              <a:t>Project health</a:t>
            </a:r>
          </a:p>
          <a:p>
            <a:pPr lvl="1"/>
            <a:r>
              <a:rPr lang="en-US" sz="2200" dirty="0"/>
              <a:t>Document review and feedback</a:t>
            </a:r>
          </a:p>
          <a:p>
            <a:pPr lvl="1"/>
            <a:r>
              <a:rPr lang="en-US" sz="2200" dirty="0"/>
              <a:t>Questions and responses</a:t>
            </a:r>
          </a:p>
        </p:txBody>
      </p:sp>
      <p:sp>
        <p:nvSpPr>
          <p:cNvPr id="4" name="Slide Number Placeholder 4">
            <a:extLst>
              <a:ext uri="{FF2B5EF4-FFF2-40B4-BE49-F238E27FC236}">
                <a16:creationId xmlns:a16="http://schemas.microsoft.com/office/drawing/2014/main" id="{486DA6AF-478C-4652-A9A2-B7687933EEFC}"/>
              </a:ext>
            </a:extLst>
          </p:cNvPr>
          <p:cNvSpPr>
            <a:spLocks noGrp="1"/>
          </p:cNvSpPr>
          <p:nvPr>
            <p:ph type="sldNum" sz="quarter" idx="11"/>
          </p:nvPr>
        </p:nvSpPr>
        <p:spPr>
          <a:xfrm>
            <a:off x="6446769" y="640080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4BD608-9B27-4D94-8EA3-EDBF7717B56F}" type="slidenum">
              <a:rPr kumimoji="0" lang="en-US" sz="1000" b="0" i="0" u="none" strike="noStrike" kern="1200" cap="none" spc="0" normalizeH="0" baseline="0" noProof="0" smtClean="0">
                <a:ln>
                  <a:noFill/>
                </a:ln>
                <a:solidFill>
                  <a:srgbClr val="3F3F3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srgbClr val="3F3F3F"/>
              </a:solidFill>
              <a:effectLst/>
              <a:uLnTx/>
              <a:uFillTx/>
              <a:latin typeface="Arial"/>
              <a:ea typeface="+mn-ea"/>
              <a:cs typeface="+mn-cs"/>
            </a:endParaRPr>
          </a:p>
        </p:txBody>
      </p:sp>
      <p:pic>
        <p:nvPicPr>
          <p:cNvPr id="8" name="Picture 7" descr="Screenshot of the NMI Malaria, Babesiosis, and Trichinellosis Pilot Cohort Dashboard" title="Cohort Approach-Dashboard">
            <a:extLst>
              <a:ext uri="{FF2B5EF4-FFF2-40B4-BE49-F238E27FC236}">
                <a16:creationId xmlns:a16="http://schemas.microsoft.com/office/drawing/2014/main" id="{430C68AD-60EE-4DC0-A162-B445B986D422}"/>
              </a:ext>
            </a:extLst>
          </p:cNvPr>
          <p:cNvPicPr>
            <a:picLocks noChangeAspect="1"/>
          </p:cNvPicPr>
          <p:nvPr/>
        </p:nvPicPr>
        <p:blipFill>
          <a:blip r:embed="rId3"/>
          <a:stretch>
            <a:fillRect/>
          </a:stretch>
        </p:blipFill>
        <p:spPr>
          <a:xfrm>
            <a:off x="6096000" y="1105989"/>
            <a:ext cx="5719757" cy="5294812"/>
          </a:xfrm>
          <a:prstGeom prst="rect">
            <a:avLst/>
          </a:prstGeom>
        </p:spPr>
      </p:pic>
    </p:spTree>
    <p:extLst>
      <p:ext uri="{BB962C8B-B14F-4D97-AF65-F5344CB8AC3E}">
        <p14:creationId xmlns:p14="http://schemas.microsoft.com/office/powerpoint/2010/main" val="450413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5D05-45F8-4052-A812-A9CB4461DC3D}"/>
              </a:ext>
            </a:extLst>
          </p:cNvPr>
          <p:cNvSpPr>
            <a:spLocks noGrp="1"/>
          </p:cNvSpPr>
          <p:nvPr>
            <p:ph type="title"/>
          </p:nvPr>
        </p:nvSpPr>
        <p:spPr/>
        <p:txBody>
          <a:bodyPr/>
          <a:lstStyle/>
          <a:p>
            <a:r>
              <a:rPr lang="en-US" dirty="0"/>
              <a:t>Cohort Approach - Dashboard</a:t>
            </a:r>
          </a:p>
        </p:txBody>
      </p:sp>
      <p:sp>
        <p:nvSpPr>
          <p:cNvPr id="4" name="Slide Number Placeholder 4">
            <a:extLst>
              <a:ext uri="{FF2B5EF4-FFF2-40B4-BE49-F238E27FC236}">
                <a16:creationId xmlns:a16="http://schemas.microsoft.com/office/drawing/2014/main" id="{486DA6AF-478C-4652-A9A2-B7687933EEFC}"/>
              </a:ext>
            </a:extLst>
          </p:cNvPr>
          <p:cNvSpPr>
            <a:spLocks noGrp="1"/>
          </p:cNvSpPr>
          <p:nvPr>
            <p:ph type="sldNum" sz="quarter" idx="11"/>
          </p:nvPr>
        </p:nvSpPr>
        <p:spPr>
          <a:xfrm>
            <a:off x="6446769" y="640080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4BD608-9B27-4D94-8EA3-EDBF7717B56F}" type="slidenum">
              <a:rPr kumimoji="0" lang="en-US" sz="1000" b="0" i="0" u="none" strike="noStrike" kern="1200" cap="none" spc="0" normalizeH="0" baseline="0" noProof="0" smtClean="0">
                <a:ln>
                  <a:noFill/>
                </a:ln>
                <a:solidFill>
                  <a:srgbClr val="3F3F3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srgbClr val="3F3F3F"/>
              </a:solidFill>
              <a:effectLst/>
              <a:uLnTx/>
              <a:uFillTx/>
              <a:latin typeface="Arial"/>
              <a:ea typeface="+mn-ea"/>
              <a:cs typeface="+mn-cs"/>
            </a:endParaRPr>
          </a:p>
        </p:txBody>
      </p:sp>
      <p:pic>
        <p:nvPicPr>
          <p:cNvPr id="8" name="Picture 7" descr="Screen shot of the Malaria, Babesiosis, and Trichinelosis Pilot Cohort Dashboard containing the central location to access Cohort Materials such as links to MMG, Implementation Spreadsheet, Test Cases, etc. It also includes agendas for each meeting and meeting notes for previous meetings, project health and next milestones as well as an opportunity to submit questions outside of a meeting. " title="Cohort Approach-Dashboard ">
            <a:extLst>
              <a:ext uri="{FF2B5EF4-FFF2-40B4-BE49-F238E27FC236}">
                <a16:creationId xmlns:a16="http://schemas.microsoft.com/office/drawing/2014/main" id="{430C68AD-60EE-4DC0-A162-B445B986D422}"/>
              </a:ext>
            </a:extLst>
          </p:cNvPr>
          <p:cNvPicPr>
            <a:picLocks noChangeAspect="1"/>
          </p:cNvPicPr>
          <p:nvPr/>
        </p:nvPicPr>
        <p:blipFill rotWithShape="1">
          <a:blip r:embed="rId3"/>
          <a:srcRect r="25705" b="56661"/>
          <a:stretch/>
        </p:blipFill>
        <p:spPr>
          <a:xfrm>
            <a:off x="5410200" y="1893263"/>
            <a:ext cx="6230734" cy="3364537"/>
          </a:xfrm>
          <a:prstGeom prst="rect">
            <a:avLst/>
          </a:prstGeom>
        </p:spPr>
      </p:pic>
      <p:sp>
        <p:nvSpPr>
          <p:cNvPr id="10" name="TextBox 9">
            <a:extLst>
              <a:ext uri="{FF2B5EF4-FFF2-40B4-BE49-F238E27FC236}">
                <a16:creationId xmlns:a16="http://schemas.microsoft.com/office/drawing/2014/main" id="{369040D5-EEF8-4750-B042-05749934D600}"/>
              </a:ext>
            </a:extLst>
          </p:cNvPr>
          <p:cNvSpPr txBox="1"/>
          <p:nvPr/>
        </p:nvSpPr>
        <p:spPr>
          <a:xfrm>
            <a:off x="609600" y="2059395"/>
            <a:ext cx="45720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F3F3F"/>
                </a:solidFill>
                <a:effectLst/>
                <a:uLnTx/>
                <a:uFillTx/>
                <a:latin typeface="Arial"/>
                <a:ea typeface="+mn-ea"/>
                <a:cs typeface="+mn-cs"/>
              </a:rPr>
              <a:t>Central location to access Cohort Materials such as links to MMG, Implementation Spreadsheet, Test Cases, etc. </a:t>
            </a:r>
          </a:p>
        </p:txBody>
      </p:sp>
      <p:cxnSp>
        <p:nvCxnSpPr>
          <p:cNvPr id="12" name="Straight Connector 11" descr="Arrow pointing into an icon on the screen shot stating the central location to access Cohort Materials such as links to MMG, Implementation Spreadsheet, Test Cases, etc." title="Cohort Approach-Dashboard ">
            <a:extLst>
              <a:ext uri="{FF2B5EF4-FFF2-40B4-BE49-F238E27FC236}">
                <a16:creationId xmlns:a16="http://schemas.microsoft.com/office/drawing/2014/main" id="{D8EC68C7-808D-4A16-86C7-F5815DF8A32F}"/>
              </a:ext>
            </a:extLst>
          </p:cNvPr>
          <p:cNvCxnSpPr>
            <a:cxnSpLocks/>
          </p:cNvCxnSpPr>
          <p:nvPr/>
        </p:nvCxnSpPr>
        <p:spPr>
          <a:xfrm>
            <a:off x="4419600" y="3150275"/>
            <a:ext cx="969202" cy="661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8F8658D-1D40-49C3-9B90-01532243E521}"/>
              </a:ext>
            </a:extLst>
          </p:cNvPr>
          <p:cNvSpPr txBox="1"/>
          <p:nvPr/>
        </p:nvSpPr>
        <p:spPr>
          <a:xfrm>
            <a:off x="609600" y="4473714"/>
            <a:ext cx="4191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F3F3F"/>
                </a:solidFill>
                <a:effectLst/>
                <a:uLnTx/>
                <a:uFillTx/>
                <a:latin typeface="Arial"/>
                <a:ea typeface="+mn-ea"/>
                <a:cs typeface="+mn-cs"/>
              </a:rPr>
              <a:t>Agendas for each meeting and notes for previous meetings</a:t>
            </a:r>
          </a:p>
        </p:txBody>
      </p:sp>
      <p:cxnSp>
        <p:nvCxnSpPr>
          <p:cNvPr id="15" name="Straight Connector 14" descr="Arrow pointing towards the Screen shot focusing on the agendas for each meeting and meeting notes for previous meetings." title="Cohort Approach- Dashboard ">
            <a:extLst>
              <a:ext uri="{FF2B5EF4-FFF2-40B4-BE49-F238E27FC236}">
                <a16:creationId xmlns:a16="http://schemas.microsoft.com/office/drawing/2014/main" id="{74436822-F806-4B8E-8C27-355DD9ED8032}"/>
              </a:ext>
            </a:extLst>
          </p:cNvPr>
          <p:cNvCxnSpPr>
            <a:cxnSpLocks/>
          </p:cNvCxnSpPr>
          <p:nvPr/>
        </p:nvCxnSpPr>
        <p:spPr>
          <a:xfrm flipV="1">
            <a:off x="4114800" y="4573996"/>
            <a:ext cx="1219200" cy="4571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88F9EA-7508-4286-909D-015008A53E25}"/>
              </a:ext>
            </a:extLst>
          </p:cNvPr>
          <p:cNvSpPr txBox="1"/>
          <p:nvPr/>
        </p:nvSpPr>
        <p:spPr>
          <a:xfrm>
            <a:off x="8001000" y="5464314"/>
            <a:ext cx="3048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F3F3F"/>
                </a:solidFill>
                <a:effectLst/>
                <a:uLnTx/>
                <a:uFillTx/>
                <a:latin typeface="Arial"/>
                <a:ea typeface="+mn-ea"/>
                <a:cs typeface="+mn-cs"/>
              </a:rPr>
              <a:t>Project Health and Next Milestones</a:t>
            </a:r>
          </a:p>
        </p:txBody>
      </p:sp>
      <p:cxnSp>
        <p:nvCxnSpPr>
          <p:cNvPr id="19" name="Straight Connector 18" descr="Arrow pointing the Screen shot identifying the location for project health and next milestones on the dashboard." title="Cohort Approach-Dashboard">
            <a:extLst>
              <a:ext uri="{FF2B5EF4-FFF2-40B4-BE49-F238E27FC236}">
                <a16:creationId xmlns:a16="http://schemas.microsoft.com/office/drawing/2014/main" id="{76AA5B44-F16E-4973-8DE2-2923B81D8BCD}"/>
              </a:ext>
            </a:extLst>
          </p:cNvPr>
          <p:cNvCxnSpPr>
            <a:cxnSpLocks/>
          </p:cNvCxnSpPr>
          <p:nvPr/>
        </p:nvCxnSpPr>
        <p:spPr>
          <a:xfrm flipV="1">
            <a:off x="8316310" y="3429000"/>
            <a:ext cx="1132490" cy="20705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86AC44E-12C6-406B-AAC2-427784ABAA03}"/>
              </a:ext>
            </a:extLst>
          </p:cNvPr>
          <p:cNvSpPr txBox="1"/>
          <p:nvPr/>
        </p:nvSpPr>
        <p:spPr>
          <a:xfrm>
            <a:off x="8677967" y="677545"/>
            <a:ext cx="30480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F3F3F"/>
                </a:solidFill>
                <a:effectLst/>
                <a:uLnTx/>
                <a:uFillTx/>
                <a:latin typeface="Arial"/>
                <a:ea typeface="+mn-ea"/>
                <a:cs typeface="+mn-cs"/>
              </a:rPr>
              <a:t>Have a question outside of a meeting? Submit the question here</a:t>
            </a:r>
          </a:p>
        </p:txBody>
      </p:sp>
      <p:cxnSp>
        <p:nvCxnSpPr>
          <p:cNvPr id="24" name="Straight Connector 23" descr="Arrow pointing the Screen shot which is identifying an icon suggesting that if you have a question outside of a meeting and want to submit a question the location is here.">
            <a:extLst>
              <a:ext uri="{FF2B5EF4-FFF2-40B4-BE49-F238E27FC236}">
                <a16:creationId xmlns:a16="http://schemas.microsoft.com/office/drawing/2014/main" id="{6EB33679-AC68-4791-B8C2-14D17084DB12}"/>
              </a:ext>
            </a:extLst>
          </p:cNvPr>
          <p:cNvCxnSpPr>
            <a:cxnSpLocks/>
          </p:cNvCxnSpPr>
          <p:nvPr/>
        </p:nvCxnSpPr>
        <p:spPr>
          <a:xfrm flipV="1">
            <a:off x="8525567" y="1387247"/>
            <a:ext cx="161233" cy="822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708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5D05-45F8-4052-A812-A9CB4461DC3D}"/>
              </a:ext>
            </a:extLst>
          </p:cNvPr>
          <p:cNvSpPr>
            <a:spLocks noGrp="1"/>
          </p:cNvSpPr>
          <p:nvPr>
            <p:ph type="title"/>
          </p:nvPr>
        </p:nvSpPr>
        <p:spPr/>
        <p:txBody>
          <a:bodyPr/>
          <a:lstStyle/>
          <a:p>
            <a:r>
              <a:rPr lang="en-US" dirty="0"/>
              <a:t>Cohort Approach - Dashboard</a:t>
            </a:r>
          </a:p>
        </p:txBody>
      </p:sp>
      <p:sp>
        <p:nvSpPr>
          <p:cNvPr id="4" name="Slide Number Placeholder 4">
            <a:extLst>
              <a:ext uri="{FF2B5EF4-FFF2-40B4-BE49-F238E27FC236}">
                <a16:creationId xmlns:a16="http://schemas.microsoft.com/office/drawing/2014/main" id="{486DA6AF-478C-4652-A9A2-B7687933EEFC}"/>
              </a:ext>
            </a:extLst>
          </p:cNvPr>
          <p:cNvSpPr>
            <a:spLocks noGrp="1"/>
          </p:cNvSpPr>
          <p:nvPr>
            <p:ph type="sldNum" sz="quarter" idx="11"/>
          </p:nvPr>
        </p:nvSpPr>
        <p:spPr>
          <a:xfrm>
            <a:off x="6446769" y="640080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4BD608-9B27-4D94-8EA3-EDBF7717B56F}" type="slidenum">
              <a:rPr kumimoji="0" lang="en-US" sz="1000" b="0" i="0" u="none" strike="noStrike" kern="1200" cap="none" spc="0" normalizeH="0" baseline="0" noProof="0" smtClean="0">
                <a:ln>
                  <a:noFill/>
                </a:ln>
                <a:solidFill>
                  <a:srgbClr val="3F3F3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srgbClr val="3F3F3F"/>
              </a:solidFill>
              <a:effectLst/>
              <a:uLnTx/>
              <a:uFillTx/>
              <a:latin typeface="Arial"/>
              <a:ea typeface="+mn-ea"/>
              <a:cs typeface="+mn-cs"/>
            </a:endParaRPr>
          </a:p>
        </p:txBody>
      </p:sp>
      <p:pic>
        <p:nvPicPr>
          <p:cNvPr id="8" name="Picture 7" descr="Screenshot of dashboard containing action items for follow-up, meeting attendees tracking, and a cohort schedule schedule listing activities and timeline. " title="Cohort Approach Dashboard ">
            <a:extLst>
              <a:ext uri="{FF2B5EF4-FFF2-40B4-BE49-F238E27FC236}">
                <a16:creationId xmlns:a16="http://schemas.microsoft.com/office/drawing/2014/main" id="{430C68AD-60EE-4DC0-A162-B445B986D422}"/>
              </a:ext>
            </a:extLst>
          </p:cNvPr>
          <p:cNvPicPr>
            <a:picLocks noChangeAspect="1"/>
          </p:cNvPicPr>
          <p:nvPr/>
        </p:nvPicPr>
        <p:blipFill rotWithShape="1">
          <a:blip r:embed="rId3"/>
          <a:srcRect t="42434" r="20066"/>
          <a:stretch/>
        </p:blipFill>
        <p:spPr>
          <a:xfrm>
            <a:off x="6176580" y="1752600"/>
            <a:ext cx="5177220" cy="3451481"/>
          </a:xfrm>
          <a:prstGeom prst="rect">
            <a:avLst/>
          </a:prstGeom>
        </p:spPr>
      </p:pic>
      <p:sp>
        <p:nvSpPr>
          <p:cNvPr id="9" name="TextBox 8">
            <a:extLst>
              <a:ext uri="{FF2B5EF4-FFF2-40B4-BE49-F238E27FC236}">
                <a16:creationId xmlns:a16="http://schemas.microsoft.com/office/drawing/2014/main" id="{237A61DE-3CC6-4E0E-B655-F8DA6DCD69CE}"/>
              </a:ext>
            </a:extLst>
          </p:cNvPr>
          <p:cNvSpPr txBox="1"/>
          <p:nvPr/>
        </p:nvSpPr>
        <p:spPr>
          <a:xfrm>
            <a:off x="1219200" y="1499920"/>
            <a:ext cx="45720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F3F3F"/>
                </a:solidFill>
                <a:effectLst/>
                <a:uLnTx/>
                <a:uFillTx/>
                <a:latin typeface="Arial"/>
                <a:ea typeface="+mn-ea"/>
                <a:cs typeface="+mn-cs"/>
              </a:rPr>
              <a:t>Action Items for Follow-up. Most items are answered during the meeting. This list captures any items for follow-up</a:t>
            </a:r>
          </a:p>
        </p:txBody>
      </p:sp>
      <p:cxnSp>
        <p:nvCxnSpPr>
          <p:cNvPr id="10" name="Straight Connector 9" descr="Screenshot of dashboard containing action items for follow-up. Most items are answered during the meeting. This list captures any items for follow-up." title="Cohort Approach Dashboard">
            <a:extLst>
              <a:ext uri="{FF2B5EF4-FFF2-40B4-BE49-F238E27FC236}">
                <a16:creationId xmlns:a16="http://schemas.microsoft.com/office/drawing/2014/main" id="{2147EF1B-1ABC-4B88-B5CC-D2245649A225}"/>
              </a:ext>
            </a:extLst>
          </p:cNvPr>
          <p:cNvCxnSpPr>
            <a:cxnSpLocks/>
            <a:stCxn id="9" idx="3"/>
          </p:cNvCxnSpPr>
          <p:nvPr/>
        </p:nvCxnSpPr>
        <p:spPr>
          <a:xfrm>
            <a:off x="5791200" y="2007752"/>
            <a:ext cx="1371600" cy="338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50DF6C2-4E4E-4F4D-99CD-C1DE2DCEDD06}"/>
              </a:ext>
            </a:extLst>
          </p:cNvPr>
          <p:cNvSpPr txBox="1"/>
          <p:nvPr/>
        </p:nvSpPr>
        <p:spPr>
          <a:xfrm>
            <a:off x="985345" y="3447447"/>
            <a:ext cx="4572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F3F3F"/>
                </a:solidFill>
                <a:effectLst/>
                <a:uLnTx/>
                <a:uFillTx/>
                <a:latin typeface="Arial"/>
                <a:ea typeface="+mn-ea"/>
                <a:cs typeface="+mn-cs"/>
              </a:rPr>
              <a:t>Meeting attendees tracking</a:t>
            </a:r>
          </a:p>
        </p:txBody>
      </p:sp>
      <p:cxnSp>
        <p:nvCxnSpPr>
          <p:cNvPr id="15" name="Straight Connector 14" descr="Screenshot of dashboard tracking meeting attendees." title="Cohort Approach Dashboard">
            <a:extLst>
              <a:ext uri="{FF2B5EF4-FFF2-40B4-BE49-F238E27FC236}">
                <a16:creationId xmlns:a16="http://schemas.microsoft.com/office/drawing/2014/main" id="{0B544785-D1B3-47EA-A1FA-FEEFAC023368}"/>
              </a:ext>
            </a:extLst>
          </p:cNvPr>
          <p:cNvCxnSpPr>
            <a:cxnSpLocks/>
          </p:cNvCxnSpPr>
          <p:nvPr/>
        </p:nvCxnSpPr>
        <p:spPr>
          <a:xfrm flipV="1">
            <a:off x="4533900" y="3387909"/>
            <a:ext cx="2476500" cy="3236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DAA31BB-3E13-4379-9406-681D3DC57AE3}"/>
              </a:ext>
            </a:extLst>
          </p:cNvPr>
          <p:cNvSpPr txBox="1"/>
          <p:nvPr/>
        </p:nvSpPr>
        <p:spPr>
          <a:xfrm>
            <a:off x="1714500" y="4496195"/>
            <a:ext cx="41529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F3F3F"/>
                </a:solidFill>
                <a:effectLst/>
                <a:uLnTx/>
                <a:uFillTx/>
                <a:latin typeface="Arial"/>
                <a:ea typeface="+mn-ea"/>
                <a:cs typeface="+mn-cs"/>
              </a:rPr>
              <a:t>Cohort schedule listing activities and timeline</a:t>
            </a:r>
          </a:p>
        </p:txBody>
      </p:sp>
      <p:cxnSp>
        <p:nvCxnSpPr>
          <p:cNvPr id="20" name="Straight Connector 19" descr="Screenshot of dashboard containing cohort schedule schedule listing activities and timeline. " title="Cohort Approach Dashboard">
            <a:extLst>
              <a:ext uri="{FF2B5EF4-FFF2-40B4-BE49-F238E27FC236}">
                <a16:creationId xmlns:a16="http://schemas.microsoft.com/office/drawing/2014/main" id="{61C9BA5A-06A3-4BD2-B296-5AFCE3E4D3F4}"/>
              </a:ext>
            </a:extLst>
          </p:cNvPr>
          <p:cNvCxnSpPr>
            <a:cxnSpLocks/>
          </p:cNvCxnSpPr>
          <p:nvPr/>
        </p:nvCxnSpPr>
        <p:spPr>
          <a:xfrm flipV="1">
            <a:off x="5557345" y="4667310"/>
            <a:ext cx="1376855" cy="2651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928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5D05-45F8-4052-A812-A9CB4461DC3D}"/>
              </a:ext>
            </a:extLst>
          </p:cNvPr>
          <p:cNvSpPr>
            <a:spLocks noGrp="1"/>
          </p:cNvSpPr>
          <p:nvPr>
            <p:ph type="title"/>
          </p:nvPr>
        </p:nvSpPr>
        <p:spPr/>
        <p:txBody>
          <a:bodyPr/>
          <a:lstStyle/>
          <a:p>
            <a:r>
              <a:rPr lang="en-US" dirty="0"/>
              <a:t>Cohort Approach - Dashboard</a:t>
            </a:r>
          </a:p>
        </p:txBody>
      </p:sp>
      <p:sp>
        <p:nvSpPr>
          <p:cNvPr id="4" name="Slide Number Placeholder 4">
            <a:extLst>
              <a:ext uri="{FF2B5EF4-FFF2-40B4-BE49-F238E27FC236}">
                <a16:creationId xmlns:a16="http://schemas.microsoft.com/office/drawing/2014/main" id="{486DA6AF-478C-4652-A9A2-B7687933EEFC}"/>
              </a:ext>
            </a:extLst>
          </p:cNvPr>
          <p:cNvSpPr>
            <a:spLocks noGrp="1"/>
          </p:cNvSpPr>
          <p:nvPr>
            <p:ph type="sldNum" sz="quarter" idx="11"/>
          </p:nvPr>
        </p:nvSpPr>
        <p:spPr>
          <a:xfrm>
            <a:off x="6446769" y="640080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4BD608-9B27-4D94-8EA3-EDBF7717B56F}" type="slidenum">
              <a:rPr kumimoji="0" lang="en-US" sz="1000" b="0" i="0" u="none" strike="noStrike" kern="1200" cap="none" spc="0" normalizeH="0" baseline="0" noProof="0" smtClean="0">
                <a:ln>
                  <a:noFill/>
                </a:ln>
                <a:solidFill>
                  <a:srgbClr val="3F3F3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srgbClr val="3F3F3F"/>
              </a:solidFill>
              <a:effectLst/>
              <a:uLnTx/>
              <a:uFillTx/>
              <a:latin typeface="Arial"/>
              <a:ea typeface="+mn-ea"/>
              <a:cs typeface="+mn-cs"/>
            </a:endParaRPr>
          </a:p>
        </p:txBody>
      </p:sp>
      <p:pic>
        <p:nvPicPr>
          <p:cNvPr id="8" name="Picture 7" descr="Screenshot of dashboard page collecting documents with feedback from TA review. Additionally, there are links to lists with the PHAs participating and the TA Team contact information, link to the NMI Technical Assistance and Training Resource Center website, link to the issue list, and the ability to submit documents such as the Implementation Spreadsheet. " title="Cohort Approach Dashboard">
            <a:extLst>
              <a:ext uri="{FF2B5EF4-FFF2-40B4-BE49-F238E27FC236}">
                <a16:creationId xmlns:a16="http://schemas.microsoft.com/office/drawing/2014/main" id="{430C68AD-60EE-4DC0-A162-B445B986D422}"/>
              </a:ext>
            </a:extLst>
          </p:cNvPr>
          <p:cNvPicPr>
            <a:picLocks noChangeAspect="1"/>
          </p:cNvPicPr>
          <p:nvPr/>
        </p:nvPicPr>
        <p:blipFill rotWithShape="1">
          <a:blip r:embed="rId3"/>
          <a:srcRect l="43963" b="21587"/>
          <a:stretch/>
        </p:blipFill>
        <p:spPr>
          <a:xfrm>
            <a:off x="3124200" y="1298910"/>
            <a:ext cx="3682008" cy="4769501"/>
          </a:xfrm>
          <a:prstGeom prst="rect">
            <a:avLst/>
          </a:prstGeom>
        </p:spPr>
      </p:pic>
      <p:sp>
        <p:nvSpPr>
          <p:cNvPr id="9" name="TextBox 8">
            <a:extLst>
              <a:ext uri="{FF2B5EF4-FFF2-40B4-BE49-F238E27FC236}">
                <a16:creationId xmlns:a16="http://schemas.microsoft.com/office/drawing/2014/main" id="{6070A127-231E-49B3-8AE3-8A9BBF71B618}"/>
              </a:ext>
            </a:extLst>
          </p:cNvPr>
          <p:cNvSpPr txBox="1"/>
          <p:nvPr/>
        </p:nvSpPr>
        <p:spPr>
          <a:xfrm>
            <a:off x="457200" y="2059395"/>
            <a:ext cx="22860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F3F3F"/>
                </a:solidFill>
                <a:effectLst/>
                <a:uLnTx/>
                <a:uFillTx/>
                <a:latin typeface="Arial"/>
                <a:ea typeface="+mn-ea"/>
                <a:cs typeface="+mn-cs"/>
              </a:rPr>
              <a:t>Collect documents with feedback from TA review</a:t>
            </a:r>
          </a:p>
        </p:txBody>
      </p:sp>
      <p:cxnSp>
        <p:nvCxnSpPr>
          <p:cNvPr id="10" name="Straight Connector 9" descr="Screenshot of dashboard page with icon to select for collecting documents with feedback from TA review. " title="Cohort Approach Dashboard">
            <a:extLst>
              <a:ext uri="{FF2B5EF4-FFF2-40B4-BE49-F238E27FC236}">
                <a16:creationId xmlns:a16="http://schemas.microsoft.com/office/drawing/2014/main" id="{A6F4A034-0C4E-405A-A16E-DBBDA5668438}"/>
              </a:ext>
            </a:extLst>
          </p:cNvPr>
          <p:cNvCxnSpPr>
            <a:cxnSpLocks/>
          </p:cNvCxnSpPr>
          <p:nvPr/>
        </p:nvCxnSpPr>
        <p:spPr>
          <a:xfrm flipV="1">
            <a:off x="2362200" y="1676400"/>
            <a:ext cx="990600" cy="3829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977884D-EF0B-4F73-8605-CD298982E61F}"/>
              </a:ext>
            </a:extLst>
          </p:cNvPr>
          <p:cNvSpPr txBox="1"/>
          <p:nvPr/>
        </p:nvSpPr>
        <p:spPr>
          <a:xfrm>
            <a:off x="7562953" y="4876800"/>
            <a:ext cx="41148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F3F3F"/>
                </a:solidFill>
                <a:effectLst/>
                <a:uLnTx/>
                <a:uFillTx/>
                <a:latin typeface="Arial"/>
                <a:ea typeface="+mn-ea"/>
                <a:cs typeface="+mn-cs"/>
              </a:rPr>
              <a:t>Submit documents such as the Implementation Spreadsheet here for review by the TA team</a:t>
            </a:r>
          </a:p>
        </p:txBody>
      </p:sp>
      <p:cxnSp>
        <p:nvCxnSpPr>
          <p:cNvPr id="13" name="Straight Connector 12" descr="Screenshot of dashboard page showing where Cohorts has  ability to submit documents such as the Implementation Spreadsheet." title="Cohort Approach Dashboard">
            <a:extLst>
              <a:ext uri="{FF2B5EF4-FFF2-40B4-BE49-F238E27FC236}">
                <a16:creationId xmlns:a16="http://schemas.microsoft.com/office/drawing/2014/main" id="{86A7551A-0836-43F5-8B35-705996E654CF}"/>
              </a:ext>
            </a:extLst>
          </p:cNvPr>
          <p:cNvCxnSpPr>
            <a:cxnSpLocks/>
          </p:cNvCxnSpPr>
          <p:nvPr/>
        </p:nvCxnSpPr>
        <p:spPr>
          <a:xfrm>
            <a:off x="6248400" y="3683660"/>
            <a:ext cx="1548408" cy="10016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D57AA5C-C699-485F-95A3-070C0E603D6D}"/>
              </a:ext>
            </a:extLst>
          </p:cNvPr>
          <p:cNvSpPr txBox="1"/>
          <p:nvPr/>
        </p:nvSpPr>
        <p:spPr>
          <a:xfrm>
            <a:off x="7467600" y="1360065"/>
            <a:ext cx="4419600"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F3F3F"/>
                </a:solidFill>
                <a:effectLst/>
                <a:uLnTx/>
                <a:uFillTx/>
                <a:latin typeface="Arial"/>
                <a:ea typeface="+mn-ea"/>
                <a:cs typeface="+mn-cs"/>
              </a:rPr>
              <a:t>Links to lists with the PHAs participating and the TA Team contact information.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F3F3F"/>
                </a:solidFill>
                <a:effectLst/>
                <a:uLnTx/>
                <a:uFillTx/>
                <a:latin typeface="Arial"/>
                <a:ea typeface="+mn-ea"/>
                <a:cs typeface="+mn-cs"/>
              </a:rPr>
              <a:t>Link to the NMI Technical Assistance and Training Resource Center Website.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F3F3F"/>
                </a:solidFill>
                <a:effectLst/>
                <a:uLnTx/>
                <a:uFillTx/>
                <a:latin typeface="Arial"/>
                <a:ea typeface="+mn-ea"/>
                <a:cs typeface="+mn-cs"/>
              </a:rPr>
              <a:t>Link to the Issue List capturing any major items and resolution for the MMG.</a:t>
            </a:r>
          </a:p>
        </p:txBody>
      </p:sp>
      <p:cxnSp>
        <p:nvCxnSpPr>
          <p:cNvPr id="11" name="Straight Connector 10" descr="Screenshot of dashboard page displaying links to lists with the PHAs participating and the TA Team contact information, link to the NMI Technical Assistance and Training Resource Center website, and a link to the issue list capturing any major items and resolution for the MMG. " title="Cohort Approach Dashboard ">
            <a:extLst>
              <a:ext uri="{FF2B5EF4-FFF2-40B4-BE49-F238E27FC236}">
                <a16:creationId xmlns:a16="http://schemas.microsoft.com/office/drawing/2014/main" id="{9249D60C-1DCE-44EB-8324-A2FBCE68712D}"/>
              </a:ext>
            </a:extLst>
          </p:cNvPr>
          <p:cNvCxnSpPr>
            <a:cxnSpLocks/>
          </p:cNvCxnSpPr>
          <p:nvPr/>
        </p:nvCxnSpPr>
        <p:spPr>
          <a:xfrm>
            <a:off x="6248400" y="2290404"/>
            <a:ext cx="1066800" cy="2768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454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5D05-45F8-4052-A812-A9CB4461DC3D}"/>
              </a:ext>
            </a:extLst>
          </p:cNvPr>
          <p:cNvSpPr>
            <a:spLocks noGrp="1"/>
          </p:cNvSpPr>
          <p:nvPr>
            <p:ph type="title"/>
          </p:nvPr>
        </p:nvSpPr>
        <p:spPr/>
        <p:txBody>
          <a:bodyPr/>
          <a:lstStyle/>
          <a:p>
            <a:r>
              <a:rPr lang="en-US" dirty="0"/>
              <a:t>Cohort Approach - Dashboard</a:t>
            </a:r>
          </a:p>
        </p:txBody>
      </p:sp>
      <p:sp>
        <p:nvSpPr>
          <p:cNvPr id="4" name="Slide Number Placeholder 4">
            <a:extLst>
              <a:ext uri="{FF2B5EF4-FFF2-40B4-BE49-F238E27FC236}">
                <a16:creationId xmlns:a16="http://schemas.microsoft.com/office/drawing/2014/main" id="{486DA6AF-478C-4652-A9A2-B7687933EEFC}"/>
              </a:ext>
            </a:extLst>
          </p:cNvPr>
          <p:cNvSpPr>
            <a:spLocks noGrp="1"/>
          </p:cNvSpPr>
          <p:nvPr>
            <p:ph type="sldNum" sz="quarter" idx="11"/>
          </p:nvPr>
        </p:nvSpPr>
        <p:spPr>
          <a:xfrm>
            <a:off x="6446769" y="640080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4BD608-9B27-4D94-8EA3-EDBF7717B56F}" type="slidenum">
              <a:rPr kumimoji="0" lang="en-US" sz="1000" b="0" i="0" u="none" strike="noStrike" kern="1200" cap="none" spc="0" normalizeH="0" baseline="0" noProof="0" smtClean="0">
                <a:ln>
                  <a:noFill/>
                </a:ln>
                <a:solidFill>
                  <a:srgbClr val="3F3F3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srgbClr val="3F3F3F"/>
              </a:solidFill>
              <a:effectLst/>
              <a:uLnTx/>
              <a:uFillTx/>
              <a:latin typeface="Arial"/>
              <a:ea typeface="+mn-ea"/>
              <a:cs typeface="+mn-cs"/>
            </a:endParaRPr>
          </a:p>
        </p:txBody>
      </p:sp>
      <p:pic>
        <p:nvPicPr>
          <p:cNvPr id="3" name="Picture 2" descr="Screenshot of the issue tracker containing an issue id, issue description, MMG, next step owner, urgency, consolidated answer, answer date and the source of the answer. " title="Cohort Approach Dashboard">
            <a:extLst>
              <a:ext uri="{FF2B5EF4-FFF2-40B4-BE49-F238E27FC236}">
                <a16:creationId xmlns:a16="http://schemas.microsoft.com/office/drawing/2014/main" id="{1DB2BC1F-B74B-4D6E-8EAA-2A9771D9BF4E}"/>
              </a:ext>
            </a:extLst>
          </p:cNvPr>
          <p:cNvPicPr>
            <a:picLocks noChangeAspect="1"/>
          </p:cNvPicPr>
          <p:nvPr/>
        </p:nvPicPr>
        <p:blipFill>
          <a:blip r:embed="rId3"/>
          <a:stretch>
            <a:fillRect/>
          </a:stretch>
        </p:blipFill>
        <p:spPr>
          <a:xfrm>
            <a:off x="609600" y="1219200"/>
            <a:ext cx="10972800" cy="3226354"/>
          </a:xfrm>
          <a:prstGeom prst="rect">
            <a:avLst/>
          </a:prstGeom>
        </p:spPr>
      </p:pic>
      <p:sp>
        <p:nvSpPr>
          <p:cNvPr id="11" name="TextBox 10">
            <a:extLst>
              <a:ext uri="{FF2B5EF4-FFF2-40B4-BE49-F238E27FC236}">
                <a16:creationId xmlns:a16="http://schemas.microsoft.com/office/drawing/2014/main" id="{CD10A6CE-E2CD-4250-9E74-998AAD090E46}"/>
              </a:ext>
            </a:extLst>
          </p:cNvPr>
          <p:cNvSpPr txBox="1"/>
          <p:nvPr/>
        </p:nvSpPr>
        <p:spPr>
          <a:xfrm>
            <a:off x="4320415" y="4800600"/>
            <a:ext cx="35511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F3F3F"/>
                </a:solidFill>
                <a:effectLst/>
                <a:uLnTx/>
                <a:uFillTx/>
                <a:latin typeface="Arial"/>
                <a:ea typeface="+mn-ea"/>
                <a:cs typeface="+mn-cs"/>
              </a:rPr>
              <a:t>Issue documented for review by Program and CSELS NMI Teams</a:t>
            </a:r>
          </a:p>
        </p:txBody>
      </p:sp>
      <p:sp>
        <p:nvSpPr>
          <p:cNvPr id="14" name="TextBox 13">
            <a:extLst>
              <a:ext uri="{FF2B5EF4-FFF2-40B4-BE49-F238E27FC236}">
                <a16:creationId xmlns:a16="http://schemas.microsoft.com/office/drawing/2014/main" id="{9B47B92A-CABD-462B-B92B-ACF0D65A5AC8}"/>
              </a:ext>
            </a:extLst>
          </p:cNvPr>
          <p:cNvSpPr txBox="1"/>
          <p:nvPr/>
        </p:nvSpPr>
        <p:spPr>
          <a:xfrm>
            <a:off x="578068" y="4695607"/>
            <a:ext cx="22860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F3F3F"/>
                </a:solidFill>
                <a:effectLst/>
                <a:uLnTx/>
                <a:uFillTx/>
                <a:latin typeface="Arial"/>
                <a:ea typeface="+mn-ea"/>
                <a:cs typeface="+mn-cs"/>
              </a:rPr>
              <a:t>Issue discussion is tracked in the comments box</a:t>
            </a:r>
          </a:p>
        </p:txBody>
      </p:sp>
      <p:sp>
        <p:nvSpPr>
          <p:cNvPr id="16" name="TextBox 15">
            <a:extLst>
              <a:ext uri="{FF2B5EF4-FFF2-40B4-BE49-F238E27FC236}">
                <a16:creationId xmlns:a16="http://schemas.microsoft.com/office/drawing/2014/main" id="{105910CE-1565-42B3-8C67-911E55247293}"/>
              </a:ext>
            </a:extLst>
          </p:cNvPr>
          <p:cNvSpPr txBox="1"/>
          <p:nvPr/>
        </p:nvSpPr>
        <p:spPr>
          <a:xfrm>
            <a:off x="9327931" y="4915346"/>
            <a:ext cx="24068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F3F3F"/>
                </a:solidFill>
                <a:effectLst/>
                <a:uLnTx/>
                <a:uFillTx/>
                <a:latin typeface="Arial"/>
                <a:ea typeface="+mn-ea"/>
                <a:cs typeface="+mn-cs"/>
              </a:rPr>
              <a:t>Consolidated answers for the issue</a:t>
            </a:r>
          </a:p>
        </p:txBody>
      </p:sp>
      <p:cxnSp>
        <p:nvCxnSpPr>
          <p:cNvPr id="17" name="Straight Connector 16" descr="Screenshot of the issue tracker pertaining to an message icon in which an issue being discussed is tracked with a comment box. " title="Cohort Approach Dashboard">
            <a:extLst>
              <a:ext uri="{FF2B5EF4-FFF2-40B4-BE49-F238E27FC236}">
                <a16:creationId xmlns:a16="http://schemas.microsoft.com/office/drawing/2014/main" id="{ECCA7C66-2328-4888-8C2E-BACF263124FA}"/>
              </a:ext>
            </a:extLst>
          </p:cNvPr>
          <p:cNvCxnSpPr>
            <a:cxnSpLocks/>
          </p:cNvCxnSpPr>
          <p:nvPr/>
        </p:nvCxnSpPr>
        <p:spPr>
          <a:xfrm flipH="1" flipV="1">
            <a:off x="914400" y="4191000"/>
            <a:ext cx="228600" cy="5526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descr="Screenshot of the issue tracker focusing on the issue description, showing issue documented for review by program and CSELS NMI Teams. " title="Cohort Approach Dashboard">
            <a:extLst>
              <a:ext uri="{FF2B5EF4-FFF2-40B4-BE49-F238E27FC236}">
                <a16:creationId xmlns:a16="http://schemas.microsoft.com/office/drawing/2014/main" id="{B05F2C55-52D9-4842-92E9-D6780524DE63}"/>
              </a:ext>
            </a:extLst>
          </p:cNvPr>
          <p:cNvCxnSpPr>
            <a:cxnSpLocks/>
          </p:cNvCxnSpPr>
          <p:nvPr/>
        </p:nvCxnSpPr>
        <p:spPr>
          <a:xfrm flipH="1" flipV="1">
            <a:off x="3962400" y="4216062"/>
            <a:ext cx="838200" cy="6833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descr="Screenshot of the issue tracker focusing on the Consolidated Answer for the issue. " title="Cohort Approach Dashboard ">
            <a:extLst>
              <a:ext uri="{FF2B5EF4-FFF2-40B4-BE49-F238E27FC236}">
                <a16:creationId xmlns:a16="http://schemas.microsoft.com/office/drawing/2014/main" id="{A5B5330A-54DD-49B2-9793-10D83D6A0FF4}"/>
              </a:ext>
            </a:extLst>
          </p:cNvPr>
          <p:cNvCxnSpPr>
            <a:cxnSpLocks/>
          </p:cNvCxnSpPr>
          <p:nvPr/>
        </p:nvCxnSpPr>
        <p:spPr>
          <a:xfrm flipH="1" flipV="1">
            <a:off x="8610600" y="3429000"/>
            <a:ext cx="717332" cy="14863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353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5D05-45F8-4052-A812-A9CB4461DC3D}"/>
              </a:ext>
            </a:extLst>
          </p:cNvPr>
          <p:cNvSpPr>
            <a:spLocks noGrp="1"/>
          </p:cNvSpPr>
          <p:nvPr>
            <p:ph type="title"/>
          </p:nvPr>
        </p:nvSpPr>
        <p:spPr/>
        <p:txBody>
          <a:bodyPr/>
          <a:lstStyle/>
          <a:p>
            <a:r>
              <a:rPr lang="en-US" dirty="0"/>
              <a:t>Cohort Approach – Meeting Structure</a:t>
            </a:r>
          </a:p>
        </p:txBody>
      </p:sp>
      <p:sp>
        <p:nvSpPr>
          <p:cNvPr id="3" name="Text Placeholder 2">
            <a:extLst>
              <a:ext uri="{FF2B5EF4-FFF2-40B4-BE49-F238E27FC236}">
                <a16:creationId xmlns:a16="http://schemas.microsoft.com/office/drawing/2014/main" id="{4C2718DB-DDA3-4194-B5A3-2CC1A4B471B2}"/>
              </a:ext>
            </a:extLst>
          </p:cNvPr>
          <p:cNvSpPr>
            <a:spLocks noGrp="1"/>
          </p:cNvSpPr>
          <p:nvPr>
            <p:ph type="body" sz="quarter" idx="10"/>
          </p:nvPr>
        </p:nvSpPr>
        <p:spPr>
          <a:xfrm>
            <a:off x="952500" y="1219200"/>
            <a:ext cx="10287000" cy="4795159"/>
          </a:xfrm>
        </p:spPr>
        <p:txBody>
          <a:bodyPr/>
          <a:lstStyle/>
          <a:p>
            <a:r>
              <a:rPr lang="en-US" sz="2400" dirty="0"/>
              <a:t>Cohorts meet weekly as a group</a:t>
            </a:r>
          </a:p>
          <a:p>
            <a:r>
              <a:rPr lang="en-US" sz="2400" dirty="0"/>
              <a:t>Attendees include Jurisdiction Program SMEs and Technical staff, APHL TA Staff, and CDC Program representatives</a:t>
            </a:r>
          </a:p>
          <a:p>
            <a:r>
              <a:rPr lang="en-US" sz="2400" dirty="0"/>
              <a:t>During the meeting, we do a round robin to discuss the Jurisdiction status and answer any questions</a:t>
            </a:r>
          </a:p>
          <a:p>
            <a:r>
              <a:rPr lang="en-US" sz="2400" dirty="0"/>
              <a:t>At the end of each meeting, goals are established for the next meeting.</a:t>
            </a:r>
          </a:p>
          <a:p>
            <a:pPr lvl="1"/>
            <a:r>
              <a:rPr lang="en-US" sz="2200" dirty="0"/>
              <a:t>Sample goals for the first few meetings:</a:t>
            </a:r>
          </a:p>
          <a:p>
            <a:pPr lvl="2"/>
            <a:r>
              <a:rPr lang="en-US" sz="2000" dirty="0"/>
              <a:t>2/14: Begin Gap Analysis (GA), load in progress Implementation Spreadsheet (IS)/GA to team site for TA review, answer any questions</a:t>
            </a:r>
          </a:p>
          <a:p>
            <a:pPr lvl="2"/>
            <a:r>
              <a:rPr lang="en-US" sz="2000" dirty="0"/>
              <a:t>2/21: Ask questions to continue working through the GA</a:t>
            </a:r>
          </a:p>
          <a:p>
            <a:pPr lvl="2"/>
            <a:r>
              <a:rPr lang="en-US" sz="2000" dirty="0"/>
              <a:t>2/28: Load in progress IS/GA to team site for TA review, answer any questions</a:t>
            </a:r>
            <a:endParaRPr lang="en-US" sz="2400" dirty="0"/>
          </a:p>
          <a:p>
            <a:endParaRPr lang="en-US" sz="2400" dirty="0"/>
          </a:p>
        </p:txBody>
      </p:sp>
      <p:sp>
        <p:nvSpPr>
          <p:cNvPr id="4" name="Slide Number Placeholder 4">
            <a:extLst>
              <a:ext uri="{FF2B5EF4-FFF2-40B4-BE49-F238E27FC236}">
                <a16:creationId xmlns:a16="http://schemas.microsoft.com/office/drawing/2014/main" id="{486DA6AF-478C-4652-A9A2-B7687933EEFC}"/>
              </a:ext>
            </a:extLst>
          </p:cNvPr>
          <p:cNvSpPr>
            <a:spLocks noGrp="1"/>
          </p:cNvSpPr>
          <p:nvPr>
            <p:ph type="sldNum" sz="quarter" idx="11"/>
          </p:nvPr>
        </p:nvSpPr>
        <p:spPr>
          <a:xfrm>
            <a:off x="6446769" y="640080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4BD608-9B27-4D94-8EA3-EDBF7717B56F}" type="slidenum">
              <a:rPr kumimoji="0" lang="en-US" sz="1000" b="0" i="0" u="none" strike="noStrike" kern="1200" cap="none" spc="0" normalizeH="0" baseline="0" noProof="0" smtClean="0">
                <a:ln>
                  <a:noFill/>
                </a:ln>
                <a:solidFill>
                  <a:srgbClr val="3F3F3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srgbClr val="3F3F3F"/>
              </a:solidFill>
              <a:effectLst/>
              <a:uLnTx/>
              <a:uFillTx/>
              <a:latin typeface="Arial"/>
              <a:ea typeface="+mn-ea"/>
              <a:cs typeface="+mn-cs"/>
            </a:endParaRPr>
          </a:p>
        </p:txBody>
      </p:sp>
    </p:spTree>
    <p:extLst>
      <p:ext uri="{BB962C8B-B14F-4D97-AF65-F5344CB8AC3E}">
        <p14:creationId xmlns:p14="http://schemas.microsoft.com/office/powerpoint/2010/main" val="1379897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5D05-45F8-4052-A812-A9CB4461DC3D}"/>
              </a:ext>
            </a:extLst>
          </p:cNvPr>
          <p:cNvSpPr>
            <a:spLocks noGrp="1"/>
          </p:cNvSpPr>
          <p:nvPr>
            <p:ph type="title"/>
          </p:nvPr>
        </p:nvSpPr>
        <p:spPr/>
        <p:txBody>
          <a:bodyPr/>
          <a:lstStyle/>
          <a:p>
            <a:r>
              <a:rPr lang="en-US" dirty="0"/>
              <a:t>Implementation Support</a:t>
            </a:r>
          </a:p>
        </p:txBody>
      </p:sp>
      <p:sp>
        <p:nvSpPr>
          <p:cNvPr id="4" name="Slide Number Placeholder 4">
            <a:extLst>
              <a:ext uri="{FF2B5EF4-FFF2-40B4-BE49-F238E27FC236}">
                <a16:creationId xmlns:a16="http://schemas.microsoft.com/office/drawing/2014/main" id="{486DA6AF-478C-4652-A9A2-B7687933EEFC}"/>
              </a:ext>
            </a:extLst>
          </p:cNvPr>
          <p:cNvSpPr>
            <a:spLocks noGrp="1"/>
          </p:cNvSpPr>
          <p:nvPr>
            <p:ph type="sldNum" sz="quarter" idx="11"/>
          </p:nvPr>
        </p:nvSpPr>
        <p:spPr>
          <a:xfrm>
            <a:off x="6446769" y="640080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4BD608-9B27-4D94-8EA3-EDBF7717B56F}" type="slidenum">
              <a:rPr kumimoji="0" lang="en-US" sz="1000" b="0" i="0" u="none" strike="noStrike" kern="1200" cap="none" spc="0" normalizeH="0" baseline="0" noProof="0" smtClean="0">
                <a:ln>
                  <a:noFill/>
                </a:ln>
                <a:solidFill>
                  <a:srgbClr val="3F3F3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srgbClr val="3F3F3F"/>
              </a:solidFill>
              <a:effectLst/>
              <a:uLnTx/>
              <a:uFillTx/>
              <a:latin typeface="Arial"/>
              <a:ea typeface="+mn-ea"/>
              <a:cs typeface="+mn-cs"/>
            </a:endParaRPr>
          </a:p>
        </p:txBody>
      </p:sp>
      <p:pic>
        <p:nvPicPr>
          <p:cNvPr id="5" name="Picture 4" descr="Screen shot of the sample implementation spreadsheet and Gap Analysis. " title="Implementation Support ">
            <a:extLst>
              <a:ext uri="{FF2B5EF4-FFF2-40B4-BE49-F238E27FC236}">
                <a16:creationId xmlns:a16="http://schemas.microsoft.com/office/drawing/2014/main" id="{EFDCDC1A-BF26-4323-A61B-3295C2CC28E6}"/>
              </a:ext>
            </a:extLst>
          </p:cNvPr>
          <p:cNvPicPr>
            <a:picLocks noChangeAspect="1"/>
          </p:cNvPicPr>
          <p:nvPr/>
        </p:nvPicPr>
        <p:blipFill rotWithShape="1">
          <a:blip r:embed="rId3"/>
          <a:srcRect l="14375" t="24087" r="57500" b="55790"/>
          <a:stretch/>
        </p:blipFill>
        <p:spPr>
          <a:xfrm>
            <a:off x="1905000" y="1535097"/>
            <a:ext cx="8001000" cy="1610008"/>
          </a:xfrm>
          <a:prstGeom prst="rect">
            <a:avLst/>
          </a:prstGeom>
        </p:spPr>
      </p:pic>
      <p:sp>
        <p:nvSpPr>
          <p:cNvPr id="8" name="TextBox 7">
            <a:extLst>
              <a:ext uri="{FF2B5EF4-FFF2-40B4-BE49-F238E27FC236}">
                <a16:creationId xmlns:a16="http://schemas.microsoft.com/office/drawing/2014/main" id="{377733F7-0ACB-45D3-9256-AFC48C54D799}"/>
              </a:ext>
            </a:extLst>
          </p:cNvPr>
          <p:cNvSpPr txBox="1"/>
          <p:nvPr/>
        </p:nvSpPr>
        <p:spPr>
          <a:xfrm>
            <a:off x="2590800" y="1022041"/>
            <a:ext cx="6400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F3F3F"/>
                </a:solidFill>
                <a:effectLst/>
                <a:uLnTx/>
                <a:uFillTx/>
                <a:latin typeface="Arial"/>
                <a:ea typeface="+mn-ea"/>
                <a:cs typeface="+mn-cs"/>
              </a:rPr>
              <a:t>Gap analysis &amp; Implementation Spreadsheet</a:t>
            </a:r>
          </a:p>
        </p:txBody>
      </p:sp>
      <p:sp>
        <p:nvSpPr>
          <p:cNvPr id="9" name="TextBox 8">
            <a:extLst>
              <a:ext uri="{FF2B5EF4-FFF2-40B4-BE49-F238E27FC236}">
                <a16:creationId xmlns:a16="http://schemas.microsoft.com/office/drawing/2014/main" id="{1CD6EFF2-DAF2-4839-B254-80A852411ADA}"/>
              </a:ext>
            </a:extLst>
          </p:cNvPr>
          <p:cNvSpPr txBox="1"/>
          <p:nvPr/>
        </p:nvSpPr>
        <p:spPr>
          <a:xfrm>
            <a:off x="6678672" y="6157058"/>
            <a:ext cx="287745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3F3F3F"/>
                </a:solidFill>
                <a:effectLst/>
                <a:uLnTx/>
                <a:uFillTx/>
                <a:latin typeface="Arial"/>
                <a:ea typeface="+mn-ea"/>
                <a:cs typeface="+mn-cs"/>
              </a:rPr>
              <a:t>Not actually IL data, just used as an example</a:t>
            </a:r>
          </a:p>
        </p:txBody>
      </p:sp>
      <p:pic>
        <p:nvPicPr>
          <p:cNvPr id="10" name="Picture 9" descr="NMI_Test_Case_Scenario_Worksheet_20180223 (6) - Excel">
            <a:extLst>
              <a:ext uri="{FF2B5EF4-FFF2-40B4-BE49-F238E27FC236}">
                <a16:creationId xmlns:a16="http://schemas.microsoft.com/office/drawing/2014/main" id="{4AFECB21-D5D0-4BE0-9292-5197A8382DA5}"/>
              </a:ext>
            </a:extLst>
          </p:cNvPr>
          <p:cNvPicPr>
            <a:picLocks noChangeAspect="1"/>
          </p:cNvPicPr>
          <p:nvPr/>
        </p:nvPicPr>
        <p:blipFill rotWithShape="1">
          <a:blip r:embed="rId4"/>
          <a:srcRect l="1826" t="39799" r="64222" b="31864"/>
          <a:stretch/>
        </p:blipFill>
        <p:spPr>
          <a:xfrm>
            <a:off x="6705600" y="4022576"/>
            <a:ext cx="4666343" cy="2106002"/>
          </a:xfrm>
          <a:prstGeom prst="rect">
            <a:avLst/>
          </a:prstGeom>
        </p:spPr>
      </p:pic>
      <p:sp>
        <p:nvSpPr>
          <p:cNvPr id="11" name="TextBox 10">
            <a:extLst>
              <a:ext uri="{FF2B5EF4-FFF2-40B4-BE49-F238E27FC236}">
                <a16:creationId xmlns:a16="http://schemas.microsoft.com/office/drawing/2014/main" id="{EEB36232-45D4-49B3-9318-7CEF978A2C07}"/>
              </a:ext>
            </a:extLst>
          </p:cNvPr>
          <p:cNvSpPr txBox="1"/>
          <p:nvPr/>
        </p:nvSpPr>
        <p:spPr>
          <a:xfrm>
            <a:off x="6629400" y="3533004"/>
            <a:ext cx="5334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F3F3F"/>
                </a:solidFill>
                <a:effectLst/>
                <a:uLnTx/>
                <a:uFillTx/>
                <a:latin typeface="Arial"/>
                <a:ea typeface="+mn-ea"/>
                <a:cs typeface="+mn-cs"/>
              </a:rPr>
              <a:t>Test Case Scenario Worksheet</a:t>
            </a:r>
          </a:p>
        </p:txBody>
      </p:sp>
      <p:sp>
        <p:nvSpPr>
          <p:cNvPr id="14" name="Flowchart: Document 13">
            <a:extLst>
              <a:ext uri="{FF2B5EF4-FFF2-40B4-BE49-F238E27FC236}">
                <a16:creationId xmlns:a16="http://schemas.microsoft.com/office/drawing/2014/main" id="{DEDE8436-30E7-42D0-8C44-5720A6BAE266}"/>
              </a:ext>
            </a:extLst>
          </p:cNvPr>
          <p:cNvSpPr/>
          <p:nvPr/>
        </p:nvSpPr>
        <p:spPr>
          <a:xfrm>
            <a:off x="1066800" y="4022576"/>
            <a:ext cx="3985972" cy="1690926"/>
          </a:xfrm>
          <a:prstGeom prst="flowChartDocumen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mn-cs"/>
              </a:rPr>
              <a:t>MSH|^~\&amp;|SendAppName^2.16.840.1.114222.nnnn^ISO|…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mn-cs"/>
              </a:rPr>
              <a:t>PID|1||GenV2_TC01^^^SendAppName&amp;2.16.840.1.114222.. OBR|1|""|GenV2_TC01^SendAppName^2.16.840.1.114222.. OBX|1|ST|32624-9^Other Race Text^LN||Apache||||||F…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mn-cs"/>
              </a:rPr>
              <a:t>OBX|2|CWE|78746-5^Country of Birth^LN||USA^United 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mn-cs"/>
              </a:rPr>
              <a:t>OBX|3|CWE|77983-5^Country of Usual Residence^LN||USA.</a:t>
            </a:r>
          </a:p>
        </p:txBody>
      </p:sp>
      <p:sp>
        <p:nvSpPr>
          <p:cNvPr id="15" name="TextBox 14">
            <a:extLst>
              <a:ext uri="{FF2B5EF4-FFF2-40B4-BE49-F238E27FC236}">
                <a16:creationId xmlns:a16="http://schemas.microsoft.com/office/drawing/2014/main" id="{20C68EE0-E90A-4D89-AF0C-B9D3B06DAFCB}"/>
              </a:ext>
            </a:extLst>
          </p:cNvPr>
          <p:cNvSpPr txBox="1"/>
          <p:nvPr/>
        </p:nvSpPr>
        <p:spPr>
          <a:xfrm>
            <a:off x="390649" y="3533004"/>
            <a:ext cx="5334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F3F3F"/>
                </a:solidFill>
                <a:effectLst/>
                <a:uLnTx/>
                <a:uFillTx/>
                <a:latin typeface="Arial"/>
                <a:ea typeface="+mn-ea"/>
                <a:cs typeface="+mn-cs"/>
              </a:rPr>
              <a:t>HL7 Message Creation &amp; Validation</a:t>
            </a:r>
          </a:p>
        </p:txBody>
      </p:sp>
      <p:pic>
        <p:nvPicPr>
          <p:cNvPr id="17" name="Graphic 16" descr="Checkmark">
            <a:extLst>
              <a:ext uri="{FF2B5EF4-FFF2-40B4-BE49-F238E27FC236}">
                <a16:creationId xmlns:a16="http://schemas.microsoft.com/office/drawing/2014/main" id="{C2809F19-FE7C-429C-A27F-2A3F35776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39200" y="940051"/>
            <a:ext cx="549528" cy="549528"/>
          </a:xfrm>
          <a:prstGeom prst="rect">
            <a:avLst/>
          </a:prstGeom>
        </p:spPr>
      </p:pic>
      <p:pic>
        <p:nvPicPr>
          <p:cNvPr id="18" name="Graphic 17" descr="Checkmark">
            <a:extLst>
              <a:ext uri="{FF2B5EF4-FFF2-40B4-BE49-F238E27FC236}">
                <a16:creationId xmlns:a16="http://schemas.microsoft.com/office/drawing/2014/main" id="{52E0064A-EF41-4F76-8216-E91059EE028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32872" y="3429000"/>
            <a:ext cx="549528" cy="549528"/>
          </a:xfrm>
          <a:prstGeom prst="rect">
            <a:avLst/>
          </a:prstGeom>
        </p:spPr>
      </p:pic>
      <p:pic>
        <p:nvPicPr>
          <p:cNvPr id="19" name="Graphic 18" descr="Checkmark">
            <a:extLst>
              <a:ext uri="{FF2B5EF4-FFF2-40B4-BE49-F238E27FC236}">
                <a16:creationId xmlns:a16="http://schemas.microsoft.com/office/drawing/2014/main" id="{48586965-601C-4DDF-839A-8AECF67B663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94072" y="3429000"/>
            <a:ext cx="549528" cy="549528"/>
          </a:xfrm>
          <a:prstGeom prst="rect">
            <a:avLst/>
          </a:prstGeom>
        </p:spPr>
      </p:pic>
    </p:spTree>
    <p:extLst>
      <p:ext uri="{BB962C8B-B14F-4D97-AF65-F5344CB8AC3E}">
        <p14:creationId xmlns:p14="http://schemas.microsoft.com/office/powerpoint/2010/main" val="3256900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5D05-45F8-4052-A812-A9CB4461DC3D}"/>
              </a:ext>
            </a:extLst>
          </p:cNvPr>
          <p:cNvSpPr>
            <a:spLocks noGrp="1"/>
          </p:cNvSpPr>
          <p:nvPr>
            <p:ph type="title"/>
          </p:nvPr>
        </p:nvSpPr>
        <p:spPr/>
        <p:txBody>
          <a:bodyPr/>
          <a:lstStyle/>
          <a:p>
            <a:r>
              <a:rPr lang="en-US" dirty="0"/>
              <a:t>Pilot and Final Guide Cohorts</a:t>
            </a:r>
          </a:p>
        </p:txBody>
      </p:sp>
      <p:sp>
        <p:nvSpPr>
          <p:cNvPr id="4" name="Slide Number Placeholder 4">
            <a:extLst>
              <a:ext uri="{FF2B5EF4-FFF2-40B4-BE49-F238E27FC236}">
                <a16:creationId xmlns:a16="http://schemas.microsoft.com/office/drawing/2014/main" id="{486DA6AF-478C-4652-A9A2-B7687933EEFC}"/>
              </a:ext>
            </a:extLst>
          </p:cNvPr>
          <p:cNvSpPr>
            <a:spLocks noGrp="1"/>
          </p:cNvSpPr>
          <p:nvPr>
            <p:ph type="sldNum" sz="quarter" idx="11"/>
          </p:nvPr>
        </p:nvSpPr>
        <p:spPr>
          <a:xfrm>
            <a:off x="6446769" y="640080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4BD608-9B27-4D94-8EA3-EDBF7717B56F}" type="slidenum">
              <a:rPr kumimoji="0" lang="en-US" sz="1000" b="0" i="0" u="none" strike="noStrike" kern="1200" cap="none" spc="0" normalizeH="0" baseline="0" noProof="0" smtClean="0">
                <a:ln>
                  <a:noFill/>
                </a:ln>
                <a:solidFill>
                  <a:srgbClr val="3F3F3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srgbClr val="3F3F3F"/>
              </a:solidFill>
              <a:effectLst/>
              <a:uLnTx/>
              <a:uFillTx/>
              <a:latin typeface="Arial"/>
              <a:ea typeface="+mn-ea"/>
              <a:cs typeface="+mn-cs"/>
            </a:endParaRPr>
          </a:p>
        </p:txBody>
      </p:sp>
      <p:graphicFrame>
        <p:nvGraphicFramePr>
          <p:cNvPr id="7" name="Table 6" descr="Screenshot of tasks and timeline as it relates to TB, MBT, RIBD Pilots as well as the Gen V2 Final Cohort 1. Additionally,  Cohorts in Planning for Lyme/TBRD, Measles, Rubella, and CRS, Listeriosis Pilots. In addition to Gen V2 Fianl Cohort 2, STD Final Cohort 1 and 2, and the piloting of HAI MDRO (CPC) Pilot " title="Pilot and Final Guide Cohorts">
            <a:extLst>
              <a:ext uri="{FF2B5EF4-FFF2-40B4-BE49-F238E27FC236}">
                <a16:creationId xmlns:a16="http://schemas.microsoft.com/office/drawing/2014/main" id="{E570871A-FD48-4CA1-92C5-E65A5173F019}"/>
              </a:ext>
            </a:extLst>
          </p:cNvPr>
          <p:cNvGraphicFramePr>
            <a:graphicFrameLocks noGrp="1"/>
          </p:cNvGraphicFramePr>
          <p:nvPr>
            <p:extLst>
              <p:ext uri="{D42A27DB-BD31-4B8C-83A1-F6EECF244321}">
                <p14:modId xmlns:p14="http://schemas.microsoft.com/office/powerpoint/2010/main" val="1520606884"/>
              </p:ext>
            </p:extLst>
          </p:nvPr>
        </p:nvGraphicFramePr>
        <p:xfrm>
          <a:off x="173420" y="1256217"/>
          <a:ext cx="11823913" cy="4084320"/>
        </p:xfrm>
        <a:graphic>
          <a:graphicData uri="http://schemas.openxmlformats.org/drawingml/2006/table">
            <a:tbl>
              <a:tblPr firstRow="1" bandRow="1">
                <a:tableStyleId>{7DF18680-E054-41AD-8BC1-D1AEF772440D}</a:tableStyleId>
              </a:tblPr>
              <a:tblGrid>
                <a:gridCol w="2013805">
                  <a:extLst>
                    <a:ext uri="{9D8B030D-6E8A-4147-A177-3AD203B41FA5}">
                      <a16:colId xmlns:a16="http://schemas.microsoft.com/office/drawing/2014/main" val="1194689831"/>
                    </a:ext>
                  </a:extLst>
                </a:gridCol>
                <a:gridCol w="817509">
                  <a:extLst>
                    <a:ext uri="{9D8B030D-6E8A-4147-A177-3AD203B41FA5}">
                      <a16:colId xmlns:a16="http://schemas.microsoft.com/office/drawing/2014/main" val="1002593015"/>
                    </a:ext>
                  </a:extLst>
                </a:gridCol>
                <a:gridCol w="817509">
                  <a:extLst>
                    <a:ext uri="{9D8B030D-6E8A-4147-A177-3AD203B41FA5}">
                      <a16:colId xmlns:a16="http://schemas.microsoft.com/office/drawing/2014/main" val="979005662"/>
                    </a:ext>
                  </a:extLst>
                </a:gridCol>
                <a:gridCol w="817509">
                  <a:extLst>
                    <a:ext uri="{9D8B030D-6E8A-4147-A177-3AD203B41FA5}">
                      <a16:colId xmlns:a16="http://schemas.microsoft.com/office/drawing/2014/main" val="1962129015"/>
                    </a:ext>
                  </a:extLst>
                </a:gridCol>
                <a:gridCol w="817509">
                  <a:extLst>
                    <a:ext uri="{9D8B030D-6E8A-4147-A177-3AD203B41FA5}">
                      <a16:colId xmlns:a16="http://schemas.microsoft.com/office/drawing/2014/main" val="874698540"/>
                    </a:ext>
                  </a:extLst>
                </a:gridCol>
                <a:gridCol w="817509">
                  <a:extLst>
                    <a:ext uri="{9D8B030D-6E8A-4147-A177-3AD203B41FA5}">
                      <a16:colId xmlns:a16="http://schemas.microsoft.com/office/drawing/2014/main" val="1572684675"/>
                    </a:ext>
                  </a:extLst>
                </a:gridCol>
                <a:gridCol w="817509">
                  <a:extLst>
                    <a:ext uri="{9D8B030D-6E8A-4147-A177-3AD203B41FA5}">
                      <a16:colId xmlns:a16="http://schemas.microsoft.com/office/drawing/2014/main" val="189853115"/>
                    </a:ext>
                  </a:extLst>
                </a:gridCol>
                <a:gridCol w="817509">
                  <a:extLst>
                    <a:ext uri="{9D8B030D-6E8A-4147-A177-3AD203B41FA5}">
                      <a16:colId xmlns:a16="http://schemas.microsoft.com/office/drawing/2014/main" val="3047611351"/>
                    </a:ext>
                  </a:extLst>
                </a:gridCol>
                <a:gridCol w="817509">
                  <a:extLst>
                    <a:ext uri="{9D8B030D-6E8A-4147-A177-3AD203B41FA5}">
                      <a16:colId xmlns:a16="http://schemas.microsoft.com/office/drawing/2014/main" val="3383559963"/>
                    </a:ext>
                  </a:extLst>
                </a:gridCol>
                <a:gridCol w="817509">
                  <a:extLst>
                    <a:ext uri="{9D8B030D-6E8A-4147-A177-3AD203B41FA5}">
                      <a16:colId xmlns:a16="http://schemas.microsoft.com/office/drawing/2014/main" val="1006235942"/>
                    </a:ext>
                  </a:extLst>
                </a:gridCol>
                <a:gridCol w="817509">
                  <a:extLst>
                    <a:ext uri="{9D8B030D-6E8A-4147-A177-3AD203B41FA5}">
                      <a16:colId xmlns:a16="http://schemas.microsoft.com/office/drawing/2014/main" val="162556640"/>
                    </a:ext>
                  </a:extLst>
                </a:gridCol>
                <a:gridCol w="817509">
                  <a:extLst>
                    <a:ext uri="{9D8B030D-6E8A-4147-A177-3AD203B41FA5}">
                      <a16:colId xmlns:a16="http://schemas.microsoft.com/office/drawing/2014/main" val="3631821394"/>
                    </a:ext>
                  </a:extLst>
                </a:gridCol>
                <a:gridCol w="817509">
                  <a:extLst>
                    <a:ext uri="{9D8B030D-6E8A-4147-A177-3AD203B41FA5}">
                      <a16:colId xmlns:a16="http://schemas.microsoft.com/office/drawing/2014/main" val="3576357123"/>
                    </a:ext>
                  </a:extLst>
                </a:gridCol>
              </a:tblGrid>
              <a:tr h="0">
                <a:tc>
                  <a:txBody>
                    <a:bodyPr/>
                    <a:lstStyle/>
                    <a:p>
                      <a:r>
                        <a:rPr lang="en-US" sz="1200" dirty="0"/>
                        <a:t>Task</a:t>
                      </a:r>
                    </a:p>
                  </a:txBody>
                  <a:tcPr/>
                </a:tc>
                <a:tc>
                  <a:txBody>
                    <a:bodyPr/>
                    <a:lstStyle/>
                    <a:p>
                      <a:pPr algn="ctr"/>
                      <a:r>
                        <a:rPr lang="en-US" sz="1200" dirty="0"/>
                        <a:t>Jan</a:t>
                      </a:r>
                    </a:p>
                  </a:txBody>
                  <a:tcPr/>
                </a:tc>
                <a:tc>
                  <a:txBody>
                    <a:bodyPr/>
                    <a:lstStyle/>
                    <a:p>
                      <a:pPr algn="ctr"/>
                      <a:r>
                        <a:rPr lang="en-US" sz="1200" dirty="0"/>
                        <a:t>Feb</a:t>
                      </a:r>
                    </a:p>
                  </a:txBody>
                  <a:tcPr/>
                </a:tc>
                <a:tc>
                  <a:txBody>
                    <a:bodyPr/>
                    <a:lstStyle/>
                    <a:p>
                      <a:pPr algn="ctr"/>
                      <a:r>
                        <a:rPr lang="en-US" sz="1200" dirty="0"/>
                        <a:t>Mar</a:t>
                      </a:r>
                    </a:p>
                  </a:txBody>
                  <a:tcPr/>
                </a:tc>
                <a:tc>
                  <a:txBody>
                    <a:bodyPr/>
                    <a:lstStyle/>
                    <a:p>
                      <a:pPr algn="ctr"/>
                      <a:r>
                        <a:rPr lang="en-US" sz="1200" dirty="0"/>
                        <a:t>Apr</a:t>
                      </a:r>
                    </a:p>
                  </a:txBody>
                  <a:tcPr/>
                </a:tc>
                <a:tc>
                  <a:txBody>
                    <a:bodyPr/>
                    <a:lstStyle/>
                    <a:p>
                      <a:pPr algn="ctr"/>
                      <a:r>
                        <a:rPr lang="en-US" sz="1200" dirty="0"/>
                        <a:t>May</a:t>
                      </a:r>
                    </a:p>
                  </a:txBody>
                  <a:tcPr/>
                </a:tc>
                <a:tc>
                  <a:txBody>
                    <a:bodyPr/>
                    <a:lstStyle/>
                    <a:p>
                      <a:pPr algn="ctr"/>
                      <a:r>
                        <a:rPr lang="en-US" sz="1200" dirty="0"/>
                        <a:t>Jun</a:t>
                      </a:r>
                    </a:p>
                  </a:txBody>
                  <a:tcPr/>
                </a:tc>
                <a:tc>
                  <a:txBody>
                    <a:bodyPr/>
                    <a:lstStyle/>
                    <a:p>
                      <a:pPr algn="ctr"/>
                      <a:r>
                        <a:rPr lang="en-US" sz="1200" dirty="0"/>
                        <a:t>Jul</a:t>
                      </a:r>
                    </a:p>
                  </a:txBody>
                  <a:tcPr/>
                </a:tc>
                <a:tc>
                  <a:txBody>
                    <a:bodyPr/>
                    <a:lstStyle/>
                    <a:p>
                      <a:pPr algn="ctr"/>
                      <a:r>
                        <a:rPr lang="en-US" sz="1200" dirty="0"/>
                        <a:t>Aug</a:t>
                      </a:r>
                    </a:p>
                  </a:txBody>
                  <a:tcPr/>
                </a:tc>
                <a:tc>
                  <a:txBody>
                    <a:bodyPr/>
                    <a:lstStyle/>
                    <a:p>
                      <a:pPr algn="ctr"/>
                      <a:r>
                        <a:rPr lang="en-US" sz="1200" dirty="0"/>
                        <a:t>Sep</a:t>
                      </a:r>
                    </a:p>
                  </a:txBody>
                  <a:tcPr/>
                </a:tc>
                <a:tc>
                  <a:txBody>
                    <a:bodyPr/>
                    <a:lstStyle/>
                    <a:p>
                      <a:pPr algn="ctr"/>
                      <a:r>
                        <a:rPr lang="en-US" sz="1200" dirty="0"/>
                        <a:t>Oct</a:t>
                      </a:r>
                    </a:p>
                  </a:txBody>
                  <a:tcPr/>
                </a:tc>
                <a:tc>
                  <a:txBody>
                    <a:bodyPr/>
                    <a:lstStyle/>
                    <a:p>
                      <a:pPr algn="ctr"/>
                      <a:r>
                        <a:rPr lang="en-US" sz="1200" dirty="0"/>
                        <a:t>Nov</a:t>
                      </a:r>
                    </a:p>
                  </a:txBody>
                  <a:tcPr/>
                </a:tc>
                <a:tc>
                  <a:txBody>
                    <a:bodyPr/>
                    <a:lstStyle/>
                    <a:p>
                      <a:pPr algn="ctr"/>
                      <a:r>
                        <a:rPr lang="en-US" sz="1200" dirty="0"/>
                        <a:t>Dec</a:t>
                      </a:r>
                    </a:p>
                  </a:txBody>
                  <a:tcPr/>
                </a:tc>
                <a:extLst>
                  <a:ext uri="{0D108BD9-81ED-4DB2-BD59-A6C34878D82A}">
                    <a16:rowId xmlns:a16="http://schemas.microsoft.com/office/drawing/2014/main" val="4122361832"/>
                  </a:ext>
                </a:extLst>
              </a:tr>
              <a:tr h="0">
                <a:tc>
                  <a:txBody>
                    <a:bodyPr/>
                    <a:lstStyle/>
                    <a:p>
                      <a:r>
                        <a:rPr lang="en-US" sz="1000" b="1" dirty="0"/>
                        <a:t>TB – Pilot</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3876759253"/>
                  </a:ext>
                </a:extLst>
              </a:tr>
              <a:tr h="0">
                <a:tc>
                  <a:txBody>
                    <a:bodyPr/>
                    <a:lstStyle/>
                    <a:p>
                      <a:r>
                        <a:rPr lang="en-US" sz="1000" b="1" dirty="0"/>
                        <a:t>MBT – Pilot</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4235199144"/>
                  </a:ext>
                </a:extLst>
              </a:tr>
              <a:tr h="0">
                <a:tc>
                  <a:txBody>
                    <a:bodyPr/>
                    <a:lstStyle/>
                    <a:p>
                      <a:r>
                        <a:rPr lang="en-US" sz="1000" b="1" dirty="0"/>
                        <a:t>RIBD – Pilot</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310559299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Gen V2 – Final Cohort 1</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4107122233"/>
                  </a:ext>
                </a:extLst>
              </a:tr>
              <a:tr h="0">
                <a:tc>
                  <a:txBody>
                    <a:bodyPr/>
                    <a:lstStyle/>
                    <a:p>
                      <a:endParaRPr lang="en-US" sz="1000" b="1"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52657863"/>
                  </a:ext>
                </a:extLst>
              </a:tr>
              <a:tr h="0">
                <a:tc>
                  <a:txBody>
                    <a:bodyPr/>
                    <a:lstStyle/>
                    <a:p>
                      <a:r>
                        <a:rPr lang="en-US" sz="1000" b="1" u="sng" dirty="0"/>
                        <a:t>Cohorts in Planning:</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815776216"/>
                  </a:ext>
                </a:extLst>
              </a:tr>
              <a:tr h="0">
                <a:tc>
                  <a:txBody>
                    <a:bodyPr/>
                    <a:lstStyle/>
                    <a:p>
                      <a:r>
                        <a:rPr lang="en-US" sz="1000" b="1" dirty="0"/>
                        <a:t>Lyme/TBRD – Pilot</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4064544096"/>
                  </a:ext>
                </a:extLst>
              </a:tr>
              <a:tr h="0">
                <a:tc>
                  <a:txBody>
                    <a:bodyPr/>
                    <a:lstStyle/>
                    <a:p>
                      <a:r>
                        <a:rPr lang="en-US" sz="1000" b="1" dirty="0"/>
                        <a:t>Measles, Rubella, CRS – Pilot</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3823167301"/>
                  </a:ext>
                </a:extLst>
              </a:tr>
              <a:tr h="0">
                <a:tc>
                  <a:txBody>
                    <a:bodyPr/>
                    <a:lstStyle/>
                    <a:p>
                      <a:r>
                        <a:rPr lang="en-US" sz="1000" b="1" dirty="0"/>
                        <a:t>Listeriosis – Pilot</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962301470"/>
                  </a:ext>
                </a:extLst>
              </a:tr>
              <a:tr h="0">
                <a:tc>
                  <a:txBody>
                    <a:bodyPr/>
                    <a:lstStyle/>
                    <a:p>
                      <a:r>
                        <a:rPr lang="en-US" sz="1000" b="1" dirty="0"/>
                        <a:t>Gen V2 – Final Cohort 2</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417525724"/>
                  </a:ext>
                </a:extLst>
              </a:tr>
              <a:tr h="0">
                <a:tc>
                  <a:txBody>
                    <a:bodyPr/>
                    <a:lstStyle/>
                    <a:p>
                      <a:r>
                        <a:rPr lang="en-US" sz="1000" b="1" dirty="0"/>
                        <a:t>STD – Final Cohort 1</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584741144"/>
                  </a:ext>
                </a:extLst>
              </a:tr>
              <a:tr h="0">
                <a:tc>
                  <a:txBody>
                    <a:bodyPr/>
                    <a:lstStyle/>
                    <a:p>
                      <a:r>
                        <a:rPr lang="en-US" sz="1000" b="1" dirty="0"/>
                        <a:t>STD – Final Cohort 2</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937919521"/>
                  </a:ext>
                </a:extLst>
              </a:tr>
              <a:tr h="0">
                <a:tc>
                  <a:txBody>
                    <a:bodyPr/>
                    <a:lstStyle/>
                    <a:p>
                      <a:r>
                        <a:rPr lang="en-US" sz="1000" b="1" dirty="0"/>
                        <a:t>HAI MDRO (CPC) – Pilot</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387182335"/>
                  </a:ext>
                </a:extLst>
              </a:tr>
              <a:tr h="0">
                <a:tc>
                  <a:txBody>
                    <a:bodyPr/>
                    <a:lstStyle/>
                    <a:p>
                      <a:endParaRPr lang="en-US" sz="1000" b="1"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789512001"/>
                  </a:ext>
                </a:extLst>
              </a:tr>
              <a:tr h="0">
                <a:tc>
                  <a:txBody>
                    <a:bodyPr/>
                    <a:lstStyle/>
                    <a:p>
                      <a:r>
                        <a:rPr lang="en-US" sz="1000" b="1" dirty="0"/>
                        <a:t>Additional Final Guide Cohorts to be formed</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3875761232"/>
                  </a:ext>
                </a:extLst>
              </a:tr>
            </a:tbl>
          </a:graphicData>
        </a:graphic>
      </p:graphicFrame>
      <p:sp>
        <p:nvSpPr>
          <p:cNvPr id="8" name="Rectangle 7" descr="TB Pilot from the timeline of January -March for Arizona, Conneticut, Georgia and, Oregon. &#10;" title="Pilot and Final Guide Cohorts">
            <a:extLst>
              <a:ext uri="{FF2B5EF4-FFF2-40B4-BE49-F238E27FC236}">
                <a16:creationId xmlns:a16="http://schemas.microsoft.com/office/drawing/2014/main" id="{A18D07D1-CEEA-492E-83E4-E1466107E4B4}"/>
              </a:ext>
            </a:extLst>
          </p:cNvPr>
          <p:cNvSpPr/>
          <p:nvPr/>
        </p:nvSpPr>
        <p:spPr>
          <a:xfrm>
            <a:off x="2194401" y="1618480"/>
            <a:ext cx="2441448" cy="91440"/>
          </a:xfrm>
          <a:prstGeom prst="rect">
            <a:avLst/>
          </a:prstGeom>
          <a:solidFill>
            <a:srgbClr val="112F37"/>
          </a:solidFill>
          <a:ln>
            <a:solidFill>
              <a:srgbClr val="112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descr="MBT Pilot from the timeline of January -May for Conneticut, Florida, Michigan, Utah, and Wisconsin.&#10;&#10;" title="Pilot and Final Guide Cohorts MBT">
            <a:extLst>
              <a:ext uri="{FF2B5EF4-FFF2-40B4-BE49-F238E27FC236}">
                <a16:creationId xmlns:a16="http://schemas.microsoft.com/office/drawing/2014/main" id="{B14CC5A3-0B11-4258-B5A4-A497811B7115}"/>
              </a:ext>
            </a:extLst>
          </p:cNvPr>
          <p:cNvSpPr/>
          <p:nvPr/>
        </p:nvSpPr>
        <p:spPr>
          <a:xfrm>
            <a:off x="2583652" y="1837767"/>
            <a:ext cx="3274841" cy="91440"/>
          </a:xfrm>
          <a:prstGeom prst="rect">
            <a:avLst/>
          </a:prstGeom>
          <a:solidFill>
            <a:srgbClr val="112F37"/>
          </a:solidFill>
          <a:ln>
            <a:solidFill>
              <a:srgbClr val="112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Star: 5 Points 9" descr="Image of a star at the time of kick off meeting for MBT Pilot in January.&#10;" title="Pilot and Final Guide Cohorts MBT">
            <a:extLst>
              <a:ext uri="{FF2B5EF4-FFF2-40B4-BE49-F238E27FC236}">
                <a16:creationId xmlns:a16="http://schemas.microsoft.com/office/drawing/2014/main" id="{7B191FF3-EE2A-4F3A-B100-F266EB70299E}"/>
              </a:ext>
            </a:extLst>
          </p:cNvPr>
          <p:cNvSpPr/>
          <p:nvPr/>
        </p:nvSpPr>
        <p:spPr>
          <a:xfrm>
            <a:off x="2535331" y="1852397"/>
            <a:ext cx="76810" cy="7681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descr="RIBD Pilot from the timeline of February -July  for Hawaii, North Dakota, South Dakota, and Washington.  &#10;&#10;&#10;" title="Pilot and Final Guide Cohorts RIBD ">
            <a:extLst>
              <a:ext uri="{FF2B5EF4-FFF2-40B4-BE49-F238E27FC236}">
                <a16:creationId xmlns:a16="http://schemas.microsoft.com/office/drawing/2014/main" id="{66644FFA-E2BA-4C3A-85B5-FD1F9C1967E2}"/>
              </a:ext>
            </a:extLst>
          </p:cNvPr>
          <p:cNvSpPr/>
          <p:nvPr/>
        </p:nvSpPr>
        <p:spPr>
          <a:xfrm>
            <a:off x="3200400" y="2100252"/>
            <a:ext cx="4114800" cy="91440"/>
          </a:xfrm>
          <a:prstGeom prst="rect">
            <a:avLst/>
          </a:prstGeom>
          <a:solidFill>
            <a:srgbClr val="112F37"/>
          </a:solidFill>
          <a:ln>
            <a:solidFill>
              <a:srgbClr val="112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Star: 5 Points 11" descr="Image of a star at the start  of kick off meeting for RIBD Pilot in February " title="Pilot and Final Guide Cohorts RIBD">
            <a:extLst>
              <a:ext uri="{FF2B5EF4-FFF2-40B4-BE49-F238E27FC236}">
                <a16:creationId xmlns:a16="http://schemas.microsoft.com/office/drawing/2014/main" id="{4D699D4C-A4B8-4FD7-BFDC-750160668D81}"/>
              </a:ext>
            </a:extLst>
          </p:cNvPr>
          <p:cNvSpPr/>
          <p:nvPr/>
        </p:nvSpPr>
        <p:spPr>
          <a:xfrm>
            <a:off x="3114668" y="2114882"/>
            <a:ext cx="76810" cy="7681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12" descr="Screenshot of tasks and timeline as it relates to Cohorts in Planning for Lyme/TBRD. March through June as TBD." title="Pilot and Final Guide Cohorts  Lyme/TBRD">
            <a:extLst>
              <a:ext uri="{FF2B5EF4-FFF2-40B4-BE49-F238E27FC236}">
                <a16:creationId xmlns:a16="http://schemas.microsoft.com/office/drawing/2014/main" id="{F0A92991-779F-41CA-8E24-85F544FEE6C0}"/>
              </a:ext>
            </a:extLst>
          </p:cNvPr>
          <p:cNvSpPr/>
          <p:nvPr/>
        </p:nvSpPr>
        <p:spPr>
          <a:xfrm>
            <a:off x="3962400" y="3063866"/>
            <a:ext cx="2743200" cy="91440"/>
          </a:xfrm>
          <a:prstGeom prst="rect">
            <a:avLst/>
          </a:prstGeom>
          <a:solidFill>
            <a:srgbClr val="112F37"/>
          </a:solidFill>
          <a:ln>
            <a:solidFill>
              <a:srgbClr val="112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Star: 5 Points 13" descr="Image of star for Lyme/TBRD indicating start date of Kick off meeting in March " title="Pilot and Final Guide CohortsL yme/TBRD">
            <a:extLst>
              <a:ext uri="{FF2B5EF4-FFF2-40B4-BE49-F238E27FC236}">
                <a16:creationId xmlns:a16="http://schemas.microsoft.com/office/drawing/2014/main" id="{45A20ECC-466C-4CBC-BB66-E5028C7DFC87}"/>
              </a:ext>
            </a:extLst>
          </p:cNvPr>
          <p:cNvSpPr/>
          <p:nvPr/>
        </p:nvSpPr>
        <p:spPr>
          <a:xfrm>
            <a:off x="3885590" y="3078496"/>
            <a:ext cx="76810" cy="7681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descr="Measles, Rubella, and CRS planning for pilot cohort timeline of May to September and states to be piloted is TBD. " title="Pilot and Final Guide Cohorts Measles, Rubella, and CRS">
            <a:extLst>
              <a:ext uri="{FF2B5EF4-FFF2-40B4-BE49-F238E27FC236}">
                <a16:creationId xmlns:a16="http://schemas.microsoft.com/office/drawing/2014/main" id="{7868AAB7-F74D-4947-A72F-A13C57BC9121}"/>
              </a:ext>
            </a:extLst>
          </p:cNvPr>
          <p:cNvSpPr/>
          <p:nvPr/>
        </p:nvSpPr>
        <p:spPr>
          <a:xfrm>
            <a:off x="6096000" y="3301175"/>
            <a:ext cx="3048000" cy="91440"/>
          </a:xfrm>
          <a:prstGeom prst="rect">
            <a:avLst/>
          </a:prstGeom>
          <a:solidFill>
            <a:srgbClr val="112F37"/>
          </a:solidFill>
          <a:ln>
            <a:solidFill>
              <a:srgbClr val="112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Star: 5 Points 15" descr="Image of star indicating May kickoff meeting date for Measles, Rubella, and CRS &#10;" title="Pilot and Final Guide Cohorts M,R, and CRS">
            <a:extLst>
              <a:ext uri="{FF2B5EF4-FFF2-40B4-BE49-F238E27FC236}">
                <a16:creationId xmlns:a16="http://schemas.microsoft.com/office/drawing/2014/main" id="{7AD01135-C687-4F7D-B5C7-2CEBF40C08FC}"/>
              </a:ext>
            </a:extLst>
          </p:cNvPr>
          <p:cNvSpPr/>
          <p:nvPr/>
        </p:nvSpPr>
        <p:spPr>
          <a:xfrm>
            <a:off x="6019190" y="3315805"/>
            <a:ext cx="76810" cy="7681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ectangle 16" descr="Listeriosis planning for pilot cohort timeline of end of July to November and states to be piloted is TBD. &#10;" title="Pilot and Final Guide Cohorts Listeriosis">
            <a:extLst>
              <a:ext uri="{FF2B5EF4-FFF2-40B4-BE49-F238E27FC236}">
                <a16:creationId xmlns:a16="http://schemas.microsoft.com/office/drawing/2014/main" id="{3195E456-11BC-4616-BB88-49FB0536099D}"/>
              </a:ext>
            </a:extLst>
          </p:cNvPr>
          <p:cNvSpPr/>
          <p:nvPr/>
        </p:nvSpPr>
        <p:spPr>
          <a:xfrm>
            <a:off x="7848600" y="3548072"/>
            <a:ext cx="2971800" cy="91440"/>
          </a:xfrm>
          <a:prstGeom prst="rect">
            <a:avLst/>
          </a:prstGeom>
          <a:solidFill>
            <a:srgbClr val="112F37"/>
          </a:solidFill>
          <a:ln>
            <a:solidFill>
              <a:srgbClr val="112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Star: 5 Points 17" descr="Image of star for Listeriosis indicating kickoff meeting date of August. " title="Pilot and Final Guide Cohorts Listeriosis">
            <a:extLst>
              <a:ext uri="{FF2B5EF4-FFF2-40B4-BE49-F238E27FC236}">
                <a16:creationId xmlns:a16="http://schemas.microsoft.com/office/drawing/2014/main" id="{A9D40C1D-3C30-4541-9337-C2134DFFCC60}"/>
              </a:ext>
            </a:extLst>
          </p:cNvPr>
          <p:cNvSpPr/>
          <p:nvPr/>
        </p:nvSpPr>
        <p:spPr>
          <a:xfrm>
            <a:off x="7791389" y="3562702"/>
            <a:ext cx="76810" cy="7681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Rectangle 18" descr="Gen V2 Final  Cohort 1, with start date of February and end date of the beginning of July for Hawaii, North Dakota, South Dakota, and Washington. " title="Pilot and Final Guide Cohorts Gen V2">
            <a:extLst>
              <a:ext uri="{FF2B5EF4-FFF2-40B4-BE49-F238E27FC236}">
                <a16:creationId xmlns:a16="http://schemas.microsoft.com/office/drawing/2014/main" id="{A964FAA2-3C7A-43D0-B22A-D7B5B50960D8}"/>
              </a:ext>
            </a:extLst>
          </p:cNvPr>
          <p:cNvSpPr/>
          <p:nvPr/>
        </p:nvSpPr>
        <p:spPr>
          <a:xfrm>
            <a:off x="3657600" y="2323955"/>
            <a:ext cx="3581400" cy="91440"/>
          </a:xfrm>
          <a:prstGeom prst="rect">
            <a:avLst/>
          </a:prstGeom>
          <a:solidFill>
            <a:srgbClr val="112F37"/>
          </a:solidFill>
          <a:ln>
            <a:solidFill>
              <a:srgbClr val="112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0" name="Star: 5 Points 19" descr="Image of star indicating kickoff meeting for Gen V2 Final Cohort 2 was in February. " title="Pilot and Final Guide Cohorts Gen V2 Final Cohort 1">
            <a:extLst>
              <a:ext uri="{FF2B5EF4-FFF2-40B4-BE49-F238E27FC236}">
                <a16:creationId xmlns:a16="http://schemas.microsoft.com/office/drawing/2014/main" id="{ECCE6F60-E99D-4863-8B8B-783D1730CFD9}"/>
              </a:ext>
            </a:extLst>
          </p:cNvPr>
          <p:cNvSpPr/>
          <p:nvPr/>
        </p:nvSpPr>
        <p:spPr>
          <a:xfrm>
            <a:off x="3612306" y="2338585"/>
            <a:ext cx="76810" cy="7681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descr="Gen V2 Fianl Cohort 2, planning for cohort timeline of March to August and states to be included is TBD. &#10;" title="Pilot and Final Guide Cohorts Gen V2">
            <a:extLst>
              <a:ext uri="{FF2B5EF4-FFF2-40B4-BE49-F238E27FC236}">
                <a16:creationId xmlns:a16="http://schemas.microsoft.com/office/drawing/2014/main" id="{D3CCA6F4-2037-4C10-ADA0-1AE70556C63C}"/>
              </a:ext>
            </a:extLst>
          </p:cNvPr>
          <p:cNvSpPr/>
          <p:nvPr/>
        </p:nvSpPr>
        <p:spPr>
          <a:xfrm>
            <a:off x="4572000" y="3796956"/>
            <a:ext cx="3733799" cy="91440"/>
          </a:xfrm>
          <a:prstGeom prst="rect">
            <a:avLst/>
          </a:prstGeom>
          <a:solidFill>
            <a:srgbClr val="112F37"/>
          </a:solidFill>
          <a:ln>
            <a:solidFill>
              <a:srgbClr val="112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2" name="Star: 5 Points 21" descr="Image of star indicating Gen V2 Final Cohort 2 kickoff meeting will take place end of March. " title="Pilot and Final Guide Cohorts Gen V2 Final Cohort 2">
            <a:extLst>
              <a:ext uri="{FF2B5EF4-FFF2-40B4-BE49-F238E27FC236}">
                <a16:creationId xmlns:a16="http://schemas.microsoft.com/office/drawing/2014/main" id="{2AFB41AB-05E7-464A-BE92-8BE2F37C2556}"/>
              </a:ext>
            </a:extLst>
          </p:cNvPr>
          <p:cNvSpPr/>
          <p:nvPr/>
        </p:nvSpPr>
        <p:spPr>
          <a:xfrm>
            <a:off x="4498493" y="3793961"/>
            <a:ext cx="76810" cy="7681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Rectangle 22" descr="STD Final Cohort 1 to start March through July and states TBD. " title="Pilot and Final Guide Cohorts STD">
            <a:extLst>
              <a:ext uri="{FF2B5EF4-FFF2-40B4-BE49-F238E27FC236}">
                <a16:creationId xmlns:a16="http://schemas.microsoft.com/office/drawing/2014/main" id="{F91B91CD-D881-45D8-9A57-74629BCA2AC1}"/>
              </a:ext>
            </a:extLst>
          </p:cNvPr>
          <p:cNvSpPr/>
          <p:nvPr/>
        </p:nvSpPr>
        <p:spPr>
          <a:xfrm>
            <a:off x="3962400" y="4046741"/>
            <a:ext cx="3749312" cy="91440"/>
          </a:xfrm>
          <a:prstGeom prst="rect">
            <a:avLst/>
          </a:prstGeom>
          <a:solidFill>
            <a:srgbClr val="112F37"/>
          </a:solidFill>
          <a:ln>
            <a:solidFill>
              <a:srgbClr val="112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4" name="Star: 5 Points 23" descr="Image of star indicating STD Final Cohort 1 kickoff meeting will take place in March. &#10;&#10;" title="Pilot and Final Guide Cohorts STD">
            <a:extLst>
              <a:ext uri="{FF2B5EF4-FFF2-40B4-BE49-F238E27FC236}">
                <a16:creationId xmlns:a16="http://schemas.microsoft.com/office/drawing/2014/main" id="{423A8106-051D-4DB5-9B9C-B43460C38F7E}"/>
              </a:ext>
            </a:extLst>
          </p:cNvPr>
          <p:cNvSpPr/>
          <p:nvPr/>
        </p:nvSpPr>
        <p:spPr>
          <a:xfrm>
            <a:off x="3904406" y="4061371"/>
            <a:ext cx="76810" cy="7681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Rectangle 24" descr="STD Final Cohort 2 to start April through August and states to be determined. " title="Pilot and Final Guide Cohorts STD ">
            <a:extLst>
              <a:ext uri="{FF2B5EF4-FFF2-40B4-BE49-F238E27FC236}">
                <a16:creationId xmlns:a16="http://schemas.microsoft.com/office/drawing/2014/main" id="{E4C361D6-B29D-42F4-98D6-CE36883662F9}"/>
              </a:ext>
            </a:extLst>
          </p:cNvPr>
          <p:cNvSpPr/>
          <p:nvPr/>
        </p:nvSpPr>
        <p:spPr>
          <a:xfrm>
            <a:off x="4876800" y="4289871"/>
            <a:ext cx="3723168" cy="91440"/>
          </a:xfrm>
          <a:prstGeom prst="rect">
            <a:avLst/>
          </a:prstGeom>
          <a:solidFill>
            <a:srgbClr val="112F37"/>
          </a:solidFill>
          <a:ln>
            <a:solidFill>
              <a:srgbClr val="112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6" name="Star: 5 Points 25" descr="Image of star indicating STD Final Cohort 2 kickoff meeting will take place in April.&#10;&#10;" title="Pilot and Final Guide Cohorts STD">
            <a:extLst>
              <a:ext uri="{FF2B5EF4-FFF2-40B4-BE49-F238E27FC236}">
                <a16:creationId xmlns:a16="http://schemas.microsoft.com/office/drawing/2014/main" id="{622434D2-959F-412E-850E-67101636529F}"/>
              </a:ext>
            </a:extLst>
          </p:cNvPr>
          <p:cNvSpPr/>
          <p:nvPr/>
        </p:nvSpPr>
        <p:spPr>
          <a:xfrm>
            <a:off x="4824722" y="4304501"/>
            <a:ext cx="76810" cy="7681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7" name="Star: 5 Points 26" descr="Image of star in the legend indicating Kick off meeting during piloting and cohort planning. " title="Pilot and Final Guide Cohorts Yellow Star">
            <a:extLst>
              <a:ext uri="{FF2B5EF4-FFF2-40B4-BE49-F238E27FC236}">
                <a16:creationId xmlns:a16="http://schemas.microsoft.com/office/drawing/2014/main" id="{B5ACFB5E-B2C3-433C-8382-3A4F3C0164EE}"/>
              </a:ext>
            </a:extLst>
          </p:cNvPr>
          <p:cNvSpPr/>
          <p:nvPr/>
        </p:nvSpPr>
        <p:spPr>
          <a:xfrm>
            <a:off x="10895990" y="5499100"/>
            <a:ext cx="76810" cy="7681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8" name="TextBox 27">
            <a:extLst>
              <a:ext uri="{FF2B5EF4-FFF2-40B4-BE49-F238E27FC236}">
                <a16:creationId xmlns:a16="http://schemas.microsoft.com/office/drawing/2014/main" id="{D8D1AE29-4AC6-48E1-A980-43B51A3A3DAD}"/>
              </a:ext>
            </a:extLst>
          </p:cNvPr>
          <p:cNvSpPr txBox="1"/>
          <p:nvPr/>
        </p:nvSpPr>
        <p:spPr>
          <a:xfrm>
            <a:off x="10972800" y="5410200"/>
            <a:ext cx="8803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F3F3F"/>
                </a:solidFill>
                <a:effectLst/>
                <a:uLnTx/>
                <a:uFillTx/>
                <a:latin typeface="Arial"/>
                <a:ea typeface="+mn-ea"/>
                <a:cs typeface="+mn-cs"/>
              </a:rPr>
              <a:t>Kickoff mtg</a:t>
            </a:r>
          </a:p>
        </p:txBody>
      </p:sp>
      <p:sp>
        <p:nvSpPr>
          <p:cNvPr id="29" name="TextBox 28">
            <a:extLst>
              <a:ext uri="{FF2B5EF4-FFF2-40B4-BE49-F238E27FC236}">
                <a16:creationId xmlns:a16="http://schemas.microsoft.com/office/drawing/2014/main" id="{E3572D2B-CE23-4B54-819A-B0DEAA7D785F}"/>
              </a:ext>
            </a:extLst>
          </p:cNvPr>
          <p:cNvSpPr txBox="1"/>
          <p:nvPr/>
        </p:nvSpPr>
        <p:spPr>
          <a:xfrm>
            <a:off x="4602416" y="1542564"/>
            <a:ext cx="119455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a:ea typeface="+mn-ea"/>
                <a:cs typeface="+mn-cs"/>
              </a:rPr>
              <a:t>(AZ, CT, GA, OR)</a:t>
            </a:r>
          </a:p>
        </p:txBody>
      </p:sp>
      <p:sp>
        <p:nvSpPr>
          <p:cNvPr id="30" name="TextBox 29">
            <a:extLst>
              <a:ext uri="{FF2B5EF4-FFF2-40B4-BE49-F238E27FC236}">
                <a16:creationId xmlns:a16="http://schemas.microsoft.com/office/drawing/2014/main" id="{98C68D2E-511E-4702-9A0D-0E72E3CA7376}"/>
              </a:ext>
            </a:extLst>
          </p:cNvPr>
          <p:cNvSpPr txBox="1"/>
          <p:nvPr/>
        </p:nvSpPr>
        <p:spPr>
          <a:xfrm>
            <a:off x="5841277" y="1746673"/>
            <a:ext cx="13805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a:ea typeface="+mn-ea"/>
                <a:cs typeface="+mn-cs"/>
              </a:rPr>
              <a:t>(CT, FL, MI, UT, WI)</a:t>
            </a:r>
          </a:p>
        </p:txBody>
      </p:sp>
      <p:sp>
        <p:nvSpPr>
          <p:cNvPr id="31" name="TextBox 30">
            <a:extLst>
              <a:ext uri="{FF2B5EF4-FFF2-40B4-BE49-F238E27FC236}">
                <a16:creationId xmlns:a16="http://schemas.microsoft.com/office/drawing/2014/main" id="{ED3CE575-5C1C-4099-846A-13EE72796175}"/>
              </a:ext>
            </a:extLst>
          </p:cNvPr>
          <p:cNvSpPr txBox="1"/>
          <p:nvPr/>
        </p:nvSpPr>
        <p:spPr>
          <a:xfrm>
            <a:off x="7291530" y="2016131"/>
            <a:ext cx="95891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a:ea typeface="+mn-ea"/>
                <a:cs typeface="+mn-cs"/>
              </a:rPr>
              <a:t>(KS, GA, OR)</a:t>
            </a:r>
          </a:p>
        </p:txBody>
      </p:sp>
      <p:sp>
        <p:nvSpPr>
          <p:cNvPr id="32" name="TextBox 31">
            <a:extLst>
              <a:ext uri="{FF2B5EF4-FFF2-40B4-BE49-F238E27FC236}">
                <a16:creationId xmlns:a16="http://schemas.microsoft.com/office/drawing/2014/main" id="{04F5B3A3-DE62-4C29-BF8F-4F781235BA8B}"/>
              </a:ext>
            </a:extLst>
          </p:cNvPr>
          <p:cNvSpPr txBox="1"/>
          <p:nvPr/>
        </p:nvSpPr>
        <p:spPr>
          <a:xfrm>
            <a:off x="6687747" y="2980509"/>
            <a:ext cx="5277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a:ea typeface="+mn-ea"/>
                <a:cs typeface="+mn-cs"/>
              </a:rPr>
              <a:t>(TBD)</a:t>
            </a:r>
          </a:p>
        </p:txBody>
      </p:sp>
      <p:sp>
        <p:nvSpPr>
          <p:cNvPr id="33" name="TextBox 32">
            <a:extLst>
              <a:ext uri="{FF2B5EF4-FFF2-40B4-BE49-F238E27FC236}">
                <a16:creationId xmlns:a16="http://schemas.microsoft.com/office/drawing/2014/main" id="{4B022DE9-4F42-46CA-85C6-C1A865456298}"/>
              </a:ext>
            </a:extLst>
          </p:cNvPr>
          <p:cNvSpPr txBox="1"/>
          <p:nvPr/>
        </p:nvSpPr>
        <p:spPr>
          <a:xfrm>
            <a:off x="9120780" y="3211479"/>
            <a:ext cx="5277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a:ea typeface="+mn-ea"/>
                <a:cs typeface="+mn-cs"/>
              </a:rPr>
              <a:t>(TBD)</a:t>
            </a:r>
          </a:p>
        </p:txBody>
      </p:sp>
      <p:sp>
        <p:nvSpPr>
          <p:cNvPr id="34" name="TextBox 33">
            <a:extLst>
              <a:ext uri="{FF2B5EF4-FFF2-40B4-BE49-F238E27FC236}">
                <a16:creationId xmlns:a16="http://schemas.microsoft.com/office/drawing/2014/main" id="{A45046CD-61BF-4F88-AF81-5E262864AF66}"/>
              </a:ext>
            </a:extLst>
          </p:cNvPr>
          <p:cNvSpPr txBox="1"/>
          <p:nvPr/>
        </p:nvSpPr>
        <p:spPr>
          <a:xfrm>
            <a:off x="10797113" y="3456765"/>
            <a:ext cx="5277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a:ea typeface="+mn-ea"/>
                <a:cs typeface="+mn-cs"/>
              </a:rPr>
              <a:t>(TBD)</a:t>
            </a:r>
          </a:p>
        </p:txBody>
      </p:sp>
      <p:sp>
        <p:nvSpPr>
          <p:cNvPr id="35" name="TextBox 34">
            <a:extLst>
              <a:ext uri="{FF2B5EF4-FFF2-40B4-BE49-F238E27FC236}">
                <a16:creationId xmlns:a16="http://schemas.microsoft.com/office/drawing/2014/main" id="{56889B85-6120-4544-9DB8-4220BF9EAACE}"/>
              </a:ext>
            </a:extLst>
          </p:cNvPr>
          <p:cNvSpPr txBox="1"/>
          <p:nvPr/>
        </p:nvSpPr>
        <p:spPr>
          <a:xfrm>
            <a:off x="7225783" y="2235927"/>
            <a:ext cx="167866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a:ea typeface="+mn-ea"/>
                <a:cs typeface="+mn-cs"/>
              </a:rPr>
              <a:t>(HI, ND, SD, WA - Maven)</a:t>
            </a:r>
          </a:p>
        </p:txBody>
      </p:sp>
      <p:sp>
        <p:nvSpPr>
          <p:cNvPr id="36" name="TextBox 35">
            <a:extLst>
              <a:ext uri="{FF2B5EF4-FFF2-40B4-BE49-F238E27FC236}">
                <a16:creationId xmlns:a16="http://schemas.microsoft.com/office/drawing/2014/main" id="{5A0D372F-DE1D-4C6F-8EDA-2CB4CB0EB585}"/>
              </a:ext>
            </a:extLst>
          </p:cNvPr>
          <p:cNvSpPr txBox="1"/>
          <p:nvPr/>
        </p:nvSpPr>
        <p:spPr>
          <a:xfrm>
            <a:off x="8290449" y="3707673"/>
            <a:ext cx="5277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a:ea typeface="+mn-ea"/>
                <a:cs typeface="+mn-cs"/>
              </a:rPr>
              <a:t>(TBD)</a:t>
            </a:r>
          </a:p>
        </p:txBody>
      </p:sp>
      <p:sp>
        <p:nvSpPr>
          <p:cNvPr id="37" name="TextBox 36">
            <a:extLst>
              <a:ext uri="{FF2B5EF4-FFF2-40B4-BE49-F238E27FC236}">
                <a16:creationId xmlns:a16="http://schemas.microsoft.com/office/drawing/2014/main" id="{9D3AFDAD-EE9B-47BA-BF97-25C8A8C1D8B0}"/>
              </a:ext>
            </a:extLst>
          </p:cNvPr>
          <p:cNvSpPr txBox="1"/>
          <p:nvPr/>
        </p:nvSpPr>
        <p:spPr>
          <a:xfrm>
            <a:off x="7696200" y="3956928"/>
            <a:ext cx="5277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a:ea typeface="+mn-ea"/>
                <a:cs typeface="+mn-cs"/>
              </a:rPr>
              <a:t>(TBD)</a:t>
            </a:r>
          </a:p>
        </p:txBody>
      </p:sp>
      <p:sp>
        <p:nvSpPr>
          <p:cNvPr id="38" name="TextBox 37">
            <a:extLst>
              <a:ext uri="{FF2B5EF4-FFF2-40B4-BE49-F238E27FC236}">
                <a16:creationId xmlns:a16="http://schemas.microsoft.com/office/drawing/2014/main" id="{10DDDB12-582B-4638-A1CC-7DE017F2E7B7}"/>
              </a:ext>
            </a:extLst>
          </p:cNvPr>
          <p:cNvSpPr txBox="1"/>
          <p:nvPr/>
        </p:nvSpPr>
        <p:spPr>
          <a:xfrm>
            <a:off x="8583850" y="4196838"/>
            <a:ext cx="5277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a:ea typeface="+mn-ea"/>
                <a:cs typeface="+mn-cs"/>
              </a:rPr>
              <a:t>(TBD)</a:t>
            </a:r>
          </a:p>
        </p:txBody>
      </p:sp>
      <p:sp>
        <p:nvSpPr>
          <p:cNvPr id="43" name="TextBox 42">
            <a:extLst>
              <a:ext uri="{FF2B5EF4-FFF2-40B4-BE49-F238E27FC236}">
                <a16:creationId xmlns:a16="http://schemas.microsoft.com/office/drawing/2014/main" id="{4682029E-1AD5-4059-B3A8-9D63F4F571AC}"/>
              </a:ext>
            </a:extLst>
          </p:cNvPr>
          <p:cNvSpPr txBox="1"/>
          <p:nvPr/>
        </p:nvSpPr>
        <p:spPr>
          <a:xfrm flipH="1">
            <a:off x="2202464" y="5410200"/>
            <a:ext cx="85417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F3F3F"/>
                </a:solidFill>
                <a:effectLst/>
                <a:uLnTx/>
                <a:uFillTx/>
                <a:latin typeface="Arial"/>
                <a:ea typeface="+mn-ea"/>
                <a:cs typeface="+mn-cs"/>
              </a:rPr>
              <a:t>Interested in joining a cohort? Email </a:t>
            </a:r>
            <a:r>
              <a:rPr kumimoji="0" lang="en-US" sz="2400" b="0" i="0" u="none" strike="noStrike" kern="1200" cap="none" spc="0" normalizeH="0" baseline="0" noProof="0" dirty="0">
                <a:ln>
                  <a:noFill/>
                </a:ln>
                <a:solidFill>
                  <a:srgbClr val="3F3F3F"/>
                </a:solidFill>
                <a:effectLst/>
                <a:uLnTx/>
                <a:uFillTx/>
                <a:latin typeface="Arial"/>
                <a:ea typeface="+mn-ea"/>
                <a:cs typeface="+mn-cs"/>
                <a:hlinkClick r:id="rId3"/>
              </a:rPr>
              <a:t>edx@cdc.gov</a:t>
            </a:r>
            <a:r>
              <a:rPr kumimoji="0" lang="en-US" sz="2400" b="0" i="0" u="none" strike="noStrike" kern="1200" cap="none" spc="0" normalizeH="0" baseline="0" noProof="0" dirty="0">
                <a:ln>
                  <a:noFill/>
                </a:ln>
                <a:solidFill>
                  <a:srgbClr val="3F3F3F"/>
                </a:solidFill>
                <a:effectLst/>
                <a:uLnTx/>
                <a:uFillTx/>
                <a:latin typeface="Arial"/>
                <a:ea typeface="+mn-ea"/>
                <a:cs typeface="+mn-cs"/>
              </a:rPr>
              <a:t> to join.</a:t>
            </a:r>
          </a:p>
        </p:txBody>
      </p:sp>
      <p:sp>
        <p:nvSpPr>
          <p:cNvPr id="39" name="Rectangle 38" descr="Planning for the piloting of HAI MDRO (CPC) will take place during May and August and states are to be determined.  " title="Pilot and Final Guide Cohorts HAI MDRO (CPC) ">
            <a:extLst>
              <a:ext uri="{FF2B5EF4-FFF2-40B4-BE49-F238E27FC236}">
                <a16:creationId xmlns:a16="http://schemas.microsoft.com/office/drawing/2014/main" id="{8F7BA2BC-AF76-46EC-991A-A1ABC8463D68}"/>
              </a:ext>
            </a:extLst>
          </p:cNvPr>
          <p:cNvSpPr/>
          <p:nvPr/>
        </p:nvSpPr>
        <p:spPr>
          <a:xfrm>
            <a:off x="5638800" y="4532286"/>
            <a:ext cx="3124200" cy="91440"/>
          </a:xfrm>
          <a:prstGeom prst="rect">
            <a:avLst/>
          </a:prstGeom>
          <a:solidFill>
            <a:srgbClr val="112F37"/>
          </a:solidFill>
          <a:ln>
            <a:solidFill>
              <a:srgbClr val="112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0" name="Star: 5 Points 39" descr="Star indicting that the HAI MDRO (CPC) Kick off meeting will take place in May. " title="Pilot and Final Guide Cohorts HAI MDRO (CPC) ">
            <a:extLst>
              <a:ext uri="{FF2B5EF4-FFF2-40B4-BE49-F238E27FC236}">
                <a16:creationId xmlns:a16="http://schemas.microsoft.com/office/drawing/2014/main" id="{F937B15C-36BE-4ADD-9086-E846F806BA98}"/>
              </a:ext>
            </a:extLst>
          </p:cNvPr>
          <p:cNvSpPr/>
          <p:nvPr/>
        </p:nvSpPr>
        <p:spPr>
          <a:xfrm>
            <a:off x="5562600" y="4546916"/>
            <a:ext cx="76810" cy="7681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1" name="TextBox 40">
            <a:extLst>
              <a:ext uri="{FF2B5EF4-FFF2-40B4-BE49-F238E27FC236}">
                <a16:creationId xmlns:a16="http://schemas.microsoft.com/office/drawing/2014/main" id="{A48CBEE1-2832-4EE3-B45B-11B7CE9CF7AB}"/>
              </a:ext>
            </a:extLst>
          </p:cNvPr>
          <p:cNvSpPr txBox="1"/>
          <p:nvPr/>
        </p:nvSpPr>
        <p:spPr>
          <a:xfrm>
            <a:off x="8743944" y="4443113"/>
            <a:ext cx="5277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a:ea typeface="+mn-ea"/>
                <a:cs typeface="+mn-cs"/>
              </a:rPr>
              <a:t>(TBD)</a:t>
            </a:r>
          </a:p>
        </p:txBody>
      </p:sp>
    </p:spTree>
    <p:extLst>
      <p:ext uri="{BB962C8B-B14F-4D97-AF65-F5344CB8AC3E}">
        <p14:creationId xmlns:p14="http://schemas.microsoft.com/office/powerpoint/2010/main" val="3396113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NMI Overview</a:t>
            </a:r>
          </a:p>
        </p:txBody>
      </p:sp>
      <p:pic>
        <p:nvPicPr>
          <p:cNvPr id="4" name="Picture 3" descr="Image indicating how PHAs move messages from their Surveillance System to CDC through MVPS to CDC Programs and DMB to ArboNet. " title="NMI Overview for Guid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492" y="3131344"/>
            <a:ext cx="6401016" cy="3200508"/>
          </a:xfrm>
          <a:prstGeom prst="rect">
            <a:avLst/>
          </a:prstGeom>
        </p:spPr>
      </p:pic>
      <p:graphicFrame>
        <p:nvGraphicFramePr>
          <p:cNvPr id="5" name="Table 4" descr="Table containing a breakdown of nine final MMGs including, Gen V2 , Hep, Arbo, STD, CS, Mumps, Pertussis, Varicella, FDD. nine pilot MMGs, including, TB/LTBI, Malaria, Babesiosis, Trichinellosis, RIBD, Lyme/Tickborne, Rubella, CRS, Measles, many more MMGs in development, and HL7 2.5.1 Case Notification Messages. &#10;&#10;" title="NMI Overview"/>
          <p:cNvGraphicFramePr>
            <a:graphicFrameLocks noGrp="1"/>
          </p:cNvGraphicFramePr>
          <p:nvPr>
            <p:extLst>
              <p:ext uri="{D42A27DB-BD31-4B8C-83A1-F6EECF244321}">
                <p14:modId xmlns:p14="http://schemas.microsoft.com/office/powerpoint/2010/main" val="1101347297"/>
              </p:ext>
            </p:extLst>
          </p:nvPr>
        </p:nvGraphicFramePr>
        <p:xfrm>
          <a:off x="2514600" y="1243761"/>
          <a:ext cx="7162800" cy="2021840"/>
        </p:xfrm>
        <a:graphic>
          <a:graphicData uri="http://schemas.openxmlformats.org/drawingml/2006/table">
            <a:tbl>
              <a:tblPr firstRow="1" bandRow="1">
                <a:tableStyleId>{7DF18680-E054-41AD-8BC1-D1AEF772440D}</a:tableStyleId>
              </a:tblPr>
              <a:tblGrid>
                <a:gridCol w="2171224">
                  <a:extLst>
                    <a:ext uri="{9D8B030D-6E8A-4147-A177-3AD203B41FA5}">
                      <a16:colId xmlns:a16="http://schemas.microsoft.com/office/drawing/2014/main" val="20000"/>
                    </a:ext>
                  </a:extLst>
                </a:gridCol>
                <a:gridCol w="4991576">
                  <a:extLst>
                    <a:ext uri="{9D8B030D-6E8A-4147-A177-3AD203B41FA5}">
                      <a16:colId xmlns:a16="http://schemas.microsoft.com/office/drawing/2014/main" val="20001"/>
                    </a:ext>
                  </a:extLst>
                </a:gridCol>
              </a:tblGrid>
              <a:tr h="370840">
                <a:tc>
                  <a:txBody>
                    <a:bodyPr/>
                    <a:lstStyle/>
                    <a:p>
                      <a:r>
                        <a:rPr lang="en-US" b="0" dirty="0">
                          <a:solidFill>
                            <a:srgbClr val="5F5F5F"/>
                          </a:solidFill>
                        </a:rPr>
                        <a:t>9 Final MMGs</a:t>
                      </a:r>
                    </a:p>
                  </a:txBody>
                  <a:tcPr>
                    <a:lnB w="12700" cap="flat" cmpd="sng" algn="ctr">
                      <a:solidFill>
                        <a:schemeClr val="bg1">
                          <a:lumMod val="95000"/>
                        </a:schemeClr>
                      </a:solidFill>
                      <a:prstDash val="solid"/>
                      <a:round/>
                      <a:headEnd type="none" w="med" len="med"/>
                      <a:tailEnd type="none" w="med" len="med"/>
                    </a:lnB>
                    <a:solidFill>
                      <a:schemeClr val="accent5">
                        <a:lumMod val="20000"/>
                        <a:lumOff val="80000"/>
                      </a:schemeClr>
                    </a:solidFill>
                  </a:tcPr>
                </a:tc>
                <a:tc>
                  <a:txBody>
                    <a:bodyPr/>
                    <a:lstStyle/>
                    <a:p>
                      <a:r>
                        <a:rPr lang="en-US" b="0" dirty="0">
                          <a:solidFill>
                            <a:srgbClr val="5F5F5F"/>
                          </a:solidFill>
                        </a:rPr>
                        <a:t>Gen</a:t>
                      </a:r>
                      <a:r>
                        <a:rPr lang="en-US" b="0" baseline="0" dirty="0">
                          <a:solidFill>
                            <a:srgbClr val="5F5F5F"/>
                          </a:solidFill>
                        </a:rPr>
                        <a:t> V2 , Hep, Arbo, STD, CS, Mumps, Pertussis, Varicella, FDD</a:t>
                      </a:r>
                      <a:endParaRPr lang="en-US" b="0" dirty="0">
                        <a:solidFill>
                          <a:srgbClr val="5F5F5F"/>
                        </a:solidFill>
                      </a:endParaRPr>
                    </a:p>
                  </a:txBody>
                  <a:tcP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r>
                        <a:rPr lang="en-US" dirty="0"/>
                        <a:t>9 Pilot</a:t>
                      </a:r>
                      <a:r>
                        <a:rPr lang="en-US" baseline="0" dirty="0"/>
                        <a:t> MMGs</a:t>
                      </a:r>
                      <a:endParaRPr lang="en-US" dirty="0"/>
                    </a:p>
                  </a:txBody>
                  <a:tcPr>
                    <a:lnT w="12700" cap="flat" cmpd="sng" algn="ctr">
                      <a:solidFill>
                        <a:schemeClr val="bg1">
                          <a:lumMod val="95000"/>
                        </a:schemeClr>
                      </a:solidFill>
                      <a:prstDash val="solid"/>
                      <a:round/>
                      <a:headEnd type="none" w="med" len="med"/>
                      <a:tailEnd type="none" w="med" len="med"/>
                    </a:lnT>
                  </a:tcPr>
                </a:tc>
                <a:tc>
                  <a:txBody>
                    <a:bodyPr/>
                    <a:lstStyle/>
                    <a:p>
                      <a:r>
                        <a:rPr lang="en-US" dirty="0"/>
                        <a:t>TB/LTBI,</a:t>
                      </a:r>
                      <a:r>
                        <a:rPr lang="en-US" baseline="0" dirty="0"/>
                        <a:t> Malaria, Babesiosis, Trichinellosis, RIBD, Lyme/Tickborne, Rubella, CRS, Measles</a:t>
                      </a:r>
                      <a:endParaRPr lang="en-US" dirty="0"/>
                    </a:p>
                  </a:txBody>
                  <a:tcPr/>
                </a:tc>
                <a:extLst>
                  <a:ext uri="{0D108BD9-81ED-4DB2-BD59-A6C34878D82A}">
                    <a16:rowId xmlns:a16="http://schemas.microsoft.com/office/drawing/2014/main" val="10001"/>
                  </a:ext>
                </a:extLst>
              </a:tr>
              <a:tr h="370840">
                <a:tc>
                  <a:txBody>
                    <a:bodyPr/>
                    <a:lstStyle/>
                    <a:p>
                      <a:r>
                        <a:rPr lang="en-US" dirty="0"/>
                        <a:t>Dev</a:t>
                      </a:r>
                      <a:r>
                        <a:rPr lang="en-US" baseline="0" dirty="0"/>
                        <a:t> MMGs</a:t>
                      </a:r>
                      <a:endParaRPr lang="en-US" dirty="0"/>
                    </a:p>
                  </a:txBody>
                  <a:tcPr>
                    <a:lnB w="12700" cap="flat" cmpd="sng" algn="ctr">
                      <a:solidFill>
                        <a:schemeClr val="bg1">
                          <a:lumMod val="95000"/>
                        </a:schemeClr>
                      </a:solidFill>
                      <a:prstDash val="solid"/>
                      <a:round/>
                      <a:headEnd type="none" w="med" len="med"/>
                      <a:tailEnd type="none" w="med" len="med"/>
                    </a:lnB>
                  </a:tcPr>
                </a:tc>
                <a:tc>
                  <a:txBody>
                    <a:bodyPr/>
                    <a:lstStyle/>
                    <a:p>
                      <a:r>
                        <a:rPr lang="en-US" dirty="0"/>
                        <a:t>Many more MMGs in development!</a:t>
                      </a:r>
                    </a:p>
                  </a:txBody>
                  <a:tcPr/>
                </a:tc>
                <a:extLst>
                  <a:ext uri="{0D108BD9-81ED-4DB2-BD59-A6C34878D82A}">
                    <a16:rowId xmlns:a16="http://schemas.microsoft.com/office/drawing/2014/main" val="10002"/>
                  </a:ext>
                </a:extLst>
              </a:tr>
              <a:tr h="370840">
                <a:tc>
                  <a:txBody>
                    <a:bodyPr/>
                    <a:lstStyle/>
                    <a:p>
                      <a:r>
                        <a:rPr lang="en-US" dirty="0"/>
                        <a:t>HL7</a:t>
                      </a:r>
                      <a:r>
                        <a:rPr lang="en-US" baseline="0" dirty="0"/>
                        <a:t> 2.5.1</a:t>
                      </a:r>
                      <a:endParaRPr lang="en-US" dirty="0"/>
                    </a:p>
                  </a:txBody>
                  <a:tcPr>
                    <a:lnT w="12700" cap="flat" cmpd="sng" algn="ctr">
                      <a:solidFill>
                        <a:schemeClr val="bg1">
                          <a:lumMod val="95000"/>
                        </a:schemeClr>
                      </a:solidFill>
                      <a:prstDash val="solid"/>
                      <a:round/>
                      <a:headEnd type="none" w="med" len="med"/>
                      <a:tailEnd type="none" w="med" len="med"/>
                    </a:lnT>
                  </a:tcPr>
                </a:tc>
                <a:tc>
                  <a:txBody>
                    <a:bodyPr/>
                    <a:lstStyle/>
                    <a:p>
                      <a:r>
                        <a:rPr lang="en-US" dirty="0"/>
                        <a:t>Case Notification Messages</a:t>
                      </a:r>
                    </a:p>
                  </a:txBody>
                  <a:tcPr/>
                </a:tc>
                <a:extLst>
                  <a:ext uri="{0D108BD9-81ED-4DB2-BD59-A6C34878D82A}">
                    <a16:rowId xmlns:a16="http://schemas.microsoft.com/office/drawing/2014/main" val="10003"/>
                  </a:ext>
                </a:extLst>
              </a:tr>
            </a:tbl>
          </a:graphicData>
        </a:graphic>
      </p:graphicFrame>
      <p:sp>
        <p:nvSpPr>
          <p:cNvPr id="6" name="Slide Number Placeholder 4">
            <a:extLst>
              <a:ext uri="{FF2B5EF4-FFF2-40B4-BE49-F238E27FC236}">
                <a16:creationId xmlns:a16="http://schemas.microsoft.com/office/drawing/2014/main" id="{DEFC6C2E-9944-47F7-84AA-F666D3794A6F}"/>
              </a:ext>
            </a:extLst>
          </p:cNvPr>
          <p:cNvSpPr>
            <a:spLocks noGrp="1"/>
          </p:cNvSpPr>
          <p:nvPr>
            <p:ph type="sldNum" sz="quarter" idx="11"/>
          </p:nvPr>
        </p:nvSpPr>
        <p:spPr>
          <a:xfrm>
            <a:off x="6446769" y="6380258"/>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4BD608-9B27-4D94-8EA3-EDBF7717B56F}" type="slidenum">
              <a:rPr kumimoji="0" lang="en-US" sz="1000" b="0" i="0" u="none" strike="noStrike" kern="1200" cap="none" spc="0" normalizeH="0" baseline="0" noProof="0" smtClean="0">
                <a:ln>
                  <a:noFill/>
                </a:ln>
                <a:solidFill>
                  <a:srgbClr val="3F3F3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srgbClr val="3F3F3F"/>
              </a:solidFill>
              <a:effectLst/>
              <a:uLnTx/>
              <a:uFillTx/>
              <a:latin typeface="Arial"/>
              <a:ea typeface="+mn-ea"/>
              <a:cs typeface="+mn-cs"/>
            </a:endParaRPr>
          </a:p>
        </p:txBody>
      </p:sp>
    </p:spTree>
    <p:extLst>
      <p:ext uri="{BB962C8B-B14F-4D97-AF65-F5344CB8AC3E}">
        <p14:creationId xmlns:p14="http://schemas.microsoft.com/office/powerpoint/2010/main" val="1300740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5D05-45F8-4052-A812-A9CB4461DC3D}"/>
              </a:ext>
            </a:extLst>
          </p:cNvPr>
          <p:cNvSpPr>
            <a:spLocks noGrp="1"/>
          </p:cNvSpPr>
          <p:nvPr>
            <p:ph type="title"/>
          </p:nvPr>
        </p:nvSpPr>
        <p:spPr>
          <a:xfrm>
            <a:off x="609600" y="304800"/>
            <a:ext cx="10972800" cy="661720"/>
          </a:xfrm>
        </p:spPr>
        <p:txBody>
          <a:bodyPr/>
          <a:lstStyle/>
          <a:p>
            <a:r>
              <a:rPr lang="en-US" dirty="0"/>
              <a:t>Anticipated Timeline for Upcoming Pilots</a:t>
            </a:r>
          </a:p>
        </p:txBody>
      </p:sp>
      <p:sp>
        <p:nvSpPr>
          <p:cNvPr id="4" name="Slide Number Placeholder 4">
            <a:extLst>
              <a:ext uri="{FF2B5EF4-FFF2-40B4-BE49-F238E27FC236}">
                <a16:creationId xmlns:a16="http://schemas.microsoft.com/office/drawing/2014/main" id="{486DA6AF-478C-4652-A9A2-B7687933EEFC}"/>
              </a:ext>
            </a:extLst>
          </p:cNvPr>
          <p:cNvSpPr>
            <a:spLocks noGrp="1"/>
          </p:cNvSpPr>
          <p:nvPr>
            <p:ph type="sldNum" sz="quarter" idx="11"/>
          </p:nvPr>
        </p:nvSpPr>
        <p:spPr>
          <a:xfrm>
            <a:off x="6446769" y="640080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4BD608-9B27-4D94-8EA3-EDBF7717B56F}" type="slidenum">
              <a:rPr kumimoji="0" lang="en-US" sz="1000" b="0" i="0" u="none" strike="noStrike" kern="1200" cap="none" spc="0" normalizeH="0" baseline="0" noProof="0" smtClean="0">
                <a:ln>
                  <a:noFill/>
                </a:ln>
                <a:solidFill>
                  <a:srgbClr val="3F3F3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srgbClr val="3F3F3F"/>
              </a:solidFill>
              <a:effectLst/>
              <a:uLnTx/>
              <a:uFillTx/>
              <a:latin typeface="Arial"/>
              <a:ea typeface="+mn-ea"/>
              <a:cs typeface="+mn-cs"/>
            </a:endParaRPr>
          </a:p>
        </p:txBody>
      </p:sp>
      <p:graphicFrame>
        <p:nvGraphicFramePr>
          <p:cNvPr id="42" name="Table 41" descr="Table that include total number of States that are Onboarding and/or In Production with GenV2, Hepatitis, or Arboviral v1.3 Message Mapping Guides(MMGs)..." title="Onboarding Status Table">
            <a:extLst>
              <a:ext uri="{FF2B5EF4-FFF2-40B4-BE49-F238E27FC236}">
                <a16:creationId xmlns:a16="http://schemas.microsoft.com/office/drawing/2014/main" id="{D11B50FF-6A72-4117-ACA2-1831A35F78F7}"/>
              </a:ext>
            </a:extLst>
          </p:cNvPr>
          <p:cNvGraphicFramePr>
            <a:graphicFrameLocks noGrp="1"/>
          </p:cNvGraphicFramePr>
          <p:nvPr>
            <p:extLst>
              <p:ext uri="{D42A27DB-BD31-4B8C-83A1-F6EECF244321}">
                <p14:modId xmlns:p14="http://schemas.microsoft.com/office/powerpoint/2010/main" val="971251486"/>
              </p:ext>
            </p:extLst>
          </p:nvPr>
        </p:nvGraphicFramePr>
        <p:xfrm>
          <a:off x="573740" y="1174269"/>
          <a:ext cx="10780851" cy="4137505"/>
        </p:xfrm>
        <a:graphic>
          <a:graphicData uri="http://schemas.openxmlformats.org/drawingml/2006/table">
            <a:tbl>
              <a:tblPr firstRow="1" firstCol="1" bandRow="1">
                <a:tableStyleId>{7DF18680-E054-41AD-8BC1-D1AEF772440D}</a:tableStyleId>
              </a:tblPr>
              <a:tblGrid>
                <a:gridCol w="1887062">
                  <a:extLst>
                    <a:ext uri="{9D8B030D-6E8A-4147-A177-3AD203B41FA5}">
                      <a16:colId xmlns:a16="http://schemas.microsoft.com/office/drawing/2014/main" val="84844175"/>
                    </a:ext>
                  </a:extLst>
                </a:gridCol>
                <a:gridCol w="2784438">
                  <a:extLst>
                    <a:ext uri="{9D8B030D-6E8A-4147-A177-3AD203B41FA5}">
                      <a16:colId xmlns:a16="http://schemas.microsoft.com/office/drawing/2014/main" val="870687818"/>
                    </a:ext>
                  </a:extLst>
                </a:gridCol>
                <a:gridCol w="3044650">
                  <a:extLst>
                    <a:ext uri="{9D8B030D-6E8A-4147-A177-3AD203B41FA5}">
                      <a16:colId xmlns:a16="http://schemas.microsoft.com/office/drawing/2014/main" val="23171938"/>
                    </a:ext>
                  </a:extLst>
                </a:gridCol>
                <a:gridCol w="3064701">
                  <a:extLst>
                    <a:ext uri="{9D8B030D-6E8A-4147-A177-3AD203B41FA5}">
                      <a16:colId xmlns:a16="http://schemas.microsoft.com/office/drawing/2014/main" val="2779614098"/>
                    </a:ext>
                  </a:extLst>
                </a:gridCol>
              </a:tblGrid>
              <a:tr h="509909">
                <a:tc>
                  <a:txBody>
                    <a:bodyPr/>
                    <a:lstStyle/>
                    <a:p>
                      <a:pPr marL="0" marR="0" algn="ctr">
                        <a:spcBef>
                          <a:spcPts val="0"/>
                        </a:spcBef>
                        <a:spcAft>
                          <a:spcPts val="0"/>
                        </a:spcAft>
                      </a:pPr>
                      <a:r>
                        <a:rPr lang="en-US" sz="1900" dirty="0">
                          <a:effectLst/>
                        </a:rPr>
                        <a:t>Message Mapping Guides (MMGs)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algn="ctr">
                        <a:spcBef>
                          <a:spcPts val="0"/>
                        </a:spcBef>
                        <a:spcAft>
                          <a:spcPts val="0"/>
                        </a:spcAft>
                      </a:pPr>
                      <a:r>
                        <a:rPr lang="en-US" sz="1900" dirty="0">
                          <a:effectLst/>
                        </a:rPr>
                        <a:t>Piloting</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algn="ctr">
                        <a:spcBef>
                          <a:spcPts val="0"/>
                        </a:spcBef>
                        <a:spcAft>
                          <a:spcPts val="0"/>
                        </a:spcAft>
                      </a:pPr>
                      <a:r>
                        <a:rPr lang="en-US" sz="1900" dirty="0">
                          <a:effectLst/>
                        </a:rPr>
                        <a:t>UAT</a:t>
                      </a:r>
                      <a:r>
                        <a:rPr lang="en-US" sz="1900" baseline="0" dirty="0">
                          <a:effectLst/>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algn="ctr">
                        <a:spcBef>
                          <a:spcPts val="0"/>
                        </a:spcBef>
                        <a:spcAft>
                          <a:spcPts val="0"/>
                        </a:spcAft>
                      </a:pPr>
                      <a:r>
                        <a:rPr lang="en-US" sz="1900" dirty="0">
                          <a:effectLst/>
                        </a:rPr>
                        <a:t>Production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extLst>
                  <a:ext uri="{0D108BD9-81ED-4DB2-BD59-A6C34878D82A}">
                    <a16:rowId xmlns:a16="http://schemas.microsoft.com/office/drawing/2014/main" val="2995586704"/>
                  </a:ext>
                </a:extLst>
              </a:tr>
              <a:tr h="760541">
                <a:tc>
                  <a:txBody>
                    <a:bodyPr/>
                    <a:lstStyle/>
                    <a:p>
                      <a:pPr marL="0" marR="0">
                        <a:spcBef>
                          <a:spcPts val="0"/>
                        </a:spcBef>
                        <a:spcAft>
                          <a:spcPts val="0"/>
                        </a:spcAft>
                      </a:pPr>
                      <a:r>
                        <a:rPr lang="en-US" sz="1900" dirty="0">
                          <a:effectLst/>
                        </a:rPr>
                        <a:t>Lyme</a:t>
                      </a:r>
                      <a:r>
                        <a:rPr lang="en-US" sz="1900" baseline="0" dirty="0">
                          <a:effectLst/>
                        </a:rPr>
                        <a:t> and TBRD</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000" dirty="0">
                          <a:effectLst/>
                        </a:rPr>
                        <a:t>March</a:t>
                      </a:r>
                      <a:r>
                        <a:rPr lang="en-US" sz="2000" baseline="0" dirty="0">
                          <a:effectLst/>
                        </a:rPr>
                        <a:t> 2019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rPr>
                        <a:t>August 2019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rPr>
                        <a:t>September 2019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extLst>
                  <a:ext uri="{0D108BD9-81ED-4DB2-BD59-A6C34878D82A}">
                    <a16:rowId xmlns:a16="http://schemas.microsoft.com/office/drawing/2014/main" val="2393436572"/>
                  </a:ext>
                </a:extLst>
              </a:tr>
              <a:tr h="740444">
                <a:tc>
                  <a:txBody>
                    <a:bodyPr/>
                    <a:lstStyle/>
                    <a:p>
                      <a:pPr marL="0" marR="0">
                        <a:spcBef>
                          <a:spcPts val="0"/>
                        </a:spcBef>
                        <a:spcAft>
                          <a:spcPts val="0"/>
                        </a:spcAft>
                      </a:pPr>
                      <a:r>
                        <a:rPr lang="en-US" sz="1800" kern="1200" dirty="0">
                          <a:effectLst/>
                        </a:rPr>
                        <a:t>HAI MDRO</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algn="ctr">
                        <a:spcBef>
                          <a:spcPts val="0"/>
                        </a:spcBef>
                        <a:spcAft>
                          <a:spcPts val="0"/>
                        </a:spcAft>
                      </a:pPr>
                      <a:r>
                        <a:rPr lang="en-US" sz="2000" dirty="0">
                          <a:effectLst/>
                          <a:latin typeface="+mn-lt"/>
                          <a:ea typeface="+mn-ea"/>
                          <a:cs typeface="+mn-cs"/>
                        </a:rPr>
                        <a:t>May</a:t>
                      </a:r>
                      <a:r>
                        <a:rPr lang="en-US" sz="2000" baseline="0" dirty="0">
                          <a:effectLst/>
                          <a:latin typeface="+mn-lt"/>
                          <a:ea typeface="+mn-ea"/>
                          <a:cs typeface="+mn-cs"/>
                        </a:rPr>
                        <a:t> 2019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effectLst/>
                        </a:rPr>
                        <a:t>August 2019 </a:t>
                      </a:r>
                      <a:endPar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effectLst/>
                        </a:rPr>
                        <a:t>September</a:t>
                      </a:r>
                      <a:r>
                        <a:rPr lang="en-US" sz="2000" kern="1200" baseline="0" dirty="0">
                          <a:effectLst/>
                        </a:rPr>
                        <a:t> 2019</a:t>
                      </a:r>
                      <a:endPar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extLst>
                  <a:ext uri="{0D108BD9-81ED-4DB2-BD59-A6C34878D82A}">
                    <a16:rowId xmlns:a16="http://schemas.microsoft.com/office/drawing/2014/main" val="2682037245"/>
                  </a:ext>
                </a:extLst>
              </a:tr>
              <a:tr h="304800">
                <a:tc>
                  <a:txBody>
                    <a:bodyPr/>
                    <a:lstStyle/>
                    <a:p>
                      <a:pPr marL="0" marR="0">
                        <a:spcBef>
                          <a:spcPts val="0"/>
                        </a:spcBef>
                        <a:spcAft>
                          <a:spcPts val="0"/>
                        </a:spcAft>
                      </a:pPr>
                      <a:r>
                        <a:rPr lang="en-US" sz="1900" dirty="0">
                          <a:effectLst/>
                        </a:rPr>
                        <a:t>Rubella</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rowSpan="3">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000" dirty="0">
                          <a:effectLst/>
                        </a:rPr>
                        <a:t>May</a:t>
                      </a:r>
                      <a:r>
                        <a:rPr lang="en-US" sz="2000" baseline="0" dirty="0">
                          <a:effectLst/>
                        </a:rPr>
                        <a:t> 2019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rowSpan="3">
                  <a:txBody>
                    <a:bodyPr/>
                    <a:lstStyle/>
                    <a:p>
                      <a:pPr marL="0" marR="0" algn="ctr" defTabSz="914400" rtl="0" eaLnBrk="1" latinLnBrk="0" hangingPunct="1">
                        <a:spcBef>
                          <a:spcPts val="0"/>
                        </a:spcBef>
                        <a:spcAft>
                          <a:spcPts val="0"/>
                        </a:spcAft>
                      </a:pPr>
                      <a:r>
                        <a:rPr lang="en-US" sz="2000" kern="1200" dirty="0">
                          <a:effectLst/>
                        </a:rPr>
                        <a:t>August 2019 </a:t>
                      </a:r>
                      <a:endParaRPr lang="en-US" sz="2000" b="0" kern="1200" dirty="0">
                        <a:solidFill>
                          <a:schemeClr val="tx1"/>
                        </a:solidFill>
                        <a:effectLst/>
                        <a:latin typeface="+mn-lt"/>
                        <a:ea typeface="+mn-ea"/>
                        <a:cs typeface="+mn-cs"/>
                      </a:endParaRPr>
                    </a:p>
                  </a:txBody>
                  <a:tcPr marL="83275" marR="83275" marT="0" marB="0" anchor="ctr"/>
                </a:tc>
                <a:tc rowSpan="3">
                  <a:txBody>
                    <a:bodyPr/>
                    <a:lstStyle/>
                    <a:p>
                      <a:pPr marL="0" marR="0" algn="ctr" defTabSz="914400" rtl="0" eaLnBrk="1" latinLnBrk="0" hangingPunct="1">
                        <a:spcBef>
                          <a:spcPts val="0"/>
                        </a:spcBef>
                        <a:spcAft>
                          <a:spcPts val="0"/>
                        </a:spcAft>
                      </a:pPr>
                      <a:r>
                        <a:rPr lang="en-US" sz="2000" kern="1200" dirty="0">
                          <a:effectLst/>
                        </a:rPr>
                        <a:t>September 2019 </a:t>
                      </a:r>
                      <a:endParaRPr lang="en-US" sz="2000" b="0" kern="1200" dirty="0">
                        <a:solidFill>
                          <a:schemeClr val="tx1"/>
                        </a:solidFill>
                        <a:effectLst/>
                        <a:latin typeface="+mn-lt"/>
                        <a:ea typeface="+mn-ea"/>
                        <a:cs typeface="+mn-cs"/>
                      </a:endParaRPr>
                    </a:p>
                  </a:txBody>
                  <a:tcPr marL="83275" marR="83275" marT="0" marB="0" anchor="ctr"/>
                </a:tc>
                <a:extLst>
                  <a:ext uri="{0D108BD9-81ED-4DB2-BD59-A6C34878D82A}">
                    <a16:rowId xmlns:a16="http://schemas.microsoft.com/office/drawing/2014/main" val="969982193"/>
                  </a:ext>
                </a:extLst>
              </a:tr>
              <a:tr h="304800">
                <a:tc>
                  <a:txBody>
                    <a:bodyPr/>
                    <a:lstStyle/>
                    <a:p>
                      <a:pPr marL="0" marR="0">
                        <a:spcBef>
                          <a:spcPts val="0"/>
                        </a:spcBef>
                        <a:spcAft>
                          <a:spcPts val="0"/>
                        </a:spcAft>
                      </a:pPr>
                      <a:r>
                        <a:rPr lang="en-US" sz="1900" dirty="0">
                          <a:effectLst/>
                        </a:rPr>
                        <a:t>Measles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25844865"/>
                  </a:ext>
                </a:extLst>
              </a:tr>
              <a:tr h="304800">
                <a:tc>
                  <a:txBody>
                    <a:bodyPr/>
                    <a:lstStyle/>
                    <a:p>
                      <a:pPr marL="0" marR="0">
                        <a:spcBef>
                          <a:spcPts val="0"/>
                        </a:spcBef>
                        <a:spcAft>
                          <a:spcPts val="0"/>
                        </a:spcAft>
                      </a:pPr>
                      <a:r>
                        <a:rPr lang="en-US" sz="1900" dirty="0">
                          <a:effectLst/>
                        </a:rPr>
                        <a:t>Congenital Rubella Syndrome</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16325209"/>
                  </a:ext>
                </a:extLst>
              </a:tr>
            </a:tbl>
          </a:graphicData>
        </a:graphic>
      </p:graphicFrame>
      <p:sp>
        <p:nvSpPr>
          <p:cNvPr id="44" name="TextBox 43">
            <a:extLst>
              <a:ext uri="{FF2B5EF4-FFF2-40B4-BE49-F238E27FC236}">
                <a16:creationId xmlns:a16="http://schemas.microsoft.com/office/drawing/2014/main" id="{7A4E2406-F1C0-4B03-B55E-E9F7607DD56E}"/>
              </a:ext>
            </a:extLst>
          </p:cNvPr>
          <p:cNvSpPr txBox="1"/>
          <p:nvPr/>
        </p:nvSpPr>
        <p:spPr>
          <a:xfrm>
            <a:off x="2362200" y="5436250"/>
            <a:ext cx="9305364" cy="9140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i="0" u="none" strike="noStrike" kern="1200" cap="none" spc="0" normalizeH="0" baseline="0" noProof="0" dirty="0">
                <a:ln>
                  <a:noFill/>
                </a:ln>
                <a:solidFill>
                  <a:srgbClr val="00B050"/>
                </a:solidFill>
                <a:effectLst/>
                <a:uLnTx/>
                <a:uFillTx/>
                <a:latin typeface="Calibri" panose="020F0502020204030204"/>
                <a:ea typeface="+mn-ea"/>
                <a:cs typeface="+mn-cs"/>
              </a:rPr>
              <a:t>Interested in piloting any of these guides?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i="0" u="none" strike="noStrike" kern="1200" cap="none" spc="0" normalizeH="0" baseline="0" noProof="0" dirty="0">
                <a:ln>
                  <a:noFill/>
                </a:ln>
                <a:solidFill>
                  <a:srgbClr val="00B050"/>
                </a:solidFill>
                <a:effectLst/>
                <a:uLnTx/>
                <a:uFillTx/>
                <a:latin typeface="Calibri" panose="020F0502020204030204"/>
                <a:ea typeface="+mn-ea"/>
                <a:cs typeface="+mn-cs"/>
              </a:rPr>
              <a:t>Please let us know by sending an email to </a:t>
            </a:r>
            <a:r>
              <a:rPr kumimoji="0" lang="en-US" sz="2670" b="1" i="0" u="none" strike="noStrike" kern="1200" cap="none" spc="0" normalizeH="0" baseline="0" noProof="0" dirty="0">
                <a:ln>
                  <a:noFill/>
                </a:ln>
                <a:solidFill>
                  <a:srgbClr val="00B050"/>
                </a:solidFill>
                <a:effectLst/>
                <a:uLnTx/>
                <a:uFillTx/>
                <a:latin typeface="Calibri" panose="020F0502020204030204"/>
                <a:ea typeface="+mn-ea"/>
                <a:cs typeface="+mn-cs"/>
                <a:hlinkClick r:id="rId3"/>
              </a:rPr>
              <a:t>edx@cdc.gov</a:t>
            </a:r>
            <a:r>
              <a:rPr kumimoji="0" lang="en-US" sz="2670" b="1" i="0" u="none" strike="noStrike" kern="1200" cap="none" spc="0" normalizeH="0" noProof="0" dirty="0">
                <a:ln>
                  <a:noFill/>
                </a:ln>
                <a:solidFill>
                  <a:srgbClr val="00B050"/>
                </a:solidFill>
                <a:effectLst/>
                <a:uLnTx/>
                <a:uFillTx/>
                <a:latin typeface="Calibri" panose="020F0502020204030204"/>
                <a:ea typeface="+mn-ea"/>
                <a:cs typeface="+mn-cs"/>
              </a:rPr>
              <a:t>.</a:t>
            </a:r>
            <a:r>
              <a:rPr kumimoji="0" lang="en-US" sz="2670" b="1" i="0" u="none" strike="noStrike" kern="1200" cap="none" spc="0" normalizeH="0" baseline="0" noProof="0" dirty="0">
                <a:ln>
                  <a:noFill/>
                </a:ln>
                <a:solidFill>
                  <a:srgbClr val="00B05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601160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324" y="4549676"/>
            <a:ext cx="11627085"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Lesliann Helmus, MSPH, CHTS-CP</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rPr>
              <a:t>Associate Director for Surveillance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Michele Hoover, MS</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rPr>
              <a:t>Lead, State Implementation and Technical Assistance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pic>
        <p:nvPicPr>
          <p:cNvPr id="2" name="Picture 1"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09" y="1534225"/>
            <a:ext cx="2986019" cy="1172872"/>
          </a:xfrm>
          <a:prstGeom prst="rect">
            <a:avLst/>
          </a:prstGeom>
        </p:spPr>
      </p:pic>
      <p:sp>
        <p:nvSpPr>
          <p:cNvPr id="9" name="Title 8"/>
          <p:cNvSpPr>
            <a:spLocks noGrp="1"/>
          </p:cNvSpPr>
          <p:nvPr>
            <p:ph type="title"/>
          </p:nvPr>
        </p:nvSpPr>
        <p:spPr>
          <a:xfrm>
            <a:off x="2729184" y="2817231"/>
            <a:ext cx="6911364" cy="1155779"/>
          </a:xfrm>
        </p:spPr>
        <p:txBody>
          <a:bodyPr/>
          <a:lstStyle/>
          <a:p>
            <a:pPr lvl="0">
              <a:defRPr/>
            </a:pPr>
            <a:r>
              <a:rPr lang="en-US" dirty="0"/>
              <a:t>NMI Updates and Timeline</a:t>
            </a:r>
          </a:p>
        </p:txBody>
      </p:sp>
    </p:spTree>
    <p:extLst>
      <p:ext uri="{BB962C8B-B14F-4D97-AF65-F5344CB8AC3E}">
        <p14:creationId xmlns:p14="http://schemas.microsoft.com/office/powerpoint/2010/main" val="314276906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Contacts</a:t>
            </a:r>
          </a:p>
        </p:txBody>
      </p:sp>
      <p:sp>
        <p:nvSpPr>
          <p:cNvPr id="3" name="Text Placeholder 2"/>
          <p:cNvSpPr>
            <a:spLocks noGrp="1"/>
          </p:cNvSpPr>
          <p:nvPr>
            <p:ph type="body" sz="quarter" idx="10"/>
          </p:nvPr>
        </p:nvSpPr>
        <p:spPr>
          <a:xfrm>
            <a:off x="609600" y="1143000"/>
            <a:ext cx="10896600" cy="4064702"/>
          </a:xfrm>
        </p:spPr>
        <p:txBody>
          <a:bodyPr/>
          <a:lstStyle/>
          <a:p>
            <a:r>
              <a:rPr lang="en-US" sz="2400" dirty="0"/>
              <a:t>APHL</a:t>
            </a:r>
          </a:p>
          <a:p>
            <a:pPr lvl="1"/>
            <a:r>
              <a:rPr lang="en-US" sz="2400" dirty="0"/>
              <a:t>Laura Carlton, Sr. Specialist Informatics </a:t>
            </a:r>
          </a:p>
          <a:p>
            <a:pPr lvl="1"/>
            <a:r>
              <a:rPr lang="en-US" sz="2400" dirty="0"/>
              <a:t>Heather Houston, NMI Project Manager</a:t>
            </a:r>
          </a:p>
          <a:p>
            <a:pPr lvl="1"/>
            <a:r>
              <a:rPr lang="en-US" sz="2400" dirty="0"/>
              <a:t>Natalie Raketich, Terminologist </a:t>
            </a:r>
          </a:p>
          <a:p>
            <a:pPr lvl="1"/>
            <a:r>
              <a:rPr lang="en-US" sz="2400" dirty="0"/>
              <a:t>John Park, Systems Integration Expert</a:t>
            </a:r>
          </a:p>
          <a:p>
            <a:pPr lvl="1"/>
            <a:r>
              <a:rPr lang="pl-PL" sz="2400" dirty="0"/>
              <a:t>Melanie Kourbage</a:t>
            </a:r>
            <a:r>
              <a:rPr lang="en-US" sz="2400" dirty="0"/>
              <a:t>, NMI Project Manager</a:t>
            </a:r>
          </a:p>
          <a:p>
            <a:pPr lvl="1"/>
            <a:r>
              <a:rPr lang="en-US" sz="2400" dirty="0"/>
              <a:t>Amanda Santander, Business Analyst</a:t>
            </a:r>
          </a:p>
          <a:p>
            <a:pPr>
              <a:spcBef>
                <a:spcPts val="800"/>
              </a:spcBef>
            </a:pPr>
            <a:endParaRPr lang="en-US" sz="2400" dirty="0"/>
          </a:p>
          <a:p>
            <a:pPr>
              <a:spcBef>
                <a:spcPts val="800"/>
              </a:spcBef>
            </a:pPr>
            <a:r>
              <a:rPr lang="en-US" sz="2400" dirty="0"/>
              <a:t>CDC EDX </a:t>
            </a:r>
            <a:r>
              <a:rPr lang="en-US" sz="2400" dirty="0">
                <a:hlinkClick r:id="rId3"/>
              </a:rPr>
              <a:t>edx@cdc.gov</a:t>
            </a:r>
            <a:endParaRPr lang="en-US" sz="2400"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4BD608-9B27-4D94-8EA3-EDBF7717B56F}" type="slidenum">
              <a:rPr kumimoji="0" lang="en-US" sz="1000" b="0" i="0" u="none" strike="noStrike" kern="1200" cap="none" spc="0" normalizeH="0" baseline="0" noProof="0" smtClean="0">
                <a:ln>
                  <a:noFill/>
                </a:ln>
                <a:solidFill>
                  <a:srgbClr val="3F3F3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srgbClr val="3F3F3F"/>
              </a:solidFill>
              <a:effectLst/>
              <a:uLnTx/>
              <a:uFillTx/>
              <a:latin typeface="Arial"/>
              <a:ea typeface="+mn-ea"/>
              <a:cs typeface="+mn-cs"/>
            </a:endParaRPr>
          </a:p>
        </p:txBody>
      </p:sp>
    </p:spTree>
    <p:extLst>
      <p:ext uri="{BB962C8B-B14F-4D97-AF65-F5344CB8AC3E}">
        <p14:creationId xmlns:p14="http://schemas.microsoft.com/office/powerpoint/2010/main" val="3603038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18801" y="5035748"/>
            <a:ext cx="7898220" cy="2226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818"/>
                </a:solidFill>
                <a:effectLst/>
                <a:uLnTx/>
                <a:uFillTx/>
                <a:latin typeface="Calibri" panose="020F0502020204030204" pitchFamily="34" charset="0"/>
                <a:ea typeface="+mn-ea"/>
                <a:cs typeface="Arial" panose="020B0604020202020204" pitchFamily="34" charset="0"/>
              </a:rPr>
              <a:t>Melinda Thomas, MPH</a:t>
            </a:r>
            <a:endParaRPr lang="en-US" sz="2400" b="1" dirty="0">
              <a:solidFill>
                <a:srgbClr val="000818"/>
              </a:solidFill>
              <a:latin typeface="Calibri" panose="020F0502020204030204" pitchFamily="34" charset="0"/>
              <a:cs typeface="Arial" panose="020B0604020202020204" pitchFamily="34" charset="0"/>
            </a:endParaRPr>
          </a:p>
          <a:p>
            <a:pPr lvl="0">
              <a:defRPr/>
            </a:pPr>
            <a:r>
              <a:rPr lang="en-US" sz="2400" b="1" dirty="0">
                <a:solidFill>
                  <a:srgbClr val="0096D6"/>
                </a:solidFill>
                <a:latin typeface="Calibri" panose="020F0502020204030204" pitchFamily="34" charset="0"/>
                <a:cs typeface="Arial" panose="020B0604020202020204" pitchFamily="34" charset="0"/>
              </a:rPr>
              <a:t>State Implementation and Technical Assistance</a:t>
            </a: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rPr>
              <a:t>Center for Surveillance, Epidemiology and Laboratory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rPr>
              <a:t>Centers for Disease Control and Prevention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pic>
        <p:nvPicPr>
          <p:cNvPr id="2" name="Picture 1"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09" y="1534225"/>
            <a:ext cx="2986019" cy="1172872"/>
          </a:xfrm>
          <a:prstGeom prst="rect">
            <a:avLst/>
          </a:prstGeom>
        </p:spPr>
      </p:pic>
      <p:sp>
        <p:nvSpPr>
          <p:cNvPr id="9" name="Title 8"/>
          <p:cNvSpPr>
            <a:spLocks noGrp="1"/>
          </p:cNvSpPr>
          <p:nvPr>
            <p:ph type="title"/>
          </p:nvPr>
        </p:nvSpPr>
        <p:spPr>
          <a:xfrm>
            <a:off x="2149682" y="2889505"/>
            <a:ext cx="9420526" cy="1559808"/>
          </a:xfrm>
        </p:spPr>
        <p:txBody>
          <a:bodyPr/>
          <a:lstStyle/>
          <a:p>
            <a:pPr marL="0" marR="0" lvl="0" indent="0" algn="l" defTabSz="914400" rtl="0" eaLnBrk="0" fontAlgn="base" latinLnBrk="0" hangingPunct="0">
              <a:lnSpc>
                <a:spcPts val="4000"/>
              </a:lnSpc>
              <a:spcBef>
                <a:spcPct val="0"/>
              </a:spcBef>
              <a:spcAft>
                <a:spcPct val="0"/>
              </a:spcAft>
              <a:buClrTx/>
              <a:buSzTx/>
              <a:buFontTx/>
              <a:buNone/>
              <a:tabLst/>
              <a:defRPr/>
            </a:pPr>
            <a:r>
              <a:rPr lang="en-US" dirty="0"/>
              <a:t>Hot Topic: Finding Coding System Codes in PHIN VADS</a:t>
            </a:r>
          </a:p>
        </p:txBody>
      </p:sp>
    </p:spTree>
    <p:extLst>
      <p:ext uri="{BB962C8B-B14F-4D97-AF65-F5344CB8AC3E}">
        <p14:creationId xmlns:p14="http://schemas.microsoft.com/office/powerpoint/2010/main" val="170888244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3740" y="310782"/>
            <a:ext cx="10972800" cy="648179"/>
          </a:xfrm>
        </p:spPr>
        <p:txBody>
          <a:bodyPr>
            <a:normAutofit/>
          </a:bodyPr>
          <a:lstStyle/>
          <a:p>
            <a:r>
              <a:rPr lang="en-US" sz="3730" dirty="0">
                <a:solidFill>
                  <a:srgbClr val="2F97DA"/>
                </a:solidFill>
              </a:rPr>
              <a:t>Coding System Codes for NNDSS HL7 Messages</a:t>
            </a:r>
          </a:p>
        </p:txBody>
      </p:sp>
      <p:sp>
        <p:nvSpPr>
          <p:cNvPr id="2" name="TextBox 1"/>
          <p:cNvSpPr txBox="1"/>
          <p:nvPr/>
        </p:nvSpPr>
        <p:spPr>
          <a:xfrm>
            <a:off x="333564" y="1081194"/>
            <a:ext cx="11212976" cy="461203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70" b="0" i="0" u="none" strike="noStrike" kern="1200" cap="none" spc="0" normalizeH="0" baseline="0" noProof="0" dirty="0">
                <a:ln>
                  <a:noFill/>
                </a:ln>
                <a:solidFill>
                  <a:srgbClr val="3F3F3F"/>
                </a:solidFill>
                <a:effectLst/>
                <a:uLnTx/>
                <a:uFillTx/>
                <a:latin typeface="Calibri" panose="020F0502020204030204"/>
                <a:ea typeface="+mn-ea"/>
                <a:cs typeface="+mn-cs"/>
              </a:rPr>
              <a:t>In the NNDSS HL7 messages, a coding system code is sent in the third component of a coded </a:t>
            </a:r>
            <a:r>
              <a:rPr lang="en-US" sz="2670" dirty="0">
                <a:solidFill>
                  <a:srgbClr val="3F3F3F"/>
                </a:solidFill>
                <a:latin typeface="Calibri" panose="020F0502020204030204"/>
              </a:rPr>
              <a:t>field</a:t>
            </a:r>
            <a:r>
              <a:rPr kumimoji="0" lang="en-US" sz="2670" b="0" i="0" u="none" strike="noStrike" kern="1200" cap="none" spc="0" normalizeH="0" baseline="0" noProof="0" dirty="0">
                <a:ln>
                  <a:noFill/>
                </a:ln>
                <a:solidFill>
                  <a:srgbClr val="3F3F3F"/>
                </a:solidFill>
                <a:effectLst/>
                <a:uLnTx/>
                <a:uFillTx/>
                <a:latin typeface="Calibri" panose="020F0502020204030204"/>
                <a:ea typeface="+mn-ea"/>
                <a:cs typeface="+mn-cs"/>
              </a:rPr>
              <a:t> (e.g., OBX-3.3, OBX-5.3).</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70" b="0" i="0" u="none" strike="noStrike" kern="1200" cap="none" spc="0" normalizeH="0" baseline="0" noProof="0" dirty="0">
              <a:ln>
                <a:noFill/>
              </a:ln>
              <a:solidFill>
                <a:srgbClr val="3F3F3F"/>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70" b="0" i="0" u="none" strike="noStrike" kern="1200" cap="none" spc="0" normalizeH="0" baseline="0" noProof="0" dirty="0">
                <a:ln>
                  <a:noFill/>
                </a:ln>
                <a:solidFill>
                  <a:srgbClr val="3F3F3F"/>
                </a:solidFill>
                <a:effectLst/>
                <a:uLnTx/>
                <a:uFillTx/>
                <a:latin typeface="Calibri" panose="020F0502020204030204"/>
                <a:ea typeface="+mn-ea"/>
                <a:cs typeface="+mn-cs"/>
              </a:rPr>
              <a:t>The coding system codes can be either an Object Identifier (OID) or a coding system abbreviation.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70" b="0" i="0" u="none" strike="noStrike" kern="1200" cap="none" spc="0" normalizeH="0" baseline="0" noProof="0" dirty="0">
              <a:ln>
                <a:noFill/>
              </a:ln>
              <a:solidFill>
                <a:srgbClr val="3F3F3F"/>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70" b="0" i="0" u="none" strike="noStrike" kern="1200" cap="none" spc="0" normalizeH="0" baseline="0" noProof="0" dirty="0">
              <a:ln>
                <a:noFill/>
              </a:ln>
              <a:solidFill>
                <a:srgbClr val="3F3F3F"/>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70" b="0" i="0" u="none" strike="noStrike" kern="1200" cap="none" spc="0" normalizeH="0" baseline="0" noProof="0" dirty="0">
              <a:ln>
                <a:noFill/>
              </a:ln>
              <a:solidFill>
                <a:srgbClr val="3F3F3F"/>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70" b="0" i="0" u="none" strike="noStrike" kern="1200" cap="none" spc="0" normalizeH="0" baseline="0" noProof="0" dirty="0">
              <a:ln>
                <a:noFill/>
              </a:ln>
              <a:solidFill>
                <a:srgbClr val="3F3F3F"/>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70" b="0" i="0" u="none" strike="noStrike" kern="1200" cap="none" spc="0" normalizeH="0" baseline="0" noProof="0" dirty="0">
                <a:ln>
                  <a:noFill/>
                </a:ln>
                <a:solidFill>
                  <a:srgbClr val="3F3F3F"/>
                </a:solidFill>
                <a:effectLst/>
                <a:uLnTx/>
                <a:uFillTx/>
                <a:latin typeface="Calibri" panose="020F0502020204030204"/>
                <a:ea typeface="+mn-ea"/>
                <a:cs typeface="+mn-cs"/>
              </a:rPr>
              <a:t>If using the OID, make sure you are using the number for the appropriate coding system, not the one for the value set.</a:t>
            </a:r>
          </a:p>
        </p:txBody>
      </p:sp>
      <p:sp>
        <p:nvSpPr>
          <p:cNvPr id="6" name="Rectangle 5"/>
          <p:cNvSpPr/>
          <p:nvPr/>
        </p:nvSpPr>
        <p:spPr>
          <a:xfrm>
            <a:off x="301449" y="3366020"/>
            <a:ext cx="11780023" cy="1161857"/>
          </a:xfrm>
          <a:prstGeom prst="rect">
            <a:avLst/>
          </a:prstGeom>
          <a:ln>
            <a:solidFill>
              <a:schemeClr val="bg1">
                <a:lumMod val="5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50" b="0" i="0" u="none" strike="noStrike" kern="1200" cap="none" spc="0" normalizeH="0" baseline="0" noProof="0" dirty="0">
                <a:ln>
                  <a:noFill/>
                </a:ln>
                <a:solidFill>
                  <a:prstClr val="black"/>
                </a:solidFill>
                <a:effectLst/>
                <a:uLnTx/>
                <a:uFillTx/>
                <a:latin typeface="Calibri" panose="020F0502020204030204"/>
                <a:ea typeface="+mn-ea"/>
                <a:cs typeface="+mn-cs"/>
              </a:rPr>
              <a:t>OBX|1|CWE|77990-0^Case Class Status Code^</a:t>
            </a:r>
            <a:r>
              <a:rPr kumimoji="0" lang="en-US" sz="1650" b="0" i="0" u="none" strike="noStrike" kern="1200" cap="none" spc="0" normalizeH="0" baseline="0" noProof="0" dirty="0">
                <a:ln>
                  <a:noFill/>
                </a:ln>
                <a:solidFill>
                  <a:srgbClr val="FF0000"/>
                </a:solidFill>
                <a:effectLst/>
                <a:uLnTx/>
                <a:uFillTx/>
                <a:latin typeface="Calibri" panose="020F0502020204030204"/>
                <a:ea typeface="+mn-ea"/>
                <a:cs typeface="+mn-cs"/>
              </a:rPr>
              <a:t>2.16.840.1.113883.6.1</a:t>
            </a:r>
            <a:r>
              <a:rPr kumimoji="0" lang="en-US" sz="1650" b="0" i="0" u="none" strike="noStrike" kern="1200" cap="none" spc="0" normalizeH="0" baseline="0" noProof="0" dirty="0">
                <a:ln>
                  <a:noFill/>
                </a:ln>
                <a:solidFill>
                  <a:prstClr val="black"/>
                </a:solidFill>
                <a:effectLst/>
                <a:uLnTx/>
                <a:uFillTx/>
                <a:latin typeface="Calibri" panose="020F0502020204030204"/>
                <a:ea typeface="+mn-ea"/>
                <a:cs typeface="+mn-cs"/>
              </a:rPr>
              <a:t>||410605003^Confirmed Present^</a:t>
            </a:r>
            <a:r>
              <a:rPr kumimoji="0" lang="en-US" sz="1650" b="0" i="0" u="none" strike="noStrike" kern="1200" cap="none" spc="0" normalizeH="0" baseline="0" noProof="0" dirty="0">
                <a:ln>
                  <a:noFill/>
                </a:ln>
                <a:solidFill>
                  <a:srgbClr val="FF0000"/>
                </a:solidFill>
                <a:effectLst/>
                <a:uLnTx/>
                <a:uFillTx/>
                <a:latin typeface="Calibri" panose="020F0502020204030204"/>
                <a:ea typeface="+mn-ea"/>
                <a:cs typeface="+mn-cs"/>
              </a:rPr>
              <a:t>2.16.840.1.113883.6.96</a:t>
            </a:r>
            <a:r>
              <a:rPr kumimoji="0" lang="en-US" sz="1650" b="0" i="0" u="none" strike="noStrike" kern="1200" cap="none" spc="0" normalizeH="0" baseline="0" noProof="0" dirty="0">
                <a:ln>
                  <a:noFill/>
                </a:ln>
                <a:solidFill>
                  <a:prstClr val="black"/>
                </a:solidFill>
                <a:effectLst/>
                <a:uLnTx/>
                <a:uFillTx/>
                <a:latin typeface="Calibri" panose="020F0502020204030204"/>
                <a:ea typeface="+mn-ea"/>
                <a:cs typeface="+mn-cs"/>
              </a:rPr>
              <a:t>||||||F</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50" b="0" i="0" u="none" strike="noStrike" kern="1200" cap="none" spc="0" normalizeH="0" baseline="0" noProof="0" dirty="0">
                <a:ln>
                  <a:noFill/>
                </a:ln>
                <a:solidFill>
                  <a:prstClr val="black"/>
                </a:solidFill>
                <a:effectLst/>
                <a:uLnTx/>
                <a:uFillTx/>
                <a:latin typeface="Calibri" panose="020F0502020204030204"/>
                <a:ea typeface="+mn-ea"/>
                <a:cs typeface="+mn-cs"/>
              </a:rPr>
              <a:t>   or</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50" b="0" i="0" u="none" strike="noStrike" kern="1200" cap="none" spc="0" normalizeH="0" baseline="0" noProof="0" dirty="0">
                <a:ln>
                  <a:noFill/>
                </a:ln>
                <a:solidFill>
                  <a:prstClr val="black"/>
                </a:solidFill>
                <a:effectLst/>
                <a:uLnTx/>
                <a:uFillTx/>
                <a:latin typeface="Calibri" panose="020F0502020204030204"/>
                <a:ea typeface="+mn-ea"/>
                <a:cs typeface="+mn-cs"/>
              </a:rPr>
              <a:t>OBX|1|CWE|77990-0^Case Class Status Code^</a:t>
            </a:r>
            <a:r>
              <a:rPr kumimoji="0" lang="en-US" sz="1650" b="0" i="0" u="none" strike="noStrike" kern="1200" cap="none" spc="0" normalizeH="0" baseline="0" noProof="0" dirty="0">
                <a:ln>
                  <a:noFill/>
                </a:ln>
                <a:solidFill>
                  <a:srgbClr val="FF0000"/>
                </a:solidFill>
                <a:effectLst/>
                <a:uLnTx/>
                <a:uFillTx/>
                <a:latin typeface="Calibri" panose="020F0502020204030204"/>
                <a:ea typeface="+mn-ea"/>
                <a:cs typeface="+mn-cs"/>
              </a:rPr>
              <a:t>LN</a:t>
            </a:r>
            <a:r>
              <a:rPr kumimoji="0" lang="en-US" sz="1650" b="0" i="0" u="none" strike="noStrike" kern="1200" cap="none" spc="0" normalizeH="0" baseline="0" noProof="0" dirty="0">
                <a:ln>
                  <a:noFill/>
                </a:ln>
                <a:solidFill>
                  <a:prstClr val="black"/>
                </a:solidFill>
                <a:effectLst/>
                <a:uLnTx/>
                <a:uFillTx/>
                <a:latin typeface="Calibri" panose="020F0502020204030204"/>
                <a:ea typeface="+mn-ea"/>
                <a:cs typeface="+mn-cs"/>
              </a:rPr>
              <a:t>||410605003^Confirmed Present^</a:t>
            </a:r>
            <a:r>
              <a:rPr kumimoji="0" lang="en-US" sz="1650" b="0" i="0" u="none" strike="noStrike" kern="1200" cap="none" spc="0" normalizeH="0" baseline="0" noProof="0" dirty="0">
                <a:ln>
                  <a:noFill/>
                </a:ln>
                <a:solidFill>
                  <a:srgbClr val="FF0000"/>
                </a:solidFill>
                <a:effectLst/>
                <a:uLnTx/>
                <a:uFillTx/>
                <a:latin typeface="Calibri" panose="020F0502020204030204"/>
                <a:ea typeface="+mn-ea"/>
                <a:cs typeface="+mn-cs"/>
              </a:rPr>
              <a:t>SCT</a:t>
            </a:r>
            <a:r>
              <a:rPr kumimoji="0" lang="en-US" sz="1650" b="0" i="0" u="none" strike="noStrike" kern="1200" cap="none" spc="0" normalizeH="0" baseline="0" noProof="0" dirty="0">
                <a:ln>
                  <a:noFill/>
                </a:ln>
                <a:solidFill>
                  <a:prstClr val="black"/>
                </a:solidFill>
                <a:effectLst/>
                <a:uLnTx/>
                <a:uFillTx/>
                <a:latin typeface="Calibri" panose="020F0502020204030204"/>
                <a:ea typeface="+mn-ea"/>
                <a:cs typeface="+mn-cs"/>
              </a:rPr>
              <a:t>||||||F</a:t>
            </a:r>
          </a:p>
        </p:txBody>
      </p:sp>
    </p:spTree>
    <p:extLst>
      <p:ext uri="{BB962C8B-B14F-4D97-AF65-F5344CB8AC3E}">
        <p14:creationId xmlns:p14="http://schemas.microsoft.com/office/powerpoint/2010/main" val="418783480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3739" y="89718"/>
            <a:ext cx="11464185" cy="648179"/>
          </a:xfrm>
        </p:spPr>
        <p:txBody>
          <a:bodyPr>
            <a:normAutofit/>
          </a:bodyPr>
          <a:lstStyle/>
          <a:p>
            <a:r>
              <a:rPr lang="en-US" sz="3730" dirty="0">
                <a:solidFill>
                  <a:srgbClr val="2F97DA"/>
                </a:solidFill>
              </a:rPr>
              <a:t>PHIN Vocabulary Access and Distribution System (VADS)</a:t>
            </a:r>
          </a:p>
        </p:txBody>
      </p:sp>
      <p:sp>
        <p:nvSpPr>
          <p:cNvPr id="5" name="Rectangle 4"/>
          <p:cNvSpPr/>
          <p:nvPr/>
        </p:nvSpPr>
        <p:spPr>
          <a:xfrm>
            <a:off x="3965424" y="6334780"/>
            <a:ext cx="3745769" cy="4924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3F3F3F"/>
                </a:solidFill>
                <a:effectLst/>
                <a:uLnTx/>
                <a:uFillTx/>
                <a:latin typeface="Calibri" panose="020F0502020204030204"/>
                <a:ea typeface="+mn-ea"/>
                <a:cs typeface="+mn-cs"/>
                <a:hlinkClick r:id="rId3" tooltip="Public Health Information Network Vocabulary Access and Distribution System (PHIN VADS)"/>
              </a:rPr>
              <a:t>https://phinvads.cdc.gov/ </a:t>
            </a:r>
            <a:endParaRPr kumimoji="0" lang="en-US" sz="260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pic>
        <p:nvPicPr>
          <p:cNvPr id="6" name="Picture 5" descr="Screen shot of the VADS webpage at CDC" title="PHIN Vocabulary Access and Distribution System (VADS) "/>
          <p:cNvPicPr/>
          <p:nvPr/>
        </p:nvPicPr>
        <p:blipFill>
          <a:blip r:embed="rId4"/>
          <a:stretch>
            <a:fillRect/>
          </a:stretch>
        </p:blipFill>
        <p:spPr>
          <a:xfrm>
            <a:off x="1316334" y="680662"/>
            <a:ext cx="9254532" cy="5744067"/>
          </a:xfrm>
          <a:prstGeom prst="rect">
            <a:avLst/>
          </a:prstGeom>
          <a:ln w="19050">
            <a:solidFill>
              <a:schemeClr val="tx1"/>
            </a:solidFill>
          </a:ln>
        </p:spPr>
      </p:pic>
    </p:spTree>
    <p:extLst>
      <p:ext uri="{BB962C8B-B14F-4D97-AF65-F5344CB8AC3E}">
        <p14:creationId xmlns:p14="http://schemas.microsoft.com/office/powerpoint/2010/main" val="285389297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3739" y="89718"/>
            <a:ext cx="11464185" cy="648179"/>
          </a:xfrm>
        </p:spPr>
        <p:txBody>
          <a:bodyPr>
            <a:normAutofit/>
          </a:bodyPr>
          <a:lstStyle/>
          <a:p>
            <a:r>
              <a:rPr lang="en-US" sz="3730" dirty="0">
                <a:solidFill>
                  <a:srgbClr val="2F97DA"/>
                </a:solidFill>
              </a:rPr>
              <a:t>PHIN Vocabulary Access and Distribution System (VADS)</a:t>
            </a:r>
          </a:p>
        </p:txBody>
      </p:sp>
      <p:sp>
        <p:nvSpPr>
          <p:cNvPr id="5" name="Rectangle 4"/>
          <p:cNvSpPr/>
          <p:nvPr/>
        </p:nvSpPr>
        <p:spPr>
          <a:xfrm>
            <a:off x="3965424" y="6334780"/>
            <a:ext cx="3745769" cy="4924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3F3F3F"/>
                </a:solidFill>
                <a:effectLst/>
                <a:uLnTx/>
                <a:uFillTx/>
                <a:latin typeface="Calibri" panose="020F0502020204030204"/>
                <a:ea typeface="+mn-ea"/>
                <a:cs typeface="+mn-cs"/>
                <a:hlinkClick r:id="rId3"/>
              </a:rPr>
              <a:t>https://phinvads.cdc.gov/</a:t>
            </a:r>
            <a:r>
              <a:rPr kumimoji="0" lang="en-US" sz="2600" b="0" i="0" u="none" strike="noStrike" kern="1200" cap="none" spc="0" normalizeH="0" baseline="0" noProof="0" dirty="0">
                <a:ln>
                  <a:noFill/>
                </a:ln>
                <a:solidFill>
                  <a:srgbClr val="3F3F3F"/>
                </a:solidFill>
                <a:effectLst/>
                <a:uLnTx/>
                <a:uFillTx/>
                <a:latin typeface="Calibri" panose="020F0502020204030204"/>
                <a:ea typeface="+mn-ea"/>
                <a:cs typeface="+mn-cs"/>
              </a:rPr>
              <a:t> </a:t>
            </a:r>
          </a:p>
        </p:txBody>
      </p:sp>
      <p:pic>
        <p:nvPicPr>
          <p:cNvPr id="6" name="Picture 5" descr="Screenshot of the VADS webpage indicating with a red x what value set OID not to use. With the message of &quot;this is not the OID you are looking for&quot;" title="PHIN Vocabulary Access and Distribution System (VADS) "/>
          <p:cNvPicPr/>
          <p:nvPr/>
        </p:nvPicPr>
        <p:blipFill>
          <a:blip r:embed="rId4"/>
          <a:stretch>
            <a:fillRect/>
          </a:stretch>
        </p:blipFill>
        <p:spPr>
          <a:xfrm>
            <a:off x="1316334" y="680662"/>
            <a:ext cx="9254532" cy="5744067"/>
          </a:xfrm>
          <a:prstGeom prst="rect">
            <a:avLst/>
          </a:prstGeom>
          <a:ln w="19050">
            <a:solidFill>
              <a:schemeClr val="tx1"/>
            </a:solidFill>
          </a:ln>
        </p:spPr>
      </p:pic>
      <p:sp>
        <p:nvSpPr>
          <p:cNvPr id="2" name="Rectangular Callout 1"/>
          <p:cNvSpPr/>
          <p:nvPr/>
        </p:nvSpPr>
        <p:spPr>
          <a:xfrm>
            <a:off x="6506726" y="2200940"/>
            <a:ext cx="2073748" cy="763462"/>
          </a:xfrm>
          <a:prstGeom prst="wedgeRectCallout">
            <a:avLst>
              <a:gd name="adj1" fmla="val -69020"/>
              <a:gd name="adj2" fmla="val 25463"/>
            </a:avLst>
          </a:prstGeom>
          <a:solidFill>
            <a:schemeClr val="accent2">
              <a:lumMod val="40000"/>
              <a:lumOff val="6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This is not the OID you’re looking for.</a:t>
            </a:r>
          </a:p>
        </p:txBody>
      </p:sp>
      <p:sp>
        <p:nvSpPr>
          <p:cNvPr id="4" name="Multiply 3" descr="Screenshot of the VADS webpage indicating with a red x what value set OID not to use. " title="PHIN Vocabulary Access and Distribution System (VADS) "/>
          <p:cNvSpPr/>
          <p:nvPr/>
        </p:nvSpPr>
        <p:spPr>
          <a:xfrm>
            <a:off x="4494670" y="2540139"/>
            <a:ext cx="1725377" cy="490138"/>
          </a:xfrm>
          <a:prstGeom prst="mathMultiply">
            <a:avLst>
              <a:gd name="adj1" fmla="val 14217"/>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070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3740" y="89718"/>
            <a:ext cx="10972800" cy="648179"/>
          </a:xfrm>
        </p:spPr>
        <p:txBody>
          <a:bodyPr>
            <a:normAutofit/>
          </a:bodyPr>
          <a:lstStyle/>
          <a:p>
            <a:r>
              <a:rPr lang="en-US" sz="3730" dirty="0">
                <a:solidFill>
                  <a:srgbClr val="2F97DA"/>
                </a:solidFill>
              </a:rPr>
              <a:t>Download PHIN VADS Value Set</a:t>
            </a:r>
          </a:p>
        </p:txBody>
      </p:sp>
      <p:pic>
        <p:nvPicPr>
          <p:cNvPr id="4" name="Picture 3" descr="Screenshot indicating Value Set Information including the Value Set Code, Value Set Name, Value Set OID, and the Value Set Description. " title="Download PHIN VADS Value Set"/>
          <p:cNvPicPr/>
          <p:nvPr/>
        </p:nvPicPr>
        <p:blipFill>
          <a:blip r:embed="rId3"/>
          <a:stretch>
            <a:fillRect/>
          </a:stretch>
        </p:blipFill>
        <p:spPr>
          <a:xfrm>
            <a:off x="715711" y="737897"/>
            <a:ext cx="10492616" cy="5787594"/>
          </a:xfrm>
          <a:prstGeom prst="rect">
            <a:avLst/>
          </a:prstGeom>
          <a:ln w="19050">
            <a:solidFill>
              <a:schemeClr val="tx1"/>
            </a:solidFill>
          </a:ln>
        </p:spPr>
      </p:pic>
    </p:spTree>
    <p:extLst>
      <p:ext uri="{BB962C8B-B14F-4D97-AF65-F5344CB8AC3E}">
        <p14:creationId xmlns:p14="http://schemas.microsoft.com/office/powerpoint/2010/main" val="334799244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3740" y="89718"/>
            <a:ext cx="10972800" cy="648179"/>
          </a:xfrm>
        </p:spPr>
        <p:txBody>
          <a:bodyPr>
            <a:normAutofit/>
          </a:bodyPr>
          <a:lstStyle/>
          <a:p>
            <a:r>
              <a:rPr lang="en-US" sz="3730" dirty="0">
                <a:solidFill>
                  <a:srgbClr val="2F97DA"/>
                </a:solidFill>
              </a:rPr>
              <a:t>Download PHIN VADS Value Set</a:t>
            </a:r>
          </a:p>
        </p:txBody>
      </p:sp>
      <p:pic>
        <p:nvPicPr>
          <p:cNvPr id="4" name="Picture 3" descr="Screenshot indicating when you download the the value set you have the option to select Text or Excel as the download format. " title="Download PHIN VADS Value Set "/>
          <p:cNvPicPr/>
          <p:nvPr/>
        </p:nvPicPr>
        <p:blipFill>
          <a:blip r:embed="rId3"/>
          <a:stretch>
            <a:fillRect/>
          </a:stretch>
        </p:blipFill>
        <p:spPr>
          <a:xfrm>
            <a:off x="678057" y="737897"/>
            <a:ext cx="10569205" cy="5853988"/>
          </a:xfrm>
          <a:prstGeom prst="rect">
            <a:avLst/>
          </a:prstGeom>
          <a:ln w="19050">
            <a:solidFill>
              <a:schemeClr val="tx1"/>
            </a:solidFill>
          </a:ln>
        </p:spPr>
      </p:pic>
    </p:spTree>
    <p:extLst>
      <p:ext uri="{BB962C8B-B14F-4D97-AF65-F5344CB8AC3E}">
        <p14:creationId xmlns:p14="http://schemas.microsoft.com/office/powerpoint/2010/main" val="253971473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3740" y="89718"/>
            <a:ext cx="10972800" cy="648179"/>
          </a:xfrm>
        </p:spPr>
        <p:txBody>
          <a:bodyPr>
            <a:normAutofit/>
          </a:bodyPr>
          <a:lstStyle/>
          <a:p>
            <a:r>
              <a:rPr lang="en-US" sz="3730" dirty="0">
                <a:solidFill>
                  <a:srgbClr val="2F97DA"/>
                </a:solidFill>
              </a:rPr>
              <a:t>Coding System Code for PHIN VADS Value Set</a:t>
            </a:r>
          </a:p>
        </p:txBody>
      </p:sp>
      <p:pic>
        <p:nvPicPr>
          <p:cNvPr id="5" name="Picture 4" descr="Screen shot in excel of the Code System and HL&amp; Table 0396 Code columns." title="Coding System Code for PHIN VADS Value Set "/>
          <p:cNvPicPr/>
          <p:nvPr/>
        </p:nvPicPr>
        <p:blipFill>
          <a:blip r:embed="rId3"/>
          <a:stretch>
            <a:fillRect/>
          </a:stretch>
        </p:blipFill>
        <p:spPr>
          <a:xfrm>
            <a:off x="180875" y="1121658"/>
            <a:ext cx="11847003" cy="1900890"/>
          </a:xfrm>
          <a:prstGeom prst="rect">
            <a:avLst/>
          </a:prstGeom>
          <a:ln w="19050">
            <a:solidFill>
              <a:schemeClr val="tx1"/>
            </a:solidFill>
          </a:ln>
        </p:spPr>
      </p:pic>
      <p:sp>
        <p:nvSpPr>
          <p:cNvPr id="8" name="Rectangle 7"/>
          <p:cNvSpPr/>
          <p:nvPr/>
        </p:nvSpPr>
        <p:spPr>
          <a:xfrm>
            <a:off x="183623" y="3546884"/>
            <a:ext cx="11780023" cy="1161857"/>
          </a:xfrm>
          <a:prstGeom prst="rect">
            <a:avLst/>
          </a:prstGeom>
          <a:noFill/>
          <a:ln>
            <a:solidFill>
              <a:schemeClr val="bg1">
                <a:lumMod val="5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50" b="0" i="0" u="none" strike="noStrike" kern="1200" cap="none" spc="0" normalizeH="0" baseline="0" noProof="0" dirty="0">
                <a:ln>
                  <a:noFill/>
                </a:ln>
                <a:solidFill>
                  <a:prstClr val="black"/>
                </a:solidFill>
                <a:effectLst/>
                <a:uLnTx/>
                <a:uFillTx/>
                <a:latin typeface="Calibri" panose="020F0502020204030204"/>
                <a:ea typeface="+mn-ea"/>
                <a:cs typeface="+mn-cs"/>
              </a:rPr>
              <a:t>OBX|1|CWE|77990-0^Case Class Status Code^2.16.840.1.113883.6.1||410605003^Confirmed Present^</a:t>
            </a:r>
            <a:r>
              <a:rPr kumimoji="0" lang="en-US" sz="1650" b="0" i="0" u="none" strike="noStrike" kern="1200" cap="none" spc="0" normalizeH="0" baseline="0" noProof="0" dirty="0">
                <a:ln>
                  <a:noFill/>
                </a:ln>
                <a:solidFill>
                  <a:srgbClr val="FF0000"/>
                </a:solidFill>
                <a:effectLst/>
                <a:uLnTx/>
                <a:uFillTx/>
                <a:latin typeface="Calibri" panose="020F0502020204030204"/>
                <a:ea typeface="+mn-ea"/>
                <a:cs typeface="+mn-cs"/>
              </a:rPr>
              <a:t>2.16.840.1.113883.6.96</a:t>
            </a:r>
            <a:r>
              <a:rPr kumimoji="0" lang="en-US" sz="1650" b="0" i="0" u="none" strike="noStrike" kern="1200" cap="none" spc="0" normalizeH="0" baseline="0" noProof="0" dirty="0">
                <a:ln>
                  <a:noFill/>
                </a:ln>
                <a:solidFill>
                  <a:prstClr val="black"/>
                </a:solidFill>
                <a:effectLst/>
                <a:uLnTx/>
                <a:uFillTx/>
                <a:latin typeface="Calibri" panose="020F0502020204030204"/>
                <a:ea typeface="+mn-ea"/>
                <a:cs typeface="+mn-cs"/>
              </a:rPr>
              <a:t>||||||F</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50" b="0" i="0" u="none" strike="noStrike" kern="1200" cap="none" spc="0" normalizeH="0" baseline="0" noProof="0" dirty="0">
                <a:ln>
                  <a:noFill/>
                </a:ln>
                <a:solidFill>
                  <a:prstClr val="black"/>
                </a:solidFill>
                <a:effectLst/>
                <a:uLnTx/>
                <a:uFillTx/>
                <a:latin typeface="Calibri" panose="020F0502020204030204"/>
                <a:ea typeface="+mn-ea"/>
                <a:cs typeface="+mn-cs"/>
              </a:rPr>
              <a:t>   or</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50" b="0" i="0" u="none" strike="noStrike" kern="1200" cap="none" spc="0" normalizeH="0" baseline="0" noProof="0" dirty="0">
                <a:ln>
                  <a:noFill/>
                </a:ln>
                <a:solidFill>
                  <a:prstClr val="black"/>
                </a:solidFill>
                <a:effectLst/>
                <a:uLnTx/>
                <a:uFillTx/>
                <a:latin typeface="Calibri" panose="020F0502020204030204"/>
                <a:ea typeface="+mn-ea"/>
                <a:cs typeface="+mn-cs"/>
              </a:rPr>
              <a:t>OBX|1|CWE|77990-0^Case Class Status Code^LN||410605003^Confirmed Present^</a:t>
            </a:r>
            <a:r>
              <a:rPr kumimoji="0" lang="en-US" sz="1650" b="0" i="0" u="none" strike="noStrike" kern="1200" cap="none" spc="0" normalizeH="0" baseline="0" noProof="0" dirty="0">
                <a:ln>
                  <a:noFill/>
                </a:ln>
                <a:solidFill>
                  <a:srgbClr val="FF0000"/>
                </a:solidFill>
                <a:effectLst/>
                <a:uLnTx/>
                <a:uFillTx/>
                <a:latin typeface="Calibri" panose="020F0502020204030204"/>
                <a:ea typeface="+mn-ea"/>
                <a:cs typeface="+mn-cs"/>
              </a:rPr>
              <a:t>SCT</a:t>
            </a:r>
            <a:r>
              <a:rPr kumimoji="0" lang="en-US" sz="1650" b="0" i="0" u="none" strike="noStrike" kern="1200" cap="none" spc="0" normalizeH="0" baseline="0" noProof="0" dirty="0">
                <a:ln>
                  <a:noFill/>
                </a:ln>
                <a:solidFill>
                  <a:prstClr val="black"/>
                </a:solidFill>
                <a:effectLst/>
                <a:uLnTx/>
                <a:uFillTx/>
                <a:latin typeface="Calibri" panose="020F0502020204030204"/>
                <a:ea typeface="+mn-ea"/>
                <a:cs typeface="+mn-cs"/>
              </a:rPr>
              <a:t>||||||F</a:t>
            </a:r>
          </a:p>
        </p:txBody>
      </p:sp>
    </p:spTree>
    <p:extLst>
      <p:ext uri="{BB962C8B-B14F-4D97-AF65-F5344CB8AC3E}">
        <p14:creationId xmlns:p14="http://schemas.microsoft.com/office/powerpoint/2010/main" val="243630065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z="3600" dirty="0"/>
              <a:t>Questions and Answers</a:t>
            </a:r>
            <a:endParaRPr lang="en-US" dirty="0"/>
          </a:p>
        </p:txBody>
      </p:sp>
      <p:pic>
        <p:nvPicPr>
          <p:cNvPr id="2" name="Picture 1" descr="Placeholder to allow time in presentaiton for questions and answers." title="Questions and Answ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855" y="1417639"/>
            <a:ext cx="7592291" cy="4267200"/>
          </a:xfrm>
          <a:prstGeom prst="rect">
            <a:avLst/>
          </a:prstGeom>
        </p:spPr>
      </p:pic>
    </p:spTree>
    <p:extLst>
      <p:ext uri="{BB962C8B-B14F-4D97-AF65-F5344CB8AC3E}">
        <p14:creationId xmlns:p14="http://schemas.microsoft.com/office/powerpoint/2010/main" val="167552921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2500" y="378070"/>
            <a:ext cx="10287000" cy="3847207"/>
          </a:xfrm>
          <a:prstGeom prst="rect">
            <a:avLst/>
          </a:prstGeom>
          <a:noFill/>
        </p:spPr>
        <p:txBody>
          <a:bodyPr wrap="square" rtlCol="0">
            <a:spAutoFit/>
          </a:bodyPr>
          <a:lstStyle/>
          <a:p>
            <a:pPr lvl="0" algn="ctr">
              <a:defRPr/>
            </a:pPr>
            <a:r>
              <a:rPr lang="en-US" sz="2000" b="1" dirty="0">
                <a:solidFill>
                  <a:srgbClr val="000000"/>
                </a:solidFill>
              </a:rPr>
              <a:t>Subscribe to monthly </a:t>
            </a:r>
            <a:r>
              <a:rPr lang="en-US" sz="2000" b="1" dirty="0">
                <a:solidFill>
                  <a:srgbClr val="FF0000"/>
                </a:solidFill>
              </a:rPr>
              <a:t>NMI Notes</a:t>
            </a:r>
            <a:r>
              <a:rPr lang="en-US" sz="2000" b="1" dirty="0">
                <a:solidFill>
                  <a:srgbClr val="000000"/>
                </a:solidFill>
              </a:rPr>
              <a:t> news updates at</a:t>
            </a:r>
            <a:br>
              <a:rPr lang="en-US" sz="2000" b="1" dirty="0">
                <a:solidFill>
                  <a:srgbClr val="000000"/>
                </a:solidFill>
              </a:rPr>
            </a:br>
            <a:r>
              <a:rPr lang="en-US" sz="2000" b="1" dirty="0">
                <a:solidFill>
                  <a:srgbClr val="000000"/>
                </a:solidFill>
              </a:rPr>
              <a:t> </a:t>
            </a:r>
            <a:r>
              <a:rPr lang="en-US" sz="2000" b="1" dirty="0">
                <a:hlinkClick r:id="rId3" tooltip="NMI Notes"/>
              </a:rPr>
              <a:t>https://www.cdc.gov/nndss/trc/news/</a:t>
            </a:r>
            <a:endParaRPr lang="en-US" sz="2000" b="1" dirty="0"/>
          </a:p>
          <a:p>
            <a:pPr lvl="0" algn="ctr">
              <a:defRPr/>
            </a:pPr>
            <a:endParaRPr lang="en-US" sz="2000" b="1" dirty="0">
              <a:solidFill>
                <a:srgbClr val="FF0000"/>
              </a:solidFill>
            </a:endParaRPr>
          </a:p>
          <a:p>
            <a:pPr lvl="0" algn="ctr">
              <a:defRPr/>
            </a:pPr>
            <a:r>
              <a:rPr lang="en-US" sz="2000" b="1" dirty="0">
                <a:solidFill>
                  <a:srgbClr val="000000"/>
                </a:solidFill>
              </a:rPr>
              <a:t>Access the </a:t>
            </a:r>
            <a:r>
              <a:rPr lang="en-US" sz="2000" b="1" dirty="0">
                <a:solidFill>
                  <a:srgbClr val="FF0000"/>
                </a:solidFill>
              </a:rPr>
              <a:t>NNDSS Technical Resource Center </a:t>
            </a:r>
            <a:r>
              <a:rPr lang="en-US" sz="2000" b="1" dirty="0">
                <a:solidFill>
                  <a:srgbClr val="000000"/>
                </a:solidFill>
              </a:rPr>
              <a:t>at</a:t>
            </a:r>
            <a:r>
              <a:rPr lang="en-US" sz="2000" b="1" dirty="0">
                <a:solidFill>
                  <a:srgbClr val="FF0000"/>
                </a:solidFill>
              </a:rPr>
              <a:t>  </a:t>
            </a:r>
          </a:p>
          <a:p>
            <a:pPr lvl="0" algn="ctr">
              <a:defRPr/>
            </a:pPr>
            <a:r>
              <a:rPr lang="en-US" sz="2000" b="1" dirty="0">
                <a:solidFill>
                  <a:srgbClr val="000000"/>
                </a:solidFill>
                <a:hlinkClick r:id="rId4" tooltip="NMI Technical Assistance and Training Resource Center"/>
              </a:rPr>
              <a:t>https://www.cdc.gov/nndss/trc/</a:t>
            </a:r>
            <a:endParaRPr lang="en-US" sz="2000" b="1" dirty="0">
              <a:solidFill>
                <a:srgbClr val="FF0000"/>
              </a:solidFill>
            </a:endParaRPr>
          </a:p>
          <a:p>
            <a:pPr lvl="0" algn="ctr">
              <a:defRPr/>
            </a:pPr>
            <a:endParaRPr lang="en-US" sz="2000" b="1" dirty="0">
              <a:solidFill>
                <a:srgbClr val="FF0000"/>
              </a:solidFill>
            </a:endParaRPr>
          </a:p>
          <a:p>
            <a:pPr lvl="0" algn="ctr">
              <a:defRPr/>
            </a:pPr>
            <a:r>
              <a:rPr lang="en-US" sz="2000" b="1" dirty="0">
                <a:solidFill>
                  <a:srgbClr val="000000"/>
                </a:solidFill>
              </a:rPr>
              <a:t>Request </a:t>
            </a:r>
            <a:r>
              <a:rPr lang="en-US" sz="2000" b="1" dirty="0">
                <a:solidFill>
                  <a:srgbClr val="FF0000"/>
                </a:solidFill>
              </a:rPr>
              <a:t>NNDSS technical assistance or onboarding </a:t>
            </a:r>
            <a:r>
              <a:rPr lang="en-US" sz="2000" b="1" dirty="0">
                <a:solidFill>
                  <a:srgbClr val="000000"/>
                </a:solidFill>
              </a:rPr>
              <a:t>at</a:t>
            </a:r>
          </a:p>
          <a:p>
            <a:pPr lvl="0" algn="ctr">
              <a:defRPr/>
            </a:pPr>
            <a:r>
              <a:rPr lang="en-US" sz="2000" b="1" dirty="0">
                <a:solidFill>
                  <a:srgbClr val="FF0000"/>
                </a:solidFill>
                <a:hlinkClick r:id="rId5" tooltip="NMI technical assistance or onboarding"/>
              </a:rPr>
              <a:t>edx@cdc.gov</a:t>
            </a:r>
            <a:r>
              <a:rPr lang="en-US" sz="2000" b="1" dirty="0">
                <a:solidFill>
                  <a:srgbClr val="00000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Myriad Web Pro"/>
              <a:ea typeface="+mn-ea"/>
              <a:cs typeface="+mn-cs"/>
            </a:endParaRPr>
          </a:p>
          <a:p>
            <a:pPr lvl="0" algn="ctr"/>
            <a:r>
              <a:rPr kumimoji="0" lang="en-US" sz="2000" b="1" i="0" u="none" strike="noStrike" kern="1200" cap="none" spc="0" normalizeH="0" baseline="0" noProof="0" dirty="0">
                <a:ln>
                  <a:noFill/>
                </a:ln>
                <a:solidFill>
                  <a:srgbClr val="000000"/>
                </a:solidFill>
                <a:effectLst/>
                <a:uLnTx/>
                <a:uFillTx/>
                <a:latin typeface="Myriad Web Pro"/>
                <a:ea typeface="+mn-ea"/>
                <a:cs typeface="+mn-cs"/>
              </a:rPr>
              <a:t>Next </a:t>
            </a:r>
            <a:r>
              <a:rPr kumimoji="0" lang="en-US" sz="2000" b="1" i="0" u="none" strike="noStrike" kern="1200" cap="none" spc="0" normalizeH="0" baseline="0" noProof="0" dirty="0">
                <a:ln>
                  <a:noFill/>
                </a:ln>
                <a:solidFill>
                  <a:srgbClr val="FF0000"/>
                </a:solidFill>
                <a:effectLst/>
                <a:uLnTx/>
                <a:uFillTx/>
                <a:latin typeface="Myriad Web Pro"/>
                <a:ea typeface="+mn-ea"/>
                <a:cs typeface="+mn-cs"/>
              </a:rPr>
              <a:t>NMI eSHARE </a:t>
            </a:r>
            <a:r>
              <a:rPr lang="en-US" sz="2000" b="1" dirty="0">
                <a:solidFill>
                  <a:srgbClr val="000818"/>
                </a:solidFill>
                <a:latin typeface="Myriad Web Pro"/>
              </a:rPr>
              <a:t>on</a:t>
            </a:r>
            <a:r>
              <a:rPr lang="en-US" sz="2000" b="1" dirty="0">
                <a:solidFill>
                  <a:srgbClr val="FF0000"/>
                </a:solidFill>
                <a:latin typeface="Myriad Web Pro"/>
              </a:rPr>
              <a:t> </a:t>
            </a:r>
            <a:r>
              <a:rPr lang="en-US" sz="2000" b="1" dirty="0">
                <a:solidFill>
                  <a:srgbClr val="000000"/>
                </a:solidFill>
              </a:rPr>
              <a:t>Arboviral v1.3 MMG Implementation</a:t>
            </a:r>
          </a:p>
          <a:p>
            <a:pPr lvl="0" algn="ctr"/>
            <a:r>
              <a:rPr lang="en-US" sz="2000" b="1" dirty="0">
                <a:solidFill>
                  <a:srgbClr val="FF0000"/>
                </a:solidFill>
                <a:latin typeface="Myriad Web Pro"/>
              </a:rPr>
              <a:t> </a:t>
            </a:r>
            <a:r>
              <a:rPr kumimoji="0" lang="en-US" sz="2000" b="1" i="0" u="none" strike="noStrike" kern="1200" cap="none" spc="0" normalizeH="0" baseline="0" noProof="0" dirty="0">
                <a:ln>
                  <a:noFill/>
                </a:ln>
                <a:solidFill>
                  <a:srgbClr val="000000"/>
                </a:solidFill>
                <a:effectLst/>
                <a:uLnTx/>
                <a:uFillTx/>
                <a:latin typeface="Myriad Web Pro"/>
                <a:ea typeface="+mn-ea"/>
                <a:cs typeface="+mn-cs"/>
              </a:rPr>
              <a:t>is </a:t>
            </a:r>
            <a:r>
              <a:rPr lang="en-US" sz="2000" b="1" dirty="0">
                <a:solidFill>
                  <a:srgbClr val="000000"/>
                </a:solidFill>
                <a:latin typeface="Myriad Web Pro"/>
              </a:rPr>
              <a:t>March</a:t>
            </a:r>
            <a:r>
              <a:rPr kumimoji="0" lang="en-US" sz="2000" b="1" i="0" u="none" strike="noStrike" kern="1200" cap="none" spc="0" normalizeH="0" baseline="0" noProof="0" dirty="0">
                <a:ln>
                  <a:noFill/>
                </a:ln>
                <a:solidFill>
                  <a:srgbClr val="000000"/>
                </a:solidFill>
                <a:effectLst/>
                <a:uLnTx/>
                <a:uFillTx/>
                <a:latin typeface="Myriad Web Pro"/>
                <a:ea typeface="+mn-ea"/>
                <a:cs typeface="+mn-cs"/>
              </a:rPr>
              <a:t> 4, 2019 – details coming</a:t>
            </a:r>
            <a:r>
              <a:rPr kumimoji="0" lang="en-US" sz="2000" b="1" i="0" u="none" strike="noStrike" kern="1200" cap="none" spc="0" normalizeH="0" noProof="0" dirty="0">
                <a:ln>
                  <a:noFill/>
                </a:ln>
                <a:solidFill>
                  <a:srgbClr val="000000"/>
                </a:solidFill>
                <a:effectLst/>
                <a:uLnTx/>
                <a:uFillTx/>
                <a:latin typeface="Myriad Web Pro"/>
                <a:ea typeface="+mn-ea"/>
                <a:cs typeface="+mn-cs"/>
              </a:rPr>
              <a:t> soon</a:t>
            </a:r>
            <a:endParaRPr kumimoji="0" lang="en-US" sz="2000" b="1" i="0" u="none" strike="noStrike" kern="1200" cap="none" spc="0" normalizeH="0" baseline="0" noProof="0" dirty="0">
              <a:ln>
                <a:noFill/>
              </a:ln>
              <a:solidFill>
                <a:srgbClr val="000000"/>
              </a:solidFill>
              <a:effectLst/>
              <a:uLnTx/>
              <a:uFillTx/>
              <a:latin typeface="Myriad Web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0462860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918623" y="1341956"/>
            <a:ext cx="10354753" cy="5259811"/>
          </a:xfrm>
        </p:spPr>
        <p:txBody>
          <a:bodyPr/>
          <a:lstStyle/>
          <a:p>
            <a:r>
              <a:rPr lang="en-US" sz="2800" dirty="0">
                <a:solidFill>
                  <a:srgbClr val="5F5F5F"/>
                </a:solidFill>
              </a:rPr>
              <a:t>Message Quality Framework (MQF) validation tool functionality has been fully incorporated into the Message Evaluation and Testing Service (METS) tool.</a:t>
            </a:r>
          </a:p>
          <a:p>
            <a:endParaRPr lang="en-US" sz="2800" dirty="0">
              <a:solidFill>
                <a:srgbClr val="5F5F5F"/>
              </a:solidFill>
            </a:endParaRPr>
          </a:p>
          <a:p>
            <a:r>
              <a:rPr lang="en-US" sz="2800" dirty="0">
                <a:solidFill>
                  <a:srgbClr val="5F5F5F"/>
                </a:solidFill>
              </a:rPr>
              <a:t>Jurisdictions should start using METS for validation of all HL7 NNDSS messages: </a:t>
            </a:r>
            <a:r>
              <a:rPr lang="en-US" sz="2800" dirty="0">
                <a:solidFill>
                  <a:srgbClr val="5F5F5F"/>
                </a:solidFill>
                <a:hlinkClick r:id="rId3" tooltip="Message Evaluation and Testing Service"/>
              </a:rPr>
              <a:t>https://mets.cdc.gov/ </a:t>
            </a:r>
            <a:endParaRPr lang="en-US" sz="2800" dirty="0">
              <a:solidFill>
                <a:srgbClr val="5F5F5F"/>
              </a:solidFill>
            </a:endParaRPr>
          </a:p>
          <a:p>
            <a:pPr lvl="1"/>
            <a:r>
              <a:rPr lang="en-US" sz="2800" dirty="0">
                <a:solidFill>
                  <a:srgbClr val="5F5F5F"/>
                </a:solidFill>
              </a:rPr>
              <a:t>This includes the Arboviral v1.3 message.</a:t>
            </a:r>
          </a:p>
          <a:p>
            <a:pPr marL="0" indent="0">
              <a:buNone/>
            </a:pPr>
            <a:endParaRPr lang="en-US" sz="3000" dirty="0">
              <a:solidFill>
                <a:srgbClr val="5F5F5F"/>
              </a:solidFill>
            </a:endParaRPr>
          </a:p>
          <a:p>
            <a:pPr marL="0" indent="0">
              <a:buNone/>
            </a:pPr>
            <a:endParaRPr lang="en-US" sz="2800" dirty="0">
              <a:solidFill>
                <a:srgbClr val="00B050"/>
              </a:solidFill>
            </a:endParaRPr>
          </a:p>
        </p:txBody>
      </p:sp>
      <p:sp>
        <p:nvSpPr>
          <p:cNvPr id="16" name="Title 15"/>
          <p:cNvSpPr>
            <a:spLocks noGrp="1"/>
          </p:cNvSpPr>
          <p:nvPr>
            <p:ph type="title"/>
          </p:nvPr>
        </p:nvSpPr>
        <p:spPr>
          <a:xfrm>
            <a:off x="609600" y="418192"/>
            <a:ext cx="10972800" cy="623162"/>
          </a:xfrm>
        </p:spPr>
        <p:txBody>
          <a:bodyPr anchor="t"/>
          <a:lstStyle/>
          <a:p>
            <a:r>
              <a:rPr lang="en-US" sz="3730" dirty="0"/>
              <a:t>Announcements</a:t>
            </a:r>
          </a:p>
        </p:txBody>
      </p:sp>
    </p:spTree>
    <p:extLst>
      <p:ext uri="{BB962C8B-B14F-4D97-AF65-F5344CB8AC3E}">
        <p14:creationId xmlns:p14="http://schemas.microsoft.com/office/powerpoint/2010/main" val="270328650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918623" y="1341956"/>
            <a:ext cx="10354753" cy="5259811"/>
          </a:xfrm>
        </p:spPr>
        <p:txBody>
          <a:bodyPr/>
          <a:lstStyle/>
          <a:p>
            <a:r>
              <a:rPr lang="en-US" sz="2800" dirty="0">
                <a:solidFill>
                  <a:srgbClr val="5F5F5F"/>
                </a:solidFill>
              </a:rPr>
              <a:t>Based on lessons learned during onboarding, two guidance documents have been developed to assist states with Arboviral MMG implementation: </a:t>
            </a:r>
          </a:p>
          <a:p>
            <a:pPr lvl="1"/>
            <a:r>
              <a:rPr lang="en-US" sz="2800" dirty="0">
                <a:solidFill>
                  <a:srgbClr val="5F5F5F"/>
                </a:solidFill>
              </a:rPr>
              <a:t>Surveillance information for reporting of arboviral diseases</a:t>
            </a:r>
          </a:p>
          <a:p>
            <a:pPr lvl="1"/>
            <a:r>
              <a:rPr lang="en-US" sz="2800" dirty="0">
                <a:solidFill>
                  <a:srgbClr val="5F5F5F"/>
                </a:solidFill>
              </a:rPr>
              <a:t>Data element priority list for the Arboviral v1.3 MMG</a:t>
            </a:r>
          </a:p>
          <a:p>
            <a:r>
              <a:rPr lang="en-US" sz="2800" dirty="0">
                <a:solidFill>
                  <a:srgbClr val="5F5F5F"/>
                </a:solidFill>
              </a:rPr>
              <a:t>These documents will be posted to the NNDSS MMG &amp; Artifacts webpage soon.</a:t>
            </a:r>
          </a:p>
          <a:p>
            <a:r>
              <a:rPr lang="en-US" sz="2800" dirty="0">
                <a:solidFill>
                  <a:srgbClr val="5F5F5F"/>
                </a:solidFill>
              </a:rPr>
              <a:t>CDC will be hosting a supplemental eSHARE webinar focusing on Arboviral v1.3 MMG implementation on Monday, March 4, 2019, 3-4 pm ET.</a:t>
            </a:r>
          </a:p>
          <a:p>
            <a:endParaRPr lang="en-US" sz="3000" dirty="0">
              <a:solidFill>
                <a:srgbClr val="5F5F5F"/>
              </a:solidFill>
            </a:endParaRPr>
          </a:p>
          <a:p>
            <a:endParaRPr lang="en-US" sz="3000" dirty="0">
              <a:solidFill>
                <a:srgbClr val="5F5F5F"/>
              </a:solidFill>
            </a:endParaRPr>
          </a:p>
          <a:p>
            <a:pPr marL="0" indent="0">
              <a:buNone/>
            </a:pPr>
            <a:endParaRPr lang="en-US" sz="2800" dirty="0">
              <a:solidFill>
                <a:srgbClr val="00B050"/>
              </a:solidFill>
            </a:endParaRPr>
          </a:p>
        </p:txBody>
      </p:sp>
      <p:sp>
        <p:nvSpPr>
          <p:cNvPr id="16" name="Title 15"/>
          <p:cNvSpPr>
            <a:spLocks noGrp="1"/>
          </p:cNvSpPr>
          <p:nvPr>
            <p:ph type="title"/>
          </p:nvPr>
        </p:nvSpPr>
        <p:spPr>
          <a:xfrm>
            <a:off x="609600" y="418192"/>
            <a:ext cx="10972800" cy="623162"/>
          </a:xfrm>
        </p:spPr>
        <p:txBody>
          <a:bodyPr anchor="t"/>
          <a:lstStyle/>
          <a:p>
            <a:r>
              <a:rPr lang="en-US" sz="3730" dirty="0"/>
              <a:t>Announcements (Continued)</a:t>
            </a:r>
          </a:p>
        </p:txBody>
      </p:sp>
    </p:spTree>
    <p:extLst>
      <p:ext uri="{BB962C8B-B14F-4D97-AF65-F5344CB8AC3E}">
        <p14:creationId xmlns:p14="http://schemas.microsoft.com/office/powerpoint/2010/main" val="68439429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976393" y="1120893"/>
            <a:ext cx="10354753" cy="2919883"/>
          </a:xfrm>
        </p:spPr>
        <p:txBody>
          <a:bodyPr/>
          <a:lstStyle/>
          <a:p>
            <a:r>
              <a:rPr lang="en-US" sz="2800" dirty="0">
                <a:solidFill>
                  <a:srgbClr val="5F5F5F"/>
                </a:solidFill>
              </a:rPr>
              <a:t>Please change your event codes	</a:t>
            </a:r>
          </a:p>
          <a:p>
            <a:pPr lvl="1"/>
            <a:r>
              <a:rPr lang="en-US" sz="2800" dirty="0">
                <a:solidFill>
                  <a:srgbClr val="5F5F5F"/>
                </a:solidFill>
              </a:rPr>
              <a:t>For 2019 cases, use 2019 event codes.</a:t>
            </a:r>
          </a:p>
          <a:p>
            <a:pPr lvl="1"/>
            <a:r>
              <a:rPr lang="en-US" sz="2800" dirty="0">
                <a:solidFill>
                  <a:srgbClr val="5F5F5F"/>
                </a:solidFill>
              </a:rPr>
              <a:t>For 2018 cases, continue to use 2018 event codes. </a:t>
            </a:r>
          </a:p>
          <a:p>
            <a:pPr marL="76199" indent="0">
              <a:buNone/>
            </a:pPr>
            <a:endParaRPr lang="en-US" sz="2800" b="1" dirty="0">
              <a:solidFill>
                <a:srgbClr val="5F5F5F"/>
              </a:solidFill>
            </a:endParaRPr>
          </a:p>
          <a:p>
            <a:pPr marL="76199" indent="0">
              <a:buNone/>
            </a:pPr>
            <a:r>
              <a:rPr lang="en-US" sz="2800" b="1" dirty="0">
                <a:solidFill>
                  <a:srgbClr val="5F5F5F"/>
                </a:solidFill>
              </a:rPr>
              <a:t>Note: </a:t>
            </a:r>
            <a:r>
              <a:rPr lang="en-US" sz="2800" dirty="0">
                <a:solidFill>
                  <a:srgbClr val="5F5F5F"/>
                </a:solidFill>
              </a:rPr>
              <a:t>When new event codes are released, please use current year event codes. Avoid waiting until prior year’s codes are closed out. </a:t>
            </a:r>
          </a:p>
          <a:p>
            <a:pPr lvl="1"/>
            <a:r>
              <a:rPr lang="en-US" sz="2800" dirty="0">
                <a:solidFill>
                  <a:srgbClr val="5F5F5F"/>
                </a:solidFill>
              </a:rPr>
              <a:t>Annual NNDSS Event Code Lists available at </a:t>
            </a:r>
            <a:r>
              <a:rPr lang="en-US" sz="2800" dirty="0">
                <a:solidFill>
                  <a:srgbClr val="7F7F7F">
                    <a:lumMod val="75000"/>
                  </a:srgbClr>
                </a:solidFill>
                <a:hlinkClick r:id="rId3"/>
              </a:rPr>
              <a:t>https://ndc.services.cdc.gov/event-codes-other-surveillance-resources/</a:t>
            </a:r>
            <a:endParaRPr lang="en-US" sz="2800" dirty="0">
              <a:solidFill>
                <a:srgbClr val="7F7F7F">
                  <a:lumMod val="75000"/>
                </a:srgbClr>
              </a:solidFill>
            </a:endParaRPr>
          </a:p>
          <a:p>
            <a:pPr marL="609585" lvl="1" indent="0">
              <a:buNone/>
            </a:pPr>
            <a:endParaRPr lang="en-US" sz="2800" dirty="0">
              <a:solidFill>
                <a:srgbClr val="5F5F5F"/>
              </a:solidFill>
            </a:endParaRPr>
          </a:p>
          <a:p>
            <a:pPr lvl="1"/>
            <a:endParaRPr lang="en-US" sz="2800" dirty="0">
              <a:solidFill>
                <a:srgbClr val="5F5F5F"/>
              </a:solidFill>
            </a:endParaRPr>
          </a:p>
          <a:p>
            <a:endParaRPr lang="en-US" sz="3000" dirty="0">
              <a:solidFill>
                <a:srgbClr val="5F5F5F"/>
              </a:solidFill>
            </a:endParaRPr>
          </a:p>
          <a:p>
            <a:endParaRPr lang="en-US" sz="3000" dirty="0">
              <a:solidFill>
                <a:srgbClr val="5F5F5F"/>
              </a:solidFill>
            </a:endParaRPr>
          </a:p>
          <a:p>
            <a:pPr marL="0" indent="0">
              <a:buNone/>
            </a:pPr>
            <a:endParaRPr lang="en-US" sz="2800" dirty="0">
              <a:solidFill>
                <a:srgbClr val="00B050"/>
              </a:solidFill>
            </a:endParaRPr>
          </a:p>
        </p:txBody>
      </p:sp>
      <p:sp>
        <p:nvSpPr>
          <p:cNvPr id="16" name="Title 15"/>
          <p:cNvSpPr>
            <a:spLocks noGrp="1"/>
          </p:cNvSpPr>
          <p:nvPr>
            <p:ph type="title"/>
          </p:nvPr>
        </p:nvSpPr>
        <p:spPr>
          <a:xfrm>
            <a:off x="609600" y="418192"/>
            <a:ext cx="10972800" cy="623162"/>
          </a:xfrm>
        </p:spPr>
        <p:txBody>
          <a:bodyPr anchor="t"/>
          <a:lstStyle/>
          <a:p>
            <a:r>
              <a:rPr lang="en-US" sz="3730" dirty="0"/>
              <a:t>Reminder!</a:t>
            </a:r>
          </a:p>
        </p:txBody>
      </p:sp>
    </p:spTree>
    <p:extLst>
      <p:ext uri="{BB962C8B-B14F-4D97-AF65-F5344CB8AC3E}">
        <p14:creationId xmlns:p14="http://schemas.microsoft.com/office/powerpoint/2010/main" val="206408729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912667"/>
          </a:xfrm>
        </p:spPr>
        <p:txBody>
          <a:bodyPr>
            <a:noAutofit/>
          </a:bodyPr>
          <a:lstStyle/>
          <a:p>
            <a:r>
              <a:rPr lang="en-US" sz="4400" dirty="0">
                <a:solidFill>
                  <a:schemeClr val="tx1">
                    <a:lumMod val="75000"/>
                    <a:lumOff val="25000"/>
                  </a:schemeClr>
                </a:solidFill>
              </a:rPr>
              <a:t>NMI Implementation Status </a:t>
            </a:r>
            <a:r>
              <a:rPr lang="en-US" sz="4267" dirty="0">
                <a:solidFill>
                  <a:srgbClr val="0070C0"/>
                </a:solidFill>
              </a:rPr>
              <a:t>	</a:t>
            </a:r>
            <a:r>
              <a:rPr lang="en-US" sz="4400" dirty="0">
                <a:solidFill>
                  <a:schemeClr val="tx1">
                    <a:lumMod val="75000"/>
                    <a:lumOff val="25000"/>
                  </a:schemeClr>
                </a:solidFill>
              </a:rPr>
              <a:t>    Feb 19, 2019</a:t>
            </a:r>
            <a:endParaRPr lang="en-US" sz="4267" dirty="0">
              <a:solidFill>
                <a:srgbClr val="0070C0"/>
              </a:solidFill>
            </a:endParaRPr>
          </a:p>
        </p:txBody>
      </p:sp>
      <p:grpSp>
        <p:nvGrpSpPr>
          <p:cNvPr id="4" name="Group 3" descr="Color Coded Map for States that are in the Piloting (Purple), Onboarding (Blue), and Production (Green) Stages" title="NMI Implementation Status Map"/>
          <p:cNvGrpSpPr/>
          <p:nvPr/>
        </p:nvGrpSpPr>
        <p:grpSpPr>
          <a:xfrm>
            <a:off x="609600" y="1477324"/>
            <a:ext cx="11123557" cy="4891435"/>
            <a:chOff x="529084" y="1492560"/>
            <a:chExt cx="11123557" cy="4891435"/>
          </a:xfrm>
        </p:grpSpPr>
        <p:grpSp>
          <p:nvGrpSpPr>
            <p:cNvPr id="275" name="Group 274"/>
            <p:cNvGrpSpPr/>
            <p:nvPr/>
          </p:nvGrpSpPr>
          <p:grpSpPr>
            <a:xfrm>
              <a:off x="531262" y="1492560"/>
              <a:ext cx="11121379" cy="4891435"/>
              <a:chOff x="365760" y="1286519"/>
              <a:chExt cx="10505440" cy="4760737"/>
            </a:xfrm>
          </p:grpSpPr>
          <p:sp>
            <p:nvSpPr>
              <p:cNvPr id="276" name="Rectangle 144"/>
              <p:cNvSpPr>
                <a:spLocks noChangeArrowheads="1"/>
              </p:cNvSpPr>
              <p:nvPr/>
            </p:nvSpPr>
            <p:spPr bwMode="auto">
              <a:xfrm>
                <a:off x="365760" y="5730240"/>
                <a:ext cx="365760" cy="121920"/>
              </a:xfrm>
              <a:prstGeom prst="rect">
                <a:avLst/>
              </a:pr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8" name="Text Box 107"/>
              <p:cNvSpPr txBox="1">
                <a:spLocks noChangeArrowheads="1"/>
              </p:cNvSpPr>
              <p:nvPr/>
            </p:nvSpPr>
            <p:spPr bwMode="auto">
              <a:xfrm>
                <a:off x="9962734" y="516045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panose="020B0604020202020204" pitchFamily="34" charset="0"/>
                    <a:ea typeface="+mn-ea"/>
                    <a:cs typeface="Arial" panose="020B0604020202020204" pitchFamily="34" charset="0"/>
                  </a:rPr>
                  <a:t> PR</a:t>
                </a:r>
              </a:p>
            </p:txBody>
          </p:sp>
          <p:sp>
            <p:nvSpPr>
              <p:cNvPr id="279" name="Line 137"/>
              <p:cNvSpPr>
                <a:spLocks noChangeShapeType="1"/>
              </p:cNvSpPr>
              <p:nvPr/>
            </p:nvSpPr>
            <p:spPr bwMode="auto">
              <a:xfrm flipH="1">
                <a:off x="10206557" y="4954497"/>
                <a:ext cx="195293" cy="198815"/>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Calibri" panose="020F0502020204030204"/>
                  <a:ea typeface="+mn-ea"/>
                  <a:cs typeface="Arial" charset="0"/>
                </a:endParaRPr>
              </a:p>
            </p:txBody>
          </p:sp>
          <p:sp>
            <p:nvSpPr>
              <p:cNvPr id="280" name="Rectangle 144"/>
              <p:cNvSpPr>
                <a:spLocks noChangeArrowheads="1"/>
              </p:cNvSpPr>
              <p:nvPr/>
            </p:nvSpPr>
            <p:spPr bwMode="auto">
              <a:xfrm>
                <a:off x="365760" y="5508375"/>
                <a:ext cx="365760" cy="121920"/>
              </a:xfrm>
              <a:prstGeom prst="rect">
                <a:avLst/>
              </a:pr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1" name="Rectangle 145"/>
              <p:cNvSpPr>
                <a:spLocks noChangeArrowheads="1"/>
              </p:cNvSpPr>
              <p:nvPr/>
            </p:nvSpPr>
            <p:spPr bwMode="auto">
              <a:xfrm>
                <a:off x="853016" y="5014573"/>
                <a:ext cx="4511040"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endParaRPr>
              </a:p>
            </p:txBody>
          </p:sp>
          <p:sp>
            <p:nvSpPr>
              <p:cNvPr id="282" name="Rectangle 145"/>
              <p:cNvSpPr>
                <a:spLocks noChangeArrowheads="1"/>
              </p:cNvSpPr>
              <p:nvPr/>
            </p:nvSpPr>
            <p:spPr bwMode="auto">
              <a:xfrm>
                <a:off x="853440" y="5669279"/>
                <a:ext cx="4511040"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Production 	Total of 34 (33 states + NYC)</a:t>
                </a:r>
                <a:r>
                  <a:rPr kumimoji="0" lang="en-US" sz="1067"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	</a:t>
                </a:r>
              </a:p>
            </p:txBody>
          </p:sp>
          <p:sp>
            <p:nvSpPr>
              <p:cNvPr id="283" name="Rectangle 145"/>
              <p:cNvSpPr>
                <a:spLocks noChangeArrowheads="1"/>
              </p:cNvSpPr>
              <p:nvPr/>
            </p:nvSpPr>
            <p:spPr bwMode="auto">
              <a:xfrm>
                <a:off x="853016" y="5447415"/>
                <a:ext cx="4511464"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Onboarding	Total of 5 (states)  </a:t>
                </a:r>
              </a:p>
            </p:txBody>
          </p:sp>
          <p:sp>
            <p:nvSpPr>
              <p:cNvPr id="285" name="Freeform 334"/>
              <p:cNvSpPr>
                <a:spLocks noChangeArrowheads="1"/>
              </p:cNvSpPr>
              <p:nvPr/>
            </p:nvSpPr>
            <p:spPr bwMode="auto">
              <a:xfrm>
                <a:off x="9613349" y="1286519"/>
                <a:ext cx="541867" cy="882651"/>
              </a:xfrm>
              <a:custGeom>
                <a:avLst/>
                <a:gdLst/>
                <a:ahLst/>
                <a:cxnLst>
                  <a:cxn ang="0">
                    <a:pos x="61" y="13"/>
                  </a:cxn>
                  <a:cxn ang="0">
                    <a:pos x="22" y="90"/>
                  </a:cxn>
                  <a:cxn ang="0">
                    <a:pos x="41" y="118"/>
                  </a:cxn>
                  <a:cxn ang="0">
                    <a:pos x="22" y="152"/>
                  </a:cxn>
                  <a:cxn ang="0">
                    <a:pos x="34" y="164"/>
                  </a:cxn>
                  <a:cxn ang="0">
                    <a:pos x="26" y="188"/>
                  </a:cxn>
                  <a:cxn ang="0">
                    <a:pos x="26" y="226"/>
                  </a:cxn>
                  <a:cxn ang="0">
                    <a:pos x="0" y="241"/>
                  </a:cxn>
                  <a:cxn ang="0">
                    <a:pos x="10" y="253"/>
                  </a:cxn>
                  <a:cxn ang="0">
                    <a:pos x="65" y="397"/>
                  </a:cxn>
                  <a:cxn ang="0">
                    <a:pos x="107" y="417"/>
                  </a:cxn>
                  <a:cxn ang="0">
                    <a:pos x="104" y="386"/>
                  </a:cxn>
                  <a:cxn ang="0">
                    <a:pos x="125" y="363"/>
                  </a:cxn>
                  <a:cxn ang="0">
                    <a:pos x="117" y="339"/>
                  </a:cxn>
                  <a:cxn ang="0">
                    <a:pos x="170" y="308"/>
                  </a:cxn>
                  <a:cxn ang="0">
                    <a:pos x="173" y="267"/>
                  </a:cxn>
                  <a:cxn ang="0">
                    <a:pos x="203" y="266"/>
                  </a:cxn>
                  <a:cxn ang="0">
                    <a:pos x="227" y="234"/>
                  </a:cxn>
                  <a:cxn ang="0">
                    <a:pos x="256" y="213"/>
                  </a:cxn>
                  <a:cxn ang="0">
                    <a:pos x="256" y="188"/>
                  </a:cxn>
                  <a:cxn ang="0">
                    <a:pos x="217" y="180"/>
                  </a:cxn>
                  <a:cxn ang="0">
                    <a:pos x="210" y="152"/>
                  </a:cxn>
                  <a:cxn ang="0">
                    <a:pos x="169" y="148"/>
                  </a:cxn>
                  <a:cxn ang="0">
                    <a:pos x="136" y="25"/>
                  </a:cxn>
                  <a:cxn ang="0">
                    <a:pos x="121" y="0"/>
                  </a:cxn>
                  <a:cxn ang="0">
                    <a:pos x="80" y="9"/>
                  </a:cxn>
                  <a:cxn ang="0">
                    <a:pos x="74" y="23"/>
                  </a:cxn>
                  <a:cxn ang="0">
                    <a:pos x="61" y="13"/>
                  </a:cxn>
                </a:cxnLst>
                <a:rect l="0" t="0" r="r" b="b"/>
                <a:pathLst>
                  <a:path w="256" h="417">
                    <a:moveTo>
                      <a:pt x="61" y="13"/>
                    </a:moveTo>
                    <a:lnTo>
                      <a:pt x="22" y="90"/>
                    </a:lnTo>
                    <a:lnTo>
                      <a:pt x="41" y="118"/>
                    </a:lnTo>
                    <a:lnTo>
                      <a:pt x="22" y="152"/>
                    </a:lnTo>
                    <a:lnTo>
                      <a:pt x="34" y="164"/>
                    </a:lnTo>
                    <a:lnTo>
                      <a:pt x="26" y="188"/>
                    </a:lnTo>
                    <a:lnTo>
                      <a:pt x="26" y="226"/>
                    </a:lnTo>
                    <a:lnTo>
                      <a:pt x="0" y="241"/>
                    </a:lnTo>
                    <a:lnTo>
                      <a:pt x="10" y="253"/>
                    </a:lnTo>
                    <a:lnTo>
                      <a:pt x="65" y="397"/>
                    </a:lnTo>
                    <a:lnTo>
                      <a:pt x="107" y="417"/>
                    </a:lnTo>
                    <a:lnTo>
                      <a:pt x="104" y="386"/>
                    </a:lnTo>
                    <a:lnTo>
                      <a:pt x="125" y="363"/>
                    </a:lnTo>
                    <a:lnTo>
                      <a:pt x="117" y="339"/>
                    </a:lnTo>
                    <a:lnTo>
                      <a:pt x="170" y="308"/>
                    </a:lnTo>
                    <a:lnTo>
                      <a:pt x="173" y="267"/>
                    </a:lnTo>
                    <a:lnTo>
                      <a:pt x="203" y="266"/>
                    </a:lnTo>
                    <a:lnTo>
                      <a:pt x="227" y="234"/>
                    </a:lnTo>
                    <a:lnTo>
                      <a:pt x="256" y="213"/>
                    </a:lnTo>
                    <a:lnTo>
                      <a:pt x="256" y="188"/>
                    </a:lnTo>
                    <a:lnTo>
                      <a:pt x="217" y="180"/>
                    </a:lnTo>
                    <a:lnTo>
                      <a:pt x="210" y="152"/>
                    </a:lnTo>
                    <a:lnTo>
                      <a:pt x="169" y="148"/>
                    </a:lnTo>
                    <a:lnTo>
                      <a:pt x="136" y="25"/>
                    </a:lnTo>
                    <a:lnTo>
                      <a:pt x="121" y="0"/>
                    </a:lnTo>
                    <a:lnTo>
                      <a:pt x="80" y="9"/>
                    </a:lnTo>
                    <a:lnTo>
                      <a:pt x="74" y="23"/>
                    </a:lnTo>
                    <a:lnTo>
                      <a:pt x="61" y="13"/>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6" name="Freeform 335"/>
              <p:cNvSpPr>
                <a:spLocks noChangeArrowheads="1"/>
              </p:cNvSpPr>
              <p:nvPr/>
            </p:nvSpPr>
            <p:spPr bwMode="auto">
              <a:xfrm>
                <a:off x="8748184" y="3062755"/>
                <a:ext cx="700616" cy="306916"/>
              </a:xfrm>
              <a:custGeom>
                <a:avLst/>
                <a:gdLst/>
                <a:ahLst/>
                <a:cxnLst>
                  <a:cxn ang="0">
                    <a:pos x="0" y="50"/>
                  </a:cxn>
                  <a:cxn ang="0">
                    <a:pos x="245" y="0"/>
                  </a:cxn>
                  <a:cxn ang="0">
                    <a:pos x="286" y="99"/>
                  </a:cxn>
                  <a:cxn ang="0">
                    <a:pos x="328" y="88"/>
                  </a:cxn>
                  <a:cxn ang="0">
                    <a:pos x="331" y="139"/>
                  </a:cxn>
                  <a:cxn ang="0">
                    <a:pos x="296" y="145"/>
                  </a:cxn>
                  <a:cxn ang="0">
                    <a:pos x="266" y="112"/>
                  </a:cxn>
                  <a:cxn ang="0">
                    <a:pos x="245" y="74"/>
                  </a:cxn>
                  <a:cxn ang="0">
                    <a:pos x="242" y="18"/>
                  </a:cxn>
                  <a:cxn ang="0">
                    <a:pos x="227" y="46"/>
                  </a:cxn>
                  <a:cxn ang="0">
                    <a:pos x="245" y="128"/>
                  </a:cxn>
                  <a:cxn ang="0">
                    <a:pos x="172" y="140"/>
                  </a:cxn>
                  <a:cxn ang="0">
                    <a:pos x="169" y="80"/>
                  </a:cxn>
                  <a:cxn ang="0">
                    <a:pos x="126" y="54"/>
                  </a:cxn>
                  <a:cxn ang="0">
                    <a:pos x="87" y="47"/>
                  </a:cxn>
                  <a:cxn ang="0">
                    <a:pos x="9" y="88"/>
                  </a:cxn>
                  <a:cxn ang="0">
                    <a:pos x="0" y="50"/>
                  </a:cxn>
                </a:cxnLst>
                <a:rect l="0" t="0" r="r" b="b"/>
                <a:pathLst>
                  <a:path w="331" h="145">
                    <a:moveTo>
                      <a:pt x="0" y="50"/>
                    </a:moveTo>
                    <a:lnTo>
                      <a:pt x="245" y="0"/>
                    </a:lnTo>
                    <a:lnTo>
                      <a:pt x="286" y="99"/>
                    </a:lnTo>
                    <a:lnTo>
                      <a:pt x="328" y="88"/>
                    </a:lnTo>
                    <a:lnTo>
                      <a:pt x="331" y="139"/>
                    </a:lnTo>
                    <a:lnTo>
                      <a:pt x="296" y="145"/>
                    </a:lnTo>
                    <a:lnTo>
                      <a:pt x="266" y="112"/>
                    </a:lnTo>
                    <a:lnTo>
                      <a:pt x="245" y="74"/>
                    </a:lnTo>
                    <a:lnTo>
                      <a:pt x="242" y="18"/>
                    </a:lnTo>
                    <a:lnTo>
                      <a:pt x="227" y="46"/>
                    </a:lnTo>
                    <a:lnTo>
                      <a:pt x="245" y="128"/>
                    </a:lnTo>
                    <a:lnTo>
                      <a:pt x="172" y="140"/>
                    </a:lnTo>
                    <a:lnTo>
                      <a:pt x="169" y="80"/>
                    </a:lnTo>
                    <a:lnTo>
                      <a:pt x="126" y="54"/>
                    </a:lnTo>
                    <a:lnTo>
                      <a:pt x="87" y="47"/>
                    </a:lnTo>
                    <a:lnTo>
                      <a:pt x="9" y="88"/>
                    </a:lnTo>
                    <a:lnTo>
                      <a:pt x="0" y="5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7" name="Freeform 336"/>
              <p:cNvSpPr>
                <a:spLocks noChangeArrowheads="1"/>
              </p:cNvSpPr>
              <p:nvPr/>
            </p:nvSpPr>
            <p:spPr bwMode="auto">
              <a:xfrm>
                <a:off x="3062818" y="1369422"/>
                <a:ext cx="924983" cy="715433"/>
              </a:xfrm>
              <a:custGeom>
                <a:avLst/>
                <a:gdLst/>
                <a:ahLst/>
                <a:cxnLst>
                  <a:cxn ang="0">
                    <a:pos x="111" y="0"/>
                  </a:cxn>
                  <a:cxn ang="0">
                    <a:pos x="201" y="25"/>
                  </a:cxn>
                  <a:cxn ang="0">
                    <a:pos x="268" y="42"/>
                  </a:cxn>
                  <a:cxn ang="0">
                    <a:pos x="302" y="50"/>
                  </a:cxn>
                  <a:cxn ang="0">
                    <a:pos x="336" y="55"/>
                  </a:cxn>
                  <a:cxn ang="0">
                    <a:pos x="381" y="64"/>
                  </a:cxn>
                  <a:cxn ang="0">
                    <a:pos x="437" y="75"/>
                  </a:cxn>
                  <a:cxn ang="0">
                    <a:pos x="401" y="338"/>
                  </a:cxn>
                  <a:cxn ang="0">
                    <a:pos x="233" y="300"/>
                  </a:cxn>
                  <a:cxn ang="0">
                    <a:pos x="209" y="317"/>
                  </a:cxn>
                  <a:cxn ang="0">
                    <a:pos x="178" y="291"/>
                  </a:cxn>
                  <a:cxn ang="0">
                    <a:pos x="151" y="317"/>
                  </a:cxn>
                  <a:cxn ang="0">
                    <a:pos x="127" y="295"/>
                  </a:cxn>
                  <a:cxn ang="0">
                    <a:pos x="57" y="291"/>
                  </a:cxn>
                  <a:cxn ang="0">
                    <a:pos x="66" y="248"/>
                  </a:cxn>
                  <a:cxn ang="0">
                    <a:pos x="16" y="246"/>
                  </a:cxn>
                  <a:cxn ang="0">
                    <a:pos x="12" y="219"/>
                  </a:cxn>
                  <a:cxn ang="0">
                    <a:pos x="21" y="194"/>
                  </a:cxn>
                  <a:cxn ang="0">
                    <a:pos x="9" y="170"/>
                  </a:cxn>
                  <a:cxn ang="0">
                    <a:pos x="10" y="104"/>
                  </a:cxn>
                  <a:cxn ang="0">
                    <a:pos x="0" y="54"/>
                  </a:cxn>
                  <a:cxn ang="0">
                    <a:pos x="6" y="35"/>
                  </a:cxn>
                  <a:cxn ang="0">
                    <a:pos x="29" y="42"/>
                  </a:cxn>
                  <a:cxn ang="0">
                    <a:pos x="51" y="72"/>
                  </a:cxn>
                  <a:cxn ang="0">
                    <a:pos x="95" y="79"/>
                  </a:cxn>
                  <a:cxn ang="0">
                    <a:pos x="106" y="103"/>
                  </a:cxn>
                  <a:cxn ang="0">
                    <a:pos x="85" y="103"/>
                  </a:cxn>
                  <a:cxn ang="0">
                    <a:pos x="82" y="124"/>
                  </a:cxn>
                  <a:cxn ang="0">
                    <a:pos x="95" y="127"/>
                  </a:cxn>
                  <a:cxn ang="0">
                    <a:pos x="99" y="148"/>
                  </a:cxn>
                  <a:cxn ang="0">
                    <a:pos x="74" y="164"/>
                  </a:cxn>
                  <a:cxn ang="0">
                    <a:pos x="74" y="177"/>
                  </a:cxn>
                  <a:cxn ang="0">
                    <a:pos x="103" y="177"/>
                  </a:cxn>
                  <a:cxn ang="0">
                    <a:pos x="111" y="141"/>
                  </a:cxn>
                  <a:cxn ang="0">
                    <a:pos x="133" y="119"/>
                  </a:cxn>
                  <a:cxn ang="0">
                    <a:pos x="106" y="62"/>
                  </a:cxn>
                  <a:cxn ang="0">
                    <a:pos x="123" y="43"/>
                  </a:cxn>
                  <a:cxn ang="0">
                    <a:pos x="111" y="0"/>
                  </a:cxn>
                </a:cxnLst>
                <a:rect l="0" t="0" r="r" b="b"/>
                <a:pathLst>
                  <a:path w="437" h="338">
                    <a:moveTo>
                      <a:pt x="111" y="0"/>
                    </a:moveTo>
                    <a:lnTo>
                      <a:pt x="201" y="25"/>
                    </a:lnTo>
                    <a:lnTo>
                      <a:pt x="268" y="42"/>
                    </a:lnTo>
                    <a:lnTo>
                      <a:pt x="302" y="50"/>
                    </a:lnTo>
                    <a:lnTo>
                      <a:pt x="336" y="55"/>
                    </a:lnTo>
                    <a:lnTo>
                      <a:pt x="381" y="64"/>
                    </a:lnTo>
                    <a:lnTo>
                      <a:pt x="437" y="75"/>
                    </a:lnTo>
                    <a:lnTo>
                      <a:pt x="401" y="338"/>
                    </a:lnTo>
                    <a:lnTo>
                      <a:pt x="233" y="300"/>
                    </a:lnTo>
                    <a:lnTo>
                      <a:pt x="209" y="317"/>
                    </a:lnTo>
                    <a:lnTo>
                      <a:pt x="178" y="291"/>
                    </a:lnTo>
                    <a:lnTo>
                      <a:pt x="151" y="317"/>
                    </a:lnTo>
                    <a:lnTo>
                      <a:pt x="127" y="295"/>
                    </a:lnTo>
                    <a:lnTo>
                      <a:pt x="57" y="291"/>
                    </a:lnTo>
                    <a:lnTo>
                      <a:pt x="66" y="248"/>
                    </a:lnTo>
                    <a:lnTo>
                      <a:pt x="16" y="246"/>
                    </a:lnTo>
                    <a:lnTo>
                      <a:pt x="12" y="219"/>
                    </a:lnTo>
                    <a:lnTo>
                      <a:pt x="21" y="194"/>
                    </a:lnTo>
                    <a:lnTo>
                      <a:pt x="9" y="170"/>
                    </a:lnTo>
                    <a:lnTo>
                      <a:pt x="10" y="104"/>
                    </a:lnTo>
                    <a:lnTo>
                      <a:pt x="0" y="54"/>
                    </a:lnTo>
                    <a:lnTo>
                      <a:pt x="6" y="35"/>
                    </a:lnTo>
                    <a:lnTo>
                      <a:pt x="29" y="42"/>
                    </a:lnTo>
                    <a:lnTo>
                      <a:pt x="51" y="72"/>
                    </a:lnTo>
                    <a:lnTo>
                      <a:pt x="95" y="79"/>
                    </a:lnTo>
                    <a:lnTo>
                      <a:pt x="106" y="103"/>
                    </a:lnTo>
                    <a:lnTo>
                      <a:pt x="85" y="103"/>
                    </a:lnTo>
                    <a:lnTo>
                      <a:pt x="82" y="124"/>
                    </a:lnTo>
                    <a:lnTo>
                      <a:pt x="95" y="127"/>
                    </a:lnTo>
                    <a:lnTo>
                      <a:pt x="99" y="148"/>
                    </a:lnTo>
                    <a:lnTo>
                      <a:pt x="74" y="164"/>
                    </a:lnTo>
                    <a:lnTo>
                      <a:pt x="74" y="177"/>
                    </a:lnTo>
                    <a:lnTo>
                      <a:pt x="103" y="177"/>
                    </a:lnTo>
                    <a:lnTo>
                      <a:pt x="111" y="141"/>
                    </a:lnTo>
                    <a:lnTo>
                      <a:pt x="133" y="119"/>
                    </a:lnTo>
                    <a:lnTo>
                      <a:pt x="106" y="62"/>
                    </a:lnTo>
                    <a:lnTo>
                      <a:pt x="123" y="43"/>
                    </a:lnTo>
                    <a:lnTo>
                      <a:pt x="111" y="0"/>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8" name="Freeform 337"/>
              <p:cNvSpPr>
                <a:spLocks noChangeArrowheads="1"/>
              </p:cNvSpPr>
              <p:nvPr/>
            </p:nvSpPr>
            <p:spPr bwMode="auto">
              <a:xfrm>
                <a:off x="2844800" y="1885888"/>
                <a:ext cx="1151467" cy="931333"/>
              </a:xfrm>
              <a:custGeom>
                <a:avLst/>
                <a:gdLst/>
                <a:ahLst/>
                <a:cxnLst>
                  <a:cxn ang="0">
                    <a:pos x="119" y="0"/>
                  </a:cxn>
                  <a:cxn ang="0">
                    <a:pos x="103" y="10"/>
                  </a:cxn>
                  <a:cxn ang="0">
                    <a:pos x="92" y="48"/>
                  </a:cxn>
                  <a:cxn ang="0">
                    <a:pos x="83" y="81"/>
                  </a:cxn>
                  <a:cxn ang="0">
                    <a:pos x="76" y="106"/>
                  </a:cxn>
                  <a:cxn ang="0">
                    <a:pos x="66" y="135"/>
                  </a:cxn>
                  <a:cxn ang="0">
                    <a:pos x="55" y="165"/>
                  </a:cxn>
                  <a:cxn ang="0">
                    <a:pos x="41" y="195"/>
                  </a:cxn>
                  <a:cxn ang="0">
                    <a:pos x="21" y="232"/>
                  </a:cxn>
                  <a:cxn ang="0">
                    <a:pos x="0" y="266"/>
                  </a:cxn>
                  <a:cxn ang="0">
                    <a:pos x="0" y="343"/>
                  </a:cxn>
                  <a:cxn ang="0">
                    <a:pos x="305" y="409"/>
                  </a:cxn>
                  <a:cxn ang="0">
                    <a:pos x="446" y="440"/>
                  </a:cxn>
                  <a:cxn ang="0">
                    <a:pos x="475" y="288"/>
                  </a:cxn>
                  <a:cxn ang="0">
                    <a:pos x="493" y="274"/>
                  </a:cxn>
                  <a:cxn ang="0">
                    <a:pos x="476" y="240"/>
                  </a:cxn>
                  <a:cxn ang="0">
                    <a:pos x="485" y="206"/>
                  </a:cxn>
                  <a:cxn ang="0">
                    <a:pos x="544" y="147"/>
                  </a:cxn>
                  <a:cxn ang="0">
                    <a:pos x="504" y="93"/>
                  </a:cxn>
                  <a:cxn ang="0">
                    <a:pos x="334" y="56"/>
                  </a:cxn>
                  <a:cxn ang="0">
                    <a:pos x="311" y="72"/>
                  </a:cxn>
                  <a:cxn ang="0">
                    <a:pos x="280" y="45"/>
                  </a:cxn>
                  <a:cxn ang="0">
                    <a:pos x="254" y="73"/>
                  </a:cxn>
                  <a:cxn ang="0">
                    <a:pos x="227" y="45"/>
                  </a:cxn>
                  <a:cxn ang="0">
                    <a:pos x="160" y="47"/>
                  </a:cxn>
                  <a:cxn ang="0">
                    <a:pos x="169" y="4"/>
                  </a:cxn>
                  <a:cxn ang="0">
                    <a:pos x="119" y="0"/>
                  </a:cxn>
                </a:cxnLst>
                <a:rect l="0" t="0" r="r" b="b"/>
                <a:pathLst>
                  <a:path w="544" h="440">
                    <a:moveTo>
                      <a:pt x="119" y="0"/>
                    </a:moveTo>
                    <a:lnTo>
                      <a:pt x="103" y="10"/>
                    </a:lnTo>
                    <a:lnTo>
                      <a:pt x="92" y="48"/>
                    </a:lnTo>
                    <a:lnTo>
                      <a:pt x="83" y="81"/>
                    </a:lnTo>
                    <a:lnTo>
                      <a:pt x="76" y="106"/>
                    </a:lnTo>
                    <a:lnTo>
                      <a:pt x="66" y="135"/>
                    </a:lnTo>
                    <a:lnTo>
                      <a:pt x="55" y="165"/>
                    </a:lnTo>
                    <a:lnTo>
                      <a:pt x="41" y="195"/>
                    </a:lnTo>
                    <a:lnTo>
                      <a:pt x="21" y="232"/>
                    </a:lnTo>
                    <a:lnTo>
                      <a:pt x="0" y="266"/>
                    </a:lnTo>
                    <a:lnTo>
                      <a:pt x="0" y="343"/>
                    </a:lnTo>
                    <a:lnTo>
                      <a:pt x="305" y="409"/>
                    </a:lnTo>
                    <a:lnTo>
                      <a:pt x="446" y="440"/>
                    </a:lnTo>
                    <a:lnTo>
                      <a:pt x="475" y="288"/>
                    </a:lnTo>
                    <a:lnTo>
                      <a:pt x="493" y="274"/>
                    </a:lnTo>
                    <a:lnTo>
                      <a:pt x="476" y="240"/>
                    </a:lnTo>
                    <a:lnTo>
                      <a:pt x="485" y="206"/>
                    </a:lnTo>
                    <a:lnTo>
                      <a:pt x="544" y="147"/>
                    </a:lnTo>
                    <a:lnTo>
                      <a:pt x="504" y="93"/>
                    </a:lnTo>
                    <a:lnTo>
                      <a:pt x="334" y="56"/>
                    </a:lnTo>
                    <a:lnTo>
                      <a:pt x="311" y="72"/>
                    </a:lnTo>
                    <a:lnTo>
                      <a:pt x="280" y="45"/>
                    </a:lnTo>
                    <a:lnTo>
                      <a:pt x="254" y="73"/>
                    </a:lnTo>
                    <a:lnTo>
                      <a:pt x="227" y="45"/>
                    </a:lnTo>
                    <a:lnTo>
                      <a:pt x="160" y="47"/>
                    </a:lnTo>
                    <a:lnTo>
                      <a:pt x="169" y="4"/>
                    </a:lnTo>
                    <a:lnTo>
                      <a:pt x="119"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9" name="Freeform 338"/>
              <p:cNvSpPr>
                <a:spLocks noChangeArrowheads="1"/>
              </p:cNvSpPr>
              <p:nvPr/>
            </p:nvSpPr>
            <p:spPr bwMode="auto">
              <a:xfrm>
                <a:off x="2753785" y="2607671"/>
                <a:ext cx="1212849" cy="1979084"/>
              </a:xfrm>
              <a:custGeom>
                <a:avLst/>
                <a:gdLst/>
                <a:ahLst/>
                <a:cxnLst>
                  <a:cxn ang="0">
                    <a:pos x="44" y="0"/>
                  </a:cxn>
                  <a:cxn ang="0">
                    <a:pos x="307" y="55"/>
                  </a:cxn>
                  <a:cxn ang="0">
                    <a:pos x="249" y="330"/>
                  </a:cxn>
                  <a:cxn ang="0">
                    <a:pos x="547" y="750"/>
                  </a:cxn>
                  <a:cxn ang="0">
                    <a:pos x="573" y="803"/>
                  </a:cxn>
                  <a:cxn ang="0">
                    <a:pos x="546" y="828"/>
                  </a:cxn>
                  <a:cxn ang="0">
                    <a:pos x="527" y="874"/>
                  </a:cxn>
                  <a:cxn ang="0">
                    <a:pos x="510" y="902"/>
                  </a:cxn>
                  <a:cxn ang="0">
                    <a:pos x="528" y="926"/>
                  </a:cxn>
                  <a:cxn ang="0">
                    <a:pos x="498" y="935"/>
                  </a:cxn>
                  <a:cxn ang="0">
                    <a:pos x="323" y="929"/>
                  </a:cxn>
                  <a:cxn ang="0">
                    <a:pos x="313" y="874"/>
                  </a:cxn>
                  <a:cxn ang="0">
                    <a:pos x="281" y="833"/>
                  </a:cxn>
                  <a:cxn ang="0">
                    <a:pos x="260" y="820"/>
                  </a:cxn>
                  <a:cxn ang="0">
                    <a:pos x="254" y="791"/>
                  </a:cxn>
                  <a:cxn ang="0">
                    <a:pos x="234" y="775"/>
                  </a:cxn>
                  <a:cxn ang="0">
                    <a:pos x="216" y="757"/>
                  </a:cxn>
                  <a:cxn ang="0">
                    <a:pos x="211" y="734"/>
                  </a:cxn>
                  <a:cxn ang="0">
                    <a:pos x="193" y="719"/>
                  </a:cxn>
                  <a:cxn ang="0">
                    <a:pos x="166" y="727"/>
                  </a:cxn>
                  <a:cxn ang="0">
                    <a:pos x="135" y="716"/>
                  </a:cxn>
                  <a:cxn ang="0">
                    <a:pos x="135" y="705"/>
                  </a:cxn>
                  <a:cxn ang="0">
                    <a:pos x="135" y="678"/>
                  </a:cxn>
                  <a:cxn ang="0">
                    <a:pos x="122" y="651"/>
                  </a:cxn>
                  <a:cxn ang="0">
                    <a:pos x="121" y="627"/>
                  </a:cxn>
                  <a:cxn ang="0">
                    <a:pos x="107" y="606"/>
                  </a:cxn>
                  <a:cxn ang="0">
                    <a:pos x="111" y="586"/>
                  </a:cxn>
                  <a:cxn ang="0">
                    <a:pos x="73" y="538"/>
                  </a:cxn>
                  <a:cxn ang="0">
                    <a:pos x="73" y="512"/>
                  </a:cxn>
                  <a:cxn ang="0">
                    <a:pos x="93" y="501"/>
                  </a:cxn>
                  <a:cxn ang="0">
                    <a:pos x="93" y="484"/>
                  </a:cxn>
                  <a:cxn ang="0">
                    <a:pos x="73" y="479"/>
                  </a:cxn>
                  <a:cxn ang="0">
                    <a:pos x="65" y="453"/>
                  </a:cxn>
                  <a:cxn ang="0">
                    <a:pos x="54" y="407"/>
                  </a:cxn>
                  <a:cxn ang="0">
                    <a:pos x="82" y="432"/>
                  </a:cxn>
                  <a:cxn ang="0">
                    <a:pos x="72" y="401"/>
                  </a:cxn>
                  <a:cxn ang="0">
                    <a:pos x="93" y="401"/>
                  </a:cxn>
                  <a:cxn ang="0">
                    <a:pos x="93" y="377"/>
                  </a:cxn>
                  <a:cxn ang="0">
                    <a:pos x="72" y="362"/>
                  </a:cxn>
                  <a:cxn ang="0">
                    <a:pos x="62" y="383"/>
                  </a:cxn>
                  <a:cxn ang="0">
                    <a:pos x="44" y="375"/>
                  </a:cxn>
                  <a:cxn ang="0">
                    <a:pos x="7" y="271"/>
                  </a:cxn>
                  <a:cxn ang="0">
                    <a:pos x="16" y="195"/>
                  </a:cxn>
                  <a:cxn ang="0">
                    <a:pos x="0" y="153"/>
                  </a:cxn>
                  <a:cxn ang="0">
                    <a:pos x="8" y="121"/>
                  </a:cxn>
                  <a:cxn ang="0">
                    <a:pos x="27" y="115"/>
                  </a:cxn>
                  <a:cxn ang="0">
                    <a:pos x="44" y="62"/>
                  </a:cxn>
                  <a:cxn ang="0">
                    <a:pos x="44" y="0"/>
                  </a:cxn>
                </a:cxnLst>
                <a:rect l="0" t="0" r="r" b="b"/>
                <a:pathLst>
                  <a:path w="573" h="935">
                    <a:moveTo>
                      <a:pt x="44" y="0"/>
                    </a:moveTo>
                    <a:lnTo>
                      <a:pt x="307" y="55"/>
                    </a:lnTo>
                    <a:lnTo>
                      <a:pt x="249" y="330"/>
                    </a:lnTo>
                    <a:lnTo>
                      <a:pt x="547" y="750"/>
                    </a:lnTo>
                    <a:lnTo>
                      <a:pt x="573" y="803"/>
                    </a:lnTo>
                    <a:lnTo>
                      <a:pt x="546" y="828"/>
                    </a:lnTo>
                    <a:lnTo>
                      <a:pt x="527" y="874"/>
                    </a:lnTo>
                    <a:lnTo>
                      <a:pt x="510" y="902"/>
                    </a:lnTo>
                    <a:lnTo>
                      <a:pt x="528" y="926"/>
                    </a:lnTo>
                    <a:lnTo>
                      <a:pt x="498" y="935"/>
                    </a:lnTo>
                    <a:lnTo>
                      <a:pt x="323" y="929"/>
                    </a:lnTo>
                    <a:lnTo>
                      <a:pt x="313" y="874"/>
                    </a:lnTo>
                    <a:lnTo>
                      <a:pt x="281" y="833"/>
                    </a:lnTo>
                    <a:lnTo>
                      <a:pt x="260" y="820"/>
                    </a:lnTo>
                    <a:lnTo>
                      <a:pt x="254" y="791"/>
                    </a:lnTo>
                    <a:lnTo>
                      <a:pt x="234" y="775"/>
                    </a:lnTo>
                    <a:lnTo>
                      <a:pt x="216" y="757"/>
                    </a:lnTo>
                    <a:lnTo>
                      <a:pt x="211" y="734"/>
                    </a:lnTo>
                    <a:lnTo>
                      <a:pt x="193" y="719"/>
                    </a:lnTo>
                    <a:lnTo>
                      <a:pt x="166" y="727"/>
                    </a:lnTo>
                    <a:lnTo>
                      <a:pt x="135" y="716"/>
                    </a:lnTo>
                    <a:lnTo>
                      <a:pt x="135" y="705"/>
                    </a:lnTo>
                    <a:lnTo>
                      <a:pt x="135" y="678"/>
                    </a:lnTo>
                    <a:lnTo>
                      <a:pt x="122" y="651"/>
                    </a:lnTo>
                    <a:lnTo>
                      <a:pt x="121" y="627"/>
                    </a:lnTo>
                    <a:lnTo>
                      <a:pt x="107" y="606"/>
                    </a:lnTo>
                    <a:lnTo>
                      <a:pt x="111" y="586"/>
                    </a:lnTo>
                    <a:lnTo>
                      <a:pt x="73" y="538"/>
                    </a:lnTo>
                    <a:lnTo>
                      <a:pt x="73" y="512"/>
                    </a:lnTo>
                    <a:lnTo>
                      <a:pt x="93" y="501"/>
                    </a:lnTo>
                    <a:lnTo>
                      <a:pt x="93" y="484"/>
                    </a:lnTo>
                    <a:lnTo>
                      <a:pt x="73" y="479"/>
                    </a:lnTo>
                    <a:lnTo>
                      <a:pt x="65" y="453"/>
                    </a:lnTo>
                    <a:lnTo>
                      <a:pt x="54" y="407"/>
                    </a:lnTo>
                    <a:lnTo>
                      <a:pt x="82" y="432"/>
                    </a:lnTo>
                    <a:lnTo>
                      <a:pt x="72" y="401"/>
                    </a:lnTo>
                    <a:lnTo>
                      <a:pt x="93" y="401"/>
                    </a:lnTo>
                    <a:lnTo>
                      <a:pt x="93" y="377"/>
                    </a:lnTo>
                    <a:lnTo>
                      <a:pt x="72" y="362"/>
                    </a:lnTo>
                    <a:lnTo>
                      <a:pt x="62" y="383"/>
                    </a:lnTo>
                    <a:lnTo>
                      <a:pt x="44" y="375"/>
                    </a:lnTo>
                    <a:lnTo>
                      <a:pt x="7" y="271"/>
                    </a:lnTo>
                    <a:lnTo>
                      <a:pt x="16" y="195"/>
                    </a:lnTo>
                    <a:lnTo>
                      <a:pt x="0" y="153"/>
                    </a:lnTo>
                    <a:lnTo>
                      <a:pt x="8" y="121"/>
                    </a:lnTo>
                    <a:lnTo>
                      <a:pt x="27" y="115"/>
                    </a:lnTo>
                    <a:lnTo>
                      <a:pt x="44" y="62"/>
                    </a:lnTo>
                    <a:lnTo>
                      <a:pt x="44"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0" name="Freeform 339"/>
              <p:cNvSpPr>
                <a:spLocks noChangeArrowheads="1"/>
              </p:cNvSpPr>
              <p:nvPr/>
            </p:nvSpPr>
            <p:spPr bwMode="auto">
              <a:xfrm>
                <a:off x="3280834" y="2730438"/>
                <a:ext cx="920751" cy="1462617"/>
              </a:xfrm>
              <a:custGeom>
                <a:avLst/>
                <a:gdLst/>
                <a:ahLst/>
                <a:cxnLst>
                  <a:cxn ang="0">
                    <a:pos x="56" y="0"/>
                  </a:cxn>
                  <a:cxn ang="0">
                    <a:pos x="0" y="274"/>
                  </a:cxn>
                  <a:cxn ang="0">
                    <a:pos x="297" y="691"/>
                  </a:cxn>
                  <a:cxn ang="0">
                    <a:pos x="314" y="673"/>
                  </a:cxn>
                  <a:cxn ang="0">
                    <a:pos x="314" y="590"/>
                  </a:cxn>
                  <a:cxn ang="0">
                    <a:pos x="349" y="597"/>
                  </a:cxn>
                  <a:cxn ang="0">
                    <a:pos x="388" y="343"/>
                  </a:cxn>
                  <a:cxn ang="0">
                    <a:pos x="413" y="172"/>
                  </a:cxn>
                  <a:cxn ang="0">
                    <a:pos x="421" y="119"/>
                  </a:cxn>
                  <a:cxn ang="0">
                    <a:pos x="435" y="74"/>
                  </a:cxn>
                  <a:cxn ang="0">
                    <a:pos x="240" y="41"/>
                  </a:cxn>
                  <a:cxn ang="0">
                    <a:pos x="56" y="0"/>
                  </a:cxn>
                </a:cxnLst>
                <a:rect l="0" t="0" r="r" b="b"/>
                <a:pathLst>
                  <a:path w="435" h="691">
                    <a:moveTo>
                      <a:pt x="56" y="0"/>
                    </a:moveTo>
                    <a:lnTo>
                      <a:pt x="0" y="274"/>
                    </a:lnTo>
                    <a:lnTo>
                      <a:pt x="297" y="691"/>
                    </a:lnTo>
                    <a:lnTo>
                      <a:pt x="314" y="673"/>
                    </a:lnTo>
                    <a:lnTo>
                      <a:pt x="314" y="590"/>
                    </a:lnTo>
                    <a:lnTo>
                      <a:pt x="349" y="597"/>
                    </a:lnTo>
                    <a:lnTo>
                      <a:pt x="388" y="343"/>
                    </a:lnTo>
                    <a:lnTo>
                      <a:pt x="413" y="172"/>
                    </a:lnTo>
                    <a:lnTo>
                      <a:pt x="421" y="119"/>
                    </a:lnTo>
                    <a:lnTo>
                      <a:pt x="435" y="74"/>
                    </a:lnTo>
                    <a:lnTo>
                      <a:pt x="240" y="41"/>
                    </a:lnTo>
                    <a:lnTo>
                      <a:pt x="56"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91" name="Freeform 340"/>
              <p:cNvSpPr>
                <a:spLocks noChangeArrowheads="1"/>
              </p:cNvSpPr>
              <p:nvPr/>
            </p:nvSpPr>
            <p:spPr bwMode="auto">
              <a:xfrm>
                <a:off x="3784600" y="1521821"/>
                <a:ext cx="831851" cy="1420283"/>
              </a:xfrm>
              <a:custGeom>
                <a:avLst/>
                <a:gdLst/>
                <a:ahLst/>
                <a:cxnLst>
                  <a:cxn ang="0">
                    <a:pos x="96" y="0"/>
                  </a:cxn>
                  <a:cxn ang="0">
                    <a:pos x="60" y="262"/>
                  </a:cxn>
                  <a:cxn ang="0">
                    <a:pos x="97" y="319"/>
                  </a:cxn>
                  <a:cxn ang="0">
                    <a:pos x="39" y="378"/>
                  </a:cxn>
                  <a:cxn ang="0">
                    <a:pos x="31" y="417"/>
                  </a:cxn>
                  <a:cxn ang="0">
                    <a:pos x="47" y="445"/>
                  </a:cxn>
                  <a:cxn ang="0">
                    <a:pos x="31" y="460"/>
                  </a:cxn>
                  <a:cxn ang="0">
                    <a:pos x="0" y="612"/>
                  </a:cxn>
                  <a:cxn ang="0">
                    <a:pos x="187" y="646"/>
                  </a:cxn>
                  <a:cxn ang="0">
                    <a:pos x="364" y="671"/>
                  </a:cxn>
                  <a:cxn ang="0">
                    <a:pos x="383" y="532"/>
                  </a:cxn>
                  <a:cxn ang="0">
                    <a:pos x="393" y="456"/>
                  </a:cxn>
                  <a:cxn ang="0">
                    <a:pos x="375" y="429"/>
                  </a:cxn>
                  <a:cxn ang="0">
                    <a:pos x="335" y="436"/>
                  </a:cxn>
                  <a:cxn ang="0">
                    <a:pos x="282" y="442"/>
                  </a:cxn>
                  <a:cxn ang="0">
                    <a:pos x="272" y="380"/>
                  </a:cxn>
                  <a:cxn ang="0">
                    <a:pos x="208" y="330"/>
                  </a:cxn>
                  <a:cxn ang="0">
                    <a:pos x="217" y="298"/>
                  </a:cxn>
                  <a:cxn ang="0">
                    <a:pos x="223" y="241"/>
                  </a:cxn>
                  <a:cxn ang="0">
                    <a:pos x="141" y="118"/>
                  </a:cxn>
                  <a:cxn ang="0">
                    <a:pos x="152" y="10"/>
                  </a:cxn>
                  <a:cxn ang="0">
                    <a:pos x="96" y="0"/>
                  </a:cxn>
                </a:cxnLst>
                <a:rect l="0" t="0" r="r" b="b"/>
                <a:pathLst>
                  <a:path w="393" h="671">
                    <a:moveTo>
                      <a:pt x="96" y="0"/>
                    </a:moveTo>
                    <a:lnTo>
                      <a:pt x="60" y="262"/>
                    </a:lnTo>
                    <a:lnTo>
                      <a:pt x="97" y="319"/>
                    </a:lnTo>
                    <a:lnTo>
                      <a:pt x="39" y="378"/>
                    </a:lnTo>
                    <a:lnTo>
                      <a:pt x="31" y="417"/>
                    </a:lnTo>
                    <a:lnTo>
                      <a:pt x="47" y="445"/>
                    </a:lnTo>
                    <a:lnTo>
                      <a:pt x="31" y="460"/>
                    </a:lnTo>
                    <a:lnTo>
                      <a:pt x="0" y="612"/>
                    </a:lnTo>
                    <a:lnTo>
                      <a:pt x="187" y="646"/>
                    </a:lnTo>
                    <a:lnTo>
                      <a:pt x="364" y="671"/>
                    </a:lnTo>
                    <a:lnTo>
                      <a:pt x="383" y="532"/>
                    </a:lnTo>
                    <a:lnTo>
                      <a:pt x="393" y="456"/>
                    </a:lnTo>
                    <a:lnTo>
                      <a:pt x="375" y="429"/>
                    </a:lnTo>
                    <a:lnTo>
                      <a:pt x="335" y="436"/>
                    </a:lnTo>
                    <a:lnTo>
                      <a:pt x="282" y="442"/>
                    </a:lnTo>
                    <a:lnTo>
                      <a:pt x="272" y="380"/>
                    </a:lnTo>
                    <a:lnTo>
                      <a:pt x="208" y="330"/>
                    </a:lnTo>
                    <a:lnTo>
                      <a:pt x="217" y="298"/>
                    </a:lnTo>
                    <a:lnTo>
                      <a:pt x="223" y="241"/>
                    </a:lnTo>
                    <a:lnTo>
                      <a:pt x="141" y="118"/>
                    </a:lnTo>
                    <a:lnTo>
                      <a:pt x="152" y="10"/>
                    </a:lnTo>
                    <a:lnTo>
                      <a:pt x="9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2" name="Freeform 341"/>
              <p:cNvSpPr>
                <a:spLocks noChangeArrowheads="1"/>
              </p:cNvSpPr>
              <p:nvPr/>
            </p:nvSpPr>
            <p:spPr bwMode="auto">
              <a:xfrm>
                <a:off x="4040718" y="2887071"/>
                <a:ext cx="766233" cy="1047751"/>
              </a:xfrm>
              <a:custGeom>
                <a:avLst/>
                <a:gdLst/>
                <a:ahLst/>
                <a:cxnLst>
                  <a:cxn ang="0">
                    <a:pos x="67" y="0"/>
                  </a:cxn>
                  <a:cxn ang="0">
                    <a:pos x="246" y="26"/>
                  </a:cxn>
                  <a:cxn ang="0">
                    <a:pos x="233" y="120"/>
                  </a:cxn>
                  <a:cxn ang="0">
                    <a:pos x="362" y="134"/>
                  </a:cxn>
                  <a:cxn ang="0">
                    <a:pos x="327" y="495"/>
                  </a:cxn>
                  <a:cxn ang="0">
                    <a:pos x="0" y="458"/>
                  </a:cxn>
                  <a:cxn ang="0">
                    <a:pos x="34" y="228"/>
                  </a:cxn>
                  <a:cxn ang="0">
                    <a:pos x="67" y="0"/>
                  </a:cxn>
                </a:cxnLst>
                <a:rect l="0" t="0" r="r" b="b"/>
                <a:pathLst>
                  <a:path w="362" h="495">
                    <a:moveTo>
                      <a:pt x="67" y="0"/>
                    </a:moveTo>
                    <a:lnTo>
                      <a:pt x="246" y="26"/>
                    </a:lnTo>
                    <a:lnTo>
                      <a:pt x="233" y="120"/>
                    </a:lnTo>
                    <a:lnTo>
                      <a:pt x="362" y="134"/>
                    </a:lnTo>
                    <a:lnTo>
                      <a:pt x="327" y="495"/>
                    </a:lnTo>
                    <a:lnTo>
                      <a:pt x="0" y="458"/>
                    </a:lnTo>
                    <a:lnTo>
                      <a:pt x="34" y="228"/>
                    </a:lnTo>
                    <a:lnTo>
                      <a:pt x="67"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3" name="Freeform 342"/>
              <p:cNvSpPr>
                <a:spLocks noChangeArrowheads="1"/>
              </p:cNvSpPr>
              <p:nvPr/>
            </p:nvSpPr>
            <p:spPr bwMode="auto">
              <a:xfrm>
                <a:off x="4076701" y="1536637"/>
                <a:ext cx="1443567" cy="950384"/>
              </a:xfrm>
              <a:custGeom>
                <a:avLst/>
                <a:gdLst/>
                <a:ahLst/>
                <a:cxnLst>
                  <a:cxn ang="0">
                    <a:pos x="11" y="0"/>
                  </a:cxn>
                  <a:cxn ang="0">
                    <a:pos x="146" y="19"/>
                  </a:cxn>
                  <a:cxn ang="0">
                    <a:pos x="226" y="30"/>
                  </a:cxn>
                  <a:cxn ang="0">
                    <a:pos x="332" y="41"/>
                  </a:cxn>
                  <a:cxn ang="0">
                    <a:pos x="431" y="52"/>
                  </a:cxn>
                  <a:cxn ang="0">
                    <a:pos x="602" y="65"/>
                  </a:cxn>
                  <a:cxn ang="0">
                    <a:pos x="682" y="71"/>
                  </a:cxn>
                  <a:cxn ang="0">
                    <a:pos x="679" y="438"/>
                  </a:cxn>
                  <a:cxn ang="0">
                    <a:pos x="262" y="400"/>
                  </a:cxn>
                  <a:cxn ang="0">
                    <a:pos x="253" y="449"/>
                  </a:cxn>
                  <a:cxn ang="0">
                    <a:pos x="237" y="425"/>
                  </a:cxn>
                  <a:cxn ang="0">
                    <a:pos x="200" y="429"/>
                  </a:cxn>
                  <a:cxn ang="0">
                    <a:pos x="143" y="438"/>
                  </a:cxn>
                  <a:cxn ang="0">
                    <a:pos x="134" y="375"/>
                  </a:cxn>
                  <a:cxn ang="0">
                    <a:pos x="69" y="326"/>
                  </a:cxn>
                  <a:cxn ang="0">
                    <a:pos x="78" y="277"/>
                  </a:cxn>
                  <a:cxn ang="0">
                    <a:pos x="85" y="238"/>
                  </a:cxn>
                  <a:cxn ang="0">
                    <a:pos x="0" y="113"/>
                  </a:cxn>
                  <a:cxn ang="0">
                    <a:pos x="11" y="0"/>
                  </a:cxn>
                </a:cxnLst>
                <a:rect l="0" t="0" r="r" b="b"/>
                <a:pathLst>
                  <a:path w="682" h="449">
                    <a:moveTo>
                      <a:pt x="11" y="0"/>
                    </a:moveTo>
                    <a:lnTo>
                      <a:pt x="146" y="19"/>
                    </a:lnTo>
                    <a:lnTo>
                      <a:pt x="226" y="30"/>
                    </a:lnTo>
                    <a:lnTo>
                      <a:pt x="332" y="41"/>
                    </a:lnTo>
                    <a:lnTo>
                      <a:pt x="431" y="52"/>
                    </a:lnTo>
                    <a:lnTo>
                      <a:pt x="602" y="65"/>
                    </a:lnTo>
                    <a:lnTo>
                      <a:pt x="682" y="71"/>
                    </a:lnTo>
                    <a:lnTo>
                      <a:pt x="679" y="438"/>
                    </a:lnTo>
                    <a:lnTo>
                      <a:pt x="262" y="400"/>
                    </a:lnTo>
                    <a:lnTo>
                      <a:pt x="253" y="449"/>
                    </a:lnTo>
                    <a:lnTo>
                      <a:pt x="237" y="425"/>
                    </a:lnTo>
                    <a:lnTo>
                      <a:pt x="200" y="429"/>
                    </a:lnTo>
                    <a:lnTo>
                      <a:pt x="143" y="438"/>
                    </a:lnTo>
                    <a:lnTo>
                      <a:pt x="134" y="375"/>
                    </a:lnTo>
                    <a:lnTo>
                      <a:pt x="69" y="326"/>
                    </a:lnTo>
                    <a:lnTo>
                      <a:pt x="78" y="277"/>
                    </a:lnTo>
                    <a:lnTo>
                      <a:pt x="85" y="238"/>
                    </a:lnTo>
                    <a:lnTo>
                      <a:pt x="0" y="113"/>
                    </a:lnTo>
                    <a:lnTo>
                      <a:pt x="11"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94" name="Freeform 343"/>
              <p:cNvSpPr>
                <a:spLocks noChangeArrowheads="1"/>
              </p:cNvSpPr>
              <p:nvPr/>
            </p:nvSpPr>
            <p:spPr bwMode="auto">
              <a:xfrm>
                <a:off x="4527551" y="2374838"/>
                <a:ext cx="986367" cy="853017"/>
              </a:xfrm>
              <a:custGeom>
                <a:avLst/>
                <a:gdLst/>
                <a:ahLst/>
                <a:cxnLst>
                  <a:cxn ang="0">
                    <a:pos x="45" y="0"/>
                  </a:cxn>
                  <a:cxn ang="0">
                    <a:pos x="28" y="149"/>
                  </a:cxn>
                  <a:cxn ang="0">
                    <a:pos x="0" y="365"/>
                  </a:cxn>
                  <a:cxn ang="0">
                    <a:pos x="135" y="378"/>
                  </a:cxn>
                  <a:cxn ang="0">
                    <a:pos x="450" y="403"/>
                  </a:cxn>
                  <a:cxn ang="0">
                    <a:pos x="466" y="41"/>
                  </a:cxn>
                  <a:cxn ang="0">
                    <a:pos x="45" y="0"/>
                  </a:cxn>
                </a:cxnLst>
                <a:rect l="0" t="0" r="r" b="b"/>
                <a:pathLst>
                  <a:path w="466" h="403">
                    <a:moveTo>
                      <a:pt x="45" y="0"/>
                    </a:moveTo>
                    <a:lnTo>
                      <a:pt x="28" y="149"/>
                    </a:lnTo>
                    <a:lnTo>
                      <a:pt x="0" y="365"/>
                    </a:lnTo>
                    <a:lnTo>
                      <a:pt x="135" y="378"/>
                    </a:lnTo>
                    <a:lnTo>
                      <a:pt x="450" y="403"/>
                    </a:lnTo>
                    <a:lnTo>
                      <a:pt x="466" y="41"/>
                    </a:lnTo>
                    <a:lnTo>
                      <a:pt x="45"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95" name="Freeform 344"/>
              <p:cNvSpPr>
                <a:spLocks noChangeArrowheads="1"/>
              </p:cNvSpPr>
              <p:nvPr/>
            </p:nvSpPr>
            <p:spPr bwMode="auto">
              <a:xfrm>
                <a:off x="4726518" y="3170705"/>
                <a:ext cx="1028700" cy="808567"/>
              </a:xfrm>
              <a:custGeom>
                <a:avLst/>
                <a:gdLst/>
                <a:ahLst/>
                <a:cxnLst>
                  <a:cxn ang="0">
                    <a:pos x="41" y="0"/>
                  </a:cxn>
                  <a:cxn ang="0">
                    <a:pos x="16" y="230"/>
                  </a:cxn>
                  <a:cxn ang="0">
                    <a:pos x="0" y="362"/>
                  </a:cxn>
                  <a:cxn ang="0">
                    <a:pos x="244" y="375"/>
                  </a:cxn>
                  <a:cxn ang="0">
                    <a:pos x="475" y="382"/>
                  </a:cxn>
                  <a:cxn ang="0">
                    <a:pos x="482" y="203"/>
                  </a:cxn>
                  <a:cxn ang="0">
                    <a:pos x="486" y="29"/>
                  </a:cxn>
                  <a:cxn ang="0">
                    <a:pos x="353" y="26"/>
                  </a:cxn>
                  <a:cxn ang="0">
                    <a:pos x="41" y="0"/>
                  </a:cxn>
                </a:cxnLst>
                <a:rect l="0" t="0" r="r" b="b"/>
                <a:pathLst>
                  <a:path w="486" h="382">
                    <a:moveTo>
                      <a:pt x="41" y="0"/>
                    </a:moveTo>
                    <a:lnTo>
                      <a:pt x="16" y="230"/>
                    </a:lnTo>
                    <a:lnTo>
                      <a:pt x="0" y="362"/>
                    </a:lnTo>
                    <a:lnTo>
                      <a:pt x="244" y="375"/>
                    </a:lnTo>
                    <a:lnTo>
                      <a:pt x="475" y="382"/>
                    </a:lnTo>
                    <a:lnTo>
                      <a:pt x="482" y="203"/>
                    </a:lnTo>
                    <a:lnTo>
                      <a:pt x="486" y="29"/>
                    </a:lnTo>
                    <a:lnTo>
                      <a:pt x="353" y="26"/>
                    </a:lnTo>
                    <a:lnTo>
                      <a:pt x="41"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6" name="Freeform 345"/>
              <p:cNvSpPr>
                <a:spLocks noChangeArrowheads="1"/>
              </p:cNvSpPr>
              <p:nvPr/>
            </p:nvSpPr>
            <p:spPr bwMode="auto">
              <a:xfrm>
                <a:off x="3801533" y="3850155"/>
                <a:ext cx="933451" cy="1092200"/>
              </a:xfrm>
              <a:custGeom>
                <a:avLst/>
                <a:gdLst/>
                <a:ahLst/>
                <a:cxnLst>
                  <a:cxn ang="0">
                    <a:pos x="113" y="0"/>
                  </a:cxn>
                  <a:cxn ang="0">
                    <a:pos x="103" y="68"/>
                  </a:cxn>
                  <a:cxn ang="0">
                    <a:pos x="65" y="60"/>
                  </a:cxn>
                  <a:cxn ang="0">
                    <a:pos x="68" y="146"/>
                  </a:cxn>
                  <a:cxn ang="0">
                    <a:pos x="51" y="163"/>
                  </a:cxn>
                  <a:cxn ang="0">
                    <a:pos x="77" y="216"/>
                  </a:cxn>
                  <a:cxn ang="0">
                    <a:pos x="51" y="240"/>
                  </a:cxn>
                  <a:cxn ang="0">
                    <a:pos x="35" y="278"/>
                  </a:cxn>
                  <a:cxn ang="0">
                    <a:pos x="13" y="315"/>
                  </a:cxn>
                  <a:cxn ang="0">
                    <a:pos x="29" y="338"/>
                  </a:cxn>
                  <a:cxn ang="0">
                    <a:pos x="3" y="347"/>
                  </a:cxn>
                  <a:cxn ang="0">
                    <a:pos x="0" y="381"/>
                  </a:cxn>
                  <a:cxn ang="0">
                    <a:pos x="248" y="514"/>
                  </a:cxn>
                  <a:cxn ang="0">
                    <a:pos x="388" y="516"/>
                  </a:cxn>
                  <a:cxn ang="0">
                    <a:pos x="441" y="40"/>
                  </a:cxn>
                  <a:cxn ang="0">
                    <a:pos x="113" y="0"/>
                  </a:cxn>
                </a:cxnLst>
                <a:rect l="0" t="0" r="r" b="b"/>
                <a:pathLst>
                  <a:path w="441" h="516">
                    <a:moveTo>
                      <a:pt x="113" y="0"/>
                    </a:moveTo>
                    <a:lnTo>
                      <a:pt x="103" y="68"/>
                    </a:lnTo>
                    <a:lnTo>
                      <a:pt x="65" y="60"/>
                    </a:lnTo>
                    <a:lnTo>
                      <a:pt x="68" y="146"/>
                    </a:lnTo>
                    <a:lnTo>
                      <a:pt x="51" y="163"/>
                    </a:lnTo>
                    <a:lnTo>
                      <a:pt x="77" y="216"/>
                    </a:lnTo>
                    <a:lnTo>
                      <a:pt x="51" y="240"/>
                    </a:lnTo>
                    <a:lnTo>
                      <a:pt x="35" y="278"/>
                    </a:lnTo>
                    <a:lnTo>
                      <a:pt x="13" y="315"/>
                    </a:lnTo>
                    <a:lnTo>
                      <a:pt x="29" y="338"/>
                    </a:lnTo>
                    <a:lnTo>
                      <a:pt x="3" y="347"/>
                    </a:lnTo>
                    <a:lnTo>
                      <a:pt x="0" y="381"/>
                    </a:lnTo>
                    <a:lnTo>
                      <a:pt x="248" y="514"/>
                    </a:lnTo>
                    <a:lnTo>
                      <a:pt x="388" y="516"/>
                    </a:lnTo>
                    <a:lnTo>
                      <a:pt x="441" y="40"/>
                    </a:lnTo>
                    <a:lnTo>
                      <a:pt x="113"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7" name="Freeform 346"/>
              <p:cNvSpPr>
                <a:spLocks noChangeArrowheads="1"/>
              </p:cNvSpPr>
              <p:nvPr/>
            </p:nvSpPr>
            <p:spPr bwMode="auto">
              <a:xfrm>
                <a:off x="4616451" y="3928471"/>
                <a:ext cx="986367" cy="1037167"/>
              </a:xfrm>
              <a:custGeom>
                <a:avLst/>
                <a:gdLst/>
                <a:ahLst/>
                <a:cxnLst>
                  <a:cxn ang="0">
                    <a:pos x="56" y="0"/>
                  </a:cxn>
                  <a:cxn ang="0">
                    <a:pos x="466" y="19"/>
                  </a:cxn>
                  <a:cxn ang="0">
                    <a:pos x="446" y="451"/>
                  </a:cxn>
                  <a:cxn ang="0">
                    <a:pos x="314" y="445"/>
                  </a:cxn>
                  <a:cxn ang="0">
                    <a:pos x="188" y="440"/>
                  </a:cxn>
                  <a:cxn ang="0">
                    <a:pos x="188" y="457"/>
                  </a:cxn>
                  <a:cxn ang="0">
                    <a:pos x="84" y="457"/>
                  </a:cxn>
                  <a:cxn ang="0">
                    <a:pos x="78" y="490"/>
                  </a:cxn>
                  <a:cxn ang="0">
                    <a:pos x="0" y="479"/>
                  </a:cxn>
                  <a:cxn ang="0">
                    <a:pos x="44" y="113"/>
                  </a:cxn>
                  <a:cxn ang="0">
                    <a:pos x="56" y="0"/>
                  </a:cxn>
                </a:cxnLst>
                <a:rect l="0" t="0" r="r" b="b"/>
                <a:pathLst>
                  <a:path w="466" h="490">
                    <a:moveTo>
                      <a:pt x="56" y="0"/>
                    </a:moveTo>
                    <a:lnTo>
                      <a:pt x="466" y="19"/>
                    </a:lnTo>
                    <a:lnTo>
                      <a:pt x="446" y="451"/>
                    </a:lnTo>
                    <a:lnTo>
                      <a:pt x="314" y="445"/>
                    </a:lnTo>
                    <a:lnTo>
                      <a:pt x="188" y="440"/>
                    </a:lnTo>
                    <a:lnTo>
                      <a:pt x="188" y="457"/>
                    </a:lnTo>
                    <a:lnTo>
                      <a:pt x="84" y="457"/>
                    </a:lnTo>
                    <a:lnTo>
                      <a:pt x="78" y="490"/>
                    </a:lnTo>
                    <a:lnTo>
                      <a:pt x="0" y="479"/>
                    </a:lnTo>
                    <a:lnTo>
                      <a:pt x="44" y="113"/>
                    </a:lnTo>
                    <a:lnTo>
                      <a:pt x="56"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98" name="Freeform 347"/>
              <p:cNvSpPr>
                <a:spLocks noChangeArrowheads="1"/>
              </p:cNvSpPr>
              <p:nvPr/>
            </p:nvSpPr>
            <p:spPr bwMode="auto">
              <a:xfrm>
                <a:off x="5005918" y="4085105"/>
                <a:ext cx="2008716" cy="1962151"/>
              </a:xfrm>
              <a:custGeom>
                <a:avLst/>
                <a:gdLst/>
                <a:ahLst/>
                <a:cxnLst>
                  <a:cxn ang="0">
                    <a:pos x="276" y="0"/>
                  </a:cxn>
                  <a:cxn ang="0">
                    <a:pos x="485" y="8"/>
                  </a:cxn>
                  <a:cxn ang="0">
                    <a:pos x="485" y="176"/>
                  </a:cxn>
                  <a:cxn ang="0">
                    <a:pos x="592" y="223"/>
                  </a:cxn>
                  <a:cxn ang="0">
                    <a:pos x="621" y="208"/>
                  </a:cxn>
                  <a:cxn ang="0">
                    <a:pos x="691" y="243"/>
                  </a:cxn>
                  <a:cxn ang="0">
                    <a:pos x="734" y="241"/>
                  </a:cxn>
                  <a:cxn ang="0">
                    <a:pos x="814" y="205"/>
                  </a:cxn>
                  <a:cxn ang="0">
                    <a:pos x="861" y="239"/>
                  </a:cxn>
                  <a:cxn ang="0">
                    <a:pos x="902" y="249"/>
                  </a:cxn>
                  <a:cxn ang="0">
                    <a:pos x="902" y="386"/>
                  </a:cxn>
                  <a:cxn ang="0">
                    <a:pos x="949" y="471"/>
                  </a:cxn>
                  <a:cxn ang="0">
                    <a:pos x="937" y="587"/>
                  </a:cxn>
                  <a:cxn ang="0">
                    <a:pos x="886" y="635"/>
                  </a:cxn>
                  <a:cxn ang="0">
                    <a:pos x="875" y="591"/>
                  </a:cxn>
                  <a:cxn ang="0">
                    <a:pos x="861" y="611"/>
                  </a:cxn>
                  <a:cxn ang="0">
                    <a:pos x="871" y="638"/>
                  </a:cxn>
                  <a:cxn ang="0">
                    <a:pos x="780" y="709"/>
                  </a:cxn>
                  <a:cxn ang="0">
                    <a:pos x="757" y="712"/>
                  </a:cxn>
                  <a:cxn ang="0">
                    <a:pos x="710" y="747"/>
                  </a:cxn>
                  <a:cxn ang="0">
                    <a:pos x="710" y="766"/>
                  </a:cxn>
                  <a:cxn ang="0">
                    <a:pos x="695" y="770"/>
                  </a:cxn>
                  <a:cxn ang="0">
                    <a:pos x="706" y="794"/>
                  </a:cxn>
                  <a:cxn ang="0">
                    <a:pos x="681" y="828"/>
                  </a:cxn>
                  <a:cxn ang="0">
                    <a:pos x="695" y="878"/>
                  </a:cxn>
                  <a:cxn ang="0">
                    <a:pos x="710" y="896"/>
                  </a:cxn>
                  <a:cxn ang="0">
                    <a:pos x="706" y="927"/>
                  </a:cxn>
                  <a:cxn ang="0">
                    <a:pos x="670" y="927"/>
                  </a:cxn>
                  <a:cxn ang="0">
                    <a:pos x="636" y="912"/>
                  </a:cxn>
                  <a:cxn ang="0">
                    <a:pos x="613" y="916"/>
                  </a:cxn>
                  <a:cxn ang="0">
                    <a:pos x="540" y="889"/>
                  </a:cxn>
                  <a:cxn ang="0">
                    <a:pos x="507" y="783"/>
                  </a:cxn>
                  <a:cxn ang="0">
                    <a:pos x="456" y="732"/>
                  </a:cxn>
                  <a:cxn ang="0">
                    <a:pos x="411" y="638"/>
                  </a:cxn>
                  <a:cxn ang="0">
                    <a:pos x="389" y="630"/>
                  </a:cxn>
                  <a:cxn ang="0">
                    <a:pos x="366" y="606"/>
                  </a:cxn>
                  <a:cxn ang="0">
                    <a:pos x="342" y="606"/>
                  </a:cxn>
                  <a:cxn ang="0">
                    <a:pos x="306" y="598"/>
                  </a:cxn>
                  <a:cxn ang="0">
                    <a:pos x="280" y="606"/>
                  </a:cxn>
                  <a:cxn ang="0">
                    <a:pos x="260" y="652"/>
                  </a:cxn>
                  <a:cxn ang="0">
                    <a:pos x="233" y="660"/>
                  </a:cxn>
                  <a:cxn ang="0">
                    <a:pos x="172" y="624"/>
                  </a:cxn>
                  <a:cxn ang="0">
                    <a:pos x="137" y="581"/>
                  </a:cxn>
                  <a:cxn ang="0">
                    <a:pos x="131" y="526"/>
                  </a:cxn>
                  <a:cxn ang="0">
                    <a:pos x="105" y="491"/>
                  </a:cxn>
                  <a:cxn ang="0">
                    <a:pos x="45" y="440"/>
                  </a:cxn>
                  <a:cxn ang="0">
                    <a:pos x="0" y="387"/>
                  </a:cxn>
                  <a:cxn ang="0">
                    <a:pos x="0" y="365"/>
                  </a:cxn>
                  <a:cxn ang="0">
                    <a:pos x="145" y="366"/>
                  </a:cxn>
                  <a:cxn ang="0">
                    <a:pos x="260" y="377"/>
                  </a:cxn>
                  <a:cxn ang="0">
                    <a:pos x="276" y="0"/>
                  </a:cxn>
                </a:cxnLst>
                <a:rect l="0" t="0" r="r" b="b"/>
                <a:pathLst>
                  <a:path w="949" h="927">
                    <a:moveTo>
                      <a:pt x="276" y="0"/>
                    </a:moveTo>
                    <a:lnTo>
                      <a:pt x="485" y="8"/>
                    </a:lnTo>
                    <a:lnTo>
                      <a:pt x="485" y="176"/>
                    </a:lnTo>
                    <a:lnTo>
                      <a:pt x="592" y="223"/>
                    </a:lnTo>
                    <a:lnTo>
                      <a:pt x="621" y="208"/>
                    </a:lnTo>
                    <a:lnTo>
                      <a:pt x="691" y="243"/>
                    </a:lnTo>
                    <a:lnTo>
                      <a:pt x="734" y="241"/>
                    </a:lnTo>
                    <a:lnTo>
                      <a:pt x="814" y="205"/>
                    </a:lnTo>
                    <a:lnTo>
                      <a:pt x="861" y="239"/>
                    </a:lnTo>
                    <a:lnTo>
                      <a:pt x="902" y="249"/>
                    </a:lnTo>
                    <a:lnTo>
                      <a:pt x="902" y="386"/>
                    </a:lnTo>
                    <a:lnTo>
                      <a:pt x="949" y="471"/>
                    </a:lnTo>
                    <a:lnTo>
                      <a:pt x="937" y="587"/>
                    </a:lnTo>
                    <a:lnTo>
                      <a:pt x="886" y="635"/>
                    </a:lnTo>
                    <a:lnTo>
                      <a:pt x="875" y="591"/>
                    </a:lnTo>
                    <a:lnTo>
                      <a:pt x="861" y="611"/>
                    </a:lnTo>
                    <a:lnTo>
                      <a:pt x="871" y="638"/>
                    </a:lnTo>
                    <a:lnTo>
                      <a:pt x="780" y="709"/>
                    </a:lnTo>
                    <a:lnTo>
                      <a:pt x="757" y="712"/>
                    </a:lnTo>
                    <a:lnTo>
                      <a:pt x="710" y="747"/>
                    </a:lnTo>
                    <a:lnTo>
                      <a:pt x="710" y="766"/>
                    </a:lnTo>
                    <a:lnTo>
                      <a:pt x="695" y="770"/>
                    </a:lnTo>
                    <a:lnTo>
                      <a:pt x="706" y="794"/>
                    </a:lnTo>
                    <a:lnTo>
                      <a:pt x="681" y="828"/>
                    </a:lnTo>
                    <a:lnTo>
                      <a:pt x="695" y="878"/>
                    </a:lnTo>
                    <a:lnTo>
                      <a:pt x="710" y="896"/>
                    </a:lnTo>
                    <a:lnTo>
                      <a:pt x="706" y="927"/>
                    </a:lnTo>
                    <a:lnTo>
                      <a:pt x="670" y="927"/>
                    </a:lnTo>
                    <a:lnTo>
                      <a:pt x="636" y="912"/>
                    </a:lnTo>
                    <a:lnTo>
                      <a:pt x="613" y="916"/>
                    </a:lnTo>
                    <a:lnTo>
                      <a:pt x="540" y="889"/>
                    </a:lnTo>
                    <a:lnTo>
                      <a:pt x="507" y="783"/>
                    </a:lnTo>
                    <a:lnTo>
                      <a:pt x="456" y="732"/>
                    </a:lnTo>
                    <a:lnTo>
                      <a:pt x="411" y="638"/>
                    </a:lnTo>
                    <a:lnTo>
                      <a:pt x="389" y="630"/>
                    </a:lnTo>
                    <a:lnTo>
                      <a:pt x="366" y="606"/>
                    </a:lnTo>
                    <a:lnTo>
                      <a:pt x="342" y="606"/>
                    </a:lnTo>
                    <a:lnTo>
                      <a:pt x="306" y="598"/>
                    </a:lnTo>
                    <a:lnTo>
                      <a:pt x="280" y="606"/>
                    </a:lnTo>
                    <a:lnTo>
                      <a:pt x="260" y="652"/>
                    </a:lnTo>
                    <a:lnTo>
                      <a:pt x="233" y="660"/>
                    </a:lnTo>
                    <a:lnTo>
                      <a:pt x="172" y="624"/>
                    </a:lnTo>
                    <a:lnTo>
                      <a:pt x="137" y="581"/>
                    </a:lnTo>
                    <a:lnTo>
                      <a:pt x="131" y="526"/>
                    </a:lnTo>
                    <a:lnTo>
                      <a:pt x="105" y="491"/>
                    </a:lnTo>
                    <a:lnTo>
                      <a:pt x="45" y="440"/>
                    </a:lnTo>
                    <a:lnTo>
                      <a:pt x="0" y="387"/>
                    </a:lnTo>
                    <a:lnTo>
                      <a:pt x="0" y="365"/>
                    </a:lnTo>
                    <a:lnTo>
                      <a:pt x="145" y="366"/>
                    </a:lnTo>
                    <a:lnTo>
                      <a:pt x="260" y="377"/>
                    </a:lnTo>
                    <a:lnTo>
                      <a:pt x="27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9" name="Freeform 348"/>
              <p:cNvSpPr>
                <a:spLocks noChangeArrowheads="1"/>
              </p:cNvSpPr>
              <p:nvPr/>
            </p:nvSpPr>
            <p:spPr bwMode="auto">
              <a:xfrm>
                <a:off x="5513918" y="1693271"/>
                <a:ext cx="967316" cy="594784"/>
              </a:xfrm>
              <a:custGeom>
                <a:avLst/>
                <a:gdLst/>
                <a:ahLst/>
                <a:cxnLst>
                  <a:cxn ang="0">
                    <a:pos x="1" y="0"/>
                  </a:cxn>
                  <a:cxn ang="0">
                    <a:pos x="384" y="9"/>
                  </a:cxn>
                  <a:cxn ang="0">
                    <a:pos x="412" y="91"/>
                  </a:cxn>
                  <a:cxn ang="0">
                    <a:pos x="438" y="155"/>
                  </a:cxn>
                  <a:cxn ang="0">
                    <a:pos x="457" y="258"/>
                  </a:cxn>
                  <a:cxn ang="0">
                    <a:pos x="446" y="281"/>
                  </a:cxn>
                  <a:cxn ang="0">
                    <a:pos x="304" y="278"/>
                  </a:cxn>
                  <a:cxn ang="0">
                    <a:pos x="0" y="273"/>
                  </a:cxn>
                  <a:cxn ang="0">
                    <a:pos x="1" y="0"/>
                  </a:cxn>
                </a:cxnLst>
                <a:rect l="0" t="0" r="r" b="b"/>
                <a:pathLst>
                  <a:path w="457" h="281">
                    <a:moveTo>
                      <a:pt x="1" y="0"/>
                    </a:moveTo>
                    <a:lnTo>
                      <a:pt x="384" y="9"/>
                    </a:lnTo>
                    <a:lnTo>
                      <a:pt x="412" y="91"/>
                    </a:lnTo>
                    <a:lnTo>
                      <a:pt x="438" y="155"/>
                    </a:lnTo>
                    <a:lnTo>
                      <a:pt x="457" y="258"/>
                    </a:lnTo>
                    <a:lnTo>
                      <a:pt x="446" y="281"/>
                    </a:lnTo>
                    <a:lnTo>
                      <a:pt x="304" y="278"/>
                    </a:lnTo>
                    <a:lnTo>
                      <a:pt x="0" y="273"/>
                    </a:lnTo>
                    <a:lnTo>
                      <a:pt x="1"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0" name="Freeform 349"/>
              <p:cNvSpPr>
                <a:spLocks noChangeArrowheads="1"/>
              </p:cNvSpPr>
              <p:nvPr/>
            </p:nvSpPr>
            <p:spPr bwMode="auto">
              <a:xfrm>
                <a:off x="5488517" y="2264772"/>
                <a:ext cx="1016000" cy="700617"/>
              </a:xfrm>
              <a:custGeom>
                <a:avLst/>
                <a:gdLst/>
                <a:ahLst/>
                <a:cxnLst>
                  <a:cxn ang="0">
                    <a:pos x="8" y="0"/>
                  </a:cxn>
                  <a:cxn ang="0">
                    <a:pos x="7" y="128"/>
                  </a:cxn>
                  <a:cxn ang="0">
                    <a:pos x="0" y="278"/>
                  </a:cxn>
                  <a:cxn ang="0">
                    <a:pos x="348" y="283"/>
                  </a:cxn>
                  <a:cxn ang="0">
                    <a:pos x="385" y="304"/>
                  </a:cxn>
                  <a:cxn ang="0">
                    <a:pos x="410" y="277"/>
                  </a:cxn>
                  <a:cxn ang="0">
                    <a:pos x="480" y="331"/>
                  </a:cxn>
                  <a:cxn ang="0">
                    <a:pos x="470" y="274"/>
                  </a:cxn>
                  <a:cxn ang="0">
                    <a:pos x="476" y="229"/>
                  </a:cxn>
                  <a:cxn ang="0">
                    <a:pos x="480" y="80"/>
                  </a:cxn>
                  <a:cxn ang="0">
                    <a:pos x="449" y="48"/>
                  </a:cxn>
                  <a:cxn ang="0">
                    <a:pos x="462" y="7"/>
                  </a:cxn>
                  <a:cxn ang="0">
                    <a:pos x="233" y="4"/>
                  </a:cxn>
                  <a:cxn ang="0">
                    <a:pos x="8" y="0"/>
                  </a:cxn>
                </a:cxnLst>
                <a:rect l="0" t="0" r="r" b="b"/>
                <a:pathLst>
                  <a:path w="480" h="331">
                    <a:moveTo>
                      <a:pt x="8" y="0"/>
                    </a:moveTo>
                    <a:lnTo>
                      <a:pt x="7" y="128"/>
                    </a:lnTo>
                    <a:lnTo>
                      <a:pt x="0" y="278"/>
                    </a:lnTo>
                    <a:lnTo>
                      <a:pt x="348" y="283"/>
                    </a:lnTo>
                    <a:lnTo>
                      <a:pt x="385" y="304"/>
                    </a:lnTo>
                    <a:lnTo>
                      <a:pt x="410" y="277"/>
                    </a:lnTo>
                    <a:lnTo>
                      <a:pt x="480" y="331"/>
                    </a:lnTo>
                    <a:lnTo>
                      <a:pt x="470" y="274"/>
                    </a:lnTo>
                    <a:lnTo>
                      <a:pt x="476" y="229"/>
                    </a:lnTo>
                    <a:lnTo>
                      <a:pt x="480" y="80"/>
                    </a:lnTo>
                    <a:lnTo>
                      <a:pt x="449" y="48"/>
                    </a:lnTo>
                    <a:lnTo>
                      <a:pt x="462" y="7"/>
                    </a:lnTo>
                    <a:lnTo>
                      <a:pt x="233" y="4"/>
                    </a:lnTo>
                    <a:lnTo>
                      <a:pt x="8"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1" name="Freeform 350"/>
              <p:cNvSpPr>
                <a:spLocks noChangeArrowheads="1"/>
              </p:cNvSpPr>
              <p:nvPr/>
            </p:nvSpPr>
            <p:spPr bwMode="auto">
              <a:xfrm>
                <a:off x="5473701" y="2844737"/>
                <a:ext cx="1208617" cy="577851"/>
              </a:xfrm>
              <a:custGeom>
                <a:avLst/>
                <a:gdLst/>
                <a:ahLst/>
                <a:cxnLst>
                  <a:cxn ang="0">
                    <a:pos x="6" y="0"/>
                  </a:cxn>
                  <a:cxn ang="0">
                    <a:pos x="0" y="180"/>
                  </a:cxn>
                  <a:cxn ang="0">
                    <a:pos x="129" y="184"/>
                  </a:cxn>
                  <a:cxn ang="0">
                    <a:pos x="127" y="273"/>
                  </a:cxn>
                  <a:cxn ang="0">
                    <a:pos x="302" y="270"/>
                  </a:cxn>
                  <a:cxn ang="0">
                    <a:pos x="458" y="267"/>
                  </a:cxn>
                  <a:cxn ang="0">
                    <a:pos x="571" y="270"/>
                  </a:cxn>
                  <a:cxn ang="0">
                    <a:pos x="536" y="193"/>
                  </a:cxn>
                  <a:cxn ang="0">
                    <a:pos x="511" y="122"/>
                  </a:cxn>
                  <a:cxn ang="0">
                    <a:pos x="485" y="49"/>
                  </a:cxn>
                  <a:cxn ang="0">
                    <a:pos x="420" y="3"/>
                  </a:cxn>
                  <a:cxn ang="0">
                    <a:pos x="391" y="29"/>
                  </a:cxn>
                  <a:cxn ang="0">
                    <a:pos x="355" y="9"/>
                  </a:cxn>
                  <a:cxn ang="0">
                    <a:pos x="199" y="4"/>
                  </a:cxn>
                  <a:cxn ang="0">
                    <a:pos x="6" y="0"/>
                  </a:cxn>
                </a:cxnLst>
                <a:rect l="0" t="0" r="r" b="b"/>
                <a:pathLst>
                  <a:path w="571" h="273">
                    <a:moveTo>
                      <a:pt x="6" y="0"/>
                    </a:moveTo>
                    <a:lnTo>
                      <a:pt x="0" y="180"/>
                    </a:lnTo>
                    <a:lnTo>
                      <a:pt x="129" y="184"/>
                    </a:lnTo>
                    <a:lnTo>
                      <a:pt x="127" y="273"/>
                    </a:lnTo>
                    <a:lnTo>
                      <a:pt x="302" y="270"/>
                    </a:lnTo>
                    <a:lnTo>
                      <a:pt x="458" y="267"/>
                    </a:lnTo>
                    <a:lnTo>
                      <a:pt x="571" y="270"/>
                    </a:lnTo>
                    <a:lnTo>
                      <a:pt x="536" y="193"/>
                    </a:lnTo>
                    <a:lnTo>
                      <a:pt x="511" y="122"/>
                    </a:lnTo>
                    <a:lnTo>
                      <a:pt x="485" y="49"/>
                    </a:lnTo>
                    <a:lnTo>
                      <a:pt x="420" y="3"/>
                    </a:lnTo>
                    <a:lnTo>
                      <a:pt x="391" y="29"/>
                    </a:lnTo>
                    <a:lnTo>
                      <a:pt x="355" y="9"/>
                    </a:lnTo>
                    <a:lnTo>
                      <a:pt x="199" y="4"/>
                    </a:lnTo>
                    <a:lnTo>
                      <a:pt x="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2" name="Freeform 351"/>
              <p:cNvSpPr>
                <a:spLocks noChangeArrowheads="1"/>
              </p:cNvSpPr>
              <p:nvPr/>
            </p:nvSpPr>
            <p:spPr bwMode="auto">
              <a:xfrm>
                <a:off x="5731934" y="3405655"/>
                <a:ext cx="1064684" cy="575733"/>
              </a:xfrm>
              <a:custGeom>
                <a:avLst/>
                <a:gdLst/>
                <a:ahLst/>
                <a:cxnLst>
                  <a:cxn ang="0">
                    <a:pos x="5" y="4"/>
                  </a:cxn>
                  <a:cxn ang="0">
                    <a:pos x="4" y="160"/>
                  </a:cxn>
                  <a:cxn ang="0">
                    <a:pos x="0" y="270"/>
                  </a:cxn>
                  <a:cxn ang="0">
                    <a:pos x="503" y="272"/>
                  </a:cxn>
                  <a:cxn ang="0">
                    <a:pos x="493" y="131"/>
                  </a:cxn>
                  <a:cxn ang="0">
                    <a:pos x="493" y="78"/>
                  </a:cxn>
                  <a:cxn ang="0">
                    <a:pos x="453" y="45"/>
                  </a:cxn>
                  <a:cxn ang="0">
                    <a:pos x="465" y="16"/>
                  </a:cxn>
                  <a:cxn ang="0">
                    <a:pos x="446" y="0"/>
                  </a:cxn>
                  <a:cxn ang="0">
                    <a:pos x="219" y="4"/>
                  </a:cxn>
                  <a:cxn ang="0">
                    <a:pos x="5" y="4"/>
                  </a:cxn>
                </a:cxnLst>
                <a:rect l="0" t="0" r="r" b="b"/>
                <a:pathLst>
                  <a:path w="503" h="272">
                    <a:moveTo>
                      <a:pt x="5" y="4"/>
                    </a:moveTo>
                    <a:lnTo>
                      <a:pt x="4" y="160"/>
                    </a:lnTo>
                    <a:lnTo>
                      <a:pt x="0" y="270"/>
                    </a:lnTo>
                    <a:lnTo>
                      <a:pt x="503" y="272"/>
                    </a:lnTo>
                    <a:lnTo>
                      <a:pt x="493" y="131"/>
                    </a:lnTo>
                    <a:lnTo>
                      <a:pt x="493" y="78"/>
                    </a:lnTo>
                    <a:lnTo>
                      <a:pt x="453" y="45"/>
                    </a:lnTo>
                    <a:lnTo>
                      <a:pt x="465" y="16"/>
                    </a:lnTo>
                    <a:lnTo>
                      <a:pt x="446" y="0"/>
                    </a:lnTo>
                    <a:lnTo>
                      <a:pt x="219" y="4"/>
                    </a:lnTo>
                    <a:lnTo>
                      <a:pt x="5" y="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3" name="Freeform 352"/>
              <p:cNvSpPr>
                <a:spLocks noChangeArrowheads="1"/>
              </p:cNvSpPr>
              <p:nvPr/>
            </p:nvSpPr>
            <p:spPr bwMode="auto">
              <a:xfrm>
                <a:off x="5590118" y="3964455"/>
                <a:ext cx="1240367" cy="635000"/>
              </a:xfrm>
              <a:custGeom>
                <a:avLst/>
                <a:gdLst/>
                <a:ahLst/>
                <a:cxnLst>
                  <a:cxn ang="0">
                    <a:pos x="4" y="0"/>
                  </a:cxn>
                  <a:cxn ang="0">
                    <a:pos x="0" y="55"/>
                  </a:cxn>
                  <a:cxn ang="0">
                    <a:pos x="207" y="61"/>
                  </a:cxn>
                  <a:cxn ang="0">
                    <a:pos x="209" y="232"/>
                  </a:cxn>
                  <a:cxn ang="0">
                    <a:pos x="316" y="278"/>
                  </a:cxn>
                  <a:cxn ang="0">
                    <a:pos x="345" y="261"/>
                  </a:cxn>
                  <a:cxn ang="0">
                    <a:pos x="413" y="300"/>
                  </a:cxn>
                  <a:cxn ang="0">
                    <a:pos x="456" y="298"/>
                  </a:cxn>
                  <a:cxn ang="0">
                    <a:pos x="537" y="261"/>
                  </a:cxn>
                  <a:cxn ang="0">
                    <a:pos x="586" y="297"/>
                  </a:cxn>
                  <a:cxn ang="0">
                    <a:pos x="586" y="113"/>
                  </a:cxn>
                  <a:cxn ang="0">
                    <a:pos x="570" y="6"/>
                  </a:cxn>
                  <a:cxn ang="0">
                    <a:pos x="4" y="0"/>
                  </a:cxn>
                </a:cxnLst>
                <a:rect l="0" t="0" r="r" b="b"/>
                <a:pathLst>
                  <a:path w="586" h="300">
                    <a:moveTo>
                      <a:pt x="4" y="0"/>
                    </a:moveTo>
                    <a:lnTo>
                      <a:pt x="0" y="55"/>
                    </a:lnTo>
                    <a:lnTo>
                      <a:pt x="207" y="61"/>
                    </a:lnTo>
                    <a:lnTo>
                      <a:pt x="209" y="232"/>
                    </a:lnTo>
                    <a:lnTo>
                      <a:pt x="316" y="278"/>
                    </a:lnTo>
                    <a:lnTo>
                      <a:pt x="345" y="261"/>
                    </a:lnTo>
                    <a:lnTo>
                      <a:pt x="413" y="300"/>
                    </a:lnTo>
                    <a:lnTo>
                      <a:pt x="456" y="298"/>
                    </a:lnTo>
                    <a:lnTo>
                      <a:pt x="537" y="261"/>
                    </a:lnTo>
                    <a:lnTo>
                      <a:pt x="586" y="297"/>
                    </a:lnTo>
                    <a:lnTo>
                      <a:pt x="586" y="113"/>
                    </a:lnTo>
                    <a:lnTo>
                      <a:pt x="570" y="6"/>
                    </a:lnTo>
                    <a:lnTo>
                      <a:pt x="4"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04" name="Freeform 353"/>
              <p:cNvSpPr>
                <a:spLocks noChangeArrowheads="1"/>
              </p:cNvSpPr>
              <p:nvPr/>
            </p:nvSpPr>
            <p:spPr bwMode="auto">
              <a:xfrm>
                <a:off x="6805084" y="3998322"/>
                <a:ext cx="700616" cy="687916"/>
              </a:xfrm>
              <a:custGeom>
                <a:avLst/>
                <a:gdLst/>
                <a:ahLst/>
                <a:cxnLst>
                  <a:cxn ang="0">
                    <a:pos x="0" y="29"/>
                  </a:cxn>
                  <a:cxn ang="0">
                    <a:pos x="131" y="12"/>
                  </a:cxn>
                  <a:cxn ang="0">
                    <a:pos x="291" y="0"/>
                  </a:cxn>
                  <a:cxn ang="0">
                    <a:pos x="283" y="43"/>
                  </a:cxn>
                  <a:cxn ang="0">
                    <a:pos x="318" y="33"/>
                  </a:cxn>
                  <a:cxn ang="0">
                    <a:pos x="331" y="62"/>
                  </a:cxn>
                  <a:cxn ang="0">
                    <a:pos x="294" y="88"/>
                  </a:cxn>
                  <a:cxn ang="0">
                    <a:pos x="302" y="133"/>
                  </a:cxn>
                  <a:cxn ang="0">
                    <a:pos x="263" y="208"/>
                  </a:cxn>
                  <a:cxn ang="0">
                    <a:pos x="237" y="256"/>
                  </a:cxn>
                  <a:cxn ang="0">
                    <a:pos x="252" y="314"/>
                  </a:cxn>
                  <a:cxn ang="0">
                    <a:pos x="48" y="325"/>
                  </a:cxn>
                  <a:cxn ang="0">
                    <a:pos x="48" y="289"/>
                  </a:cxn>
                  <a:cxn ang="0">
                    <a:pos x="7" y="281"/>
                  </a:cxn>
                  <a:cxn ang="0">
                    <a:pos x="7" y="88"/>
                  </a:cxn>
                  <a:cxn ang="0">
                    <a:pos x="0" y="29"/>
                  </a:cxn>
                </a:cxnLst>
                <a:rect l="0" t="0" r="r" b="b"/>
                <a:pathLst>
                  <a:path w="331" h="325">
                    <a:moveTo>
                      <a:pt x="0" y="29"/>
                    </a:moveTo>
                    <a:lnTo>
                      <a:pt x="131" y="12"/>
                    </a:lnTo>
                    <a:lnTo>
                      <a:pt x="291" y="0"/>
                    </a:lnTo>
                    <a:lnTo>
                      <a:pt x="283" y="43"/>
                    </a:lnTo>
                    <a:lnTo>
                      <a:pt x="318" y="33"/>
                    </a:lnTo>
                    <a:lnTo>
                      <a:pt x="331" y="62"/>
                    </a:lnTo>
                    <a:lnTo>
                      <a:pt x="294" y="88"/>
                    </a:lnTo>
                    <a:lnTo>
                      <a:pt x="302" y="133"/>
                    </a:lnTo>
                    <a:lnTo>
                      <a:pt x="263" y="208"/>
                    </a:lnTo>
                    <a:lnTo>
                      <a:pt x="237" y="256"/>
                    </a:lnTo>
                    <a:lnTo>
                      <a:pt x="252" y="314"/>
                    </a:lnTo>
                    <a:lnTo>
                      <a:pt x="48" y="325"/>
                    </a:lnTo>
                    <a:lnTo>
                      <a:pt x="48" y="289"/>
                    </a:lnTo>
                    <a:lnTo>
                      <a:pt x="7" y="281"/>
                    </a:lnTo>
                    <a:lnTo>
                      <a:pt x="7" y="88"/>
                    </a:lnTo>
                    <a:lnTo>
                      <a:pt x="0"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5" name="Freeform 354"/>
              <p:cNvSpPr>
                <a:spLocks noChangeArrowheads="1"/>
              </p:cNvSpPr>
              <p:nvPr/>
            </p:nvSpPr>
            <p:spPr bwMode="auto">
              <a:xfrm>
                <a:off x="6906685" y="4662955"/>
                <a:ext cx="850900" cy="717549"/>
              </a:xfrm>
              <a:custGeom>
                <a:avLst/>
                <a:gdLst/>
                <a:ahLst/>
                <a:cxnLst>
                  <a:cxn ang="0">
                    <a:pos x="0" y="7"/>
                  </a:cxn>
                  <a:cxn ang="0">
                    <a:pos x="201" y="0"/>
                  </a:cxn>
                  <a:cxn ang="0">
                    <a:pos x="237" y="70"/>
                  </a:cxn>
                  <a:cxn ang="0">
                    <a:pos x="206" y="152"/>
                  </a:cxn>
                  <a:cxn ang="0">
                    <a:pos x="196" y="189"/>
                  </a:cxn>
                  <a:cxn ang="0">
                    <a:pos x="331" y="173"/>
                  </a:cxn>
                  <a:cxn ang="0">
                    <a:pos x="340" y="229"/>
                  </a:cxn>
                  <a:cxn ang="0">
                    <a:pos x="299" y="224"/>
                  </a:cxn>
                  <a:cxn ang="0">
                    <a:pos x="282" y="246"/>
                  </a:cxn>
                  <a:cxn ang="0">
                    <a:pos x="301" y="262"/>
                  </a:cxn>
                  <a:cxn ang="0">
                    <a:pos x="339" y="243"/>
                  </a:cxn>
                  <a:cxn ang="0">
                    <a:pos x="340" y="270"/>
                  </a:cxn>
                  <a:cxn ang="0">
                    <a:pos x="362" y="247"/>
                  </a:cxn>
                  <a:cxn ang="0">
                    <a:pos x="376" y="247"/>
                  </a:cxn>
                  <a:cxn ang="0">
                    <a:pos x="360" y="294"/>
                  </a:cxn>
                  <a:cxn ang="0">
                    <a:pos x="392" y="300"/>
                  </a:cxn>
                  <a:cxn ang="0">
                    <a:pos x="402" y="325"/>
                  </a:cxn>
                  <a:cxn ang="0">
                    <a:pos x="388" y="332"/>
                  </a:cxn>
                  <a:cxn ang="0">
                    <a:pos x="366" y="318"/>
                  </a:cxn>
                  <a:cxn ang="0">
                    <a:pos x="328" y="306"/>
                  </a:cxn>
                  <a:cxn ang="0">
                    <a:pos x="336" y="335"/>
                  </a:cxn>
                  <a:cxn ang="0">
                    <a:pos x="316" y="339"/>
                  </a:cxn>
                  <a:cxn ang="0">
                    <a:pos x="300" y="312"/>
                  </a:cxn>
                  <a:cxn ang="0">
                    <a:pos x="291" y="328"/>
                  </a:cxn>
                  <a:cxn ang="0">
                    <a:pos x="231" y="328"/>
                  </a:cxn>
                  <a:cxn ang="0">
                    <a:pos x="231" y="312"/>
                  </a:cxn>
                  <a:cxn ang="0">
                    <a:pos x="209" y="294"/>
                  </a:cxn>
                  <a:cxn ang="0">
                    <a:pos x="165" y="290"/>
                  </a:cxn>
                  <a:cxn ang="0">
                    <a:pos x="202" y="312"/>
                  </a:cxn>
                  <a:cxn ang="0">
                    <a:pos x="151" y="324"/>
                  </a:cxn>
                  <a:cxn ang="0">
                    <a:pos x="70" y="308"/>
                  </a:cxn>
                  <a:cxn ang="0">
                    <a:pos x="38" y="312"/>
                  </a:cxn>
                  <a:cxn ang="0">
                    <a:pos x="50" y="198"/>
                  </a:cxn>
                  <a:cxn ang="0">
                    <a:pos x="1" y="108"/>
                  </a:cxn>
                  <a:cxn ang="0">
                    <a:pos x="0" y="7"/>
                  </a:cxn>
                </a:cxnLst>
                <a:rect l="0" t="0" r="r" b="b"/>
                <a:pathLst>
                  <a:path w="402" h="339">
                    <a:moveTo>
                      <a:pt x="0" y="7"/>
                    </a:moveTo>
                    <a:lnTo>
                      <a:pt x="201" y="0"/>
                    </a:lnTo>
                    <a:lnTo>
                      <a:pt x="237" y="70"/>
                    </a:lnTo>
                    <a:lnTo>
                      <a:pt x="206" y="152"/>
                    </a:lnTo>
                    <a:lnTo>
                      <a:pt x="196" y="189"/>
                    </a:lnTo>
                    <a:lnTo>
                      <a:pt x="331" y="173"/>
                    </a:lnTo>
                    <a:lnTo>
                      <a:pt x="340" y="229"/>
                    </a:lnTo>
                    <a:lnTo>
                      <a:pt x="299" y="224"/>
                    </a:lnTo>
                    <a:lnTo>
                      <a:pt x="282" y="246"/>
                    </a:lnTo>
                    <a:lnTo>
                      <a:pt x="301" y="262"/>
                    </a:lnTo>
                    <a:lnTo>
                      <a:pt x="339" y="243"/>
                    </a:lnTo>
                    <a:lnTo>
                      <a:pt x="340" y="270"/>
                    </a:lnTo>
                    <a:lnTo>
                      <a:pt x="362" y="247"/>
                    </a:lnTo>
                    <a:lnTo>
                      <a:pt x="376" y="247"/>
                    </a:lnTo>
                    <a:lnTo>
                      <a:pt x="360" y="294"/>
                    </a:lnTo>
                    <a:lnTo>
                      <a:pt x="392" y="300"/>
                    </a:lnTo>
                    <a:lnTo>
                      <a:pt x="402" y="325"/>
                    </a:lnTo>
                    <a:lnTo>
                      <a:pt x="388" y="332"/>
                    </a:lnTo>
                    <a:lnTo>
                      <a:pt x="366" y="318"/>
                    </a:lnTo>
                    <a:lnTo>
                      <a:pt x="328" y="306"/>
                    </a:lnTo>
                    <a:lnTo>
                      <a:pt x="336" y="335"/>
                    </a:lnTo>
                    <a:lnTo>
                      <a:pt x="316" y="339"/>
                    </a:lnTo>
                    <a:lnTo>
                      <a:pt x="300" y="312"/>
                    </a:lnTo>
                    <a:lnTo>
                      <a:pt x="291" y="328"/>
                    </a:lnTo>
                    <a:lnTo>
                      <a:pt x="231" y="328"/>
                    </a:lnTo>
                    <a:lnTo>
                      <a:pt x="231" y="312"/>
                    </a:lnTo>
                    <a:lnTo>
                      <a:pt x="209" y="294"/>
                    </a:lnTo>
                    <a:lnTo>
                      <a:pt x="165" y="290"/>
                    </a:lnTo>
                    <a:lnTo>
                      <a:pt x="202" y="312"/>
                    </a:lnTo>
                    <a:lnTo>
                      <a:pt x="151" y="324"/>
                    </a:lnTo>
                    <a:lnTo>
                      <a:pt x="70" y="308"/>
                    </a:lnTo>
                    <a:lnTo>
                      <a:pt x="38" y="312"/>
                    </a:lnTo>
                    <a:lnTo>
                      <a:pt x="50" y="198"/>
                    </a:lnTo>
                    <a:lnTo>
                      <a:pt x="1" y="108"/>
                    </a:lnTo>
                    <a:lnTo>
                      <a:pt x="0" y="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6" name="Freeform 355"/>
              <p:cNvSpPr>
                <a:spLocks noChangeArrowheads="1"/>
              </p:cNvSpPr>
              <p:nvPr/>
            </p:nvSpPr>
            <p:spPr bwMode="auto">
              <a:xfrm>
                <a:off x="6322484" y="1617071"/>
                <a:ext cx="948267" cy="1130300"/>
              </a:xfrm>
              <a:custGeom>
                <a:avLst/>
                <a:gdLst/>
                <a:ahLst/>
                <a:cxnLst>
                  <a:cxn ang="0">
                    <a:pos x="0" y="41"/>
                  </a:cxn>
                  <a:cxn ang="0">
                    <a:pos x="118" y="41"/>
                  </a:cxn>
                  <a:cxn ang="0">
                    <a:pos x="116" y="0"/>
                  </a:cxn>
                  <a:cxn ang="0">
                    <a:pos x="142" y="12"/>
                  </a:cxn>
                  <a:cxn ang="0">
                    <a:pos x="147" y="44"/>
                  </a:cxn>
                  <a:cxn ang="0">
                    <a:pos x="204" y="78"/>
                  </a:cxn>
                  <a:cxn ang="0">
                    <a:pos x="220" y="64"/>
                  </a:cxn>
                  <a:cxn ang="0">
                    <a:pos x="253" y="64"/>
                  </a:cxn>
                  <a:cxn ang="0">
                    <a:pos x="278" y="94"/>
                  </a:cxn>
                  <a:cxn ang="0">
                    <a:pos x="297" y="84"/>
                  </a:cxn>
                  <a:cxn ang="0">
                    <a:pos x="346" y="96"/>
                  </a:cxn>
                  <a:cxn ang="0">
                    <a:pos x="362" y="73"/>
                  </a:cxn>
                  <a:cxn ang="0">
                    <a:pos x="394" y="90"/>
                  </a:cxn>
                  <a:cxn ang="0">
                    <a:pos x="448" y="88"/>
                  </a:cxn>
                  <a:cxn ang="0">
                    <a:pos x="359" y="155"/>
                  </a:cxn>
                  <a:cxn ang="0">
                    <a:pos x="314" y="213"/>
                  </a:cxn>
                  <a:cxn ang="0">
                    <a:pos x="323" y="297"/>
                  </a:cxn>
                  <a:cxn ang="0">
                    <a:pos x="292" y="333"/>
                  </a:cxn>
                  <a:cxn ang="0">
                    <a:pos x="305" y="356"/>
                  </a:cxn>
                  <a:cxn ang="0">
                    <a:pos x="305" y="420"/>
                  </a:cxn>
                  <a:cxn ang="0">
                    <a:pos x="335" y="420"/>
                  </a:cxn>
                  <a:cxn ang="0">
                    <a:pos x="380" y="465"/>
                  </a:cxn>
                  <a:cxn ang="0">
                    <a:pos x="399" y="519"/>
                  </a:cxn>
                  <a:cxn ang="0">
                    <a:pos x="82" y="534"/>
                  </a:cxn>
                  <a:cxn ang="0">
                    <a:pos x="82" y="387"/>
                  </a:cxn>
                  <a:cxn ang="0">
                    <a:pos x="55" y="354"/>
                  </a:cxn>
                  <a:cxn ang="0">
                    <a:pos x="64" y="315"/>
                  </a:cxn>
                  <a:cxn ang="0">
                    <a:pos x="75" y="293"/>
                  </a:cxn>
                  <a:cxn ang="0">
                    <a:pos x="55" y="191"/>
                  </a:cxn>
                  <a:cxn ang="0">
                    <a:pos x="28" y="123"/>
                  </a:cxn>
                  <a:cxn ang="0">
                    <a:pos x="0" y="41"/>
                  </a:cxn>
                </a:cxnLst>
                <a:rect l="0" t="0" r="r" b="b"/>
                <a:pathLst>
                  <a:path w="448" h="534">
                    <a:moveTo>
                      <a:pt x="0" y="41"/>
                    </a:moveTo>
                    <a:lnTo>
                      <a:pt x="118" y="41"/>
                    </a:lnTo>
                    <a:lnTo>
                      <a:pt x="116" y="0"/>
                    </a:lnTo>
                    <a:lnTo>
                      <a:pt x="142" y="12"/>
                    </a:lnTo>
                    <a:lnTo>
                      <a:pt x="147" y="44"/>
                    </a:lnTo>
                    <a:lnTo>
                      <a:pt x="204" y="78"/>
                    </a:lnTo>
                    <a:lnTo>
                      <a:pt x="220" y="64"/>
                    </a:lnTo>
                    <a:lnTo>
                      <a:pt x="253" y="64"/>
                    </a:lnTo>
                    <a:lnTo>
                      <a:pt x="278" y="94"/>
                    </a:lnTo>
                    <a:lnTo>
                      <a:pt x="297" y="84"/>
                    </a:lnTo>
                    <a:lnTo>
                      <a:pt x="346" y="96"/>
                    </a:lnTo>
                    <a:lnTo>
                      <a:pt x="362" y="73"/>
                    </a:lnTo>
                    <a:lnTo>
                      <a:pt x="394" y="90"/>
                    </a:lnTo>
                    <a:lnTo>
                      <a:pt x="448" y="88"/>
                    </a:lnTo>
                    <a:lnTo>
                      <a:pt x="359" y="155"/>
                    </a:lnTo>
                    <a:lnTo>
                      <a:pt x="314" y="213"/>
                    </a:lnTo>
                    <a:lnTo>
                      <a:pt x="323" y="297"/>
                    </a:lnTo>
                    <a:lnTo>
                      <a:pt x="292" y="333"/>
                    </a:lnTo>
                    <a:lnTo>
                      <a:pt x="305" y="356"/>
                    </a:lnTo>
                    <a:lnTo>
                      <a:pt x="305" y="420"/>
                    </a:lnTo>
                    <a:lnTo>
                      <a:pt x="335" y="420"/>
                    </a:lnTo>
                    <a:lnTo>
                      <a:pt x="380" y="465"/>
                    </a:lnTo>
                    <a:lnTo>
                      <a:pt x="399" y="519"/>
                    </a:lnTo>
                    <a:lnTo>
                      <a:pt x="82" y="534"/>
                    </a:lnTo>
                    <a:lnTo>
                      <a:pt x="82" y="387"/>
                    </a:lnTo>
                    <a:lnTo>
                      <a:pt x="55" y="354"/>
                    </a:lnTo>
                    <a:lnTo>
                      <a:pt x="64" y="315"/>
                    </a:lnTo>
                    <a:lnTo>
                      <a:pt x="75" y="293"/>
                    </a:lnTo>
                    <a:lnTo>
                      <a:pt x="55" y="191"/>
                    </a:lnTo>
                    <a:lnTo>
                      <a:pt x="28" y="123"/>
                    </a:lnTo>
                    <a:lnTo>
                      <a:pt x="0" y="4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7" name="Freeform 356"/>
              <p:cNvSpPr>
                <a:spLocks noChangeArrowheads="1"/>
              </p:cNvSpPr>
              <p:nvPr/>
            </p:nvSpPr>
            <p:spPr bwMode="auto">
              <a:xfrm>
                <a:off x="6936317" y="2006538"/>
                <a:ext cx="726016" cy="891117"/>
              </a:xfrm>
              <a:custGeom>
                <a:avLst/>
                <a:gdLst/>
                <a:ahLst/>
                <a:cxnLst>
                  <a:cxn ang="0">
                    <a:pos x="25" y="29"/>
                  </a:cxn>
                  <a:cxn ang="0">
                    <a:pos x="51" y="27"/>
                  </a:cxn>
                  <a:cxn ang="0">
                    <a:pos x="74" y="27"/>
                  </a:cxn>
                  <a:cxn ang="0">
                    <a:pos x="89" y="0"/>
                  </a:cxn>
                  <a:cxn ang="0">
                    <a:pos x="101" y="32"/>
                  </a:cxn>
                  <a:cxn ang="0">
                    <a:pos x="137" y="32"/>
                  </a:cxn>
                  <a:cxn ang="0">
                    <a:pos x="156" y="61"/>
                  </a:cxn>
                  <a:cxn ang="0">
                    <a:pos x="195" y="53"/>
                  </a:cxn>
                  <a:cxn ang="0">
                    <a:pos x="220" y="70"/>
                  </a:cxn>
                  <a:cxn ang="0">
                    <a:pos x="269" y="84"/>
                  </a:cxn>
                  <a:cxn ang="0">
                    <a:pos x="277" y="106"/>
                  </a:cxn>
                  <a:cxn ang="0">
                    <a:pos x="302" y="108"/>
                  </a:cxn>
                  <a:cxn ang="0">
                    <a:pos x="294" y="129"/>
                  </a:cxn>
                  <a:cxn ang="0">
                    <a:pos x="303" y="154"/>
                  </a:cxn>
                  <a:cxn ang="0">
                    <a:pos x="287" y="186"/>
                  </a:cxn>
                  <a:cxn ang="0">
                    <a:pos x="298" y="192"/>
                  </a:cxn>
                  <a:cxn ang="0">
                    <a:pos x="326" y="158"/>
                  </a:cxn>
                  <a:cxn ang="0">
                    <a:pos x="323" y="146"/>
                  </a:cxn>
                  <a:cxn ang="0">
                    <a:pos x="335" y="141"/>
                  </a:cxn>
                  <a:cxn ang="0">
                    <a:pos x="343" y="158"/>
                  </a:cxn>
                  <a:cxn ang="0">
                    <a:pos x="321" y="180"/>
                  </a:cxn>
                  <a:cxn ang="0">
                    <a:pos x="313" y="233"/>
                  </a:cxn>
                  <a:cxn ang="0">
                    <a:pos x="313" y="323"/>
                  </a:cxn>
                  <a:cxn ang="0">
                    <a:pos x="326" y="339"/>
                  </a:cxn>
                  <a:cxn ang="0">
                    <a:pos x="321" y="393"/>
                  </a:cxn>
                  <a:cxn ang="0">
                    <a:pos x="158" y="421"/>
                  </a:cxn>
                  <a:cxn ang="0">
                    <a:pos x="117" y="396"/>
                  </a:cxn>
                  <a:cxn ang="0">
                    <a:pos x="126" y="362"/>
                  </a:cxn>
                  <a:cxn ang="0">
                    <a:pos x="106" y="326"/>
                  </a:cxn>
                  <a:cxn ang="0">
                    <a:pos x="89" y="281"/>
                  </a:cxn>
                  <a:cxn ang="0">
                    <a:pos x="44" y="236"/>
                  </a:cxn>
                  <a:cxn ang="0">
                    <a:pos x="15" y="236"/>
                  </a:cxn>
                  <a:cxn ang="0">
                    <a:pos x="15" y="172"/>
                  </a:cxn>
                  <a:cxn ang="0">
                    <a:pos x="0" y="150"/>
                  </a:cxn>
                  <a:cxn ang="0">
                    <a:pos x="33" y="114"/>
                  </a:cxn>
                  <a:cxn ang="0">
                    <a:pos x="25" y="29"/>
                  </a:cxn>
                </a:cxnLst>
                <a:rect l="0" t="0" r="r" b="b"/>
                <a:pathLst>
                  <a:path w="343" h="421">
                    <a:moveTo>
                      <a:pt x="25" y="29"/>
                    </a:moveTo>
                    <a:lnTo>
                      <a:pt x="51" y="27"/>
                    </a:lnTo>
                    <a:lnTo>
                      <a:pt x="74" y="27"/>
                    </a:lnTo>
                    <a:lnTo>
                      <a:pt x="89" y="0"/>
                    </a:lnTo>
                    <a:lnTo>
                      <a:pt x="101" y="32"/>
                    </a:lnTo>
                    <a:lnTo>
                      <a:pt x="137" y="32"/>
                    </a:lnTo>
                    <a:lnTo>
                      <a:pt x="156" y="61"/>
                    </a:lnTo>
                    <a:lnTo>
                      <a:pt x="195" y="53"/>
                    </a:lnTo>
                    <a:lnTo>
                      <a:pt x="220" y="70"/>
                    </a:lnTo>
                    <a:lnTo>
                      <a:pt x="269" y="84"/>
                    </a:lnTo>
                    <a:lnTo>
                      <a:pt x="277" y="106"/>
                    </a:lnTo>
                    <a:lnTo>
                      <a:pt x="302" y="108"/>
                    </a:lnTo>
                    <a:lnTo>
                      <a:pt x="294" y="129"/>
                    </a:lnTo>
                    <a:lnTo>
                      <a:pt x="303" y="154"/>
                    </a:lnTo>
                    <a:lnTo>
                      <a:pt x="287" y="186"/>
                    </a:lnTo>
                    <a:lnTo>
                      <a:pt x="298" y="192"/>
                    </a:lnTo>
                    <a:lnTo>
                      <a:pt x="326" y="158"/>
                    </a:lnTo>
                    <a:lnTo>
                      <a:pt x="323" y="146"/>
                    </a:lnTo>
                    <a:lnTo>
                      <a:pt x="335" y="141"/>
                    </a:lnTo>
                    <a:lnTo>
                      <a:pt x="343" y="158"/>
                    </a:lnTo>
                    <a:lnTo>
                      <a:pt x="321" y="180"/>
                    </a:lnTo>
                    <a:lnTo>
                      <a:pt x="313" y="233"/>
                    </a:lnTo>
                    <a:lnTo>
                      <a:pt x="313" y="323"/>
                    </a:lnTo>
                    <a:lnTo>
                      <a:pt x="326" y="339"/>
                    </a:lnTo>
                    <a:lnTo>
                      <a:pt x="321" y="393"/>
                    </a:lnTo>
                    <a:lnTo>
                      <a:pt x="158" y="421"/>
                    </a:lnTo>
                    <a:lnTo>
                      <a:pt x="117" y="396"/>
                    </a:lnTo>
                    <a:lnTo>
                      <a:pt x="126" y="362"/>
                    </a:lnTo>
                    <a:lnTo>
                      <a:pt x="106" y="326"/>
                    </a:lnTo>
                    <a:lnTo>
                      <a:pt x="89" y="281"/>
                    </a:lnTo>
                    <a:lnTo>
                      <a:pt x="44" y="236"/>
                    </a:lnTo>
                    <a:lnTo>
                      <a:pt x="15" y="236"/>
                    </a:lnTo>
                    <a:lnTo>
                      <a:pt x="15" y="172"/>
                    </a:lnTo>
                    <a:lnTo>
                      <a:pt x="0" y="150"/>
                    </a:lnTo>
                    <a:lnTo>
                      <a:pt x="33" y="114"/>
                    </a:lnTo>
                    <a:lnTo>
                      <a:pt x="25"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8" name="Freeform 357"/>
              <p:cNvSpPr>
                <a:spLocks noChangeArrowheads="1"/>
              </p:cNvSpPr>
              <p:nvPr/>
            </p:nvSpPr>
            <p:spPr bwMode="auto">
              <a:xfrm>
                <a:off x="6481234" y="2713505"/>
                <a:ext cx="840317" cy="573617"/>
              </a:xfrm>
              <a:custGeom>
                <a:avLst/>
                <a:gdLst/>
                <a:ahLst/>
                <a:cxnLst>
                  <a:cxn ang="0">
                    <a:pos x="5" y="14"/>
                  </a:cxn>
                  <a:cxn ang="0">
                    <a:pos x="0" y="62"/>
                  </a:cxn>
                  <a:cxn ang="0">
                    <a:pos x="7" y="112"/>
                  </a:cxn>
                  <a:cxn ang="0">
                    <a:pos x="46" y="216"/>
                  </a:cxn>
                  <a:cxn ang="0">
                    <a:pos x="66" y="271"/>
                  </a:cxn>
                  <a:cxn ang="0">
                    <a:pos x="300" y="258"/>
                  </a:cxn>
                  <a:cxn ang="0">
                    <a:pos x="337" y="271"/>
                  </a:cxn>
                  <a:cxn ang="0">
                    <a:pos x="361" y="218"/>
                  </a:cxn>
                  <a:cxn ang="0">
                    <a:pos x="352" y="181"/>
                  </a:cxn>
                  <a:cxn ang="0">
                    <a:pos x="391" y="173"/>
                  </a:cxn>
                  <a:cxn ang="0">
                    <a:pos x="397" y="114"/>
                  </a:cxn>
                  <a:cxn ang="0">
                    <a:pos x="373" y="87"/>
                  </a:cxn>
                  <a:cxn ang="0">
                    <a:pos x="332" y="62"/>
                  </a:cxn>
                  <a:cxn ang="0">
                    <a:pos x="341" y="25"/>
                  </a:cxn>
                  <a:cxn ang="0">
                    <a:pos x="324" y="0"/>
                  </a:cxn>
                  <a:cxn ang="0">
                    <a:pos x="236" y="4"/>
                  </a:cxn>
                  <a:cxn ang="0">
                    <a:pos x="148" y="8"/>
                  </a:cxn>
                  <a:cxn ang="0">
                    <a:pos x="5" y="14"/>
                  </a:cxn>
                </a:cxnLst>
                <a:rect l="0" t="0" r="r" b="b"/>
                <a:pathLst>
                  <a:path w="397" h="271">
                    <a:moveTo>
                      <a:pt x="5" y="14"/>
                    </a:moveTo>
                    <a:lnTo>
                      <a:pt x="0" y="62"/>
                    </a:lnTo>
                    <a:lnTo>
                      <a:pt x="7" y="112"/>
                    </a:lnTo>
                    <a:lnTo>
                      <a:pt x="46" y="216"/>
                    </a:lnTo>
                    <a:lnTo>
                      <a:pt x="66" y="271"/>
                    </a:lnTo>
                    <a:lnTo>
                      <a:pt x="300" y="258"/>
                    </a:lnTo>
                    <a:lnTo>
                      <a:pt x="337" y="271"/>
                    </a:lnTo>
                    <a:lnTo>
                      <a:pt x="361" y="218"/>
                    </a:lnTo>
                    <a:lnTo>
                      <a:pt x="352" y="181"/>
                    </a:lnTo>
                    <a:lnTo>
                      <a:pt x="391" y="173"/>
                    </a:lnTo>
                    <a:lnTo>
                      <a:pt x="397" y="114"/>
                    </a:lnTo>
                    <a:lnTo>
                      <a:pt x="373" y="87"/>
                    </a:lnTo>
                    <a:lnTo>
                      <a:pt x="332" y="62"/>
                    </a:lnTo>
                    <a:lnTo>
                      <a:pt x="341" y="25"/>
                    </a:lnTo>
                    <a:lnTo>
                      <a:pt x="324" y="0"/>
                    </a:lnTo>
                    <a:lnTo>
                      <a:pt x="236" y="4"/>
                    </a:lnTo>
                    <a:lnTo>
                      <a:pt x="148" y="8"/>
                    </a:lnTo>
                    <a:lnTo>
                      <a:pt x="5" y="1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9" name="Freeform 358"/>
              <p:cNvSpPr>
                <a:spLocks noChangeArrowheads="1"/>
              </p:cNvSpPr>
              <p:nvPr/>
            </p:nvSpPr>
            <p:spPr bwMode="auto">
              <a:xfrm>
                <a:off x="7757585" y="2139464"/>
                <a:ext cx="554567" cy="853440"/>
              </a:xfrm>
              <a:custGeom>
                <a:avLst/>
                <a:gdLst/>
                <a:ahLst/>
                <a:cxnLst>
                  <a:cxn ang="0">
                    <a:pos x="66" y="15"/>
                  </a:cxn>
                  <a:cxn ang="0">
                    <a:pos x="77" y="38"/>
                  </a:cxn>
                  <a:cxn ang="0">
                    <a:pos x="57" y="53"/>
                  </a:cxn>
                  <a:cxn ang="0">
                    <a:pos x="57" y="112"/>
                  </a:cxn>
                  <a:cxn ang="0">
                    <a:pos x="46" y="72"/>
                  </a:cxn>
                  <a:cxn ang="0">
                    <a:pos x="9" y="111"/>
                  </a:cxn>
                  <a:cxn ang="0">
                    <a:pos x="0" y="218"/>
                  </a:cxn>
                  <a:cxn ang="0">
                    <a:pos x="25" y="272"/>
                  </a:cxn>
                  <a:cxn ang="0">
                    <a:pos x="28" y="299"/>
                  </a:cxn>
                  <a:cxn ang="0">
                    <a:pos x="28" y="321"/>
                  </a:cxn>
                  <a:cxn ang="0">
                    <a:pos x="28" y="341"/>
                  </a:cxn>
                  <a:cxn ang="0">
                    <a:pos x="23" y="375"/>
                  </a:cxn>
                  <a:cxn ang="0">
                    <a:pos x="125" y="369"/>
                  </a:cxn>
                  <a:cxn ang="0">
                    <a:pos x="262" y="357"/>
                  </a:cxn>
                  <a:cxn ang="0">
                    <a:pos x="237" y="348"/>
                  </a:cxn>
                  <a:cxn ang="0">
                    <a:pos x="224" y="329"/>
                  </a:cxn>
                  <a:cxn ang="0">
                    <a:pos x="244" y="312"/>
                  </a:cxn>
                  <a:cxn ang="0">
                    <a:pos x="244" y="291"/>
                  </a:cxn>
                  <a:cxn ang="0">
                    <a:pos x="234" y="272"/>
                  </a:cxn>
                  <a:cxn ang="0">
                    <a:pos x="244" y="260"/>
                  </a:cxn>
                  <a:cxn ang="0">
                    <a:pos x="262" y="262"/>
                  </a:cxn>
                  <a:cxn ang="0">
                    <a:pos x="260" y="209"/>
                  </a:cxn>
                  <a:cxn ang="0">
                    <a:pos x="254" y="178"/>
                  </a:cxn>
                  <a:cxn ang="0">
                    <a:pos x="244" y="160"/>
                  </a:cxn>
                  <a:cxn ang="0">
                    <a:pos x="233" y="146"/>
                  </a:cxn>
                  <a:cxn ang="0">
                    <a:pos x="215" y="144"/>
                  </a:cxn>
                  <a:cxn ang="0">
                    <a:pos x="199" y="144"/>
                  </a:cxn>
                  <a:cxn ang="0">
                    <a:pos x="181" y="168"/>
                  </a:cxn>
                  <a:cxn ang="0">
                    <a:pos x="171" y="176"/>
                  </a:cxn>
                  <a:cxn ang="0">
                    <a:pos x="163" y="178"/>
                  </a:cxn>
                  <a:cxn ang="0">
                    <a:pos x="155" y="174"/>
                  </a:cxn>
                  <a:cxn ang="0">
                    <a:pos x="152" y="164"/>
                  </a:cxn>
                  <a:cxn ang="0">
                    <a:pos x="155" y="154"/>
                  </a:cxn>
                  <a:cxn ang="0">
                    <a:pos x="163" y="146"/>
                  </a:cxn>
                  <a:cxn ang="0">
                    <a:pos x="170" y="144"/>
                  </a:cxn>
                  <a:cxn ang="0">
                    <a:pos x="176" y="143"/>
                  </a:cxn>
                  <a:cxn ang="0">
                    <a:pos x="176" y="128"/>
                  </a:cxn>
                  <a:cxn ang="0">
                    <a:pos x="196" y="112"/>
                  </a:cxn>
                  <a:cxn ang="0">
                    <a:pos x="176" y="63"/>
                  </a:cxn>
                  <a:cxn ang="0">
                    <a:pos x="176" y="39"/>
                  </a:cxn>
                  <a:cxn ang="0">
                    <a:pos x="143" y="31"/>
                  </a:cxn>
                  <a:cxn ang="0">
                    <a:pos x="95" y="0"/>
                  </a:cxn>
                  <a:cxn ang="0">
                    <a:pos x="66" y="15"/>
                  </a:cxn>
                </a:cxnLst>
                <a:rect l="0" t="0" r="r" b="b"/>
                <a:pathLst>
                  <a:path w="262" h="375">
                    <a:moveTo>
                      <a:pt x="66" y="15"/>
                    </a:moveTo>
                    <a:lnTo>
                      <a:pt x="77" y="38"/>
                    </a:lnTo>
                    <a:lnTo>
                      <a:pt x="57" y="53"/>
                    </a:lnTo>
                    <a:lnTo>
                      <a:pt x="57" y="112"/>
                    </a:lnTo>
                    <a:lnTo>
                      <a:pt x="46" y="72"/>
                    </a:lnTo>
                    <a:lnTo>
                      <a:pt x="9" y="111"/>
                    </a:lnTo>
                    <a:lnTo>
                      <a:pt x="0" y="218"/>
                    </a:lnTo>
                    <a:lnTo>
                      <a:pt x="25" y="272"/>
                    </a:lnTo>
                    <a:lnTo>
                      <a:pt x="28" y="299"/>
                    </a:lnTo>
                    <a:lnTo>
                      <a:pt x="28" y="321"/>
                    </a:lnTo>
                    <a:lnTo>
                      <a:pt x="28" y="341"/>
                    </a:lnTo>
                    <a:lnTo>
                      <a:pt x="23" y="375"/>
                    </a:lnTo>
                    <a:lnTo>
                      <a:pt x="125" y="369"/>
                    </a:lnTo>
                    <a:lnTo>
                      <a:pt x="262" y="357"/>
                    </a:lnTo>
                    <a:lnTo>
                      <a:pt x="237" y="348"/>
                    </a:lnTo>
                    <a:lnTo>
                      <a:pt x="224" y="329"/>
                    </a:lnTo>
                    <a:lnTo>
                      <a:pt x="244" y="312"/>
                    </a:lnTo>
                    <a:lnTo>
                      <a:pt x="244" y="291"/>
                    </a:lnTo>
                    <a:lnTo>
                      <a:pt x="234" y="272"/>
                    </a:lnTo>
                    <a:lnTo>
                      <a:pt x="244" y="260"/>
                    </a:lnTo>
                    <a:lnTo>
                      <a:pt x="262" y="262"/>
                    </a:lnTo>
                    <a:lnTo>
                      <a:pt x="260" y="209"/>
                    </a:lnTo>
                    <a:lnTo>
                      <a:pt x="254" y="178"/>
                    </a:lnTo>
                    <a:lnTo>
                      <a:pt x="244" y="160"/>
                    </a:lnTo>
                    <a:lnTo>
                      <a:pt x="233" y="146"/>
                    </a:lnTo>
                    <a:lnTo>
                      <a:pt x="215" y="144"/>
                    </a:lnTo>
                    <a:lnTo>
                      <a:pt x="199" y="144"/>
                    </a:lnTo>
                    <a:lnTo>
                      <a:pt x="181" y="168"/>
                    </a:lnTo>
                    <a:lnTo>
                      <a:pt x="171" y="176"/>
                    </a:lnTo>
                    <a:lnTo>
                      <a:pt x="163" y="178"/>
                    </a:lnTo>
                    <a:lnTo>
                      <a:pt x="155" y="174"/>
                    </a:lnTo>
                    <a:lnTo>
                      <a:pt x="152" y="164"/>
                    </a:lnTo>
                    <a:lnTo>
                      <a:pt x="155" y="154"/>
                    </a:lnTo>
                    <a:lnTo>
                      <a:pt x="163" y="146"/>
                    </a:lnTo>
                    <a:lnTo>
                      <a:pt x="170" y="144"/>
                    </a:lnTo>
                    <a:lnTo>
                      <a:pt x="176" y="143"/>
                    </a:lnTo>
                    <a:lnTo>
                      <a:pt x="176" y="128"/>
                    </a:lnTo>
                    <a:lnTo>
                      <a:pt x="196" y="112"/>
                    </a:lnTo>
                    <a:lnTo>
                      <a:pt x="176" y="63"/>
                    </a:lnTo>
                    <a:lnTo>
                      <a:pt x="176" y="39"/>
                    </a:lnTo>
                    <a:lnTo>
                      <a:pt x="143" y="31"/>
                    </a:lnTo>
                    <a:lnTo>
                      <a:pt x="95" y="0"/>
                    </a:lnTo>
                    <a:lnTo>
                      <a:pt x="66" y="15"/>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0" name="Freeform 359"/>
              <p:cNvSpPr>
                <a:spLocks noChangeArrowheads="1"/>
              </p:cNvSpPr>
              <p:nvPr/>
            </p:nvSpPr>
            <p:spPr bwMode="auto">
              <a:xfrm>
                <a:off x="7152218" y="2834155"/>
                <a:ext cx="603249" cy="1051983"/>
              </a:xfrm>
              <a:custGeom>
                <a:avLst/>
                <a:gdLst/>
                <a:ahLst/>
                <a:cxnLst>
                  <a:cxn ang="0">
                    <a:pos x="53" y="29"/>
                  </a:cxn>
                  <a:cxn ang="0">
                    <a:pos x="217" y="0"/>
                  </a:cxn>
                  <a:cxn ang="0">
                    <a:pos x="242" y="62"/>
                  </a:cxn>
                  <a:cxn ang="0">
                    <a:pos x="276" y="315"/>
                  </a:cxn>
                  <a:cxn ang="0">
                    <a:pos x="285" y="349"/>
                  </a:cxn>
                  <a:cxn ang="0">
                    <a:pos x="260" y="417"/>
                  </a:cxn>
                  <a:cxn ang="0">
                    <a:pos x="260" y="463"/>
                  </a:cxn>
                  <a:cxn ang="0">
                    <a:pos x="230" y="458"/>
                  </a:cxn>
                  <a:cxn ang="0">
                    <a:pos x="230" y="497"/>
                  </a:cxn>
                  <a:cxn ang="0">
                    <a:pos x="201" y="481"/>
                  </a:cxn>
                  <a:cxn ang="0">
                    <a:pos x="185" y="487"/>
                  </a:cxn>
                  <a:cxn ang="0">
                    <a:pos x="160" y="483"/>
                  </a:cxn>
                  <a:cxn ang="0">
                    <a:pos x="144" y="423"/>
                  </a:cxn>
                  <a:cxn ang="0">
                    <a:pos x="111" y="405"/>
                  </a:cxn>
                  <a:cxn ang="0">
                    <a:pos x="111" y="341"/>
                  </a:cxn>
                  <a:cxn ang="0">
                    <a:pos x="77" y="349"/>
                  </a:cxn>
                  <a:cxn ang="0">
                    <a:pos x="60" y="303"/>
                  </a:cxn>
                  <a:cxn ang="0">
                    <a:pos x="0" y="249"/>
                  </a:cxn>
                  <a:cxn ang="0">
                    <a:pos x="44" y="163"/>
                  </a:cxn>
                  <a:cxn ang="0">
                    <a:pos x="31" y="123"/>
                  </a:cxn>
                  <a:cxn ang="0">
                    <a:pos x="74" y="114"/>
                  </a:cxn>
                  <a:cxn ang="0">
                    <a:pos x="77" y="58"/>
                  </a:cxn>
                  <a:cxn ang="0">
                    <a:pos x="53" y="29"/>
                  </a:cxn>
                </a:cxnLst>
                <a:rect l="0" t="0" r="r" b="b"/>
                <a:pathLst>
                  <a:path w="285" h="497">
                    <a:moveTo>
                      <a:pt x="53" y="29"/>
                    </a:moveTo>
                    <a:lnTo>
                      <a:pt x="217" y="0"/>
                    </a:lnTo>
                    <a:lnTo>
                      <a:pt x="242" y="62"/>
                    </a:lnTo>
                    <a:lnTo>
                      <a:pt x="276" y="315"/>
                    </a:lnTo>
                    <a:lnTo>
                      <a:pt x="285" y="349"/>
                    </a:lnTo>
                    <a:lnTo>
                      <a:pt x="260" y="417"/>
                    </a:lnTo>
                    <a:lnTo>
                      <a:pt x="260" y="463"/>
                    </a:lnTo>
                    <a:lnTo>
                      <a:pt x="230" y="458"/>
                    </a:lnTo>
                    <a:lnTo>
                      <a:pt x="230" y="497"/>
                    </a:lnTo>
                    <a:lnTo>
                      <a:pt x="201" y="481"/>
                    </a:lnTo>
                    <a:lnTo>
                      <a:pt x="185" y="487"/>
                    </a:lnTo>
                    <a:lnTo>
                      <a:pt x="160" y="483"/>
                    </a:lnTo>
                    <a:lnTo>
                      <a:pt x="144" y="423"/>
                    </a:lnTo>
                    <a:lnTo>
                      <a:pt x="111" y="405"/>
                    </a:lnTo>
                    <a:lnTo>
                      <a:pt x="111" y="341"/>
                    </a:lnTo>
                    <a:lnTo>
                      <a:pt x="77" y="349"/>
                    </a:lnTo>
                    <a:lnTo>
                      <a:pt x="60" y="303"/>
                    </a:lnTo>
                    <a:lnTo>
                      <a:pt x="0" y="249"/>
                    </a:lnTo>
                    <a:lnTo>
                      <a:pt x="44" y="163"/>
                    </a:lnTo>
                    <a:lnTo>
                      <a:pt x="31" y="123"/>
                    </a:lnTo>
                    <a:lnTo>
                      <a:pt x="74" y="114"/>
                    </a:lnTo>
                    <a:lnTo>
                      <a:pt x="77" y="58"/>
                    </a:lnTo>
                    <a:lnTo>
                      <a:pt x="53"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1" name="Freeform 360"/>
              <p:cNvSpPr>
                <a:spLocks noChangeArrowheads="1"/>
              </p:cNvSpPr>
              <p:nvPr/>
            </p:nvSpPr>
            <p:spPr bwMode="auto">
              <a:xfrm>
                <a:off x="6616700" y="3259604"/>
                <a:ext cx="958851" cy="831851"/>
              </a:xfrm>
              <a:custGeom>
                <a:avLst/>
                <a:gdLst/>
                <a:ahLst/>
                <a:cxnLst>
                  <a:cxn ang="0">
                    <a:pos x="0" y="13"/>
                  </a:cxn>
                  <a:cxn ang="0">
                    <a:pos x="199" y="0"/>
                  </a:cxn>
                  <a:cxn ang="0">
                    <a:pos x="240" y="0"/>
                  </a:cxn>
                  <a:cxn ang="0">
                    <a:pos x="272" y="12"/>
                  </a:cxn>
                  <a:cxn ang="0">
                    <a:pos x="256" y="45"/>
                  </a:cxn>
                  <a:cxn ang="0">
                    <a:pos x="313" y="102"/>
                  </a:cxn>
                  <a:cxn ang="0">
                    <a:pos x="331" y="147"/>
                  </a:cxn>
                  <a:cxn ang="0">
                    <a:pos x="366" y="136"/>
                  </a:cxn>
                  <a:cxn ang="0">
                    <a:pos x="364" y="202"/>
                  </a:cxn>
                  <a:cxn ang="0">
                    <a:pos x="399" y="221"/>
                  </a:cxn>
                  <a:cxn ang="0">
                    <a:pos x="415" y="279"/>
                  </a:cxn>
                  <a:cxn ang="0">
                    <a:pos x="440" y="286"/>
                  </a:cxn>
                  <a:cxn ang="0">
                    <a:pos x="453" y="310"/>
                  </a:cxn>
                  <a:cxn ang="0">
                    <a:pos x="423" y="344"/>
                  </a:cxn>
                  <a:cxn ang="0">
                    <a:pos x="412" y="382"/>
                  </a:cxn>
                  <a:cxn ang="0">
                    <a:pos x="370" y="393"/>
                  </a:cxn>
                  <a:cxn ang="0">
                    <a:pos x="380" y="351"/>
                  </a:cxn>
                  <a:cxn ang="0">
                    <a:pos x="211" y="366"/>
                  </a:cxn>
                  <a:cxn ang="0">
                    <a:pos x="89" y="381"/>
                  </a:cxn>
                  <a:cxn ang="0">
                    <a:pos x="82" y="340"/>
                  </a:cxn>
                  <a:cxn ang="0">
                    <a:pos x="73" y="214"/>
                  </a:cxn>
                  <a:cxn ang="0">
                    <a:pos x="72" y="145"/>
                  </a:cxn>
                  <a:cxn ang="0">
                    <a:pos x="31" y="114"/>
                  </a:cxn>
                  <a:cxn ang="0">
                    <a:pos x="47" y="86"/>
                  </a:cxn>
                  <a:cxn ang="0">
                    <a:pos x="27" y="70"/>
                  </a:cxn>
                  <a:cxn ang="0">
                    <a:pos x="0" y="13"/>
                  </a:cxn>
                </a:cxnLst>
                <a:rect l="0" t="0" r="r" b="b"/>
                <a:pathLst>
                  <a:path w="453" h="393">
                    <a:moveTo>
                      <a:pt x="0" y="13"/>
                    </a:moveTo>
                    <a:lnTo>
                      <a:pt x="199" y="0"/>
                    </a:lnTo>
                    <a:lnTo>
                      <a:pt x="240" y="0"/>
                    </a:lnTo>
                    <a:lnTo>
                      <a:pt x="272" y="12"/>
                    </a:lnTo>
                    <a:lnTo>
                      <a:pt x="256" y="45"/>
                    </a:lnTo>
                    <a:lnTo>
                      <a:pt x="313" y="102"/>
                    </a:lnTo>
                    <a:lnTo>
                      <a:pt x="331" y="147"/>
                    </a:lnTo>
                    <a:lnTo>
                      <a:pt x="366" y="136"/>
                    </a:lnTo>
                    <a:lnTo>
                      <a:pt x="364" y="202"/>
                    </a:lnTo>
                    <a:lnTo>
                      <a:pt x="399" y="221"/>
                    </a:lnTo>
                    <a:lnTo>
                      <a:pt x="415" y="279"/>
                    </a:lnTo>
                    <a:lnTo>
                      <a:pt x="440" y="286"/>
                    </a:lnTo>
                    <a:lnTo>
                      <a:pt x="453" y="310"/>
                    </a:lnTo>
                    <a:lnTo>
                      <a:pt x="423" y="344"/>
                    </a:lnTo>
                    <a:lnTo>
                      <a:pt x="412" y="382"/>
                    </a:lnTo>
                    <a:lnTo>
                      <a:pt x="370" y="393"/>
                    </a:lnTo>
                    <a:lnTo>
                      <a:pt x="380" y="351"/>
                    </a:lnTo>
                    <a:lnTo>
                      <a:pt x="211" y="366"/>
                    </a:lnTo>
                    <a:lnTo>
                      <a:pt x="89" y="381"/>
                    </a:lnTo>
                    <a:lnTo>
                      <a:pt x="82" y="340"/>
                    </a:lnTo>
                    <a:lnTo>
                      <a:pt x="73" y="214"/>
                    </a:lnTo>
                    <a:lnTo>
                      <a:pt x="72" y="145"/>
                    </a:lnTo>
                    <a:lnTo>
                      <a:pt x="31" y="114"/>
                    </a:lnTo>
                    <a:lnTo>
                      <a:pt x="47" y="86"/>
                    </a:lnTo>
                    <a:lnTo>
                      <a:pt x="27" y="70"/>
                    </a:lnTo>
                    <a:lnTo>
                      <a:pt x="0" y="13"/>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12" name="Freeform 361"/>
              <p:cNvSpPr>
                <a:spLocks noChangeArrowheads="1"/>
              </p:cNvSpPr>
              <p:nvPr/>
            </p:nvSpPr>
            <p:spPr bwMode="auto">
              <a:xfrm>
                <a:off x="7664451" y="2912471"/>
                <a:ext cx="467783" cy="806451"/>
              </a:xfrm>
              <a:custGeom>
                <a:avLst/>
                <a:gdLst/>
                <a:ahLst/>
                <a:cxnLst>
                  <a:cxn ang="0">
                    <a:pos x="0" y="28"/>
                  </a:cxn>
                  <a:cxn ang="0">
                    <a:pos x="26" y="41"/>
                  </a:cxn>
                  <a:cxn ang="0">
                    <a:pos x="49" y="38"/>
                  </a:cxn>
                  <a:cxn ang="0">
                    <a:pos x="59" y="32"/>
                  </a:cxn>
                  <a:cxn ang="0">
                    <a:pos x="65" y="8"/>
                  </a:cxn>
                  <a:cxn ang="0">
                    <a:pos x="172" y="0"/>
                  </a:cxn>
                  <a:cxn ang="0">
                    <a:pos x="221" y="270"/>
                  </a:cxn>
                  <a:cxn ang="0">
                    <a:pos x="217" y="267"/>
                  </a:cxn>
                  <a:cxn ang="0">
                    <a:pos x="182" y="283"/>
                  </a:cxn>
                  <a:cxn ang="0">
                    <a:pos x="155" y="354"/>
                  </a:cxn>
                  <a:cxn ang="0">
                    <a:pos x="117" y="344"/>
                  </a:cxn>
                  <a:cxn ang="0">
                    <a:pos x="72" y="372"/>
                  </a:cxn>
                  <a:cxn ang="0">
                    <a:pos x="14" y="381"/>
                  </a:cxn>
                  <a:cxn ang="0">
                    <a:pos x="40" y="311"/>
                  </a:cxn>
                  <a:cxn ang="0">
                    <a:pos x="30" y="270"/>
                  </a:cxn>
                  <a:cxn ang="0">
                    <a:pos x="0" y="28"/>
                  </a:cxn>
                </a:cxnLst>
                <a:rect l="0" t="0" r="r" b="b"/>
                <a:pathLst>
                  <a:path w="221" h="381">
                    <a:moveTo>
                      <a:pt x="0" y="28"/>
                    </a:moveTo>
                    <a:lnTo>
                      <a:pt x="26" y="41"/>
                    </a:lnTo>
                    <a:lnTo>
                      <a:pt x="49" y="38"/>
                    </a:lnTo>
                    <a:lnTo>
                      <a:pt x="59" y="32"/>
                    </a:lnTo>
                    <a:lnTo>
                      <a:pt x="65" y="8"/>
                    </a:lnTo>
                    <a:lnTo>
                      <a:pt x="172" y="0"/>
                    </a:lnTo>
                    <a:lnTo>
                      <a:pt x="221" y="270"/>
                    </a:lnTo>
                    <a:lnTo>
                      <a:pt x="217" y="267"/>
                    </a:lnTo>
                    <a:lnTo>
                      <a:pt x="182" y="283"/>
                    </a:lnTo>
                    <a:lnTo>
                      <a:pt x="155" y="354"/>
                    </a:lnTo>
                    <a:lnTo>
                      <a:pt x="117" y="344"/>
                    </a:lnTo>
                    <a:lnTo>
                      <a:pt x="72" y="372"/>
                    </a:lnTo>
                    <a:lnTo>
                      <a:pt x="14" y="381"/>
                    </a:lnTo>
                    <a:lnTo>
                      <a:pt x="40" y="311"/>
                    </a:lnTo>
                    <a:lnTo>
                      <a:pt x="30" y="270"/>
                    </a:lnTo>
                    <a:lnTo>
                      <a:pt x="0" y="28"/>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3" name="Freeform 362"/>
              <p:cNvSpPr>
                <a:spLocks noChangeArrowheads="1"/>
              </p:cNvSpPr>
              <p:nvPr/>
            </p:nvSpPr>
            <p:spPr bwMode="auto">
              <a:xfrm>
                <a:off x="8051798" y="2789704"/>
                <a:ext cx="573619" cy="714634"/>
              </a:xfrm>
              <a:custGeom>
                <a:avLst/>
                <a:gdLst/>
                <a:ahLst/>
                <a:cxnLst>
                  <a:cxn ang="0">
                    <a:pos x="0" y="76"/>
                  </a:cxn>
                  <a:cxn ang="0">
                    <a:pos x="129" y="63"/>
                  </a:cxn>
                  <a:cxn ang="0">
                    <a:pos x="155" y="70"/>
                  </a:cxn>
                  <a:cxn ang="0">
                    <a:pos x="215" y="39"/>
                  </a:cxn>
                  <a:cxn ang="0">
                    <a:pos x="228" y="12"/>
                  </a:cxn>
                  <a:cxn ang="0">
                    <a:pos x="264" y="0"/>
                  </a:cxn>
                  <a:cxn ang="0">
                    <a:pos x="283" y="129"/>
                  </a:cxn>
                  <a:cxn ang="0">
                    <a:pos x="269" y="144"/>
                  </a:cxn>
                  <a:cxn ang="0">
                    <a:pos x="273" y="235"/>
                  </a:cxn>
                  <a:cxn ang="0">
                    <a:pos x="244" y="242"/>
                  </a:cxn>
                  <a:cxn ang="0">
                    <a:pos x="228" y="292"/>
                  </a:cxn>
                  <a:cxn ang="0">
                    <a:pos x="207" y="286"/>
                  </a:cxn>
                  <a:cxn ang="0">
                    <a:pos x="199" y="344"/>
                  </a:cxn>
                  <a:cxn ang="0">
                    <a:pos x="167" y="320"/>
                  </a:cxn>
                  <a:cxn ang="0">
                    <a:pos x="105" y="335"/>
                  </a:cxn>
                  <a:cxn ang="0">
                    <a:pos x="78" y="313"/>
                  </a:cxn>
                  <a:cxn ang="0">
                    <a:pos x="43" y="312"/>
                  </a:cxn>
                  <a:cxn ang="0">
                    <a:pos x="24" y="215"/>
                  </a:cxn>
                  <a:cxn ang="0">
                    <a:pos x="0" y="76"/>
                  </a:cxn>
                </a:cxnLst>
                <a:rect l="0" t="0" r="r" b="b"/>
                <a:pathLst>
                  <a:path w="283" h="344">
                    <a:moveTo>
                      <a:pt x="0" y="76"/>
                    </a:moveTo>
                    <a:lnTo>
                      <a:pt x="129" y="63"/>
                    </a:lnTo>
                    <a:lnTo>
                      <a:pt x="155" y="70"/>
                    </a:lnTo>
                    <a:lnTo>
                      <a:pt x="215" y="39"/>
                    </a:lnTo>
                    <a:lnTo>
                      <a:pt x="228" y="12"/>
                    </a:lnTo>
                    <a:lnTo>
                      <a:pt x="264" y="0"/>
                    </a:lnTo>
                    <a:lnTo>
                      <a:pt x="283" y="129"/>
                    </a:lnTo>
                    <a:lnTo>
                      <a:pt x="269" y="144"/>
                    </a:lnTo>
                    <a:lnTo>
                      <a:pt x="273" y="235"/>
                    </a:lnTo>
                    <a:lnTo>
                      <a:pt x="244" y="242"/>
                    </a:lnTo>
                    <a:lnTo>
                      <a:pt x="228" y="292"/>
                    </a:lnTo>
                    <a:lnTo>
                      <a:pt x="207" y="286"/>
                    </a:lnTo>
                    <a:lnTo>
                      <a:pt x="199" y="344"/>
                    </a:lnTo>
                    <a:lnTo>
                      <a:pt x="167" y="320"/>
                    </a:lnTo>
                    <a:lnTo>
                      <a:pt x="105" y="335"/>
                    </a:lnTo>
                    <a:lnTo>
                      <a:pt x="78" y="313"/>
                    </a:lnTo>
                    <a:lnTo>
                      <a:pt x="43" y="312"/>
                    </a:lnTo>
                    <a:lnTo>
                      <a:pt x="24" y="215"/>
                    </a:lnTo>
                    <a:lnTo>
                      <a:pt x="0" y="76"/>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14" name="Freeform 363"/>
              <p:cNvSpPr>
                <a:spLocks noChangeArrowheads="1"/>
              </p:cNvSpPr>
              <p:nvPr/>
            </p:nvSpPr>
            <p:spPr bwMode="auto">
              <a:xfrm>
                <a:off x="7488767" y="3399304"/>
                <a:ext cx="1062567" cy="620184"/>
              </a:xfrm>
              <a:custGeom>
                <a:avLst/>
                <a:gdLst/>
                <a:ahLst/>
                <a:cxnLst>
                  <a:cxn ang="0">
                    <a:pos x="0" y="293"/>
                  </a:cxn>
                  <a:cxn ang="0">
                    <a:pos x="122" y="274"/>
                  </a:cxn>
                  <a:cxn ang="0">
                    <a:pos x="122" y="261"/>
                  </a:cxn>
                  <a:cxn ang="0">
                    <a:pos x="417" y="220"/>
                  </a:cxn>
                  <a:cxn ang="0">
                    <a:pos x="421" y="197"/>
                  </a:cxn>
                  <a:cxn ang="0">
                    <a:pos x="465" y="180"/>
                  </a:cxn>
                  <a:cxn ang="0">
                    <a:pos x="470" y="156"/>
                  </a:cxn>
                  <a:cxn ang="0">
                    <a:pos x="488" y="148"/>
                  </a:cxn>
                  <a:cxn ang="0">
                    <a:pos x="502" y="114"/>
                  </a:cxn>
                  <a:cxn ang="0">
                    <a:pos x="461" y="78"/>
                  </a:cxn>
                  <a:cxn ang="0">
                    <a:pos x="454" y="33"/>
                  </a:cxn>
                  <a:cxn ang="0">
                    <a:pos x="421" y="9"/>
                  </a:cxn>
                  <a:cxn ang="0">
                    <a:pos x="356" y="23"/>
                  </a:cxn>
                  <a:cxn ang="0">
                    <a:pos x="326" y="1"/>
                  </a:cxn>
                  <a:cxn ang="0">
                    <a:pos x="297" y="0"/>
                  </a:cxn>
                  <a:cxn ang="0">
                    <a:pos x="302" y="33"/>
                  </a:cxn>
                  <a:cxn ang="0">
                    <a:pos x="261" y="49"/>
                  </a:cxn>
                  <a:cxn ang="0">
                    <a:pos x="234" y="122"/>
                  </a:cxn>
                  <a:cxn ang="0">
                    <a:pos x="199" y="110"/>
                  </a:cxn>
                  <a:cxn ang="0">
                    <a:pos x="154" y="138"/>
                  </a:cxn>
                  <a:cxn ang="0">
                    <a:pos x="97" y="148"/>
                  </a:cxn>
                  <a:cxn ang="0">
                    <a:pos x="97" y="189"/>
                  </a:cxn>
                  <a:cxn ang="0">
                    <a:pos x="68" y="187"/>
                  </a:cxn>
                  <a:cxn ang="0">
                    <a:pos x="70" y="224"/>
                  </a:cxn>
                  <a:cxn ang="0">
                    <a:pos x="41" y="209"/>
                  </a:cxn>
                  <a:cxn ang="0">
                    <a:pos x="23" y="216"/>
                  </a:cxn>
                  <a:cxn ang="0">
                    <a:pos x="38" y="241"/>
                  </a:cxn>
                  <a:cxn ang="0">
                    <a:pos x="7" y="274"/>
                  </a:cxn>
                  <a:cxn ang="0">
                    <a:pos x="0" y="293"/>
                  </a:cxn>
                </a:cxnLst>
                <a:rect l="0" t="0" r="r" b="b"/>
                <a:pathLst>
                  <a:path w="502" h="293">
                    <a:moveTo>
                      <a:pt x="0" y="293"/>
                    </a:moveTo>
                    <a:lnTo>
                      <a:pt x="122" y="274"/>
                    </a:lnTo>
                    <a:lnTo>
                      <a:pt x="122" y="261"/>
                    </a:lnTo>
                    <a:lnTo>
                      <a:pt x="417" y="220"/>
                    </a:lnTo>
                    <a:lnTo>
                      <a:pt x="421" y="197"/>
                    </a:lnTo>
                    <a:lnTo>
                      <a:pt x="465" y="180"/>
                    </a:lnTo>
                    <a:lnTo>
                      <a:pt x="470" y="156"/>
                    </a:lnTo>
                    <a:lnTo>
                      <a:pt x="488" y="148"/>
                    </a:lnTo>
                    <a:lnTo>
                      <a:pt x="502" y="114"/>
                    </a:lnTo>
                    <a:lnTo>
                      <a:pt x="461" y="78"/>
                    </a:lnTo>
                    <a:lnTo>
                      <a:pt x="454" y="33"/>
                    </a:lnTo>
                    <a:lnTo>
                      <a:pt x="421" y="9"/>
                    </a:lnTo>
                    <a:lnTo>
                      <a:pt x="356" y="23"/>
                    </a:lnTo>
                    <a:lnTo>
                      <a:pt x="326" y="1"/>
                    </a:lnTo>
                    <a:lnTo>
                      <a:pt x="297" y="0"/>
                    </a:lnTo>
                    <a:lnTo>
                      <a:pt x="302" y="33"/>
                    </a:lnTo>
                    <a:lnTo>
                      <a:pt x="261" y="49"/>
                    </a:lnTo>
                    <a:lnTo>
                      <a:pt x="234" y="122"/>
                    </a:lnTo>
                    <a:lnTo>
                      <a:pt x="199" y="110"/>
                    </a:lnTo>
                    <a:lnTo>
                      <a:pt x="154" y="138"/>
                    </a:lnTo>
                    <a:lnTo>
                      <a:pt x="97" y="148"/>
                    </a:lnTo>
                    <a:lnTo>
                      <a:pt x="97" y="189"/>
                    </a:lnTo>
                    <a:lnTo>
                      <a:pt x="68" y="187"/>
                    </a:lnTo>
                    <a:lnTo>
                      <a:pt x="70" y="224"/>
                    </a:lnTo>
                    <a:lnTo>
                      <a:pt x="41" y="209"/>
                    </a:lnTo>
                    <a:lnTo>
                      <a:pt x="23" y="216"/>
                    </a:lnTo>
                    <a:lnTo>
                      <a:pt x="38" y="241"/>
                    </a:lnTo>
                    <a:lnTo>
                      <a:pt x="7" y="274"/>
                    </a:lnTo>
                    <a:lnTo>
                      <a:pt x="0" y="293"/>
                    </a:lnTo>
                    <a:close/>
                  </a:path>
                </a:pathLst>
              </a:cu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Calibri" panose="020F0502020204030204" pitchFamily="34" charset="0"/>
                  <a:ea typeface="+mn-ea"/>
                  <a:cs typeface="Arial" charset="0"/>
                </a:endParaRPr>
              </a:p>
            </p:txBody>
          </p:sp>
          <p:sp>
            <p:nvSpPr>
              <p:cNvPr id="315" name="Freeform 364"/>
              <p:cNvSpPr>
                <a:spLocks noChangeArrowheads="1"/>
              </p:cNvSpPr>
              <p:nvPr/>
            </p:nvSpPr>
            <p:spPr bwMode="auto">
              <a:xfrm>
                <a:off x="7421033" y="3807821"/>
                <a:ext cx="1219200" cy="465667"/>
              </a:xfrm>
              <a:custGeom>
                <a:avLst/>
                <a:gdLst/>
                <a:ahLst/>
                <a:cxnLst>
                  <a:cxn ang="0">
                    <a:pos x="35" y="101"/>
                  </a:cxn>
                  <a:cxn ang="0">
                    <a:pos x="35" y="104"/>
                  </a:cxn>
                  <a:cxn ang="0">
                    <a:pos x="25" y="125"/>
                  </a:cxn>
                  <a:cxn ang="0">
                    <a:pos x="36" y="152"/>
                  </a:cxn>
                  <a:cxn ang="0">
                    <a:pos x="0" y="178"/>
                  </a:cxn>
                  <a:cxn ang="0">
                    <a:pos x="7" y="220"/>
                  </a:cxn>
                  <a:cxn ang="0">
                    <a:pos x="158" y="207"/>
                  </a:cxn>
                  <a:cxn ang="0">
                    <a:pos x="338" y="186"/>
                  </a:cxn>
                  <a:cxn ang="0">
                    <a:pos x="428" y="168"/>
                  </a:cxn>
                  <a:cxn ang="0">
                    <a:pos x="446" y="111"/>
                  </a:cxn>
                  <a:cxn ang="0">
                    <a:pos x="478" y="109"/>
                  </a:cxn>
                  <a:cxn ang="0">
                    <a:pos x="576" y="0"/>
                  </a:cxn>
                  <a:cxn ang="0">
                    <a:pos x="449" y="27"/>
                  </a:cxn>
                  <a:cxn ang="0">
                    <a:pos x="151" y="72"/>
                  </a:cxn>
                  <a:cxn ang="0">
                    <a:pos x="154" y="85"/>
                  </a:cxn>
                  <a:cxn ang="0">
                    <a:pos x="35" y="101"/>
                  </a:cxn>
                </a:cxnLst>
                <a:rect l="0" t="0" r="r" b="b"/>
                <a:pathLst>
                  <a:path w="576" h="220">
                    <a:moveTo>
                      <a:pt x="35" y="101"/>
                    </a:moveTo>
                    <a:lnTo>
                      <a:pt x="35" y="104"/>
                    </a:lnTo>
                    <a:lnTo>
                      <a:pt x="25" y="125"/>
                    </a:lnTo>
                    <a:lnTo>
                      <a:pt x="36" y="152"/>
                    </a:lnTo>
                    <a:lnTo>
                      <a:pt x="0" y="178"/>
                    </a:lnTo>
                    <a:lnTo>
                      <a:pt x="7" y="220"/>
                    </a:lnTo>
                    <a:lnTo>
                      <a:pt x="158" y="207"/>
                    </a:lnTo>
                    <a:lnTo>
                      <a:pt x="338" y="186"/>
                    </a:lnTo>
                    <a:lnTo>
                      <a:pt x="428" y="168"/>
                    </a:lnTo>
                    <a:lnTo>
                      <a:pt x="446" y="111"/>
                    </a:lnTo>
                    <a:lnTo>
                      <a:pt x="478" y="109"/>
                    </a:lnTo>
                    <a:lnTo>
                      <a:pt x="576" y="0"/>
                    </a:lnTo>
                    <a:lnTo>
                      <a:pt x="449" y="27"/>
                    </a:lnTo>
                    <a:lnTo>
                      <a:pt x="151" y="72"/>
                    </a:lnTo>
                    <a:lnTo>
                      <a:pt x="154" y="85"/>
                    </a:lnTo>
                    <a:lnTo>
                      <a:pt x="35" y="10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6" name="Freeform 365"/>
              <p:cNvSpPr>
                <a:spLocks noChangeArrowheads="1"/>
              </p:cNvSpPr>
              <p:nvPr/>
            </p:nvSpPr>
            <p:spPr bwMode="auto">
              <a:xfrm>
                <a:off x="7304617" y="4239622"/>
                <a:ext cx="497416" cy="918633"/>
              </a:xfrm>
              <a:custGeom>
                <a:avLst/>
                <a:gdLst/>
                <a:ahLst/>
                <a:cxnLst>
                  <a:cxn ang="0">
                    <a:pos x="65" y="13"/>
                  </a:cxn>
                  <a:cxn ang="0">
                    <a:pos x="30" y="87"/>
                  </a:cxn>
                  <a:cxn ang="0">
                    <a:pos x="0" y="136"/>
                  </a:cxn>
                  <a:cxn ang="0">
                    <a:pos x="9" y="193"/>
                  </a:cxn>
                  <a:cxn ang="0">
                    <a:pos x="46" y="270"/>
                  </a:cxn>
                  <a:cxn ang="0">
                    <a:pos x="17" y="349"/>
                  </a:cxn>
                  <a:cxn ang="0">
                    <a:pos x="5" y="391"/>
                  </a:cxn>
                  <a:cxn ang="0">
                    <a:pos x="143" y="373"/>
                  </a:cxn>
                  <a:cxn ang="0">
                    <a:pos x="149" y="428"/>
                  </a:cxn>
                  <a:cxn ang="0">
                    <a:pos x="177" y="434"/>
                  </a:cxn>
                  <a:cxn ang="0">
                    <a:pos x="184" y="406"/>
                  </a:cxn>
                  <a:cxn ang="0">
                    <a:pos x="235" y="398"/>
                  </a:cxn>
                  <a:cxn ang="0">
                    <a:pos x="223" y="311"/>
                  </a:cxn>
                  <a:cxn ang="0">
                    <a:pos x="222" y="0"/>
                  </a:cxn>
                  <a:cxn ang="0">
                    <a:pos x="65" y="13"/>
                  </a:cxn>
                </a:cxnLst>
                <a:rect l="0" t="0" r="r" b="b"/>
                <a:pathLst>
                  <a:path w="235" h="434">
                    <a:moveTo>
                      <a:pt x="65" y="13"/>
                    </a:moveTo>
                    <a:lnTo>
                      <a:pt x="30" y="87"/>
                    </a:lnTo>
                    <a:lnTo>
                      <a:pt x="0" y="136"/>
                    </a:lnTo>
                    <a:lnTo>
                      <a:pt x="9" y="193"/>
                    </a:lnTo>
                    <a:lnTo>
                      <a:pt x="46" y="270"/>
                    </a:lnTo>
                    <a:lnTo>
                      <a:pt x="17" y="349"/>
                    </a:lnTo>
                    <a:lnTo>
                      <a:pt x="5" y="391"/>
                    </a:lnTo>
                    <a:lnTo>
                      <a:pt x="143" y="373"/>
                    </a:lnTo>
                    <a:lnTo>
                      <a:pt x="149" y="428"/>
                    </a:lnTo>
                    <a:lnTo>
                      <a:pt x="177" y="434"/>
                    </a:lnTo>
                    <a:lnTo>
                      <a:pt x="184" y="406"/>
                    </a:lnTo>
                    <a:lnTo>
                      <a:pt x="235" y="398"/>
                    </a:lnTo>
                    <a:lnTo>
                      <a:pt x="223" y="311"/>
                    </a:lnTo>
                    <a:lnTo>
                      <a:pt x="222" y="0"/>
                    </a:lnTo>
                    <a:lnTo>
                      <a:pt x="65" y="13"/>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7" name="Freeform 366"/>
              <p:cNvSpPr>
                <a:spLocks noChangeArrowheads="1"/>
              </p:cNvSpPr>
              <p:nvPr/>
            </p:nvSpPr>
            <p:spPr bwMode="auto">
              <a:xfrm>
                <a:off x="7768167" y="4193055"/>
                <a:ext cx="567267" cy="929216"/>
              </a:xfrm>
              <a:custGeom>
                <a:avLst/>
                <a:gdLst/>
                <a:ahLst/>
                <a:cxnLst>
                  <a:cxn ang="0">
                    <a:pos x="0" y="22"/>
                  </a:cxn>
                  <a:cxn ang="0">
                    <a:pos x="174" y="0"/>
                  </a:cxn>
                  <a:cxn ang="0">
                    <a:pos x="229" y="203"/>
                  </a:cxn>
                  <a:cxn ang="0">
                    <a:pos x="268" y="235"/>
                  </a:cxn>
                  <a:cxn ang="0">
                    <a:pos x="237" y="296"/>
                  </a:cxn>
                  <a:cxn ang="0">
                    <a:pos x="266" y="353"/>
                  </a:cxn>
                  <a:cxn ang="0">
                    <a:pos x="89" y="374"/>
                  </a:cxn>
                  <a:cxn ang="0">
                    <a:pos x="97" y="422"/>
                  </a:cxn>
                  <a:cxn ang="0">
                    <a:pos x="71" y="439"/>
                  </a:cxn>
                  <a:cxn ang="0">
                    <a:pos x="51" y="377"/>
                  </a:cxn>
                  <a:cxn ang="0">
                    <a:pos x="39" y="428"/>
                  </a:cxn>
                  <a:cxn ang="0">
                    <a:pos x="16" y="422"/>
                  </a:cxn>
                  <a:cxn ang="0">
                    <a:pos x="8" y="371"/>
                  </a:cxn>
                  <a:cxn ang="0">
                    <a:pos x="3" y="328"/>
                  </a:cxn>
                  <a:cxn ang="0">
                    <a:pos x="0" y="22"/>
                  </a:cxn>
                </a:cxnLst>
                <a:rect l="0" t="0" r="r" b="b"/>
                <a:pathLst>
                  <a:path w="268" h="439">
                    <a:moveTo>
                      <a:pt x="0" y="22"/>
                    </a:moveTo>
                    <a:lnTo>
                      <a:pt x="174" y="0"/>
                    </a:lnTo>
                    <a:lnTo>
                      <a:pt x="229" y="203"/>
                    </a:lnTo>
                    <a:lnTo>
                      <a:pt x="268" y="235"/>
                    </a:lnTo>
                    <a:lnTo>
                      <a:pt x="237" y="296"/>
                    </a:lnTo>
                    <a:lnTo>
                      <a:pt x="266" y="353"/>
                    </a:lnTo>
                    <a:lnTo>
                      <a:pt x="89" y="374"/>
                    </a:lnTo>
                    <a:lnTo>
                      <a:pt x="97" y="422"/>
                    </a:lnTo>
                    <a:lnTo>
                      <a:pt x="71" y="439"/>
                    </a:lnTo>
                    <a:lnTo>
                      <a:pt x="51" y="377"/>
                    </a:lnTo>
                    <a:lnTo>
                      <a:pt x="39" y="428"/>
                    </a:lnTo>
                    <a:lnTo>
                      <a:pt x="16" y="422"/>
                    </a:lnTo>
                    <a:lnTo>
                      <a:pt x="8" y="371"/>
                    </a:lnTo>
                    <a:lnTo>
                      <a:pt x="3" y="328"/>
                    </a:lnTo>
                    <a:lnTo>
                      <a:pt x="0" y="22"/>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8" name="Freeform 367"/>
              <p:cNvSpPr>
                <a:spLocks noChangeArrowheads="1"/>
              </p:cNvSpPr>
              <p:nvPr/>
            </p:nvSpPr>
            <p:spPr bwMode="auto">
              <a:xfrm>
                <a:off x="8136467" y="4152837"/>
                <a:ext cx="778933" cy="848784"/>
              </a:xfrm>
              <a:custGeom>
                <a:avLst/>
                <a:gdLst/>
                <a:ahLst/>
                <a:cxnLst>
                  <a:cxn ang="0">
                    <a:pos x="0" y="24"/>
                  </a:cxn>
                  <a:cxn ang="0">
                    <a:pos x="4" y="24"/>
                  </a:cxn>
                  <a:cxn ang="0">
                    <a:pos x="90" y="7"/>
                  </a:cxn>
                  <a:cxn ang="0">
                    <a:pos x="165" y="0"/>
                  </a:cxn>
                  <a:cxn ang="0">
                    <a:pos x="155" y="20"/>
                  </a:cxn>
                  <a:cxn ang="0">
                    <a:pos x="178" y="20"/>
                  </a:cxn>
                  <a:cxn ang="0">
                    <a:pos x="308" y="143"/>
                  </a:cxn>
                  <a:cxn ang="0">
                    <a:pos x="360" y="224"/>
                  </a:cxn>
                  <a:cxn ang="0">
                    <a:pos x="368" y="278"/>
                  </a:cxn>
                  <a:cxn ang="0">
                    <a:pos x="349" y="291"/>
                  </a:cxn>
                  <a:cxn ang="0">
                    <a:pos x="360" y="345"/>
                  </a:cxn>
                  <a:cxn ang="0">
                    <a:pos x="323" y="348"/>
                  </a:cxn>
                  <a:cxn ang="0">
                    <a:pos x="323" y="394"/>
                  </a:cxn>
                  <a:cxn ang="0">
                    <a:pos x="294" y="372"/>
                  </a:cxn>
                  <a:cxn ang="0">
                    <a:pos x="106" y="401"/>
                  </a:cxn>
                  <a:cxn ang="0">
                    <a:pos x="63" y="315"/>
                  </a:cxn>
                  <a:cxn ang="0">
                    <a:pos x="92" y="255"/>
                  </a:cxn>
                  <a:cxn ang="0">
                    <a:pos x="53" y="225"/>
                  </a:cxn>
                  <a:cxn ang="0">
                    <a:pos x="0" y="24"/>
                  </a:cxn>
                </a:cxnLst>
                <a:rect l="0" t="0" r="r" b="b"/>
                <a:pathLst>
                  <a:path w="368" h="401">
                    <a:moveTo>
                      <a:pt x="0" y="24"/>
                    </a:moveTo>
                    <a:lnTo>
                      <a:pt x="4" y="24"/>
                    </a:lnTo>
                    <a:lnTo>
                      <a:pt x="90" y="7"/>
                    </a:lnTo>
                    <a:lnTo>
                      <a:pt x="165" y="0"/>
                    </a:lnTo>
                    <a:lnTo>
                      <a:pt x="155" y="20"/>
                    </a:lnTo>
                    <a:lnTo>
                      <a:pt x="178" y="20"/>
                    </a:lnTo>
                    <a:lnTo>
                      <a:pt x="308" y="143"/>
                    </a:lnTo>
                    <a:lnTo>
                      <a:pt x="360" y="224"/>
                    </a:lnTo>
                    <a:lnTo>
                      <a:pt x="368" y="278"/>
                    </a:lnTo>
                    <a:lnTo>
                      <a:pt x="349" y="291"/>
                    </a:lnTo>
                    <a:lnTo>
                      <a:pt x="360" y="345"/>
                    </a:lnTo>
                    <a:lnTo>
                      <a:pt x="323" y="348"/>
                    </a:lnTo>
                    <a:lnTo>
                      <a:pt x="323" y="394"/>
                    </a:lnTo>
                    <a:lnTo>
                      <a:pt x="294" y="372"/>
                    </a:lnTo>
                    <a:lnTo>
                      <a:pt x="106" y="401"/>
                    </a:lnTo>
                    <a:lnTo>
                      <a:pt x="63" y="315"/>
                    </a:lnTo>
                    <a:lnTo>
                      <a:pt x="92" y="255"/>
                    </a:lnTo>
                    <a:lnTo>
                      <a:pt x="53" y="225"/>
                    </a:lnTo>
                    <a:lnTo>
                      <a:pt x="0" y="24"/>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9" name="Freeform 368"/>
              <p:cNvSpPr>
                <a:spLocks noChangeArrowheads="1"/>
              </p:cNvSpPr>
              <p:nvPr/>
            </p:nvSpPr>
            <p:spPr bwMode="auto">
              <a:xfrm>
                <a:off x="8464551" y="4034304"/>
                <a:ext cx="711200" cy="592667"/>
              </a:xfrm>
              <a:custGeom>
                <a:avLst/>
                <a:gdLst/>
                <a:ahLst/>
                <a:cxnLst>
                  <a:cxn ang="0">
                    <a:pos x="12" y="51"/>
                  </a:cxn>
                  <a:cxn ang="0">
                    <a:pos x="38" y="23"/>
                  </a:cxn>
                  <a:cxn ang="0">
                    <a:pos x="140" y="0"/>
                  </a:cxn>
                  <a:cxn ang="0">
                    <a:pos x="170" y="16"/>
                  </a:cxn>
                  <a:cxn ang="0">
                    <a:pos x="235" y="4"/>
                  </a:cxn>
                  <a:cxn ang="0">
                    <a:pos x="288" y="44"/>
                  </a:cxn>
                  <a:cxn ang="0">
                    <a:pos x="336" y="76"/>
                  </a:cxn>
                  <a:cxn ang="0">
                    <a:pos x="309" y="158"/>
                  </a:cxn>
                  <a:cxn ang="0">
                    <a:pos x="268" y="202"/>
                  </a:cxn>
                  <a:cxn ang="0">
                    <a:pos x="225" y="215"/>
                  </a:cxn>
                  <a:cxn ang="0">
                    <a:pos x="233" y="248"/>
                  </a:cxn>
                  <a:cxn ang="0">
                    <a:pos x="205" y="280"/>
                  </a:cxn>
                  <a:cxn ang="0">
                    <a:pos x="153" y="202"/>
                  </a:cxn>
                  <a:cxn ang="0">
                    <a:pos x="21" y="76"/>
                  </a:cxn>
                  <a:cxn ang="0">
                    <a:pos x="0" y="76"/>
                  </a:cxn>
                  <a:cxn ang="0">
                    <a:pos x="12" y="51"/>
                  </a:cxn>
                </a:cxnLst>
                <a:rect l="0" t="0" r="r" b="b"/>
                <a:pathLst>
                  <a:path w="336" h="280">
                    <a:moveTo>
                      <a:pt x="12" y="51"/>
                    </a:moveTo>
                    <a:lnTo>
                      <a:pt x="38" y="23"/>
                    </a:lnTo>
                    <a:lnTo>
                      <a:pt x="140" y="0"/>
                    </a:lnTo>
                    <a:lnTo>
                      <a:pt x="170" y="16"/>
                    </a:lnTo>
                    <a:lnTo>
                      <a:pt x="235" y="4"/>
                    </a:lnTo>
                    <a:lnTo>
                      <a:pt x="288" y="44"/>
                    </a:lnTo>
                    <a:lnTo>
                      <a:pt x="336" y="76"/>
                    </a:lnTo>
                    <a:lnTo>
                      <a:pt x="309" y="158"/>
                    </a:lnTo>
                    <a:lnTo>
                      <a:pt x="268" y="202"/>
                    </a:lnTo>
                    <a:lnTo>
                      <a:pt x="225" y="215"/>
                    </a:lnTo>
                    <a:lnTo>
                      <a:pt x="233" y="248"/>
                    </a:lnTo>
                    <a:lnTo>
                      <a:pt x="205" y="280"/>
                    </a:lnTo>
                    <a:lnTo>
                      <a:pt x="153" y="202"/>
                    </a:lnTo>
                    <a:lnTo>
                      <a:pt x="21" y="76"/>
                    </a:lnTo>
                    <a:lnTo>
                      <a:pt x="0" y="76"/>
                    </a:lnTo>
                    <a:lnTo>
                      <a:pt x="12" y="5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0" name="Freeform 369"/>
              <p:cNvSpPr>
                <a:spLocks noChangeArrowheads="1"/>
              </p:cNvSpPr>
              <p:nvPr/>
            </p:nvSpPr>
            <p:spPr bwMode="auto">
              <a:xfrm>
                <a:off x="7956551" y="4883088"/>
                <a:ext cx="1331383" cy="956733"/>
              </a:xfrm>
              <a:custGeom>
                <a:avLst/>
                <a:gdLst/>
                <a:ahLst/>
                <a:cxnLst>
                  <a:cxn ang="0">
                    <a:pos x="0" y="44"/>
                  </a:cxn>
                  <a:cxn ang="0">
                    <a:pos x="173" y="27"/>
                  </a:cxn>
                  <a:cxn ang="0">
                    <a:pos x="191" y="56"/>
                  </a:cxn>
                  <a:cxn ang="0">
                    <a:pos x="376" y="27"/>
                  </a:cxn>
                  <a:cxn ang="0">
                    <a:pos x="408" y="51"/>
                  </a:cxn>
                  <a:cxn ang="0">
                    <a:pos x="408" y="4"/>
                  </a:cxn>
                  <a:cxn ang="0">
                    <a:pos x="405" y="0"/>
                  </a:cxn>
                  <a:cxn ang="0">
                    <a:pos x="442" y="3"/>
                  </a:cxn>
                  <a:cxn ang="0">
                    <a:pos x="482" y="73"/>
                  </a:cxn>
                  <a:cxn ang="0">
                    <a:pos x="544" y="167"/>
                  </a:cxn>
                  <a:cxn ang="0">
                    <a:pos x="574" y="249"/>
                  </a:cxn>
                  <a:cxn ang="0">
                    <a:pos x="621" y="306"/>
                  </a:cxn>
                  <a:cxn ang="0">
                    <a:pos x="629" y="388"/>
                  </a:cxn>
                  <a:cxn ang="0">
                    <a:pos x="614" y="439"/>
                  </a:cxn>
                  <a:cxn ang="0">
                    <a:pos x="548" y="452"/>
                  </a:cxn>
                  <a:cxn ang="0">
                    <a:pos x="536" y="431"/>
                  </a:cxn>
                  <a:cxn ang="0">
                    <a:pos x="491" y="401"/>
                  </a:cxn>
                  <a:cxn ang="0">
                    <a:pos x="475" y="370"/>
                  </a:cxn>
                  <a:cxn ang="0">
                    <a:pos x="463" y="358"/>
                  </a:cxn>
                  <a:cxn ang="0">
                    <a:pos x="457" y="330"/>
                  </a:cxn>
                  <a:cxn ang="0">
                    <a:pos x="445" y="337"/>
                  </a:cxn>
                  <a:cxn ang="0">
                    <a:pos x="408" y="300"/>
                  </a:cxn>
                  <a:cxn ang="0">
                    <a:pos x="417" y="265"/>
                  </a:cxn>
                  <a:cxn ang="0">
                    <a:pos x="408" y="245"/>
                  </a:cxn>
                  <a:cxn ang="0">
                    <a:pos x="397" y="252"/>
                  </a:cxn>
                  <a:cxn ang="0">
                    <a:pos x="398" y="273"/>
                  </a:cxn>
                  <a:cxn ang="0">
                    <a:pos x="387" y="245"/>
                  </a:cxn>
                  <a:cxn ang="0">
                    <a:pos x="387" y="182"/>
                  </a:cxn>
                  <a:cxn ang="0">
                    <a:pos x="364" y="145"/>
                  </a:cxn>
                  <a:cxn ang="0">
                    <a:pos x="306" y="113"/>
                  </a:cxn>
                  <a:cxn ang="0">
                    <a:pos x="277" y="79"/>
                  </a:cxn>
                  <a:cxn ang="0">
                    <a:pos x="242" y="75"/>
                  </a:cxn>
                  <a:cxn ang="0">
                    <a:pos x="229" y="96"/>
                  </a:cxn>
                  <a:cxn ang="0">
                    <a:pos x="180" y="112"/>
                  </a:cxn>
                  <a:cxn ang="0">
                    <a:pos x="152" y="96"/>
                  </a:cxn>
                  <a:cxn ang="0">
                    <a:pos x="138" y="73"/>
                  </a:cxn>
                  <a:cxn ang="0">
                    <a:pos x="46" y="93"/>
                  </a:cxn>
                  <a:cxn ang="0">
                    <a:pos x="27" y="77"/>
                  </a:cxn>
                  <a:cxn ang="0">
                    <a:pos x="5" y="96"/>
                  </a:cxn>
                  <a:cxn ang="0">
                    <a:pos x="0" y="44"/>
                  </a:cxn>
                </a:cxnLst>
                <a:rect l="0" t="0" r="r" b="b"/>
                <a:pathLst>
                  <a:path w="629" h="452">
                    <a:moveTo>
                      <a:pt x="0" y="44"/>
                    </a:moveTo>
                    <a:lnTo>
                      <a:pt x="173" y="27"/>
                    </a:lnTo>
                    <a:lnTo>
                      <a:pt x="191" y="56"/>
                    </a:lnTo>
                    <a:lnTo>
                      <a:pt x="376" y="27"/>
                    </a:lnTo>
                    <a:lnTo>
                      <a:pt x="408" y="51"/>
                    </a:lnTo>
                    <a:lnTo>
                      <a:pt x="408" y="4"/>
                    </a:lnTo>
                    <a:lnTo>
                      <a:pt x="405" y="0"/>
                    </a:lnTo>
                    <a:lnTo>
                      <a:pt x="442" y="3"/>
                    </a:lnTo>
                    <a:lnTo>
                      <a:pt x="482" y="73"/>
                    </a:lnTo>
                    <a:lnTo>
                      <a:pt x="544" y="167"/>
                    </a:lnTo>
                    <a:lnTo>
                      <a:pt x="574" y="249"/>
                    </a:lnTo>
                    <a:lnTo>
                      <a:pt x="621" y="306"/>
                    </a:lnTo>
                    <a:lnTo>
                      <a:pt x="629" y="388"/>
                    </a:lnTo>
                    <a:lnTo>
                      <a:pt x="614" y="439"/>
                    </a:lnTo>
                    <a:lnTo>
                      <a:pt x="548" y="452"/>
                    </a:lnTo>
                    <a:lnTo>
                      <a:pt x="536" y="431"/>
                    </a:lnTo>
                    <a:lnTo>
                      <a:pt x="491" y="401"/>
                    </a:lnTo>
                    <a:lnTo>
                      <a:pt x="475" y="370"/>
                    </a:lnTo>
                    <a:lnTo>
                      <a:pt x="463" y="358"/>
                    </a:lnTo>
                    <a:lnTo>
                      <a:pt x="457" y="330"/>
                    </a:lnTo>
                    <a:lnTo>
                      <a:pt x="445" y="337"/>
                    </a:lnTo>
                    <a:lnTo>
                      <a:pt x="408" y="300"/>
                    </a:lnTo>
                    <a:lnTo>
                      <a:pt x="417" y="265"/>
                    </a:lnTo>
                    <a:lnTo>
                      <a:pt x="408" y="245"/>
                    </a:lnTo>
                    <a:lnTo>
                      <a:pt x="397" y="252"/>
                    </a:lnTo>
                    <a:lnTo>
                      <a:pt x="398" y="273"/>
                    </a:lnTo>
                    <a:lnTo>
                      <a:pt x="387" y="245"/>
                    </a:lnTo>
                    <a:lnTo>
                      <a:pt x="387" y="182"/>
                    </a:lnTo>
                    <a:lnTo>
                      <a:pt x="364" y="145"/>
                    </a:lnTo>
                    <a:lnTo>
                      <a:pt x="306" y="113"/>
                    </a:lnTo>
                    <a:lnTo>
                      <a:pt x="277" y="79"/>
                    </a:lnTo>
                    <a:lnTo>
                      <a:pt x="242" y="75"/>
                    </a:lnTo>
                    <a:lnTo>
                      <a:pt x="229" y="96"/>
                    </a:lnTo>
                    <a:lnTo>
                      <a:pt x="180" y="112"/>
                    </a:lnTo>
                    <a:lnTo>
                      <a:pt x="152" y="96"/>
                    </a:lnTo>
                    <a:lnTo>
                      <a:pt x="138" y="73"/>
                    </a:lnTo>
                    <a:lnTo>
                      <a:pt x="46" y="93"/>
                    </a:lnTo>
                    <a:lnTo>
                      <a:pt x="27" y="77"/>
                    </a:lnTo>
                    <a:lnTo>
                      <a:pt x="5" y="96"/>
                    </a:lnTo>
                    <a:lnTo>
                      <a:pt x="0" y="4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1" name="Freeform 370"/>
              <p:cNvSpPr>
                <a:spLocks noChangeArrowheads="1"/>
              </p:cNvSpPr>
              <p:nvPr/>
            </p:nvSpPr>
            <p:spPr bwMode="auto">
              <a:xfrm>
                <a:off x="8322733" y="3623671"/>
                <a:ext cx="1227667" cy="569384"/>
              </a:xfrm>
              <a:custGeom>
                <a:avLst/>
                <a:gdLst/>
                <a:ahLst/>
                <a:cxnLst>
                  <a:cxn ang="0">
                    <a:pos x="20" y="198"/>
                  </a:cxn>
                  <a:cxn ang="0">
                    <a:pos x="0" y="255"/>
                  </a:cxn>
                  <a:cxn ang="0">
                    <a:pos x="75" y="247"/>
                  </a:cxn>
                  <a:cxn ang="0">
                    <a:pos x="104" y="222"/>
                  </a:cxn>
                  <a:cxn ang="0">
                    <a:pos x="207" y="193"/>
                  </a:cxn>
                  <a:cxn ang="0">
                    <a:pos x="235" y="209"/>
                  </a:cxn>
                  <a:cxn ang="0">
                    <a:pos x="302" y="198"/>
                  </a:cxn>
                  <a:cxn ang="0">
                    <a:pos x="302" y="202"/>
                  </a:cxn>
                  <a:cxn ang="0">
                    <a:pos x="403" y="269"/>
                  </a:cxn>
                  <a:cxn ang="0">
                    <a:pos x="461" y="249"/>
                  </a:cxn>
                  <a:cxn ang="0">
                    <a:pos x="495" y="175"/>
                  </a:cxn>
                  <a:cxn ang="0">
                    <a:pos x="552" y="155"/>
                  </a:cxn>
                  <a:cxn ang="0">
                    <a:pos x="580" y="101"/>
                  </a:cxn>
                  <a:cxn ang="0">
                    <a:pos x="579" y="34"/>
                  </a:cxn>
                  <a:cxn ang="0">
                    <a:pos x="571" y="89"/>
                  </a:cxn>
                  <a:cxn ang="0">
                    <a:pos x="539" y="135"/>
                  </a:cxn>
                  <a:cxn ang="0">
                    <a:pos x="527" y="131"/>
                  </a:cxn>
                  <a:cxn ang="0">
                    <a:pos x="484" y="144"/>
                  </a:cxn>
                  <a:cxn ang="0">
                    <a:pos x="484" y="128"/>
                  </a:cxn>
                  <a:cxn ang="0">
                    <a:pos x="527" y="112"/>
                  </a:cxn>
                  <a:cxn ang="0">
                    <a:pos x="488" y="107"/>
                  </a:cxn>
                  <a:cxn ang="0">
                    <a:pos x="531" y="94"/>
                  </a:cxn>
                  <a:cxn ang="0">
                    <a:pos x="548" y="101"/>
                  </a:cxn>
                  <a:cxn ang="0">
                    <a:pos x="558" y="49"/>
                  </a:cxn>
                  <a:cxn ang="0">
                    <a:pos x="547" y="38"/>
                  </a:cxn>
                  <a:cxn ang="0">
                    <a:pos x="493" y="58"/>
                  </a:cxn>
                  <a:cxn ang="0">
                    <a:pos x="495" y="28"/>
                  </a:cxn>
                  <a:cxn ang="0">
                    <a:pos x="517" y="36"/>
                  </a:cxn>
                  <a:cxn ang="0">
                    <a:pos x="547" y="12"/>
                  </a:cxn>
                  <a:cxn ang="0">
                    <a:pos x="531" y="0"/>
                  </a:cxn>
                  <a:cxn ang="0">
                    <a:pos x="358" y="42"/>
                  </a:cxn>
                  <a:cxn ang="0">
                    <a:pos x="145" y="87"/>
                  </a:cxn>
                  <a:cxn ang="0">
                    <a:pos x="48" y="197"/>
                  </a:cxn>
                  <a:cxn ang="0">
                    <a:pos x="20" y="198"/>
                  </a:cxn>
                </a:cxnLst>
                <a:rect l="0" t="0" r="r" b="b"/>
                <a:pathLst>
                  <a:path w="580" h="269">
                    <a:moveTo>
                      <a:pt x="20" y="198"/>
                    </a:moveTo>
                    <a:lnTo>
                      <a:pt x="0" y="255"/>
                    </a:lnTo>
                    <a:lnTo>
                      <a:pt x="75" y="247"/>
                    </a:lnTo>
                    <a:lnTo>
                      <a:pt x="104" y="222"/>
                    </a:lnTo>
                    <a:lnTo>
                      <a:pt x="207" y="193"/>
                    </a:lnTo>
                    <a:lnTo>
                      <a:pt x="235" y="209"/>
                    </a:lnTo>
                    <a:lnTo>
                      <a:pt x="302" y="198"/>
                    </a:lnTo>
                    <a:lnTo>
                      <a:pt x="302" y="202"/>
                    </a:lnTo>
                    <a:lnTo>
                      <a:pt x="403" y="269"/>
                    </a:lnTo>
                    <a:lnTo>
                      <a:pt x="461" y="249"/>
                    </a:lnTo>
                    <a:lnTo>
                      <a:pt x="495" y="175"/>
                    </a:lnTo>
                    <a:lnTo>
                      <a:pt x="552" y="155"/>
                    </a:lnTo>
                    <a:lnTo>
                      <a:pt x="580" y="101"/>
                    </a:lnTo>
                    <a:lnTo>
                      <a:pt x="579" y="34"/>
                    </a:lnTo>
                    <a:lnTo>
                      <a:pt x="571" y="89"/>
                    </a:lnTo>
                    <a:lnTo>
                      <a:pt x="539" y="135"/>
                    </a:lnTo>
                    <a:lnTo>
                      <a:pt x="527" y="131"/>
                    </a:lnTo>
                    <a:lnTo>
                      <a:pt x="484" y="144"/>
                    </a:lnTo>
                    <a:lnTo>
                      <a:pt x="484" y="128"/>
                    </a:lnTo>
                    <a:lnTo>
                      <a:pt x="527" y="112"/>
                    </a:lnTo>
                    <a:lnTo>
                      <a:pt x="488" y="107"/>
                    </a:lnTo>
                    <a:lnTo>
                      <a:pt x="531" y="94"/>
                    </a:lnTo>
                    <a:lnTo>
                      <a:pt x="548" y="101"/>
                    </a:lnTo>
                    <a:lnTo>
                      <a:pt x="558" y="49"/>
                    </a:lnTo>
                    <a:lnTo>
                      <a:pt x="547" y="38"/>
                    </a:lnTo>
                    <a:lnTo>
                      <a:pt x="493" y="58"/>
                    </a:lnTo>
                    <a:lnTo>
                      <a:pt x="495" y="28"/>
                    </a:lnTo>
                    <a:lnTo>
                      <a:pt x="517" y="36"/>
                    </a:lnTo>
                    <a:lnTo>
                      <a:pt x="547" y="12"/>
                    </a:lnTo>
                    <a:lnTo>
                      <a:pt x="531" y="0"/>
                    </a:lnTo>
                    <a:lnTo>
                      <a:pt x="358" y="42"/>
                    </a:lnTo>
                    <a:lnTo>
                      <a:pt x="145" y="87"/>
                    </a:lnTo>
                    <a:lnTo>
                      <a:pt x="48" y="197"/>
                    </a:lnTo>
                    <a:lnTo>
                      <a:pt x="20" y="198"/>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2" name="Freeform 371"/>
              <p:cNvSpPr>
                <a:spLocks noChangeArrowheads="1"/>
              </p:cNvSpPr>
              <p:nvPr/>
            </p:nvSpPr>
            <p:spPr bwMode="auto">
              <a:xfrm>
                <a:off x="8371418" y="3155889"/>
                <a:ext cx="1073149" cy="704849"/>
              </a:xfrm>
              <a:custGeom>
                <a:avLst/>
                <a:gdLst/>
                <a:ahLst/>
                <a:cxnLst>
                  <a:cxn ang="0">
                    <a:pos x="83" y="234"/>
                  </a:cxn>
                  <a:cxn ang="0">
                    <a:pos x="69" y="267"/>
                  </a:cxn>
                  <a:cxn ang="0">
                    <a:pos x="48" y="277"/>
                  </a:cxn>
                  <a:cxn ang="0">
                    <a:pos x="46" y="298"/>
                  </a:cxn>
                  <a:cxn ang="0">
                    <a:pos x="3" y="315"/>
                  </a:cxn>
                  <a:cxn ang="0">
                    <a:pos x="0" y="333"/>
                  </a:cxn>
                  <a:cxn ang="0">
                    <a:pos x="120" y="311"/>
                  </a:cxn>
                  <a:cxn ang="0">
                    <a:pos x="337" y="263"/>
                  </a:cxn>
                  <a:cxn ang="0">
                    <a:pos x="507" y="221"/>
                  </a:cxn>
                  <a:cxn ang="0">
                    <a:pos x="507" y="187"/>
                  </a:cxn>
                  <a:cxn ang="0">
                    <a:pos x="488" y="176"/>
                  </a:cxn>
                  <a:cxn ang="0">
                    <a:pos x="472" y="193"/>
                  </a:cxn>
                  <a:cxn ang="0">
                    <a:pos x="465" y="148"/>
                  </a:cxn>
                  <a:cxn ang="0">
                    <a:pos x="472" y="108"/>
                  </a:cxn>
                  <a:cxn ang="0">
                    <a:pos x="410" y="78"/>
                  </a:cxn>
                  <a:cxn ang="0">
                    <a:pos x="368" y="86"/>
                  </a:cxn>
                  <a:cxn ang="0">
                    <a:pos x="367" y="24"/>
                  </a:cxn>
                  <a:cxn ang="0">
                    <a:pos x="322" y="0"/>
                  </a:cxn>
                  <a:cxn ang="0">
                    <a:pos x="290" y="16"/>
                  </a:cxn>
                  <a:cxn ang="0">
                    <a:pos x="267" y="74"/>
                  </a:cxn>
                  <a:cxn ang="0">
                    <a:pos x="228" y="97"/>
                  </a:cxn>
                  <a:cxn ang="0">
                    <a:pos x="212" y="189"/>
                  </a:cxn>
                  <a:cxn ang="0">
                    <a:pos x="148" y="234"/>
                  </a:cxn>
                  <a:cxn ang="0">
                    <a:pos x="97" y="251"/>
                  </a:cxn>
                  <a:cxn ang="0">
                    <a:pos x="83" y="234"/>
                  </a:cxn>
                </a:cxnLst>
                <a:rect l="0" t="0" r="r" b="b"/>
                <a:pathLst>
                  <a:path w="507" h="333">
                    <a:moveTo>
                      <a:pt x="83" y="234"/>
                    </a:moveTo>
                    <a:lnTo>
                      <a:pt x="69" y="267"/>
                    </a:lnTo>
                    <a:lnTo>
                      <a:pt x="48" y="277"/>
                    </a:lnTo>
                    <a:lnTo>
                      <a:pt x="46" y="298"/>
                    </a:lnTo>
                    <a:lnTo>
                      <a:pt x="3" y="315"/>
                    </a:lnTo>
                    <a:lnTo>
                      <a:pt x="0" y="333"/>
                    </a:lnTo>
                    <a:lnTo>
                      <a:pt x="120" y="311"/>
                    </a:lnTo>
                    <a:lnTo>
                      <a:pt x="337" y="263"/>
                    </a:lnTo>
                    <a:lnTo>
                      <a:pt x="507" y="221"/>
                    </a:lnTo>
                    <a:lnTo>
                      <a:pt x="507" y="187"/>
                    </a:lnTo>
                    <a:lnTo>
                      <a:pt x="488" y="176"/>
                    </a:lnTo>
                    <a:lnTo>
                      <a:pt x="472" y="193"/>
                    </a:lnTo>
                    <a:lnTo>
                      <a:pt x="465" y="148"/>
                    </a:lnTo>
                    <a:lnTo>
                      <a:pt x="472" y="108"/>
                    </a:lnTo>
                    <a:lnTo>
                      <a:pt x="410" y="78"/>
                    </a:lnTo>
                    <a:lnTo>
                      <a:pt x="368" y="86"/>
                    </a:lnTo>
                    <a:lnTo>
                      <a:pt x="367" y="24"/>
                    </a:lnTo>
                    <a:lnTo>
                      <a:pt x="322" y="0"/>
                    </a:lnTo>
                    <a:lnTo>
                      <a:pt x="290" y="16"/>
                    </a:lnTo>
                    <a:lnTo>
                      <a:pt x="267" y="74"/>
                    </a:lnTo>
                    <a:lnTo>
                      <a:pt x="228" y="97"/>
                    </a:lnTo>
                    <a:lnTo>
                      <a:pt x="212" y="189"/>
                    </a:lnTo>
                    <a:lnTo>
                      <a:pt x="148" y="234"/>
                    </a:lnTo>
                    <a:lnTo>
                      <a:pt x="97" y="251"/>
                    </a:lnTo>
                    <a:lnTo>
                      <a:pt x="83" y="23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3" name="Freeform 372"/>
              <p:cNvSpPr>
                <a:spLocks noChangeArrowheads="1"/>
              </p:cNvSpPr>
              <p:nvPr/>
            </p:nvSpPr>
            <p:spPr bwMode="auto">
              <a:xfrm>
                <a:off x="8449734" y="3014071"/>
                <a:ext cx="605367" cy="670984"/>
              </a:xfrm>
              <a:custGeom>
                <a:avLst/>
                <a:gdLst/>
                <a:ahLst/>
                <a:cxnLst>
                  <a:cxn ang="0">
                    <a:pos x="29" y="167"/>
                  </a:cxn>
                  <a:cxn ang="0">
                    <a:pos x="6" y="160"/>
                  </a:cxn>
                  <a:cxn ang="0">
                    <a:pos x="0" y="210"/>
                  </a:cxn>
                  <a:cxn ang="0">
                    <a:pos x="6" y="263"/>
                  </a:cxn>
                  <a:cxn ang="0">
                    <a:pos x="47" y="300"/>
                  </a:cxn>
                  <a:cxn ang="0">
                    <a:pos x="58" y="317"/>
                  </a:cxn>
                  <a:cxn ang="0">
                    <a:pos x="111" y="300"/>
                  </a:cxn>
                  <a:cxn ang="0">
                    <a:pos x="173" y="257"/>
                  </a:cxn>
                  <a:cxn ang="0">
                    <a:pos x="192" y="164"/>
                  </a:cxn>
                  <a:cxn ang="0">
                    <a:pos x="233" y="139"/>
                  </a:cxn>
                  <a:cxn ang="0">
                    <a:pos x="254" y="82"/>
                  </a:cxn>
                  <a:cxn ang="0">
                    <a:pos x="286" y="66"/>
                  </a:cxn>
                  <a:cxn ang="0">
                    <a:pos x="243" y="58"/>
                  </a:cxn>
                  <a:cxn ang="0">
                    <a:pos x="172" y="99"/>
                  </a:cxn>
                  <a:cxn ang="0">
                    <a:pos x="160" y="59"/>
                  </a:cxn>
                  <a:cxn ang="0">
                    <a:pos x="99" y="63"/>
                  </a:cxn>
                  <a:cxn ang="0">
                    <a:pos x="83" y="0"/>
                  </a:cxn>
                  <a:cxn ang="0">
                    <a:pos x="67" y="17"/>
                  </a:cxn>
                  <a:cxn ang="0">
                    <a:pos x="72" y="108"/>
                  </a:cxn>
                  <a:cxn ang="0">
                    <a:pos x="45" y="116"/>
                  </a:cxn>
                  <a:cxn ang="0">
                    <a:pos x="29" y="167"/>
                  </a:cxn>
                </a:cxnLst>
                <a:rect l="0" t="0" r="r" b="b"/>
                <a:pathLst>
                  <a:path w="286" h="317">
                    <a:moveTo>
                      <a:pt x="29" y="167"/>
                    </a:moveTo>
                    <a:lnTo>
                      <a:pt x="6" y="160"/>
                    </a:lnTo>
                    <a:lnTo>
                      <a:pt x="0" y="210"/>
                    </a:lnTo>
                    <a:lnTo>
                      <a:pt x="6" y="263"/>
                    </a:lnTo>
                    <a:lnTo>
                      <a:pt x="47" y="300"/>
                    </a:lnTo>
                    <a:lnTo>
                      <a:pt x="58" y="317"/>
                    </a:lnTo>
                    <a:lnTo>
                      <a:pt x="111" y="300"/>
                    </a:lnTo>
                    <a:lnTo>
                      <a:pt x="173" y="257"/>
                    </a:lnTo>
                    <a:lnTo>
                      <a:pt x="192" y="164"/>
                    </a:lnTo>
                    <a:lnTo>
                      <a:pt x="233" y="139"/>
                    </a:lnTo>
                    <a:lnTo>
                      <a:pt x="254" y="82"/>
                    </a:lnTo>
                    <a:lnTo>
                      <a:pt x="286" y="66"/>
                    </a:lnTo>
                    <a:lnTo>
                      <a:pt x="243" y="58"/>
                    </a:lnTo>
                    <a:lnTo>
                      <a:pt x="172" y="99"/>
                    </a:lnTo>
                    <a:lnTo>
                      <a:pt x="160" y="59"/>
                    </a:lnTo>
                    <a:lnTo>
                      <a:pt x="99" y="63"/>
                    </a:lnTo>
                    <a:lnTo>
                      <a:pt x="83" y="0"/>
                    </a:lnTo>
                    <a:lnTo>
                      <a:pt x="67" y="17"/>
                    </a:lnTo>
                    <a:lnTo>
                      <a:pt x="72" y="108"/>
                    </a:lnTo>
                    <a:lnTo>
                      <a:pt x="45" y="116"/>
                    </a:lnTo>
                    <a:lnTo>
                      <a:pt x="29" y="16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4" name="Freeform 373"/>
              <p:cNvSpPr>
                <a:spLocks noChangeArrowheads="1"/>
              </p:cNvSpPr>
              <p:nvPr/>
            </p:nvSpPr>
            <p:spPr bwMode="auto">
              <a:xfrm>
                <a:off x="8534402" y="2594972"/>
                <a:ext cx="819149" cy="571499"/>
              </a:xfrm>
              <a:custGeom>
                <a:avLst/>
                <a:gdLst/>
                <a:ahLst/>
                <a:cxnLst>
                  <a:cxn ang="0">
                    <a:pos x="35" y="40"/>
                  </a:cxn>
                  <a:cxn ang="0">
                    <a:pos x="0" y="75"/>
                  </a:cxn>
                  <a:cxn ang="0">
                    <a:pos x="19" y="208"/>
                  </a:cxn>
                  <a:cxn ang="0">
                    <a:pos x="35" y="270"/>
                  </a:cxn>
                  <a:cxn ang="0">
                    <a:pos x="101" y="266"/>
                  </a:cxn>
                  <a:cxn ang="0">
                    <a:pos x="345" y="216"/>
                  </a:cxn>
                  <a:cxn ang="0">
                    <a:pos x="362" y="208"/>
                  </a:cxn>
                  <a:cxn ang="0">
                    <a:pos x="387" y="147"/>
                  </a:cxn>
                  <a:cxn ang="0">
                    <a:pos x="350" y="114"/>
                  </a:cxn>
                  <a:cxn ang="0">
                    <a:pos x="370" y="36"/>
                  </a:cxn>
                  <a:cxn ang="0">
                    <a:pos x="342" y="28"/>
                  </a:cxn>
                  <a:cxn ang="0">
                    <a:pos x="342" y="8"/>
                  </a:cxn>
                  <a:cxn ang="0">
                    <a:pos x="329" y="0"/>
                  </a:cxn>
                  <a:cxn ang="0">
                    <a:pos x="46" y="56"/>
                  </a:cxn>
                  <a:cxn ang="0">
                    <a:pos x="35" y="40"/>
                  </a:cxn>
                </a:cxnLst>
                <a:rect l="0" t="0" r="r" b="b"/>
                <a:pathLst>
                  <a:path w="387" h="270">
                    <a:moveTo>
                      <a:pt x="35" y="40"/>
                    </a:moveTo>
                    <a:lnTo>
                      <a:pt x="0" y="75"/>
                    </a:lnTo>
                    <a:lnTo>
                      <a:pt x="19" y="208"/>
                    </a:lnTo>
                    <a:lnTo>
                      <a:pt x="35" y="270"/>
                    </a:lnTo>
                    <a:lnTo>
                      <a:pt x="101" y="266"/>
                    </a:lnTo>
                    <a:lnTo>
                      <a:pt x="345" y="216"/>
                    </a:lnTo>
                    <a:lnTo>
                      <a:pt x="362" y="208"/>
                    </a:lnTo>
                    <a:lnTo>
                      <a:pt x="387" y="147"/>
                    </a:lnTo>
                    <a:lnTo>
                      <a:pt x="350" y="114"/>
                    </a:lnTo>
                    <a:lnTo>
                      <a:pt x="370" y="36"/>
                    </a:lnTo>
                    <a:lnTo>
                      <a:pt x="342" y="28"/>
                    </a:lnTo>
                    <a:lnTo>
                      <a:pt x="342" y="8"/>
                    </a:lnTo>
                    <a:lnTo>
                      <a:pt x="329" y="0"/>
                    </a:lnTo>
                    <a:lnTo>
                      <a:pt x="46" y="56"/>
                    </a:lnTo>
                    <a:lnTo>
                      <a:pt x="35" y="40"/>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5" name="Freeform 374"/>
              <p:cNvSpPr>
                <a:spLocks noChangeArrowheads="1"/>
              </p:cNvSpPr>
              <p:nvPr/>
            </p:nvSpPr>
            <p:spPr bwMode="auto">
              <a:xfrm>
                <a:off x="9213852" y="2586505"/>
                <a:ext cx="222249" cy="452967"/>
              </a:xfrm>
              <a:custGeom>
                <a:avLst/>
                <a:gdLst/>
                <a:ahLst/>
                <a:cxnLst>
                  <a:cxn ang="0">
                    <a:pos x="18" y="2"/>
                  </a:cxn>
                  <a:cxn ang="0">
                    <a:pos x="44" y="0"/>
                  </a:cxn>
                  <a:cxn ang="0">
                    <a:pos x="93" y="33"/>
                  </a:cxn>
                  <a:cxn ang="0">
                    <a:pos x="86" y="58"/>
                  </a:cxn>
                  <a:cxn ang="0">
                    <a:pos x="102" y="75"/>
                  </a:cxn>
                  <a:cxn ang="0">
                    <a:pos x="105" y="176"/>
                  </a:cxn>
                  <a:cxn ang="0">
                    <a:pos x="86" y="214"/>
                  </a:cxn>
                  <a:cxn ang="0">
                    <a:pos x="66" y="201"/>
                  </a:cxn>
                  <a:cxn ang="0">
                    <a:pos x="46" y="200"/>
                  </a:cxn>
                  <a:cxn ang="0">
                    <a:pos x="11" y="180"/>
                  </a:cxn>
                  <a:cxn ang="0">
                    <a:pos x="37" y="115"/>
                  </a:cxn>
                  <a:cxn ang="0">
                    <a:pos x="0" y="82"/>
                  </a:cxn>
                  <a:cxn ang="0">
                    <a:pos x="18" y="2"/>
                  </a:cxn>
                </a:cxnLst>
                <a:rect l="0" t="0" r="r" b="b"/>
                <a:pathLst>
                  <a:path w="105" h="214">
                    <a:moveTo>
                      <a:pt x="18" y="2"/>
                    </a:moveTo>
                    <a:lnTo>
                      <a:pt x="44" y="0"/>
                    </a:lnTo>
                    <a:lnTo>
                      <a:pt x="93" y="33"/>
                    </a:lnTo>
                    <a:lnTo>
                      <a:pt x="86" y="58"/>
                    </a:lnTo>
                    <a:lnTo>
                      <a:pt x="102" y="75"/>
                    </a:lnTo>
                    <a:lnTo>
                      <a:pt x="105" y="176"/>
                    </a:lnTo>
                    <a:lnTo>
                      <a:pt x="86" y="214"/>
                    </a:lnTo>
                    <a:lnTo>
                      <a:pt x="66" y="201"/>
                    </a:lnTo>
                    <a:lnTo>
                      <a:pt x="46" y="200"/>
                    </a:lnTo>
                    <a:lnTo>
                      <a:pt x="11" y="180"/>
                    </a:lnTo>
                    <a:lnTo>
                      <a:pt x="37" y="115"/>
                    </a:lnTo>
                    <a:lnTo>
                      <a:pt x="0" y="82"/>
                    </a:lnTo>
                    <a:lnTo>
                      <a:pt x="18" y="2"/>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6" name="Freeform 375"/>
              <p:cNvSpPr>
                <a:spLocks noChangeArrowheads="1"/>
              </p:cNvSpPr>
              <p:nvPr/>
            </p:nvSpPr>
            <p:spPr bwMode="auto">
              <a:xfrm>
                <a:off x="8655051" y="1934571"/>
                <a:ext cx="905933" cy="785284"/>
              </a:xfrm>
              <a:custGeom>
                <a:avLst/>
                <a:gdLst/>
                <a:ahLst/>
                <a:cxnLst>
                  <a:cxn ang="0">
                    <a:pos x="31" y="250"/>
                  </a:cxn>
                  <a:cxn ang="0">
                    <a:pos x="72" y="227"/>
                  </a:cxn>
                  <a:cxn ang="0">
                    <a:pos x="128" y="222"/>
                  </a:cxn>
                  <a:cxn ang="0">
                    <a:pos x="141" y="202"/>
                  </a:cxn>
                  <a:cxn ang="0">
                    <a:pos x="161" y="199"/>
                  </a:cxn>
                  <a:cxn ang="0">
                    <a:pos x="172" y="180"/>
                  </a:cxn>
                  <a:cxn ang="0">
                    <a:pos x="190" y="172"/>
                  </a:cxn>
                  <a:cxn ang="0">
                    <a:pos x="182" y="132"/>
                  </a:cxn>
                  <a:cxn ang="0">
                    <a:pos x="172" y="121"/>
                  </a:cxn>
                  <a:cxn ang="0">
                    <a:pos x="194" y="91"/>
                  </a:cxn>
                  <a:cxn ang="0">
                    <a:pos x="209" y="91"/>
                  </a:cxn>
                  <a:cxn ang="0">
                    <a:pos x="259" y="25"/>
                  </a:cxn>
                  <a:cxn ang="0">
                    <a:pos x="336" y="0"/>
                  </a:cxn>
                  <a:cxn ang="0">
                    <a:pos x="345" y="63"/>
                  </a:cxn>
                  <a:cxn ang="0">
                    <a:pos x="349" y="60"/>
                  </a:cxn>
                  <a:cxn ang="0">
                    <a:pos x="368" y="82"/>
                  </a:cxn>
                  <a:cxn ang="0">
                    <a:pos x="368" y="145"/>
                  </a:cxn>
                  <a:cxn ang="0">
                    <a:pos x="391" y="197"/>
                  </a:cxn>
                  <a:cxn ang="0">
                    <a:pos x="399" y="264"/>
                  </a:cxn>
                  <a:cxn ang="0">
                    <a:pos x="402" y="322"/>
                  </a:cxn>
                  <a:cxn ang="0">
                    <a:pos x="428" y="342"/>
                  </a:cxn>
                  <a:cxn ang="0">
                    <a:pos x="410" y="371"/>
                  </a:cxn>
                  <a:cxn ang="0">
                    <a:pos x="360" y="338"/>
                  </a:cxn>
                  <a:cxn ang="0">
                    <a:pos x="333" y="340"/>
                  </a:cxn>
                  <a:cxn ang="0">
                    <a:pos x="308" y="332"/>
                  </a:cxn>
                  <a:cxn ang="0">
                    <a:pos x="309" y="313"/>
                  </a:cxn>
                  <a:cxn ang="0">
                    <a:pos x="293" y="307"/>
                  </a:cxn>
                  <a:cxn ang="0">
                    <a:pos x="12" y="364"/>
                  </a:cxn>
                  <a:cxn ang="0">
                    <a:pos x="0" y="346"/>
                  </a:cxn>
                  <a:cxn ang="0">
                    <a:pos x="43" y="280"/>
                  </a:cxn>
                  <a:cxn ang="0">
                    <a:pos x="31" y="250"/>
                  </a:cxn>
                </a:cxnLst>
                <a:rect l="0" t="0" r="r" b="b"/>
                <a:pathLst>
                  <a:path w="428" h="371">
                    <a:moveTo>
                      <a:pt x="31" y="250"/>
                    </a:moveTo>
                    <a:lnTo>
                      <a:pt x="72" y="227"/>
                    </a:lnTo>
                    <a:lnTo>
                      <a:pt x="128" y="222"/>
                    </a:lnTo>
                    <a:lnTo>
                      <a:pt x="141" y="202"/>
                    </a:lnTo>
                    <a:lnTo>
                      <a:pt x="161" y="199"/>
                    </a:lnTo>
                    <a:lnTo>
                      <a:pt x="172" y="180"/>
                    </a:lnTo>
                    <a:lnTo>
                      <a:pt x="190" y="172"/>
                    </a:lnTo>
                    <a:lnTo>
                      <a:pt x="182" y="132"/>
                    </a:lnTo>
                    <a:lnTo>
                      <a:pt x="172" y="121"/>
                    </a:lnTo>
                    <a:lnTo>
                      <a:pt x="194" y="91"/>
                    </a:lnTo>
                    <a:lnTo>
                      <a:pt x="209" y="91"/>
                    </a:lnTo>
                    <a:lnTo>
                      <a:pt x="259" y="25"/>
                    </a:lnTo>
                    <a:lnTo>
                      <a:pt x="336" y="0"/>
                    </a:lnTo>
                    <a:lnTo>
                      <a:pt x="345" y="63"/>
                    </a:lnTo>
                    <a:lnTo>
                      <a:pt x="349" y="60"/>
                    </a:lnTo>
                    <a:lnTo>
                      <a:pt x="368" y="82"/>
                    </a:lnTo>
                    <a:lnTo>
                      <a:pt x="368" y="145"/>
                    </a:lnTo>
                    <a:lnTo>
                      <a:pt x="391" y="197"/>
                    </a:lnTo>
                    <a:lnTo>
                      <a:pt x="399" y="264"/>
                    </a:lnTo>
                    <a:lnTo>
                      <a:pt x="402" y="322"/>
                    </a:lnTo>
                    <a:lnTo>
                      <a:pt x="428" y="342"/>
                    </a:lnTo>
                    <a:lnTo>
                      <a:pt x="410" y="371"/>
                    </a:lnTo>
                    <a:lnTo>
                      <a:pt x="360" y="338"/>
                    </a:lnTo>
                    <a:lnTo>
                      <a:pt x="333" y="340"/>
                    </a:lnTo>
                    <a:lnTo>
                      <a:pt x="308" y="332"/>
                    </a:lnTo>
                    <a:lnTo>
                      <a:pt x="309" y="313"/>
                    </a:lnTo>
                    <a:lnTo>
                      <a:pt x="293" y="307"/>
                    </a:lnTo>
                    <a:lnTo>
                      <a:pt x="12" y="364"/>
                    </a:lnTo>
                    <a:lnTo>
                      <a:pt x="0" y="346"/>
                    </a:lnTo>
                    <a:lnTo>
                      <a:pt x="43" y="280"/>
                    </a:lnTo>
                    <a:lnTo>
                      <a:pt x="31" y="25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7" name="Freeform 376"/>
              <p:cNvSpPr>
                <a:spLocks noChangeArrowheads="1"/>
              </p:cNvSpPr>
              <p:nvPr/>
            </p:nvSpPr>
            <p:spPr bwMode="auto">
              <a:xfrm>
                <a:off x="9357784" y="1892239"/>
                <a:ext cx="245533" cy="472016"/>
              </a:xfrm>
              <a:custGeom>
                <a:avLst/>
                <a:gdLst/>
                <a:ahLst/>
                <a:cxnLst>
                  <a:cxn ang="0">
                    <a:pos x="0" y="24"/>
                  </a:cxn>
                  <a:cxn ang="0">
                    <a:pos x="85" y="0"/>
                  </a:cxn>
                  <a:cxn ang="0">
                    <a:pos x="116" y="61"/>
                  </a:cxn>
                  <a:cxn ang="0">
                    <a:pos x="100" y="76"/>
                  </a:cxn>
                  <a:cxn ang="0">
                    <a:pos x="106" y="211"/>
                  </a:cxn>
                  <a:cxn ang="0">
                    <a:pos x="58" y="223"/>
                  </a:cxn>
                  <a:cxn ang="0">
                    <a:pos x="34" y="166"/>
                  </a:cxn>
                  <a:cxn ang="0">
                    <a:pos x="33" y="102"/>
                  </a:cxn>
                  <a:cxn ang="0">
                    <a:pos x="12" y="82"/>
                  </a:cxn>
                  <a:cxn ang="0">
                    <a:pos x="0" y="24"/>
                  </a:cxn>
                </a:cxnLst>
                <a:rect l="0" t="0" r="r" b="b"/>
                <a:pathLst>
                  <a:path w="116" h="223">
                    <a:moveTo>
                      <a:pt x="0" y="24"/>
                    </a:moveTo>
                    <a:lnTo>
                      <a:pt x="85" y="0"/>
                    </a:lnTo>
                    <a:lnTo>
                      <a:pt x="116" y="61"/>
                    </a:lnTo>
                    <a:lnTo>
                      <a:pt x="100" y="76"/>
                    </a:lnTo>
                    <a:lnTo>
                      <a:pt x="106" y="211"/>
                    </a:lnTo>
                    <a:lnTo>
                      <a:pt x="58" y="223"/>
                    </a:lnTo>
                    <a:lnTo>
                      <a:pt x="34" y="166"/>
                    </a:lnTo>
                    <a:lnTo>
                      <a:pt x="33" y="102"/>
                    </a:lnTo>
                    <a:lnTo>
                      <a:pt x="12" y="82"/>
                    </a:lnTo>
                    <a:lnTo>
                      <a:pt x="0" y="24"/>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28" name="Freeform 377"/>
              <p:cNvSpPr>
                <a:spLocks noChangeArrowheads="1"/>
              </p:cNvSpPr>
              <p:nvPr/>
            </p:nvSpPr>
            <p:spPr bwMode="auto">
              <a:xfrm>
                <a:off x="9480552" y="2262672"/>
                <a:ext cx="512232" cy="251883"/>
              </a:xfrm>
              <a:custGeom>
                <a:avLst/>
                <a:gdLst/>
                <a:ahLst/>
                <a:cxnLst>
                  <a:cxn ang="0">
                    <a:pos x="0" y="47"/>
                  </a:cxn>
                  <a:cxn ang="0">
                    <a:pos x="123" y="14"/>
                  </a:cxn>
                  <a:cxn ang="0">
                    <a:pos x="138" y="17"/>
                  </a:cxn>
                  <a:cxn ang="0">
                    <a:pos x="152" y="0"/>
                  </a:cxn>
                  <a:cxn ang="0">
                    <a:pos x="166" y="9"/>
                  </a:cxn>
                  <a:cxn ang="0">
                    <a:pos x="151" y="43"/>
                  </a:cxn>
                  <a:cxn ang="0">
                    <a:pos x="176" y="40"/>
                  </a:cxn>
                  <a:cxn ang="0">
                    <a:pos x="191" y="66"/>
                  </a:cxn>
                  <a:cxn ang="0">
                    <a:pos x="208" y="69"/>
                  </a:cxn>
                  <a:cxn ang="0">
                    <a:pos x="220" y="65"/>
                  </a:cxn>
                  <a:cxn ang="0">
                    <a:pos x="220" y="50"/>
                  </a:cxn>
                  <a:cxn ang="0">
                    <a:pos x="200" y="32"/>
                  </a:cxn>
                  <a:cxn ang="0">
                    <a:pos x="216" y="30"/>
                  </a:cxn>
                  <a:cxn ang="0">
                    <a:pos x="242" y="70"/>
                  </a:cxn>
                  <a:cxn ang="0">
                    <a:pos x="216" y="92"/>
                  </a:cxn>
                  <a:cxn ang="0">
                    <a:pos x="187" y="82"/>
                  </a:cxn>
                  <a:cxn ang="0">
                    <a:pos x="168" y="110"/>
                  </a:cxn>
                  <a:cxn ang="0">
                    <a:pos x="132" y="82"/>
                  </a:cxn>
                  <a:cxn ang="0">
                    <a:pos x="11" y="119"/>
                  </a:cxn>
                  <a:cxn ang="0">
                    <a:pos x="0" y="47"/>
                  </a:cxn>
                </a:cxnLst>
                <a:rect l="0" t="0" r="r" b="b"/>
                <a:pathLst>
                  <a:path w="242" h="119">
                    <a:moveTo>
                      <a:pt x="0" y="47"/>
                    </a:moveTo>
                    <a:lnTo>
                      <a:pt x="123" y="14"/>
                    </a:lnTo>
                    <a:lnTo>
                      <a:pt x="138" y="17"/>
                    </a:lnTo>
                    <a:lnTo>
                      <a:pt x="152" y="0"/>
                    </a:lnTo>
                    <a:lnTo>
                      <a:pt x="166" y="9"/>
                    </a:lnTo>
                    <a:lnTo>
                      <a:pt x="151" y="43"/>
                    </a:lnTo>
                    <a:lnTo>
                      <a:pt x="176" y="40"/>
                    </a:lnTo>
                    <a:lnTo>
                      <a:pt x="191" y="66"/>
                    </a:lnTo>
                    <a:lnTo>
                      <a:pt x="208" y="69"/>
                    </a:lnTo>
                    <a:lnTo>
                      <a:pt x="220" y="65"/>
                    </a:lnTo>
                    <a:lnTo>
                      <a:pt x="220" y="50"/>
                    </a:lnTo>
                    <a:lnTo>
                      <a:pt x="200" y="32"/>
                    </a:lnTo>
                    <a:lnTo>
                      <a:pt x="216" y="30"/>
                    </a:lnTo>
                    <a:lnTo>
                      <a:pt x="242" y="70"/>
                    </a:lnTo>
                    <a:lnTo>
                      <a:pt x="216" y="92"/>
                    </a:lnTo>
                    <a:lnTo>
                      <a:pt x="187" y="82"/>
                    </a:lnTo>
                    <a:lnTo>
                      <a:pt x="168" y="110"/>
                    </a:lnTo>
                    <a:lnTo>
                      <a:pt x="132" y="82"/>
                    </a:lnTo>
                    <a:lnTo>
                      <a:pt x="11" y="119"/>
                    </a:lnTo>
                    <a:lnTo>
                      <a:pt x="0" y="4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9" name="Freeform 378"/>
              <p:cNvSpPr>
                <a:spLocks noChangeArrowheads="1"/>
              </p:cNvSpPr>
              <p:nvPr/>
            </p:nvSpPr>
            <p:spPr bwMode="auto">
              <a:xfrm>
                <a:off x="9491982" y="2462664"/>
                <a:ext cx="268815" cy="138674"/>
              </a:xfrm>
              <a:custGeom>
                <a:avLst/>
                <a:gdLst/>
                <a:ahLst/>
                <a:cxnLst>
                  <a:cxn ang="0">
                    <a:pos x="0" y="27"/>
                  </a:cxn>
                  <a:cxn ang="0">
                    <a:pos x="96" y="0"/>
                  </a:cxn>
                  <a:cxn ang="0">
                    <a:pos x="127" y="48"/>
                  </a:cxn>
                  <a:cxn ang="0">
                    <a:pos x="110" y="68"/>
                  </a:cxn>
                  <a:cxn ang="0">
                    <a:pos x="79" y="61"/>
                  </a:cxn>
                  <a:cxn ang="0">
                    <a:pos x="31" y="104"/>
                  </a:cxn>
                  <a:cxn ang="0">
                    <a:pos x="5" y="81"/>
                  </a:cxn>
                  <a:cxn ang="0">
                    <a:pos x="0" y="27"/>
                  </a:cxn>
                </a:cxnLst>
                <a:rect l="0" t="0" r="r" b="b"/>
                <a:pathLst>
                  <a:path w="127" h="104">
                    <a:moveTo>
                      <a:pt x="0" y="27"/>
                    </a:moveTo>
                    <a:lnTo>
                      <a:pt x="96" y="0"/>
                    </a:lnTo>
                    <a:lnTo>
                      <a:pt x="127" y="48"/>
                    </a:lnTo>
                    <a:lnTo>
                      <a:pt x="110" y="68"/>
                    </a:lnTo>
                    <a:lnTo>
                      <a:pt x="79" y="61"/>
                    </a:lnTo>
                    <a:lnTo>
                      <a:pt x="31" y="104"/>
                    </a:lnTo>
                    <a:lnTo>
                      <a:pt x="5" y="81"/>
                    </a:lnTo>
                    <a:lnTo>
                      <a:pt x="0" y="2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0" name="Freeform 379"/>
              <p:cNvSpPr>
                <a:spLocks noChangeArrowheads="1"/>
              </p:cNvSpPr>
              <p:nvPr/>
            </p:nvSpPr>
            <p:spPr bwMode="auto">
              <a:xfrm>
                <a:off x="9539819" y="2622489"/>
                <a:ext cx="179916" cy="137583"/>
              </a:xfrm>
              <a:custGeom>
                <a:avLst/>
                <a:gdLst/>
                <a:ahLst/>
                <a:cxnLst>
                  <a:cxn ang="0">
                    <a:pos x="0" y="58"/>
                  </a:cxn>
                  <a:cxn ang="0">
                    <a:pos x="51" y="32"/>
                  </a:cxn>
                  <a:cxn ang="0">
                    <a:pos x="103" y="0"/>
                  </a:cxn>
                  <a:cxn ang="0">
                    <a:pos x="111" y="1"/>
                  </a:cxn>
                  <a:cxn ang="0">
                    <a:pos x="126" y="3"/>
                  </a:cxn>
                  <a:cxn ang="0">
                    <a:pos x="75" y="44"/>
                  </a:cxn>
                  <a:cxn ang="0">
                    <a:pos x="14" y="78"/>
                  </a:cxn>
                  <a:cxn ang="0">
                    <a:pos x="0" y="58"/>
                  </a:cxn>
                </a:cxnLst>
                <a:rect l="0" t="0" r="r" b="b"/>
                <a:pathLst>
                  <a:path w="126" h="78">
                    <a:moveTo>
                      <a:pt x="0" y="58"/>
                    </a:moveTo>
                    <a:lnTo>
                      <a:pt x="51" y="32"/>
                    </a:lnTo>
                    <a:lnTo>
                      <a:pt x="103" y="0"/>
                    </a:lnTo>
                    <a:lnTo>
                      <a:pt x="111" y="1"/>
                    </a:lnTo>
                    <a:lnTo>
                      <a:pt x="126" y="3"/>
                    </a:lnTo>
                    <a:lnTo>
                      <a:pt x="75" y="44"/>
                    </a:lnTo>
                    <a:lnTo>
                      <a:pt x="14" y="78"/>
                    </a:lnTo>
                    <a:lnTo>
                      <a:pt x="0" y="58"/>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1" name="Freeform 380"/>
              <p:cNvSpPr>
                <a:spLocks noChangeArrowheads="1"/>
              </p:cNvSpPr>
              <p:nvPr/>
            </p:nvSpPr>
            <p:spPr bwMode="auto">
              <a:xfrm>
                <a:off x="9543204" y="1795953"/>
                <a:ext cx="285749" cy="533400"/>
              </a:xfrm>
              <a:custGeom>
                <a:avLst/>
                <a:gdLst/>
                <a:ahLst/>
                <a:cxnLst>
                  <a:cxn ang="0">
                    <a:pos x="27" y="0"/>
                  </a:cxn>
                  <a:cxn ang="0">
                    <a:pos x="0" y="45"/>
                  </a:cxn>
                  <a:cxn ang="0">
                    <a:pos x="30" y="102"/>
                  </a:cxn>
                  <a:cxn ang="0">
                    <a:pos x="11" y="118"/>
                  </a:cxn>
                  <a:cxn ang="0">
                    <a:pos x="19" y="252"/>
                  </a:cxn>
                  <a:cxn ang="0">
                    <a:pos x="95" y="232"/>
                  </a:cxn>
                  <a:cxn ang="0">
                    <a:pos x="115" y="232"/>
                  </a:cxn>
                  <a:cxn ang="0">
                    <a:pos x="125" y="217"/>
                  </a:cxn>
                  <a:cxn ang="0">
                    <a:pos x="125" y="192"/>
                  </a:cxn>
                  <a:cxn ang="0">
                    <a:pos x="135" y="178"/>
                  </a:cxn>
                  <a:cxn ang="0">
                    <a:pos x="92" y="158"/>
                  </a:cxn>
                  <a:cxn ang="0">
                    <a:pos x="38" y="12"/>
                  </a:cxn>
                  <a:cxn ang="0">
                    <a:pos x="27" y="0"/>
                  </a:cxn>
                </a:cxnLst>
                <a:rect l="0" t="0" r="r" b="b"/>
                <a:pathLst>
                  <a:path w="135" h="252">
                    <a:moveTo>
                      <a:pt x="27" y="0"/>
                    </a:moveTo>
                    <a:lnTo>
                      <a:pt x="0" y="45"/>
                    </a:lnTo>
                    <a:lnTo>
                      <a:pt x="30" y="102"/>
                    </a:lnTo>
                    <a:lnTo>
                      <a:pt x="11" y="118"/>
                    </a:lnTo>
                    <a:lnTo>
                      <a:pt x="19" y="252"/>
                    </a:lnTo>
                    <a:lnTo>
                      <a:pt x="95" y="232"/>
                    </a:lnTo>
                    <a:lnTo>
                      <a:pt x="115" y="232"/>
                    </a:lnTo>
                    <a:lnTo>
                      <a:pt x="125" y="217"/>
                    </a:lnTo>
                    <a:lnTo>
                      <a:pt x="125" y="192"/>
                    </a:lnTo>
                    <a:lnTo>
                      <a:pt x="135" y="178"/>
                    </a:lnTo>
                    <a:lnTo>
                      <a:pt x="92" y="158"/>
                    </a:lnTo>
                    <a:lnTo>
                      <a:pt x="38" y="12"/>
                    </a:lnTo>
                    <a:lnTo>
                      <a:pt x="27" y="0"/>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2" name="Freeform 381"/>
              <p:cNvSpPr>
                <a:spLocks noChangeArrowheads="1"/>
              </p:cNvSpPr>
              <p:nvPr/>
            </p:nvSpPr>
            <p:spPr bwMode="auto">
              <a:xfrm>
                <a:off x="9703650" y="2443102"/>
                <a:ext cx="137584" cy="114299"/>
              </a:xfrm>
              <a:custGeom>
                <a:avLst/>
                <a:gdLst/>
                <a:ahLst/>
                <a:cxnLst>
                  <a:cxn ang="0">
                    <a:pos x="0" y="8"/>
                  </a:cxn>
                  <a:cxn ang="0">
                    <a:pos x="28" y="0"/>
                  </a:cxn>
                  <a:cxn ang="0">
                    <a:pos x="65" y="28"/>
                  </a:cxn>
                  <a:cxn ang="0">
                    <a:pos x="59" y="36"/>
                  </a:cxn>
                  <a:cxn ang="0">
                    <a:pos x="39" y="36"/>
                  </a:cxn>
                  <a:cxn ang="0">
                    <a:pos x="31" y="54"/>
                  </a:cxn>
                  <a:cxn ang="0">
                    <a:pos x="0" y="8"/>
                  </a:cxn>
                </a:cxnLst>
                <a:rect l="0" t="0" r="r" b="b"/>
                <a:pathLst>
                  <a:path w="65" h="54">
                    <a:moveTo>
                      <a:pt x="0" y="8"/>
                    </a:moveTo>
                    <a:lnTo>
                      <a:pt x="28" y="0"/>
                    </a:lnTo>
                    <a:lnTo>
                      <a:pt x="65" y="28"/>
                    </a:lnTo>
                    <a:lnTo>
                      <a:pt x="59" y="36"/>
                    </a:lnTo>
                    <a:lnTo>
                      <a:pt x="39" y="36"/>
                    </a:lnTo>
                    <a:lnTo>
                      <a:pt x="31" y="54"/>
                    </a:lnTo>
                    <a:lnTo>
                      <a:pt x="0" y="8"/>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333" name="Group 51"/>
              <p:cNvGrpSpPr>
                <a:grpSpLocks/>
              </p:cNvGrpSpPr>
              <p:nvPr/>
            </p:nvGrpSpPr>
            <p:grpSpPr bwMode="auto">
              <a:xfrm>
                <a:off x="1016000" y="3399304"/>
                <a:ext cx="1077384" cy="550333"/>
                <a:chOff x="288" y="2580"/>
                <a:chExt cx="509" cy="260"/>
              </a:xfrm>
              <a:solidFill>
                <a:sysClr val="window" lastClr="FFFFFF"/>
              </a:solidFill>
              <a:effectLst/>
            </p:grpSpPr>
            <p:grpSp>
              <p:nvGrpSpPr>
                <p:cNvPr id="402" name="Group 52"/>
                <p:cNvGrpSpPr>
                  <a:grpSpLocks/>
                </p:cNvGrpSpPr>
                <p:nvPr/>
              </p:nvGrpSpPr>
              <p:grpSpPr bwMode="auto">
                <a:xfrm>
                  <a:off x="288" y="2580"/>
                  <a:ext cx="510" cy="261"/>
                  <a:chOff x="288" y="2580"/>
                  <a:chExt cx="510" cy="261"/>
                </a:xfrm>
                <a:grpFill/>
              </p:grpSpPr>
              <p:sp>
                <p:nvSpPr>
                  <p:cNvPr id="404" name="Freeform 53"/>
                  <p:cNvSpPr>
                    <a:spLocks noChangeArrowheads="1"/>
                  </p:cNvSpPr>
                  <p:nvPr/>
                </p:nvSpPr>
                <p:spPr bwMode="auto">
                  <a:xfrm>
                    <a:off x="288" y="2613"/>
                    <a:ext cx="39" cy="37"/>
                  </a:xfrm>
                  <a:custGeom>
                    <a:avLst/>
                    <a:gdLst/>
                    <a:ahLst/>
                    <a:cxnLst>
                      <a:cxn ang="0">
                        <a:pos x="0" y="37"/>
                      </a:cxn>
                      <a:cxn ang="0">
                        <a:pos x="0" y="27"/>
                      </a:cxn>
                      <a:cxn ang="0">
                        <a:pos x="22" y="0"/>
                      </a:cxn>
                      <a:cxn ang="0">
                        <a:pos x="39" y="7"/>
                      </a:cxn>
                      <a:cxn ang="0">
                        <a:pos x="20" y="37"/>
                      </a:cxn>
                      <a:cxn ang="0">
                        <a:pos x="0" y="37"/>
                      </a:cxn>
                    </a:cxnLst>
                    <a:rect l="0" t="0" r="r" b="b"/>
                    <a:pathLst>
                      <a:path w="39" h="37">
                        <a:moveTo>
                          <a:pt x="0" y="37"/>
                        </a:moveTo>
                        <a:lnTo>
                          <a:pt x="0" y="27"/>
                        </a:lnTo>
                        <a:lnTo>
                          <a:pt x="22" y="0"/>
                        </a:lnTo>
                        <a:lnTo>
                          <a:pt x="39" y="7"/>
                        </a:lnTo>
                        <a:lnTo>
                          <a:pt x="20" y="37"/>
                        </a:lnTo>
                        <a:lnTo>
                          <a:pt x="0" y="37"/>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05" name="Freeform 54"/>
                  <p:cNvSpPr>
                    <a:spLocks noChangeArrowheads="1"/>
                  </p:cNvSpPr>
                  <p:nvPr/>
                </p:nvSpPr>
                <p:spPr bwMode="auto">
                  <a:xfrm>
                    <a:off x="344" y="2580"/>
                    <a:ext cx="73" cy="48"/>
                  </a:xfrm>
                  <a:custGeom>
                    <a:avLst/>
                    <a:gdLst/>
                    <a:ahLst/>
                    <a:cxnLst>
                      <a:cxn ang="0">
                        <a:pos x="16" y="5"/>
                      </a:cxn>
                      <a:cxn ang="0">
                        <a:pos x="0" y="28"/>
                      </a:cxn>
                      <a:cxn ang="0">
                        <a:pos x="28" y="44"/>
                      </a:cxn>
                      <a:cxn ang="0">
                        <a:pos x="61" y="48"/>
                      </a:cxn>
                      <a:cxn ang="0">
                        <a:pos x="73" y="28"/>
                      </a:cxn>
                      <a:cxn ang="0">
                        <a:pos x="65" y="0"/>
                      </a:cxn>
                      <a:cxn ang="0">
                        <a:pos x="16" y="5"/>
                      </a:cxn>
                    </a:cxnLst>
                    <a:rect l="0" t="0" r="r" b="b"/>
                    <a:pathLst>
                      <a:path w="73" h="48">
                        <a:moveTo>
                          <a:pt x="16" y="5"/>
                        </a:moveTo>
                        <a:lnTo>
                          <a:pt x="0" y="28"/>
                        </a:lnTo>
                        <a:lnTo>
                          <a:pt x="28" y="44"/>
                        </a:lnTo>
                        <a:lnTo>
                          <a:pt x="61" y="48"/>
                        </a:lnTo>
                        <a:lnTo>
                          <a:pt x="73" y="28"/>
                        </a:lnTo>
                        <a:lnTo>
                          <a:pt x="65" y="0"/>
                        </a:lnTo>
                        <a:lnTo>
                          <a:pt x="16" y="5"/>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06" name="Freeform 55"/>
                  <p:cNvSpPr>
                    <a:spLocks noChangeArrowheads="1"/>
                  </p:cNvSpPr>
                  <p:nvPr/>
                </p:nvSpPr>
                <p:spPr bwMode="auto">
                  <a:xfrm>
                    <a:off x="413" y="2613"/>
                    <a:ext cx="108" cy="53"/>
                  </a:xfrm>
                  <a:custGeom>
                    <a:avLst/>
                    <a:gdLst/>
                    <a:ahLst/>
                    <a:cxnLst>
                      <a:cxn ang="0">
                        <a:pos x="0" y="19"/>
                      </a:cxn>
                      <a:cxn ang="0">
                        <a:pos x="74" y="0"/>
                      </a:cxn>
                      <a:cxn ang="0">
                        <a:pos x="88" y="23"/>
                      </a:cxn>
                      <a:cxn ang="0">
                        <a:pos x="102" y="28"/>
                      </a:cxn>
                      <a:cxn ang="0">
                        <a:pos x="108" y="46"/>
                      </a:cxn>
                      <a:cxn ang="0">
                        <a:pos x="71" y="49"/>
                      </a:cxn>
                      <a:cxn ang="0">
                        <a:pos x="45" y="53"/>
                      </a:cxn>
                      <a:cxn ang="0">
                        <a:pos x="0" y="19"/>
                      </a:cxn>
                    </a:cxnLst>
                    <a:rect l="0" t="0" r="r" b="b"/>
                    <a:pathLst>
                      <a:path w="108" h="53">
                        <a:moveTo>
                          <a:pt x="0" y="19"/>
                        </a:moveTo>
                        <a:lnTo>
                          <a:pt x="74" y="0"/>
                        </a:lnTo>
                        <a:lnTo>
                          <a:pt x="88" y="23"/>
                        </a:lnTo>
                        <a:lnTo>
                          <a:pt x="102" y="28"/>
                        </a:lnTo>
                        <a:lnTo>
                          <a:pt x="108" y="46"/>
                        </a:lnTo>
                        <a:lnTo>
                          <a:pt x="71" y="49"/>
                        </a:lnTo>
                        <a:lnTo>
                          <a:pt x="45" y="53"/>
                        </a:lnTo>
                        <a:lnTo>
                          <a:pt x="0" y="19"/>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07" name="Freeform 56"/>
                  <p:cNvSpPr>
                    <a:spLocks noChangeArrowheads="1"/>
                  </p:cNvSpPr>
                  <p:nvPr/>
                </p:nvSpPr>
                <p:spPr bwMode="auto">
                  <a:xfrm>
                    <a:off x="525" y="2653"/>
                    <a:ext cx="86" cy="29"/>
                  </a:xfrm>
                  <a:custGeom>
                    <a:avLst/>
                    <a:gdLst/>
                    <a:ahLst/>
                    <a:cxnLst>
                      <a:cxn ang="0">
                        <a:pos x="14" y="1"/>
                      </a:cxn>
                      <a:cxn ang="0">
                        <a:pos x="0" y="28"/>
                      </a:cxn>
                      <a:cxn ang="0">
                        <a:pos x="23" y="29"/>
                      </a:cxn>
                      <a:cxn ang="0">
                        <a:pos x="37" y="24"/>
                      </a:cxn>
                      <a:cxn ang="0">
                        <a:pos x="64" y="24"/>
                      </a:cxn>
                      <a:cxn ang="0">
                        <a:pos x="86" y="13"/>
                      </a:cxn>
                      <a:cxn ang="0">
                        <a:pos x="72" y="8"/>
                      </a:cxn>
                      <a:cxn ang="0">
                        <a:pos x="60" y="0"/>
                      </a:cxn>
                      <a:cxn ang="0">
                        <a:pos x="14" y="1"/>
                      </a:cxn>
                    </a:cxnLst>
                    <a:rect l="0" t="0" r="r" b="b"/>
                    <a:pathLst>
                      <a:path w="86" h="29">
                        <a:moveTo>
                          <a:pt x="14" y="1"/>
                        </a:moveTo>
                        <a:lnTo>
                          <a:pt x="0" y="28"/>
                        </a:lnTo>
                        <a:lnTo>
                          <a:pt x="23" y="29"/>
                        </a:lnTo>
                        <a:lnTo>
                          <a:pt x="37" y="24"/>
                        </a:lnTo>
                        <a:lnTo>
                          <a:pt x="64" y="24"/>
                        </a:lnTo>
                        <a:lnTo>
                          <a:pt x="86" y="13"/>
                        </a:lnTo>
                        <a:lnTo>
                          <a:pt x="72" y="8"/>
                        </a:lnTo>
                        <a:lnTo>
                          <a:pt x="60" y="0"/>
                        </a:lnTo>
                        <a:lnTo>
                          <a:pt x="14" y="1"/>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08" name="Freeform 57"/>
                  <p:cNvSpPr>
                    <a:spLocks noChangeArrowheads="1"/>
                  </p:cNvSpPr>
                  <p:nvPr/>
                </p:nvSpPr>
                <p:spPr bwMode="auto">
                  <a:xfrm>
                    <a:off x="550" y="2694"/>
                    <a:ext cx="36" cy="20"/>
                  </a:xfrm>
                  <a:custGeom>
                    <a:avLst/>
                    <a:gdLst/>
                    <a:ahLst/>
                    <a:cxnLst>
                      <a:cxn ang="0">
                        <a:pos x="31" y="0"/>
                      </a:cxn>
                      <a:cxn ang="0">
                        <a:pos x="0" y="1"/>
                      </a:cxn>
                      <a:cxn ang="0">
                        <a:pos x="6" y="20"/>
                      </a:cxn>
                      <a:cxn ang="0">
                        <a:pos x="36" y="16"/>
                      </a:cxn>
                      <a:cxn ang="0">
                        <a:pos x="31" y="0"/>
                      </a:cxn>
                    </a:cxnLst>
                    <a:rect l="0" t="0" r="r" b="b"/>
                    <a:pathLst>
                      <a:path w="36" h="20">
                        <a:moveTo>
                          <a:pt x="31" y="0"/>
                        </a:moveTo>
                        <a:lnTo>
                          <a:pt x="0" y="1"/>
                        </a:lnTo>
                        <a:lnTo>
                          <a:pt x="6" y="20"/>
                        </a:lnTo>
                        <a:lnTo>
                          <a:pt x="36" y="16"/>
                        </a:lnTo>
                        <a:lnTo>
                          <a:pt x="31"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09" name="Freeform 58"/>
                  <p:cNvSpPr>
                    <a:spLocks noChangeArrowheads="1"/>
                  </p:cNvSpPr>
                  <p:nvPr/>
                </p:nvSpPr>
                <p:spPr bwMode="auto">
                  <a:xfrm>
                    <a:off x="590" y="2715"/>
                    <a:ext cx="23" cy="21"/>
                  </a:xfrm>
                  <a:custGeom>
                    <a:avLst/>
                    <a:gdLst/>
                    <a:ahLst/>
                    <a:cxnLst>
                      <a:cxn ang="0">
                        <a:pos x="0" y="8"/>
                      </a:cxn>
                      <a:cxn ang="0">
                        <a:pos x="23" y="0"/>
                      </a:cxn>
                      <a:cxn ang="0">
                        <a:pos x="23" y="18"/>
                      </a:cxn>
                      <a:cxn ang="0">
                        <a:pos x="7" y="21"/>
                      </a:cxn>
                      <a:cxn ang="0">
                        <a:pos x="0" y="8"/>
                      </a:cxn>
                    </a:cxnLst>
                    <a:rect l="0" t="0" r="r" b="b"/>
                    <a:pathLst>
                      <a:path w="23" h="21">
                        <a:moveTo>
                          <a:pt x="0" y="8"/>
                        </a:moveTo>
                        <a:lnTo>
                          <a:pt x="23" y="0"/>
                        </a:lnTo>
                        <a:lnTo>
                          <a:pt x="23" y="18"/>
                        </a:lnTo>
                        <a:lnTo>
                          <a:pt x="7" y="21"/>
                        </a:lnTo>
                        <a:lnTo>
                          <a:pt x="0" y="8"/>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10" name="Freeform 59"/>
                  <p:cNvSpPr>
                    <a:spLocks noChangeArrowheads="1"/>
                  </p:cNvSpPr>
                  <p:nvPr/>
                </p:nvSpPr>
                <p:spPr bwMode="auto">
                  <a:xfrm>
                    <a:off x="650" y="2726"/>
                    <a:ext cx="148" cy="115"/>
                  </a:xfrm>
                  <a:custGeom>
                    <a:avLst/>
                    <a:gdLst/>
                    <a:ahLst/>
                    <a:cxnLst>
                      <a:cxn ang="0">
                        <a:pos x="25" y="0"/>
                      </a:cxn>
                      <a:cxn ang="0">
                        <a:pos x="0" y="43"/>
                      </a:cxn>
                      <a:cxn ang="0">
                        <a:pos x="18" y="64"/>
                      </a:cxn>
                      <a:cxn ang="0">
                        <a:pos x="18" y="104"/>
                      </a:cxn>
                      <a:cxn ang="0">
                        <a:pos x="54" y="115"/>
                      </a:cxn>
                      <a:cxn ang="0">
                        <a:pos x="70" y="92"/>
                      </a:cxn>
                      <a:cxn ang="0">
                        <a:pos x="115" y="87"/>
                      </a:cxn>
                      <a:cxn ang="0">
                        <a:pos x="148" y="62"/>
                      </a:cxn>
                      <a:cxn ang="0">
                        <a:pos x="114" y="22"/>
                      </a:cxn>
                      <a:cxn ang="0">
                        <a:pos x="25" y="0"/>
                      </a:cxn>
                    </a:cxnLst>
                    <a:rect l="0" t="0" r="r" b="b"/>
                    <a:pathLst>
                      <a:path w="148" h="115">
                        <a:moveTo>
                          <a:pt x="25" y="0"/>
                        </a:moveTo>
                        <a:lnTo>
                          <a:pt x="0" y="43"/>
                        </a:lnTo>
                        <a:lnTo>
                          <a:pt x="18" y="64"/>
                        </a:lnTo>
                        <a:lnTo>
                          <a:pt x="18" y="104"/>
                        </a:lnTo>
                        <a:lnTo>
                          <a:pt x="54" y="115"/>
                        </a:lnTo>
                        <a:lnTo>
                          <a:pt x="70" y="92"/>
                        </a:lnTo>
                        <a:lnTo>
                          <a:pt x="115" y="87"/>
                        </a:lnTo>
                        <a:lnTo>
                          <a:pt x="148" y="62"/>
                        </a:lnTo>
                        <a:lnTo>
                          <a:pt x="114" y="22"/>
                        </a:lnTo>
                        <a:lnTo>
                          <a:pt x="25"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sp>
              <p:nvSpPr>
                <p:cNvPr id="403" name="Freeform 60"/>
                <p:cNvSpPr>
                  <a:spLocks noChangeArrowheads="1"/>
                </p:cNvSpPr>
                <p:nvPr/>
              </p:nvSpPr>
              <p:spPr bwMode="auto">
                <a:xfrm>
                  <a:off x="598" y="2670"/>
                  <a:ext cx="82" cy="46"/>
                </a:xfrm>
                <a:custGeom>
                  <a:avLst/>
                  <a:gdLst/>
                  <a:ahLst/>
                  <a:cxnLst>
                    <a:cxn ang="0">
                      <a:pos x="17" y="0"/>
                    </a:cxn>
                    <a:cxn ang="0">
                      <a:pos x="0" y="15"/>
                    </a:cxn>
                    <a:cxn ang="0">
                      <a:pos x="8" y="25"/>
                    </a:cxn>
                    <a:cxn ang="0">
                      <a:pos x="23" y="29"/>
                    </a:cxn>
                    <a:cxn ang="0">
                      <a:pos x="38" y="46"/>
                    </a:cxn>
                    <a:cxn ang="0">
                      <a:pos x="81" y="40"/>
                    </a:cxn>
                    <a:cxn ang="0">
                      <a:pos x="82" y="20"/>
                    </a:cxn>
                    <a:cxn ang="0">
                      <a:pos x="50" y="4"/>
                    </a:cxn>
                    <a:cxn ang="0">
                      <a:pos x="17" y="0"/>
                    </a:cxn>
                  </a:cxnLst>
                  <a:rect l="0" t="0" r="r" b="b"/>
                  <a:pathLst>
                    <a:path w="82" h="46">
                      <a:moveTo>
                        <a:pt x="17" y="0"/>
                      </a:moveTo>
                      <a:lnTo>
                        <a:pt x="0" y="15"/>
                      </a:lnTo>
                      <a:lnTo>
                        <a:pt x="8" y="25"/>
                      </a:lnTo>
                      <a:lnTo>
                        <a:pt x="23" y="29"/>
                      </a:lnTo>
                      <a:lnTo>
                        <a:pt x="38" y="46"/>
                      </a:lnTo>
                      <a:lnTo>
                        <a:pt x="81" y="40"/>
                      </a:lnTo>
                      <a:lnTo>
                        <a:pt x="82" y="20"/>
                      </a:lnTo>
                      <a:lnTo>
                        <a:pt x="50" y="4"/>
                      </a:lnTo>
                      <a:lnTo>
                        <a:pt x="17"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sp>
            <p:nvSpPr>
              <p:cNvPr id="334" name="Freeform 392"/>
              <p:cNvSpPr>
                <a:spLocks noChangeArrowheads="1"/>
              </p:cNvSpPr>
              <p:nvPr/>
            </p:nvSpPr>
            <p:spPr bwMode="auto">
              <a:xfrm>
                <a:off x="642408" y="1385817"/>
                <a:ext cx="1727200" cy="1524000"/>
              </a:xfrm>
              <a:custGeom>
                <a:avLst/>
                <a:gdLst/>
                <a:ahLst/>
                <a:cxnLst>
                  <a:cxn ang="0">
                    <a:pos x="130" y="93"/>
                  </a:cxn>
                  <a:cxn ang="0">
                    <a:pos x="293" y="0"/>
                  </a:cxn>
                  <a:cxn ang="0">
                    <a:pos x="370" y="16"/>
                  </a:cxn>
                  <a:cxn ang="0">
                    <a:pos x="408" y="47"/>
                  </a:cxn>
                  <a:cxn ang="0">
                    <a:pos x="560" y="57"/>
                  </a:cxn>
                  <a:cxn ang="0">
                    <a:pos x="564" y="366"/>
                  </a:cxn>
                  <a:cxn ang="0">
                    <a:pos x="614" y="375"/>
                  </a:cxn>
                  <a:cxn ang="0">
                    <a:pos x="638" y="412"/>
                  </a:cxn>
                  <a:cxn ang="0">
                    <a:pos x="673" y="400"/>
                  </a:cxn>
                  <a:cxn ang="0">
                    <a:pos x="747" y="483"/>
                  </a:cxn>
                  <a:cxn ang="0">
                    <a:pos x="810" y="522"/>
                  </a:cxn>
                  <a:cxn ang="0">
                    <a:pos x="808" y="555"/>
                  </a:cxn>
                  <a:cxn ang="0">
                    <a:pos x="727" y="559"/>
                  </a:cxn>
                  <a:cxn ang="0">
                    <a:pos x="692" y="457"/>
                  </a:cxn>
                  <a:cxn ang="0">
                    <a:pos x="441" y="356"/>
                  </a:cxn>
                  <a:cxn ang="0">
                    <a:pos x="448" y="388"/>
                  </a:cxn>
                  <a:cxn ang="0">
                    <a:pos x="391" y="429"/>
                  </a:cxn>
                  <a:cxn ang="0">
                    <a:pos x="381" y="413"/>
                  </a:cxn>
                  <a:cxn ang="0">
                    <a:pos x="366" y="413"/>
                  </a:cxn>
                  <a:cxn ang="0">
                    <a:pos x="321" y="499"/>
                  </a:cxn>
                  <a:cxn ang="0">
                    <a:pos x="179" y="584"/>
                  </a:cxn>
                  <a:cxn ang="0">
                    <a:pos x="40" y="624"/>
                  </a:cxn>
                  <a:cxn ang="0">
                    <a:pos x="0" y="618"/>
                  </a:cxn>
                  <a:cxn ang="0">
                    <a:pos x="160" y="546"/>
                  </a:cxn>
                  <a:cxn ang="0">
                    <a:pos x="179" y="546"/>
                  </a:cxn>
                  <a:cxn ang="0">
                    <a:pos x="239" y="490"/>
                  </a:cxn>
                  <a:cxn ang="0">
                    <a:pos x="264" y="489"/>
                  </a:cxn>
                  <a:cxn ang="0">
                    <a:pos x="303" y="446"/>
                  </a:cxn>
                  <a:cxn ang="0">
                    <a:pos x="290" y="426"/>
                  </a:cxn>
                  <a:cxn ang="0">
                    <a:pos x="204" y="436"/>
                  </a:cxn>
                  <a:cxn ang="0">
                    <a:pos x="146" y="330"/>
                  </a:cxn>
                  <a:cxn ang="0">
                    <a:pos x="179" y="282"/>
                  </a:cxn>
                  <a:cxn ang="0">
                    <a:pos x="233" y="265"/>
                  </a:cxn>
                  <a:cxn ang="0">
                    <a:pos x="213" y="223"/>
                  </a:cxn>
                  <a:cxn ang="0">
                    <a:pos x="158" y="242"/>
                  </a:cxn>
                  <a:cxn ang="0">
                    <a:pos x="115" y="182"/>
                  </a:cxn>
                  <a:cxn ang="0">
                    <a:pos x="162" y="167"/>
                  </a:cxn>
                  <a:cxn ang="0">
                    <a:pos x="204" y="184"/>
                  </a:cxn>
                  <a:cxn ang="0">
                    <a:pos x="224" y="175"/>
                  </a:cxn>
                  <a:cxn ang="0">
                    <a:pos x="188" y="122"/>
                  </a:cxn>
                  <a:cxn ang="0">
                    <a:pos x="127" y="119"/>
                  </a:cxn>
                  <a:cxn ang="0">
                    <a:pos x="130" y="93"/>
                  </a:cxn>
                </a:cxnLst>
                <a:rect l="0" t="0" r="r" b="b"/>
                <a:pathLst>
                  <a:path w="810" h="624">
                    <a:moveTo>
                      <a:pt x="130" y="93"/>
                    </a:moveTo>
                    <a:lnTo>
                      <a:pt x="293" y="0"/>
                    </a:lnTo>
                    <a:lnTo>
                      <a:pt x="370" y="16"/>
                    </a:lnTo>
                    <a:lnTo>
                      <a:pt x="408" y="47"/>
                    </a:lnTo>
                    <a:lnTo>
                      <a:pt x="560" y="57"/>
                    </a:lnTo>
                    <a:lnTo>
                      <a:pt x="564" y="366"/>
                    </a:lnTo>
                    <a:lnTo>
                      <a:pt x="614" y="375"/>
                    </a:lnTo>
                    <a:lnTo>
                      <a:pt x="638" y="412"/>
                    </a:lnTo>
                    <a:lnTo>
                      <a:pt x="673" y="400"/>
                    </a:lnTo>
                    <a:lnTo>
                      <a:pt x="747" y="483"/>
                    </a:lnTo>
                    <a:lnTo>
                      <a:pt x="810" y="522"/>
                    </a:lnTo>
                    <a:lnTo>
                      <a:pt x="808" y="555"/>
                    </a:lnTo>
                    <a:lnTo>
                      <a:pt x="727" y="559"/>
                    </a:lnTo>
                    <a:lnTo>
                      <a:pt x="692" y="457"/>
                    </a:lnTo>
                    <a:lnTo>
                      <a:pt x="441" y="356"/>
                    </a:lnTo>
                    <a:lnTo>
                      <a:pt x="448" y="388"/>
                    </a:lnTo>
                    <a:lnTo>
                      <a:pt x="391" y="429"/>
                    </a:lnTo>
                    <a:lnTo>
                      <a:pt x="381" y="413"/>
                    </a:lnTo>
                    <a:lnTo>
                      <a:pt x="366" y="413"/>
                    </a:lnTo>
                    <a:lnTo>
                      <a:pt x="321" y="499"/>
                    </a:lnTo>
                    <a:lnTo>
                      <a:pt x="179" y="584"/>
                    </a:lnTo>
                    <a:lnTo>
                      <a:pt x="40" y="624"/>
                    </a:lnTo>
                    <a:lnTo>
                      <a:pt x="0" y="618"/>
                    </a:lnTo>
                    <a:lnTo>
                      <a:pt x="160" y="546"/>
                    </a:lnTo>
                    <a:lnTo>
                      <a:pt x="179" y="546"/>
                    </a:lnTo>
                    <a:lnTo>
                      <a:pt x="239" y="490"/>
                    </a:lnTo>
                    <a:lnTo>
                      <a:pt x="264" y="489"/>
                    </a:lnTo>
                    <a:lnTo>
                      <a:pt x="303" y="446"/>
                    </a:lnTo>
                    <a:lnTo>
                      <a:pt x="290" y="426"/>
                    </a:lnTo>
                    <a:lnTo>
                      <a:pt x="204" y="436"/>
                    </a:lnTo>
                    <a:lnTo>
                      <a:pt x="146" y="330"/>
                    </a:lnTo>
                    <a:lnTo>
                      <a:pt x="179" y="282"/>
                    </a:lnTo>
                    <a:lnTo>
                      <a:pt x="233" y="265"/>
                    </a:lnTo>
                    <a:lnTo>
                      <a:pt x="213" y="223"/>
                    </a:lnTo>
                    <a:lnTo>
                      <a:pt x="158" y="242"/>
                    </a:lnTo>
                    <a:lnTo>
                      <a:pt x="115" y="182"/>
                    </a:lnTo>
                    <a:lnTo>
                      <a:pt x="162" y="167"/>
                    </a:lnTo>
                    <a:lnTo>
                      <a:pt x="204" y="184"/>
                    </a:lnTo>
                    <a:lnTo>
                      <a:pt x="224" y="175"/>
                    </a:lnTo>
                    <a:lnTo>
                      <a:pt x="188" y="122"/>
                    </a:lnTo>
                    <a:lnTo>
                      <a:pt x="127" y="119"/>
                    </a:lnTo>
                    <a:lnTo>
                      <a:pt x="130" y="93"/>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5" name="Freeform 393"/>
              <p:cNvSpPr>
                <a:spLocks noChangeArrowheads="1"/>
              </p:cNvSpPr>
              <p:nvPr/>
            </p:nvSpPr>
            <p:spPr bwMode="auto">
              <a:xfrm>
                <a:off x="9271157" y="3051028"/>
                <a:ext cx="173567" cy="226484"/>
              </a:xfrm>
              <a:custGeom>
                <a:avLst/>
                <a:gdLst/>
                <a:ahLst/>
                <a:cxnLst>
                  <a:cxn ang="0">
                    <a:pos x="0" y="7"/>
                  </a:cxn>
                  <a:cxn ang="0">
                    <a:pos x="19" y="0"/>
                  </a:cxn>
                  <a:cxn ang="0">
                    <a:pos x="56" y="23"/>
                  </a:cxn>
                  <a:cxn ang="0">
                    <a:pos x="56" y="46"/>
                  </a:cxn>
                  <a:cxn ang="0">
                    <a:pos x="81" y="64"/>
                  </a:cxn>
                  <a:cxn ang="0">
                    <a:pos x="82" y="95"/>
                  </a:cxn>
                  <a:cxn ang="0">
                    <a:pos x="40" y="107"/>
                  </a:cxn>
                  <a:cxn ang="0">
                    <a:pos x="0" y="7"/>
                  </a:cxn>
                </a:cxnLst>
                <a:rect l="0" t="0" r="r" b="b"/>
                <a:pathLst>
                  <a:path w="82" h="107">
                    <a:moveTo>
                      <a:pt x="0" y="7"/>
                    </a:moveTo>
                    <a:lnTo>
                      <a:pt x="19" y="0"/>
                    </a:lnTo>
                    <a:lnTo>
                      <a:pt x="56" y="23"/>
                    </a:lnTo>
                    <a:lnTo>
                      <a:pt x="56" y="46"/>
                    </a:lnTo>
                    <a:lnTo>
                      <a:pt x="81" y="64"/>
                    </a:lnTo>
                    <a:lnTo>
                      <a:pt x="82" y="95"/>
                    </a:lnTo>
                    <a:lnTo>
                      <a:pt x="40" y="107"/>
                    </a:lnTo>
                    <a:lnTo>
                      <a:pt x="0" y="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6" name="Text Box 78"/>
              <p:cNvSpPr txBox="1">
                <a:spLocks noChangeArrowheads="1"/>
              </p:cNvSpPr>
              <p:nvPr/>
            </p:nvSpPr>
            <p:spPr bwMode="auto">
              <a:xfrm>
                <a:off x="10116810" y="2398137"/>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RI</a:t>
                </a:r>
              </a:p>
            </p:txBody>
          </p:sp>
          <p:sp>
            <p:nvSpPr>
              <p:cNvPr id="337" name="Text Box 83"/>
              <p:cNvSpPr txBox="1">
                <a:spLocks noChangeArrowheads="1"/>
              </p:cNvSpPr>
              <p:nvPr/>
            </p:nvSpPr>
            <p:spPr bwMode="auto">
              <a:xfrm>
                <a:off x="1352936" y="1824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AK</a:t>
                </a:r>
              </a:p>
            </p:txBody>
          </p:sp>
          <p:sp>
            <p:nvSpPr>
              <p:cNvPr id="338" name="Text Box 84"/>
              <p:cNvSpPr txBox="1">
                <a:spLocks noChangeArrowheads="1"/>
              </p:cNvSpPr>
              <p:nvPr/>
            </p:nvSpPr>
            <p:spPr bwMode="auto">
              <a:xfrm>
                <a:off x="3454398" y="16721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WA</a:t>
                </a:r>
              </a:p>
            </p:txBody>
          </p:sp>
          <p:sp>
            <p:nvSpPr>
              <p:cNvPr id="339" name="Text Box 85"/>
              <p:cNvSpPr txBox="1">
                <a:spLocks noChangeArrowheads="1"/>
              </p:cNvSpPr>
              <p:nvPr/>
            </p:nvSpPr>
            <p:spPr bwMode="auto">
              <a:xfrm>
                <a:off x="3251199" y="2281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OR</a:t>
                </a:r>
              </a:p>
            </p:txBody>
          </p:sp>
          <p:sp>
            <p:nvSpPr>
              <p:cNvPr id="340" name="Text Box 86"/>
              <p:cNvSpPr txBox="1">
                <a:spLocks noChangeArrowheads="1"/>
              </p:cNvSpPr>
              <p:nvPr/>
            </p:nvSpPr>
            <p:spPr bwMode="auto">
              <a:xfrm>
                <a:off x="2844799" y="3094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CA</a:t>
                </a:r>
              </a:p>
            </p:txBody>
          </p:sp>
          <p:sp>
            <p:nvSpPr>
              <p:cNvPr id="341" name="Text Box 87"/>
              <p:cNvSpPr txBox="1">
                <a:spLocks noChangeArrowheads="1"/>
              </p:cNvSpPr>
              <p:nvPr/>
            </p:nvSpPr>
            <p:spPr bwMode="auto">
              <a:xfrm>
                <a:off x="4784590" y="191378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MT</a:t>
                </a:r>
              </a:p>
            </p:txBody>
          </p:sp>
          <p:sp>
            <p:nvSpPr>
              <p:cNvPr id="342" name="Text Box 88"/>
              <p:cNvSpPr txBox="1">
                <a:spLocks noChangeArrowheads="1"/>
              </p:cNvSpPr>
              <p:nvPr/>
            </p:nvSpPr>
            <p:spPr bwMode="auto">
              <a:xfrm>
                <a:off x="4063999" y="2484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ID</a:t>
                </a:r>
              </a:p>
            </p:txBody>
          </p:sp>
          <p:sp>
            <p:nvSpPr>
              <p:cNvPr id="343" name="Text Box 89"/>
              <p:cNvSpPr txBox="1">
                <a:spLocks noChangeArrowheads="1"/>
              </p:cNvSpPr>
              <p:nvPr/>
            </p:nvSpPr>
            <p:spPr bwMode="auto">
              <a:xfrm>
                <a:off x="4876798" y="2688103"/>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WY</a:t>
                </a:r>
              </a:p>
            </p:txBody>
          </p:sp>
          <p:sp>
            <p:nvSpPr>
              <p:cNvPr id="344" name="Text Box 90"/>
              <p:cNvSpPr txBox="1">
                <a:spLocks noChangeArrowheads="1"/>
              </p:cNvSpPr>
              <p:nvPr/>
            </p:nvSpPr>
            <p:spPr bwMode="auto">
              <a:xfrm>
                <a:off x="5994398" y="3094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NE</a:t>
                </a:r>
              </a:p>
            </p:txBody>
          </p:sp>
          <p:sp>
            <p:nvSpPr>
              <p:cNvPr id="345" name="Text Box 91"/>
              <p:cNvSpPr txBox="1">
                <a:spLocks noChangeArrowheads="1"/>
              </p:cNvSpPr>
              <p:nvPr/>
            </p:nvSpPr>
            <p:spPr bwMode="auto">
              <a:xfrm>
                <a:off x="3555999" y="3196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NV</a:t>
                </a:r>
              </a:p>
            </p:txBody>
          </p:sp>
          <p:sp>
            <p:nvSpPr>
              <p:cNvPr id="346" name="Text Box 92"/>
              <p:cNvSpPr txBox="1">
                <a:spLocks noChangeArrowheads="1"/>
              </p:cNvSpPr>
              <p:nvPr/>
            </p:nvSpPr>
            <p:spPr bwMode="auto">
              <a:xfrm>
                <a:off x="4978399" y="4313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NM</a:t>
                </a:r>
              </a:p>
            </p:txBody>
          </p:sp>
          <p:sp>
            <p:nvSpPr>
              <p:cNvPr id="347" name="Text Box 93"/>
              <p:cNvSpPr txBox="1">
                <a:spLocks noChangeArrowheads="1"/>
              </p:cNvSpPr>
              <p:nvPr/>
            </p:nvSpPr>
            <p:spPr bwMode="auto">
              <a:xfrm>
                <a:off x="6095999" y="49233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TX</a:t>
                </a:r>
              </a:p>
            </p:txBody>
          </p:sp>
          <p:sp>
            <p:nvSpPr>
              <p:cNvPr id="348" name="Text Box 94"/>
              <p:cNvSpPr txBox="1">
                <a:spLocks noChangeArrowheads="1"/>
              </p:cNvSpPr>
              <p:nvPr/>
            </p:nvSpPr>
            <p:spPr bwMode="auto">
              <a:xfrm>
                <a:off x="7010400" y="421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AR</a:t>
                </a:r>
              </a:p>
            </p:txBody>
          </p:sp>
          <p:sp>
            <p:nvSpPr>
              <p:cNvPr id="349" name="Text Box 95"/>
              <p:cNvSpPr txBox="1">
                <a:spLocks noChangeArrowheads="1"/>
              </p:cNvSpPr>
              <p:nvPr/>
            </p:nvSpPr>
            <p:spPr bwMode="auto">
              <a:xfrm>
                <a:off x="7924799" y="4008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TN</a:t>
                </a:r>
              </a:p>
            </p:txBody>
          </p:sp>
          <p:sp>
            <p:nvSpPr>
              <p:cNvPr id="350" name="Text Box 96"/>
              <p:cNvSpPr txBox="1">
                <a:spLocks noChangeArrowheads="1"/>
              </p:cNvSpPr>
              <p:nvPr/>
            </p:nvSpPr>
            <p:spPr bwMode="auto">
              <a:xfrm>
                <a:off x="9734274" y="1664680"/>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ME</a:t>
                </a:r>
              </a:p>
            </p:txBody>
          </p:sp>
          <p:sp>
            <p:nvSpPr>
              <p:cNvPr id="351" name="Text Box 97"/>
              <p:cNvSpPr txBox="1">
                <a:spLocks noChangeArrowheads="1"/>
              </p:cNvSpPr>
              <p:nvPr/>
            </p:nvSpPr>
            <p:spPr bwMode="auto">
              <a:xfrm>
                <a:off x="9143999" y="167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VT</a:t>
                </a:r>
              </a:p>
            </p:txBody>
          </p:sp>
          <p:sp>
            <p:nvSpPr>
              <p:cNvPr id="352" name="Text Box 98"/>
              <p:cNvSpPr txBox="1">
                <a:spLocks noChangeArrowheads="1"/>
              </p:cNvSpPr>
              <p:nvPr/>
            </p:nvSpPr>
            <p:spPr bwMode="auto">
              <a:xfrm>
                <a:off x="9143999" y="2281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NY</a:t>
                </a:r>
              </a:p>
            </p:txBody>
          </p:sp>
          <p:sp>
            <p:nvSpPr>
              <p:cNvPr id="353" name="Text Box 99"/>
              <p:cNvSpPr txBox="1">
                <a:spLocks noChangeArrowheads="1"/>
              </p:cNvSpPr>
              <p:nvPr/>
            </p:nvSpPr>
            <p:spPr bwMode="auto">
              <a:xfrm>
                <a:off x="8839198" y="5228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FL</a:t>
                </a:r>
              </a:p>
            </p:txBody>
          </p:sp>
          <p:sp>
            <p:nvSpPr>
              <p:cNvPr id="354" name="Text Box 100"/>
              <p:cNvSpPr txBox="1">
                <a:spLocks noChangeArrowheads="1"/>
              </p:cNvSpPr>
              <p:nvPr/>
            </p:nvSpPr>
            <p:spPr bwMode="auto">
              <a:xfrm>
                <a:off x="8432800"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GA</a:t>
                </a:r>
              </a:p>
            </p:txBody>
          </p:sp>
          <p:sp>
            <p:nvSpPr>
              <p:cNvPr id="355" name="Text Box 101"/>
              <p:cNvSpPr txBox="1">
                <a:spLocks noChangeArrowheads="1"/>
              </p:cNvSpPr>
              <p:nvPr/>
            </p:nvSpPr>
            <p:spPr bwMode="auto">
              <a:xfrm>
                <a:off x="7924799"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AL</a:t>
                </a:r>
              </a:p>
            </p:txBody>
          </p:sp>
          <p:sp>
            <p:nvSpPr>
              <p:cNvPr id="356" name="Text Box 102"/>
              <p:cNvSpPr txBox="1">
                <a:spLocks noChangeArrowheads="1"/>
              </p:cNvSpPr>
              <p:nvPr/>
            </p:nvSpPr>
            <p:spPr bwMode="auto">
              <a:xfrm>
                <a:off x="8940799" y="3805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NC</a:t>
                </a:r>
              </a:p>
            </p:txBody>
          </p:sp>
          <p:sp>
            <p:nvSpPr>
              <p:cNvPr id="357" name="Text Box 103"/>
              <p:cNvSpPr txBox="1">
                <a:spLocks noChangeArrowheads="1"/>
              </p:cNvSpPr>
              <p:nvPr/>
            </p:nvSpPr>
            <p:spPr bwMode="auto">
              <a:xfrm>
                <a:off x="8940799"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VA</a:t>
                </a:r>
              </a:p>
            </p:txBody>
          </p:sp>
          <p:sp>
            <p:nvSpPr>
              <p:cNvPr id="358" name="Text Box 104"/>
              <p:cNvSpPr txBox="1">
                <a:spLocks noChangeArrowheads="1"/>
              </p:cNvSpPr>
              <p:nvPr/>
            </p:nvSpPr>
            <p:spPr bwMode="auto">
              <a:xfrm>
                <a:off x="7924799" y="2586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MI</a:t>
                </a:r>
              </a:p>
            </p:txBody>
          </p:sp>
          <p:sp>
            <p:nvSpPr>
              <p:cNvPr id="359" name="Text Box 105"/>
              <p:cNvSpPr txBox="1">
                <a:spLocks noChangeArrowheads="1"/>
              </p:cNvSpPr>
              <p:nvPr/>
            </p:nvSpPr>
            <p:spPr bwMode="auto">
              <a:xfrm>
                <a:off x="8839198" y="2789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PA</a:t>
                </a:r>
              </a:p>
            </p:txBody>
          </p:sp>
          <p:sp>
            <p:nvSpPr>
              <p:cNvPr id="360" name="Text Box 106"/>
              <p:cNvSpPr txBox="1">
                <a:spLocks noChangeArrowheads="1"/>
              </p:cNvSpPr>
              <p:nvPr/>
            </p:nvSpPr>
            <p:spPr bwMode="auto">
              <a:xfrm>
                <a:off x="9465252" y="2798181"/>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NJ</a:t>
                </a:r>
              </a:p>
            </p:txBody>
          </p:sp>
          <p:sp>
            <p:nvSpPr>
              <p:cNvPr id="361" name="Text Box 107"/>
              <p:cNvSpPr txBox="1">
                <a:spLocks noChangeArrowheads="1"/>
              </p:cNvSpPr>
              <p:nvPr/>
            </p:nvSpPr>
            <p:spPr bwMode="auto">
              <a:xfrm>
                <a:off x="9550399" y="3094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DE</a:t>
                </a:r>
              </a:p>
            </p:txBody>
          </p:sp>
          <p:sp>
            <p:nvSpPr>
              <p:cNvPr id="362" name="Text Box 108"/>
              <p:cNvSpPr txBox="1">
                <a:spLocks noChangeArrowheads="1"/>
              </p:cNvSpPr>
              <p:nvPr/>
            </p:nvSpPr>
            <p:spPr bwMode="auto">
              <a:xfrm>
                <a:off x="9347200" y="1468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NH</a:t>
                </a:r>
              </a:p>
            </p:txBody>
          </p:sp>
          <p:sp>
            <p:nvSpPr>
              <p:cNvPr id="363" name="Text Box 109"/>
              <p:cNvSpPr txBox="1">
                <a:spLocks noChangeArrowheads="1"/>
              </p:cNvSpPr>
              <p:nvPr/>
            </p:nvSpPr>
            <p:spPr bwMode="auto">
              <a:xfrm>
                <a:off x="10008012" y="260875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CT</a:t>
                </a:r>
              </a:p>
            </p:txBody>
          </p:sp>
          <p:sp>
            <p:nvSpPr>
              <p:cNvPr id="364" name="Text Box 110"/>
              <p:cNvSpPr txBox="1">
                <a:spLocks noChangeArrowheads="1"/>
              </p:cNvSpPr>
              <p:nvPr/>
            </p:nvSpPr>
            <p:spPr bwMode="auto">
              <a:xfrm>
                <a:off x="10058399" y="21801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MA</a:t>
                </a:r>
              </a:p>
            </p:txBody>
          </p:sp>
          <p:sp>
            <p:nvSpPr>
              <p:cNvPr id="365" name="Text Box 111"/>
              <p:cNvSpPr txBox="1">
                <a:spLocks noChangeArrowheads="1"/>
              </p:cNvSpPr>
              <p:nvPr/>
            </p:nvSpPr>
            <p:spPr bwMode="auto">
              <a:xfrm>
                <a:off x="1727200" y="3251138"/>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HI</a:t>
                </a:r>
              </a:p>
            </p:txBody>
          </p:sp>
          <p:sp>
            <p:nvSpPr>
              <p:cNvPr id="366" name="Text Box 112"/>
              <p:cNvSpPr txBox="1">
                <a:spLocks noChangeArrowheads="1"/>
              </p:cNvSpPr>
              <p:nvPr/>
            </p:nvSpPr>
            <p:spPr bwMode="auto">
              <a:xfrm>
                <a:off x="4165600" y="4313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AZ</a:t>
                </a:r>
              </a:p>
            </p:txBody>
          </p:sp>
          <p:sp>
            <p:nvSpPr>
              <p:cNvPr id="367" name="Text Box 113"/>
              <p:cNvSpPr txBox="1">
                <a:spLocks noChangeArrowheads="1"/>
              </p:cNvSpPr>
              <p:nvPr/>
            </p:nvSpPr>
            <p:spPr bwMode="auto">
              <a:xfrm>
                <a:off x="7035799" y="482805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LA</a:t>
                </a:r>
              </a:p>
            </p:txBody>
          </p:sp>
          <p:sp>
            <p:nvSpPr>
              <p:cNvPr id="368" name="Text Box 114"/>
              <p:cNvSpPr txBox="1">
                <a:spLocks noChangeArrowheads="1"/>
              </p:cNvSpPr>
              <p:nvPr/>
            </p:nvSpPr>
            <p:spPr bwMode="auto">
              <a:xfrm>
                <a:off x="6299199" y="421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OK</a:t>
                </a:r>
              </a:p>
            </p:txBody>
          </p:sp>
          <p:sp>
            <p:nvSpPr>
              <p:cNvPr id="369" name="Text Box 115"/>
              <p:cNvSpPr txBox="1">
                <a:spLocks noChangeArrowheads="1"/>
              </p:cNvSpPr>
              <p:nvPr/>
            </p:nvSpPr>
            <p:spPr bwMode="auto">
              <a:xfrm>
                <a:off x="61975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KS</a:t>
                </a:r>
              </a:p>
            </p:txBody>
          </p:sp>
          <p:sp>
            <p:nvSpPr>
              <p:cNvPr id="370" name="Text Box 116"/>
              <p:cNvSpPr txBox="1">
                <a:spLocks noChangeArrowheads="1"/>
              </p:cNvSpPr>
              <p:nvPr/>
            </p:nvSpPr>
            <p:spPr bwMode="auto">
              <a:xfrm>
                <a:off x="50799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CO</a:t>
                </a:r>
              </a:p>
            </p:txBody>
          </p:sp>
          <p:sp>
            <p:nvSpPr>
              <p:cNvPr id="371" name="Text Box 117"/>
              <p:cNvSpPr txBox="1">
                <a:spLocks noChangeArrowheads="1"/>
              </p:cNvSpPr>
              <p:nvPr/>
            </p:nvSpPr>
            <p:spPr bwMode="auto">
              <a:xfrm>
                <a:off x="4267200"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UT</a:t>
                </a:r>
              </a:p>
            </p:txBody>
          </p:sp>
          <p:sp>
            <p:nvSpPr>
              <p:cNvPr id="372" name="Text Box 118"/>
              <p:cNvSpPr txBox="1">
                <a:spLocks noChangeArrowheads="1"/>
              </p:cNvSpPr>
              <p:nvPr/>
            </p:nvSpPr>
            <p:spPr bwMode="auto">
              <a:xfrm>
                <a:off x="5892798" y="2484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SD</a:t>
                </a:r>
              </a:p>
            </p:txBody>
          </p:sp>
          <p:sp>
            <p:nvSpPr>
              <p:cNvPr id="373" name="Text Box 120"/>
              <p:cNvSpPr txBox="1">
                <a:spLocks noChangeArrowheads="1"/>
              </p:cNvSpPr>
              <p:nvPr/>
            </p:nvSpPr>
            <p:spPr bwMode="auto">
              <a:xfrm>
                <a:off x="6603999" y="18753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MN</a:t>
                </a:r>
              </a:p>
            </p:txBody>
          </p:sp>
          <p:sp>
            <p:nvSpPr>
              <p:cNvPr id="374" name="Text Box 121"/>
              <p:cNvSpPr txBox="1">
                <a:spLocks noChangeArrowheads="1"/>
              </p:cNvSpPr>
              <p:nvPr/>
            </p:nvSpPr>
            <p:spPr bwMode="auto">
              <a:xfrm>
                <a:off x="7213599" y="2383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WI</a:t>
                </a:r>
              </a:p>
            </p:txBody>
          </p:sp>
          <p:sp>
            <p:nvSpPr>
              <p:cNvPr id="375" name="Text Box 122"/>
              <p:cNvSpPr txBox="1">
                <a:spLocks noChangeArrowheads="1"/>
              </p:cNvSpPr>
              <p:nvPr/>
            </p:nvSpPr>
            <p:spPr bwMode="auto">
              <a:xfrm>
                <a:off x="6705600" y="2891303"/>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IA</a:t>
                </a:r>
              </a:p>
            </p:txBody>
          </p:sp>
          <p:sp>
            <p:nvSpPr>
              <p:cNvPr id="376" name="Text Box 123"/>
              <p:cNvSpPr txBox="1">
                <a:spLocks noChangeArrowheads="1"/>
              </p:cNvSpPr>
              <p:nvPr/>
            </p:nvSpPr>
            <p:spPr bwMode="auto">
              <a:xfrm>
                <a:off x="6908800" y="3602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MO</a:t>
                </a:r>
              </a:p>
            </p:txBody>
          </p:sp>
          <p:sp>
            <p:nvSpPr>
              <p:cNvPr id="377" name="Text Box 124"/>
              <p:cNvSpPr txBox="1">
                <a:spLocks noChangeArrowheads="1"/>
              </p:cNvSpPr>
              <p:nvPr/>
            </p:nvSpPr>
            <p:spPr bwMode="auto">
              <a:xfrm>
                <a:off x="7416798" y="3297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IL</a:t>
                </a:r>
              </a:p>
            </p:txBody>
          </p:sp>
          <p:sp>
            <p:nvSpPr>
              <p:cNvPr id="378" name="Text Box 125"/>
              <p:cNvSpPr txBox="1">
                <a:spLocks noChangeArrowheads="1"/>
              </p:cNvSpPr>
              <p:nvPr/>
            </p:nvSpPr>
            <p:spPr bwMode="auto">
              <a:xfrm>
                <a:off x="8534398" y="3297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WV</a:t>
                </a:r>
              </a:p>
            </p:txBody>
          </p:sp>
          <p:sp>
            <p:nvSpPr>
              <p:cNvPr id="379" name="Text Box 126"/>
              <p:cNvSpPr txBox="1">
                <a:spLocks noChangeArrowheads="1"/>
              </p:cNvSpPr>
              <p:nvPr/>
            </p:nvSpPr>
            <p:spPr bwMode="auto">
              <a:xfrm>
                <a:off x="7416798"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MS</a:t>
                </a:r>
              </a:p>
            </p:txBody>
          </p:sp>
          <p:sp>
            <p:nvSpPr>
              <p:cNvPr id="380" name="Text Box 127"/>
              <p:cNvSpPr txBox="1">
                <a:spLocks noChangeArrowheads="1"/>
              </p:cNvSpPr>
              <p:nvPr/>
            </p:nvSpPr>
            <p:spPr bwMode="auto">
              <a:xfrm>
                <a:off x="81279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KY</a:t>
                </a:r>
              </a:p>
            </p:txBody>
          </p:sp>
          <p:sp>
            <p:nvSpPr>
              <p:cNvPr id="381" name="Text Box 128"/>
              <p:cNvSpPr txBox="1">
                <a:spLocks noChangeArrowheads="1"/>
              </p:cNvSpPr>
              <p:nvPr/>
            </p:nvSpPr>
            <p:spPr bwMode="auto">
              <a:xfrm>
                <a:off x="8229600" y="2992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OH</a:t>
                </a:r>
              </a:p>
            </p:txBody>
          </p:sp>
          <p:sp>
            <p:nvSpPr>
              <p:cNvPr id="382" name="Text Box 129"/>
              <p:cNvSpPr txBox="1">
                <a:spLocks noChangeArrowheads="1"/>
              </p:cNvSpPr>
              <p:nvPr/>
            </p:nvSpPr>
            <p:spPr bwMode="auto">
              <a:xfrm>
                <a:off x="7823199" y="31961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IN</a:t>
                </a:r>
              </a:p>
            </p:txBody>
          </p:sp>
          <p:sp>
            <p:nvSpPr>
              <p:cNvPr id="383" name="Line 131"/>
              <p:cNvSpPr>
                <a:spLocks noChangeShapeType="1"/>
              </p:cNvSpPr>
              <p:nvPr/>
            </p:nvSpPr>
            <p:spPr bwMode="auto">
              <a:xfrm flipV="1">
                <a:off x="9753600" y="2281704"/>
                <a:ext cx="3048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84" name="Line 132"/>
              <p:cNvSpPr>
                <a:spLocks noChangeShapeType="1"/>
              </p:cNvSpPr>
              <p:nvPr/>
            </p:nvSpPr>
            <p:spPr bwMode="auto">
              <a:xfrm flipH="1" flipV="1">
                <a:off x="9703214" y="2507154"/>
                <a:ext cx="304800" cy="101600"/>
              </a:xfrm>
              <a:prstGeom prst="line">
                <a:avLst/>
              </a:prstGeom>
              <a:solidFill>
                <a:srgbClr val="FFC00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85" name="Line 133"/>
              <p:cNvSpPr>
                <a:spLocks noChangeShapeType="1"/>
              </p:cNvSpPr>
              <p:nvPr/>
            </p:nvSpPr>
            <p:spPr bwMode="auto">
              <a:xfrm flipV="1">
                <a:off x="9347200" y="2891304"/>
                <a:ext cx="101600" cy="0"/>
              </a:xfrm>
              <a:prstGeom prst="line">
                <a:avLst/>
              </a:prstGeom>
              <a:solidFill>
                <a:srgbClr val="FFFFFF"/>
              </a:solidFill>
              <a:ln w="3175" cap="flat" cmpd="sng" algn="ctr">
                <a:solidFill>
                  <a:srgbClr val="4B4B4B"/>
                </a:solidFill>
                <a:prstDash val="solid"/>
                <a:headEnd/>
                <a:tailEnd/>
              </a:ln>
              <a:effectLst/>
              <a:scene3d>
                <a:camera prst="orthographicFront"/>
                <a:lightRig rig="threePt" dir="t"/>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86" name="Line 134"/>
              <p:cNvSpPr>
                <a:spLocks noChangeShapeType="1"/>
              </p:cNvSpPr>
              <p:nvPr/>
            </p:nvSpPr>
            <p:spPr bwMode="auto">
              <a:xfrm>
                <a:off x="9812012" y="2499737"/>
                <a:ext cx="304800" cy="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87" name="Line 135"/>
              <p:cNvSpPr>
                <a:spLocks noChangeShapeType="1"/>
              </p:cNvSpPr>
              <p:nvPr/>
            </p:nvSpPr>
            <p:spPr bwMode="auto">
              <a:xfrm flipH="1" flipV="1">
                <a:off x="9347200" y="1773704"/>
                <a:ext cx="101600" cy="2032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88" name="Line 136"/>
              <p:cNvSpPr>
                <a:spLocks noChangeShapeType="1"/>
              </p:cNvSpPr>
              <p:nvPr/>
            </p:nvSpPr>
            <p:spPr bwMode="auto">
              <a:xfrm>
                <a:off x="9550400" y="1672104"/>
                <a:ext cx="101600" cy="3048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89" name="Line 137"/>
              <p:cNvSpPr>
                <a:spLocks noChangeShapeType="1"/>
              </p:cNvSpPr>
              <p:nvPr/>
            </p:nvSpPr>
            <p:spPr bwMode="auto">
              <a:xfrm>
                <a:off x="9347200" y="3094504"/>
                <a:ext cx="203200" cy="101600"/>
              </a:xfrm>
              <a:prstGeom prst="line">
                <a:avLst/>
              </a:prstGeom>
              <a:solidFill>
                <a:srgbClr val="CA813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90" name="Text Box 138"/>
              <p:cNvSpPr txBox="1">
                <a:spLocks noChangeArrowheads="1"/>
              </p:cNvSpPr>
              <p:nvPr/>
            </p:nvSpPr>
            <p:spPr bwMode="auto">
              <a:xfrm>
                <a:off x="9753599" y="33993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MD</a:t>
                </a:r>
              </a:p>
            </p:txBody>
          </p:sp>
          <p:sp>
            <p:nvSpPr>
              <p:cNvPr id="391" name="Line 139"/>
              <p:cNvSpPr>
                <a:spLocks noChangeShapeType="1"/>
              </p:cNvSpPr>
              <p:nvPr/>
            </p:nvSpPr>
            <p:spPr bwMode="auto">
              <a:xfrm>
                <a:off x="9448800" y="3297704"/>
                <a:ext cx="4064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92" name="Line 140"/>
              <p:cNvSpPr>
                <a:spLocks noChangeShapeType="1"/>
              </p:cNvSpPr>
              <p:nvPr/>
            </p:nvSpPr>
            <p:spPr bwMode="auto">
              <a:xfrm flipH="1">
                <a:off x="1625600" y="3454337"/>
                <a:ext cx="1016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93" name="Text Box 141"/>
              <p:cNvSpPr txBox="1">
                <a:spLocks noChangeArrowheads="1"/>
              </p:cNvSpPr>
              <p:nvPr/>
            </p:nvSpPr>
            <p:spPr bwMode="auto">
              <a:xfrm>
                <a:off x="8748184" y="415256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SC</a:t>
                </a:r>
              </a:p>
            </p:txBody>
          </p:sp>
          <p:sp>
            <p:nvSpPr>
              <p:cNvPr id="394" name="Text Box 118"/>
              <p:cNvSpPr txBox="1">
                <a:spLocks noChangeArrowheads="1"/>
              </p:cNvSpPr>
              <p:nvPr/>
            </p:nvSpPr>
            <p:spPr bwMode="auto">
              <a:xfrm>
                <a:off x="5892798" y="18753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ND</a:t>
                </a:r>
              </a:p>
            </p:txBody>
          </p:sp>
          <p:sp>
            <p:nvSpPr>
              <p:cNvPr id="395" name="Text Box 107"/>
              <p:cNvSpPr txBox="1">
                <a:spLocks noChangeArrowheads="1"/>
              </p:cNvSpPr>
              <p:nvPr/>
            </p:nvSpPr>
            <p:spPr bwMode="auto">
              <a:xfrm>
                <a:off x="9448797"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DC</a:t>
                </a:r>
              </a:p>
            </p:txBody>
          </p:sp>
          <p:sp>
            <p:nvSpPr>
              <p:cNvPr id="396" name="Line 137"/>
              <p:cNvSpPr>
                <a:spLocks noChangeShapeType="1"/>
              </p:cNvSpPr>
              <p:nvPr/>
            </p:nvSpPr>
            <p:spPr bwMode="auto">
              <a:xfrm>
                <a:off x="9144000" y="3196104"/>
                <a:ext cx="304800" cy="304800"/>
              </a:xfrm>
              <a:prstGeom prst="line">
                <a:avLst/>
              </a:prstGeom>
              <a:solidFill>
                <a:srgbClr val="FFC00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97" name="Text Box 106"/>
              <p:cNvSpPr txBox="1">
                <a:spLocks noChangeArrowheads="1"/>
              </p:cNvSpPr>
              <p:nvPr/>
            </p:nvSpPr>
            <p:spPr bwMode="auto">
              <a:xfrm>
                <a:off x="9755604" y="2797551"/>
                <a:ext cx="393730"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NYC</a:t>
                </a:r>
              </a:p>
            </p:txBody>
          </p:sp>
          <p:sp>
            <p:nvSpPr>
              <p:cNvPr id="398" name="Line 137"/>
              <p:cNvSpPr>
                <a:spLocks noChangeShapeType="1"/>
              </p:cNvSpPr>
              <p:nvPr/>
            </p:nvSpPr>
            <p:spPr bwMode="auto">
              <a:xfrm>
                <a:off x="9550400" y="2688104"/>
                <a:ext cx="2032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99" name="Oval 465"/>
              <p:cNvSpPr/>
              <p:nvPr/>
            </p:nvSpPr>
            <p:spPr>
              <a:xfrm>
                <a:off x="9093200" y="3149537"/>
                <a:ext cx="101600" cy="101600"/>
              </a:xfrm>
              <a:prstGeom prst="ellipse">
                <a:avLst/>
              </a:pr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00" name="Oval 472"/>
              <p:cNvSpPr/>
              <p:nvPr/>
            </p:nvSpPr>
            <p:spPr>
              <a:xfrm>
                <a:off x="9469643" y="2628189"/>
                <a:ext cx="101600" cy="101600"/>
              </a:xfrm>
              <a:prstGeom prst="ellipse">
                <a:avLst/>
              </a:pr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1" name="Freeform 69"/>
              <p:cNvSpPr>
                <a:spLocks/>
              </p:cNvSpPr>
              <p:nvPr/>
            </p:nvSpPr>
            <p:spPr bwMode="auto">
              <a:xfrm>
                <a:off x="10363200" y="4763004"/>
                <a:ext cx="508000" cy="201084"/>
              </a:xfrm>
              <a:custGeom>
                <a:avLst/>
                <a:gdLst>
                  <a:gd name="T0" fmla="*/ 2147483647 w 337"/>
                  <a:gd name="T1" fmla="*/ 2147483647 h 149"/>
                  <a:gd name="T2" fmla="*/ 2147483647 w 337"/>
                  <a:gd name="T3" fmla="*/ 2147483647 h 149"/>
                  <a:gd name="T4" fmla="*/ 2147483647 w 337"/>
                  <a:gd name="T5" fmla="*/ 2147483647 h 149"/>
                  <a:gd name="T6" fmla="*/ 2147483647 w 337"/>
                  <a:gd name="T7" fmla="*/ 2147483647 h 149"/>
                  <a:gd name="T8" fmla="*/ 2147483647 w 337"/>
                  <a:gd name="T9" fmla="*/ 2147483647 h 149"/>
                  <a:gd name="T10" fmla="*/ 2147483647 w 337"/>
                  <a:gd name="T11" fmla="*/ 2147483647 h 149"/>
                  <a:gd name="T12" fmla="*/ 0 w 337"/>
                  <a:gd name="T13" fmla="*/ 2147483647 h 149"/>
                  <a:gd name="T14" fmla="*/ 2147483647 w 337"/>
                  <a:gd name="T15" fmla="*/ 2147483647 h 149"/>
                  <a:gd name="T16" fmla="*/ 2147483647 w 337"/>
                  <a:gd name="T17" fmla="*/ 2147483647 h 149"/>
                  <a:gd name="T18" fmla="*/ 2147483647 w 337"/>
                  <a:gd name="T19" fmla="*/ 2147483647 h 149"/>
                  <a:gd name="T20" fmla="*/ 2147483647 w 337"/>
                  <a:gd name="T21" fmla="*/ 2147483647 h 149"/>
                  <a:gd name="T22" fmla="*/ 2147483647 w 337"/>
                  <a:gd name="T23" fmla="*/ 2147483647 h 149"/>
                  <a:gd name="T24" fmla="*/ 2147483647 w 337"/>
                  <a:gd name="T25" fmla="*/ 2147483647 h 149"/>
                  <a:gd name="T26" fmla="*/ 2147483647 w 337"/>
                  <a:gd name="T27" fmla="*/ 2147483647 h 149"/>
                  <a:gd name="T28" fmla="*/ 2147483647 w 337"/>
                  <a:gd name="T29" fmla="*/ 2147483647 h 149"/>
                  <a:gd name="T30" fmla="*/ 2147483647 w 337"/>
                  <a:gd name="T31" fmla="*/ 2147483647 h 149"/>
                  <a:gd name="T32" fmla="*/ 2147483647 w 337"/>
                  <a:gd name="T33" fmla="*/ 2147483647 h 149"/>
                  <a:gd name="T34" fmla="*/ 2147483647 w 337"/>
                  <a:gd name="T35" fmla="*/ 2147483647 h 149"/>
                  <a:gd name="T36" fmla="*/ 2147483647 w 337"/>
                  <a:gd name="T37" fmla="*/ 2147483647 h 149"/>
                  <a:gd name="T38" fmla="*/ 2147483647 w 337"/>
                  <a:gd name="T39" fmla="*/ 2147483647 h 149"/>
                  <a:gd name="T40" fmla="*/ 2147483647 w 337"/>
                  <a:gd name="T41" fmla="*/ 2147483647 h 149"/>
                  <a:gd name="T42" fmla="*/ 2147483647 w 337"/>
                  <a:gd name="T43" fmla="*/ 2147483647 h 149"/>
                  <a:gd name="T44" fmla="*/ 2147483647 w 337"/>
                  <a:gd name="T45" fmla="*/ 2147483647 h 149"/>
                  <a:gd name="T46" fmla="*/ 2147483647 w 337"/>
                  <a:gd name="T47" fmla="*/ 2147483647 h 1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49"/>
                  <a:gd name="T74" fmla="*/ 337 w 337"/>
                  <a:gd name="T75" fmla="*/ 149 h 1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49">
                    <a:moveTo>
                      <a:pt x="174" y="12"/>
                    </a:moveTo>
                    <a:cubicBezTo>
                      <a:pt x="162" y="8"/>
                      <a:pt x="149" y="9"/>
                      <a:pt x="136" y="6"/>
                    </a:cubicBezTo>
                    <a:cubicBezTo>
                      <a:pt x="112" y="8"/>
                      <a:pt x="112" y="12"/>
                      <a:pt x="86" y="10"/>
                    </a:cubicBezTo>
                    <a:cubicBezTo>
                      <a:pt x="75" y="6"/>
                      <a:pt x="86" y="10"/>
                      <a:pt x="70" y="6"/>
                    </a:cubicBezTo>
                    <a:cubicBezTo>
                      <a:pt x="65" y="5"/>
                      <a:pt x="54" y="2"/>
                      <a:pt x="54" y="2"/>
                    </a:cubicBezTo>
                    <a:cubicBezTo>
                      <a:pt x="40" y="3"/>
                      <a:pt x="25" y="0"/>
                      <a:pt x="12" y="4"/>
                    </a:cubicBezTo>
                    <a:cubicBezTo>
                      <a:pt x="5" y="6"/>
                      <a:pt x="0" y="22"/>
                      <a:pt x="0" y="22"/>
                    </a:cubicBezTo>
                    <a:cubicBezTo>
                      <a:pt x="2" y="38"/>
                      <a:pt x="4" y="39"/>
                      <a:pt x="8" y="52"/>
                    </a:cubicBezTo>
                    <a:cubicBezTo>
                      <a:pt x="7" y="67"/>
                      <a:pt x="5" y="75"/>
                      <a:pt x="2" y="88"/>
                    </a:cubicBezTo>
                    <a:cubicBezTo>
                      <a:pt x="5" y="133"/>
                      <a:pt x="16" y="142"/>
                      <a:pt x="62" y="146"/>
                    </a:cubicBezTo>
                    <a:cubicBezTo>
                      <a:pt x="71" y="149"/>
                      <a:pt x="79" y="145"/>
                      <a:pt x="88" y="142"/>
                    </a:cubicBezTo>
                    <a:cubicBezTo>
                      <a:pt x="94" y="140"/>
                      <a:pt x="106" y="136"/>
                      <a:pt x="106" y="136"/>
                    </a:cubicBezTo>
                    <a:cubicBezTo>
                      <a:pt x="116" y="120"/>
                      <a:pt x="136" y="131"/>
                      <a:pt x="152" y="126"/>
                    </a:cubicBezTo>
                    <a:cubicBezTo>
                      <a:pt x="180" y="127"/>
                      <a:pt x="197" y="130"/>
                      <a:pt x="222" y="134"/>
                    </a:cubicBezTo>
                    <a:cubicBezTo>
                      <a:pt x="243" y="141"/>
                      <a:pt x="261" y="137"/>
                      <a:pt x="284" y="136"/>
                    </a:cubicBezTo>
                    <a:cubicBezTo>
                      <a:pt x="293" y="130"/>
                      <a:pt x="291" y="120"/>
                      <a:pt x="300" y="114"/>
                    </a:cubicBezTo>
                    <a:cubicBezTo>
                      <a:pt x="306" y="110"/>
                      <a:pt x="318" y="104"/>
                      <a:pt x="318" y="104"/>
                    </a:cubicBezTo>
                    <a:cubicBezTo>
                      <a:pt x="322" y="98"/>
                      <a:pt x="330" y="86"/>
                      <a:pt x="330" y="86"/>
                    </a:cubicBezTo>
                    <a:cubicBezTo>
                      <a:pt x="334" y="70"/>
                      <a:pt x="337" y="63"/>
                      <a:pt x="330" y="42"/>
                    </a:cubicBezTo>
                    <a:cubicBezTo>
                      <a:pt x="329" y="37"/>
                      <a:pt x="322" y="37"/>
                      <a:pt x="318" y="34"/>
                    </a:cubicBezTo>
                    <a:cubicBezTo>
                      <a:pt x="302" y="23"/>
                      <a:pt x="273" y="21"/>
                      <a:pt x="254" y="16"/>
                    </a:cubicBezTo>
                    <a:cubicBezTo>
                      <a:pt x="245" y="14"/>
                      <a:pt x="237" y="11"/>
                      <a:pt x="228" y="8"/>
                    </a:cubicBezTo>
                    <a:cubicBezTo>
                      <a:pt x="220" y="5"/>
                      <a:pt x="204" y="4"/>
                      <a:pt x="204" y="4"/>
                    </a:cubicBezTo>
                    <a:cubicBezTo>
                      <a:pt x="186" y="5"/>
                      <a:pt x="166" y="12"/>
                      <a:pt x="148" y="12"/>
                    </a:cubicBezTo>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sp>
          <p:nvSpPr>
            <p:cNvPr id="3" name="Rectangle 2"/>
            <p:cNvSpPr/>
            <p:nvPr/>
          </p:nvSpPr>
          <p:spPr>
            <a:xfrm>
              <a:off x="968501" y="5491246"/>
              <a:ext cx="5147212" cy="338554"/>
            </a:xfrm>
            <a:prstGeom prst="rect">
              <a:avLst/>
            </a:prstGeom>
          </p:spPr>
          <p:txBody>
            <a:bodyPr wrap="square">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Piloting                          Total of 1 (states)</a:t>
              </a:r>
            </a:p>
          </p:txBody>
        </p:sp>
        <p:sp>
          <p:nvSpPr>
            <p:cNvPr id="150" name="Rectangle 144"/>
            <p:cNvSpPr>
              <a:spLocks noChangeArrowheads="1"/>
            </p:cNvSpPr>
            <p:nvPr/>
          </p:nvSpPr>
          <p:spPr bwMode="auto">
            <a:xfrm>
              <a:off x="529084" y="5610329"/>
              <a:ext cx="386601" cy="131168"/>
            </a:xfrm>
            <a:prstGeom prst="rect">
              <a:avLst/>
            </a:pr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Calibri" panose="020F0502020204030204" pitchFamily="34" charset="0"/>
                <a:ea typeface="+mn-ea"/>
                <a:cs typeface="Arial" charset="0"/>
              </a:endParaRPr>
            </a:p>
          </p:txBody>
        </p:sp>
      </p:grpSp>
    </p:spTree>
    <p:extLst>
      <p:ext uri="{BB962C8B-B14F-4D97-AF65-F5344CB8AC3E}">
        <p14:creationId xmlns:p14="http://schemas.microsoft.com/office/powerpoint/2010/main" val="28437131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3740" y="46941"/>
            <a:ext cx="10972800" cy="648179"/>
          </a:xfrm>
        </p:spPr>
        <p:txBody>
          <a:bodyPr>
            <a:normAutofit/>
          </a:bodyPr>
          <a:lstStyle/>
          <a:p>
            <a:r>
              <a:rPr lang="en-US" sz="3730" dirty="0">
                <a:solidFill>
                  <a:srgbClr val="2F97DA"/>
                </a:solidFill>
              </a:rPr>
              <a:t>Onboarding and Production Status</a:t>
            </a:r>
          </a:p>
        </p:txBody>
      </p:sp>
      <p:graphicFrame>
        <p:nvGraphicFramePr>
          <p:cNvPr id="5" name="Table 4" descr="Table that include total number of States that are Onboarding and/or In Production with GenV2, Hepatitis, or Arboviral v1.3 Message Mapping Guides(MMGs)..." title="Onboarding Status Table"/>
          <p:cNvGraphicFramePr>
            <a:graphicFrameLocks noGrp="1"/>
          </p:cNvGraphicFramePr>
          <p:nvPr>
            <p:extLst>
              <p:ext uri="{D42A27DB-BD31-4B8C-83A1-F6EECF244321}">
                <p14:modId xmlns:p14="http://schemas.microsoft.com/office/powerpoint/2010/main" val="2857817008"/>
              </p:ext>
            </p:extLst>
          </p:nvPr>
        </p:nvGraphicFramePr>
        <p:xfrm>
          <a:off x="573740" y="807662"/>
          <a:ext cx="10972801" cy="5025102"/>
        </p:xfrm>
        <a:graphic>
          <a:graphicData uri="http://schemas.openxmlformats.org/drawingml/2006/table">
            <a:tbl>
              <a:tblPr firstRow="1" firstCol="1" bandRow="1">
                <a:tableStyleId>{5C22544A-7EE6-4342-B048-85BDC9FD1C3A}</a:tableStyleId>
              </a:tblPr>
              <a:tblGrid>
                <a:gridCol w="2982563">
                  <a:extLst>
                    <a:ext uri="{9D8B030D-6E8A-4147-A177-3AD203B41FA5}">
                      <a16:colId xmlns:a16="http://schemas.microsoft.com/office/drawing/2014/main" val="84844175"/>
                    </a:ext>
                  </a:extLst>
                </a:gridCol>
                <a:gridCol w="851031">
                  <a:extLst>
                    <a:ext uri="{9D8B030D-6E8A-4147-A177-3AD203B41FA5}">
                      <a16:colId xmlns:a16="http://schemas.microsoft.com/office/drawing/2014/main" val="3513371035"/>
                    </a:ext>
                  </a:extLst>
                </a:gridCol>
                <a:gridCol w="2316696">
                  <a:extLst>
                    <a:ext uri="{9D8B030D-6E8A-4147-A177-3AD203B41FA5}">
                      <a16:colId xmlns:a16="http://schemas.microsoft.com/office/drawing/2014/main" val="655064002"/>
                    </a:ext>
                  </a:extLst>
                </a:gridCol>
                <a:gridCol w="872524">
                  <a:extLst>
                    <a:ext uri="{9D8B030D-6E8A-4147-A177-3AD203B41FA5}">
                      <a16:colId xmlns:a16="http://schemas.microsoft.com/office/drawing/2014/main" val="2750084430"/>
                    </a:ext>
                  </a:extLst>
                </a:gridCol>
                <a:gridCol w="3949987">
                  <a:extLst>
                    <a:ext uri="{9D8B030D-6E8A-4147-A177-3AD203B41FA5}">
                      <a16:colId xmlns:a16="http://schemas.microsoft.com/office/drawing/2014/main" val="23171938"/>
                    </a:ext>
                  </a:extLst>
                </a:gridCol>
              </a:tblGrid>
              <a:tr h="622363">
                <a:tc>
                  <a:txBody>
                    <a:bodyPr/>
                    <a:lstStyle/>
                    <a:p>
                      <a:pPr marL="0" marR="0" algn="ctr">
                        <a:spcBef>
                          <a:spcPts val="0"/>
                        </a:spcBef>
                        <a:spcAft>
                          <a:spcPts val="0"/>
                        </a:spcAft>
                      </a:pPr>
                      <a:r>
                        <a:rPr lang="en-US" sz="1900" dirty="0">
                          <a:effectLst/>
                        </a:rPr>
                        <a:t>Message Mapping Guides (MMGs)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gridSpan="2">
                  <a:txBody>
                    <a:bodyPr/>
                    <a:lstStyle/>
                    <a:p>
                      <a:pPr marL="0" marR="0" algn="ctr">
                        <a:spcBef>
                          <a:spcPts val="0"/>
                        </a:spcBef>
                        <a:spcAft>
                          <a:spcPts val="0"/>
                        </a:spcAft>
                      </a:pPr>
                      <a:r>
                        <a:rPr lang="en-US" sz="1900" dirty="0">
                          <a:effectLst/>
                        </a:rPr>
                        <a:t>Onboarding</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hMerge="1">
                  <a:txBody>
                    <a:bodyPr/>
                    <a:lstStyle/>
                    <a:p>
                      <a:pPr marL="0" marR="0" algn="ctr">
                        <a:spcBef>
                          <a:spcPts val="0"/>
                        </a:spcBef>
                        <a:spcAft>
                          <a:spcPts val="0"/>
                        </a:spcAft>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gridSpan="2">
                  <a:txBody>
                    <a:bodyPr/>
                    <a:lstStyle/>
                    <a:p>
                      <a:pPr marL="0" marR="0" algn="ctr">
                        <a:spcBef>
                          <a:spcPts val="0"/>
                        </a:spcBef>
                        <a:spcAft>
                          <a:spcPts val="0"/>
                        </a:spcAft>
                      </a:pPr>
                      <a:r>
                        <a:rPr lang="en-US" sz="1900" dirty="0">
                          <a:effectLst/>
                        </a:rPr>
                        <a:t>In Production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hMerge="1">
                  <a:txBody>
                    <a:bodyPr/>
                    <a:lstStyle/>
                    <a:p>
                      <a:pPr marL="0" marR="0" algn="ctr">
                        <a:spcBef>
                          <a:spcPts val="0"/>
                        </a:spcBef>
                        <a:spcAft>
                          <a:spcPts val="0"/>
                        </a:spcAft>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extLst>
                  <a:ext uri="{0D108BD9-81ED-4DB2-BD59-A6C34878D82A}">
                    <a16:rowId xmlns:a16="http://schemas.microsoft.com/office/drawing/2014/main" val="2995586704"/>
                  </a:ext>
                </a:extLst>
              </a:tr>
              <a:tr h="524095">
                <a:tc>
                  <a:txBody>
                    <a:bodyPr/>
                    <a:lstStyle/>
                    <a:p>
                      <a:pPr marL="0" marR="0">
                        <a:spcBef>
                          <a:spcPts val="0"/>
                        </a:spcBef>
                        <a:spcAft>
                          <a:spcPts val="0"/>
                        </a:spcAft>
                      </a:pPr>
                      <a:r>
                        <a:rPr lang="en-US" sz="1900" dirty="0">
                          <a:effectLst/>
                          <a:latin typeface="+mn-lt"/>
                        </a:rPr>
                        <a:t>Arboviral v1.3 </a:t>
                      </a:r>
                      <a:endParaRPr lang="en-US" sz="1900" dirty="0">
                        <a:effectLst/>
                        <a:latin typeface="+mn-lt"/>
                        <a:ea typeface="Calibri" panose="020F0502020204030204" pitchFamily="34" charset="0"/>
                        <a:cs typeface="Times New Roman" panose="02020603050405020304" pitchFamily="18" charset="0"/>
                      </a:endParaRPr>
                    </a:p>
                  </a:txBody>
                  <a:tcPr marL="83275" marR="83275" marT="0" marB="0" anchor="ctr"/>
                </a:tc>
                <a:tc>
                  <a:txBody>
                    <a:bodyPr/>
                    <a:lstStyle/>
                    <a:p>
                      <a:pPr marL="0" marR="0" algn="ctr">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5</a:t>
                      </a: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Calibri" panose="020F0502020204030204" pitchFamily="34" charset="0"/>
                          <a:cs typeface="Times New Roman" panose="02020603050405020304" pitchFamily="18" charset="0"/>
                        </a:rPr>
                        <a:t>IL, </a:t>
                      </a:r>
                      <a:r>
                        <a:rPr lang="en-US" sz="1600" b="1" kern="1200" dirty="0">
                          <a:solidFill>
                            <a:srgbClr val="00B050"/>
                          </a:solidFill>
                          <a:effectLst/>
                          <a:latin typeface="+mn-lt"/>
                          <a:ea typeface="Calibri" panose="020F0502020204030204" pitchFamily="34" charset="0"/>
                          <a:cs typeface="Times New Roman" panose="02020603050405020304" pitchFamily="18" charset="0"/>
                        </a:rPr>
                        <a:t>IN</a:t>
                      </a:r>
                      <a:r>
                        <a:rPr lang="en-US" sz="1600" b="0" kern="1200" dirty="0">
                          <a:solidFill>
                            <a:schemeClr val="tx1"/>
                          </a:solidFill>
                          <a:effectLst/>
                          <a:latin typeface="+mn-lt"/>
                          <a:ea typeface="Calibri" panose="020F0502020204030204" pitchFamily="34" charset="0"/>
                          <a:cs typeface="Times New Roman" panose="02020603050405020304" pitchFamily="18" charset="0"/>
                        </a:rPr>
                        <a:t>, MS, PA,</a:t>
                      </a:r>
                      <a:r>
                        <a:rPr lang="en-US" sz="1600" b="0" kern="1200" baseline="0" dirty="0">
                          <a:solidFill>
                            <a:schemeClr val="tx1"/>
                          </a:solidFill>
                          <a:effectLst/>
                          <a:latin typeface="+mn-lt"/>
                          <a:ea typeface="Calibri" panose="020F0502020204030204" pitchFamily="34" charset="0"/>
                          <a:cs typeface="Times New Roman" panose="02020603050405020304" pitchFamily="18" charset="0"/>
                        </a:rPr>
                        <a:t> </a:t>
                      </a:r>
                      <a:r>
                        <a:rPr lang="en-US" sz="1600" b="0" kern="1200" dirty="0">
                          <a:solidFill>
                            <a:schemeClr val="tx1"/>
                          </a:solidFill>
                          <a:effectLst/>
                          <a:latin typeface="+mn-lt"/>
                          <a:ea typeface="Calibri" panose="020F0502020204030204" pitchFamily="34" charset="0"/>
                          <a:cs typeface="Times New Roman" panose="02020603050405020304" pitchFamily="18" charset="0"/>
                        </a:rPr>
                        <a:t>WA</a:t>
                      </a:r>
                    </a:p>
                  </a:txBody>
                  <a:tcPr marL="83275" marR="83275" marT="0" marB="0" anchor="ctr"/>
                </a:tc>
                <a:tc>
                  <a:txBody>
                    <a:bodyPr/>
                    <a:lstStyle/>
                    <a:p>
                      <a:pPr marL="0" marR="0" algn="ctr">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16</a:t>
                      </a: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a:t>
                      </a:r>
                      <a:r>
                        <a:rPr lang="en-US" sz="1600" b="0" dirty="0">
                          <a:solidFill>
                            <a:schemeClr val="tx1"/>
                          </a:solidFill>
                          <a:effectLst/>
                        </a:rPr>
                        <a:t>, AZ,</a:t>
                      </a:r>
                      <a:r>
                        <a:rPr lang="en-US" sz="1600" b="0" baseline="0" dirty="0">
                          <a:solidFill>
                            <a:schemeClr val="tx1"/>
                          </a:solidFill>
                          <a:effectLst/>
                        </a:rPr>
                        <a:t> </a:t>
                      </a:r>
                      <a:r>
                        <a:rPr lang="en-US" sz="1600" b="0" dirty="0">
                          <a:solidFill>
                            <a:schemeClr val="tx1"/>
                          </a:solidFill>
                          <a:effectLst/>
                        </a:rPr>
                        <a:t>DE, FL, </a:t>
                      </a:r>
                      <a:r>
                        <a:rPr lang="en-US" sz="1600" b="0" kern="1200" dirty="0">
                          <a:solidFill>
                            <a:schemeClr val="tx1"/>
                          </a:solidFill>
                          <a:effectLst/>
                          <a:latin typeface="+mn-lt"/>
                          <a:ea typeface="+mn-ea"/>
                          <a:cs typeface="+mn-cs"/>
                        </a:rPr>
                        <a:t>ID, MD, </a:t>
                      </a: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ND</a:t>
                      </a:r>
                      <a:r>
                        <a:rPr lang="en-US" sz="1600" b="0" kern="1200" dirty="0">
                          <a:solidFill>
                            <a:schemeClr val="tx1"/>
                          </a:solidFill>
                          <a:effectLst/>
                          <a:latin typeface="+mn-lt"/>
                          <a:ea typeface="+mn-ea"/>
                          <a:cs typeface="+mn-cs"/>
                        </a:rPr>
                        <a:t>, NE, </a:t>
                      </a:r>
                      <a:r>
                        <a:rPr lang="en-US" sz="1600" b="0" dirty="0">
                          <a:solidFill>
                            <a:schemeClr val="tx1"/>
                          </a:solidFill>
                          <a:effectLst/>
                        </a:rPr>
                        <a:t>NY, OR,</a:t>
                      </a:r>
                      <a:r>
                        <a:rPr lang="en-US" sz="1600" b="0" kern="1200" dirty="0">
                          <a:solidFill>
                            <a:schemeClr val="tx1"/>
                          </a:solidFill>
                          <a:effectLst/>
                          <a:latin typeface="+mn-lt"/>
                          <a:ea typeface="+mn-ea"/>
                          <a:cs typeface="+mn-cs"/>
                        </a:rPr>
                        <a:t> </a:t>
                      </a: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a:t>
                      </a:r>
                      <a:r>
                        <a:rPr lang="en-US" sz="1600" b="0" dirty="0">
                          <a:solidFill>
                            <a:schemeClr val="tx1"/>
                          </a:solidFill>
                          <a:effectLst/>
                        </a:rPr>
                        <a:t> SD, TN, TX, </a:t>
                      </a:r>
                      <a:r>
                        <a:rPr lang="en-US" sz="1600" b="1" dirty="0">
                          <a:solidFill>
                            <a:srgbClr val="00B050"/>
                          </a:solidFill>
                          <a:effectLst/>
                        </a:rPr>
                        <a:t>UT</a:t>
                      </a:r>
                      <a:r>
                        <a:rPr lang="en-US" sz="1600" b="0" dirty="0">
                          <a:solidFill>
                            <a:schemeClr val="tx1"/>
                          </a:solidFill>
                          <a:effectLst/>
                        </a:rPr>
                        <a:t>, WI</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extLst>
                  <a:ext uri="{0D108BD9-81ED-4DB2-BD59-A6C34878D82A}">
                    <a16:rowId xmlns:a16="http://schemas.microsoft.com/office/drawing/2014/main" val="2393436572"/>
                  </a:ext>
                </a:extLst>
              </a:tr>
              <a:tr h="708358">
                <a:tc>
                  <a:txBody>
                    <a:bodyPr/>
                    <a:lstStyle/>
                    <a:p>
                      <a:pPr marL="0" marR="0">
                        <a:spcBef>
                          <a:spcPts val="0"/>
                        </a:spcBef>
                        <a:spcAft>
                          <a:spcPts val="0"/>
                        </a:spcAft>
                      </a:pPr>
                      <a:r>
                        <a:rPr lang="en-US" sz="1900" dirty="0">
                          <a:effectLst/>
                          <a:latin typeface="+mn-lt"/>
                        </a:rPr>
                        <a:t>Gen v2</a:t>
                      </a:r>
                      <a:endParaRPr lang="en-US" sz="1900" dirty="0">
                        <a:effectLst/>
                        <a:latin typeface="+mn-lt"/>
                        <a:ea typeface="Calibri" panose="020F0502020204030204" pitchFamily="34" charset="0"/>
                        <a:cs typeface="Times New Roman" panose="02020603050405020304" pitchFamily="18" charset="0"/>
                      </a:endParaRPr>
                    </a:p>
                  </a:txBody>
                  <a:tcPr marL="83275" marR="83275" marT="0" marB="0" anchor="ctr"/>
                </a:tc>
                <a:tc>
                  <a:txBody>
                    <a:bodyPr/>
                    <a:lstStyle/>
                    <a:p>
                      <a:pPr marL="0" marR="0" algn="ctr">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2</a:t>
                      </a: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Calibri" panose="020F0502020204030204" pitchFamily="34" charset="0"/>
                          <a:cs typeface="Times New Roman" panose="02020603050405020304" pitchFamily="18" charset="0"/>
                        </a:rPr>
                        <a:t>GA, IN </a:t>
                      </a:r>
                    </a:p>
                  </a:txBody>
                  <a:tcPr marL="83275" marR="83275" marT="0" marB="0" anchor="ctr"/>
                </a:tc>
                <a:tc>
                  <a:txBody>
                    <a:bodyPr/>
                    <a:lstStyle/>
                    <a:p>
                      <a:pPr marL="0" marR="0" algn="ctr">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24</a:t>
                      </a: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AK, </a:t>
                      </a: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 </a:t>
                      </a:r>
                      <a:r>
                        <a:rPr lang="en-US" sz="1600" b="1" kern="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AZ</a:t>
                      </a: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b="0" kern="1200" dirty="0">
                          <a:solidFill>
                            <a:schemeClr val="tx1"/>
                          </a:solidFill>
                          <a:effectLst/>
                          <a:latin typeface="+mn-lt"/>
                          <a:ea typeface="+mn-ea"/>
                          <a:cs typeface="+mn-cs"/>
                        </a:rPr>
                        <a:t>CA, </a:t>
                      </a: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a:t>
                      </a:r>
                      <a:r>
                        <a:rPr lang="en-US" sz="1600" b="0" kern="1200" dirty="0">
                          <a:solidFill>
                            <a:schemeClr val="tx1"/>
                          </a:solidFill>
                          <a:effectLst/>
                          <a:latin typeface="+mn-lt"/>
                          <a:ea typeface="+mn-ea"/>
                          <a:cs typeface="+mn-cs"/>
                        </a:rPr>
                        <a:t> </a:t>
                      </a:r>
                      <a:r>
                        <a:rPr lang="en-US" sz="1600" b="1" kern="1200" dirty="0">
                          <a:solidFill>
                            <a:srgbClr val="00B050"/>
                          </a:solidFill>
                          <a:effectLst/>
                          <a:latin typeface="+mn-lt"/>
                          <a:ea typeface="+mn-ea"/>
                          <a:cs typeface="+mn-cs"/>
                        </a:rPr>
                        <a:t>CT</a:t>
                      </a:r>
                      <a:r>
                        <a:rPr lang="en-US" sz="1600" b="0" kern="1200" dirty="0">
                          <a:solidFill>
                            <a:schemeClr val="tx1"/>
                          </a:solidFill>
                          <a:effectLst/>
                          <a:latin typeface="+mn-lt"/>
                          <a:ea typeface="+mn-ea"/>
                          <a:cs typeface="+mn-cs"/>
                        </a:rPr>
                        <a:t>, </a:t>
                      </a: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 </a:t>
                      </a:r>
                      <a:r>
                        <a:rPr lang="en-US" sz="1600" b="0" kern="1200" dirty="0">
                          <a:solidFill>
                            <a:schemeClr val="tx1"/>
                          </a:solidFill>
                          <a:effectLst/>
                          <a:latin typeface="+mn-lt"/>
                          <a:ea typeface="+mn-ea"/>
                          <a:cs typeface="+mn-cs"/>
                        </a:rPr>
                        <a:t>FL, IA,</a:t>
                      </a: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ID, </a:t>
                      </a:r>
                      <a:r>
                        <a:rPr lang="en-US" sz="1600" b="0" kern="1200" dirty="0">
                          <a:solidFill>
                            <a:schemeClr val="tx1"/>
                          </a:solidFill>
                          <a:effectLst/>
                          <a:latin typeface="+mn-lt"/>
                          <a:ea typeface="+mn-ea"/>
                          <a:cs typeface="+mn-cs"/>
                        </a:rPr>
                        <a:t>IL, KS, MA, MI, MN, MS, </a:t>
                      </a:r>
                      <a:r>
                        <a:rPr lang="en-US" sz="1600" b="1" kern="1200" dirty="0">
                          <a:solidFill>
                            <a:srgbClr val="00B050"/>
                          </a:solidFill>
                          <a:effectLst/>
                          <a:latin typeface="+mn-lt"/>
                          <a:ea typeface="+mn-ea"/>
                          <a:cs typeface="+mn-cs"/>
                        </a:rPr>
                        <a:t>NJ</a:t>
                      </a:r>
                      <a:r>
                        <a:rPr lang="en-US" sz="1600" b="0" kern="1200" dirty="0">
                          <a:solidFill>
                            <a:schemeClr val="tx1"/>
                          </a:solidFill>
                          <a:effectLst/>
                          <a:latin typeface="+mn-lt"/>
                          <a:ea typeface="+mn-ea"/>
                          <a:cs typeface="+mn-cs"/>
                        </a:rPr>
                        <a:t>, NY, NYC,</a:t>
                      </a: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b="0" kern="1200" dirty="0">
                          <a:solidFill>
                            <a:schemeClr val="tx1"/>
                          </a:solidFill>
                          <a:effectLst/>
                          <a:latin typeface="+mn-lt"/>
                          <a:ea typeface="+mn-ea"/>
                          <a:cs typeface="+mn-cs"/>
                        </a:rPr>
                        <a:t>OR, SC, UT, VA, WI</a:t>
                      </a:r>
                      <a:endPar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extLst>
                  <a:ext uri="{0D108BD9-81ED-4DB2-BD59-A6C34878D82A}">
                    <a16:rowId xmlns:a16="http://schemas.microsoft.com/office/drawing/2014/main" val="2682037245"/>
                  </a:ext>
                </a:extLst>
              </a:tr>
              <a:tr h="524095">
                <a:tc>
                  <a:txBody>
                    <a:bodyPr/>
                    <a:lstStyle/>
                    <a:p>
                      <a:pPr marL="0" marR="0">
                        <a:spcBef>
                          <a:spcPts val="0"/>
                        </a:spcBef>
                        <a:spcAft>
                          <a:spcPts val="0"/>
                        </a:spcAft>
                      </a:pPr>
                      <a:r>
                        <a:rPr lang="en-US" sz="1900" dirty="0">
                          <a:effectLst/>
                          <a:latin typeface="+mn-lt"/>
                        </a:rPr>
                        <a:t>Hepatitis</a:t>
                      </a:r>
                      <a:endParaRPr lang="en-US" sz="1900" dirty="0">
                        <a:effectLst/>
                        <a:latin typeface="+mn-lt"/>
                        <a:ea typeface="Calibri" panose="020F0502020204030204" pitchFamily="34" charset="0"/>
                        <a:cs typeface="Times New Roman" panose="02020603050405020304" pitchFamily="18" charset="0"/>
                      </a:endParaRPr>
                    </a:p>
                  </a:txBody>
                  <a:tcPr marL="83275" marR="83275" marT="0" marB="0" anchor="ctr"/>
                </a:tc>
                <a:tc>
                  <a:txBody>
                    <a:bodyPr/>
                    <a:lstStyle/>
                    <a:p>
                      <a:pPr marL="0" marR="0" algn="ctr">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1</a:t>
                      </a:r>
                    </a:p>
                  </a:txBody>
                  <a:tcPr marL="83275" marR="83275" marT="0" marB="0" anchor="ctr"/>
                </a:tc>
                <a:tc>
                  <a:txBody>
                    <a:bodyPr/>
                    <a:lstStyle/>
                    <a:p>
                      <a:pPr marL="0" marR="0" algn="l" defTabSz="914400" rtl="0" eaLnBrk="1" latinLnBrk="0" hangingPunct="1">
                        <a:spcBef>
                          <a:spcPts val="0"/>
                        </a:spcBef>
                        <a:spcAft>
                          <a:spcPts val="0"/>
                        </a:spcAft>
                      </a:pPr>
                      <a:r>
                        <a:rPr lang="en-US" sz="1600" b="0" kern="1200" dirty="0">
                          <a:solidFill>
                            <a:schemeClr val="tx1"/>
                          </a:solidFill>
                          <a:effectLst/>
                          <a:latin typeface="+mn-lt"/>
                          <a:ea typeface="+mn-ea"/>
                          <a:cs typeface="+mn-cs"/>
                        </a:rPr>
                        <a:t>IN </a:t>
                      </a:r>
                    </a:p>
                  </a:txBody>
                  <a:tcPr marL="83275" marR="83275" marT="0" marB="0" anchor="ctr"/>
                </a:tc>
                <a:tc>
                  <a:txBody>
                    <a:bodyPr/>
                    <a:lstStyle/>
                    <a:p>
                      <a:pPr marL="0" marR="0" algn="ctr">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15</a:t>
                      </a: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AK, AL, FL, ID, LA, MA, MI, MN, NY, OR, </a:t>
                      </a:r>
                      <a:r>
                        <a:rPr lang="en-US" sz="1600" b="1" kern="1200" dirty="0">
                          <a:solidFill>
                            <a:srgbClr val="00B050"/>
                          </a:solidFill>
                          <a:effectLst/>
                          <a:latin typeface="+mn-lt"/>
                          <a:ea typeface="+mn-ea"/>
                          <a:cs typeface="+mn-cs"/>
                        </a:rPr>
                        <a:t>SC</a:t>
                      </a:r>
                      <a:r>
                        <a:rPr lang="en-US" sz="16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TN, VA, WI, WV</a:t>
                      </a:r>
                    </a:p>
                  </a:txBody>
                  <a:tcPr marL="83275" marR="83275" marT="0" marB="0" anchor="ctr"/>
                </a:tc>
                <a:extLst>
                  <a:ext uri="{0D108BD9-81ED-4DB2-BD59-A6C34878D82A}">
                    <a16:rowId xmlns:a16="http://schemas.microsoft.com/office/drawing/2014/main" val="969982193"/>
                  </a:ext>
                </a:extLst>
              </a:tr>
              <a:tr h="311180">
                <a:tc>
                  <a:txBody>
                    <a:bodyPr/>
                    <a:lstStyle/>
                    <a:p>
                      <a:pPr marL="0" marR="0">
                        <a:spcBef>
                          <a:spcPts val="0"/>
                        </a:spcBef>
                        <a:spcAft>
                          <a:spcPts val="0"/>
                        </a:spcAft>
                      </a:pPr>
                      <a:r>
                        <a:rPr lang="en-US" sz="1900" dirty="0">
                          <a:effectLst/>
                          <a:latin typeface="+mn-lt"/>
                          <a:ea typeface="Calibri" panose="020F0502020204030204" pitchFamily="34" charset="0"/>
                          <a:cs typeface="Times New Roman" panose="02020603050405020304" pitchFamily="18" charset="0"/>
                        </a:rPr>
                        <a:t>STD</a:t>
                      </a:r>
                    </a:p>
                  </a:txBody>
                  <a:tcPr marL="83275" marR="83275" marT="0" marB="0" anchor="ctr"/>
                </a:tc>
                <a:tc>
                  <a:txBody>
                    <a:bodyPr/>
                    <a:lstStyle/>
                    <a:p>
                      <a:pPr marL="0" marR="0" algn="ctr">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4</a:t>
                      </a: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Calibri" panose="020F0502020204030204" pitchFamily="34" charset="0"/>
                          <a:cs typeface="Times New Roman" panose="02020603050405020304" pitchFamily="18" charset="0"/>
                        </a:rPr>
                        <a:t>ID, MI, NC, OR</a:t>
                      </a:r>
                    </a:p>
                  </a:txBody>
                  <a:tcPr marL="83275" marR="83275" marT="0" marB="0" anchor="ctr"/>
                </a:tc>
                <a:tc>
                  <a:txBody>
                    <a:bodyPr/>
                    <a:lstStyle/>
                    <a:p>
                      <a:pPr marL="0" marR="0" algn="ctr">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200" dirty="0">
                        <a:solidFill>
                          <a:schemeClr val="tx1"/>
                        </a:solidFill>
                        <a:effectLst/>
                        <a:latin typeface="+mn-lt"/>
                        <a:ea typeface="Calibri" panose="020F0502020204030204" pitchFamily="34" charset="0"/>
                        <a:cs typeface="Times New Roman" panose="02020603050405020304" pitchFamily="18" charset="0"/>
                      </a:endParaRPr>
                    </a:p>
                  </a:txBody>
                  <a:tcPr marL="83275" marR="83275" marT="0" marB="0" anchor="ctr"/>
                </a:tc>
                <a:extLst>
                  <a:ext uri="{0D108BD9-81ED-4DB2-BD59-A6C34878D82A}">
                    <a16:rowId xmlns:a16="http://schemas.microsoft.com/office/drawing/2014/main" val="3906780785"/>
                  </a:ext>
                </a:extLst>
              </a:tr>
              <a:tr h="31118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900" dirty="0">
                          <a:effectLst/>
                          <a:latin typeface="+mn-lt"/>
                          <a:ea typeface="Calibri" panose="020F0502020204030204" pitchFamily="34" charset="0"/>
                          <a:cs typeface="Times New Roman" panose="02020603050405020304" pitchFamily="18" charset="0"/>
                        </a:rPr>
                        <a:t>Congenital</a:t>
                      </a:r>
                      <a:r>
                        <a:rPr lang="en-US" sz="1900" baseline="0" dirty="0">
                          <a:effectLst/>
                          <a:latin typeface="+mn-lt"/>
                          <a:ea typeface="Calibri" panose="020F0502020204030204" pitchFamily="34" charset="0"/>
                          <a:cs typeface="Times New Roman" panose="02020603050405020304" pitchFamily="18" charset="0"/>
                        </a:rPr>
                        <a:t> Syphilis</a:t>
                      </a:r>
                      <a:endParaRPr lang="en-US" sz="1900" dirty="0">
                        <a:effectLst/>
                        <a:latin typeface="+mn-lt"/>
                        <a:ea typeface="Calibri" panose="020F0502020204030204" pitchFamily="34" charset="0"/>
                        <a:cs typeface="Times New Roman" panose="02020603050405020304" pitchFamily="18" charset="0"/>
                      </a:endParaRPr>
                    </a:p>
                  </a:txBody>
                  <a:tcPr marL="83275" marR="83275"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dirty="0">
                          <a:effectLst/>
                          <a:latin typeface="+mn-lt"/>
                          <a:ea typeface="Calibri" panose="020F0502020204030204" pitchFamily="34" charset="0"/>
                          <a:cs typeface="Times New Roman" panose="02020603050405020304" pitchFamily="18" charset="0"/>
                        </a:rPr>
                        <a:t>4</a:t>
                      </a: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Calibri" panose="020F0502020204030204" pitchFamily="34" charset="0"/>
                          <a:cs typeface="Times New Roman" panose="02020603050405020304" pitchFamily="18" charset="0"/>
                        </a:rPr>
                        <a:t>ID, MI, NC, OR</a:t>
                      </a:r>
                    </a:p>
                  </a:txBody>
                  <a:tcPr marL="83275" marR="83275"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sz="1600" dirty="0">
                        <a:effectLst/>
                        <a:latin typeface="+mn-lt"/>
                        <a:ea typeface="Calibri" panose="020F0502020204030204" pitchFamily="34" charset="0"/>
                        <a:cs typeface="Times New Roman" panose="02020603050405020304" pitchFamily="18" charset="0"/>
                      </a:endParaRP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200" dirty="0">
                        <a:solidFill>
                          <a:schemeClr val="tx1"/>
                        </a:solidFill>
                        <a:effectLst/>
                        <a:latin typeface="+mn-lt"/>
                        <a:ea typeface="Calibri" panose="020F0502020204030204" pitchFamily="34" charset="0"/>
                        <a:cs typeface="Times New Roman" panose="02020603050405020304" pitchFamily="18" charset="0"/>
                      </a:endParaRPr>
                    </a:p>
                  </a:txBody>
                  <a:tcPr marL="83275" marR="83275" marT="0" marB="0" anchor="ctr"/>
                </a:tc>
                <a:extLst>
                  <a:ext uri="{0D108BD9-81ED-4DB2-BD59-A6C34878D82A}">
                    <a16:rowId xmlns:a16="http://schemas.microsoft.com/office/drawing/2014/main" val="378730004"/>
                  </a:ext>
                </a:extLst>
              </a:tr>
              <a:tr h="332301">
                <a:tc>
                  <a:txBody>
                    <a:bodyPr/>
                    <a:lstStyle/>
                    <a:p>
                      <a:pPr marL="0" marR="0">
                        <a:spcBef>
                          <a:spcPts val="0"/>
                        </a:spcBef>
                        <a:spcAft>
                          <a:spcPts val="0"/>
                        </a:spcAft>
                      </a:pPr>
                      <a:r>
                        <a:rPr lang="en-US" sz="1900" dirty="0">
                          <a:effectLst/>
                          <a:latin typeface="+mn-lt"/>
                          <a:ea typeface="Calibri" panose="020F0502020204030204" pitchFamily="34" charset="0"/>
                          <a:cs typeface="Times New Roman" panose="02020603050405020304" pitchFamily="18" charset="0"/>
                        </a:rPr>
                        <a:t>Mumps</a:t>
                      </a:r>
                    </a:p>
                  </a:txBody>
                  <a:tcPr marL="83275" marR="83275" marT="0" marB="0" anchor="ctr"/>
                </a:tc>
                <a:tc>
                  <a:txBody>
                    <a:bodyPr/>
                    <a:lstStyle/>
                    <a:p>
                      <a:pPr marL="0" marR="0" algn="ctr">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1</a:t>
                      </a: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Calibri" panose="020F0502020204030204" pitchFamily="34" charset="0"/>
                          <a:cs typeface="Times New Roman" panose="02020603050405020304" pitchFamily="18" charset="0"/>
                        </a:rPr>
                        <a:t>UT</a:t>
                      </a:r>
                    </a:p>
                  </a:txBody>
                  <a:tcPr marL="83275" marR="83275" marT="0" marB="0" anchor="ctr"/>
                </a:tc>
                <a:tc>
                  <a:txBody>
                    <a:bodyPr/>
                    <a:lstStyle/>
                    <a:p>
                      <a:pPr marL="0" marR="0" algn="ctr">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200" dirty="0">
                        <a:solidFill>
                          <a:schemeClr val="tx1"/>
                        </a:solidFill>
                        <a:effectLst/>
                        <a:latin typeface="+mn-lt"/>
                        <a:ea typeface="Calibri" panose="020F0502020204030204" pitchFamily="34" charset="0"/>
                        <a:cs typeface="Times New Roman" panose="02020603050405020304" pitchFamily="18" charset="0"/>
                      </a:endParaRPr>
                    </a:p>
                  </a:txBody>
                  <a:tcPr marL="83275" marR="83275" marT="0" marB="0" anchor="ctr"/>
                </a:tc>
                <a:extLst>
                  <a:ext uri="{0D108BD9-81ED-4DB2-BD59-A6C34878D82A}">
                    <a16:rowId xmlns:a16="http://schemas.microsoft.com/office/drawing/2014/main" val="2790059574"/>
                  </a:ext>
                </a:extLst>
              </a:tr>
              <a:tr h="311180">
                <a:tc>
                  <a:txBody>
                    <a:bodyPr/>
                    <a:lstStyle/>
                    <a:p>
                      <a:pPr marL="0" marR="0">
                        <a:spcBef>
                          <a:spcPts val="0"/>
                        </a:spcBef>
                        <a:spcAft>
                          <a:spcPts val="0"/>
                        </a:spcAft>
                      </a:pPr>
                      <a:r>
                        <a:rPr lang="en-US" sz="1900" dirty="0">
                          <a:effectLst/>
                          <a:latin typeface="+mn-lt"/>
                          <a:ea typeface="Calibri" panose="020F0502020204030204" pitchFamily="34" charset="0"/>
                          <a:cs typeface="Times New Roman" panose="02020603050405020304" pitchFamily="18" charset="0"/>
                        </a:rPr>
                        <a:t>Pertussis</a:t>
                      </a:r>
                    </a:p>
                  </a:txBody>
                  <a:tcPr marL="83275" marR="83275" marT="0" marB="0" anchor="ctr"/>
                </a:tc>
                <a:tc>
                  <a:txBody>
                    <a:bodyPr/>
                    <a:lstStyle/>
                    <a:p>
                      <a:pPr marL="0" marR="0" algn="ctr">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1</a:t>
                      </a: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Calibri" panose="020F0502020204030204" pitchFamily="34" charset="0"/>
                          <a:cs typeface="Times New Roman" panose="02020603050405020304" pitchFamily="18" charset="0"/>
                        </a:rPr>
                        <a:t>UT</a:t>
                      </a:r>
                    </a:p>
                  </a:txBody>
                  <a:tcPr marL="83275" marR="83275" marT="0" marB="0" anchor="ctr"/>
                </a:tc>
                <a:tc>
                  <a:txBody>
                    <a:bodyPr/>
                    <a:lstStyle/>
                    <a:p>
                      <a:pPr marL="0" marR="0" algn="ctr">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200" dirty="0">
                        <a:solidFill>
                          <a:schemeClr val="tx1"/>
                        </a:solidFill>
                        <a:effectLst/>
                        <a:latin typeface="+mn-lt"/>
                        <a:ea typeface="Calibri" panose="020F0502020204030204" pitchFamily="34" charset="0"/>
                        <a:cs typeface="Times New Roman" panose="02020603050405020304" pitchFamily="18" charset="0"/>
                      </a:endParaRPr>
                    </a:p>
                  </a:txBody>
                  <a:tcPr marL="83275" marR="83275" marT="0" marB="0" anchor="ctr"/>
                </a:tc>
                <a:extLst>
                  <a:ext uri="{0D108BD9-81ED-4DB2-BD59-A6C34878D82A}">
                    <a16:rowId xmlns:a16="http://schemas.microsoft.com/office/drawing/2014/main" val="382950606"/>
                  </a:ext>
                </a:extLst>
              </a:tr>
              <a:tr h="31118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900" dirty="0">
                          <a:effectLst/>
                          <a:latin typeface="+mn-lt"/>
                          <a:ea typeface="Calibri" panose="020F0502020204030204" pitchFamily="34" charset="0"/>
                          <a:cs typeface="Times New Roman" panose="02020603050405020304" pitchFamily="18" charset="0"/>
                        </a:rPr>
                        <a:t>Varicella</a:t>
                      </a:r>
                    </a:p>
                  </a:txBody>
                  <a:tcPr marL="83275" marR="83275" marT="0" marB="0" anchor="ctr"/>
                </a:tc>
                <a:tc>
                  <a:txBody>
                    <a:bodyPr/>
                    <a:lstStyle/>
                    <a:p>
                      <a:pPr marL="0" marR="0" algn="ctr">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1</a:t>
                      </a: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Calibri" panose="020F0502020204030204" pitchFamily="34" charset="0"/>
                          <a:cs typeface="Times New Roman" panose="02020603050405020304" pitchFamily="18" charset="0"/>
                        </a:rPr>
                        <a:t>UT</a:t>
                      </a:r>
                    </a:p>
                  </a:txBody>
                  <a:tcPr marL="83275" marR="83275" marT="0" marB="0" anchor="ctr"/>
                </a:tc>
                <a:tc>
                  <a:txBody>
                    <a:bodyPr/>
                    <a:lstStyle/>
                    <a:p>
                      <a:pPr marL="0" marR="0" algn="ctr">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200" dirty="0">
                        <a:solidFill>
                          <a:schemeClr val="tx1"/>
                        </a:solidFill>
                        <a:effectLst/>
                        <a:latin typeface="+mn-lt"/>
                        <a:ea typeface="Calibri" panose="020F0502020204030204" pitchFamily="34" charset="0"/>
                        <a:cs typeface="Times New Roman" panose="02020603050405020304" pitchFamily="18" charset="0"/>
                      </a:endParaRPr>
                    </a:p>
                  </a:txBody>
                  <a:tcPr marL="83275" marR="83275" marT="0" marB="0" anchor="ctr"/>
                </a:tc>
                <a:extLst>
                  <a:ext uri="{0D108BD9-81ED-4DB2-BD59-A6C34878D82A}">
                    <a16:rowId xmlns:a16="http://schemas.microsoft.com/office/drawing/2014/main" val="2157304892"/>
                  </a:ext>
                </a:extLst>
              </a:tr>
              <a:tr h="1046008">
                <a:tc>
                  <a:txBody>
                    <a:bodyPr/>
                    <a:lstStyle/>
                    <a:p>
                      <a:pPr marL="0" marR="0">
                        <a:spcBef>
                          <a:spcPts val="0"/>
                        </a:spcBef>
                        <a:spcAft>
                          <a:spcPts val="0"/>
                        </a:spcAft>
                      </a:pPr>
                      <a:r>
                        <a:rPr lang="en-US" sz="1900" dirty="0">
                          <a:effectLst/>
                          <a:latin typeface="+mn-lt"/>
                        </a:rPr>
                        <a:t>Total # of Individual</a:t>
                      </a:r>
                      <a:r>
                        <a:rPr lang="en-US" sz="1900" baseline="0" dirty="0">
                          <a:effectLst/>
                          <a:latin typeface="+mn-lt"/>
                        </a:rPr>
                        <a:t> </a:t>
                      </a:r>
                      <a:r>
                        <a:rPr lang="en-US" sz="1900" dirty="0">
                          <a:effectLst/>
                          <a:latin typeface="+mn-lt"/>
                        </a:rPr>
                        <a:t>States</a:t>
                      </a:r>
                      <a:endParaRPr lang="en-US" sz="1900" dirty="0">
                        <a:effectLst/>
                        <a:latin typeface="+mn-lt"/>
                        <a:ea typeface="Calibri" panose="020F0502020204030204" pitchFamily="34" charset="0"/>
                        <a:cs typeface="Times New Roman" panose="02020603050405020304" pitchFamily="18" charset="0"/>
                      </a:endParaRPr>
                    </a:p>
                  </a:txBody>
                  <a:tcPr marL="83275" marR="83275" marT="0" marB="0" anchor="ctr"/>
                </a:tc>
                <a:tc>
                  <a:txBody>
                    <a:bodyPr/>
                    <a:lstStyle/>
                    <a:p>
                      <a:pPr marL="0" marR="0" algn="ctr">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11</a:t>
                      </a:r>
                    </a:p>
                  </a:txBody>
                  <a:tcPr marL="83275" marR="83275" marT="0" marB="0" anchor="ctr"/>
                </a:tc>
                <a:tc>
                  <a:txBody>
                    <a:bodyPr/>
                    <a:lstStyle/>
                    <a:p>
                      <a:pPr marL="0" marR="0">
                        <a:spcBef>
                          <a:spcPts val="0"/>
                        </a:spcBef>
                        <a:spcAft>
                          <a:spcPts val="0"/>
                        </a:spcAft>
                      </a:pPr>
                      <a:r>
                        <a:rPr lang="en-US" sz="1600" b="0" kern="1200" dirty="0">
                          <a:solidFill>
                            <a:schemeClr val="tx1"/>
                          </a:solidFill>
                          <a:effectLst/>
                          <a:latin typeface="+mn-lt"/>
                          <a:ea typeface="Calibri" panose="020F0502020204030204" pitchFamily="34" charset="0"/>
                          <a:cs typeface="Times New Roman" panose="02020603050405020304" pitchFamily="18" charset="0"/>
                        </a:rPr>
                        <a:t>GA, ID, IL,IN, MI, MS, NC, OR, PA, UT, WA</a:t>
                      </a:r>
                    </a:p>
                  </a:txBody>
                  <a:tcPr marL="83275" marR="83275" marT="0" marB="0" anchor="ctr"/>
                </a:tc>
                <a:tc>
                  <a:txBody>
                    <a:bodyPr/>
                    <a:lstStyle/>
                    <a:p>
                      <a:pPr marL="0" marR="0" algn="ctr">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34</a:t>
                      </a:r>
                    </a:p>
                  </a:txBody>
                  <a:tcPr marL="83275" marR="83275" marT="0" marB="0" anchor="ctr"/>
                </a:tc>
                <a:tc>
                  <a:txBody>
                    <a:bodyPr/>
                    <a:lstStyle/>
                    <a:p>
                      <a:pPr marL="0" marR="0">
                        <a:spcBef>
                          <a:spcPts val="0"/>
                        </a:spcBef>
                        <a:spcAft>
                          <a:spcPts val="0"/>
                        </a:spcAft>
                      </a:pPr>
                      <a:endParaRPr lang="en-US" sz="1600" b="0" kern="1200" dirty="0">
                        <a:solidFill>
                          <a:schemeClr val="tx1"/>
                        </a:solidFill>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1600" b="0" kern="1200" dirty="0">
                          <a:solidFill>
                            <a:schemeClr val="tx1"/>
                          </a:solidFill>
                          <a:effectLst/>
                          <a:latin typeface="+mn-lt"/>
                          <a:ea typeface="Calibri" panose="020F0502020204030204" pitchFamily="34" charset="0"/>
                          <a:cs typeface="Times New Roman" panose="02020603050405020304" pitchFamily="18" charset="0"/>
                        </a:rPr>
                        <a:t>AK, AL, AR, AZ, CA, CO, CT, DE,</a:t>
                      </a:r>
                      <a:r>
                        <a:rPr lang="en-US" sz="1600" b="0" kern="1200" baseline="0" dirty="0">
                          <a:solidFill>
                            <a:schemeClr val="tx1"/>
                          </a:solidFill>
                          <a:effectLst/>
                          <a:latin typeface="+mn-lt"/>
                          <a:ea typeface="Calibri" panose="020F0502020204030204" pitchFamily="34" charset="0"/>
                          <a:cs typeface="Times New Roman" panose="02020603050405020304" pitchFamily="18" charset="0"/>
                        </a:rPr>
                        <a:t> </a:t>
                      </a:r>
                      <a:r>
                        <a:rPr lang="en-US" sz="1600" b="0" kern="1200" dirty="0">
                          <a:solidFill>
                            <a:schemeClr val="tx1"/>
                          </a:solidFill>
                          <a:effectLst/>
                          <a:latin typeface="+mn-lt"/>
                          <a:ea typeface="Calibri" panose="020F0502020204030204" pitchFamily="34" charset="0"/>
                          <a:cs typeface="Times New Roman" panose="02020603050405020304" pitchFamily="18" charset="0"/>
                        </a:rPr>
                        <a:t>FL, IA, ID, IL, KS, LA, MA, MD, MI, MN, MS, ND,</a:t>
                      </a:r>
                      <a:r>
                        <a:rPr lang="en-US" sz="1600" b="0" kern="1200" baseline="0" dirty="0">
                          <a:solidFill>
                            <a:schemeClr val="tx1"/>
                          </a:solidFill>
                          <a:effectLst/>
                          <a:latin typeface="+mn-lt"/>
                          <a:ea typeface="Calibri" panose="020F0502020204030204" pitchFamily="34" charset="0"/>
                          <a:cs typeface="Times New Roman" panose="02020603050405020304" pitchFamily="18" charset="0"/>
                        </a:rPr>
                        <a:t> NE, NJ, NY, NYC, OR, RI, SC, SD, TN, TX, UT, VA, WI, WV</a:t>
                      </a:r>
                      <a:endParaRPr lang="en-US" sz="1600" b="0" kern="1200" dirty="0">
                        <a:solidFill>
                          <a:schemeClr val="tx1"/>
                        </a:solidFill>
                        <a:effectLst/>
                        <a:latin typeface="+mn-lt"/>
                        <a:ea typeface="Calibri" panose="020F0502020204030204" pitchFamily="34" charset="0"/>
                        <a:cs typeface="Times New Roman" panose="02020603050405020304" pitchFamily="18" charset="0"/>
                      </a:endParaRPr>
                    </a:p>
                  </a:txBody>
                  <a:tcPr marL="83275" marR="83275" marT="0" marB="0" anchor="ctr"/>
                </a:tc>
                <a:extLst>
                  <a:ext uri="{0D108BD9-81ED-4DB2-BD59-A6C34878D82A}">
                    <a16:rowId xmlns:a16="http://schemas.microsoft.com/office/drawing/2014/main" val="2868034585"/>
                  </a:ext>
                </a:extLst>
              </a:tr>
            </a:tbl>
          </a:graphicData>
        </a:graphic>
      </p:graphicFrame>
      <p:sp>
        <p:nvSpPr>
          <p:cNvPr id="6" name="TextBox 5"/>
          <p:cNvSpPr txBox="1"/>
          <p:nvPr/>
        </p:nvSpPr>
        <p:spPr>
          <a:xfrm>
            <a:off x="10277454" y="6303496"/>
            <a:ext cx="11196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2/19/19</a:t>
            </a:r>
          </a:p>
        </p:txBody>
      </p:sp>
      <p:sp>
        <p:nvSpPr>
          <p:cNvPr id="2" name="TextBox 1"/>
          <p:cNvSpPr txBox="1"/>
          <p:nvPr/>
        </p:nvSpPr>
        <p:spPr>
          <a:xfrm>
            <a:off x="573740" y="5980331"/>
            <a:ext cx="8839201"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rPr>
              <a:t>Note: States highlighted in</a:t>
            </a:r>
            <a:r>
              <a:rPr kumimoji="0" lang="en-US" sz="1500" b="1" i="0" u="none" strike="noStrike" kern="1200" cap="none" spc="0" normalizeH="0" baseline="0" noProof="0" dirty="0">
                <a:ln>
                  <a:noFill/>
                </a:ln>
                <a:solidFill>
                  <a:srgbClr val="00B050"/>
                </a:solidFill>
                <a:effectLst/>
                <a:uLnTx/>
                <a:uFillTx/>
                <a:latin typeface="Calibri" panose="020F0502020204030204"/>
              </a:rPr>
              <a:t> GREEN</a:t>
            </a:r>
            <a:r>
              <a:rPr kumimoji="0" lang="en-US" sz="1500" b="1" i="0" u="none" strike="noStrike" kern="1200" cap="none" spc="0" normalizeH="0" baseline="0" noProof="0" dirty="0">
                <a:ln>
                  <a:noFill/>
                </a:ln>
                <a:solidFill>
                  <a:prstClr val="black"/>
                </a:solidFill>
                <a:effectLst/>
                <a:uLnTx/>
                <a:uFillTx/>
                <a:latin typeface="Calibri" panose="020F0502020204030204"/>
              </a:rPr>
              <a:t> </a:t>
            </a:r>
            <a:r>
              <a:rPr kumimoji="0" lang="en-US" sz="1500" b="0" i="0" u="none" strike="noStrike" kern="1200" cap="none" spc="0" normalizeH="0" baseline="0" noProof="0" dirty="0">
                <a:ln>
                  <a:noFill/>
                </a:ln>
                <a:solidFill>
                  <a:prstClr val="black"/>
                </a:solidFill>
                <a:effectLst/>
                <a:uLnTx/>
                <a:uFillTx/>
                <a:latin typeface="Calibri" panose="020F0502020204030204"/>
              </a:rPr>
              <a:t>were either onboarding or approved for production </a:t>
            </a:r>
            <a:r>
              <a:rPr lang="en-US" sz="1500" dirty="0">
                <a:solidFill>
                  <a:prstClr val="black"/>
                </a:solidFill>
                <a:latin typeface="Calibri" panose="020F0502020204030204"/>
              </a:rPr>
              <a:t>since </a:t>
            </a:r>
            <a:r>
              <a:rPr kumimoji="0" lang="en-US" sz="1500" b="0" i="0" u="none" strike="noStrike" kern="1200" cap="none" spc="0" normalizeH="0" baseline="0" noProof="0" dirty="0">
                <a:ln>
                  <a:noFill/>
                </a:ln>
                <a:solidFill>
                  <a:prstClr val="black"/>
                </a:solidFill>
                <a:effectLst/>
                <a:uLnTx/>
                <a:uFillTx/>
                <a:latin typeface="Calibri" panose="020F0502020204030204"/>
              </a:rPr>
              <a:t>January 15, 2019. </a:t>
            </a:r>
          </a:p>
          <a:p>
            <a:pPr>
              <a:defRPr/>
            </a:pPr>
            <a:r>
              <a:rPr lang="en-US" sz="1500" dirty="0"/>
              <a:t>The 5 FDD MMG pilot sites (</a:t>
            </a:r>
            <a:r>
              <a:rPr lang="en-US" sz="1500" dirty="0">
                <a:solidFill>
                  <a:prstClr val="black"/>
                </a:solidFill>
                <a:latin typeface="Calibri" panose="020F0502020204030204" pitchFamily="34" charset="0"/>
                <a:ea typeface="Calibri" panose="020F0502020204030204" pitchFamily="34" charset="0"/>
                <a:cs typeface="Times New Roman" panose="02020603050405020304" pitchFamily="18" charset="0"/>
              </a:rPr>
              <a:t>FL, MI, MN, NY, OR</a:t>
            </a:r>
            <a:r>
              <a:rPr lang="en-US" sz="1500" dirty="0"/>
              <a:t>) are preparing for onboarding but have not been engaged yet.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500" b="1" i="0" u="none" strike="noStrike" kern="1200" cap="none" spc="0" normalizeH="0" baseline="0" noProof="0" dirty="0">
                <a:ln>
                  <a:noFill/>
                </a:ln>
                <a:solidFill>
                  <a:srgbClr val="00B05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7773811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3740" y="89718"/>
            <a:ext cx="10972800" cy="648179"/>
          </a:xfrm>
        </p:spPr>
        <p:txBody>
          <a:bodyPr>
            <a:normAutofit/>
          </a:bodyPr>
          <a:lstStyle/>
          <a:p>
            <a:r>
              <a:rPr lang="en-US" sz="3730" dirty="0">
                <a:solidFill>
                  <a:srgbClr val="2F97DA"/>
                </a:solidFill>
              </a:rPr>
              <a:t>Piloting Status</a:t>
            </a:r>
          </a:p>
        </p:txBody>
      </p:sp>
      <p:graphicFrame>
        <p:nvGraphicFramePr>
          <p:cNvPr id="5" name="Table 4" descr="Table that include total number of States that are Onboarding and/or In Production with GenV2, Hepatitis, or Arboviral v1.3 Message Mapping Guides(MMGs)..." title="Onboarding Status Table"/>
          <p:cNvGraphicFramePr>
            <a:graphicFrameLocks noGrp="1"/>
          </p:cNvGraphicFramePr>
          <p:nvPr/>
        </p:nvGraphicFramePr>
        <p:xfrm>
          <a:off x="573740" y="1174269"/>
          <a:ext cx="10972800" cy="4005608"/>
        </p:xfrm>
        <a:graphic>
          <a:graphicData uri="http://schemas.openxmlformats.org/drawingml/2006/table">
            <a:tbl>
              <a:tblPr firstRow="1" firstCol="1" bandRow="1">
                <a:tableStyleId>{5C22544A-7EE6-4342-B048-85BDC9FD1C3A}</a:tableStyleId>
              </a:tblPr>
              <a:tblGrid>
                <a:gridCol w="2963280">
                  <a:extLst>
                    <a:ext uri="{9D8B030D-6E8A-4147-A177-3AD203B41FA5}">
                      <a16:colId xmlns:a16="http://schemas.microsoft.com/office/drawing/2014/main" val="84844175"/>
                    </a:ext>
                  </a:extLst>
                </a:gridCol>
                <a:gridCol w="3342443">
                  <a:extLst>
                    <a:ext uri="{9D8B030D-6E8A-4147-A177-3AD203B41FA5}">
                      <a16:colId xmlns:a16="http://schemas.microsoft.com/office/drawing/2014/main" val="870687818"/>
                    </a:ext>
                  </a:extLst>
                </a:gridCol>
                <a:gridCol w="4667077">
                  <a:extLst>
                    <a:ext uri="{9D8B030D-6E8A-4147-A177-3AD203B41FA5}">
                      <a16:colId xmlns:a16="http://schemas.microsoft.com/office/drawing/2014/main" val="23171938"/>
                    </a:ext>
                  </a:extLst>
                </a:gridCol>
              </a:tblGrid>
              <a:tr h="509909">
                <a:tc>
                  <a:txBody>
                    <a:bodyPr/>
                    <a:lstStyle/>
                    <a:p>
                      <a:pPr marL="0" marR="0" algn="ctr">
                        <a:spcBef>
                          <a:spcPts val="0"/>
                        </a:spcBef>
                        <a:spcAft>
                          <a:spcPts val="0"/>
                        </a:spcAft>
                      </a:pPr>
                      <a:r>
                        <a:rPr lang="en-US" sz="1900" dirty="0">
                          <a:effectLst/>
                        </a:rPr>
                        <a:t>Message Mapping Guides (MMGs)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algn="ctr">
                        <a:spcBef>
                          <a:spcPts val="0"/>
                        </a:spcBef>
                        <a:spcAft>
                          <a:spcPts val="0"/>
                        </a:spcAft>
                      </a:pPr>
                      <a:r>
                        <a:rPr lang="en-US" sz="1900" dirty="0">
                          <a:effectLst/>
                          <a:latin typeface="+mn-lt"/>
                          <a:ea typeface="+mn-ea"/>
                          <a:cs typeface="+mn-cs"/>
                        </a:rPr>
                        <a:t>Piloting</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algn="ctr">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States Piloting</a:t>
                      </a:r>
                    </a:p>
                  </a:txBody>
                  <a:tcPr marL="83275" marR="83275" marT="0" marB="0" anchor="ctr"/>
                </a:tc>
                <a:extLst>
                  <a:ext uri="{0D108BD9-81ED-4DB2-BD59-A6C34878D82A}">
                    <a16:rowId xmlns:a16="http://schemas.microsoft.com/office/drawing/2014/main" val="2995586704"/>
                  </a:ext>
                </a:extLst>
              </a:tr>
              <a:tr h="532563">
                <a:tc>
                  <a:txBody>
                    <a:bodyPr/>
                    <a:lstStyle/>
                    <a:p>
                      <a:pPr marL="0" marR="0">
                        <a:spcBef>
                          <a:spcPts val="0"/>
                        </a:spcBef>
                        <a:spcAft>
                          <a:spcPts val="0"/>
                        </a:spcAft>
                      </a:pPr>
                      <a:r>
                        <a:rPr lang="en-US" sz="1900" dirty="0">
                          <a:effectLst/>
                        </a:rPr>
                        <a:t>TB/LTBI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4</a:t>
                      </a: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AZ, CT, GA, OR</a:t>
                      </a:r>
                    </a:p>
                  </a:txBody>
                  <a:tcPr marL="83275" marR="83275" marT="0" marB="0" anchor="ctr"/>
                </a:tc>
                <a:extLst>
                  <a:ext uri="{0D108BD9-81ED-4DB2-BD59-A6C34878D82A}">
                    <a16:rowId xmlns:a16="http://schemas.microsoft.com/office/drawing/2014/main" val="2393436572"/>
                  </a:ext>
                </a:extLst>
              </a:tr>
              <a:tr h="592853">
                <a:tc>
                  <a:txBody>
                    <a:bodyPr/>
                    <a:lstStyle/>
                    <a:p>
                      <a:pPr marL="0" marR="0">
                        <a:spcBef>
                          <a:spcPts val="0"/>
                        </a:spcBef>
                        <a:spcAft>
                          <a:spcPts val="0"/>
                        </a:spcAft>
                      </a:pPr>
                      <a:r>
                        <a:rPr lang="en-US" sz="1900" dirty="0">
                          <a:effectLst/>
                        </a:rPr>
                        <a:t>Malaria</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3</a:t>
                      </a: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CT, FL, MI</a:t>
                      </a:r>
                    </a:p>
                  </a:txBody>
                  <a:tcPr marL="83275" marR="83275" marT="0" marB="0" anchor="ctr"/>
                </a:tc>
                <a:extLst>
                  <a:ext uri="{0D108BD9-81ED-4DB2-BD59-A6C34878D82A}">
                    <a16:rowId xmlns:a16="http://schemas.microsoft.com/office/drawing/2014/main" val="2682037245"/>
                  </a:ext>
                </a:extLst>
              </a:tr>
              <a:tr h="502417">
                <a:tc>
                  <a:txBody>
                    <a:bodyPr/>
                    <a:lstStyle/>
                    <a:p>
                      <a:pPr marL="0" marR="0">
                        <a:spcBef>
                          <a:spcPts val="0"/>
                        </a:spcBef>
                        <a:spcAft>
                          <a:spcPts val="0"/>
                        </a:spcAft>
                      </a:pPr>
                      <a:r>
                        <a:rPr lang="en-US" sz="1900" dirty="0">
                          <a:effectLst/>
                        </a:rPr>
                        <a:t>Trichinellosis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3</a:t>
                      </a:r>
                    </a:p>
                  </a:txBody>
                  <a:tcPr marL="83275" marR="83275" marT="0" marB="0" anchor="ctr"/>
                </a:tc>
                <a:tc>
                  <a:txBody>
                    <a:bodyPr/>
                    <a:lstStyle/>
                    <a:p>
                      <a:pPr marL="0" marR="0" algn="l" defTabSz="914400" rtl="0" eaLnBrk="1" latinLnBrk="0" hangingPunct="1">
                        <a:spcBef>
                          <a:spcPts val="0"/>
                        </a:spcBef>
                        <a:spcAft>
                          <a:spcPts val="0"/>
                        </a:spcAft>
                      </a:pPr>
                      <a:r>
                        <a:rPr lang="en-US" sz="2000" b="0" kern="1200" dirty="0">
                          <a:solidFill>
                            <a:schemeClr val="tx1"/>
                          </a:solidFill>
                          <a:effectLst/>
                          <a:latin typeface="+mn-lt"/>
                          <a:ea typeface="+mn-ea"/>
                          <a:cs typeface="+mn-cs"/>
                        </a:rPr>
                        <a:t>FL, MI, WI</a:t>
                      </a:r>
                    </a:p>
                  </a:txBody>
                  <a:tcPr marL="83275" marR="83275" marT="0" marB="0" anchor="ctr"/>
                </a:tc>
                <a:extLst>
                  <a:ext uri="{0D108BD9-81ED-4DB2-BD59-A6C34878D82A}">
                    <a16:rowId xmlns:a16="http://schemas.microsoft.com/office/drawing/2014/main" val="969982193"/>
                  </a:ext>
                </a:extLst>
              </a:tr>
              <a:tr h="542611">
                <a:tc>
                  <a:txBody>
                    <a:bodyPr/>
                    <a:lstStyle/>
                    <a:p>
                      <a:pPr marL="0" marR="0">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Babesiosis</a:t>
                      </a:r>
                    </a:p>
                  </a:txBody>
                  <a:tcPr marL="83275" marR="83275" marT="0" marB="0" anchor="ct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4</a:t>
                      </a: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CT, FL, MI, WI</a:t>
                      </a:r>
                    </a:p>
                  </a:txBody>
                  <a:tcPr marL="83275" marR="83275" marT="0" marB="0" anchor="ctr"/>
                </a:tc>
                <a:extLst>
                  <a:ext uri="{0D108BD9-81ED-4DB2-BD59-A6C34878D82A}">
                    <a16:rowId xmlns:a16="http://schemas.microsoft.com/office/drawing/2014/main" val="3906780785"/>
                  </a:ext>
                </a:extLst>
              </a:tr>
              <a:tr h="512466">
                <a:tc>
                  <a:txBody>
                    <a:bodyPr/>
                    <a:lstStyle/>
                    <a:p>
                      <a:pPr marL="0" marR="0">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RIBD</a:t>
                      </a:r>
                    </a:p>
                  </a:txBody>
                  <a:tcPr marL="83275" marR="83275" marT="0" marB="0" anchor="ctr">
                    <a:lnB w="762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3</a:t>
                      </a:r>
                    </a:p>
                  </a:txBody>
                  <a:tcPr marL="83275" marR="83275" marT="0" marB="0" anchor="ctr">
                    <a:lnB w="762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 KS, OR</a:t>
                      </a:r>
                    </a:p>
                  </a:txBody>
                  <a:tcPr marL="83275" marR="83275" marT="0" marB="0" anchor="ctr">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87816213"/>
                  </a:ext>
                </a:extLst>
              </a:tr>
              <a:tr h="743578">
                <a:tc>
                  <a:txBody>
                    <a:bodyPr/>
                    <a:lstStyle/>
                    <a:p>
                      <a:pPr marL="0" marR="0">
                        <a:spcBef>
                          <a:spcPts val="0"/>
                        </a:spcBef>
                        <a:spcAft>
                          <a:spcPts val="0"/>
                        </a:spcAft>
                      </a:pPr>
                      <a:r>
                        <a:rPr lang="en-US" sz="1900" dirty="0">
                          <a:effectLst/>
                        </a:rPr>
                        <a:t>Total # of Individual</a:t>
                      </a:r>
                      <a:r>
                        <a:rPr lang="en-US" sz="1900" baseline="0" dirty="0">
                          <a:effectLst/>
                        </a:rPr>
                        <a:t> </a:t>
                      </a:r>
                      <a:r>
                        <a:rPr lang="en-US" sz="1900" dirty="0">
                          <a:effectLst/>
                        </a:rPr>
                        <a:t>States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T w="76200"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8</a:t>
                      </a:r>
                    </a:p>
                  </a:txBody>
                  <a:tcPr marL="83275" marR="83275" marT="0" marB="0" anchor="ctr">
                    <a:lnT w="76200" cap="flat" cmpd="sng" algn="ctr">
                      <a:solidFill>
                        <a:schemeClr val="bg1"/>
                      </a:solidFill>
                      <a:prstDash val="solid"/>
                      <a:round/>
                      <a:headEnd type="none" w="med" len="med"/>
                      <a:tailEnd type="none" w="med" len="med"/>
                    </a:lnT>
                  </a:tcPr>
                </a:tc>
                <a:tc>
                  <a:txBody>
                    <a:bodyPr/>
                    <a:lstStyle/>
                    <a:p>
                      <a:pPr marL="0" marR="0">
                        <a:spcBef>
                          <a:spcPts val="0"/>
                        </a:spcBef>
                        <a:spcAft>
                          <a:spcPts val="0"/>
                        </a:spcAft>
                      </a:pP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AZ,</a:t>
                      </a:r>
                      <a:r>
                        <a:rPr lang="en-US" sz="20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CT, FL, GA, KS, MI, OR, WI</a:t>
                      </a:r>
                      <a:endPar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T w="762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868034585"/>
                  </a:ext>
                </a:extLst>
              </a:tr>
            </a:tbl>
          </a:graphicData>
        </a:graphic>
      </p:graphicFrame>
      <p:sp>
        <p:nvSpPr>
          <p:cNvPr id="6" name="TextBox 5"/>
          <p:cNvSpPr txBox="1"/>
          <p:nvPr/>
        </p:nvSpPr>
        <p:spPr>
          <a:xfrm>
            <a:off x="10426866" y="6264428"/>
            <a:ext cx="11196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02/19/19</a:t>
            </a:r>
          </a:p>
        </p:txBody>
      </p:sp>
    </p:spTree>
    <p:extLst>
      <p:ext uri="{BB962C8B-B14F-4D97-AF65-F5344CB8AC3E}">
        <p14:creationId xmlns:p14="http://schemas.microsoft.com/office/powerpoint/2010/main" val="2786704701"/>
      </p:ext>
    </p:extLst>
  </p:cSld>
  <p:clrMapOvr>
    <a:masterClrMapping/>
  </p:clrMapOvr>
  <p:transition>
    <p:fade/>
  </p:transition>
</p:sld>
</file>

<file path=ppt/theme/theme1.xml><?xml version="1.0" encoding="utf-8"?>
<a:theme xmlns:a="http://schemas.openxmlformats.org/drawingml/2006/main" name="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0.xml><?xml version="1.0" encoding="utf-8"?>
<a:theme xmlns:a="http://schemas.openxmlformats.org/drawingml/2006/main" name="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1.xml><?xml version="1.0" encoding="utf-8"?>
<a:theme xmlns:a="http://schemas.openxmlformats.org/drawingml/2006/main" name="10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2.xml><?xml version="1.0" encoding="utf-8"?>
<a:theme xmlns:a="http://schemas.openxmlformats.org/drawingml/2006/main" name="Theme1">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E8BF7105-36F5-404D-9137-3B84EE3661D0}" vid="{5FF21B2D-7FA0-4342-A3F4-9449014E1C1A}"/>
    </a:ext>
  </a:extLst>
</a:theme>
</file>

<file path=ppt/theme/theme13.xml><?xml version="1.0" encoding="utf-8"?>
<a:theme xmlns:a="http://schemas.openxmlformats.org/drawingml/2006/main" name="1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4.xml><?xml version="1.0" encoding="utf-8"?>
<a:theme xmlns:a="http://schemas.openxmlformats.org/drawingml/2006/main" name="12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5.xml><?xml version="1.0" encoding="utf-8"?>
<a:theme xmlns:a="http://schemas.openxmlformats.org/drawingml/2006/main" name="13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6.xml><?xml version="1.0" encoding="utf-8"?>
<a:theme xmlns:a="http://schemas.openxmlformats.org/drawingml/2006/main" name="CDC_OD_PPT_light([1]">
  <a:themeElements>
    <a:clrScheme name="CSELS">
      <a:dk1>
        <a:srgbClr val="0039A6"/>
      </a:dk1>
      <a:lt1>
        <a:srgbClr val="FFFFFF"/>
      </a:lt1>
      <a:dk2>
        <a:srgbClr val="3077FF"/>
      </a:dk2>
      <a:lt2>
        <a:srgbClr val="4B4B4B"/>
      </a:lt2>
      <a:accent1>
        <a:srgbClr val="0077B3"/>
      </a:accent1>
      <a:accent2>
        <a:srgbClr val="3E5118"/>
      </a:accent2>
      <a:accent3>
        <a:srgbClr val="F1AA48"/>
      </a:accent3>
      <a:accent4>
        <a:srgbClr val="601013"/>
      </a:accent4>
      <a:accent5>
        <a:srgbClr val="857D6D"/>
      </a:accent5>
      <a:accent6>
        <a:srgbClr val="003F82"/>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8.xml><?xml version="1.0" encoding="utf-8"?>
<a:theme xmlns:a="http://schemas.openxmlformats.org/drawingml/2006/main" name="15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0.xml><?xml version="1.0" encoding="utf-8"?>
<a:theme xmlns:a="http://schemas.openxmlformats.org/drawingml/2006/main" name="APHL_PPTTemp_120814">
  <a:themeElements>
    <a:clrScheme name="APHL PPT">
      <a:dk1>
        <a:srgbClr val="3F3F3F"/>
      </a:dk1>
      <a:lt1>
        <a:sysClr val="window" lastClr="FFFFFF"/>
      </a:lt1>
      <a:dk2>
        <a:srgbClr val="00A0AF"/>
      </a:dk2>
      <a:lt2>
        <a:srgbClr val="EEECE1"/>
      </a:lt2>
      <a:accent1>
        <a:srgbClr val="B42E34"/>
      </a:accent1>
      <a:accent2>
        <a:srgbClr val="EF7521"/>
      </a:accent2>
      <a:accent3>
        <a:srgbClr val="853175"/>
      </a:accent3>
      <a:accent4>
        <a:srgbClr val="8064A2"/>
      </a:accent4>
      <a:accent5>
        <a:srgbClr val="4BACC6"/>
      </a:accent5>
      <a:accent6>
        <a:srgbClr val="F79646"/>
      </a:accent6>
      <a:hlink>
        <a:srgbClr val="0000FF"/>
      </a:hlink>
      <a:folHlink>
        <a:srgbClr val="800080"/>
      </a:folHlink>
    </a:clrScheme>
    <a:fontScheme name="APHL PPT">
      <a:majorFont>
        <a:latin typeface="Franklin Gothic Medium"/>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solidFill>
              <a:schemeClr val="bg1"/>
            </a:solidFill>
          </a:defRPr>
        </a:defPPr>
      </a:lstStyle>
    </a:txDef>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3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4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6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5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8.xml><?xml version="1.0" encoding="utf-8"?>
<a:theme xmlns:a="http://schemas.openxmlformats.org/drawingml/2006/main" name="7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9.xml><?xml version="1.0" encoding="utf-8"?>
<a:theme xmlns:a="http://schemas.openxmlformats.org/drawingml/2006/main" name="8_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16124</TotalTime>
  <Words>3693</Words>
  <Application>Microsoft Office PowerPoint</Application>
  <PresentationFormat>Widescreen</PresentationFormat>
  <Paragraphs>533</Paragraphs>
  <Slides>39</Slides>
  <Notes>39</Notes>
  <HiddenSlides>0</HiddenSlides>
  <MMClips>0</MMClips>
  <ScaleCrop>false</ScaleCrop>
  <HeadingPairs>
    <vt:vector size="6" baseType="variant">
      <vt:variant>
        <vt:lpstr>Fonts Used</vt:lpstr>
      </vt:variant>
      <vt:variant>
        <vt:i4>8</vt:i4>
      </vt:variant>
      <vt:variant>
        <vt:lpstr>Theme</vt:lpstr>
      </vt:variant>
      <vt:variant>
        <vt:i4>21</vt:i4>
      </vt:variant>
      <vt:variant>
        <vt:lpstr>Slide Titles</vt:lpstr>
      </vt:variant>
      <vt:variant>
        <vt:i4>39</vt:i4>
      </vt:variant>
    </vt:vector>
  </HeadingPairs>
  <TitlesOfParts>
    <vt:vector size="68" baseType="lpstr">
      <vt:lpstr>Arial</vt:lpstr>
      <vt:lpstr>Calibri</vt:lpstr>
      <vt:lpstr>Calibri Light</vt:lpstr>
      <vt:lpstr>Franklin Gothic Book</vt:lpstr>
      <vt:lpstr>Franklin Gothic Demi</vt:lpstr>
      <vt:lpstr>Franklin Gothic Medium</vt:lpstr>
      <vt:lpstr>Myriad Web Pro</vt:lpstr>
      <vt:lpstr>Wingdings</vt:lpstr>
      <vt:lpstr>NCEH_ATSDR_combined</vt:lpstr>
      <vt:lpstr>1_NCEH_ATSDR_combined</vt:lpstr>
      <vt:lpstr>2_NCEH_ATSDR_combined</vt:lpstr>
      <vt:lpstr>3_NCEH_ATSDR_combined</vt:lpstr>
      <vt:lpstr>4_NCEH_ATSDR_combined</vt:lpstr>
      <vt:lpstr>6_NCEH_ATSDR_combined</vt:lpstr>
      <vt:lpstr>5_NCEH_ATSDR_combined</vt:lpstr>
      <vt:lpstr>7_NCEH_ATSDR_combined</vt:lpstr>
      <vt:lpstr>8_NCEH_ATSDR_combined</vt:lpstr>
      <vt:lpstr>9_NCEH_ATSDR_combined</vt:lpstr>
      <vt:lpstr>10_NCEH_ATSDR_combined</vt:lpstr>
      <vt:lpstr>Theme1</vt:lpstr>
      <vt:lpstr>11_NCEH_ATSDR_combined</vt:lpstr>
      <vt:lpstr>12_NCEH_ATSDR_combined</vt:lpstr>
      <vt:lpstr>13_NCEH_ATSDR_combined</vt:lpstr>
      <vt:lpstr>CDC_OD_PPT_light([1]</vt:lpstr>
      <vt:lpstr>14_NCEH_ATSDR_combined</vt:lpstr>
      <vt:lpstr>15_NCEH_ATSDR_combined</vt:lpstr>
      <vt:lpstr>3_Office Theme</vt:lpstr>
      <vt:lpstr>APHL_PPTTemp_120814</vt:lpstr>
      <vt:lpstr>Office Theme</vt:lpstr>
      <vt:lpstr>NNDSS Modernization Initiative (NMI): Introducing Cohorts—a New Efficient Approach to HL7 Case Notification Technical Assistance </vt:lpstr>
      <vt:lpstr>Agenda</vt:lpstr>
      <vt:lpstr>NMI Updates and Timeline</vt:lpstr>
      <vt:lpstr>Announcements</vt:lpstr>
      <vt:lpstr>Announcements (Continued)</vt:lpstr>
      <vt:lpstr>Reminder!</vt:lpstr>
      <vt:lpstr>NMI Implementation Status      Feb 19, 2019</vt:lpstr>
      <vt:lpstr>Onboarding and Production Status</vt:lpstr>
      <vt:lpstr>Piloting Status</vt:lpstr>
      <vt:lpstr>NNDSS HL7 Message Mapping Guide Estimated Timeline</vt:lpstr>
      <vt:lpstr>NMI Project </vt:lpstr>
      <vt:lpstr>NMI Technical Assistance Overview</vt:lpstr>
      <vt:lpstr>Evolution of APHL Technical Assistance </vt:lpstr>
      <vt:lpstr>t</vt:lpstr>
      <vt:lpstr>Summary of TA Model Characteristics</vt:lpstr>
      <vt:lpstr>Cohort Approach – Benefits for Public Health Agencies</vt:lpstr>
      <vt:lpstr>Project Support - Cohort Approach</vt:lpstr>
      <vt:lpstr>Timeline per MMG</vt:lpstr>
      <vt:lpstr>Cohort Approach – Sample Timeline</vt:lpstr>
      <vt:lpstr>Cohort Approach - Dashboard</vt:lpstr>
      <vt:lpstr>Cohort Approach - Dashboard</vt:lpstr>
      <vt:lpstr>Cohort Approach - Dashboard</vt:lpstr>
      <vt:lpstr>Cohort Approach - Dashboard</vt:lpstr>
      <vt:lpstr>Cohort Approach - Dashboard</vt:lpstr>
      <vt:lpstr>Cohort Approach – Meeting Structure</vt:lpstr>
      <vt:lpstr>Implementation Support</vt:lpstr>
      <vt:lpstr>Pilot and Final Guide Cohorts</vt:lpstr>
      <vt:lpstr>NMI Overview</vt:lpstr>
      <vt:lpstr>Anticipated Timeline for Upcoming Pilots</vt:lpstr>
      <vt:lpstr>Key Contacts</vt:lpstr>
      <vt:lpstr>Hot Topic: Finding Coding System Codes in PHIN VADS</vt:lpstr>
      <vt:lpstr>Coding System Codes for NNDSS HL7 Messages</vt:lpstr>
      <vt:lpstr>PHIN Vocabulary Access and Distribution System (VADS)</vt:lpstr>
      <vt:lpstr>PHIN Vocabulary Access and Distribution System (VADS)</vt:lpstr>
      <vt:lpstr>Download PHIN VADS Value Set</vt:lpstr>
      <vt:lpstr>Download PHIN VADS Value Set</vt:lpstr>
      <vt:lpstr>Coding System Code for PHIN VADS Value Set</vt:lpstr>
      <vt:lpstr>Questions and Answers</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February 2019</dc:title>
  <dc:subject>NMI eSHARE</dc:subject>
  <dc:creator>CDC</dc:creator>
  <cp:keywords>NMI, Modernization Initiative, eSHARE, NNDSS, National Notifiable Diseases Surveillance System, update, arboviral, v1.3, case, notification, implementation, onboarding, HL7, Technical Assistance, TA, Estimated Timeline, Coding, Coding System, PHINVADS, VADS, Value Set, Production, Piloting, 2019 Cases, 2018 Cases, Event Codes, MQF, Message Quality Framework, METS, Message Evaluation and Testing Service, APHL, Dashboard, Cohort Approach, Implementation Spreadsheet, Test Case Scenario Worksheet, TCSW, HL7 Message Creation and Validation, edx, MMGs, Message Mapping Guides, </cp:keywords>
  <cp:lastModifiedBy>Laspina, Michael (CDC/DDPHSS/CSELS/DHIS)</cp:lastModifiedBy>
  <cp:revision>1132</cp:revision>
  <cp:lastPrinted>2019-02-26T14:42:44Z</cp:lastPrinted>
  <dcterms:created xsi:type="dcterms:W3CDTF">2016-10-13T18:50:31Z</dcterms:created>
  <dcterms:modified xsi:type="dcterms:W3CDTF">2021-04-26T20:55:37Z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2021-04-22T18:48:17Z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2745367e-b631-4424-8c17-f81839898416</vt:lpwstr>
  </property>
  <property fmtid="{D5CDD505-2E9C-101B-9397-08002B2CF9AE}" pid="8" name="MSIP_Label_7b94a7b8-f06c-4dfe-bdcc-9b548fd58c31_ContentBits">
    <vt:lpwstr>0</vt:lpwstr>
  </property>
</Properties>
</file>