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9.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0.xml" ContentType="application/vnd.openxmlformats-officedocument.theme+xml"/>
  <Override PartName="/ppt/slideLayouts/slideLayout15.xml" ContentType="application/vnd.openxmlformats-officedocument.presentationml.slideLayout+xml"/>
  <Override PartName="/ppt/theme/theme11.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1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1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1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15.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16.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7.xml" ContentType="application/vnd.openxmlformats-officedocument.theme+xml"/>
  <Override PartName="/ppt/slideLayouts/slideLayout52.xml" ContentType="application/vnd.openxmlformats-officedocument.presentationml.slideLayout+xml"/>
  <Override PartName="/ppt/theme/theme18.xml" ContentType="application/vnd.openxmlformats-officedocument.theme+xml"/>
  <Override PartName="/ppt/slideLayouts/slideLayout53.xml" ContentType="application/vnd.openxmlformats-officedocument.presentationml.slideLayout+xml"/>
  <Override PartName="/ppt/theme/theme19.xml" ContentType="application/vnd.openxmlformats-officedocument.theme+xml"/>
  <Override PartName="/ppt/theme/theme20.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7" r:id="rId6"/>
    <p:sldMasterId id="2147483682" r:id="rId7"/>
    <p:sldMasterId id="2147483698" r:id="rId8"/>
    <p:sldMasterId id="2147483727" r:id="rId9"/>
    <p:sldMasterId id="2147483733" r:id="rId10"/>
    <p:sldMasterId id="2147483752" r:id="rId11"/>
    <p:sldMasterId id="2147483764" r:id="rId12"/>
    <p:sldMasterId id="2147483780" r:id="rId13"/>
    <p:sldMasterId id="2147483784" r:id="rId14"/>
    <p:sldMasterId id="2147483801" r:id="rId15"/>
    <p:sldMasterId id="2147483807" r:id="rId16"/>
    <p:sldMasterId id="2147483817" r:id="rId17"/>
    <p:sldMasterId id="2147483831" r:id="rId18"/>
    <p:sldMasterId id="2147483833" r:id="rId19"/>
    <p:sldMasterId id="2147483835" r:id="rId20"/>
    <p:sldMasterId id="2147483836" r:id="rId21"/>
  </p:sldMasterIdLst>
  <p:notesMasterIdLst>
    <p:notesMasterId r:id="rId48"/>
  </p:notesMasterIdLst>
  <p:handoutMasterIdLst>
    <p:handoutMasterId r:id="rId49"/>
  </p:handoutMasterIdLst>
  <p:sldIdLst>
    <p:sldId id="543" r:id="rId22"/>
    <p:sldId id="570" r:id="rId23"/>
    <p:sldId id="456" r:id="rId24"/>
    <p:sldId id="790" r:id="rId25"/>
    <p:sldId id="796" r:id="rId26"/>
    <p:sldId id="798" r:id="rId27"/>
    <p:sldId id="797" r:id="rId28"/>
    <p:sldId id="827" r:id="rId29"/>
    <p:sldId id="830" r:id="rId30"/>
    <p:sldId id="740" r:id="rId31"/>
    <p:sldId id="812" r:id="rId32"/>
    <p:sldId id="813" r:id="rId33"/>
    <p:sldId id="814" r:id="rId34"/>
    <p:sldId id="815" r:id="rId35"/>
    <p:sldId id="816" r:id="rId36"/>
    <p:sldId id="817" r:id="rId37"/>
    <p:sldId id="818" r:id="rId38"/>
    <p:sldId id="819" r:id="rId39"/>
    <p:sldId id="787" r:id="rId40"/>
    <p:sldId id="828" r:id="rId41"/>
    <p:sldId id="829" r:id="rId42"/>
    <p:sldId id="811" r:id="rId43"/>
    <p:sldId id="824" r:id="rId44"/>
    <p:sldId id="825" r:id="rId45"/>
    <p:sldId id="521" r:id="rId46"/>
    <p:sldId id="686"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Robinson, Tamara (CDC/OPHSS/CSELS/DHIS) (CTR)" initials="RT((" lastIdx="8" clrIdx="6">
    <p:extLst>
      <p:ext uri="{19B8F6BF-5375-455C-9EA6-DF929625EA0E}">
        <p15:presenceInfo xmlns:p15="http://schemas.microsoft.com/office/powerpoint/2012/main" userId="S-1-5-21-1207783550-2075000910-922709458-690614" providerId="AD"/>
      </p:ext>
    </p:extLst>
  </p:cmAuthor>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 id="2" name="Helmus, Lesliann E. (CDC/OPHSS/CSELS)" initials="HLE(" lastIdx="19" clrIdx="1">
    <p:extLst>
      <p:ext uri="{19B8F6BF-5375-455C-9EA6-DF929625EA0E}">
        <p15:presenceInfo xmlns:p15="http://schemas.microsoft.com/office/powerpoint/2012/main" userId="S-1-5-21-1207783550-2075000910-922709458-429956" providerId="AD"/>
      </p:ext>
    </p:extLst>
  </p:cmAuthor>
  <p:cmAuthor id="3" name="uaa0" initials="uaa0" lastIdx="7" clrIdx="2">
    <p:extLst>
      <p:ext uri="{19B8F6BF-5375-455C-9EA6-DF929625EA0E}">
        <p15:presenceInfo xmlns:p15="http://schemas.microsoft.com/office/powerpoint/2012/main" userId="uaa0" providerId="None"/>
      </p:ext>
    </p:extLst>
  </p:cmAuthor>
  <p:cmAuthor id="4" name="Cohen, Nicole (Nicky) (CDC/OID/NCEZID)" initials="CN((" lastIdx="11" clrIdx="3">
    <p:extLst>
      <p:ext uri="{19B8F6BF-5375-455C-9EA6-DF929625EA0E}">
        <p15:presenceInfo xmlns:p15="http://schemas.microsoft.com/office/powerpoint/2012/main" userId="S-1-5-21-1207783550-2075000910-922709458-188894" providerId="AD"/>
      </p:ext>
    </p:extLst>
  </p:cmAuthor>
  <p:cmAuthor id="5" name="Thomas, Melinda Christine (CDC/OPHSS/CSELS/DHIS)" initials="TMC(" lastIdx="1" clrIdx="4">
    <p:extLst>
      <p:ext uri="{19B8F6BF-5375-455C-9EA6-DF929625EA0E}">
        <p15:presenceInfo xmlns:p15="http://schemas.microsoft.com/office/powerpoint/2012/main" userId="S-1-5-21-1207783550-2075000910-922709458-542783" providerId="AD"/>
      </p:ext>
    </p:extLst>
  </p:cmAuthor>
  <p:cmAuthor id="6" name="Bastin, Lisa H. (CDC/OPHSS/CSELS/DHIS)" initials="BLH(" lastIdx="1" clrIdx="5">
    <p:extLst>
      <p:ext uri="{19B8F6BF-5375-455C-9EA6-DF929625EA0E}">
        <p15:presenceInfo xmlns:p15="http://schemas.microsoft.com/office/powerpoint/2012/main" userId="S-1-5-21-1207783550-2075000910-922709458-1671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818"/>
    <a:srgbClr val="5F5F5F"/>
    <a:srgbClr val="2F97DA"/>
    <a:srgbClr val="7F7F7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2701" autoAdjust="0"/>
  </p:normalViewPr>
  <p:slideViewPr>
    <p:cSldViewPr snapToGrid="0">
      <p:cViewPr varScale="1">
        <p:scale>
          <a:sx n="75" d="100"/>
          <a:sy n="75" d="100"/>
        </p:scale>
        <p:origin x="1214" y="48"/>
      </p:cViewPr>
      <p:guideLst/>
    </p:cSldViewPr>
  </p:slideViewPr>
  <p:outlineViewPr>
    <p:cViewPr>
      <p:scale>
        <a:sx n="33" d="100"/>
        <a:sy n="33" d="100"/>
      </p:scale>
      <p:origin x="0" y="-22392"/>
    </p:cViewPr>
  </p:outlineViewPr>
  <p:notesTextViewPr>
    <p:cViewPr>
      <p:scale>
        <a:sx n="1" d="1"/>
        <a:sy n="1" d="1"/>
      </p:scale>
      <p:origin x="0" y="0"/>
    </p:cViewPr>
  </p:notesTextViewPr>
  <p:sorterViewPr>
    <p:cViewPr>
      <p:scale>
        <a:sx n="75" d="100"/>
        <a:sy n="75" d="100"/>
      </p:scale>
      <p:origin x="0" y="-2933"/>
    </p:cViewPr>
  </p:sorter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5.xml"/><Relationship Id="rId39" Type="http://schemas.openxmlformats.org/officeDocument/2006/relationships/slide" Target="slides/slide18.xml"/><Relationship Id="rId21" Type="http://schemas.openxmlformats.org/officeDocument/2006/relationships/slideMaster" Target="slideMasters/slideMaster21.xml"/><Relationship Id="rId34" Type="http://schemas.openxmlformats.org/officeDocument/2006/relationships/slide" Target="slides/slide13.xml"/><Relationship Id="rId42" Type="http://schemas.openxmlformats.org/officeDocument/2006/relationships/slide" Target="slides/slide21.xml"/><Relationship Id="rId47" Type="http://schemas.openxmlformats.org/officeDocument/2006/relationships/slide" Target="slides/slide26.xml"/><Relationship Id="rId50" Type="http://schemas.openxmlformats.org/officeDocument/2006/relationships/commentAuthors" Target="commentAuthor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8.xml"/><Relationship Id="rId11" Type="http://schemas.openxmlformats.org/officeDocument/2006/relationships/slideMaster" Target="slideMasters/slideMaster11.xml"/><Relationship Id="rId24" Type="http://schemas.openxmlformats.org/officeDocument/2006/relationships/slide" Target="slides/slide3.xml"/><Relationship Id="rId32" Type="http://schemas.openxmlformats.org/officeDocument/2006/relationships/slide" Target="slides/slide11.xml"/><Relationship Id="rId37" Type="http://schemas.openxmlformats.org/officeDocument/2006/relationships/slide" Target="slides/slide16.xml"/><Relationship Id="rId40" Type="http://schemas.openxmlformats.org/officeDocument/2006/relationships/slide" Target="slides/slide19.xml"/><Relationship Id="rId45" Type="http://schemas.openxmlformats.org/officeDocument/2006/relationships/slide" Target="slides/slide24.xml"/><Relationship Id="rId53"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0.xml"/><Relationship Id="rId44" Type="http://schemas.openxmlformats.org/officeDocument/2006/relationships/slide" Target="slides/slide23.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1.xml"/><Relationship Id="rId27" Type="http://schemas.openxmlformats.org/officeDocument/2006/relationships/slide" Target="slides/slide6.xml"/><Relationship Id="rId30" Type="http://schemas.openxmlformats.org/officeDocument/2006/relationships/slide" Target="slides/slide9.xml"/><Relationship Id="rId35" Type="http://schemas.openxmlformats.org/officeDocument/2006/relationships/slide" Target="slides/slide14.xml"/><Relationship Id="rId43" Type="http://schemas.openxmlformats.org/officeDocument/2006/relationships/slide" Target="slides/slide22.xml"/><Relationship Id="rId48"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4.xml"/><Relationship Id="rId33" Type="http://schemas.openxmlformats.org/officeDocument/2006/relationships/slide" Target="slides/slide12.xml"/><Relationship Id="rId38" Type="http://schemas.openxmlformats.org/officeDocument/2006/relationships/slide" Target="slides/slide17.xml"/><Relationship Id="rId46" Type="http://schemas.openxmlformats.org/officeDocument/2006/relationships/slide" Target="slides/slide25.xml"/><Relationship Id="rId20" Type="http://schemas.openxmlformats.org/officeDocument/2006/relationships/slideMaster" Target="slideMasters/slideMaster20.xml"/><Relationship Id="rId41" Type="http://schemas.openxmlformats.org/officeDocument/2006/relationships/slide" Target="slides/slide2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2.xml"/><Relationship Id="rId28" Type="http://schemas.openxmlformats.org/officeDocument/2006/relationships/slide" Target="slides/slide7.xml"/><Relationship Id="rId36" Type="http://schemas.openxmlformats.org/officeDocument/2006/relationships/slide" Target="slides/slide1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7" y="1"/>
            <a:ext cx="3037840" cy="466434"/>
          </a:xfrm>
          <a:prstGeom prst="rect">
            <a:avLst/>
          </a:prstGeom>
        </p:spPr>
        <p:txBody>
          <a:bodyPr vert="horz" lIns="93164" tIns="46582" rIns="93164" bIns="46582" rtlCol="0"/>
          <a:lstStyle>
            <a:lvl1pPr algn="r">
              <a:defRPr sz="1200"/>
            </a:lvl1pPr>
          </a:lstStyle>
          <a:p>
            <a:fld id="{031B8493-A2A6-4847-AE35-33172CCDB615}" type="datetimeFigureOut">
              <a:rPr lang="en-US" smtClean="0"/>
              <a:t>4/26/2021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0" cy="466433"/>
          </a:xfrm>
          <a:prstGeom prst="rect">
            <a:avLst/>
          </a:prstGeom>
        </p:spPr>
        <p:txBody>
          <a:bodyPr vert="horz" lIns="93164" tIns="46582" rIns="93164" bIns="46582"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7" y="1"/>
            <a:ext cx="3037840" cy="466434"/>
          </a:xfrm>
          <a:prstGeom prst="rect">
            <a:avLst/>
          </a:prstGeom>
        </p:spPr>
        <p:txBody>
          <a:bodyPr vert="horz" lIns="93164" tIns="46582" rIns="93164" bIns="46582" rtlCol="0"/>
          <a:lstStyle>
            <a:lvl1pPr algn="r">
              <a:defRPr sz="1200"/>
            </a:lvl1pPr>
          </a:lstStyle>
          <a:p>
            <a:fld id="{C437787A-DC68-4BDA-B9E4-AE58888B3A55}" type="datetimeFigureOut">
              <a:rPr lang="en-US" smtClean="0"/>
              <a:t>4/26/2021</a:t>
            </a:fld>
            <a:endParaRPr lang="en-US" dirty="0"/>
          </a:p>
        </p:txBody>
      </p:sp>
      <p:sp>
        <p:nvSpPr>
          <p:cNvPr id="4" name="Slide Image Placeholder 3"/>
          <p:cNvSpPr>
            <a:spLocks noGrp="1" noRot="1" noChangeAspect="1"/>
          </p:cNvSpPr>
          <p:nvPr>
            <p:ph type="sldImg" idx="2"/>
          </p:nvPr>
        </p:nvSpPr>
        <p:spPr>
          <a:xfrm>
            <a:off x="719138" y="1163638"/>
            <a:ext cx="5572125" cy="3135312"/>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6433"/>
          </a:xfrm>
          <a:prstGeom prst="rect">
            <a:avLst/>
          </a:prstGeom>
        </p:spPr>
        <p:txBody>
          <a:bodyPr vert="horz" lIns="93164" tIns="46582" rIns="93164" bIns="46582"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Tree>
    <p:extLst>
      <p:ext uri="{BB962C8B-B14F-4D97-AF65-F5344CB8AC3E}">
        <p14:creationId xmlns:p14="http://schemas.microsoft.com/office/powerpoint/2010/main" val="90508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The State Epi letter</a:t>
            </a:r>
            <a:r>
              <a:rPr lang="en-US" baseline="0" dirty="0">
                <a:effectLst/>
              </a:rPr>
              <a:t> is not just for State Epidemiologists.  It is meant to be shared with all the surveillance and informatics staff in each jurisdiction.  The letter is posted on the “Downloads and Resources’ page of the NNDSS web site, so everyone has easy access to the letter.</a:t>
            </a: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3081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11</a:t>
            </a:fld>
            <a:endParaRPr lang="en-US" dirty="0"/>
          </a:p>
        </p:txBody>
      </p:sp>
    </p:spTree>
    <p:extLst>
      <p:ext uri="{BB962C8B-B14F-4D97-AF65-F5344CB8AC3E}">
        <p14:creationId xmlns:p14="http://schemas.microsoft.com/office/powerpoint/2010/main" val="1774984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a:t>
            </a:r>
            <a:r>
              <a:rPr lang="en-US" baseline="0" dirty="0"/>
              <a:t> slide is a high-level overview of the position statements approved in 2018.  On the next slides, </a:t>
            </a:r>
            <a:r>
              <a:rPr lang="en-US" dirty="0"/>
              <a:t>I will mention some notable information related to selected </a:t>
            </a:r>
            <a:r>
              <a:rPr lang="en-US" baseline="0" dirty="0"/>
              <a:t>position statements.</a:t>
            </a:r>
            <a:endParaRPr lang="en-US" dirty="0"/>
          </a:p>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12</a:t>
            </a:fld>
            <a:endParaRPr lang="en-US" dirty="0"/>
          </a:p>
        </p:txBody>
      </p:sp>
    </p:spTree>
    <p:extLst>
      <p:ext uri="{BB962C8B-B14F-4D97-AF65-F5344CB8AC3E}">
        <p14:creationId xmlns:p14="http://schemas.microsoft.com/office/powerpoint/2010/main" val="2316533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event codes that are retired at the end of a year, such as 2018,</a:t>
            </a:r>
            <a:r>
              <a:rPr lang="en-US" baseline="0" dirty="0"/>
              <a:t> can continue to be reported for that year, but cannot be used to report cases in the next year, such as 2019</a:t>
            </a:r>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13</a:t>
            </a:fld>
            <a:endParaRPr lang="en-US" dirty="0"/>
          </a:p>
        </p:txBody>
      </p:sp>
    </p:spTree>
    <p:extLst>
      <p:ext uri="{BB962C8B-B14F-4D97-AF65-F5344CB8AC3E}">
        <p14:creationId xmlns:p14="http://schemas.microsoft.com/office/powerpoint/2010/main" val="1217147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16</a:t>
            </a:fld>
            <a:endParaRPr lang="en-US" dirty="0"/>
          </a:p>
        </p:txBody>
      </p:sp>
    </p:spTree>
    <p:extLst>
      <p:ext uri="{BB962C8B-B14F-4D97-AF65-F5344CB8AC3E}">
        <p14:creationId xmlns:p14="http://schemas.microsoft.com/office/powerpoint/2010/main" val="1888725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4407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SS meaning under</a:t>
            </a:r>
            <a:r>
              <a:rPr lang="en-US" baseline="0" dirty="0"/>
              <a:t> standardized surveillance</a:t>
            </a:r>
          </a:p>
          <a:p>
            <a:r>
              <a:rPr lang="en-US" baseline="0" dirty="0"/>
              <a:t>NNDSS meaning nationally notifiable</a:t>
            </a:r>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20</a:t>
            </a:fld>
            <a:endParaRPr lang="en-US" dirty="0"/>
          </a:p>
        </p:txBody>
      </p:sp>
    </p:spTree>
    <p:extLst>
      <p:ext uri="{BB962C8B-B14F-4D97-AF65-F5344CB8AC3E}">
        <p14:creationId xmlns:p14="http://schemas.microsoft.com/office/powerpoint/2010/main" val="2502592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EIP meaning Emerging Infection Program</a:t>
            </a:r>
            <a:r>
              <a:rPr lang="en-US" baseline="0" dirty="0"/>
              <a:t> sites</a:t>
            </a:r>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21</a:t>
            </a:fld>
            <a:endParaRPr lang="en-US" dirty="0"/>
          </a:p>
        </p:txBody>
      </p:sp>
    </p:spTree>
    <p:extLst>
      <p:ext uri="{BB962C8B-B14F-4D97-AF65-F5344CB8AC3E}">
        <p14:creationId xmlns:p14="http://schemas.microsoft.com/office/powerpoint/2010/main" val="1811555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3668"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3668"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96002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9608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73021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344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25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739190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87966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fld id="{E8CF6D08-AA4D-4E4A-BC5A-6638DFC699C5}" type="slidenum">
              <a:rPr lang="en-US" smtClean="0"/>
              <a:t>3</a:t>
            </a:fld>
            <a:endParaRPr lang="en-US" dirty="0"/>
          </a:p>
        </p:txBody>
      </p:sp>
    </p:spTree>
    <p:extLst>
      <p:ext uri="{BB962C8B-B14F-4D97-AF65-F5344CB8AC3E}">
        <p14:creationId xmlns:p14="http://schemas.microsoft.com/office/powerpoint/2010/main" val="204724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32426"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32426"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2426"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532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69517"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69517"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9517"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8536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3709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8049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6854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0766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6.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7.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7.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8.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6.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D9531E"/>
                </a:solidFill>
                <a:effectLst/>
                <a:latin typeface="Calibri" pitchFamily="34" charset="0"/>
              </a:defRPr>
            </a:lvl1pPr>
          </a:lstStyle>
          <a:p>
            <a:r>
              <a:rPr lang="en-US" dirty="0"/>
              <a:t>Bottom band: NCEZID</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508"/>
          <a:stretch/>
        </p:blipFill>
        <p:spPr>
          <a:xfrm>
            <a:off x="0" y="6692413"/>
            <a:ext cx="12192000" cy="165587"/>
          </a:xfrm>
          <a:prstGeom prst="rect">
            <a:avLst/>
          </a:prstGeom>
        </p:spPr>
      </p:pic>
      <p:sp>
        <p:nvSpPr>
          <p:cNvPr id="7" name="Text Placeholder 7"/>
          <p:cNvSpPr>
            <a:spLocks noGrp="1"/>
          </p:cNvSpPr>
          <p:nvPr>
            <p:ph type="body" sz="quarter" idx="10"/>
          </p:nvPr>
        </p:nvSpPr>
        <p:spPr>
          <a:xfrm>
            <a:off x="609600" y="1545167"/>
            <a:ext cx="10972800" cy="4455584"/>
          </a:xfrm>
        </p:spPr>
        <p:txBody>
          <a:bodyPr/>
          <a:lstStyle>
            <a:lvl1pPr marL="457189" indent="-457189">
              <a:buClr>
                <a:srgbClr val="E25423"/>
              </a:buClr>
              <a:buFont typeface="Wingdings" panose="05000000000000000000" pitchFamily="2" charset="2"/>
              <a:buChar char="§"/>
              <a:defRPr sz="2667">
                <a:solidFill>
                  <a:schemeClr val="accent4">
                    <a:lumMod val="75000"/>
                  </a:schemeClr>
                </a:solidFill>
              </a:defRPr>
            </a:lvl1pPr>
            <a:lvl2pPr>
              <a:buClr>
                <a:srgbClr val="8D8B00"/>
              </a:buClr>
              <a:defRPr sz="2667">
                <a:solidFill>
                  <a:schemeClr val="accent4">
                    <a:lumMod val="75000"/>
                  </a:schemeClr>
                </a:solidFill>
              </a:defRPr>
            </a:lvl2pPr>
            <a:lvl3pPr>
              <a:buClr>
                <a:srgbClr val="006A71"/>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5793200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E25423"/>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6991" b="-4866"/>
          <a:stretch/>
        </p:blipFill>
        <p:spPr>
          <a:xfrm>
            <a:off x="-1" y="6669114"/>
            <a:ext cx="12192001" cy="257577"/>
          </a:xfrm>
          <a:prstGeom prst="rect">
            <a:avLst/>
          </a:prstGeom>
        </p:spPr>
      </p:pic>
    </p:spTree>
    <p:extLst>
      <p:ext uri="{BB962C8B-B14F-4D97-AF65-F5344CB8AC3E}">
        <p14:creationId xmlns:p14="http://schemas.microsoft.com/office/powerpoint/2010/main" val="201010765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54844346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96D6"/>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00082"/>
          </a:xfrm>
          <a:prstGeom prst="rect">
            <a:avLst/>
          </a:prstGeom>
          <a:noFill/>
        </p:spPr>
        <p:txBody>
          <a:bodyPr wrap="square" rtlCol="0">
            <a:spAutoFit/>
          </a:bodyPr>
          <a:lstStyle/>
          <a:p>
            <a:pPr defTabSz="685783"/>
            <a:r>
              <a:rPr lang="en-US" sz="135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102269855"/>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351715" y="3662435"/>
            <a:ext cx="8852455" cy="1384995"/>
          </a:xfrm>
          <a:prstGeom prst="rect">
            <a:avLst/>
          </a:prstGeom>
          <a:noFill/>
        </p:spPr>
        <p:txBody>
          <a:bodyPr wrap="square" rtlCol="0">
            <a:spAutoFit/>
          </a:bodyPr>
          <a:lstStyle/>
          <a:p>
            <a:pPr defTabSz="685783"/>
            <a:r>
              <a:rPr lang="en-US" sz="1200" dirty="0">
                <a:solidFill>
                  <a:srgbClr val="695E4A"/>
                </a:solidFill>
                <a:latin typeface="Calibri" panose="020F0502020204030204" pitchFamily="34" charset="0"/>
              </a:rPr>
              <a:t>For more information, contact CDC</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1-800-CDC-INFO (232-4636)</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TTY:  1-888-232-6348    www.cdc.gov</a:t>
            </a: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00082"/>
          </a:xfrm>
          <a:prstGeom prst="rect">
            <a:avLst/>
          </a:prstGeom>
          <a:noFill/>
        </p:spPr>
        <p:txBody>
          <a:bodyPr wrap="square" rtlCol="0">
            <a:spAutoFit/>
          </a:bodyPr>
          <a:lstStyle/>
          <a:p>
            <a:pPr algn="r" defTabSz="685783"/>
            <a:fld id="{546F342E-8484-4702-8326-3C4F0D187E4A}" type="slidenum">
              <a:rPr lang="en-US" sz="1350">
                <a:solidFill>
                  <a:srgbClr val="FFFFFF"/>
                </a:solidFill>
              </a:rPr>
              <a:pPr algn="r" defTabSz="685783"/>
              <a:t>‹#›</a:t>
            </a:fld>
            <a:endParaRPr lang="en-US" sz="1350" dirty="0">
              <a:solidFill>
                <a:srgbClr val="FFFFFF"/>
              </a:solidFill>
            </a:endParaRPr>
          </a:p>
        </p:txBody>
      </p:sp>
    </p:spTree>
    <p:extLst>
      <p:ext uri="{BB962C8B-B14F-4D97-AF65-F5344CB8AC3E}">
        <p14:creationId xmlns:p14="http://schemas.microsoft.com/office/powerpoint/2010/main" val="3281837705"/>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63788779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Edit Master text styles</a:t>
            </a:r>
          </a:p>
        </p:txBody>
      </p:sp>
      <p:sp>
        <p:nvSpPr>
          <p:cNvPr id="6" name="TextBox 5"/>
          <p:cNvSpPr txBox="1"/>
          <p:nvPr/>
        </p:nvSpPr>
        <p:spPr>
          <a:xfrm>
            <a:off x="609600" y="22457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22006765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a:t>Edit Master text styles</a:t>
            </a:r>
          </a:p>
          <a:p>
            <a:pPr lvl="1"/>
            <a:r>
              <a:rPr lang="en-US"/>
              <a:t>Second level</a:t>
            </a:r>
          </a:p>
          <a:p>
            <a:pPr lvl="2"/>
            <a:r>
              <a:rPr lang="en-US"/>
              <a:t>Third level</a:t>
            </a:r>
          </a:p>
        </p:txBody>
      </p:sp>
      <p:sp>
        <p:nvSpPr>
          <p:cNvPr id="5" name="TextBox 4"/>
          <p:cNvSpPr txBox="1"/>
          <p:nvPr/>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424095041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p:cNvSpPr>
            <a:spLocks noGrp="1"/>
          </p:cNvSpPr>
          <p:nvPr>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t="87114"/>
          <a:stretch/>
        </p:blipFill>
        <p:spPr>
          <a:xfrm>
            <a:off x="6791" y="6684936"/>
            <a:ext cx="12174261" cy="183397"/>
          </a:xfrm>
          <a:prstGeom prst="rect">
            <a:avLst/>
          </a:prstGeom>
        </p:spPr>
      </p:pic>
      <p:sp>
        <p:nvSpPr>
          <p:cNvPr id="6" name="TextBox 5"/>
          <p:cNvSpPr txBox="1"/>
          <p:nvPr/>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403156242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endParaRPr lang="en-US" dirty="0"/>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TextBox 3"/>
          <p:cNvSpPr txBox="1"/>
          <p:nvPr/>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solidFill>
                  <a:schemeClr val="bg2"/>
                </a:solidFill>
              </a:rPr>
              <a:pPr algn="r"/>
              <a:t>‹#›</a:t>
            </a:fld>
            <a:endParaRPr lang="en-US" sz="2400" dirty="0">
              <a:solidFill>
                <a:schemeClr val="bg2"/>
              </a:solidFill>
            </a:endParaRPr>
          </a:p>
        </p:txBody>
      </p:sp>
    </p:spTree>
    <p:extLst>
      <p:ext uri="{BB962C8B-B14F-4D97-AF65-F5344CB8AC3E}">
        <p14:creationId xmlns:p14="http://schemas.microsoft.com/office/powerpoint/2010/main" val="45784828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12940429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p:nvSpPr>
        <p:spPr>
          <a:xfrm>
            <a:off x="351714" y="3662433"/>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p:nvSpPr>
        <p:spPr>
          <a:xfrm>
            <a:off x="-472097" y="6365558"/>
            <a:ext cx="1154464" cy="461665"/>
          </a:xfrm>
          <a:prstGeom prst="rect">
            <a:avLst/>
          </a:prstGeom>
          <a:noFill/>
        </p:spPr>
        <p:txBody>
          <a:bodyPr wrap="square" rtlCol="0">
            <a:spAutoFit/>
          </a:bodyPr>
          <a:lstStyle/>
          <a:p>
            <a:pPr algn="r"/>
            <a:fld id="{546F342E-8484-4702-8326-3C4F0D187E4A}" type="slidenum">
              <a:rPr lang="en-US" sz="2400" smtClean="0">
                <a:solidFill>
                  <a:schemeClr val="bg2"/>
                </a:solidFill>
              </a:rPr>
              <a:pPr algn="r"/>
              <a:t>‹#›</a:t>
            </a:fld>
            <a:endParaRPr lang="en-US" sz="2400" dirty="0">
              <a:solidFill>
                <a:schemeClr val="bg2"/>
              </a:solidFill>
            </a:endParaRPr>
          </a:p>
        </p:txBody>
      </p:sp>
    </p:spTree>
    <p:extLst>
      <p:ext uri="{BB962C8B-B14F-4D97-AF65-F5344CB8AC3E}">
        <p14:creationId xmlns:p14="http://schemas.microsoft.com/office/powerpoint/2010/main" val="3317890404"/>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06888792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
        <p:nvSpPr>
          <p:cNvPr id="7" name="Title 1"/>
          <p:cNvSpPr>
            <a:spLocks noGrp="1"/>
          </p:cNvSpPr>
          <p:nvPr>
            <p:ph type="title"/>
          </p:nvPr>
        </p:nvSpPr>
        <p:spPr>
          <a:xfrm>
            <a:off x="609600" y="274639"/>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256958420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96D6"/>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00082"/>
          </a:xfrm>
          <a:prstGeom prst="rect">
            <a:avLst/>
          </a:prstGeom>
          <a:noFill/>
        </p:spPr>
        <p:txBody>
          <a:bodyPr wrap="square" rtlCol="0">
            <a:spAutoFit/>
          </a:bodyPr>
          <a:lstStyle/>
          <a:p>
            <a:pPr defTabSz="685783"/>
            <a:r>
              <a:rPr lang="en-US" sz="135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29206265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351715" y="3662435"/>
            <a:ext cx="8852455" cy="1384995"/>
          </a:xfrm>
          <a:prstGeom prst="rect">
            <a:avLst/>
          </a:prstGeom>
          <a:noFill/>
        </p:spPr>
        <p:txBody>
          <a:bodyPr wrap="square" rtlCol="0">
            <a:spAutoFit/>
          </a:bodyPr>
          <a:lstStyle/>
          <a:p>
            <a:pPr defTabSz="685783"/>
            <a:r>
              <a:rPr lang="en-US" sz="1200" dirty="0">
                <a:solidFill>
                  <a:srgbClr val="695E4A"/>
                </a:solidFill>
                <a:latin typeface="Calibri" panose="020F0502020204030204" pitchFamily="34" charset="0"/>
              </a:rPr>
              <a:t>For more information, contact CDC</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1-800-CDC-INFO (232-4636)</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TTY:  1-888-232-6348    www.cdc.gov</a:t>
            </a: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00082"/>
          </a:xfrm>
          <a:prstGeom prst="rect">
            <a:avLst/>
          </a:prstGeom>
          <a:noFill/>
        </p:spPr>
        <p:txBody>
          <a:bodyPr wrap="square" rtlCol="0">
            <a:spAutoFit/>
          </a:bodyPr>
          <a:lstStyle/>
          <a:p>
            <a:pPr algn="r" defTabSz="685783"/>
            <a:fld id="{546F342E-8484-4702-8326-3C4F0D187E4A}" type="slidenum">
              <a:rPr lang="en-US" sz="1350">
                <a:solidFill>
                  <a:srgbClr val="FFFFFF"/>
                </a:solidFill>
              </a:rPr>
              <a:pPr algn="r" defTabSz="685783"/>
              <a:t>‹#›</a:t>
            </a:fld>
            <a:endParaRPr lang="en-US" sz="1350" dirty="0">
              <a:solidFill>
                <a:srgbClr val="FFFFFF"/>
              </a:solidFill>
            </a:endParaRPr>
          </a:p>
        </p:txBody>
      </p:sp>
    </p:spTree>
    <p:extLst>
      <p:ext uri="{BB962C8B-B14F-4D97-AF65-F5344CB8AC3E}">
        <p14:creationId xmlns:p14="http://schemas.microsoft.com/office/powerpoint/2010/main" val="3473049815"/>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_NCHHSTP">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5561"/>
          <a:stretch/>
        </p:blipFill>
        <p:spPr>
          <a:xfrm>
            <a:off x="0" y="1"/>
            <a:ext cx="12192000" cy="1210615"/>
          </a:xfrm>
          <a:prstGeom prst="rect">
            <a:avLst/>
          </a:prstGeom>
        </p:spPr>
      </p:pic>
      <p:sp>
        <p:nvSpPr>
          <p:cNvPr id="7" name="Title 1"/>
          <p:cNvSpPr>
            <a:spLocks noGrp="1"/>
          </p:cNvSpPr>
          <p:nvPr>
            <p:ph type="title"/>
          </p:nvPr>
        </p:nvSpPr>
        <p:spPr>
          <a:xfrm>
            <a:off x="609599" y="1386071"/>
            <a:ext cx="11211969" cy="1180971"/>
          </a:xfrm>
          <a:prstGeom prst="rect">
            <a:avLst/>
          </a:prstGeom>
        </p:spPr>
        <p:txBody>
          <a:bodyPr/>
          <a:lstStyle>
            <a:lvl1pPr algn="l">
              <a:lnSpc>
                <a:spcPts val="4000"/>
              </a:lnSpc>
              <a:defRPr sz="3733" b="1" baseline="0">
                <a:solidFill>
                  <a:srgbClr val="00788A"/>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788A"/>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788A"/>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3"/>
            <a:ext cx="9204101" cy="830997"/>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HIV/AIDS, Viral Hepatitis, STD, and TB Prevention</a:t>
            </a:r>
          </a:p>
          <a:p>
            <a:r>
              <a:rPr lang="en-US" sz="2400" b="1" dirty="0">
                <a:solidFill>
                  <a:schemeClr val="tx2">
                    <a:lumMod val="95000"/>
                  </a:schemeClr>
                </a:solidFill>
                <a:latin typeface="Calibri" panose="020F0502020204030204" pitchFamily="34" charset="0"/>
              </a:rPr>
              <a:t>Division</a:t>
            </a:r>
            <a:r>
              <a:rPr lang="en-US" sz="2400" b="1" baseline="0" dirty="0">
                <a:solidFill>
                  <a:schemeClr val="tx2">
                    <a:lumMod val="95000"/>
                  </a:schemeClr>
                </a:solidFill>
                <a:latin typeface="Calibri" panose="020F0502020204030204" pitchFamily="34" charset="0"/>
              </a:rPr>
              <a:t> of STD Prevention</a:t>
            </a:r>
            <a:endParaRPr lang="en-US" sz="2400" b="1" dirty="0">
              <a:solidFill>
                <a:schemeClr val="tx2">
                  <a:lumMod val="95000"/>
                </a:schemeClr>
              </a:solidFill>
              <a:latin typeface="Calibri" panose="020F0502020204030204" pitchFamily="34" charset="0"/>
            </a:endParaRPr>
          </a:p>
        </p:txBody>
      </p:sp>
    </p:spTree>
    <p:extLst>
      <p:ext uri="{BB962C8B-B14F-4D97-AF65-F5344CB8AC3E}">
        <p14:creationId xmlns:p14="http://schemas.microsoft.com/office/powerpoint/2010/main" val="200804515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9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788A"/>
                </a:solidFill>
                <a:effectLst/>
                <a:latin typeface="Calibri" pitchFamily="34" charset="0"/>
              </a:defRPr>
            </a:lvl1pPr>
          </a:lstStyle>
          <a:p>
            <a:r>
              <a:rPr lang="en-US" dirty="0"/>
              <a:t>Bottom band: NCHHSTP</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6A71"/>
              </a:buClr>
              <a:buFont typeface="Wingdings" panose="05000000000000000000" pitchFamily="2" charset="2"/>
              <a:buChar char="§"/>
              <a:defRPr sz="2667">
                <a:solidFill>
                  <a:schemeClr val="accent4">
                    <a:lumMod val="75000"/>
                  </a:schemeClr>
                </a:solidFill>
              </a:defRPr>
            </a:lvl1pPr>
            <a:lvl2pPr>
              <a:buClr>
                <a:srgbClr val="9A4E9E"/>
              </a:buClr>
              <a:defRPr sz="2667">
                <a:solidFill>
                  <a:schemeClr val="accent4">
                    <a:lumMod val="75000"/>
                  </a:schemeClr>
                </a:solidFill>
              </a:defRPr>
            </a:lvl2pPr>
            <a:lvl3pPr>
              <a:buClr>
                <a:srgbClr val="C00000"/>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44741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6166"/>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649"/>
          <a:stretch/>
        </p:blipFill>
        <p:spPr>
          <a:xfrm>
            <a:off x="0" y="6705601"/>
            <a:ext cx="12190928" cy="162732"/>
          </a:xfrm>
          <a:prstGeom prst="rect">
            <a:avLst/>
          </a:prstGeom>
        </p:spPr>
      </p:pic>
    </p:spTree>
    <p:extLst>
      <p:ext uri="{BB962C8B-B14F-4D97-AF65-F5344CB8AC3E}">
        <p14:creationId xmlns:p14="http://schemas.microsoft.com/office/powerpoint/2010/main" val="4069596241"/>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0061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6738432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169625" y="3662433"/>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293179796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2169761921"/>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a:xfrm>
            <a:off x="609600" y="1981200"/>
            <a:ext cx="10972800" cy="1676400"/>
          </a:xfrm>
          <a:prstGeom prst="rect">
            <a:avLst/>
          </a:prstGeom>
        </p:spPr>
        <p:txBody>
          <a:bodyPr/>
          <a:lstStyle>
            <a:lvl1pPr>
              <a:lnSpc>
                <a:spcPts val="3000"/>
              </a:lnSpc>
              <a:defRPr sz="2800" b="1" baseline="0">
                <a:effectLst/>
                <a:latin typeface="Calibri" pitchFamily="34" charset="0"/>
              </a:defRPr>
            </a:lvl1pPr>
          </a:lstStyle>
          <a:p>
            <a:endParaRPr lang="en-US" dirty="0"/>
          </a:p>
        </p:txBody>
      </p:sp>
      <p:sp>
        <p:nvSpPr>
          <p:cNvPr id="5" name="Subtitle 2"/>
          <p:cNvSpPr>
            <a:spLocks noGrp="1"/>
          </p:cNvSpPr>
          <p:nvPr>
            <p:ph type="subTitle" idx="1"/>
          </p:nvPr>
        </p:nvSpPr>
        <p:spPr>
          <a:xfrm>
            <a:off x="1828800" y="3886200"/>
            <a:ext cx="8534400" cy="457200"/>
          </a:xfrm>
          <a:prstGeom prst="rect">
            <a:avLst/>
          </a:prstGeom>
        </p:spPr>
        <p:txBody>
          <a:bodyPr/>
          <a:lstStyle>
            <a:lvl1pPr marL="0" indent="0" algn="ctr">
              <a:buNone/>
              <a:defRPr sz="20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Text Placeholder 8"/>
          <p:cNvSpPr>
            <a:spLocks noGrp="1"/>
          </p:cNvSpPr>
          <p:nvPr>
            <p:ph type="body" sz="quarter" idx="10"/>
          </p:nvPr>
        </p:nvSpPr>
        <p:spPr>
          <a:xfrm>
            <a:off x="1828800" y="4267200"/>
            <a:ext cx="8534400" cy="1295400"/>
          </a:xfrm>
          <a:prstGeom prst="rect">
            <a:avLst/>
          </a:prstGeom>
        </p:spPr>
        <p:txBody>
          <a:bodyPr/>
          <a:lstStyle>
            <a:lvl1pPr algn="ctr">
              <a:lnSpc>
                <a:spcPts val="2000"/>
              </a:lnSpc>
              <a:buNone/>
              <a:defRPr sz="1800" baseline="0">
                <a:solidFill>
                  <a:schemeClr val="tx1"/>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Tree>
    <p:extLst>
      <p:ext uri="{BB962C8B-B14F-4D97-AF65-F5344CB8AC3E}">
        <p14:creationId xmlns:p14="http://schemas.microsoft.com/office/powerpoint/2010/main" val="4151475025"/>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accent1"/>
              </a:buClr>
              <a:buSzPct val="70000"/>
              <a:buFont typeface="Wingdings" pitchFamily="2" charset="2"/>
              <a:buChar char="§"/>
              <a:defRPr sz="2400" b="1" baseline="0">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a:p>
            <a:pPr lvl="1"/>
            <a:endParaRPr lang="en-US" dirty="0"/>
          </a:p>
          <a:p>
            <a:pPr lvl="2"/>
            <a:endParaRPr lang="en-US" dirty="0"/>
          </a:p>
        </p:txBody>
      </p:sp>
      <p:sp>
        <p:nvSpPr>
          <p:cNvPr id="6" name="Text Placeholder 5"/>
          <p:cNvSpPr>
            <a:spLocks noGrp="1"/>
          </p:cNvSpPr>
          <p:nvPr userDrawn="1">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TextBox 4"/>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420779590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tx1"/>
              </a:buClr>
              <a:buSzPct val="70000"/>
              <a:buFont typeface="Arial" pitchFamily="34" charset="0"/>
              <a:buChar char="•"/>
              <a:defRPr sz="2400" b="1" baseline="0">
                <a:solidFill>
                  <a:schemeClr val="bg2"/>
                </a:solidFill>
                <a:latin typeface="Calibri" pitchFamily="34" charset="0"/>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p:txBody>
      </p:sp>
      <p:sp>
        <p:nvSpPr>
          <p:cNvPr id="7" name="Text Placeholder 5"/>
          <p:cNvSpPr>
            <a:spLocks noGrp="1"/>
          </p:cNvSpPr>
          <p:nvPr>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TextBox 4"/>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1487474814"/>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Bad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828800" y="3886200"/>
            <a:ext cx="8534400" cy="457200"/>
          </a:xfrm>
          <a:prstGeom prst="rect">
            <a:avLst/>
          </a:prstGeom>
        </p:spPr>
        <p:txBody>
          <a:bodyPr/>
          <a:lstStyle>
            <a:lvl1pPr marL="0" indent="0" algn="ctr">
              <a:buNone/>
              <a:defRPr sz="20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Text Placeholder 8"/>
          <p:cNvSpPr>
            <a:spLocks noGrp="1"/>
          </p:cNvSpPr>
          <p:nvPr>
            <p:ph type="body" sz="quarter" idx="10"/>
          </p:nvPr>
        </p:nvSpPr>
        <p:spPr>
          <a:xfrm>
            <a:off x="1828800" y="4267200"/>
            <a:ext cx="8534400" cy="1295400"/>
          </a:xfrm>
          <a:prstGeom prst="rect">
            <a:avLst/>
          </a:prstGeom>
        </p:spPr>
        <p:txBody>
          <a:bodyPr/>
          <a:lstStyle>
            <a:lvl1pPr algn="ctr">
              <a:lnSpc>
                <a:spcPts val="2000"/>
              </a:lnSpc>
              <a:buNone/>
              <a:defRPr sz="1800" baseline="0">
                <a:solidFill>
                  <a:schemeClr val="tx1"/>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11" name="Title 1"/>
          <p:cNvSpPr>
            <a:spLocks noGrp="1"/>
          </p:cNvSpPr>
          <p:nvPr>
            <p:ph type="title"/>
          </p:nvPr>
        </p:nvSpPr>
        <p:spPr>
          <a:xfrm>
            <a:off x="609600" y="1981200"/>
            <a:ext cx="10972800" cy="1676400"/>
          </a:xfrm>
          <a:prstGeom prst="rect">
            <a:avLst/>
          </a:prstGeom>
        </p:spPr>
        <p:txBody>
          <a:bodyPr/>
          <a:lstStyle>
            <a:lvl1pPr>
              <a:lnSpc>
                <a:spcPts val="3000"/>
              </a:lnSpc>
              <a:defRPr sz="2800" b="1" baseline="0">
                <a:effectLst/>
                <a:latin typeface="Calibri" pitchFamily="34" charset="0"/>
              </a:defRPr>
            </a:lvl1pPr>
          </a:lstStyle>
          <a:p>
            <a:endParaRPr lang="en-US" dirty="0"/>
          </a:p>
        </p:txBody>
      </p:sp>
      <p:sp>
        <p:nvSpPr>
          <p:cNvPr id="6" name="TextBox 5"/>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3499591891"/>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tx1"/>
              </a:buClr>
              <a:buSzPct val="70000"/>
              <a:buFont typeface="Arial" pitchFamily="34" charset="0"/>
              <a:buChar char="•"/>
              <a:defRPr sz="2400" b="1" baseline="0">
                <a:solidFill>
                  <a:schemeClr val="bg2"/>
                </a:solidFill>
                <a:latin typeface="Calibri" pitchFamily="34" charset="0"/>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p:txBody>
      </p:sp>
      <p:sp>
        <p:nvSpPr>
          <p:cNvPr id="5" name="Text Placeholder 5"/>
          <p:cNvSpPr>
            <a:spLocks noGrp="1"/>
          </p:cNvSpPr>
          <p:nvPr>
            <p:ph type="body" sz="quarter" idx="11" hasCustomPrompt="1"/>
          </p:nvPr>
        </p:nvSpPr>
        <p:spPr>
          <a:xfrm>
            <a:off x="2844800" y="6019800"/>
            <a:ext cx="87376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6" name="TextBox 5"/>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102454936"/>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2284" y="1271017"/>
            <a:ext cx="10363200" cy="1362075"/>
          </a:xfrm>
          <a:prstGeom prst="rect">
            <a:avLst/>
          </a:prstGeom>
        </p:spPr>
        <p:txBody>
          <a:bodyPr anchor="t"/>
          <a:lstStyle>
            <a:lvl1pPr algn="ctr">
              <a:lnSpc>
                <a:spcPts val="3800"/>
              </a:lnSpc>
              <a:defRPr sz="3600" b="1" cap="all" baseline="0">
                <a:effectLst/>
                <a:latin typeface="Calibri" pitchFamily="34" charset="0"/>
              </a:defRPr>
            </a:lvl1pPr>
          </a:lstStyle>
          <a:p>
            <a:endParaRPr lang="en-US" dirty="0"/>
          </a:p>
        </p:txBody>
      </p:sp>
      <p:sp>
        <p:nvSpPr>
          <p:cNvPr id="3" name="Text Placeholder 2"/>
          <p:cNvSpPr>
            <a:spLocks noGrp="1"/>
          </p:cNvSpPr>
          <p:nvPr>
            <p:ph type="body" idx="1"/>
          </p:nvPr>
        </p:nvSpPr>
        <p:spPr>
          <a:xfrm>
            <a:off x="912284" y="2743200"/>
            <a:ext cx="10363200" cy="1500187"/>
          </a:xfrm>
          <a:prstGeom prst="rect">
            <a:avLst/>
          </a:prstGeom>
        </p:spPr>
        <p:txBody>
          <a:bodyPr anchor="t" anchorCtr="0"/>
          <a:lstStyle>
            <a:lvl1pPr marL="0" indent="0" algn="ctr">
              <a:lnSpc>
                <a:spcPts val="2200"/>
              </a:lnSpc>
              <a:buNone/>
              <a:defRPr sz="2000" baseline="0">
                <a:solidFill>
                  <a:schemeClr val="bg2"/>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endParaRPr lang="en-US" dirty="0"/>
          </a:p>
        </p:txBody>
      </p:sp>
      <p:sp>
        <p:nvSpPr>
          <p:cNvPr id="4" name="TextBox 3"/>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973156473"/>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baseline="0">
                <a:effectLst/>
                <a:latin typeface="Calibri" pitchFamily="34" charset="0"/>
              </a:defRPr>
            </a:lvl1pPr>
          </a:lstStyle>
          <a:p>
            <a:endParaRPr lang="en-US" dirty="0"/>
          </a:p>
        </p:txBody>
      </p:sp>
      <p:sp>
        <p:nvSpPr>
          <p:cNvPr id="3" name="Content Placeholder 2"/>
          <p:cNvSpPr>
            <a:spLocks noGrp="1"/>
          </p:cNvSpPr>
          <p:nvPr>
            <p:ph idx="1"/>
          </p:nvPr>
        </p:nvSpPr>
        <p:spPr>
          <a:xfrm>
            <a:off x="4766733" y="273051"/>
            <a:ext cx="6815667" cy="5518150"/>
          </a:xfrm>
          <a:prstGeom prst="rect">
            <a:avLst/>
          </a:prstGeom>
        </p:spPr>
        <p:txBody>
          <a:bodyPr anchor="ctr" anchorCtr="0"/>
          <a:lstStyle>
            <a:lvl1pPr marL="342900" indent="-342900">
              <a:buClr>
                <a:schemeClr val="tx1"/>
              </a:buClr>
              <a:buSzPct val="70000"/>
              <a:buFont typeface="Wingdings" pitchFamily="2" charset="2"/>
              <a:buChar char="§"/>
              <a:defRPr sz="2400" b="1">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endParaRPr lang="en-US" dirty="0"/>
          </a:p>
          <a:p>
            <a:pPr lvl="1"/>
            <a:endParaRPr lang="en-US" dirty="0"/>
          </a:p>
          <a:p>
            <a:pPr lvl="2"/>
            <a:endParaRPr lang="en-US" dirty="0"/>
          </a:p>
        </p:txBody>
      </p:sp>
      <p:sp>
        <p:nvSpPr>
          <p:cNvPr id="4" name="Text Placeholder 3"/>
          <p:cNvSpPr>
            <a:spLocks noGrp="1"/>
          </p:cNvSpPr>
          <p:nvPr>
            <p:ph type="body" sz="half" idx="2"/>
          </p:nvPr>
        </p:nvSpPr>
        <p:spPr>
          <a:xfrm>
            <a:off x="609601" y="1435102"/>
            <a:ext cx="4011084" cy="4356099"/>
          </a:xfrm>
          <a:prstGeom prst="rect">
            <a:avLst/>
          </a:prstGeom>
        </p:spPr>
        <p:txBody>
          <a:bodyPr/>
          <a:lstStyle>
            <a:lvl1pPr marL="0" indent="0">
              <a:buNone/>
              <a:defRPr sz="1400" baseline="0">
                <a:solidFill>
                  <a:schemeClr val="bg2"/>
                </a:solidFill>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6" name="Text Placeholder 5"/>
          <p:cNvSpPr>
            <a:spLocks noGrp="1"/>
          </p:cNvSpPr>
          <p:nvPr>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7" name="TextBox 6"/>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192244324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baseline="0">
                <a:effectLst/>
                <a:latin typeface="Calibri" pitchFamily="34" charset="0"/>
              </a:defRPr>
            </a:lvl1pPr>
          </a:lstStyle>
          <a:p>
            <a:endParaRPr lang="en-US" dirty="0"/>
          </a:p>
        </p:txBody>
      </p:sp>
      <p:sp>
        <p:nvSpPr>
          <p:cNvPr id="3" name="Picture Placeholder 2"/>
          <p:cNvSpPr>
            <a:spLocks noGrp="1"/>
          </p:cNvSpPr>
          <p:nvPr>
            <p:ph type="pic" idx="1"/>
          </p:nvPr>
        </p:nvSpPr>
        <p:spPr>
          <a:xfrm>
            <a:off x="2389717" y="612775"/>
            <a:ext cx="73152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baseline="0">
                <a:solidFill>
                  <a:schemeClr val="bg2"/>
                </a:solidFill>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5" name="TextBox 4"/>
          <p:cNvSpPr txBox="1"/>
          <p:nvPr userDrawn="1"/>
        </p:nvSpPr>
        <p:spPr>
          <a:xfrm>
            <a:off x="10605961" y="6087052"/>
            <a:ext cx="1154464" cy="369332"/>
          </a:xfrm>
          <a:prstGeom prst="rect">
            <a:avLst/>
          </a:prstGeom>
          <a:noFill/>
        </p:spPr>
        <p:txBody>
          <a:bodyPr wrap="square" rtlCol="0">
            <a:spAutoFit/>
          </a:bodyPr>
          <a:lstStyle/>
          <a:p>
            <a:pPr algn="r"/>
            <a:fld id="{546F342E-8484-4702-8326-3C4F0D187E4A}" type="slidenum">
              <a:rPr lang="en-US" sz="1800" smtClean="0"/>
              <a:pPr algn="r"/>
              <a:t>‹#›</a:t>
            </a:fld>
            <a:endParaRPr lang="en-US" sz="1800" dirty="0"/>
          </a:p>
        </p:txBody>
      </p:sp>
    </p:spTree>
    <p:extLst>
      <p:ext uri="{BB962C8B-B14F-4D97-AF65-F5344CB8AC3E}">
        <p14:creationId xmlns:p14="http://schemas.microsoft.com/office/powerpoint/2010/main" val="2729356408"/>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828800" y="1981200"/>
            <a:ext cx="8534400" cy="2057400"/>
          </a:xfrm>
          <a:prstGeom prst="rect">
            <a:avLst/>
          </a:prstGeom>
        </p:spPr>
        <p:txBody>
          <a:bodyPr/>
          <a:lstStyle>
            <a:lvl1pPr marL="0" indent="0" algn="ctr">
              <a:buNone/>
              <a:defRPr sz="28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3" name="TextBox 2"/>
          <p:cNvSpPr txBox="1"/>
          <p:nvPr userDrawn="1"/>
        </p:nvSpPr>
        <p:spPr>
          <a:xfrm>
            <a:off x="442365" y="6070868"/>
            <a:ext cx="1154464" cy="369332"/>
          </a:xfrm>
          <a:prstGeom prst="rect">
            <a:avLst/>
          </a:prstGeom>
          <a:noFill/>
        </p:spPr>
        <p:txBody>
          <a:bodyPr wrap="square" rtlCol="0">
            <a:spAutoFit/>
          </a:bodyPr>
          <a:lstStyle/>
          <a:p>
            <a:pPr algn="l"/>
            <a:fld id="{546F342E-8484-4702-8326-3C4F0D187E4A}" type="slidenum">
              <a:rPr lang="en-US" sz="1800" smtClean="0"/>
              <a:pPr algn="l"/>
              <a:t>‹#›</a:t>
            </a:fld>
            <a:endParaRPr lang="en-US" sz="1800" dirty="0"/>
          </a:p>
        </p:txBody>
      </p:sp>
    </p:spTree>
    <p:extLst>
      <p:ext uri="{BB962C8B-B14F-4D97-AF65-F5344CB8AC3E}">
        <p14:creationId xmlns:p14="http://schemas.microsoft.com/office/powerpoint/2010/main" val="4025380528"/>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267269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54"/>
            <a:fld id="{546F342E-8484-4702-8326-3C4F0D187E4A}" type="slidenum">
              <a:rPr lang="en-US" sz="1800">
                <a:solidFill>
                  <a:srgbClr val="0F56DC"/>
                </a:solidFill>
              </a:rPr>
              <a:pPr algn="r" defTabSz="914354"/>
              <a:t>‹#›</a:t>
            </a:fld>
            <a:endParaRPr lang="en-US" sz="1800" dirty="0">
              <a:solidFill>
                <a:srgbClr val="0F56DC"/>
              </a:solidFill>
            </a:endParaRPr>
          </a:p>
        </p:txBody>
      </p:sp>
    </p:spTree>
    <p:extLst>
      <p:ext uri="{BB962C8B-B14F-4D97-AF65-F5344CB8AC3E}">
        <p14:creationId xmlns:p14="http://schemas.microsoft.com/office/powerpoint/2010/main" val="1348696148"/>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530001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0962059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1255256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F9A7E-F590-4D4C-8AF7-3959EF37DBF3}"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30206231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F9A7E-F590-4D4C-8AF7-3959EF37DBF3}" type="datetimeFigureOut">
              <a:rPr lang="en-US" smtClean="0"/>
              <a:t>4/26/2021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6916147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F9A7E-F590-4D4C-8AF7-3959EF37DBF3}" type="datetimeFigureOut">
              <a:rPr lang="en-US" smtClean="0"/>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122417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209627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8672284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1164737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7565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2"/>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54"/>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39490928"/>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TITLE_CSEL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267384746"/>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564483017"/>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6F342E-8484-4702-8326-3C4F0D187E4A}" type="slidenum">
              <a:rPr kumimoji="0" lang="en-US" sz="2400" b="0" i="0" u="none" strike="noStrike" kern="1200" cap="none" spc="0" normalizeH="0" baseline="0" noProof="0" smtClean="0">
                <a:ln>
                  <a:noFill/>
                </a:ln>
                <a:solidFill>
                  <a:srgbClr val="0F56DC"/>
                </a:solidFill>
                <a:effectLst/>
                <a:uLnTx/>
                <a:uFillTx/>
                <a:latin typeface="Myriad Web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400" b="0" i="0" u="none" strike="noStrike" kern="1200" cap="none" spc="0" normalizeH="0" baseline="0" noProof="0" dirty="0">
              <a:ln>
                <a:noFill/>
              </a:ln>
              <a:solidFill>
                <a:srgbClr val="0F56DC"/>
              </a:solidFill>
              <a:effectLst/>
              <a:uLnTx/>
              <a:uFillTx/>
              <a:latin typeface="Myriad Web Pro"/>
              <a:ea typeface="+mn-ea"/>
              <a:cs typeface="+mn-cs"/>
            </a:endParaRPr>
          </a:p>
        </p:txBody>
      </p:sp>
      <p:sp>
        <p:nvSpPr>
          <p:cNvPr id="7" name="Title 1"/>
          <p:cNvSpPr>
            <a:spLocks noGrp="1"/>
          </p:cNvSpPr>
          <p:nvPr>
            <p:ph type="title"/>
          </p:nvPr>
        </p:nvSpPr>
        <p:spPr>
          <a:xfrm>
            <a:off x="609600" y="274639"/>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4079075086"/>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6"/>
            <a:ext cx="1154464"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6F342E-8484-4702-8326-3C4F0D187E4A}" type="slidenum">
              <a:rPr kumimoji="0" lang="en-US" sz="24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itle 1"/>
          <p:cNvSpPr>
            <a:spLocks noGrp="1"/>
          </p:cNvSpPr>
          <p:nvPr>
            <p:ph type="title"/>
          </p:nvPr>
        </p:nvSpPr>
        <p:spPr>
          <a:xfrm>
            <a:off x="609600" y="274640"/>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3510498676"/>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7088149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2826865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8204231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0645525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F9A7E-F590-4D4C-8AF7-3959EF37DBF3}"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9107516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F9A7E-F590-4D4C-8AF7-3959EF37DBF3}" type="datetimeFigureOut">
              <a:rPr lang="en-US" smtClean="0"/>
              <a:t>4/26/2021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60483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09"/>
            <a:ext cx="12198571" cy="1178193"/>
          </a:xfrm>
          <a:prstGeom prst="rect">
            <a:avLst/>
          </a:prstGeom>
        </p:spPr>
      </p:pic>
      <p:sp>
        <p:nvSpPr>
          <p:cNvPr id="3" name="TextBox 2"/>
          <p:cNvSpPr txBox="1"/>
          <p:nvPr userDrawn="1"/>
        </p:nvSpPr>
        <p:spPr>
          <a:xfrm>
            <a:off x="351715" y="3662434"/>
            <a:ext cx="8852455" cy="1815882"/>
          </a:xfrm>
          <a:prstGeom prst="rect">
            <a:avLst/>
          </a:prstGeom>
          <a:noFill/>
        </p:spPr>
        <p:txBody>
          <a:bodyPr wrap="square" rtlCol="0">
            <a:spAutoFit/>
          </a:bodyPr>
          <a:lstStyle/>
          <a:p>
            <a:pPr defTabSz="914354"/>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54"/>
            <a:fld id="{546F342E-8484-4702-8326-3C4F0D187E4A}" type="slidenum">
              <a:rPr lang="en-US" sz="1800">
                <a:solidFill>
                  <a:srgbClr val="FFFFFF"/>
                </a:solidFill>
              </a:rPr>
              <a:pPr algn="r" defTabSz="914354"/>
              <a:t>‹#›</a:t>
            </a:fld>
            <a:endParaRPr lang="en-US" sz="1800" dirty="0">
              <a:solidFill>
                <a:srgbClr val="FFFFFF"/>
              </a:solidFill>
            </a:endParaRPr>
          </a:p>
        </p:txBody>
      </p:sp>
    </p:spTree>
    <p:extLst>
      <p:ext uri="{BB962C8B-B14F-4D97-AF65-F5344CB8AC3E}">
        <p14:creationId xmlns:p14="http://schemas.microsoft.com/office/powerpoint/2010/main" val="3386826942"/>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F9A7E-F590-4D4C-8AF7-3959EF37DBF3}" type="datetimeFigureOut">
              <a:rPr lang="en-US" smtClean="0"/>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8095194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53880810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71942789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4085792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23682511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TITLE_CSELS">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658277583"/>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308405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60119168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4558071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b="15918"/>
          <a:stretch/>
        </p:blipFill>
        <p:spPr>
          <a:xfrm>
            <a:off x="0" y="-52439"/>
            <a:ext cx="12192000" cy="1211539"/>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E25423"/>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D9531E"/>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D9531E"/>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134549099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5.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12.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_rels/slideMaster14.xml.rels><?xml version="1.0" encoding="UTF-8" standalone="yes"?>
<Relationships xmlns="http://schemas.openxmlformats.org/package/2006/relationships"><Relationship Id="rId3" Type="http://schemas.openxmlformats.org/officeDocument/2006/relationships/theme" Target="../theme/theme14.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theme" Target="../theme/theme15.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7.png"/><Relationship Id="rId5" Type="http://schemas.openxmlformats.org/officeDocument/2006/relationships/slideLayout" Target="../slideLayouts/slideLayout34.xml"/><Relationship Id="rId10" Type="http://schemas.openxmlformats.org/officeDocument/2006/relationships/theme" Target="../theme/theme16.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52.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53.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20.xml.rels><?xml version="1.0" encoding="UTF-8" standalone="yes"?>
<Relationships xmlns="http://schemas.openxmlformats.org/package/2006/relationships"><Relationship Id="rId1" Type="http://schemas.openxmlformats.org/officeDocument/2006/relationships/theme" Target="../theme/theme20.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theme" Target="../theme/theme21.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9.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145724491"/>
      </p:ext>
    </p:extLst>
  </p:cSld>
  <p:clrMap bg1="lt1" tx1="dk1" bg2="lt2" tx2="dk2" accent1="accent1" accent2="accent2" accent3="accent3" accent4="accent4" accent5="accent5" accent6="accent6" hlink="hlink" folHlink="folHlink"/>
  <p:sldLayoutIdLst>
    <p:sldLayoutId id="2147483735" r:id="rId1"/>
    <p:sldLayoutId id="2147483736" r:id="rId2"/>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598173691"/>
      </p:ext>
    </p:extLst>
  </p:cSld>
  <p:clrMap bg1="lt1" tx1="dk1" bg2="lt2" tx2="dk2" accent1="accent1" accent2="accent2" accent3="accent3" accent4="accent4" accent5="accent5" accent6="accent6" hlink="hlink" folHlink="folHlink"/>
  <p:sldLayoutIdLst>
    <p:sldLayoutId id="2147483753" r:id="rId1"/>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1819842290"/>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791204287"/>
      </p:ext>
    </p:extLst>
  </p:cSld>
  <p:clrMap bg1="lt1" tx1="dk1" bg2="lt2" tx2="dk2" accent1="accent1" accent2="accent2" accent3="accent3" accent4="accent4" accent5="accent5" accent6="accent6" hlink="hlink" folHlink="folHlink"/>
  <p:sldLayoutIdLst>
    <p:sldLayoutId id="2147483781" r:id="rId1"/>
    <p:sldLayoutId id="2147483782"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472759955"/>
      </p:ext>
    </p:extLst>
  </p:cSld>
  <p:clrMap bg1="lt1" tx1="dk1" bg2="lt2" tx2="dk2" accent1="accent1" accent2="accent2" accent3="accent3" accent4="accent4" accent5="accent5" accent6="accent6" hlink="hlink" folHlink="folHlink"/>
  <p:sldLayoutIdLst>
    <p:sldLayoutId id="2147483786" r:id="rId1"/>
    <p:sldLayoutId id="2147483787" r:id="rId2"/>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648231237"/>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293653"/>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F9A7E-F590-4D4C-8AF7-3959EF37DBF3}" type="datetimeFigureOut">
              <a:rPr lang="en-US" smtClean="0"/>
              <a:t>4/26/2021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B850-4439-496F-8322-B2C842C3FA74}" type="slidenum">
              <a:rPr lang="en-US" smtClean="0"/>
              <a:t>‹#›</a:t>
            </a:fld>
            <a:endParaRPr lang="en-US" dirty="0"/>
          </a:p>
        </p:txBody>
      </p:sp>
    </p:spTree>
    <p:extLst>
      <p:ext uri="{BB962C8B-B14F-4D97-AF65-F5344CB8AC3E}">
        <p14:creationId xmlns:p14="http://schemas.microsoft.com/office/powerpoint/2010/main" val="4271061177"/>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30" r:id="rId12"/>
    <p:sldLayoutId id="214748385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678617217"/>
      </p:ext>
    </p:extLst>
  </p:cSld>
  <p:clrMap bg1="lt1" tx1="dk1" bg2="lt2" tx2="dk2" accent1="accent1" accent2="accent2" accent3="accent3" accent4="accent4" accent5="accent5" accent6="accent6" hlink="hlink" folHlink="folHlink"/>
  <p:sldLayoutIdLst>
    <p:sldLayoutId id="2147483832" r:id="rId1"/>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75715-3009-49D6-8D7F-9C8B65A933CA}" type="datetimeFigureOut">
              <a:rPr lang="en-US" smtClean="0"/>
              <a:t>4/26/2021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04CAC-5FB5-4D36-A0DD-46D5E6EA1EA3}" type="slidenum">
              <a:rPr lang="en-US" smtClean="0"/>
              <a:t>‹#›</a:t>
            </a:fld>
            <a:endParaRPr lang="en-US" dirty="0"/>
          </a:p>
        </p:txBody>
      </p:sp>
    </p:spTree>
    <p:extLst>
      <p:ext uri="{BB962C8B-B14F-4D97-AF65-F5344CB8AC3E}">
        <p14:creationId xmlns:p14="http://schemas.microsoft.com/office/powerpoint/2010/main" val="781439473"/>
      </p:ext>
    </p:extLst>
  </p:cSld>
  <p:clrMap bg1="lt1" tx1="dk1" bg2="lt2" tx2="dk2" accent1="accent1" accent2="accent2" accent3="accent3" accent4="accent4" accent5="accent5" accent6="accent6" hlink="hlink" folHlink="folHlink"/>
  <p:sldLayoutIdLst>
    <p:sldLayoutId id="2147483834" r:id="rId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611042326"/>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F9A7E-F590-4D4C-8AF7-3959EF37DBF3}" type="datetimeFigureOut">
              <a:rPr lang="en-US" smtClean="0"/>
              <a:t>4/26/2021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B850-4439-496F-8322-B2C842C3FA74}" type="slidenum">
              <a:rPr lang="en-US" smtClean="0"/>
              <a:t>‹#›</a:t>
            </a:fld>
            <a:endParaRPr lang="en-US" dirty="0"/>
          </a:p>
        </p:txBody>
      </p:sp>
    </p:spTree>
    <p:extLst>
      <p:ext uri="{BB962C8B-B14F-4D97-AF65-F5344CB8AC3E}">
        <p14:creationId xmlns:p14="http://schemas.microsoft.com/office/powerpoint/2010/main" val="163430352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93340792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70" algn="ctr" rtl="0" fontAlgn="base">
        <a:spcBef>
          <a:spcPct val="0"/>
        </a:spcBef>
        <a:spcAft>
          <a:spcPct val="0"/>
        </a:spcAft>
        <a:defRPr sz="5867">
          <a:solidFill>
            <a:schemeClr val="tx1"/>
          </a:solidFill>
          <a:latin typeface="Myriad Web Pro" panose="020B0503030403020204" pitchFamily="34" charset="0"/>
        </a:defRPr>
      </a:lvl6pPr>
      <a:lvl7pPr marL="1219140" algn="ctr" rtl="0" fontAlgn="base">
        <a:spcBef>
          <a:spcPct val="0"/>
        </a:spcBef>
        <a:spcAft>
          <a:spcPct val="0"/>
        </a:spcAft>
        <a:defRPr sz="5867">
          <a:solidFill>
            <a:schemeClr val="tx1"/>
          </a:solidFill>
          <a:latin typeface="Myriad Web Pro" panose="020B0503030403020204" pitchFamily="34" charset="0"/>
        </a:defRPr>
      </a:lvl7pPr>
      <a:lvl8pPr marL="1828709" algn="ctr" rtl="0" fontAlgn="base">
        <a:spcBef>
          <a:spcPct val="0"/>
        </a:spcBef>
        <a:spcAft>
          <a:spcPct val="0"/>
        </a:spcAft>
        <a:defRPr sz="5867">
          <a:solidFill>
            <a:schemeClr val="tx1"/>
          </a:solidFill>
          <a:latin typeface="Myriad Web Pro" panose="020B0503030403020204" pitchFamily="34" charset="0"/>
        </a:defRPr>
      </a:lvl8pPr>
      <a:lvl9pPr marL="2438278" algn="ctr" rtl="0" fontAlgn="base">
        <a:spcBef>
          <a:spcPct val="0"/>
        </a:spcBef>
        <a:spcAft>
          <a:spcPct val="0"/>
        </a:spcAft>
        <a:defRPr sz="5867">
          <a:solidFill>
            <a:schemeClr val="tx1"/>
          </a:solidFill>
          <a:latin typeface="Myriad Web Pro" panose="020B0503030403020204" pitchFamily="34" charset="0"/>
        </a:defRPr>
      </a:lvl9pPr>
    </p:titleStyle>
    <p:bodyStyle>
      <a:lvl1pPr marL="457178" indent="-457178"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50" indent="-380981"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25" indent="-304784"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493"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062"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63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679289757"/>
      </p:ext>
    </p:extLst>
  </p:cSld>
  <p:clrMap bg1="lt1" tx1="dk1" bg2="lt2" tx2="dk2" accent1="accent1" accent2="accent2" accent3="accent3" accent4="accent4" accent5="accent5" accent6="accent6" hlink="hlink" folHlink="folHlink"/>
  <p:sldLayoutIdLst>
    <p:sldLayoutId id="2147483683" r:id="rId1"/>
    <p:sldLayoutId id="2147483684"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42075555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344939933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dc.gov/nndss/trc/news/" TargetMode="External"/><Relationship Id="rId4" Type="http://schemas.openxmlformats.org/officeDocument/2006/relationships/hyperlink" Target="https://www.cdc.gov/nndss/trc/"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3" Type="http://schemas.openxmlformats.org/officeDocument/2006/relationships/hyperlink" Target="https://ndc.services.cdc.gov/event-codes-other-surveillance-resources/" TargetMode="External"/><Relationship Id="rId2" Type="http://schemas.openxmlformats.org/officeDocument/2006/relationships/notesSlide" Target="../notesSlides/notesSlide11.xml"/><Relationship Id="rId1" Type="http://schemas.openxmlformats.org/officeDocument/2006/relationships/slideLayout" Target="../slideLayouts/slideLayout66.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6.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50.xml"/></Relationships>
</file>

<file path=ppt/slides/_rels/slide23.xml.rels><?xml version="1.0" encoding="UTF-8" standalone="yes"?>
<Relationships xmlns="http://schemas.openxmlformats.org/package/2006/relationships"><Relationship Id="rId8" Type="http://schemas.openxmlformats.org/officeDocument/2006/relationships/hyperlink" Target="https://phinvads.cdc.gov/vads/ViewValueSet.action?id=D3ECD970-CCFF-E811-8173-005056ABE2F0" TargetMode="External"/><Relationship Id="rId3" Type="http://schemas.openxmlformats.org/officeDocument/2006/relationships/hyperlink" Target="https://phinvads.cdc.gov/vads/ViewValueSet.action?id=453F6945-BA28-4A21-BF69-4E465D8481B4" TargetMode="External"/><Relationship Id="rId7" Type="http://schemas.openxmlformats.org/officeDocument/2006/relationships/hyperlink" Target="https://phinvads.cdc.gov/vads/ViewValueSet.action?id=033FE123-A407-E811-88F9-0017A477041A" TargetMode="External"/><Relationship Id="rId2" Type="http://schemas.openxmlformats.org/officeDocument/2006/relationships/notesSlide" Target="../notesSlides/notesSlide19.xml"/><Relationship Id="rId1" Type="http://schemas.openxmlformats.org/officeDocument/2006/relationships/slideLayout" Target="../slideLayouts/slideLayout51.xml"/><Relationship Id="rId6" Type="http://schemas.openxmlformats.org/officeDocument/2006/relationships/hyperlink" Target="https://phinvads.cdc.gov/vads/ViewValueSet.action?id=D3F7CDC2-E7DD-E811-816D-0017A477041A" TargetMode="External"/><Relationship Id="rId5" Type="http://schemas.openxmlformats.org/officeDocument/2006/relationships/hyperlink" Target="https://phinvads.cdc.gov/vads/ViewValueSet.action?id=BF66CE8F-474A-E811-9E69-0017A477041A" TargetMode="External"/><Relationship Id="rId4" Type="http://schemas.openxmlformats.org/officeDocument/2006/relationships/hyperlink" Target="https://phinvads.cdc.gov/vads/ViewValueSet.action?id=006D455F-6F8F-E811-B683-0017A477041A" TargetMode="External"/><Relationship Id="rId9" Type="http://schemas.openxmlformats.org/officeDocument/2006/relationships/hyperlink" Target="https://ndc.services.cdc.gov/message-mapping-guides/"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1.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cdc.gov/nndss/trc/news/"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www.cdc.gov/nndss/trc/onboarding/eshare.html" TargetMode="External"/><Relationship Id="rId5" Type="http://schemas.openxmlformats.org/officeDocument/2006/relationships/hyperlink" Target="mailto:edx@cdc.gov" TargetMode="External"/><Relationship Id="rId4" Type="http://schemas.openxmlformats.org/officeDocument/2006/relationships/hyperlink" Target="https://www.cdc.gov/nndss/trc/"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457198" y="6077224"/>
            <a:ext cx="11559095" cy="437877"/>
          </a:xfrm>
        </p:spPr>
        <p:txBody>
          <a:bodyPr/>
          <a:lstStyle/>
          <a:p>
            <a:r>
              <a:rPr lang="en-US" b="1" dirty="0"/>
              <a:t>January 15, 2019			            Division of Health Informatics and Surveillance</a:t>
            </a:r>
          </a:p>
        </p:txBody>
      </p:sp>
      <p:sp>
        <p:nvSpPr>
          <p:cNvPr id="7170" name="Title 3"/>
          <p:cNvSpPr>
            <a:spLocks noGrp="1"/>
          </p:cNvSpPr>
          <p:nvPr>
            <p:ph type="title"/>
          </p:nvPr>
        </p:nvSpPr>
        <p:spPr>
          <a:xfrm>
            <a:off x="4384899" y="1845076"/>
            <a:ext cx="7631394" cy="1954007"/>
          </a:xfrm>
        </p:spPr>
        <p:txBody>
          <a:bodyPr/>
          <a:lstStyle/>
          <a:p>
            <a:pPr>
              <a:lnSpc>
                <a:spcPct val="100000"/>
              </a:lnSpc>
            </a:pPr>
            <a:r>
              <a:rPr lang="en-US" altLang="en-US" sz="3200" dirty="0">
                <a:solidFill>
                  <a:srgbClr val="2F97DA"/>
                </a:solidFill>
              </a:rPr>
              <a:t>NNDSS Modernization Initiative (NMI): NNDSS Changes Resulting from CSTE Positions Statements and Implications for Sending Case Notifications</a:t>
            </a:r>
            <a:br>
              <a:rPr lang="en-US" altLang="en-US" sz="3200" dirty="0">
                <a:solidFill>
                  <a:srgbClr val="2F97DA"/>
                </a:solidFill>
              </a:rPr>
            </a:br>
            <a:endParaRPr lang="en-US" altLang="en-US" sz="3200" dirty="0">
              <a:solidFill>
                <a:srgbClr val="FF0000"/>
              </a:solidFill>
            </a:endParaRPr>
          </a:p>
        </p:txBody>
      </p:sp>
      <p:pic>
        <p:nvPicPr>
          <p:cNvPr id="6" name="Picture 5"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1" y="1549262"/>
            <a:ext cx="3981359" cy="1563829"/>
          </a:xfrm>
          <a:prstGeom prst="rect">
            <a:avLst/>
          </a:prstGeom>
        </p:spPr>
      </p:pic>
      <p:sp>
        <p:nvSpPr>
          <p:cNvPr id="9" name="Subtitle 1"/>
          <p:cNvSpPr>
            <a:spLocks noGrp="1"/>
          </p:cNvSpPr>
          <p:nvPr>
            <p:ph type="subTitle" idx="1"/>
          </p:nvPr>
        </p:nvSpPr>
        <p:spPr>
          <a:xfrm>
            <a:off x="457197" y="3972210"/>
            <a:ext cx="11229587" cy="1758761"/>
          </a:xfrm>
        </p:spPr>
        <p:txBody>
          <a:bodyPr/>
          <a:lstStyle/>
          <a:p>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Access the NNDSS Technical Resource Center at    </a:t>
            </a:r>
          </a:p>
          <a:p>
            <a:pPr>
              <a:spcBef>
                <a:spcPts val="0"/>
              </a:spcBef>
            </a:pPr>
            <a:r>
              <a:rPr lang="en-US" sz="2000" dirty="0">
                <a:solidFill>
                  <a:srgbClr val="FF0000"/>
                </a:solidFill>
              </a:rPr>
              <a:t>      </a:t>
            </a:r>
            <a:r>
              <a:rPr lang="en-US" sz="2000" dirty="0">
                <a:solidFill>
                  <a:srgbClr val="FF0000"/>
                </a:solidFill>
                <a:hlinkClick r:id="rId4" tooltip="Link to the NMI Technical Assistance and Training Resource Center at the CDC"/>
              </a:rPr>
              <a:t>https://www.cdc.gov/nndss/trc/</a:t>
            </a:r>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Subscribe to monthly NMI Notes news updates at</a:t>
            </a:r>
          </a:p>
          <a:p>
            <a:pPr>
              <a:spcBef>
                <a:spcPts val="0"/>
              </a:spcBef>
            </a:pPr>
            <a:r>
              <a:rPr lang="en-US" sz="2000" dirty="0">
                <a:solidFill>
                  <a:srgbClr val="FF0000"/>
                </a:solidFill>
              </a:rPr>
              <a:t>      </a:t>
            </a:r>
            <a:r>
              <a:rPr lang="en-US" sz="2000" dirty="0">
                <a:solidFill>
                  <a:srgbClr val="FF0000"/>
                </a:solidFill>
                <a:hlinkClick r:id="rId5" tooltip="NMI Notes Update"/>
              </a:rPr>
              <a:t>https://www.cdc.gov/nndss/trc/news/</a:t>
            </a:r>
            <a:endParaRPr lang="en-US" sz="2000" dirty="0">
              <a:solidFill>
                <a:srgbClr val="FF0000"/>
              </a:solidFill>
            </a:endParaRPr>
          </a:p>
        </p:txBody>
      </p:sp>
    </p:spTree>
    <p:extLst>
      <p:ext uri="{BB962C8B-B14F-4D97-AF65-F5344CB8AC3E}">
        <p14:creationId xmlns:p14="http://schemas.microsoft.com/office/powerpoint/2010/main" val="262737060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18801" y="5035748"/>
            <a:ext cx="7898220" cy="185698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818"/>
                </a:solidFill>
                <a:effectLst/>
                <a:uLnTx/>
                <a:uFillTx/>
                <a:latin typeface="Calibri" panose="020F0502020204030204" pitchFamily="34" charset="0"/>
                <a:cs typeface="Arial" panose="020B0604020202020204" pitchFamily="34" charset="0"/>
              </a:rPr>
              <a:t>Ruth Jajosky, DMD, MPH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cs typeface="Arial" panose="020B0604020202020204" pitchFamily="34" charset="0"/>
              </a:rPr>
              <a:t>Centers for Disease Control and Prevention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96D6"/>
              </a:solidFill>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2149682" y="2889505"/>
            <a:ext cx="9420526" cy="1559808"/>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Highlights from the 2019 Letter to State Epidemiologists</a:t>
            </a:r>
            <a:endParaRPr lang="en-US" dirty="0">
              <a:effectLst/>
            </a:endParaRPr>
          </a:p>
          <a:p>
            <a:endParaRPr lang="en-US" dirty="0"/>
          </a:p>
        </p:txBody>
      </p:sp>
    </p:spTree>
    <p:extLst>
      <p:ext uri="{BB962C8B-B14F-4D97-AF65-F5344CB8AC3E}">
        <p14:creationId xmlns:p14="http://schemas.microsoft.com/office/powerpoint/2010/main" val="243928180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2019 Letter to State Epidemiologists </a:t>
            </a:r>
          </a:p>
        </p:txBody>
      </p:sp>
      <p:sp>
        <p:nvSpPr>
          <p:cNvPr id="3" name="Text Placeholder 2"/>
          <p:cNvSpPr>
            <a:spLocks noGrp="1"/>
          </p:cNvSpPr>
          <p:nvPr>
            <p:ph type="body" sz="quarter" idx="10"/>
          </p:nvPr>
        </p:nvSpPr>
        <p:spPr>
          <a:xfrm>
            <a:off x="609599" y="1000159"/>
            <a:ext cx="10972800" cy="4455584"/>
          </a:xfrm>
        </p:spPr>
        <p:txBody>
          <a:bodyPr>
            <a:noAutofit/>
          </a:bodyPr>
          <a:lstStyle/>
          <a:p>
            <a:pPr marL="234950" lvl="0" indent="-220663" eaLnBrk="0" fontAlgn="base" hangingPunct="0">
              <a:lnSpc>
                <a:spcPct val="100000"/>
              </a:lnSpc>
              <a:spcBef>
                <a:spcPts val="0"/>
              </a:spcBef>
              <a:defRPr/>
            </a:pPr>
            <a:r>
              <a:rPr lang="en-US" sz="2670" dirty="0">
                <a:solidFill>
                  <a:srgbClr val="5F5F5F"/>
                </a:solidFill>
                <a:latin typeface="Calibri" panose="020F0502020204030204" pitchFamily="34" charset="0"/>
              </a:rPr>
              <a:t>The 2019 State Epi Letter was distributed on 12/18/18. </a:t>
            </a:r>
          </a:p>
          <a:p>
            <a:pPr marL="768336" lvl="1" indent="-220663" eaLnBrk="0" fontAlgn="base" hangingPunct="0">
              <a:lnSpc>
                <a:spcPct val="100000"/>
              </a:lnSpc>
              <a:spcBef>
                <a:spcPts val="0"/>
              </a:spcBef>
              <a:buFont typeface="Arial" panose="020B0604020202020204" pitchFamily="34" charset="0"/>
              <a:buChar char="–"/>
              <a:defRPr/>
            </a:pPr>
            <a:r>
              <a:rPr lang="en-US" sz="2400" dirty="0">
                <a:solidFill>
                  <a:srgbClr val="5F5F5F"/>
                </a:solidFill>
                <a:latin typeface="Calibri" panose="020F0502020204030204" pitchFamily="34" charset="0"/>
              </a:rPr>
              <a:t>The full letter can be found on the</a:t>
            </a:r>
            <a:r>
              <a:rPr lang="en-US" sz="2400" dirty="0">
                <a:solidFill>
                  <a:srgbClr val="7F7F7F">
                    <a:lumMod val="75000"/>
                  </a:srgbClr>
                </a:solidFill>
                <a:latin typeface="Calibri" panose="020F0502020204030204" pitchFamily="34" charset="0"/>
              </a:rPr>
              <a:t> </a:t>
            </a:r>
            <a:r>
              <a:rPr lang="en-US" sz="2400" dirty="0">
                <a:solidFill>
                  <a:srgbClr val="7F7F7F">
                    <a:lumMod val="75000"/>
                  </a:srgbClr>
                </a:solidFill>
                <a:latin typeface="Calibri" panose="020F0502020204030204" pitchFamily="34" charset="0"/>
                <a:hlinkClick r:id="rId3"/>
              </a:rPr>
              <a:t>NNDSS Event Codes &amp; Other Surveillance Resources webpage</a:t>
            </a:r>
            <a:r>
              <a:rPr lang="en-US" sz="2400" dirty="0">
                <a:solidFill>
                  <a:srgbClr val="7F7F7F">
                    <a:lumMod val="75000"/>
                  </a:srgbClr>
                </a:solidFill>
                <a:latin typeface="Calibri" panose="020F0502020204030204" pitchFamily="34" charset="0"/>
              </a:rPr>
              <a:t>.  </a:t>
            </a:r>
          </a:p>
          <a:p>
            <a:pPr marL="768336" lvl="1" indent="-220663" eaLnBrk="0" fontAlgn="base" hangingPunct="0">
              <a:lnSpc>
                <a:spcPct val="100000"/>
              </a:lnSpc>
              <a:spcBef>
                <a:spcPts val="0"/>
              </a:spcBef>
              <a:buFont typeface="Arial" panose="020B0604020202020204" pitchFamily="34" charset="0"/>
              <a:buChar char="–"/>
              <a:defRPr/>
            </a:pPr>
            <a:r>
              <a:rPr lang="en-US" sz="2400" dirty="0">
                <a:solidFill>
                  <a:srgbClr val="5F5F5F"/>
                </a:solidFill>
                <a:latin typeface="Calibri" panose="020F0502020204030204" pitchFamily="34" charset="0"/>
              </a:rPr>
              <a:t>Annual NNDSS Event Code Lists available at </a:t>
            </a:r>
            <a:r>
              <a:rPr lang="en-US" sz="2400" dirty="0">
                <a:solidFill>
                  <a:srgbClr val="7F7F7F">
                    <a:lumMod val="75000"/>
                  </a:srgbClr>
                </a:solidFill>
                <a:latin typeface="Calibri" panose="020F0502020204030204" pitchFamily="34" charset="0"/>
                <a:hlinkClick r:id="rId3"/>
              </a:rPr>
              <a:t>https://ndc.services.cdc.gov/event-codes-other-surveillance-resources/</a:t>
            </a:r>
            <a:r>
              <a:rPr lang="en-US" sz="2400" dirty="0">
                <a:solidFill>
                  <a:srgbClr val="7F7F7F">
                    <a:lumMod val="75000"/>
                  </a:srgbClr>
                </a:solidFill>
                <a:latin typeface="Calibri" panose="020F0502020204030204" pitchFamily="34" charset="0"/>
              </a:rPr>
              <a:t>.</a:t>
            </a:r>
          </a:p>
          <a:p>
            <a:pPr marL="42686" lvl="0" indent="-237744" eaLnBrk="0" fontAlgn="base" hangingPunct="0">
              <a:lnSpc>
                <a:spcPct val="100000"/>
              </a:lnSpc>
              <a:spcBef>
                <a:spcPts val="300"/>
              </a:spcBef>
              <a:spcAft>
                <a:spcPts val="300"/>
              </a:spcAft>
              <a:buClr>
                <a:srgbClr val="3D6C2A"/>
              </a:buClr>
              <a:buFont typeface="Arial" panose="020B0604020202020204" pitchFamily="34" charset="0"/>
              <a:buChar char="–"/>
              <a:defRPr/>
            </a:pPr>
            <a:endParaRPr lang="en-US" sz="2670" dirty="0">
              <a:solidFill>
                <a:srgbClr val="7F7F7F">
                  <a:lumMod val="75000"/>
                </a:srgbClr>
              </a:solidFill>
              <a:latin typeface="Calibri" panose="020F0502020204030204" pitchFamily="34" charset="0"/>
            </a:endParaRPr>
          </a:p>
          <a:p>
            <a:pPr marL="0" indent="0">
              <a:buNone/>
            </a:pPr>
            <a:endParaRPr lang="en-US" sz="2670" dirty="0">
              <a:solidFill>
                <a:srgbClr val="5F5F5F"/>
              </a:solidFill>
            </a:endParaRPr>
          </a:p>
        </p:txBody>
      </p:sp>
      <p:pic>
        <p:nvPicPr>
          <p:cNvPr id="8" name="Picture 7" descr="Epi letter was distributed on December 18, 2018. The full letter can be found on the NNDSS Downloads and Resources webpage. The Annual NNDSS Event Code Lists are available at cdc. gov" title="2019 Letter to State Epidemiologists"/>
          <p:cNvPicPr>
            <a:picLocks noChangeAspect="1"/>
          </p:cNvPicPr>
          <p:nvPr/>
        </p:nvPicPr>
        <p:blipFill rotWithShape="1">
          <a:blip r:embed="rId4"/>
          <a:srcRect l="1805" t="1580" r="5783"/>
          <a:stretch/>
        </p:blipFill>
        <p:spPr>
          <a:xfrm>
            <a:off x="2916396" y="2809860"/>
            <a:ext cx="6484713" cy="3371403"/>
          </a:xfrm>
          <a:prstGeom prst="rect">
            <a:avLst/>
          </a:prstGeom>
        </p:spPr>
      </p:pic>
    </p:spTree>
    <p:extLst>
      <p:ext uri="{BB962C8B-B14F-4D97-AF65-F5344CB8AC3E}">
        <p14:creationId xmlns:p14="http://schemas.microsoft.com/office/powerpoint/2010/main" val="309441475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095" y="0"/>
            <a:ext cx="11357809" cy="878541"/>
          </a:xfrm>
        </p:spPr>
        <p:txBody>
          <a:bodyPr>
            <a:normAutofit/>
          </a:bodyPr>
          <a:lstStyle/>
          <a:p>
            <a:r>
              <a:rPr lang="en-US" sz="3600" dirty="0"/>
              <a:t>2018 CSTE Position Statements to be Implemented in 2019 </a:t>
            </a:r>
          </a:p>
        </p:txBody>
      </p:sp>
      <p:sp>
        <p:nvSpPr>
          <p:cNvPr id="3" name="Text Placeholder 2"/>
          <p:cNvSpPr>
            <a:spLocks noGrp="1"/>
          </p:cNvSpPr>
          <p:nvPr>
            <p:ph type="body" sz="quarter" idx="10"/>
          </p:nvPr>
        </p:nvSpPr>
        <p:spPr>
          <a:xfrm>
            <a:off x="609599" y="945776"/>
            <a:ext cx="10972800" cy="5401235"/>
          </a:xfrm>
        </p:spPr>
        <p:txBody>
          <a:bodyPr>
            <a:noAutofit/>
          </a:bodyPr>
          <a:lstStyle/>
          <a:p>
            <a:pPr marL="0" indent="0">
              <a:buNone/>
            </a:pPr>
            <a:r>
              <a:rPr lang="en-US" sz="2400" dirty="0">
                <a:solidFill>
                  <a:srgbClr val="5F5F5F"/>
                </a:solidFill>
              </a:rPr>
              <a:t>Nine position statements were approved:</a:t>
            </a:r>
          </a:p>
          <a:p>
            <a:pPr lvl="1"/>
            <a:r>
              <a:rPr lang="en-US" sz="2000" dirty="0">
                <a:solidFill>
                  <a:srgbClr val="5F5F5F"/>
                </a:solidFill>
              </a:rPr>
              <a:t>One new nationally notifiable disease (</a:t>
            </a:r>
            <a:r>
              <a:rPr lang="en-US" sz="2000" i="1" dirty="0">
                <a:solidFill>
                  <a:srgbClr val="5F5F5F"/>
                </a:solidFill>
              </a:rPr>
              <a:t>Candida auris</a:t>
            </a:r>
            <a:r>
              <a:rPr lang="en-US" sz="2000" dirty="0">
                <a:solidFill>
                  <a:srgbClr val="5F5F5F"/>
                </a:solidFill>
              </a:rPr>
              <a:t>, clinical)  </a:t>
            </a:r>
          </a:p>
          <a:p>
            <a:pPr lvl="1"/>
            <a:r>
              <a:rPr lang="en-US" sz="2000" dirty="0">
                <a:solidFill>
                  <a:srgbClr val="5F5F5F"/>
                </a:solidFill>
              </a:rPr>
              <a:t>Case definition revisions for 7 nationally notifiable diseases:</a:t>
            </a:r>
          </a:p>
          <a:p>
            <a:pPr lvl="2"/>
            <a:r>
              <a:rPr lang="en-US" sz="2000" dirty="0">
                <a:solidFill>
                  <a:srgbClr val="5F5F5F"/>
                </a:solidFill>
              </a:rPr>
              <a:t>Carbon monoxide poisoning</a:t>
            </a:r>
          </a:p>
          <a:p>
            <a:pPr lvl="2"/>
            <a:r>
              <a:rPr lang="en-US" sz="2000" dirty="0">
                <a:solidFill>
                  <a:srgbClr val="5F5F5F"/>
                </a:solidFill>
              </a:rPr>
              <a:t>Diphtheria</a:t>
            </a:r>
          </a:p>
          <a:p>
            <a:pPr lvl="2"/>
            <a:r>
              <a:rPr lang="en-US" sz="2000" dirty="0">
                <a:solidFill>
                  <a:srgbClr val="5F5F5F"/>
                </a:solidFill>
              </a:rPr>
              <a:t>Hepatitis A viral infection, acute</a:t>
            </a:r>
          </a:p>
          <a:p>
            <a:pPr lvl="2"/>
            <a:r>
              <a:rPr lang="en-US" sz="2000" i="1" dirty="0">
                <a:solidFill>
                  <a:srgbClr val="5F5F5F"/>
                </a:solidFill>
              </a:rPr>
              <a:t>Salmonella</a:t>
            </a:r>
            <a:r>
              <a:rPr lang="en-US" sz="2000" dirty="0">
                <a:solidFill>
                  <a:srgbClr val="5F5F5F"/>
                </a:solidFill>
              </a:rPr>
              <a:t> Typhi infection and </a:t>
            </a:r>
            <a:r>
              <a:rPr lang="en-US" sz="2000" i="1" dirty="0">
                <a:solidFill>
                  <a:srgbClr val="5F5F5F"/>
                </a:solidFill>
              </a:rPr>
              <a:t>Salmonella</a:t>
            </a:r>
            <a:r>
              <a:rPr lang="en-US" sz="2000" dirty="0">
                <a:solidFill>
                  <a:srgbClr val="5F5F5F"/>
                </a:solidFill>
              </a:rPr>
              <a:t> Paratyphi infection</a:t>
            </a:r>
          </a:p>
          <a:p>
            <a:pPr lvl="2"/>
            <a:r>
              <a:rPr lang="en-US" sz="2000" dirty="0">
                <a:solidFill>
                  <a:srgbClr val="5F5F5F"/>
                </a:solidFill>
              </a:rPr>
              <a:t>Yellow fever</a:t>
            </a:r>
          </a:p>
          <a:p>
            <a:pPr lvl="2"/>
            <a:r>
              <a:rPr lang="en-US" sz="2000" dirty="0">
                <a:solidFill>
                  <a:srgbClr val="5F5F5F"/>
                </a:solidFill>
              </a:rPr>
              <a:t>Listeriosis  -- CSTE incurred a delay in finalizing this position statement, hence there will be a delay in implementing this position statement</a:t>
            </a:r>
          </a:p>
          <a:p>
            <a:r>
              <a:rPr lang="en-US" sz="2400" dirty="0">
                <a:solidFill>
                  <a:srgbClr val="5F5F5F"/>
                </a:solidFill>
              </a:rPr>
              <a:t>Two conditions were placed under standardized surveillance, but not designated nationally notifiable: </a:t>
            </a:r>
            <a:r>
              <a:rPr lang="en-US" sz="2400" i="1" dirty="0">
                <a:solidFill>
                  <a:srgbClr val="5F5F5F"/>
                </a:solidFill>
              </a:rPr>
              <a:t>Candida auris</a:t>
            </a:r>
            <a:r>
              <a:rPr lang="en-US" sz="2400" dirty="0">
                <a:solidFill>
                  <a:srgbClr val="5F5F5F"/>
                </a:solidFill>
              </a:rPr>
              <a:t>, colonization/screening; Respiratory syncytial virus-associated mortality.</a:t>
            </a:r>
          </a:p>
          <a:p>
            <a:r>
              <a:rPr lang="en-US" sz="2400" dirty="0">
                <a:solidFill>
                  <a:srgbClr val="5F5F5F"/>
                </a:solidFill>
              </a:rPr>
              <a:t>One condition placed under standardized surveillance for which only FoodNet sites are requested to send data to CDC (Yersiniosis, non-pestis).</a:t>
            </a:r>
          </a:p>
        </p:txBody>
      </p:sp>
    </p:spTree>
    <p:extLst>
      <p:ext uri="{BB962C8B-B14F-4D97-AF65-F5344CB8AC3E}">
        <p14:creationId xmlns:p14="http://schemas.microsoft.com/office/powerpoint/2010/main" val="281544095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sz="3730" dirty="0"/>
              <a:t>Changes in 2019 (1 of 6)</a:t>
            </a:r>
          </a:p>
        </p:txBody>
      </p:sp>
      <p:sp>
        <p:nvSpPr>
          <p:cNvPr id="3" name="Text Placeholder 2"/>
          <p:cNvSpPr>
            <a:spLocks noGrp="1"/>
          </p:cNvSpPr>
          <p:nvPr>
            <p:ph type="body" sz="quarter" idx="10"/>
          </p:nvPr>
        </p:nvSpPr>
        <p:spPr>
          <a:xfrm>
            <a:off x="609600" y="1033669"/>
            <a:ext cx="11277600" cy="5528495"/>
          </a:xfrm>
        </p:spPr>
        <p:txBody>
          <a:bodyPr>
            <a:normAutofit fontScale="92500" lnSpcReduction="10000"/>
          </a:bodyPr>
          <a:lstStyle/>
          <a:p>
            <a:pPr lvl="1">
              <a:buClrTx/>
            </a:pPr>
            <a:r>
              <a:rPr lang="en-US" sz="2600" i="1" dirty="0">
                <a:solidFill>
                  <a:srgbClr val="5F5F5F"/>
                </a:solidFill>
              </a:rPr>
              <a:t>Candida auris</a:t>
            </a:r>
            <a:r>
              <a:rPr lang="en-US" sz="2600" dirty="0">
                <a:solidFill>
                  <a:srgbClr val="5F5F5F"/>
                </a:solidFill>
              </a:rPr>
              <a:t>, clinical (18-ID-05)  </a:t>
            </a:r>
          </a:p>
          <a:p>
            <a:pPr lvl="2">
              <a:buClrTx/>
            </a:pPr>
            <a:r>
              <a:rPr lang="en-US" sz="2000" dirty="0">
                <a:solidFill>
                  <a:srgbClr val="5F5F5F"/>
                </a:solidFill>
              </a:rPr>
              <a:t>Position statement 18-ID-05 updates the consensus case definition CSTE approved in 2017 (17-ID-03) to reflect changes in performance characteristics of laboratory tests used to identify </a:t>
            </a:r>
            <a:r>
              <a:rPr lang="en-US" sz="2000" i="1" dirty="0">
                <a:solidFill>
                  <a:srgbClr val="5F5F5F"/>
                </a:solidFill>
              </a:rPr>
              <a:t>C. auris</a:t>
            </a:r>
            <a:r>
              <a:rPr lang="en-US" sz="2000" dirty="0">
                <a:solidFill>
                  <a:srgbClr val="5F5F5F"/>
                </a:solidFill>
              </a:rPr>
              <a:t>.</a:t>
            </a:r>
          </a:p>
          <a:p>
            <a:pPr lvl="2">
              <a:buClrTx/>
            </a:pPr>
            <a:r>
              <a:rPr lang="en-US" sz="2000" dirty="0">
                <a:solidFill>
                  <a:srgbClr val="5F5F5F"/>
                </a:solidFill>
              </a:rPr>
              <a:t>Pending Office of Management and Budget Approval (OMB PRA) in early 2019; Generic v2 MMG will be used until a disease-specific MMG is available.</a:t>
            </a:r>
          </a:p>
          <a:p>
            <a:pPr lvl="2">
              <a:buClrTx/>
            </a:pPr>
            <a:r>
              <a:rPr lang="en-US" sz="2000" dirty="0">
                <a:solidFill>
                  <a:srgbClr val="5F5F5F"/>
                </a:solidFill>
              </a:rPr>
              <a:t>New event code for </a:t>
            </a:r>
            <a:r>
              <a:rPr lang="en-US" sz="2000" i="1" dirty="0">
                <a:solidFill>
                  <a:srgbClr val="5F5F5F"/>
                </a:solidFill>
              </a:rPr>
              <a:t>MMWR</a:t>
            </a:r>
            <a:r>
              <a:rPr lang="en-US" sz="2000" dirty="0">
                <a:solidFill>
                  <a:srgbClr val="5F5F5F"/>
                </a:solidFill>
              </a:rPr>
              <a:t> year 2019 = 50263</a:t>
            </a:r>
          </a:p>
          <a:p>
            <a:pPr lvl="2">
              <a:buClrTx/>
            </a:pPr>
            <a:r>
              <a:rPr lang="en-US" sz="2000" dirty="0">
                <a:solidFill>
                  <a:srgbClr val="5F5F5F"/>
                </a:solidFill>
              </a:rPr>
              <a:t>Retired event code at the end of </a:t>
            </a:r>
            <a:r>
              <a:rPr lang="en-US" sz="2000" i="1" dirty="0">
                <a:solidFill>
                  <a:srgbClr val="5F5F5F"/>
                </a:solidFill>
              </a:rPr>
              <a:t>MMWR</a:t>
            </a:r>
            <a:r>
              <a:rPr lang="en-US" sz="2000" dirty="0">
                <a:solidFill>
                  <a:srgbClr val="5F5F5F"/>
                </a:solidFill>
              </a:rPr>
              <a:t> year 2018 = 50243</a:t>
            </a:r>
          </a:p>
          <a:p>
            <a:pPr lvl="1">
              <a:buClrTx/>
            </a:pPr>
            <a:r>
              <a:rPr lang="en-US" sz="2600" dirty="0">
                <a:solidFill>
                  <a:srgbClr val="5F5F5F"/>
                </a:solidFill>
              </a:rPr>
              <a:t>Carbon Monoxide (CO) Poisoning (18-EH-01)</a:t>
            </a:r>
          </a:p>
          <a:p>
            <a:pPr lvl="2">
              <a:buClrTx/>
            </a:pPr>
            <a:r>
              <a:rPr lang="en-US" sz="2000" dirty="0">
                <a:solidFill>
                  <a:srgbClr val="5F5F5F"/>
                </a:solidFill>
              </a:rPr>
              <a:t>Revises four tiers of surveillance activities to two tiers and provides case definitions for the tiers</a:t>
            </a:r>
          </a:p>
          <a:p>
            <a:pPr lvl="3"/>
            <a:r>
              <a:rPr lang="en-US" sz="2000" dirty="0">
                <a:solidFill>
                  <a:srgbClr val="5F5F5F"/>
                </a:solidFill>
              </a:rPr>
              <a:t>Tier 1 refers to the process of healthcare providers or institutions submitting basic information about cases of CO poisoning to governmental agencies.</a:t>
            </a:r>
          </a:p>
          <a:p>
            <a:pPr lvl="4"/>
            <a:r>
              <a:rPr lang="en-US" sz="2000" dirty="0">
                <a:solidFill>
                  <a:srgbClr val="5F5F5F"/>
                </a:solidFill>
              </a:rPr>
              <a:t>Cases may also be identified by secondary analysis of administrative or syndromic surveillance algorithms where individual information is available for follow-up.</a:t>
            </a:r>
          </a:p>
          <a:p>
            <a:pPr lvl="3"/>
            <a:r>
              <a:rPr lang="en-US" sz="2000" dirty="0">
                <a:solidFill>
                  <a:srgbClr val="5F5F5F"/>
                </a:solidFill>
              </a:rPr>
              <a:t>Tier 2 is based upon secondary analysis of administrative data without access to personal identifiers.</a:t>
            </a:r>
          </a:p>
          <a:p>
            <a:pPr lvl="2">
              <a:buClrTx/>
            </a:pPr>
            <a:r>
              <a:rPr lang="en-US" sz="2000" dirty="0">
                <a:solidFill>
                  <a:srgbClr val="5F5F5F"/>
                </a:solidFill>
              </a:rPr>
              <a:t>Pending Office of Management and Budget Approval (OMB PRA) in early 2019; Generic v2 MMG will be used until a disease-specific MMG is available.</a:t>
            </a:r>
          </a:p>
          <a:p>
            <a:pPr lvl="2">
              <a:buClrTx/>
            </a:pPr>
            <a:r>
              <a:rPr lang="en-US" sz="2000" dirty="0">
                <a:solidFill>
                  <a:srgbClr val="5F5F5F"/>
                </a:solidFill>
              </a:rPr>
              <a:t>New event code for </a:t>
            </a:r>
            <a:r>
              <a:rPr lang="en-US" sz="2000" i="1" dirty="0">
                <a:solidFill>
                  <a:srgbClr val="5F5F5F"/>
                </a:solidFill>
              </a:rPr>
              <a:t>MMWR</a:t>
            </a:r>
            <a:r>
              <a:rPr lang="en-US" sz="2000" dirty="0">
                <a:solidFill>
                  <a:srgbClr val="5F5F5F"/>
                </a:solidFill>
              </a:rPr>
              <a:t> year 2019 = 32016</a:t>
            </a:r>
          </a:p>
          <a:p>
            <a:pPr marL="0" indent="0">
              <a:buNone/>
            </a:pP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4269617221"/>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sz="3730" dirty="0"/>
              <a:t>Changes in 2019 (2 of 6)</a:t>
            </a:r>
          </a:p>
        </p:txBody>
      </p:sp>
      <p:sp>
        <p:nvSpPr>
          <p:cNvPr id="3" name="Text Placeholder 2"/>
          <p:cNvSpPr>
            <a:spLocks noGrp="1"/>
          </p:cNvSpPr>
          <p:nvPr>
            <p:ph type="body" sz="quarter" idx="10"/>
          </p:nvPr>
        </p:nvSpPr>
        <p:spPr>
          <a:xfrm>
            <a:off x="609600" y="1033669"/>
            <a:ext cx="11277600" cy="5528495"/>
          </a:xfrm>
        </p:spPr>
        <p:txBody>
          <a:bodyPr>
            <a:normAutofit fontScale="92500" lnSpcReduction="10000"/>
          </a:bodyPr>
          <a:lstStyle/>
          <a:p>
            <a:r>
              <a:rPr lang="en-US" sz="2670" dirty="0">
                <a:solidFill>
                  <a:srgbClr val="5F5F5F"/>
                </a:solidFill>
              </a:rPr>
              <a:t>Diphtheria (18-ID-03)</a:t>
            </a:r>
          </a:p>
          <a:p>
            <a:pPr lvl="1"/>
            <a:r>
              <a:rPr lang="en-US" dirty="0">
                <a:solidFill>
                  <a:srgbClr val="5F5F5F"/>
                </a:solidFill>
              </a:rPr>
              <a:t>Case definition describes confirmed and suspect case classifications (there is no longer a probable category).</a:t>
            </a:r>
          </a:p>
          <a:p>
            <a:pPr lvl="1"/>
            <a:r>
              <a:rPr lang="en-US" dirty="0">
                <a:solidFill>
                  <a:srgbClr val="5F5F5F"/>
                </a:solidFill>
              </a:rPr>
              <a:t>Toxin-producing </a:t>
            </a:r>
            <a:r>
              <a:rPr lang="en-US" i="1" dirty="0">
                <a:solidFill>
                  <a:srgbClr val="5F5F5F"/>
                </a:solidFill>
              </a:rPr>
              <a:t>C. diphtheriae </a:t>
            </a:r>
            <a:r>
              <a:rPr lang="en-US" dirty="0">
                <a:solidFill>
                  <a:srgbClr val="5F5F5F"/>
                </a:solidFill>
              </a:rPr>
              <a:t>cases from any anatomic site should be reported to CDC as confirmed.</a:t>
            </a:r>
          </a:p>
          <a:p>
            <a:pPr lvl="1"/>
            <a:r>
              <a:rPr lang="en-US" dirty="0">
                <a:solidFill>
                  <a:srgbClr val="5F5F5F"/>
                </a:solidFill>
              </a:rPr>
              <a:t>Cases of lab-confirmed non-toxin producing </a:t>
            </a:r>
            <a:r>
              <a:rPr lang="en-US" i="1" dirty="0">
                <a:solidFill>
                  <a:srgbClr val="5F5F5F"/>
                </a:solidFill>
              </a:rPr>
              <a:t>C. diphtheriae</a:t>
            </a:r>
            <a:r>
              <a:rPr lang="en-US" dirty="0">
                <a:solidFill>
                  <a:srgbClr val="5F5F5F"/>
                </a:solidFill>
              </a:rPr>
              <a:t> (respiratory or non-respiratory) should not be reported as diphtheria cases.</a:t>
            </a:r>
          </a:p>
          <a:p>
            <a:pPr lvl="1"/>
            <a:r>
              <a:rPr lang="en-US" dirty="0">
                <a:solidFill>
                  <a:srgbClr val="5F5F5F"/>
                </a:solidFill>
              </a:rPr>
              <a:t>Negative lab results may be sufficient to rule-out a diagnosis of diphtheria; however, clinicians should carefully consider any potential impact of antimicrobial treatment on lab results, the patient’s vaccination  status, and recent travel to a country with endemic diphtheria in assessing the likelihood of toxin-producing </a:t>
            </a:r>
            <a:r>
              <a:rPr lang="en-US" i="1" dirty="0">
                <a:solidFill>
                  <a:srgbClr val="5F5F5F"/>
                </a:solidFill>
              </a:rPr>
              <a:t>C. diphtheriae</a:t>
            </a:r>
            <a:r>
              <a:rPr lang="en-US" dirty="0">
                <a:solidFill>
                  <a:srgbClr val="5F5F5F"/>
                </a:solidFill>
              </a:rPr>
              <a:t>.</a:t>
            </a:r>
          </a:p>
          <a:p>
            <a:pPr lvl="1"/>
            <a:r>
              <a:rPr lang="en-US" dirty="0">
                <a:solidFill>
                  <a:srgbClr val="5F5F5F"/>
                </a:solidFill>
              </a:rPr>
              <a:t>PCR and matrix assisted laser desorption/ionization-time of flight mass spectrometry (MALDI-TOF) diagnostics for </a:t>
            </a:r>
            <a:r>
              <a:rPr lang="en-US" i="1" dirty="0">
                <a:solidFill>
                  <a:srgbClr val="5F5F5F"/>
                </a:solidFill>
              </a:rPr>
              <a:t>C. diphtheriae</a:t>
            </a:r>
            <a:r>
              <a:rPr lang="en-US" dirty="0">
                <a:solidFill>
                  <a:srgbClr val="5F5F5F"/>
                </a:solidFill>
              </a:rPr>
              <a:t>, when used alone, do not confirm toxin production. These tests should always be combined with a test that confirms toxin production, such as the Elek test.</a:t>
            </a:r>
          </a:p>
          <a:p>
            <a:pPr lvl="1"/>
            <a:endParaRPr lang="en-US" dirty="0"/>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725362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sz="3730" dirty="0"/>
              <a:t>Changes in 2019 (3 of 6)</a:t>
            </a:r>
          </a:p>
        </p:txBody>
      </p:sp>
      <p:sp>
        <p:nvSpPr>
          <p:cNvPr id="3" name="Text Placeholder 2"/>
          <p:cNvSpPr>
            <a:spLocks noGrp="1"/>
          </p:cNvSpPr>
          <p:nvPr>
            <p:ph type="body" sz="quarter" idx="10"/>
          </p:nvPr>
        </p:nvSpPr>
        <p:spPr>
          <a:xfrm>
            <a:off x="609600" y="1033669"/>
            <a:ext cx="11277600" cy="5528495"/>
          </a:xfrm>
        </p:spPr>
        <p:txBody>
          <a:bodyPr>
            <a:normAutofit/>
          </a:bodyPr>
          <a:lstStyle/>
          <a:p>
            <a:r>
              <a:rPr lang="en-US" sz="2670" dirty="0">
                <a:solidFill>
                  <a:srgbClr val="5F5F5F"/>
                </a:solidFill>
              </a:rPr>
              <a:t>Hepatitis A, acute (18-ID-07)</a:t>
            </a:r>
          </a:p>
          <a:p>
            <a:pPr lvl="1"/>
            <a:r>
              <a:rPr lang="en-US" dirty="0">
                <a:solidFill>
                  <a:srgbClr val="5F5F5F"/>
                </a:solidFill>
              </a:rPr>
              <a:t>Modifies the national surveillance case definition by incorporating nucleic amplification tests into the laboratory criteria. </a:t>
            </a:r>
          </a:p>
          <a:p>
            <a:pPr lvl="1"/>
            <a:r>
              <a:rPr lang="en-US" dirty="0">
                <a:solidFill>
                  <a:srgbClr val="5F5F5F"/>
                </a:solidFill>
              </a:rPr>
              <a:t>The 2012 case definition (based upon 11-ID-02) included only IgM antibody to hepatitis A as the laboratory criteria.</a:t>
            </a:r>
          </a:p>
          <a:p>
            <a:pPr lvl="1"/>
            <a:r>
              <a:rPr lang="en-US" dirty="0">
                <a:solidFill>
                  <a:srgbClr val="5F5F5F"/>
                </a:solidFill>
              </a:rPr>
              <a:t>2019 lab criteria include an IgM antibody to hepatitis A and nucleic amplification tests.</a:t>
            </a:r>
          </a:p>
          <a:p>
            <a:r>
              <a:rPr lang="en-US" sz="2670" dirty="0">
                <a:solidFill>
                  <a:srgbClr val="5F5F5F"/>
                </a:solidFill>
              </a:rPr>
              <a:t>Yellow fever (18-ID-04)</a:t>
            </a:r>
          </a:p>
          <a:p>
            <a:pPr lvl="1"/>
            <a:r>
              <a:rPr lang="en-US" dirty="0">
                <a:solidFill>
                  <a:srgbClr val="5F5F5F"/>
                </a:solidFill>
              </a:rPr>
              <a:t>The revision addresses changes in diagnostic testing and the possible occurrence of yellow fever vaccine-associated viscerotropic disease.</a:t>
            </a:r>
          </a:p>
          <a:p>
            <a:pPr lvl="1"/>
            <a:r>
              <a:rPr lang="en-US" dirty="0">
                <a:solidFill>
                  <a:srgbClr val="5F5F5F"/>
                </a:solidFill>
              </a:rPr>
              <a:t>Request for immediate notification has been removed; now designated routinely notifiable.</a:t>
            </a:r>
          </a:p>
          <a:p>
            <a:pPr marL="0" indent="0">
              <a:buNone/>
            </a:pPr>
            <a:endParaRPr lang="en-US" dirty="0">
              <a:solidFill>
                <a:schemeClr val="tx1"/>
              </a:solidFill>
            </a:endParaRPr>
          </a:p>
        </p:txBody>
      </p:sp>
    </p:spTree>
    <p:extLst>
      <p:ext uri="{BB962C8B-B14F-4D97-AF65-F5344CB8AC3E}">
        <p14:creationId xmlns:p14="http://schemas.microsoft.com/office/powerpoint/2010/main" val="213125238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sz="3730" dirty="0"/>
              <a:t>Changes in 2019 (4 of 6)</a:t>
            </a:r>
          </a:p>
        </p:txBody>
      </p:sp>
      <p:sp>
        <p:nvSpPr>
          <p:cNvPr id="3" name="Text Placeholder 2"/>
          <p:cNvSpPr>
            <a:spLocks noGrp="1"/>
          </p:cNvSpPr>
          <p:nvPr>
            <p:ph type="body" sz="quarter" idx="10"/>
          </p:nvPr>
        </p:nvSpPr>
        <p:spPr>
          <a:xfrm>
            <a:off x="609600" y="1033669"/>
            <a:ext cx="11277600" cy="5528495"/>
          </a:xfrm>
        </p:spPr>
        <p:txBody>
          <a:bodyPr>
            <a:normAutofit/>
          </a:bodyPr>
          <a:lstStyle/>
          <a:p>
            <a:r>
              <a:rPr lang="en-US" sz="2670" i="1" dirty="0">
                <a:solidFill>
                  <a:srgbClr val="5F5F5F"/>
                </a:solidFill>
              </a:rPr>
              <a:t>S</a:t>
            </a:r>
            <a:r>
              <a:rPr lang="en-US" sz="2670" dirty="0">
                <a:solidFill>
                  <a:srgbClr val="5F5F5F"/>
                </a:solidFill>
              </a:rPr>
              <a:t>. Typhi infection (18-ID-08)</a:t>
            </a:r>
          </a:p>
          <a:p>
            <a:pPr lvl="1"/>
            <a:r>
              <a:rPr lang="en-US" dirty="0">
                <a:solidFill>
                  <a:srgbClr val="5F5F5F"/>
                </a:solidFill>
              </a:rPr>
              <a:t>Represents an infection with </a:t>
            </a:r>
            <a:r>
              <a:rPr lang="en-US" i="1" dirty="0">
                <a:solidFill>
                  <a:srgbClr val="5F5F5F"/>
                </a:solidFill>
              </a:rPr>
              <a:t>Salmonella</a:t>
            </a:r>
            <a:r>
              <a:rPr lang="en-US" dirty="0">
                <a:solidFill>
                  <a:srgbClr val="5F5F5F"/>
                </a:solidFill>
              </a:rPr>
              <a:t> </a:t>
            </a:r>
            <a:r>
              <a:rPr lang="en-US" i="1" dirty="0">
                <a:solidFill>
                  <a:srgbClr val="5F5F5F"/>
                </a:solidFill>
              </a:rPr>
              <a:t>enterica</a:t>
            </a:r>
            <a:r>
              <a:rPr lang="en-US" dirty="0">
                <a:solidFill>
                  <a:srgbClr val="5F5F5F"/>
                </a:solidFill>
              </a:rPr>
              <a:t> serotype Typhi.</a:t>
            </a:r>
          </a:p>
          <a:p>
            <a:pPr lvl="1"/>
            <a:r>
              <a:rPr lang="en-US" dirty="0">
                <a:solidFill>
                  <a:srgbClr val="5F5F5F"/>
                </a:solidFill>
              </a:rPr>
              <a:t>Confirmed cases require isolation of the </a:t>
            </a:r>
            <a:r>
              <a:rPr lang="en-US" i="1" dirty="0">
                <a:solidFill>
                  <a:srgbClr val="5F5F5F"/>
                </a:solidFill>
              </a:rPr>
              <a:t>S</a:t>
            </a:r>
            <a:r>
              <a:rPr lang="en-US" dirty="0">
                <a:solidFill>
                  <a:srgbClr val="5F5F5F"/>
                </a:solidFill>
              </a:rPr>
              <a:t>. Typhi organism from a clinical specimen.</a:t>
            </a:r>
          </a:p>
          <a:p>
            <a:pPr lvl="1"/>
            <a:r>
              <a:rPr lang="en-US" dirty="0">
                <a:solidFill>
                  <a:srgbClr val="5F5F5F"/>
                </a:solidFill>
              </a:rPr>
              <a:t>Probable cases require clinically compatible illness in a person with either presumptive laboratory evidence or with a epi linkage.</a:t>
            </a:r>
          </a:p>
          <a:p>
            <a:pPr lvl="1"/>
            <a:r>
              <a:rPr lang="en-US" dirty="0">
                <a:solidFill>
                  <a:srgbClr val="5F5F5F"/>
                </a:solidFill>
              </a:rPr>
              <a:t>Presumptive laboratory evidence is based upon detection of the organism using culture-independent diagnostic tests.</a:t>
            </a:r>
          </a:p>
          <a:p>
            <a:r>
              <a:rPr lang="en-US" sz="2670" dirty="0">
                <a:solidFill>
                  <a:srgbClr val="5F5F5F"/>
                </a:solidFill>
              </a:rPr>
              <a:t>New event code for </a:t>
            </a:r>
            <a:r>
              <a:rPr lang="en-US" sz="2670" i="1" dirty="0">
                <a:solidFill>
                  <a:srgbClr val="5F5F5F"/>
                </a:solidFill>
              </a:rPr>
              <a:t>MMWR</a:t>
            </a:r>
            <a:r>
              <a:rPr lang="en-US" sz="2670" dirty="0">
                <a:solidFill>
                  <a:srgbClr val="5F5F5F"/>
                </a:solidFill>
              </a:rPr>
              <a:t> year 2019 for </a:t>
            </a:r>
            <a:r>
              <a:rPr lang="en-US" sz="2670" i="1" dirty="0">
                <a:solidFill>
                  <a:srgbClr val="5F5F5F"/>
                </a:solidFill>
              </a:rPr>
              <a:t>S</a:t>
            </a:r>
            <a:r>
              <a:rPr lang="en-US" sz="2670" dirty="0">
                <a:solidFill>
                  <a:srgbClr val="5F5F5F"/>
                </a:solidFill>
              </a:rPr>
              <a:t>. Typhi infection = 50267 </a:t>
            </a:r>
          </a:p>
          <a:p>
            <a:r>
              <a:rPr lang="en-US" sz="2670" dirty="0">
                <a:solidFill>
                  <a:srgbClr val="5F5F5F"/>
                </a:solidFill>
              </a:rPr>
              <a:t>Retired event code at the end of </a:t>
            </a:r>
            <a:r>
              <a:rPr lang="en-US" sz="2670" i="1" dirty="0">
                <a:solidFill>
                  <a:srgbClr val="5F5F5F"/>
                </a:solidFill>
              </a:rPr>
              <a:t>MMWR</a:t>
            </a:r>
            <a:r>
              <a:rPr lang="en-US" sz="2670" dirty="0">
                <a:solidFill>
                  <a:srgbClr val="5F5F5F"/>
                </a:solidFill>
              </a:rPr>
              <a:t> year 2018 for Typhoid fever (caused by </a:t>
            </a:r>
            <a:r>
              <a:rPr lang="en-US" sz="2670" i="1" dirty="0">
                <a:solidFill>
                  <a:srgbClr val="5F5F5F"/>
                </a:solidFill>
              </a:rPr>
              <a:t>S</a:t>
            </a:r>
            <a:r>
              <a:rPr lang="en-US" sz="2670" dirty="0">
                <a:solidFill>
                  <a:srgbClr val="5F5F5F"/>
                </a:solidFill>
              </a:rPr>
              <a:t>. Typhi) = 10240</a:t>
            </a:r>
          </a:p>
          <a:p>
            <a:pPr marL="0" indent="0">
              <a:buNone/>
            </a:pPr>
            <a:endParaRPr lang="en-US" dirty="0">
              <a:solidFill>
                <a:srgbClr val="5F5F5F"/>
              </a:solidFill>
            </a:endParaRPr>
          </a:p>
        </p:txBody>
      </p:sp>
    </p:spTree>
    <p:extLst>
      <p:ext uri="{BB962C8B-B14F-4D97-AF65-F5344CB8AC3E}">
        <p14:creationId xmlns:p14="http://schemas.microsoft.com/office/powerpoint/2010/main" val="127327389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sz="3730" dirty="0"/>
              <a:t>Changes in 2019 (5 of 6)</a:t>
            </a:r>
          </a:p>
        </p:txBody>
      </p:sp>
      <p:sp>
        <p:nvSpPr>
          <p:cNvPr id="3" name="Text Placeholder 2"/>
          <p:cNvSpPr>
            <a:spLocks noGrp="1"/>
          </p:cNvSpPr>
          <p:nvPr>
            <p:ph type="body" sz="quarter" idx="10"/>
          </p:nvPr>
        </p:nvSpPr>
        <p:spPr>
          <a:xfrm>
            <a:off x="609600" y="1235799"/>
            <a:ext cx="11277600" cy="5528495"/>
          </a:xfrm>
        </p:spPr>
        <p:txBody>
          <a:bodyPr>
            <a:normAutofit fontScale="77500" lnSpcReduction="20000"/>
          </a:bodyPr>
          <a:lstStyle/>
          <a:p>
            <a:r>
              <a:rPr lang="en-US" sz="3400" i="1" dirty="0">
                <a:solidFill>
                  <a:srgbClr val="5F5F5F"/>
                </a:solidFill>
              </a:rPr>
              <a:t>S.</a:t>
            </a:r>
            <a:r>
              <a:rPr lang="en-US" sz="3400" dirty="0">
                <a:solidFill>
                  <a:srgbClr val="5F5F5F"/>
                </a:solidFill>
              </a:rPr>
              <a:t> Paratyphi infection (18-ID-08)</a:t>
            </a:r>
          </a:p>
          <a:p>
            <a:pPr lvl="1">
              <a:buClr>
                <a:srgbClr val="0070C0"/>
              </a:buClr>
            </a:pPr>
            <a:r>
              <a:rPr lang="en-US" sz="2600" dirty="0">
                <a:solidFill>
                  <a:srgbClr val="5F5F5F"/>
                </a:solidFill>
              </a:rPr>
              <a:t>Classifies infection with </a:t>
            </a:r>
            <a:r>
              <a:rPr lang="en-US" sz="2600" i="1" dirty="0">
                <a:solidFill>
                  <a:srgbClr val="5F5F5F"/>
                </a:solidFill>
              </a:rPr>
              <a:t>Salmonella</a:t>
            </a:r>
            <a:r>
              <a:rPr lang="en-US" sz="2600" dirty="0">
                <a:solidFill>
                  <a:srgbClr val="5F5F5F"/>
                </a:solidFill>
              </a:rPr>
              <a:t> </a:t>
            </a:r>
            <a:r>
              <a:rPr lang="en-US" sz="2600" i="1" dirty="0">
                <a:solidFill>
                  <a:srgbClr val="5F5F5F"/>
                </a:solidFill>
              </a:rPr>
              <a:t>enterica</a:t>
            </a:r>
            <a:r>
              <a:rPr lang="en-US" sz="2600" dirty="0">
                <a:solidFill>
                  <a:srgbClr val="5F5F5F"/>
                </a:solidFill>
              </a:rPr>
              <a:t> serotypes Paratyphi A, B (tartrate negative) and C as </a:t>
            </a:r>
            <a:r>
              <a:rPr lang="en-US" sz="2600" i="1" dirty="0">
                <a:solidFill>
                  <a:srgbClr val="5F5F5F"/>
                </a:solidFill>
              </a:rPr>
              <a:t>S</a:t>
            </a:r>
            <a:r>
              <a:rPr lang="en-US" sz="2600" dirty="0">
                <a:solidFill>
                  <a:srgbClr val="5F5F5F"/>
                </a:solidFill>
              </a:rPr>
              <a:t>. Paratyphi infection rather than salmonellosis.</a:t>
            </a:r>
          </a:p>
          <a:p>
            <a:pPr lvl="1">
              <a:buClr>
                <a:srgbClr val="0070C0"/>
              </a:buClr>
            </a:pPr>
            <a:r>
              <a:rPr lang="en-US" sz="2600" dirty="0">
                <a:solidFill>
                  <a:srgbClr val="5F5F5F"/>
                </a:solidFill>
              </a:rPr>
              <a:t>Confirmed cases require isolation of the </a:t>
            </a:r>
            <a:r>
              <a:rPr lang="en-US" sz="2600" i="1" dirty="0">
                <a:solidFill>
                  <a:srgbClr val="5F5F5F"/>
                </a:solidFill>
              </a:rPr>
              <a:t>S</a:t>
            </a:r>
            <a:r>
              <a:rPr lang="en-US" sz="2600" dirty="0">
                <a:solidFill>
                  <a:srgbClr val="5F5F5F"/>
                </a:solidFill>
              </a:rPr>
              <a:t>. Paratyphi organism from a clinical specimen.</a:t>
            </a:r>
          </a:p>
          <a:p>
            <a:pPr lvl="1">
              <a:buClr>
                <a:srgbClr val="0070C0"/>
              </a:buClr>
            </a:pPr>
            <a:r>
              <a:rPr lang="en-US" sz="2600" dirty="0">
                <a:solidFill>
                  <a:srgbClr val="5F5F5F"/>
                </a:solidFill>
              </a:rPr>
              <a:t>Probable cases require clinically compatible illness in a person with either presumptive laboratory evidence or with a epi linkage.</a:t>
            </a:r>
          </a:p>
          <a:p>
            <a:pPr lvl="1">
              <a:buClr>
                <a:srgbClr val="0070C0"/>
              </a:buClr>
            </a:pPr>
            <a:r>
              <a:rPr lang="en-US" sz="2600" dirty="0">
                <a:solidFill>
                  <a:srgbClr val="5F5F5F"/>
                </a:solidFill>
              </a:rPr>
              <a:t>Presumptive laboratory evidence is based upon detection of the organism using culture-independent diagnostic tests.</a:t>
            </a:r>
          </a:p>
          <a:p>
            <a:r>
              <a:rPr lang="en-US" sz="3400" dirty="0">
                <a:solidFill>
                  <a:srgbClr val="5F5F5F"/>
                </a:solidFill>
              </a:rPr>
              <a:t>New event code for </a:t>
            </a:r>
            <a:r>
              <a:rPr lang="en-US" sz="3400" i="1" dirty="0">
                <a:solidFill>
                  <a:srgbClr val="5F5F5F"/>
                </a:solidFill>
              </a:rPr>
              <a:t>MMWR</a:t>
            </a:r>
            <a:r>
              <a:rPr lang="en-US" sz="3400" dirty="0">
                <a:solidFill>
                  <a:srgbClr val="5F5F5F"/>
                </a:solidFill>
              </a:rPr>
              <a:t> year 2019 for </a:t>
            </a:r>
            <a:r>
              <a:rPr lang="en-US" sz="3400" i="1" dirty="0">
                <a:solidFill>
                  <a:srgbClr val="5F5F5F"/>
                </a:solidFill>
              </a:rPr>
              <a:t>S</a:t>
            </a:r>
            <a:r>
              <a:rPr lang="en-US" sz="3400" dirty="0">
                <a:solidFill>
                  <a:srgbClr val="5F5F5F"/>
                </a:solidFill>
              </a:rPr>
              <a:t>. Paratyphi infection = 50266</a:t>
            </a:r>
          </a:p>
          <a:p>
            <a:r>
              <a:rPr lang="en-US" sz="3400" dirty="0">
                <a:solidFill>
                  <a:srgbClr val="5F5F5F"/>
                </a:solidFill>
              </a:rPr>
              <a:t>New event code for </a:t>
            </a:r>
            <a:r>
              <a:rPr lang="en-US" sz="3400" i="1" dirty="0">
                <a:solidFill>
                  <a:srgbClr val="5F5F5F"/>
                </a:solidFill>
              </a:rPr>
              <a:t>MMWR</a:t>
            </a:r>
            <a:r>
              <a:rPr lang="en-US" sz="3400" dirty="0">
                <a:solidFill>
                  <a:srgbClr val="5F5F5F"/>
                </a:solidFill>
              </a:rPr>
              <a:t> year 2019 for  Salmonellosis (excluding </a:t>
            </a:r>
            <a:r>
              <a:rPr lang="en-US" sz="3400" i="1" dirty="0">
                <a:solidFill>
                  <a:srgbClr val="5F5F5F"/>
                </a:solidFill>
              </a:rPr>
              <a:t>S</a:t>
            </a:r>
            <a:r>
              <a:rPr lang="en-US" sz="3400" dirty="0">
                <a:solidFill>
                  <a:srgbClr val="5F5F5F"/>
                </a:solidFill>
              </a:rPr>
              <a:t>. Paratyphi infection and </a:t>
            </a:r>
            <a:r>
              <a:rPr lang="en-US" sz="3400" i="1" dirty="0">
                <a:solidFill>
                  <a:srgbClr val="5F5F5F"/>
                </a:solidFill>
              </a:rPr>
              <a:t>S</a:t>
            </a:r>
            <a:r>
              <a:rPr lang="en-US" sz="3400" dirty="0">
                <a:solidFill>
                  <a:srgbClr val="5F5F5F"/>
                </a:solidFill>
              </a:rPr>
              <a:t>. Typhi infection) = 50265</a:t>
            </a:r>
          </a:p>
          <a:p>
            <a:r>
              <a:rPr lang="en-US" sz="3400" dirty="0">
                <a:solidFill>
                  <a:srgbClr val="5F5F5F"/>
                </a:solidFill>
              </a:rPr>
              <a:t>Retired event code for </a:t>
            </a:r>
            <a:r>
              <a:rPr lang="en-US" sz="3400" i="1" dirty="0">
                <a:solidFill>
                  <a:srgbClr val="5F5F5F"/>
                </a:solidFill>
              </a:rPr>
              <a:t>MMWR</a:t>
            </a:r>
            <a:r>
              <a:rPr lang="en-US" sz="3400" dirty="0">
                <a:solidFill>
                  <a:srgbClr val="5F5F5F"/>
                </a:solidFill>
              </a:rPr>
              <a:t> year 2018 for Paratyphoid fever (caused by </a:t>
            </a:r>
            <a:r>
              <a:rPr lang="en-US" sz="3400" i="1" dirty="0">
                <a:solidFill>
                  <a:srgbClr val="5F5F5F"/>
                </a:solidFill>
              </a:rPr>
              <a:t>Salmonella</a:t>
            </a:r>
            <a:r>
              <a:rPr lang="en-US" sz="3400" dirty="0">
                <a:solidFill>
                  <a:srgbClr val="5F5F5F"/>
                </a:solidFill>
              </a:rPr>
              <a:t> serotypes Paratyphi A, B [tartrate negative] and C) = 50236</a:t>
            </a:r>
          </a:p>
          <a:p>
            <a:r>
              <a:rPr lang="en-US" sz="3400" dirty="0">
                <a:solidFill>
                  <a:srgbClr val="5F5F5F"/>
                </a:solidFill>
              </a:rPr>
              <a:t>Retired event code for </a:t>
            </a:r>
            <a:r>
              <a:rPr lang="en-US" sz="3400" i="1" dirty="0">
                <a:solidFill>
                  <a:srgbClr val="5F5F5F"/>
                </a:solidFill>
              </a:rPr>
              <a:t>MMWR</a:t>
            </a:r>
            <a:r>
              <a:rPr lang="en-US" sz="3400" dirty="0">
                <a:solidFill>
                  <a:srgbClr val="5F5F5F"/>
                </a:solidFill>
              </a:rPr>
              <a:t> year 2018 for Salmonellosis (excluding paratyphoid fever and typhoid fever) = 50242</a:t>
            </a:r>
          </a:p>
          <a:p>
            <a:pPr marL="0" indent="0">
              <a:buNone/>
            </a:pPr>
            <a:endParaRPr lang="en-US" dirty="0">
              <a:solidFill>
                <a:srgbClr val="5F5F5F"/>
              </a:solidFill>
            </a:endParaRPr>
          </a:p>
        </p:txBody>
      </p:sp>
    </p:spTree>
    <p:extLst>
      <p:ext uri="{BB962C8B-B14F-4D97-AF65-F5344CB8AC3E}">
        <p14:creationId xmlns:p14="http://schemas.microsoft.com/office/powerpoint/2010/main" val="9822350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30430"/>
          </a:xfrm>
        </p:spPr>
        <p:txBody>
          <a:bodyPr>
            <a:normAutofit/>
          </a:bodyPr>
          <a:lstStyle/>
          <a:p>
            <a:r>
              <a:rPr lang="en-US" sz="3730" dirty="0"/>
              <a:t>Changes in 2019 (6 of 6)</a:t>
            </a:r>
          </a:p>
        </p:txBody>
      </p:sp>
      <p:sp>
        <p:nvSpPr>
          <p:cNvPr id="3" name="Text Placeholder 2"/>
          <p:cNvSpPr>
            <a:spLocks noGrp="1"/>
          </p:cNvSpPr>
          <p:nvPr>
            <p:ph type="body" sz="quarter" idx="10"/>
          </p:nvPr>
        </p:nvSpPr>
        <p:spPr>
          <a:xfrm>
            <a:off x="609600" y="1329505"/>
            <a:ext cx="11277600" cy="5528495"/>
          </a:xfrm>
        </p:spPr>
        <p:txBody>
          <a:bodyPr>
            <a:normAutofit/>
          </a:bodyPr>
          <a:lstStyle/>
          <a:p>
            <a:pPr marL="0" indent="0">
              <a:buNone/>
            </a:pPr>
            <a:r>
              <a:rPr lang="en-US" sz="2670" b="1" dirty="0">
                <a:solidFill>
                  <a:srgbClr val="5F5F5F"/>
                </a:solidFill>
              </a:rPr>
              <a:t>Conditions under standardized surveillance:</a:t>
            </a:r>
          </a:p>
          <a:p>
            <a:r>
              <a:rPr lang="en-US" sz="2670" i="1" dirty="0">
                <a:solidFill>
                  <a:srgbClr val="5F5F5F"/>
                </a:solidFill>
              </a:rPr>
              <a:t>Candida auris</a:t>
            </a:r>
            <a:r>
              <a:rPr lang="en-US" sz="2670" dirty="0">
                <a:solidFill>
                  <a:srgbClr val="5F5F5F"/>
                </a:solidFill>
              </a:rPr>
              <a:t>, colonization/screening</a:t>
            </a:r>
          </a:p>
          <a:p>
            <a:pPr lvl="1"/>
            <a:r>
              <a:rPr lang="en-US" sz="2670" dirty="0">
                <a:solidFill>
                  <a:srgbClr val="5F5F5F"/>
                </a:solidFill>
              </a:rPr>
              <a:t>CDC Program is interested in receiving data for this condition</a:t>
            </a:r>
          </a:p>
          <a:p>
            <a:pPr lvl="1"/>
            <a:r>
              <a:rPr lang="en-US" sz="2670" dirty="0">
                <a:solidFill>
                  <a:srgbClr val="5F5F5F"/>
                </a:solidFill>
              </a:rPr>
              <a:t>Submitted OMB PRA request to receive data for this condition</a:t>
            </a:r>
          </a:p>
          <a:p>
            <a:pPr lvl="1"/>
            <a:r>
              <a:rPr lang="en-US" sz="2670" dirty="0">
                <a:solidFill>
                  <a:srgbClr val="5F5F5F"/>
                </a:solidFill>
              </a:rPr>
              <a:t>New event code for </a:t>
            </a:r>
            <a:r>
              <a:rPr lang="en-US" sz="2670" i="1" dirty="0">
                <a:solidFill>
                  <a:srgbClr val="5F5F5F"/>
                </a:solidFill>
              </a:rPr>
              <a:t>MMWR</a:t>
            </a:r>
            <a:r>
              <a:rPr lang="en-US" sz="2670" dirty="0">
                <a:solidFill>
                  <a:srgbClr val="5F5F5F"/>
                </a:solidFill>
              </a:rPr>
              <a:t> year 2019 = 50264</a:t>
            </a:r>
          </a:p>
          <a:p>
            <a:r>
              <a:rPr lang="en-US" sz="2670" dirty="0">
                <a:solidFill>
                  <a:srgbClr val="5F5F5F"/>
                </a:solidFill>
              </a:rPr>
              <a:t>Respiratory Syncytial Virus-Associated Mortality</a:t>
            </a:r>
          </a:p>
          <a:p>
            <a:pPr lvl="1"/>
            <a:r>
              <a:rPr lang="en-US" sz="2670" dirty="0">
                <a:solidFill>
                  <a:srgbClr val="5F5F5F"/>
                </a:solidFill>
              </a:rPr>
              <a:t>CDC Program is interested in receiving data for this condition</a:t>
            </a:r>
          </a:p>
          <a:p>
            <a:pPr lvl="1"/>
            <a:r>
              <a:rPr lang="en-US" sz="2670" dirty="0">
                <a:solidFill>
                  <a:srgbClr val="5F5F5F"/>
                </a:solidFill>
              </a:rPr>
              <a:t>Submitted OMB PRA request to receive data for this condition</a:t>
            </a:r>
          </a:p>
          <a:p>
            <a:pPr lvl="1"/>
            <a:r>
              <a:rPr lang="en-US" sz="2670" dirty="0">
                <a:solidFill>
                  <a:srgbClr val="5F5F5F"/>
                </a:solidFill>
              </a:rPr>
              <a:t>New event code for </a:t>
            </a:r>
            <a:r>
              <a:rPr lang="en-US" sz="2670" i="1" dirty="0">
                <a:solidFill>
                  <a:srgbClr val="5F5F5F"/>
                </a:solidFill>
              </a:rPr>
              <a:t>MMWR</a:t>
            </a:r>
            <a:r>
              <a:rPr lang="en-US" sz="2670" dirty="0">
                <a:solidFill>
                  <a:srgbClr val="5F5F5F"/>
                </a:solidFill>
              </a:rPr>
              <a:t> year 2019 = 11646</a:t>
            </a:r>
          </a:p>
          <a:p>
            <a:pPr marL="0" indent="0">
              <a:buNone/>
            </a:pPr>
            <a:endParaRPr lang="en-US" dirty="0">
              <a:solidFill>
                <a:srgbClr val="5F5F5F"/>
              </a:solidFill>
            </a:endParaRPr>
          </a:p>
          <a:p>
            <a:endParaRPr lang="en-US" dirty="0">
              <a:solidFill>
                <a:srgbClr val="5F5F5F"/>
              </a:solidFill>
            </a:endParaRPr>
          </a:p>
        </p:txBody>
      </p:sp>
    </p:spTree>
    <p:extLst>
      <p:ext uri="{BB962C8B-B14F-4D97-AF65-F5344CB8AC3E}">
        <p14:creationId xmlns:p14="http://schemas.microsoft.com/office/powerpoint/2010/main" val="348325319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95600" y="5035748"/>
            <a:ext cx="7898220" cy="1200329"/>
          </a:xfrm>
          <a:prstGeom prst="rect">
            <a:avLst/>
          </a:prstGeom>
        </p:spPr>
        <p:txBody>
          <a:bodyPr wrap="square">
            <a:spAutoFit/>
          </a:bodyPr>
          <a:lstStyle/>
          <a:p>
            <a:pPr lvl="0">
              <a:defRPr/>
            </a:pPr>
            <a:r>
              <a:rPr lang="en-US" sz="2400" b="1" dirty="0">
                <a:solidFill>
                  <a:srgbClr val="000000"/>
                </a:solidFill>
                <a:latin typeface="Calibri" panose="020F0502020204030204" pitchFamily="34" charset="0"/>
                <a:cs typeface="Arial" panose="020B0604020202020204" pitchFamily="34" charset="0"/>
              </a:rPr>
              <a:t>Andreea Bealle, MPH</a:t>
            </a:r>
            <a:r>
              <a:rPr kumimoji="0" lang="en-US" sz="2400" b="1"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 </a:t>
            </a:r>
          </a:p>
          <a:p>
            <a:pPr lvl="0">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2239766" y="2707097"/>
            <a:ext cx="9420526"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2019 NNDSS Event Codes List Updates</a:t>
            </a:r>
            <a:endParaRPr lang="en-US" dirty="0">
              <a:effectLst/>
            </a:endParaRPr>
          </a:p>
          <a:p>
            <a:endParaRPr lang="en-US" dirty="0"/>
          </a:p>
        </p:txBody>
      </p:sp>
    </p:spTree>
    <p:extLst>
      <p:ext uri="{BB962C8B-B14F-4D97-AF65-F5344CB8AC3E}">
        <p14:creationId xmlns:p14="http://schemas.microsoft.com/office/powerpoint/2010/main" val="124875199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o people meeting at a table" title="Agen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3340" y="275506"/>
            <a:ext cx="2753820" cy="1899123"/>
          </a:xfrm>
          <a:prstGeom prst="rect">
            <a:avLst/>
          </a:prstGeom>
        </p:spPr>
      </p:pic>
      <p:sp>
        <p:nvSpPr>
          <p:cNvPr id="3" name="Content Placeholder 2"/>
          <p:cNvSpPr>
            <a:spLocks noGrp="1"/>
          </p:cNvSpPr>
          <p:nvPr>
            <p:ph type="body" sz="quarter" idx="10"/>
          </p:nvPr>
        </p:nvSpPr>
        <p:spPr>
          <a:xfrm>
            <a:off x="609600" y="1544383"/>
            <a:ext cx="10475167" cy="4984751"/>
          </a:xfrm>
        </p:spPr>
        <p:txBody>
          <a:bodyPr/>
          <a:lstStyle/>
          <a:p>
            <a:pPr>
              <a:spcBef>
                <a:spcPts val="600"/>
              </a:spcBef>
              <a:spcAft>
                <a:spcPts val="600"/>
              </a:spcAft>
            </a:pPr>
            <a:r>
              <a:rPr lang="en-US" sz="2670" dirty="0"/>
              <a:t>Welcome and Announcements</a:t>
            </a:r>
          </a:p>
          <a:p>
            <a:pPr>
              <a:spcBef>
                <a:spcPts val="600"/>
              </a:spcBef>
              <a:spcAft>
                <a:spcPts val="600"/>
              </a:spcAft>
            </a:pPr>
            <a:r>
              <a:rPr lang="en-US" dirty="0"/>
              <a:t>NMI 2018 Accomplishments and 2019 Plans  </a:t>
            </a:r>
          </a:p>
          <a:p>
            <a:pPr lvl="0"/>
            <a:r>
              <a:rPr lang="en-US" dirty="0"/>
              <a:t>Highlights from the 2019 Letter to State Epidemiologists</a:t>
            </a:r>
            <a:endParaRPr lang="en-US" dirty="0">
              <a:solidFill>
                <a:srgbClr val="FF0000"/>
              </a:solidFill>
            </a:endParaRPr>
          </a:p>
          <a:p>
            <a:pPr lvl="0"/>
            <a:r>
              <a:rPr lang="en-US" dirty="0"/>
              <a:t>2019 Event Code List Updates  </a:t>
            </a:r>
          </a:p>
          <a:p>
            <a:pPr lvl="0"/>
            <a:r>
              <a:rPr lang="en-US" dirty="0"/>
              <a:t>MMG Value Set Updates</a:t>
            </a:r>
          </a:p>
          <a:p>
            <a:pPr lvl="0"/>
            <a:r>
              <a:rPr lang="en-US" dirty="0"/>
              <a:t>Questions and Answers  </a:t>
            </a:r>
          </a:p>
          <a:p>
            <a:pPr>
              <a:spcBef>
                <a:spcPts val="600"/>
              </a:spcBef>
              <a:spcAft>
                <a:spcPts val="600"/>
              </a:spcAft>
            </a:pPr>
            <a:endParaRPr lang="en-US" sz="2500" dirty="0"/>
          </a:p>
          <a:p>
            <a:pPr marL="0" indent="0">
              <a:spcBef>
                <a:spcPts val="600"/>
              </a:spcBef>
              <a:spcAft>
                <a:spcPts val="600"/>
              </a:spcAft>
              <a:buNone/>
            </a:pPr>
            <a:endParaRPr lang="en-US" sz="2500" dirty="0">
              <a:solidFill>
                <a:srgbClr val="5F5F5F"/>
              </a:solidFill>
            </a:endParaRPr>
          </a:p>
          <a:p>
            <a:pPr marL="0" indent="0">
              <a:spcBef>
                <a:spcPts val="600"/>
              </a:spcBef>
              <a:spcAft>
                <a:spcPts val="600"/>
              </a:spcAft>
              <a:buNone/>
            </a:pPr>
            <a:endParaRPr lang="en-US" sz="2500" dirty="0">
              <a:solidFill>
                <a:schemeClr val="bg2">
                  <a:lumMod val="65000"/>
                </a:schemeClr>
              </a:solidFill>
            </a:endParaRPr>
          </a:p>
          <a:p>
            <a:pPr marL="609585" lvl="1" indent="0">
              <a:spcBef>
                <a:spcPts val="600"/>
              </a:spcBef>
              <a:spcAft>
                <a:spcPts val="600"/>
              </a:spcAft>
              <a:buNone/>
            </a:pPr>
            <a:endParaRPr lang="en-US" sz="2800" dirty="0"/>
          </a:p>
          <a:p>
            <a:pPr marL="0" indent="0">
              <a:spcBef>
                <a:spcPts val="600"/>
              </a:spcBef>
              <a:spcAft>
                <a:spcPts val="600"/>
              </a:spcAft>
              <a:buNone/>
            </a:pPr>
            <a:endParaRPr lang="en-US" sz="2800" dirty="0"/>
          </a:p>
        </p:txBody>
      </p:sp>
      <p:sp>
        <p:nvSpPr>
          <p:cNvPr id="16" name="Title 15"/>
          <p:cNvSpPr>
            <a:spLocks noGrp="1"/>
          </p:cNvSpPr>
          <p:nvPr>
            <p:ph type="title"/>
          </p:nvPr>
        </p:nvSpPr>
        <p:spPr>
          <a:xfrm>
            <a:off x="609600" y="418192"/>
            <a:ext cx="10972800" cy="623162"/>
          </a:xfrm>
        </p:spPr>
        <p:txBody>
          <a:bodyPr anchor="t"/>
          <a:lstStyle/>
          <a:p>
            <a:r>
              <a:rPr lang="en-US" sz="4000" dirty="0"/>
              <a:t>Agenda</a:t>
            </a:r>
          </a:p>
        </p:txBody>
      </p:sp>
    </p:spTree>
    <p:extLst>
      <p:ext uri="{BB962C8B-B14F-4D97-AF65-F5344CB8AC3E}">
        <p14:creationId xmlns:p14="http://schemas.microsoft.com/office/powerpoint/2010/main" val="1570202228"/>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373948"/>
            <a:ext cx="10972800" cy="630430"/>
          </a:xfrm>
        </p:spPr>
        <p:txBody>
          <a:bodyPr>
            <a:normAutofit/>
          </a:bodyPr>
          <a:lstStyle/>
          <a:p>
            <a:r>
              <a:rPr lang="en-US" sz="3730" dirty="0"/>
              <a:t>2019 Retired NNDSS Event Codes  </a:t>
            </a:r>
          </a:p>
        </p:txBody>
      </p:sp>
      <p:graphicFrame>
        <p:nvGraphicFramePr>
          <p:cNvPr id="8" name="Table 7" descr="Table containing retired Event Codes that should be corrected by December 31, 2018.  Table provides retired event names, retired event code, date retired, current event name, and current event code for each including Salmonellosis, Streptoccus pneumoniae, drug resistant, all age groups, Streptoccus pneumoniae, non-drug resistant Less than 5 years , Vibrio parahaemolyticus, Vibro spp., non-toxigenic, other or unspecified, Vibrio vulnificus&#10;" title="Retired NNDSS Event Codes"/>
          <p:cNvGraphicFramePr>
            <a:graphicFrameLocks noGrp="1"/>
          </p:cNvGraphicFramePr>
          <p:nvPr>
            <p:extLst>
              <p:ext uri="{D42A27DB-BD31-4B8C-83A1-F6EECF244321}">
                <p14:modId xmlns:p14="http://schemas.microsoft.com/office/powerpoint/2010/main" val="1884347056"/>
              </p:ext>
            </p:extLst>
          </p:nvPr>
        </p:nvGraphicFramePr>
        <p:xfrm>
          <a:off x="382405" y="1300804"/>
          <a:ext cx="11322307" cy="4841807"/>
        </p:xfrm>
        <a:graphic>
          <a:graphicData uri="http://schemas.openxmlformats.org/drawingml/2006/table">
            <a:tbl>
              <a:tblPr firstRow="1" firstCol="1" bandRow="1">
                <a:tableStyleId>{5C22544A-7EE6-4342-B048-85BDC9FD1C3A}</a:tableStyleId>
              </a:tblPr>
              <a:tblGrid>
                <a:gridCol w="2611051">
                  <a:extLst>
                    <a:ext uri="{9D8B030D-6E8A-4147-A177-3AD203B41FA5}">
                      <a16:colId xmlns:a16="http://schemas.microsoft.com/office/drawing/2014/main" val="555097619"/>
                    </a:ext>
                  </a:extLst>
                </a:gridCol>
                <a:gridCol w="1164657">
                  <a:extLst>
                    <a:ext uri="{9D8B030D-6E8A-4147-A177-3AD203B41FA5}">
                      <a16:colId xmlns:a16="http://schemas.microsoft.com/office/drawing/2014/main" val="1804295984"/>
                    </a:ext>
                  </a:extLst>
                </a:gridCol>
                <a:gridCol w="1443789">
                  <a:extLst>
                    <a:ext uri="{9D8B030D-6E8A-4147-A177-3AD203B41FA5}">
                      <a16:colId xmlns:a16="http://schemas.microsoft.com/office/drawing/2014/main" val="3629860203"/>
                    </a:ext>
                  </a:extLst>
                </a:gridCol>
                <a:gridCol w="2550695">
                  <a:extLst>
                    <a:ext uri="{9D8B030D-6E8A-4147-A177-3AD203B41FA5}">
                      <a16:colId xmlns:a16="http://schemas.microsoft.com/office/drawing/2014/main" val="1313886085"/>
                    </a:ext>
                  </a:extLst>
                </a:gridCol>
                <a:gridCol w="1771049">
                  <a:extLst>
                    <a:ext uri="{9D8B030D-6E8A-4147-A177-3AD203B41FA5}">
                      <a16:colId xmlns:a16="http://schemas.microsoft.com/office/drawing/2014/main" val="2765783780"/>
                    </a:ext>
                  </a:extLst>
                </a:gridCol>
                <a:gridCol w="1781066">
                  <a:extLst>
                    <a:ext uri="{9D8B030D-6E8A-4147-A177-3AD203B41FA5}">
                      <a16:colId xmlns:a16="http://schemas.microsoft.com/office/drawing/2014/main" val="561011750"/>
                    </a:ext>
                  </a:extLst>
                </a:gridCol>
              </a:tblGrid>
              <a:tr h="673259">
                <a:tc>
                  <a:txBody>
                    <a:bodyPr/>
                    <a:lstStyle/>
                    <a:p>
                      <a:pPr marL="0" marR="0" algn="ctr">
                        <a:lnSpc>
                          <a:spcPct val="107000"/>
                        </a:lnSpc>
                        <a:spcBef>
                          <a:spcPts val="0"/>
                        </a:spcBef>
                        <a:spcAft>
                          <a:spcPts val="0"/>
                        </a:spcAft>
                      </a:pPr>
                      <a:r>
                        <a:rPr lang="en-US" sz="1600" dirty="0">
                          <a:effectLst/>
                          <a:latin typeface="+mn-lt"/>
                        </a:rPr>
                        <a:t>Retired Event Name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mn-lt"/>
                        </a:rPr>
                        <a:t>Retired Event Code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mn-lt"/>
                        </a:rPr>
                        <a:t>Date Retired</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mn-lt"/>
                        </a:rPr>
                        <a:t>Current Event Name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mn-lt"/>
                        </a:rPr>
                        <a:t>Current Event Code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effectLst/>
                          <a:latin typeface="+mn-lt"/>
                          <a:ea typeface="Calibri" panose="020F0502020204030204" pitchFamily="34" charset="0"/>
                          <a:cs typeface="Times New Roman" panose="02020603050405020304" pitchFamily="18" charset="0"/>
                        </a:rPr>
                        <a:t>Type of Surveillance</a:t>
                      </a:r>
                    </a:p>
                  </a:txBody>
                  <a:tcPr marL="68580" marR="685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911673007"/>
                  </a:ext>
                </a:extLst>
              </a:tr>
              <a:tr h="84514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chemeClr val="bg1"/>
                          </a:solidFill>
                          <a:latin typeface="+mn-lt"/>
                        </a:rPr>
                        <a:t>Paratyphoid fever (caused by </a:t>
                      </a:r>
                      <a:r>
                        <a:rPr lang="en-US" sz="1600" i="1" dirty="0">
                          <a:solidFill>
                            <a:schemeClr val="bg1"/>
                          </a:solidFill>
                          <a:latin typeface="+mn-lt"/>
                        </a:rPr>
                        <a:t>Salmonella</a:t>
                      </a:r>
                      <a:r>
                        <a:rPr lang="en-US" sz="1600" dirty="0">
                          <a:solidFill>
                            <a:schemeClr val="bg1"/>
                          </a:solidFill>
                          <a:latin typeface="+mn-lt"/>
                        </a:rPr>
                        <a:t> serotypes Paratyphi A, Paratyphi B [tartrate negative], and Paratyphi C </a:t>
                      </a:r>
                      <a:endParaRPr lang="en-US" sz="1600" dirty="0">
                        <a:solidFill>
                          <a:schemeClr val="bg1"/>
                        </a:solidFill>
                        <a:effectLst/>
                        <a:latin typeface="+mn-lt"/>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rPr>
                        <a:t>50236</a:t>
                      </a:r>
                    </a:p>
                    <a:p>
                      <a:pPr marL="0" marR="0" algn="ctr">
                        <a:lnSpc>
                          <a:spcPct val="107000"/>
                        </a:lnSpc>
                        <a:spcBef>
                          <a:spcPts val="0"/>
                        </a:spcBef>
                        <a:spcAft>
                          <a:spcPts val="0"/>
                        </a:spcAft>
                      </a:pPr>
                      <a:endParaRPr lang="en-US" sz="1600" dirty="0">
                        <a:solidFill>
                          <a:sysClr val="windowText" lastClr="000000"/>
                        </a:solidFill>
                        <a:effectLst/>
                        <a:latin typeface="+mn-lt"/>
                      </a:endParaRPr>
                    </a:p>
                    <a:p>
                      <a:pPr marL="0" marR="0" algn="ctr">
                        <a:lnSpc>
                          <a:spcPct val="107000"/>
                        </a:lnSpc>
                        <a:spcBef>
                          <a:spcPts val="0"/>
                        </a:spcBef>
                        <a:spcAft>
                          <a:spcPts val="0"/>
                        </a:spcAft>
                      </a:pP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rowSpan="3">
                  <a:txBody>
                    <a:bodyPr/>
                    <a:lstStyle/>
                    <a:p>
                      <a:pPr marL="0" marR="0" algn="ctr">
                        <a:lnSpc>
                          <a:spcPct val="107000"/>
                        </a:lnSpc>
                        <a:spcBef>
                          <a:spcPts val="0"/>
                        </a:spcBef>
                        <a:spcAft>
                          <a:spcPts val="0"/>
                        </a:spcAft>
                      </a:pPr>
                      <a:r>
                        <a:rPr lang="en-US" sz="1600" dirty="0">
                          <a:solidFill>
                            <a:sysClr val="windowText" lastClr="000000"/>
                          </a:solidFill>
                          <a:effectLst/>
                          <a:latin typeface="+mn-lt"/>
                        </a:rPr>
                        <a:t> 12/31/2018</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l">
                        <a:lnSpc>
                          <a:spcPct val="107000"/>
                        </a:lnSpc>
                        <a:spcBef>
                          <a:spcPts val="0"/>
                        </a:spcBef>
                        <a:spcAft>
                          <a:spcPts val="0"/>
                        </a:spcAft>
                      </a:pPr>
                      <a:r>
                        <a:rPr lang="en-US" sz="1600" i="1" dirty="0">
                          <a:solidFill>
                            <a:sysClr val="windowText" lastClr="000000"/>
                          </a:solidFill>
                          <a:latin typeface="+mn-lt"/>
                        </a:rPr>
                        <a:t>Salmonella</a:t>
                      </a:r>
                      <a:r>
                        <a:rPr lang="en-US" sz="1600" dirty="0">
                          <a:solidFill>
                            <a:sysClr val="windowText" lastClr="000000"/>
                          </a:solidFill>
                          <a:latin typeface="+mn-lt"/>
                        </a:rPr>
                        <a:t> </a:t>
                      </a:r>
                      <a:r>
                        <a:rPr lang="en-US" sz="1600" i="1" dirty="0">
                          <a:solidFill>
                            <a:sysClr val="windowText" lastClr="000000"/>
                          </a:solidFill>
                          <a:latin typeface="+mn-lt"/>
                        </a:rPr>
                        <a:t>enterica</a:t>
                      </a:r>
                      <a:r>
                        <a:rPr lang="en-US" sz="1600" dirty="0">
                          <a:solidFill>
                            <a:sysClr val="windowText" lastClr="000000"/>
                          </a:solidFill>
                          <a:latin typeface="+mn-lt"/>
                        </a:rPr>
                        <a:t> serotypes Paratyphi A, B (tartrate negative) and C (</a:t>
                      </a:r>
                      <a:r>
                        <a:rPr lang="en-US" sz="1600" i="1" dirty="0">
                          <a:solidFill>
                            <a:sysClr val="windowText" lastClr="000000"/>
                          </a:solidFill>
                          <a:latin typeface="+mn-lt"/>
                        </a:rPr>
                        <a:t>S</a:t>
                      </a:r>
                      <a:r>
                        <a:rPr lang="en-US" sz="1600" dirty="0">
                          <a:solidFill>
                            <a:sysClr val="windowText" lastClr="000000"/>
                          </a:solidFill>
                          <a:latin typeface="+mn-lt"/>
                        </a:rPr>
                        <a:t>. Paratyphi) infection </a:t>
                      </a:r>
                      <a:endParaRPr lang="en-US" sz="1600" dirty="0">
                        <a:solidFill>
                          <a:sysClr val="windowText" lastClr="000000"/>
                        </a:solidFill>
                        <a:effectLst/>
                        <a:latin typeface="+mn-lt"/>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latin typeface="+mn-lt"/>
                        </a:rPr>
                        <a:t>50266</a:t>
                      </a:r>
                      <a:endParaRPr lang="en-US" sz="1600" dirty="0">
                        <a:solidFill>
                          <a:sysClr val="windowText" lastClr="000000"/>
                        </a:solidFill>
                        <a:effectLst/>
                        <a:latin typeface="+mn-lt"/>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baseline="0" dirty="0">
                          <a:solidFill>
                            <a:sysClr val="windowText" lastClr="000000"/>
                          </a:solidFill>
                          <a:effectLst/>
                          <a:latin typeface="+mn-lt"/>
                        </a:rPr>
                        <a:t>NNDSS</a:t>
                      </a:r>
                      <a:endParaRPr lang="en-US" sz="1600" dirty="0">
                        <a:solidFill>
                          <a:sysClr val="windowText" lastClr="000000"/>
                        </a:solidFill>
                        <a:effectLst/>
                        <a:latin typeface="+mn-lt"/>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40801276"/>
                  </a:ext>
                </a:extLst>
              </a:tr>
              <a:tr h="56343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kern="1200" dirty="0">
                          <a:solidFill>
                            <a:schemeClr val="lt1"/>
                          </a:solidFill>
                          <a:effectLst/>
                          <a:latin typeface="+mn-lt"/>
                          <a:ea typeface="+mn-ea"/>
                          <a:cs typeface="+mn-cs"/>
                        </a:rPr>
                        <a:t>Typhoid fever (caused by </a:t>
                      </a:r>
                      <a:r>
                        <a:rPr lang="en-US" sz="1600" b="1" i="1" kern="1200" dirty="0">
                          <a:solidFill>
                            <a:schemeClr val="lt1"/>
                          </a:solidFill>
                          <a:effectLst/>
                          <a:latin typeface="+mn-lt"/>
                          <a:ea typeface="+mn-ea"/>
                          <a:cs typeface="+mn-cs"/>
                        </a:rPr>
                        <a:t>Salmonella</a:t>
                      </a:r>
                      <a:r>
                        <a:rPr lang="en-US" sz="1600" b="1" kern="1200" dirty="0">
                          <a:solidFill>
                            <a:schemeClr val="lt1"/>
                          </a:solidFill>
                          <a:effectLst/>
                          <a:latin typeface="+mn-lt"/>
                          <a:ea typeface="+mn-ea"/>
                          <a:cs typeface="+mn-cs"/>
                        </a:rPr>
                        <a:t> Typhi)</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rPr>
                        <a:t>10240</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tc>
                <a:tc>
                  <a:txBody>
                    <a:bodyPr/>
                    <a:lstStyle/>
                    <a:p>
                      <a:pPr marL="0" marR="0" algn="l">
                        <a:lnSpc>
                          <a:spcPct val="107000"/>
                        </a:lnSpc>
                        <a:spcBef>
                          <a:spcPts val="0"/>
                        </a:spcBef>
                        <a:spcAft>
                          <a:spcPts val="0"/>
                        </a:spcAft>
                      </a:pPr>
                      <a:r>
                        <a:rPr lang="en-US" sz="1600" i="1" dirty="0">
                          <a:solidFill>
                            <a:sysClr val="windowText" lastClr="000000"/>
                          </a:solidFill>
                          <a:latin typeface="+mn-lt"/>
                        </a:rPr>
                        <a:t>Salmonella</a:t>
                      </a:r>
                      <a:r>
                        <a:rPr lang="en-US" sz="1600" dirty="0">
                          <a:solidFill>
                            <a:sysClr val="windowText" lastClr="000000"/>
                          </a:solidFill>
                          <a:latin typeface="+mn-lt"/>
                        </a:rPr>
                        <a:t> </a:t>
                      </a:r>
                      <a:r>
                        <a:rPr lang="en-US" sz="1600" i="1" dirty="0">
                          <a:solidFill>
                            <a:sysClr val="windowText" lastClr="000000"/>
                          </a:solidFill>
                          <a:latin typeface="+mn-lt"/>
                        </a:rPr>
                        <a:t>enterica</a:t>
                      </a:r>
                      <a:r>
                        <a:rPr lang="en-US" sz="1600" dirty="0">
                          <a:solidFill>
                            <a:sysClr val="windowText" lastClr="000000"/>
                          </a:solidFill>
                          <a:latin typeface="+mn-lt"/>
                        </a:rPr>
                        <a:t> Typhi (</a:t>
                      </a:r>
                      <a:r>
                        <a:rPr lang="en-US" sz="1600" i="1" dirty="0">
                          <a:solidFill>
                            <a:sysClr val="windowText" lastClr="000000"/>
                          </a:solidFill>
                          <a:latin typeface="+mn-lt"/>
                        </a:rPr>
                        <a:t>S</a:t>
                      </a:r>
                      <a:r>
                        <a:rPr lang="en-US" sz="1600" dirty="0">
                          <a:solidFill>
                            <a:sysClr val="windowText" lastClr="000000"/>
                          </a:solidFill>
                          <a:latin typeface="+mn-lt"/>
                        </a:rPr>
                        <a:t>. Typhi) infection</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latin typeface="+mn-lt"/>
                        </a:rPr>
                        <a:t>50267</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ea typeface="Calibri" panose="020F0502020204030204" pitchFamily="34" charset="0"/>
                          <a:cs typeface="Times New Roman" panose="02020603050405020304" pitchFamily="18" charset="0"/>
                        </a:rPr>
                        <a:t>NNDSS</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64635006"/>
                  </a:ext>
                </a:extLst>
              </a:tr>
              <a:tr h="69429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latin typeface="+mn-lt"/>
                        </a:rPr>
                        <a:t>Salmonellosis (excluding paratyphoid fever and typhoid fever)</a:t>
                      </a:r>
                      <a:endParaRPr lang="en-US" sz="16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rPr>
                        <a:t>50242</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ysClr val="windowText" lastClr="000000"/>
                          </a:solidFill>
                          <a:latin typeface="+mn-lt"/>
                        </a:rPr>
                        <a:t>Salmonellosis (excluding </a:t>
                      </a:r>
                      <a:r>
                        <a:rPr lang="en-US" sz="1600" i="1" dirty="0">
                          <a:solidFill>
                            <a:sysClr val="windowText" lastClr="000000"/>
                          </a:solidFill>
                          <a:latin typeface="+mn-lt"/>
                        </a:rPr>
                        <a:t>S</a:t>
                      </a:r>
                      <a:r>
                        <a:rPr lang="en-US" sz="1600" dirty="0">
                          <a:solidFill>
                            <a:sysClr val="windowText" lastClr="000000"/>
                          </a:solidFill>
                          <a:latin typeface="+mn-lt"/>
                        </a:rPr>
                        <a:t>. Typhi infection and </a:t>
                      </a:r>
                      <a:r>
                        <a:rPr lang="en-US" sz="1600" i="1" dirty="0">
                          <a:solidFill>
                            <a:sysClr val="windowText" lastClr="000000"/>
                          </a:solidFill>
                          <a:latin typeface="+mn-lt"/>
                        </a:rPr>
                        <a:t>S</a:t>
                      </a:r>
                      <a:r>
                        <a:rPr lang="en-US" sz="1600" dirty="0">
                          <a:solidFill>
                            <a:sysClr val="windowText" lastClr="000000"/>
                          </a:solidFill>
                          <a:latin typeface="+mn-lt"/>
                        </a:rPr>
                        <a:t>. Paratyphi infection)</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ea typeface="Calibri" panose="020F0502020204030204" pitchFamily="34" charset="0"/>
                          <a:cs typeface="Times New Roman" panose="02020603050405020304" pitchFamily="18" charset="0"/>
                        </a:rPr>
                        <a:t>50265</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ea typeface="Calibri" panose="020F0502020204030204" pitchFamily="34" charset="0"/>
                          <a:cs typeface="Times New Roman" panose="02020603050405020304" pitchFamily="18" charset="0"/>
                        </a:rPr>
                        <a:t>NNDSS</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95038847"/>
                  </a:ext>
                </a:extLst>
              </a:tr>
              <a:tr h="281716">
                <a:tc rowSpan="2">
                  <a:txBody>
                    <a:bodyPr/>
                    <a:lstStyle/>
                    <a:p>
                      <a:r>
                        <a:rPr lang="en-US" sz="1600" i="1" dirty="0">
                          <a:latin typeface="+mn-lt"/>
                        </a:rPr>
                        <a:t>Candida auris</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600" dirty="0">
                          <a:solidFill>
                            <a:sysClr val="windowText" lastClr="000000"/>
                          </a:solidFill>
                          <a:latin typeface="+mn-lt"/>
                        </a:rPr>
                        <a:t>50243</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rowSpan="2">
                  <a:txBody>
                    <a:bodyPr/>
                    <a:lstStyle/>
                    <a:p>
                      <a:pPr marL="0" marR="0" algn="ctr">
                        <a:lnSpc>
                          <a:spcPct val="107000"/>
                        </a:lnSpc>
                        <a:spcBef>
                          <a:spcPts val="0"/>
                        </a:spcBef>
                        <a:spcAft>
                          <a:spcPts val="0"/>
                        </a:spcAft>
                      </a:pPr>
                      <a:r>
                        <a:rPr lang="en-US" sz="1600" dirty="0">
                          <a:solidFill>
                            <a:sysClr val="windowText" lastClr="000000"/>
                          </a:solidFill>
                          <a:effectLst/>
                          <a:latin typeface="+mn-lt"/>
                        </a:rPr>
                        <a:t>12/31/2018</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algn="l"/>
                      <a:r>
                        <a:rPr lang="en-US" sz="1600" i="1" dirty="0">
                          <a:solidFill>
                            <a:sysClr val="windowText" lastClr="000000"/>
                          </a:solidFill>
                          <a:latin typeface="+mn-lt"/>
                        </a:rPr>
                        <a:t>Candida auris</a:t>
                      </a:r>
                      <a:r>
                        <a:rPr lang="en-US" sz="1600" dirty="0">
                          <a:solidFill>
                            <a:sysClr val="windowText" lastClr="000000"/>
                          </a:solidFill>
                          <a:latin typeface="+mn-lt"/>
                        </a:rPr>
                        <a:t>, clinical</a:t>
                      </a:r>
                      <a:r>
                        <a:rPr lang="en-US" sz="1600" dirty="0">
                          <a:solidFill>
                            <a:srgbClr val="FF0000"/>
                          </a:solidFill>
                          <a:latin typeface="+mn-lt"/>
                        </a:rPr>
                        <a:t>*</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latin typeface="+mn-lt"/>
                        </a:rPr>
                        <a:t>50263</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ea typeface="Calibri" panose="020F0502020204030204" pitchFamily="34" charset="0"/>
                          <a:cs typeface="Times New Roman" panose="02020603050405020304" pitchFamily="18" charset="0"/>
                        </a:rPr>
                        <a:t>NNDSS</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72785449"/>
                  </a:ext>
                </a:extLst>
              </a:tr>
              <a:tr h="30338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solidFill>
                            <a:sysClr val="windowText" lastClr="000000"/>
                          </a:solidFill>
                          <a:latin typeface="+mn-lt"/>
                        </a:rPr>
                        <a:t>Candida auris</a:t>
                      </a:r>
                      <a:r>
                        <a:rPr lang="en-US" sz="1600" dirty="0">
                          <a:solidFill>
                            <a:sysClr val="windowText" lastClr="000000"/>
                          </a:solidFill>
                          <a:latin typeface="+mn-lt"/>
                        </a:rPr>
                        <a:t>, colonization/screening</a:t>
                      </a:r>
                      <a:r>
                        <a:rPr lang="en-US" sz="1600" dirty="0">
                          <a:solidFill>
                            <a:srgbClr val="FF0000"/>
                          </a:solidFill>
                          <a:latin typeface="+mn-lt"/>
                        </a:rPr>
                        <a:t>*</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latin typeface="+mn-lt"/>
                        </a:rPr>
                        <a:t>50264</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ea typeface="Calibri" panose="020F0502020204030204" pitchFamily="34" charset="0"/>
                          <a:cs typeface="Times New Roman" panose="02020603050405020304" pitchFamily="18" charset="0"/>
                        </a:rPr>
                        <a:t>SS</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6210776"/>
                  </a:ext>
                </a:extLst>
              </a:tr>
              <a:tr h="748347">
                <a:tc>
                  <a:txBody>
                    <a:bodyPr/>
                    <a:lstStyle/>
                    <a:p>
                      <a:r>
                        <a:rPr lang="en-US" sz="1600" dirty="0">
                          <a:latin typeface="+mn-lt"/>
                        </a:rPr>
                        <a:t>Acute carbon monoxide poisoning</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dirty="0">
                          <a:solidFill>
                            <a:sysClr val="windowText" lastClr="000000"/>
                          </a:solidFill>
                          <a:latin typeface="+mn-lt"/>
                        </a:rPr>
                        <a:t>32015</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ea typeface="Calibri" panose="020F0502020204030204" pitchFamily="34" charset="0"/>
                          <a:cs typeface="Times New Roman" panose="02020603050405020304" pitchFamily="18" charset="0"/>
                        </a:rPr>
                        <a:t>12/31/2018</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solidFill>
                            <a:sysClr val="windowText" lastClr="000000"/>
                          </a:solidFill>
                          <a:latin typeface="+mn-lt"/>
                        </a:rPr>
                        <a:t>Carbon Monoxide Poisoning</a:t>
                      </a:r>
                      <a:r>
                        <a:rPr lang="en-US" sz="1600" dirty="0">
                          <a:solidFill>
                            <a:srgbClr val="FF0000"/>
                          </a:solidFill>
                          <a:latin typeface="+mn-lt"/>
                        </a:rPr>
                        <a:t>*</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rPr>
                        <a:t> </a:t>
                      </a:r>
                      <a:r>
                        <a:rPr lang="en-US" sz="1600" dirty="0">
                          <a:solidFill>
                            <a:sysClr val="windowText" lastClr="000000"/>
                          </a:solidFill>
                          <a:latin typeface="+mn-lt"/>
                        </a:rPr>
                        <a:t>32016</a:t>
                      </a:r>
                      <a:endParaRPr lang="en-US" sz="1600" dirty="0">
                        <a:solidFill>
                          <a:sysClr val="windowText" lastClr="00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1600" dirty="0">
                          <a:solidFill>
                            <a:sysClr val="windowText" lastClr="000000"/>
                          </a:solidFill>
                          <a:effectLst/>
                          <a:latin typeface="+mn-lt"/>
                          <a:ea typeface="Calibri" panose="020F0502020204030204" pitchFamily="34" charset="0"/>
                          <a:cs typeface="Times New Roman" panose="02020603050405020304" pitchFamily="18" charset="0"/>
                        </a:rPr>
                        <a:t>NNDSS</a:t>
                      </a:r>
                    </a:p>
                  </a:txBody>
                  <a:tcPr marL="68580" marR="685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70274728"/>
                  </a:ext>
                </a:extLst>
              </a:tr>
            </a:tbl>
          </a:graphicData>
        </a:graphic>
      </p:graphicFrame>
      <p:sp>
        <p:nvSpPr>
          <p:cNvPr id="6" name="Rectangle 5"/>
          <p:cNvSpPr/>
          <p:nvPr/>
        </p:nvSpPr>
        <p:spPr>
          <a:xfrm>
            <a:off x="247650" y="6268135"/>
            <a:ext cx="10820400" cy="369332"/>
          </a:xfrm>
          <a:prstGeom prst="rect">
            <a:avLst/>
          </a:prstGeom>
        </p:spPr>
        <p:txBody>
          <a:bodyPr wrap="square">
            <a:spAutoFit/>
          </a:bodyPr>
          <a:lstStyle/>
          <a:p>
            <a:pPr marL="14287" marR="0" lvl="0" indent="0" algn="l" defTabSz="914400" rtl="0" eaLnBrk="0" fontAlgn="base" latinLnBrk="0" hangingPunct="0">
              <a:lnSpc>
                <a:spcPct val="100000"/>
              </a:lnSpc>
              <a:spcBef>
                <a:spcPts val="0"/>
              </a:spcBef>
              <a:spcAft>
                <a:spcPts val="0"/>
              </a:spcAft>
              <a:buClr>
                <a:srgbClr val="0088B7"/>
              </a:buClr>
              <a:buSzTx/>
              <a:buFontTx/>
              <a:buNone/>
              <a:tabLst/>
              <a:defRPr/>
            </a:pPr>
            <a:r>
              <a:rPr kumimoji="0" lang="en-US" sz="1800" b="0"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a:t>
            </a:r>
            <a:r>
              <a:rPr kumimoji="0" lang="en-US" sz="1800" b="0" i="0" u="none" strike="noStrike" kern="1200" cap="none" spc="0" normalizeH="0" baseline="0" noProof="0" dirty="0">
                <a:ln>
                  <a:noFill/>
                </a:ln>
                <a:solidFill>
                  <a:srgbClr val="7F7F7F">
                    <a:lumMod val="75000"/>
                  </a:srgbClr>
                </a:solidFill>
                <a:effectLst/>
                <a:uLnTx/>
                <a:uFillTx/>
                <a:latin typeface="Calibri" panose="020F0502020204030204" pitchFamily="34" charset="0"/>
                <a:ea typeface="+mn-ea"/>
                <a:cs typeface="+mn-cs"/>
              </a:rPr>
              <a:t>Please do not transmit data for condition until CDC has received Office of Management and Budget approval.</a:t>
            </a:r>
          </a:p>
        </p:txBody>
      </p:sp>
    </p:spTree>
    <p:extLst>
      <p:ext uri="{BB962C8B-B14F-4D97-AF65-F5344CB8AC3E}">
        <p14:creationId xmlns:p14="http://schemas.microsoft.com/office/powerpoint/2010/main" val="2123409005"/>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descr="Table containing changes involving event codes, conditions, along with their type of surveillance whether its Emerging Infection Program, which is EIP only, Nationally Notifiable, for NNDSS, or Standardized Surveillance, which is SS. Those conditions with red asterick indicates please do not transmit data for condition until CDC has received Office of Management and Budget approval. " title="Changes to NNDSS Event Codes as of January 2019"/>
          <p:cNvGraphicFramePr>
            <a:graphicFrameLocks noGrp="1"/>
          </p:cNvGraphicFramePr>
          <p:nvPr>
            <p:extLst>
              <p:ext uri="{D42A27DB-BD31-4B8C-83A1-F6EECF244321}">
                <p14:modId xmlns:p14="http://schemas.microsoft.com/office/powerpoint/2010/main" val="2595757373"/>
              </p:ext>
            </p:extLst>
          </p:nvPr>
        </p:nvGraphicFramePr>
        <p:xfrm>
          <a:off x="303570" y="675427"/>
          <a:ext cx="11331641" cy="5712563"/>
        </p:xfrm>
        <a:graphic>
          <a:graphicData uri="http://schemas.openxmlformats.org/drawingml/2006/table">
            <a:tbl>
              <a:tblPr firstRow="1" bandRow="1">
                <a:tableStyleId>{5C22544A-7EE6-4342-B048-85BDC9FD1C3A}</a:tableStyleId>
              </a:tblPr>
              <a:tblGrid>
                <a:gridCol w="868228">
                  <a:extLst>
                    <a:ext uri="{9D8B030D-6E8A-4147-A177-3AD203B41FA5}">
                      <a16:colId xmlns:a16="http://schemas.microsoft.com/office/drawing/2014/main" val="3223637332"/>
                    </a:ext>
                  </a:extLst>
                </a:gridCol>
                <a:gridCol w="3745372">
                  <a:extLst>
                    <a:ext uri="{9D8B030D-6E8A-4147-A177-3AD203B41FA5}">
                      <a16:colId xmlns:a16="http://schemas.microsoft.com/office/drawing/2014/main" val="4234813017"/>
                    </a:ext>
                  </a:extLst>
                </a:gridCol>
                <a:gridCol w="5477069">
                  <a:extLst>
                    <a:ext uri="{9D8B030D-6E8A-4147-A177-3AD203B41FA5}">
                      <a16:colId xmlns:a16="http://schemas.microsoft.com/office/drawing/2014/main" val="3805693616"/>
                    </a:ext>
                  </a:extLst>
                </a:gridCol>
                <a:gridCol w="1240972">
                  <a:extLst>
                    <a:ext uri="{9D8B030D-6E8A-4147-A177-3AD203B41FA5}">
                      <a16:colId xmlns:a16="http://schemas.microsoft.com/office/drawing/2014/main" val="4286566676"/>
                    </a:ext>
                  </a:extLst>
                </a:gridCol>
              </a:tblGrid>
              <a:tr h="496940">
                <a:tc>
                  <a:txBody>
                    <a:bodyPr/>
                    <a:lstStyle/>
                    <a:p>
                      <a:r>
                        <a:rPr lang="en-US" sz="1400" dirty="0"/>
                        <a:t>Code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t>Condition</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t>Changes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t>Type of Surveillance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700391720"/>
                  </a:ext>
                </a:extLst>
              </a:tr>
              <a:tr h="298741">
                <a:tc>
                  <a:txBody>
                    <a:bodyPr/>
                    <a:lstStyle/>
                    <a:p>
                      <a:r>
                        <a:rPr lang="en-US" sz="1400" dirty="0">
                          <a:solidFill>
                            <a:sysClr val="windowText" lastClr="000000"/>
                          </a:solidFill>
                        </a:rPr>
                        <a:t>11565</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Yersiniosis (non-pestis)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Added (non-pestis) to the condition name; new case definition</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EIP only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946705679"/>
                  </a:ext>
                </a:extLst>
              </a:tr>
              <a:tr h="292317">
                <a:tc>
                  <a:txBody>
                    <a:bodyPr/>
                    <a:lstStyle/>
                    <a:p>
                      <a:r>
                        <a:rPr lang="en-US" sz="1400" dirty="0">
                          <a:solidFill>
                            <a:sysClr val="windowText" lastClr="000000"/>
                          </a:solidFill>
                        </a:rPr>
                        <a:t>11646 </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Respiratory Syncytial Virus-Associated Deaths</a:t>
                      </a:r>
                      <a:r>
                        <a:rPr lang="en-US" sz="1400" dirty="0">
                          <a:solidFill>
                            <a:srgbClr val="FF0000"/>
                          </a:solidFill>
                        </a:rPr>
                        <a:t>*</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solidFill>
                            <a:sysClr val="windowText" lastClr="000000"/>
                          </a:solidFill>
                        </a:rPr>
                        <a:t>Condition under standardized surveillance; new case definition</a:t>
                      </a:r>
                      <a:endParaRPr lang="en-US" sz="1400" dirty="0">
                        <a:solidFill>
                          <a:sysClr val="windowText" lastClr="00000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SS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3875065"/>
                  </a:ext>
                </a:extLst>
              </a:tr>
              <a:tr h="496940">
                <a:tc>
                  <a:txBody>
                    <a:bodyPr/>
                    <a:lstStyle/>
                    <a:p>
                      <a:r>
                        <a:rPr lang="en-US" sz="1400" dirty="0">
                          <a:solidFill>
                            <a:sysClr val="windowText" lastClr="000000"/>
                          </a:solidFill>
                        </a:rPr>
                        <a:t>10040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Diphtheria</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Updated print criteria to confirmed (removed probable and unknown</a:t>
                      </a:r>
                      <a:r>
                        <a:rPr lang="en-US" sz="1400" kern="1200" dirty="0">
                          <a:solidFill>
                            <a:sysClr val="windowText" lastClr="000000"/>
                          </a:solidFill>
                          <a:latin typeface="+mn-lt"/>
                          <a:ea typeface="+mn-ea"/>
                          <a:cs typeface="+mn-cs"/>
                        </a:rPr>
                        <a:t>); case definition revision</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NNDSS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71695012"/>
                  </a:ext>
                </a:extLst>
              </a:tr>
              <a:tr h="496940">
                <a:tc>
                  <a:txBody>
                    <a:bodyPr/>
                    <a:lstStyle/>
                    <a:p>
                      <a:r>
                        <a:rPr lang="en-US" sz="1400" dirty="0">
                          <a:solidFill>
                            <a:sysClr val="windowText" lastClr="000000"/>
                          </a:solidFill>
                        </a:rPr>
                        <a:t>10660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Yellow fever</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The request for immediate notifications has been removed; </a:t>
                      </a:r>
                      <a:r>
                        <a:rPr lang="en-US" sz="1400" kern="1200" dirty="0">
                          <a:solidFill>
                            <a:sysClr val="windowText" lastClr="000000"/>
                          </a:solidFill>
                          <a:latin typeface="+mn-lt"/>
                          <a:ea typeface="+mn-ea"/>
                          <a:cs typeface="+mn-cs"/>
                        </a:rPr>
                        <a:t>case definition revision</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NNDSS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78727942"/>
                  </a:ext>
                </a:extLst>
              </a:tr>
              <a:tr h="457821">
                <a:tc>
                  <a:txBody>
                    <a:bodyPr/>
                    <a:lstStyle/>
                    <a:p>
                      <a:r>
                        <a:rPr lang="en-US" sz="1400" dirty="0">
                          <a:solidFill>
                            <a:sysClr val="windowText" lastClr="000000"/>
                          </a:solidFill>
                        </a:rPr>
                        <a:t>10110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Hepatitis A, acute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Added case definition revision, 2019 to the notes; </a:t>
                      </a:r>
                      <a:r>
                        <a:rPr lang="en-US" sz="1400" kern="1200" dirty="0">
                          <a:solidFill>
                            <a:sysClr val="windowText" lastClr="000000"/>
                          </a:solidFill>
                          <a:latin typeface="+mn-lt"/>
                          <a:ea typeface="+mn-ea"/>
                          <a:cs typeface="+mn-cs"/>
                        </a:rPr>
                        <a:t>case definition revision</a:t>
                      </a:r>
                      <a:endParaRPr lang="en-US" sz="1400" dirty="0">
                        <a:solidFill>
                          <a:sysClr val="windowText" lastClr="00000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NNDSS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934792557"/>
                  </a:ext>
                </a:extLst>
              </a:tr>
              <a:tr h="247571">
                <a:tc gridSpan="3">
                  <a:txBody>
                    <a:bodyPr/>
                    <a:lstStyle/>
                    <a:p>
                      <a:r>
                        <a:rPr lang="en-US" sz="1400" b="1" kern="1200" dirty="0">
                          <a:solidFill>
                            <a:schemeClr val="lt1"/>
                          </a:solidFill>
                          <a:latin typeface="+mn-lt"/>
                          <a:ea typeface="+mn-ea"/>
                          <a:cs typeface="+mn-cs"/>
                        </a:rPr>
                        <a:t>In Support of Message Mapping Guides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solidFill>
                  </a:tcPr>
                </a:tc>
                <a:tc hMerge="1">
                  <a:txBody>
                    <a:bodyPr/>
                    <a:lstStyle/>
                    <a:p>
                      <a:endParaRPr lang="en-US"/>
                    </a:p>
                  </a:txBody>
                  <a:tcPr/>
                </a:tc>
                <a:tc hMerge="1">
                  <a:txBody>
                    <a:bodyPr/>
                    <a:lstStyle/>
                    <a:p>
                      <a:endParaRPr lang="en-US"/>
                    </a:p>
                  </a:txBody>
                  <a:tcPr/>
                </a:tc>
                <a:tc>
                  <a:txBody>
                    <a:bodyPr/>
                    <a:lstStyle/>
                    <a:p>
                      <a:endParaRPr lang="en-US" sz="1400" b="1" kern="1200" dirty="0">
                        <a:solidFill>
                          <a:schemeClr val="lt1"/>
                        </a:solidFill>
                        <a:latin typeface="+mn-lt"/>
                        <a:ea typeface="+mn-ea"/>
                        <a:cs typeface="+mn-cs"/>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2900858239"/>
                  </a:ext>
                </a:extLst>
              </a:tr>
              <a:tr h="260012">
                <a:tc>
                  <a:txBody>
                    <a:bodyPr/>
                    <a:lstStyle/>
                    <a:p>
                      <a:r>
                        <a:rPr lang="en-US" sz="1400" dirty="0">
                          <a:solidFill>
                            <a:sysClr val="windowText" lastClr="000000"/>
                          </a:solidFill>
                        </a:rPr>
                        <a:t>50120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Carbapenem-resistant </a:t>
                      </a:r>
                      <a:r>
                        <a:rPr lang="en-US" sz="1400" i="1" dirty="0">
                          <a:solidFill>
                            <a:sysClr val="windowText" lastClr="000000"/>
                          </a:solidFill>
                        </a:rPr>
                        <a:t>Enterobacteriaceae</a:t>
                      </a:r>
                      <a:r>
                        <a:rPr lang="en-US" sz="1400" dirty="0">
                          <a:solidFill>
                            <a:sysClr val="windowText" lastClr="000000"/>
                          </a:solidFill>
                        </a:rPr>
                        <a:t> (CRE)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Healthcare-associated Infections of Multi-Drug Resistant Organism MMG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EIP only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55077939"/>
                  </a:ext>
                </a:extLst>
              </a:tr>
              <a:tr h="516008">
                <a:tc>
                  <a:txBody>
                    <a:bodyPr/>
                    <a:lstStyle/>
                    <a:p>
                      <a:r>
                        <a:rPr lang="es-ES" sz="1400" dirty="0">
                          <a:solidFill>
                            <a:sysClr val="windowText" lastClr="000000"/>
                          </a:solidFill>
                        </a:rPr>
                        <a:t>50244</a:t>
                      </a:r>
                      <a:endParaRPr lang="en-US" sz="1400" dirty="0">
                        <a:solidFill>
                          <a:sysClr val="windowText" lastClr="00000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400" dirty="0">
                          <a:solidFill>
                            <a:sysClr val="windowText" lastClr="000000"/>
                          </a:solidFill>
                        </a:rPr>
                        <a:t>Carbapenemase-producing carbapenem-resistant </a:t>
                      </a:r>
                      <a:r>
                        <a:rPr lang="es-ES" sz="1400" i="1" dirty="0">
                          <a:solidFill>
                            <a:sysClr val="windowText" lastClr="000000"/>
                          </a:solidFill>
                        </a:rPr>
                        <a:t>Enterobacteriaceae</a:t>
                      </a:r>
                      <a:r>
                        <a:rPr lang="es-ES" sz="1400" dirty="0">
                          <a:solidFill>
                            <a:sysClr val="windowText" lastClr="000000"/>
                          </a:solidFill>
                        </a:rPr>
                        <a:t> (CP-CRE) </a:t>
                      </a:r>
                      <a:r>
                        <a:rPr lang="es-ES" sz="1400" dirty="0">
                          <a:solidFill>
                            <a:srgbClr val="FF0000"/>
                          </a:solidFill>
                        </a:rPr>
                        <a:t>*</a:t>
                      </a:r>
                      <a:endParaRPr lang="en-US" sz="1400" dirty="0">
                        <a:solidFill>
                          <a:srgbClr val="FF000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Healthcare-associated Infections of Multi-Drug Resistant Organism MMG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NNDSS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253359308"/>
                  </a:ext>
                </a:extLst>
              </a:tr>
              <a:tr h="516008">
                <a:tc>
                  <a:txBody>
                    <a:bodyPr/>
                    <a:lstStyle/>
                    <a:p>
                      <a:r>
                        <a:rPr lang="en-US" sz="1400" dirty="0">
                          <a:solidFill>
                            <a:sysClr val="windowText" lastClr="000000"/>
                          </a:solidFill>
                        </a:rPr>
                        <a:t>50260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Carbapenem Resistant </a:t>
                      </a:r>
                      <a:r>
                        <a:rPr lang="en-US" sz="1400" i="1" dirty="0">
                          <a:solidFill>
                            <a:sysClr val="windowText" lastClr="000000"/>
                          </a:solidFill>
                        </a:rPr>
                        <a:t>Acinetobacter baumannii </a:t>
                      </a:r>
                      <a:r>
                        <a:rPr lang="en-US" sz="1400" dirty="0">
                          <a:solidFill>
                            <a:sysClr val="windowText" lastClr="000000"/>
                          </a:solidFill>
                        </a:rPr>
                        <a:t>(CRAB) </a:t>
                      </a:r>
                      <a:endParaRPr kumimoji="0" lang="en-US" sz="1400" b="0" i="0" u="none" strike="noStrike" kern="1200" cap="none" spc="0" normalizeH="0" baseline="0" noProof="0" dirty="0">
                        <a:ln>
                          <a:noFill/>
                        </a:ln>
                        <a:solidFill>
                          <a:sysClr val="windowText" lastClr="000000"/>
                        </a:solidFill>
                        <a:effectLst/>
                        <a:uLnTx/>
                        <a:uFillTx/>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Healthcare-associated Infections of Multi-Drug Resistant Organism MMG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EIP only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54454292"/>
                  </a:ext>
                </a:extLst>
              </a:tr>
              <a:tr h="267660">
                <a:tc>
                  <a:txBody>
                    <a:bodyPr/>
                    <a:lstStyle/>
                    <a:p>
                      <a:r>
                        <a:rPr lang="en-US" sz="1400" dirty="0">
                          <a:solidFill>
                            <a:sysClr val="windowText" lastClr="000000"/>
                          </a:solidFill>
                        </a:rPr>
                        <a:t>50261</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Neonatal sepsis</a:t>
                      </a:r>
                      <a:endParaRPr kumimoji="0" lang="en-US" sz="1400" b="0" i="0" u="none" strike="noStrike" kern="1200" cap="none" spc="0" normalizeH="0" baseline="0" noProof="0" dirty="0">
                        <a:ln>
                          <a:noFill/>
                        </a:ln>
                        <a:solidFill>
                          <a:sysClr val="windowText" lastClr="000000"/>
                        </a:solidFill>
                        <a:effectLst/>
                        <a:uLnTx/>
                        <a:uFillTx/>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Respiratory and Invasive Bacterial Diseases MMG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EIP only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928529160"/>
                  </a:ext>
                </a:extLst>
              </a:tr>
              <a:tr h="298741">
                <a:tc>
                  <a:txBody>
                    <a:bodyPr/>
                    <a:lstStyle/>
                    <a:p>
                      <a:r>
                        <a:rPr lang="en-US" sz="1400" dirty="0">
                          <a:solidFill>
                            <a:sysClr val="windowText" lastClr="000000"/>
                          </a:solidFill>
                        </a:rPr>
                        <a:t>50259</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Streptococcal disease, invasive, group A</a:t>
                      </a:r>
                      <a:endParaRPr kumimoji="0" lang="en-US" sz="1400" b="0" i="0" u="none" strike="noStrike" kern="1200" cap="none" spc="0" normalizeH="0" baseline="0" noProof="0" dirty="0">
                        <a:ln>
                          <a:noFill/>
                        </a:ln>
                        <a:solidFill>
                          <a:sysClr val="windowText" lastClr="000000"/>
                        </a:solidFill>
                        <a:effectLst/>
                        <a:uLnTx/>
                        <a:uFillTx/>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Respiratory and Invasive Bacterial Diseases MMG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EIP only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971160505"/>
                  </a:ext>
                </a:extLst>
              </a:tr>
              <a:tr h="298741">
                <a:tc>
                  <a:txBody>
                    <a:bodyPr/>
                    <a:lstStyle/>
                    <a:p>
                      <a:r>
                        <a:rPr lang="en-US" sz="1400" dirty="0">
                          <a:solidFill>
                            <a:sysClr val="windowText" lastClr="000000"/>
                          </a:solidFill>
                        </a:rPr>
                        <a:t>50260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ysClr val="windowText" lastClr="000000"/>
                          </a:solidFill>
                        </a:rPr>
                        <a:t>Streptococcal disease, invasive, group B</a:t>
                      </a:r>
                      <a:endParaRPr kumimoji="0" lang="en-US" sz="1400" b="0" i="0" u="none" strike="noStrike" kern="1200" cap="none" spc="0" normalizeH="0" baseline="0" noProof="0" dirty="0">
                        <a:ln>
                          <a:noFill/>
                        </a:ln>
                        <a:solidFill>
                          <a:sysClr val="windowText" lastClr="000000"/>
                        </a:solidFill>
                        <a:effectLst/>
                        <a:uLnTx/>
                        <a:uFillTx/>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Respiratory and Invasive Bacterial Diseases MMG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EIP only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947633299"/>
                  </a:ext>
                </a:extLst>
              </a:tr>
              <a:tr h="470003">
                <a:tc>
                  <a:txBody>
                    <a:bodyPr/>
                    <a:lstStyle/>
                    <a:p>
                      <a:r>
                        <a:rPr lang="pt-BR" sz="1400" dirty="0">
                          <a:solidFill>
                            <a:sysClr val="windowText" lastClr="000000"/>
                          </a:solidFill>
                        </a:rPr>
                        <a:t>11566</a:t>
                      </a:r>
                      <a:endParaRPr lang="en-US" sz="1400" dirty="0">
                        <a:solidFill>
                          <a:sysClr val="windowText" lastClr="00000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400" dirty="0">
                          <a:solidFill>
                            <a:sysClr val="windowText" lastClr="000000"/>
                          </a:solidFill>
                        </a:rPr>
                        <a:t>Enterotoxigenic </a:t>
                      </a:r>
                      <a:r>
                        <a:rPr lang="pt-BR" sz="1400" i="1" dirty="0">
                          <a:solidFill>
                            <a:sysClr val="windowText" lastClr="000000"/>
                          </a:solidFill>
                        </a:rPr>
                        <a:t>E.coli</a:t>
                      </a:r>
                      <a:r>
                        <a:rPr lang="pt-BR" sz="1400" dirty="0">
                          <a:solidFill>
                            <a:sysClr val="windowText" lastClr="000000"/>
                          </a:solidFill>
                        </a:rPr>
                        <a:t> (ETEC)</a:t>
                      </a:r>
                      <a:endParaRPr kumimoji="0" lang="en-US" sz="1400" b="0" i="0" u="none" strike="noStrike" kern="1200" cap="none" spc="0" normalizeH="0" baseline="0" noProof="0" dirty="0">
                        <a:ln>
                          <a:noFill/>
                        </a:ln>
                        <a:solidFill>
                          <a:sysClr val="windowText" lastClr="000000"/>
                        </a:solidFill>
                        <a:effectLst/>
                        <a:uLnTx/>
                        <a:uFillTx/>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kumimoji="0" lang="en-US" sz="1400" b="0" i="0" u="none" strike="noStrike" kern="1200" cap="none" spc="0" normalizeH="0" baseline="0" noProof="0" dirty="0">
                          <a:ln>
                            <a:noFill/>
                          </a:ln>
                          <a:solidFill>
                            <a:sysClr val="windowText" lastClr="000000"/>
                          </a:solidFill>
                          <a:effectLst/>
                          <a:uLnTx/>
                          <a:uFillTx/>
                        </a:rPr>
                        <a:t>FDD</a:t>
                      </a:r>
                      <a:r>
                        <a:rPr kumimoji="0" lang="en-US" sz="1400" b="0" i="0" u="none" strike="noStrike" kern="1200" cap="none" spc="0" normalizeH="0" noProof="0" dirty="0">
                          <a:ln>
                            <a:noFill/>
                          </a:ln>
                          <a:solidFill>
                            <a:sysClr val="windowText" lastClr="000000"/>
                          </a:solidFill>
                          <a:effectLst/>
                          <a:uLnTx/>
                          <a:uFillTx/>
                        </a:rPr>
                        <a:t> MMG</a:t>
                      </a:r>
                      <a:endParaRPr lang="en-US" sz="1400" dirty="0">
                        <a:solidFill>
                          <a:sysClr val="windowText" lastClr="00000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en-US" sz="1400" dirty="0">
                          <a:solidFill>
                            <a:sysClr val="windowText" lastClr="000000"/>
                          </a:solidFill>
                        </a:rPr>
                        <a:t>EIP only</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166607301"/>
                  </a:ext>
                </a:extLst>
              </a:tr>
            </a:tbl>
          </a:graphicData>
        </a:graphic>
      </p:graphicFrame>
      <p:sp>
        <p:nvSpPr>
          <p:cNvPr id="5" name="Rectangle 4"/>
          <p:cNvSpPr/>
          <p:nvPr/>
        </p:nvSpPr>
        <p:spPr>
          <a:xfrm>
            <a:off x="247649" y="6411590"/>
            <a:ext cx="10820400" cy="307777"/>
          </a:xfrm>
          <a:prstGeom prst="rect">
            <a:avLst/>
          </a:prstGeom>
        </p:spPr>
        <p:txBody>
          <a:bodyPr wrap="square">
            <a:spAutoFit/>
          </a:bodyPr>
          <a:lstStyle/>
          <a:p>
            <a:pPr marL="14287" marR="0" lvl="0" indent="0" algn="l" defTabSz="914400" rtl="0" eaLnBrk="0" fontAlgn="base" latinLnBrk="0" hangingPunct="0">
              <a:lnSpc>
                <a:spcPct val="100000"/>
              </a:lnSpc>
              <a:spcBef>
                <a:spcPts val="0"/>
              </a:spcBef>
              <a:spcAft>
                <a:spcPts val="0"/>
              </a:spcAft>
              <a:buClr>
                <a:srgbClr val="0088B7"/>
              </a:buClr>
              <a:buSzTx/>
              <a:buFontTx/>
              <a:buNone/>
              <a:tabLst/>
              <a:defRPr/>
            </a:pPr>
            <a:r>
              <a:rPr kumimoji="0" lang="en-US" sz="1400" b="0"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7F7F7F">
                    <a:lumMod val="75000"/>
                  </a:srgbClr>
                </a:solidFill>
                <a:effectLst/>
                <a:uLnTx/>
                <a:uFillTx/>
                <a:latin typeface="Calibri" panose="020F0502020204030204" pitchFamily="34" charset="0"/>
                <a:ea typeface="+mn-ea"/>
                <a:cs typeface="+mn-cs"/>
              </a:rPr>
              <a:t>Please do not transmit data for condition until CDC has received Office of Management and Budget approval.</a:t>
            </a:r>
          </a:p>
        </p:txBody>
      </p:sp>
      <p:sp>
        <p:nvSpPr>
          <p:cNvPr id="6" name="Title 1"/>
          <p:cNvSpPr>
            <a:spLocks noGrp="1"/>
          </p:cNvSpPr>
          <p:nvPr>
            <p:ph type="title"/>
          </p:nvPr>
        </p:nvSpPr>
        <p:spPr>
          <a:xfrm>
            <a:off x="366449" y="191333"/>
            <a:ext cx="10972800" cy="460494"/>
          </a:xfrm>
        </p:spPr>
        <p:txBody>
          <a:bodyPr>
            <a:noAutofit/>
          </a:bodyPr>
          <a:lstStyle/>
          <a:p>
            <a:r>
              <a:rPr lang="en-US" sz="3600" dirty="0"/>
              <a:t>Changes to NNDSS Event Codes, as of January 2019</a:t>
            </a:r>
            <a:endParaRPr lang="en-US" sz="3600" b="1" dirty="0">
              <a:solidFill>
                <a:schemeClr val="accent1">
                  <a:lumMod val="75000"/>
                </a:schemeClr>
              </a:solidFill>
            </a:endParaRPr>
          </a:p>
        </p:txBody>
      </p:sp>
    </p:spTree>
    <p:extLst>
      <p:ext uri="{BB962C8B-B14F-4D97-AF65-F5344CB8AC3E}">
        <p14:creationId xmlns:p14="http://schemas.microsoft.com/office/powerpoint/2010/main" val="1168158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18801" y="5035748"/>
            <a:ext cx="7898220" cy="185698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0818"/>
                </a:solidFill>
                <a:latin typeface="Calibri" panose="020F0502020204030204" pitchFamily="34" charset="0"/>
                <a:cs typeface="Arial" panose="020B0604020202020204" pitchFamily="34" charset="0"/>
              </a:rPr>
              <a:t>Bill Morrill</a:t>
            </a:r>
            <a:endParaRPr kumimoji="0" lang="en-US" sz="2400" b="1" i="0" u="none" strike="noStrike" kern="1200" cap="none" spc="0" normalizeH="0" baseline="0" noProof="0" dirty="0">
              <a:ln>
                <a:noFill/>
              </a:ln>
              <a:solidFill>
                <a:srgbClr val="000818"/>
              </a:solidFill>
              <a:effectLst/>
              <a:uLnTx/>
              <a:uFillTx/>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cs typeface="Arial" panose="020B0604020202020204" pitchFamily="34" charset="0"/>
              </a:rPr>
              <a:t>Center for Surveillance, Epidemiology and Laboratory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96D6"/>
                </a:solidFill>
                <a:effectLst/>
                <a:uLnTx/>
                <a:uFillTx/>
                <a:latin typeface="Calibri" panose="020F0502020204030204" pitchFamily="34" charset="0"/>
                <a:cs typeface="Arial" panose="020B0604020202020204" pitchFamily="34" charset="0"/>
              </a:rPr>
              <a:t>Centers for Disease Control and Prevention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0096D6"/>
              </a:solidFill>
              <a:latin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67" b="0" i="0" u="none" strike="noStrike" kern="1200" cap="none" spc="0" normalizeH="0" baseline="0" noProof="0" dirty="0">
              <a:ln>
                <a:noFill/>
              </a:ln>
              <a:solidFill>
                <a:srgbClr val="0096D6"/>
              </a:solidFill>
              <a:effectLst/>
              <a:uLnTx/>
              <a:uFillTx/>
              <a:latin typeface="Calibri" panose="020F0502020204030204" pitchFamily="34" charset="0"/>
              <a:ea typeface="+mn-ea"/>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254828" y="2960461"/>
            <a:ext cx="7258934" cy="1155779"/>
          </a:xfrm>
        </p:spPr>
        <p:txBody>
          <a:bodyPr/>
          <a:lstStyle/>
          <a:p>
            <a:pPr marL="0" marR="0" lvl="0" indent="0" algn="l" defTabSz="914400" rtl="0" eaLnBrk="0" fontAlgn="base" latinLnBrk="0" hangingPunct="0">
              <a:lnSpc>
                <a:spcPts val="4000"/>
              </a:lnSpc>
              <a:spcBef>
                <a:spcPct val="0"/>
              </a:spcBef>
              <a:spcAft>
                <a:spcPct val="0"/>
              </a:spcAft>
              <a:buClrTx/>
              <a:buSzTx/>
              <a:buFontTx/>
              <a:buNone/>
              <a:tabLst/>
              <a:defRPr/>
            </a:pPr>
            <a:r>
              <a:rPr lang="en-US" dirty="0"/>
              <a:t>MMG Value Set Updates</a:t>
            </a:r>
            <a:endParaRPr lang="en-US" dirty="0">
              <a:effectLst/>
            </a:endParaRPr>
          </a:p>
          <a:p>
            <a:endParaRPr lang="en-US" dirty="0"/>
          </a:p>
        </p:txBody>
      </p:sp>
    </p:spTree>
    <p:extLst>
      <p:ext uri="{BB962C8B-B14F-4D97-AF65-F5344CB8AC3E}">
        <p14:creationId xmlns:p14="http://schemas.microsoft.com/office/powerpoint/2010/main" val="1798792808"/>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0530" y="969819"/>
            <a:ext cx="11123287" cy="5272627"/>
          </a:xfrm>
        </p:spPr>
        <p:txBody>
          <a:bodyPr/>
          <a:lstStyle/>
          <a:p>
            <a:pPr marL="90502" indent="-379413"/>
            <a:r>
              <a:rPr lang="en-US" sz="2400" dirty="0">
                <a:solidFill>
                  <a:srgbClr val="5F5F5F"/>
                </a:solidFill>
                <a:cs typeface="Calibri" panose="020F0502020204030204" pitchFamily="34" charset="0"/>
              </a:rPr>
              <a:t>Value set updates to the Generic v2.0 MMG (impacts all messages):</a:t>
            </a:r>
          </a:p>
          <a:p>
            <a:pPr marL="609613" lvl="1"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rPr>
              <a:t>Birth Country, Country, and County </a:t>
            </a:r>
          </a:p>
          <a:p>
            <a:pPr marL="609613" lvl="1"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rPr>
              <a:t>Case Transmission Mode: Added “Droplet transmission”</a:t>
            </a:r>
          </a:p>
          <a:p>
            <a:pPr marL="76227"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rPr>
              <a:t>Condition-specific value sets for Final guides:</a:t>
            </a:r>
          </a:p>
          <a:p>
            <a:pPr marL="609613" lvl="1"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rPr>
              <a:t>VPD guides (Mumps, Pertussis, Varicella)</a:t>
            </a:r>
          </a:p>
          <a:p>
            <a:pPr marL="1143000" lvl="2"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hlinkClick r:id="rId3"/>
              </a:rPr>
              <a:t>Manufacturers of vaccines</a:t>
            </a:r>
            <a:r>
              <a:rPr lang="en-US" sz="2400" dirty="0">
                <a:solidFill>
                  <a:srgbClr val="5F5F5F"/>
                </a:solidFill>
                <a:cs typeface="Calibri" panose="020F0502020204030204" pitchFamily="34" charset="0"/>
              </a:rPr>
              <a:t>: Updated to reflect Immunization Program’s list</a:t>
            </a:r>
          </a:p>
          <a:p>
            <a:pPr marL="1143000" lvl="2"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hlinkClick r:id="rId4"/>
              </a:rPr>
              <a:t>Case Detection Method</a:t>
            </a:r>
            <a:r>
              <a:rPr lang="en-US" sz="2400" dirty="0">
                <a:solidFill>
                  <a:srgbClr val="5F5F5F"/>
                </a:solidFill>
                <a:cs typeface="Calibri" panose="020F0502020204030204" pitchFamily="34" charset="0"/>
              </a:rPr>
              <a:t>: Added “</a:t>
            </a:r>
            <a:r>
              <a:rPr lang="en-US" sz="2400" dirty="0">
                <a:solidFill>
                  <a:srgbClr val="5F5F5F"/>
                </a:solidFill>
              </a:rPr>
              <a:t>Laboratory Reported”</a:t>
            </a:r>
            <a:endParaRPr lang="en-US" sz="2400" dirty="0">
              <a:solidFill>
                <a:srgbClr val="5F5F5F"/>
              </a:solidFill>
              <a:cs typeface="Calibri" panose="020F0502020204030204" pitchFamily="34" charset="0"/>
            </a:endParaRPr>
          </a:p>
          <a:p>
            <a:pPr marL="1143000" lvl="2"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hlinkClick r:id="rId5"/>
              </a:rPr>
              <a:t>Lab Test Interpretation</a:t>
            </a:r>
            <a:r>
              <a:rPr lang="en-US" sz="2400" dirty="0">
                <a:solidFill>
                  <a:srgbClr val="5F5F5F"/>
                </a:solidFill>
                <a:cs typeface="Calibri" panose="020F0502020204030204" pitchFamily="34" charset="0"/>
              </a:rPr>
              <a:t>: </a:t>
            </a:r>
            <a:r>
              <a:rPr lang="en-US" sz="2400" dirty="0">
                <a:solidFill>
                  <a:srgbClr val="5F5F5F"/>
                </a:solidFill>
              </a:rPr>
              <a:t>Added “Vaccine type strain" and “Wild type strain"</a:t>
            </a:r>
            <a:endParaRPr lang="en-US" sz="2400" dirty="0">
              <a:solidFill>
                <a:srgbClr val="5F5F5F"/>
              </a:solidFill>
              <a:cs typeface="Calibri" panose="020F0502020204030204" pitchFamily="34" charset="0"/>
            </a:endParaRPr>
          </a:p>
          <a:p>
            <a:pPr marL="1143000" lvl="2"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hlinkClick r:id="rId6"/>
              </a:rPr>
              <a:t>Complications (Mumps)</a:t>
            </a:r>
            <a:r>
              <a:rPr lang="en-US" sz="2400" dirty="0">
                <a:solidFill>
                  <a:srgbClr val="5F5F5F"/>
                </a:solidFill>
                <a:cs typeface="Calibri" panose="020F0502020204030204" pitchFamily="34" charset="0"/>
              </a:rPr>
              <a:t>: </a:t>
            </a:r>
            <a:r>
              <a:rPr lang="en-US" sz="2400" dirty="0">
                <a:solidFill>
                  <a:srgbClr val="5F5F5F"/>
                </a:solidFill>
              </a:rPr>
              <a:t>Added "Oophoritis", "Mastitis", and "Pancreatitis"</a:t>
            </a:r>
            <a:endParaRPr lang="en-US" sz="2400" dirty="0">
              <a:solidFill>
                <a:srgbClr val="5F5F5F"/>
              </a:solidFill>
              <a:cs typeface="Calibri" panose="020F0502020204030204" pitchFamily="34" charset="0"/>
            </a:endParaRPr>
          </a:p>
          <a:p>
            <a:pPr marL="609613" lvl="1"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rPr>
              <a:t>Arboviral v1.3</a:t>
            </a:r>
          </a:p>
          <a:p>
            <a:pPr marL="1143000" lvl="2"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hlinkClick r:id="rId7"/>
              </a:rPr>
              <a:t>Virus Type: </a:t>
            </a:r>
            <a:r>
              <a:rPr lang="en-US" sz="2400" dirty="0">
                <a:solidFill>
                  <a:srgbClr val="5F5F5F"/>
                </a:solidFill>
                <a:cs typeface="Calibri" panose="020F0502020204030204" pitchFamily="34" charset="0"/>
              </a:rPr>
              <a:t>Added Bourbon virus, Alkhurma virus, and Heartland virus </a:t>
            </a:r>
          </a:p>
          <a:p>
            <a:pPr marL="1143000" lvl="2" indent="-228600" eaLnBrk="1" fontAlgn="auto" hangingPunct="1">
              <a:lnSpc>
                <a:spcPct val="90000"/>
              </a:lnSpc>
              <a:spcBef>
                <a:spcPts val="500"/>
              </a:spcBef>
              <a:spcAft>
                <a:spcPts val="0"/>
              </a:spcAft>
            </a:pPr>
            <a:r>
              <a:rPr lang="en-US" sz="2400" dirty="0">
                <a:solidFill>
                  <a:srgbClr val="5F5F5F"/>
                </a:solidFill>
                <a:cs typeface="Calibri" panose="020F0502020204030204" pitchFamily="34" charset="0"/>
                <a:hlinkClick r:id="rId8"/>
              </a:rPr>
              <a:t>Lab Test Type</a:t>
            </a:r>
            <a:r>
              <a:rPr lang="en-US" sz="2400" dirty="0">
                <a:solidFill>
                  <a:srgbClr val="5F5F5F"/>
                </a:solidFill>
                <a:cs typeface="Calibri" panose="020F0502020204030204" pitchFamily="34" charset="0"/>
              </a:rPr>
              <a:t>: Added Arboviral antigen</a:t>
            </a:r>
          </a:p>
          <a:p>
            <a:pPr marL="609613" lvl="1" indent="-228600" eaLnBrk="1" fontAlgn="auto" hangingPunct="1">
              <a:lnSpc>
                <a:spcPct val="90000"/>
              </a:lnSpc>
              <a:spcBef>
                <a:spcPts val="500"/>
              </a:spcBef>
              <a:spcAft>
                <a:spcPts val="0"/>
              </a:spcAft>
            </a:pPr>
            <a:endParaRPr lang="en-US" sz="2400" dirty="0">
              <a:solidFill>
                <a:srgbClr val="5F5F5F"/>
              </a:solidFill>
              <a:latin typeface="Calibri" panose="020F0502020204030204"/>
            </a:endParaRPr>
          </a:p>
          <a:p>
            <a:pPr marL="609613" lvl="1" indent="-228600" eaLnBrk="1" fontAlgn="auto" hangingPunct="1">
              <a:lnSpc>
                <a:spcPct val="90000"/>
              </a:lnSpc>
              <a:spcBef>
                <a:spcPts val="500"/>
              </a:spcBef>
              <a:spcAft>
                <a:spcPts val="0"/>
              </a:spcAft>
            </a:pPr>
            <a:endParaRPr lang="en-US" sz="2400" dirty="0">
              <a:solidFill>
                <a:srgbClr val="5F5F5F"/>
              </a:solidFill>
              <a:latin typeface="Calibri" panose="020F0502020204030204"/>
            </a:endParaRPr>
          </a:p>
        </p:txBody>
      </p:sp>
      <p:sp>
        <p:nvSpPr>
          <p:cNvPr id="2" name="Title 1"/>
          <p:cNvSpPr>
            <a:spLocks noGrp="1"/>
          </p:cNvSpPr>
          <p:nvPr>
            <p:ph type="title"/>
          </p:nvPr>
        </p:nvSpPr>
        <p:spPr>
          <a:xfrm>
            <a:off x="360530" y="179294"/>
            <a:ext cx="10912258" cy="725212"/>
          </a:xfrm>
        </p:spPr>
        <p:txBody>
          <a:bodyPr/>
          <a:lstStyle/>
          <a:p>
            <a:r>
              <a:rPr lang="en-US" sz="3730" dirty="0"/>
              <a:t>Recent Updates to Finalized MMG Value Sets</a:t>
            </a:r>
            <a:endParaRPr lang="en-US" sz="3730" dirty="0">
              <a:solidFill>
                <a:srgbClr val="2F97DA"/>
              </a:solidFill>
            </a:endParaRPr>
          </a:p>
        </p:txBody>
      </p:sp>
      <p:sp>
        <p:nvSpPr>
          <p:cNvPr id="4" name="TextBox 3"/>
          <p:cNvSpPr txBox="1"/>
          <p:nvPr/>
        </p:nvSpPr>
        <p:spPr>
          <a:xfrm>
            <a:off x="984743" y="5934670"/>
            <a:ext cx="10499074"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MMGs available on the </a:t>
            </a:r>
            <a:r>
              <a:rPr kumimoji="0" lang="en-US" sz="1800" b="0" i="0" u="none" strike="noStrike" kern="1200" cap="none" spc="0" normalizeH="0" baseline="0" noProof="0">
                <a:ln>
                  <a:noFill/>
                </a:ln>
                <a:solidFill>
                  <a:srgbClr val="5F5F5F"/>
                </a:solidFill>
                <a:effectLst/>
                <a:uLnTx/>
                <a:uFillTx/>
                <a:latin typeface="Calibri" panose="020F0502020204030204" pitchFamily="34" charset="0"/>
                <a:ea typeface="+mn-ea"/>
                <a:cs typeface="+mn-cs"/>
              </a:rPr>
              <a:t>NNDSS Technical </a:t>
            </a:r>
            <a:r>
              <a:rPr kumimoji="0" lang="en-US" sz="1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Resource </a:t>
            </a:r>
            <a:r>
              <a:rPr kumimoji="0" lang="en-US" sz="1800" b="0" i="0" u="none" strike="noStrike" kern="1200" cap="none" spc="0" normalizeH="0" baseline="0" noProof="0">
                <a:ln>
                  <a:noFill/>
                </a:ln>
                <a:solidFill>
                  <a:srgbClr val="5F5F5F"/>
                </a:solidFill>
                <a:effectLst/>
                <a:uLnTx/>
                <a:uFillTx/>
                <a:latin typeface="Calibri" panose="020F0502020204030204" pitchFamily="34" charset="0"/>
                <a:ea typeface="+mn-ea"/>
                <a:cs typeface="+mn-cs"/>
              </a:rPr>
              <a:t>Center at</a:t>
            </a:r>
            <a:br>
              <a:rPr kumimoji="0" lang="en-US" sz="1800" b="0" i="0" u="none" strike="noStrike" kern="1200" cap="none" spc="0" normalizeH="0" baseline="0" noProof="0">
                <a:ln>
                  <a:noFill/>
                </a:ln>
                <a:solidFill>
                  <a:srgbClr val="5F5F5F"/>
                </a:solidFill>
                <a:effectLst/>
                <a:uLnTx/>
                <a:uFillTx/>
                <a:latin typeface="Calibri" panose="020F0502020204030204" pitchFamily="34" charset="0"/>
                <a:ea typeface="+mn-ea"/>
                <a:cs typeface="+mn-cs"/>
              </a:rPr>
            </a:br>
            <a:r>
              <a:rPr kumimoji="0" lang="en-US" sz="1800" b="0" i="0" u="none" strike="noStrike" kern="1200" cap="none" spc="0" normalizeH="0" baseline="0" noProof="0">
                <a:ln>
                  <a:noFill/>
                </a:ln>
                <a:solidFill>
                  <a:srgbClr val="000000"/>
                </a:solidFill>
                <a:effectLst/>
                <a:uLnTx/>
                <a:uFillTx/>
                <a:latin typeface="Calibri" panose="020F0502020204030204" pitchFamily="34" charset="0"/>
                <a:ea typeface="+mn-ea"/>
                <a:cs typeface="+mn-cs"/>
                <a:hlinkClick r:id="rId9"/>
              </a:rPr>
              <a:t>https</a:t>
            </a:r>
            <a:r>
              <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hlinkClick r:id="rId9"/>
              </a:rPr>
              <a:t>://ndc.services.cdc.gov/message-mapping-guides/</a:t>
            </a:r>
            <a:r>
              <a:rPr kumimoji="0" 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9758957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530" y="-225118"/>
            <a:ext cx="10972800" cy="1143000"/>
          </a:xfrm>
        </p:spPr>
        <p:txBody>
          <a:bodyPr/>
          <a:lstStyle/>
          <a:p>
            <a:r>
              <a:rPr lang="en-US" dirty="0"/>
              <a:t>Implications for Sending Case Notifications</a:t>
            </a:r>
          </a:p>
        </p:txBody>
      </p:sp>
      <p:sp>
        <p:nvSpPr>
          <p:cNvPr id="7" name="Text Placeholder 6"/>
          <p:cNvSpPr>
            <a:spLocks noGrp="1"/>
          </p:cNvSpPr>
          <p:nvPr>
            <p:ph type="body" sz="quarter" idx="10"/>
          </p:nvPr>
        </p:nvSpPr>
        <p:spPr>
          <a:xfrm>
            <a:off x="524159" y="1433366"/>
            <a:ext cx="10972800" cy="4455584"/>
          </a:xfrm>
        </p:spPr>
        <p:txBody>
          <a:bodyPr/>
          <a:lstStyle/>
          <a:p>
            <a:r>
              <a:rPr lang="en-US" dirty="0">
                <a:solidFill>
                  <a:srgbClr val="5F5F5F"/>
                </a:solidFill>
              </a:rPr>
              <a:t>Use new event codes for all 2019 cases. </a:t>
            </a:r>
          </a:p>
          <a:p>
            <a:endParaRPr lang="en-US" dirty="0">
              <a:solidFill>
                <a:srgbClr val="5F5F5F"/>
              </a:solidFill>
            </a:endParaRPr>
          </a:p>
          <a:p>
            <a:r>
              <a:rPr lang="en-US" dirty="0">
                <a:solidFill>
                  <a:srgbClr val="5F5F5F"/>
                </a:solidFill>
              </a:rPr>
              <a:t>For 2018 cases, continue to use 2018 event codes.</a:t>
            </a:r>
          </a:p>
          <a:p>
            <a:endParaRPr lang="en-US" dirty="0">
              <a:solidFill>
                <a:srgbClr val="5F5F5F"/>
              </a:solidFill>
            </a:endParaRPr>
          </a:p>
          <a:p>
            <a:r>
              <a:rPr lang="en-US" dirty="0">
                <a:solidFill>
                  <a:srgbClr val="5F5F5F"/>
                </a:solidFill>
              </a:rPr>
              <a:t>Jurisdictions should update surveillance systems with updated value sets.</a:t>
            </a:r>
          </a:p>
          <a:p>
            <a:pPr lvl="1"/>
            <a:r>
              <a:rPr lang="en-US" dirty="0">
                <a:solidFill>
                  <a:srgbClr val="5F5F5F"/>
                </a:solidFill>
              </a:rPr>
              <a:t>For each MMG published on the HL7 Resource Center, the “PHIN VADS links to the case notification views” link displays all of the updated value sets for a condition.</a:t>
            </a:r>
          </a:p>
          <a:p>
            <a:pPr marL="0" indent="0">
              <a:buNone/>
            </a:pPr>
            <a:endParaRPr lang="en-US" dirty="0"/>
          </a:p>
          <a:p>
            <a:endParaRPr lang="en-US" dirty="0"/>
          </a:p>
        </p:txBody>
      </p:sp>
    </p:spTree>
    <p:extLst>
      <p:ext uri="{BB962C8B-B14F-4D97-AF65-F5344CB8AC3E}">
        <p14:creationId xmlns:p14="http://schemas.microsoft.com/office/powerpoint/2010/main" val="3878500999"/>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3600" dirty="0"/>
              <a:t>Questions and Answers</a:t>
            </a:r>
            <a:endParaRPr lang="en-US" dirty="0"/>
          </a:p>
        </p:txBody>
      </p:sp>
      <p:pic>
        <p:nvPicPr>
          <p:cNvPr id="2" name="Picture 1" descr="Placeholder to allow time in presentaiton for questions and answers." title="Questions and Answ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9855" y="1417639"/>
            <a:ext cx="7592291" cy="4267200"/>
          </a:xfrm>
          <a:prstGeom prst="rect">
            <a:avLst/>
          </a:prstGeom>
        </p:spPr>
      </p:pic>
    </p:spTree>
    <p:extLst>
      <p:ext uri="{BB962C8B-B14F-4D97-AF65-F5344CB8AC3E}">
        <p14:creationId xmlns:p14="http://schemas.microsoft.com/office/powerpoint/2010/main" val="1675529210"/>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1050" y="160482"/>
            <a:ext cx="10287000" cy="3847207"/>
          </a:xfrm>
          <a:prstGeom prst="rect">
            <a:avLst/>
          </a:prstGeom>
          <a:noFill/>
        </p:spPr>
        <p:txBody>
          <a:bodyPr wrap="square" rtlCol="0">
            <a:spAutoFit/>
          </a:bodyPr>
          <a:lstStyle/>
          <a:p>
            <a:pPr lvl="0" algn="ctr">
              <a:defRPr/>
            </a:pPr>
            <a:r>
              <a:rPr lang="en-US" sz="2000" b="1" dirty="0">
                <a:solidFill>
                  <a:srgbClr val="000000"/>
                </a:solidFill>
              </a:rPr>
              <a:t>Subscribe to monthly </a:t>
            </a:r>
            <a:r>
              <a:rPr lang="en-US" sz="2000" b="1" dirty="0">
                <a:solidFill>
                  <a:srgbClr val="FF0000"/>
                </a:solidFill>
              </a:rPr>
              <a:t>NMI Notes</a:t>
            </a:r>
            <a:r>
              <a:rPr lang="en-US" sz="2000" b="1" dirty="0">
                <a:solidFill>
                  <a:srgbClr val="000000"/>
                </a:solidFill>
              </a:rPr>
              <a:t> news updates at</a:t>
            </a:r>
            <a:br>
              <a:rPr lang="en-US" sz="2000" b="1" dirty="0">
                <a:solidFill>
                  <a:srgbClr val="000000"/>
                </a:solidFill>
              </a:rPr>
            </a:br>
            <a:r>
              <a:rPr lang="en-US" sz="2000" b="1" dirty="0">
                <a:solidFill>
                  <a:srgbClr val="000000"/>
                </a:solidFill>
              </a:rPr>
              <a:t> </a:t>
            </a:r>
            <a:r>
              <a:rPr lang="en-US" sz="2000" b="1" dirty="0">
                <a:hlinkClick r:id="rId3" tooltip="NMI Notes"/>
              </a:rPr>
              <a:t>https://www.cdc.gov/nndss/trc/news/</a:t>
            </a:r>
            <a:endParaRPr lang="en-US" sz="2000" b="1" dirty="0"/>
          </a:p>
          <a:p>
            <a:pPr lvl="0" algn="ctr">
              <a:defRPr/>
            </a:pPr>
            <a:endParaRPr lang="en-US" sz="2000" b="1" dirty="0">
              <a:solidFill>
                <a:srgbClr val="FF0000"/>
              </a:solidFill>
            </a:endParaRPr>
          </a:p>
          <a:p>
            <a:pPr lvl="0" algn="ctr">
              <a:defRPr/>
            </a:pPr>
            <a:r>
              <a:rPr lang="en-US" sz="2000" b="1" dirty="0">
                <a:solidFill>
                  <a:srgbClr val="000000"/>
                </a:solidFill>
              </a:rPr>
              <a:t>Access the </a:t>
            </a:r>
            <a:r>
              <a:rPr lang="en-US" sz="2000" b="1" dirty="0">
                <a:solidFill>
                  <a:srgbClr val="FF0000"/>
                </a:solidFill>
              </a:rPr>
              <a:t>NNDSS Technical Resource Center </a:t>
            </a:r>
            <a:r>
              <a:rPr lang="en-US" sz="2000" b="1" dirty="0">
                <a:solidFill>
                  <a:srgbClr val="000000"/>
                </a:solidFill>
              </a:rPr>
              <a:t>at</a:t>
            </a:r>
            <a:r>
              <a:rPr lang="en-US" sz="2000" b="1" dirty="0">
                <a:solidFill>
                  <a:srgbClr val="FF0000"/>
                </a:solidFill>
              </a:rPr>
              <a:t>  </a:t>
            </a:r>
          </a:p>
          <a:p>
            <a:pPr lvl="0" algn="ctr">
              <a:defRPr/>
            </a:pPr>
            <a:r>
              <a:rPr lang="en-US" sz="2000" b="1" dirty="0">
                <a:solidFill>
                  <a:srgbClr val="000000"/>
                </a:solidFill>
                <a:hlinkClick r:id="rId4" tooltip="NMI Technical Assistance and Training Resource Center"/>
              </a:rPr>
              <a:t>https://www.cdc.gov/nndss/trc/</a:t>
            </a:r>
            <a:endParaRPr lang="en-US" sz="2000" b="1" dirty="0">
              <a:solidFill>
                <a:srgbClr val="FF0000"/>
              </a:solidFill>
            </a:endParaRPr>
          </a:p>
          <a:p>
            <a:pPr lvl="0" algn="ctr">
              <a:defRPr/>
            </a:pPr>
            <a:endParaRPr lang="en-US" sz="2000" b="1" dirty="0">
              <a:solidFill>
                <a:srgbClr val="FF0000"/>
              </a:solidFill>
            </a:endParaRPr>
          </a:p>
          <a:p>
            <a:pPr lvl="0" algn="ctr">
              <a:defRPr/>
            </a:pPr>
            <a:r>
              <a:rPr lang="en-US" sz="2000" b="1" dirty="0">
                <a:solidFill>
                  <a:srgbClr val="000000"/>
                </a:solidFill>
              </a:rPr>
              <a:t>Request </a:t>
            </a:r>
            <a:r>
              <a:rPr lang="en-US" sz="2000" b="1" dirty="0">
                <a:solidFill>
                  <a:srgbClr val="FF0000"/>
                </a:solidFill>
              </a:rPr>
              <a:t>NNDSS technical assistance or onboarding </a:t>
            </a:r>
            <a:r>
              <a:rPr lang="en-US" sz="2000" b="1" dirty="0">
                <a:solidFill>
                  <a:srgbClr val="000000"/>
                </a:solidFill>
              </a:rPr>
              <a:t>at</a:t>
            </a:r>
          </a:p>
          <a:p>
            <a:pPr lvl="0" algn="ctr">
              <a:defRPr/>
            </a:pPr>
            <a:r>
              <a:rPr lang="en-US" sz="2000" b="1" dirty="0">
                <a:solidFill>
                  <a:srgbClr val="FF0000"/>
                </a:solidFill>
                <a:hlinkClick r:id="rId5" tooltip="NMI technical assistance or onboarding"/>
              </a:rPr>
              <a:t>edx@cdc.gov</a:t>
            </a:r>
            <a:r>
              <a:rPr lang="en-US" sz="2000" b="1" dirty="0">
                <a:solidFill>
                  <a:srgbClr val="000000"/>
                </a:solidFill>
              </a:rPr>
              <a:t> </a:t>
            </a:r>
          </a:p>
          <a:p>
            <a:pPr lvl="0" algn="ctr">
              <a:defRPr/>
            </a:pPr>
            <a:endParaRPr lang="en-US" sz="2000" b="1" dirty="0">
              <a:solidFill>
                <a:srgbClr val="FF0000"/>
              </a:solidFill>
            </a:endParaRPr>
          </a:p>
          <a:p>
            <a:pPr lvl="0" algn="ctr">
              <a:defRPr/>
            </a:pPr>
            <a:r>
              <a:rPr lang="en-US" sz="2000" b="1" dirty="0">
                <a:solidFill>
                  <a:srgbClr val="000000"/>
                </a:solidFill>
              </a:rPr>
              <a:t>Next </a:t>
            </a:r>
            <a:r>
              <a:rPr lang="en-US" sz="2000" b="1" dirty="0">
                <a:solidFill>
                  <a:srgbClr val="FF0000"/>
                </a:solidFill>
              </a:rPr>
              <a:t>NNDSS </a:t>
            </a:r>
            <a:r>
              <a:rPr lang="en-US" sz="2000" b="1" dirty="0" err="1">
                <a:solidFill>
                  <a:srgbClr val="FF0000"/>
                </a:solidFill>
              </a:rPr>
              <a:t>eSHARE</a:t>
            </a:r>
            <a:r>
              <a:rPr lang="en-US" sz="2000" b="1" dirty="0">
                <a:solidFill>
                  <a:srgbClr val="FF0000"/>
                </a:solidFill>
              </a:rPr>
              <a:t> </a:t>
            </a:r>
            <a:r>
              <a:rPr lang="en-US" sz="2000" b="1" dirty="0">
                <a:solidFill>
                  <a:srgbClr val="000000"/>
                </a:solidFill>
              </a:rPr>
              <a:t>is February 19, 2019 – details to come at</a:t>
            </a:r>
          </a:p>
          <a:p>
            <a:pPr lvl="0" algn="ctr">
              <a:defRPr/>
            </a:pPr>
            <a:r>
              <a:rPr lang="en-US" sz="2000" b="1" dirty="0">
                <a:solidFill>
                  <a:srgbClr val="000000"/>
                </a:solidFill>
              </a:rPr>
              <a:t> </a:t>
            </a:r>
            <a:r>
              <a:rPr lang="en-US" sz="2000" b="1" dirty="0">
                <a:solidFill>
                  <a:srgbClr val="FF0000"/>
                </a:solidFill>
                <a:hlinkClick r:id="rId6" tooltip="NMI eSHARE"/>
              </a:rPr>
              <a:t>https://www.cdc.gov/nndss/trc/onboarding/eshare.html</a:t>
            </a:r>
            <a:r>
              <a:rPr lang="en-US" sz="2000" b="1" dirty="0">
                <a:solidFill>
                  <a:srgbClr val="000000"/>
                </a:solidFill>
              </a:rPr>
              <a:t> </a:t>
            </a:r>
          </a:p>
          <a:p>
            <a:pPr algn="ctr"/>
            <a:endParaRPr lang="en-US" sz="24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3989511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1324" y="4549676"/>
            <a:ext cx="11627085" cy="2308324"/>
          </a:xfrm>
          <a:prstGeom prst="rect">
            <a:avLst/>
          </a:prstGeom>
        </p:spPr>
        <p:txBody>
          <a:bodyPr wrap="square">
            <a:spAutoFit/>
          </a:bodyPr>
          <a:lstStyle/>
          <a:p>
            <a:r>
              <a:rPr lang="en-US" sz="2400" b="1" dirty="0">
                <a:solidFill>
                  <a:srgbClr val="000000"/>
                </a:solidFill>
                <a:latin typeface="Calibri" panose="020F0502020204030204" pitchFamily="34" charset="0"/>
                <a:cs typeface="Arial" panose="020B0604020202020204" pitchFamily="34" charset="0"/>
              </a:rPr>
              <a:t>Lesliann Helmus, MSPH, CHTS-CP</a:t>
            </a:r>
            <a:r>
              <a:rPr lang="en-US" sz="2400" b="1" dirty="0">
                <a:solidFill>
                  <a:srgbClr val="C00000"/>
                </a:solidFill>
                <a:latin typeface="Calibri" panose="020F0502020204030204" pitchFamily="34" charset="0"/>
                <a:cs typeface="Arial" panose="020B0604020202020204" pitchFamily="34" charset="0"/>
              </a:rPr>
              <a:t>				</a:t>
            </a:r>
          </a:p>
          <a:p>
            <a:r>
              <a:rPr lang="en-US" sz="2400" b="1" dirty="0">
                <a:solidFill>
                  <a:srgbClr val="0096D6"/>
                </a:solidFill>
                <a:latin typeface="Calibri" panose="020F0502020204030204" pitchFamily="34" charset="0"/>
                <a:cs typeface="Arial" panose="020B0604020202020204" pitchFamily="34" charset="0"/>
              </a:rPr>
              <a:t>Associate Director for Surveillance	</a:t>
            </a:r>
          </a:p>
          <a:p>
            <a:endParaRPr lang="en-US" sz="2400" b="1" dirty="0">
              <a:solidFill>
                <a:srgbClr val="0096D6"/>
              </a:solidFill>
              <a:latin typeface="Calibri" panose="020F0502020204030204" pitchFamily="34" charset="0"/>
              <a:cs typeface="Arial" panose="020B0604020202020204" pitchFamily="34" charset="0"/>
            </a:endParaRPr>
          </a:p>
          <a:p>
            <a:r>
              <a:rPr lang="en-US" sz="2400" b="1" dirty="0">
                <a:solidFill>
                  <a:srgbClr val="000000"/>
                </a:solidFill>
                <a:latin typeface="Calibri" panose="020F0502020204030204" pitchFamily="34" charset="0"/>
                <a:cs typeface="Arial" panose="020B0604020202020204" pitchFamily="34" charset="0"/>
              </a:rPr>
              <a:t>Michele Hoover, MS</a:t>
            </a:r>
            <a:r>
              <a:rPr lang="en-US" sz="2400" b="1" dirty="0">
                <a:solidFill>
                  <a:srgbClr val="C00000"/>
                </a:solidFill>
                <a:latin typeface="Calibri" panose="020F0502020204030204" pitchFamily="34" charset="0"/>
                <a:cs typeface="Arial" panose="020B0604020202020204" pitchFamily="34" charset="0"/>
              </a:rPr>
              <a:t>	</a:t>
            </a:r>
            <a:endParaRPr lang="en-US" sz="2400" dirty="0">
              <a:solidFill>
                <a:srgbClr val="0096D6"/>
              </a:solidFill>
              <a:latin typeface="Calibri" panose="020F0502020204030204" pitchFamily="34" charset="0"/>
              <a:cs typeface="Arial" panose="020B0604020202020204" pitchFamily="34" charset="0"/>
            </a:endParaRPr>
          </a:p>
          <a:p>
            <a:r>
              <a:rPr lang="en-US" sz="2400" b="1" dirty="0">
                <a:solidFill>
                  <a:srgbClr val="0096D6"/>
                </a:solidFill>
                <a:latin typeface="Calibri" panose="020F0502020204030204" pitchFamily="34" charset="0"/>
                <a:cs typeface="Arial" panose="020B0604020202020204" pitchFamily="34" charset="0"/>
              </a:rPr>
              <a:t>Lead, State Implementation and Technical Assistance </a:t>
            </a:r>
          </a:p>
          <a:p>
            <a:endParaRPr lang="en-US" sz="2400" dirty="0">
              <a:solidFill>
                <a:srgbClr val="0096D6"/>
              </a:solidFill>
              <a:latin typeface="Calibri" panose="020F0502020204030204" pitchFamily="34" charset="0"/>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2729184" y="2817231"/>
            <a:ext cx="6911364" cy="1155779"/>
          </a:xfrm>
        </p:spPr>
        <p:txBody>
          <a:bodyPr/>
          <a:lstStyle/>
          <a:p>
            <a:pPr lvl="0">
              <a:defRPr/>
            </a:pPr>
            <a:r>
              <a:rPr lang="en-US" dirty="0"/>
              <a:t>NMI 2018 Accomplishments and </a:t>
            </a:r>
            <a:br>
              <a:rPr lang="en-US" dirty="0"/>
            </a:br>
            <a:r>
              <a:rPr lang="en-US" dirty="0"/>
              <a:t>2019 Plans</a:t>
            </a:r>
          </a:p>
        </p:txBody>
      </p:sp>
    </p:spTree>
    <p:extLst>
      <p:ext uri="{BB962C8B-B14F-4D97-AF65-F5344CB8AC3E}">
        <p14:creationId xmlns:p14="http://schemas.microsoft.com/office/powerpoint/2010/main" val="66158919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40"/>
            <a:ext cx="10972800" cy="912667"/>
          </a:xfrm>
        </p:spPr>
        <p:txBody>
          <a:bodyPr>
            <a:noAutofit/>
          </a:bodyPr>
          <a:lstStyle/>
          <a:p>
            <a:r>
              <a:rPr lang="en-US" sz="4270" dirty="0">
                <a:solidFill>
                  <a:schemeClr val="tx1">
                    <a:lumMod val="75000"/>
                    <a:lumOff val="25000"/>
                  </a:schemeClr>
                </a:solidFill>
              </a:rPr>
              <a:t>NMI Implementation Status                Jan 1, 2018</a:t>
            </a:r>
          </a:p>
        </p:txBody>
      </p:sp>
      <p:grpSp>
        <p:nvGrpSpPr>
          <p:cNvPr id="4" name="Group 3" descr="Map of the United States, including Alaska, Hawaii, and Puerto Rico. Highlighting states in purple for piloting, blue for onboarding, and green production as of January 1, 2018.  " title="NMI Implementation Status"/>
          <p:cNvGrpSpPr/>
          <p:nvPr/>
        </p:nvGrpSpPr>
        <p:grpSpPr>
          <a:xfrm>
            <a:off x="529084" y="1575564"/>
            <a:ext cx="11123557" cy="4808433"/>
            <a:chOff x="529084" y="1575564"/>
            <a:chExt cx="11123557" cy="4808433"/>
          </a:xfrm>
        </p:grpSpPr>
        <p:grpSp>
          <p:nvGrpSpPr>
            <p:cNvPr id="275" name="Group 274"/>
            <p:cNvGrpSpPr/>
            <p:nvPr/>
          </p:nvGrpSpPr>
          <p:grpSpPr>
            <a:xfrm>
              <a:off x="531262" y="1575564"/>
              <a:ext cx="11121379" cy="4808433"/>
              <a:chOff x="365760" y="1367304"/>
              <a:chExt cx="10505440" cy="4679952"/>
            </a:xfrm>
          </p:grpSpPr>
          <p:sp>
            <p:nvSpPr>
              <p:cNvPr id="276" name="Rectangle 144"/>
              <p:cNvSpPr>
                <a:spLocks noChangeArrowheads="1"/>
              </p:cNvSpPr>
              <p:nvPr/>
            </p:nvSpPr>
            <p:spPr bwMode="auto">
              <a:xfrm>
                <a:off x="365760" y="5730240"/>
                <a:ext cx="365760" cy="121920"/>
              </a:xfrm>
              <a:prstGeom prst="rect">
                <a:avLst/>
              </a:prstGeom>
              <a:solidFill>
                <a:srgbClr val="00B05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78" name="Text Box 107"/>
              <p:cNvSpPr txBox="1">
                <a:spLocks noChangeArrowheads="1"/>
              </p:cNvSpPr>
              <p:nvPr/>
            </p:nvSpPr>
            <p:spPr bwMode="auto">
              <a:xfrm>
                <a:off x="9962735" y="516045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panose="020B0604020202020204" pitchFamily="34" charset="0"/>
                    <a:ea typeface="+mn-ea"/>
                    <a:cs typeface="Arial" panose="020B0604020202020204" pitchFamily="34" charset="0"/>
                  </a:rPr>
                  <a:t> PR</a:t>
                </a:r>
              </a:p>
            </p:txBody>
          </p:sp>
          <p:sp>
            <p:nvSpPr>
              <p:cNvPr id="279" name="Line 137"/>
              <p:cNvSpPr>
                <a:spLocks noChangeShapeType="1"/>
              </p:cNvSpPr>
              <p:nvPr/>
            </p:nvSpPr>
            <p:spPr bwMode="auto">
              <a:xfrm flipH="1">
                <a:off x="10206557" y="4954497"/>
                <a:ext cx="195293" cy="198815"/>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Calibri" panose="020F0502020204030204"/>
                  <a:ea typeface="+mn-ea"/>
                  <a:cs typeface="Arial" charset="0"/>
                </a:endParaRPr>
              </a:p>
            </p:txBody>
          </p:sp>
          <p:sp>
            <p:nvSpPr>
              <p:cNvPr id="280" name="Rectangle 144"/>
              <p:cNvSpPr>
                <a:spLocks noChangeArrowheads="1"/>
              </p:cNvSpPr>
              <p:nvPr/>
            </p:nvSpPr>
            <p:spPr bwMode="auto">
              <a:xfrm>
                <a:off x="365760" y="5508375"/>
                <a:ext cx="365760" cy="121920"/>
              </a:xfrm>
              <a:prstGeom prst="rect">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1" name="Rectangle 145"/>
              <p:cNvSpPr>
                <a:spLocks noChangeArrowheads="1"/>
              </p:cNvSpPr>
              <p:nvPr/>
            </p:nvSpPr>
            <p:spPr bwMode="auto">
              <a:xfrm>
                <a:off x="853016" y="5014573"/>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282" name="Rectangle 145"/>
              <p:cNvSpPr>
                <a:spLocks noChangeArrowheads="1"/>
              </p:cNvSpPr>
              <p:nvPr/>
            </p:nvSpPr>
            <p:spPr bwMode="auto">
              <a:xfrm>
                <a:off x="853440" y="5669279"/>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Production 	Total of 20 (states)</a:t>
                </a:r>
                <a:r>
                  <a:rPr kumimoji="0" lang="en-US" sz="1067"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a:t>
                </a:r>
              </a:p>
            </p:txBody>
          </p:sp>
          <p:sp>
            <p:nvSpPr>
              <p:cNvPr id="283" name="Rectangle 145"/>
              <p:cNvSpPr>
                <a:spLocks noChangeArrowheads="1"/>
              </p:cNvSpPr>
              <p:nvPr/>
            </p:nvSpPr>
            <p:spPr bwMode="auto">
              <a:xfrm>
                <a:off x="853440" y="5447415"/>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Onboarding	Total of  5 (4</a:t>
                </a:r>
                <a:r>
                  <a:rPr kumimoji="0" lang="en-US" sz="1600" b="0" i="0" u="none" strike="noStrike" kern="0" cap="none" spc="0" normalizeH="0" noProof="0" dirty="0">
                    <a:ln>
                      <a:noFill/>
                    </a:ln>
                    <a:solidFill>
                      <a:prstClr val="black">
                        <a:lumMod val="95000"/>
                        <a:lumOff val="5000"/>
                      </a:prstClr>
                    </a:solidFill>
                    <a:effectLst/>
                    <a:uLnTx/>
                    <a:uFillTx/>
                    <a:latin typeface="Calibri" panose="020F0502020204030204" pitchFamily="34" charset="0"/>
                    <a:ea typeface="+mn-ea"/>
                    <a:cs typeface="Arial" charset="0"/>
                  </a:rPr>
                  <a:t> </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states</a:t>
                </a:r>
                <a:r>
                  <a:rPr kumimoji="0" lang="en-US" sz="1600" b="0" i="0" u="none" strike="noStrike" kern="0" cap="none" spc="0" normalizeH="0" noProof="0" dirty="0">
                    <a:ln>
                      <a:noFill/>
                    </a:ln>
                    <a:solidFill>
                      <a:prstClr val="black">
                        <a:lumMod val="95000"/>
                        <a:lumOff val="5000"/>
                      </a:prstClr>
                    </a:solidFill>
                    <a:effectLst/>
                    <a:uLnTx/>
                    <a:uFillTx/>
                    <a:latin typeface="Calibri" panose="020F0502020204030204" pitchFamily="34" charset="0"/>
                    <a:ea typeface="+mn-ea"/>
                    <a:cs typeface="Arial" charset="0"/>
                  </a:rPr>
                  <a:t> + NYC</a:t>
                </a: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a:t>
                </a:r>
              </a:p>
            </p:txBody>
          </p:sp>
          <p:sp>
            <p:nvSpPr>
              <p:cNvPr id="285" name="Freeform 334"/>
              <p:cNvSpPr>
                <a:spLocks noChangeArrowheads="1"/>
              </p:cNvSpPr>
              <p:nvPr/>
            </p:nvSpPr>
            <p:spPr bwMode="auto">
              <a:xfrm>
                <a:off x="9550400" y="1367304"/>
                <a:ext cx="541867" cy="882651"/>
              </a:xfrm>
              <a:custGeom>
                <a:avLst/>
                <a:gdLst/>
                <a:ahLst/>
                <a:cxnLst>
                  <a:cxn ang="0">
                    <a:pos x="61" y="13"/>
                  </a:cxn>
                  <a:cxn ang="0">
                    <a:pos x="22" y="90"/>
                  </a:cxn>
                  <a:cxn ang="0">
                    <a:pos x="41" y="118"/>
                  </a:cxn>
                  <a:cxn ang="0">
                    <a:pos x="22" y="152"/>
                  </a:cxn>
                  <a:cxn ang="0">
                    <a:pos x="34" y="164"/>
                  </a:cxn>
                  <a:cxn ang="0">
                    <a:pos x="26" y="188"/>
                  </a:cxn>
                  <a:cxn ang="0">
                    <a:pos x="26" y="226"/>
                  </a:cxn>
                  <a:cxn ang="0">
                    <a:pos x="0" y="241"/>
                  </a:cxn>
                  <a:cxn ang="0">
                    <a:pos x="10" y="253"/>
                  </a:cxn>
                  <a:cxn ang="0">
                    <a:pos x="65" y="397"/>
                  </a:cxn>
                  <a:cxn ang="0">
                    <a:pos x="107" y="417"/>
                  </a:cxn>
                  <a:cxn ang="0">
                    <a:pos x="104" y="386"/>
                  </a:cxn>
                  <a:cxn ang="0">
                    <a:pos x="125" y="363"/>
                  </a:cxn>
                  <a:cxn ang="0">
                    <a:pos x="117" y="339"/>
                  </a:cxn>
                  <a:cxn ang="0">
                    <a:pos x="170" y="308"/>
                  </a:cxn>
                  <a:cxn ang="0">
                    <a:pos x="173" y="267"/>
                  </a:cxn>
                  <a:cxn ang="0">
                    <a:pos x="203" y="266"/>
                  </a:cxn>
                  <a:cxn ang="0">
                    <a:pos x="227" y="234"/>
                  </a:cxn>
                  <a:cxn ang="0">
                    <a:pos x="256" y="213"/>
                  </a:cxn>
                  <a:cxn ang="0">
                    <a:pos x="256" y="188"/>
                  </a:cxn>
                  <a:cxn ang="0">
                    <a:pos x="217" y="180"/>
                  </a:cxn>
                  <a:cxn ang="0">
                    <a:pos x="210" y="152"/>
                  </a:cxn>
                  <a:cxn ang="0">
                    <a:pos x="169" y="148"/>
                  </a:cxn>
                  <a:cxn ang="0">
                    <a:pos x="136" y="25"/>
                  </a:cxn>
                  <a:cxn ang="0">
                    <a:pos x="121" y="0"/>
                  </a:cxn>
                  <a:cxn ang="0">
                    <a:pos x="80" y="9"/>
                  </a:cxn>
                  <a:cxn ang="0">
                    <a:pos x="74" y="23"/>
                  </a:cxn>
                  <a:cxn ang="0">
                    <a:pos x="61" y="13"/>
                  </a:cxn>
                </a:cxnLst>
                <a:rect l="0" t="0" r="r" b="b"/>
                <a:pathLst>
                  <a:path w="256" h="417">
                    <a:moveTo>
                      <a:pt x="61" y="13"/>
                    </a:moveTo>
                    <a:lnTo>
                      <a:pt x="22" y="90"/>
                    </a:lnTo>
                    <a:lnTo>
                      <a:pt x="41" y="118"/>
                    </a:lnTo>
                    <a:lnTo>
                      <a:pt x="22" y="152"/>
                    </a:lnTo>
                    <a:lnTo>
                      <a:pt x="34" y="164"/>
                    </a:lnTo>
                    <a:lnTo>
                      <a:pt x="26" y="188"/>
                    </a:lnTo>
                    <a:lnTo>
                      <a:pt x="26" y="226"/>
                    </a:lnTo>
                    <a:lnTo>
                      <a:pt x="0" y="241"/>
                    </a:lnTo>
                    <a:lnTo>
                      <a:pt x="10" y="253"/>
                    </a:lnTo>
                    <a:lnTo>
                      <a:pt x="65" y="397"/>
                    </a:lnTo>
                    <a:lnTo>
                      <a:pt x="107" y="417"/>
                    </a:lnTo>
                    <a:lnTo>
                      <a:pt x="104" y="386"/>
                    </a:lnTo>
                    <a:lnTo>
                      <a:pt x="125" y="363"/>
                    </a:lnTo>
                    <a:lnTo>
                      <a:pt x="117" y="339"/>
                    </a:lnTo>
                    <a:lnTo>
                      <a:pt x="170" y="308"/>
                    </a:lnTo>
                    <a:lnTo>
                      <a:pt x="173" y="267"/>
                    </a:lnTo>
                    <a:lnTo>
                      <a:pt x="203" y="266"/>
                    </a:lnTo>
                    <a:lnTo>
                      <a:pt x="227" y="234"/>
                    </a:lnTo>
                    <a:lnTo>
                      <a:pt x="256" y="213"/>
                    </a:lnTo>
                    <a:lnTo>
                      <a:pt x="256" y="188"/>
                    </a:lnTo>
                    <a:lnTo>
                      <a:pt x="217" y="180"/>
                    </a:lnTo>
                    <a:lnTo>
                      <a:pt x="210" y="152"/>
                    </a:lnTo>
                    <a:lnTo>
                      <a:pt x="169" y="148"/>
                    </a:lnTo>
                    <a:lnTo>
                      <a:pt x="136" y="25"/>
                    </a:lnTo>
                    <a:lnTo>
                      <a:pt x="121" y="0"/>
                    </a:lnTo>
                    <a:lnTo>
                      <a:pt x="80" y="9"/>
                    </a:lnTo>
                    <a:lnTo>
                      <a:pt x="74" y="23"/>
                    </a:lnTo>
                    <a:lnTo>
                      <a:pt x="61"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86" name="Freeform 335"/>
              <p:cNvSpPr>
                <a:spLocks noChangeArrowheads="1"/>
              </p:cNvSpPr>
              <p:nvPr/>
            </p:nvSpPr>
            <p:spPr bwMode="auto">
              <a:xfrm>
                <a:off x="8748184" y="3062755"/>
                <a:ext cx="700616" cy="306916"/>
              </a:xfrm>
              <a:custGeom>
                <a:avLst/>
                <a:gdLst/>
                <a:ahLst/>
                <a:cxnLst>
                  <a:cxn ang="0">
                    <a:pos x="0" y="50"/>
                  </a:cxn>
                  <a:cxn ang="0">
                    <a:pos x="245" y="0"/>
                  </a:cxn>
                  <a:cxn ang="0">
                    <a:pos x="286" y="99"/>
                  </a:cxn>
                  <a:cxn ang="0">
                    <a:pos x="328" y="88"/>
                  </a:cxn>
                  <a:cxn ang="0">
                    <a:pos x="331" y="139"/>
                  </a:cxn>
                  <a:cxn ang="0">
                    <a:pos x="296" y="145"/>
                  </a:cxn>
                  <a:cxn ang="0">
                    <a:pos x="266" y="112"/>
                  </a:cxn>
                  <a:cxn ang="0">
                    <a:pos x="245" y="74"/>
                  </a:cxn>
                  <a:cxn ang="0">
                    <a:pos x="242" y="18"/>
                  </a:cxn>
                  <a:cxn ang="0">
                    <a:pos x="227" y="46"/>
                  </a:cxn>
                  <a:cxn ang="0">
                    <a:pos x="245" y="128"/>
                  </a:cxn>
                  <a:cxn ang="0">
                    <a:pos x="172" y="140"/>
                  </a:cxn>
                  <a:cxn ang="0">
                    <a:pos x="169" y="80"/>
                  </a:cxn>
                  <a:cxn ang="0">
                    <a:pos x="126" y="54"/>
                  </a:cxn>
                  <a:cxn ang="0">
                    <a:pos x="87" y="47"/>
                  </a:cxn>
                  <a:cxn ang="0">
                    <a:pos x="9" y="88"/>
                  </a:cxn>
                  <a:cxn ang="0">
                    <a:pos x="0" y="50"/>
                  </a:cxn>
                </a:cxnLst>
                <a:rect l="0" t="0" r="r" b="b"/>
                <a:pathLst>
                  <a:path w="331" h="145">
                    <a:moveTo>
                      <a:pt x="0" y="50"/>
                    </a:moveTo>
                    <a:lnTo>
                      <a:pt x="245" y="0"/>
                    </a:lnTo>
                    <a:lnTo>
                      <a:pt x="286" y="99"/>
                    </a:lnTo>
                    <a:lnTo>
                      <a:pt x="328" y="88"/>
                    </a:lnTo>
                    <a:lnTo>
                      <a:pt x="331" y="139"/>
                    </a:lnTo>
                    <a:lnTo>
                      <a:pt x="296" y="145"/>
                    </a:lnTo>
                    <a:lnTo>
                      <a:pt x="266" y="112"/>
                    </a:lnTo>
                    <a:lnTo>
                      <a:pt x="245" y="74"/>
                    </a:lnTo>
                    <a:lnTo>
                      <a:pt x="242" y="18"/>
                    </a:lnTo>
                    <a:lnTo>
                      <a:pt x="227" y="46"/>
                    </a:lnTo>
                    <a:lnTo>
                      <a:pt x="245" y="128"/>
                    </a:lnTo>
                    <a:lnTo>
                      <a:pt x="172" y="140"/>
                    </a:lnTo>
                    <a:lnTo>
                      <a:pt x="169" y="80"/>
                    </a:lnTo>
                    <a:lnTo>
                      <a:pt x="126" y="54"/>
                    </a:lnTo>
                    <a:lnTo>
                      <a:pt x="87" y="47"/>
                    </a:lnTo>
                    <a:lnTo>
                      <a:pt x="9" y="88"/>
                    </a:lnTo>
                    <a:lnTo>
                      <a:pt x="0" y="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7" name="Freeform 336"/>
              <p:cNvSpPr>
                <a:spLocks noChangeArrowheads="1"/>
              </p:cNvSpPr>
              <p:nvPr/>
            </p:nvSpPr>
            <p:spPr bwMode="auto">
              <a:xfrm>
                <a:off x="3062818" y="1369422"/>
                <a:ext cx="924983" cy="715433"/>
              </a:xfrm>
              <a:custGeom>
                <a:avLst/>
                <a:gdLst/>
                <a:ahLst/>
                <a:cxnLst>
                  <a:cxn ang="0">
                    <a:pos x="111" y="0"/>
                  </a:cxn>
                  <a:cxn ang="0">
                    <a:pos x="201" y="25"/>
                  </a:cxn>
                  <a:cxn ang="0">
                    <a:pos x="268" y="42"/>
                  </a:cxn>
                  <a:cxn ang="0">
                    <a:pos x="302" y="50"/>
                  </a:cxn>
                  <a:cxn ang="0">
                    <a:pos x="336" y="55"/>
                  </a:cxn>
                  <a:cxn ang="0">
                    <a:pos x="381" y="64"/>
                  </a:cxn>
                  <a:cxn ang="0">
                    <a:pos x="437" y="75"/>
                  </a:cxn>
                  <a:cxn ang="0">
                    <a:pos x="401" y="338"/>
                  </a:cxn>
                  <a:cxn ang="0">
                    <a:pos x="233" y="300"/>
                  </a:cxn>
                  <a:cxn ang="0">
                    <a:pos x="209" y="317"/>
                  </a:cxn>
                  <a:cxn ang="0">
                    <a:pos x="178" y="291"/>
                  </a:cxn>
                  <a:cxn ang="0">
                    <a:pos x="151" y="317"/>
                  </a:cxn>
                  <a:cxn ang="0">
                    <a:pos x="127" y="295"/>
                  </a:cxn>
                  <a:cxn ang="0">
                    <a:pos x="57" y="291"/>
                  </a:cxn>
                  <a:cxn ang="0">
                    <a:pos x="66" y="248"/>
                  </a:cxn>
                  <a:cxn ang="0">
                    <a:pos x="16" y="246"/>
                  </a:cxn>
                  <a:cxn ang="0">
                    <a:pos x="12" y="219"/>
                  </a:cxn>
                  <a:cxn ang="0">
                    <a:pos x="21" y="194"/>
                  </a:cxn>
                  <a:cxn ang="0">
                    <a:pos x="9" y="170"/>
                  </a:cxn>
                  <a:cxn ang="0">
                    <a:pos x="10" y="104"/>
                  </a:cxn>
                  <a:cxn ang="0">
                    <a:pos x="0" y="54"/>
                  </a:cxn>
                  <a:cxn ang="0">
                    <a:pos x="6" y="35"/>
                  </a:cxn>
                  <a:cxn ang="0">
                    <a:pos x="29" y="42"/>
                  </a:cxn>
                  <a:cxn ang="0">
                    <a:pos x="51" y="72"/>
                  </a:cxn>
                  <a:cxn ang="0">
                    <a:pos x="95" y="79"/>
                  </a:cxn>
                  <a:cxn ang="0">
                    <a:pos x="106" y="103"/>
                  </a:cxn>
                  <a:cxn ang="0">
                    <a:pos x="85" y="103"/>
                  </a:cxn>
                  <a:cxn ang="0">
                    <a:pos x="82" y="124"/>
                  </a:cxn>
                  <a:cxn ang="0">
                    <a:pos x="95" y="127"/>
                  </a:cxn>
                  <a:cxn ang="0">
                    <a:pos x="99" y="148"/>
                  </a:cxn>
                  <a:cxn ang="0">
                    <a:pos x="74" y="164"/>
                  </a:cxn>
                  <a:cxn ang="0">
                    <a:pos x="74" y="177"/>
                  </a:cxn>
                  <a:cxn ang="0">
                    <a:pos x="103" y="177"/>
                  </a:cxn>
                  <a:cxn ang="0">
                    <a:pos x="111" y="141"/>
                  </a:cxn>
                  <a:cxn ang="0">
                    <a:pos x="133" y="119"/>
                  </a:cxn>
                  <a:cxn ang="0">
                    <a:pos x="106" y="62"/>
                  </a:cxn>
                  <a:cxn ang="0">
                    <a:pos x="123" y="43"/>
                  </a:cxn>
                  <a:cxn ang="0">
                    <a:pos x="111" y="0"/>
                  </a:cxn>
                </a:cxnLst>
                <a:rect l="0" t="0" r="r" b="b"/>
                <a:pathLst>
                  <a:path w="437" h="338">
                    <a:moveTo>
                      <a:pt x="111" y="0"/>
                    </a:moveTo>
                    <a:lnTo>
                      <a:pt x="201" y="25"/>
                    </a:lnTo>
                    <a:lnTo>
                      <a:pt x="268" y="42"/>
                    </a:lnTo>
                    <a:lnTo>
                      <a:pt x="302" y="50"/>
                    </a:lnTo>
                    <a:lnTo>
                      <a:pt x="336" y="55"/>
                    </a:lnTo>
                    <a:lnTo>
                      <a:pt x="381" y="64"/>
                    </a:lnTo>
                    <a:lnTo>
                      <a:pt x="437" y="75"/>
                    </a:lnTo>
                    <a:lnTo>
                      <a:pt x="401" y="338"/>
                    </a:lnTo>
                    <a:lnTo>
                      <a:pt x="233" y="300"/>
                    </a:lnTo>
                    <a:lnTo>
                      <a:pt x="209" y="317"/>
                    </a:lnTo>
                    <a:lnTo>
                      <a:pt x="178" y="291"/>
                    </a:lnTo>
                    <a:lnTo>
                      <a:pt x="151" y="317"/>
                    </a:lnTo>
                    <a:lnTo>
                      <a:pt x="127" y="295"/>
                    </a:lnTo>
                    <a:lnTo>
                      <a:pt x="57" y="291"/>
                    </a:lnTo>
                    <a:lnTo>
                      <a:pt x="66" y="248"/>
                    </a:lnTo>
                    <a:lnTo>
                      <a:pt x="16" y="246"/>
                    </a:lnTo>
                    <a:lnTo>
                      <a:pt x="12" y="219"/>
                    </a:lnTo>
                    <a:lnTo>
                      <a:pt x="21" y="194"/>
                    </a:lnTo>
                    <a:lnTo>
                      <a:pt x="9" y="170"/>
                    </a:lnTo>
                    <a:lnTo>
                      <a:pt x="10" y="104"/>
                    </a:lnTo>
                    <a:lnTo>
                      <a:pt x="0" y="54"/>
                    </a:lnTo>
                    <a:lnTo>
                      <a:pt x="6" y="35"/>
                    </a:lnTo>
                    <a:lnTo>
                      <a:pt x="29" y="42"/>
                    </a:lnTo>
                    <a:lnTo>
                      <a:pt x="51" y="72"/>
                    </a:lnTo>
                    <a:lnTo>
                      <a:pt x="95" y="79"/>
                    </a:lnTo>
                    <a:lnTo>
                      <a:pt x="106" y="103"/>
                    </a:lnTo>
                    <a:lnTo>
                      <a:pt x="85" y="103"/>
                    </a:lnTo>
                    <a:lnTo>
                      <a:pt x="82" y="124"/>
                    </a:lnTo>
                    <a:lnTo>
                      <a:pt x="95" y="127"/>
                    </a:lnTo>
                    <a:lnTo>
                      <a:pt x="99" y="148"/>
                    </a:lnTo>
                    <a:lnTo>
                      <a:pt x="74" y="164"/>
                    </a:lnTo>
                    <a:lnTo>
                      <a:pt x="74" y="177"/>
                    </a:lnTo>
                    <a:lnTo>
                      <a:pt x="103" y="177"/>
                    </a:lnTo>
                    <a:lnTo>
                      <a:pt x="111" y="141"/>
                    </a:lnTo>
                    <a:lnTo>
                      <a:pt x="133" y="119"/>
                    </a:lnTo>
                    <a:lnTo>
                      <a:pt x="106" y="62"/>
                    </a:lnTo>
                    <a:lnTo>
                      <a:pt x="123" y="43"/>
                    </a:lnTo>
                    <a:lnTo>
                      <a:pt x="111" y="0"/>
                    </a:lnTo>
                    <a:close/>
                  </a:path>
                </a:pathLst>
              </a:custGeom>
              <a:solidFill>
                <a:sysClr val="window" lastClr="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288" name="Freeform 337"/>
              <p:cNvSpPr>
                <a:spLocks noChangeArrowheads="1"/>
              </p:cNvSpPr>
              <p:nvPr/>
            </p:nvSpPr>
            <p:spPr bwMode="auto">
              <a:xfrm>
                <a:off x="2844800" y="1885888"/>
                <a:ext cx="1151467" cy="931333"/>
              </a:xfrm>
              <a:custGeom>
                <a:avLst/>
                <a:gdLst/>
                <a:ahLst/>
                <a:cxnLst>
                  <a:cxn ang="0">
                    <a:pos x="119" y="0"/>
                  </a:cxn>
                  <a:cxn ang="0">
                    <a:pos x="103" y="10"/>
                  </a:cxn>
                  <a:cxn ang="0">
                    <a:pos x="92" y="48"/>
                  </a:cxn>
                  <a:cxn ang="0">
                    <a:pos x="83" y="81"/>
                  </a:cxn>
                  <a:cxn ang="0">
                    <a:pos x="76" y="106"/>
                  </a:cxn>
                  <a:cxn ang="0">
                    <a:pos x="66" y="135"/>
                  </a:cxn>
                  <a:cxn ang="0">
                    <a:pos x="55" y="165"/>
                  </a:cxn>
                  <a:cxn ang="0">
                    <a:pos x="41" y="195"/>
                  </a:cxn>
                  <a:cxn ang="0">
                    <a:pos x="21" y="232"/>
                  </a:cxn>
                  <a:cxn ang="0">
                    <a:pos x="0" y="266"/>
                  </a:cxn>
                  <a:cxn ang="0">
                    <a:pos x="0" y="343"/>
                  </a:cxn>
                  <a:cxn ang="0">
                    <a:pos x="305" y="409"/>
                  </a:cxn>
                  <a:cxn ang="0">
                    <a:pos x="446" y="440"/>
                  </a:cxn>
                  <a:cxn ang="0">
                    <a:pos x="475" y="288"/>
                  </a:cxn>
                  <a:cxn ang="0">
                    <a:pos x="493" y="274"/>
                  </a:cxn>
                  <a:cxn ang="0">
                    <a:pos x="476" y="240"/>
                  </a:cxn>
                  <a:cxn ang="0">
                    <a:pos x="485" y="206"/>
                  </a:cxn>
                  <a:cxn ang="0">
                    <a:pos x="544" y="147"/>
                  </a:cxn>
                  <a:cxn ang="0">
                    <a:pos x="504" y="93"/>
                  </a:cxn>
                  <a:cxn ang="0">
                    <a:pos x="334" y="56"/>
                  </a:cxn>
                  <a:cxn ang="0">
                    <a:pos x="311" y="72"/>
                  </a:cxn>
                  <a:cxn ang="0">
                    <a:pos x="280" y="45"/>
                  </a:cxn>
                  <a:cxn ang="0">
                    <a:pos x="254" y="73"/>
                  </a:cxn>
                  <a:cxn ang="0">
                    <a:pos x="227" y="45"/>
                  </a:cxn>
                  <a:cxn ang="0">
                    <a:pos x="160" y="47"/>
                  </a:cxn>
                  <a:cxn ang="0">
                    <a:pos x="169" y="4"/>
                  </a:cxn>
                  <a:cxn ang="0">
                    <a:pos x="119" y="0"/>
                  </a:cxn>
                </a:cxnLst>
                <a:rect l="0" t="0" r="r" b="b"/>
                <a:pathLst>
                  <a:path w="544" h="440">
                    <a:moveTo>
                      <a:pt x="119" y="0"/>
                    </a:moveTo>
                    <a:lnTo>
                      <a:pt x="103" y="10"/>
                    </a:lnTo>
                    <a:lnTo>
                      <a:pt x="92" y="48"/>
                    </a:lnTo>
                    <a:lnTo>
                      <a:pt x="83" y="81"/>
                    </a:lnTo>
                    <a:lnTo>
                      <a:pt x="76" y="106"/>
                    </a:lnTo>
                    <a:lnTo>
                      <a:pt x="66" y="135"/>
                    </a:lnTo>
                    <a:lnTo>
                      <a:pt x="55" y="165"/>
                    </a:lnTo>
                    <a:lnTo>
                      <a:pt x="41" y="195"/>
                    </a:lnTo>
                    <a:lnTo>
                      <a:pt x="21" y="232"/>
                    </a:lnTo>
                    <a:lnTo>
                      <a:pt x="0" y="266"/>
                    </a:lnTo>
                    <a:lnTo>
                      <a:pt x="0" y="343"/>
                    </a:lnTo>
                    <a:lnTo>
                      <a:pt x="305" y="409"/>
                    </a:lnTo>
                    <a:lnTo>
                      <a:pt x="446" y="440"/>
                    </a:lnTo>
                    <a:lnTo>
                      <a:pt x="475" y="288"/>
                    </a:lnTo>
                    <a:lnTo>
                      <a:pt x="493" y="274"/>
                    </a:lnTo>
                    <a:lnTo>
                      <a:pt x="476" y="240"/>
                    </a:lnTo>
                    <a:lnTo>
                      <a:pt x="485" y="206"/>
                    </a:lnTo>
                    <a:lnTo>
                      <a:pt x="544" y="147"/>
                    </a:lnTo>
                    <a:lnTo>
                      <a:pt x="504" y="93"/>
                    </a:lnTo>
                    <a:lnTo>
                      <a:pt x="334" y="56"/>
                    </a:lnTo>
                    <a:lnTo>
                      <a:pt x="311" y="72"/>
                    </a:lnTo>
                    <a:lnTo>
                      <a:pt x="280" y="45"/>
                    </a:lnTo>
                    <a:lnTo>
                      <a:pt x="254" y="73"/>
                    </a:lnTo>
                    <a:lnTo>
                      <a:pt x="227" y="45"/>
                    </a:lnTo>
                    <a:lnTo>
                      <a:pt x="160" y="47"/>
                    </a:lnTo>
                    <a:lnTo>
                      <a:pt x="169" y="4"/>
                    </a:lnTo>
                    <a:lnTo>
                      <a:pt x="119"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9" name="Freeform 338"/>
              <p:cNvSpPr>
                <a:spLocks noChangeArrowheads="1"/>
              </p:cNvSpPr>
              <p:nvPr/>
            </p:nvSpPr>
            <p:spPr bwMode="auto">
              <a:xfrm>
                <a:off x="2753785" y="2607671"/>
                <a:ext cx="1212849" cy="1979084"/>
              </a:xfrm>
              <a:custGeom>
                <a:avLst/>
                <a:gdLst/>
                <a:ahLst/>
                <a:cxnLst>
                  <a:cxn ang="0">
                    <a:pos x="44" y="0"/>
                  </a:cxn>
                  <a:cxn ang="0">
                    <a:pos x="307" y="55"/>
                  </a:cxn>
                  <a:cxn ang="0">
                    <a:pos x="249" y="330"/>
                  </a:cxn>
                  <a:cxn ang="0">
                    <a:pos x="547" y="750"/>
                  </a:cxn>
                  <a:cxn ang="0">
                    <a:pos x="573" y="803"/>
                  </a:cxn>
                  <a:cxn ang="0">
                    <a:pos x="546" y="828"/>
                  </a:cxn>
                  <a:cxn ang="0">
                    <a:pos x="527" y="874"/>
                  </a:cxn>
                  <a:cxn ang="0">
                    <a:pos x="510" y="902"/>
                  </a:cxn>
                  <a:cxn ang="0">
                    <a:pos x="528" y="926"/>
                  </a:cxn>
                  <a:cxn ang="0">
                    <a:pos x="498" y="935"/>
                  </a:cxn>
                  <a:cxn ang="0">
                    <a:pos x="323" y="929"/>
                  </a:cxn>
                  <a:cxn ang="0">
                    <a:pos x="313" y="874"/>
                  </a:cxn>
                  <a:cxn ang="0">
                    <a:pos x="281" y="833"/>
                  </a:cxn>
                  <a:cxn ang="0">
                    <a:pos x="260" y="820"/>
                  </a:cxn>
                  <a:cxn ang="0">
                    <a:pos x="254" y="791"/>
                  </a:cxn>
                  <a:cxn ang="0">
                    <a:pos x="234" y="775"/>
                  </a:cxn>
                  <a:cxn ang="0">
                    <a:pos x="216" y="757"/>
                  </a:cxn>
                  <a:cxn ang="0">
                    <a:pos x="211" y="734"/>
                  </a:cxn>
                  <a:cxn ang="0">
                    <a:pos x="193" y="719"/>
                  </a:cxn>
                  <a:cxn ang="0">
                    <a:pos x="166" y="727"/>
                  </a:cxn>
                  <a:cxn ang="0">
                    <a:pos x="135" y="716"/>
                  </a:cxn>
                  <a:cxn ang="0">
                    <a:pos x="135" y="705"/>
                  </a:cxn>
                  <a:cxn ang="0">
                    <a:pos x="135" y="678"/>
                  </a:cxn>
                  <a:cxn ang="0">
                    <a:pos x="122" y="651"/>
                  </a:cxn>
                  <a:cxn ang="0">
                    <a:pos x="121" y="627"/>
                  </a:cxn>
                  <a:cxn ang="0">
                    <a:pos x="107" y="606"/>
                  </a:cxn>
                  <a:cxn ang="0">
                    <a:pos x="111" y="586"/>
                  </a:cxn>
                  <a:cxn ang="0">
                    <a:pos x="73" y="538"/>
                  </a:cxn>
                  <a:cxn ang="0">
                    <a:pos x="73" y="512"/>
                  </a:cxn>
                  <a:cxn ang="0">
                    <a:pos x="93" y="501"/>
                  </a:cxn>
                  <a:cxn ang="0">
                    <a:pos x="93" y="484"/>
                  </a:cxn>
                  <a:cxn ang="0">
                    <a:pos x="73" y="479"/>
                  </a:cxn>
                  <a:cxn ang="0">
                    <a:pos x="65" y="453"/>
                  </a:cxn>
                  <a:cxn ang="0">
                    <a:pos x="54" y="407"/>
                  </a:cxn>
                  <a:cxn ang="0">
                    <a:pos x="82" y="432"/>
                  </a:cxn>
                  <a:cxn ang="0">
                    <a:pos x="72" y="401"/>
                  </a:cxn>
                  <a:cxn ang="0">
                    <a:pos x="93" y="401"/>
                  </a:cxn>
                  <a:cxn ang="0">
                    <a:pos x="93" y="377"/>
                  </a:cxn>
                  <a:cxn ang="0">
                    <a:pos x="72" y="362"/>
                  </a:cxn>
                  <a:cxn ang="0">
                    <a:pos x="62" y="383"/>
                  </a:cxn>
                  <a:cxn ang="0">
                    <a:pos x="44" y="375"/>
                  </a:cxn>
                  <a:cxn ang="0">
                    <a:pos x="7" y="271"/>
                  </a:cxn>
                  <a:cxn ang="0">
                    <a:pos x="16" y="195"/>
                  </a:cxn>
                  <a:cxn ang="0">
                    <a:pos x="0" y="153"/>
                  </a:cxn>
                  <a:cxn ang="0">
                    <a:pos x="8" y="121"/>
                  </a:cxn>
                  <a:cxn ang="0">
                    <a:pos x="27" y="115"/>
                  </a:cxn>
                  <a:cxn ang="0">
                    <a:pos x="44" y="62"/>
                  </a:cxn>
                  <a:cxn ang="0">
                    <a:pos x="44" y="0"/>
                  </a:cxn>
                </a:cxnLst>
                <a:rect l="0" t="0" r="r" b="b"/>
                <a:pathLst>
                  <a:path w="573" h="935">
                    <a:moveTo>
                      <a:pt x="44" y="0"/>
                    </a:moveTo>
                    <a:lnTo>
                      <a:pt x="307" y="55"/>
                    </a:lnTo>
                    <a:lnTo>
                      <a:pt x="249" y="330"/>
                    </a:lnTo>
                    <a:lnTo>
                      <a:pt x="547" y="750"/>
                    </a:lnTo>
                    <a:lnTo>
                      <a:pt x="573" y="803"/>
                    </a:lnTo>
                    <a:lnTo>
                      <a:pt x="546" y="828"/>
                    </a:lnTo>
                    <a:lnTo>
                      <a:pt x="527" y="874"/>
                    </a:lnTo>
                    <a:lnTo>
                      <a:pt x="510" y="902"/>
                    </a:lnTo>
                    <a:lnTo>
                      <a:pt x="528" y="926"/>
                    </a:lnTo>
                    <a:lnTo>
                      <a:pt x="498" y="935"/>
                    </a:lnTo>
                    <a:lnTo>
                      <a:pt x="323" y="929"/>
                    </a:lnTo>
                    <a:lnTo>
                      <a:pt x="313" y="874"/>
                    </a:lnTo>
                    <a:lnTo>
                      <a:pt x="281" y="833"/>
                    </a:lnTo>
                    <a:lnTo>
                      <a:pt x="260" y="820"/>
                    </a:lnTo>
                    <a:lnTo>
                      <a:pt x="254" y="791"/>
                    </a:lnTo>
                    <a:lnTo>
                      <a:pt x="234" y="775"/>
                    </a:lnTo>
                    <a:lnTo>
                      <a:pt x="216" y="757"/>
                    </a:lnTo>
                    <a:lnTo>
                      <a:pt x="211" y="734"/>
                    </a:lnTo>
                    <a:lnTo>
                      <a:pt x="193" y="719"/>
                    </a:lnTo>
                    <a:lnTo>
                      <a:pt x="166" y="727"/>
                    </a:lnTo>
                    <a:lnTo>
                      <a:pt x="135" y="716"/>
                    </a:lnTo>
                    <a:lnTo>
                      <a:pt x="135" y="705"/>
                    </a:lnTo>
                    <a:lnTo>
                      <a:pt x="135" y="678"/>
                    </a:lnTo>
                    <a:lnTo>
                      <a:pt x="122" y="651"/>
                    </a:lnTo>
                    <a:lnTo>
                      <a:pt x="121" y="627"/>
                    </a:lnTo>
                    <a:lnTo>
                      <a:pt x="107" y="606"/>
                    </a:lnTo>
                    <a:lnTo>
                      <a:pt x="111" y="586"/>
                    </a:lnTo>
                    <a:lnTo>
                      <a:pt x="73" y="538"/>
                    </a:lnTo>
                    <a:lnTo>
                      <a:pt x="73" y="512"/>
                    </a:lnTo>
                    <a:lnTo>
                      <a:pt x="93" y="501"/>
                    </a:lnTo>
                    <a:lnTo>
                      <a:pt x="93" y="484"/>
                    </a:lnTo>
                    <a:lnTo>
                      <a:pt x="73" y="479"/>
                    </a:lnTo>
                    <a:lnTo>
                      <a:pt x="65" y="453"/>
                    </a:lnTo>
                    <a:lnTo>
                      <a:pt x="54" y="407"/>
                    </a:lnTo>
                    <a:lnTo>
                      <a:pt x="82" y="432"/>
                    </a:lnTo>
                    <a:lnTo>
                      <a:pt x="72" y="401"/>
                    </a:lnTo>
                    <a:lnTo>
                      <a:pt x="93" y="401"/>
                    </a:lnTo>
                    <a:lnTo>
                      <a:pt x="93" y="377"/>
                    </a:lnTo>
                    <a:lnTo>
                      <a:pt x="72" y="362"/>
                    </a:lnTo>
                    <a:lnTo>
                      <a:pt x="62" y="383"/>
                    </a:lnTo>
                    <a:lnTo>
                      <a:pt x="44" y="375"/>
                    </a:lnTo>
                    <a:lnTo>
                      <a:pt x="7" y="271"/>
                    </a:lnTo>
                    <a:lnTo>
                      <a:pt x="16" y="195"/>
                    </a:lnTo>
                    <a:lnTo>
                      <a:pt x="0" y="153"/>
                    </a:lnTo>
                    <a:lnTo>
                      <a:pt x="8" y="121"/>
                    </a:lnTo>
                    <a:lnTo>
                      <a:pt x="27" y="115"/>
                    </a:lnTo>
                    <a:lnTo>
                      <a:pt x="44" y="62"/>
                    </a:lnTo>
                    <a:lnTo>
                      <a:pt x="44"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0" name="Freeform 339"/>
              <p:cNvSpPr>
                <a:spLocks noChangeArrowheads="1"/>
              </p:cNvSpPr>
              <p:nvPr/>
            </p:nvSpPr>
            <p:spPr bwMode="auto">
              <a:xfrm>
                <a:off x="3280834" y="2730438"/>
                <a:ext cx="920751" cy="1462617"/>
              </a:xfrm>
              <a:custGeom>
                <a:avLst/>
                <a:gdLst/>
                <a:ahLst/>
                <a:cxnLst>
                  <a:cxn ang="0">
                    <a:pos x="56" y="0"/>
                  </a:cxn>
                  <a:cxn ang="0">
                    <a:pos x="0" y="274"/>
                  </a:cxn>
                  <a:cxn ang="0">
                    <a:pos x="297" y="691"/>
                  </a:cxn>
                  <a:cxn ang="0">
                    <a:pos x="314" y="673"/>
                  </a:cxn>
                  <a:cxn ang="0">
                    <a:pos x="314" y="590"/>
                  </a:cxn>
                  <a:cxn ang="0">
                    <a:pos x="349" y="597"/>
                  </a:cxn>
                  <a:cxn ang="0">
                    <a:pos x="388" y="343"/>
                  </a:cxn>
                  <a:cxn ang="0">
                    <a:pos x="413" y="172"/>
                  </a:cxn>
                  <a:cxn ang="0">
                    <a:pos x="421" y="119"/>
                  </a:cxn>
                  <a:cxn ang="0">
                    <a:pos x="435" y="74"/>
                  </a:cxn>
                  <a:cxn ang="0">
                    <a:pos x="240" y="41"/>
                  </a:cxn>
                  <a:cxn ang="0">
                    <a:pos x="56" y="0"/>
                  </a:cxn>
                </a:cxnLst>
                <a:rect l="0" t="0" r="r" b="b"/>
                <a:pathLst>
                  <a:path w="435" h="691">
                    <a:moveTo>
                      <a:pt x="56" y="0"/>
                    </a:moveTo>
                    <a:lnTo>
                      <a:pt x="0" y="274"/>
                    </a:lnTo>
                    <a:lnTo>
                      <a:pt x="297" y="691"/>
                    </a:lnTo>
                    <a:lnTo>
                      <a:pt x="314" y="673"/>
                    </a:lnTo>
                    <a:lnTo>
                      <a:pt x="314" y="590"/>
                    </a:lnTo>
                    <a:lnTo>
                      <a:pt x="349" y="597"/>
                    </a:lnTo>
                    <a:lnTo>
                      <a:pt x="388" y="343"/>
                    </a:lnTo>
                    <a:lnTo>
                      <a:pt x="413" y="172"/>
                    </a:lnTo>
                    <a:lnTo>
                      <a:pt x="421" y="119"/>
                    </a:lnTo>
                    <a:lnTo>
                      <a:pt x="435" y="74"/>
                    </a:lnTo>
                    <a:lnTo>
                      <a:pt x="240" y="41"/>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1" name="Freeform 340"/>
              <p:cNvSpPr>
                <a:spLocks noChangeArrowheads="1"/>
              </p:cNvSpPr>
              <p:nvPr/>
            </p:nvSpPr>
            <p:spPr bwMode="auto">
              <a:xfrm>
                <a:off x="3784600" y="1521821"/>
                <a:ext cx="831851" cy="1420283"/>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2" name="Freeform 341"/>
              <p:cNvSpPr>
                <a:spLocks noChangeArrowheads="1"/>
              </p:cNvSpPr>
              <p:nvPr/>
            </p:nvSpPr>
            <p:spPr bwMode="auto">
              <a:xfrm>
                <a:off x="4040718" y="2887071"/>
                <a:ext cx="766233" cy="1047751"/>
              </a:xfrm>
              <a:custGeom>
                <a:avLst/>
                <a:gdLst/>
                <a:ahLst/>
                <a:cxnLst>
                  <a:cxn ang="0">
                    <a:pos x="67" y="0"/>
                  </a:cxn>
                  <a:cxn ang="0">
                    <a:pos x="246" y="26"/>
                  </a:cxn>
                  <a:cxn ang="0">
                    <a:pos x="233" y="120"/>
                  </a:cxn>
                  <a:cxn ang="0">
                    <a:pos x="362" y="134"/>
                  </a:cxn>
                  <a:cxn ang="0">
                    <a:pos x="327" y="495"/>
                  </a:cxn>
                  <a:cxn ang="0">
                    <a:pos x="0" y="458"/>
                  </a:cxn>
                  <a:cxn ang="0">
                    <a:pos x="34" y="228"/>
                  </a:cxn>
                  <a:cxn ang="0">
                    <a:pos x="67" y="0"/>
                  </a:cxn>
                </a:cxnLst>
                <a:rect l="0" t="0" r="r" b="b"/>
                <a:pathLst>
                  <a:path w="362" h="495">
                    <a:moveTo>
                      <a:pt x="67" y="0"/>
                    </a:moveTo>
                    <a:lnTo>
                      <a:pt x="246" y="26"/>
                    </a:lnTo>
                    <a:lnTo>
                      <a:pt x="233" y="120"/>
                    </a:lnTo>
                    <a:lnTo>
                      <a:pt x="362" y="134"/>
                    </a:lnTo>
                    <a:lnTo>
                      <a:pt x="327" y="495"/>
                    </a:lnTo>
                    <a:lnTo>
                      <a:pt x="0" y="458"/>
                    </a:lnTo>
                    <a:lnTo>
                      <a:pt x="34" y="228"/>
                    </a:lnTo>
                    <a:lnTo>
                      <a:pt x="67" y="0"/>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293" name="Freeform 342"/>
              <p:cNvSpPr>
                <a:spLocks noChangeArrowheads="1"/>
              </p:cNvSpPr>
              <p:nvPr/>
            </p:nvSpPr>
            <p:spPr bwMode="auto">
              <a:xfrm>
                <a:off x="4076701" y="1536637"/>
                <a:ext cx="1443567" cy="950384"/>
              </a:xfrm>
              <a:custGeom>
                <a:avLst/>
                <a:gdLst/>
                <a:ahLst/>
                <a:cxnLst>
                  <a:cxn ang="0">
                    <a:pos x="11" y="0"/>
                  </a:cxn>
                  <a:cxn ang="0">
                    <a:pos x="146" y="19"/>
                  </a:cxn>
                  <a:cxn ang="0">
                    <a:pos x="226" y="30"/>
                  </a:cxn>
                  <a:cxn ang="0">
                    <a:pos x="332" y="41"/>
                  </a:cxn>
                  <a:cxn ang="0">
                    <a:pos x="431" y="52"/>
                  </a:cxn>
                  <a:cxn ang="0">
                    <a:pos x="602" y="65"/>
                  </a:cxn>
                  <a:cxn ang="0">
                    <a:pos x="682" y="71"/>
                  </a:cxn>
                  <a:cxn ang="0">
                    <a:pos x="679" y="438"/>
                  </a:cxn>
                  <a:cxn ang="0">
                    <a:pos x="262" y="400"/>
                  </a:cxn>
                  <a:cxn ang="0">
                    <a:pos x="253" y="449"/>
                  </a:cxn>
                  <a:cxn ang="0">
                    <a:pos x="237" y="425"/>
                  </a:cxn>
                  <a:cxn ang="0">
                    <a:pos x="200" y="429"/>
                  </a:cxn>
                  <a:cxn ang="0">
                    <a:pos x="143" y="438"/>
                  </a:cxn>
                  <a:cxn ang="0">
                    <a:pos x="134" y="375"/>
                  </a:cxn>
                  <a:cxn ang="0">
                    <a:pos x="69" y="326"/>
                  </a:cxn>
                  <a:cxn ang="0">
                    <a:pos x="78" y="277"/>
                  </a:cxn>
                  <a:cxn ang="0">
                    <a:pos x="85" y="238"/>
                  </a:cxn>
                  <a:cxn ang="0">
                    <a:pos x="0" y="113"/>
                  </a:cxn>
                  <a:cxn ang="0">
                    <a:pos x="11" y="0"/>
                  </a:cxn>
                </a:cxnLst>
                <a:rect l="0" t="0" r="r" b="b"/>
                <a:pathLst>
                  <a:path w="682" h="449">
                    <a:moveTo>
                      <a:pt x="11" y="0"/>
                    </a:moveTo>
                    <a:lnTo>
                      <a:pt x="146" y="19"/>
                    </a:lnTo>
                    <a:lnTo>
                      <a:pt x="226" y="30"/>
                    </a:lnTo>
                    <a:lnTo>
                      <a:pt x="332" y="41"/>
                    </a:lnTo>
                    <a:lnTo>
                      <a:pt x="431" y="52"/>
                    </a:lnTo>
                    <a:lnTo>
                      <a:pt x="602" y="65"/>
                    </a:lnTo>
                    <a:lnTo>
                      <a:pt x="682" y="71"/>
                    </a:lnTo>
                    <a:lnTo>
                      <a:pt x="679" y="438"/>
                    </a:lnTo>
                    <a:lnTo>
                      <a:pt x="262" y="400"/>
                    </a:lnTo>
                    <a:lnTo>
                      <a:pt x="253" y="449"/>
                    </a:lnTo>
                    <a:lnTo>
                      <a:pt x="237" y="425"/>
                    </a:lnTo>
                    <a:lnTo>
                      <a:pt x="200" y="429"/>
                    </a:lnTo>
                    <a:lnTo>
                      <a:pt x="143" y="438"/>
                    </a:lnTo>
                    <a:lnTo>
                      <a:pt x="134" y="375"/>
                    </a:lnTo>
                    <a:lnTo>
                      <a:pt x="69" y="326"/>
                    </a:lnTo>
                    <a:lnTo>
                      <a:pt x="78" y="277"/>
                    </a:lnTo>
                    <a:lnTo>
                      <a:pt x="85" y="238"/>
                    </a:lnTo>
                    <a:lnTo>
                      <a:pt x="0" y="113"/>
                    </a:lnTo>
                    <a:lnTo>
                      <a:pt x="1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4" name="Freeform 343"/>
              <p:cNvSpPr>
                <a:spLocks noChangeArrowheads="1"/>
              </p:cNvSpPr>
              <p:nvPr/>
            </p:nvSpPr>
            <p:spPr bwMode="auto">
              <a:xfrm>
                <a:off x="4527551" y="2374838"/>
                <a:ext cx="986367" cy="853017"/>
              </a:xfrm>
              <a:custGeom>
                <a:avLst/>
                <a:gdLst/>
                <a:ahLst/>
                <a:cxnLst>
                  <a:cxn ang="0">
                    <a:pos x="45" y="0"/>
                  </a:cxn>
                  <a:cxn ang="0">
                    <a:pos x="28" y="149"/>
                  </a:cxn>
                  <a:cxn ang="0">
                    <a:pos x="0" y="365"/>
                  </a:cxn>
                  <a:cxn ang="0">
                    <a:pos x="135" y="378"/>
                  </a:cxn>
                  <a:cxn ang="0">
                    <a:pos x="450" y="403"/>
                  </a:cxn>
                  <a:cxn ang="0">
                    <a:pos x="466" y="41"/>
                  </a:cxn>
                  <a:cxn ang="0">
                    <a:pos x="45" y="0"/>
                  </a:cxn>
                </a:cxnLst>
                <a:rect l="0" t="0" r="r" b="b"/>
                <a:pathLst>
                  <a:path w="466" h="403">
                    <a:moveTo>
                      <a:pt x="45" y="0"/>
                    </a:moveTo>
                    <a:lnTo>
                      <a:pt x="28" y="149"/>
                    </a:lnTo>
                    <a:lnTo>
                      <a:pt x="0" y="365"/>
                    </a:lnTo>
                    <a:lnTo>
                      <a:pt x="135" y="378"/>
                    </a:lnTo>
                    <a:lnTo>
                      <a:pt x="450" y="403"/>
                    </a:lnTo>
                    <a:lnTo>
                      <a:pt x="466" y="41"/>
                    </a:lnTo>
                    <a:lnTo>
                      <a:pt x="45"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5" name="Freeform 344"/>
              <p:cNvSpPr>
                <a:spLocks noChangeArrowheads="1"/>
              </p:cNvSpPr>
              <p:nvPr/>
            </p:nvSpPr>
            <p:spPr bwMode="auto">
              <a:xfrm>
                <a:off x="4726518" y="3170705"/>
                <a:ext cx="1028700" cy="808567"/>
              </a:xfrm>
              <a:custGeom>
                <a:avLst/>
                <a:gdLst/>
                <a:ahLst/>
                <a:cxnLst>
                  <a:cxn ang="0">
                    <a:pos x="41" y="0"/>
                  </a:cxn>
                  <a:cxn ang="0">
                    <a:pos x="16" y="230"/>
                  </a:cxn>
                  <a:cxn ang="0">
                    <a:pos x="0" y="362"/>
                  </a:cxn>
                  <a:cxn ang="0">
                    <a:pos x="244" y="375"/>
                  </a:cxn>
                  <a:cxn ang="0">
                    <a:pos x="475" y="382"/>
                  </a:cxn>
                  <a:cxn ang="0">
                    <a:pos x="482" y="203"/>
                  </a:cxn>
                  <a:cxn ang="0">
                    <a:pos x="486" y="29"/>
                  </a:cxn>
                  <a:cxn ang="0">
                    <a:pos x="353" y="26"/>
                  </a:cxn>
                  <a:cxn ang="0">
                    <a:pos x="41" y="0"/>
                  </a:cxn>
                </a:cxnLst>
                <a:rect l="0" t="0" r="r" b="b"/>
                <a:pathLst>
                  <a:path w="486" h="382">
                    <a:moveTo>
                      <a:pt x="41" y="0"/>
                    </a:moveTo>
                    <a:lnTo>
                      <a:pt x="16" y="230"/>
                    </a:lnTo>
                    <a:lnTo>
                      <a:pt x="0" y="362"/>
                    </a:lnTo>
                    <a:lnTo>
                      <a:pt x="244" y="375"/>
                    </a:lnTo>
                    <a:lnTo>
                      <a:pt x="475" y="382"/>
                    </a:lnTo>
                    <a:lnTo>
                      <a:pt x="482" y="203"/>
                    </a:lnTo>
                    <a:lnTo>
                      <a:pt x="486" y="29"/>
                    </a:lnTo>
                    <a:lnTo>
                      <a:pt x="353" y="26"/>
                    </a:lnTo>
                    <a:lnTo>
                      <a:pt x="4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6" name="Freeform 345"/>
              <p:cNvSpPr>
                <a:spLocks noChangeArrowheads="1"/>
              </p:cNvSpPr>
              <p:nvPr/>
            </p:nvSpPr>
            <p:spPr bwMode="auto">
              <a:xfrm>
                <a:off x="3801533" y="3850155"/>
                <a:ext cx="933451" cy="1092200"/>
              </a:xfrm>
              <a:custGeom>
                <a:avLst/>
                <a:gdLst/>
                <a:ahLst/>
                <a:cxnLst>
                  <a:cxn ang="0">
                    <a:pos x="113" y="0"/>
                  </a:cxn>
                  <a:cxn ang="0">
                    <a:pos x="103" y="68"/>
                  </a:cxn>
                  <a:cxn ang="0">
                    <a:pos x="65" y="60"/>
                  </a:cxn>
                  <a:cxn ang="0">
                    <a:pos x="68" y="146"/>
                  </a:cxn>
                  <a:cxn ang="0">
                    <a:pos x="51" y="163"/>
                  </a:cxn>
                  <a:cxn ang="0">
                    <a:pos x="77" y="216"/>
                  </a:cxn>
                  <a:cxn ang="0">
                    <a:pos x="51" y="240"/>
                  </a:cxn>
                  <a:cxn ang="0">
                    <a:pos x="35" y="278"/>
                  </a:cxn>
                  <a:cxn ang="0">
                    <a:pos x="13" y="315"/>
                  </a:cxn>
                  <a:cxn ang="0">
                    <a:pos x="29" y="338"/>
                  </a:cxn>
                  <a:cxn ang="0">
                    <a:pos x="3" y="347"/>
                  </a:cxn>
                  <a:cxn ang="0">
                    <a:pos x="0" y="381"/>
                  </a:cxn>
                  <a:cxn ang="0">
                    <a:pos x="248" y="514"/>
                  </a:cxn>
                  <a:cxn ang="0">
                    <a:pos x="388" y="516"/>
                  </a:cxn>
                  <a:cxn ang="0">
                    <a:pos x="441" y="40"/>
                  </a:cxn>
                  <a:cxn ang="0">
                    <a:pos x="113" y="0"/>
                  </a:cxn>
                </a:cxnLst>
                <a:rect l="0" t="0" r="r" b="b"/>
                <a:pathLst>
                  <a:path w="441" h="516">
                    <a:moveTo>
                      <a:pt x="113" y="0"/>
                    </a:moveTo>
                    <a:lnTo>
                      <a:pt x="103" y="68"/>
                    </a:lnTo>
                    <a:lnTo>
                      <a:pt x="65" y="60"/>
                    </a:lnTo>
                    <a:lnTo>
                      <a:pt x="68" y="146"/>
                    </a:lnTo>
                    <a:lnTo>
                      <a:pt x="51" y="163"/>
                    </a:lnTo>
                    <a:lnTo>
                      <a:pt x="77" y="216"/>
                    </a:lnTo>
                    <a:lnTo>
                      <a:pt x="51" y="240"/>
                    </a:lnTo>
                    <a:lnTo>
                      <a:pt x="35" y="278"/>
                    </a:lnTo>
                    <a:lnTo>
                      <a:pt x="13" y="315"/>
                    </a:lnTo>
                    <a:lnTo>
                      <a:pt x="29" y="338"/>
                    </a:lnTo>
                    <a:lnTo>
                      <a:pt x="3" y="347"/>
                    </a:lnTo>
                    <a:lnTo>
                      <a:pt x="0" y="381"/>
                    </a:lnTo>
                    <a:lnTo>
                      <a:pt x="248" y="514"/>
                    </a:lnTo>
                    <a:lnTo>
                      <a:pt x="388" y="516"/>
                    </a:lnTo>
                    <a:lnTo>
                      <a:pt x="441" y="40"/>
                    </a:lnTo>
                    <a:lnTo>
                      <a:pt x="113"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7" name="Freeform 346"/>
              <p:cNvSpPr>
                <a:spLocks noChangeArrowheads="1"/>
              </p:cNvSpPr>
              <p:nvPr/>
            </p:nvSpPr>
            <p:spPr bwMode="auto">
              <a:xfrm>
                <a:off x="4616451" y="3928471"/>
                <a:ext cx="986367" cy="1037167"/>
              </a:xfrm>
              <a:custGeom>
                <a:avLst/>
                <a:gdLst/>
                <a:ahLst/>
                <a:cxnLst>
                  <a:cxn ang="0">
                    <a:pos x="56" y="0"/>
                  </a:cxn>
                  <a:cxn ang="0">
                    <a:pos x="466" y="19"/>
                  </a:cxn>
                  <a:cxn ang="0">
                    <a:pos x="446" y="451"/>
                  </a:cxn>
                  <a:cxn ang="0">
                    <a:pos x="314" y="445"/>
                  </a:cxn>
                  <a:cxn ang="0">
                    <a:pos x="188" y="440"/>
                  </a:cxn>
                  <a:cxn ang="0">
                    <a:pos x="188" y="457"/>
                  </a:cxn>
                  <a:cxn ang="0">
                    <a:pos x="84" y="457"/>
                  </a:cxn>
                  <a:cxn ang="0">
                    <a:pos x="78" y="490"/>
                  </a:cxn>
                  <a:cxn ang="0">
                    <a:pos x="0" y="479"/>
                  </a:cxn>
                  <a:cxn ang="0">
                    <a:pos x="44" y="113"/>
                  </a:cxn>
                  <a:cxn ang="0">
                    <a:pos x="56" y="0"/>
                  </a:cxn>
                </a:cxnLst>
                <a:rect l="0" t="0" r="r" b="b"/>
                <a:pathLst>
                  <a:path w="466" h="490">
                    <a:moveTo>
                      <a:pt x="56" y="0"/>
                    </a:moveTo>
                    <a:lnTo>
                      <a:pt x="466" y="19"/>
                    </a:lnTo>
                    <a:lnTo>
                      <a:pt x="446" y="451"/>
                    </a:lnTo>
                    <a:lnTo>
                      <a:pt x="314" y="445"/>
                    </a:lnTo>
                    <a:lnTo>
                      <a:pt x="188" y="440"/>
                    </a:lnTo>
                    <a:lnTo>
                      <a:pt x="188" y="457"/>
                    </a:lnTo>
                    <a:lnTo>
                      <a:pt x="84" y="457"/>
                    </a:lnTo>
                    <a:lnTo>
                      <a:pt x="78" y="490"/>
                    </a:lnTo>
                    <a:lnTo>
                      <a:pt x="0" y="479"/>
                    </a:lnTo>
                    <a:lnTo>
                      <a:pt x="44" y="113"/>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8" name="Freeform 347"/>
              <p:cNvSpPr>
                <a:spLocks noChangeArrowheads="1"/>
              </p:cNvSpPr>
              <p:nvPr/>
            </p:nvSpPr>
            <p:spPr bwMode="auto">
              <a:xfrm>
                <a:off x="5005918" y="4085105"/>
                <a:ext cx="2008716" cy="1962151"/>
              </a:xfrm>
              <a:custGeom>
                <a:avLst/>
                <a:gdLst/>
                <a:ahLst/>
                <a:cxnLst>
                  <a:cxn ang="0">
                    <a:pos x="276" y="0"/>
                  </a:cxn>
                  <a:cxn ang="0">
                    <a:pos x="485" y="8"/>
                  </a:cxn>
                  <a:cxn ang="0">
                    <a:pos x="485" y="176"/>
                  </a:cxn>
                  <a:cxn ang="0">
                    <a:pos x="592" y="223"/>
                  </a:cxn>
                  <a:cxn ang="0">
                    <a:pos x="621" y="208"/>
                  </a:cxn>
                  <a:cxn ang="0">
                    <a:pos x="691" y="243"/>
                  </a:cxn>
                  <a:cxn ang="0">
                    <a:pos x="734" y="241"/>
                  </a:cxn>
                  <a:cxn ang="0">
                    <a:pos x="814" y="205"/>
                  </a:cxn>
                  <a:cxn ang="0">
                    <a:pos x="861" y="239"/>
                  </a:cxn>
                  <a:cxn ang="0">
                    <a:pos x="902" y="249"/>
                  </a:cxn>
                  <a:cxn ang="0">
                    <a:pos x="902" y="386"/>
                  </a:cxn>
                  <a:cxn ang="0">
                    <a:pos x="949" y="471"/>
                  </a:cxn>
                  <a:cxn ang="0">
                    <a:pos x="937" y="587"/>
                  </a:cxn>
                  <a:cxn ang="0">
                    <a:pos x="886" y="635"/>
                  </a:cxn>
                  <a:cxn ang="0">
                    <a:pos x="875" y="591"/>
                  </a:cxn>
                  <a:cxn ang="0">
                    <a:pos x="861" y="611"/>
                  </a:cxn>
                  <a:cxn ang="0">
                    <a:pos x="871" y="638"/>
                  </a:cxn>
                  <a:cxn ang="0">
                    <a:pos x="780" y="709"/>
                  </a:cxn>
                  <a:cxn ang="0">
                    <a:pos x="757" y="712"/>
                  </a:cxn>
                  <a:cxn ang="0">
                    <a:pos x="710" y="747"/>
                  </a:cxn>
                  <a:cxn ang="0">
                    <a:pos x="710" y="766"/>
                  </a:cxn>
                  <a:cxn ang="0">
                    <a:pos x="695" y="770"/>
                  </a:cxn>
                  <a:cxn ang="0">
                    <a:pos x="706" y="794"/>
                  </a:cxn>
                  <a:cxn ang="0">
                    <a:pos x="681" y="828"/>
                  </a:cxn>
                  <a:cxn ang="0">
                    <a:pos x="695" y="878"/>
                  </a:cxn>
                  <a:cxn ang="0">
                    <a:pos x="710" y="896"/>
                  </a:cxn>
                  <a:cxn ang="0">
                    <a:pos x="706" y="927"/>
                  </a:cxn>
                  <a:cxn ang="0">
                    <a:pos x="670" y="927"/>
                  </a:cxn>
                  <a:cxn ang="0">
                    <a:pos x="636" y="912"/>
                  </a:cxn>
                  <a:cxn ang="0">
                    <a:pos x="613" y="916"/>
                  </a:cxn>
                  <a:cxn ang="0">
                    <a:pos x="540" y="889"/>
                  </a:cxn>
                  <a:cxn ang="0">
                    <a:pos x="507" y="783"/>
                  </a:cxn>
                  <a:cxn ang="0">
                    <a:pos x="456" y="732"/>
                  </a:cxn>
                  <a:cxn ang="0">
                    <a:pos x="411" y="638"/>
                  </a:cxn>
                  <a:cxn ang="0">
                    <a:pos x="389" y="630"/>
                  </a:cxn>
                  <a:cxn ang="0">
                    <a:pos x="366" y="606"/>
                  </a:cxn>
                  <a:cxn ang="0">
                    <a:pos x="342" y="606"/>
                  </a:cxn>
                  <a:cxn ang="0">
                    <a:pos x="306" y="598"/>
                  </a:cxn>
                  <a:cxn ang="0">
                    <a:pos x="280" y="606"/>
                  </a:cxn>
                  <a:cxn ang="0">
                    <a:pos x="260" y="652"/>
                  </a:cxn>
                  <a:cxn ang="0">
                    <a:pos x="233" y="660"/>
                  </a:cxn>
                  <a:cxn ang="0">
                    <a:pos x="172" y="624"/>
                  </a:cxn>
                  <a:cxn ang="0">
                    <a:pos x="137" y="581"/>
                  </a:cxn>
                  <a:cxn ang="0">
                    <a:pos x="131" y="526"/>
                  </a:cxn>
                  <a:cxn ang="0">
                    <a:pos x="105" y="491"/>
                  </a:cxn>
                  <a:cxn ang="0">
                    <a:pos x="45" y="440"/>
                  </a:cxn>
                  <a:cxn ang="0">
                    <a:pos x="0" y="387"/>
                  </a:cxn>
                  <a:cxn ang="0">
                    <a:pos x="0" y="365"/>
                  </a:cxn>
                  <a:cxn ang="0">
                    <a:pos x="145" y="366"/>
                  </a:cxn>
                  <a:cxn ang="0">
                    <a:pos x="260" y="377"/>
                  </a:cxn>
                  <a:cxn ang="0">
                    <a:pos x="276" y="0"/>
                  </a:cxn>
                </a:cxnLst>
                <a:rect l="0" t="0" r="r" b="b"/>
                <a:pathLst>
                  <a:path w="949" h="927">
                    <a:moveTo>
                      <a:pt x="276" y="0"/>
                    </a:moveTo>
                    <a:lnTo>
                      <a:pt x="485" y="8"/>
                    </a:lnTo>
                    <a:lnTo>
                      <a:pt x="485" y="176"/>
                    </a:lnTo>
                    <a:lnTo>
                      <a:pt x="592" y="223"/>
                    </a:lnTo>
                    <a:lnTo>
                      <a:pt x="621" y="208"/>
                    </a:lnTo>
                    <a:lnTo>
                      <a:pt x="691" y="243"/>
                    </a:lnTo>
                    <a:lnTo>
                      <a:pt x="734" y="241"/>
                    </a:lnTo>
                    <a:lnTo>
                      <a:pt x="814" y="205"/>
                    </a:lnTo>
                    <a:lnTo>
                      <a:pt x="861" y="239"/>
                    </a:lnTo>
                    <a:lnTo>
                      <a:pt x="902" y="249"/>
                    </a:lnTo>
                    <a:lnTo>
                      <a:pt x="902" y="386"/>
                    </a:lnTo>
                    <a:lnTo>
                      <a:pt x="949" y="471"/>
                    </a:lnTo>
                    <a:lnTo>
                      <a:pt x="937" y="587"/>
                    </a:lnTo>
                    <a:lnTo>
                      <a:pt x="886" y="635"/>
                    </a:lnTo>
                    <a:lnTo>
                      <a:pt x="875" y="591"/>
                    </a:lnTo>
                    <a:lnTo>
                      <a:pt x="861" y="611"/>
                    </a:lnTo>
                    <a:lnTo>
                      <a:pt x="871" y="638"/>
                    </a:lnTo>
                    <a:lnTo>
                      <a:pt x="780" y="709"/>
                    </a:lnTo>
                    <a:lnTo>
                      <a:pt x="757" y="712"/>
                    </a:lnTo>
                    <a:lnTo>
                      <a:pt x="710" y="747"/>
                    </a:lnTo>
                    <a:lnTo>
                      <a:pt x="710" y="766"/>
                    </a:lnTo>
                    <a:lnTo>
                      <a:pt x="695" y="770"/>
                    </a:lnTo>
                    <a:lnTo>
                      <a:pt x="706" y="794"/>
                    </a:lnTo>
                    <a:lnTo>
                      <a:pt x="681" y="828"/>
                    </a:lnTo>
                    <a:lnTo>
                      <a:pt x="695" y="878"/>
                    </a:lnTo>
                    <a:lnTo>
                      <a:pt x="710" y="896"/>
                    </a:lnTo>
                    <a:lnTo>
                      <a:pt x="706" y="927"/>
                    </a:lnTo>
                    <a:lnTo>
                      <a:pt x="670" y="927"/>
                    </a:lnTo>
                    <a:lnTo>
                      <a:pt x="636" y="912"/>
                    </a:lnTo>
                    <a:lnTo>
                      <a:pt x="613" y="916"/>
                    </a:lnTo>
                    <a:lnTo>
                      <a:pt x="540" y="889"/>
                    </a:lnTo>
                    <a:lnTo>
                      <a:pt x="507" y="783"/>
                    </a:lnTo>
                    <a:lnTo>
                      <a:pt x="456" y="732"/>
                    </a:lnTo>
                    <a:lnTo>
                      <a:pt x="411" y="638"/>
                    </a:lnTo>
                    <a:lnTo>
                      <a:pt x="389" y="630"/>
                    </a:lnTo>
                    <a:lnTo>
                      <a:pt x="366" y="606"/>
                    </a:lnTo>
                    <a:lnTo>
                      <a:pt x="342" y="606"/>
                    </a:lnTo>
                    <a:lnTo>
                      <a:pt x="306" y="598"/>
                    </a:lnTo>
                    <a:lnTo>
                      <a:pt x="280" y="606"/>
                    </a:lnTo>
                    <a:lnTo>
                      <a:pt x="260" y="652"/>
                    </a:lnTo>
                    <a:lnTo>
                      <a:pt x="233" y="660"/>
                    </a:lnTo>
                    <a:lnTo>
                      <a:pt x="172" y="624"/>
                    </a:lnTo>
                    <a:lnTo>
                      <a:pt x="137" y="581"/>
                    </a:lnTo>
                    <a:lnTo>
                      <a:pt x="131" y="526"/>
                    </a:lnTo>
                    <a:lnTo>
                      <a:pt x="105" y="491"/>
                    </a:lnTo>
                    <a:lnTo>
                      <a:pt x="45" y="440"/>
                    </a:lnTo>
                    <a:lnTo>
                      <a:pt x="0" y="387"/>
                    </a:lnTo>
                    <a:lnTo>
                      <a:pt x="0" y="365"/>
                    </a:lnTo>
                    <a:lnTo>
                      <a:pt x="145" y="366"/>
                    </a:lnTo>
                    <a:lnTo>
                      <a:pt x="260" y="377"/>
                    </a:lnTo>
                    <a:lnTo>
                      <a:pt x="27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9" name="Freeform 348"/>
              <p:cNvSpPr>
                <a:spLocks noChangeArrowheads="1"/>
              </p:cNvSpPr>
              <p:nvPr/>
            </p:nvSpPr>
            <p:spPr bwMode="auto">
              <a:xfrm>
                <a:off x="5513918" y="1693271"/>
                <a:ext cx="967316" cy="594784"/>
              </a:xfrm>
              <a:custGeom>
                <a:avLst/>
                <a:gdLst/>
                <a:ahLst/>
                <a:cxnLst>
                  <a:cxn ang="0">
                    <a:pos x="1" y="0"/>
                  </a:cxn>
                  <a:cxn ang="0">
                    <a:pos x="384" y="9"/>
                  </a:cxn>
                  <a:cxn ang="0">
                    <a:pos x="412" y="91"/>
                  </a:cxn>
                  <a:cxn ang="0">
                    <a:pos x="438" y="155"/>
                  </a:cxn>
                  <a:cxn ang="0">
                    <a:pos x="457" y="258"/>
                  </a:cxn>
                  <a:cxn ang="0">
                    <a:pos x="446" y="281"/>
                  </a:cxn>
                  <a:cxn ang="0">
                    <a:pos x="304" y="278"/>
                  </a:cxn>
                  <a:cxn ang="0">
                    <a:pos x="0" y="273"/>
                  </a:cxn>
                  <a:cxn ang="0">
                    <a:pos x="1" y="0"/>
                  </a:cxn>
                </a:cxnLst>
                <a:rect l="0" t="0" r="r" b="b"/>
                <a:pathLst>
                  <a:path w="457" h="281">
                    <a:moveTo>
                      <a:pt x="1" y="0"/>
                    </a:moveTo>
                    <a:lnTo>
                      <a:pt x="384" y="9"/>
                    </a:lnTo>
                    <a:lnTo>
                      <a:pt x="412" y="91"/>
                    </a:lnTo>
                    <a:lnTo>
                      <a:pt x="438" y="155"/>
                    </a:lnTo>
                    <a:lnTo>
                      <a:pt x="457" y="258"/>
                    </a:lnTo>
                    <a:lnTo>
                      <a:pt x="446" y="281"/>
                    </a:lnTo>
                    <a:lnTo>
                      <a:pt x="304" y="278"/>
                    </a:lnTo>
                    <a:lnTo>
                      <a:pt x="0" y="273"/>
                    </a:lnTo>
                    <a:lnTo>
                      <a:pt x="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0" name="Freeform 349"/>
              <p:cNvSpPr>
                <a:spLocks noChangeArrowheads="1"/>
              </p:cNvSpPr>
              <p:nvPr/>
            </p:nvSpPr>
            <p:spPr bwMode="auto">
              <a:xfrm>
                <a:off x="5488517" y="2264772"/>
                <a:ext cx="1016000" cy="700617"/>
              </a:xfrm>
              <a:custGeom>
                <a:avLst/>
                <a:gdLst/>
                <a:ahLst/>
                <a:cxnLst>
                  <a:cxn ang="0">
                    <a:pos x="8" y="0"/>
                  </a:cxn>
                  <a:cxn ang="0">
                    <a:pos x="7" y="128"/>
                  </a:cxn>
                  <a:cxn ang="0">
                    <a:pos x="0" y="278"/>
                  </a:cxn>
                  <a:cxn ang="0">
                    <a:pos x="348" y="283"/>
                  </a:cxn>
                  <a:cxn ang="0">
                    <a:pos x="385" y="304"/>
                  </a:cxn>
                  <a:cxn ang="0">
                    <a:pos x="410" y="277"/>
                  </a:cxn>
                  <a:cxn ang="0">
                    <a:pos x="480" y="331"/>
                  </a:cxn>
                  <a:cxn ang="0">
                    <a:pos x="470" y="274"/>
                  </a:cxn>
                  <a:cxn ang="0">
                    <a:pos x="476" y="229"/>
                  </a:cxn>
                  <a:cxn ang="0">
                    <a:pos x="480" y="80"/>
                  </a:cxn>
                  <a:cxn ang="0">
                    <a:pos x="449" y="48"/>
                  </a:cxn>
                  <a:cxn ang="0">
                    <a:pos x="462" y="7"/>
                  </a:cxn>
                  <a:cxn ang="0">
                    <a:pos x="233" y="4"/>
                  </a:cxn>
                  <a:cxn ang="0">
                    <a:pos x="8" y="0"/>
                  </a:cxn>
                </a:cxnLst>
                <a:rect l="0" t="0" r="r" b="b"/>
                <a:pathLst>
                  <a:path w="480" h="331">
                    <a:moveTo>
                      <a:pt x="8" y="0"/>
                    </a:moveTo>
                    <a:lnTo>
                      <a:pt x="7" y="128"/>
                    </a:lnTo>
                    <a:lnTo>
                      <a:pt x="0" y="278"/>
                    </a:lnTo>
                    <a:lnTo>
                      <a:pt x="348" y="283"/>
                    </a:lnTo>
                    <a:lnTo>
                      <a:pt x="385" y="304"/>
                    </a:lnTo>
                    <a:lnTo>
                      <a:pt x="410" y="277"/>
                    </a:lnTo>
                    <a:lnTo>
                      <a:pt x="480" y="331"/>
                    </a:lnTo>
                    <a:lnTo>
                      <a:pt x="470" y="274"/>
                    </a:lnTo>
                    <a:lnTo>
                      <a:pt x="476" y="229"/>
                    </a:lnTo>
                    <a:lnTo>
                      <a:pt x="480" y="80"/>
                    </a:lnTo>
                    <a:lnTo>
                      <a:pt x="449" y="48"/>
                    </a:lnTo>
                    <a:lnTo>
                      <a:pt x="462" y="7"/>
                    </a:lnTo>
                    <a:lnTo>
                      <a:pt x="233" y="4"/>
                    </a:lnTo>
                    <a:lnTo>
                      <a:pt x="8"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1" name="Freeform 350"/>
              <p:cNvSpPr>
                <a:spLocks noChangeArrowheads="1"/>
              </p:cNvSpPr>
              <p:nvPr/>
            </p:nvSpPr>
            <p:spPr bwMode="auto">
              <a:xfrm>
                <a:off x="5473701" y="2844737"/>
                <a:ext cx="1208617" cy="577851"/>
              </a:xfrm>
              <a:custGeom>
                <a:avLst/>
                <a:gdLst/>
                <a:ahLst/>
                <a:cxnLst>
                  <a:cxn ang="0">
                    <a:pos x="6" y="0"/>
                  </a:cxn>
                  <a:cxn ang="0">
                    <a:pos x="0" y="180"/>
                  </a:cxn>
                  <a:cxn ang="0">
                    <a:pos x="129" y="184"/>
                  </a:cxn>
                  <a:cxn ang="0">
                    <a:pos x="127" y="273"/>
                  </a:cxn>
                  <a:cxn ang="0">
                    <a:pos x="302" y="270"/>
                  </a:cxn>
                  <a:cxn ang="0">
                    <a:pos x="458" y="267"/>
                  </a:cxn>
                  <a:cxn ang="0">
                    <a:pos x="571" y="270"/>
                  </a:cxn>
                  <a:cxn ang="0">
                    <a:pos x="536" y="193"/>
                  </a:cxn>
                  <a:cxn ang="0">
                    <a:pos x="511" y="122"/>
                  </a:cxn>
                  <a:cxn ang="0">
                    <a:pos x="485" y="49"/>
                  </a:cxn>
                  <a:cxn ang="0">
                    <a:pos x="420" y="3"/>
                  </a:cxn>
                  <a:cxn ang="0">
                    <a:pos x="391" y="29"/>
                  </a:cxn>
                  <a:cxn ang="0">
                    <a:pos x="355" y="9"/>
                  </a:cxn>
                  <a:cxn ang="0">
                    <a:pos x="199" y="4"/>
                  </a:cxn>
                  <a:cxn ang="0">
                    <a:pos x="6" y="0"/>
                  </a:cxn>
                </a:cxnLst>
                <a:rect l="0" t="0" r="r" b="b"/>
                <a:pathLst>
                  <a:path w="571" h="273">
                    <a:moveTo>
                      <a:pt x="6" y="0"/>
                    </a:moveTo>
                    <a:lnTo>
                      <a:pt x="0" y="180"/>
                    </a:lnTo>
                    <a:lnTo>
                      <a:pt x="129" y="184"/>
                    </a:lnTo>
                    <a:lnTo>
                      <a:pt x="127" y="273"/>
                    </a:lnTo>
                    <a:lnTo>
                      <a:pt x="302" y="270"/>
                    </a:lnTo>
                    <a:lnTo>
                      <a:pt x="458" y="267"/>
                    </a:lnTo>
                    <a:lnTo>
                      <a:pt x="571" y="270"/>
                    </a:lnTo>
                    <a:lnTo>
                      <a:pt x="536" y="193"/>
                    </a:lnTo>
                    <a:lnTo>
                      <a:pt x="511" y="122"/>
                    </a:lnTo>
                    <a:lnTo>
                      <a:pt x="485" y="49"/>
                    </a:lnTo>
                    <a:lnTo>
                      <a:pt x="420" y="3"/>
                    </a:lnTo>
                    <a:lnTo>
                      <a:pt x="391" y="29"/>
                    </a:lnTo>
                    <a:lnTo>
                      <a:pt x="355" y="9"/>
                    </a:lnTo>
                    <a:lnTo>
                      <a:pt x="199" y="4"/>
                    </a:lnTo>
                    <a:lnTo>
                      <a:pt x="6" y="0"/>
                    </a:lnTo>
                    <a:close/>
                  </a:path>
                </a:pathLst>
              </a:custGeom>
              <a:solidFill>
                <a:sysClr val="window" lastClr="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02" name="Freeform 351"/>
              <p:cNvSpPr>
                <a:spLocks noChangeArrowheads="1"/>
              </p:cNvSpPr>
              <p:nvPr/>
            </p:nvSpPr>
            <p:spPr bwMode="auto">
              <a:xfrm>
                <a:off x="5731934" y="3405655"/>
                <a:ext cx="1064684" cy="575733"/>
              </a:xfrm>
              <a:custGeom>
                <a:avLst/>
                <a:gdLst/>
                <a:ahLst/>
                <a:cxnLst>
                  <a:cxn ang="0">
                    <a:pos x="5" y="4"/>
                  </a:cxn>
                  <a:cxn ang="0">
                    <a:pos x="4" y="160"/>
                  </a:cxn>
                  <a:cxn ang="0">
                    <a:pos x="0" y="270"/>
                  </a:cxn>
                  <a:cxn ang="0">
                    <a:pos x="503" y="272"/>
                  </a:cxn>
                  <a:cxn ang="0">
                    <a:pos x="493" y="131"/>
                  </a:cxn>
                  <a:cxn ang="0">
                    <a:pos x="493" y="78"/>
                  </a:cxn>
                  <a:cxn ang="0">
                    <a:pos x="453" y="45"/>
                  </a:cxn>
                  <a:cxn ang="0">
                    <a:pos x="465" y="16"/>
                  </a:cxn>
                  <a:cxn ang="0">
                    <a:pos x="446" y="0"/>
                  </a:cxn>
                  <a:cxn ang="0">
                    <a:pos x="219" y="4"/>
                  </a:cxn>
                  <a:cxn ang="0">
                    <a:pos x="5" y="4"/>
                  </a:cxn>
                </a:cxnLst>
                <a:rect l="0" t="0" r="r" b="b"/>
                <a:pathLst>
                  <a:path w="503" h="272">
                    <a:moveTo>
                      <a:pt x="5" y="4"/>
                    </a:moveTo>
                    <a:lnTo>
                      <a:pt x="4" y="160"/>
                    </a:lnTo>
                    <a:lnTo>
                      <a:pt x="0" y="270"/>
                    </a:lnTo>
                    <a:lnTo>
                      <a:pt x="503" y="272"/>
                    </a:lnTo>
                    <a:lnTo>
                      <a:pt x="493" y="131"/>
                    </a:lnTo>
                    <a:lnTo>
                      <a:pt x="493" y="78"/>
                    </a:lnTo>
                    <a:lnTo>
                      <a:pt x="453" y="45"/>
                    </a:lnTo>
                    <a:lnTo>
                      <a:pt x="465" y="16"/>
                    </a:lnTo>
                    <a:lnTo>
                      <a:pt x="446" y="0"/>
                    </a:lnTo>
                    <a:lnTo>
                      <a:pt x="219" y="4"/>
                    </a:lnTo>
                    <a:lnTo>
                      <a:pt x="5" y="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3" name="Freeform 352"/>
              <p:cNvSpPr>
                <a:spLocks noChangeArrowheads="1"/>
              </p:cNvSpPr>
              <p:nvPr/>
            </p:nvSpPr>
            <p:spPr bwMode="auto">
              <a:xfrm>
                <a:off x="5590118" y="3964455"/>
                <a:ext cx="1240367" cy="635000"/>
              </a:xfrm>
              <a:custGeom>
                <a:avLst/>
                <a:gdLst/>
                <a:ahLst/>
                <a:cxnLst>
                  <a:cxn ang="0">
                    <a:pos x="4" y="0"/>
                  </a:cxn>
                  <a:cxn ang="0">
                    <a:pos x="0" y="55"/>
                  </a:cxn>
                  <a:cxn ang="0">
                    <a:pos x="207" y="61"/>
                  </a:cxn>
                  <a:cxn ang="0">
                    <a:pos x="209" y="232"/>
                  </a:cxn>
                  <a:cxn ang="0">
                    <a:pos x="316" y="278"/>
                  </a:cxn>
                  <a:cxn ang="0">
                    <a:pos x="345" y="261"/>
                  </a:cxn>
                  <a:cxn ang="0">
                    <a:pos x="413" y="300"/>
                  </a:cxn>
                  <a:cxn ang="0">
                    <a:pos x="456" y="298"/>
                  </a:cxn>
                  <a:cxn ang="0">
                    <a:pos x="537" y="261"/>
                  </a:cxn>
                  <a:cxn ang="0">
                    <a:pos x="586" y="297"/>
                  </a:cxn>
                  <a:cxn ang="0">
                    <a:pos x="586" y="113"/>
                  </a:cxn>
                  <a:cxn ang="0">
                    <a:pos x="570" y="6"/>
                  </a:cxn>
                  <a:cxn ang="0">
                    <a:pos x="4" y="0"/>
                  </a:cxn>
                </a:cxnLst>
                <a:rect l="0" t="0" r="r" b="b"/>
                <a:pathLst>
                  <a:path w="586" h="300">
                    <a:moveTo>
                      <a:pt x="4" y="0"/>
                    </a:moveTo>
                    <a:lnTo>
                      <a:pt x="0" y="55"/>
                    </a:lnTo>
                    <a:lnTo>
                      <a:pt x="207" y="61"/>
                    </a:lnTo>
                    <a:lnTo>
                      <a:pt x="209" y="232"/>
                    </a:lnTo>
                    <a:lnTo>
                      <a:pt x="316" y="278"/>
                    </a:lnTo>
                    <a:lnTo>
                      <a:pt x="345" y="261"/>
                    </a:lnTo>
                    <a:lnTo>
                      <a:pt x="413" y="300"/>
                    </a:lnTo>
                    <a:lnTo>
                      <a:pt x="456" y="298"/>
                    </a:lnTo>
                    <a:lnTo>
                      <a:pt x="537" y="261"/>
                    </a:lnTo>
                    <a:lnTo>
                      <a:pt x="586" y="297"/>
                    </a:lnTo>
                    <a:lnTo>
                      <a:pt x="586" y="113"/>
                    </a:lnTo>
                    <a:lnTo>
                      <a:pt x="570" y="6"/>
                    </a:lnTo>
                    <a:lnTo>
                      <a:pt x="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4" name="Freeform 353"/>
              <p:cNvSpPr>
                <a:spLocks noChangeArrowheads="1"/>
              </p:cNvSpPr>
              <p:nvPr/>
            </p:nvSpPr>
            <p:spPr bwMode="auto">
              <a:xfrm>
                <a:off x="6805084" y="3998322"/>
                <a:ext cx="700616" cy="687916"/>
              </a:xfrm>
              <a:custGeom>
                <a:avLst/>
                <a:gdLst/>
                <a:ahLst/>
                <a:cxnLst>
                  <a:cxn ang="0">
                    <a:pos x="0" y="29"/>
                  </a:cxn>
                  <a:cxn ang="0">
                    <a:pos x="131" y="12"/>
                  </a:cxn>
                  <a:cxn ang="0">
                    <a:pos x="291" y="0"/>
                  </a:cxn>
                  <a:cxn ang="0">
                    <a:pos x="283" y="43"/>
                  </a:cxn>
                  <a:cxn ang="0">
                    <a:pos x="318" y="33"/>
                  </a:cxn>
                  <a:cxn ang="0">
                    <a:pos x="331" y="62"/>
                  </a:cxn>
                  <a:cxn ang="0">
                    <a:pos x="294" y="88"/>
                  </a:cxn>
                  <a:cxn ang="0">
                    <a:pos x="302" y="133"/>
                  </a:cxn>
                  <a:cxn ang="0">
                    <a:pos x="263" y="208"/>
                  </a:cxn>
                  <a:cxn ang="0">
                    <a:pos x="237" y="256"/>
                  </a:cxn>
                  <a:cxn ang="0">
                    <a:pos x="252" y="314"/>
                  </a:cxn>
                  <a:cxn ang="0">
                    <a:pos x="48" y="325"/>
                  </a:cxn>
                  <a:cxn ang="0">
                    <a:pos x="48" y="289"/>
                  </a:cxn>
                  <a:cxn ang="0">
                    <a:pos x="7" y="281"/>
                  </a:cxn>
                  <a:cxn ang="0">
                    <a:pos x="7" y="88"/>
                  </a:cxn>
                  <a:cxn ang="0">
                    <a:pos x="0" y="29"/>
                  </a:cxn>
                </a:cxnLst>
                <a:rect l="0" t="0" r="r" b="b"/>
                <a:pathLst>
                  <a:path w="331" h="325">
                    <a:moveTo>
                      <a:pt x="0" y="29"/>
                    </a:moveTo>
                    <a:lnTo>
                      <a:pt x="131" y="12"/>
                    </a:lnTo>
                    <a:lnTo>
                      <a:pt x="291" y="0"/>
                    </a:lnTo>
                    <a:lnTo>
                      <a:pt x="283" y="43"/>
                    </a:lnTo>
                    <a:lnTo>
                      <a:pt x="318" y="33"/>
                    </a:lnTo>
                    <a:lnTo>
                      <a:pt x="331" y="62"/>
                    </a:lnTo>
                    <a:lnTo>
                      <a:pt x="294" y="88"/>
                    </a:lnTo>
                    <a:lnTo>
                      <a:pt x="302" y="133"/>
                    </a:lnTo>
                    <a:lnTo>
                      <a:pt x="263" y="208"/>
                    </a:lnTo>
                    <a:lnTo>
                      <a:pt x="237" y="256"/>
                    </a:lnTo>
                    <a:lnTo>
                      <a:pt x="252" y="314"/>
                    </a:lnTo>
                    <a:lnTo>
                      <a:pt x="48" y="325"/>
                    </a:lnTo>
                    <a:lnTo>
                      <a:pt x="48" y="289"/>
                    </a:lnTo>
                    <a:lnTo>
                      <a:pt x="7" y="281"/>
                    </a:lnTo>
                    <a:lnTo>
                      <a:pt x="7" y="88"/>
                    </a:lnTo>
                    <a:lnTo>
                      <a:pt x="0"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5" name="Freeform 354"/>
              <p:cNvSpPr>
                <a:spLocks noChangeArrowheads="1"/>
              </p:cNvSpPr>
              <p:nvPr/>
            </p:nvSpPr>
            <p:spPr bwMode="auto">
              <a:xfrm>
                <a:off x="6906685" y="4662955"/>
                <a:ext cx="850900" cy="717549"/>
              </a:xfrm>
              <a:custGeom>
                <a:avLst/>
                <a:gdLst/>
                <a:ahLst/>
                <a:cxnLst>
                  <a:cxn ang="0">
                    <a:pos x="0" y="7"/>
                  </a:cxn>
                  <a:cxn ang="0">
                    <a:pos x="201" y="0"/>
                  </a:cxn>
                  <a:cxn ang="0">
                    <a:pos x="237" y="70"/>
                  </a:cxn>
                  <a:cxn ang="0">
                    <a:pos x="206" y="152"/>
                  </a:cxn>
                  <a:cxn ang="0">
                    <a:pos x="196" y="189"/>
                  </a:cxn>
                  <a:cxn ang="0">
                    <a:pos x="331" y="173"/>
                  </a:cxn>
                  <a:cxn ang="0">
                    <a:pos x="340" y="229"/>
                  </a:cxn>
                  <a:cxn ang="0">
                    <a:pos x="299" y="224"/>
                  </a:cxn>
                  <a:cxn ang="0">
                    <a:pos x="282" y="246"/>
                  </a:cxn>
                  <a:cxn ang="0">
                    <a:pos x="301" y="262"/>
                  </a:cxn>
                  <a:cxn ang="0">
                    <a:pos x="339" y="243"/>
                  </a:cxn>
                  <a:cxn ang="0">
                    <a:pos x="340" y="270"/>
                  </a:cxn>
                  <a:cxn ang="0">
                    <a:pos x="362" y="247"/>
                  </a:cxn>
                  <a:cxn ang="0">
                    <a:pos x="376" y="247"/>
                  </a:cxn>
                  <a:cxn ang="0">
                    <a:pos x="360" y="294"/>
                  </a:cxn>
                  <a:cxn ang="0">
                    <a:pos x="392" y="300"/>
                  </a:cxn>
                  <a:cxn ang="0">
                    <a:pos x="402" y="325"/>
                  </a:cxn>
                  <a:cxn ang="0">
                    <a:pos x="388" y="332"/>
                  </a:cxn>
                  <a:cxn ang="0">
                    <a:pos x="366" y="318"/>
                  </a:cxn>
                  <a:cxn ang="0">
                    <a:pos x="328" y="306"/>
                  </a:cxn>
                  <a:cxn ang="0">
                    <a:pos x="336" y="335"/>
                  </a:cxn>
                  <a:cxn ang="0">
                    <a:pos x="316" y="339"/>
                  </a:cxn>
                  <a:cxn ang="0">
                    <a:pos x="300" y="312"/>
                  </a:cxn>
                  <a:cxn ang="0">
                    <a:pos x="291" y="328"/>
                  </a:cxn>
                  <a:cxn ang="0">
                    <a:pos x="231" y="328"/>
                  </a:cxn>
                  <a:cxn ang="0">
                    <a:pos x="231" y="312"/>
                  </a:cxn>
                  <a:cxn ang="0">
                    <a:pos x="209" y="294"/>
                  </a:cxn>
                  <a:cxn ang="0">
                    <a:pos x="165" y="290"/>
                  </a:cxn>
                  <a:cxn ang="0">
                    <a:pos x="202" y="312"/>
                  </a:cxn>
                  <a:cxn ang="0">
                    <a:pos x="151" y="324"/>
                  </a:cxn>
                  <a:cxn ang="0">
                    <a:pos x="70" y="308"/>
                  </a:cxn>
                  <a:cxn ang="0">
                    <a:pos x="38" y="312"/>
                  </a:cxn>
                  <a:cxn ang="0">
                    <a:pos x="50" y="198"/>
                  </a:cxn>
                  <a:cxn ang="0">
                    <a:pos x="1" y="108"/>
                  </a:cxn>
                  <a:cxn ang="0">
                    <a:pos x="0" y="7"/>
                  </a:cxn>
                </a:cxnLst>
                <a:rect l="0" t="0" r="r" b="b"/>
                <a:pathLst>
                  <a:path w="402" h="339">
                    <a:moveTo>
                      <a:pt x="0" y="7"/>
                    </a:moveTo>
                    <a:lnTo>
                      <a:pt x="201" y="0"/>
                    </a:lnTo>
                    <a:lnTo>
                      <a:pt x="237" y="70"/>
                    </a:lnTo>
                    <a:lnTo>
                      <a:pt x="206" y="152"/>
                    </a:lnTo>
                    <a:lnTo>
                      <a:pt x="196" y="189"/>
                    </a:lnTo>
                    <a:lnTo>
                      <a:pt x="331" y="173"/>
                    </a:lnTo>
                    <a:lnTo>
                      <a:pt x="340" y="229"/>
                    </a:lnTo>
                    <a:lnTo>
                      <a:pt x="299" y="224"/>
                    </a:lnTo>
                    <a:lnTo>
                      <a:pt x="282" y="246"/>
                    </a:lnTo>
                    <a:lnTo>
                      <a:pt x="301" y="262"/>
                    </a:lnTo>
                    <a:lnTo>
                      <a:pt x="339" y="243"/>
                    </a:lnTo>
                    <a:lnTo>
                      <a:pt x="340" y="270"/>
                    </a:lnTo>
                    <a:lnTo>
                      <a:pt x="362" y="247"/>
                    </a:lnTo>
                    <a:lnTo>
                      <a:pt x="376" y="247"/>
                    </a:lnTo>
                    <a:lnTo>
                      <a:pt x="360" y="294"/>
                    </a:lnTo>
                    <a:lnTo>
                      <a:pt x="392" y="300"/>
                    </a:lnTo>
                    <a:lnTo>
                      <a:pt x="402" y="325"/>
                    </a:lnTo>
                    <a:lnTo>
                      <a:pt x="388" y="332"/>
                    </a:lnTo>
                    <a:lnTo>
                      <a:pt x="366" y="318"/>
                    </a:lnTo>
                    <a:lnTo>
                      <a:pt x="328" y="306"/>
                    </a:lnTo>
                    <a:lnTo>
                      <a:pt x="336" y="335"/>
                    </a:lnTo>
                    <a:lnTo>
                      <a:pt x="316" y="339"/>
                    </a:lnTo>
                    <a:lnTo>
                      <a:pt x="300" y="312"/>
                    </a:lnTo>
                    <a:lnTo>
                      <a:pt x="291" y="328"/>
                    </a:lnTo>
                    <a:lnTo>
                      <a:pt x="231" y="328"/>
                    </a:lnTo>
                    <a:lnTo>
                      <a:pt x="231" y="312"/>
                    </a:lnTo>
                    <a:lnTo>
                      <a:pt x="209" y="294"/>
                    </a:lnTo>
                    <a:lnTo>
                      <a:pt x="165" y="290"/>
                    </a:lnTo>
                    <a:lnTo>
                      <a:pt x="202" y="312"/>
                    </a:lnTo>
                    <a:lnTo>
                      <a:pt x="151" y="324"/>
                    </a:lnTo>
                    <a:lnTo>
                      <a:pt x="70" y="308"/>
                    </a:lnTo>
                    <a:lnTo>
                      <a:pt x="38" y="312"/>
                    </a:lnTo>
                    <a:lnTo>
                      <a:pt x="50" y="198"/>
                    </a:lnTo>
                    <a:lnTo>
                      <a:pt x="1" y="108"/>
                    </a:lnTo>
                    <a:lnTo>
                      <a:pt x="0" y="7"/>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06" name="Freeform 355"/>
              <p:cNvSpPr>
                <a:spLocks noChangeArrowheads="1"/>
              </p:cNvSpPr>
              <p:nvPr/>
            </p:nvSpPr>
            <p:spPr bwMode="auto">
              <a:xfrm>
                <a:off x="6322484" y="1617071"/>
                <a:ext cx="948267" cy="1130300"/>
              </a:xfrm>
              <a:custGeom>
                <a:avLst/>
                <a:gdLst/>
                <a:ahLst/>
                <a:cxnLst>
                  <a:cxn ang="0">
                    <a:pos x="0" y="41"/>
                  </a:cxn>
                  <a:cxn ang="0">
                    <a:pos x="118" y="41"/>
                  </a:cxn>
                  <a:cxn ang="0">
                    <a:pos x="116" y="0"/>
                  </a:cxn>
                  <a:cxn ang="0">
                    <a:pos x="142" y="12"/>
                  </a:cxn>
                  <a:cxn ang="0">
                    <a:pos x="147" y="44"/>
                  </a:cxn>
                  <a:cxn ang="0">
                    <a:pos x="204" y="78"/>
                  </a:cxn>
                  <a:cxn ang="0">
                    <a:pos x="220" y="64"/>
                  </a:cxn>
                  <a:cxn ang="0">
                    <a:pos x="253" y="64"/>
                  </a:cxn>
                  <a:cxn ang="0">
                    <a:pos x="278" y="94"/>
                  </a:cxn>
                  <a:cxn ang="0">
                    <a:pos x="297" y="84"/>
                  </a:cxn>
                  <a:cxn ang="0">
                    <a:pos x="346" y="96"/>
                  </a:cxn>
                  <a:cxn ang="0">
                    <a:pos x="362" y="73"/>
                  </a:cxn>
                  <a:cxn ang="0">
                    <a:pos x="394" y="90"/>
                  </a:cxn>
                  <a:cxn ang="0">
                    <a:pos x="448" y="88"/>
                  </a:cxn>
                  <a:cxn ang="0">
                    <a:pos x="359" y="155"/>
                  </a:cxn>
                  <a:cxn ang="0">
                    <a:pos x="314" y="213"/>
                  </a:cxn>
                  <a:cxn ang="0">
                    <a:pos x="323" y="297"/>
                  </a:cxn>
                  <a:cxn ang="0">
                    <a:pos x="292" y="333"/>
                  </a:cxn>
                  <a:cxn ang="0">
                    <a:pos x="305" y="356"/>
                  </a:cxn>
                  <a:cxn ang="0">
                    <a:pos x="305" y="420"/>
                  </a:cxn>
                  <a:cxn ang="0">
                    <a:pos x="335" y="420"/>
                  </a:cxn>
                  <a:cxn ang="0">
                    <a:pos x="380" y="465"/>
                  </a:cxn>
                  <a:cxn ang="0">
                    <a:pos x="399" y="519"/>
                  </a:cxn>
                  <a:cxn ang="0">
                    <a:pos x="82" y="534"/>
                  </a:cxn>
                  <a:cxn ang="0">
                    <a:pos x="82" y="387"/>
                  </a:cxn>
                  <a:cxn ang="0">
                    <a:pos x="55" y="354"/>
                  </a:cxn>
                  <a:cxn ang="0">
                    <a:pos x="64" y="315"/>
                  </a:cxn>
                  <a:cxn ang="0">
                    <a:pos x="75" y="293"/>
                  </a:cxn>
                  <a:cxn ang="0">
                    <a:pos x="55" y="191"/>
                  </a:cxn>
                  <a:cxn ang="0">
                    <a:pos x="28" y="123"/>
                  </a:cxn>
                  <a:cxn ang="0">
                    <a:pos x="0" y="41"/>
                  </a:cxn>
                </a:cxnLst>
                <a:rect l="0" t="0" r="r" b="b"/>
                <a:pathLst>
                  <a:path w="448" h="534">
                    <a:moveTo>
                      <a:pt x="0" y="41"/>
                    </a:moveTo>
                    <a:lnTo>
                      <a:pt x="118" y="41"/>
                    </a:lnTo>
                    <a:lnTo>
                      <a:pt x="116" y="0"/>
                    </a:lnTo>
                    <a:lnTo>
                      <a:pt x="142" y="12"/>
                    </a:lnTo>
                    <a:lnTo>
                      <a:pt x="147" y="44"/>
                    </a:lnTo>
                    <a:lnTo>
                      <a:pt x="204" y="78"/>
                    </a:lnTo>
                    <a:lnTo>
                      <a:pt x="220" y="64"/>
                    </a:lnTo>
                    <a:lnTo>
                      <a:pt x="253" y="64"/>
                    </a:lnTo>
                    <a:lnTo>
                      <a:pt x="278" y="94"/>
                    </a:lnTo>
                    <a:lnTo>
                      <a:pt x="297" y="84"/>
                    </a:lnTo>
                    <a:lnTo>
                      <a:pt x="346" y="96"/>
                    </a:lnTo>
                    <a:lnTo>
                      <a:pt x="362" y="73"/>
                    </a:lnTo>
                    <a:lnTo>
                      <a:pt x="394" y="90"/>
                    </a:lnTo>
                    <a:lnTo>
                      <a:pt x="448" y="88"/>
                    </a:lnTo>
                    <a:lnTo>
                      <a:pt x="359" y="155"/>
                    </a:lnTo>
                    <a:lnTo>
                      <a:pt x="314" y="213"/>
                    </a:lnTo>
                    <a:lnTo>
                      <a:pt x="323" y="297"/>
                    </a:lnTo>
                    <a:lnTo>
                      <a:pt x="292" y="333"/>
                    </a:lnTo>
                    <a:lnTo>
                      <a:pt x="305" y="356"/>
                    </a:lnTo>
                    <a:lnTo>
                      <a:pt x="305" y="420"/>
                    </a:lnTo>
                    <a:lnTo>
                      <a:pt x="335" y="420"/>
                    </a:lnTo>
                    <a:lnTo>
                      <a:pt x="380" y="465"/>
                    </a:lnTo>
                    <a:lnTo>
                      <a:pt x="399" y="519"/>
                    </a:lnTo>
                    <a:lnTo>
                      <a:pt x="82" y="534"/>
                    </a:lnTo>
                    <a:lnTo>
                      <a:pt x="82" y="387"/>
                    </a:lnTo>
                    <a:lnTo>
                      <a:pt x="55" y="354"/>
                    </a:lnTo>
                    <a:lnTo>
                      <a:pt x="64" y="315"/>
                    </a:lnTo>
                    <a:lnTo>
                      <a:pt x="75" y="293"/>
                    </a:lnTo>
                    <a:lnTo>
                      <a:pt x="55" y="191"/>
                    </a:lnTo>
                    <a:lnTo>
                      <a:pt x="28" y="123"/>
                    </a:lnTo>
                    <a:lnTo>
                      <a:pt x="0" y="4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7" name="Freeform 356"/>
              <p:cNvSpPr>
                <a:spLocks noChangeArrowheads="1"/>
              </p:cNvSpPr>
              <p:nvPr/>
            </p:nvSpPr>
            <p:spPr bwMode="auto">
              <a:xfrm>
                <a:off x="6936317" y="2006538"/>
                <a:ext cx="726016" cy="891117"/>
              </a:xfrm>
              <a:custGeom>
                <a:avLst/>
                <a:gdLst/>
                <a:ahLst/>
                <a:cxnLst>
                  <a:cxn ang="0">
                    <a:pos x="25" y="29"/>
                  </a:cxn>
                  <a:cxn ang="0">
                    <a:pos x="51" y="27"/>
                  </a:cxn>
                  <a:cxn ang="0">
                    <a:pos x="74" y="27"/>
                  </a:cxn>
                  <a:cxn ang="0">
                    <a:pos x="89" y="0"/>
                  </a:cxn>
                  <a:cxn ang="0">
                    <a:pos x="101" y="32"/>
                  </a:cxn>
                  <a:cxn ang="0">
                    <a:pos x="137" y="32"/>
                  </a:cxn>
                  <a:cxn ang="0">
                    <a:pos x="156" y="61"/>
                  </a:cxn>
                  <a:cxn ang="0">
                    <a:pos x="195" y="53"/>
                  </a:cxn>
                  <a:cxn ang="0">
                    <a:pos x="220" y="70"/>
                  </a:cxn>
                  <a:cxn ang="0">
                    <a:pos x="269" y="84"/>
                  </a:cxn>
                  <a:cxn ang="0">
                    <a:pos x="277" y="106"/>
                  </a:cxn>
                  <a:cxn ang="0">
                    <a:pos x="302" y="108"/>
                  </a:cxn>
                  <a:cxn ang="0">
                    <a:pos x="294" y="129"/>
                  </a:cxn>
                  <a:cxn ang="0">
                    <a:pos x="303" y="154"/>
                  </a:cxn>
                  <a:cxn ang="0">
                    <a:pos x="287" y="186"/>
                  </a:cxn>
                  <a:cxn ang="0">
                    <a:pos x="298" y="192"/>
                  </a:cxn>
                  <a:cxn ang="0">
                    <a:pos x="326" y="158"/>
                  </a:cxn>
                  <a:cxn ang="0">
                    <a:pos x="323" y="146"/>
                  </a:cxn>
                  <a:cxn ang="0">
                    <a:pos x="335" y="141"/>
                  </a:cxn>
                  <a:cxn ang="0">
                    <a:pos x="343" y="158"/>
                  </a:cxn>
                  <a:cxn ang="0">
                    <a:pos x="321" y="180"/>
                  </a:cxn>
                  <a:cxn ang="0">
                    <a:pos x="313" y="233"/>
                  </a:cxn>
                  <a:cxn ang="0">
                    <a:pos x="313" y="323"/>
                  </a:cxn>
                  <a:cxn ang="0">
                    <a:pos x="326" y="339"/>
                  </a:cxn>
                  <a:cxn ang="0">
                    <a:pos x="321" y="393"/>
                  </a:cxn>
                  <a:cxn ang="0">
                    <a:pos x="158" y="421"/>
                  </a:cxn>
                  <a:cxn ang="0">
                    <a:pos x="117" y="396"/>
                  </a:cxn>
                  <a:cxn ang="0">
                    <a:pos x="126" y="362"/>
                  </a:cxn>
                  <a:cxn ang="0">
                    <a:pos x="106" y="326"/>
                  </a:cxn>
                  <a:cxn ang="0">
                    <a:pos x="89" y="281"/>
                  </a:cxn>
                  <a:cxn ang="0">
                    <a:pos x="44" y="236"/>
                  </a:cxn>
                  <a:cxn ang="0">
                    <a:pos x="15" y="236"/>
                  </a:cxn>
                  <a:cxn ang="0">
                    <a:pos x="15" y="172"/>
                  </a:cxn>
                  <a:cxn ang="0">
                    <a:pos x="0" y="150"/>
                  </a:cxn>
                  <a:cxn ang="0">
                    <a:pos x="33" y="114"/>
                  </a:cxn>
                  <a:cxn ang="0">
                    <a:pos x="25" y="29"/>
                  </a:cxn>
                </a:cxnLst>
                <a:rect l="0" t="0" r="r" b="b"/>
                <a:pathLst>
                  <a:path w="343" h="421">
                    <a:moveTo>
                      <a:pt x="25" y="29"/>
                    </a:moveTo>
                    <a:lnTo>
                      <a:pt x="51" y="27"/>
                    </a:lnTo>
                    <a:lnTo>
                      <a:pt x="74" y="27"/>
                    </a:lnTo>
                    <a:lnTo>
                      <a:pt x="89" y="0"/>
                    </a:lnTo>
                    <a:lnTo>
                      <a:pt x="101" y="32"/>
                    </a:lnTo>
                    <a:lnTo>
                      <a:pt x="137" y="32"/>
                    </a:lnTo>
                    <a:lnTo>
                      <a:pt x="156" y="61"/>
                    </a:lnTo>
                    <a:lnTo>
                      <a:pt x="195" y="53"/>
                    </a:lnTo>
                    <a:lnTo>
                      <a:pt x="220" y="70"/>
                    </a:lnTo>
                    <a:lnTo>
                      <a:pt x="269" y="84"/>
                    </a:lnTo>
                    <a:lnTo>
                      <a:pt x="277" y="106"/>
                    </a:lnTo>
                    <a:lnTo>
                      <a:pt x="302" y="108"/>
                    </a:lnTo>
                    <a:lnTo>
                      <a:pt x="294" y="129"/>
                    </a:lnTo>
                    <a:lnTo>
                      <a:pt x="303" y="154"/>
                    </a:lnTo>
                    <a:lnTo>
                      <a:pt x="287" y="186"/>
                    </a:lnTo>
                    <a:lnTo>
                      <a:pt x="298" y="192"/>
                    </a:lnTo>
                    <a:lnTo>
                      <a:pt x="326" y="158"/>
                    </a:lnTo>
                    <a:lnTo>
                      <a:pt x="323" y="146"/>
                    </a:lnTo>
                    <a:lnTo>
                      <a:pt x="335" y="141"/>
                    </a:lnTo>
                    <a:lnTo>
                      <a:pt x="343" y="158"/>
                    </a:lnTo>
                    <a:lnTo>
                      <a:pt x="321" y="180"/>
                    </a:lnTo>
                    <a:lnTo>
                      <a:pt x="313" y="233"/>
                    </a:lnTo>
                    <a:lnTo>
                      <a:pt x="313" y="323"/>
                    </a:lnTo>
                    <a:lnTo>
                      <a:pt x="326" y="339"/>
                    </a:lnTo>
                    <a:lnTo>
                      <a:pt x="321" y="393"/>
                    </a:lnTo>
                    <a:lnTo>
                      <a:pt x="158" y="421"/>
                    </a:lnTo>
                    <a:lnTo>
                      <a:pt x="117" y="396"/>
                    </a:lnTo>
                    <a:lnTo>
                      <a:pt x="126" y="362"/>
                    </a:lnTo>
                    <a:lnTo>
                      <a:pt x="106" y="326"/>
                    </a:lnTo>
                    <a:lnTo>
                      <a:pt x="89" y="281"/>
                    </a:lnTo>
                    <a:lnTo>
                      <a:pt x="44" y="236"/>
                    </a:lnTo>
                    <a:lnTo>
                      <a:pt x="15" y="236"/>
                    </a:lnTo>
                    <a:lnTo>
                      <a:pt x="15" y="172"/>
                    </a:lnTo>
                    <a:lnTo>
                      <a:pt x="0" y="150"/>
                    </a:lnTo>
                    <a:lnTo>
                      <a:pt x="33" y="114"/>
                    </a:lnTo>
                    <a:lnTo>
                      <a:pt x="25"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8" name="Freeform 357"/>
              <p:cNvSpPr>
                <a:spLocks noChangeArrowheads="1"/>
              </p:cNvSpPr>
              <p:nvPr/>
            </p:nvSpPr>
            <p:spPr bwMode="auto">
              <a:xfrm>
                <a:off x="6481234" y="2713505"/>
                <a:ext cx="840317" cy="573617"/>
              </a:xfrm>
              <a:custGeom>
                <a:avLst/>
                <a:gdLst/>
                <a:ahLst/>
                <a:cxnLst>
                  <a:cxn ang="0">
                    <a:pos x="5" y="14"/>
                  </a:cxn>
                  <a:cxn ang="0">
                    <a:pos x="0" y="62"/>
                  </a:cxn>
                  <a:cxn ang="0">
                    <a:pos x="7" y="112"/>
                  </a:cxn>
                  <a:cxn ang="0">
                    <a:pos x="46" y="216"/>
                  </a:cxn>
                  <a:cxn ang="0">
                    <a:pos x="66" y="271"/>
                  </a:cxn>
                  <a:cxn ang="0">
                    <a:pos x="300" y="258"/>
                  </a:cxn>
                  <a:cxn ang="0">
                    <a:pos x="337" y="271"/>
                  </a:cxn>
                  <a:cxn ang="0">
                    <a:pos x="361" y="218"/>
                  </a:cxn>
                  <a:cxn ang="0">
                    <a:pos x="352" y="181"/>
                  </a:cxn>
                  <a:cxn ang="0">
                    <a:pos x="391" y="173"/>
                  </a:cxn>
                  <a:cxn ang="0">
                    <a:pos x="397" y="114"/>
                  </a:cxn>
                  <a:cxn ang="0">
                    <a:pos x="373" y="87"/>
                  </a:cxn>
                  <a:cxn ang="0">
                    <a:pos x="332" y="62"/>
                  </a:cxn>
                  <a:cxn ang="0">
                    <a:pos x="341" y="25"/>
                  </a:cxn>
                  <a:cxn ang="0">
                    <a:pos x="324" y="0"/>
                  </a:cxn>
                  <a:cxn ang="0">
                    <a:pos x="236" y="4"/>
                  </a:cxn>
                  <a:cxn ang="0">
                    <a:pos x="148" y="8"/>
                  </a:cxn>
                  <a:cxn ang="0">
                    <a:pos x="5" y="14"/>
                  </a:cxn>
                </a:cxnLst>
                <a:rect l="0" t="0" r="r" b="b"/>
                <a:pathLst>
                  <a:path w="397" h="271">
                    <a:moveTo>
                      <a:pt x="5" y="14"/>
                    </a:moveTo>
                    <a:lnTo>
                      <a:pt x="0" y="62"/>
                    </a:lnTo>
                    <a:lnTo>
                      <a:pt x="7" y="112"/>
                    </a:lnTo>
                    <a:lnTo>
                      <a:pt x="46" y="216"/>
                    </a:lnTo>
                    <a:lnTo>
                      <a:pt x="66" y="271"/>
                    </a:lnTo>
                    <a:lnTo>
                      <a:pt x="300" y="258"/>
                    </a:lnTo>
                    <a:lnTo>
                      <a:pt x="337" y="271"/>
                    </a:lnTo>
                    <a:lnTo>
                      <a:pt x="361" y="218"/>
                    </a:lnTo>
                    <a:lnTo>
                      <a:pt x="352" y="181"/>
                    </a:lnTo>
                    <a:lnTo>
                      <a:pt x="391" y="173"/>
                    </a:lnTo>
                    <a:lnTo>
                      <a:pt x="397" y="114"/>
                    </a:lnTo>
                    <a:lnTo>
                      <a:pt x="373" y="87"/>
                    </a:lnTo>
                    <a:lnTo>
                      <a:pt x="332" y="62"/>
                    </a:lnTo>
                    <a:lnTo>
                      <a:pt x="341" y="25"/>
                    </a:lnTo>
                    <a:lnTo>
                      <a:pt x="324" y="0"/>
                    </a:lnTo>
                    <a:lnTo>
                      <a:pt x="236" y="4"/>
                    </a:lnTo>
                    <a:lnTo>
                      <a:pt x="148" y="8"/>
                    </a:lnTo>
                    <a:lnTo>
                      <a:pt x="5" y="1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9" name="Freeform 358"/>
              <p:cNvSpPr>
                <a:spLocks noChangeArrowheads="1"/>
              </p:cNvSpPr>
              <p:nvPr/>
            </p:nvSpPr>
            <p:spPr bwMode="auto">
              <a:xfrm>
                <a:off x="7757585" y="2139464"/>
                <a:ext cx="554567" cy="853440"/>
              </a:xfrm>
              <a:custGeom>
                <a:avLst/>
                <a:gdLst/>
                <a:ahLst/>
                <a:cxnLst>
                  <a:cxn ang="0">
                    <a:pos x="66" y="15"/>
                  </a:cxn>
                  <a:cxn ang="0">
                    <a:pos x="77" y="38"/>
                  </a:cxn>
                  <a:cxn ang="0">
                    <a:pos x="57" y="53"/>
                  </a:cxn>
                  <a:cxn ang="0">
                    <a:pos x="57" y="112"/>
                  </a:cxn>
                  <a:cxn ang="0">
                    <a:pos x="46" y="72"/>
                  </a:cxn>
                  <a:cxn ang="0">
                    <a:pos x="9" y="111"/>
                  </a:cxn>
                  <a:cxn ang="0">
                    <a:pos x="0" y="218"/>
                  </a:cxn>
                  <a:cxn ang="0">
                    <a:pos x="25" y="272"/>
                  </a:cxn>
                  <a:cxn ang="0">
                    <a:pos x="28" y="299"/>
                  </a:cxn>
                  <a:cxn ang="0">
                    <a:pos x="28" y="321"/>
                  </a:cxn>
                  <a:cxn ang="0">
                    <a:pos x="28" y="341"/>
                  </a:cxn>
                  <a:cxn ang="0">
                    <a:pos x="23" y="375"/>
                  </a:cxn>
                  <a:cxn ang="0">
                    <a:pos x="125" y="369"/>
                  </a:cxn>
                  <a:cxn ang="0">
                    <a:pos x="262" y="357"/>
                  </a:cxn>
                  <a:cxn ang="0">
                    <a:pos x="237" y="348"/>
                  </a:cxn>
                  <a:cxn ang="0">
                    <a:pos x="224" y="329"/>
                  </a:cxn>
                  <a:cxn ang="0">
                    <a:pos x="244" y="312"/>
                  </a:cxn>
                  <a:cxn ang="0">
                    <a:pos x="244" y="291"/>
                  </a:cxn>
                  <a:cxn ang="0">
                    <a:pos x="234" y="272"/>
                  </a:cxn>
                  <a:cxn ang="0">
                    <a:pos x="244" y="260"/>
                  </a:cxn>
                  <a:cxn ang="0">
                    <a:pos x="262" y="262"/>
                  </a:cxn>
                  <a:cxn ang="0">
                    <a:pos x="260" y="209"/>
                  </a:cxn>
                  <a:cxn ang="0">
                    <a:pos x="254" y="178"/>
                  </a:cxn>
                  <a:cxn ang="0">
                    <a:pos x="244" y="160"/>
                  </a:cxn>
                  <a:cxn ang="0">
                    <a:pos x="233" y="146"/>
                  </a:cxn>
                  <a:cxn ang="0">
                    <a:pos x="215" y="144"/>
                  </a:cxn>
                  <a:cxn ang="0">
                    <a:pos x="199" y="144"/>
                  </a:cxn>
                  <a:cxn ang="0">
                    <a:pos x="181" y="168"/>
                  </a:cxn>
                  <a:cxn ang="0">
                    <a:pos x="171" y="176"/>
                  </a:cxn>
                  <a:cxn ang="0">
                    <a:pos x="163" y="178"/>
                  </a:cxn>
                  <a:cxn ang="0">
                    <a:pos x="155" y="174"/>
                  </a:cxn>
                  <a:cxn ang="0">
                    <a:pos x="152" y="164"/>
                  </a:cxn>
                  <a:cxn ang="0">
                    <a:pos x="155" y="154"/>
                  </a:cxn>
                  <a:cxn ang="0">
                    <a:pos x="163" y="146"/>
                  </a:cxn>
                  <a:cxn ang="0">
                    <a:pos x="170" y="144"/>
                  </a:cxn>
                  <a:cxn ang="0">
                    <a:pos x="176" y="143"/>
                  </a:cxn>
                  <a:cxn ang="0">
                    <a:pos x="176" y="128"/>
                  </a:cxn>
                  <a:cxn ang="0">
                    <a:pos x="196" y="112"/>
                  </a:cxn>
                  <a:cxn ang="0">
                    <a:pos x="176" y="63"/>
                  </a:cxn>
                  <a:cxn ang="0">
                    <a:pos x="176" y="39"/>
                  </a:cxn>
                  <a:cxn ang="0">
                    <a:pos x="143" y="31"/>
                  </a:cxn>
                  <a:cxn ang="0">
                    <a:pos x="95" y="0"/>
                  </a:cxn>
                  <a:cxn ang="0">
                    <a:pos x="66" y="15"/>
                  </a:cxn>
                </a:cxnLst>
                <a:rect l="0" t="0" r="r" b="b"/>
                <a:pathLst>
                  <a:path w="262" h="375">
                    <a:moveTo>
                      <a:pt x="66" y="15"/>
                    </a:moveTo>
                    <a:lnTo>
                      <a:pt x="77" y="38"/>
                    </a:lnTo>
                    <a:lnTo>
                      <a:pt x="57" y="53"/>
                    </a:lnTo>
                    <a:lnTo>
                      <a:pt x="57" y="112"/>
                    </a:lnTo>
                    <a:lnTo>
                      <a:pt x="46" y="72"/>
                    </a:lnTo>
                    <a:lnTo>
                      <a:pt x="9" y="111"/>
                    </a:lnTo>
                    <a:lnTo>
                      <a:pt x="0" y="218"/>
                    </a:lnTo>
                    <a:lnTo>
                      <a:pt x="25" y="272"/>
                    </a:lnTo>
                    <a:lnTo>
                      <a:pt x="28" y="299"/>
                    </a:lnTo>
                    <a:lnTo>
                      <a:pt x="28" y="321"/>
                    </a:lnTo>
                    <a:lnTo>
                      <a:pt x="28" y="341"/>
                    </a:lnTo>
                    <a:lnTo>
                      <a:pt x="23" y="375"/>
                    </a:lnTo>
                    <a:lnTo>
                      <a:pt x="125" y="369"/>
                    </a:lnTo>
                    <a:lnTo>
                      <a:pt x="262" y="357"/>
                    </a:lnTo>
                    <a:lnTo>
                      <a:pt x="237" y="348"/>
                    </a:lnTo>
                    <a:lnTo>
                      <a:pt x="224" y="329"/>
                    </a:lnTo>
                    <a:lnTo>
                      <a:pt x="244" y="312"/>
                    </a:lnTo>
                    <a:lnTo>
                      <a:pt x="244" y="291"/>
                    </a:lnTo>
                    <a:lnTo>
                      <a:pt x="234" y="272"/>
                    </a:lnTo>
                    <a:lnTo>
                      <a:pt x="244" y="260"/>
                    </a:lnTo>
                    <a:lnTo>
                      <a:pt x="262" y="262"/>
                    </a:lnTo>
                    <a:lnTo>
                      <a:pt x="260" y="209"/>
                    </a:lnTo>
                    <a:lnTo>
                      <a:pt x="254" y="178"/>
                    </a:lnTo>
                    <a:lnTo>
                      <a:pt x="244" y="160"/>
                    </a:lnTo>
                    <a:lnTo>
                      <a:pt x="233" y="146"/>
                    </a:lnTo>
                    <a:lnTo>
                      <a:pt x="215" y="144"/>
                    </a:lnTo>
                    <a:lnTo>
                      <a:pt x="199" y="144"/>
                    </a:lnTo>
                    <a:lnTo>
                      <a:pt x="181" y="168"/>
                    </a:lnTo>
                    <a:lnTo>
                      <a:pt x="171" y="176"/>
                    </a:lnTo>
                    <a:lnTo>
                      <a:pt x="163" y="178"/>
                    </a:lnTo>
                    <a:lnTo>
                      <a:pt x="155" y="174"/>
                    </a:lnTo>
                    <a:lnTo>
                      <a:pt x="152" y="164"/>
                    </a:lnTo>
                    <a:lnTo>
                      <a:pt x="155" y="154"/>
                    </a:lnTo>
                    <a:lnTo>
                      <a:pt x="163" y="146"/>
                    </a:lnTo>
                    <a:lnTo>
                      <a:pt x="170" y="144"/>
                    </a:lnTo>
                    <a:lnTo>
                      <a:pt x="176" y="143"/>
                    </a:lnTo>
                    <a:lnTo>
                      <a:pt x="176" y="128"/>
                    </a:lnTo>
                    <a:lnTo>
                      <a:pt x="196" y="112"/>
                    </a:lnTo>
                    <a:lnTo>
                      <a:pt x="176" y="63"/>
                    </a:lnTo>
                    <a:lnTo>
                      <a:pt x="176" y="39"/>
                    </a:lnTo>
                    <a:lnTo>
                      <a:pt x="143" y="31"/>
                    </a:lnTo>
                    <a:lnTo>
                      <a:pt x="95" y="0"/>
                    </a:lnTo>
                    <a:lnTo>
                      <a:pt x="66" y="15"/>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0" name="Freeform 359"/>
              <p:cNvSpPr>
                <a:spLocks noChangeArrowheads="1"/>
              </p:cNvSpPr>
              <p:nvPr/>
            </p:nvSpPr>
            <p:spPr bwMode="auto">
              <a:xfrm>
                <a:off x="7152218" y="2834155"/>
                <a:ext cx="603249" cy="1051983"/>
              </a:xfrm>
              <a:custGeom>
                <a:avLst/>
                <a:gdLst/>
                <a:ahLst/>
                <a:cxnLst>
                  <a:cxn ang="0">
                    <a:pos x="53" y="29"/>
                  </a:cxn>
                  <a:cxn ang="0">
                    <a:pos x="217" y="0"/>
                  </a:cxn>
                  <a:cxn ang="0">
                    <a:pos x="242" y="62"/>
                  </a:cxn>
                  <a:cxn ang="0">
                    <a:pos x="276" y="315"/>
                  </a:cxn>
                  <a:cxn ang="0">
                    <a:pos x="285" y="349"/>
                  </a:cxn>
                  <a:cxn ang="0">
                    <a:pos x="260" y="417"/>
                  </a:cxn>
                  <a:cxn ang="0">
                    <a:pos x="260" y="463"/>
                  </a:cxn>
                  <a:cxn ang="0">
                    <a:pos x="230" y="458"/>
                  </a:cxn>
                  <a:cxn ang="0">
                    <a:pos x="230" y="497"/>
                  </a:cxn>
                  <a:cxn ang="0">
                    <a:pos x="201" y="481"/>
                  </a:cxn>
                  <a:cxn ang="0">
                    <a:pos x="185" y="487"/>
                  </a:cxn>
                  <a:cxn ang="0">
                    <a:pos x="160" y="483"/>
                  </a:cxn>
                  <a:cxn ang="0">
                    <a:pos x="144" y="423"/>
                  </a:cxn>
                  <a:cxn ang="0">
                    <a:pos x="111" y="405"/>
                  </a:cxn>
                  <a:cxn ang="0">
                    <a:pos x="111" y="341"/>
                  </a:cxn>
                  <a:cxn ang="0">
                    <a:pos x="77" y="349"/>
                  </a:cxn>
                  <a:cxn ang="0">
                    <a:pos x="60" y="303"/>
                  </a:cxn>
                  <a:cxn ang="0">
                    <a:pos x="0" y="249"/>
                  </a:cxn>
                  <a:cxn ang="0">
                    <a:pos x="44" y="163"/>
                  </a:cxn>
                  <a:cxn ang="0">
                    <a:pos x="31" y="123"/>
                  </a:cxn>
                  <a:cxn ang="0">
                    <a:pos x="74" y="114"/>
                  </a:cxn>
                  <a:cxn ang="0">
                    <a:pos x="77" y="58"/>
                  </a:cxn>
                  <a:cxn ang="0">
                    <a:pos x="53" y="29"/>
                  </a:cxn>
                </a:cxnLst>
                <a:rect l="0" t="0" r="r" b="b"/>
                <a:pathLst>
                  <a:path w="285" h="497">
                    <a:moveTo>
                      <a:pt x="53" y="29"/>
                    </a:moveTo>
                    <a:lnTo>
                      <a:pt x="217" y="0"/>
                    </a:lnTo>
                    <a:lnTo>
                      <a:pt x="242" y="62"/>
                    </a:lnTo>
                    <a:lnTo>
                      <a:pt x="276" y="315"/>
                    </a:lnTo>
                    <a:lnTo>
                      <a:pt x="285" y="349"/>
                    </a:lnTo>
                    <a:lnTo>
                      <a:pt x="260" y="417"/>
                    </a:lnTo>
                    <a:lnTo>
                      <a:pt x="260" y="463"/>
                    </a:lnTo>
                    <a:lnTo>
                      <a:pt x="230" y="458"/>
                    </a:lnTo>
                    <a:lnTo>
                      <a:pt x="230" y="497"/>
                    </a:lnTo>
                    <a:lnTo>
                      <a:pt x="201" y="481"/>
                    </a:lnTo>
                    <a:lnTo>
                      <a:pt x="185" y="487"/>
                    </a:lnTo>
                    <a:lnTo>
                      <a:pt x="160" y="483"/>
                    </a:lnTo>
                    <a:lnTo>
                      <a:pt x="144" y="423"/>
                    </a:lnTo>
                    <a:lnTo>
                      <a:pt x="111" y="405"/>
                    </a:lnTo>
                    <a:lnTo>
                      <a:pt x="111" y="341"/>
                    </a:lnTo>
                    <a:lnTo>
                      <a:pt x="77" y="349"/>
                    </a:lnTo>
                    <a:lnTo>
                      <a:pt x="60" y="303"/>
                    </a:lnTo>
                    <a:lnTo>
                      <a:pt x="0" y="249"/>
                    </a:lnTo>
                    <a:lnTo>
                      <a:pt x="44" y="163"/>
                    </a:lnTo>
                    <a:lnTo>
                      <a:pt x="31" y="123"/>
                    </a:lnTo>
                    <a:lnTo>
                      <a:pt x="74" y="114"/>
                    </a:lnTo>
                    <a:lnTo>
                      <a:pt x="77" y="58"/>
                    </a:lnTo>
                    <a:lnTo>
                      <a:pt x="53"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1" name="Freeform 360"/>
              <p:cNvSpPr>
                <a:spLocks noChangeArrowheads="1"/>
              </p:cNvSpPr>
              <p:nvPr/>
            </p:nvSpPr>
            <p:spPr bwMode="auto">
              <a:xfrm>
                <a:off x="6616700" y="3259604"/>
                <a:ext cx="958851" cy="831851"/>
              </a:xfrm>
              <a:custGeom>
                <a:avLst/>
                <a:gdLst/>
                <a:ahLst/>
                <a:cxnLst>
                  <a:cxn ang="0">
                    <a:pos x="0" y="13"/>
                  </a:cxn>
                  <a:cxn ang="0">
                    <a:pos x="199" y="0"/>
                  </a:cxn>
                  <a:cxn ang="0">
                    <a:pos x="240" y="0"/>
                  </a:cxn>
                  <a:cxn ang="0">
                    <a:pos x="272" y="12"/>
                  </a:cxn>
                  <a:cxn ang="0">
                    <a:pos x="256" y="45"/>
                  </a:cxn>
                  <a:cxn ang="0">
                    <a:pos x="313" y="102"/>
                  </a:cxn>
                  <a:cxn ang="0">
                    <a:pos x="331" y="147"/>
                  </a:cxn>
                  <a:cxn ang="0">
                    <a:pos x="366" y="136"/>
                  </a:cxn>
                  <a:cxn ang="0">
                    <a:pos x="364" y="202"/>
                  </a:cxn>
                  <a:cxn ang="0">
                    <a:pos x="399" y="221"/>
                  </a:cxn>
                  <a:cxn ang="0">
                    <a:pos x="415" y="279"/>
                  </a:cxn>
                  <a:cxn ang="0">
                    <a:pos x="440" y="286"/>
                  </a:cxn>
                  <a:cxn ang="0">
                    <a:pos x="453" y="310"/>
                  </a:cxn>
                  <a:cxn ang="0">
                    <a:pos x="423" y="344"/>
                  </a:cxn>
                  <a:cxn ang="0">
                    <a:pos x="412" y="382"/>
                  </a:cxn>
                  <a:cxn ang="0">
                    <a:pos x="370" y="393"/>
                  </a:cxn>
                  <a:cxn ang="0">
                    <a:pos x="380" y="351"/>
                  </a:cxn>
                  <a:cxn ang="0">
                    <a:pos x="211" y="366"/>
                  </a:cxn>
                  <a:cxn ang="0">
                    <a:pos x="89" y="381"/>
                  </a:cxn>
                  <a:cxn ang="0">
                    <a:pos x="82" y="340"/>
                  </a:cxn>
                  <a:cxn ang="0">
                    <a:pos x="73" y="214"/>
                  </a:cxn>
                  <a:cxn ang="0">
                    <a:pos x="72" y="145"/>
                  </a:cxn>
                  <a:cxn ang="0">
                    <a:pos x="31" y="114"/>
                  </a:cxn>
                  <a:cxn ang="0">
                    <a:pos x="47" y="86"/>
                  </a:cxn>
                  <a:cxn ang="0">
                    <a:pos x="27" y="70"/>
                  </a:cxn>
                  <a:cxn ang="0">
                    <a:pos x="0" y="13"/>
                  </a:cxn>
                </a:cxnLst>
                <a:rect l="0" t="0" r="r" b="b"/>
                <a:pathLst>
                  <a:path w="453" h="393">
                    <a:moveTo>
                      <a:pt x="0" y="13"/>
                    </a:moveTo>
                    <a:lnTo>
                      <a:pt x="199" y="0"/>
                    </a:lnTo>
                    <a:lnTo>
                      <a:pt x="240" y="0"/>
                    </a:lnTo>
                    <a:lnTo>
                      <a:pt x="272" y="12"/>
                    </a:lnTo>
                    <a:lnTo>
                      <a:pt x="256" y="45"/>
                    </a:lnTo>
                    <a:lnTo>
                      <a:pt x="313" y="102"/>
                    </a:lnTo>
                    <a:lnTo>
                      <a:pt x="331" y="147"/>
                    </a:lnTo>
                    <a:lnTo>
                      <a:pt x="366" y="136"/>
                    </a:lnTo>
                    <a:lnTo>
                      <a:pt x="364" y="202"/>
                    </a:lnTo>
                    <a:lnTo>
                      <a:pt x="399" y="221"/>
                    </a:lnTo>
                    <a:lnTo>
                      <a:pt x="415" y="279"/>
                    </a:lnTo>
                    <a:lnTo>
                      <a:pt x="440" y="286"/>
                    </a:lnTo>
                    <a:lnTo>
                      <a:pt x="453" y="310"/>
                    </a:lnTo>
                    <a:lnTo>
                      <a:pt x="423" y="344"/>
                    </a:lnTo>
                    <a:lnTo>
                      <a:pt x="412" y="382"/>
                    </a:lnTo>
                    <a:lnTo>
                      <a:pt x="370" y="393"/>
                    </a:lnTo>
                    <a:lnTo>
                      <a:pt x="380" y="351"/>
                    </a:lnTo>
                    <a:lnTo>
                      <a:pt x="211" y="366"/>
                    </a:lnTo>
                    <a:lnTo>
                      <a:pt x="89" y="381"/>
                    </a:lnTo>
                    <a:lnTo>
                      <a:pt x="82" y="340"/>
                    </a:lnTo>
                    <a:lnTo>
                      <a:pt x="73" y="214"/>
                    </a:lnTo>
                    <a:lnTo>
                      <a:pt x="72" y="145"/>
                    </a:lnTo>
                    <a:lnTo>
                      <a:pt x="31" y="114"/>
                    </a:lnTo>
                    <a:lnTo>
                      <a:pt x="47" y="86"/>
                    </a:lnTo>
                    <a:lnTo>
                      <a:pt x="27" y="70"/>
                    </a:lnTo>
                    <a:lnTo>
                      <a:pt x="0"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2" name="Freeform 361"/>
              <p:cNvSpPr>
                <a:spLocks noChangeArrowheads="1"/>
              </p:cNvSpPr>
              <p:nvPr/>
            </p:nvSpPr>
            <p:spPr bwMode="auto">
              <a:xfrm>
                <a:off x="7664451" y="2912471"/>
                <a:ext cx="467783" cy="806451"/>
              </a:xfrm>
              <a:custGeom>
                <a:avLst/>
                <a:gdLst/>
                <a:ahLst/>
                <a:cxnLst>
                  <a:cxn ang="0">
                    <a:pos x="0" y="28"/>
                  </a:cxn>
                  <a:cxn ang="0">
                    <a:pos x="26" y="41"/>
                  </a:cxn>
                  <a:cxn ang="0">
                    <a:pos x="49" y="38"/>
                  </a:cxn>
                  <a:cxn ang="0">
                    <a:pos x="59" y="32"/>
                  </a:cxn>
                  <a:cxn ang="0">
                    <a:pos x="65" y="8"/>
                  </a:cxn>
                  <a:cxn ang="0">
                    <a:pos x="172" y="0"/>
                  </a:cxn>
                  <a:cxn ang="0">
                    <a:pos x="221" y="270"/>
                  </a:cxn>
                  <a:cxn ang="0">
                    <a:pos x="217" y="267"/>
                  </a:cxn>
                  <a:cxn ang="0">
                    <a:pos x="182" y="283"/>
                  </a:cxn>
                  <a:cxn ang="0">
                    <a:pos x="155" y="354"/>
                  </a:cxn>
                  <a:cxn ang="0">
                    <a:pos x="117" y="344"/>
                  </a:cxn>
                  <a:cxn ang="0">
                    <a:pos x="72" y="372"/>
                  </a:cxn>
                  <a:cxn ang="0">
                    <a:pos x="14" y="381"/>
                  </a:cxn>
                  <a:cxn ang="0">
                    <a:pos x="40" y="311"/>
                  </a:cxn>
                  <a:cxn ang="0">
                    <a:pos x="30" y="270"/>
                  </a:cxn>
                  <a:cxn ang="0">
                    <a:pos x="0" y="28"/>
                  </a:cxn>
                </a:cxnLst>
                <a:rect l="0" t="0" r="r" b="b"/>
                <a:pathLst>
                  <a:path w="221" h="381">
                    <a:moveTo>
                      <a:pt x="0" y="28"/>
                    </a:moveTo>
                    <a:lnTo>
                      <a:pt x="26" y="41"/>
                    </a:lnTo>
                    <a:lnTo>
                      <a:pt x="49" y="38"/>
                    </a:lnTo>
                    <a:lnTo>
                      <a:pt x="59" y="32"/>
                    </a:lnTo>
                    <a:lnTo>
                      <a:pt x="65" y="8"/>
                    </a:lnTo>
                    <a:lnTo>
                      <a:pt x="172" y="0"/>
                    </a:lnTo>
                    <a:lnTo>
                      <a:pt x="221" y="270"/>
                    </a:lnTo>
                    <a:lnTo>
                      <a:pt x="217" y="267"/>
                    </a:lnTo>
                    <a:lnTo>
                      <a:pt x="182" y="283"/>
                    </a:lnTo>
                    <a:lnTo>
                      <a:pt x="155" y="354"/>
                    </a:lnTo>
                    <a:lnTo>
                      <a:pt x="117" y="344"/>
                    </a:lnTo>
                    <a:lnTo>
                      <a:pt x="72" y="372"/>
                    </a:lnTo>
                    <a:lnTo>
                      <a:pt x="14" y="381"/>
                    </a:lnTo>
                    <a:lnTo>
                      <a:pt x="40" y="311"/>
                    </a:lnTo>
                    <a:lnTo>
                      <a:pt x="30" y="270"/>
                    </a:lnTo>
                    <a:lnTo>
                      <a:pt x="0" y="28"/>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3" name="Freeform 362"/>
              <p:cNvSpPr>
                <a:spLocks noChangeArrowheads="1"/>
              </p:cNvSpPr>
              <p:nvPr/>
            </p:nvSpPr>
            <p:spPr bwMode="auto">
              <a:xfrm>
                <a:off x="8026401" y="2789704"/>
                <a:ext cx="599017" cy="731520"/>
              </a:xfrm>
              <a:custGeom>
                <a:avLst/>
                <a:gdLst/>
                <a:ahLst/>
                <a:cxnLst>
                  <a:cxn ang="0">
                    <a:pos x="0" y="76"/>
                  </a:cxn>
                  <a:cxn ang="0">
                    <a:pos x="129" y="63"/>
                  </a:cxn>
                  <a:cxn ang="0">
                    <a:pos x="155" y="70"/>
                  </a:cxn>
                  <a:cxn ang="0">
                    <a:pos x="215" y="39"/>
                  </a:cxn>
                  <a:cxn ang="0">
                    <a:pos x="228" y="12"/>
                  </a:cxn>
                  <a:cxn ang="0">
                    <a:pos x="264" y="0"/>
                  </a:cxn>
                  <a:cxn ang="0">
                    <a:pos x="283" y="129"/>
                  </a:cxn>
                  <a:cxn ang="0">
                    <a:pos x="269" y="144"/>
                  </a:cxn>
                  <a:cxn ang="0">
                    <a:pos x="273" y="235"/>
                  </a:cxn>
                  <a:cxn ang="0">
                    <a:pos x="244" y="242"/>
                  </a:cxn>
                  <a:cxn ang="0">
                    <a:pos x="228" y="292"/>
                  </a:cxn>
                  <a:cxn ang="0">
                    <a:pos x="207" y="286"/>
                  </a:cxn>
                  <a:cxn ang="0">
                    <a:pos x="199" y="344"/>
                  </a:cxn>
                  <a:cxn ang="0">
                    <a:pos x="167" y="320"/>
                  </a:cxn>
                  <a:cxn ang="0">
                    <a:pos x="105" y="335"/>
                  </a:cxn>
                  <a:cxn ang="0">
                    <a:pos x="78" y="313"/>
                  </a:cxn>
                  <a:cxn ang="0">
                    <a:pos x="43" y="312"/>
                  </a:cxn>
                  <a:cxn ang="0">
                    <a:pos x="24" y="215"/>
                  </a:cxn>
                  <a:cxn ang="0">
                    <a:pos x="0" y="76"/>
                  </a:cxn>
                </a:cxnLst>
                <a:rect l="0" t="0" r="r" b="b"/>
                <a:pathLst>
                  <a:path w="283" h="344">
                    <a:moveTo>
                      <a:pt x="0" y="76"/>
                    </a:moveTo>
                    <a:lnTo>
                      <a:pt x="129" y="63"/>
                    </a:lnTo>
                    <a:lnTo>
                      <a:pt x="155" y="70"/>
                    </a:lnTo>
                    <a:lnTo>
                      <a:pt x="215" y="39"/>
                    </a:lnTo>
                    <a:lnTo>
                      <a:pt x="228" y="12"/>
                    </a:lnTo>
                    <a:lnTo>
                      <a:pt x="264" y="0"/>
                    </a:lnTo>
                    <a:lnTo>
                      <a:pt x="283" y="129"/>
                    </a:lnTo>
                    <a:lnTo>
                      <a:pt x="269" y="144"/>
                    </a:lnTo>
                    <a:lnTo>
                      <a:pt x="273" y="235"/>
                    </a:lnTo>
                    <a:lnTo>
                      <a:pt x="244" y="242"/>
                    </a:lnTo>
                    <a:lnTo>
                      <a:pt x="228" y="292"/>
                    </a:lnTo>
                    <a:lnTo>
                      <a:pt x="207" y="286"/>
                    </a:lnTo>
                    <a:lnTo>
                      <a:pt x="199" y="344"/>
                    </a:lnTo>
                    <a:lnTo>
                      <a:pt x="167" y="320"/>
                    </a:lnTo>
                    <a:lnTo>
                      <a:pt x="105" y="335"/>
                    </a:lnTo>
                    <a:lnTo>
                      <a:pt x="78" y="313"/>
                    </a:lnTo>
                    <a:lnTo>
                      <a:pt x="43" y="312"/>
                    </a:lnTo>
                    <a:lnTo>
                      <a:pt x="24" y="215"/>
                    </a:lnTo>
                    <a:lnTo>
                      <a:pt x="0" y="76"/>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4" name="Freeform 363"/>
              <p:cNvSpPr>
                <a:spLocks noChangeArrowheads="1"/>
              </p:cNvSpPr>
              <p:nvPr/>
            </p:nvSpPr>
            <p:spPr bwMode="auto">
              <a:xfrm>
                <a:off x="7488767" y="3399304"/>
                <a:ext cx="1062567" cy="620184"/>
              </a:xfrm>
              <a:custGeom>
                <a:avLst/>
                <a:gdLst/>
                <a:ahLst/>
                <a:cxnLst>
                  <a:cxn ang="0">
                    <a:pos x="0" y="293"/>
                  </a:cxn>
                  <a:cxn ang="0">
                    <a:pos x="122" y="274"/>
                  </a:cxn>
                  <a:cxn ang="0">
                    <a:pos x="122" y="261"/>
                  </a:cxn>
                  <a:cxn ang="0">
                    <a:pos x="417" y="220"/>
                  </a:cxn>
                  <a:cxn ang="0">
                    <a:pos x="421" y="197"/>
                  </a:cxn>
                  <a:cxn ang="0">
                    <a:pos x="465" y="180"/>
                  </a:cxn>
                  <a:cxn ang="0">
                    <a:pos x="470" y="156"/>
                  </a:cxn>
                  <a:cxn ang="0">
                    <a:pos x="488" y="148"/>
                  </a:cxn>
                  <a:cxn ang="0">
                    <a:pos x="502" y="114"/>
                  </a:cxn>
                  <a:cxn ang="0">
                    <a:pos x="461" y="78"/>
                  </a:cxn>
                  <a:cxn ang="0">
                    <a:pos x="454" y="33"/>
                  </a:cxn>
                  <a:cxn ang="0">
                    <a:pos x="421" y="9"/>
                  </a:cxn>
                  <a:cxn ang="0">
                    <a:pos x="356" y="23"/>
                  </a:cxn>
                  <a:cxn ang="0">
                    <a:pos x="326" y="1"/>
                  </a:cxn>
                  <a:cxn ang="0">
                    <a:pos x="297" y="0"/>
                  </a:cxn>
                  <a:cxn ang="0">
                    <a:pos x="302" y="33"/>
                  </a:cxn>
                  <a:cxn ang="0">
                    <a:pos x="261" y="49"/>
                  </a:cxn>
                  <a:cxn ang="0">
                    <a:pos x="234" y="122"/>
                  </a:cxn>
                  <a:cxn ang="0">
                    <a:pos x="199" y="110"/>
                  </a:cxn>
                  <a:cxn ang="0">
                    <a:pos x="154" y="138"/>
                  </a:cxn>
                  <a:cxn ang="0">
                    <a:pos x="97" y="148"/>
                  </a:cxn>
                  <a:cxn ang="0">
                    <a:pos x="97" y="189"/>
                  </a:cxn>
                  <a:cxn ang="0">
                    <a:pos x="68" y="187"/>
                  </a:cxn>
                  <a:cxn ang="0">
                    <a:pos x="70" y="224"/>
                  </a:cxn>
                  <a:cxn ang="0">
                    <a:pos x="41" y="209"/>
                  </a:cxn>
                  <a:cxn ang="0">
                    <a:pos x="23" y="216"/>
                  </a:cxn>
                  <a:cxn ang="0">
                    <a:pos x="38" y="241"/>
                  </a:cxn>
                  <a:cxn ang="0">
                    <a:pos x="7" y="274"/>
                  </a:cxn>
                  <a:cxn ang="0">
                    <a:pos x="0" y="293"/>
                  </a:cxn>
                </a:cxnLst>
                <a:rect l="0" t="0" r="r" b="b"/>
                <a:pathLst>
                  <a:path w="502" h="293">
                    <a:moveTo>
                      <a:pt x="0" y="293"/>
                    </a:moveTo>
                    <a:lnTo>
                      <a:pt x="122" y="274"/>
                    </a:lnTo>
                    <a:lnTo>
                      <a:pt x="122" y="261"/>
                    </a:lnTo>
                    <a:lnTo>
                      <a:pt x="417" y="220"/>
                    </a:lnTo>
                    <a:lnTo>
                      <a:pt x="421" y="197"/>
                    </a:lnTo>
                    <a:lnTo>
                      <a:pt x="465" y="180"/>
                    </a:lnTo>
                    <a:lnTo>
                      <a:pt x="470" y="156"/>
                    </a:lnTo>
                    <a:lnTo>
                      <a:pt x="488" y="148"/>
                    </a:lnTo>
                    <a:lnTo>
                      <a:pt x="502" y="114"/>
                    </a:lnTo>
                    <a:lnTo>
                      <a:pt x="461" y="78"/>
                    </a:lnTo>
                    <a:lnTo>
                      <a:pt x="454" y="33"/>
                    </a:lnTo>
                    <a:lnTo>
                      <a:pt x="421" y="9"/>
                    </a:lnTo>
                    <a:lnTo>
                      <a:pt x="356" y="23"/>
                    </a:lnTo>
                    <a:lnTo>
                      <a:pt x="326" y="1"/>
                    </a:lnTo>
                    <a:lnTo>
                      <a:pt x="297" y="0"/>
                    </a:lnTo>
                    <a:lnTo>
                      <a:pt x="302" y="33"/>
                    </a:lnTo>
                    <a:lnTo>
                      <a:pt x="261" y="49"/>
                    </a:lnTo>
                    <a:lnTo>
                      <a:pt x="234" y="122"/>
                    </a:lnTo>
                    <a:lnTo>
                      <a:pt x="199" y="110"/>
                    </a:lnTo>
                    <a:lnTo>
                      <a:pt x="154" y="138"/>
                    </a:lnTo>
                    <a:lnTo>
                      <a:pt x="97" y="148"/>
                    </a:lnTo>
                    <a:lnTo>
                      <a:pt x="97" y="189"/>
                    </a:lnTo>
                    <a:lnTo>
                      <a:pt x="68" y="187"/>
                    </a:lnTo>
                    <a:lnTo>
                      <a:pt x="70" y="224"/>
                    </a:lnTo>
                    <a:lnTo>
                      <a:pt x="41" y="209"/>
                    </a:lnTo>
                    <a:lnTo>
                      <a:pt x="23" y="216"/>
                    </a:lnTo>
                    <a:lnTo>
                      <a:pt x="38" y="241"/>
                    </a:lnTo>
                    <a:lnTo>
                      <a:pt x="7" y="274"/>
                    </a:lnTo>
                    <a:lnTo>
                      <a:pt x="0" y="29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5" name="Freeform 364"/>
              <p:cNvSpPr>
                <a:spLocks noChangeArrowheads="1"/>
              </p:cNvSpPr>
              <p:nvPr/>
            </p:nvSpPr>
            <p:spPr bwMode="auto">
              <a:xfrm>
                <a:off x="7421033" y="3807821"/>
                <a:ext cx="1219200" cy="465667"/>
              </a:xfrm>
              <a:custGeom>
                <a:avLst/>
                <a:gdLst/>
                <a:ahLst/>
                <a:cxnLst>
                  <a:cxn ang="0">
                    <a:pos x="35" y="101"/>
                  </a:cxn>
                  <a:cxn ang="0">
                    <a:pos x="35" y="104"/>
                  </a:cxn>
                  <a:cxn ang="0">
                    <a:pos x="25" y="125"/>
                  </a:cxn>
                  <a:cxn ang="0">
                    <a:pos x="36" y="152"/>
                  </a:cxn>
                  <a:cxn ang="0">
                    <a:pos x="0" y="178"/>
                  </a:cxn>
                  <a:cxn ang="0">
                    <a:pos x="7" y="220"/>
                  </a:cxn>
                  <a:cxn ang="0">
                    <a:pos x="158" y="207"/>
                  </a:cxn>
                  <a:cxn ang="0">
                    <a:pos x="338" y="186"/>
                  </a:cxn>
                  <a:cxn ang="0">
                    <a:pos x="428" y="168"/>
                  </a:cxn>
                  <a:cxn ang="0">
                    <a:pos x="446" y="111"/>
                  </a:cxn>
                  <a:cxn ang="0">
                    <a:pos x="478" y="109"/>
                  </a:cxn>
                  <a:cxn ang="0">
                    <a:pos x="576" y="0"/>
                  </a:cxn>
                  <a:cxn ang="0">
                    <a:pos x="449" y="27"/>
                  </a:cxn>
                  <a:cxn ang="0">
                    <a:pos x="151" y="72"/>
                  </a:cxn>
                  <a:cxn ang="0">
                    <a:pos x="154" y="85"/>
                  </a:cxn>
                  <a:cxn ang="0">
                    <a:pos x="35" y="101"/>
                  </a:cxn>
                </a:cxnLst>
                <a:rect l="0" t="0" r="r" b="b"/>
                <a:pathLst>
                  <a:path w="576" h="220">
                    <a:moveTo>
                      <a:pt x="35" y="101"/>
                    </a:moveTo>
                    <a:lnTo>
                      <a:pt x="35" y="104"/>
                    </a:lnTo>
                    <a:lnTo>
                      <a:pt x="25" y="125"/>
                    </a:lnTo>
                    <a:lnTo>
                      <a:pt x="36" y="152"/>
                    </a:lnTo>
                    <a:lnTo>
                      <a:pt x="0" y="178"/>
                    </a:lnTo>
                    <a:lnTo>
                      <a:pt x="7" y="220"/>
                    </a:lnTo>
                    <a:lnTo>
                      <a:pt x="158" y="207"/>
                    </a:lnTo>
                    <a:lnTo>
                      <a:pt x="338" y="186"/>
                    </a:lnTo>
                    <a:lnTo>
                      <a:pt x="428" y="168"/>
                    </a:lnTo>
                    <a:lnTo>
                      <a:pt x="446" y="111"/>
                    </a:lnTo>
                    <a:lnTo>
                      <a:pt x="478" y="109"/>
                    </a:lnTo>
                    <a:lnTo>
                      <a:pt x="576" y="0"/>
                    </a:lnTo>
                    <a:lnTo>
                      <a:pt x="449" y="27"/>
                    </a:lnTo>
                    <a:lnTo>
                      <a:pt x="151" y="72"/>
                    </a:lnTo>
                    <a:lnTo>
                      <a:pt x="154" y="85"/>
                    </a:lnTo>
                    <a:lnTo>
                      <a:pt x="35" y="10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6" name="Freeform 365"/>
              <p:cNvSpPr>
                <a:spLocks noChangeArrowheads="1"/>
              </p:cNvSpPr>
              <p:nvPr/>
            </p:nvSpPr>
            <p:spPr bwMode="auto">
              <a:xfrm>
                <a:off x="7304617" y="4239622"/>
                <a:ext cx="497416" cy="918633"/>
              </a:xfrm>
              <a:custGeom>
                <a:avLst/>
                <a:gdLst/>
                <a:ahLst/>
                <a:cxnLst>
                  <a:cxn ang="0">
                    <a:pos x="65" y="13"/>
                  </a:cxn>
                  <a:cxn ang="0">
                    <a:pos x="30" y="87"/>
                  </a:cxn>
                  <a:cxn ang="0">
                    <a:pos x="0" y="136"/>
                  </a:cxn>
                  <a:cxn ang="0">
                    <a:pos x="9" y="193"/>
                  </a:cxn>
                  <a:cxn ang="0">
                    <a:pos x="46" y="270"/>
                  </a:cxn>
                  <a:cxn ang="0">
                    <a:pos x="17" y="349"/>
                  </a:cxn>
                  <a:cxn ang="0">
                    <a:pos x="5" y="391"/>
                  </a:cxn>
                  <a:cxn ang="0">
                    <a:pos x="143" y="373"/>
                  </a:cxn>
                  <a:cxn ang="0">
                    <a:pos x="149" y="428"/>
                  </a:cxn>
                  <a:cxn ang="0">
                    <a:pos x="177" y="434"/>
                  </a:cxn>
                  <a:cxn ang="0">
                    <a:pos x="184" y="406"/>
                  </a:cxn>
                  <a:cxn ang="0">
                    <a:pos x="235" y="398"/>
                  </a:cxn>
                  <a:cxn ang="0">
                    <a:pos x="223" y="311"/>
                  </a:cxn>
                  <a:cxn ang="0">
                    <a:pos x="222" y="0"/>
                  </a:cxn>
                  <a:cxn ang="0">
                    <a:pos x="65" y="13"/>
                  </a:cxn>
                </a:cxnLst>
                <a:rect l="0" t="0" r="r" b="b"/>
                <a:pathLst>
                  <a:path w="235" h="434">
                    <a:moveTo>
                      <a:pt x="65" y="13"/>
                    </a:moveTo>
                    <a:lnTo>
                      <a:pt x="30" y="87"/>
                    </a:lnTo>
                    <a:lnTo>
                      <a:pt x="0" y="136"/>
                    </a:lnTo>
                    <a:lnTo>
                      <a:pt x="9" y="193"/>
                    </a:lnTo>
                    <a:lnTo>
                      <a:pt x="46" y="270"/>
                    </a:lnTo>
                    <a:lnTo>
                      <a:pt x="17" y="349"/>
                    </a:lnTo>
                    <a:lnTo>
                      <a:pt x="5" y="391"/>
                    </a:lnTo>
                    <a:lnTo>
                      <a:pt x="143" y="373"/>
                    </a:lnTo>
                    <a:lnTo>
                      <a:pt x="149" y="428"/>
                    </a:lnTo>
                    <a:lnTo>
                      <a:pt x="177" y="434"/>
                    </a:lnTo>
                    <a:lnTo>
                      <a:pt x="184" y="406"/>
                    </a:lnTo>
                    <a:lnTo>
                      <a:pt x="235" y="398"/>
                    </a:lnTo>
                    <a:lnTo>
                      <a:pt x="223" y="311"/>
                    </a:lnTo>
                    <a:lnTo>
                      <a:pt x="222" y="0"/>
                    </a:lnTo>
                    <a:lnTo>
                      <a:pt x="65" y="1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7" name="Freeform 366"/>
              <p:cNvSpPr>
                <a:spLocks noChangeArrowheads="1"/>
              </p:cNvSpPr>
              <p:nvPr/>
            </p:nvSpPr>
            <p:spPr bwMode="auto">
              <a:xfrm>
                <a:off x="7768167" y="4193055"/>
                <a:ext cx="567267" cy="929216"/>
              </a:xfrm>
              <a:custGeom>
                <a:avLst/>
                <a:gdLst/>
                <a:ahLst/>
                <a:cxnLst>
                  <a:cxn ang="0">
                    <a:pos x="0" y="22"/>
                  </a:cxn>
                  <a:cxn ang="0">
                    <a:pos x="174" y="0"/>
                  </a:cxn>
                  <a:cxn ang="0">
                    <a:pos x="229" y="203"/>
                  </a:cxn>
                  <a:cxn ang="0">
                    <a:pos x="268" y="235"/>
                  </a:cxn>
                  <a:cxn ang="0">
                    <a:pos x="237" y="296"/>
                  </a:cxn>
                  <a:cxn ang="0">
                    <a:pos x="266" y="353"/>
                  </a:cxn>
                  <a:cxn ang="0">
                    <a:pos x="89" y="374"/>
                  </a:cxn>
                  <a:cxn ang="0">
                    <a:pos x="97" y="422"/>
                  </a:cxn>
                  <a:cxn ang="0">
                    <a:pos x="71" y="439"/>
                  </a:cxn>
                  <a:cxn ang="0">
                    <a:pos x="51" y="377"/>
                  </a:cxn>
                  <a:cxn ang="0">
                    <a:pos x="39" y="428"/>
                  </a:cxn>
                  <a:cxn ang="0">
                    <a:pos x="16" y="422"/>
                  </a:cxn>
                  <a:cxn ang="0">
                    <a:pos x="8" y="371"/>
                  </a:cxn>
                  <a:cxn ang="0">
                    <a:pos x="3" y="328"/>
                  </a:cxn>
                  <a:cxn ang="0">
                    <a:pos x="0" y="22"/>
                  </a:cxn>
                </a:cxnLst>
                <a:rect l="0" t="0" r="r" b="b"/>
                <a:pathLst>
                  <a:path w="268" h="439">
                    <a:moveTo>
                      <a:pt x="0" y="22"/>
                    </a:moveTo>
                    <a:lnTo>
                      <a:pt x="174" y="0"/>
                    </a:lnTo>
                    <a:lnTo>
                      <a:pt x="229" y="203"/>
                    </a:lnTo>
                    <a:lnTo>
                      <a:pt x="268" y="235"/>
                    </a:lnTo>
                    <a:lnTo>
                      <a:pt x="237" y="296"/>
                    </a:lnTo>
                    <a:lnTo>
                      <a:pt x="266" y="353"/>
                    </a:lnTo>
                    <a:lnTo>
                      <a:pt x="89" y="374"/>
                    </a:lnTo>
                    <a:lnTo>
                      <a:pt x="97" y="422"/>
                    </a:lnTo>
                    <a:lnTo>
                      <a:pt x="71" y="439"/>
                    </a:lnTo>
                    <a:lnTo>
                      <a:pt x="51" y="377"/>
                    </a:lnTo>
                    <a:lnTo>
                      <a:pt x="39" y="428"/>
                    </a:lnTo>
                    <a:lnTo>
                      <a:pt x="16" y="422"/>
                    </a:lnTo>
                    <a:lnTo>
                      <a:pt x="8" y="371"/>
                    </a:lnTo>
                    <a:lnTo>
                      <a:pt x="3" y="328"/>
                    </a:lnTo>
                    <a:lnTo>
                      <a:pt x="0" y="22"/>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18" name="Freeform 367"/>
              <p:cNvSpPr>
                <a:spLocks noChangeArrowheads="1"/>
              </p:cNvSpPr>
              <p:nvPr/>
            </p:nvSpPr>
            <p:spPr bwMode="auto">
              <a:xfrm>
                <a:off x="8136467" y="4152837"/>
                <a:ext cx="778933" cy="848784"/>
              </a:xfrm>
              <a:custGeom>
                <a:avLst/>
                <a:gdLst/>
                <a:ahLst/>
                <a:cxnLst>
                  <a:cxn ang="0">
                    <a:pos x="0" y="24"/>
                  </a:cxn>
                  <a:cxn ang="0">
                    <a:pos x="4" y="24"/>
                  </a:cxn>
                  <a:cxn ang="0">
                    <a:pos x="90" y="7"/>
                  </a:cxn>
                  <a:cxn ang="0">
                    <a:pos x="165" y="0"/>
                  </a:cxn>
                  <a:cxn ang="0">
                    <a:pos x="155" y="20"/>
                  </a:cxn>
                  <a:cxn ang="0">
                    <a:pos x="178" y="20"/>
                  </a:cxn>
                  <a:cxn ang="0">
                    <a:pos x="308" y="143"/>
                  </a:cxn>
                  <a:cxn ang="0">
                    <a:pos x="360" y="224"/>
                  </a:cxn>
                  <a:cxn ang="0">
                    <a:pos x="368" y="278"/>
                  </a:cxn>
                  <a:cxn ang="0">
                    <a:pos x="349" y="291"/>
                  </a:cxn>
                  <a:cxn ang="0">
                    <a:pos x="360" y="345"/>
                  </a:cxn>
                  <a:cxn ang="0">
                    <a:pos x="323" y="348"/>
                  </a:cxn>
                  <a:cxn ang="0">
                    <a:pos x="323" y="394"/>
                  </a:cxn>
                  <a:cxn ang="0">
                    <a:pos x="294" y="372"/>
                  </a:cxn>
                  <a:cxn ang="0">
                    <a:pos x="106" y="401"/>
                  </a:cxn>
                  <a:cxn ang="0">
                    <a:pos x="63" y="315"/>
                  </a:cxn>
                  <a:cxn ang="0">
                    <a:pos x="92" y="255"/>
                  </a:cxn>
                  <a:cxn ang="0">
                    <a:pos x="53" y="225"/>
                  </a:cxn>
                  <a:cxn ang="0">
                    <a:pos x="0" y="24"/>
                  </a:cxn>
                </a:cxnLst>
                <a:rect l="0" t="0" r="r" b="b"/>
                <a:pathLst>
                  <a:path w="368" h="401">
                    <a:moveTo>
                      <a:pt x="0" y="24"/>
                    </a:moveTo>
                    <a:lnTo>
                      <a:pt x="4" y="24"/>
                    </a:lnTo>
                    <a:lnTo>
                      <a:pt x="90" y="7"/>
                    </a:lnTo>
                    <a:lnTo>
                      <a:pt x="165" y="0"/>
                    </a:lnTo>
                    <a:lnTo>
                      <a:pt x="155" y="20"/>
                    </a:lnTo>
                    <a:lnTo>
                      <a:pt x="178" y="20"/>
                    </a:lnTo>
                    <a:lnTo>
                      <a:pt x="308" y="143"/>
                    </a:lnTo>
                    <a:lnTo>
                      <a:pt x="360" y="224"/>
                    </a:lnTo>
                    <a:lnTo>
                      <a:pt x="368" y="278"/>
                    </a:lnTo>
                    <a:lnTo>
                      <a:pt x="349" y="291"/>
                    </a:lnTo>
                    <a:lnTo>
                      <a:pt x="360" y="345"/>
                    </a:lnTo>
                    <a:lnTo>
                      <a:pt x="323" y="348"/>
                    </a:lnTo>
                    <a:lnTo>
                      <a:pt x="323" y="394"/>
                    </a:lnTo>
                    <a:lnTo>
                      <a:pt x="294" y="372"/>
                    </a:lnTo>
                    <a:lnTo>
                      <a:pt x="106" y="401"/>
                    </a:lnTo>
                    <a:lnTo>
                      <a:pt x="63" y="315"/>
                    </a:lnTo>
                    <a:lnTo>
                      <a:pt x="92" y="255"/>
                    </a:lnTo>
                    <a:lnTo>
                      <a:pt x="53" y="225"/>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9" name="Freeform 368"/>
              <p:cNvSpPr>
                <a:spLocks noChangeArrowheads="1"/>
              </p:cNvSpPr>
              <p:nvPr/>
            </p:nvSpPr>
            <p:spPr bwMode="auto">
              <a:xfrm>
                <a:off x="8464551" y="4034304"/>
                <a:ext cx="711200" cy="592667"/>
              </a:xfrm>
              <a:custGeom>
                <a:avLst/>
                <a:gdLst/>
                <a:ahLst/>
                <a:cxnLst>
                  <a:cxn ang="0">
                    <a:pos x="12" y="51"/>
                  </a:cxn>
                  <a:cxn ang="0">
                    <a:pos x="38" y="23"/>
                  </a:cxn>
                  <a:cxn ang="0">
                    <a:pos x="140" y="0"/>
                  </a:cxn>
                  <a:cxn ang="0">
                    <a:pos x="170" y="16"/>
                  </a:cxn>
                  <a:cxn ang="0">
                    <a:pos x="235" y="4"/>
                  </a:cxn>
                  <a:cxn ang="0">
                    <a:pos x="288" y="44"/>
                  </a:cxn>
                  <a:cxn ang="0">
                    <a:pos x="336" y="76"/>
                  </a:cxn>
                  <a:cxn ang="0">
                    <a:pos x="309" y="158"/>
                  </a:cxn>
                  <a:cxn ang="0">
                    <a:pos x="268" y="202"/>
                  </a:cxn>
                  <a:cxn ang="0">
                    <a:pos x="225" y="215"/>
                  </a:cxn>
                  <a:cxn ang="0">
                    <a:pos x="233" y="248"/>
                  </a:cxn>
                  <a:cxn ang="0">
                    <a:pos x="205" y="280"/>
                  </a:cxn>
                  <a:cxn ang="0">
                    <a:pos x="153" y="202"/>
                  </a:cxn>
                  <a:cxn ang="0">
                    <a:pos x="21" y="76"/>
                  </a:cxn>
                  <a:cxn ang="0">
                    <a:pos x="0" y="76"/>
                  </a:cxn>
                  <a:cxn ang="0">
                    <a:pos x="12" y="51"/>
                  </a:cxn>
                </a:cxnLst>
                <a:rect l="0" t="0" r="r" b="b"/>
                <a:pathLst>
                  <a:path w="336" h="280">
                    <a:moveTo>
                      <a:pt x="12" y="51"/>
                    </a:moveTo>
                    <a:lnTo>
                      <a:pt x="38" y="23"/>
                    </a:lnTo>
                    <a:lnTo>
                      <a:pt x="140" y="0"/>
                    </a:lnTo>
                    <a:lnTo>
                      <a:pt x="170" y="16"/>
                    </a:lnTo>
                    <a:lnTo>
                      <a:pt x="235" y="4"/>
                    </a:lnTo>
                    <a:lnTo>
                      <a:pt x="288" y="44"/>
                    </a:lnTo>
                    <a:lnTo>
                      <a:pt x="336" y="76"/>
                    </a:lnTo>
                    <a:lnTo>
                      <a:pt x="309" y="158"/>
                    </a:lnTo>
                    <a:lnTo>
                      <a:pt x="268" y="202"/>
                    </a:lnTo>
                    <a:lnTo>
                      <a:pt x="225" y="215"/>
                    </a:lnTo>
                    <a:lnTo>
                      <a:pt x="233" y="248"/>
                    </a:lnTo>
                    <a:lnTo>
                      <a:pt x="205" y="280"/>
                    </a:lnTo>
                    <a:lnTo>
                      <a:pt x="153" y="202"/>
                    </a:lnTo>
                    <a:lnTo>
                      <a:pt x="21" y="76"/>
                    </a:lnTo>
                    <a:lnTo>
                      <a:pt x="0" y="76"/>
                    </a:lnTo>
                    <a:lnTo>
                      <a:pt x="12" y="5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0" name="Freeform 369"/>
              <p:cNvSpPr>
                <a:spLocks noChangeArrowheads="1"/>
              </p:cNvSpPr>
              <p:nvPr/>
            </p:nvSpPr>
            <p:spPr bwMode="auto">
              <a:xfrm>
                <a:off x="7956551" y="4883088"/>
                <a:ext cx="1331383" cy="956733"/>
              </a:xfrm>
              <a:custGeom>
                <a:avLst/>
                <a:gdLst/>
                <a:ahLst/>
                <a:cxnLst>
                  <a:cxn ang="0">
                    <a:pos x="0" y="44"/>
                  </a:cxn>
                  <a:cxn ang="0">
                    <a:pos x="173" y="27"/>
                  </a:cxn>
                  <a:cxn ang="0">
                    <a:pos x="191" y="56"/>
                  </a:cxn>
                  <a:cxn ang="0">
                    <a:pos x="376" y="27"/>
                  </a:cxn>
                  <a:cxn ang="0">
                    <a:pos x="408" y="51"/>
                  </a:cxn>
                  <a:cxn ang="0">
                    <a:pos x="408" y="4"/>
                  </a:cxn>
                  <a:cxn ang="0">
                    <a:pos x="405" y="0"/>
                  </a:cxn>
                  <a:cxn ang="0">
                    <a:pos x="442" y="3"/>
                  </a:cxn>
                  <a:cxn ang="0">
                    <a:pos x="482" y="73"/>
                  </a:cxn>
                  <a:cxn ang="0">
                    <a:pos x="544" y="167"/>
                  </a:cxn>
                  <a:cxn ang="0">
                    <a:pos x="574" y="249"/>
                  </a:cxn>
                  <a:cxn ang="0">
                    <a:pos x="621" y="306"/>
                  </a:cxn>
                  <a:cxn ang="0">
                    <a:pos x="629" y="388"/>
                  </a:cxn>
                  <a:cxn ang="0">
                    <a:pos x="614" y="439"/>
                  </a:cxn>
                  <a:cxn ang="0">
                    <a:pos x="548" y="452"/>
                  </a:cxn>
                  <a:cxn ang="0">
                    <a:pos x="536" y="431"/>
                  </a:cxn>
                  <a:cxn ang="0">
                    <a:pos x="491" y="401"/>
                  </a:cxn>
                  <a:cxn ang="0">
                    <a:pos x="475" y="370"/>
                  </a:cxn>
                  <a:cxn ang="0">
                    <a:pos x="463" y="358"/>
                  </a:cxn>
                  <a:cxn ang="0">
                    <a:pos x="457" y="330"/>
                  </a:cxn>
                  <a:cxn ang="0">
                    <a:pos x="445" y="337"/>
                  </a:cxn>
                  <a:cxn ang="0">
                    <a:pos x="408" y="300"/>
                  </a:cxn>
                  <a:cxn ang="0">
                    <a:pos x="417" y="265"/>
                  </a:cxn>
                  <a:cxn ang="0">
                    <a:pos x="408" y="245"/>
                  </a:cxn>
                  <a:cxn ang="0">
                    <a:pos x="397" y="252"/>
                  </a:cxn>
                  <a:cxn ang="0">
                    <a:pos x="398" y="273"/>
                  </a:cxn>
                  <a:cxn ang="0">
                    <a:pos x="387" y="245"/>
                  </a:cxn>
                  <a:cxn ang="0">
                    <a:pos x="387" y="182"/>
                  </a:cxn>
                  <a:cxn ang="0">
                    <a:pos x="364" y="145"/>
                  </a:cxn>
                  <a:cxn ang="0">
                    <a:pos x="306" y="113"/>
                  </a:cxn>
                  <a:cxn ang="0">
                    <a:pos x="277" y="79"/>
                  </a:cxn>
                  <a:cxn ang="0">
                    <a:pos x="242" y="75"/>
                  </a:cxn>
                  <a:cxn ang="0">
                    <a:pos x="229" y="96"/>
                  </a:cxn>
                  <a:cxn ang="0">
                    <a:pos x="180" y="112"/>
                  </a:cxn>
                  <a:cxn ang="0">
                    <a:pos x="152" y="96"/>
                  </a:cxn>
                  <a:cxn ang="0">
                    <a:pos x="138" y="73"/>
                  </a:cxn>
                  <a:cxn ang="0">
                    <a:pos x="46" y="93"/>
                  </a:cxn>
                  <a:cxn ang="0">
                    <a:pos x="27" y="77"/>
                  </a:cxn>
                  <a:cxn ang="0">
                    <a:pos x="5" y="96"/>
                  </a:cxn>
                  <a:cxn ang="0">
                    <a:pos x="0" y="44"/>
                  </a:cxn>
                </a:cxnLst>
                <a:rect l="0" t="0" r="r" b="b"/>
                <a:pathLst>
                  <a:path w="629" h="452">
                    <a:moveTo>
                      <a:pt x="0" y="44"/>
                    </a:moveTo>
                    <a:lnTo>
                      <a:pt x="173" y="27"/>
                    </a:lnTo>
                    <a:lnTo>
                      <a:pt x="191" y="56"/>
                    </a:lnTo>
                    <a:lnTo>
                      <a:pt x="376" y="27"/>
                    </a:lnTo>
                    <a:lnTo>
                      <a:pt x="408" y="51"/>
                    </a:lnTo>
                    <a:lnTo>
                      <a:pt x="408" y="4"/>
                    </a:lnTo>
                    <a:lnTo>
                      <a:pt x="405" y="0"/>
                    </a:lnTo>
                    <a:lnTo>
                      <a:pt x="442" y="3"/>
                    </a:lnTo>
                    <a:lnTo>
                      <a:pt x="482" y="73"/>
                    </a:lnTo>
                    <a:lnTo>
                      <a:pt x="544" y="167"/>
                    </a:lnTo>
                    <a:lnTo>
                      <a:pt x="574" y="249"/>
                    </a:lnTo>
                    <a:lnTo>
                      <a:pt x="621" y="306"/>
                    </a:lnTo>
                    <a:lnTo>
                      <a:pt x="629" y="388"/>
                    </a:lnTo>
                    <a:lnTo>
                      <a:pt x="614" y="439"/>
                    </a:lnTo>
                    <a:lnTo>
                      <a:pt x="548" y="452"/>
                    </a:lnTo>
                    <a:lnTo>
                      <a:pt x="536" y="431"/>
                    </a:lnTo>
                    <a:lnTo>
                      <a:pt x="491" y="401"/>
                    </a:lnTo>
                    <a:lnTo>
                      <a:pt x="475" y="370"/>
                    </a:lnTo>
                    <a:lnTo>
                      <a:pt x="463" y="358"/>
                    </a:lnTo>
                    <a:lnTo>
                      <a:pt x="457" y="330"/>
                    </a:lnTo>
                    <a:lnTo>
                      <a:pt x="445" y="337"/>
                    </a:lnTo>
                    <a:lnTo>
                      <a:pt x="408" y="300"/>
                    </a:lnTo>
                    <a:lnTo>
                      <a:pt x="417" y="265"/>
                    </a:lnTo>
                    <a:lnTo>
                      <a:pt x="408" y="245"/>
                    </a:lnTo>
                    <a:lnTo>
                      <a:pt x="397" y="252"/>
                    </a:lnTo>
                    <a:lnTo>
                      <a:pt x="398" y="273"/>
                    </a:lnTo>
                    <a:lnTo>
                      <a:pt x="387" y="245"/>
                    </a:lnTo>
                    <a:lnTo>
                      <a:pt x="387" y="182"/>
                    </a:lnTo>
                    <a:lnTo>
                      <a:pt x="364" y="145"/>
                    </a:lnTo>
                    <a:lnTo>
                      <a:pt x="306" y="113"/>
                    </a:lnTo>
                    <a:lnTo>
                      <a:pt x="277" y="79"/>
                    </a:lnTo>
                    <a:lnTo>
                      <a:pt x="242" y="75"/>
                    </a:lnTo>
                    <a:lnTo>
                      <a:pt x="229" y="96"/>
                    </a:lnTo>
                    <a:lnTo>
                      <a:pt x="180" y="112"/>
                    </a:lnTo>
                    <a:lnTo>
                      <a:pt x="152" y="96"/>
                    </a:lnTo>
                    <a:lnTo>
                      <a:pt x="138" y="73"/>
                    </a:lnTo>
                    <a:lnTo>
                      <a:pt x="46" y="93"/>
                    </a:lnTo>
                    <a:lnTo>
                      <a:pt x="27" y="77"/>
                    </a:lnTo>
                    <a:lnTo>
                      <a:pt x="5" y="96"/>
                    </a:lnTo>
                    <a:lnTo>
                      <a:pt x="0" y="4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1" name="Freeform 370"/>
              <p:cNvSpPr>
                <a:spLocks noChangeArrowheads="1"/>
              </p:cNvSpPr>
              <p:nvPr/>
            </p:nvSpPr>
            <p:spPr bwMode="auto">
              <a:xfrm>
                <a:off x="8322733" y="3623671"/>
                <a:ext cx="1227667" cy="569384"/>
              </a:xfrm>
              <a:custGeom>
                <a:avLst/>
                <a:gdLst/>
                <a:ahLst/>
                <a:cxnLst>
                  <a:cxn ang="0">
                    <a:pos x="20" y="198"/>
                  </a:cxn>
                  <a:cxn ang="0">
                    <a:pos x="0" y="255"/>
                  </a:cxn>
                  <a:cxn ang="0">
                    <a:pos x="75" y="247"/>
                  </a:cxn>
                  <a:cxn ang="0">
                    <a:pos x="104" y="222"/>
                  </a:cxn>
                  <a:cxn ang="0">
                    <a:pos x="207" y="193"/>
                  </a:cxn>
                  <a:cxn ang="0">
                    <a:pos x="235" y="209"/>
                  </a:cxn>
                  <a:cxn ang="0">
                    <a:pos x="302" y="198"/>
                  </a:cxn>
                  <a:cxn ang="0">
                    <a:pos x="302" y="202"/>
                  </a:cxn>
                  <a:cxn ang="0">
                    <a:pos x="403" y="269"/>
                  </a:cxn>
                  <a:cxn ang="0">
                    <a:pos x="461" y="249"/>
                  </a:cxn>
                  <a:cxn ang="0">
                    <a:pos x="495" y="175"/>
                  </a:cxn>
                  <a:cxn ang="0">
                    <a:pos x="552" y="155"/>
                  </a:cxn>
                  <a:cxn ang="0">
                    <a:pos x="580" y="101"/>
                  </a:cxn>
                  <a:cxn ang="0">
                    <a:pos x="579" y="34"/>
                  </a:cxn>
                  <a:cxn ang="0">
                    <a:pos x="571" y="89"/>
                  </a:cxn>
                  <a:cxn ang="0">
                    <a:pos x="539" y="135"/>
                  </a:cxn>
                  <a:cxn ang="0">
                    <a:pos x="527" y="131"/>
                  </a:cxn>
                  <a:cxn ang="0">
                    <a:pos x="484" y="144"/>
                  </a:cxn>
                  <a:cxn ang="0">
                    <a:pos x="484" y="128"/>
                  </a:cxn>
                  <a:cxn ang="0">
                    <a:pos x="527" y="112"/>
                  </a:cxn>
                  <a:cxn ang="0">
                    <a:pos x="488" y="107"/>
                  </a:cxn>
                  <a:cxn ang="0">
                    <a:pos x="531" y="94"/>
                  </a:cxn>
                  <a:cxn ang="0">
                    <a:pos x="548" y="101"/>
                  </a:cxn>
                  <a:cxn ang="0">
                    <a:pos x="558" y="49"/>
                  </a:cxn>
                  <a:cxn ang="0">
                    <a:pos x="547" y="38"/>
                  </a:cxn>
                  <a:cxn ang="0">
                    <a:pos x="493" y="58"/>
                  </a:cxn>
                  <a:cxn ang="0">
                    <a:pos x="495" y="28"/>
                  </a:cxn>
                  <a:cxn ang="0">
                    <a:pos x="517" y="36"/>
                  </a:cxn>
                  <a:cxn ang="0">
                    <a:pos x="547" y="12"/>
                  </a:cxn>
                  <a:cxn ang="0">
                    <a:pos x="531" y="0"/>
                  </a:cxn>
                  <a:cxn ang="0">
                    <a:pos x="358" y="42"/>
                  </a:cxn>
                  <a:cxn ang="0">
                    <a:pos x="145" y="87"/>
                  </a:cxn>
                  <a:cxn ang="0">
                    <a:pos x="48" y="197"/>
                  </a:cxn>
                  <a:cxn ang="0">
                    <a:pos x="20" y="198"/>
                  </a:cxn>
                </a:cxnLst>
                <a:rect l="0" t="0" r="r" b="b"/>
                <a:pathLst>
                  <a:path w="580" h="269">
                    <a:moveTo>
                      <a:pt x="20" y="198"/>
                    </a:moveTo>
                    <a:lnTo>
                      <a:pt x="0" y="255"/>
                    </a:lnTo>
                    <a:lnTo>
                      <a:pt x="75" y="247"/>
                    </a:lnTo>
                    <a:lnTo>
                      <a:pt x="104" y="222"/>
                    </a:lnTo>
                    <a:lnTo>
                      <a:pt x="207" y="193"/>
                    </a:lnTo>
                    <a:lnTo>
                      <a:pt x="235" y="209"/>
                    </a:lnTo>
                    <a:lnTo>
                      <a:pt x="302" y="198"/>
                    </a:lnTo>
                    <a:lnTo>
                      <a:pt x="302" y="202"/>
                    </a:lnTo>
                    <a:lnTo>
                      <a:pt x="403" y="269"/>
                    </a:lnTo>
                    <a:lnTo>
                      <a:pt x="461" y="249"/>
                    </a:lnTo>
                    <a:lnTo>
                      <a:pt x="495" y="175"/>
                    </a:lnTo>
                    <a:lnTo>
                      <a:pt x="552" y="155"/>
                    </a:lnTo>
                    <a:lnTo>
                      <a:pt x="580" y="101"/>
                    </a:lnTo>
                    <a:lnTo>
                      <a:pt x="579" y="34"/>
                    </a:lnTo>
                    <a:lnTo>
                      <a:pt x="571" y="89"/>
                    </a:lnTo>
                    <a:lnTo>
                      <a:pt x="539" y="135"/>
                    </a:lnTo>
                    <a:lnTo>
                      <a:pt x="527" y="131"/>
                    </a:lnTo>
                    <a:lnTo>
                      <a:pt x="484" y="144"/>
                    </a:lnTo>
                    <a:lnTo>
                      <a:pt x="484" y="128"/>
                    </a:lnTo>
                    <a:lnTo>
                      <a:pt x="527" y="112"/>
                    </a:lnTo>
                    <a:lnTo>
                      <a:pt x="488" y="107"/>
                    </a:lnTo>
                    <a:lnTo>
                      <a:pt x="531" y="94"/>
                    </a:lnTo>
                    <a:lnTo>
                      <a:pt x="548" y="101"/>
                    </a:lnTo>
                    <a:lnTo>
                      <a:pt x="558" y="49"/>
                    </a:lnTo>
                    <a:lnTo>
                      <a:pt x="547" y="38"/>
                    </a:lnTo>
                    <a:lnTo>
                      <a:pt x="493" y="58"/>
                    </a:lnTo>
                    <a:lnTo>
                      <a:pt x="495" y="28"/>
                    </a:lnTo>
                    <a:lnTo>
                      <a:pt x="517" y="36"/>
                    </a:lnTo>
                    <a:lnTo>
                      <a:pt x="547" y="12"/>
                    </a:lnTo>
                    <a:lnTo>
                      <a:pt x="531" y="0"/>
                    </a:lnTo>
                    <a:lnTo>
                      <a:pt x="358" y="42"/>
                    </a:lnTo>
                    <a:lnTo>
                      <a:pt x="145" y="87"/>
                    </a:lnTo>
                    <a:lnTo>
                      <a:pt x="48" y="197"/>
                    </a:lnTo>
                    <a:lnTo>
                      <a:pt x="20" y="198"/>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22" name="Freeform 371"/>
              <p:cNvSpPr>
                <a:spLocks noChangeArrowheads="1"/>
              </p:cNvSpPr>
              <p:nvPr/>
            </p:nvSpPr>
            <p:spPr bwMode="auto">
              <a:xfrm>
                <a:off x="8371418" y="3155889"/>
                <a:ext cx="1073149" cy="704849"/>
              </a:xfrm>
              <a:custGeom>
                <a:avLst/>
                <a:gdLst/>
                <a:ahLst/>
                <a:cxnLst>
                  <a:cxn ang="0">
                    <a:pos x="83" y="234"/>
                  </a:cxn>
                  <a:cxn ang="0">
                    <a:pos x="69" y="267"/>
                  </a:cxn>
                  <a:cxn ang="0">
                    <a:pos x="48" y="277"/>
                  </a:cxn>
                  <a:cxn ang="0">
                    <a:pos x="46" y="298"/>
                  </a:cxn>
                  <a:cxn ang="0">
                    <a:pos x="3" y="315"/>
                  </a:cxn>
                  <a:cxn ang="0">
                    <a:pos x="0" y="333"/>
                  </a:cxn>
                  <a:cxn ang="0">
                    <a:pos x="120" y="311"/>
                  </a:cxn>
                  <a:cxn ang="0">
                    <a:pos x="337" y="263"/>
                  </a:cxn>
                  <a:cxn ang="0">
                    <a:pos x="507" y="221"/>
                  </a:cxn>
                  <a:cxn ang="0">
                    <a:pos x="507" y="187"/>
                  </a:cxn>
                  <a:cxn ang="0">
                    <a:pos x="488" y="176"/>
                  </a:cxn>
                  <a:cxn ang="0">
                    <a:pos x="472" y="193"/>
                  </a:cxn>
                  <a:cxn ang="0">
                    <a:pos x="465" y="148"/>
                  </a:cxn>
                  <a:cxn ang="0">
                    <a:pos x="472" y="108"/>
                  </a:cxn>
                  <a:cxn ang="0">
                    <a:pos x="410" y="78"/>
                  </a:cxn>
                  <a:cxn ang="0">
                    <a:pos x="368" y="86"/>
                  </a:cxn>
                  <a:cxn ang="0">
                    <a:pos x="367" y="24"/>
                  </a:cxn>
                  <a:cxn ang="0">
                    <a:pos x="322" y="0"/>
                  </a:cxn>
                  <a:cxn ang="0">
                    <a:pos x="290" y="16"/>
                  </a:cxn>
                  <a:cxn ang="0">
                    <a:pos x="267" y="74"/>
                  </a:cxn>
                  <a:cxn ang="0">
                    <a:pos x="228" y="97"/>
                  </a:cxn>
                  <a:cxn ang="0">
                    <a:pos x="212" y="189"/>
                  </a:cxn>
                  <a:cxn ang="0">
                    <a:pos x="148" y="234"/>
                  </a:cxn>
                  <a:cxn ang="0">
                    <a:pos x="97" y="251"/>
                  </a:cxn>
                  <a:cxn ang="0">
                    <a:pos x="83" y="234"/>
                  </a:cxn>
                </a:cxnLst>
                <a:rect l="0" t="0" r="r" b="b"/>
                <a:pathLst>
                  <a:path w="507" h="333">
                    <a:moveTo>
                      <a:pt x="83" y="234"/>
                    </a:moveTo>
                    <a:lnTo>
                      <a:pt x="69" y="267"/>
                    </a:lnTo>
                    <a:lnTo>
                      <a:pt x="48" y="277"/>
                    </a:lnTo>
                    <a:lnTo>
                      <a:pt x="46" y="298"/>
                    </a:lnTo>
                    <a:lnTo>
                      <a:pt x="3" y="315"/>
                    </a:lnTo>
                    <a:lnTo>
                      <a:pt x="0" y="333"/>
                    </a:lnTo>
                    <a:lnTo>
                      <a:pt x="120" y="311"/>
                    </a:lnTo>
                    <a:lnTo>
                      <a:pt x="337" y="263"/>
                    </a:lnTo>
                    <a:lnTo>
                      <a:pt x="507" y="221"/>
                    </a:lnTo>
                    <a:lnTo>
                      <a:pt x="507" y="187"/>
                    </a:lnTo>
                    <a:lnTo>
                      <a:pt x="488" y="176"/>
                    </a:lnTo>
                    <a:lnTo>
                      <a:pt x="472" y="193"/>
                    </a:lnTo>
                    <a:lnTo>
                      <a:pt x="465" y="148"/>
                    </a:lnTo>
                    <a:lnTo>
                      <a:pt x="472" y="108"/>
                    </a:lnTo>
                    <a:lnTo>
                      <a:pt x="410" y="78"/>
                    </a:lnTo>
                    <a:lnTo>
                      <a:pt x="368" y="86"/>
                    </a:lnTo>
                    <a:lnTo>
                      <a:pt x="367" y="24"/>
                    </a:lnTo>
                    <a:lnTo>
                      <a:pt x="322" y="0"/>
                    </a:lnTo>
                    <a:lnTo>
                      <a:pt x="290" y="16"/>
                    </a:lnTo>
                    <a:lnTo>
                      <a:pt x="267" y="74"/>
                    </a:lnTo>
                    <a:lnTo>
                      <a:pt x="228" y="97"/>
                    </a:lnTo>
                    <a:lnTo>
                      <a:pt x="212" y="189"/>
                    </a:lnTo>
                    <a:lnTo>
                      <a:pt x="148" y="234"/>
                    </a:lnTo>
                    <a:lnTo>
                      <a:pt x="97" y="251"/>
                    </a:lnTo>
                    <a:lnTo>
                      <a:pt x="83" y="234"/>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3" name="Freeform 372"/>
              <p:cNvSpPr>
                <a:spLocks noChangeArrowheads="1"/>
              </p:cNvSpPr>
              <p:nvPr/>
            </p:nvSpPr>
            <p:spPr bwMode="auto">
              <a:xfrm>
                <a:off x="8449734" y="3014071"/>
                <a:ext cx="605367" cy="670984"/>
              </a:xfrm>
              <a:custGeom>
                <a:avLst/>
                <a:gdLst/>
                <a:ahLst/>
                <a:cxnLst>
                  <a:cxn ang="0">
                    <a:pos x="29" y="167"/>
                  </a:cxn>
                  <a:cxn ang="0">
                    <a:pos x="6" y="160"/>
                  </a:cxn>
                  <a:cxn ang="0">
                    <a:pos x="0" y="210"/>
                  </a:cxn>
                  <a:cxn ang="0">
                    <a:pos x="6" y="263"/>
                  </a:cxn>
                  <a:cxn ang="0">
                    <a:pos x="47" y="300"/>
                  </a:cxn>
                  <a:cxn ang="0">
                    <a:pos x="58" y="317"/>
                  </a:cxn>
                  <a:cxn ang="0">
                    <a:pos x="111" y="300"/>
                  </a:cxn>
                  <a:cxn ang="0">
                    <a:pos x="173" y="257"/>
                  </a:cxn>
                  <a:cxn ang="0">
                    <a:pos x="192" y="164"/>
                  </a:cxn>
                  <a:cxn ang="0">
                    <a:pos x="233" y="139"/>
                  </a:cxn>
                  <a:cxn ang="0">
                    <a:pos x="254" y="82"/>
                  </a:cxn>
                  <a:cxn ang="0">
                    <a:pos x="286" y="66"/>
                  </a:cxn>
                  <a:cxn ang="0">
                    <a:pos x="243" y="58"/>
                  </a:cxn>
                  <a:cxn ang="0">
                    <a:pos x="172" y="99"/>
                  </a:cxn>
                  <a:cxn ang="0">
                    <a:pos x="160" y="59"/>
                  </a:cxn>
                  <a:cxn ang="0">
                    <a:pos x="99" y="63"/>
                  </a:cxn>
                  <a:cxn ang="0">
                    <a:pos x="83" y="0"/>
                  </a:cxn>
                  <a:cxn ang="0">
                    <a:pos x="67" y="17"/>
                  </a:cxn>
                  <a:cxn ang="0">
                    <a:pos x="72" y="108"/>
                  </a:cxn>
                  <a:cxn ang="0">
                    <a:pos x="45" y="116"/>
                  </a:cxn>
                  <a:cxn ang="0">
                    <a:pos x="29" y="167"/>
                  </a:cxn>
                </a:cxnLst>
                <a:rect l="0" t="0" r="r" b="b"/>
                <a:pathLst>
                  <a:path w="286" h="317">
                    <a:moveTo>
                      <a:pt x="29" y="167"/>
                    </a:moveTo>
                    <a:lnTo>
                      <a:pt x="6" y="160"/>
                    </a:lnTo>
                    <a:lnTo>
                      <a:pt x="0" y="210"/>
                    </a:lnTo>
                    <a:lnTo>
                      <a:pt x="6" y="263"/>
                    </a:lnTo>
                    <a:lnTo>
                      <a:pt x="47" y="300"/>
                    </a:lnTo>
                    <a:lnTo>
                      <a:pt x="58" y="317"/>
                    </a:lnTo>
                    <a:lnTo>
                      <a:pt x="111" y="300"/>
                    </a:lnTo>
                    <a:lnTo>
                      <a:pt x="173" y="257"/>
                    </a:lnTo>
                    <a:lnTo>
                      <a:pt x="192" y="164"/>
                    </a:lnTo>
                    <a:lnTo>
                      <a:pt x="233" y="139"/>
                    </a:lnTo>
                    <a:lnTo>
                      <a:pt x="254" y="82"/>
                    </a:lnTo>
                    <a:lnTo>
                      <a:pt x="286" y="66"/>
                    </a:lnTo>
                    <a:lnTo>
                      <a:pt x="243" y="58"/>
                    </a:lnTo>
                    <a:lnTo>
                      <a:pt x="172" y="99"/>
                    </a:lnTo>
                    <a:lnTo>
                      <a:pt x="160" y="59"/>
                    </a:lnTo>
                    <a:lnTo>
                      <a:pt x="99" y="63"/>
                    </a:lnTo>
                    <a:lnTo>
                      <a:pt x="83" y="0"/>
                    </a:lnTo>
                    <a:lnTo>
                      <a:pt x="67" y="17"/>
                    </a:lnTo>
                    <a:lnTo>
                      <a:pt x="72" y="108"/>
                    </a:lnTo>
                    <a:lnTo>
                      <a:pt x="45" y="116"/>
                    </a:lnTo>
                    <a:lnTo>
                      <a:pt x="29" y="167"/>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4" name="Freeform 373"/>
              <p:cNvSpPr>
                <a:spLocks noChangeArrowheads="1"/>
              </p:cNvSpPr>
              <p:nvPr/>
            </p:nvSpPr>
            <p:spPr bwMode="auto">
              <a:xfrm>
                <a:off x="8534402" y="2594972"/>
                <a:ext cx="819149" cy="571499"/>
              </a:xfrm>
              <a:custGeom>
                <a:avLst/>
                <a:gdLst/>
                <a:ahLst/>
                <a:cxnLst>
                  <a:cxn ang="0">
                    <a:pos x="35" y="40"/>
                  </a:cxn>
                  <a:cxn ang="0">
                    <a:pos x="0" y="75"/>
                  </a:cxn>
                  <a:cxn ang="0">
                    <a:pos x="19" y="208"/>
                  </a:cxn>
                  <a:cxn ang="0">
                    <a:pos x="35" y="270"/>
                  </a:cxn>
                  <a:cxn ang="0">
                    <a:pos x="101" y="266"/>
                  </a:cxn>
                  <a:cxn ang="0">
                    <a:pos x="345" y="216"/>
                  </a:cxn>
                  <a:cxn ang="0">
                    <a:pos x="362" y="208"/>
                  </a:cxn>
                  <a:cxn ang="0">
                    <a:pos x="387" y="147"/>
                  </a:cxn>
                  <a:cxn ang="0">
                    <a:pos x="350" y="114"/>
                  </a:cxn>
                  <a:cxn ang="0">
                    <a:pos x="370" y="36"/>
                  </a:cxn>
                  <a:cxn ang="0">
                    <a:pos x="342" y="28"/>
                  </a:cxn>
                  <a:cxn ang="0">
                    <a:pos x="342" y="8"/>
                  </a:cxn>
                  <a:cxn ang="0">
                    <a:pos x="329" y="0"/>
                  </a:cxn>
                  <a:cxn ang="0">
                    <a:pos x="46" y="56"/>
                  </a:cxn>
                  <a:cxn ang="0">
                    <a:pos x="35" y="40"/>
                  </a:cxn>
                </a:cxnLst>
                <a:rect l="0" t="0" r="r" b="b"/>
                <a:pathLst>
                  <a:path w="387" h="270">
                    <a:moveTo>
                      <a:pt x="35" y="40"/>
                    </a:moveTo>
                    <a:lnTo>
                      <a:pt x="0" y="75"/>
                    </a:lnTo>
                    <a:lnTo>
                      <a:pt x="19" y="208"/>
                    </a:lnTo>
                    <a:lnTo>
                      <a:pt x="35" y="270"/>
                    </a:lnTo>
                    <a:lnTo>
                      <a:pt x="101" y="266"/>
                    </a:lnTo>
                    <a:lnTo>
                      <a:pt x="345" y="216"/>
                    </a:lnTo>
                    <a:lnTo>
                      <a:pt x="362" y="208"/>
                    </a:lnTo>
                    <a:lnTo>
                      <a:pt x="387" y="147"/>
                    </a:lnTo>
                    <a:lnTo>
                      <a:pt x="350" y="114"/>
                    </a:lnTo>
                    <a:lnTo>
                      <a:pt x="370" y="36"/>
                    </a:lnTo>
                    <a:lnTo>
                      <a:pt x="342" y="28"/>
                    </a:lnTo>
                    <a:lnTo>
                      <a:pt x="342" y="8"/>
                    </a:lnTo>
                    <a:lnTo>
                      <a:pt x="329" y="0"/>
                    </a:lnTo>
                    <a:lnTo>
                      <a:pt x="46" y="56"/>
                    </a:lnTo>
                    <a:lnTo>
                      <a:pt x="35" y="4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5" name="Freeform 374"/>
              <p:cNvSpPr>
                <a:spLocks noChangeArrowheads="1"/>
              </p:cNvSpPr>
              <p:nvPr/>
            </p:nvSpPr>
            <p:spPr bwMode="auto">
              <a:xfrm>
                <a:off x="9213852" y="2586505"/>
                <a:ext cx="222249" cy="452967"/>
              </a:xfrm>
              <a:custGeom>
                <a:avLst/>
                <a:gdLst/>
                <a:ahLst/>
                <a:cxnLst>
                  <a:cxn ang="0">
                    <a:pos x="18" y="2"/>
                  </a:cxn>
                  <a:cxn ang="0">
                    <a:pos x="44" y="0"/>
                  </a:cxn>
                  <a:cxn ang="0">
                    <a:pos x="93" y="33"/>
                  </a:cxn>
                  <a:cxn ang="0">
                    <a:pos x="86" y="58"/>
                  </a:cxn>
                  <a:cxn ang="0">
                    <a:pos x="102" y="75"/>
                  </a:cxn>
                  <a:cxn ang="0">
                    <a:pos x="105" y="176"/>
                  </a:cxn>
                  <a:cxn ang="0">
                    <a:pos x="86" y="214"/>
                  </a:cxn>
                  <a:cxn ang="0">
                    <a:pos x="66" y="201"/>
                  </a:cxn>
                  <a:cxn ang="0">
                    <a:pos x="46" y="200"/>
                  </a:cxn>
                  <a:cxn ang="0">
                    <a:pos x="11" y="180"/>
                  </a:cxn>
                  <a:cxn ang="0">
                    <a:pos x="37" y="115"/>
                  </a:cxn>
                  <a:cxn ang="0">
                    <a:pos x="0" y="82"/>
                  </a:cxn>
                  <a:cxn ang="0">
                    <a:pos x="18" y="2"/>
                  </a:cxn>
                </a:cxnLst>
                <a:rect l="0" t="0" r="r" b="b"/>
                <a:pathLst>
                  <a:path w="105" h="214">
                    <a:moveTo>
                      <a:pt x="18" y="2"/>
                    </a:moveTo>
                    <a:lnTo>
                      <a:pt x="44" y="0"/>
                    </a:lnTo>
                    <a:lnTo>
                      <a:pt x="93" y="33"/>
                    </a:lnTo>
                    <a:lnTo>
                      <a:pt x="86" y="58"/>
                    </a:lnTo>
                    <a:lnTo>
                      <a:pt x="102" y="75"/>
                    </a:lnTo>
                    <a:lnTo>
                      <a:pt x="105" y="176"/>
                    </a:lnTo>
                    <a:lnTo>
                      <a:pt x="86" y="214"/>
                    </a:lnTo>
                    <a:lnTo>
                      <a:pt x="66" y="201"/>
                    </a:lnTo>
                    <a:lnTo>
                      <a:pt x="46" y="200"/>
                    </a:lnTo>
                    <a:lnTo>
                      <a:pt x="11" y="180"/>
                    </a:lnTo>
                    <a:lnTo>
                      <a:pt x="37" y="115"/>
                    </a:lnTo>
                    <a:lnTo>
                      <a:pt x="0" y="82"/>
                    </a:lnTo>
                    <a:lnTo>
                      <a:pt x="18" y="2"/>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6" name="Freeform 375"/>
              <p:cNvSpPr>
                <a:spLocks noChangeArrowheads="1"/>
              </p:cNvSpPr>
              <p:nvPr/>
            </p:nvSpPr>
            <p:spPr bwMode="auto">
              <a:xfrm>
                <a:off x="8655051" y="1934571"/>
                <a:ext cx="905933" cy="785284"/>
              </a:xfrm>
              <a:custGeom>
                <a:avLst/>
                <a:gdLst/>
                <a:ahLst/>
                <a:cxnLst>
                  <a:cxn ang="0">
                    <a:pos x="31" y="250"/>
                  </a:cxn>
                  <a:cxn ang="0">
                    <a:pos x="72" y="227"/>
                  </a:cxn>
                  <a:cxn ang="0">
                    <a:pos x="128" y="222"/>
                  </a:cxn>
                  <a:cxn ang="0">
                    <a:pos x="141" y="202"/>
                  </a:cxn>
                  <a:cxn ang="0">
                    <a:pos x="161" y="199"/>
                  </a:cxn>
                  <a:cxn ang="0">
                    <a:pos x="172" y="180"/>
                  </a:cxn>
                  <a:cxn ang="0">
                    <a:pos x="190" y="172"/>
                  </a:cxn>
                  <a:cxn ang="0">
                    <a:pos x="182" y="132"/>
                  </a:cxn>
                  <a:cxn ang="0">
                    <a:pos x="172" y="121"/>
                  </a:cxn>
                  <a:cxn ang="0">
                    <a:pos x="194" y="91"/>
                  </a:cxn>
                  <a:cxn ang="0">
                    <a:pos x="209" y="91"/>
                  </a:cxn>
                  <a:cxn ang="0">
                    <a:pos x="259" y="25"/>
                  </a:cxn>
                  <a:cxn ang="0">
                    <a:pos x="336" y="0"/>
                  </a:cxn>
                  <a:cxn ang="0">
                    <a:pos x="345" y="63"/>
                  </a:cxn>
                  <a:cxn ang="0">
                    <a:pos x="349" y="60"/>
                  </a:cxn>
                  <a:cxn ang="0">
                    <a:pos x="368" y="82"/>
                  </a:cxn>
                  <a:cxn ang="0">
                    <a:pos x="368" y="145"/>
                  </a:cxn>
                  <a:cxn ang="0">
                    <a:pos x="391" y="197"/>
                  </a:cxn>
                  <a:cxn ang="0">
                    <a:pos x="399" y="264"/>
                  </a:cxn>
                  <a:cxn ang="0">
                    <a:pos x="402" y="322"/>
                  </a:cxn>
                  <a:cxn ang="0">
                    <a:pos x="428" y="342"/>
                  </a:cxn>
                  <a:cxn ang="0">
                    <a:pos x="410" y="371"/>
                  </a:cxn>
                  <a:cxn ang="0">
                    <a:pos x="360" y="338"/>
                  </a:cxn>
                  <a:cxn ang="0">
                    <a:pos x="333" y="340"/>
                  </a:cxn>
                  <a:cxn ang="0">
                    <a:pos x="308" y="332"/>
                  </a:cxn>
                  <a:cxn ang="0">
                    <a:pos x="309" y="313"/>
                  </a:cxn>
                  <a:cxn ang="0">
                    <a:pos x="293" y="307"/>
                  </a:cxn>
                  <a:cxn ang="0">
                    <a:pos x="12" y="364"/>
                  </a:cxn>
                  <a:cxn ang="0">
                    <a:pos x="0" y="346"/>
                  </a:cxn>
                  <a:cxn ang="0">
                    <a:pos x="43" y="280"/>
                  </a:cxn>
                  <a:cxn ang="0">
                    <a:pos x="31" y="250"/>
                  </a:cxn>
                </a:cxnLst>
                <a:rect l="0" t="0" r="r" b="b"/>
                <a:pathLst>
                  <a:path w="428" h="371">
                    <a:moveTo>
                      <a:pt x="31" y="250"/>
                    </a:moveTo>
                    <a:lnTo>
                      <a:pt x="72" y="227"/>
                    </a:lnTo>
                    <a:lnTo>
                      <a:pt x="128" y="222"/>
                    </a:lnTo>
                    <a:lnTo>
                      <a:pt x="141" y="202"/>
                    </a:lnTo>
                    <a:lnTo>
                      <a:pt x="161" y="199"/>
                    </a:lnTo>
                    <a:lnTo>
                      <a:pt x="172" y="180"/>
                    </a:lnTo>
                    <a:lnTo>
                      <a:pt x="190" y="172"/>
                    </a:lnTo>
                    <a:lnTo>
                      <a:pt x="182" y="132"/>
                    </a:lnTo>
                    <a:lnTo>
                      <a:pt x="172" y="121"/>
                    </a:lnTo>
                    <a:lnTo>
                      <a:pt x="194" y="91"/>
                    </a:lnTo>
                    <a:lnTo>
                      <a:pt x="209" y="91"/>
                    </a:lnTo>
                    <a:lnTo>
                      <a:pt x="259" y="25"/>
                    </a:lnTo>
                    <a:lnTo>
                      <a:pt x="336" y="0"/>
                    </a:lnTo>
                    <a:lnTo>
                      <a:pt x="345" y="63"/>
                    </a:lnTo>
                    <a:lnTo>
                      <a:pt x="349" y="60"/>
                    </a:lnTo>
                    <a:lnTo>
                      <a:pt x="368" y="82"/>
                    </a:lnTo>
                    <a:lnTo>
                      <a:pt x="368" y="145"/>
                    </a:lnTo>
                    <a:lnTo>
                      <a:pt x="391" y="197"/>
                    </a:lnTo>
                    <a:lnTo>
                      <a:pt x="399" y="264"/>
                    </a:lnTo>
                    <a:lnTo>
                      <a:pt x="402" y="322"/>
                    </a:lnTo>
                    <a:lnTo>
                      <a:pt x="428" y="342"/>
                    </a:lnTo>
                    <a:lnTo>
                      <a:pt x="410" y="371"/>
                    </a:lnTo>
                    <a:lnTo>
                      <a:pt x="360" y="338"/>
                    </a:lnTo>
                    <a:lnTo>
                      <a:pt x="333" y="340"/>
                    </a:lnTo>
                    <a:lnTo>
                      <a:pt x="308" y="332"/>
                    </a:lnTo>
                    <a:lnTo>
                      <a:pt x="309" y="313"/>
                    </a:lnTo>
                    <a:lnTo>
                      <a:pt x="293" y="307"/>
                    </a:lnTo>
                    <a:lnTo>
                      <a:pt x="12" y="364"/>
                    </a:lnTo>
                    <a:lnTo>
                      <a:pt x="0" y="346"/>
                    </a:lnTo>
                    <a:lnTo>
                      <a:pt x="43" y="280"/>
                    </a:lnTo>
                    <a:lnTo>
                      <a:pt x="31" y="2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7" name="Freeform 376"/>
              <p:cNvSpPr>
                <a:spLocks noChangeArrowheads="1"/>
              </p:cNvSpPr>
              <p:nvPr/>
            </p:nvSpPr>
            <p:spPr bwMode="auto">
              <a:xfrm>
                <a:off x="9357784" y="1892239"/>
                <a:ext cx="245533" cy="472016"/>
              </a:xfrm>
              <a:custGeom>
                <a:avLst/>
                <a:gdLst/>
                <a:ahLst/>
                <a:cxnLst>
                  <a:cxn ang="0">
                    <a:pos x="0" y="24"/>
                  </a:cxn>
                  <a:cxn ang="0">
                    <a:pos x="85" y="0"/>
                  </a:cxn>
                  <a:cxn ang="0">
                    <a:pos x="116" y="61"/>
                  </a:cxn>
                  <a:cxn ang="0">
                    <a:pos x="100" y="76"/>
                  </a:cxn>
                  <a:cxn ang="0">
                    <a:pos x="106" y="211"/>
                  </a:cxn>
                  <a:cxn ang="0">
                    <a:pos x="58" y="223"/>
                  </a:cxn>
                  <a:cxn ang="0">
                    <a:pos x="34" y="166"/>
                  </a:cxn>
                  <a:cxn ang="0">
                    <a:pos x="33" y="102"/>
                  </a:cxn>
                  <a:cxn ang="0">
                    <a:pos x="12" y="82"/>
                  </a:cxn>
                  <a:cxn ang="0">
                    <a:pos x="0" y="24"/>
                  </a:cxn>
                </a:cxnLst>
                <a:rect l="0" t="0" r="r" b="b"/>
                <a:pathLst>
                  <a:path w="116" h="223">
                    <a:moveTo>
                      <a:pt x="0" y="24"/>
                    </a:moveTo>
                    <a:lnTo>
                      <a:pt x="85" y="0"/>
                    </a:lnTo>
                    <a:lnTo>
                      <a:pt x="116" y="61"/>
                    </a:lnTo>
                    <a:lnTo>
                      <a:pt x="100" y="76"/>
                    </a:lnTo>
                    <a:lnTo>
                      <a:pt x="106" y="211"/>
                    </a:lnTo>
                    <a:lnTo>
                      <a:pt x="58" y="223"/>
                    </a:lnTo>
                    <a:lnTo>
                      <a:pt x="34" y="166"/>
                    </a:lnTo>
                    <a:lnTo>
                      <a:pt x="33" y="102"/>
                    </a:lnTo>
                    <a:lnTo>
                      <a:pt x="12" y="82"/>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8" name="Freeform 377"/>
              <p:cNvSpPr>
                <a:spLocks noChangeArrowheads="1"/>
              </p:cNvSpPr>
              <p:nvPr/>
            </p:nvSpPr>
            <p:spPr bwMode="auto">
              <a:xfrm>
                <a:off x="9480552" y="2247839"/>
                <a:ext cx="512232" cy="251883"/>
              </a:xfrm>
              <a:custGeom>
                <a:avLst/>
                <a:gdLst/>
                <a:ahLst/>
                <a:cxnLst>
                  <a:cxn ang="0">
                    <a:pos x="0" y="47"/>
                  </a:cxn>
                  <a:cxn ang="0">
                    <a:pos x="123" y="14"/>
                  </a:cxn>
                  <a:cxn ang="0">
                    <a:pos x="138" y="17"/>
                  </a:cxn>
                  <a:cxn ang="0">
                    <a:pos x="152" y="0"/>
                  </a:cxn>
                  <a:cxn ang="0">
                    <a:pos x="166" y="9"/>
                  </a:cxn>
                  <a:cxn ang="0">
                    <a:pos x="151" y="43"/>
                  </a:cxn>
                  <a:cxn ang="0">
                    <a:pos x="176" y="40"/>
                  </a:cxn>
                  <a:cxn ang="0">
                    <a:pos x="191" y="66"/>
                  </a:cxn>
                  <a:cxn ang="0">
                    <a:pos x="208" y="69"/>
                  </a:cxn>
                  <a:cxn ang="0">
                    <a:pos x="220" y="65"/>
                  </a:cxn>
                  <a:cxn ang="0">
                    <a:pos x="220" y="50"/>
                  </a:cxn>
                  <a:cxn ang="0">
                    <a:pos x="200" y="32"/>
                  </a:cxn>
                  <a:cxn ang="0">
                    <a:pos x="216" y="30"/>
                  </a:cxn>
                  <a:cxn ang="0">
                    <a:pos x="242" y="70"/>
                  </a:cxn>
                  <a:cxn ang="0">
                    <a:pos x="216" y="92"/>
                  </a:cxn>
                  <a:cxn ang="0">
                    <a:pos x="187" y="82"/>
                  </a:cxn>
                  <a:cxn ang="0">
                    <a:pos x="168" y="110"/>
                  </a:cxn>
                  <a:cxn ang="0">
                    <a:pos x="132" y="82"/>
                  </a:cxn>
                  <a:cxn ang="0">
                    <a:pos x="11" y="119"/>
                  </a:cxn>
                  <a:cxn ang="0">
                    <a:pos x="0" y="47"/>
                  </a:cxn>
                </a:cxnLst>
                <a:rect l="0" t="0" r="r" b="b"/>
                <a:pathLst>
                  <a:path w="242" h="119">
                    <a:moveTo>
                      <a:pt x="0" y="47"/>
                    </a:moveTo>
                    <a:lnTo>
                      <a:pt x="123" y="14"/>
                    </a:lnTo>
                    <a:lnTo>
                      <a:pt x="138" y="17"/>
                    </a:lnTo>
                    <a:lnTo>
                      <a:pt x="152" y="0"/>
                    </a:lnTo>
                    <a:lnTo>
                      <a:pt x="166" y="9"/>
                    </a:lnTo>
                    <a:lnTo>
                      <a:pt x="151" y="43"/>
                    </a:lnTo>
                    <a:lnTo>
                      <a:pt x="176" y="40"/>
                    </a:lnTo>
                    <a:lnTo>
                      <a:pt x="191" y="66"/>
                    </a:lnTo>
                    <a:lnTo>
                      <a:pt x="208" y="69"/>
                    </a:lnTo>
                    <a:lnTo>
                      <a:pt x="220" y="65"/>
                    </a:lnTo>
                    <a:lnTo>
                      <a:pt x="220" y="50"/>
                    </a:lnTo>
                    <a:lnTo>
                      <a:pt x="200" y="32"/>
                    </a:lnTo>
                    <a:lnTo>
                      <a:pt x="216" y="30"/>
                    </a:lnTo>
                    <a:lnTo>
                      <a:pt x="242" y="70"/>
                    </a:lnTo>
                    <a:lnTo>
                      <a:pt x="216" y="92"/>
                    </a:lnTo>
                    <a:lnTo>
                      <a:pt x="187" y="82"/>
                    </a:lnTo>
                    <a:lnTo>
                      <a:pt x="168" y="110"/>
                    </a:lnTo>
                    <a:lnTo>
                      <a:pt x="132" y="82"/>
                    </a:lnTo>
                    <a:lnTo>
                      <a:pt x="11" y="119"/>
                    </a:lnTo>
                    <a:lnTo>
                      <a:pt x="0" y="47"/>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9" name="Freeform 378"/>
              <p:cNvSpPr>
                <a:spLocks noChangeArrowheads="1"/>
              </p:cNvSpPr>
              <p:nvPr/>
            </p:nvSpPr>
            <p:spPr bwMode="auto">
              <a:xfrm>
                <a:off x="9484784" y="2419288"/>
                <a:ext cx="370416" cy="167217"/>
              </a:xfrm>
              <a:custGeom>
                <a:avLst/>
                <a:gdLst/>
                <a:ahLst/>
                <a:cxnLst>
                  <a:cxn ang="0">
                    <a:pos x="0" y="27"/>
                  </a:cxn>
                  <a:cxn ang="0">
                    <a:pos x="96" y="0"/>
                  </a:cxn>
                  <a:cxn ang="0">
                    <a:pos x="127" y="48"/>
                  </a:cxn>
                  <a:cxn ang="0">
                    <a:pos x="110" y="68"/>
                  </a:cxn>
                  <a:cxn ang="0">
                    <a:pos x="79" y="61"/>
                  </a:cxn>
                  <a:cxn ang="0">
                    <a:pos x="31" y="104"/>
                  </a:cxn>
                  <a:cxn ang="0">
                    <a:pos x="5" y="81"/>
                  </a:cxn>
                  <a:cxn ang="0">
                    <a:pos x="0" y="27"/>
                  </a:cxn>
                </a:cxnLst>
                <a:rect l="0" t="0" r="r" b="b"/>
                <a:pathLst>
                  <a:path w="127" h="104">
                    <a:moveTo>
                      <a:pt x="0" y="27"/>
                    </a:moveTo>
                    <a:lnTo>
                      <a:pt x="96" y="0"/>
                    </a:lnTo>
                    <a:lnTo>
                      <a:pt x="127" y="48"/>
                    </a:lnTo>
                    <a:lnTo>
                      <a:pt x="110" y="68"/>
                    </a:lnTo>
                    <a:lnTo>
                      <a:pt x="79" y="61"/>
                    </a:lnTo>
                    <a:lnTo>
                      <a:pt x="31" y="104"/>
                    </a:lnTo>
                    <a:lnTo>
                      <a:pt x="5" y="81"/>
                    </a:lnTo>
                    <a:lnTo>
                      <a:pt x="0" y="2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30" name="Freeform 379"/>
              <p:cNvSpPr>
                <a:spLocks noChangeArrowheads="1"/>
              </p:cNvSpPr>
              <p:nvPr/>
            </p:nvSpPr>
            <p:spPr bwMode="auto">
              <a:xfrm>
                <a:off x="9539819" y="2622489"/>
                <a:ext cx="179916" cy="137583"/>
              </a:xfrm>
              <a:custGeom>
                <a:avLst/>
                <a:gdLst/>
                <a:ahLst/>
                <a:cxnLst>
                  <a:cxn ang="0">
                    <a:pos x="0" y="58"/>
                  </a:cxn>
                  <a:cxn ang="0">
                    <a:pos x="51" y="32"/>
                  </a:cxn>
                  <a:cxn ang="0">
                    <a:pos x="103" y="0"/>
                  </a:cxn>
                  <a:cxn ang="0">
                    <a:pos x="111" y="1"/>
                  </a:cxn>
                  <a:cxn ang="0">
                    <a:pos x="126" y="3"/>
                  </a:cxn>
                  <a:cxn ang="0">
                    <a:pos x="75" y="44"/>
                  </a:cxn>
                  <a:cxn ang="0">
                    <a:pos x="14" y="78"/>
                  </a:cxn>
                  <a:cxn ang="0">
                    <a:pos x="0" y="58"/>
                  </a:cxn>
                </a:cxnLst>
                <a:rect l="0" t="0" r="r" b="b"/>
                <a:pathLst>
                  <a:path w="126" h="78">
                    <a:moveTo>
                      <a:pt x="0" y="58"/>
                    </a:moveTo>
                    <a:lnTo>
                      <a:pt x="51" y="32"/>
                    </a:lnTo>
                    <a:lnTo>
                      <a:pt x="103" y="0"/>
                    </a:lnTo>
                    <a:lnTo>
                      <a:pt x="111" y="1"/>
                    </a:lnTo>
                    <a:lnTo>
                      <a:pt x="126" y="3"/>
                    </a:lnTo>
                    <a:lnTo>
                      <a:pt x="75" y="44"/>
                    </a:lnTo>
                    <a:lnTo>
                      <a:pt x="14" y="78"/>
                    </a:lnTo>
                    <a:lnTo>
                      <a:pt x="0" y="5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1" name="Freeform 380"/>
              <p:cNvSpPr>
                <a:spLocks noChangeArrowheads="1"/>
              </p:cNvSpPr>
              <p:nvPr/>
            </p:nvSpPr>
            <p:spPr bwMode="auto">
              <a:xfrm>
                <a:off x="9550402" y="1773704"/>
                <a:ext cx="285749" cy="533400"/>
              </a:xfrm>
              <a:custGeom>
                <a:avLst/>
                <a:gdLst/>
                <a:ahLst/>
                <a:cxnLst>
                  <a:cxn ang="0">
                    <a:pos x="27" y="0"/>
                  </a:cxn>
                  <a:cxn ang="0">
                    <a:pos x="0" y="45"/>
                  </a:cxn>
                  <a:cxn ang="0">
                    <a:pos x="30" y="102"/>
                  </a:cxn>
                  <a:cxn ang="0">
                    <a:pos x="11" y="118"/>
                  </a:cxn>
                  <a:cxn ang="0">
                    <a:pos x="19" y="252"/>
                  </a:cxn>
                  <a:cxn ang="0">
                    <a:pos x="95" y="232"/>
                  </a:cxn>
                  <a:cxn ang="0">
                    <a:pos x="115" y="232"/>
                  </a:cxn>
                  <a:cxn ang="0">
                    <a:pos x="125" y="217"/>
                  </a:cxn>
                  <a:cxn ang="0">
                    <a:pos x="125" y="192"/>
                  </a:cxn>
                  <a:cxn ang="0">
                    <a:pos x="135" y="178"/>
                  </a:cxn>
                  <a:cxn ang="0">
                    <a:pos x="92" y="158"/>
                  </a:cxn>
                  <a:cxn ang="0">
                    <a:pos x="38" y="12"/>
                  </a:cxn>
                  <a:cxn ang="0">
                    <a:pos x="27" y="0"/>
                  </a:cxn>
                </a:cxnLst>
                <a:rect l="0" t="0" r="r" b="b"/>
                <a:pathLst>
                  <a:path w="135" h="252">
                    <a:moveTo>
                      <a:pt x="27" y="0"/>
                    </a:moveTo>
                    <a:lnTo>
                      <a:pt x="0" y="45"/>
                    </a:lnTo>
                    <a:lnTo>
                      <a:pt x="30" y="102"/>
                    </a:lnTo>
                    <a:lnTo>
                      <a:pt x="11" y="118"/>
                    </a:lnTo>
                    <a:lnTo>
                      <a:pt x="19" y="252"/>
                    </a:lnTo>
                    <a:lnTo>
                      <a:pt x="95" y="232"/>
                    </a:lnTo>
                    <a:lnTo>
                      <a:pt x="115" y="232"/>
                    </a:lnTo>
                    <a:lnTo>
                      <a:pt x="125" y="217"/>
                    </a:lnTo>
                    <a:lnTo>
                      <a:pt x="125" y="192"/>
                    </a:lnTo>
                    <a:lnTo>
                      <a:pt x="135" y="178"/>
                    </a:lnTo>
                    <a:lnTo>
                      <a:pt x="92" y="158"/>
                    </a:lnTo>
                    <a:lnTo>
                      <a:pt x="38" y="12"/>
                    </a:lnTo>
                    <a:lnTo>
                      <a:pt x="27"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32" name="Freeform 381"/>
              <p:cNvSpPr>
                <a:spLocks noChangeArrowheads="1"/>
              </p:cNvSpPr>
              <p:nvPr/>
            </p:nvSpPr>
            <p:spPr bwMode="auto">
              <a:xfrm>
                <a:off x="9753600" y="2383305"/>
                <a:ext cx="137584" cy="114299"/>
              </a:xfrm>
              <a:custGeom>
                <a:avLst/>
                <a:gdLst/>
                <a:ahLst/>
                <a:cxnLst>
                  <a:cxn ang="0">
                    <a:pos x="0" y="8"/>
                  </a:cxn>
                  <a:cxn ang="0">
                    <a:pos x="28" y="0"/>
                  </a:cxn>
                  <a:cxn ang="0">
                    <a:pos x="65" y="28"/>
                  </a:cxn>
                  <a:cxn ang="0">
                    <a:pos x="59" y="36"/>
                  </a:cxn>
                  <a:cxn ang="0">
                    <a:pos x="39" y="36"/>
                  </a:cxn>
                  <a:cxn ang="0">
                    <a:pos x="31" y="54"/>
                  </a:cxn>
                  <a:cxn ang="0">
                    <a:pos x="0" y="8"/>
                  </a:cxn>
                </a:cxnLst>
                <a:rect l="0" t="0" r="r" b="b"/>
                <a:pathLst>
                  <a:path w="65" h="54">
                    <a:moveTo>
                      <a:pt x="0" y="8"/>
                    </a:moveTo>
                    <a:lnTo>
                      <a:pt x="28" y="0"/>
                    </a:lnTo>
                    <a:lnTo>
                      <a:pt x="65" y="28"/>
                    </a:lnTo>
                    <a:lnTo>
                      <a:pt x="59" y="36"/>
                    </a:lnTo>
                    <a:lnTo>
                      <a:pt x="39" y="36"/>
                    </a:lnTo>
                    <a:lnTo>
                      <a:pt x="31" y="54"/>
                    </a:lnTo>
                    <a:lnTo>
                      <a:pt x="0" y="8"/>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333" name="Group 51"/>
              <p:cNvGrpSpPr>
                <a:grpSpLocks/>
              </p:cNvGrpSpPr>
              <p:nvPr/>
            </p:nvGrpSpPr>
            <p:grpSpPr bwMode="auto">
              <a:xfrm>
                <a:off x="1016000" y="3399304"/>
                <a:ext cx="1077384" cy="550333"/>
                <a:chOff x="288" y="2580"/>
                <a:chExt cx="509" cy="260"/>
              </a:xfrm>
              <a:solidFill>
                <a:sysClr val="window" lastClr="FFFFFF"/>
              </a:solidFill>
              <a:effectLst/>
            </p:grpSpPr>
            <p:grpSp>
              <p:nvGrpSpPr>
                <p:cNvPr id="402" name="Group 52"/>
                <p:cNvGrpSpPr>
                  <a:grpSpLocks/>
                </p:cNvGrpSpPr>
                <p:nvPr/>
              </p:nvGrpSpPr>
              <p:grpSpPr bwMode="auto">
                <a:xfrm>
                  <a:off x="288" y="2580"/>
                  <a:ext cx="510" cy="261"/>
                  <a:chOff x="288" y="2580"/>
                  <a:chExt cx="510" cy="261"/>
                </a:xfrm>
                <a:grpFill/>
              </p:grpSpPr>
              <p:sp>
                <p:nvSpPr>
                  <p:cNvPr id="404" name="Freeform 53"/>
                  <p:cNvSpPr>
                    <a:spLocks noChangeArrowheads="1"/>
                  </p:cNvSpPr>
                  <p:nvPr/>
                </p:nvSpPr>
                <p:spPr bwMode="auto">
                  <a:xfrm>
                    <a:off x="288" y="2613"/>
                    <a:ext cx="39" cy="37"/>
                  </a:xfrm>
                  <a:custGeom>
                    <a:avLst/>
                    <a:gdLst/>
                    <a:ahLst/>
                    <a:cxnLst>
                      <a:cxn ang="0">
                        <a:pos x="0" y="37"/>
                      </a:cxn>
                      <a:cxn ang="0">
                        <a:pos x="0" y="27"/>
                      </a:cxn>
                      <a:cxn ang="0">
                        <a:pos x="22" y="0"/>
                      </a:cxn>
                      <a:cxn ang="0">
                        <a:pos x="39" y="7"/>
                      </a:cxn>
                      <a:cxn ang="0">
                        <a:pos x="20" y="37"/>
                      </a:cxn>
                      <a:cxn ang="0">
                        <a:pos x="0" y="37"/>
                      </a:cxn>
                    </a:cxnLst>
                    <a:rect l="0" t="0" r="r" b="b"/>
                    <a:pathLst>
                      <a:path w="39" h="37">
                        <a:moveTo>
                          <a:pt x="0" y="37"/>
                        </a:moveTo>
                        <a:lnTo>
                          <a:pt x="0" y="27"/>
                        </a:lnTo>
                        <a:lnTo>
                          <a:pt x="22" y="0"/>
                        </a:lnTo>
                        <a:lnTo>
                          <a:pt x="39" y="7"/>
                        </a:lnTo>
                        <a:lnTo>
                          <a:pt x="20" y="37"/>
                        </a:lnTo>
                        <a:lnTo>
                          <a:pt x="0" y="37"/>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5" name="Freeform 54"/>
                  <p:cNvSpPr>
                    <a:spLocks noChangeArrowheads="1"/>
                  </p:cNvSpPr>
                  <p:nvPr/>
                </p:nvSpPr>
                <p:spPr bwMode="auto">
                  <a:xfrm>
                    <a:off x="344" y="2580"/>
                    <a:ext cx="73" cy="48"/>
                  </a:xfrm>
                  <a:custGeom>
                    <a:avLst/>
                    <a:gdLst/>
                    <a:ahLst/>
                    <a:cxnLst>
                      <a:cxn ang="0">
                        <a:pos x="16" y="5"/>
                      </a:cxn>
                      <a:cxn ang="0">
                        <a:pos x="0" y="28"/>
                      </a:cxn>
                      <a:cxn ang="0">
                        <a:pos x="28" y="44"/>
                      </a:cxn>
                      <a:cxn ang="0">
                        <a:pos x="61" y="48"/>
                      </a:cxn>
                      <a:cxn ang="0">
                        <a:pos x="73" y="28"/>
                      </a:cxn>
                      <a:cxn ang="0">
                        <a:pos x="65" y="0"/>
                      </a:cxn>
                      <a:cxn ang="0">
                        <a:pos x="16" y="5"/>
                      </a:cxn>
                    </a:cxnLst>
                    <a:rect l="0" t="0" r="r" b="b"/>
                    <a:pathLst>
                      <a:path w="73" h="48">
                        <a:moveTo>
                          <a:pt x="16" y="5"/>
                        </a:moveTo>
                        <a:lnTo>
                          <a:pt x="0" y="28"/>
                        </a:lnTo>
                        <a:lnTo>
                          <a:pt x="28" y="44"/>
                        </a:lnTo>
                        <a:lnTo>
                          <a:pt x="61" y="48"/>
                        </a:lnTo>
                        <a:lnTo>
                          <a:pt x="73" y="28"/>
                        </a:lnTo>
                        <a:lnTo>
                          <a:pt x="65" y="0"/>
                        </a:lnTo>
                        <a:lnTo>
                          <a:pt x="16" y="5"/>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6" name="Freeform 55"/>
                  <p:cNvSpPr>
                    <a:spLocks noChangeArrowheads="1"/>
                  </p:cNvSpPr>
                  <p:nvPr/>
                </p:nvSpPr>
                <p:spPr bwMode="auto">
                  <a:xfrm>
                    <a:off x="413" y="2613"/>
                    <a:ext cx="108" cy="53"/>
                  </a:xfrm>
                  <a:custGeom>
                    <a:avLst/>
                    <a:gdLst/>
                    <a:ahLst/>
                    <a:cxnLst>
                      <a:cxn ang="0">
                        <a:pos x="0" y="19"/>
                      </a:cxn>
                      <a:cxn ang="0">
                        <a:pos x="74" y="0"/>
                      </a:cxn>
                      <a:cxn ang="0">
                        <a:pos x="88" y="23"/>
                      </a:cxn>
                      <a:cxn ang="0">
                        <a:pos x="102" y="28"/>
                      </a:cxn>
                      <a:cxn ang="0">
                        <a:pos x="108" y="46"/>
                      </a:cxn>
                      <a:cxn ang="0">
                        <a:pos x="71" y="49"/>
                      </a:cxn>
                      <a:cxn ang="0">
                        <a:pos x="45" y="53"/>
                      </a:cxn>
                      <a:cxn ang="0">
                        <a:pos x="0" y="19"/>
                      </a:cxn>
                    </a:cxnLst>
                    <a:rect l="0" t="0" r="r" b="b"/>
                    <a:pathLst>
                      <a:path w="108" h="53">
                        <a:moveTo>
                          <a:pt x="0" y="19"/>
                        </a:moveTo>
                        <a:lnTo>
                          <a:pt x="74" y="0"/>
                        </a:lnTo>
                        <a:lnTo>
                          <a:pt x="88" y="23"/>
                        </a:lnTo>
                        <a:lnTo>
                          <a:pt x="102" y="28"/>
                        </a:lnTo>
                        <a:lnTo>
                          <a:pt x="108" y="46"/>
                        </a:lnTo>
                        <a:lnTo>
                          <a:pt x="71" y="49"/>
                        </a:lnTo>
                        <a:lnTo>
                          <a:pt x="45" y="53"/>
                        </a:lnTo>
                        <a:lnTo>
                          <a:pt x="0" y="19"/>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7" name="Freeform 56"/>
                  <p:cNvSpPr>
                    <a:spLocks noChangeArrowheads="1"/>
                  </p:cNvSpPr>
                  <p:nvPr/>
                </p:nvSpPr>
                <p:spPr bwMode="auto">
                  <a:xfrm>
                    <a:off x="525" y="2653"/>
                    <a:ext cx="86" cy="29"/>
                  </a:xfrm>
                  <a:custGeom>
                    <a:avLst/>
                    <a:gdLst/>
                    <a:ahLst/>
                    <a:cxnLst>
                      <a:cxn ang="0">
                        <a:pos x="14" y="1"/>
                      </a:cxn>
                      <a:cxn ang="0">
                        <a:pos x="0" y="28"/>
                      </a:cxn>
                      <a:cxn ang="0">
                        <a:pos x="23" y="29"/>
                      </a:cxn>
                      <a:cxn ang="0">
                        <a:pos x="37" y="24"/>
                      </a:cxn>
                      <a:cxn ang="0">
                        <a:pos x="64" y="24"/>
                      </a:cxn>
                      <a:cxn ang="0">
                        <a:pos x="86" y="13"/>
                      </a:cxn>
                      <a:cxn ang="0">
                        <a:pos x="72" y="8"/>
                      </a:cxn>
                      <a:cxn ang="0">
                        <a:pos x="60" y="0"/>
                      </a:cxn>
                      <a:cxn ang="0">
                        <a:pos x="14" y="1"/>
                      </a:cxn>
                    </a:cxnLst>
                    <a:rect l="0" t="0" r="r" b="b"/>
                    <a:pathLst>
                      <a:path w="86" h="29">
                        <a:moveTo>
                          <a:pt x="14" y="1"/>
                        </a:moveTo>
                        <a:lnTo>
                          <a:pt x="0" y="28"/>
                        </a:lnTo>
                        <a:lnTo>
                          <a:pt x="23" y="29"/>
                        </a:lnTo>
                        <a:lnTo>
                          <a:pt x="37" y="24"/>
                        </a:lnTo>
                        <a:lnTo>
                          <a:pt x="64" y="24"/>
                        </a:lnTo>
                        <a:lnTo>
                          <a:pt x="86" y="13"/>
                        </a:lnTo>
                        <a:lnTo>
                          <a:pt x="72" y="8"/>
                        </a:lnTo>
                        <a:lnTo>
                          <a:pt x="60" y="0"/>
                        </a:lnTo>
                        <a:lnTo>
                          <a:pt x="14" y="1"/>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8" name="Freeform 57"/>
                  <p:cNvSpPr>
                    <a:spLocks noChangeArrowheads="1"/>
                  </p:cNvSpPr>
                  <p:nvPr/>
                </p:nvSpPr>
                <p:spPr bwMode="auto">
                  <a:xfrm>
                    <a:off x="550" y="2694"/>
                    <a:ext cx="36" cy="20"/>
                  </a:xfrm>
                  <a:custGeom>
                    <a:avLst/>
                    <a:gdLst/>
                    <a:ahLst/>
                    <a:cxnLst>
                      <a:cxn ang="0">
                        <a:pos x="31" y="0"/>
                      </a:cxn>
                      <a:cxn ang="0">
                        <a:pos x="0" y="1"/>
                      </a:cxn>
                      <a:cxn ang="0">
                        <a:pos x="6" y="20"/>
                      </a:cxn>
                      <a:cxn ang="0">
                        <a:pos x="36" y="16"/>
                      </a:cxn>
                      <a:cxn ang="0">
                        <a:pos x="31" y="0"/>
                      </a:cxn>
                    </a:cxnLst>
                    <a:rect l="0" t="0" r="r" b="b"/>
                    <a:pathLst>
                      <a:path w="36" h="20">
                        <a:moveTo>
                          <a:pt x="31" y="0"/>
                        </a:moveTo>
                        <a:lnTo>
                          <a:pt x="0" y="1"/>
                        </a:lnTo>
                        <a:lnTo>
                          <a:pt x="6" y="20"/>
                        </a:lnTo>
                        <a:lnTo>
                          <a:pt x="36" y="16"/>
                        </a:lnTo>
                        <a:lnTo>
                          <a:pt x="31"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9" name="Freeform 58"/>
                  <p:cNvSpPr>
                    <a:spLocks noChangeArrowheads="1"/>
                  </p:cNvSpPr>
                  <p:nvPr/>
                </p:nvSpPr>
                <p:spPr bwMode="auto">
                  <a:xfrm>
                    <a:off x="590" y="2715"/>
                    <a:ext cx="23" cy="21"/>
                  </a:xfrm>
                  <a:custGeom>
                    <a:avLst/>
                    <a:gdLst/>
                    <a:ahLst/>
                    <a:cxnLst>
                      <a:cxn ang="0">
                        <a:pos x="0" y="8"/>
                      </a:cxn>
                      <a:cxn ang="0">
                        <a:pos x="23" y="0"/>
                      </a:cxn>
                      <a:cxn ang="0">
                        <a:pos x="23" y="18"/>
                      </a:cxn>
                      <a:cxn ang="0">
                        <a:pos x="7" y="21"/>
                      </a:cxn>
                      <a:cxn ang="0">
                        <a:pos x="0" y="8"/>
                      </a:cxn>
                    </a:cxnLst>
                    <a:rect l="0" t="0" r="r" b="b"/>
                    <a:pathLst>
                      <a:path w="23" h="21">
                        <a:moveTo>
                          <a:pt x="0" y="8"/>
                        </a:moveTo>
                        <a:lnTo>
                          <a:pt x="23" y="0"/>
                        </a:lnTo>
                        <a:lnTo>
                          <a:pt x="23" y="18"/>
                        </a:lnTo>
                        <a:lnTo>
                          <a:pt x="7" y="21"/>
                        </a:lnTo>
                        <a:lnTo>
                          <a:pt x="0" y="8"/>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10" name="Freeform 59"/>
                  <p:cNvSpPr>
                    <a:spLocks noChangeArrowheads="1"/>
                  </p:cNvSpPr>
                  <p:nvPr/>
                </p:nvSpPr>
                <p:spPr bwMode="auto">
                  <a:xfrm>
                    <a:off x="650" y="2726"/>
                    <a:ext cx="148" cy="115"/>
                  </a:xfrm>
                  <a:custGeom>
                    <a:avLst/>
                    <a:gdLst/>
                    <a:ahLst/>
                    <a:cxnLst>
                      <a:cxn ang="0">
                        <a:pos x="25" y="0"/>
                      </a:cxn>
                      <a:cxn ang="0">
                        <a:pos x="0" y="43"/>
                      </a:cxn>
                      <a:cxn ang="0">
                        <a:pos x="18" y="64"/>
                      </a:cxn>
                      <a:cxn ang="0">
                        <a:pos x="18" y="104"/>
                      </a:cxn>
                      <a:cxn ang="0">
                        <a:pos x="54" y="115"/>
                      </a:cxn>
                      <a:cxn ang="0">
                        <a:pos x="70" y="92"/>
                      </a:cxn>
                      <a:cxn ang="0">
                        <a:pos x="115" y="87"/>
                      </a:cxn>
                      <a:cxn ang="0">
                        <a:pos x="148" y="62"/>
                      </a:cxn>
                      <a:cxn ang="0">
                        <a:pos x="114" y="22"/>
                      </a:cxn>
                      <a:cxn ang="0">
                        <a:pos x="25" y="0"/>
                      </a:cxn>
                    </a:cxnLst>
                    <a:rect l="0" t="0" r="r" b="b"/>
                    <a:pathLst>
                      <a:path w="148" h="115">
                        <a:moveTo>
                          <a:pt x="25" y="0"/>
                        </a:moveTo>
                        <a:lnTo>
                          <a:pt x="0" y="43"/>
                        </a:lnTo>
                        <a:lnTo>
                          <a:pt x="18" y="64"/>
                        </a:lnTo>
                        <a:lnTo>
                          <a:pt x="18" y="104"/>
                        </a:lnTo>
                        <a:lnTo>
                          <a:pt x="54" y="115"/>
                        </a:lnTo>
                        <a:lnTo>
                          <a:pt x="70" y="92"/>
                        </a:lnTo>
                        <a:lnTo>
                          <a:pt x="115" y="87"/>
                        </a:lnTo>
                        <a:lnTo>
                          <a:pt x="148" y="62"/>
                        </a:lnTo>
                        <a:lnTo>
                          <a:pt x="114" y="22"/>
                        </a:lnTo>
                        <a:lnTo>
                          <a:pt x="25"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403" name="Freeform 60"/>
                <p:cNvSpPr>
                  <a:spLocks noChangeArrowheads="1"/>
                </p:cNvSpPr>
                <p:nvPr/>
              </p:nvSpPr>
              <p:spPr bwMode="auto">
                <a:xfrm>
                  <a:off x="598" y="2670"/>
                  <a:ext cx="82" cy="46"/>
                </a:xfrm>
                <a:custGeom>
                  <a:avLst/>
                  <a:gdLst/>
                  <a:ahLst/>
                  <a:cxnLst>
                    <a:cxn ang="0">
                      <a:pos x="17" y="0"/>
                    </a:cxn>
                    <a:cxn ang="0">
                      <a:pos x="0" y="15"/>
                    </a:cxn>
                    <a:cxn ang="0">
                      <a:pos x="8" y="25"/>
                    </a:cxn>
                    <a:cxn ang="0">
                      <a:pos x="23" y="29"/>
                    </a:cxn>
                    <a:cxn ang="0">
                      <a:pos x="38" y="46"/>
                    </a:cxn>
                    <a:cxn ang="0">
                      <a:pos x="81" y="40"/>
                    </a:cxn>
                    <a:cxn ang="0">
                      <a:pos x="82" y="20"/>
                    </a:cxn>
                    <a:cxn ang="0">
                      <a:pos x="50" y="4"/>
                    </a:cxn>
                    <a:cxn ang="0">
                      <a:pos x="17" y="0"/>
                    </a:cxn>
                  </a:cxnLst>
                  <a:rect l="0" t="0" r="r" b="b"/>
                  <a:pathLst>
                    <a:path w="82" h="46">
                      <a:moveTo>
                        <a:pt x="17" y="0"/>
                      </a:moveTo>
                      <a:lnTo>
                        <a:pt x="0" y="15"/>
                      </a:lnTo>
                      <a:lnTo>
                        <a:pt x="8" y="25"/>
                      </a:lnTo>
                      <a:lnTo>
                        <a:pt x="23" y="29"/>
                      </a:lnTo>
                      <a:lnTo>
                        <a:pt x="38" y="46"/>
                      </a:lnTo>
                      <a:lnTo>
                        <a:pt x="81" y="40"/>
                      </a:lnTo>
                      <a:lnTo>
                        <a:pt x="82" y="20"/>
                      </a:lnTo>
                      <a:lnTo>
                        <a:pt x="50" y="4"/>
                      </a:lnTo>
                      <a:lnTo>
                        <a:pt x="17"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34" name="Freeform 392"/>
              <p:cNvSpPr>
                <a:spLocks noChangeArrowheads="1"/>
              </p:cNvSpPr>
              <p:nvPr/>
            </p:nvSpPr>
            <p:spPr bwMode="auto">
              <a:xfrm>
                <a:off x="642408" y="1385817"/>
                <a:ext cx="1727200" cy="1524000"/>
              </a:xfrm>
              <a:custGeom>
                <a:avLst/>
                <a:gdLst/>
                <a:ahLst/>
                <a:cxnLst>
                  <a:cxn ang="0">
                    <a:pos x="130" y="93"/>
                  </a:cxn>
                  <a:cxn ang="0">
                    <a:pos x="293" y="0"/>
                  </a:cxn>
                  <a:cxn ang="0">
                    <a:pos x="370" y="16"/>
                  </a:cxn>
                  <a:cxn ang="0">
                    <a:pos x="408" y="47"/>
                  </a:cxn>
                  <a:cxn ang="0">
                    <a:pos x="560" y="57"/>
                  </a:cxn>
                  <a:cxn ang="0">
                    <a:pos x="564" y="366"/>
                  </a:cxn>
                  <a:cxn ang="0">
                    <a:pos x="614" y="375"/>
                  </a:cxn>
                  <a:cxn ang="0">
                    <a:pos x="638" y="412"/>
                  </a:cxn>
                  <a:cxn ang="0">
                    <a:pos x="673" y="400"/>
                  </a:cxn>
                  <a:cxn ang="0">
                    <a:pos x="747" y="483"/>
                  </a:cxn>
                  <a:cxn ang="0">
                    <a:pos x="810" y="522"/>
                  </a:cxn>
                  <a:cxn ang="0">
                    <a:pos x="808" y="555"/>
                  </a:cxn>
                  <a:cxn ang="0">
                    <a:pos x="727" y="559"/>
                  </a:cxn>
                  <a:cxn ang="0">
                    <a:pos x="692" y="457"/>
                  </a:cxn>
                  <a:cxn ang="0">
                    <a:pos x="441" y="356"/>
                  </a:cxn>
                  <a:cxn ang="0">
                    <a:pos x="448" y="388"/>
                  </a:cxn>
                  <a:cxn ang="0">
                    <a:pos x="391" y="429"/>
                  </a:cxn>
                  <a:cxn ang="0">
                    <a:pos x="381" y="413"/>
                  </a:cxn>
                  <a:cxn ang="0">
                    <a:pos x="366" y="413"/>
                  </a:cxn>
                  <a:cxn ang="0">
                    <a:pos x="321" y="499"/>
                  </a:cxn>
                  <a:cxn ang="0">
                    <a:pos x="179" y="584"/>
                  </a:cxn>
                  <a:cxn ang="0">
                    <a:pos x="40" y="624"/>
                  </a:cxn>
                  <a:cxn ang="0">
                    <a:pos x="0" y="618"/>
                  </a:cxn>
                  <a:cxn ang="0">
                    <a:pos x="160" y="546"/>
                  </a:cxn>
                  <a:cxn ang="0">
                    <a:pos x="179" y="546"/>
                  </a:cxn>
                  <a:cxn ang="0">
                    <a:pos x="239" y="490"/>
                  </a:cxn>
                  <a:cxn ang="0">
                    <a:pos x="264" y="489"/>
                  </a:cxn>
                  <a:cxn ang="0">
                    <a:pos x="303" y="446"/>
                  </a:cxn>
                  <a:cxn ang="0">
                    <a:pos x="290" y="426"/>
                  </a:cxn>
                  <a:cxn ang="0">
                    <a:pos x="204" y="436"/>
                  </a:cxn>
                  <a:cxn ang="0">
                    <a:pos x="146" y="330"/>
                  </a:cxn>
                  <a:cxn ang="0">
                    <a:pos x="179" y="282"/>
                  </a:cxn>
                  <a:cxn ang="0">
                    <a:pos x="233" y="265"/>
                  </a:cxn>
                  <a:cxn ang="0">
                    <a:pos x="213" y="223"/>
                  </a:cxn>
                  <a:cxn ang="0">
                    <a:pos x="158" y="242"/>
                  </a:cxn>
                  <a:cxn ang="0">
                    <a:pos x="115" y="182"/>
                  </a:cxn>
                  <a:cxn ang="0">
                    <a:pos x="162" y="167"/>
                  </a:cxn>
                  <a:cxn ang="0">
                    <a:pos x="204" y="184"/>
                  </a:cxn>
                  <a:cxn ang="0">
                    <a:pos x="224" y="175"/>
                  </a:cxn>
                  <a:cxn ang="0">
                    <a:pos x="188" y="122"/>
                  </a:cxn>
                  <a:cxn ang="0">
                    <a:pos x="127" y="119"/>
                  </a:cxn>
                  <a:cxn ang="0">
                    <a:pos x="130" y="93"/>
                  </a:cxn>
                </a:cxnLst>
                <a:rect l="0" t="0" r="r" b="b"/>
                <a:pathLst>
                  <a:path w="810" h="624">
                    <a:moveTo>
                      <a:pt x="130" y="93"/>
                    </a:moveTo>
                    <a:lnTo>
                      <a:pt x="293" y="0"/>
                    </a:lnTo>
                    <a:lnTo>
                      <a:pt x="370" y="16"/>
                    </a:lnTo>
                    <a:lnTo>
                      <a:pt x="408" y="47"/>
                    </a:lnTo>
                    <a:lnTo>
                      <a:pt x="560" y="57"/>
                    </a:lnTo>
                    <a:lnTo>
                      <a:pt x="564" y="366"/>
                    </a:lnTo>
                    <a:lnTo>
                      <a:pt x="614" y="375"/>
                    </a:lnTo>
                    <a:lnTo>
                      <a:pt x="638" y="412"/>
                    </a:lnTo>
                    <a:lnTo>
                      <a:pt x="673" y="400"/>
                    </a:lnTo>
                    <a:lnTo>
                      <a:pt x="747" y="483"/>
                    </a:lnTo>
                    <a:lnTo>
                      <a:pt x="810" y="522"/>
                    </a:lnTo>
                    <a:lnTo>
                      <a:pt x="808" y="555"/>
                    </a:lnTo>
                    <a:lnTo>
                      <a:pt x="727" y="559"/>
                    </a:lnTo>
                    <a:lnTo>
                      <a:pt x="692" y="457"/>
                    </a:lnTo>
                    <a:lnTo>
                      <a:pt x="441" y="356"/>
                    </a:lnTo>
                    <a:lnTo>
                      <a:pt x="448" y="388"/>
                    </a:lnTo>
                    <a:lnTo>
                      <a:pt x="391" y="429"/>
                    </a:lnTo>
                    <a:lnTo>
                      <a:pt x="381" y="413"/>
                    </a:lnTo>
                    <a:lnTo>
                      <a:pt x="366" y="413"/>
                    </a:lnTo>
                    <a:lnTo>
                      <a:pt x="321" y="499"/>
                    </a:lnTo>
                    <a:lnTo>
                      <a:pt x="179" y="584"/>
                    </a:lnTo>
                    <a:lnTo>
                      <a:pt x="40" y="624"/>
                    </a:lnTo>
                    <a:lnTo>
                      <a:pt x="0" y="618"/>
                    </a:lnTo>
                    <a:lnTo>
                      <a:pt x="160" y="546"/>
                    </a:lnTo>
                    <a:lnTo>
                      <a:pt x="179" y="546"/>
                    </a:lnTo>
                    <a:lnTo>
                      <a:pt x="239" y="490"/>
                    </a:lnTo>
                    <a:lnTo>
                      <a:pt x="264" y="489"/>
                    </a:lnTo>
                    <a:lnTo>
                      <a:pt x="303" y="446"/>
                    </a:lnTo>
                    <a:lnTo>
                      <a:pt x="290" y="426"/>
                    </a:lnTo>
                    <a:lnTo>
                      <a:pt x="204" y="436"/>
                    </a:lnTo>
                    <a:lnTo>
                      <a:pt x="146" y="330"/>
                    </a:lnTo>
                    <a:lnTo>
                      <a:pt x="179" y="282"/>
                    </a:lnTo>
                    <a:lnTo>
                      <a:pt x="233" y="265"/>
                    </a:lnTo>
                    <a:lnTo>
                      <a:pt x="213" y="223"/>
                    </a:lnTo>
                    <a:lnTo>
                      <a:pt x="158" y="242"/>
                    </a:lnTo>
                    <a:lnTo>
                      <a:pt x="115" y="182"/>
                    </a:lnTo>
                    <a:lnTo>
                      <a:pt x="162" y="167"/>
                    </a:lnTo>
                    <a:lnTo>
                      <a:pt x="204" y="184"/>
                    </a:lnTo>
                    <a:lnTo>
                      <a:pt x="224" y="175"/>
                    </a:lnTo>
                    <a:lnTo>
                      <a:pt x="188" y="122"/>
                    </a:lnTo>
                    <a:lnTo>
                      <a:pt x="127" y="119"/>
                    </a:lnTo>
                    <a:lnTo>
                      <a:pt x="130" y="9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5" name="Freeform 393"/>
              <p:cNvSpPr>
                <a:spLocks noChangeArrowheads="1"/>
              </p:cNvSpPr>
              <p:nvPr/>
            </p:nvSpPr>
            <p:spPr bwMode="auto">
              <a:xfrm>
                <a:off x="9271157" y="3051028"/>
                <a:ext cx="173567" cy="226484"/>
              </a:xfrm>
              <a:custGeom>
                <a:avLst/>
                <a:gdLst/>
                <a:ahLst/>
                <a:cxnLst>
                  <a:cxn ang="0">
                    <a:pos x="0" y="7"/>
                  </a:cxn>
                  <a:cxn ang="0">
                    <a:pos x="19" y="0"/>
                  </a:cxn>
                  <a:cxn ang="0">
                    <a:pos x="56" y="23"/>
                  </a:cxn>
                  <a:cxn ang="0">
                    <a:pos x="56" y="46"/>
                  </a:cxn>
                  <a:cxn ang="0">
                    <a:pos x="81" y="64"/>
                  </a:cxn>
                  <a:cxn ang="0">
                    <a:pos x="82" y="95"/>
                  </a:cxn>
                  <a:cxn ang="0">
                    <a:pos x="40" y="107"/>
                  </a:cxn>
                  <a:cxn ang="0">
                    <a:pos x="0" y="7"/>
                  </a:cxn>
                </a:cxnLst>
                <a:rect l="0" t="0" r="r" b="b"/>
                <a:pathLst>
                  <a:path w="82" h="107">
                    <a:moveTo>
                      <a:pt x="0" y="7"/>
                    </a:moveTo>
                    <a:lnTo>
                      <a:pt x="19" y="0"/>
                    </a:lnTo>
                    <a:lnTo>
                      <a:pt x="56" y="23"/>
                    </a:lnTo>
                    <a:lnTo>
                      <a:pt x="56" y="46"/>
                    </a:lnTo>
                    <a:lnTo>
                      <a:pt x="81" y="64"/>
                    </a:lnTo>
                    <a:lnTo>
                      <a:pt x="82" y="95"/>
                    </a:lnTo>
                    <a:lnTo>
                      <a:pt x="40" y="107"/>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6" name="Text Box 78"/>
              <p:cNvSpPr txBox="1">
                <a:spLocks noChangeArrowheads="1"/>
              </p:cNvSpPr>
              <p:nvPr/>
            </p:nvSpPr>
            <p:spPr bwMode="auto">
              <a:xfrm>
                <a:off x="10159998"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RI</a:t>
                </a:r>
              </a:p>
            </p:txBody>
          </p:sp>
          <p:sp>
            <p:nvSpPr>
              <p:cNvPr id="337" name="Text Box 83"/>
              <p:cNvSpPr txBox="1">
                <a:spLocks noChangeArrowheads="1"/>
              </p:cNvSpPr>
              <p:nvPr/>
            </p:nvSpPr>
            <p:spPr bwMode="auto">
              <a:xfrm>
                <a:off x="1352936" y="182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AK</a:t>
                </a:r>
              </a:p>
            </p:txBody>
          </p:sp>
          <p:sp>
            <p:nvSpPr>
              <p:cNvPr id="338" name="Text Box 84"/>
              <p:cNvSpPr txBox="1">
                <a:spLocks noChangeArrowheads="1"/>
              </p:cNvSpPr>
              <p:nvPr/>
            </p:nvSpPr>
            <p:spPr bwMode="auto">
              <a:xfrm>
                <a:off x="3454399" y="1672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WA</a:t>
                </a:r>
              </a:p>
            </p:txBody>
          </p:sp>
          <p:sp>
            <p:nvSpPr>
              <p:cNvPr id="339" name="Text Box 85"/>
              <p:cNvSpPr txBox="1">
                <a:spLocks noChangeArrowheads="1"/>
              </p:cNvSpPr>
              <p:nvPr/>
            </p:nvSpPr>
            <p:spPr bwMode="auto">
              <a:xfrm>
                <a:off x="32511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OR</a:t>
                </a:r>
              </a:p>
            </p:txBody>
          </p:sp>
          <p:sp>
            <p:nvSpPr>
              <p:cNvPr id="340" name="Text Box 86"/>
              <p:cNvSpPr txBox="1">
                <a:spLocks noChangeArrowheads="1"/>
              </p:cNvSpPr>
              <p:nvPr/>
            </p:nvSpPr>
            <p:spPr bwMode="auto">
              <a:xfrm>
                <a:off x="2844799" y="309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CA</a:t>
                </a:r>
              </a:p>
            </p:txBody>
          </p:sp>
          <p:sp>
            <p:nvSpPr>
              <p:cNvPr id="341" name="Text Box 87"/>
              <p:cNvSpPr txBox="1">
                <a:spLocks noChangeArrowheads="1"/>
              </p:cNvSpPr>
              <p:nvPr/>
            </p:nvSpPr>
            <p:spPr bwMode="auto">
              <a:xfrm>
                <a:off x="4876799" y="177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MT</a:t>
                </a:r>
              </a:p>
            </p:txBody>
          </p:sp>
          <p:sp>
            <p:nvSpPr>
              <p:cNvPr id="342" name="Text Box 88"/>
              <p:cNvSpPr txBox="1">
                <a:spLocks noChangeArrowheads="1"/>
              </p:cNvSpPr>
              <p:nvPr/>
            </p:nvSpPr>
            <p:spPr bwMode="auto">
              <a:xfrm>
                <a:off x="4063999"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ID</a:t>
                </a:r>
              </a:p>
            </p:txBody>
          </p:sp>
          <p:sp>
            <p:nvSpPr>
              <p:cNvPr id="343" name="Text Box 89"/>
              <p:cNvSpPr txBox="1">
                <a:spLocks noChangeArrowheads="1"/>
              </p:cNvSpPr>
              <p:nvPr/>
            </p:nvSpPr>
            <p:spPr bwMode="auto">
              <a:xfrm>
                <a:off x="4876799" y="26881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WY</a:t>
                </a:r>
              </a:p>
            </p:txBody>
          </p:sp>
          <p:sp>
            <p:nvSpPr>
              <p:cNvPr id="344" name="Text Box 90"/>
              <p:cNvSpPr txBox="1">
                <a:spLocks noChangeArrowheads="1"/>
              </p:cNvSpPr>
              <p:nvPr/>
            </p:nvSpPr>
            <p:spPr bwMode="auto">
              <a:xfrm>
                <a:off x="5994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NE</a:t>
                </a:r>
              </a:p>
            </p:txBody>
          </p:sp>
          <p:sp>
            <p:nvSpPr>
              <p:cNvPr id="345" name="Text Box 91"/>
              <p:cNvSpPr txBox="1">
                <a:spLocks noChangeArrowheads="1"/>
              </p:cNvSpPr>
              <p:nvPr/>
            </p:nvSpPr>
            <p:spPr bwMode="auto">
              <a:xfrm>
                <a:off x="3555999" y="3196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NV</a:t>
                </a:r>
              </a:p>
            </p:txBody>
          </p:sp>
          <p:sp>
            <p:nvSpPr>
              <p:cNvPr id="346" name="Text Box 92"/>
              <p:cNvSpPr txBox="1">
                <a:spLocks noChangeArrowheads="1"/>
              </p:cNvSpPr>
              <p:nvPr/>
            </p:nvSpPr>
            <p:spPr bwMode="auto">
              <a:xfrm>
                <a:off x="4978399" y="4313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NM</a:t>
                </a:r>
              </a:p>
            </p:txBody>
          </p:sp>
          <p:sp>
            <p:nvSpPr>
              <p:cNvPr id="347" name="Text Box 93"/>
              <p:cNvSpPr txBox="1">
                <a:spLocks noChangeArrowheads="1"/>
              </p:cNvSpPr>
              <p:nvPr/>
            </p:nvSpPr>
            <p:spPr bwMode="auto">
              <a:xfrm>
                <a:off x="6095999" y="4923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TX</a:t>
                </a:r>
              </a:p>
            </p:txBody>
          </p:sp>
          <p:sp>
            <p:nvSpPr>
              <p:cNvPr id="348" name="Text Box 94"/>
              <p:cNvSpPr txBox="1">
                <a:spLocks noChangeArrowheads="1"/>
              </p:cNvSpPr>
              <p:nvPr/>
            </p:nvSpPr>
            <p:spPr bwMode="auto">
              <a:xfrm>
                <a:off x="7010400"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AR</a:t>
                </a:r>
              </a:p>
            </p:txBody>
          </p:sp>
          <p:sp>
            <p:nvSpPr>
              <p:cNvPr id="349" name="Text Box 95"/>
              <p:cNvSpPr txBox="1">
                <a:spLocks noChangeArrowheads="1"/>
              </p:cNvSpPr>
              <p:nvPr/>
            </p:nvSpPr>
            <p:spPr bwMode="auto">
              <a:xfrm>
                <a:off x="7924799" y="400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TN</a:t>
                </a:r>
              </a:p>
            </p:txBody>
          </p:sp>
          <p:sp>
            <p:nvSpPr>
              <p:cNvPr id="350" name="Text Box 96"/>
              <p:cNvSpPr txBox="1">
                <a:spLocks noChangeArrowheads="1"/>
              </p:cNvSpPr>
              <p:nvPr/>
            </p:nvSpPr>
            <p:spPr bwMode="auto">
              <a:xfrm>
                <a:off x="9651999"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ME</a:t>
                </a:r>
              </a:p>
            </p:txBody>
          </p:sp>
          <p:sp>
            <p:nvSpPr>
              <p:cNvPr id="351" name="Text Box 97"/>
              <p:cNvSpPr txBox="1">
                <a:spLocks noChangeArrowheads="1"/>
              </p:cNvSpPr>
              <p:nvPr/>
            </p:nvSpPr>
            <p:spPr bwMode="auto">
              <a:xfrm>
                <a:off x="9143999"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VT</a:t>
                </a:r>
              </a:p>
            </p:txBody>
          </p:sp>
          <p:sp>
            <p:nvSpPr>
              <p:cNvPr id="352" name="Text Box 98"/>
              <p:cNvSpPr txBox="1">
                <a:spLocks noChangeArrowheads="1"/>
              </p:cNvSpPr>
              <p:nvPr/>
            </p:nvSpPr>
            <p:spPr bwMode="auto">
              <a:xfrm>
                <a:off x="91439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a:t>
                </a:r>
              </a:p>
            </p:txBody>
          </p:sp>
          <p:sp>
            <p:nvSpPr>
              <p:cNvPr id="353" name="Text Box 99"/>
              <p:cNvSpPr txBox="1">
                <a:spLocks noChangeArrowheads="1"/>
              </p:cNvSpPr>
              <p:nvPr/>
            </p:nvSpPr>
            <p:spPr bwMode="auto">
              <a:xfrm>
                <a:off x="8839199" y="5228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FL</a:t>
                </a:r>
              </a:p>
            </p:txBody>
          </p:sp>
          <p:sp>
            <p:nvSpPr>
              <p:cNvPr id="354" name="Text Box 100"/>
              <p:cNvSpPr txBox="1">
                <a:spLocks noChangeArrowheads="1"/>
              </p:cNvSpPr>
              <p:nvPr/>
            </p:nvSpPr>
            <p:spPr bwMode="auto">
              <a:xfrm>
                <a:off x="8432800"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GA</a:t>
                </a:r>
              </a:p>
            </p:txBody>
          </p:sp>
          <p:sp>
            <p:nvSpPr>
              <p:cNvPr id="355" name="Text Box 101"/>
              <p:cNvSpPr txBox="1">
                <a:spLocks noChangeArrowheads="1"/>
              </p:cNvSpPr>
              <p:nvPr/>
            </p:nvSpPr>
            <p:spPr bwMode="auto">
              <a:xfrm>
                <a:off x="7924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AL</a:t>
                </a:r>
              </a:p>
            </p:txBody>
          </p:sp>
          <p:sp>
            <p:nvSpPr>
              <p:cNvPr id="356" name="Text Box 102"/>
              <p:cNvSpPr txBox="1">
                <a:spLocks noChangeArrowheads="1"/>
              </p:cNvSpPr>
              <p:nvPr/>
            </p:nvSpPr>
            <p:spPr bwMode="auto">
              <a:xfrm>
                <a:off x="8940799" y="3805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NC</a:t>
                </a:r>
              </a:p>
            </p:txBody>
          </p:sp>
          <p:sp>
            <p:nvSpPr>
              <p:cNvPr id="357" name="Text Box 103"/>
              <p:cNvSpPr txBox="1">
                <a:spLocks noChangeArrowheads="1"/>
              </p:cNvSpPr>
              <p:nvPr/>
            </p:nvSpPr>
            <p:spPr bwMode="auto">
              <a:xfrm>
                <a:off x="89407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VA</a:t>
                </a:r>
              </a:p>
            </p:txBody>
          </p:sp>
          <p:sp>
            <p:nvSpPr>
              <p:cNvPr id="358" name="Text Box 104"/>
              <p:cNvSpPr txBox="1">
                <a:spLocks noChangeArrowheads="1"/>
              </p:cNvSpPr>
              <p:nvPr/>
            </p:nvSpPr>
            <p:spPr bwMode="auto">
              <a:xfrm>
                <a:off x="7924799"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MI</a:t>
                </a:r>
              </a:p>
            </p:txBody>
          </p:sp>
          <p:sp>
            <p:nvSpPr>
              <p:cNvPr id="359" name="Text Box 105"/>
              <p:cNvSpPr txBox="1">
                <a:spLocks noChangeArrowheads="1"/>
              </p:cNvSpPr>
              <p:nvPr/>
            </p:nvSpPr>
            <p:spPr bwMode="auto">
              <a:xfrm>
                <a:off x="8839199"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PA</a:t>
                </a:r>
              </a:p>
            </p:txBody>
          </p:sp>
          <p:sp>
            <p:nvSpPr>
              <p:cNvPr id="360" name="Text Box 106"/>
              <p:cNvSpPr txBox="1">
                <a:spLocks noChangeArrowheads="1"/>
              </p:cNvSpPr>
              <p:nvPr/>
            </p:nvSpPr>
            <p:spPr bwMode="auto">
              <a:xfrm>
                <a:off x="9448799"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NJ</a:t>
                </a:r>
              </a:p>
            </p:txBody>
          </p:sp>
          <p:sp>
            <p:nvSpPr>
              <p:cNvPr id="361" name="Text Box 107"/>
              <p:cNvSpPr txBox="1">
                <a:spLocks noChangeArrowheads="1"/>
              </p:cNvSpPr>
              <p:nvPr/>
            </p:nvSpPr>
            <p:spPr bwMode="auto">
              <a:xfrm>
                <a:off x="9550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DE</a:t>
                </a:r>
              </a:p>
            </p:txBody>
          </p:sp>
          <p:sp>
            <p:nvSpPr>
              <p:cNvPr id="362" name="Text Box 108"/>
              <p:cNvSpPr txBox="1">
                <a:spLocks noChangeArrowheads="1"/>
              </p:cNvSpPr>
              <p:nvPr/>
            </p:nvSpPr>
            <p:spPr bwMode="auto">
              <a:xfrm>
                <a:off x="9347199" y="146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NH</a:t>
                </a:r>
              </a:p>
            </p:txBody>
          </p:sp>
          <p:sp>
            <p:nvSpPr>
              <p:cNvPr id="363" name="Text Box 109"/>
              <p:cNvSpPr txBox="1">
                <a:spLocks noChangeArrowheads="1"/>
              </p:cNvSpPr>
              <p:nvPr/>
            </p:nvSpPr>
            <p:spPr bwMode="auto">
              <a:xfrm>
                <a:off x="10058398"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CT</a:t>
                </a:r>
              </a:p>
            </p:txBody>
          </p:sp>
          <p:sp>
            <p:nvSpPr>
              <p:cNvPr id="364" name="Text Box 110"/>
              <p:cNvSpPr txBox="1">
                <a:spLocks noChangeArrowheads="1"/>
              </p:cNvSpPr>
              <p:nvPr/>
            </p:nvSpPr>
            <p:spPr bwMode="auto">
              <a:xfrm>
                <a:off x="10058399" y="2180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MA</a:t>
                </a:r>
              </a:p>
            </p:txBody>
          </p:sp>
          <p:sp>
            <p:nvSpPr>
              <p:cNvPr id="365" name="Text Box 111"/>
              <p:cNvSpPr txBox="1">
                <a:spLocks noChangeArrowheads="1"/>
              </p:cNvSpPr>
              <p:nvPr/>
            </p:nvSpPr>
            <p:spPr bwMode="auto">
              <a:xfrm>
                <a:off x="1727199" y="3251138"/>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HI</a:t>
                </a:r>
              </a:p>
            </p:txBody>
          </p:sp>
          <p:sp>
            <p:nvSpPr>
              <p:cNvPr id="366" name="Text Box 112"/>
              <p:cNvSpPr txBox="1">
                <a:spLocks noChangeArrowheads="1"/>
              </p:cNvSpPr>
              <p:nvPr/>
            </p:nvSpPr>
            <p:spPr bwMode="auto">
              <a:xfrm>
                <a:off x="4165600" y="431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AZ</a:t>
                </a:r>
              </a:p>
            </p:txBody>
          </p:sp>
          <p:sp>
            <p:nvSpPr>
              <p:cNvPr id="367" name="Text Box 113"/>
              <p:cNvSpPr txBox="1">
                <a:spLocks noChangeArrowheads="1"/>
              </p:cNvSpPr>
              <p:nvPr/>
            </p:nvSpPr>
            <p:spPr bwMode="auto">
              <a:xfrm>
                <a:off x="7035799" y="482805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LA</a:t>
                </a:r>
              </a:p>
            </p:txBody>
          </p:sp>
          <p:sp>
            <p:nvSpPr>
              <p:cNvPr id="368" name="Text Box 114"/>
              <p:cNvSpPr txBox="1">
                <a:spLocks noChangeArrowheads="1"/>
              </p:cNvSpPr>
              <p:nvPr/>
            </p:nvSpPr>
            <p:spPr bwMode="auto">
              <a:xfrm>
                <a:off x="6299199"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OK</a:t>
                </a:r>
              </a:p>
            </p:txBody>
          </p:sp>
          <p:sp>
            <p:nvSpPr>
              <p:cNvPr id="369" name="Text Box 115"/>
              <p:cNvSpPr txBox="1">
                <a:spLocks noChangeArrowheads="1"/>
              </p:cNvSpPr>
              <p:nvPr/>
            </p:nvSpPr>
            <p:spPr bwMode="auto">
              <a:xfrm>
                <a:off x="61975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KS</a:t>
                </a:r>
              </a:p>
            </p:txBody>
          </p:sp>
          <p:sp>
            <p:nvSpPr>
              <p:cNvPr id="370" name="Text Box 116"/>
              <p:cNvSpPr txBox="1">
                <a:spLocks noChangeArrowheads="1"/>
              </p:cNvSpPr>
              <p:nvPr/>
            </p:nvSpPr>
            <p:spPr bwMode="auto">
              <a:xfrm>
                <a:off x="5079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CO</a:t>
                </a:r>
              </a:p>
            </p:txBody>
          </p:sp>
          <p:sp>
            <p:nvSpPr>
              <p:cNvPr id="371" name="Text Box 117"/>
              <p:cNvSpPr txBox="1">
                <a:spLocks noChangeArrowheads="1"/>
              </p:cNvSpPr>
              <p:nvPr/>
            </p:nvSpPr>
            <p:spPr bwMode="auto">
              <a:xfrm>
                <a:off x="42671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UT</a:t>
                </a:r>
              </a:p>
            </p:txBody>
          </p:sp>
          <p:sp>
            <p:nvSpPr>
              <p:cNvPr id="372" name="Text Box 118"/>
              <p:cNvSpPr txBox="1">
                <a:spLocks noChangeArrowheads="1"/>
              </p:cNvSpPr>
              <p:nvPr/>
            </p:nvSpPr>
            <p:spPr bwMode="auto">
              <a:xfrm>
                <a:off x="5892798"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SD</a:t>
                </a:r>
              </a:p>
            </p:txBody>
          </p:sp>
          <p:sp>
            <p:nvSpPr>
              <p:cNvPr id="373" name="Text Box 120"/>
              <p:cNvSpPr txBox="1">
                <a:spLocks noChangeArrowheads="1"/>
              </p:cNvSpPr>
              <p:nvPr/>
            </p:nvSpPr>
            <p:spPr bwMode="auto">
              <a:xfrm>
                <a:off x="6603999" y="1875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MN</a:t>
                </a:r>
              </a:p>
            </p:txBody>
          </p:sp>
          <p:sp>
            <p:nvSpPr>
              <p:cNvPr id="374" name="Text Box 121"/>
              <p:cNvSpPr txBox="1">
                <a:spLocks noChangeArrowheads="1"/>
              </p:cNvSpPr>
              <p:nvPr/>
            </p:nvSpPr>
            <p:spPr bwMode="auto">
              <a:xfrm>
                <a:off x="7213599"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WI</a:t>
                </a:r>
              </a:p>
            </p:txBody>
          </p:sp>
          <p:sp>
            <p:nvSpPr>
              <p:cNvPr id="375" name="Text Box 122"/>
              <p:cNvSpPr txBox="1">
                <a:spLocks noChangeArrowheads="1"/>
              </p:cNvSpPr>
              <p:nvPr/>
            </p:nvSpPr>
            <p:spPr bwMode="auto">
              <a:xfrm>
                <a:off x="6705600" y="28913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IA</a:t>
                </a:r>
              </a:p>
            </p:txBody>
          </p:sp>
          <p:sp>
            <p:nvSpPr>
              <p:cNvPr id="376" name="Text Box 123"/>
              <p:cNvSpPr txBox="1">
                <a:spLocks noChangeArrowheads="1"/>
              </p:cNvSpPr>
              <p:nvPr/>
            </p:nvSpPr>
            <p:spPr bwMode="auto">
              <a:xfrm>
                <a:off x="6908800" y="3602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MO</a:t>
                </a:r>
              </a:p>
            </p:txBody>
          </p:sp>
          <p:sp>
            <p:nvSpPr>
              <p:cNvPr id="377" name="Text Box 124"/>
              <p:cNvSpPr txBox="1">
                <a:spLocks noChangeArrowheads="1"/>
              </p:cNvSpPr>
              <p:nvPr/>
            </p:nvSpPr>
            <p:spPr bwMode="auto">
              <a:xfrm>
                <a:off x="7416799"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IL</a:t>
                </a:r>
              </a:p>
            </p:txBody>
          </p:sp>
          <p:sp>
            <p:nvSpPr>
              <p:cNvPr id="378" name="Text Box 125"/>
              <p:cNvSpPr txBox="1">
                <a:spLocks noChangeArrowheads="1"/>
              </p:cNvSpPr>
              <p:nvPr/>
            </p:nvSpPr>
            <p:spPr bwMode="auto">
              <a:xfrm>
                <a:off x="8534399"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WV</a:t>
                </a:r>
              </a:p>
            </p:txBody>
          </p:sp>
          <p:sp>
            <p:nvSpPr>
              <p:cNvPr id="379" name="Text Box 126"/>
              <p:cNvSpPr txBox="1">
                <a:spLocks noChangeArrowheads="1"/>
              </p:cNvSpPr>
              <p:nvPr/>
            </p:nvSpPr>
            <p:spPr bwMode="auto">
              <a:xfrm>
                <a:off x="7416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MS</a:t>
                </a:r>
              </a:p>
            </p:txBody>
          </p:sp>
          <p:sp>
            <p:nvSpPr>
              <p:cNvPr id="380" name="Text Box 127"/>
              <p:cNvSpPr txBox="1">
                <a:spLocks noChangeArrowheads="1"/>
              </p:cNvSpPr>
              <p:nvPr/>
            </p:nvSpPr>
            <p:spPr bwMode="auto">
              <a:xfrm>
                <a:off x="8127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KY</a:t>
                </a:r>
              </a:p>
            </p:txBody>
          </p:sp>
          <p:sp>
            <p:nvSpPr>
              <p:cNvPr id="381" name="Text Box 128"/>
              <p:cNvSpPr txBox="1">
                <a:spLocks noChangeArrowheads="1"/>
              </p:cNvSpPr>
              <p:nvPr/>
            </p:nvSpPr>
            <p:spPr bwMode="auto">
              <a:xfrm>
                <a:off x="8229599" y="2992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OH</a:t>
                </a:r>
              </a:p>
            </p:txBody>
          </p:sp>
          <p:sp>
            <p:nvSpPr>
              <p:cNvPr id="382" name="Text Box 129"/>
              <p:cNvSpPr txBox="1">
                <a:spLocks noChangeArrowheads="1"/>
              </p:cNvSpPr>
              <p:nvPr/>
            </p:nvSpPr>
            <p:spPr bwMode="auto">
              <a:xfrm>
                <a:off x="7823199" y="3196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IN</a:t>
                </a:r>
              </a:p>
            </p:txBody>
          </p:sp>
          <p:sp>
            <p:nvSpPr>
              <p:cNvPr id="383" name="Line 131"/>
              <p:cNvSpPr>
                <a:spLocks noChangeShapeType="1"/>
              </p:cNvSpPr>
              <p:nvPr/>
            </p:nvSpPr>
            <p:spPr bwMode="auto">
              <a:xfrm flipV="1">
                <a:off x="9753600" y="2281704"/>
                <a:ext cx="3048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4" name="Line 132"/>
              <p:cNvSpPr>
                <a:spLocks noChangeShapeType="1"/>
              </p:cNvSpPr>
              <p:nvPr/>
            </p:nvSpPr>
            <p:spPr bwMode="auto">
              <a:xfrm flipH="1" flipV="1">
                <a:off x="9753600" y="2484904"/>
                <a:ext cx="304800" cy="1016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85" name="Line 133"/>
              <p:cNvSpPr>
                <a:spLocks noChangeShapeType="1"/>
              </p:cNvSpPr>
              <p:nvPr/>
            </p:nvSpPr>
            <p:spPr bwMode="auto">
              <a:xfrm flipV="1">
                <a:off x="9347200" y="2891304"/>
                <a:ext cx="101600" cy="0"/>
              </a:xfrm>
              <a:prstGeom prst="line">
                <a:avLst/>
              </a:prstGeom>
              <a:solidFill>
                <a:srgbClr val="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6" name="Line 134"/>
              <p:cNvSpPr>
                <a:spLocks noChangeShapeType="1"/>
              </p:cNvSpPr>
              <p:nvPr/>
            </p:nvSpPr>
            <p:spPr bwMode="auto">
              <a:xfrm>
                <a:off x="9855200" y="2484904"/>
                <a:ext cx="304800" cy="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7" name="Line 135"/>
              <p:cNvSpPr>
                <a:spLocks noChangeShapeType="1"/>
              </p:cNvSpPr>
              <p:nvPr/>
            </p:nvSpPr>
            <p:spPr bwMode="auto">
              <a:xfrm flipH="1" flipV="1">
                <a:off x="9347200" y="1773704"/>
                <a:ext cx="101600" cy="2032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8" name="Line 136"/>
              <p:cNvSpPr>
                <a:spLocks noChangeShapeType="1"/>
              </p:cNvSpPr>
              <p:nvPr/>
            </p:nvSpPr>
            <p:spPr bwMode="auto">
              <a:xfrm>
                <a:off x="9550400" y="1672104"/>
                <a:ext cx="101600" cy="3048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9" name="Line 137"/>
              <p:cNvSpPr>
                <a:spLocks noChangeShapeType="1"/>
              </p:cNvSpPr>
              <p:nvPr/>
            </p:nvSpPr>
            <p:spPr bwMode="auto">
              <a:xfrm>
                <a:off x="9347200" y="3094504"/>
                <a:ext cx="203200" cy="101600"/>
              </a:xfrm>
              <a:prstGeom prst="line">
                <a:avLst/>
              </a:prstGeom>
              <a:solidFill>
                <a:srgbClr val="CA813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0" name="Text Box 138"/>
              <p:cNvSpPr txBox="1">
                <a:spLocks noChangeArrowheads="1"/>
              </p:cNvSpPr>
              <p:nvPr/>
            </p:nvSpPr>
            <p:spPr bwMode="auto">
              <a:xfrm>
                <a:off x="9753599" y="3399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MD</a:t>
                </a:r>
              </a:p>
            </p:txBody>
          </p:sp>
          <p:sp>
            <p:nvSpPr>
              <p:cNvPr id="391" name="Line 139"/>
              <p:cNvSpPr>
                <a:spLocks noChangeShapeType="1"/>
              </p:cNvSpPr>
              <p:nvPr/>
            </p:nvSpPr>
            <p:spPr bwMode="auto">
              <a:xfrm>
                <a:off x="9448800" y="3297704"/>
                <a:ext cx="4064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2" name="Line 140"/>
              <p:cNvSpPr>
                <a:spLocks noChangeShapeType="1"/>
              </p:cNvSpPr>
              <p:nvPr/>
            </p:nvSpPr>
            <p:spPr bwMode="auto">
              <a:xfrm flipH="1">
                <a:off x="1625600" y="3454337"/>
                <a:ext cx="1016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3" name="Text Box 141"/>
              <p:cNvSpPr txBox="1">
                <a:spLocks noChangeArrowheads="1"/>
              </p:cNvSpPr>
              <p:nvPr/>
            </p:nvSpPr>
            <p:spPr bwMode="auto">
              <a:xfrm>
                <a:off x="8748184" y="415256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SC</a:t>
                </a:r>
              </a:p>
            </p:txBody>
          </p:sp>
          <p:sp>
            <p:nvSpPr>
              <p:cNvPr id="394" name="Text Box 118"/>
              <p:cNvSpPr txBox="1">
                <a:spLocks noChangeArrowheads="1"/>
              </p:cNvSpPr>
              <p:nvPr/>
            </p:nvSpPr>
            <p:spPr bwMode="auto">
              <a:xfrm>
                <a:off x="5892798" y="18753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ND</a:t>
                </a:r>
              </a:p>
            </p:txBody>
          </p:sp>
          <p:sp>
            <p:nvSpPr>
              <p:cNvPr id="395" name="Text Box 107"/>
              <p:cNvSpPr txBox="1">
                <a:spLocks noChangeArrowheads="1"/>
              </p:cNvSpPr>
              <p:nvPr/>
            </p:nvSpPr>
            <p:spPr bwMode="auto">
              <a:xfrm>
                <a:off x="9448798"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DC</a:t>
                </a:r>
              </a:p>
            </p:txBody>
          </p:sp>
          <p:sp>
            <p:nvSpPr>
              <p:cNvPr id="396" name="Line 137"/>
              <p:cNvSpPr>
                <a:spLocks noChangeShapeType="1"/>
              </p:cNvSpPr>
              <p:nvPr/>
            </p:nvSpPr>
            <p:spPr bwMode="auto">
              <a:xfrm>
                <a:off x="9144000" y="3196104"/>
                <a:ext cx="304800" cy="3048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7" name="Text Box 106"/>
              <p:cNvSpPr txBox="1">
                <a:spLocks noChangeArrowheads="1"/>
              </p:cNvSpPr>
              <p:nvPr/>
            </p:nvSpPr>
            <p:spPr bwMode="auto">
              <a:xfrm>
                <a:off x="9755604" y="2797550"/>
                <a:ext cx="393730"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NYC</a:t>
                </a:r>
              </a:p>
            </p:txBody>
          </p:sp>
          <p:sp>
            <p:nvSpPr>
              <p:cNvPr id="398" name="Line 137"/>
              <p:cNvSpPr>
                <a:spLocks noChangeShapeType="1"/>
              </p:cNvSpPr>
              <p:nvPr/>
            </p:nvSpPr>
            <p:spPr bwMode="auto">
              <a:xfrm>
                <a:off x="9550400" y="2688104"/>
                <a:ext cx="2032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9" name="Oval 465"/>
              <p:cNvSpPr/>
              <p:nvPr/>
            </p:nvSpPr>
            <p:spPr>
              <a:xfrm>
                <a:off x="9093200" y="3149537"/>
                <a:ext cx="101600" cy="101600"/>
              </a:xfrm>
              <a:prstGeom prst="ellips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0" name="Oval 472"/>
              <p:cNvSpPr/>
              <p:nvPr/>
            </p:nvSpPr>
            <p:spPr>
              <a:xfrm>
                <a:off x="9469643" y="2628189"/>
                <a:ext cx="101600" cy="101600"/>
              </a:xfrm>
              <a:prstGeom prst="ellipse">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966"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01" name="Freeform 69"/>
              <p:cNvSpPr>
                <a:spLocks/>
              </p:cNvSpPr>
              <p:nvPr/>
            </p:nvSpPr>
            <p:spPr bwMode="auto">
              <a:xfrm>
                <a:off x="10363200" y="4763004"/>
                <a:ext cx="508000" cy="201084"/>
              </a:xfrm>
              <a:custGeom>
                <a:avLst/>
                <a:gdLst>
                  <a:gd name="T0" fmla="*/ 2147483647 w 337"/>
                  <a:gd name="T1" fmla="*/ 2147483647 h 149"/>
                  <a:gd name="T2" fmla="*/ 2147483647 w 337"/>
                  <a:gd name="T3" fmla="*/ 2147483647 h 149"/>
                  <a:gd name="T4" fmla="*/ 2147483647 w 337"/>
                  <a:gd name="T5" fmla="*/ 2147483647 h 149"/>
                  <a:gd name="T6" fmla="*/ 2147483647 w 337"/>
                  <a:gd name="T7" fmla="*/ 2147483647 h 149"/>
                  <a:gd name="T8" fmla="*/ 2147483647 w 337"/>
                  <a:gd name="T9" fmla="*/ 2147483647 h 149"/>
                  <a:gd name="T10" fmla="*/ 2147483647 w 337"/>
                  <a:gd name="T11" fmla="*/ 2147483647 h 149"/>
                  <a:gd name="T12" fmla="*/ 0 w 337"/>
                  <a:gd name="T13" fmla="*/ 2147483647 h 149"/>
                  <a:gd name="T14" fmla="*/ 2147483647 w 337"/>
                  <a:gd name="T15" fmla="*/ 2147483647 h 149"/>
                  <a:gd name="T16" fmla="*/ 2147483647 w 337"/>
                  <a:gd name="T17" fmla="*/ 2147483647 h 149"/>
                  <a:gd name="T18" fmla="*/ 2147483647 w 337"/>
                  <a:gd name="T19" fmla="*/ 2147483647 h 149"/>
                  <a:gd name="T20" fmla="*/ 2147483647 w 337"/>
                  <a:gd name="T21" fmla="*/ 2147483647 h 149"/>
                  <a:gd name="T22" fmla="*/ 2147483647 w 337"/>
                  <a:gd name="T23" fmla="*/ 2147483647 h 149"/>
                  <a:gd name="T24" fmla="*/ 2147483647 w 337"/>
                  <a:gd name="T25" fmla="*/ 2147483647 h 149"/>
                  <a:gd name="T26" fmla="*/ 2147483647 w 337"/>
                  <a:gd name="T27" fmla="*/ 2147483647 h 149"/>
                  <a:gd name="T28" fmla="*/ 2147483647 w 337"/>
                  <a:gd name="T29" fmla="*/ 2147483647 h 149"/>
                  <a:gd name="T30" fmla="*/ 2147483647 w 337"/>
                  <a:gd name="T31" fmla="*/ 2147483647 h 149"/>
                  <a:gd name="T32" fmla="*/ 2147483647 w 337"/>
                  <a:gd name="T33" fmla="*/ 2147483647 h 149"/>
                  <a:gd name="T34" fmla="*/ 2147483647 w 337"/>
                  <a:gd name="T35" fmla="*/ 2147483647 h 149"/>
                  <a:gd name="T36" fmla="*/ 2147483647 w 337"/>
                  <a:gd name="T37" fmla="*/ 2147483647 h 149"/>
                  <a:gd name="T38" fmla="*/ 2147483647 w 337"/>
                  <a:gd name="T39" fmla="*/ 2147483647 h 149"/>
                  <a:gd name="T40" fmla="*/ 2147483647 w 337"/>
                  <a:gd name="T41" fmla="*/ 2147483647 h 149"/>
                  <a:gd name="T42" fmla="*/ 2147483647 w 337"/>
                  <a:gd name="T43" fmla="*/ 2147483647 h 149"/>
                  <a:gd name="T44" fmla="*/ 2147483647 w 337"/>
                  <a:gd name="T45" fmla="*/ 2147483647 h 149"/>
                  <a:gd name="T46" fmla="*/ 2147483647 w 337"/>
                  <a:gd name="T47" fmla="*/ 2147483647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149"/>
                  <a:gd name="T74" fmla="*/ 337 w 3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149">
                    <a:moveTo>
                      <a:pt x="174" y="12"/>
                    </a:moveTo>
                    <a:cubicBezTo>
                      <a:pt x="162" y="8"/>
                      <a:pt x="149" y="9"/>
                      <a:pt x="136" y="6"/>
                    </a:cubicBezTo>
                    <a:cubicBezTo>
                      <a:pt x="112" y="8"/>
                      <a:pt x="112" y="12"/>
                      <a:pt x="86" y="10"/>
                    </a:cubicBezTo>
                    <a:cubicBezTo>
                      <a:pt x="75" y="6"/>
                      <a:pt x="86" y="10"/>
                      <a:pt x="70" y="6"/>
                    </a:cubicBezTo>
                    <a:cubicBezTo>
                      <a:pt x="65" y="5"/>
                      <a:pt x="54" y="2"/>
                      <a:pt x="54" y="2"/>
                    </a:cubicBezTo>
                    <a:cubicBezTo>
                      <a:pt x="40" y="3"/>
                      <a:pt x="25" y="0"/>
                      <a:pt x="12" y="4"/>
                    </a:cubicBezTo>
                    <a:cubicBezTo>
                      <a:pt x="5" y="6"/>
                      <a:pt x="0" y="22"/>
                      <a:pt x="0" y="22"/>
                    </a:cubicBezTo>
                    <a:cubicBezTo>
                      <a:pt x="2" y="38"/>
                      <a:pt x="4" y="39"/>
                      <a:pt x="8" y="52"/>
                    </a:cubicBezTo>
                    <a:cubicBezTo>
                      <a:pt x="7" y="67"/>
                      <a:pt x="5" y="75"/>
                      <a:pt x="2" y="88"/>
                    </a:cubicBezTo>
                    <a:cubicBezTo>
                      <a:pt x="5" y="133"/>
                      <a:pt x="16" y="142"/>
                      <a:pt x="62" y="146"/>
                    </a:cubicBezTo>
                    <a:cubicBezTo>
                      <a:pt x="71" y="149"/>
                      <a:pt x="79" y="145"/>
                      <a:pt x="88" y="142"/>
                    </a:cubicBezTo>
                    <a:cubicBezTo>
                      <a:pt x="94" y="140"/>
                      <a:pt x="106" y="136"/>
                      <a:pt x="106" y="136"/>
                    </a:cubicBezTo>
                    <a:cubicBezTo>
                      <a:pt x="116" y="120"/>
                      <a:pt x="136" y="131"/>
                      <a:pt x="152" y="126"/>
                    </a:cubicBezTo>
                    <a:cubicBezTo>
                      <a:pt x="180" y="127"/>
                      <a:pt x="197" y="130"/>
                      <a:pt x="222" y="134"/>
                    </a:cubicBezTo>
                    <a:cubicBezTo>
                      <a:pt x="243" y="141"/>
                      <a:pt x="261" y="137"/>
                      <a:pt x="284" y="136"/>
                    </a:cubicBezTo>
                    <a:cubicBezTo>
                      <a:pt x="293" y="130"/>
                      <a:pt x="291" y="120"/>
                      <a:pt x="300" y="114"/>
                    </a:cubicBezTo>
                    <a:cubicBezTo>
                      <a:pt x="306" y="110"/>
                      <a:pt x="318" y="104"/>
                      <a:pt x="318" y="104"/>
                    </a:cubicBezTo>
                    <a:cubicBezTo>
                      <a:pt x="322" y="98"/>
                      <a:pt x="330" y="86"/>
                      <a:pt x="330" y="86"/>
                    </a:cubicBezTo>
                    <a:cubicBezTo>
                      <a:pt x="334" y="70"/>
                      <a:pt x="337" y="63"/>
                      <a:pt x="330" y="42"/>
                    </a:cubicBezTo>
                    <a:cubicBezTo>
                      <a:pt x="329" y="37"/>
                      <a:pt x="322" y="37"/>
                      <a:pt x="318" y="34"/>
                    </a:cubicBezTo>
                    <a:cubicBezTo>
                      <a:pt x="302" y="23"/>
                      <a:pt x="273" y="21"/>
                      <a:pt x="254" y="16"/>
                    </a:cubicBezTo>
                    <a:cubicBezTo>
                      <a:pt x="245" y="14"/>
                      <a:pt x="237" y="11"/>
                      <a:pt x="228" y="8"/>
                    </a:cubicBezTo>
                    <a:cubicBezTo>
                      <a:pt x="220" y="5"/>
                      <a:pt x="204" y="4"/>
                      <a:pt x="204" y="4"/>
                    </a:cubicBezTo>
                    <a:cubicBezTo>
                      <a:pt x="186" y="5"/>
                      <a:pt x="166" y="12"/>
                      <a:pt x="148" y="12"/>
                    </a:cubicBezTo>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 name="Rectangle 2"/>
            <p:cNvSpPr/>
            <p:nvPr/>
          </p:nvSpPr>
          <p:spPr>
            <a:xfrm>
              <a:off x="958895" y="5500743"/>
              <a:ext cx="5147212"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Piloting             	Total of  4 (states)</a:t>
              </a:r>
            </a:p>
          </p:txBody>
        </p:sp>
        <p:sp>
          <p:nvSpPr>
            <p:cNvPr id="150" name="Rectangle 144"/>
            <p:cNvSpPr>
              <a:spLocks noChangeArrowheads="1"/>
            </p:cNvSpPr>
            <p:nvPr/>
          </p:nvSpPr>
          <p:spPr bwMode="auto">
            <a:xfrm>
              <a:off x="529084" y="5610329"/>
              <a:ext cx="386601" cy="131168"/>
            </a:xfrm>
            <a:prstGeom prst="rect">
              <a:avLst/>
            </a:pr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grpSp>
    </p:spTree>
    <p:extLst>
      <p:ext uri="{BB962C8B-B14F-4D97-AF65-F5344CB8AC3E}">
        <p14:creationId xmlns:p14="http://schemas.microsoft.com/office/powerpoint/2010/main" val="359117850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41"/>
            <a:ext cx="10972800" cy="912667"/>
          </a:xfrm>
        </p:spPr>
        <p:txBody>
          <a:bodyPr>
            <a:noAutofit/>
          </a:bodyPr>
          <a:lstStyle/>
          <a:p>
            <a:r>
              <a:rPr lang="en-US" sz="4400" dirty="0">
                <a:solidFill>
                  <a:schemeClr val="tx1">
                    <a:lumMod val="75000"/>
                    <a:lumOff val="25000"/>
                  </a:schemeClr>
                </a:solidFill>
              </a:rPr>
              <a:t>NMI Implementation Status </a:t>
            </a:r>
            <a:r>
              <a:rPr lang="en-US" sz="4267" dirty="0">
                <a:solidFill>
                  <a:srgbClr val="0070C0"/>
                </a:solidFill>
              </a:rPr>
              <a:t>	</a:t>
            </a:r>
            <a:r>
              <a:rPr lang="en-US" sz="4400" dirty="0">
                <a:solidFill>
                  <a:schemeClr val="tx1">
                    <a:lumMod val="75000"/>
                    <a:lumOff val="25000"/>
                  </a:schemeClr>
                </a:solidFill>
              </a:rPr>
              <a:t>       Jan 1, 2019</a:t>
            </a:r>
            <a:endParaRPr lang="en-US" sz="4267" dirty="0">
              <a:solidFill>
                <a:srgbClr val="0070C0"/>
              </a:solidFill>
            </a:endParaRPr>
          </a:p>
        </p:txBody>
      </p:sp>
      <p:grpSp>
        <p:nvGrpSpPr>
          <p:cNvPr id="4" name="Group 3" descr="Color Coded Map for States that are in the Piloting (Purple), Onboarding (Blue), and Production (Green) Stages" title="NMI Implementation Status Map"/>
          <p:cNvGrpSpPr/>
          <p:nvPr/>
        </p:nvGrpSpPr>
        <p:grpSpPr>
          <a:xfrm>
            <a:off x="609600" y="1477324"/>
            <a:ext cx="11123557" cy="4891435"/>
            <a:chOff x="529084" y="1492560"/>
            <a:chExt cx="11123557" cy="4891435"/>
          </a:xfrm>
        </p:grpSpPr>
        <p:grpSp>
          <p:nvGrpSpPr>
            <p:cNvPr id="275" name="Group 274"/>
            <p:cNvGrpSpPr/>
            <p:nvPr/>
          </p:nvGrpSpPr>
          <p:grpSpPr>
            <a:xfrm>
              <a:off x="531262" y="1492560"/>
              <a:ext cx="11121379" cy="4891435"/>
              <a:chOff x="365760" y="1286519"/>
              <a:chExt cx="10505440" cy="4760737"/>
            </a:xfrm>
          </p:grpSpPr>
          <p:sp>
            <p:nvSpPr>
              <p:cNvPr id="276" name="Rectangle 144"/>
              <p:cNvSpPr>
                <a:spLocks noChangeArrowheads="1"/>
              </p:cNvSpPr>
              <p:nvPr/>
            </p:nvSpPr>
            <p:spPr bwMode="auto">
              <a:xfrm>
                <a:off x="365760" y="5730240"/>
                <a:ext cx="365760" cy="121920"/>
              </a:xfrm>
              <a:prstGeom prst="rect">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78" name="Text Box 107"/>
              <p:cNvSpPr txBox="1">
                <a:spLocks noChangeArrowheads="1"/>
              </p:cNvSpPr>
              <p:nvPr/>
            </p:nvSpPr>
            <p:spPr bwMode="auto">
              <a:xfrm>
                <a:off x="9962734" y="516045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panose="020B0604020202020204" pitchFamily="34" charset="0"/>
                    <a:ea typeface="+mn-ea"/>
                    <a:cs typeface="Arial" panose="020B0604020202020204" pitchFamily="34" charset="0"/>
                  </a:rPr>
                  <a:t> PR</a:t>
                </a:r>
              </a:p>
            </p:txBody>
          </p:sp>
          <p:sp>
            <p:nvSpPr>
              <p:cNvPr id="279" name="Line 137"/>
              <p:cNvSpPr>
                <a:spLocks noChangeShapeType="1"/>
              </p:cNvSpPr>
              <p:nvPr/>
            </p:nvSpPr>
            <p:spPr bwMode="auto">
              <a:xfrm flipH="1">
                <a:off x="10206557" y="4954497"/>
                <a:ext cx="195293" cy="198815"/>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Calibri" panose="020F0502020204030204"/>
                  <a:ea typeface="+mn-ea"/>
                  <a:cs typeface="Arial" charset="0"/>
                </a:endParaRPr>
              </a:p>
            </p:txBody>
          </p:sp>
          <p:sp>
            <p:nvSpPr>
              <p:cNvPr id="280" name="Rectangle 144"/>
              <p:cNvSpPr>
                <a:spLocks noChangeArrowheads="1"/>
              </p:cNvSpPr>
              <p:nvPr/>
            </p:nvSpPr>
            <p:spPr bwMode="auto">
              <a:xfrm>
                <a:off x="365760" y="5508375"/>
                <a:ext cx="365760" cy="121920"/>
              </a:xfrm>
              <a:prstGeom prst="rect">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1" name="Rectangle 145"/>
              <p:cNvSpPr>
                <a:spLocks noChangeArrowheads="1"/>
              </p:cNvSpPr>
              <p:nvPr/>
            </p:nvSpPr>
            <p:spPr bwMode="auto">
              <a:xfrm>
                <a:off x="853016" y="5014573"/>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282" name="Rectangle 145"/>
              <p:cNvSpPr>
                <a:spLocks noChangeArrowheads="1"/>
              </p:cNvSpPr>
              <p:nvPr/>
            </p:nvSpPr>
            <p:spPr bwMode="auto">
              <a:xfrm>
                <a:off x="853440" y="5669279"/>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Production 	Total of 32 (31 states + NYC)</a:t>
                </a:r>
                <a:r>
                  <a:rPr kumimoji="0" lang="en-US" sz="1067"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a:t>
                </a:r>
              </a:p>
            </p:txBody>
          </p:sp>
          <p:sp>
            <p:nvSpPr>
              <p:cNvPr id="283" name="Rectangle 145"/>
              <p:cNvSpPr>
                <a:spLocks noChangeArrowheads="1"/>
              </p:cNvSpPr>
              <p:nvPr/>
            </p:nvSpPr>
            <p:spPr bwMode="auto">
              <a:xfrm>
                <a:off x="853016" y="5447415"/>
                <a:ext cx="4511464"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Onboarding	Total of 7 (states)  </a:t>
                </a:r>
              </a:p>
            </p:txBody>
          </p:sp>
          <p:sp>
            <p:nvSpPr>
              <p:cNvPr id="285" name="Freeform 334"/>
              <p:cNvSpPr>
                <a:spLocks noChangeArrowheads="1"/>
              </p:cNvSpPr>
              <p:nvPr/>
            </p:nvSpPr>
            <p:spPr bwMode="auto">
              <a:xfrm>
                <a:off x="9613349" y="1286519"/>
                <a:ext cx="541867" cy="882651"/>
              </a:xfrm>
              <a:custGeom>
                <a:avLst/>
                <a:gdLst/>
                <a:ahLst/>
                <a:cxnLst>
                  <a:cxn ang="0">
                    <a:pos x="61" y="13"/>
                  </a:cxn>
                  <a:cxn ang="0">
                    <a:pos x="22" y="90"/>
                  </a:cxn>
                  <a:cxn ang="0">
                    <a:pos x="41" y="118"/>
                  </a:cxn>
                  <a:cxn ang="0">
                    <a:pos x="22" y="152"/>
                  </a:cxn>
                  <a:cxn ang="0">
                    <a:pos x="34" y="164"/>
                  </a:cxn>
                  <a:cxn ang="0">
                    <a:pos x="26" y="188"/>
                  </a:cxn>
                  <a:cxn ang="0">
                    <a:pos x="26" y="226"/>
                  </a:cxn>
                  <a:cxn ang="0">
                    <a:pos x="0" y="241"/>
                  </a:cxn>
                  <a:cxn ang="0">
                    <a:pos x="10" y="253"/>
                  </a:cxn>
                  <a:cxn ang="0">
                    <a:pos x="65" y="397"/>
                  </a:cxn>
                  <a:cxn ang="0">
                    <a:pos x="107" y="417"/>
                  </a:cxn>
                  <a:cxn ang="0">
                    <a:pos x="104" y="386"/>
                  </a:cxn>
                  <a:cxn ang="0">
                    <a:pos x="125" y="363"/>
                  </a:cxn>
                  <a:cxn ang="0">
                    <a:pos x="117" y="339"/>
                  </a:cxn>
                  <a:cxn ang="0">
                    <a:pos x="170" y="308"/>
                  </a:cxn>
                  <a:cxn ang="0">
                    <a:pos x="173" y="267"/>
                  </a:cxn>
                  <a:cxn ang="0">
                    <a:pos x="203" y="266"/>
                  </a:cxn>
                  <a:cxn ang="0">
                    <a:pos x="227" y="234"/>
                  </a:cxn>
                  <a:cxn ang="0">
                    <a:pos x="256" y="213"/>
                  </a:cxn>
                  <a:cxn ang="0">
                    <a:pos x="256" y="188"/>
                  </a:cxn>
                  <a:cxn ang="0">
                    <a:pos x="217" y="180"/>
                  </a:cxn>
                  <a:cxn ang="0">
                    <a:pos x="210" y="152"/>
                  </a:cxn>
                  <a:cxn ang="0">
                    <a:pos x="169" y="148"/>
                  </a:cxn>
                  <a:cxn ang="0">
                    <a:pos x="136" y="25"/>
                  </a:cxn>
                  <a:cxn ang="0">
                    <a:pos x="121" y="0"/>
                  </a:cxn>
                  <a:cxn ang="0">
                    <a:pos x="80" y="9"/>
                  </a:cxn>
                  <a:cxn ang="0">
                    <a:pos x="74" y="23"/>
                  </a:cxn>
                  <a:cxn ang="0">
                    <a:pos x="61" y="13"/>
                  </a:cxn>
                </a:cxnLst>
                <a:rect l="0" t="0" r="r" b="b"/>
                <a:pathLst>
                  <a:path w="256" h="417">
                    <a:moveTo>
                      <a:pt x="61" y="13"/>
                    </a:moveTo>
                    <a:lnTo>
                      <a:pt x="22" y="90"/>
                    </a:lnTo>
                    <a:lnTo>
                      <a:pt x="41" y="118"/>
                    </a:lnTo>
                    <a:lnTo>
                      <a:pt x="22" y="152"/>
                    </a:lnTo>
                    <a:lnTo>
                      <a:pt x="34" y="164"/>
                    </a:lnTo>
                    <a:lnTo>
                      <a:pt x="26" y="188"/>
                    </a:lnTo>
                    <a:lnTo>
                      <a:pt x="26" y="226"/>
                    </a:lnTo>
                    <a:lnTo>
                      <a:pt x="0" y="241"/>
                    </a:lnTo>
                    <a:lnTo>
                      <a:pt x="10" y="253"/>
                    </a:lnTo>
                    <a:lnTo>
                      <a:pt x="65" y="397"/>
                    </a:lnTo>
                    <a:lnTo>
                      <a:pt x="107" y="417"/>
                    </a:lnTo>
                    <a:lnTo>
                      <a:pt x="104" y="386"/>
                    </a:lnTo>
                    <a:lnTo>
                      <a:pt x="125" y="363"/>
                    </a:lnTo>
                    <a:lnTo>
                      <a:pt x="117" y="339"/>
                    </a:lnTo>
                    <a:lnTo>
                      <a:pt x="170" y="308"/>
                    </a:lnTo>
                    <a:lnTo>
                      <a:pt x="173" y="267"/>
                    </a:lnTo>
                    <a:lnTo>
                      <a:pt x="203" y="266"/>
                    </a:lnTo>
                    <a:lnTo>
                      <a:pt x="227" y="234"/>
                    </a:lnTo>
                    <a:lnTo>
                      <a:pt x="256" y="213"/>
                    </a:lnTo>
                    <a:lnTo>
                      <a:pt x="256" y="188"/>
                    </a:lnTo>
                    <a:lnTo>
                      <a:pt x="217" y="180"/>
                    </a:lnTo>
                    <a:lnTo>
                      <a:pt x="210" y="152"/>
                    </a:lnTo>
                    <a:lnTo>
                      <a:pt x="169" y="148"/>
                    </a:lnTo>
                    <a:lnTo>
                      <a:pt x="136" y="25"/>
                    </a:lnTo>
                    <a:lnTo>
                      <a:pt x="121" y="0"/>
                    </a:lnTo>
                    <a:lnTo>
                      <a:pt x="80" y="9"/>
                    </a:lnTo>
                    <a:lnTo>
                      <a:pt x="74" y="23"/>
                    </a:lnTo>
                    <a:lnTo>
                      <a:pt x="61"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86" name="Freeform 335"/>
              <p:cNvSpPr>
                <a:spLocks noChangeArrowheads="1"/>
              </p:cNvSpPr>
              <p:nvPr/>
            </p:nvSpPr>
            <p:spPr bwMode="auto">
              <a:xfrm>
                <a:off x="8748184" y="3062755"/>
                <a:ext cx="700616" cy="306916"/>
              </a:xfrm>
              <a:custGeom>
                <a:avLst/>
                <a:gdLst/>
                <a:ahLst/>
                <a:cxnLst>
                  <a:cxn ang="0">
                    <a:pos x="0" y="50"/>
                  </a:cxn>
                  <a:cxn ang="0">
                    <a:pos x="245" y="0"/>
                  </a:cxn>
                  <a:cxn ang="0">
                    <a:pos x="286" y="99"/>
                  </a:cxn>
                  <a:cxn ang="0">
                    <a:pos x="328" y="88"/>
                  </a:cxn>
                  <a:cxn ang="0">
                    <a:pos x="331" y="139"/>
                  </a:cxn>
                  <a:cxn ang="0">
                    <a:pos x="296" y="145"/>
                  </a:cxn>
                  <a:cxn ang="0">
                    <a:pos x="266" y="112"/>
                  </a:cxn>
                  <a:cxn ang="0">
                    <a:pos x="245" y="74"/>
                  </a:cxn>
                  <a:cxn ang="0">
                    <a:pos x="242" y="18"/>
                  </a:cxn>
                  <a:cxn ang="0">
                    <a:pos x="227" y="46"/>
                  </a:cxn>
                  <a:cxn ang="0">
                    <a:pos x="245" y="128"/>
                  </a:cxn>
                  <a:cxn ang="0">
                    <a:pos x="172" y="140"/>
                  </a:cxn>
                  <a:cxn ang="0">
                    <a:pos x="169" y="80"/>
                  </a:cxn>
                  <a:cxn ang="0">
                    <a:pos x="126" y="54"/>
                  </a:cxn>
                  <a:cxn ang="0">
                    <a:pos x="87" y="47"/>
                  </a:cxn>
                  <a:cxn ang="0">
                    <a:pos x="9" y="88"/>
                  </a:cxn>
                  <a:cxn ang="0">
                    <a:pos x="0" y="50"/>
                  </a:cxn>
                </a:cxnLst>
                <a:rect l="0" t="0" r="r" b="b"/>
                <a:pathLst>
                  <a:path w="331" h="145">
                    <a:moveTo>
                      <a:pt x="0" y="50"/>
                    </a:moveTo>
                    <a:lnTo>
                      <a:pt x="245" y="0"/>
                    </a:lnTo>
                    <a:lnTo>
                      <a:pt x="286" y="99"/>
                    </a:lnTo>
                    <a:lnTo>
                      <a:pt x="328" y="88"/>
                    </a:lnTo>
                    <a:lnTo>
                      <a:pt x="331" y="139"/>
                    </a:lnTo>
                    <a:lnTo>
                      <a:pt x="296" y="145"/>
                    </a:lnTo>
                    <a:lnTo>
                      <a:pt x="266" y="112"/>
                    </a:lnTo>
                    <a:lnTo>
                      <a:pt x="245" y="74"/>
                    </a:lnTo>
                    <a:lnTo>
                      <a:pt x="242" y="18"/>
                    </a:lnTo>
                    <a:lnTo>
                      <a:pt x="227" y="46"/>
                    </a:lnTo>
                    <a:lnTo>
                      <a:pt x="245" y="128"/>
                    </a:lnTo>
                    <a:lnTo>
                      <a:pt x="172" y="140"/>
                    </a:lnTo>
                    <a:lnTo>
                      <a:pt x="169" y="80"/>
                    </a:lnTo>
                    <a:lnTo>
                      <a:pt x="126" y="54"/>
                    </a:lnTo>
                    <a:lnTo>
                      <a:pt x="87" y="47"/>
                    </a:lnTo>
                    <a:lnTo>
                      <a:pt x="9" y="88"/>
                    </a:lnTo>
                    <a:lnTo>
                      <a:pt x="0" y="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7" name="Freeform 336"/>
              <p:cNvSpPr>
                <a:spLocks noChangeArrowheads="1"/>
              </p:cNvSpPr>
              <p:nvPr/>
            </p:nvSpPr>
            <p:spPr bwMode="auto">
              <a:xfrm>
                <a:off x="3062818" y="1369422"/>
                <a:ext cx="924983" cy="715433"/>
              </a:xfrm>
              <a:custGeom>
                <a:avLst/>
                <a:gdLst/>
                <a:ahLst/>
                <a:cxnLst>
                  <a:cxn ang="0">
                    <a:pos x="111" y="0"/>
                  </a:cxn>
                  <a:cxn ang="0">
                    <a:pos x="201" y="25"/>
                  </a:cxn>
                  <a:cxn ang="0">
                    <a:pos x="268" y="42"/>
                  </a:cxn>
                  <a:cxn ang="0">
                    <a:pos x="302" y="50"/>
                  </a:cxn>
                  <a:cxn ang="0">
                    <a:pos x="336" y="55"/>
                  </a:cxn>
                  <a:cxn ang="0">
                    <a:pos x="381" y="64"/>
                  </a:cxn>
                  <a:cxn ang="0">
                    <a:pos x="437" y="75"/>
                  </a:cxn>
                  <a:cxn ang="0">
                    <a:pos x="401" y="338"/>
                  </a:cxn>
                  <a:cxn ang="0">
                    <a:pos x="233" y="300"/>
                  </a:cxn>
                  <a:cxn ang="0">
                    <a:pos x="209" y="317"/>
                  </a:cxn>
                  <a:cxn ang="0">
                    <a:pos x="178" y="291"/>
                  </a:cxn>
                  <a:cxn ang="0">
                    <a:pos x="151" y="317"/>
                  </a:cxn>
                  <a:cxn ang="0">
                    <a:pos x="127" y="295"/>
                  </a:cxn>
                  <a:cxn ang="0">
                    <a:pos x="57" y="291"/>
                  </a:cxn>
                  <a:cxn ang="0">
                    <a:pos x="66" y="248"/>
                  </a:cxn>
                  <a:cxn ang="0">
                    <a:pos x="16" y="246"/>
                  </a:cxn>
                  <a:cxn ang="0">
                    <a:pos x="12" y="219"/>
                  </a:cxn>
                  <a:cxn ang="0">
                    <a:pos x="21" y="194"/>
                  </a:cxn>
                  <a:cxn ang="0">
                    <a:pos x="9" y="170"/>
                  </a:cxn>
                  <a:cxn ang="0">
                    <a:pos x="10" y="104"/>
                  </a:cxn>
                  <a:cxn ang="0">
                    <a:pos x="0" y="54"/>
                  </a:cxn>
                  <a:cxn ang="0">
                    <a:pos x="6" y="35"/>
                  </a:cxn>
                  <a:cxn ang="0">
                    <a:pos x="29" y="42"/>
                  </a:cxn>
                  <a:cxn ang="0">
                    <a:pos x="51" y="72"/>
                  </a:cxn>
                  <a:cxn ang="0">
                    <a:pos x="95" y="79"/>
                  </a:cxn>
                  <a:cxn ang="0">
                    <a:pos x="106" y="103"/>
                  </a:cxn>
                  <a:cxn ang="0">
                    <a:pos x="85" y="103"/>
                  </a:cxn>
                  <a:cxn ang="0">
                    <a:pos x="82" y="124"/>
                  </a:cxn>
                  <a:cxn ang="0">
                    <a:pos x="95" y="127"/>
                  </a:cxn>
                  <a:cxn ang="0">
                    <a:pos x="99" y="148"/>
                  </a:cxn>
                  <a:cxn ang="0">
                    <a:pos x="74" y="164"/>
                  </a:cxn>
                  <a:cxn ang="0">
                    <a:pos x="74" y="177"/>
                  </a:cxn>
                  <a:cxn ang="0">
                    <a:pos x="103" y="177"/>
                  </a:cxn>
                  <a:cxn ang="0">
                    <a:pos x="111" y="141"/>
                  </a:cxn>
                  <a:cxn ang="0">
                    <a:pos x="133" y="119"/>
                  </a:cxn>
                  <a:cxn ang="0">
                    <a:pos x="106" y="62"/>
                  </a:cxn>
                  <a:cxn ang="0">
                    <a:pos x="123" y="43"/>
                  </a:cxn>
                  <a:cxn ang="0">
                    <a:pos x="111" y="0"/>
                  </a:cxn>
                </a:cxnLst>
                <a:rect l="0" t="0" r="r" b="b"/>
                <a:pathLst>
                  <a:path w="437" h="338">
                    <a:moveTo>
                      <a:pt x="111" y="0"/>
                    </a:moveTo>
                    <a:lnTo>
                      <a:pt x="201" y="25"/>
                    </a:lnTo>
                    <a:lnTo>
                      <a:pt x="268" y="42"/>
                    </a:lnTo>
                    <a:lnTo>
                      <a:pt x="302" y="50"/>
                    </a:lnTo>
                    <a:lnTo>
                      <a:pt x="336" y="55"/>
                    </a:lnTo>
                    <a:lnTo>
                      <a:pt x="381" y="64"/>
                    </a:lnTo>
                    <a:lnTo>
                      <a:pt x="437" y="75"/>
                    </a:lnTo>
                    <a:lnTo>
                      <a:pt x="401" y="338"/>
                    </a:lnTo>
                    <a:lnTo>
                      <a:pt x="233" y="300"/>
                    </a:lnTo>
                    <a:lnTo>
                      <a:pt x="209" y="317"/>
                    </a:lnTo>
                    <a:lnTo>
                      <a:pt x="178" y="291"/>
                    </a:lnTo>
                    <a:lnTo>
                      <a:pt x="151" y="317"/>
                    </a:lnTo>
                    <a:lnTo>
                      <a:pt x="127" y="295"/>
                    </a:lnTo>
                    <a:lnTo>
                      <a:pt x="57" y="291"/>
                    </a:lnTo>
                    <a:lnTo>
                      <a:pt x="66" y="248"/>
                    </a:lnTo>
                    <a:lnTo>
                      <a:pt x="16" y="246"/>
                    </a:lnTo>
                    <a:lnTo>
                      <a:pt x="12" y="219"/>
                    </a:lnTo>
                    <a:lnTo>
                      <a:pt x="21" y="194"/>
                    </a:lnTo>
                    <a:lnTo>
                      <a:pt x="9" y="170"/>
                    </a:lnTo>
                    <a:lnTo>
                      <a:pt x="10" y="104"/>
                    </a:lnTo>
                    <a:lnTo>
                      <a:pt x="0" y="54"/>
                    </a:lnTo>
                    <a:lnTo>
                      <a:pt x="6" y="35"/>
                    </a:lnTo>
                    <a:lnTo>
                      <a:pt x="29" y="42"/>
                    </a:lnTo>
                    <a:lnTo>
                      <a:pt x="51" y="72"/>
                    </a:lnTo>
                    <a:lnTo>
                      <a:pt x="95" y="79"/>
                    </a:lnTo>
                    <a:lnTo>
                      <a:pt x="106" y="103"/>
                    </a:lnTo>
                    <a:lnTo>
                      <a:pt x="85" y="103"/>
                    </a:lnTo>
                    <a:lnTo>
                      <a:pt x="82" y="124"/>
                    </a:lnTo>
                    <a:lnTo>
                      <a:pt x="95" y="127"/>
                    </a:lnTo>
                    <a:lnTo>
                      <a:pt x="99" y="148"/>
                    </a:lnTo>
                    <a:lnTo>
                      <a:pt x="74" y="164"/>
                    </a:lnTo>
                    <a:lnTo>
                      <a:pt x="74" y="177"/>
                    </a:lnTo>
                    <a:lnTo>
                      <a:pt x="103" y="177"/>
                    </a:lnTo>
                    <a:lnTo>
                      <a:pt x="111" y="141"/>
                    </a:lnTo>
                    <a:lnTo>
                      <a:pt x="133" y="119"/>
                    </a:lnTo>
                    <a:lnTo>
                      <a:pt x="106" y="62"/>
                    </a:lnTo>
                    <a:lnTo>
                      <a:pt x="123" y="43"/>
                    </a:lnTo>
                    <a:lnTo>
                      <a:pt x="111"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8" name="Freeform 337"/>
              <p:cNvSpPr>
                <a:spLocks noChangeArrowheads="1"/>
              </p:cNvSpPr>
              <p:nvPr/>
            </p:nvSpPr>
            <p:spPr bwMode="auto">
              <a:xfrm>
                <a:off x="2844800" y="1885888"/>
                <a:ext cx="1151467" cy="931333"/>
              </a:xfrm>
              <a:custGeom>
                <a:avLst/>
                <a:gdLst/>
                <a:ahLst/>
                <a:cxnLst>
                  <a:cxn ang="0">
                    <a:pos x="119" y="0"/>
                  </a:cxn>
                  <a:cxn ang="0">
                    <a:pos x="103" y="10"/>
                  </a:cxn>
                  <a:cxn ang="0">
                    <a:pos x="92" y="48"/>
                  </a:cxn>
                  <a:cxn ang="0">
                    <a:pos x="83" y="81"/>
                  </a:cxn>
                  <a:cxn ang="0">
                    <a:pos x="76" y="106"/>
                  </a:cxn>
                  <a:cxn ang="0">
                    <a:pos x="66" y="135"/>
                  </a:cxn>
                  <a:cxn ang="0">
                    <a:pos x="55" y="165"/>
                  </a:cxn>
                  <a:cxn ang="0">
                    <a:pos x="41" y="195"/>
                  </a:cxn>
                  <a:cxn ang="0">
                    <a:pos x="21" y="232"/>
                  </a:cxn>
                  <a:cxn ang="0">
                    <a:pos x="0" y="266"/>
                  </a:cxn>
                  <a:cxn ang="0">
                    <a:pos x="0" y="343"/>
                  </a:cxn>
                  <a:cxn ang="0">
                    <a:pos x="305" y="409"/>
                  </a:cxn>
                  <a:cxn ang="0">
                    <a:pos x="446" y="440"/>
                  </a:cxn>
                  <a:cxn ang="0">
                    <a:pos x="475" y="288"/>
                  </a:cxn>
                  <a:cxn ang="0">
                    <a:pos x="493" y="274"/>
                  </a:cxn>
                  <a:cxn ang="0">
                    <a:pos x="476" y="240"/>
                  </a:cxn>
                  <a:cxn ang="0">
                    <a:pos x="485" y="206"/>
                  </a:cxn>
                  <a:cxn ang="0">
                    <a:pos x="544" y="147"/>
                  </a:cxn>
                  <a:cxn ang="0">
                    <a:pos x="504" y="93"/>
                  </a:cxn>
                  <a:cxn ang="0">
                    <a:pos x="334" y="56"/>
                  </a:cxn>
                  <a:cxn ang="0">
                    <a:pos x="311" y="72"/>
                  </a:cxn>
                  <a:cxn ang="0">
                    <a:pos x="280" y="45"/>
                  </a:cxn>
                  <a:cxn ang="0">
                    <a:pos x="254" y="73"/>
                  </a:cxn>
                  <a:cxn ang="0">
                    <a:pos x="227" y="45"/>
                  </a:cxn>
                  <a:cxn ang="0">
                    <a:pos x="160" y="47"/>
                  </a:cxn>
                  <a:cxn ang="0">
                    <a:pos x="169" y="4"/>
                  </a:cxn>
                  <a:cxn ang="0">
                    <a:pos x="119" y="0"/>
                  </a:cxn>
                </a:cxnLst>
                <a:rect l="0" t="0" r="r" b="b"/>
                <a:pathLst>
                  <a:path w="544" h="440">
                    <a:moveTo>
                      <a:pt x="119" y="0"/>
                    </a:moveTo>
                    <a:lnTo>
                      <a:pt x="103" y="10"/>
                    </a:lnTo>
                    <a:lnTo>
                      <a:pt x="92" y="48"/>
                    </a:lnTo>
                    <a:lnTo>
                      <a:pt x="83" y="81"/>
                    </a:lnTo>
                    <a:lnTo>
                      <a:pt x="76" y="106"/>
                    </a:lnTo>
                    <a:lnTo>
                      <a:pt x="66" y="135"/>
                    </a:lnTo>
                    <a:lnTo>
                      <a:pt x="55" y="165"/>
                    </a:lnTo>
                    <a:lnTo>
                      <a:pt x="41" y="195"/>
                    </a:lnTo>
                    <a:lnTo>
                      <a:pt x="21" y="232"/>
                    </a:lnTo>
                    <a:lnTo>
                      <a:pt x="0" y="266"/>
                    </a:lnTo>
                    <a:lnTo>
                      <a:pt x="0" y="343"/>
                    </a:lnTo>
                    <a:lnTo>
                      <a:pt x="305" y="409"/>
                    </a:lnTo>
                    <a:lnTo>
                      <a:pt x="446" y="440"/>
                    </a:lnTo>
                    <a:lnTo>
                      <a:pt x="475" y="288"/>
                    </a:lnTo>
                    <a:lnTo>
                      <a:pt x="493" y="274"/>
                    </a:lnTo>
                    <a:lnTo>
                      <a:pt x="476" y="240"/>
                    </a:lnTo>
                    <a:lnTo>
                      <a:pt x="485" y="206"/>
                    </a:lnTo>
                    <a:lnTo>
                      <a:pt x="544" y="147"/>
                    </a:lnTo>
                    <a:lnTo>
                      <a:pt x="504" y="93"/>
                    </a:lnTo>
                    <a:lnTo>
                      <a:pt x="334" y="56"/>
                    </a:lnTo>
                    <a:lnTo>
                      <a:pt x="311" y="72"/>
                    </a:lnTo>
                    <a:lnTo>
                      <a:pt x="280" y="45"/>
                    </a:lnTo>
                    <a:lnTo>
                      <a:pt x="254" y="73"/>
                    </a:lnTo>
                    <a:lnTo>
                      <a:pt x="227" y="45"/>
                    </a:lnTo>
                    <a:lnTo>
                      <a:pt x="160" y="47"/>
                    </a:lnTo>
                    <a:lnTo>
                      <a:pt x="169" y="4"/>
                    </a:lnTo>
                    <a:lnTo>
                      <a:pt x="119"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9" name="Freeform 338"/>
              <p:cNvSpPr>
                <a:spLocks noChangeArrowheads="1"/>
              </p:cNvSpPr>
              <p:nvPr/>
            </p:nvSpPr>
            <p:spPr bwMode="auto">
              <a:xfrm>
                <a:off x="2753785" y="2607671"/>
                <a:ext cx="1212849" cy="1979084"/>
              </a:xfrm>
              <a:custGeom>
                <a:avLst/>
                <a:gdLst/>
                <a:ahLst/>
                <a:cxnLst>
                  <a:cxn ang="0">
                    <a:pos x="44" y="0"/>
                  </a:cxn>
                  <a:cxn ang="0">
                    <a:pos x="307" y="55"/>
                  </a:cxn>
                  <a:cxn ang="0">
                    <a:pos x="249" y="330"/>
                  </a:cxn>
                  <a:cxn ang="0">
                    <a:pos x="547" y="750"/>
                  </a:cxn>
                  <a:cxn ang="0">
                    <a:pos x="573" y="803"/>
                  </a:cxn>
                  <a:cxn ang="0">
                    <a:pos x="546" y="828"/>
                  </a:cxn>
                  <a:cxn ang="0">
                    <a:pos x="527" y="874"/>
                  </a:cxn>
                  <a:cxn ang="0">
                    <a:pos x="510" y="902"/>
                  </a:cxn>
                  <a:cxn ang="0">
                    <a:pos x="528" y="926"/>
                  </a:cxn>
                  <a:cxn ang="0">
                    <a:pos x="498" y="935"/>
                  </a:cxn>
                  <a:cxn ang="0">
                    <a:pos x="323" y="929"/>
                  </a:cxn>
                  <a:cxn ang="0">
                    <a:pos x="313" y="874"/>
                  </a:cxn>
                  <a:cxn ang="0">
                    <a:pos x="281" y="833"/>
                  </a:cxn>
                  <a:cxn ang="0">
                    <a:pos x="260" y="820"/>
                  </a:cxn>
                  <a:cxn ang="0">
                    <a:pos x="254" y="791"/>
                  </a:cxn>
                  <a:cxn ang="0">
                    <a:pos x="234" y="775"/>
                  </a:cxn>
                  <a:cxn ang="0">
                    <a:pos x="216" y="757"/>
                  </a:cxn>
                  <a:cxn ang="0">
                    <a:pos x="211" y="734"/>
                  </a:cxn>
                  <a:cxn ang="0">
                    <a:pos x="193" y="719"/>
                  </a:cxn>
                  <a:cxn ang="0">
                    <a:pos x="166" y="727"/>
                  </a:cxn>
                  <a:cxn ang="0">
                    <a:pos x="135" y="716"/>
                  </a:cxn>
                  <a:cxn ang="0">
                    <a:pos x="135" y="705"/>
                  </a:cxn>
                  <a:cxn ang="0">
                    <a:pos x="135" y="678"/>
                  </a:cxn>
                  <a:cxn ang="0">
                    <a:pos x="122" y="651"/>
                  </a:cxn>
                  <a:cxn ang="0">
                    <a:pos x="121" y="627"/>
                  </a:cxn>
                  <a:cxn ang="0">
                    <a:pos x="107" y="606"/>
                  </a:cxn>
                  <a:cxn ang="0">
                    <a:pos x="111" y="586"/>
                  </a:cxn>
                  <a:cxn ang="0">
                    <a:pos x="73" y="538"/>
                  </a:cxn>
                  <a:cxn ang="0">
                    <a:pos x="73" y="512"/>
                  </a:cxn>
                  <a:cxn ang="0">
                    <a:pos x="93" y="501"/>
                  </a:cxn>
                  <a:cxn ang="0">
                    <a:pos x="93" y="484"/>
                  </a:cxn>
                  <a:cxn ang="0">
                    <a:pos x="73" y="479"/>
                  </a:cxn>
                  <a:cxn ang="0">
                    <a:pos x="65" y="453"/>
                  </a:cxn>
                  <a:cxn ang="0">
                    <a:pos x="54" y="407"/>
                  </a:cxn>
                  <a:cxn ang="0">
                    <a:pos x="82" y="432"/>
                  </a:cxn>
                  <a:cxn ang="0">
                    <a:pos x="72" y="401"/>
                  </a:cxn>
                  <a:cxn ang="0">
                    <a:pos x="93" y="401"/>
                  </a:cxn>
                  <a:cxn ang="0">
                    <a:pos x="93" y="377"/>
                  </a:cxn>
                  <a:cxn ang="0">
                    <a:pos x="72" y="362"/>
                  </a:cxn>
                  <a:cxn ang="0">
                    <a:pos x="62" y="383"/>
                  </a:cxn>
                  <a:cxn ang="0">
                    <a:pos x="44" y="375"/>
                  </a:cxn>
                  <a:cxn ang="0">
                    <a:pos x="7" y="271"/>
                  </a:cxn>
                  <a:cxn ang="0">
                    <a:pos x="16" y="195"/>
                  </a:cxn>
                  <a:cxn ang="0">
                    <a:pos x="0" y="153"/>
                  </a:cxn>
                  <a:cxn ang="0">
                    <a:pos x="8" y="121"/>
                  </a:cxn>
                  <a:cxn ang="0">
                    <a:pos x="27" y="115"/>
                  </a:cxn>
                  <a:cxn ang="0">
                    <a:pos x="44" y="62"/>
                  </a:cxn>
                  <a:cxn ang="0">
                    <a:pos x="44" y="0"/>
                  </a:cxn>
                </a:cxnLst>
                <a:rect l="0" t="0" r="r" b="b"/>
                <a:pathLst>
                  <a:path w="573" h="935">
                    <a:moveTo>
                      <a:pt x="44" y="0"/>
                    </a:moveTo>
                    <a:lnTo>
                      <a:pt x="307" y="55"/>
                    </a:lnTo>
                    <a:lnTo>
                      <a:pt x="249" y="330"/>
                    </a:lnTo>
                    <a:lnTo>
                      <a:pt x="547" y="750"/>
                    </a:lnTo>
                    <a:lnTo>
                      <a:pt x="573" y="803"/>
                    </a:lnTo>
                    <a:lnTo>
                      <a:pt x="546" y="828"/>
                    </a:lnTo>
                    <a:lnTo>
                      <a:pt x="527" y="874"/>
                    </a:lnTo>
                    <a:lnTo>
                      <a:pt x="510" y="902"/>
                    </a:lnTo>
                    <a:lnTo>
                      <a:pt x="528" y="926"/>
                    </a:lnTo>
                    <a:lnTo>
                      <a:pt x="498" y="935"/>
                    </a:lnTo>
                    <a:lnTo>
                      <a:pt x="323" y="929"/>
                    </a:lnTo>
                    <a:lnTo>
                      <a:pt x="313" y="874"/>
                    </a:lnTo>
                    <a:lnTo>
                      <a:pt x="281" y="833"/>
                    </a:lnTo>
                    <a:lnTo>
                      <a:pt x="260" y="820"/>
                    </a:lnTo>
                    <a:lnTo>
                      <a:pt x="254" y="791"/>
                    </a:lnTo>
                    <a:lnTo>
                      <a:pt x="234" y="775"/>
                    </a:lnTo>
                    <a:lnTo>
                      <a:pt x="216" y="757"/>
                    </a:lnTo>
                    <a:lnTo>
                      <a:pt x="211" y="734"/>
                    </a:lnTo>
                    <a:lnTo>
                      <a:pt x="193" y="719"/>
                    </a:lnTo>
                    <a:lnTo>
                      <a:pt x="166" y="727"/>
                    </a:lnTo>
                    <a:lnTo>
                      <a:pt x="135" y="716"/>
                    </a:lnTo>
                    <a:lnTo>
                      <a:pt x="135" y="705"/>
                    </a:lnTo>
                    <a:lnTo>
                      <a:pt x="135" y="678"/>
                    </a:lnTo>
                    <a:lnTo>
                      <a:pt x="122" y="651"/>
                    </a:lnTo>
                    <a:lnTo>
                      <a:pt x="121" y="627"/>
                    </a:lnTo>
                    <a:lnTo>
                      <a:pt x="107" y="606"/>
                    </a:lnTo>
                    <a:lnTo>
                      <a:pt x="111" y="586"/>
                    </a:lnTo>
                    <a:lnTo>
                      <a:pt x="73" y="538"/>
                    </a:lnTo>
                    <a:lnTo>
                      <a:pt x="73" y="512"/>
                    </a:lnTo>
                    <a:lnTo>
                      <a:pt x="93" y="501"/>
                    </a:lnTo>
                    <a:lnTo>
                      <a:pt x="93" y="484"/>
                    </a:lnTo>
                    <a:lnTo>
                      <a:pt x="73" y="479"/>
                    </a:lnTo>
                    <a:lnTo>
                      <a:pt x="65" y="453"/>
                    </a:lnTo>
                    <a:lnTo>
                      <a:pt x="54" y="407"/>
                    </a:lnTo>
                    <a:lnTo>
                      <a:pt x="82" y="432"/>
                    </a:lnTo>
                    <a:lnTo>
                      <a:pt x="72" y="401"/>
                    </a:lnTo>
                    <a:lnTo>
                      <a:pt x="93" y="401"/>
                    </a:lnTo>
                    <a:lnTo>
                      <a:pt x="93" y="377"/>
                    </a:lnTo>
                    <a:lnTo>
                      <a:pt x="72" y="362"/>
                    </a:lnTo>
                    <a:lnTo>
                      <a:pt x="62" y="383"/>
                    </a:lnTo>
                    <a:lnTo>
                      <a:pt x="44" y="375"/>
                    </a:lnTo>
                    <a:lnTo>
                      <a:pt x="7" y="271"/>
                    </a:lnTo>
                    <a:lnTo>
                      <a:pt x="16" y="195"/>
                    </a:lnTo>
                    <a:lnTo>
                      <a:pt x="0" y="153"/>
                    </a:lnTo>
                    <a:lnTo>
                      <a:pt x="8" y="121"/>
                    </a:lnTo>
                    <a:lnTo>
                      <a:pt x="27" y="115"/>
                    </a:lnTo>
                    <a:lnTo>
                      <a:pt x="44" y="62"/>
                    </a:lnTo>
                    <a:lnTo>
                      <a:pt x="44"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0" name="Freeform 339"/>
              <p:cNvSpPr>
                <a:spLocks noChangeArrowheads="1"/>
              </p:cNvSpPr>
              <p:nvPr/>
            </p:nvSpPr>
            <p:spPr bwMode="auto">
              <a:xfrm>
                <a:off x="3280834" y="2730438"/>
                <a:ext cx="920751" cy="1462617"/>
              </a:xfrm>
              <a:custGeom>
                <a:avLst/>
                <a:gdLst/>
                <a:ahLst/>
                <a:cxnLst>
                  <a:cxn ang="0">
                    <a:pos x="56" y="0"/>
                  </a:cxn>
                  <a:cxn ang="0">
                    <a:pos x="0" y="274"/>
                  </a:cxn>
                  <a:cxn ang="0">
                    <a:pos x="297" y="691"/>
                  </a:cxn>
                  <a:cxn ang="0">
                    <a:pos x="314" y="673"/>
                  </a:cxn>
                  <a:cxn ang="0">
                    <a:pos x="314" y="590"/>
                  </a:cxn>
                  <a:cxn ang="0">
                    <a:pos x="349" y="597"/>
                  </a:cxn>
                  <a:cxn ang="0">
                    <a:pos x="388" y="343"/>
                  </a:cxn>
                  <a:cxn ang="0">
                    <a:pos x="413" y="172"/>
                  </a:cxn>
                  <a:cxn ang="0">
                    <a:pos x="421" y="119"/>
                  </a:cxn>
                  <a:cxn ang="0">
                    <a:pos x="435" y="74"/>
                  </a:cxn>
                  <a:cxn ang="0">
                    <a:pos x="240" y="41"/>
                  </a:cxn>
                  <a:cxn ang="0">
                    <a:pos x="56" y="0"/>
                  </a:cxn>
                </a:cxnLst>
                <a:rect l="0" t="0" r="r" b="b"/>
                <a:pathLst>
                  <a:path w="435" h="691">
                    <a:moveTo>
                      <a:pt x="56" y="0"/>
                    </a:moveTo>
                    <a:lnTo>
                      <a:pt x="0" y="274"/>
                    </a:lnTo>
                    <a:lnTo>
                      <a:pt x="297" y="691"/>
                    </a:lnTo>
                    <a:lnTo>
                      <a:pt x="314" y="673"/>
                    </a:lnTo>
                    <a:lnTo>
                      <a:pt x="314" y="590"/>
                    </a:lnTo>
                    <a:lnTo>
                      <a:pt x="349" y="597"/>
                    </a:lnTo>
                    <a:lnTo>
                      <a:pt x="388" y="343"/>
                    </a:lnTo>
                    <a:lnTo>
                      <a:pt x="413" y="172"/>
                    </a:lnTo>
                    <a:lnTo>
                      <a:pt x="421" y="119"/>
                    </a:lnTo>
                    <a:lnTo>
                      <a:pt x="435" y="74"/>
                    </a:lnTo>
                    <a:lnTo>
                      <a:pt x="240" y="41"/>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1" name="Freeform 340"/>
              <p:cNvSpPr>
                <a:spLocks noChangeArrowheads="1"/>
              </p:cNvSpPr>
              <p:nvPr/>
            </p:nvSpPr>
            <p:spPr bwMode="auto">
              <a:xfrm>
                <a:off x="3784600" y="1521821"/>
                <a:ext cx="831851" cy="1420283"/>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2" name="Freeform 341"/>
              <p:cNvSpPr>
                <a:spLocks noChangeArrowheads="1"/>
              </p:cNvSpPr>
              <p:nvPr/>
            </p:nvSpPr>
            <p:spPr bwMode="auto">
              <a:xfrm>
                <a:off x="4040718" y="2887071"/>
                <a:ext cx="766233" cy="1047751"/>
              </a:xfrm>
              <a:custGeom>
                <a:avLst/>
                <a:gdLst/>
                <a:ahLst/>
                <a:cxnLst>
                  <a:cxn ang="0">
                    <a:pos x="67" y="0"/>
                  </a:cxn>
                  <a:cxn ang="0">
                    <a:pos x="246" y="26"/>
                  </a:cxn>
                  <a:cxn ang="0">
                    <a:pos x="233" y="120"/>
                  </a:cxn>
                  <a:cxn ang="0">
                    <a:pos x="362" y="134"/>
                  </a:cxn>
                  <a:cxn ang="0">
                    <a:pos x="327" y="495"/>
                  </a:cxn>
                  <a:cxn ang="0">
                    <a:pos x="0" y="458"/>
                  </a:cxn>
                  <a:cxn ang="0">
                    <a:pos x="34" y="228"/>
                  </a:cxn>
                  <a:cxn ang="0">
                    <a:pos x="67" y="0"/>
                  </a:cxn>
                </a:cxnLst>
                <a:rect l="0" t="0" r="r" b="b"/>
                <a:pathLst>
                  <a:path w="362" h="495">
                    <a:moveTo>
                      <a:pt x="67" y="0"/>
                    </a:moveTo>
                    <a:lnTo>
                      <a:pt x="246" y="26"/>
                    </a:lnTo>
                    <a:lnTo>
                      <a:pt x="233" y="120"/>
                    </a:lnTo>
                    <a:lnTo>
                      <a:pt x="362" y="134"/>
                    </a:lnTo>
                    <a:lnTo>
                      <a:pt x="327" y="495"/>
                    </a:lnTo>
                    <a:lnTo>
                      <a:pt x="0" y="458"/>
                    </a:lnTo>
                    <a:lnTo>
                      <a:pt x="34" y="228"/>
                    </a:lnTo>
                    <a:lnTo>
                      <a:pt x="67"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3" name="Freeform 342"/>
              <p:cNvSpPr>
                <a:spLocks noChangeArrowheads="1"/>
              </p:cNvSpPr>
              <p:nvPr/>
            </p:nvSpPr>
            <p:spPr bwMode="auto">
              <a:xfrm>
                <a:off x="4076701" y="1536637"/>
                <a:ext cx="1443567" cy="950384"/>
              </a:xfrm>
              <a:custGeom>
                <a:avLst/>
                <a:gdLst/>
                <a:ahLst/>
                <a:cxnLst>
                  <a:cxn ang="0">
                    <a:pos x="11" y="0"/>
                  </a:cxn>
                  <a:cxn ang="0">
                    <a:pos x="146" y="19"/>
                  </a:cxn>
                  <a:cxn ang="0">
                    <a:pos x="226" y="30"/>
                  </a:cxn>
                  <a:cxn ang="0">
                    <a:pos x="332" y="41"/>
                  </a:cxn>
                  <a:cxn ang="0">
                    <a:pos x="431" y="52"/>
                  </a:cxn>
                  <a:cxn ang="0">
                    <a:pos x="602" y="65"/>
                  </a:cxn>
                  <a:cxn ang="0">
                    <a:pos x="682" y="71"/>
                  </a:cxn>
                  <a:cxn ang="0">
                    <a:pos x="679" y="438"/>
                  </a:cxn>
                  <a:cxn ang="0">
                    <a:pos x="262" y="400"/>
                  </a:cxn>
                  <a:cxn ang="0">
                    <a:pos x="253" y="449"/>
                  </a:cxn>
                  <a:cxn ang="0">
                    <a:pos x="237" y="425"/>
                  </a:cxn>
                  <a:cxn ang="0">
                    <a:pos x="200" y="429"/>
                  </a:cxn>
                  <a:cxn ang="0">
                    <a:pos x="143" y="438"/>
                  </a:cxn>
                  <a:cxn ang="0">
                    <a:pos x="134" y="375"/>
                  </a:cxn>
                  <a:cxn ang="0">
                    <a:pos x="69" y="326"/>
                  </a:cxn>
                  <a:cxn ang="0">
                    <a:pos x="78" y="277"/>
                  </a:cxn>
                  <a:cxn ang="0">
                    <a:pos x="85" y="238"/>
                  </a:cxn>
                  <a:cxn ang="0">
                    <a:pos x="0" y="113"/>
                  </a:cxn>
                  <a:cxn ang="0">
                    <a:pos x="11" y="0"/>
                  </a:cxn>
                </a:cxnLst>
                <a:rect l="0" t="0" r="r" b="b"/>
                <a:pathLst>
                  <a:path w="682" h="449">
                    <a:moveTo>
                      <a:pt x="11" y="0"/>
                    </a:moveTo>
                    <a:lnTo>
                      <a:pt x="146" y="19"/>
                    </a:lnTo>
                    <a:lnTo>
                      <a:pt x="226" y="30"/>
                    </a:lnTo>
                    <a:lnTo>
                      <a:pt x="332" y="41"/>
                    </a:lnTo>
                    <a:lnTo>
                      <a:pt x="431" y="52"/>
                    </a:lnTo>
                    <a:lnTo>
                      <a:pt x="602" y="65"/>
                    </a:lnTo>
                    <a:lnTo>
                      <a:pt x="682" y="71"/>
                    </a:lnTo>
                    <a:lnTo>
                      <a:pt x="679" y="438"/>
                    </a:lnTo>
                    <a:lnTo>
                      <a:pt x="262" y="400"/>
                    </a:lnTo>
                    <a:lnTo>
                      <a:pt x="253" y="449"/>
                    </a:lnTo>
                    <a:lnTo>
                      <a:pt x="237" y="425"/>
                    </a:lnTo>
                    <a:lnTo>
                      <a:pt x="200" y="429"/>
                    </a:lnTo>
                    <a:lnTo>
                      <a:pt x="143" y="438"/>
                    </a:lnTo>
                    <a:lnTo>
                      <a:pt x="134" y="375"/>
                    </a:lnTo>
                    <a:lnTo>
                      <a:pt x="69" y="326"/>
                    </a:lnTo>
                    <a:lnTo>
                      <a:pt x="78" y="277"/>
                    </a:lnTo>
                    <a:lnTo>
                      <a:pt x="85" y="238"/>
                    </a:lnTo>
                    <a:lnTo>
                      <a:pt x="0" y="113"/>
                    </a:lnTo>
                    <a:lnTo>
                      <a:pt x="1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4" name="Freeform 343"/>
              <p:cNvSpPr>
                <a:spLocks noChangeArrowheads="1"/>
              </p:cNvSpPr>
              <p:nvPr/>
            </p:nvSpPr>
            <p:spPr bwMode="auto">
              <a:xfrm>
                <a:off x="4527551" y="2374838"/>
                <a:ext cx="986367" cy="853017"/>
              </a:xfrm>
              <a:custGeom>
                <a:avLst/>
                <a:gdLst/>
                <a:ahLst/>
                <a:cxnLst>
                  <a:cxn ang="0">
                    <a:pos x="45" y="0"/>
                  </a:cxn>
                  <a:cxn ang="0">
                    <a:pos x="28" y="149"/>
                  </a:cxn>
                  <a:cxn ang="0">
                    <a:pos x="0" y="365"/>
                  </a:cxn>
                  <a:cxn ang="0">
                    <a:pos x="135" y="378"/>
                  </a:cxn>
                  <a:cxn ang="0">
                    <a:pos x="450" y="403"/>
                  </a:cxn>
                  <a:cxn ang="0">
                    <a:pos x="466" y="41"/>
                  </a:cxn>
                  <a:cxn ang="0">
                    <a:pos x="45" y="0"/>
                  </a:cxn>
                </a:cxnLst>
                <a:rect l="0" t="0" r="r" b="b"/>
                <a:pathLst>
                  <a:path w="466" h="403">
                    <a:moveTo>
                      <a:pt x="45" y="0"/>
                    </a:moveTo>
                    <a:lnTo>
                      <a:pt x="28" y="149"/>
                    </a:lnTo>
                    <a:lnTo>
                      <a:pt x="0" y="365"/>
                    </a:lnTo>
                    <a:lnTo>
                      <a:pt x="135" y="378"/>
                    </a:lnTo>
                    <a:lnTo>
                      <a:pt x="450" y="403"/>
                    </a:lnTo>
                    <a:lnTo>
                      <a:pt x="466" y="41"/>
                    </a:lnTo>
                    <a:lnTo>
                      <a:pt x="45"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5" name="Freeform 344"/>
              <p:cNvSpPr>
                <a:spLocks noChangeArrowheads="1"/>
              </p:cNvSpPr>
              <p:nvPr/>
            </p:nvSpPr>
            <p:spPr bwMode="auto">
              <a:xfrm>
                <a:off x="4726518" y="3170705"/>
                <a:ext cx="1028700" cy="808567"/>
              </a:xfrm>
              <a:custGeom>
                <a:avLst/>
                <a:gdLst/>
                <a:ahLst/>
                <a:cxnLst>
                  <a:cxn ang="0">
                    <a:pos x="41" y="0"/>
                  </a:cxn>
                  <a:cxn ang="0">
                    <a:pos x="16" y="230"/>
                  </a:cxn>
                  <a:cxn ang="0">
                    <a:pos x="0" y="362"/>
                  </a:cxn>
                  <a:cxn ang="0">
                    <a:pos x="244" y="375"/>
                  </a:cxn>
                  <a:cxn ang="0">
                    <a:pos x="475" y="382"/>
                  </a:cxn>
                  <a:cxn ang="0">
                    <a:pos x="482" y="203"/>
                  </a:cxn>
                  <a:cxn ang="0">
                    <a:pos x="486" y="29"/>
                  </a:cxn>
                  <a:cxn ang="0">
                    <a:pos x="353" y="26"/>
                  </a:cxn>
                  <a:cxn ang="0">
                    <a:pos x="41" y="0"/>
                  </a:cxn>
                </a:cxnLst>
                <a:rect l="0" t="0" r="r" b="b"/>
                <a:pathLst>
                  <a:path w="486" h="382">
                    <a:moveTo>
                      <a:pt x="41" y="0"/>
                    </a:moveTo>
                    <a:lnTo>
                      <a:pt x="16" y="230"/>
                    </a:lnTo>
                    <a:lnTo>
                      <a:pt x="0" y="362"/>
                    </a:lnTo>
                    <a:lnTo>
                      <a:pt x="244" y="375"/>
                    </a:lnTo>
                    <a:lnTo>
                      <a:pt x="475" y="382"/>
                    </a:lnTo>
                    <a:lnTo>
                      <a:pt x="482" y="203"/>
                    </a:lnTo>
                    <a:lnTo>
                      <a:pt x="486" y="29"/>
                    </a:lnTo>
                    <a:lnTo>
                      <a:pt x="353" y="26"/>
                    </a:lnTo>
                    <a:lnTo>
                      <a:pt x="41"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6" name="Freeform 345"/>
              <p:cNvSpPr>
                <a:spLocks noChangeArrowheads="1"/>
              </p:cNvSpPr>
              <p:nvPr/>
            </p:nvSpPr>
            <p:spPr bwMode="auto">
              <a:xfrm>
                <a:off x="3801533" y="3850155"/>
                <a:ext cx="933451" cy="1092200"/>
              </a:xfrm>
              <a:custGeom>
                <a:avLst/>
                <a:gdLst/>
                <a:ahLst/>
                <a:cxnLst>
                  <a:cxn ang="0">
                    <a:pos x="113" y="0"/>
                  </a:cxn>
                  <a:cxn ang="0">
                    <a:pos x="103" y="68"/>
                  </a:cxn>
                  <a:cxn ang="0">
                    <a:pos x="65" y="60"/>
                  </a:cxn>
                  <a:cxn ang="0">
                    <a:pos x="68" y="146"/>
                  </a:cxn>
                  <a:cxn ang="0">
                    <a:pos x="51" y="163"/>
                  </a:cxn>
                  <a:cxn ang="0">
                    <a:pos x="77" y="216"/>
                  </a:cxn>
                  <a:cxn ang="0">
                    <a:pos x="51" y="240"/>
                  </a:cxn>
                  <a:cxn ang="0">
                    <a:pos x="35" y="278"/>
                  </a:cxn>
                  <a:cxn ang="0">
                    <a:pos x="13" y="315"/>
                  </a:cxn>
                  <a:cxn ang="0">
                    <a:pos x="29" y="338"/>
                  </a:cxn>
                  <a:cxn ang="0">
                    <a:pos x="3" y="347"/>
                  </a:cxn>
                  <a:cxn ang="0">
                    <a:pos x="0" y="381"/>
                  </a:cxn>
                  <a:cxn ang="0">
                    <a:pos x="248" y="514"/>
                  </a:cxn>
                  <a:cxn ang="0">
                    <a:pos x="388" y="516"/>
                  </a:cxn>
                  <a:cxn ang="0">
                    <a:pos x="441" y="40"/>
                  </a:cxn>
                  <a:cxn ang="0">
                    <a:pos x="113" y="0"/>
                  </a:cxn>
                </a:cxnLst>
                <a:rect l="0" t="0" r="r" b="b"/>
                <a:pathLst>
                  <a:path w="441" h="516">
                    <a:moveTo>
                      <a:pt x="113" y="0"/>
                    </a:moveTo>
                    <a:lnTo>
                      <a:pt x="103" y="68"/>
                    </a:lnTo>
                    <a:lnTo>
                      <a:pt x="65" y="60"/>
                    </a:lnTo>
                    <a:lnTo>
                      <a:pt x="68" y="146"/>
                    </a:lnTo>
                    <a:lnTo>
                      <a:pt x="51" y="163"/>
                    </a:lnTo>
                    <a:lnTo>
                      <a:pt x="77" y="216"/>
                    </a:lnTo>
                    <a:lnTo>
                      <a:pt x="51" y="240"/>
                    </a:lnTo>
                    <a:lnTo>
                      <a:pt x="35" y="278"/>
                    </a:lnTo>
                    <a:lnTo>
                      <a:pt x="13" y="315"/>
                    </a:lnTo>
                    <a:lnTo>
                      <a:pt x="29" y="338"/>
                    </a:lnTo>
                    <a:lnTo>
                      <a:pt x="3" y="347"/>
                    </a:lnTo>
                    <a:lnTo>
                      <a:pt x="0" y="381"/>
                    </a:lnTo>
                    <a:lnTo>
                      <a:pt x="248" y="514"/>
                    </a:lnTo>
                    <a:lnTo>
                      <a:pt x="388" y="516"/>
                    </a:lnTo>
                    <a:lnTo>
                      <a:pt x="441" y="40"/>
                    </a:lnTo>
                    <a:lnTo>
                      <a:pt x="113"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7" name="Freeform 346"/>
              <p:cNvSpPr>
                <a:spLocks noChangeArrowheads="1"/>
              </p:cNvSpPr>
              <p:nvPr/>
            </p:nvSpPr>
            <p:spPr bwMode="auto">
              <a:xfrm>
                <a:off x="4616451" y="3928471"/>
                <a:ext cx="986367" cy="1037167"/>
              </a:xfrm>
              <a:custGeom>
                <a:avLst/>
                <a:gdLst/>
                <a:ahLst/>
                <a:cxnLst>
                  <a:cxn ang="0">
                    <a:pos x="56" y="0"/>
                  </a:cxn>
                  <a:cxn ang="0">
                    <a:pos x="466" y="19"/>
                  </a:cxn>
                  <a:cxn ang="0">
                    <a:pos x="446" y="451"/>
                  </a:cxn>
                  <a:cxn ang="0">
                    <a:pos x="314" y="445"/>
                  </a:cxn>
                  <a:cxn ang="0">
                    <a:pos x="188" y="440"/>
                  </a:cxn>
                  <a:cxn ang="0">
                    <a:pos x="188" y="457"/>
                  </a:cxn>
                  <a:cxn ang="0">
                    <a:pos x="84" y="457"/>
                  </a:cxn>
                  <a:cxn ang="0">
                    <a:pos x="78" y="490"/>
                  </a:cxn>
                  <a:cxn ang="0">
                    <a:pos x="0" y="479"/>
                  </a:cxn>
                  <a:cxn ang="0">
                    <a:pos x="44" y="113"/>
                  </a:cxn>
                  <a:cxn ang="0">
                    <a:pos x="56" y="0"/>
                  </a:cxn>
                </a:cxnLst>
                <a:rect l="0" t="0" r="r" b="b"/>
                <a:pathLst>
                  <a:path w="466" h="490">
                    <a:moveTo>
                      <a:pt x="56" y="0"/>
                    </a:moveTo>
                    <a:lnTo>
                      <a:pt x="466" y="19"/>
                    </a:lnTo>
                    <a:lnTo>
                      <a:pt x="446" y="451"/>
                    </a:lnTo>
                    <a:lnTo>
                      <a:pt x="314" y="445"/>
                    </a:lnTo>
                    <a:lnTo>
                      <a:pt x="188" y="440"/>
                    </a:lnTo>
                    <a:lnTo>
                      <a:pt x="188" y="457"/>
                    </a:lnTo>
                    <a:lnTo>
                      <a:pt x="84" y="457"/>
                    </a:lnTo>
                    <a:lnTo>
                      <a:pt x="78" y="490"/>
                    </a:lnTo>
                    <a:lnTo>
                      <a:pt x="0" y="479"/>
                    </a:lnTo>
                    <a:lnTo>
                      <a:pt x="44" y="113"/>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8" name="Freeform 347"/>
              <p:cNvSpPr>
                <a:spLocks noChangeArrowheads="1"/>
              </p:cNvSpPr>
              <p:nvPr/>
            </p:nvSpPr>
            <p:spPr bwMode="auto">
              <a:xfrm>
                <a:off x="5005918" y="4085105"/>
                <a:ext cx="2008716" cy="1962151"/>
              </a:xfrm>
              <a:custGeom>
                <a:avLst/>
                <a:gdLst/>
                <a:ahLst/>
                <a:cxnLst>
                  <a:cxn ang="0">
                    <a:pos x="276" y="0"/>
                  </a:cxn>
                  <a:cxn ang="0">
                    <a:pos x="485" y="8"/>
                  </a:cxn>
                  <a:cxn ang="0">
                    <a:pos x="485" y="176"/>
                  </a:cxn>
                  <a:cxn ang="0">
                    <a:pos x="592" y="223"/>
                  </a:cxn>
                  <a:cxn ang="0">
                    <a:pos x="621" y="208"/>
                  </a:cxn>
                  <a:cxn ang="0">
                    <a:pos x="691" y="243"/>
                  </a:cxn>
                  <a:cxn ang="0">
                    <a:pos x="734" y="241"/>
                  </a:cxn>
                  <a:cxn ang="0">
                    <a:pos x="814" y="205"/>
                  </a:cxn>
                  <a:cxn ang="0">
                    <a:pos x="861" y="239"/>
                  </a:cxn>
                  <a:cxn ang="0">
                    <a:pos x="902" y="249"/>
                  </a:cxn>
                  <a:cxn ang="0">
                    <a:pos x="902" y="386"/>
                  </a:cxn>
                  <a:cxn ang="0">
                    <a:pos x="949" y="471"/>
                  </a:cxn>
                  <a:cxn ang="0">
                    <a:pos x="937" y="587"/>
                  </a:cxn>
                  <a:cxn ang="0">
                    <a:pos x="886" y="635"/>
                  </a:cxn>
                  <a:cxn ang="0">
                    <a:pos x="875" y="591"/>
                  </a:cxn>
                  <a:cxn ang="0">
                    <a:pos x="861" y="611"/>
                  </a:cxn>
                  <a:cxn ang="0">
                    <a:pos x="871" y="638"/>
                  </a:cxn>
                  <a:cxn ang="0">
                    <a:pos x="780" y="709"/>
                  </a:cxn>
                  <a:cxn ang="0">
                    <a:pos x="757" y="712"/>
                  </a:cxn>
                  <a:cxn ang="0">
                    <a:pos x="710" y="747"/>
                  </a:cxn>
                  <a:cxn ang="0">
                    <a:pos x="710" y="766"/>
                  </a:cxn>
                  <a:cxn ang="0">
                    <a:pos x="695" y="770"/>
                  </a:cxn>
                  <a:cxn ang="0">
                    <a:pos x="706" y="794"/>
                  </a:cxn>
                  <a:cxn ang="0">
                    <a:pos x="681" y="828"/>
                  </a:cxn>
                  <a:cxn ang="0">
                    <a:pos x="695" y="878"/>
                  </a:cxn>
                  <a:cxn ang="0">
                    <a:pos x="710" y="896"/>
                  </a:cxn>
                  <a:cxn ang="0">
                    <a:pos x="706" y="927"/>
                  </a:cxn>
                  <a:cxn ang="0">
                    <a:pos x="670" y="927"/>
                  </a:cxn>
                  <a:cxn ang="0">
                    <a:pos x="636" y="912"/>
                  </a:cxn>
                  <a:cxn ang="0">
                    <a:pos x="613" y="916"/>
                  </a:cxn>
                  <a:cxn ang="0">
                    <a:pos x="540" y="889"/>
                  </a:cxn>
                  <a:cxn ang="0">
                    <a:pos x="507" y="783"/>
                  </a:cxn>
                  <a:cxn ang="0">
                    <a:pos x="456" y="732"/>
                  </a:cxn>
                  <a:cxn ang="0">
                    <a:pos x="411" y="638"/>
                  </a:cxn>
                  <a:cxn ang="0">
                    <a:pos x="389" y="630"/>
                  </a:cxn>
                  <a:cxn ang="0">
                    <a:pos x="366" y="606"/>
                  </a:cxn>
                  <a:cxn ang="0">
                    <a:pos x="342" y="606"/>
                  </a:cxn>
                  <a:cxn ang="0">
                    <a:pos x="306" y="598"/>
                  </a:cxn>
                  <a:cxn ang="0">
                    <a:pos x="280" y="606"/>
                  </a:cxn>
                  <a:cxn ang="0">
                    <a:pos x="260" y="652"/>
                  </a:cxn>
                  <a:cxn ang="0">
                    <a:pos x="233" y="660"/>
                  </a:cxn>
                  <a:cxn ang="0">
                    <a:pos x="172" y="624"/>
                  </a:cxn>
                  <a:cxn ang="0">
                    <a:pos x="137" y="581"/>
                  </a:cxn>
                  <a:cxn ang="0">
                    <a:pos x="131" y="526"/>
                  </a:cxn>
                  <a:cxn ang="0">
                    <a:pos x="105" y="491"/>
                  </a:cxn>
                  <a:cxn ang="0">
                    <a:pos x="45" y="440"/>
                  </a:cxn>
                  <a:cxn ang="0">
                    <a:pos x="0" y="387"/>
                  </a:cxn>
                  <a:cxn ang="0">
                    <a:pos x="0" y="365"/>
                  </a:cxn>
                  <a:cxn ang="0">
                    <a:pos x="145" y="366"/>
                  </a:cxn>
                  <a:cxn ang="0">
                    <a:pos x="260" y="377"/>
                  </a:cxn>
                  <a:cxn ang="0">
                    <a:pos x="276" y="0"/>
                  </a:cxn>
                </a:cxnLst>
                <a:rect l="0" t="0" r="r" b="b"/>
                <a:pathLst>
                  <a:path w="949" h="927">
                    <a:moveTo>
                      <a:pt x="276" y="0"/>
                    </a:moveTo>
                    <a:lnTo>
                      <a:pt x="485" y="8"/>
                    </a:lnTo>
                    <a:lnTo>
                      <a:pt x="485" y="176"/>
                    </a:lnTo>
                    <a:lnTo>
                      <a:pt x="592" y="223"/>
                    </a:lnTo>
                    <a:lnTo>
                      <a:pt x="621" y="208"/>
                    </a:lnTo>
                    <a:lnTo>
                      <a:pt x="691" y="243"/>
                    </a:lnTo>
                    <a:lnTo>
                      <a:pt x="734" y="241"/>
                    </a:lnTo>
                    <a:lnTo>
                      <a:pt x="814" y="205"/>
                    </a:lnTo>
                    <a:lnTo>
                      <a:pt x="861" y="239"/>
                    </a:lnTo>
                    <a:lnTo>
                      <a:pt x="902" y="249"/>
                    </a:lnTo>
                    <a:lnTo>
                      <a:pt x="902" y="386"/>
                    </a:lnTo>
                    <a:lnTo>
                      <a:pt x="949" y="471"/>
                    </a:lnTo>
                    <a:lnTo>
                      <a:pt x="937" y="587"/>
                    </a:lnTo>
                    <a:lnTo>
                      <a:pt x="886" y="635"/>
                    </a:lnTo>
                    <a:lnTo>
                      <a:pt x="875" y="591"/>
                    </a:lnTo>
                    <a:lnTo>
                      <a:pt x="861" y="611"/>
                    </a:lnTo>
                    <a:lnTo>
                      <a:pt x="871" y="638"/>
                    </a:lnTo>
                    <a:lnTo>
                      <a:pt x="780" y="709"/>
                    </a:lnTo>
                    <a:lnTo>
                      <a:pt x="757" y="712"/>
                    </a:lnTo>
                    <a:lnTo>
                      <a:pt x="710" y="747"/>
                    </a:lnTo>
                    <a:lnTo>
                      <a:pt x="710" y="766"/>
                    </a:lnTo>
                    <a:lnTo>
                      <a:pt x="695" y="770"/>
                    </a:lnTo>
                    <a:lnTo>
                      <a:pt x="706" y="794"/>
                    </a:lnTo>
                    <a:lnTo>
                      <a:pt x="681" y="828"/>
                    </a:lnTo>
                    <a:lnTo>
                      <a:pt x="695" y="878"/>
                    </a:lnTo>
                    <a:lnTo>
                      <a:pt x="710" y="896"/>
                    </a:lnTo>
                    <a:lnTo>
                      <a:pt x="706" y="927"/>
                    </a:lnTo>
                    <a:lnTo>
                      <a:pt x="670" y="927"/>
                    </a:lnTo>
                    <a:lnTo>
                      <a:pt x="636" y="912"/>
                    </a:lnTo>
                    <a:lnTo>
                      <a:pt x="613" y="916"/>
                    </a:lnTo>
                    <a:lnTo>
                      <a:pt x="540" y="889"/>
                    </a:lnTo>
                    <a:lnTo>
                      <a:pt x="507" y="783"/>
                    </a:lnTo>
                    <a:lnTo>
                      <a:pt x="456" y="732"/>
                    </a:lnTo>
                    <a:lnTo>
                      <a:pt x="411" y="638"/>
                    </a:lnTo>
                    <a:lnTo>
                      <a:pt x="389" y="630"/>
                    </a:lnTo>
                    <a:lnTo>
                      <a:pt x="366" y="606"/>
                    </a:lnTo>
                    <a:lnTo>
                      <a:pt x="342" y="606"/>
                    </a:lnTo>
                    <a:lnTo>
                      <a:pt x="306" y="598"/>
                    </a:lnTo>
                    <a:lnTo>
                      <a:pt x="280" y="606"/>
                    </a:lnTo>
                    <a:lnTo>
                      <a:pt x="260" y="652"/>
                    </a:lnTo>
                    <a:lnTo>
                      <a:pt x="233" y="660"/>
                    </a:lnTo>
                    <a:lnTo>
                      <a:pt x="172" y="624"/>
                    </a:lnTo>
                    <a:lnTo>
                      <a:pt x="137" y="581"/>
                    </a:lnTo>
                    <a:lnTo>
                      <a:pt x="131" y="526"/>
                    </a:lnTo>
                    <a:lnTo>
                      <a:pt x="105" y="491"/>
                    </a:lnTo>
                    <a:lnTo>
                      <a:pt x="45" y="440"/>
                    </a:lnTo>
                    <a:lnTo>
                      <a:pt x="0" y="387"/>
                    </a:lnTo>
                    <a:lnTo>
                      <a:pt x="0" y="365"/>
                    </a:lnTo>
                    <a:lnTo>
                      <a:pt x="145" y="366"/>
                    </a:lnTo>
                    <a:lnTo>
                      <a:pt x="260" y="377"/>
                    </a:lnTo>
                    <a:lnTo>
                      <a:pt x="27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9" name="Freeform 348"/>
              <p:cNvSpPr>
                <a:spLocks noChangeArrowheads="1"/>
              </p:cNvSpPr>
              <p:nvPr/>
            </p:nvSpPr>
            <p:spPr bwMode="auto">
              <a:xfrm>
                <a:off x="5513918" y="1693271"/>
                <a:ext cx="967316" cy="594784"/>
              </a:xfrm>
              <a:custGeom>
                <a:avLst/>
                <a:gdLst/>
                <a:ahLst/>
                <a:cxnLst>
                  <a:cxn ang="0">
                    <a:pos x="1" y="0"/>
                  </a:cxn>
                  <a:cxn ang="0">
                    <a:pos x="384" y="9"/>
                  </a:cxn>
                  <a:cxn ang="0">
                    <a:pos x="412" y="91"/>
                  </a:cxn>
                  <a:cxn ang="0">
                    <a:pos x="438" y="155"/>
                  </a:cxn>
                  <a:cxn ang="0">
                    <a:pos x="457" y="258"/>
                  </a:cxn>
                  <a:cxn ang="0">
                    <a:pos x="446" y="281"/>
                  </a:cxn>
                  <a:cxn ang="0">
                    <a:pos x="304" y="278"/>
                  </a:cxn>
                  <a:cxn ang="0">
                    <a:pos x="0" y="273"/>
                  </a:cxn>
                  <a:cxn ang="0">
                    <a:pos x="1" y="0"/>
                  </a:cxn>
                </a:cxnLst>
                <a:rect l="0" t="0" r="r" b="b"/>
                <a:pathLst>
                  <a:path w="457" h="281">
                    <a:moveTo>
                      <a:pt x="1" y="0"/>
                    </a:moveTo>
                    <a:lnTo>
                      <a:pt x="384" y="9"/>
                    </a:lnTo>
                    <a:lnTo>
                      <a:pt x="412" y="91"/>
                    </a:lnTo>
                    <a:lnTo>
                      <a:pt x="438" y="155"/>
                    </a:lnTo>
                    <a:lnTo>
                      <a:pt x="457" y="258"/>
                    </a:lnTo>
                    <a:lnTo>
                      <a:pt x="446" y="281"/>
                    </a:lnTo>
                    <a:lnTo>
                      <a:pt x="304" y="278"/>
                    </a:lnTo>
                    <a:lnTo>
                      <a:pt x="0" y="273"/>
                    </a:lnTo>
                    <a:lnTo>
                      <a:pt x="1"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0" name="Freeform 349"/>
              <p:cNvSpPr>
                <a:spLocks noChangeArrowheads="1"/>
              </p:cNvSpPr>
              <p:nvPr/>
            </p:nvSpPr>
            <p:spPr bwMode="auto">
              <a:xfrm>
                <a:off x="5488517" y="2264772"/>
                <a:ext cx="1016000" cy="700617"/>
              </a:xfrm>
              <a:custGeom>
                <a:avLst/>
                <a:gdLst/>
                <a:ahLst/>
                <a:cxnLst>
                  <a:cxn ang="0">
                    <a:pos x="8" y="0"/>
                  </a:cxn>
                  <a:cxn ang="0">
                    <a:pos x="7" y="128"/>
                  </a:cxn>
                  <a:cxn ang="0">
                    <a:pos x="0" y="278"/>
                  </a:cxn>
                  <a:cxn ang="0">
                    <a:pos x="348" y="283"/>
                  </a:cxn>
                  <a:cxn ang="0">
                    <a:pos x="385" y="304"/>
                  </a:cxn>
                  <a:cxn ang="0">
                    <a:pos x="410" y="277"/>
                  </a:cxn>
                  <a:cxn ang="0">
                    <a:pos x="480" y="331"/>
                  </a:cxn>
                  <a:cxn ang="0">
                    <a:pos x="470" y="274"/>
                  </a:cxn>
                  <a:cxn ang="0">
                    <a:pos x="476" y="229"/>
                  </a:cxn>
                  <a:cxn ang="0">
                    <a:pos x="480" y="80"/>
                  </a:cxn>
                  <a:cxn ang="0">
                    <a:pos x="449" y="48"/>
                  </a:cxn>
                  <a:cxn ang="0">
                    <a:pos x="462" y="7"/>
                  </a:cxn>
                  <a:cxn ang="0">
                    <a:pos x="233" y="4"/>
                  </a:cxn>
                  <a:cxn ang="0">
                    <a:pos x="8" y="0"/>
                  </a:cxn>
                </a:cxnLst>
                <a:rect l="0" t="0" r="r" b="b"/>
                <a:pathLst>
                  <a:path w="480" h="331">
                    <a:moveTo>
                      <a:pt x="8" y="0"/>
                    </a:moveTo>
                    <a:lnTo>
                      <a:pt x="7" y="128"/>
                    </a:lnTo>
                    <a:lnTo>
                      <a:pt x="0" y="278"/>
                    </a:lnTo>
                    <a:lnTo>
                      <a:pt x="348" y="283"/>
                    </a:lnTo>
                    <a:lnTo>
                      <a:pt x="385" y="304"/>
                    </a:lnTo>
                    <a:lnTo>
                      <a:pt x="410" y="277"/>
                    </a:lnTo>
                    <a:lnTo>
                      <a:pt x="480" y="331"/>
                    </a:lnTo>
                    <a:lnTo>
                      <a:pt x="470" y="274"/>
                    </a:lnTo>
                    <a:lnTo>
                      <a:pt x="476" y="229"/>
                    </a:lnTo>
                    <a:lnTo>
                      <a:pt x="480" y="80"/>
                    </a:lnTo>
                    <a:lnTo>
                      <a:pt x="449" y="48"/>
                    </a:lnTo>
                    <a:lnTo>
                      <a:pt x="462" y="7"/>
                    </a:lnTo>
                    <a:lnTo>
                      <a:pt x="233" y="4"/>
                    </a:lnTo>
                    <a:lnTo>
                      <a:pt x="8"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1" name="Freeform 350"/>
              <p:cNvSpPr>
                <a:spLocks noChangeArrowheads="1"/>
              </p:cNvSpPr>
              <p:nvPr/>
            </p:nvSpPr>
            <p:spPr bwMode="auto">
              <a:xfrm>
                <a:off x="5473701" y="2844737"/>
                <a:ext cx="1208617" cy="577851"/>
              </a:xfrm>
              <a:custGeom>
                <a:avLst/>
                <a:gdLst/>
                <a:ahLst/>
                <a:cxnLst>
                  <a:cxn ang="0">
                    <a:pos x="6" y="0"/>
                  </a:cxn>
                  <a:cxn ang="0">
                    <a:pos x="0" y="180"/>
                  </a:cxn>
                  <a:cxn ang="0">
                    <a:pos x="129" y="184"/>
                  </a:cxn>
                  <a:cxn ang="0">
                    <a:pos x="127" y="273"/>
                  </a:cxn>
                  <a:cxn ang="0">
                    <a:pos x="302" y="270"/>
                  </a:cxn>
                  <a:cxn ang="0">
                    <a:pos x="458" y="267"/>
                  </a:cxn>
                  <a:cxn ang="0">
                    <a:pos x="571" y="270"/>
                  </a:cxn>
                  <a:cxn ang="0">
                    <a:pos x="536" y="193"/>
                  </a:cxn>
                  <a:cxn ang="0">
                    <a:pos x="511" y="122"/>
                  </a:cxn>
                  <a:cxn ang="0">
                    <a:pos x="485" y="49"/>
                  </a:cxn>
                  <a:cxn ang="0">
                    <a:pos x="420" y="3"/>
                  </a:cxn>
                  <a:cxn ang="0">
                    <a:pos x="391" y="29"/>
                  </a:cxn>
                  <a:cxn ang="0">
                    <a:pos x="355" y="9"/>
                  </a:cxn>
                  <a:cxn ang="0">
                    <a:pos x="199" y="4"/>
                  </a:cxn>
                  <a:cxn ang="0">
                    <a:pos x="6" y="0"/>
                  </a:cxn>
                </a:cxnLst>
                <a:rect l="0" t="0" r="r" b="b"/>
                <a:pathLst>
                  <a:path w="571" h="273">
                    <a:moveTo>
                      <a:pt x="6" y="0"/>
                    </a:moveTo>
                    <a:lnTo>
                      <a:pt x="0" y="180"/>
                    </a:lnTo>
                    <a:lnTo>
                      <a:pt x="129" y="184"/>
                    </a:lnTo>
                    <a:lnTo>
                      <a:pt x="127" y="273"/>
                    </a:lnTo>
                    <a:lnTo>
                      <a:pt x="302" y="270"/>
                    </a:lnTo>
                    <a:lnTo>
                      <a:pt x="458" y="267"/>
                    </a:lnTo>
                    <a:lnTo>
                      <a:pt x="571" y="270"/>
                    </a:lnTo>
                    <a:lnTo>
                      <a:pt x="536" y="193"/>
                    </a:lnTo>
                    <a:lnTo>
                      <a:pt x="511" y="122"/>
                    </a:lnTo>
                    <a:lnTo>
                      <a:pt x="485" y="49"/>
                    </a:lnTo>
                    <a:lnTo>
                      <a:pt x="420" y="3"/>
                    </a:lnTo>
                    <a:lnTo>
                      <a:pt x="391" y="29"/>
                    </a:lnTo>
                    <a:lnTo>
                      <a:pt x="355" y="9"/>
                    </a:lnTo>
                    <a:lnTo>
                      <a:pt x="199" y="4"/>
                    </a:lnTo>
                    <a:lnTo>
                      <a:pt x="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2" name="Freeform 351"/>
              <p:cNvSpPr>
                <a:spLocks noChangeArrowheads="1"/>
              </p:cNvSpPr>
              <p:nvPr/>
            </p:nvSpPr>
            <p:spPr bwMode="auto">
              <a:xfrm>
                <a:off x="5731934" y="3405655"/>
                <a:ext cx="1064684" cy="575733"/>
              </a:xfrm>
              <a:custGeom>
                <a:avLst/>
                <a:gdLst/>
                <a:ahLst/>
                <a:cxnLst>
                  <a:cxn ang="0">
                    <a:pos x="5" y="4"/>
                  </a:cxn>
                  <a:cxn ang="0">
                    <a:pos x="4" y="160"/>
                  </a:cxn>
                  <a:cxn ang="0">
                    <a:pos x="0" y="270"/>
                  </a:cxn>
                  <a:cxn ang="0">
                    <a:pos x="503" y="272"/>
                  </a:cxn>
                  <a:cxn ang="0">
                    <a:pos x="493" y="131"/>
                  </a:cxn>
                  <a:cxn ang="0">
                    <a:pos x="493" y="78"/>
                  </a:cxn>
                  <a:cxn ang="0">
                    <a:pos x="453" y="45"/>
                  </a:cxn>
                  <a:cxn ang="0">
                    <a:pos x="465" y="16"/>
                  </a:cxn>
                  <a:cxn ang="0">
                    <a:pos x="446" y="0"/>
                  </a:cxn>
                  <a:cxn ang="0">
                    <a:pos x="219" y="4"/>
                  </a:cxn>
                  <a:cxn ang="0">
                    <a:pos x="5" y="4"/>
                  </a:cxn>
                </a:cxnLst>
                <a:rect l="0" t="0" r="r" b="b"/>
                <a:pathLst>
                  <a:path w="503" h="272">
                    <a:moveTo>
                      <a:pt x="5" y="4"/>
                    </a:moveTo>
                    <a:lnTo>
                      <a:pt x="4" y="160"/>
                    </a:lnTo>
                    <a:lnTo>
                      <a:pt x="0" y="270"/>
                    </a:lnTo>
                    <a:lnTo>
                      <a:pt x="503" y="272"/>
                    </a:lnTo>
                    <a:lnTo>
                      <a:pt x="493" y="131"/>
                    </a:lnTo>
                    <a:lnTo>
                      <a:pt x="493" y="78"/>
                    </a:lnTo>
                    <a:lnTo>
                      <a:pt x="453" y="45"/>
                    </a:lnTo>
                    <a:lnTo>
                      <a:pt x="465" y="16"/>
                    </a:lnTo>
                    <a:lnTo>
                      <a:pt x="446" y="0"/>
                    </a:lnTo>
                    <a:lnTo>
                      <a:pt x="219" y="4"/>
                    </a:lnTo>
                    <a:lnTo>
                      <a:pt x="5" y="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3" name="Freeform 352"/>
              <p:cNvSpPr>
                <a:spLocks noChangeArrowheads="1"/>
              </p:cNvSpPr>
              <p:nvPr/>
            </p:nvSpPr>
            <p:spPr bwMode="auto">
              <a:xfrm>
                <a:off x="5590118" y="3964455"/>
                <a:ext cx="1240367" cy="635000"/>
              </a:xfrm>
              <a:custGeom>
                <a:avLst/>
                <a:gdLst/>
                <a:ahLst/>
                <a:cxnLst>
                  <a:cxn ang="0">
                    <a:pos x="4" y="0"/>
                  </a:cxn>
                  <a:cxn ang="0">
                    <a:pos x="0" y="55"/>
                  </a:cxn>
                  <a:cxn ang="0">
                    <a:pos x="207" y="61"/>
                  </a:cxn>
                  <a:cxn ang="0">
                    <a:pos x="209" y="232"/>
                  </a:cxn>
                  <a:cxn ang="0">
                    <a:pos x="316" y="278"/>
                  </a:cxn>
                  <a:cxn ang="0">
                    <a:pos x="345" y="261"/>
                  </a:cxn>
                  <a:cxn ang="0">
                    <a:pos x="413" y="300"/>
                  </a:cxn>
                  <a:cxn ang="0">
                    <a:pos x="456" y="298"/>
                  </a:cxn>
                  <a:cxn ang="0">
                    <a:pos x="537" y="261"/>
                  </a:cxn>
                  <a:cxn ang="0">
                    <a:pos x="586" y="297"/>
                  </a:cxn>
                  <a:cxn ang="0">
                    <a:pos x="586" y="113"/>
                  </a:cxn>
                  <a:cxn ang="0">
                    <a:pos x="570" y="6"/>
                  </a:cxn>
                  <a:cxn ang="0">
                    <a:pos x="4" y="0"/>
                  </a:cxn>
                </a:cxnLst>
                <a:rect l="0" t="0" r="r" b="b"/>
                <a:pathLst>
                  <a:path w="586" h="300">
                    <a:moveTo>
                      <a:pt x="4" y="0"/>
                    </a:moveTo>
                    <a:lnTo>
                      <a:pt x="0" y="55"/>
                    </a:lnTo>
                    <a:lnTo>
                      <a:pt x="207" y="61"/>
                    </a:lnTo>
                    <a:lnTo>
                      <a:pt x="209" y="232"/>
                    </a:lnTo>
                    <a:lnTo>
                      <a:pt x="316" y="278"/>
                    </a:lnTo>
                    <a:lnTo>
                      <a:pt x="345" y="261"/>
                    </a:lnTo>
                    <a:lnTo>
                      <a:pt x="413" y="300"/>
                    </a:lnTo>
                    <a:lnTo>
                      <a:pt x="456" y="298"/>
                    </a:lnTo>
                    <a:lnTo>
                      <a:pt x="537" y="261"/>
                    </a:lnTo>
                    <a:lnTo>
                      <a:pt x="586" y="297"/>
                    </a:lnTo>
                    <a:lnTo>
                      <a:pt x="586" y="113"/>
                    </a:lnTo>
                    <a:lnTo>
                      <a:pt x="570" y="6"/>
                    </a:lnTo>
                    <a:lnTo>
                      <a:pt x="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4" name="Freeform 353"/>
              <p:cNvSpPr>
                <a:spLocks noChangeArrowheads="1"/>
              </p:cNvSpPr>
              <p:nvPr/>
            </p:nvSpPr>
            <p:spPr bwMode="auto">
              <a:xfrm>
                <a:off x="6805084" y="3998322"/>
                <a:ext cx="700616" cy="687916"/>
              </a:xfrm>
              <a:custGeom>
                <a:avLst/>
                <a:gdLst/>
                <a:ahLst/>
                <a:cxnLst>
                  <a:cxn ang="0">
                    <a:pos x="0" y="29"/>
                  </a:cxn>
                  <a:cxn ang="0">
                    <a:pos x="131" y="12"/>
                  </a:cxn>
                  <a:cxn ang="0">
                    <a:pos x="291" y="0"/>
                  </a:cxn>
                  <a:cxn ang="0">
                    <a:pos x="283" y="43"/>
                  </a:cxn>
                  <a:cxn ang="0">
                    <a:pos x="318" y="33"/>
                  </a:cxn>
                  <a:cxn ang="0">
                    <a:pos x="331" y="62"/>
                  </a:cxn>
                  <a:cxn ang="0">
                    <a:pos x="294" y="88"/>
                  </a:cxn>
                  <a:cxn ang="0">
                    <a:pos x="302" y="133"/>
                  </a:cxn>
                  <a:cxn ang="0">
                    <a:pos x="263" y="208"/>
                  </a:cxn>
                  <a:cxn ang="0">
                    <a:pos x="237" y="256"/>
                  </a:cxn>
                  <a:cxn ang="0">
                    <a:pos x="252" y="314"/>
                  </a:cxn>
                  <a:cxn ang="0">
                    <a:pos x="48" y="325"/>
                  </a:cxn>
                  <a:cxn ang="0">
                    <a:pos x="48" y="289"/>
                  </a:cxn>
                  <a:cxn ang="0">
                    <a:pos x="7" y="281"/>
                  </a:cxn>
                  <a:cxn ang="0">
                    <a:pos x="7" y="88"/>
                  </a:cxn>
                  <a:cxn ang="0">
                    <a:pos x="0" y="29"/>
                  </a:cxn>
                </a:cxnLst>
                <a:rect l="0" t="0" r="r" b="b"/>
                <a:pathLst>
                  <a:path w="331" h="325">
                    <a:moveTo>
                      <a:pt x="0" y="29"/>
                    </a:moveTo>
                    <a:lnTo>
                      <a:pt x="131" y="12"/>
                    </a:lnTo>
                    <a:lnTo>
                      <a:pt x="291" y="0"/>
                    </a:lnTo>
                    <a:lnTo>
                      <a:pt x="283" y="43"/>
                    </a:lnTo>
                    <a:lnTo>
                      <a:pt x="318" y="33"/>
                    </a:lnTo>
                    <a:lnTo>
                      <a:pt x="331" y="62"/>
                    </a:lnTo>
                    <a:lnTo>
                      <a:pt x="294" y="88"/>
                    </a:lnTo>
                    <a:lnTo>
                      <a:pt x="302" y="133"/>
                    </a:lnTo>
                    <a:lnTo>
                      <a:pt x="263" y="208"/>
                    </a:lnTo>
                    <a:lnTo>
                      <a:pt x="237" y="256"/>
                    </a:lnTo>
                    <a:lnTo>
                      <a:pt x="252" y="314"/>
                    </a:lnTo>
                    <a:lnTo>
                      <a:pt x="48" y="325"/>
                    </a:lnTo>
                    <a:lnTo>
                      <a:pt x="48" y="289"/>
                    </a:lnTo>
                    <a:lnTo>
                      <a:pt x="7" y="281"/>
                    </a:lnTo>
                    <a:lnTo>
                      <a:pt x="7" y="88"/>
                    </a:lnTo>
                    <a:lnTo>
                      <a:pt x="0"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5" name="Freeform 354"/>
              <p:cNvSpPr>
                <a:spLocks noChangeArrowheads="1"/>
              </p:cNvSpPr>
              <p:nvPr/>
            </p:nvSpPr>
            <p:spPr bwMode="auto">
              <a:xfrm>
                <a:off x="6906685" y="4662955"/>
                <a:ext cx="850900" cy="717549"/>
              </a:xfrm>
              <a:custGeom>
                <a:avLst/>
                <a:gdLst/>
                <a:ahLst/>
                <a:cxnLst>
                  <a:cxn ang="0">
                    <a:pos x="0" y="7"/>
                  </a:cxn>
                  <a:cxn ang="0">
                    <a:pos x="201" y="0"/>
                  </a:cxn>
                  <a:cxn ang="0">
                    <a:pos x="237" y="70"/>
                  </a:cxn>
                  <a:cxn ang="0">
                    <a:pos x="206" y="152"/>
                  </a:cxn>
                  <a:cxn ang="0">
                    <a:pos x="196" y="189"/>
                  </a:cxn>
                  <a:cxn ang="0">
                    <a:pos x="331" y="173"/>
                  </a:cxn>
                  <a:cxn ang="0">
                    <a:pos x="340" y="229"/>
                  </a:cxn>
                  <a:cxn ang="0">
                    <a:pos x="299" y="224"/>
                  </a:cxn>
                  <a:cxn ang="0">
                    <a:pos x="282" y="246"/>
                  </a:cxn>
                  <a:cxn ang="0">
                    <a:pos x="301" y="262"/>
                  </a:cxn>
                  <a:cxn ang="0">
                    <a:pos x="339" y="243"/>
                  </a:cxn>
                  <a:cxn ang="0">
                    <a:pos x="340" y="270"/>
                  </a:cxn>
                  <a:cxn ang="0">
                    <a:pos x="362" y="247"/>
                  </a:cxn>
                  <a:cxn ang="0">
                    <a:pos x="376" y="247"/>
                  </a:cxn>
                  <a:cxn ang="0">
                    <a:pos x="360" y="294"/>
                  </a:cxn>
                  <a:cxn ang="0">
                    <a:pos x="392" y="300"/>
                  </a:cxn>
                  <a:cxn ang="0">
                    <a:pos x="402" y="325"/>
                  </a:cxn>
                  <a:cxn ang="0">
                    <a:pos x="388" y="332"/>
                  </a:cxn>
                  <a:cxn ang="0">
                    <a:pos x="366" y="318"/>
                  </a:cxn>
                  <a:cxn ang="0">
                    <a:pos x="328" y="306"/>
                  </a:cxn>
                  <a:cxn ang="0">
                    <a:pos x="336" y="335"/>
                  </a:cxn>
                  <a:cxn ang="0">
                    <a:pos x="316" y="339"/>
                  </a:cxn>
                  <a:cxn ang="0">
                    <a:pos x="300" y="312"/>
                  </a:cxn>
                  <a:cxn ang="0">
                    <a:pos x="291" y="328"/>
                  </a:cxn>
                  <a:cxn ang="0">
                    <a:pos x="231" y="328"/>
                  </a:cxn>
                  <a:cxn ang="0">
                    <a:pos x="231" y="312"/>
                  </a:cxn>
                  <a:cxn ang="0">
                    <a:pos x="209" y="294"/>
                  </a:cxn>
                  <a:cxn ang="0">
                    <a:pos x="165" y="290"/>
                  </a:cxn>
                  <a:cxn ang="0">
                    <a:pos x="202" y="312"/>
                  </a:cxn>
                  <a:cxn ang="0">
                    <a:pos x="151" y="324"/>
                  </a:cxn>
                  <a:cxn ang="0">
                    <a:pos x="70" y="308"/>
                  </a:cxn>
                  <a:cxn ang="0">
                    <a:pos x="38" y="312"/>
                  </a:cxn>
                  <a:cxn ang="0">
                    <a:pos x="50" y="198"/>
                  </a:cxn>
                  <a:cxn ang="0">
                    <a:pos x="1" y="108"/>
                  </a:cxn>
                  <a:cxn ang="0">
                    <a:pos x="0" y="7"/>
                  </a:cxn>
                </a:cxnLst>
                <a:rect l="0" t="0" r="r" b="b"/>
                <a:pathLst>
                  <a:path w="402" h="339">
                    <a:moveTo>
                      <a:pt x="0" y="7"/>
                    </a:moveTo>
                    <a:lnTo>
                      <a:pt x="201" y="0"/>
                    </a:lnTo>
                    <a:lnTo>
                      <a:pt x="237" y="70"/>
                    </a:lnTo>
                    <a:lnTo>
                      <a:pt x="206" y="152"/>
                    </a:lnTo>
                    <a:lnTo>
                      <a:pt x="196" y="189"/>
                    </a:lnTo>
                    <a:lnTo>
                      <a:pt x="331" y="173"/>
                    </a:lnTo>
                    <a:lnTo>
                      <a:pt x="340" y="229"/>
                    </a:lnTo>
                    <a:lnTo>
                      <a:pt x="299" y="224"/>
                    </a:lnTo>
                    <a:lnTo>
                      <a:pt x="282" y="246"/>
                    </a:lnTo>
                    <a:lnTo>
                      <a:pt x="301" y="262"/>
                    </a:lnTo>
                    <a:lnTo>
                      <a:pt x="339" y="243"/>
                    </a:lnTo>
                    <a:lnTo>
                      <a:pt x="340" y="270"/>
                    </a:lnTo>
                    <a:lnTo>
                      <a:pt x="362" y="247"/>
                    </a:lnTo>
                    <a:lnTo>
                      <a:pt x="376" y="247"/>
                    </a:lnTo>
                    <a:lnTo>
                      <a:pt x="360" y="294"/>
                    </a:lnTo>
                    <a:lnTo>
                      <a:pt x="392" y="300"/>
                    </a:lnTo>
                    <a:lnTo>
                      <a:pt x="402" y="325"/>
                    </a:lnTo>
                    <a:lnTo>
                      <a:pt x="388" y="332"/>
                    </a:lnTo>
                    <a:lnTo>
                      <a:pt x="366" y="318"/>
                    </a:lnTo>
                    <a:lnTo>
                      <a:pt x="328" y="306"/>
                    </a:lnTo>
                    <a:lnTo>
                      <a:pt x="336" y="335"/>
                    </a:lnTo>
                    <a:lnTo>
                      <a:pt x="316" y="339"/>
                    </a:lnTo>
                    <a:lnTo>
                      <a:pt x="300" y="312"/>
                    </a:lnTo>
                    <a:lnTo>
                      <a:pt x="291" y="328"/>
                    </a:lnTo>
                    <a:lnTo>
                      <a:pt x="231" y="328"/>
                    </a:lnTo>
                    <a:lnTo>
                      <a:pt x="231" y="312"/>
                    </a:lnTo>
                    <a:lnTo>
                      <a:pt x="209" y="294"/>
                    </a:lnTo>
                    <a:lnTo>
                      <a:pt x="165" y="290"/>
                    </a:lnTo>
                    <a:lnTo>
                      <a:pt x="202" y="312"/>
                    </a:lnTo>
                    <a:lnTo>
                      <a:pt x="151" y="324"/>
                    </a:lnTo>
                    <a:lnTo>
                      <a:pt x="70" y="308"/>
                    </a:lnTo>
                    <a:lnTo>
                      <a:pt x="38" y="312"/>
                    </a:lnTo>
                    <a:lnTo>
                      <a:pt x="50" y="198"/>
                    </a:lnTo>
                    <a:lnTo>
                      <a:pt x="1" y="108"/>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6" name="Freeform 355"/>
              <p:cNvSpPr>
                <a:spLocks noChangeArrowheads="1"/>
              </p:cNvSpPr>
              <p:nvPr/>
            </p:nvSpPr>
            <p:spPr bwMode="auto">
              <a:xfrm>
                <a:off x="6322484" y="1617071"/>
                <a:ext cx="948267" cy="1130300"/>
              </a:xfrm>
              <a:custGeom>
                <a:avLst/>
                <a:gdLst/>
                <a:ahLst/>
                <a:cxnLst>
                  <a:cxn ang="0">
                    <a:pos x="0" y="41"/>
                  </a:cxn>
                  <a:cxn ang="0">
                    <a:pos x="118" y="41"/>
                  </a:cxn>
                  <a:cxn ang="0">
                    <a:pos x="116" y="0"/>
                  </a:cxn>
                  <a:cxn ang="0">
                    <a:pos x="142" y="12"/>
                  </a:cxn>
                  <a:cxn ang="0">
                    <a:pos x="147" y="44"/>
                  </a:cxn>
                  <a:cxn ang="0">
                    <a:pos x="204" y="78"/>
                  </a:cxn>
                  <a:cxn ang="0">
                    <a:pos x="220" y="64"/>
                  </a:cxn>
                  <a:cxn ang="0">
                    <a:pos x="253" y="64"/>
                  </a:cxn>
                  <a:cxn ang="0">
                    <a:pos x="278" y="94"/>
                  </a:cxn>
                  <a:cxn ang="0">
                    <a:pos x="297" y="84"/>
                  </a:cxn>
                  <a:cxn ang="0">
                    <a:pos x="346" y="96"/>
                  </a:cxn>
                  <a:cxn ang="0">
                    <a:pos x="362" y="73"/>
                  </a:cxn>
                  <a:cxn ang="0">
                    <a:pos x="394" y="90"/>
                  </a:cxn>
                  <a:cxn ang="0">
                    <a:pos x="448" y="88"/>
                  </a:cxn>
                  <a:cxn ang="0">
                    <a:pos x="359" y="155"/>
                  </a:cxn>
                  <a:cxn ang="0">
                    <a:pos x="314" y="213"/>
                  </a:cxn>
                  <a:cxn ang="0">
                    <a:pos x="323" y="297"/>
                  </a:cxn>
                  <a:cxn ang="0">
                    <a:pos x="292" y="333"/>
                  </a:cxn>
                  <a:cxn ang="0">
                    <a:pos x="305" y="356"/>
                  </a:cxn>
                  <a:cxn ang="0">
                    <a:pos x="305" y="420"/>
                  </a:cxn>
                  <a:cxn ang="0">
                    <a:pos x="335" y="420"/>
                  </a:cxn>
                  <a:cxn ang="0">
                    <a:pos x="380" y="465"/>
                  </a:cxn>
                  <a:cxn ang="0">
                    <a:pos x="399" y="519"/>
                  </a:cxn>
                  <a:cxn ang="0">
                    <a:pos x="82" y="534"/>
                  </a:cxn>
                  <a:cxn ang="0">
                    <a:pos x="82" y="387"/>
                  </a:cxn>
                  <a:cxn ang="0">
                    <a:pos x="55" y="354"/>
                  </a:cxn>
                  <a:cxn ang="0">
                    <a:pos x="64" y="315"/>
                  </a:cxn>
                  <a:cxn ang="0">
                    <a:pos x="75" y="293"/>
                  </a:cxn>
                  <a:cxn ang="0">
                    <a:pos x="55" y="191"/>
                  </a:cxn>
                  <a:cxn ang="0">
                    <a:pos x="28" y="123"/>
                  </a:cxn>
                  <a:cxn ang="0">
                    <a:pos x="0" y="41"/>
                  </a:cxn>
                </a:cxnLst>
                <a:rect l="0" t="0" r="r" b="b"/>
                <a:pathLst>
                  <a:path w="448" h="534">
                    <a:moveTo>
                      <a:pt x="0" y="41"/>
                    </a:moveTo>
                    <a:lnTo>
                      <a:pt x="118" y="41"/>
                    </a:lnTo>
                    <a:lnTo>
                      <a:pt x="116" y="0"/>
                    </a:lnTo>
                    <a:lnTo>
                      <a:pt x="142" y="12"/>
                    </a:lnTo>
                    <a:lnTo>
                      <a:pt x="147" y="44"/>
                    </a:lnTo>
                    <a:lnTo>
                      <a:pt x="204" y="78"/>
                    </a:lnTo>
                    <a:lnTo>
                      <a:pt x="220" y="64"/>
                    </a:lnTo>
                    <a:lnTo>
                      <a:pt x="253" y="64"/>
                    </a:lnTo>
                    <a:lnTo>
                      <a:pt x="278" y="94"/>
                    </a:lnTo>
                    <a:lnTo>
                      <a:pt x="297" y="84"/>
                    </a:lnTo>
                    <a:lnTo>
                      <a:pt x="346" y="96"/>
                    </a:lnTo>
                    <a:lnTo>
                      <a:pt x="362" y="73"/>
                    </a:lnTo>
                    <a:lnTo>
                      <a:pt x="394" y="90"/>
                    </a:lnTo>
                    <a:lnTo>
                      <a:pt x="448" y="88"/>
                    </a:lnTo>
                    <a:lnTo>
                      <a:pt x="359" y="155"/>
                    </a:lnTo>
                    <a:lnTo>
                      <a:pt x="314" y="213"/>
                    </a:lnTo>
                    <a:lnTo>
                      <a:pt x="323" y="297"/>
                    </a:lnTo>
                    <a:lnTo>
                      <a:pt x="292" y="333"/>
                    </a:lnTo>
                    <a:lnTo>
                      <a:pt x="305" y="356"/>
                    </a:lnTo>
                    <a:lnTo>
                      <a:pt x="305" y="420"/>
                    </a:lnTo>
                    <a:lnTo>
                      <a:pt x="335" y="420"/>
                    </a:lnTo>
                    <a:lnTo>
                      <a:pt x="380" y="465"/>
                    </a:lnTo>
                    <a:lnTo>
                      <a:pt x="399" y="519"/>
                    </a:lnTo>
                    <a:lnTo>
                      <a:pt x="82" y="534"/>
                    </a:lnTo>
                    <a:lnTo>
                      <a:pt x="82" y="387"/>
                    </a:lnTo>
                    <a:lnTo>
                      <a:pt x="55" y="354"/>
                    </a:lnTo>
                    <a:lnTo>
                      <a:pt x="64" y="315"/>
                    </a:lnTo>
                    <a:lnTo>
                      <a:pt x="75" y="293"/>
                    </a:lnTo>
                    <a:lnTo>
                      <a:pt x="55" y="191"/>
                    </a:lnTo>
                    <a:lnTo>
                      <a:pt x="28" y="123"/>
                    </a:lnTo>
                    <a:lnTo>
                      <a:pt x="0" y="4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7" name="Freeform 356"/>
              <p:cNvSpPr>
                <a:spLocks noChangeArrowheads="1"/>
              </p:cNvSpPr>
              <p:nvPr/>
            </p:nvSpPr>
            <p:spPr bwMode="auto">
              <a:xfrm>
                <a:off x="6936317" y="2006538"/>
                <a:ext cx="726016" cy="891117"/>
              </a:xfrm>
              <a:custGeom>
                <a:avLst/>
                <a:gdLst/>
                <a:ahLst/>
                <a:cxnLst>
                  <a:cxn ang="0">
                    <a:pos x="25" y="29"/>
                  </a:cxn>
                  <a:cxn ang="0">
                    <a:pos x="51" y="27"/>
                  </a:cxn>
                  <a:cxn ang="0">
                    <a:pos x="74" y="27"/>
                  </a:cxn>
                  <a:cxn ang="0">
                    <a:pos x="89" y="0"/>
                  </a:cxn>
                  <a:cxn ang="0">
                    <a:pos x="101" y="32"/>
                  </a:cxn>
                  <a:cxn ang="0">
                    <a:pos x="137" y="32"/>
                  </a:cxn>
                  <a:cxn ang="0">
                    <a:pos x="156" y="61"/>
                  </a:cxn>
                  <a:cxn ang="0">
                    <a:pos x="195" y="53"/>
                  </a:cxn>
                  <a:cxn ang="0">
                    <a:pos x="220" y="70"/>
                  </a:cxn>
                  <a:cxn ang="0">
                    <a:pos x="269" y="84"/>
                  </a:cxn>
                  <a:cxn ang="0">
                    <a:pos x="277" y="106"/>
                  </a:cxn>
                  <a:cxn ang="0">
                    <a:pos x="302" y="108"/>
                  </a:cxn>
                  <a:cxn ang="0">
                    <a:pos x="294" y="129"/>
                  </a:cxn>
                  <a:cxn ang="0">
                    <a:pos x="303" y="154"/>
                  </a:cxn>
                  <a:cxn ang="0">
                    <a:pos x="287" y="186"/>
                  </a:cxn>
                  <a:cxn ang="0">
                    <a:pos x="298" y="192"/>
                  </a:cxn>
                  <a:cxn ang="0">
                    <a:pos x="326" y="158"/>
                  </a:cxn>
                  <a:cxn ang="0">
                    <a:pos x="323" y="146"/>
                  </a:cxn>
                  <a:cxn ang="0">
                    <a:pos x="335" y="141"/>
                  </a:cxn>
                  <a:cxn ang="0">
                    <a:pos x="343" y="158"/>
                  </a:cxn>
                  <a:cxn ang="0">
                    <a:pos x="321" y="180"/>
                  </a:cxn>
                  <a:cxn ang="0">
                    <a:pos x="313" y="233"/>
                  </a:cxn>
                  <a:cxn ang="0">
                    <a:pos x="313" y="323"/>
                  </a:cxn>
                  <a:cxn ang="0">
                    <a:pos x="326" y="339"/>
                  </a:cxn>
                  <a:cxn ang="0">
                    <a:pos x="321" y="393"/>
                  </a:cxn>
                  <a:cxn ang="0">
                    <a:pos x="158" y="421"/>
                  </a:cxn>
                  <a:cxn ang="0">
                    <a:pos x="117" y="396"/>
                  </a:cxn>
                  <a:cxn ang="0">
                    <a:pos x="126" y="362"/>
                  </a:cxn>
                  <a:cxn ang="0">
                    <a:pos x="106" y="326"/>
                  </a:cxn>
                  <a:cxn ang="0">
                    <a:pos x="89" y="281"/>
                  </a:cxn>
                  <a:cxn ang="0">
                    <a:pos x="44" y="236"/>
                  </a:cxn>
                  <a:cxn ang="0">
                    <a:pos x="15" y="236"/>
                  </a:cxn>
                  <a:cxn ang="0">
                    <a:pos x="15" y="172"/>
                  </a:cxn>
                  <a:cxn ang="0">
                    <a:pos x="0" y="150"/>
                  </a:cxn>
                  <a:cxn ang="0">
                    <a:pos x="33" y="114"/>
                  </a:cxn>
                  <a:cxn ang="0">
                    <a:pos x="25" y="29"/>
                  </a:cxn>
                </a:cxnLst>
                <a:rect l="0" t="0" r="r" b="b"/>
                <a:pathLst>
                  <a:path w="343" h="421">
                    <a:moveTo>
                      <a:pt x="25" y="29"/>
                    </a:moveTo>
                    <a:lnTo>
                      <a:pt x="51" y="27"/>
                    </a:lnTo>
                    <a:lnTo>
                      <a:pt x="74" y="27"/>
                    </a:lnTo>
                    <a:lnTo>
                      <a:pt x="89" y="0"/>
                    </a:lnTo>
                    <a:lnTo>
                      <a:pt x="101" y="32"/>
                    </a:lnTo>
                    <a:lnTo>
                      <a:pt x="137" y="32"/>
                    </a:lnTo>
                    <a:lnTo>
                      <a:pt x="156" y="61"/>
                    </a:lnTo>
                    <a:lnTo>
                      <a:pt x="195" y="53"/>
                    </a:lnTo>
                    <a:lnTo>
                      <a:pt x="220" y="70"/>
                    </a:lnTo>
                    <a:lnTo>
                      <a:pt x="269" y="84"/>
                    </a:lnTo>
                    <a:lnTo>
                      <a:pt x="277" y="106"/>
                    </a:lnTo>
                    <a:lnTo>
                      <a:pt x="302" y="108"/>
                    </a:lnTo>
                    <a:lnTo>
                      <a:pt x="294" y="129"/>
                    </a:lnTo>
                    <a:lnTo>
                      <a:pt x="303" y="154"/>
                    </a:lnTo>
                    <a:lnTo>
                      <a:pt x="287" y="186"/>
                    </a:lnTo>
                    <a:lnTo>
                      <a:pt x="298" y="192"/>
                    </a:lnTo>
                    <a:lnTo>
                      <a:pt x="326" y="158"/>
                    </a:lnTo>
                    <a:lnTo>
                      <a:pt x="323" y="146"/>
                    </a:lnTo>
                    <a:lnTo>
                      <a:pt x="335" y="141"/>
                    </a:lnTo>
                    <a:lnTo>
                      <a:pt x="343" y="158"/>
                    </a:lnTo>
                    <a:lnTo>
                      <a:pt x="321" y="180"/>
                    </a:lnTo>
                    <a:lnTo>
                      <a:pt x="313" y="233"/>
                    </a:lnTo>
                    <a:lnTo>
                      <a:pt x="313" y="323"/>
                    </a:lnTo>
                    <a:lnTo>
                      <a:pt x="326" y="339"/>
                    </a:lnTo>
                    <a:lnTo>
                      <a:pt x="321" y="393"/>
                    </a:lnTo>
                    <a:lnTo>
                      <a:pt x="158" y="421"/>
                    </a:lnTo>
                    <a:lnTo>
                      <a:pt x="117" y="396"/>
                    </a:lnTo>
                    <a:lnTo>
                      <a:pt x="126" y="362"/>
                    </a:lnTo>
                    <a:lnTo>
                      <a:pt x="106" y="326"/>
                    </a:lnTo>
                    <a:lnTo>
                      <a:pt x="89" y="281"/>
                    </a:lnTo>
                    <a:lnTo>
                      <a:pt x="44" y="236"/>
                    </a:lnTo>
                    <a:lnTo>
                      <a:pt x="15" y="236"/>
                    </a:lnTo>
                    <a:lnTo>
                      <a:pt x="15" y="172"/>
                    </a:lnTo>
                    <a:lnTo>
                      <a:pt x="0" y="150"/>
                    </a:lnTo>
                    <a:lnTo>
                      <a:pt x="33" y="114"/>
                    </a:lnTo>
                    <a:lnTo>
                      <a:pt x="25"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8" name="Freeform 357"/>
              <p:cNvSpPr>
                <a:spLocks noChangeArrowheads="1"/>
              </p:cNvSpPr>
              <p:nvPr/>
            </p:nvSpPr>
            <p:spPr bwMode="auto">
              <a:xfrm>
                <a:off x="6481234" y="2713505"/>
                <a:ext cx="840317" cy="573617"/>
              </a:xfrm>
              <a:custGeom>
                <a:avLst/>
                <a:gdLst/>
                <a:ahLst/>
                <a:cxnLst>
                  <a:cxn ang="0">
                    <a:pos x="5" y="14"/>
                  </a:cxn>
                  <a:cxn ang="0">
                    <a:pos x="0" y="62"/>
                  </a:cxn>
                  <a:cxn ang="0">
                    <a:pos x="7" y="112"/>
                  </a:cxn>
                  <a:cxn ang="0">
                    <a:pos x="46" y="216"/>
                  </a:cxn>
                  <a:cxn ang="0">
                    <a:pos x="66" y="271"/>
                  </a:cxn>
                  <a:cxn ang="0">
                    <a:pos x="300" y="258"/>
                  </a:cxn>
                  <a:cxn ang="0">
                    <a:pos x="337" y="271"/>
                  </a:cxn>
                  <a:cxn ang="0">
                    <a:pos x="361" y="218"/>
                  </a:cxn>
                  <a:cxn ang="0">
                    <a:pos x="352" y="181"/>
                  </a:cxn>
                  <a:cxn ang="0">
                    <a:pos x="391" y="173"/>
                  </a:cxn>
                  <a:cxn ang="0">
                    <a:pos x="397" y="114"/>
                  </a:cxn>
                  <a:cxn ang="0">
                    <a:pos x="373" y="87"/>
                  </a:cxn>
                  <a:cxn ang="0">
                    <a:pos x="332" y="62"/>
                  </a:cxn>
                  <a:cxn ang="0">
                    <a:pos x="341" y="25"/>
                  </a:cxn>
                  <a:cxn ang="0">
                    <a:pos x="324" y="0"/>
                  </a:cxn>
                  <a:cxn ang="0">
                    <a:pos x="236" y="4"/>
                  </a:cxn>
                  <a:cxn ang="0">
                    <a:pos x="148" y="8"/>
                  </a:cxn>
                  <a:cxn ang="0">
                    <a:pos x="5" y="14"/>
                  </a:cxn>
                </a:cxnLst>
                <a:rect l="0" t="0" r="r" b="b"/>
                <a:pathLst>
                  <a:path w="397" h="271">
                    <a:moveTo>
                      <a:pt x="5" y="14"/>
                    </a:moveTo>
                    <a:lnTo>
                      <a:pt x="0" y="62"/>
                    </a:lnTo>
                    <a:lnTo>
                      <a:pt x="7" y="112"/>
                    </a:lnTo>
                    <a:lnTo>
                      <a:pt x="46" y="216"/>
                    </a:lnTo>
                    <a:lnTo>
                      <a:pt x="66" y="271"/>
                    </a:lnTo>
                    <a:lnTo>
                      <a:pt x="300" y="258"/>
                    </a:lnTo>
                    <a:lnTo>
                      <a:pt x="337" y="271"/>
                    </a:lnTo>
                    <a:lnTo>
                      <a:pt x="361" y="218"/>
                    </a:lnTo>
                    <a:lnTo>
                      <a:pt x="352" y="181"/>
                    </a:lnTo>
                    <a:lnTo>
                      <a:pt x="391" y="173"/>
                    </a:lnTo>
                    <a:lnTo>
                      <a:pt x="397" y="114"/>
                    </a:lnTo>
                    <a:lnTo>
                      <a:pt x="373" y="87"/>
                    </a:lnTo>
                    <a:lnTo>
                      <a:pt x="332" y="62"/>
                    </a:lnTo>
                    <a:lnTo>
                      <a:pt x="341" y="25"/>
                    </a:lnTo>
                    <a:lnTo>
                      <a:pt x="324" y="0"/>
                    </a:lnTo>
                    <a:lnTo>
                      <a:pt x="236" y="4"/>
                    </a:lnTo>
                    <a:lnTo>
                      <a:pt x="148" y="8"/>
                    </a:lnTo>
                    <a:lnTo>
                      <a:pt x="5" y="1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9" name="Freeform 358"/>
              <p:cNvSpPr>
                <a:spLocks noChangeArrowheads="1"/>
              </p:cNvSpPr>
              <p:nvPr/>
            </p:nvSpPr>
            <p:spPr bwMode="auto">
              <a:xfrm>
                <a:off x="7757585" y="2139464"/>
                <a:ext cx="554567" cy="853440"/>
              </a:xfrm>
              <a:custGeom>
                <a:avLst/>
                <a:gdLst/>
                <a:ahLst/>
                <a:cxnLst>
                  <a:cxn ang="0">
                    <a:pos x="66" y="15"/>
                  </a:cxn>
                  <a:cxn ang="0">
                    <a:pos x="77" y="38"/>
                  </a:cxn>
                  <a:cxn ang="0">
                    <a:pos x="57" y="53"/>
                  </a:cxn>
                  <a:cxn ang="0">
                    <a:pos x="57" y="112"/>
                  </a:cxn>
                  <a:cxn ang="0">
                    <a:pos x="46" y="72"/>
                  </a:cxn>
                  <a:cxn ang="0">
                    <a:pos x="9" y="111"/>
                  </a:cxn>
                  <a:cxn ang="0">
                    <a:pos x="0" y="218"/>
                  </a:cxn>
                  <a:cxn ang="0">
                    <a:pos x="25" y="272"/>
                  </a:cxn>
                  <a:cxn ang="0">
                    <a:pos x="28" y="299"/>
                  </a:cxn>
                  <a:cxn ang="0">
                    <a:pos x="28" y="321"/>
                  </a:cxn>
                  <a:cxn ang="0">
                    <a:pos x="28" y="341"/>
                  </a:cxn>
                  <a:cxn ang="0">
                    <a:pos x="23" y="375"/>
                  </a:cxn>
                  <a:cxn ang="0">
                    <a:pos x="125" y="369"/>
                  </a:cxn>
                  <a:cxn ang="0">
                    <a:pos x="262" y="357"/>
                  </a:cxn>
                  <a:cxn ang="0">
                    <a:pos x="237" y="348"/>
                  </a:cxn>
                  <a:cxn ang="0">
                    <a:pos x="224" y="329"/>
                  </a:cxn>
                  <a:cxn ang="0">
                    <a:pos x="244" y="312"/>
                  </a:cxn>
                  <a:cxn ang="0">
                    <a:pos x="244" y="291"/>
                  </a:cxn>
                  <a:cxn ang="0">
                    <a:pos x="234" y="272"/>
                  </a:cxn>
                  <a:cxn ang="0">
                    <a:pos x="244" y="260"/>
                  </a:cxn>
                  <a:cxn ang="0">
                    <a:pos x="262" y="262"/>
                  </a:cxn>
                  <a:cxn ang="0">
                    <a:pos x="260" y="209"/>
                  </a:cxn>
                  <a:cxn ang="0">
                    <a:pos x="254" y="178"/>
                  </a:cxn>
                  <a:cxn ang="0">
                    <a:pos x="244" y="160"/>
                  </a:cxn>
                  <a:cxn ang="0">
                    <a:pos x="233" y="146"/>
                  </a:cxn>
                  <a:cxn ang="0">
                    <a:pos x="215" y="144"/>
                  </a:cxn>
                  <a:cxn ang="0">
                    <a:pos x="199" y="144"/>
                  </a:cxn>
                  <a:cxn ang="0">
                    <a:pos x="181" y="168"/>
                  </a:cxn>
                  <a:cxn ang="0">
                    <a:pos x="171" y="176"/>
                  </a:cxn>
                  <a:cxn ang="0">
                    <a:pos x="163" y="178"/>
                  </a:cxn>
                  <a:cxn ang="0">
                    <a:pos x="155" y="174"/>
                  </a:cxn>
                  <a:cxn ang="0">
                    <a:pos x="152" y="164"/>
                  </a:cxn>
                  <a:cxn ang="0">
                    <a:pos x="155" y="154"/>
                  </a:cxn>
                  <a:cxn ang="0">
                    <a:pos x="163" y="146"/>
                  </a:cxn>
                  <a:cxn ang="0">
                    <a:pos x="170" y="144"/>
                  </a:cxn>
                  <a:cxn ang="0">
                    <a:pos x="176" y="143"/>
                  </a:cxn>
                  <a:cxn ang="0">
                    <a:pos x="176" y="128"/>
                  </a:cxn>
                  <a:cxn ang="0">
                    <a:pos x="196" y="112"/>
                  </a:cxn>
                  <a:cxn ang="0">
                    <a:pos x="176" y="63"/>
                  </a:cxn>
                  <a:cxn ang="0">
                    <a:pos x="176" y="39"/>
                  </a:cxn>
                  <a:cxn ang="0">
                    <a:pos x="143" y="31"/>
                  </a:cxn>
                  <a:cxn ang="0">
                    <a:pos x="95" y="0"/>
                  </a:cxn>
                  <a:cxn ang="0">
                    <a:pos x="66" y="15"/>
                  </a:cxn>
                </a:cxnLst>
                <a:rect l="0" t="0" r="r" b="b"/>
                <a:pathLst>
                  <a:path w="262" h="375">
                    <a:moveTo>
                      <a:pt x="66" y="15"/>
                    </a:moveTo>
                    <a:lnTo>
                      <a:pt x="77" y="38"/>
                    </a:lnTo>
                    <a:lnTo>
                      <a:pt x="57" y="53"/>
                    </a:lnTo>
                    <a:lnTo>
                      <a:pt x="57" y="112"/>
                    </a:lnTo>
                    <a:lnTo>
                      <a:pt x="46" y="72"/>
                    </a:lnTo>
                    <a:lnTo>
                      <a:pt x="9" y="111"/>
                    </a:lnTo>
                    <a:lnTo>
                      <a:pt x="0" y="218"/>
                    </a:lnTo>
                    <a:lnTo>
                      <a:pt x="25" y="272"/>
                    </a:lnTo>
                    <a:lnTo>
                      <a:pt x="28" y="299"/>
                    </a:lnTo>
                    <a:lnTo>
                      <a:pt x="28" y="321"/>
                    </a:lnTo>
                    <a:lnTo>
                      <a:pt x="28" y="341"/>
                    </a:lnTo>
                    <a:lnTo>
                      <a:pt x="23" y="375"/>
                    </a:lnTo>
                    <a:lnTo>
                      <a:pt x="125" y="369"/>
                    </a:lnTo>
                    <a:lnTo>
                      <a:pt x="262" y="357"/>
                    </a:lnTo>
                    <a:lnTo>
                      <a:pt x="237" y="348"/>
                    </a:lnTo>
                    <a:lnTo>
                      <a:pt x="224" y="329"/>
                    </a:lnTo>
                    <a:lnTo>
                      <a:pt x="244" y="312"/>
                    </a:lnTo>
                    <a:lnTo>
                      <a:pt x="244" y="291"/>
                    </a:lnTo>
                    <a:lnTo>
                      <a:pt x="234" y="272"/>
                    </a:lnTo>
                    <a:lnTo>
                      <a:pt x="244" y="260"/>
                    </a:lnTo>
                    <a:lnTo>
                      <a:pt x="262" y="262"/>
                    </a:lnTo>
                    <a:lnTo>
                      <a:pt x="260" y="209"/>
                    </a:lnTo>
                    <a:lnTo>
                      <a:pt x="254" y="178"/>
                    </a:lnTo>
                    <a:lnTo>
                      <a:pt x="244" y="160"/>
                    </a:lnTo>
                    <a:lnTo>
                      <a:pt x="233" y="146"/>
                    </a:lnTo>
                    <a:lnTo>
                      <a:pt x="215" y="144"/>
                    </a:lnTo>
                    <a:lnTo>
                      <a:pt x="199" y="144"/>
                    </a:lnTo>
                    <a:lnTo>
                      <a:pt x="181" y="168"/>
                    </a:lnTo>
                    <a:lnTo>
                      <a:pt x="171" y="176"/>
                    </a:lnTo>
                    <a:lnTo>
                      <a:pt x="163" y="178"/>
                    </a:lnTo>
                    <a:lnTo>
                      <a:pt x="155" y="174"/>
                    </a:lnTo>
                    <a:lnTo>
                      <a:pt x="152" y="164"/>
                    </a:lnTo>
                    <a:lnTo>
                      <a:pt x="155" y="154"/>
                    </a:lnTo>
                    <a:lnTo>
                      <a:pt x="163" y="146"/>
                    </a:lnTo>
                    <a:lnTo>
                      <a:pt x="170" y="144"/>
                    </a:lnTo>
                    <a:lnTo>
                      <a:pt x="176" y="143"/>
                    </a:lnTo>
                    <a:lnTo>
                      <a:pt x="176" y="128"/>
                    </a:lnTo>
                    <a:lnTo>
                      <a:pt x="196" y="112"/>
                    </a:lnTo>
                    <a:lnTo>
                      <a:pt x="176" y="63"/>
                    </a:lnTo>
                    <a:lnTo>
                      <a:pt x="176" y="39"/>
                    </a:lnTo>
                    <a:lnTo>
                      <a:pt x="143" y="31"/>
                    </a:lnTo>
                    <a:lnTo>
                      <a:pt x="95" y="0"/>
                    </a:lnTo>
                    <a:lnTo>
                      <a:pt x="66" y="15"/>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0" name="Freeform 359"/>
              <p:cNvSpPr>
                <a:spLocks noChangeArrowheads="1"/>
              </p:cNvSpPr>
              <p:nvPr/>
            </p:nvSpPr>
            <p:spPr bwMode="auto">
              <a:xfrm>
                <a:off x="7152218" y="2834155"/>
                <a:ext cx="603249" cy="1051983"/>
              </a:xfrm>
              <a:custGeom>
                <a:avLst/>
                <a:gdLst/>
                <a:ahLst/>
                <a:cxnLst>
                  <a:cxn ang="0">
                    <a:pos x="53" y="29"/>
                  </a:cxn>
                  <a:cxn ang="0">
                    <a:pos x="217" y="0"/>
                  </a:cxn>
                  <a:cxn ang="0">
                    <a:pos x="242" y="62"/>
                  </a:cxn>
                  <a:cxn ang="0">
                    <a:pos x="276" y="315"/>
                  </a:cxn>
                  <a:cxn ang="0">
                    <a:pos x="285" y="349"/>
                  </a:cxn>
                  <a:cxn ang="0">
                    <a:pos x="260" y="417"/>
                  </a:cxn>
                  <a:cxn ang="0">
                    <a:pos x="260" y="463"/>
                  </a:cxn>
                  <a:cxn ang="0">
                    <a:pos x="230" y="458"/>
                  </a:cxn>
                  <a:cxn ang="0">
                    <a:pos x="230" y="497"/>
                  </a:cxn>
                  <a:cxn ang="0">
                    <a:pos x="201" y="481"/>
                  </a:cxn>
                  <a:cxn ang="0">
                    <a:pos x="185" y="487"/>
                  </a:cxn>
                  <a:cxn ang="0">
                    <a:pos x="160" y="483"/>
                  </a:cxn>
                  <a:cxn ang="0">
                    <a:pos x="144" y="423"/>
                  </a:cxn>
                  <a:cxn ang="0">
                    <a:pos x="111" y="405"/>
                  </a:cxn>
                  <a:cxn ang="0">
                    <a:pos x="111" y="341"/>
                  </a:cxn>
                  <a:cxn ang="0">
                    <a:pos x="77" y="349"/>
                  </a:cxn>
                  <a:cxn ang="0">
                    <a:pos x="60" y="303"/>
                  </a:cxn>
                  <a:cxn ang="0">
                    <a:pos x="0" y="249"/>
                  </a:cxn>
                  <a:cxn ang="0">
                    <a:pos x="44" y="163"/>
                  </a:cxn>
                  <a:cxn ang="0">
                    <a:pos x="31" y="123"/>
                  </a:cxn>
                  <a:cxn ang="0">
                    <a:pos x="74" y="114"/>
                  </a:cxn>
                  <a:cxn ang="0">
                    <a:pos x="77" y="58"/>
                  </a:cxn>
                  <a:cxn ang="0">
                    <a:pos x="53" y="29"/>
                  </a:cxn>
                </a:cxnLst>
                <a:rect l="0" t="0" r="r" b="b"/>
                <a:pathLst>
                  <a:path w="285" h="497">
                    <a:moveTo>
                      <a:pt x="53" y="29"/>
                    </a:moveTo>
                    <a:lnTo>
                      <a:pt x="217" y="0"/>
                    </a:lnTo>
                    <a:lnTo>
                      <a:pt x="242" y="62"/>
                    </a:lnTo>
                    <a:lnTo>
                      <a:pt x="276" y="315"/>
                    </a:lnTo>
                    <a:lnTo>
                      <a:pt x="285" y="349"/>
                    </a:lnTo>
                    <a:lnTo>
                      <a:pt x="260" y="417"/>
                    </a:lnTo>
                    <a:lnTo>
                      <a:pt x="260" y="463"/>
                    </a:lnTo>
                    <a:lnTo>
                      <a:pt x="230" y="458"/>
                    </a:lnTo>
                    <a:lnTo>
                      <a:pt x="230" y="497"/>
                    </a:lnTo>
                    <a:lnTo>
                      <a:pt x="201" y="481"/>
                    </a:lnTo>
                    <a:lnTo>
                      <a:pt x="185" y="487"/>
                    </a:lnTo>
                    <a:lnTo>
                      <a:pt x="160" y="483"/>
                    </a:lnTo>
                    <a:lnTo>
                      <a:pt x="144" y="423"/>
                    </a:lnTo>
                    <a:lnTo>
                      <a:pt x="111" y="405"/>
                    </a:lnTo>
                    <a:lnTo>
                      <a:pt x="111" y="341"/>
                    </a:lnTo>
                    <a:lnTo>
                      <a:pt x="77" y="349"/>
                    </a:lnTo>
                    <a:lnTo>
                      <a:pt x="60" y="303"/>
                    </a:lnTo>
                    <a:lnTo>
                      <a:pt x="0" y="249"/>
                    </a:lnTo>
                    <a:lnTo>
                      <a:pt x="44" y="163"/>
                    </a:lnTo>
                    <a:lnTo>
                      <a:pt x="31" y="123"/>
                    </a:lnTo>
                    <a:lnTo>
                      <a:pt x="74" y="114"/>
                    </a:lnTo>
                    <a:lnTo>
                      <a:pt x="77" y="58"/>
                    </a:lnTo>
                    <a:lnTo>
                      <a:pt x="53"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1" name="Freeform 360"/>
              <p:cNvSpPr>
                <a:spLocks noChangeArrowheads="1"/>
              </p:cNvSpPr>
              <p:nvPr/>
            </p:nvSpPr>
            <p:spPr bwMode="auto">
              <a:xfrm>
                <a:off x="6616700" y="3259604"/>
                <a:ext cx="958851" cy="831851"/>
              </a:xfrm>
              <a:custGeom>
                <a:avLst/>
                <a:gdLst/>
                <a:ahLst/>
                <a:cxnLst>
                  <a:cxn ang="0">
                    <a:pos x="0" y="13"/>
                  </a:cxn>
                  <a:cxn ang="0">
                    <a:pos x="199" y="0"/>
                  </a:cxn>
                  <a:cxn ang="0">
                    <a:pos x="240" y="0"/>
                  </a:cxn>
                  <a:cxn ang="0">
                    <a:pos x="272" y="12"/>
                  </a:cxn>
                  <a:cxn ang="0">
                    <a:pos x="256" y="45"/>
                  </a:cxn>
                  <a:cxn ang="0">
                    <a:pos x="313" y="102"/>
                  </a:cxn>
                  <a:cxn ang="0">
                    <a:pos x="331" y="147"/>
                  </a:cxn>
                  <a:cxn ang="0">
                    <a:pos x="366" y="136"/>
                  </a:cxn>
                  <a:cxn ang="0">
                    <a:pos x="364" y="202"/>
                  </a:cxn>
                  <a:cxn ang="0">
                    <a:pos x="399" y="221"/>
                  </a:cxn>
                  <a:cxn ang="0">
                    <a:pos x="415" y="279"/>
                  </a:cxn>
                  <a:cxn ang="0">
                    <a:pos x="440" y="286"/>
                  </a:cxn>
                  <a:cxn ang="0">
                    <a:pos x="453" y="310"/>
                  </a:cxn>
                  <a:cxn ang="0">
                    <a:pos x="423" y="344"/>
                  </a:cxn>
                  <a:cxn ang="0">
                    <a:pos x="412" y="382"/>
                  </a:cxn>
                  <a:cxn ang="0">
                    <a:pos x="370" y="393"/>
                  </a:cxn>
                  <a:cxn ang="0">
                    <a:pos x="380" y="351"/>
                  </a:cxn>
                  <a:cxn ang="0">
                    <a:pos x="211" y="366"/>
                  </a:cxn>
                  <a:cxn ang="0">
                    <a:pos x="89" y="381"/>
                  </a:cxn>
                  <a:cxn ang="0">
                    <a:pos x="82" y="340"/>
                  </a:cxn>
                  <a:cxn ang="0">
                    <a:pos x="73" y="214"/>
                  </a:cxn>
                  <a:cxn ang="0">
                    <a:pos x="72" y="145"/>
                  </a:cxn>
                  <a:cxn ang="0">
                    <a:pos x="31" y="114"/>
                  </a:cxn>
                  <a:cxn ang="0">
                    <a:pos x="47" y="86"/>
                  </a:cxn>
                  <a:cxn ang="0">
                    <a:pos x="27" y="70"/>
                  </a:cxn>
                  <a:cxn ang="0">
                    <a:pos x="0" y="13"/>
                  </a:cxn>
                </a:cxnLst>
                <a:rect l="0" t="0" r="r" b="b"/>
                <a:pathLst>
                  <a:path w="453" h="393">
                    <a:moveTo>
                      <a:pt x="0" y="13"/>
                    </a:moveTo>
                    <a:lnTo>
                      <a:pt x="199" y="0"/>
                    </a:lnTo>
                    <a:lnTo>
                      <a:pt x="240" y="0"/>
                    </a:lnTo>
                    <a:lnTo>
                      <a:pt x="272" y="12"/>
                    </a:lnTo>
                    <a:lnTo>
                      <a:pt x="256" y="45"/>
                    </a:lnTo>
                    <a:lnTo>
                      <a:pt x="313" y="102"/>
                    </a:lnTo>
                    <a:lnTo>
                      <a:pt x="331" y="147"/>
                    </a:lnTo>
                    <a:lnTo>
                      <a:pt x="366" y="136"/>
                    </a:lnTo>
                    <a:lnTo>
                      <a:pt x="364" y="202"/>
                    </a:lnTo>
                    <a:lnTo>
                      <a:pt x="399" y="221"/>
                    </a:lnTo>
                    <a:lnTo>
                      <a:pt x="415" y="279"/>
                    </a:lnTo>
                    <a:lnTo>
                      <a:pt x="440" y="286"/>
                    </a:lnTo>
                    <a:lnTo>
                      <a:pt x="453" y="310"/>
                    </a:lnTo>
                    <a:lnTo>
                      <a:pt x="423" y="344"/>
                    </a:lnTo>
                    <a:lnTo>
                      <a:pt x="412" y="382"/>
                    </a:lnTo>
                    <a:lnTo>
                      <a:pt x="370" y="393"/>
                    </a:lnTo>
                    <a:lnTo>
                      <a:pt x="380" y="351"/>
                    </a:lnTo>
                    <a:lnTo>
                      <a:pt x="211" y="366"/>
                    </a:lnTo>
                    <a:lnTo>
                      <a:pt x="89" y="381"/>
                    </a:lnTo>
                    <a:lnTo>
                      <a:pt x="82" y="340"/>
                    </a:lnTo>
                    <a:lnTo>
                      <a:pt x="73" y="214"/>
                    </a:lnTo>
                    <a:lnTo>
                      <a:pt x="72" y="145"/>
                    </a:lnTo>
                    <a:lnTo>
                      <a:pt x="31" y="114"/>
                    </a:lnTo>
                    <a:lnTo>
                      <a:pt x="47" y="86"/>
                    </a:lnTo>
                    <a:lnTo>
                      <a:pt x="27" y="70"/>
                    </a:lnTo>
                    <a:lnTo>
                      <a:pt x="0"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2" name="Freeform 361"/>
              <p:cNvSpPr>
                <a:spLocks noChangeArrowheads="1"/>
              </p:cNvSpPr>
              <p:nvPr/>
            </p:nvSpPr>
            <p:spPr bwMode="auto">
              <a:xfrm>
                <a:off x="7664451" y="2912471"/>
                <a:ext cx="467783" cy="806451"/>
              </a:xfrm>
              <a:custGeom>
                <a:avLst/>
                <a:gdLst/>
                <a:ahLst/>
                <a:cxnLst>
                  <a:cxn ang="0">
                    <a:pos x="0" y="28"/>
                  </a:cxn>
                  <a:cxn ang="0">
                    <a:pos x="26" y="41"/>
                  </a:cxn>
                  <a:cxn ang="0">
                    <a:pos x="49" y="38"/>
                  </a:cxn>
                  <a:cxn ang="0">
                    <a:pos x="59" y="32"/>
                  </a:cxn>
                  <a:cxn ang="0">
                    <a:pos x="65" y="8"/>
                  </a:cxn>
                  <a:cxn ang="0">
                    <a:pos x="172" y="0"/>
                  </a:cxn>
                  <a:cxn ang="0">
                    <a:pos x="221" y="270"/>
                  </a:cxn>
                  <a:cxn ang="0">
                    <a:pos x="217" y="267"/>
                  </a:cxn>
                  <a:cxn ang="0">
                    <a:pos x="182" y="283"/>
                  </a:cxn>
                  <a:cxn ang="0">
                    <a:pos x="155" y="354"/>
                  </a:cxn>
                  <a:cxn ang="0">
                    <a:pos x="117" y="344"/>
                  </a:cxn>
                  <a:cxn ang="0">
                    <a:pos x="72" y="372"/>
                  </a:cxn>
                  <a:cxn ang="0">
                    <a:pos x="14" y="381"/>
                  </a:cxn>
                  <a:cxn ang="0">
                    <a:pos x="40" y="311"/>
                  </a:cxn>
                  <a:cxn ang="0">
                    <a:pos x="30" y="270"/>
                  </a:cxn>
                  <a:cxn ang="0">
                    <a:pos x="0" y="28"/>
                  </a:cxn>
                </a:cxnLst>
                <a:rect l="0" t="0" r="r" b="b"/>
                <a:pathLst>
                  <a:path w="221" h="381">
                    <a:moveTo>
                      <a:pt x="0" y="28"/>
                    </a:moveTo>
                    <a:lnTo>
                      <a:pt x="26" y="41"/>
                    </a:lnTo>
                    <a:lnTo>
                      <a:pt x="49" y="38"/>
                    </a:lnTo>
                    <a:lnTo>
                      <a:pt x="59" y="32"/>
                    </a:lnTo>
                    <a:lnTo>
                      <a:pt x="65" y="8"/>
                    </a:lnTo>
                    <a:lnTo>
                      <a:pt x="172" y="0"/>
                    </a:lnTo>
                    <a:lnTo>
                      <a:pt x="221" y="270"/>
                    </a:lnTo>
                    <a:lnTo>
                      <a:pt x="217" y="267"/>
                    </a:lnTo>
                    <a:lnTo>
                      <a:pt x="182" y="283"/>
                    </a:lnTo>
                    <a:lnTo>
                      <a:pt x="155" y="354"/>
                    </a:lnTo>
                    <a:lnTo>
                      <a:pt x="117" y="344"/>
                    </a:lnTo>
                    <a:lnTo>
                      <a:pt x="72" y="372"/>
                    </a:lnTo>
                    <a:lnTo>
                      <a:pt x="14" y="381"/>
                    </a:lnTo>
                    <a:lnTo>
                      <a:pt x="40" y="311"/>
                    </a:lnTo>
                    <a:lnTo>
                      <a:pt x="30" y="270"/>
                    </a:lnTo>
                    <a:lnTo>
                      <a:pt x="0" y="28"/>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13" name="Freeform 362"/>
              <p:cNvSpPr>
                <a:spLocks noChangeArrowheads="1"/>
              </p:cNvSpPr>
              <p:nvPr/>
            </p:nvSpPr>
            <p:spPr bwMode="auto">
              <a:xfrm>
                <a:off x="8026401" y="2789704"/>
                <a:ext cx="599017" cy="731520"/>
              </a:xfrm>
              <a:custGeom>
                <a:avLst/>
                <a:gdLst/>
                <a:ahLst/>
                <a:cxnLst>
                  <a:cxn ang="0">
                    <a:pos x="0" y="76"/>
                  </a:cxn>
                  <a:cxn ang="0">
                    <a:pos x="129" y="63"/>
                  </a:cxn>
                  <a:cxn ang="0">
                    <a:pos x="155" y="70"/>
                  </a:cxn>
                  <a:cxn ang="0">
                    <a:pos x="215" y="39"/>
                  </a:cxn>
                  <a:cxn ang="0">
                    <a:pos x="228" y="12"/>
                  </a:cxn>
                  <a:cxn ang="0">
                    <a:pos x="264" y="0"/>
                  </a:cxn>
                  <a:cxn ang="0">
                    <a:pos x="283" y="129"/>
                  </a:cxn>
                  <a:cxn ang="0">
                    <a:pos x="269" y="144"/>
                  </a:cxn>
                  <a:cxn ang="0">
                    <a:pos x="273" y="235"/>
                  </a:cxn>
                  <a:cxn ang="0">
                    <a:pos x="244" y="242"/>
                  </a:cxn>
                  <a:cxn ang="0">
                    <a:pos x="228" y="292"/>
                  </a:cxn>
                  <a:cxn ang="0">
                    <a:pos x="207" y="286"/>
                  </a:cxn>
                  <a:cxn ang="0">
                    <a:pos x="199" y="344"/>
                  </a:cxn>
                  <a:cxn ang="0">
                    <a:pos x="167" y="320"/>
                  </a:cxn>
                  <a:cxn ang="0">
                    <a:pos x="105" y="335"/>
                  </a:cxn>
                  <a:cxn ang="0">
                    <a:pos x="78" y="313"/>
                  </a:cxn>
                  <a:cxn ang="0">
                    <a:pos x="43" y="312"/>
                  </a:cxn>
                  <a:cxn ang="0">
                    <a:pos x="24" y="215"/>
                  </a:cxn>
                  <a:cxn ang="0">
                    <a:pos x="0" y="76"/>
                  </a:cxn>
                </a:cxnLst>
                <a:rect l="0" t="0" r="r" b="b"/>
                <a:pathLst>
                  <a:path w="283" h="344">
                    <a:moveTo>
                      <a:pt x="0" y="76"/>
                    </a:moveTo>
                    <a:lnTo>
                      <a:pt x="129" y="63"/>
                    </a:lnTo>
                    <a:lnTo>
                      <a:pt x="155" y="70"/>
                    </a:lnTo>
                    <a:lnTo>
                      <a:pt x="215" y="39"/>
                    </a:lnTo>
                    <a:lnTo>
                      <a:pt x="228" y="12"/>
                    </a:lnTo>
                    <a:lnTo>
                      <a:pt x="264" y="0"/>
                    </a:lnTo>
                    <a:lnTo>
                      <a:pt x="283" y="129"/>
                    </a:lnTo>
                    <a:lnTo>
                      <a:pt x="269" y="144"/>
                    </a:lnTo>
                    <a:lnTo>
                      <a:pt x="273" y="235"/>
                    </a:lnTo>
                    <a:lnTo>
                      <a:pt x="244" y="242"/>
                    </a:lnTo>
                    <a:lnTo>
                      <a:pt x="228" y="292"/>
                    </a:lnTo>
                    <a:lnTo>
                      <a:pt x="207" y="286"/>
                    </a:lnTo>
                    <a:lnTo>
                      <a:pt x="199" y="344"/>
                    </a:lnTo>
                    <a:lnTo>
                      <a:pt x="167" y="320"/>
                    </a:lnTo>
                    <a:lnTo>
                      <a:pt x="105" y="335"/>
                    </a:lnTo>
                    <a:lnTo>
                      <a:pt x="78" y="313"/>
                    </a:lnTo>
                    <a:lnTo>
                      <a:pt x="43" y="312"/>
                    </a:lnTo>
                    <a:lnTo>
                      <a:pt x="24" y="215"/>
                    </a:lnTo>
                    <a:lnTo>
                      <a:pt x="0" y="76"/>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4" name="Freeform 363"/>
              <p:cNvSpPr>
                <a:spLocks noChangeArrowheads="1"/>
              </p:cNvSpPr>
              <p:nvPr/>
            </p:nvSpPr>
            <p:spPr bwMode="auto">
              <a:xfrm>
                <a:off x="7488767" y="3399304"/>
                <a:ext cx="1062567" cy="620184"/>
              </a:xfrm>
              <a:custGeom>
                <a:avLst/>
                <a:gdLst/>
                <a:ahLst/>
                <a:cxnLst>
                  <a:cxn ang="0">
                    <a:pos x="0" y="293"/>
                  </a:cxn>
                  <a:cxn ang="0">
                    <a:pos x="122" y="274"/>
                  </a:cxn>
                  <a:cxn ang="0">
                    <a:pos x="122" y="261"/>
                  </a:cxn>
                  <a:cxn ang="0">
                    <a:pos x="417" y="220"/>
                  </a:cxn>
                  <a:cxn ang="0">
                    <a:pos x="421" y="197"/>
                  </a:cxn>
                  <a:cxn ang="0">
                    <a:pos x="465" y="180"/>
                  </a:cxn>
                  <a:cxn ang="0">
                    <a:pos x="470" y="156"/>
                  </a:cxn>
                  <a:cxn ang="0">
                    <a:pos x="488" y="148"/>
                  </a:cxn>
                  <a:cxn ang="0">
                    <a:pos x="502" y="114"/>
                  </a:cxn>
                  <a:cxn ang="0">
                    <a:pos x="461" y="78"/>
                  </a:cxn>
                  <a:cxn ang="0">
                    <a:pos x="454" y="33"/>
                  </a:cxn>
                  <a:cxn ang="0">
                    <a:pos x="421" y="9"/>
                  </a:cxn>
                  <a:cxn ang="0">
                    <a:pos x="356" y="23"/>
                  </a:cxn>
                  <a:cxn ang="0">
                    <a:pos x="326" y="1"/>
                  </a:cxn>
                  <a:cxn ang="0">
                    <a:pos x="297" y="0"/>
                  </a:cxn>
                  <a:cxn ang="0">
                    <a:pos x="302" y="33"/>
                  </a:cxn>
                  <a:cxn ang="0">
                    <a:pos x="261" y="49"/>
                  </a:cxn>
                  <a:cxn ang="0">
                    <a:pos x="234" y="122"/>
                  </a:cxn>
                  <a:cxn ang="0">
                    <a:pos x="199" y="110"/>
                  </a:cxn>
                  <a:cxn ang="0">
                    <a:pos x="154" y="138"/>
                  </a:cxn>
                  <a:cxn ang="0">
                    <a:pos x="97" y="148"/>
                  </a:cxn>
                  <a:cxn ang="0">
                    <a:pos x="97" y="189"/>
                  </a:cxn>
                  <a:cxn ang="0">
                    <a:pos x="68" y="187"/>
                  </a:cxn>
                  <a:cxn ang="0">
                    <a:pos x="70" y="224"/>
                  </a:cxn>
                  <a:cxn ang="0">
                    <a:pos x="41" y="209"/>
                  </a:cxn>
                  <a:cxn ang="0">
                    <a:pos x="23" y="216"/>
                  </a:cxn>
                  <a:cxn ang="0">
                    <a:pos x="38" y="241"/>
                  </a:cxn>
                  <a:cxn ang="0">
                    <a:pos x="7" y="274"/>
                  </a:cxn>
                  <a:cxn ang="0">
                    <a:pos x="0" y="293"/>
                  </a:cxn>
                </a:cxnLst>
                <a:rect l="0" t="0" r="r" b="b"/>
                <a:pathLst>
                  <a:path w="502" h="293">
                    <a:moveTo>
                      <a:pt x="0" y="293"/>
                    </a:moveTo>
                    <a:lnTo>
                      <a:pt x="122" y="274"/>
                    </a:lnTo>
                    <a:lnTo>
                      <a:pt x="122" y="261"/>
                    </a:lnTo>
                    <a:lnTo>
                      <a:pt x="417" y="220"/>
                    </a:lnTo>
                    <a:lnTo>
                      <a:pt x="421" y="197"/>
                    </a:lnTo>
                    <a:lnTo>
                      <a:pt x="465" y="180"/>
                    </a:lnTo>
                    <a:lnTo>
                      <a:pt x="470" y="156"/>
                    </a:lnTo>
                    <a:lnTo>
                      <a:pt x="488" y="148"/>
                    </a:lnTo>
                    <a:lnTo>
                      <a:pt x="502" y="114"/>
                    </a:lnTo>
                    <a:lnTo>
                      <a:pt x="461" y="78"/>
                    </a:lnTo>
                    <a:lnTo>
                      <a:pt x="454" y="33"/>
                    </a:lnTo>
                    <a:lnTo>
                      <a:pt x="421" y="9"/>
                    </a:lnTo>
                    <a:lnTo>
                      <a:pt x="356" y="23"/>
                    </a:lnTo>
                    <a:lnTo>
                      <a:pt x="326" y="1"/>
                    </a:lnTo>
                    <a:lnTo>
                      <a:pt x="297" y="0"/>
                    </a:lnTo>
                    <a:lnTo>
                      <a:pt x="302" y="33"/>
                    </a:lnTo>
                    <a:lnTo>
                      <a:pt x="261" y="49"/>
                    </a:lnTo>
                    <a:lnTo>
                      <a:pt x="234" y="122"/>
                    </a:lnTo>
                    <a:lnTo>
                      <a:pt x="199" y="110"/>
                    </a:lnTo>
                    <a:lnTo>
                      <a:pt x="154" y="138"/>
                    </a:lnTo>
                    <a:lnTo>
                      <a:pt x="97" y="148"/>
                    </a:lnTo>
                    <a:lnTo>
                      <a:pt x="97" y="189"/>
                    </a:lnTo>
                    <a:lnTo>
                      <a:pt x="68" y="187"/>
                    </a:lnTo>
                    <a:lnTo>
                      <a:pt x="70" y="224"/>
                    </a:lnTo>
                    <a:lnTo>
                      <a:pt x="41" y="209"/>
                    </a:lnTo>
                    <a:lnTo>
                      <a:pt x="23" y="216"/>
                    </a:lnTo>
                    <a:lnTo>
                      <a:pt x="38" y="241"/>
                    </a:lnTo>
                    <a:lnTo>
                      <a:pt x="7" y="274"/>
                    </a:lnTo>
                    <a:lnTo>
                      <a:pt x="0" y="293"/>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15" name="Freeform 364"/>
              <p:cNvSpPr>
                <a:spLocks noChangeArrowheads="1"/>
              </p:cNvSpPr>
              <p:nvPr/>
            </p:nvSpPr>
            <p:spPr bwMode="auto">
              <a:xfrm>
                <a:off x="7421033" y="3807821"/>
                <a:ext cx="1219200" cy="465667"/>
              </a:xfrm>
              <a:custGeom>
                <a:avLst/>
                <a:gdLst/>
                <a:ahLst/>
                <a:cxnLst>
                  <a:cxn ang="0">
                    <a:pos x="35" y="101"/>
                  </a:cxn>
                  <a:cxn ang="0">
                    <a:pos x="35" y="104"/>
                  </a:cxn>
                  <a:cxn ang="0">
                    <a:pos x="25" y="125"/>
                  </a:cxn>
                  <a:cxn ang="0">
                    <a:pos x="36" y="152"/>
                  </a:cxn>
                  <a:cxn ang="0">
                    <a:pos x="0" y="178"/>
                  </a:cxn>
                  <a:cxn ang="0">
                    <a:pos x="7" y="220"/>
                  </a:cxn>
                  <a:cxn ang="0">
                    <a:pos x="158" y="207"/>
                  </a:cxn>
                  <a:cxn ang="0">
                    <a:pos x="338" y="186"/>
                  </a:cxn>
                  <a:cxn ang="0">
                    <a:pos x="428" y="168"/>
                  </a:cxn>
                  <a:cxn ang="0">
                    <a:pos x="446" y="111"/>
                  </a:cxn>
                  <a:cxn ang="0">
                    <a:pos x="478" y="109"/>
                  </a:cxn>
                  <a:cxn ang="0">
                    <a:pos x="576" y="0"/>
                  </a:cxn>
                  <a:cxn ang="0">
                    <a:pos x="449" y="27"/>
                  </a:cxn>
                  <a:cxn ang="0">
                    <a:pos x="151" y="72"/>
                  </a:cxn>
                  <a:cxn ang="0">
                    <a:pos x="154" y="85"/>
                  </a:cxn>
                  <a:cxn ang="0">
                    <a:pos x="35" y="101"/>
                  </a:cxn>
                </a:cxnLst>
                <a:rect l="0" t="0" r="r" b="b"/>
                <a:pathLst>
                  <a:path w="576" h="220">
                    <a:moveTo>
                      <a:pt x="35" y="101"/>
                    </a:moveTo>
                    <a:lnTo>
                      <a:pt x="35" y="104"/>
                    </a:lnTo>
                    <a:lnTo>
                      <a:pt x="25" y="125"/>
                    </a:lnTo>
                    <a:lnTo>
                      <a:pt x="36" y="152"/>
                    </a:lnTo>
                    <a:lnTo>
                      <a:pt x="0" y="178"/>
                    </a:lnTo>
                    <a:lnTo>
                      <a:pt x="7" y="220"/>
                    </a:lnTo>
                    <a:lnTo>
                      <a:pt x="158" y="207"/>
                    </a:lnTo>
                    <a:lnTo>
                      <a:pt x="338" y="186"/>
                    </a:lnTo>
                    <a:lnTo>
                      <a:pt x="428" y="168"/>
                    </a:lnTo>
                    <a:lnTo>
                      <a:pt x="446" y="111"/>
                    </a:lnTo>
                    <a:lnTo>
                      <a:pt x="478" y="109"/>
                    </a:lnTo>
                    <a:lnTo>
                      <a:pt x="576" y="0"/>
                    </a:lnTo>
                    <a:lnTo>
                      <a:pt x="449" y="27"/>
                    </a:lnTo>
                    <a:lnTo>
                      <a:pt x="151" y="72"/>
                    </a:lnTo>
                    <a:lnTo>
                      <a:pt x="154" y="85"/>
                    </a:lnTo>
                    <a:lnTo>
                      <a:pt x="35" y="10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6" name="Freeform 365"/>
              <p:cNvSpPr>
                <a:spLocks noChangeArrowheads="1"/>
              </p:cNvSpPr>
              <p:nvPr/>
            </p:nvSpPr>
            <p:spPr bwMode="auto">
              <a:xfrm>
                <a:off x="7304617" y="4239622"/>
                <a:ext cx="497416" cy="918633"/>
              </a:xfrm>
              <a:custGeom>
                <a:avLst/>
                <a:gdLst/>
                <a:ahLst/>
                <a:cxnLst>
                  <a:cxn ang="0">
                    <a:pos x="65" y="13"/>
                  </a:cxn>
                  <a:cxn ang="0">
                    <a:pos x="30" y="87"/>
                  </a:cxn>
                  <a:cxn ang="0">
                    <a:pos x="0" y="136"/>
                  </a:cxn>
                  <a:cxn ang="0">
                    <a:pos x="9" y="193"/>
                  </a:cxn>
                  <a:cxn ang="0">
                    <a:pos x="46" y="270"/>
                  </a:cxn>
                  <a:cxn ang="0">
                    <a:pos x="17" y="349"/>
                  </a:cxn>
                  <a:cxn ang="0">
                    <a:pos x="5" y="391"/>
                  </a:cxn>
                  <a:cxn ang="0">
                    <a:pos x="143" y="373"/>
                  </a:cxn>
                  <a:cxn ang="0">
                    <a:pos x="149" y="428"/>
                  </a:cxn>
                  <a:cxn ang="0">
                    <a:pos x="177" y="434"/>
                  </a:cxn>
                  <a:cxn ang="0">
                    <a:pos x="184" y="406"/>
                  </a:cxn>
                  <a:cxn ang="0">
                    <a:pos x="235" y="398"/>
                  </a:cxn>
                  <a:cxn ang="0">
                    <a:pos x="223" y="311"/>
                  </a:cxn>
                  <a:cxn ang="0">
                    <a:pos x="222" y="0"/>
                  </a:cxn>
                  <a:cxn ang="0">
                    <a:pos x="65" y="13"/>
                  </a:cxn>
                </a:cxnLst>
                <a:rect l="0" t="0" r="r" b="b"/>
                <a:pathLst>
                  <a:path w="235" h="434">
                    <a:moveTo>
                      <a:pt x="65" y="13"/>
                    </a:moveTo>
                    <a:lnTo>
                      <a:pt x="30" y="87"/>
                    </a:lnTo>
                    <a:lnTo>
                      <a:pt x="0" y="136"/>
                    </a:lnTo>
                    <a:lnTo>
                      <a:pt x="9" y="193"/>
                    </a:lnTo>
                    <a:lnTo>
                      <a:pt x="46" y="270"/>
                    </a:lnTo>
                    <a:lnTo>
                      <a:pt x="17" y="349"/>
                    </a:lnTo>
                    <a:lnTo>
                      <a:pt x="5" y="391"/>
                    </a:lnTo>
                    <a:lnTo>
                      <a:pt x="143" y="373"/>
                    </a:lnTo>
                    <a:lnTo>
                      <a:pt x="149" y="428"/>
                    </a:lnTo>
                    <a:lnTo>
                      <a:pt x="177" y="434"/>
                    </a:lnTo>
                    <a:lnTo>
                      <a:pt x="184" y="406"/>
                    </a:lnTo>
                    <a:lnTo>
                      <a:pt x="235" y="398"/>
                    </a:lnTo>
                    <a:lnTo>
                      <a:pt x="223" y="311"/>
                    </a:lnTo>
                    <a:lnTo>
                      <a:pt x="222" y="0"/>
                    </a:lnTo>
                    <a:lnTo>
                      <a:pt x="65" y="1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7" name="Freeform 366"/>
              <p:cNvSpPr>
                <a:spLocks noChangeArrowheads="1"/>
              </p:cNvSpPr>
              <p:nvPr/>
            </p:nvSpPr>
            <p:spPr bwMode="auto">
              <a:xfrm>
                <a:off x="7768167" y="4193055"/>
                <a:ext cx="567267" cy="929216"/>
              </a:xfrm>
              <a:custGeom>
                <a:avLst/>
                <a:gdLst/>
                <a:ahLst/>
                <a:cxnLst>
                  <a:cxn ang="0">
                    <a:pos x="0" y="22"/>
                  </a:cxn>
                  <a:cxn ang="0">
                    <a:pos x="174" y="0"/>
                  </a:cxn>
                  <a:cxn ang="0">
                    <a:pos x="229" y="203"/>
                  </a:cxn>
                  <a:cxn ang="0">
                    <a:pos x="268" y="235"/>
                  </a:cxn>
                  <a:cxn ang="0">
                    <a:pos x="237" y="296"/>
                  </a:cxn>
                  <a:cxn ang="0">
                    <a:pos x="266" y="353"/>
                  </a:cxn>
                  <a:cxn ang="0">
                    <a:pos x="89" y="374"/>
                  </a:cxn>
                  <a:cxn ang="0">
                    <a:pos x="97" y="422"/>
                  </a:cxn>
                  <a:cxn ang="0">
                    <a:pos x="71" y="439"/>
                  </a:cxn>
                  <a:cxn ang="0">
                    <a:pos x="51" y="377"/>
                  </a:cxn>
                  <a:cxn ang="0">
                    <a:pos x="39" y="428"/>
                  </a:cxn>
                  <a:cxn ang="0">
                    <a:pos x="16" y="422"/>
                  </a:cxn>
                  <a:cxn ang="0">
                    <a:pos x="8" y="371"/>
                  </a:cxn>
                  <a:cxn ang="0">
                    <a:pos x="3" y="328"/>
                  </a:cxn>
                  <a:cxn ang="0">
                    <a:pos x="0" y="22"/>
                  </a:cxn>
                </a:cxnLst>
                <a:rect l="0" t="0" r="r" b="b"/>
                <a:pathLst>
                  <a:path w="268" h="439">
                    <a:moveTo>
                      <a:pt x="0" y="22"/>
                    </a:moveTo>
                    <a:lnTo>
                      <a:pt x="174" y="0"/>
                    </a:lnTo>
                    <a:lnTo>
                      <a:pt x="229" y="203"/>
                    </a:lnTo>
                    <a:lnTo>
                      <a:pt x="268" y="235"/>
                    </a:lnTo>
                    <a:lnTo>
                      <a:pt x="237" y="296"/>
                    </a:lnTo>
                    <a:lnTo>
                      <a:pt x="266" y="353"/>
                    </a:lnTo>
                    <a:lnTo>
                      <a:pt x="89" y="374"/>
                    </a:lnTo>
                    <a:lnTo>
                      <a:pt x="97" y="422"/>
                    </a:lnTo>
                    <a:lnTo>
                      <a:pt x="71" y="439"/>
                    </a:lnTo>
                    <a:lnTo>
                      <a:pt x="51" y="377"/>
                    </a:lnTo>
                    <a:lnTo>
                      <a:pt x="39" y="428"/>
                    </a:lnTo>
                    <a:lnTo>
                      <a:pt x="16" y="422"/>
                    </a:lnTo>
                    <a:lnTo>
                      <a:pt x="8" y="371"/>
                    </a:lnTo>
                    <a:lnTo>
                      <a:pt x="3" y="328"/>
                    </a:lnTo>
                    <a:lnTo>
                      <a:pt x="0" y="22"/>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8" name="Freeform 367"/>
              <p:cNvSpPr>
                <a:spLocks noChangeArrowheads="1"/>
              </p:cNvSpPr>
              <p:nvPr/>
            </p:nvSpPr>
            <p:spPr bwMode="auto">
              <a:xfrm>
                <a:off x="8136467" y="4152837"/>
                <a:ext cx="778933" cy="848784"/>
              </a:xfrm>
              <a:custGeom>
                <a:avLst/>
                <a:gdLst/>
                <a:ahLst/>
                <a:cxnLst>
                  <a:cxn ang="0">
                    <a:pos x="0" y="24"/>
                  </a:cxn>
                  <a:cxn ang="0">
                    <a:pos x="4" y="24"/>
                  </a:cxn>
                  <a:cxn ang="0">
                    <a:pos x="90" y="7"/>
                  </a:cxn>
                  <a:cxn ang="0">
                    <a:pos x="165" y="0"/>
                  </a:cxn>
                  <a:cxn ang="0">
                    <a:pos x="155" y="20"/>
                  </a:cxn>
                  <a:cxn ang="0">
                    <a:pos x="178" y="20"/>
                  </a:cxn>
                  <a:cxn ang="0">
                    <a:pos x="308" y="143"/>
                  </a:cxn>
                  <a:cxn ang="0">
                    <a:pos x="360" y="224"/>
                  </a:cxn>
                  <a:cxn ang="0">
                    <a:pos x="368" y="278"/>
                  </a:cxn>
                  <a:cxn ang="0">
                    <a:pos x="349" y="291"/>
                  </a:cxn>
                  <a:cxn ang="0">
                    <a:pos x="360" y="345"/>
                  </a:cxn>
                  <a:cxn ang="0">
                    <a:pos x="323" y="348"/>
                  </a:cxn>
                  <a:cxn ang="0">
                    <a:pos x="323" y="394"/>
                  </a:cxn>
                  <a:cxn ang="0">
                    <a:pos x="294" y="372"/>
                  </a:cxn>
                  <a:cxn ang="0">
                    <a:pos x="106" y="401"/>
                  </a:cxn>
                  <a:cxn ang="0">
                    <a:pos x="63" y="315"/>
                  </a:cxn>
                  <a:cxn ang="0">
                    <a:pos x="92" y="255"/>
                  </a:cxn>
                  <a:cxn ang="0">
                    <a:pos x="53" y="225"/>
                  </a:cxn>
                  <a:cxn ang="0">
                    <a:pos x="0" y="24"/>
                  </a:cxn>
                </a:cxnLst>
                <a:rect l="0" t="0" r="r" b="b"/>
                <a:pathLst>
                  <a:path w="368" h="401">
                    <a:moveTo>
                      <a:pt x="0" y="24"/>
                    </a:moveTo>
                    <a:lnTo>
                      <a:pt x="4" y="24"/>
                    </a:lnTo>
                    <a:lnTo>
                      <a:pt x="90" y="7"/>
                    </a:lnTo>
                    <a:lnTo>
                      <a:pt x="165" y="0"/>
                    </a:lnTo>
                    <a:lnTo>
                      <a:pt x="155" y="20"/>
                    </a:lnTo>
                    <a:lnTo>
                      <a:pt x="178" y="20"/>
                    </a:lnTo>
                    <a:lnTo>
                      <a:pt x="308" y="143"/>
                    </a:lnTo>
                    <a:lnTo>
                      <a:pt x="360" y="224"/>
                    </a:lnTo>
                    <a:lnTo>
                      <a:pt x="368" y="278"/>
                    </a:lnTo>
                    <a:lnTo>
                      <a:pt x="349" y="291"/>
                    </a:lnTo>
                    <a:lnTo>
                      <a:pt x="360" y="345"/>
                    </a:lnTo>
                    <a:lnTo>
                      <a:pt x="323" y="348"/>
                    </a:lnTo>
                    <a:lnTo>
                      <a:pt x="323" y="394"/>
                    </a:lnTo>
                    <a:lnTo>
                      <a:pt x="294" y="372"/>
                    </a:lnTo>
                    <a:lnTo>
                      <a:pt x="106" y="401"/>
                    </a:lnTo>
                    <a:lnTo>
                      <a:pt x="63" y="315"/>
                    </a:lnTo>
                    <a:lnTo>
                      <a:pt x="92" y="255"/>
                    </a:lnTo>
                    <a:lnTo>
                      <a:pt x="53" y="225"/>
                    </a:lnTo>
                    <a:lnTo>
                      <a:pt x="0" y="24"/>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9" name="Freeform 368"/>
              <p:cNvSpPr>
                <a:spLocks noChangeArrowheads="1"/>
              </p:cNvSpPr>
              <p:nvPr/>
            </p:nvSpPr>
            <p:spPr bwMode="auto">
              <a:xfrm>
                <a:off x="8464551" y="4034304"/>
                <a:ext cx="711200" cy="592667"/>
              </a:xfrm>
              <a:custGeom>
                <a:avLst/>
                <a:gdLst/>
                <a:ahLst/>
                <a:cxnLst>
                  <a:cxn ang="0">
                    <a:pos x="12" y="51"/>
                  </a:cxn>
                  <a:cxn ang="0">
                    <a:pos x="38" y="23"/>
                  </a:cxn>
                  <a:cxn ang="0">
                    <a:pos x="140" y="0"/>
                  </a:cxn>
                  <a:cxn ang="0">
                    <a:pos x="170" y="16"/>
                  </a:cxn>
                  <a:cxn ang="0">
                    <a:pos x="235" y="4"/>
                  </a:cxn>
                  <a:cxn ang="0">
                    <a:pos x="288" y="44"/>
                  </a:cxn>
                  <a:cxn ang="0">
                    <a:pos x="336" y="76"/>
                  </a:cxn>
                  <a:cxn ang="0">
                    <a:pos x="309" y="158"/>
                  </a:cxn>
                  <a:cxn ang="0">
                    <a:pos x="268" y="202"/>
                  </a:cxn>
                  <a:cxn ang="0">
                    <a:pos x="225" y="215"/>
                  </a:cxn>
                  <a:cxn ang="0">
                    <a:pos x="233" y="248"/>
                  </a:cxn>
                  <a:cxn ang="0">
                    <a:pos x="205" y="280"/>
                  </a:cxn>
                  <a:cxn ang="0">
                    <a:pos x="153" y="202"/>
                  </a:cxn>
                  <a:cxn ang="0">
                    <a:pos x="21" y="76"/>
                  </a:cxn>
                  <a:cxn ang="0">
                    <a:pos x="0" y="76"/>
                  </a:cxn>
                  <a:cxn ang="0">
                    <a:pos x="12" y="51"/>
                  </a:cxn>
                </a:cxnLst>
                <a:rect l="0" t="0" r="r" b="b"/>
                <a:pathLst>
                  <a:path w="336" h="280">
                    <a:moveTo>
                      <a:pt x="12" y="51"/>
                    </a:moveTo>
                    <a:lnTo>
                      <a:pt x="38" y="23"/>
                    </a:lnTo>
                    <a:lnTo>
                      <a:pt x="140" y="0"/>
                    </a:lnTo>
                    <a:lnTo>
                      <a:pt x="170" y="16"/>
                    </a:lnTo>
                    <a:lnTo>
                      <a:pt x="235" y="4"/>
                    </a:lnTo>
                    <a:lnTo>
                      <a:pt x="288" y="44"/>
                    </a:lnTo>
                    <a:lnTo>
                      <a:pt x="336" y="76"/>
                    </a:lnTo>
                    <a:lnTo>
                      <a:pt x="309" y="158"/>
                    </a:lnTo>
                    <a:lnTo>
                      <a:pt x="268" y="202"/>
                    </a:lnTo>
                    <a:lnTo>
                      <a:pt x="225" y="215"/>
                    </a:lnTo>
                    <a:lnTo>
                      <a:pt x="233" y="248"/>
                    </a:lnTo>
                    <a:lnTo>
                      <a:pt x="205" y="280"/>
                    </a:lnTo>
                    <a:lnTo>
                      <a:pt x="153" y="202"/>
                    </a:lnTo>
                    <a:lnTo>
                      <a:pt x="21" y="76"/>
                    </a:lnTo>
                    <a:lnTo>
                      <a:pt x="0" y="76"/>
                    </a:lnTo>
                    <a:lnTo>
                      <a:pt x="12" y="5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0" name="Freeform 369"/>
              <p:cNvSpPr>
                <a:spLocks noChangeArrowheads="1"/>
              </p:cNvSpPr>
              <p:nvPr/>
            </p:nvSpPr>
            <p:spPr bwMode="auto">
              <a:xfrm>
                <a:off x="7956551" y="4883088"/>
                <a:ext cx="1331383" cy="956733"/>
              </a:xfrm>
              <a:custGeom>
                <a:avLst/>
                <a:gdLst/>
                <a:ahLst/>
                <a:cxnLst>
                  <a:cxn ang="0">
                    <a:pos x="0" y="44"/>
                  </a:cxn>
                  <a:cxn ang="0">
                    <a:pos x="173" y="27"/>
                  </a:cxn>
                  <a:cxn ang="0">
                    <a:pos x="191" y="56"/>
                  </a:cxn>
                  <a:cxn ang="0">
                    <a:pos x="376" y="27"/>
                  </a:cxn>
                  <a:cxn ang="0">
                    <a:pos x="408" y="51"/>
                  </a:cxn>
                  <a:cxn ang="0">
                    <a:pos x="408" y="4"/>
                  </a:cxn>
                  <a:cxn ang="0">
                    <a:pos x="405" y="0"/>
                  </a:cxn>
                  <a:cxn ang="0">
                    <a:pos x="442" y="3"/>
                  </a:cxn>
                  <a:cxn ang="0">
                    <a:pos x="482" y="73"/>
                  </a:cxn>
                  <a:cxn ang="0">
                    <a:pos x="544" y="167"/>
                  </a:cxn>
                  <a:cxn ang="0">
                    <a:pos x="574" y="249"/>
                  </a:cxn>
                  <a:cxn ang="0">
                    <a:pos x="621" y="306"/>
                  </a:cxn>
                  <a:cxn ang="0">
                    <a:pos x="629" y="388"/>
                  </a:cxn>
                  <a:cxn ang="0">
                    <a:pos x="614" y="439"/>
                  </a:cxn>
                  <a:cxn ang="0">
                    <a:pos x="548" y="452"/>
                  </a:cxn>
                  <a:cxn ang="0">
                    <a:pos x="536" y="431"/>
                  </a:cxn>
                  <a:cxn ang="0">
                    <a:pos x="491" y="401"/>
                  </a:cxn>
                  <a:cxn ang="0">
                    <a:pos x="475" y="370"/>
                  </a:cxn>
                  <a:cxn ang="0">
                    <a:pos x="463" y="358"/>
                  </a:cxn>
                  <a:cxn ang="0">
                    <a:pos x="457" y="330"/>
                  </a:cxn>
                  <a:cxn ang="0">
                    <a:pos x="445" y="337"/>
                  </a:cxn>
                  <a:cxn ang="0">
                    <a:pos x="408" y="300"/>
                  </a:cxn>
                  <a:cxn ang="0">
                    <a:pos x="417" y="265"/>
                  </a:cxn>
                  <a:cxn ang="0">
                    <a:pos x="408" y="245"/>
                  </a:cxn>
                  <a:cxn ang="0">
                    <a:pos x="397" y="252"/>
                  </a:cxn>
                  <a:cxn ang="0">
                    <a:pos x="398" y="273"/>
                  </a:cxn>
                  <a:cxn ang="0">
                    <a:pos x="387" y="245"/>
                  </a:cxn>
                  <a:cxn ang="0">
                    <a:pos x="387" y="182"/>
                  </a:cxn>
                  <a:cxn ang="0">
                    <a:pos x="364" y="145"/>
                  </a:cxn>
                  <a:cxn ang="0">
                    <a:pos x="306" y="113"/>
                  </a:cxn>
                  <a:cxn ang="0">
                    <a:pos x="277" y="79"/>
                  </a:cxn>
                  <a:cxn ang="0">
                    <a:pos x="242" y="75"/>
                  </a:cxn>
                  <a:cxn ang="0">
                    <a:pos x="229" y="96"/>
                  </a:cxn>
                  <a:cxn ang="0">
                    <a:pos x="180" y="112"/>
                  </a:cxn>
                  <a:cxn ang="0">
                    <a:pos x="152" y="96"/>
                  </a:cxn>
                  <a:cxn ang="0">
                    <a:pos x="138" y="73"/>
                  </a:cxn>
                  <a:cxn ang="0">
                    <a:pos x="46" y="93"/>
                  </a:cxn>
                  <a:cxn ang="0">
                    <a:pos x="27" y="77"/>
                  </a:cxn>
                  <a:cxn ang="0">
                    <a:pos x="5" y="96"/>
                  </a:cxn>
                  <a:cxn ang="0">
                    <a:pos x="0" y="44"/>
                  </a:cxn>
                </a:cxnLst>
                <a:rect l="0" t="0" r="r" b="b"/>
                <a:pathLst>
                  <a:path w="629" h="452">
                    <a:moveTo>
                      <a:pt x="0" y="44"/>
                    </a:moveTo>
                    <a:lnTo>
                      <a:pt x="173" y="27"/>
                    </a:lnTo>
                    <a:lnTo>
                      <a:pt x="191" y="56"/>
                    </a:lnTo>
                    <a:lnTo>
                      <a:pt x="376" y="27"/>
                    </a:lnTo>
                    <a:lnTo>
                      <a:pt x="408" y="51"/>
                    </a:lnTo>
                    <a:lnTo>
                      <a:pt x="408" y="4"/>
                    </a:lnTo>
                    <a:lnTo>
                      <a:pt x="405" y="0"/>
                    </a:lnTo>
                    <a:lnTo>
                      <a:pt x="442" y="3"/>
                    </a:lnTo>
                    <a:lnTo>
                      <a:pt x="482" y="73"/>
                    </a:lnTo>
                    <a:lnTo>
                      <a:pt x="544" y="167"/>
                    </a:lnTo>
                    <a:lnTo>
                      <a:pt x="574" y="249"/>
                    </a:lnTo>
                    <a:lnTo>
                      <a:pt x="621" y="306"/>
                    </a:lnTo>
                    <a:lnTo>
                      <a:pt x="629" y="388"/>
                    </a:lnTo>
                    <a:lnTo>
                      <a:pt x="614" y="439"/>
                    </a:lnTo>
                    <a:lnTo>
                      <a:pt x="548" y="452"/>
                    </a:lnTo>
                    <a:lnTo>
                      <a:pt x="536" y="431"/>
                    </a:lnTo>
                    <a:lnTo>
                      <a:pt x="491" y="401"/>
                    </a:lnTo>
                    <a:lnTo>
                      <a:pt x="475" y="370"/>
                    </a:lnTo>
                    <a:lnTo>
                      <a:pt x="463" y="358"/>
                    </a:lnTo>
                    <a:lnTo>
                      <a:pt x="457" y="330"/>
                    </a:lnTo>
                    <a:lnTo>
                      <a:pt x="445" y="337"/>
                    </a:lnTo>
                    <a:lnTo>
                      <a:pt x="408" y="300"/>
                    </a:lnTo>
                    <a:lnTo>
                      <a:pt x="417" y="265"/>
                    </a:lnTo>
                    <a:lnTo>
                      <a:pt x="408" y="245"/>
                    </a:lnTo>
                    <a:lnTo>
                      <a:pt x="397" y="252"/>
                    </a:lnTo>
                    <a:lnTo>
                      <a:pt x="398" y="273"/>
                    </a:lnTo>
                    <a:lnTo>
                      <a:pt x="387" y="245"/>
                    </a:lnTo>
                    <a:lnTo>
                      <a:pt x="387" y="182"/>
                    </a:lnTo>
                    <a:lnTo>
                      <a:pt x="364" y="145"/>
                    </a:lnTo>
                    <a:lnTo>
                      <a:pt x="306" y="113"/>
                    </a:lnTo>
                    <a:lnTo>
                      <a:pt x="277" y="79"/>
                    </a:lnTo>
                    <a:lnTo>
                      <a:pt x="242" y="75"/>
                    </a:lnTo>
                    <a:lnTo>
                      <a:pt x="229" y="96"/>
                    </a:lnTo>
                    <a:lnTo>
                      <a:pt x="180" y="112"/>
                    </a:lnTo>
                    <a:lnTo>
                      <a:pt x="152" y="96"/>
                    </a:lnTo>
                    <a:lnTo>
                      <a:pt x="138" y="73"/>
                    </a:lnTo>
                    <a:lnTo>
                      <a:pt x="46" y="93"/>
                    </a:lnTo>
                    <a:lnTo>
                      <a:pt x="27" y="77"/>
                    </a:lnTo>
                    <a:lnTo>
                      <a:pt x="5" y="96"/>
                    </a:lnTo>
                    <a:lnTo>
                      <a:pt x="0" y="4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1" name="Freeform 370"/>
              <p:cNvSpPr>
                <a:spLocks noChangeArrowheads="1"/>
              </p:cNvSpPr>
              <p:nvPr/>
            </p:nvSpPr>
            <p:spPr bwMode="auto">
              <a:xfrm>
                <a:off x="8322733" y="3623671"/>
                <a:ext cx="1227667" cy="569384"/>
              </a:xfrm>
              <a:custGeom>
                <a:avLst/>
                <a:gdLst/>
                <a:ahLst/>
                <a:cxnLst>
                  <a:cxn ang="0">
                    <a:pos x="20" y="198"/>
                  </a:cxn>
                  <a:cxn ang="0">
                    <a:pos x="0" y="255"/>
                  </a:cxn>
                  <a:cxn ang="0">
                    <a:pos x="75" y="247"/>
                  </a:cxn>
                  <a:cxn ang="0">
                    <a:pos x="104" y="222"/>
                  </a:cxn>
                  <a:cxn ang="0">
                    <a:pos x="207" y="193"/>
                  </a:cxn>
                  <a:cxn ang="0">
                    <a:pos x="235" y="209"/>
                  </a:cxn>
                  <a:cxn ang="0">
                    <a:pos x="302" y="198"/>
                  </a:cxn>
                  <a:cxn ang="0">
                    <a:pos x="302" y="202"/>
                  </a:cxn>
                  <a:cxn ang="0">
                    <a:pos x="403" y="269"/>
                  </a:cxn>
                  <a:cxn ang="0">
                    <a:pos x="461" y="249"/>
                  </a:cxn>
                  <a:cxn ang="0">
                    <a:pos x="495" y="175"/>
                  </a:cxn>
                  <a:cxn ang="0">
                    <a:pos x="552" y="155"/>
                  </a:cxn>
                  <a:cxn ang="0">
                    <a:pos x="580" y="101"/>
                  </a:cxn>
                  <a:cxn ang="0">
                    <a:pos x="579" y="34"/>
                  </a:cxn>
                  <a:cxn ang="0">
                    <a:pos x="571" y="89"/>
                  </a:cxn>
                  <a:cxn ang="0">
                    <a:pos x="539" y="135"/>
                  </a:cxn>
                  <a:cxn ang="0">
                    <a:pos x="527" y="131"/>
                  </a:cxn>
                  <a:cxn ang="0">
                    <a:pos x="484" y="144"/>
                  </a:cxn>
                  <a:cxn ang="0">
                    <a:pos x="484" y="128"/>
                  </a:cxn>
                  <a:cxn ang="0">
                    <a:pos x="527" y="112"/>
                  </a:cxn>
                  <a:cxn ang="0">
                    <a:pos x="488" y="107"/>
                  </a:cxn>
                  <a:cxn ang="0">
                    <a:pos x="531" y="94"/>
                  </a:cxn>
                  <a:cxn ang="0">
                    <a:pos x="548" y="101"/>
                  </a:cxn>
                  <a:cxn ang="0">
                    <a:pos x="558" y="49"/>
                  </a:cxn>
                  <a:cxn ang="0">
                    <a:pos x="547" y="38"/>
                  </a:cxn>
                  <a:cxn ang="0">
                    <a:pos x="493" y="58"/>
                  </a:cxn>
                  <a:cxn ang="0">
                    <a:pos x="495" y="28"/>
                  </a:cxn>
                  <a:cxn ang="0">
                    <a:pos x="517" y="36"/>
                  </a:cxn>
                  <a:cxn ang="0">
                    <a:pos x="547" y="12"/>
                  </a:cxn>
                  <a:cxn ang="0">
                    <a:pos x="531" y="0"/>
                  </a:cxn>
                  <a:cxn ang="0">
                    <a:pos x="358" y="42"/>
                  </a:cxn>
                  <a:cxn ang="0">
                    <a:pos x="145" y="87"/>
                  </a:cxn>
                  <a:cxn ang="0">
                    <a:pos x="48" y="197"/>
                  </a:cxn>
                  <a:cxn ang="0">
                    <a:pos x="20" y="198"/>
                  </a:cxn>
                </a:cxnLst>
                <a:rect l="0" t="0" r="r" b="b"/>
                <a:pathLst>
                  <a:path w="580" h="269">
                    <a:moveTo>
                      <a:pt x="20" y="198"/>
                    </a:moveTo>
                    <a:lnTo>
                      <a:pt x="0" y="255"/>
                    </a:lnTo>
                    <a:lnTo>
                      <a:pt x="75" y="247"/>
                    </a:lnTo>
                    <a:lnTo>
                      <a:pt x="104" y="222"/>
                    </a:lnTo>
                    <a:lnTo>
                      <a:pt x="207" y="193"/>
                    </a:lnTo>
                    <a:lnTo>
                      <a:pt x="235" y="209"/>
                    </a:lnTo>
                    <a:lnTo>
                      <a:pt x="302" y="198"/>
                    </a:lnTo>
                    <a:lnTo>
                      <a:pt x="302" y="202"/>
                    </a:lnTo>
                    <a:lnTo>
                      <a:pt x="403" y="269"/>
                    </a:lnTo>
                    <a:lnTo>
                      <a:pt x="461" y="249"/>
                    </a:lnTo>
                    <a:lnTo>
                      <a:pt x="495" y="175"/>
                    </a:lnTo>
                    <a:lnTo>
                      <a:pt x="552" y="155"/>
                    </a:lnTo>
                    <a:lnTo>
                      <a:pt x="580" y="101"/>
                    </a:lnTo>
                    <a:lnTo>
                      <a:pt x="579" y="34"/>
                    </a:lnTo>
                    <a:lnTo>
                      <a:pt x="571" y="89"/>
                    </a:lnTo>
                    <a:lnTo>
                      <a:pt x="539" y="135"/>
                    </a:lnTo>
                    <a:lnTo>
                      <a:pt x="527" y="131"/>
                    </a:lnTo>
                    <a:lnTo>
                      <a:pt x="484" y="144"/>
                    </a:lnTo>
                    <a:lnTo>
                      <a:pt x="484" y="128"/>
                    </a:lnTo>
                    <a:lnTo>
                      <a:pt x="527" y="112"/>
                    </a:lnTo>
                    <a:lnTo>
                      <a:pt x="488" y="107"/>
                    </a:lnTo>
                    <a:lnTo>
                      <a:pt x="531" y="94"/>
                    </a:lnTo>
                    <a:lnTo>
                      <a:pt x="548" y="101"/>
                    </a:lnTo>
                    <a:lnTo>
                      <a:pt x="558" y="49"/>
                    </a:lnTo>
                    <a:lnTo>
                      <a:pt x="547" y="38"/>
                    </a:lnTo>
                    <a:lnTo>
                      <a:pt x="493" y="58"/>
                    </a:lnTo>
                    <a:lnTo>
                      <a:pt x="495" y="28"/>
                    </a:lnTo>
                    <a:lnTo>
                      <a:pt x="517" y="36"/>
                    </a:lnTo>
                    <a:lnTo>
                      <a:pt x="547" y="12"/>
                    </a:lnTo>
                    <a:lnTo>
                      <a:pt x="531" y="0"/>
                    </a:lnTo>
                    <a:lnTo>
                      <a:pt x="358" y="42"/>
                    </a:lnTo>
                    <a:lnTo>
                      <a:pt x="145" y="87"/>
                    </a:lnTo>
                    <a:lnTo>
                      <a:pt x="48" y="197"/>
                    </a:lnTo>
                    <a:lnTo>
                      <a:pt x="20" y="198"/>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2" name="Freeform 371"/>
              <p:cNvSpPr>
                <a:spLocks noChangeArrowheads="1"/>
              </p:cNvSpPr>
              <p:nvPr/>
            </p:nvSpPr>
            <p:spPr bwMode="auto">
              <a:xfrm>
                <a:off x="8371418" y="3155889"/>
                <a:ext cx="1073149" cy="704849"/>
              </a:xfrm>
              <a:custGeom>
                <a:avLst/>
                <a:gdLst/>
                <a:ahLst/>
                <a:cxnLst>
                  <a:cxn ang="0">
                    <a:pos x="83" y="234"/>
                  </a:cxn>
                  <a:cxn ang="0">
                    <a:pos x="69" y="267"/>
                  </a:cxn>
                  <a:cxn ang="0">
                    <a:pos x="48" y="277"/>
                  </a:cxn>
                  <a:cxn ang="0">
                    <a:pos x="46" y="298"/>
                  </a:cxn>
                  <a:cxn ang="0">
                    <a:pos x="3" y="315"/>
                  </a:cxn>
                  <a:cxn ang="0">
                    <a:pos x="0" y="333"/>
                  </a:cxn>
                  <a:cxn ang="0">
                    <a:pos x="120" y="311"/>
                  </a:cxn>
                  <a:cxn ang="0">
                    <a:pos x="337" y="263"/>
                  </a:cxn>
                  <a:cxn ang="0">
                    <a:pos x="507" y="221"/>
                  </a:cxn>
                  <a:cxn ang="0">
                    <a:pos x="507" y="187"/>
                  </a:cxn>
                  <a:cxn ang="0">
                    <a:pos x="488" y="176"/>
                  </a:cxn>
                  <a:cxn ang="0">
                    <a:pos x="472" y="193"/>
                  </a:cxn>
                  <a:cxn ang="0">
                    <a:pos x="465" y="148"/>
                  </a:cxn>
                  <a:cxn ang="0">
                    <a:pos x="472" y="108"/>
                  </a:cxn>
                  <a:cxn ang="0">
                    <a:pos x="410" y="78"/>
                  </a:cxn>
                  <a:cxn ang="0">
                    <a:pos x="368" y="86"/>
                  </a:cxn>
                  <a:cxn ang="0">
                    <a:pos x="367" y="24"/>
                  </a:cxn>
                  <a:cxn ang="0">
                    <a:pos x="322" y="0"/>
                  </a:cxn>
                  <a:cxn ang="0">
                    <a:pos x="290" y="16"/>
                  </a:cxn>
                  <a:cxn ang="0">
                    <a:pos x="267" y="74"/>
                  </a:cxn>
                  <a:cxn ang="0">
                    <a:pos x="228" y="97"/>
                  </a:cxn>
                  <a:cxn ang="0">
                    <a:pos x="212" y="189"/>
                  </a:cxn>
                  <a:cxn ang="0">
                    <a:pos x="148" y="234"/>
                  </a:cxn>
                  <a:cxn ang="0">
                    <a:pos x="97" y="251"/>
                  </a:cxn>
                  <a:cxn ang="0">
                    <a:pos x="83" y="234"/>
                  </a:cxn>
                </a:cxnLst>
                <a:rect l="0" t="0" r="r" b="b"/>
                <a:pathLst>
                  <a:path w="507" h="333">
                    <a:moveTo>
                      <a:pt x="83" y="234"/>
                    </a:moveTo>
                    <a:lnTo>
                      <a:pt x="69" y="267"/>
                    </a:lnTo>
                    <a:lnTo>
                      <a:pt x="48" y="277"/>
                    </a:lnTo>
                    <a:lnTo>
                      <a:pt x="46" y="298"/>
                    </a:lnTo>
                    <a:lnTo>
                      <a:pt x="3" y="315"/>
                    </a:lnTo>
                    <a:lnTo>
                      <a:pt x="0" y="333"/>
                    </a:lnTo>
                    <a:lnTo>
                      <a:pt x="120" y="311"/>
                    </a:lnTo>
                    <a:lnTo>
                      <a:pt x="337" y="263"/>
                    </a:lnTo>
                    <a:lnTo>
                      <a:pt x="507" y="221"/>
                    </a:lnTo>
                    <a:lnTo>
                      <a:pt x="507" y="187"/>
                    </a:lnTo>
                    <a:lnTo>
                      <a:pt x="488" y="176"/>
                    </a:lnTo>
                    <a:lnTo>
                      <a:pt x="472" y="193"/>
                    </a:lnTo>
                    <a:lnTo>
                      <a:pt x="465" y="148"/>
                    </a:lnTo>
                    <a:lnTo>
                      <a:pt x="472" y="108"/>
                    </a:lnTo>
                    <a:lnTo>
                      <a:pt x="410" y="78"/>
                    </a:lnTo>
                    <a:lnTo>
                      <a:pt x="368" y="86"/>
                    </a:lnTo>
                    <a:lnTo>
                      <a:pt x="367" y="24"/>
                    </a:lnTo>
                    <a:lnTo>
                      <a:pt x="322" y="0"/>
                    </a:lnTo>
                    <a:lnTo>
                      <a:pt x="290" y="16"/>
                    </a:lnTo>
                    <a:lnTo>
                      <a:pt x="267" y="74"/>
                    </a:lnTo>
                    <a:lnTo>
                      <a:pt x="228" y="97"/>
                    </a:lnTo>
                    <a:lnTo>
                      <a:pt x="212" y="189"/>
                    </a:lnTo>
                    <a:lnTo>
                      <a:pt x="148" y="234"/>
                    </a:lnTo>
                    <a:lnTo>
                      <a:pt x="97" y="251"/>
                    </a:lnTo>
                    <a:lnTo>
                      <a:pt x="83" y="23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3" name="Freeform 372"/>
              <p:cNvSpPr>
                <a:spLocks noChangeArrowheads="1"/>
              </p:cNvSpPr>
              <p:nvPr/>
            </p:nvSpPr>
            <p:spPr bwMode="auto">
              <a:xfrm>
                <a:off x="8449734" y="3014071"/>
                <a:ext cx="605367" cy="670984"/>
              </a:xfrm>
              <a:custGeom>
                <a:avLst/>
                <a:gdLst/>
                <a:ahLst/>
                <a:cxnLst>
                  <a:cxn ang="0">
                    <a:pos x="29" y="167"/>
                  </a:cxn>
                  <a:cxn ang="0">
                    <a:pos x="6" y="160"/>
                  </a:cxn>
                  <a:cxn ang="0">
                    <a:pos x="0" y="210"/>
                  </a:cxn>
                  <a:cxn ang="0">
                    <a:pos x="6" y="263"/>
                  </a:cxn>
                  <a:cxn ang="0">
                    <a:pos x="47" y="300"/>
                  </a:cxn>
                  <a:cxn ang="0">
                    <a:pos x="58" y="317"/>
                  </a:cxn>
                  <a:cxn ang="0">
                    <a:pos x="111" y="300"/>
                  </a:cxn>
                  <a:cxn ang="0">
                    <a:pos x="173" y="257"/>
                  </a:cxn>
                  <a:cxn ang="0">
                    <a:pos x="192" y="164"/>
                  </a:cxn>
                  <a:cxn ang="0">
                    <a:pos x="233" y="139"/>
                  </a:cxn>
                  <a:cxn ang="0">
                    <a:pos x="254" y="82"/>
                  </a:cxn>
                  <a:cxn ang="0">
                    <a:pos x="286" y="66"/>
                  </a:cxn>
                  <a:cxn ang="0">
                    <a:pos x="243" y="58"/>
                  </a:cxn>
                  <a:cxn ang="0">
                    <a:pos x="172" y="99"/>
                  </a:cxn>
                  <a:cxn ang="0">
                    <a:pos x="160" y="59"/>
                  </a:cxn>
                  <a:cxn ang="0">
                    <a:pos x="99" y="63"/>
                  </a:cxn>
                  <a:cxn ang="0">
                    <a:pos x="83" y="0"/>
                  </a:cxn>
                  <a:cxn ang="0">
                    <a:pos x="67" y="17"/>
                  </a:cxn>
                  <a:cxn ang="0">
                    <a:pos x="72" y="108"/>
                  </a:cxn>
                  <a:cxn ang="0">
                    <a:pos x="45" y="116"/>
                  </a:cxn>
                  <a:cxn ang="0">
                    <a:pos x="29" y="167"/>
                  </a:cxn>
                </a:cxnLst>
                <a:rect l="0" t="0" r="r" b="b"/>
                <a:pathLst>
                  <a:path w="286" h="317">
                    <a:moveTo>
                      <a:pt x="29" y="167"/>
                    </a:moveTo>
                    <a:lnTo>
                      <a:pt x="6" y="160"/>
                    </a:lnTo>
                    <a:lnTo>
                      <a:pt x="0" y="210"/>
                    </a:lnTo>
                    <a:lnTo>
                      <a:pt x="6" y="263"/>
                    </a:lnTo>
                    <a:lnTo>
                      <a:pt x="47" y="300"/>
                    </a:lnTo>
                    <a:lnTo>
                      <a:pt x="58" y="317"/>
                    </a:lnTo>
                    <a:lnTo>
                      <a:pt x="111" y="300"/>
                    </a:lnTo>
                    <a:lnTo>
                      <a:pt x="173" y="257"/>
                    </a:lnTo>
                    <a:lnTo>
                      <a:pt x="192" y="164"/>
                    </a:lnTo>
                    <a:lnTo>
                      <a:pt x="233" y="139"/>
                    </a:lnTo>
                    <a:lnTo>
                      <a:pt x="254" y="82"/>
                    </a:lnTo>
                    <a:lnTo>
                      <a:pt x="286" y="66"/>
                    </a:lnTo>
                    <a:lnTo>
                      <a:pt x="243" y="58"/>
                    </a:lnTo>
                    <a:lnTo>
                      <a:pt x="172" y="99"/>
                    </a:lnTo>
                    <a:lnTo>
                      <a:pt x="160" y="59"/>
                    </a:lnTo>
                    <a:lnTo>
                      <a:pt x="99" y="63"/>
                    </a:lnTo>
                    <a:lnTo>
                      <a:pt x="83" y="0"/>
                    </a:lnTo>
                    <a:lnTo>
                      <a:pt x="67" y="17"/>
                    </a:lnTo>
                    <a:lnTo>
                      <a:pt x="72" y="108"/>
                    </a:lnTo>
                    <a:lnTo>
                      <a:pt x="45" y="116"/>
                    </a:lnTo>
                    <a:lnTo>
                      <a:pt x="29" y="16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4" name="Freeform 373"/>
              <p:cNvSpPr>
                <a:spLocks noChangeArrowheads="1"/>
              </p:cNvSpPr>
              <p:nvPr/>
            </p:nvSpPr>
            <p:spPr bwMode="auto">
              <a:xfrm>
                <a:off x="8534402" y="2594972"/>
                <a:ext cx="819149" cy="571499"/>
              </a:xfrm>
              <a:custGeom>
                <a:avLst/>
                <a:gdLst/>
                <a:ahLst/>
                <a:cxnLst>
                  <a:cxn ang="0">
                    <a:pos x="35" y="40"/>
                  </a:cxn>
                  <a:cxn ang="0">
                    <a:pos x="0" y="75"/>
                  </a:cxn>
                  <a:cxn ang="0">
                    <a:pos x="19" y="208"/>
                  </a:cxn>
                  <a:cxn ang="0">
                    <a:pos x="35" y="270"/>
                  </a:cxn>
                  <a:cxn ang="0">
                    <a:pos x="101" y="266"/>
                  </a:cxn>
                  <a:cxn ang="0">
                    <a:pos x="345" y="216"/>
                  </a:cxn>
                  <a:cxn ang="0">
                    <a:pos x="362" y="208"/>
                  </a:cxn>
                  <a:cxn ang="0">
                    <a:pos x="387" y="147"/>
                  </a:cxn>
                  <a:cxn ang="0">
                    <a:pos x="350" y="114"/>
                  </a:cxn>
                  <a:cxn ang="0">
                    <a:pos x="370" y="36"/>
                  </a:cxn>
                  <a:cxn ang="0">
                    <a:pos x="342" y="28"/>
                  </a:cxn>
                  <a:cxn ang="0">
                    <a:pos x="342" y="8"/>
                  </a:cxn>
                  <a:cxn ang="0">
                    <a:pos x="329" y="0"/>
                  </a:cxn>
                  <a:cxn ang="0">
                    <a:pos x="46" y="56"/>
                  </a:cxn>
                  <a:cxn ang="0">
                    <a:pos x="35" y="40"/>
                  </a:cxn>
                </a:cxnLst>
                <a:rect l="0" t="0" r="r" b="b"/>
                <a:pathLst>
                  <a:path w="387" h="270">
                    <a:moveTo>
                      <a:pt x="35" y="40"/>
                    </a:moveTo>
                    <a:lnTo>
                      <a:pt x="0" y="75"/>
                    </a:lnTo>
                    <a:lnTo>
                      <a:pt x="19" y="208"/>
                    </a:lnTo>
                    <a:lnTo>
                      <a:pt x="35" y="270"/>
                    </a:lnTo>
                    <a:lnTo>
                      <a:pt x="101" y="266"/>
                    </a:lnTo>
                    <a:lnTo>
                      <a:pt x="345" y="216"/>
                    </a:lnTo>
                    <a:lnTo>
                      <a:pt x="362" y="208"/>
                    </a:lnTo>
                    <a:lnTo>
                      <a:pt x="387" y="147"/>
                    </a:lnTo>
                    <a:lnTo>
                      <a:pt x="350" y="114"/>
                    </a:lnTo>
                    <a:lnTo>
                      <a:pt x="370" y="36"/>
                    </a:lnTo>
                    <a:lnTo>
                      <a:pt x="342" y="28"/>
                    </a:lnTo>
                    <a:lnTo>
                      <a:pt x="342" y="8"/>
                    </a:lnTo>
                    <a:lnTo>
                      <a:pt x="329" y="0"/>
                    </a:lnTo>
                    <a:lnTo>
                      <a:pt x="46" y="56"/>
                    </a:lnTo>
                    <a:lnTo>
                      <a:pt x="35" y="4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5" name="Freeform 374"/>
              <p:cNvSpPr>
                <a:spLocks noChangeArrowheads="1"/>
              </p:cNvSpPr>
              <p:nvPr/>
            </p:nvSpPr>
            <p:spPr bwMode="auto">
              <a:xfrm>
                <a:off x="9213852" y="2586505"/>
                <a:ext cx="222249" cy="452967"/>
              </a:xfrm>
              <a:custGeom>
                <a:avLst/>
                <a:gdLst/>
                <a:ahLst/>
                <a:cxnLst>
                  <a:cxn ang="0">
                    <a:pos x="18" y="2"/>
                  </a:cxn>
                  <a:cxn ang="0">
                    <a:pos x="44" y="0"/>
                  </a:cxn>
                  <a:cxn ang="0">
                    <a:pos x="93" y="33"/>
                  </a:cxn>
                  <a:cxn ang="0">
                    <a:pos x="86" y="58"/>
                  </a:cxn>
                  <a:cxn ang="0">
                    <a:pos x="102" y="75"/>
                  </a:cxn>
                  <a:cxn ang="0">
                    <a:pos x="105" y="176"/>
                  </a:cxn>
                  <a:cxn ang="0">
                    <a:pos x="86" y="214"/>
                  </a:cxn>
                  <a:cxn ang="0">
                    <a:pos x="66" y="201"/>
                  </a:cxn>
                  <a:cxn ang="0">
                    <a:pos x="46" y="200"/>
                  </a:cxn>
                  <a:cxn ang="0">
                    <a:pos x="11" y="180"/>
                  </a:cxn>
                  <a:cxn ang="0">
                    <a:pos x="37" y="115"/>
                  </a:cxn>
                  <a:cxn ang="0">
                    <a:pos x="0" y="82"/>
                  </a:cxn>
                  <a:cxn ang="0">
                    <a:pos x="18" y="2"/>
                  </a:cxn>
                </a:cxnLst>
                <a:rect l="0" t="0" r="r" b="b"/>
                <a:pathLst>
                  <a:path w="105" h="214">
                    <a:moveTo>
                      <a:pt x="18" y="2"/>
                    </a:moveTo>
                    <a:lnTo>
                      <a:pt x="44" y="0"/>
                    </a:lnTo>
                    <a:lnTo>
                      <a:pt x="93" y="33"/>
                    </a:lnTo>
                    <a:lnTo>
                      <a:pt x="86" y="58"/>
                    </a:lnTo>
                    <a:lnTo>
                      <a:pt x="102" y="75"/>
                    </a:lnTo>
                    <a:lnTo>
                      <a:pt x="105" y="176"/>
                    </a:lnTo>
                    <a:lnTo>
                      <a:pt x="86" y="214"/>
                    </a:lnTo>
                    <a:lnTo>
                      <a:pt x="66" y="201"/>
                    </a:lnTo>
                    <a:lnTo>
                      <a:pt x="46" y="200"/>
                    </a:lnTo>
                    <a:lnTo>
                      <a:pt x="11" y="180"/>
                    </a:lnTo>
                    <a:lnTo>
                      <a:pt x="37" y="115"/>
                    </a:lnTo>
                    <a:lnTo>
                      <a:pt x="0" y="82"/>
                    </a:lnTo>
                    <a:lnTo>
                      <a:pt x="18" y="2"/>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6" name="Freeform 375"/>
              <p:cNvSpPr>
                <a:spLocks noChangeArrowheads="1"/>
              </p:cNvSpPr>
              <p:nvPr/>
            </p:nvSpPr>
            <p:spPr bwMode="auto">
              <a:xfrm>
                <a:off x="8655051" y="1934571"/>
                <a:ext cx="905933" cy="785284"/>
              </a:xfrm>
              <a:custGeom>
                <a:avLst/>
                <a:gdLst/>
                <a:ahLst/>
                <a:cxnLst>
                  <a:cxn ang="0">
                    <a:pos x="31" y="250"/>
                  </a:cxn>
                  <a:cxn ang="0">
                    <a:pos x="72" y="227"/>
                  </a:cxn>
                  <a:cxn ang="0">
                    <a:pos x="128" y="222"/>
                  </a:cxn>
                  <a:cxn ang="0">
                    <a:pos x="141" y="202"/>
                  </a:cxn>
                  <a:cxn ang="0">
                    <a:pos x="161" y="199"/>
                  </a:cxn>
                  <a:cxn ang="0">
                    <a:pos x="172" y="180"/>
                  </a:cxn>
                  <a:cxn ang="0">
                    <a:pos x="190" y="172"/>
                  </a:cxn>
                  <a:cxn ang="0">
                    <a:pos x="182" y="132"/>
                  </a:cxn>
                  <a:cxn ang="0">
                    <a:pos x="172" y="121"/>
                  </a:cxn>
                  <a:cxn ang="0">
                    <a:pos x="194" y="91"/>
                  </a:cxn>
                  <a:cxn ang="0">
                    <a:pos x="209" y="91"/>
                  </a:cxn>
                  <a:cxn ang="0">
                    <a:pos x="259" y="25"/>
                  </a:cxn>
                  <a:cxn ang="0">
                    <a:pos x="336" y="0"/>
                  </a:cxn>
                  <a:cxn ang="0">
                    <a:pos x="345" y="63"/>
                  </a:cxn>
                  <a:cxn ang="0">
                    <a:pos x="349" y="60"/>
                  </a:cxn>
                  <a:cxn ang="0">
                    <a:pos x="368" y="82"/>
                  </a:cxn>
                  <a:cxn ang="0">
                    <a:pos x="368" y="145"/>
                  </a:cxn>
                  <a:cxn ang="0">
                    <a:pos x="391" y="197"/>
                  </a:cxn>
                  <a:cxn ang="0">
                    <a:pos x="399" y="264"/>
                  </a:cxn>
                  <a:cxn ang="0">
                    <a:pos x="402" y="322"/>
                  </a:cxn>
                  <a:cxn ang="0">
                    <a:pos x="428" y="342"/>
                  </a:cxn>
                  <a:cxn ang="0">
                    <a:pos x="410" y="371"/>
                  </a:cxn>
                  <a:cxn ang="0">
                    <a:pos x="360" y="338"/>
                  </a:cxn>
                  <a:cxn ang="0">
                    <a:pos x="333" y="340"/>
                  </a:cxn>
                  <a:cxn ang="0">
                    <a:pos x="308" y="332"/>
                  </a:cxn>
                  <a:cxn ang="0">
                    <a:pos x="309" y="313"/>
                  </a:cxn>
                  <a:cxn ang="0">
                    <a:pos x="293" y="307"/>
                  </a:cxn>
                  <a:cxn ang="0">
                    <a:pos x="12" y="364"/>
                  </a:cxn>
                  <a:cxn ang="0">
                    <a:pos x="0" y="346"/>
                  </a:cxn>
                  <a:cxn ang="0">
                    <a:pos x="43" y="280"/>
                  </a:cxn>
                  <a:cxn ang="0">
                    <a:pos x="31" y="250"/>
                  </a:cxn>
                </a:cxnLst>
                <a:rect l="0" t="0" r="r" b="b"/>
                <a:pathLst>
                  <a:path w="428" h="371">
                    <a:moveTo>
                      <a:pt x="31" y="250"/>
                    </a:moveTo>
                    <a:lnTo>
                      <a:pt x="72" y="227"/>
                    </a:lnTo>
                    <a:lnTo>
                      <a:pt x="128" y="222"/>
                    </a:lnTo>
                    <a:lnTo>
                      <a:pt x="141" y="202"/>
                    </a:lnTo>
                    <a:lnTo>
                      <a:pt x="161" y="199"/>
                    </a:lnTo>
                    <a:lnTo>
                      <a:pt x="172" y="180"/>
                    </a:lnTo>
                    <a:lnTo>
                      <a:pt x="190" y="172"/>
                    </a:lnTo>
                    <a:lnTo>
                      <a:pt x="182" y="132"/>
                    </a:lnTo>
                    <a:lnTo>
                      <a:pt x="172" y="121"/>
                    </a:lnTo>
                    <a:lnTo>
                      <a:pt x="194" y="91"/>
                    </a:lnTo>
                    <a:lnTo>
                      <a:pt x="209" y="91"/>
                    </a:lnTo>
                    <a:lnTo>
                      <a:pt x="259" y="25"/>
                    </a:lnTo>
                    <a:lnTo>
                      <a:pt x="336" y="0"/>
                    </a:lnTo>
                    <a:lnTo>
                      <a:pt x="345" y="63"/>
                    </a:lnTo>
                    <a:lnTo>
                      <a:pt x="349" y="60"/>
                    </a:lnTo>
                    <a:lnTo>
                      <a:pt x="368" y="82"/>
                    </a:lnTo>
                    <a:lnTo>
                      <a:pt x="368" y="145"/>
                    </a:lnTo>
                    <a:lnTo>
                      <a:pt x="391" y="197"/>
                    </a:lnTo>
                    <a:lnTo>
                      <a:pt x="399" y="264"/>
                    </a:lnTo>
                    <a:lnTo>
                      <a:pt x="402" y="322"/>
                    </a:lnTo>
                    <a:lnTo>
                      <a:pt x="428" y="342"/>
                    </a:lnTo>
                    <a:lnTo>
                      <a:pt x="410" y="371"/>
                    </a:lnTo>
                    <a:lnTo>
                      <a:pt x="360" y="338"/>
                    </a:lnTo>
                    <a:lnTo>
                      <a:pt x="333" y="340"/>
                    </a:lnTo>
                    <a:lnTo>
                      <a:pt x="308" y="332"/>
                    </a:lnTo>
                    <a:lnTo>
                      <a:pt x="309" y="313"/>
                    </a:lnTo>
                    <a:lnTo>
                      <a:pt x="293" y="307"/>
                    </a:lnTo>
                    <a:lnTo>
                      <a:pt x="12" y="364"/>
                    </a:lnTo>
                    <a:lnTo>
                      <a:pt x="0" y="346"/>
                    </a:lnTo>
                    <a:lnTo>
                      <a:pt x="43" y="280"/>
                    </a:lnTo>
                    <a:lnTo>
                      <a:pt x="31" y="2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7" name="Freeform 376"/>
              <p:cNvSpPr>
                <a:spLocks noChangeArrowheads="1"/>
              </p:cNvSpPr>
              <p:nvPr/>
            </p:nvSpPr>
            <p:spPr bwMode="auto">
              <a:xfrm>
                <a:off x="9357784" y="1892239"/>
                <a:ext cx="245533" cy="472016"/>
              </a:xfrm>
              <a:custGeom>
                <a:avLst/>
                <a:gdLst/>
                <a:ahLst/>
                <a:cxnLst>
                  <a:cxn ang="0">
                    <a:pos x="0" y="24"/>
                  </a:cxn>
                  <a:cxn ang="0">
                    <a:pos x="85" y="0"/>
                  </a:cxn>
                  <a:cxn ang="0">
                    <a:pos x="116" y="61"/>
                  </a:cxn>
                  <a:cxn ang="0">
                    <a:pos x="100" y="76"/>
                  </a:cxn>
                  <a:cxn ang="0">
                    <a:pos x="106" y="211"/>
                  </a:cxn>
                  <a:cxn ang="0">
                    <a:pos x="58" y="223"/>
                  </a:cxn>
                  <a:cxn ang="0">
                    <a:pos x="34" y="166"/>
                  </a:cxn>
                  <a:cxn ang="0">
                    <a:pos x="33" y="102"/>
                  </a:cxn>
                  <a:cxn ang="0">
                    <a:pos x="12" y="82"/>
                  </a:cxn>
                  <a:cxn ang="0">
                    <a:pos x="0" y="24"/>
                  </a:cxn>
                </a:cxnLst>
                <a:rect l="0" t="0" r="r" b="b"/>
                <a:pathLst>
                  <a:path w="116" h="223">
                    <a:moveTo>
                      <a:pt x="0" y="24"/>
                    </a:moveTo>
                    <a:lnTo>
                      <a:pt x="85" y="0"/>
                    </a:lnTo>
                    <a:lnTo>
                      <a:pt x="116" y="61"/>
                    </a:lnTo>
                    <a:lnTo>
                      <a:pt x="100" y="76"/>
                    </a:lnTo>
                    <a:lnTo>
                      <a:pt x="106" y="211"/>
                    </a:lnTo>
                    <a:lnTo>
                      <a:pt x="58" y="223"/>
                    </a:lnTo>
                    <a:lnTo>
                      <a:pt x="34" y="166"/>
                    </a:lnTo>
                    <a:lnTo>
                      <a:pt x="33" y="102"/>
                    </a:lnTo>
                    <a:lnTo>
                      <a:pt x="12" y="82"/>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8" name="Freeform 377"/>
              <p:cNvSpPr>
                <a:spLocks noChangeArrowheads="1"/>
              </p:cNvSpPr>
              <p:nvPr/>
            </p:nvSpPr>
            <p:spPr bwMode="auto">
              <a:xfrm>
                <a:off x="9480552" y="2262672"/>
                <a:ext cx="512232" cy="251883"/>
              </a:xfrm>
              <a:custGeom>
                <a:avLst/>
                <a:gdLst/>
                <a:ahLst/>
                <a:cxnLst>
                  <a:cxn ang="0">
                    <a:pos x="0" y="47"/>
                  </a:cxn>
                  <a:cxn ang="0">
                    <a:pos x="123" y="14"/>
                  </a:cxn>
                  <a:cxn ang="0">
                    <a:pos x="138" y="17"/>
                  </a:cxn>
                  <a:cxn ang="0">
                    <a:pos x="152" y="0"/>
                  </a:cxn>
                  <a:cxn ang="0">
                    <a:pos x="166" y="9"/>
                  </a:cxn>
                  <a:cxn ang="0">
                    <a:pos x="151" y="43"/>
                  </a:cxn>
                  <a:cxn ang="0">
                    <a:pos x="176" y="40"/>
                  </a:cxn>
                  <a:cxn ang="0">
                    <a:pos x="191" y="66"/>
                  </a:cxn>
                  <a:cxn ang="0">
                    <a:pos x="208" y="69"/>
                  </a:cxn>
                  <a:cxn ang="0">
                    <a:pos x="220" y="65"/>
                  </a:cxn>
                  <a:cxn ang="0">
                    <a:pos x="220" y="50"/>
                  </a:cxn>
                  <a:cxn ang="0">
                    <a:pos x="200" y="32"/>
                  </a:cxn>
                  <a:cxn ang="0">
                    <a:pos x="216" y="30"/>
                  </a:cxn>
                  <a:cxn ang="0">
                    <a:pos x="242" y="70"/>
                  </a:cxn>
                  <a:cxn ang="0">
                    <a:pos x="216" y="92"/>
                  </a:cxn>
                  <a:cxn ang="0">
                    <a:pos x="187" y="82"/>
                  </a:cxn>
                  <a:cxn ang="0">
                    <a:pos x="168" y="110"/>
                  </a:cxn>
                  <a:cxn ang="0">
                    <a:pos x="132" y="82"/>
                  </a:cxn>
                  <a:cxn ang="0">
                    <a:pos x="11" y="119"/>
                  </a:cxn>
                  <a:cxn ang="0">
                    <a:pos x="0" y="47"/>
                  </a:cxn>
                </a:cxnLst>
                <a:rect l="0" t="0" r="r" b="b"/>
                <a:pathLst>
                  <a:path w="242" h="119">
                    <a:moveTo>
                      <a:pt x="0" y="47"/>
                    </a:moveTo>
                    <a:lnTo>
                      <a:pt x="123" y="14"/>
                    </a:lnTo>
                    <a:lnTo>
                      <a:pt x="138" y="17"/>
                    </a:lnTo>
                    <a:lnTo>
                      <a:pt x="152" y="0"/>
                    </a:lnTo>
                    <a:lnTo>
                      <a:pt x="166" y="9"/>
                    </a:lnTo>
                    <a:lnTo>
                      <a:pt x="151" y="43"/>
                    </a:lnTo>
                    <a:lnTo>
                      <a:pt x="176" y="40"/>
                    </a:lnTo>
                    <a:lnTo>
                      <a:pt x="191" y="66"/>
                    </a:lnTo>
                    <a:lnTo>
                      <a:pt x="208" y="69"/>
                    </a:lnTo>
                    <a:lnTo>
                      <a:pt x="220" y="65"/>
                    </a:lnTo>
                    <a:lnTo>
                      <a:pt x="220" y="50"/>
                    </a:lnTo>
                    <a:lnTo>
                      <a:pt x="200" y="32"/>
                    </a:lnTo>
                    <a:lnTo>
                      <a:pt x="216" y="30"/>
                    </a:lnTo>
                    <a:lnTo>
                      <a:pt x="242" y="70"/>
                    </a:lnTo>
                    <a:lnTo>
                      <a:pt x="216" y="92"/>
                    </a:lnTo>
                    <a:lnTo>
                      <a:pt x="187" y="82"/>
                    </a:lnTo>
                    <a:lnTo>
                      <a:pt x="168" y="110"/>
                    </a:lnTo>
                    <a:lnTo>
                      <a:pt x="132" y="82"/>
                    </a:lnTo>
                    <a:lnTo>
                      <a:pt x="11" y="119"/>
                    </a:lnTo>
                    <a:lnTo>
                      <a:pt x="0" y="4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9" name="Freeform 378"/>
              <p:cNvSpPr>
                <a:spLocks noChangeArrowheads="1"/>
              </p:cNvSpPr>
              <p:nvPr/>
            </p:nvSpPr>
            <p:spPr bwMode="auto">
              <a:xfrm>
                <a:off x="9491982" y="2462664"/>
                <a:ext cx="268815" cy="138674"/>
              </a:xfrm>
              <a:custGeom>
                <a:avLst/>
                <a:gdLst/>
                <a:ahLst/>
                <a:cxnLst>
                  <a:cxn ang="0">
                    <a:pos x="0" y="27"/>
                  </a:cxn>
                  <a:cxn ang="0">
                    <a:pos x="96" y="0"/>
                  </a:cxn>
                  <a:cxn ang="0">
                    <a:pos x="127" y="48"/>
                  </a:cxn>
                  <a:cxn ang="0">
                    <a:pos x="110" y="68"/>
                  </a:cxn>
                  <a:cxn ang="0">
                    <a:pos x="79" y="61"/>
                  </a:cxn>
                  <a:cxn ang="0">
                    <a:pos x="31" y="104"/>
                  </a:cxn>
                  <a:cxn ang="0">
                    <a:pos x="5" y="81"/>
                  </a:cxn>
                  <a:cxn ang="0">
                    <a:pos x="0" y="27"/>
                  </a:cxn>
                </a:cxnLst>
                <a:rect l="0" t="0" r="r" b="b"/>
                <a:pathLst>
                  <a:path w="127" h="104">
                    <a:moveTo>
                      <a:pt x="0" y="27"/>
                    </a:moveTo>
                    <a:lnTo>
                      <a:pt x="96" y="0"/>
                    </a:lnTo>
                    <a:lnTo>
                      <a:pt x="127" y="48"/>
                    </a:lnTo>
                    <a:lnTo>
                      <a:pt x="110" y="68"/>
                    </a:lnTo>
                    <a:lnTo>
                      <a:pt x="79" y="61"/>
                    </a:lnTo>
                    <a:lnTo>
                      <a:pt x="31" y="104"/>
                    </a:lnTo>
                    <a:lnTo>
                      <a:pt x="5" y="81"/>
                    </a:lnTo>
                    <a:lnTo>
                      <a:pt x="0" y="27"/>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0" name="Freeform 379"/>
              <p:cNvSpPr>
                <a:spLocks noChangeArrowheads="1"/>
              </p:cNvSpPr>
              <p:nvPr/>
            </p:nvSpPr>
            <p:spPr bwMode="auto">
              <a:xfrm>
                <a:off x="9539819" y="2622489"/>
                <a:ext cx="179916" cy="137583"/>
              </a:xfrm>
              <a:custGeom>
                <a:avLst/>
                <a:gdLst/>
                <a:ahLst/>
                <a:cxnLst>
                  <a:cxn ang="0">
                    <a:pos x="0" y="58"/>
                  </a:cxn>
                  <a:cxn ang="0">
                    <a:pos x="51" y="32"/>
                  </a:cxn>
                  <a:cxn ang="0">
                    <a:pos x="103" y="0"/>
                  </a:cxn>
                  <a:cxn ang="0">
                    <a:pos x="111" y="1"/>
                  </a:cxn>
                  <a:cxn ang="0">
                    <a:pos x="126" y="3"/>
                  </a:cxn>
                  <a:cxn ang="0">
                    <a:pos x="75" y="44"/>
                  </a:cxn>
                  <a:cxn ang="0">
                    <a:pos x="14" y="78"/>
                  </a:cxn>
                  <a:cxn ang="0">
                    <a:pos x="0" y="58"/>
                  </a:cxn>
                </a:cxnLst>
                <a:rect l="0" t="0" r="r" b="b"/>
                <a:pathLst>
                  <a:path w="126" h="78">
                    <a:moveTo>
                      <a:pt x="0" y="58"/>
                    </a:moveTo>
                    <a:lnTo>
                      <a:pt x="51" y="32"/>
                    </a:lnTo>
                    <a:lnTo>
                      <a:pt x="103" y="0"/>
                    </a:lnTo>
                    <a:lnTo>
                      <a:pt x="111" y="1"/>
                    </a:lnTo>
                    <a:lnTo>
                      <a:pt x="126" y="3"/>
                    </a:lnTo>
                    <a:lnTo>
                      <a:pt x="75" y="44"/>
                    </a:lnTo>
                    <a:lnTo>
                      <a:pt x="14" y="78"/>
                    </a:lnTo>
                    <a:lnTo>
                      <a:pt x="0" y="5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1" name="Freeform 380"/>
              <p:cNvSpPr>
                <a:spLocks noChangeArrowheads="1"/>
              </p:cNvSpPr>
              <p:nvPr/>
            </p:nvSpPr>
            <p:spPr bwMode="auto">
              <a:xfrm>
                <a:off x="9543204" y="1795953"/>
                <a:ext cx="285749" cy="533400"/>
              </a:xfrm>
              <a:custGeom>
                <a:avLst/>
                <a:gdLst/>
                <a:ahLst/>
                <a:cxnLst>
                  <a:cxn ang="0">
                    <a:pos x="27" y="0"/>
                  </a:cxn>
                  <a:cxn ang="0">
                    <a:pos x="0" y="45"/>
                  </a:cxn>
                  <a:cxn ang="0">
                    <a:pos x="30" y="102"/>
                  </a:cxn>
                  <a:cxn ang="0">
                    <a:pos x="11" y="118"/>
                  </a:cxn>
                  <a:cxn ang="0">
                    <a:pos x="19" y="252"/>
                  </a:cxn>
                  <a:cxn ang="0">
                    <a:pos x="95" y="232"/>
                  </a:cxn>
                  <a:cxn ang="0">
                    <a:pos x="115" y="232"/>
                  </a:cxn>
                  <a:cxn ang="0">
                    <a:pos x="125" y="217"/>
                  </a:cxn>
                  <a:cxn ang="0">
                    <a:pos x="125" y="192"/>
                  </a:cxn>
                  <a:cxn ang="0">
                    <a:pos x="135" y="178"/>
                  </a:cxn>
                  <a:cxn ang="0">
                    <a:pos x="92" y="158"/>
                  </a:cxn>
                  <a:cxn ang="0">
                    <a:pos x="38" y="12"/>
                  </a:cxn>
                  <a:cxn ang="0">
                    <a:pos x="27" y="0"/>
                  </a:cxn>
                </a:cxnLst>
                <a:rect l="0" t="0" r="r" b="b"/>
                <a:pathLst>
                  <a:path w="135" h="252">
                    <a:moveTo>
                      <a:pt x="27" y="0"/>
                    </a:moveTo>
                    <a:lnTo>
                      <a:pt x="0" y="45"/>
                    </a:lnTo>
                    <a:lnTo>
                      <a:pt x="30" y="102"/>
                    </a:lnTo>
                    <a:lnTo>
                      <a:pt x="11" y="118"/>
                    </a:lnTo>
                    <a:lnTo>
                      <a:pt x="19" y="252"/>
                    </a:lnTo>
                    <a:lnTo>
                      <a:pt x="95" y="232"/>
                    </a:lnTo>
                    <a:lnTo>
                      <a:pt x="115" y="232"/>
                    </a:lnTo>
                    <a:lnTo>
                      <a:pt x="125" y="217"/>
                    </a:lnTo>
                    <a:lnTo>
                      <a:pt x="125" y="192"/>
                    </a:lnTo>
                    <a:lnTo>
                      <a:pt x="135" y="178"/>
                    </a:lnTo>
                    <a:lnTo>
                      <a:pt x="92" y="158"/>
                    </a:lnTo>
                    <a:lnTo>
                      <a:pt x="38" y="12"/>
                    </a:lnTo>
                    <a:lnTo>
                      <a:pt x="27" y="0"/>
                    </a:lnTo>
                    <a:close/>
                  </a:path>
                </a:pathLst>
              </a:custGeom>
              <a:no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2" name="Freeform 381"/>
              <p:cNvSpPr>
                <a:spLocks noChangeArrowheads="1"/>
              </p:cNvSpPr>
              <p:nvPr/>
            </p:nvSpPr>
            <p:spPr bwMode="auto">
              <a:xfrm>
                <a:off x="9703650" y="2443102"/>
                <a:ext cx="137584" cy="114299"/>
              </a:xfrm>
              <a:custGeom>
                <a:avLst/>
                <a:gdLst/>
                <a:ahLst/>
                <a:cxnLst>
                  <a:cxn ang="0">
                    <a:pos x="0" y="8"/>
                  </a:cxn>
                  <a:cxn ang="0">
                    <a:pos x="28" y="0"/>
                  </a:cxn>
                  <a:cxn ang="0">
                    <a:pos x="65" y="28"/>
                  </a:cxn>
                  <a:cxn ang="0">
                    <a:pos x="59" y="36"/>
                  </a:cxn>
                  <a:cxn ang="0">
                    <a:pos x="39" y="36"/>
                  </a:cxn>
                  <a:cxn ang="0">
                    <a:pos x="31" y="54"/>
                  </a:cxn>
                  <a:cxn ang="0">
                    <a:pos x="0" y="8"/>
                  </a:cxn>
                </a:cxnLst>
                <a:rect l="0" t="0" r="r" b="b"/>
                <a:pathLst>
                  <a:path w="65" h="54">
                    <a:moveTo>
                      <a:pt x="0" y="8"/>
                    </a:moveTo>
                    <a:lnTo>
                      <a:pt x="28" y="0"/>
                    </a:lnTo>
                    <a:lnTo>
                      <a:pt x="65" y="28"/>
                    </a:lnTo>
                    <a:lnTo>
                      <a:pt x="59" y="36"/>
                    </a:lnTo>
                    <a:lnTo>
                      <a:pt x="39" y="36"/>
                    </a:lnTo>
                    <a:lnTo>
                      <a:pt x="31" y="54"/>
                    </a:lnTo>
                    <a:lnTo>
                      <a:pt x="0" y="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333" name="Group 51"/>
              <p:cNvGrpSpPr>
                <a:grpSpLocks/>
              </p:cNvGrpSpPr>
              <p:nvPr/>
            </p:nvGrpSpPr>
            <p:grpSpPr bwMode="auto">
              <a:xfrm>
                <a:off x="1016000" y="3399304"/>
                <a:ext cx="1077384" cy="550333"/>
                <a:chOff x="288" y="2580"/>
                <a:chExt cx="509" cy="260"/>
              </a:xfrm>
              <a:solidFill>
                <a:sysClr val="window" lastClr="FFFFFF"/>
              </a:solidFill>
              <a:effectLst/>
            </p:grpSpPr>
            <p:grpSp>
              <p:nvGrpSpPr>
                <p:cNvPr id="402" name="Group 52"/>
                <p:cNvGrpSpPr>
                  <a:grpSpLocks/>
                </p:cNvGrpSpPr>
                <p:nvPr/>
              </p:nvGrpSpPr>
              <p:grpSpPr bwMode="auto">
                <a:xfrm>
                  <a:off x="288" y="2580"/>
                  <a:ext cx="510" cy="261"/>
                  <a:chOff x="288" y="2580"/>
                  <a:chExt cx="510" cy="261"/>
                </a:xfrm>
                <a:grpFill/>
              </p:grpSpPr>
              <p:sp>
                <p:nvSpPr>
                  <p:cNvPr id="404" name="Freeform 53"/>
                  <p:cNvSpPr>
                    <a:spLocks noChangeArrowheads="1"/>
                  </p:cNvSpPr>
                  <p:nvPr/>
                </p:nvSpPr>
                <p:spPr bwMode="auto">
                  <a:xfrm>
                    <a:off x="288" y="2613"/>
                    <a:ext cx="39" cy="37"/>
                  </a:xfrm>
                  <a:custGeom>
                    <a:avLst/>
                    <a:gdLst/>
                    <a:ahLst/>
                    <a:cxnLst>
                      <a:cxn ang="0">
                        <a:pos x="0" y="37"/>
                      </a:cxn>
                      <a:cxn ang="0">
                        <a:pos x="0" y="27"/>
                      </a:cxn>
                      <a:cxn ang="0">
                        <a:pos x="22" y="0"/>
                      </a:cxn>
                      <a:cxn ang="0">
                        <a:pos x="39" y="7"/>
                      </a:cxn>
                      <a:cxn ang="0">
                        <a:pos x="20" y="37"/>
                      </a:cxn>
                      <a:cxn ang="0">
                        <a:pos x="0" y="37"/>
                      </a:cxn>
                    </a:cxnLst>
                    <a:rect l="0" t="0" r="r" b="b"/>
                    <a:pathLst>
                      <a:path w="39" h="37">
                        <a:moveTo>
                          <a:pt x="0" y="37"/>
                        </a:moveTo>
                        <a:lnTo>
                          <a:pt x="0" y="27"/>
                        </a:lnTo>
                        <a:lnTo>
                          <a:pt x="22" y="0"/>
                        </a:lnTo>
                        <a:lnTo>
                          <a:pt x="39" y="7"/>
                        </a:lnTo>
                        <a:lnTo>
                          <a:pt x="20" y="37"/>
                        </a:lnTo>
                        <a:lnTo>
                          <a:pt x="0" y="37"/>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5" name="Freeform 54"/>
                  <p:cNvSpPr>
                    <a:spLocks noChangeArrowheads="1"/>
                  </p:cNvSpPr>
                  <p:nvPr/>
                </p:nvSpPr>
                <p:spPr bwMode="auto">
                  <a:xfrm>
                    <a:off x="344" y="2580"/>
                    <a:ext cx="73" cy="48"/>
                  </a:xfrm>
                  <a:custGeom>
                    <a:avLst/>
                    <a:gdLst/>
                    <a:ahLst/>
                    <a:cxnLst>
                      <a:cxn ang="0">
                        <a:pos x="16" y="5"/>
                      </a:cxn>
                      <a:cxn ang="0">
                        <a:pos x="0" y="28"/>
                      </a:cxn>
                      <a:cxn ang="0">
                        <a:pos x="28" y="44"/>
                      </a:cxn>
                      <a:cxn ang="0">
                        <a:pos x="61" y="48"/>
                      </a:cxn>
                      <a:cxn ang="0">
                        <a:pos x="73" y="28"/>
                      </a:cxn>
                      <a:cxn ang="0">
                        <a:pos x="65" y="0"/>
                      </a:cxn>
                      <a:cxn ang="0">
                        <a:pos x="16" y="5"/>
                      </a:cxn>
                    </a:cxnLst>
                    <a:rect l="0" t="0" r="r" b="b"/>
                    <a:pathLst>
                      <a:path w="73" h="48">
                        <a:moveTo>
                          <a:pt x="16" y="5"/>
                        </a:moveTo>
                        <a:lnTo>
                          <a:pt x="0" y="28"/>
                        </a:lnTo>
                        <a:lnTo>
                          <a:pt x="28" y="44"/>
                        </a:lnTo>
                        <a:lnTo>
                          <a:pt x="61" y="48"/>
                        </a:lnTo>
                        <a:lnTo>
                          <a:pt x="73" y="28"/>
                        </a:lnTo>
                        <a:lnTo>
                          <a:pt x="65" y="0"/>
                        </a:lnTo>
                        <a:lnTo>
                          <a:pt x="16" y="5"/>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6" name="Freeform 55"/>
                  <p:cNvSpPr>
                    <a:spLocks noChangeArrowheads="1"/>
                  </p:cNvSpPr>
                  <p:nvPr/>
                </p:nvSpPr>
                <p:spPr bwMode="auto">
                  <a:xfrm>
                    <a:off x="413" y="2613"/>
                    <a:ext cx="108" cy="53"/>
                  </a:xfrm>
                  <a:custGeom>
                    <a:avLst/>
                    <a:gdLst/>
                    <a:ahLst/>
                    <a:cxnLst>
                      <a:cxn ang="0">
                        <a:pos x="0" y="19"/>
                      </a:cxn>
                      <a:cxn ang="0">
                        <a:pos x="74" y="0"/>
                      </a:cxn>
                      <a:cxn ang="0">
                        <a:pos x="88" y="23"/>
                      </a:cxn>
                      <a:cxn ang="0">
                        <a:pos x="102" y="28"/>
                      </a:cxn>
                      <a:cxn ang="0">
                        <a:pos x="108" y="46"/>
                      </a:cxn>
                      <a:cxn ang="0">
                        <a:pos x="71" y="49"/>
                      </a:cxn>
                      <a:cxn ang="0">
                        <a:pos x="45" y="53"/>
                      </a:cxn>
                      <a:cxn ang="0">
                        <a:pos x="0" y="19"/>
                      </a:cxn>
                    </a:cxnLst>
                    <a:rect l="0" t="0" r="r" b="b"/>
                    <a:pathLst>
                      <a:path w="108" h="53">
                        <a:moveTo>
                          <a:pt x="0" y="19"/>
                        </a:moveTo>
                        <a:lnTo>
                          <a:pt x="74" y="0"/>
                        </a:lnTo>
                        <a:lnTo>
                          <a:pt x="88" y="23"/>
                        </a:lnTo>
                        <a:lnTo>
                          <a:pt x="102" y="28"/>
                        </a:lnTo>
                        <a:lnTo>
                          <a:pt x="108" y="46"/>
                        </a:lnTo>
                        <a:lnTo>
                          <a:pt x="71" y="49"/>
                        </a:lnTo>
                        <a:lnTo>
                          <a:pt x="45" y="53"/>
                        </a:lnTo>
                        <a:lnTo>
                          <a:pt x="0" y="19"/>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7" name="Freeform 56"/>
                  <p:cNvSpPr>
                    <a:spLocks noChangeArrowheads="1"/>
                  </p:cNvSpPr>
                  <p:nvPr/>
                </p:nvSpPr>
                <p:spPr bwMode="auto">
                  <a:xfrm>
                    <a:off x="525" y="2653"/>
                    <a:ext cx="86" cy="29"/>
                  </a:xfrm>
                  <a:custGeom>
                    <a:avLst/>
                    <a:gdLst/>
                    <a:ahLst/>
                    <a:cxnLst>
                      <a:cxn ang="0">
                        <a:pos x="14" y="1"/>
                      </a:cxn>
                      <a:cxn ang="0">
                        <a:pos x="0" y="28"/>
                      </a:cxn>
                      <a:cxn ang="0">
                        <a:pos x="23" y="29"/>
                      </a:cxn>
                      <a:cxn ang="0">
                        <a:pos x="37" y="24"/>
                      </a:cxn>
                      <a:cxn ang="0">
                        <a:pos x="64" y="24"/>
                      </a:cxn>
                      <a:cxn ang="0">
                        <a:pos x="86" y="13"/>
                      </a:cxn>
                      <a:cxn ang="0">
                        <a:pos x="72" y="8"/>
                      </a:cxn>
                      <a:cxn ang="0">
                        <a:pos x="60" y="0"/>
                      </a:cxn>
                      <a:cxn ang="0">
                        <a:pos x="14" y="1"/>
                      </a:cxn>
                    </a:cxnLst>
                    <a:rect l="0" t="0" r="r" b="b"/>
                    <a:pathLst>
                      <a:path w="86" h="29">
                        <a:moveTo>
                          <a:pt x="14" y="1"/>
                        </a:moveTo>
                        <a:lnTo>
                          <a:pt x="0" y="28"/>
                        </a:lnTo>
                        <a:lnTo>
                          <a:pt x="23" y="29"/>
                        </a:lnTo>
                        <a:lnTo>
                          <a:pt x="37" y="24"/>
                        </a:lnTo>
                        <a:lnTo>
                          <a:pt x="64" y="24"/>
                        </a:lnTo>
                        <a:lnTo>
                          <a:pt x="86" y="13"/>
                        </a:lnTo>
                        <a:lnTo>
                          <a:pt x="72" y="8"/>
                        </a:lnTo>
                        <a:lnTo>
                          <a:pt x="60" y="0"/>
                        </a:lnTo>
                        <a:lnTo>
                          <a:pt x="14" y="1"/>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8" name="Freeform 57"/>
                  <p:cNvSpPr>
                    <a:spLocks noChangeArrowheads="1"/>
                  </p:cNvSpPr>
                  <p:nvPr/>
                </p:nvSpPr>
                <p:spPr bwMode="auto">
                  <a:xfrm>
                    <a:off x="550" y="2694"/>
                    <a:ext cx="36" cy="20"/>
                  </a:xfrm>
                  <a:custGeom>
                    <a:avLst/>
                    <a:gdLst/>
                    <a:ahLst/>
                    <a:cxnLst>
                      <a:cxn ang="0">
                        <a:pos x="31" y="0"/>
                      </a:cxn>
                      <a:cxn ang="0">
                        <a:pos x="0" y="1"/>
                      </a:cxn>
                      <a:cxn ang="0">
                        <a:pos x="6" y="20"/>
                      </a:cxn>
                      <a:cxn ang="0">
                        <a:pos x="36" y="16"/>
                      </a:cxn>
                      <a:cxn ang="0">
                        <a:pos x="31" y="0"/>
                      </a:cxn>
                    </a:cxnLst>
                    <a:rect l="0" t="0" r="r" b="b"/>
                    <a:pathLst>
                      <a:path w="36" h="20">
                        <a:moveTo>
                          <a:pt x="31" y="0"/>
                        </a:moveTo>
                        <a:lnTo>
                          <a:pt x="0" y="1"/>
                        </a:lnTo>
                        <a:lnTo>
                          <a:pt x="6" y="20"/>
                        </a:lnTo>
                        <a:lnTo>
                          <a:pt x="36" y="16"/>
                        </a:lnTo>
                        <a:lnTo>
                          <a:pt x="31"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9" name="Freeform 58"/>
                  <p:cNvSpPr>
                    <a:spLocks noChangeArrowheads="1"/>
                  </p:cNvSpPr>
                  <p:nvPr/>
                </p:nvSpPr>
                <p:spPr bwMode="auto">
                  <a:xfrm>
                    <a:off x="590" y="2715"/>
                    <a:ext cx="23" cy="21"/>
                  </a:xfrm>
                  <a:custGeom>
                    <a:avLst/>
                    <a:gdLst/>
                    <a:ahLst/>
                    <a:cxnLst>
                      <a:cxn ang="0">
                        <a:pos x="0" y="8"/>
                      </a:cxn>
                      <a:cxn ang="0">
                        <a:pos x="23" y="0"/>
                      </a:cxn>
                      <a:cxn ang="0">
                        <a:pos x="23" y="18"/>
                      </a:cxn>
                      <a:cxn ang="0">
                        <a:pos x="7" y="21"/>
                      </a:cxn>
                      <a:cxn ang="0">
                        <a:pos x="0" y="8"/>
                      </a:cxn>
                    </a:cxnLst>
                    <a:rect l="0" t="0" r="r" b="b"/>
                    <a:pathLst>
                      <a:path w="23" h="21">
                        <a:moveTo>
                          <a:pt x="0" y="8"/>
                        </a:moveTo>
                        <a:lnTo>
                          <a:pt x="23" y="0"/>
                        </a:lnTo>
                        <a:lnTo>
                          <a:pt x="23" y="18"/>
                        </a:lnTo>
                        <a:lnTo>
                          <a:pt x="7" y="21"/>
                        </a:lnTo>
                        <a:lnTo>
                          <a:pt x="0" y="8"/>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10" name="Freeform 59"/>
                  <p:cNvSpPr>
                    <a:spLocks noChangeArrowheads="1"/>
                  </p:cNvSpPr>
                  <p:nvPr/>
                </p:nvSpPr>
                <p:spPr bwMode="auto">
                  <a:xfrm>
                    <a:off x="650" y="2726"/>
                    <a:ext cx="148" cy="115"/>
                  </a:xfrm>
                  <a:custGeom>
                    <a:avLst/>
                    <a:gdLst/>
                    <a:ahLst/>
                    <a:cxnLst>
                      <a:cxn ang="0">
                        <a:pos x="25" y="0"/>
                      </a:cxn>
                      <a:cxn ang="0">
                        <a:pos x="0" y="43"/>
                      </a:cxn>
                      <a:cxn ang="0">
                        <a:pos x="18" y="64"/>
                      </a:cxn>
                      <a:cxn ang="0">
                        <a:pos x="18" y="104"/>
                      </a:cxn>
                      <a:cxn ang="0">
                        <a:pos x="54" y="115"/>
                      </a:cxn>
                      <a:cxn ang="0">
                        <a:pos x="70" y="92"/>
                      </a:cxn>
                      <a:cxn ang="0">
                        <a:pos x="115" y="87"/>
                      </a:cxn>
                      <a:cxn ang="0">
                        <a:pos x="148" y="62"/>
                      </a:cxn>
                      <a:cxn ang="0">
                        <a:pos x="114" y="22"/>
                      </a:cxn>
                      <a:cxn ang="0">
                        <a:pos x="25" y="0"/>
                      </a:cxn>
                    </a:cxnLst>
                    <a:rect l="0" t="0" r="r" b="b"/>
                    <a:pathLst>
                      <a:path w="148" h="115">
                        <a:moveTo>
                          <a:pt x="25" y="0"/>
                        </a:moveTo>
                        <a:lnTo>
                          <a:pt x="0" y="43"/>
                        </a:lnTo>
                        <a:lnTo>
                          <a:pt x="18" y="64"/>
                        </a:lnTo>
                        <a:lnTo>
                          <a:pt x="18" y="104"/>
                        </a:lnTo>
                        <a:lnTo>
                          <a:pt x="54" y="115"/>
                        </a:lnTo>
                        <a:lnTo>
                          <a:pt x="70" y="92"/>
                        </a:lnTo>
                        <a:lnTo>
                          <a:pt x="115" y="87"/>
                        </a:lnTo>
                        <a:lnTo>
                          <a:pt x="148" y="62"/>
                        </a:lnTo>
                        <a:lnTo>
                          <a:pt x="114" y="22"/>
                        </a:lnTo>
                        <a:lnTo>
                          <a:pt x="25"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403" name="Freeform 60"/>
                <p:cNvSpPr>
                  <a:spLocks noChangeArrowheads="1"/>
                </p:cNvSpPr>
                <p:nvPr/>
              </p:nvSpPr>
              <p:spPr bwMode="auto">
                <a:xfrm>
                  <a:off x="598" y="2670"/>
                  <a:ext cx="82" cy="46"/>
                </a:xfrm>
                <a:custGeom>
                  <a:avLst/>
                  <a:gdLst/>
                  <a:ahLst/>
                  <a:cxnLst>
                    <a:cxn ang="0">
                      <a:pos x="17" y="0"/>
                    </a:cxn>
                    <a:cxn ang="0">
                      <a:pos x="0" y="15"/>
                    </a:cxn>
                    <a:cxn ang="0">
                      <a:pos x="8" y="25"/>
                    </a:cxn>
                    <a:cxn ang="0">
                      <a:pos x="23" y="29"/>
                    </a:cxn>
                    <a:cxn ang="0">
                      <a:pos x="38" y="46"/>
                    </a:cxn>
                    <a:cxn ang="0">
                      <a:pos x="81" y="40"/>
                    </a:cxn>
                    <a:cxn ang="0">
                      <a:pos x="82" y="20"/>
                    </a:cxn>
                    <a:cxn ang="0">
                      <a:pos x="50" y="4"/>
                    </a:cxn>
                    <a:cxn ang="0">
                      <a:pos x="17" y="0"/>
                    </a:cxn>
                  </a:cxnLst>
                  <a:rect l="0" t="0" r="r" b="b"/>
                  <a:pathLst>
                    <a:path w="82" h="46">
                      <a:moveTo>
                        <a:pt x="17" y="0"/>
                      </a:moveTo>
                      <a:lnTo>
                        <a:pt x="0" y="15"/>
                      </a:lnTo>
                      <a:lnTo>
                        <a:pt x="8" y="25"/>
                      </a:lnTo>
                      <a:lnTo>
                        <a:pt x="23" y="29"/>
                      </a:lnTo>
                      <a:lnTo>
                        <a:pt x="38" y="46"/>
                      </a:lnTo>
                      <a:lnTo>
                        <a:pt x="81" y="40"/>
                      </a:lnTo>
                      <a:lnTo>
                        <a:pt x="82" y="20"/>
                      </a:lnTo>
                      <a:lnTo>
                        <a:pt x="50" y="4"/>
                      </a:lnTo>
                      <a:lnTo>
                        <a:pt x="17"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34" name="Freeform 392"/>
              <p:cNvSpPr>
                <a:spLocks noChangeArrowheads="1"/>
              </p:cNvSpPr>
              <p:nvPr/>
            </p:nvSpPr>
            <p:spPr bwMode="auto">
              <a:xfrm>
                <a:off x="642408" y="1385817"/>
                <a:ext cx="1727200" cy="1524000"/>
              </a:xfrm>
              <a:custGeom>
                <a:avLst/>
                <a:gdLst/>
                <a:ahLst/>
                <a:cxnLst>
                  <a:cxn ang="0">
                    <a:pos x="130" y="93"/>
                  </a:cxn>
                  <a:cxn ang="0">
                    <a:pos x="293" y="0"/>
                  </a:cxn>
                  <a:cxn ang="0">
                    <a:pos x="370" y="16"/>
                  </a:cxn>
                  <a:cxn ang="0">
                    <a:pos x="408" y="47"/>
                  </a:cxn>
                  <a:cxn ang="0">
                    <a:pos x="560" y="57"/>
                  </a:cxn>
                  <a:cxn ang="0">
                    <a:pos x="564" y="366"/>
                  </a:cxn>
                  <a:cxn ang="0">
                    <a:pos x="614" y="375"/>
                  </a:cxn>
                  <a:cxn ang="0">
                    <a:pos x="638" y="412"/>
                  </a:cxn>
                  <a:cxn ang="0">
                    <a:pos x="673" y="400"/>
                  </a:cxn>
                  <a:cxn ang="0">
                    <a:pos x="747" y="483"/>
                  </a:cxn>
                  <a:cxn ang="0">
                    <a:pos x="810" y="522"/>
                  </a:cxn>
                  <a:cxn ang="0">
                    <a:pos x="808" y="555"/>
                  </a:cxn>
                  <a:cxn ang="0">
                    <a:pos x="727" y="559"/>
                  </a:cxn>
                  <a:cxn ang="0">
                    <a:pos x="692" y="457"/>
                  </a:cxn>
                  <a:cxn ang="0">
                    <a:pos x="441" y="356"/>
                  </a:cxn>
                  <a:cxn ang="0">
                    <a:pos x="448" y="388"/>
                  </a:cxn>
                  <a:cxn ang="0">
                    <a:pos x="391" y="429"/>
                  </a:cxn>
                  <a:cxn ang="0">
                    <a:pos x="381" y="413"/>
                  </a:cxn>
                  <a:cxn ang="0">
                    <a:pos x="366" y="413"/>
                  </a:cxn>
                  <a:cxn ang="0">
                    <a:pos x="321" y="499"/>
                  </a:cxn>
                  <a:cxn ang="0">
                    <a:pos x="179" y="584"/>
                  </a:cxn>
                  <a:cxn ang="0">
                    <a:pos x="40" y="624"/>
                  </a:cxn>
                  <a:cxn ang="0">
                    <a:pos x="0" y="618"/>
                  </a:cxn>
                  <a:cxn ang="0">
                    <a:pos x="160" y="546"/>
                  </a:cxn>
                  <a:cxn ang="0">
                    <a:pos x="179" y="546"/>
                  </a:cxn>
                  <a:cxn ang="0">
                    <a:pos x="239" y="490"/>
                  </a:cxn>
                  <a:cxn ang="0">
                    <a:pos x="264" y="489"/>
                  </a:cxn>
                  <a:cxn ang="0">
                    <a:pos x="303" y="446"/>
                  </a:cxn>
                  <a:cxn ang="0">
                    <a:pos x="290" y="426"/>
                  </a:cxn>
                  <a:cxn ang="0">
                    <a:pos x="204" y="436"/>
                  </a:cxn>
                  <a:cxn ang="0">
                    <a:pos x="146" y="330"/>
                  </a:cxn>
                  <a:cxn ang="0">
                    <a:pos x="179" y="282"/>
                  </a:cxn>
                  <a:cxn ang="0">
                    <a:pos x="233" y="265"/>
                  </a:cxn>
                  <a:cxn ang="0">
                    <a:pos x="213" y="223"/>
                  </a:cxn>
                  <a:cxn ang="0">
                    <a:pos x="158" y="242"/>
                  </a:cxn>
                  <a:cxn ang="0">
                    <a:pos x="115" y="182"/>
                  </a:cxn>
                  <a:cxn ang="0">
                    <a:pos x="162" y="167"/>
                  </a:cxn>
                  <a:cxn ang="0">
                    <a:pos x="204" y="184"/>
                  </a:cxn>
                  <a:cxn ang="0">
                    <a:pos x="224" y="175"/>
                  </a:cxn>
                  <a:cxn ang="0">
                    <a:pos x="188" y="122"/>
                  </a:cxn>
                  <a:cxn ang="0">
                    <a:pos x="127" y="119"/>
                  </a:cxn>
                  <a:cxn ang="0">
                    <a:pos x="130" y="93"/>
                  </a:cxn>
                </a:cxnLst>
                <a:rect l="0" t="0" r="r" b="b"/>
                <a:pathLst>
                  <a:path w="810" h="624">
                    <a:moveTo>
                      <a:pt x="130" y="93"/>
                    </a:moveTo>
                    <a:lnTo>
                      <a:pt x="293" y="0"/>
                    </a:lnTo>
                    <a:lnTo>
                      <a:pt x="370" y="16"/>
                    </a:lnTo>
                    <a:lnTo>
                      <a:pt x="408" y="47"/>
                    </a:lnTo>
                    <a:lnTo>
                      <a:pt x="560" y="57"/>
                    </a:lnTo>
                    <a:lnTo>
                      <a:pt x="564" y="366"/>
                    </a:lnTo>
                    <a:lnTo>
                      <a:pt x="614" y="375"/>
                    </a:lnTo>
                    <a:lnTo>
                      <a:pt x="638" y="412"/>
                    </a:lnTo>
                    <a:lnTo>
                      <a:pt x="673" y="400"/>
                    </a:lnTo>
                    <a:lnTo>
                      <a:pt x="747" y="483"/>
                    </a:lnTo>
                    <a:lnTo>
                      <a:pt x="810" y="522"/>
                    </a:lnTo>
                    <a:lnTo>
                      <a:pt x="808" y="555"/>
                    </a:lnTo>
                    <a:lnTo>
                      <a:pt x="727" y="559"/>
                    </a:lnTo>
                    <a:lnTo>
                      <a:pt x="692" y="457"/>
                    </a:lnTo>
                    <a:lnTo>
                      <a:pt x="441" y="356"/>
                    </a:lnTo>
                    <a:lnTo>
                      <a:pt x="448" y="388"/>
                    </a:lnTo>
                    <a:lnTo>
                      <a:pt x="391" y="429"/>
                    </a:lnTo>
                    <a:lnTo>
                      <a:pt x="381" y="413"/>
                    </a:lnTo>
                    <a:lnTo>
                      <a:pt x="366" y="413"/>
                    </a:lnTo>
                    <a:lnTo>
                      <a:pt x="321" y="499"/>
                    </a:lnTo>
                    <a:lnTo>
                      <a:pt x="179" y="584"/>
                    </a:lnTo>
                    <a:lnTo>
                      <a:pt x="40" y="624"/>
                    </a:lnTo>
                    <a:lnTo>
                      <a:pt x="0" y="618"/>
                    </a:lnTo>
                    <a:lnTo>
                      <a:pt x="160" y="546"/>
                    </a:lnTo>
                    <a:lnTo>
                      <a:pt x="179" y="546"/>
                    </a:lnTo>
                    <a:lnTo>
                      <a:pt x="239" y="490"/>
                    </a:lnTo>
                    <a:lnTo>
                      <a:pt x="264" y="489"/>
                    </a:lnTo>
                    <a:lnTo>
                      <a:pt x="303" y="446"/>
                    </a:lnTo>
                    <a:lnTo>
                      <a:pt x="290" y="426"/>
                    </a:lnTo>
                    <a:lnTo>
                      <a:pt x="204" y="436"/>
                    </a:lnTo>
                    <a:lnTo>
                      <a:pt x="146" y="330"/>
                    </a:lnTo>
                    <a:lnTo>
                      <a:pt x="179" y="282"/>
                    </a:lnTo>
                    <a:lnTo>
                      <a:pt x="233" y="265"/>
                    </a:lnTo>
                    <a:lnTo>
                      <a:pt x="213" y="223"/>
                    </a:lnTo>
                    <a:lnTo>
                      <a:pt x="158" y="242"/>
                    </a:lnTo>
                    <a:lnTo>
                      <a:pt x="115" y="182"/>
                    </a:lnTo>
                    <a:lnTo>
                      <a:pt x="162" y="167"/>
                    </a:lnTo>
                    <a:lnTo>
                      <a:pt x="204" y="184"/>
                    </a:lnTo>
                    <a:lnTo>
                      <a:pt x="224" y="175"/>
                    </a:lnTo>
                    <a:lnTo>
                      <a:pt x="188" y="122"/>
                    </a:lnTo>
                    <a:lnTo>
                      <a:pt x="127" y="119"/>
                    </a:lnTo>
                    <a:lnTo>
                      <a:pt x="130" y="9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5" name="Freeform 393"/>
              <p:cNvSpPr>
                <a:spLocks noChangeArrowheads="1"/>
              </p:cNvSpPr>
              <p:nvPr/>
            </p:nvSpPr>
            <p:spPr bwMode="auto">
              <a:xfrm>
                <a:off x="9271157" y="3051028"/>
                <a:ext cx="173567" cy="226484"/>
              </a:xfrm>
              <a:custGeom>
                <a:avLst/>
                <a:gdLst/>
                <a:ahLst/>
                <a:cxnLst>
                  <a:cxn ang="0">
                    <a:pos x="0" y="7"/>
                  </a:cxn>
                  <a:cxn ang="0">
                    <a:pos x="19" y="0"/>
                  </a:cxn>
                  <a:cxn ang="0">
                    <a:pos x="56" y="23"/>
                  </a:cxn>
                  <a:cxn ang="0">
                    <a:pos x="56" y="46"/>
                  </a:cxn>
                  <a:cxn ang="0">
                    <a:pos x="81" y="64"/>
                  </a:cxn>
                  <a:cxn ang="0">
                    <a:pos x="82" y="95"/>
                  </a:cxn>
                  <a:cxn ang="0">
                    <a:pos x="40" y="107"/>
                  </a:cxn>
                  <a:cxn ang="0">
                    <a:pos x="0" y="7"/>
                  </a:cxn>
                </a:cxnLst>
                <a:rect l="0" t="0" r="r" b="b"/>
                <a:pathLst>
                  <a:path w="82" h="107">
                    <a:moveTo>
                      <a:pt x="0" y="7"/>
                    </a:moveTo>
                    <a:lnTo>
                      <a:pt x="19" y="0"/>
                    </a:lnTo>
                    <a:lnTo>
                      <a:pt x="56" y="23"/>
                    </a:lnTo>
                    <a:lnTo>
                      <a:pt x="56" y="46"/>
                    </a:lnTo>
                    <a:lnTo>
                      <a:pt x="81" y="64"/>
                    </a:lnTo>
                    <a:lnTo>
                      <a:pt x="82" y="95"/>
                    </a:lnTo>
                    <a:lnTo>
                      <a:pt x="40" y="107"/>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6" name="Text Box 78"/>
              <p:cNvSpPr txBox="1">
                <a:spLocks noChangeArrowheads="1"/>
              </p:cNvSpPr>
              <p:nvPr/>
            </p:nvSpPr>
            <p:spPr bwMode="auto">
              <a:xfrm>
                <a:off x="10116810" y="2398137"/>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RI</a:t>
                </a:r>
              </a:p>
            </p:txBody>
          </p:sp>
          <p:sp>
            <p:nvSpPr>
              <p:cNvPr id="337" name="Text Box 83"/>
              <p:cNvSpPr txBox="1">
                <a:spLocks noChangeArrowheads="1"/>
              </p:cNvSpPr>
              <p:nvPr/>
            </p:nvSpPr>
            <p:spPr bwMode="auto">
              <a:xfrm>
                <a:off x="1352936" y="182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AK</a:t>
                </a:r>
              </a:p>
            </p:txBody>
          </p:sp>
          <p:sp>
            <p:nvSpPr>
              <p:cNvPr id="338" name="Text Box 84"/>
              <p:cNvSpPr txBox="1">
                <a:spLocks noChangeArrowheads="1"/>
              </p:cNvSpPr>
              <p:nvPr/>
            </p:nvSpPr>
            <p:spPr bwMode="auto">
              <a:xfrm>
                <a:off x="3454398" y="1672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WA</a:t>
                </a:r>
              </a:p>
            </p:txBody>
          </p:sp>
          <p:sp>
            <p:nvSpPr>
              <p:cNvPr id="339" name="Text Box 85"/>
              <p:cNvSpPr txBox="1">
                <a:spLocks noChangeArrowheads="1"/>
              </p:cNvSpPr>
              <p:nvPr/>
            </p:nvSpPr>
            <p:spPr bwMode="auto">
              <a:xfrm>
                <a:off x="32511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OR</a:t>
                </a:r>
              </a:p>
            </p:txBody>
          </p:sp>
          <p:sp>
            <p:nvSpPr>
              <p:cNvPr id="340" name="Text Box 86"/>
              <p:cNvSpPr txBox="1">
                <a:spLocks noChangeArrowheads="1"/>
              </p:cNvSpPr>
              <p:nvPr/>
            </p:nvSpPr>
            <p:spPr bwMode="auto">
              <a:xfrm>
                <a:off x="2844799" y="309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CA</a:t>
                </a:r>
              </a:p>
            </p:txBody>
          </p:sp>
          <p:sp>
            <p:nvSpPr>
              <p:cNvPr id="341" name="Text Box 87"/>
              <p:cNvSpPr txBox="1">
                <a:spLocks noChangeArrowheads="1"/>
              </p:cNvSpPr>
              <p:nvPr/>
            </p:nvSpPr>
            <p:spPr bwMode="auto">
              <a:xfrm>
                <a:off x="4784590" y="191378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MT</a:t>
                </a:r>
              </a:p>
            </p:txBody>
          </p:sp>
          <p:sp>
            <p:nvSpPr>
              <p:cNvPr id="342" name="Text Box 88"/>
              <p:cNvSpPr txBox="1">
                <a:spLocks noChangeArrowheads="1"/>
              </p:cNvSpPr>
              <p:nvPr/>
            </p:nvSpPr>
            <p:spPr bwMode="auto">
              <a:xfrm>
                <a:off x="4063999"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ID</a:t>
                </a:r>
              </a:p>
            </p:txBody>
          </p:sp>
          <p:sp>
            <p:nvSpPr>
              <p:cNvPr id="343" name="Text Box 89"/>
              <p:cNvSpPr txBox="1">
                <a:spLocks noChangeArrowheads="1"/>
              </p:cNvSpPr>
              <p:nvPr/>
            </p:nvSpPr>
            <p:spPr bwMode="auto">
              <a:xfrm>
                <a:off x="4876798" y="26881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WY</a:t>
                </a:r>
              </a:p>
            </p:txBody>
          </p:sp>
          <p:sp>
            <p:nvSpPr>
              <p:cNvPr id="344" name="Text Box 90"/>
              <p:cNvSpPr txBox="1">
                <a:spLocks noChangeArrowheads="1"/>
              </p:cNvSpPr>
              <p:nvPr/>
            </p:nvSpPr>
            <p:spPr bwMode="auto">
              <a:xfrm>
                <a:off x="5994398"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NE</a:t>
                </a:r>
              </a:p>
            </p:txBody>
          </p:sp>
          <p:sp>
            <p:nvSpPr>
              <p:cNvPr id="345" name="Text Box 91"/>
              <p:cNvSpPr txBox="1">
                <a:spLocks noChangeArrowheads="1"/>
              </p:cNvSpPr>
              <p:nvPr/>
            </p:nvSpPr>
            <p:spPr bwMode="auto">
              <a:xfrm>
                <a:off x="3555999" y="3196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NV</a:t>
                </a:r>
              </a:p>
            </p:txBody>
          </p:sp>
          <p:sp>
            <p:nvSpPr>
              <p:cNvPr id="346" name="Text Box 92"/>
              <p:cNvSpPr txBox="1">
                <a:spLocks noChangeArrowheads="1"/>
              </p:cNvSpPr>
              <p:nvPr/>
            </p:nvSpPr>
            <p:spPr bwMode="auto">
              <a:xfrm>
                <a:off x="4978399" y="4313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NM</a:t>
                </a:r>
              </a:p>
            </p:txBody>
          </p:sp>
          <p:sp>
            <p:nvSpPr>
              <p:cNvPr id="347" name="Text Box 93"/>
              <p:cNvSpPr txBox="1">
                <a:spLocks noChangeArrowheads="1"/>
              </p:cNvSpPr>
              <p:nvPr/>
            </p:nvSpPr>
            <p:spPr bwMode="auto">
              <a:xfrm>
                <a:off x="6095999" y="4923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TX</a:t>
                </a:r>
              </a:p>
            </p:txBody>
          </p:sp>
          <p:sp>
            <p:nvSpPr>
              <p:cNvPr id="348" name="Text Box 94"/>
              <p:cNvSpPr txBox="1">
                <a:spLocks noChangeArrowheads="1"/>
              </p:cNvSpPr>
              <p:nvPr/>
            </p:nvSpPr>
            <p:spPr bwMode="auto">
              <a:xfrm>
                <a:off x="7010400"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AR</a:t>
                </a:r>
              </a:p>
            </p:txBody>
          </p:sp>
          <p:sp>
            <p:nvSpPr>
              <p:cNvPr id="349" name="Text Box 95"/>
              <p:cNvSpPr txBox="1">
                <a:spLocks noChangeArrowheads="1"/>
              </p:cNvSpPr>
              <p:nvPr/>
            </p:nvSpPr>
            <p:spPr bwMode="auto">
              <a:xfrm>
                <a:off x="7924799" y="400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TN</a:t>
                </a:r>
              </a:p>
            </p:txBody>
          </p:sp>
          <p:sp>
            <p:nvSpPr>
              <p:cNvPr id="350" name="Text Box 96"/>
              <p:cNvSpPr txBox="1">
                <a:spLocks noChangeArrowheads="1"/>
              </p:cNvSpPr>
              <p:nvPr/>
            </p:nvSpPr>
            <p:spPr bwMode="auto">
              <a:xfrm>
                <a:off x="9734274" y="1664680"/>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ME</a:t>
                </a:r>
              </a:p>
            </p:txBody>
          </p:sp>
          <p:sp>
            <p:nvSpPr>
              <p:cNvPr id="351" name="Text Box 97"/>
              <p:cNvSpPr txBox="1">
                <a:spLocks noChangeArrowheads="1"/>
              </p:cNvSpPr>
              <p:nvPr/>
            </p:nvSpPr>
            <p:spPr bwMode="auto">
              <a:xfrm>
                <a:off x="9143999"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VT</a:t>
                </a:r>
              </a:p>
            </p:txBody>
          </p:sp>
          <p:sp>
            <p:nvSpPr>
              <p:cNvPr id="352" name="Text Box 98"/>
              <p:cNvSpPr txBox="1">
                <a:spLocks noChangeArrowheads="1"/>
              </p:cNvSpPr>
              <p:nvPr/>
            </p:nvSpPr>
            <p:spPr bwMode="auto">
              <a:xfrm>
                <a:off x="91439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a:t>
                </a:r>
              </a:p>
            </p:txBody>
          </p:sp>
          <p:sp>
            <p:nvSpPr>
              <p:cNvPr id="353" name="Text Box 99"/>
              <p:cNvSpPr txBox="1">
                <a:spLocks noChangeArrowheads="1"/>
              </p:cNvSpPr>
              <p:nvPr/>
            </p:nvSpPr>
            <p:spPr bwMode="auto">
              <a:xfrm>
                <a:off x="8839198" y="5228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FL</a:t>
                </a:r>
              </a:p>
            </p:txBody>
          </p:sp>
          <p:sp>
            <p:nvSpPr>
              <p:cNvPr id="354" name="Text Box 100"/>
              <p:cNvSpPr txBox="1">
                <a:spLocks noChangeArrowheads="1"/>
              </p:cNvSpPr>
              <p:nvPr/>
            </p:nvSpPr>
            <p:spPr bwMode="auto">
              <a:xfrm>
                <a:off x="8432800"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GA</a:t>
                </a:r>
              </a:p>
            </p:txBody>
          </p:sp>
          <p:sp>
            <p:nvSpPr>
              <p:cNvPr id="355" name="Text Box 101"/>
              <p:cNvSpPr txBox="1">
                <a:spLocks noChangeArrowheads="1"/>
              </p:cNvSpPr>
              <p:nvPr/>
            </p:nvSpPr>
            <p:spPr bwMode="auto">
              <a:xfrm>
                <a:off x="7924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AL</a:t>
                </a:r>
              </a:p>
            </p:txBody>
          </p:sp>
          <p:sp>
            <p:nvSpPr>
              <p:cNvPr id="356" name="Text Box 102"/>
              <p:cNvSpPr txBox="1">
                <a:spLocks noChangeArrowheads="1"/>
              </p:cNvSpPr>
              <p:nvPr/>
            </p:nvSpPr>
            <p:spPr bwMode="auto">
              <a:xfrm>
                <a:off x="8940799" y="3805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NC</a:t>
                </a:r>
              </a:p>
            </p:txBody>
          </p:sp>
          <p:sp>
            <p:nvSpPr>
              <p:cNvPr id="357" name="Text Box 103"/>
              <p:cNvSpPr txBox="1">
                <a:spLocks noChangeArrowheads="1"/>
              </p:cNvSpPr>
              <p:nvPr/>
            </p:nvSpPr>
            <p:spPr bwMode="auto">
              <a:xfrm>
                <a:off x="89407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VA</a:t>
                </a:r>
              </a:p>
            </p:txBody>
          </p:sp>
          <p:sp>
            <p:nvSpPr>
              <p:cNvPr id="358" name="Text Box 104"/>
              <p:cNvSpPr txBox="1">
                <a:spLocks noChangeArrowheads="1"/>
              </p:cNvSpPr>
              <p:nvPr/>
            </p:nvSpPr>
            <p:spPr bwMode="auto">
              <a:xfrm>
                <a:off x="7924799"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MI</a:t>
                </a:r>
              </a:p>
            </p:txBody>
          </p:sp>
          <p:sp>
            <p:nvSpPr>
              <p:cNvPr id="359" name="Text Box 105"/>
              <p:cNvSpPr txBox="1">
                <a:spLocks noChangeArrowheads="1"/>
              </p:cNvSpPr>
              <p:nvPr/>
            </p:nvSpPr>
            <p:spPr bwMode="auto">
              <a:xfrm>
                <a:off x="8839198"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PA</a:t>
                </a:r>
              </a:p>
            </p:txBody>
          </p:sp>
          <p:sp>
            <p:nvSpPr>
              <p:cNvPr id="360" name="Text Box 106"/>
              <p:cNvSpPr txBox="1">
                <a:spLocks noChangeArrowheads="1"/>
              </p:cNvSpPr>
              <p:nvPr/>
            </p:nvSpPr>
            <p:spPr bwMode="auto">
              <a:xfrm>
                <a:off x="9465252" y="2798181"/>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NJ</a:t>
                </a:r>
              </a:p>
            </p:txBody>
          </p:sp>
          <p:sp>
            <p:nvSpPr>
              <p:cNvPr id="361" name="Text Box 107"/>
              <p:cNvSpPr txBox="1">
                <a:spLocks noChangeArrowheads="1"/>
              </p:cNvSpPr>
              <p:nvPr/>
            </p:nvSpPr>
            <p:spPr bwMode="auto">
              <a:xfrm>
                <a:off x="9550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DE</a:t>
                </a:r>
              </a:p>
            </p:txBody>
          </p:sp>
          <p:sp>
            <p:nvSpPr>
              <p:cNvPr id="362" name="Text Box 108"/>
              <p:cNvSpPr txBox="1">
                <a:spLocks noChangeArrowheads="1"/>
              </p:cNvSpPr>
              <p:nvPr/>
            </p:nvSpPr>
            <p:spPr bwMode="auto">
              <a:xfrm>
                <a:off x="9347200" y="146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NH</a:t>
                </a:r>
              </a:p>
            </p:txBody>
          </p:sp>
          <p:sp>
            <p:nvSpPr>
              <p:cNvPr id="363" name="Text Box 109"/>
              <p:cNvSpPr txBox="1">
                <a:spLocks noChangeArrowheads="1"/>
              </p:cNvSpPr>
              <p:nvPr/>
            </p:nvSpPr>
            <p:spPr bwMode="auto">
              <a:xfrm>
                <a:off x="10008012" y="260875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CT</a:t>
                </a:r>
              </a:p>
            </p:txBody>
          </p:sp>
          <p:sp>
            <p:nvSpPr>
              <p:cNvPr id="364" name="Text Box 110"/>
              <p:cNvSpPr txBox="1">
                <a:spLocks noChangeArrowheads="1"/>
              </p:cNvSpPr>
              <p:nvPr/>
            </p:nvSpPr>
            <p:spPr bwMode="auto">
              <a:xfrm>
                <a:off x="10058399" y="2180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MA</a:t>
                </a:r>
              </a:p>
            </p:txBody>
          </p:sp>
          <p:sp>
            <p:nvSpPr>
              <p:cNvPr id="365" name="Text Box 111"/>
              <p:cNvSpPr txBox="1">
                <a:spLocks noChangeArrowheads="1"/>
              </p:cNvSpPr>
              <p:nvPr/>
            </p:nvSpPr>
            <p:spPr bwMode="auto">
              <a:xfrm>
                <a:off x="1727200" y="3251138"/>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HI</a:t>
                </a:r>
              </a:p>
            </p:txBody>
          </p:sp>
          <p:sp>
            <p:nvSpPr>
              <p:cNvPr id="366" name="Text Box 112"/>
              <p:cNvSpPr txBox="1">
                <a:spLocks noChangeArrowheads="1"/>
              </p:cNvSpPr>
              <p:nvPr/>
            </p:nvSpPr>
            <p:spPr bwMode="auto">
              <a:xfrm>
                <a:off x="4165600" y="431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AZ</a:t>
                </a:r>
              </a:p>
            </p:txBody>
          </p:sp>
          <p:sp>
            <p:nvSpPr>
              <p:cNvPr id="367" name="Text Box 113"/>
              <p:cNvSpPr txBox="1">
                <a:spLocks noChangeArrowheads="1"/>
              </p:cNvSpPr>
              <p:nvPr/>
            </p:nvSpPr>
            <p:spPr bwMode="auto">
              <a:xfrm>
                <a:off x="7035799" y="482805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LA</a:t>
                </a:r>
              </a:p>
            </p:txBody>
          </p:sp>
          <p:sp>
            <p:nvSpPr>
              <p:cNvPr id="368" name="Text Box 114"/>
              <p:cNvSpPr txBox="1">
                <a:spLocks noChangeArrowheads="1"/>
              </p:cNvSpPr>
              <p:nvPr/>
            </p:nvSpPr>
            <p:spPr bwMode="auto">
              <a:xfrm>
                <a:off x="6299199"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OK</a:t>
                </a:r>
              </a:p>
            </p:txBody>
          </p:sp>
          <p:sp>
            <p:nvSpPr>
              <p:cNvPr id="369" name="Text Box 115"/>
              <p:cNvSpPr txBox="1">
                <a:spLocks noChangeArrowheads="1"/>
              </p:cNvSpPr>
              <p:nvPr/>
            </p:nvSpPr>
            <p:spPr bwMode="auto">
              <a:xfrm>
                <a:off x="61975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KS</a:t>
                </a:r>
              </a:p>
            </p:txBody>
          </p:sp>
          <p:sp>
            <p:nvSpPr>
              <p:cNvPr id="370" name="Text Box 116"/>
              <p:cNvSpPr txBox="1">
                <a:spLocks noChangeArrowheads="1"/>
              </p:cNvSpPr>
              <p:nvPr/>
            </p:nvSpPr>
            <p:spPr bwMode="auto">
              <a:xfrm>
                <a:off x="5079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CO</a:t>
                </a:r>
              </a:p>
            </p:txBody>
          </p:sp>
          <p:sp>
            <p:nvSpPr>
              <p:cNvPr id="371" name="Text Box 117"/>
              <p:cNvSpPr txBox="1">
                <a:spLocks noChangeArrowheads="1"/>
              </p:cNvSpPr>
              <p:nvPr/>
            </p:nvSpPr>
            <p:spPr bwMode="auto">
              <a:xfrm>
                <a:off x="4267200"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UT</a:t>
                </a:r>
              </a:p>
            </p:txBody>
          </p:sp>
          <p:sp>
            <p:nvSpPr>
              <p:cNvPr id="372" name="Text Box 118"/>
              <p:cNvSpPr txBox="1">
                <a:spLocks noChangeArrowheads="1"/>
              </p:cNvSpPr>
              <p:nvPr/>
            </p:nvSpPr>
            <p:spPr bwMode="auto">
              <a:xfrm>
                <a:off x="5892798"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SD</a:t>
                </a:r>
              </a:p>
            </p:txBody>
          </p:sp>
          <p:sp>
            <p:nvSpPr>
              <p:cNvPr id="373" name="Text Box 120"/>
              <p:cNvSpPr txBox="1">
                <a:spLocks noChangeArrowheads="1"/>
              </p:cNvSpPr>
              <p:nvPr/>
            </p:nvSpPr>
            <p:spPr bwMode="auto">
              <a:xfrm>
                <a:off x="6603999" y="1875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MN</a:t>
                </a:r>
              </a:p>
            </p:txBody>
          </p:sp>
          <p:sp>
            <p:nvSpPr>
              <p:cNvPr id="374" name="Text Box 121"/>
              <p:cNvSpPr txBox="1">
                <a:spLocks noChangeArrowheads="1"/>
              </p:cNvSpPr>
              <p:nvPr/>
            </p:nvSpPr>
            <p:spPr bwMode="auto">
              <a:xfrm>
                <a:off x="7213599"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WI</a:t>
                </a:r>
              </a:p>
            </p:txBody>
          </p:sp>
          <p:sp>
            <p:nvSpPr>
              <p:cNvPr id="375" name="Text Box 122"/>
              <p:cNvSpPr txBox="1">
                <a:spLocks noChangeArrowheads="1"/>
              </p:cNvSpPr>
              <p:nvPr/>
            </p:nvSpPr>
            <p:spPr bwMode="auto">
              <a:xfrm>
                <a:off x="6705600" y="28913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IA</a:t>
                </a:r>
              </a:p>
            </p:txBody>
          </p:sp>
          <p:sp>
            <p:nvSpPr>
              <p:cNvPr id="376" name="Text Box 123"/>
              <p:cNvSpPr txBox="1">
                <a:spLocks noChangeArrowheads="1"/>
              </p:cNvSpPr>
              <p:nvPr/>
            </p:nvSpPr>
            <p:spPr bwMode="auto">
              <a:xfrm>
                <a:off x="6908800" y="3602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MO</a:t>
                </a:r>
              </a:p>
            </p:txBody>
          </p:sp>
          <p:sp>
            <p:nvSpPr>
              <p:cNvPr id="377" name="Text Box 124"/>
              <p:cNvSpPr txBox="1">
                <a:spLocks noChangeArrowheads="1"/>
              </p:cNvSpPr>
              <p:nvPr/>
            </p:nvSpPr>
            <p:spPr bwMode="auto">
              <a:xfrm>
                <a:off x="74167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IL</a:t>
                </a:r>
              </a:p>
            </p:txBody>
          </p:sp>
          <p:sp>
            <p:nvSpPr>
              <p:cNvPr id="378" name="Text Box 125"/>
              <p:cNvSpPr txBox="1">
                <a:spLocks noChangeArrowheads="1"/>
              </p:cNvSpPr>
              <p:nvPr/>
            </p:nvSpPr>
            <p:spPr bwMode="auto">
              <a:xfrm>
                <a:off x="85343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WV</a:t>
                </a:r>
              </a:p>
            </p:txBody>
          </p:sp>
          <p:sp>
            <p:nvSpPr>
              <p:cNvPr id="379" name="Text Box 126"/>
              <p:cNvSpPr txBox="1">
                <a:spLocks noChangeArrowheads="1"/>
              </p:cNvSpPr>
              <p:nvPr/>
            </p:nvSpPr>
            <p:spPr bwMode="auto">
              <a:xfrm>
                <a:off x="7416798"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MS</a:t>
                </a:r>
              </a:p>
            </p:txBody>
          </p:sp>
          <p:sp>
            <p:nvSpPr>
              <p:cNvPr id="380" name="Text Box 127"/>
              <p:cNvSpPr txBox="1">
                <a:spLocks noChangeArrowheads="1"/>
              </p:cNvSpPr>
              <p:nvPr/>
            </p:nvSpPr>
            <p:spPr bwMode="auto">
              <a:xfrm>
                <a:off x="8127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KY</a:t>
                </a:r>
              </a:p>
            </p:txBody>
          </p:sp>
          <p:sp>
            <p:nvSpPr>
              <p:cNvPr id="381" name="Text Box 128"/>
              <p:cNvSpPr txBox="1">
                <a:spLocks noChangeArrowheads="1"/>
              </p:cNvSpPr>
              <p:nvPr/>
            </p:nvSpPr>
            <p:spPr bwMode="auto">
              <a:xfrm>
                <a:off x="8229600" y="2992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OH</a:t>
                </a:r>
              </a:p>
            </p:txBody>
          </p:sp>
          <p:sp>
            <p:nvSpPr>
              <p:cNvPr id="382" name="Text Box 129"/>
              <p:cNvSpPr txBox="1">
                <a:spLocks noChangeArrowheads="1"/>
              </p:cNvSpPr>
              <p:nvPr/>
            </p:nvSpPr>
            <p:spPr bwMode="auto">
              <a:xfrm>
                <a:off x="7823199" y="3196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IN</a:t>
                </a:r>
              </a:p>
            </p:txBody>
          </p:sp>
          <p:sp>
            <p:nvSpPr>
              <p:cNvPr id="383" name="Line 131"/>
              <p:cNvSpPr>
                <a:spLocks noChangeShapeType="1"/>
              </p:cNvSpPr>
              <p:nvPr/>
            </p:nvSpPr>
            <p:spPr bwMode="auto">
              <a:xfrm flipV="1">
                <a:off x="9753600" y="2281704"/>
                <a:ext cx="3048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4" name="Line 132"/>
              <p:cNvSpPr>
                <a:spLocks noChangeShapeType="1"/>
              </p:cNvSpPr>
              <p:nvPr/>
            </p:nvSpPr>
            <p:spPr bwMode="auto">
              <a:xfrm flipH="1" flipV="1">
                <a:off x="9703214" y="2507154"/>
                <a:ext cx="304800" cy="1016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85" name="Line 133"/>
              <p:cNvSpPr>
                <a:spLocks noChangeShapeType="1"/>
              </p:cNvSpPr>
              <p:nvPr/>
            </p:nvSpPr>
            <p:spPr bwMode="auto">
              <a:xfrm flipV="1">
                <a:off x="9347200" y="2891304"/>
                <a:ext cx="101600" cy="0"/>
              </a:xfrm>
              <a:prstGeom prst="line">
                <a:avLst/>
              </a:prstGeom>
              <a:solidFill>
                <a:srgbClr val="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6" name="Line 134"/>
              <p:cNvSpPr>
                <a:spLocks noChangeShapeType="1"/>
              </p:cNvSpPr>
              <p:nvPr/>
            </p:nvSpPr>
            <p:spPr bwMode="auto">
              <a:xfrm>
                <a:off x="9812012" y="2499737"/>
                <a:ext cx="304800" cy="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7" name="Line 135"/>
              <p:cNvSpPr>
                <a:spLocks noChangeShapeType="1"/>
              </p:cNvSpPr>
              <p:nvPr/>
            </p:nvSpPr>
            <p:spPr bwMode="auto">
              <a:xfrm flipH="1" flipV="1">
                <a:off x="9347200" y="1773704"/>
                <a:ext cx="101600" cy="2032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8" name="Line 136"/>
              <p:cNvSpPr>
                <a:spLocks noChangeShapeType="1"/>
              </p:cNvSpPr>
              <p:nvPr/>
            </p:nvSpPr>
            <p:spPr bwMode="auto">
              <a:xfrm>
                <a:off x="9550400" y="1672104"/>
                <a:ext cx="101600" cy="3048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9" name="Line 137"/>
              <p:cNvSpPr>
                <a:spLocks noChangeShapeType="1"/>
              </p:cNvSpPr>
              <p:nvPr/>
            </p:nvSpPr>
            <p:spPr bwMode="auto">
              <a:xfrm>
                <a:off x="9347200" y="3094504"/>
                <a:ext cx="203200" cy="101600"/>
              </a:xfrm>
              <a:prstGeom prst="line">
                <a:avLst/>
              </a:prstGeom>
              <a:solidFill>
                <a:srgbClr val="CA813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0" name="Text Box 138"/>
              <p:cNvSpPr txBox="1">
                <a:spLocks noChangeArrowheads="1"/>
              </p:cNvSpPr>
              <p:nvPr/>
            </p:nvSpPr>
            <p:spPr bwMode="auto">
              <a:xfrm>
                <a:off x="9753599" y="3399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MD</a:t>
                </a:r>
              </a:p>
            </p:txBody>
          </p:sp>
          <p:sp>
            <p:nvSpPr>
              <p:cNvPr id="391" name="Line 139"/>
              <p:cNvSpPr>
                <a:spLocks noChangeShapeType="1"/>
              </p:cNvSpPr>
              <p:nvPr/>
            </p:nvSpPr>
            <p:spPr bwMode="auto">
              <a:xfrm>
                <a:off x="9448800" y="3297704"/>
                <a:ext cx="4064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2" name="Line 140"/>
              <p:cNvSpPr>
                <a:spLocks noChangeShapeType="1"/>
              </p:cNvSpPr>
              <p:nvPr/>
            </p:nvSpPr>
            <p:spPr bwMode="auto">
              <a:xfrm flipH="1">
                <a:off x="1625600" y="3454337"/>
                <a:ext cx="1016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3" name="Text Box 141"/>
              <p:cNvSpPr txBox="1">
                <a:spLocks noChangeArrowheads="1"/>
              </p:cNvSpPr>
              <p:nvPr/>
            </p:nvSpPr>
            <p:spPr bwMode="auto">
              <a:xfrm>
                <a:off x="8748184" y="415256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SC</a:t>
                </a:r>
              </a:p>
            </p:txBody>
          </p:sp>
          <p:sp>
            <p:nvSpPr>
              <p:cNvPr id="394" name="Text Box 118"/>
              <p:cNvSpPr txBox="1">
                <a:spLocks noChangeArrowheads="1"/>
              </p:cNvSpPr>
              <p:nvPr/>
            </p:nvSpPr>
            <p:spPr bwMode="auto">
              <a:xfrm>
                <a:off x="5892798" y="18753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ND</a:t>
                </a:r>
              </a:p>
            </p:txBody>
          </p:sp>
          <p:sp>
            <p:nvSpPr>
              <p:cNvPr id="395" name="Text Box 107"/>
              <p:cNvSpPr txBox="1">
                <a:spLocks noChangeArrowheads="1"/>
              </p:cNvSpPr>
              <p:nvPr/>
            </p:nvSpPr>
            <p:spPr bwMode="auto">
              <a:xfrm>
                <a:off x="9448797"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DC</a:t>
                </a:r>
              </a:p>
            </p:txBody>
          </p:sp>
          <p:sp>
            <p:nvSpPr>
              <p:cNvPr id="396" name="Line 137"/>
              <p:cNvSpPr>
                <a:spLocks noChangeShapeType="1"/>
              </p:cNvSpPr>
              <p:nvPr/>
            </p:nvSpPr>
            <p:spPr bwMode="auto">
              <a:xfrm>
                <a:off x="9144000" y="3196104"/>
                <a:ext cx="304800" cy="3048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7" name="Text Box 106"/>
              <p:cNvSpPr txBox="1">
                <a:spLocks noChangeArrowheads="1"/>
              </p:cNvSpPr>
              <p:nvPr/>
            </p:nvSpPr>
            <p:spPr bwMode="auto">
              <a:xfrm>
                <a:off x="9755604" y="2797551"/>
                <a:ext cx="393730"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NYC</a:t>
                </a:r>
              </a:p>
            </p:txBody>
          </p:sp>
          <p:sp>
            <p:nvSpPr>
              <p:cNvPr id="398" name="Line 137"/>
              <p:cNvSpPr>
                <a:spLocks noChangeShapeType="1"/>
              </p:cNvSpPr>
              <p:nvPr/>
            </p:nvSpPr>
            <p:spPr bwMode="auto">
              <a:xfrm>
                <a:off x="9550400" y="2688104"/>
                <a:ext cx="2032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9" name="Oval 465"/>
              <p:cNvSpPr/>
              <p:nvPr/>
            </p:nvSpPr>
            <p:spPr>
              <a:xfrm>
                <a:off x="9093200" y="3149537"/>
                <a:ext cx="101600" cy="101600"/>
              </a:xfrm>
              <a:prstGeom prst="ellips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0" name="Oval 472"/>
              <p:cNvSpPr/>
              <p:nvPr/>
            </p:nvSpPr>
            <p:spPr>
              <a:xfrm>
                <a:off x="9469643" y="2628189"/>
                <a:ext cx="101600" cy="101600"/>
              </a:xfrm>
              <a:prstGeom prst="ellipse">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01" name="Freeform 69"/>
              <p:cNvSpPr>
                <a:spLocks/>
              </p:cNvSpPr>
              <p:nvPr/>
            </p:nvSpPr>
            <p:spPr bwMode="auto">
              <a:xfrm>
                <a:off x="10363200" y="4763004"/>
                <a:ext cx="508000" cy="201084"/>
              </a:xfrm>
              <a:custGeom>
                <a:avLst/>
                <a:gdLst>
                  <a:gd name="T0" fmla="*/ 2147483647 w 337"/>
                  <a:gd name="T1" fmla="*/ 2147483647 h 149"/>
                  <a:gd name="T2" fmla="*/ 2147483647 w 337"/>
                  <a:gd name="T3" fmla="*/ 2147483647 h 149"/>
                  <a:gd name="T4" fmla="*/ 2147483647 w 337"/>
                  <a:gd name="T5" fmla="*/ 2147483647 h 149"/>
                  <a:gd name="T6" fmla="*/ 2147483647 w 337"/>
                  <a:gd name="T7" fmla="*/ 2147483647 h 149"/>
                  <a:gd name="T8" fmla="*/ 2147483647 w 337"/>
                  <a:gd name="T9" fmla="*/ 2147483647 h 149"/>
                  <a:gd name="T10" fmla="*/ 2147483647 w 337"/>
                  <a:gd name="T11" fmla="*/ 2147483647 h 149"/>
                  <a:gd name="T12" fmla="*/ 0 w 337"/>
                  <a:gd name="T13" fmla="*/ 2147483647 h 149"/>
                  <a:gd name="T14" fmla="*/ 2147483647 w 337"/>
                  <a:gd name="T15" fmla="*/ 2147483647 h 149"/>
                  <a:gd name="T16" fmla="*/ 2147483647 w 337"/>
                  <a:gd name="T17" fmla="*/ 2147483647 h 149"/>
                  <a:gd name="T18" fmla="*/ 2147483647 w 337"/>
                  <a:gd name="T19" fmla="*/ 2147483647 h 149"/>
                  <a:gd name="T20" fmla="*/ 2147483647 w 337"/>
                  <a:gd name="T21" fmla="*/ 2147483647 h 149"/>
                  <a:gd name="T22" fmla="*/ 2147483647 w 337"/>
                  <a:gd name="T23" fmla="*/ 2147483647 h 149"/>
                  <a:gd name="T24" fmla="*/ 2147483647 w 337"/>
                  <a:gd name="T25" fmla="*/ 2147483647 h 149"/>
                  <a:gd name="T26" fmla="*/ 2147483647 w 337"/>
                  <a:gd name="T27" fmla="*/ 2147483647 h 149"/>
                  <a:gd name="T28" fmla="*/ 2147483647 w 337"/>
                  <a:gd name="T29" fmla="*/ 2147483647 h 149"/>
                  <a:gd name="T30" fmla="*/ 2147483647 w 337"/>
                  <a:gd name="T31" fmla="*/ 2147483647 h 149"/>
                  <a:gd name="T32" fmla="*/ 2147483647 w 337"/>
                  <a:gd name="T33" fmla="*/ 2147483647 h 149"/>
                  <a:gd name="T34" fmla="*/ 2147483647 w 337"/>
                  <a:gd name="T35" fmla="*/ 2147483647 h 149"/>
                  <a:gd name="T36" fmla="*/ 2147483647 w 337"/>
                  <a:gd name="T37" fmla="*/ 2147483647 h 149"/>
                  <a:gd name="T38" fmla="*/ 2147483647 w 337"/>
                  <a:gd name="T39" fmla="*/ 2147483647 h 149"/>
                  <a:gd name="T40" fmla="*/ 2147483647 w 337"/>
                  <a:gd name="T41" fmla="*/ 2147483647 h 149"/>
                  <a:gd name="T42" fmla="*/ 2147483647 w 337"/>
                  <a:gd name="T43" fmla="*/ 2147483647 h 149"/>
                  <a:gd name="T44" fmla="*/ 2147483647 w 337"/>
                  <a:gd name="T45" fmla="*/ 2147483647 h 149"/>
                  <a:gd name="T46" fmla="*/ 2147483647 w 337"/>
                  <a:gd name="T47" fmla="*/ 2147483647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149"/>
                  <a:gd name="T74" fmla="*/ 337 w 3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149">
                    <a:moveTo>
                      <a:pt x="174" y="12"/>
                    </a:moveTo>
                    <a:cubicBezTo>
                      <a:pt x="162" y="8"/>
                      <a:pt x="149" y="9"/>
                      <a:pt x="136" y="6"/>
                    </a:cubicBezTo>
                    <a:cubicBezTo>
                      <a:pt x="112" y="8"/>
                      <a:pt x="112" y="12"/>
                      <a:pt x="86" y="10"/>
                    </a:cubicBezTo>
                    <a:cubicBezTo>
                      <a:pt x="75" y="6"/>
                      <a:pt x="86" y="10"/>
                      <a:pt x="70" y="6"/>
                    </a:cubicBezTo>
                    <a:cubicBezTo>
                      <a:pt x="65" y="5"/>
                      <a:pt x="54" y="2"/>
                      <a:pt x="54" y="2"/>
                    </a:cubicBezTo>
                    <a:cubicBezTo>
                      <a:pt x="40" y="3"/>
                      <a:pt x="25" y="0"/>
                      <a:pt x="12" y="4"/>
                    </a:cubicBezTo>
                    <a:cubicBezTo>
                      <a:pt x="5" y="6"/>
                      <a:pt x="0" y="22"/>
                      <a:pt x="0" y="22"/>
                    </a:cubicBezTo>
                    <a:cubicBezTo>
                      <a:pt x="2" y="38"/>
                      <a:pt x="4" y="39"/>
                      <a:pt x="8" y="52"/>
                    </a:cubicBezTo>
                    <a:cubicBezTo>
                      <a:pt x="7" y="67"/>
                      <a:pt x="5" y="75"/>
                      <a:pt x="2" y="88"/>
                    </a:cubicBezTo>
                    <a:cubicBezTo>
                      <a:pt x="5" y="133"/>
                      <a:pt x="16" y="142"/>
                      <a:pt x="62" y="146"/>
                    </a:cubicBezTo>
                    <a:cubicBezTo>
                      <a:pt x="71" y="149"/>
                      <a:pt x="79" y="145"/>
                      <a:pt x="88" y="142"/>
                    </a:cubicBezTo>
                    <a:cubicBezTo>
                      <a:pt x="94" y="140"/>
                      <a:pt x="106" y="136"/>
                      <a:pt x="106" y="136"/>
                    </a:cubicBezTo>
                    <a:cubicBezTo>
                      <a:pt x="116" y="120"/>
                      <a:pt x="136" y="131"/>
                      <a:pt x="152" y="126"/>
                    </a:cubicBezTo>
                    <a:cubicBezTo>
                      <a:pt x="180" y="127"/>
                      <a:pt x="197" y="130"/>
                      <a:pt x="222" y="134"/>
                    </a:cubicBezTo>
                    <a:cubicBezTo>
                      <a:pt x="243" y="141"/>
                      <a:pt x="261" y="137"/>
                      <a:pt x="284" y="136"/>
                    </a:cubicBezTo>
                    <a:cubicBezTo>
                      <a:pt x="293" y="130"/>
                      <a:pt x="291" y="120"/>
                      <a:pt x="300" y="114"/>
                    </a:cubicBezTo>
                    <a:cubicBezTo>
                      <a:pt x="306" y="110"/>
                      <a:pt x="318" y="104"/>
                      <a:pt x="318" y="104"/>
                    </a:cubicBezTo>
                    <a:cubicBezTo>
                      <a:pt x="322" y="98"/>
                      <a:pt x="330" y="86"/>
                      <a:pt x="330" y="86"/>
                    </a:cubicBezTo>
                    <a:cubicBezTo>
                      <a:pt x="334" y="70"/>
                      <a:pt x="337" y="63"/>
                      <a:pt x="330" y="42"/>
                    </a:cubicBezTo>
                    <a:cubicBezTo>
                      <a:pt x="329" y="37"/>
                      <a:pt x="322" y="37"/>
                      <a:pt x="318" y="34"/>
                    </a:cubicBezTo>
                    <a:cubicBezTo>
                      <a:pt x="302" y="23"/>
                      <a:pt x="273" y="21"/>
                      <a:pt x="254" y="16"/>
                    </a:cubicBezTo>
                    <a:cubicBezTo>
                      <a:pt x="245" y="14"/>
                      <a:pt x="237" y="11"/>
                      <a:pt x="228" y="8"/>
                    </a:cubicBezTo>
                    <a:cubicBezTo>
                      <a:pt x="220" y="5"/>
                      <a:pt x="204" y="4"/>
                      <a:pt x="204" y="4"/>
                    </a:cubicBezTo>
                    <a:cubicBezTo>
                      <a:pt x="186" y="5"/>
                      <a:pt x="166" y="12"/>
                      <a:pt x="148" y="12"/>
                    </a:cubicBezTo>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 name="Rectangle 2"/>
            <p:cNvSpPr/>
            <p:nvPr/>
          </p:nvSpPr>
          <p:spPr>
            <a:xfrm>
              <a:off x="968501" y="5491246"/>
              <a:ext cx="5147212" cy="338554"/>
            </a:xfrm>
            <a:prstGeom prst="rect">
              <a:avLst/>
            </a:prstGeom>
          </p:spPr>
          <p:txBody>
            <a:bodyPr wrap="square">
              <a:sp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Piloting                          Total of 1 (states)</a:t>
              </a:r>
            </a:p>
          </p:txBody>
        </p:sp>
        <p:sp>
          <p:nvSpPr>
            <p:cNvPr id="150" name="Rectangle 144"/>
            <p:cNvSpPr>
              <a:spLocks noChangeArrowheads="1"/>
            </p:cNvSpPr>
            <p:nvPr/>
          </p:nvSpPr>
          <p:spPr bwMode="auto">
            <a:xfrm>
              <a:off x="529084" y="5610329"/>
              <a:ext cx="386601" cy="131168"/>
            </a:xfrm>
            <a:prstGeom prst="rect">
              <a:avLst/>
            </a:pr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grpSp>
    </p:spTree>
    <p:extLst>
      <p:ext uri="{BB962C8B-B14F-4D97-AF65-F5344CB8AC3E}">
        <p14:creationId xmlns:p14="http://schemas.microsoft.com/office/powerpoint/2010/main" val="326876312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3740" y="46941"/>
            <a:ext cx="10972800" cy="648179"/>
          </a:xfrm>
        </p:spPr>
        <p:txBody>
          <a:bodyPr>
            <a:normAutofit/>
          </a:bodyPr>
          <a:lstStyle/>
          <a:p>
            <a:r>
              <a:rPr lang="en-US" sz="3730" dirty="0">
                <a:solidFill>
                  <a:srgbClr val="2F97DA"/>
                </a:solidFill>
              </a:rPr>
              <a:t>Production Status</a:t>
            </a:r>
          </a:p>
        </p:txBody>
      </p:sp>
      <p:graphicFrame>
        <p:nvGraphicFramePr>
          <p:cNvPr id="5" name="Table 4" descr="Table that include total number of States that are Onboarding and/or In Production with GenV2, Hepatitis, or Arboviral v1.3 Message Mapping Guides(MMGs)..." title="Onboarding Status Table"/>
          <p:cNvGraphicFramePr>
            <a:graphicFrameLocks noGrp="1"/>
          </p:cNvGraphicFramePr>
          <p:nvPr>
            <p:extLst>
              <p:ext uri="{D42A27DB-BD31-4B8C-83A1-F6EECF244321}">
                <p14:modId xmlns:p14="http://schemas.microsoft.com/office/powerpoint/2010/main" val="1187261245"/>
              </p:ext>
            </p:extLst>
          </p:nvPr>
        </p:nvGraphicFramePr>
        <p:xfrm>
          <a:off x="473871" y="1092626"/>
          <a:ext cx="10803729" cy="4601849"/>
        </p:xfrm>
        <a:graphic>
          <a:graphicData uri="http://schemas.openxmlformats.org/drawingml/2006/table">
            <a:tbl>
              <a:tblPr firstRow="1" firstCol="1" bandRow="1">
                <a:tableStyleId>{5C22544A-7EE6-4342-B048-85BDC9FD1C3A}</a:tableStyleId>
              </a:tblPr>
              <a:tblGrid>
                <a:gridCol w="3104715">
                  <a:extLst>
                    <a:ext uri="{9D8B030D-6E8A-4147-A177-3AD203B41FA5}">
                      <a16:colId xmlns:a16="http://schemas.microsoft.com/office/drawing/2014/main" val="84844175"/>
                    </a:ext>
                  </a:extLst>
                </a:gridCol>
                <a:gridCol w="3260089">
                  <a:extLst>
                    <a:ext uri="{9D8B030D-6E8A-4147-A177-3AD203B41FA5}">
                      <a16:colId xmlns:a16="http://schemas.microsoft.com/office/drawing/2014/main" val="130307617"/>
                    </a:ext>
                  </a:extLst>
                </a:gridCol>
                <a:gridCol w="4438925">
                  <a:extLst>
                    <a:ext uri="{9D8B030D-6E8A-4147-A177-3AD203B41FA5}">
                      <a16:colId xmlns:a16="http://schemas.microsoft.com/office/drawing/2014/main" val="2363599444"/>
                    </a:ext>
                  </a:extLst>
                </a:gridCol>
              </a:tblGrid>
              <a:tr h="158956">
                <a:tc>
                  <a:txBody>
                    <a:bodyPr/>
                    <a:lstStyle/>
                    <a:p>
                      <a:pPr marL="0" marR="0" algn="ctr">
                        <a:spcBef>
                          <a:spcPts val="0"/>
                        </a:spcBef>
                        <a:spcAft>
                          <a:spcPts val="0"/>
                        </a:spcAft>
                      </a:pPr>
                      <a:r>
                        <a:rPr lang="en-US" sz="1900" dirty="0">
                          <a:effectLst/>
                        </a:rPr>
                        <a:t>Message Mapping Guides (MMGs)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rPr>
                        <a:t>In Production</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rPr>
                        <a:t>States in Production</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2995586704"/>
                  </a:ext>
                </a:extLst>
              </a:tr>
              <a:tr h="777506">
                <a:tc>
                  <a:txBody>
                    <a:bodyPr/>
                    <a:lstStyle/>
                    <a:p>
                      <a:pPr marL="0" marR="0">
                        <a:spcBef>
                          <a:spcPts val="0"/>
                        </a:spcBef>
                        <a:spcAft>
                          <a:spcPts val="0"/>
                        </a:spcAft>
                      </a:pPr>
                      <a:r>
                        <a:rPr lang="en-US" sz="1900" dirty="0">
                          <a:effectLst/>
                        </a:rPr>
                        <a:t>Arboviral v1.3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b="0" dirty="0">
                          <a:solidFill>
                            <a:schemeClr val="tx1"/>
                          </a:solidFill>
                          <a:effectLst/>
                          <a:latin typeface="+mn-lt"/>
                          <a:ea typeface="+mn-ea"/>
                          <a:cs typeface="+mn-cs"/>
                        </a:rPr>
                        <a:t>15</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a:t>
                      </a:r>
                      <a:r>
                        <a:rPr lang="en-US" sz="2000" b="0" dirty="0">
                          <a:solidFill>
                            <a:schemeClr val="tx1"/>
                          </a:solidFill>
                          <a:effectLst/>
                        </a:rPr>
                        <a:t>, AZ,</a:t>
                      </a:r>
                      <a:r>
                        <a:rPr lang="en-US" sz="2000" b="0" baseline="0" dirty="0">
                          <a:solidFill>
                            <a:schemeClr val="tx1"/>
                          </a:solidFill>
                          <a:effectLst/>
                        </a:rPr>
                        <a:t> </a:t>
                      </a:r>
                      <a:r>
                        <a:rPr lang="en-US" sz="2000" b="0" dirty="0">
                          <a:solidFill>
                            <a:schemeClr val="tx1"/>
                          </a:solidFill>
                          <a:effectLst/>
                        </a:rPr>
                        <a:t>DE, FL, </a:t>
                      </a:r>
                      <a:r>
                        <a:rPr lang="en-US" sz="2000" b="0" kern="1200" dirty="0">
                          <a:solidFill>
                            <a:schemeClr val="tx1"/>
                          </a:solidFill>
                          <a:effectLst/>
                          <a:latin typeface="+mn-lt"/>
                          <a:ea typeface="+mn-ea"/>
                          <a:cs typeface="+mn-cs"/>
                        </a:rPr>
                        <a:t>ID, MD,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ND</a:t>
                      </a:r>
                      <a:r>
                        <a:rPr lang="en-US" sz="2000" b="0" kern="1200" dirty="0">
                          <a:solidFill>
                            <a:schemeClr val="tx1"/>
                          </a:solidFill>
                          <a:effectLst/>
                          <a:latin typeface="+mn-lt"/>
                          <a:ea typeface="+mn-ea"/>
                          <a:cs typeface="+mn-cs"/>
                        </a:rPr>
                        <a:t>, </a:t>
                      </a:r>
                      <a:r>
                        <a:rPr lang="en-US" sz="2000" b="1" kern="1200" dirty="0">
                          <a:solidFill>
                            <a:srgbClr val="00B050"/>
                          </a:solidFill>
                          <a:effectLst/>
                          <a:latin typeface="+mn-lt"/>
                          <a:ea typeface="+mn-ea"/>
                          <a:cs typeface="+mn-cs"/>
                        </a:rPr>
                        <a:t>NE</a:t>
                      </a:r>
                      <a:r>
                        <a:rPr lang="en-US" sz="2000" b="0" kern="1200" dirty="0">
                          <a:solidFill>
                            <a:schemeClr val="tx1"/>
                          </a:solidFill>
                          <a:effectLst/>
                          <a:latin typeface="+mn-lt"/>
                          <a:ea typeface="+mn-ea"/>
                          <a:cs typeface="+mn-cs"/>
                        </a:rPr>
                        <a:t>, </a:t>
                      </a:r>
                      <a:r>
                        <a:rPr lang="en-US" sz="2000" b="0" dirty="0">
                          <a:solidFill>
                            <a:schemeClr val="tx1"/>
                          </a:solidFill>
                          <a:effectLst/>
                        </a:rPr>
                        <a:t>NY, OR,</a:t>
                      </a:r>
                      <a:r>
                        <a:rPr lang="en-US" sz="2000" b="0" kern="1200" dirty="0">
                          <a:solidFill>
                            <a:schemeClr val="tx1"/>
                          </a:solidFill>
                          <a:effectLst/>
                          <a:latin typeface="+mn-lt"/>
                          <a:ea typeface="+mn-ea"/>
                          <a:cs typeface="+mn-cs"/>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RI</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b="0" dirty="0">
                          <a:solidFill>
                            <a:schemeClr val="tx1"/>
                          </a:solidFill>
                          <a:effectLst/>
                        </a:rPr>
                        <a:t> SD, TN, TX, WI</a:t>
                      </a:r>
                      <a:endParaRPr lang="en-US" sz="2000" b="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2393436572"/>
                  </a:ext>
                </a:extLst>
              </a:tr>
              <a:tr h="1013012">
                <a:tc>
                  <a:txBody>
                    <a:bodyPr/>
                    <a:lstStyle/>
                    <a:p>
                      <a:pPr marL="0" marR="0">
                        <a:spcBef>
                          <a:spcPts val="0"/>
                        </a:spcBef>
                        <a:spcAft>
                          <a:spcPts val="0"/>
                        </a:spcAft>
                      </a:pPr>
                      <a:r>
                        <a:rPr lang="en-US" sz="1900" dirty="0">
                          <a:effectLst/>
                        </a:rPr>
                        <a:t>Gen v2</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b="0" dirty="0">
                          <a:solidFill>
                            <a:schemeClr val="tx1"/>
                          </a:solidFill>
                          <a:effectLst/>
                          <a:latin typeface="+mn-lt"/>
                          <a:ea typeface="+mn-ea"/>
                          <a:cs typeface="+mn-cs"/>
                        </a:rPr>
                        <a:t>21</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mn-lt"/>
                          <a:ea typeface="+mn-ea"/>
                          <a:cs typeface="+mn-cs"/>
                        </a:rPr>
                        <a:t>AK,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AL</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mn-lt"/>
                          <a:ea typeface="+mn-ea"/>
                          <a:cs typeface="+mn-cs"/>
                        </a:rPr>
                        <a:t>CA,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b="0" kern="1200" dirty="0">
                          <a:solidFill>
                            <a:schemeClr val="tx1"/>
                          </a:solidFill>
                          <a:effectLst/>
                          <a:latin typeface="+mn-lt"/>
                          <a:ea typeface="+mn-ea"/>
                          <a:cs typeface="+mn-cs"/>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DE</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mn-lt"/>
                          <a:ea typeface="+mn-ea"/>
                          <a:cs typeface="+mn-cs"/>
                        </a:rPr>
                        <a:t>FL, </a:t>
                      </a:r>
                      <a:r>
                        <a:rPr lang="en-US" sz="2000" b="1" kern="1200" dirty="0">
                          <a:solidFill>
                            <a:srgbClr val="00B050"/>
                          </a:solidFill>
                          <a:effectLst/>
                          <a:latin typeface="+mn-lt"/>
                          <a:ea typeface="+mn-ea"/>
                          <a:cs typeface="+mn-cs"/>
                        </a:rPr>
                        <a:t>IA</a:t>
                      </a:r>
                      <a:r>
                        <a:rPr lang="en-US" sz="2000" b="0" kern="1200" dirty="0">
                          <a:solidFill>
                            <a:schemeClr val="tx1"/>
                          </a:solidFill>
                          <a:effectLst/>
                          <a:latin typeface="+mn-lt"/>
                          <a:ea typeface="+mn-ea"/>
                          <a:cs typeface="+mn-cs"/>
                        </a:rPr>
                        <a:t>,</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ID</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mn-lt"/>
                          <a:ea typeface="+mn-ea"/>
                          <a:cs typeface="+mn-cs"/>
                        </a:rPr>
                        <a:t>IL, KS, </a:t>
                      </a:r>
                      <a:r>
                        <a:rPr lang="en-US" sz="2000" b="1" kern="1200" dirty="0">
                          <a:solidFill>
                            <a:srgbClr val="00B050"/>
                          </a:solidFill>
                          <a:effectLst/>
                          <a:latin typeface="+mn-lt"/>
                          <a:ea typeface="+mn-ea"/>
                          <a:cs typeface="+mn-cs"/>
                        </a:rPr>
                        <a:t>MA</a:t>
                      </a:r>
                      <a:r>
                        <a:rPr lang="en-US" sz="2000" b="0" kern="1200" dirty="0">
                          <a:solidFill>
                            <a:schemeClr val="tx1"/>
                          </a:solidFill>
                          <a:effectLst/>
                          <a:latin typeface="+mn-lt"/>
                          <a:ea typeface="+mn-ea"/>
                          <a:cs typeface="+mn-cs"/>
                        </a:rPr>
                        <a:t>, MI, MN, MS, NY, </a:t>
                      </a:r>
                      <a:r>
                        <a:rPr lang="en-US" sz="2000" b="1" kern="1200" dirty="0">
                          <a:solidFill>
                            <a:srgbClr val="00B050"/>
                          </a:solidFill>
                          <a:effectLst/>
                          <a:latin typeface="+mn-lt"/>
                          <a:ea typeface="+mn-ea"/>
                          <a:cs typeface="+mn-cs"/>
                        </a:rPr>
                        <a:t>NYC</a:t>
                      </a:r>
                      <a:r>
                        <a:rPr lang="en-US" sz="2000" b="0" kern="1200" dirty="0">
                          <a:solidFill>
                            <a:schemeClr val="tx1"/>
                          </a:solidFill>
                          <a:effectLst/>
                          <a:latin typeface="+mn-lt"/>
                          <a:ea typeface="+mn-ea"/>
                          <a:cs typeface="+mn-cs"/>
                        </a:rPr>
                        <a:t>,</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mn-lt"/>
                          <a:ea typeface="+mn-ea"/>
                          <a:cs typeface="+mn-cs"/>
                        </a:rPr>
                        <a:t>OR, SC, </a:t>
                      </a:r>
                      <a:r>
                        <a:rPr lang="en-US" sz="2000" b="1" kern="1200" dirty="0">
                          <a:solidFill>
                            <a:srgbClr val="00B050"/>
                          </a:solidFill>
                          <a:effectLst/>
                          <a:latin typeface="+mn-lt"/>
                          <a:ea typeface="+mn-ea"/>
                          <a:cs typeface="+mn-cs"/>
                        </a:rPr>
                        <a:t>UT</a:t>
                      </a:r>
                      <a:r>
                        <a:rPr lang="en-US" sz="2000" b="0" kern="1200" dirty="0">
                          <a:solidFill>
                            <a:schemeClr val="tx1"/>
                          </a:solidFill>
                          <a:effectLst/>
                          <a:latin typeface="+mn-lt"/>
                          <a:ea typeface="+mn-ea"/>
                          <a:cs typeface="+mn-cs"/>
                        </a:rPr>
                        <a:t>, </a:t>
                      </a:r>
                      <a:r>
                        <a:rPr lang="en-US" sz="2000" b="1" kern="1200" dirty="0">
                          <a:solidFill>
                            <a:srgbClr val="00B050"/>
                          </a:solidFill>
                          <a:effectLst/>
                          <a:latin typeface="+mn-lt"/>
                          <a:ea typeface="+mn-ea"/>
                          <a:cs typeface="+mn-cs"/>
                        </a:rPr>
                        <a:t>VA</a:t>
                      </a:r>
                      <a:r>
                        <a:rPr lang="en-US" sz="2000" b="0" kern="1200" dirty="0">
                          <a:solidFill>
                            <a:schemeClr val="tx1"/>
                          </a:solidFill>
                          <a:effectLst/>
                          <a:latin typeface="+mn-lt"/>
                          <a:ea typeface="+mn-ea"/>
                          <a:cs typeface="+mn-cs"/>
                        </a:rPr>
                        <a:t>, WI</a:t>
                      </a:r>
                      <a:endPar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2682037245"/>
                  </a:ext>
                </a:extLst>
              </a:tr>
              <a:tr h="869576">
                <a:tc>
                  <a:txBody>
                    <a:bodyPr/>
                    <a:lstStyle/>
                    <a:p>
                      <a:pPr marL="0" marR="0">
                        <a:spcBef>
                          <a:spcPts val="0"/>
                        </a:spcBef>
                        <a:spcAft>
                          <a:spcPts val="0"/>
                        </a:spcAft>
                      </a:pPr>
                      <a:r>
                        <a:rPr lang="en-US" sz="1900" dirty="0">
                          <a:effectLst/>
                        </a:rPr>
                        <a:t>Hepatitis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B w="381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b="0" kern="1200" dirty="0">
                          <a:solidFill>
                            <a:schemeClr val="tx1"/>
                          </a:solidFill>
                          <a:effectLst/>
                          <a:latin typeface="+mn-lt"/>
                          <a:ea typeface="+mn-ea"/>
                          <a:cs typeface="+mn-cs"/>
                        </a:rPr>
                        <a:t>14</a:t>
                      </a:r>
                    </a:p>
                  </a:txBody>
                  <a:tcPr marL="83275" marR="83275" marT="0" marB="0" anchor="ctr">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00B050"/>
                          </a:solidFill>
                          <a:effectLst/>
                          <a:latin typeface="+mn-lt"/>
                          <a:ea typeface="+mn-ea"/>
                          <a:cs typeface="+mn-cs"/>
                        </a:rPr>
                        <a:t>AK</a:t>
                      </a:r>
                      <a:r>
                        <a:rPr lang="en-US" sz="2000" b="0" kern="1200" dirty="0">
                          <a:solidFill>
                            <a:schemeClr val="tx1"/>
                          </a:solidFill>
                          <a:effectLst/>
                          <a:latin typeface="+mn-lt"/>
                          <a:ea typeface="+mn-ea"/>
                          <a:cs typeface="+mn-cs"/>
                        </a:rPr>
                        <a:t>, </a:t>
                      </a:r>
                      <a:r>
                        <a:rPr lang="en-US" sz="2000" b="1" kern="1200" dirty="0">
                          <a:solidFill>
                            <a:srgbClr val="00B050"/>
                          </a:solidFill>
                          <a:effectLst/>
                          <a:latin typeface="+mn-lt"/>
                          <a:ea typeface="+mn-ea"/>
                          <a:cs typeface="+mn-cs"/>
                        </a:rPr>
                        <a:t>AL</a:t>
                      </a:r>
                      <a:r>
                        <a:rPr lang="en-US" sz="2000" b="0" kern="1200" dirty="0">
                          <a:solidFill>
                            <a:schemeClr val="tx1"/>
                          </a:solidFill>
                          <a:effectLst/>
                          <a:latin typeface="+mn-lt"/>
                          <a:ea typeface="+mn-ea"/>
                          <a:cs typeface="+mn-cs"/>
                        </a:rPr>
                        <a:t>, FL, ID,</a:t>
                      </a:r>
                      <a:r>
                        <a:rPr lang="en-US" sz="2000" b="1" kern="1200" dirty="0">
                          <a:solidFill>
                            <a:schemeClr val="accent2">
                              <a:lumMod val="75000"/>
                            </a:schemeClr>
                          </a:solidFill>
                          <a:effectLst/>
                          <a:latin typeface="+mn-lt"/>
                          <a:ea typeface="+mn-ea"/>
                          <a:cs typeface="+mn-cs"/>
                        </a:rPr>
                        <a:t> </a:t>
                      </a:r>
                      <a:r>
                        <a:rPr lang="en-US" sz="2000" b="1" kern="1200" dirty="0">
                          <a:solidFill>
                            <a:srgbClr val="00B050"/>
                          </a:solidFill>
                          <a:effectLst/>
                          <a:latin typeface="+mn-lt"/>
                          <a:ea typeface="+mn-ea"/>
                          <a:cs typeface="+mn-cs"/>
                        </a:rPr>
                        <a:t>LA</a:t>
                      </a:r>
                      <a:r>
                        <a:rPr lang="en-US" sz="2000" b="0" kern="1200" dirty="0">
                          <a:solidFill>
                            <a:schemeClr val="tx1"/>
                          </a:solidFill>
                          <a:effectLst/>
                          <a:latin typeface="+mn-lt"/>
                          <a:ea typeface="+mn-ea"/>
                          <a:cs typeface="+mn-cs"/>
                        </a:rPr>
                        <a:t>, </a:t>
                      </a:r>
                      <a:r>
                        <a:rPr lang="en-US" sz="2000" b="1" kern="1200" dirty="0">
                          <a:solidFill>
                            <a:srgbClr val="00B050"/>
                          </a:solidFill>
                          <a:effectLst/>
                          <a:latin typeface="+mn-lt"/>
                          <a:ea typeface="+mn-ea"/>
                          <a:cs typeface="+mn-cs"/>
                        </a:rPr>
                        <a:t>MA</a:t>
                      </a:r>
                      <a:r>
                        <a:rPr lang="en-US" sz="2000" b="0" kern="1200" dirty="0">
                          <a:solidFill>
                            <a:schemeClr val="tx1"/>
                          </a:solidFill>
                          <a:effectLst/>
                          <a:latin typeface="+mn-lt"/>
                          <a:ea typeface="+mn-ea"/>
                          <a:cs typeface="+mn-cs"/>
                        </a:rPr>
                        <a:t>, MI, MN, </a:t>
                      </a:r>
                      <a:r>
                        <a:rPr lang="en-US" sz="2000" b="1" kern="1200" dirty="0">
                          <a:solidFill>
                            <a:srgbClr val="00B050"/>
                          </a:solidFill>
                          <a:effectLst/>
                          <a:latin typeface="+mn-lt"/>
                          <a:ea typeface="+mn-ea"/>
                          <a:cs typeface="+mn-cs"/>
                        </a:rPr>
                        <a:t>NY</a:t>
                      </a:r>
                      <a:r>
                        <a:rPr lang="en-US" sz="2000" b="0" kern="1200" dirty="0">
                          <a:solidFill>
                            <a:schemeClr val="tx1"/>
                          </a:solidFill>
                          <a:effectLst/>
                          <a:latin typeface="+mn-lt"/>
                          <a:ea typeface="+mn-ea"/>
                          <a:cs typeface="+mn-cs"/>
                        </a:rPr>
                        <a:t>, OR, </a:t>
                      </a:r>
                      <a:r>
                        <a:rPr lang="en-US" sz="2000" b="1" kern="1200" dirty="0">
                          <a:solidFill>
                            <a:srgbClr val="00B050"/>
                          </a:solidFill>
                          <a:effectLst/>
                          <a:latin typeface="+mn-lt"/>
                          <a:ea typeface="+mn-ea"/>
                          <a:cs typeface="+mn-cs"/>
                        </a:rPr>
                        <a:t>TN</a:t>
                      </a:r>
                      <a:r>
                        <a:rPr lang="en-US" sz="2000" b="0" kern="1200" dirty="0">
                          <a:solidFill>
                            <a:schemeClr val="tx1"/>
                          </a:solidFill>
                          <a:effectLst/>
                          <a:latin typeface="+mn-lt"/>
                          <a:ea typeface="+mn-ea"/>
                          <a:cs typeface="+mn-cs"/>
                        </a:rPr>
                        <a:t>, VA, </a:t>
                      </a:r>
                      <a:r>
                        <a:rPr lang="en-US" sz="2000" b="1" kern="1200" dirty="0">
                          <a:solidFill>
                            <a:srgbClr val="00B050"/>
                          </a:solidFill>
                          <a:effectLst/>
                          <a:latin typeface="+mn-lt"/>
                          <a:ea typeface="+mn-ea"/>
                          <a:cs typeface="+mn-cs"/>
                        </a:rPr>
                        <a:t>WI</a:t>
                      </a:r>
                      <a:r>
                        <a:rPr lang="en-US" sz="2000" b="0" kern="1200" dirty="0">
                          <a:solidFill>
                            <a:schemeClr val="tx1"/>
                          </a:solidFill>
                          <a:effectLst/>
                          <a:latin typeface="+mn-lt"/>
                          <a:ea typeface="+mn-ea"/>
                          <a:cs typeface="+mn-cs"/>
                        </a:rPr>
                        <a:t>, </a:t>
                      </a:r>
                      <a:r>
                        <a:rPr lang="en-US" sz="2000" b="1" kern="1200" dirty="0">
                          <a:solidFill>
                            <a:srgbClr val="00B050"/>
                          </a:solidFill>
                          <a:effectLst/>
                          <a:latin typeface="+mn-lt"/>
                          <a:ea typeface="+mn-ea"/>
                          <a:cs typeface="+mn-cs"/>
                        </a:rPr>
                        <a:t>WV</a:t>
                      </a:r>
                    </a:p>
                  </a:txBody>
                  <a:tcPr marL="83275" marR="83275" marT="0" marB="0"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9982193"/>
                  </a:ext>
                </a:extLst>
              </a:tr>
              <a:tr h="1362635">
                <a:tc>
                  <a:txBody>
                    <a:bodyPr/>
                    <a:lstStyle/>
                    <a:p>
                      <a:pPr marL="0" marR="0">
                        <a:spcBef>
                          <a:spcPts val="0"/>
                        </a:spcBef>
                        <a:spcAft>
                          <a:spcPts val="0"/>
                        </a:spcAft>
                      </a:pPr>
                      <a:r>
                        <a:rPr lang="en-US" sz="1900" dirty="0">
                          <a:effectLst/>
                        </a:rPr>
                        <a:t>Total # of Individual</a:t>
                      </a:r>
                      <a:r>
                        <a:rPr lang="en-US" sz="1900" baseline="0" dirty="0">
                          <a:effectLst/>
                        </a:rPr>
                        <a:t> </a:t>
                      </a:r>
                      <a:r>
                        <a:rPr lang="en-US" sz="1900" dirty="0">
                          <a:effectLst/>
                        </a:rPr>
                        <a:t>States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a:t>
                      </a:r>
                    </a:p>
                  </a:txBody>
                  <a:tcPr marL="83275" marR="83275" marT="0" marB="0" anchor="ctr">
                    <a:lnT w="38100" cap="flat" cmpd="sng" algn="ctr">
                      <a:solidFill>
                        <a:schemeClr val="bg1"/>
                      </a:solidFill>
                      <a:prstDash val="solid"/>
                      <a:round/>
                      <a:headEnd type="none" w="med" len="med"/>
                      <a:tailEnd type="none" w="med" len="med"/>
                    </a:lnT>
                  </a:tcPr>
                </a:tc>
                <a:tc>
                  <a:txBody>
                    <a:bodyPr/>
                    <a:lstStyle/>
                    <a:p>
                      <a:pPr marL="0" marR="0">
                        <a:spcBef>
                          <a:spcPts val="0"/>
                        </a:spcBef>
                        <a:spcAft>
                          <a:spcPts val="0"/>
                        </a:spcAft>
                      </a:pP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AK</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AL</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 AZ, CA,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CO</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DE</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FL,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ID</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IL, KS,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LA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MA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MD, MI</a:t>
                      </a:r>
                      <a:r>
                        <a:rPr lang="en-US" sz="2000" b="0" dirty="0">
                          <a:solidFill>
                            <a:schemeClr val="tx1"/>
                          </a:solidFill>
                          <a:effectLst/>
                        </a:rPr>
                        <a:t>, MN,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MS</a:t>
                      </a:r>
                      <a:r>
                        <a:rPr lang="en-US" sz="2000" b="0" dirty="0">
                          <a:solidFill>
                            <a:schemeClr val="tx1"/>
                          </a:solidFill>
                          <a:effectLst/>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ND</a:t>
                      </a:r>
                      <a:r>
                        <a:rPr lang="en-US" sz="2000" b="0" dirty="0">
                          <a:solidFill>
                            <a:schemeClr val="tx1"/>
                          </a:solidFill>
                          <a:effectLst/>
                        </a:rPr>
                        <a:t>, </a:t>
                      </a:r>
                      <a:r>
                        <a:rPr lang="en-US" sz="2000" b="1" dirty="0">
                          <a:solidFill>
                            <a:srgbClr val="00B050"/>
                          </a:solidFill>
                          <a:effectLst/>
                        </a:rPr>
                        <a:t>NE</a:t>
                      </a:r>
                      <a:r>
                        <a:rPr lang="en-US" sz="2000" b="0" dirty="0">
                          <a:solidFill>
                            <a:schemeClr val="tx1"/>
                          </a:solidFill>
                          <a:effectLst/>
                        </a:rPr>
                        <a:t>, </a:t>
                      </a:r>
                      <a:r>
                        <a:rPr lang="en-US" sz="2000" b="1" dirty="0">
                          <a:solidFill>
                            <a:srgbClr val="00B050"/>
                          </a:solidFill>
                          <a:effectLst/>
                        </a:rPr>
                        <a:t>NY</a:t>
                      </a:r>
                      <a:r>
                        <a:rPr lang="en-US" sz="2000" b="0" dirty="0">
                          <a:solidFill>
                            <a:schemeClr val="tx1"/>
                          </a:solidFill>
                          <a:effectLst/>
                        </a:rPr>
                        <a:t>, </a:t>
                      </a:r>
                      <a:r>
                        <a:rPr lang="en-US" sz="2000" b="1" dirty="0">
                          <a:solidFill>
                            <a:srgbClr val="00B050"/>
                          </a:solidFill>
                          <a:effectLst/>
                        </a:rPr>
                        <a:t>NYC</a:t>
                      </a:r>
                      <a:r>
                        <a:rPr lang="en-US" sz="2000" b="0" dirty="0">
                          <a:solidFill>
                            <a:schemeClr val="tx1"/>
                          </a:solidFill>
                          <a:effectLst/>
                        </a:rPr>
                        <a:t>, OR,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RI</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dirty="0">
                          <a:solidFill>
                            <a:schemeClr val="tx1"/>
                          </a:solidFill>
                          <a:effectLst/>
                        </a:rPr>
                        <a:t>SC, SD, </a:t>
                      </a:r>
                      <a:r>
                        <a:rPr lang="en-US" sz="2000" b="1" dirty="0">
                          <a:solidFill>
                            <a:srgbClr val="00B050"/>
                          </a:solidFill>
                          <a:effectLst/>
                        </a:rPr>
                        <a:t>TN</a:t>
                      </a:r>
                      <a:r>
                        <a:rPr lang="en-US" sz="2000" b="0" dirty="0">
                          <a:solidFill>
                            <a:schemeClr val="tx1"/>
                          </a:solidFill>
                          <a:effectLst/>
                        </a:rPr>
                        <a:t>, TX</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UT</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VA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00B050"/>
                          </a:solidFill>
                          <a:effectLst/>
                        </a:rPr>
                        <a:t>WI</a:t>
                      </a:r>
                      <a:r>
                        <a:rPr lang="en-US" sz="2000" b="0" dirty="0">
                          <a:solidFill>
                            <a:schemeClr val="tx1"/>
                          </a:solidFill>
                          <a:effectLst/>
                        </a:rPr>
                        <a:t>, </a:t>
                      </a:r>
                      <a:r>
                        <a:rPr lang="en-US" sz="2000" b="1" dirty="0">
                          <a:solidFill>
                            <a:srgbClr val="00B050"/>
                          </a:solidFill>
                          <a:effectLst/>
                        </a:rPr>
                        <a:t>WV</a:t>
                      </a:r>
                      <a:endParaRPr lang="en-US" sz="20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68034585"/>
                  </a:ext>
                </a:extLst>
              </a:tr>
            </a:tbl>
          </a:graphicData>
        </a:graphic>
      </p:graphicFrame>
      <p:sp>
        <p:nvSpPr>
          <p:cNvPr id="6" name="TextBox 5"/>
          <p:cNvSpPr txBox="1"/>
          <p:nvPr/>
        </p:nvSpPr>
        <p:spPr>
          <a:xfrm>
            <a:off x="10319657" y="6303496"/>
            <a:ext cx="11196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01</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/15/19</a:t>
            </a:r>
          </a:p>
        </p:txBody>
      </p:sp>
      <p:sp>
        <p:nvSpPr>
          <p:cNvPr id="2" name="TextBox 1"/>
          <p:cNvSpPr txBox="1"/>
          <p:nvPr/>
        </p:nvSpPr>
        <p:spPr>
          <a:xfrm>
            <a:off x="473871" y="6303496"/>
            <a:ext cx="8013637" cy="369332"/>
          </a:xfrm>
          <a:prstGeom prst="rect">
            <a:avLst/>
          </a:prstGeom>
          <a:noFill/>
        </p:spPr>
        <p:txBody>
          <a:bodyPr wrap="square" rtlCol="0">
            <a:spAutoFit/>
          </a:bodyPr>
          <a:lstStyle/>
          <a:p>
            <a:r>
              <a:rPr lang="en-US" b="1" dirty="0"/>
              <a:t>Note: </a:t>
            </a:r>
            <a:r>
              <a:rPr lang="en-US" dirty="0"/>
              <a:t>States colored </a:t>
            </a:r>
            <a:r>
              <a:rPr lang="en-US" b="1" dirty="0">
                <a:solidFill>
                  <a:srgbClr val="00B050"/>
                </a:solidFill>
              </a:rPr>
              <a:t>GREEN</a:t>
            </a:r>
            <a:r>
              <a:rPr lang="en-US" dirty="0"/>
              <a:t> were approved for production during 2018. </a:t>
            </a:r>
          </a:p>
        </p:txBody>
      </p:sp>
    </p:spTree>
    <p:extLst>
      <p:ext uri="{BB962C8B-B14F-4D97-AF65-F5344CB8AC3E}">
        <p14:creationId xmlns:p14="http://schemas.microsoft.com/office/powerpoint/2010/main" val="320220486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3740" y="46941"/>
            <a:ext cx="10972800" cy="648179"/>
          </a:xfrm>
        </p:spPr>
        <p:txBody>
          <a:bodyPr>
            <a:normAutofit/>
          </a:bodyPr>
          <a:lstStyle/>
          <a:p>
            <a:r>
              <a:rPr lang="en-US" sz="3730" dirty="0">
                <a:solidFill>
                  <a:srgbClr val="2F97DA"/>
                </a:solidFill>
              </a:rPr>
              <a:t>Onboarding Status</a:t>
            </a:r>
          </a:p>
        </p:txBody>
      </p:sp>
      <p:graphicFrame>
        <p:nvGraphicFramePr>
          <p:cNvPr id="5" name="Table 4" descr="Table that include total number of States that are Onboarding and/or In Production with GenV2, Hepatitis, or Arboviral v1.3 Message Mapping Guides(MMGs)..." title="Onboarding Status Table"/>
          <p:cNvGraphicFramePr>
            <a:graphicFrameLocks noGrp="1"/>
          </p:cNvGraphicFramePr>
          <p:nvPr>
            <p:extLst>
              <p:ext uri="{D42A27DB-BD31-4B8C-83A1-F6EECF244321}">
                <p14:modId xmlns:p14="http://schemas.microsoft.com/office/powerpoint/2010/main" val="63396269"/>
              </p:ext>
            </p:extLst>
          </p:nvPr>
        </p:nvGraphicFramePr>
        <p:xfrm>
          <a:off x="573740" y="1086832"/>
          <a:ext cx="10780281" cy="4824951"/>
        </p:xfrm>
        <a:graphic>
          <a:graphicData uri="http://schemas.openxmlformats.org/drawingml/2006/table">
            <a:tbl>
              <a:tblPr firstRow="1" firstCol="1" bandRow="1">
                <a:tableStyleId>{5C22544A-7EE6-4342-B048-85BDC9FD1C3A}</a:tableStyleId>
              </a:tblPr>
              <a:tblGrid>
                <a:gridCol w="3129138">
                  <a:extLst>
                    <a:ext uri="{9D8B030D-6E8A-4147-A177-3AD203B41FA5}">
                      <a16:colId xmlns:a16="http://schemas.microsoft.com/office/drawing/2014/main" val="84844175"/>
                    </a:ext>
                  </a:extLst>
                </a:gridCol>
                <a:gridCol w="3261815">
                  <a:extLst>
                    <a:ext uri="{9D8B030D-6E8A-4147-A177-3AD203B41FA5}">
                      <a16:colId xmlns:a16="http://schemas.microsoft.com/office/drawing/2014/main" val="870687818"/>
                    </a:ext>
                  </a:extLst>
                </a:gridCol>
                <a:gridCol w="4389328">
                  <a:extLst>
                    <a:ext uri="{9D8B030D-6E8A-4147-A177-3AD203B41FA5}">
                      <a16:colId xmlns:a16="http://schemas.microsoft.com/office/drawing/2014/main" val="23171938"/>
                    </a:ext>
                  </a:extLst>
                </a:gridCol>
              </a:tblGrid>
              <a:tr h="537032">
                <a:tc>
                  <a:txBody>
                    <a:bodyPr/>
                    <a:lstStyle/>
                    <a:p>
                      <a:pPr marL="0" marR="0" algn="ctr">
                        <a:spcBef>
                          <a:spcPts val="0"/>
                        </a:spcBef>
                        <a:spcAft>
                          <a:spcPts val="0"/>
                        </a:spcAft>
                      </a:pPr>
                      <a:r>
                        <a:rPr lang="en-US" sz="1900" dirty="0">
                          <a:effectLst/>
                        </a:rPr>
                        <a:t>Message Mapping Guides (MMGs)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rPr>
                        <a:t>Onboarding</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States Onboarding</a:t>
                      </a:r>
                    </a:p>
                  </a:txBody>
                  <a:tcPr marL="83275" marR="83275" marT="0" marB="0" anchor="ctr"/>
                </a:tc>
                <a:extLst>
                  <a:ext uri="{0D108BD9-81ED-4DB2-BD59-A6C34878D82A}">
                    <a16:rowId xmlns:a16="http://schemas.microsoft.com/office/drawing/2014/main" val="2995586704"/>
                  </a:ext>
                </a:extLst>
              </a:tr>
              <a:tr h="496246">
                <a:tc>
                  <a:txBody>
                    <a:bodyPr/>
                    <a:lstStyle/>
                    <a:p>
                      <a:pPr marL="0" marR="0">
                        <a:spcBef>
                          <a:spcPts val="0"/>
                        </a:spcBef>
                        <a:spcAft>
                          <a:spcPts val="0"/>
                        </a:spcAft>
                      </a:pPr>
                      <a:r>
                        <a:rPr lang="en-US" sz="1900" dirty="0">
                          <a:effectLst/>
                        </a:rPr>
                        <a:t>Arboviral v1.3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IL, MS, PA,</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UT,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a:t>
                      </a:r>
                    </a:p>
                  </a:txBody>
                  <a:tcPr marL="83275" marR="83275" marT="0" marB="0" anchor="ctr"/>
                </a:tc>
                <a:extLst>
                  <a:ext uri="{0D108BD9-81ED-4DB2-BD59-A6C34878D82A}">
                    <a16:rowId xmlns:a16="http://schemas.microsoft.com/office/drawing/2014/main" val="2393436572"/>
                  </a:ext>
                </a:extLst>
              </a:tr>
              <a:tr h="690871">
                <a:tc>
                  <a:txBody>
                    <a:bodyPr/>
                    <a:lstStyle/>
                    <a:p>
                      <a:pPr marL="0" marR="0">
                        <a:spcBef>
                          <a:spcPts val="0"/>
                        </a:spcBef>
                        <a:spcAft>
                          <a:spcPts val="0"/>
                        </a:spcAft>
                      </a:pPr>
                      <a:r>
                        <a:rPr lang="en-US" sz="1900" dirty="0">
                          <a:effectLst/>
                        </a:rPr>
                        <a:t>Gen v2</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AZ, CT, GA, IN, NJ</a:t>
                      </a:r>
                    </a:p>
                  </a:txBody>
                  <a:tcPr marL="83275" marR="83275" marT="0" marB="0" anchor="ctr"/>
                </a:tc>
                <a:extLst>
                  <a:ext uri="{0D108BD9-81ED-4DB2-BD59-A6C34878D82A}">
                    <a16:rowId xmlns:a16="http://schemas.microsoft.com/office/drawing/2014/main" val="2682037245"/>
                  </a:ext>
                </a:extLst>
              </a:tr>
              <a:tr h="520011">
                <a:tc>
                  <a:txBody>
                    <a:bodyPr/>
                    <a:lstStyle/>
                    <a:p>
                      <a:pPr marL="0" marR="0">
                        <a:spcBef>
                          <a:spcPts val="0"/>
                        </a:spcBef>
                        <a:spcAft>
                          <a:spcPts val="0"/>
                        </a:spcAft>
                      </a:pPr>
                      <a:r>
                        <a:rPr lang="en-US" sz="1900" dirty="0">
                          <a:effectLst/>
                        </a:rPr>
                        <a:t>Hepatitis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83275" marR="83275" marT="0" marB="0" anchor="ctr"/>
                </a:tc>
                <a:tc>
                  <a:txBody>
                    <a:bodyPr/>
                    <a:lstStyle/>
                    <a:p>
                      <a:pPr marL="0" marR="0" algn="l" defTabSz="914400" rtl="0" eaLnBrk="1" latinLnBrk="0" hangingPunct="1">
                        <a:spcBef>
                          <a:spcPts val="0"/>
                        </a:spcBef>
                        <a:spcAft>
                          <a:spcPts val="0"/>
                        </a:spcAft>
                      </a:pPr>
                      <a:r>
                        <a:rPr lang="en-US" sz="2000" b="0" kern="1200" dirty="0">
                          <a:solidFill>
                            <a:schemeClr val="tx1"/>
                          </a:solidFill>
                          <a:effectLst/>
                          <a:latin typeface="+mn-lt"/>
                          <a:ea typeface="+mn-ea"/>
                          <a:cs typeface="+mn-cs"/>
                        </a:rPr>
                        <a:t>IN, SC</a:t>
                      </a:r>
                    </a:p>
                  </a:txBody>
                  <a:tcPr marL="83275" marR="83275" marT="0" marB="0" anchor="ctr"/>
                </a:tc>
                <a:extLst>
                  <a:ext uri="{0D108BD9-81ED-4DB2-BD59-A6C34878D82A}">
                    <a16:rowId xmlns:a16="http://schemas.microsoft.com/office/drawing/2014/main" val="969982193"/>
                  </a:ext>
                </a:extLst>
              </a:tr>
              <a:tr h="356578">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STD</a:t>
                      </a: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ID, MI, NC, OR</a:t>
                      </a:r>
                    </a:p>
                  </a:txBody>
                  <a:tcPr marL="83275" marR="83275" marT="0" marB="0" anchor="ctr"/>
                </a:tc>
                <a:extLst>
                  <a:ext uri="{0D108BD9-81ED-4DB2-BD59-A6C34878D82A}">
                    <a16:rowId xmlns:a16="http://schemas.microsoft.com/office/drawing/2014/main" val="3906780785"/>
                  </a:ext>
                </a:extLst>
              </a:tr>
              <a:tr h="324009">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900" dirty="0">
                          <a:effectLst/>
                          <a:latin typeface="Calibri" panose="020F0502020204030204" pitchFamily="34" charset="0"/>
                          <a:ea typeface="Calibri" panose="020F0502020204030204" pitchFamily="34" charset="0"/>
                          <a:cs typeface="Times New Roman" panose="02020603050405020304" pitchFamily="18" charset="0"/>
                        </a:rPr>
                        <a:t>Congenital</a:t>
                      </a:r>
                      <a:r>
                        <a:rPr lang="en-US" sz="1900" baseline="0" dirty="0">
                          <a:effectLst/>
                          <a:latin typeface="Calibri" panose="020F0502020204030204" pitchFamily="34" charset="0"/>
                          <a:ea typeface="Calibri" panose="020F0502020204030204" pitchFamily="34" charset="0"/>
                          <a:cs typeface="Times New Roman" panose="02020603050405020304" pitchFamily="18" charset="0"/>
                        </a:rPr>
                        <a:t> Syphilis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ID, MI, NC, OR</a:t>
                      </a:r>
                    </a:p>
                  </a:txBody>
                  <a:tcPr marL="83275" marR="83275" marT="0" marB="0" anchor="ctr"/>
                </a:tc>
                <a:extLst>
                  <a:ext uri="{0D108BD9-81ED-4DB2-BD59-A6C34878D82A}">
                    <a16:rowId xmlns:a16="http://schemas.microsoft.com/office/drawing/2014/main" val="378730004"/>
                  </a:ext>
                </a:extLst>
              </a:tr>
              <a:tr h="324009">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Mumps</a:t>
                      </a: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UT</a:t>
                      </a:r>
                    </a:p>
                  </a:txBody>
                  <a:tcPr marL="83275" marR="83275" marT="0" marB="0" anchor="ctr"/>
                </a:tc>
                <a:extLst>
                  <a:ext uri="{0D108BD9-81ED-4DB2-BD59-A6C34878D82A}">
                    <a16:rowId xmlns:a16="http://schemas.microsoft.com/office/drawing/2014/main" val="2790059574"/>
                  </a:ext>
                </a:extLst>
              </a:tr>
              <a:tr h="324009">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Pertussis</a:t>
                      </a: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UT</a:t>
                      </a:r>
                    </a:p>
                  </a:txBody>
                  <a:tcPr marL="83275" marR="83275" marT="0" marB="0" anchor="ctr"/>
                </a:tc>
                <a:extLst>
                  <a:ext uri="{0D108BD9-81ED-4DB2-BD59-A6C34878D82A}">
                    <a16:rowId xmlns:a16="http://schemas.microsoft.com/office/drawing/2014/main" val="382950606"/>
                  </a:ext>
                </a:extLst>
              </a:tr>
              <a:tr h="324009">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Varicella</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UT</a:t>
                      </a:r>
                    </a:p>
                  </a:txBody>
                  <a:tcPr marL="83275" marR="83275" marT="0" marB="0" anchor="ct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87816213"/>
                  </a:ext>
                </a:extLst>
              </a:tr>
              <a:tr h="886089">
                <a:tc>
                  <a:txBody>
                    <a:bodyPr/>
                    <a:lstStyle/>
                    <a:p>
                      <a:pPr marL="0" marR="0">
                        <a:spcBef>
                          <a:spcPts val="0"/>
                        </a:spcBef>
                        <a:spcAft>
                          <a:spcPts val="0"/>
                        </a:spcAft>
                      </a:pPr>
                      <a:r>
                        <a:rPr lang="en-US" sz="1900" dirty="0">
                          <a:effectLst/>
                        </a:rPr>
                        <a:t>Total # of Individual</a:t>
                      </a:r>
                      <a:r>
                        <a:rPr lang="en-US" sz="1900" baseline="0" dirty="0">
                          <a:effectLst/>
                        </a:rPr>
                        <a:t> </a:t>
                      </a:r>
                      <a:r>
                        <a:rPr lang="en-US" sz="1900" dirty="0">
                          <a:effectLst/>
                        </a:rPr>
                        <a:t>States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15</a:t>
                      </a: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spcBef>
                          <a:spcPts val="0"/>
                        </a:spcBef>
                        <a:spcAft>
                          <a:spcPts val="0"/>
                        </a:spcAft>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AZ, CT, GA, ID, IL, IN, MI, MS, NC, NJ,</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 PA, SC,</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UT, WA</a:t>
                      </a:r>
                    </a:p>
                  </a:txBody>
                  <a:tcPr marL="83275" marR="83275" marT="0" marB="0" anchor="ct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68034585"/>
                  </a:ext>
                </a:extLst>
              </a:tr>
            </a:tbl>
          </a:graphicData>
        </a:graphic>
      </p:graphicFrame>
      <p:sp>
        <p:nvSpPr>
          <p:cNvPr id="6" name="TextBox 5"/>
          <p:cNvSpPr txBox="1"/>
          <p:nvPr/>
        </p:nvSpPr>
        <p:spPr>
          <a:xfrm>
            <a:off x="10277454" y="6303496"/>
            <a:ext cx="11196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01</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/15/19</a:t>
            </a:r>
          </a:p>
        </p:txBody>
      </p:sp>
    </p:spTree>
    <p:extLst>
      <p:ext uri="{BB962C8B-B14F-4D97-AF65-F5344CB8AC3E}">
        <p14:creationId xmlns:p14="http://schemas.microsoft.com/office/powerpoint/2010/main" val="137754761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3740" y="46941"/>
            <a:ext cx="10972800" cy="648179"/>
          </a:xfrm>
        </p:spPr>
        <p:txBody>
          <a:bodyPr>
            <a:normAutofit/>
          </a:bodyPr>
          <a:lstStyle/>
          <a:p>
            <a:r>
              <a:rPr lang="en-US" sz="3600" dirty="0">
                <a:solidFill>
                  <a:srgbClr val="2F97DA"/>
                </a:solidFill>
              </a:rPr>
              <a:t>Piloting Status</a:t>
            </a:r>
          </a:p>
        </p:txBody>
      </p:sp>
      <p:graphicFrame>
        <p:nvGraphicFramePr>
          <p:cNvPr id="5" name="Table 4" descr="Table that include total number of States that are Onboarding and/or In Production with GenV2, Hepatitis, or Arboviral v1.3 Message Mapping Guides(MMGs)..." title="Onboarding Status Table"/>
          <p:cNvGraphicFramePr>
            <a:graphicFrameLocks noGrp="1"/>
          </p:cNvGraphicFramePr>
          <p:nvPr>
            <p:extLst>
              <p:ext uri="{D42A27DB-BD31-4B8C-83A1-F6EECF244321}">
                <p14:modId xmlns:p14="http://schemas.microsoft.com/office/powerpoint/2010/main" val="2164099426"/>
              </p:ext>
            </p:extLst>
          </p:nvPr>
        </p:nvGraphicFramePr>
        <p:xfrm>
          <a:off x="573740" y="1174269"/>
          <a:ext cx="10972800" cy="4611010"/>
        </p:xfrm>
        <a:graphic>
          <a:graphicData uri="http://schemas.openxmlformats.org/drawingml/2006/table">
            <a:tbl>
              <a:tblPr firstRow="1" firstCol="1" bandRow="1">
                <a:tableStyleId>{5C22544A-7EE6-4342-B048-85BDC9FD1C3A}</a:tableStyleId>
              </a:tblPr>
              <a:tblGrid>
                <a:gridCol w="2963280">
                  <a:extLst>
                    <a:ext uri="{9D8B030D-6E8A-4147-A177-3AD203B41FA5}">
                      <a16:colId xmlns:a16="http://schemas.microsoft.com/office/drawing/2014/main" val="84844175"/>
                    </a:ext>
                  </a:extLst>
                </a:gridCol>
                <a:gridCol w="3342443">
                  <a:extLst>
                    <a:ext uri="{9D8B030D-6E8A-4147-A177-3AD203B41FA5}">
                      <a16:colId xmlns:a16="http://schemas.microsoft.com/office/drawing/2014/main" val="870687818"/>
                    </a:ext>
                  </a:extLst>
                </a:gridCol>
                <a:gridCol w="4667077">
                  <a:extLst>
                    <a:ext uri="{9D8B030D-6E8A-4147-A177-3AD203B41FA5}">
                      <a16:colId xmlns:a16="http://schemas.microsoft.com/office/drawing/2014/main" val="23171938"/>
                    </a:ext>
                  </a:extLst>
                </a:gridCol>
              </a:tblGrid>
              <a:tr h="509909">
                <a:tc>
                  <a:txBody>
                    <a:bodyPr/>
                    <a:lstStyle/>
                    <a:p>
                      <a:pPr marL="0" marR="0" algn="ctr">
                        <a:spcBef>
                          <a:spcPts val="0"/>
                        </a:spcBef>
                        <a:spcAft>
                          <a:spcPts val="0"/>
                        </a:spcAft>
                      </a:pPr>
                      <a:r>
                        <a:rPr lang="en-US" sz="1900" dirty="0">
                          <a:effectLst/>
                        </a:rPr>
                        <a:t>Message Mapping Guides (MMGs)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latin typeface="+mn-lt"/>
                          <a:ea typeface="+mn-ea"/>
                          <a:cs typeface="+mn-cs"/>
                        </a:rPr>
                        <a:t>Piloting</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States Piloting</a:t>
                      </a:r>
                    </a:p>
                  </a:txBody>
                  <a:tcPr marL="83275" marR="83275" marT="0" marB="0" anchor="ctr"/>
                </a:tc>
                <a:extLst>
                  <a:ext uri="{0D108BD9-81ED-4DB2-BD59-A6C34878D82A}">
                    <a16:rowId xmlns:a16="http://schemas.microsoft.com/office/drawing/2014/main" val="2995586704"/>
                  </a:ext>
                </a:extLst>
              </a:tr>
              <a:tr h="605402">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FDD</a:t>
                      </a: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FL, MI, MN, NY, OR</a:t>
                      </a:r>
                    </a:p>
                  </a:txBody>
                  <a:tcPr marL="83275" marR="83275" marT="0" marB="0" anchor="ctr"/>
                </a:tc>
                <a:extLst>
                  <a:ext uri="{0D108BD9-81ED-4DB2-BD59-A6C34878D82A}">
                    <a16:rowId xmlns:a16="http://schemas.microsoft.com/office/drawing/2014/main" val="1012337550"/>
                  </a:ext>
                </a:extLst>
              </a:tr>
              <a:tr h="532563">
                <a:tc>
                  <a:txBody>
                    <a:bodyPr/>
                    <a:lstStyle/>
                    <a:p>
                      <a:pPr marL="0" marR="0">
                        <a:spcBef>
                          <a:spcPts val="0"/>
                        </a:spcBef>
                        <a:spcAft>
                          <a:spcPts val="0"/>
                        </a:spcAft>
                      </a:pPr>
                      <a:r>
                        <a:rPr lang="en-US" sz="1900" dirty="0">
                          <a:effectLst/>
                        </a:rPr>
                        <a:t>TB/LTBI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AZ, CT, GA, OR</a:t>
                      </a:r>
                    </a:p>
                  </a:txBody>
                  <a:tcPr marL="83275" marR="83275" marT="0" marB="0" anchor="ctr"/>
                </a:tc>
                <a:extLst>
                  <a:ext uri="{0D108BD9-81ED-4DB2-BD59-A6C34878D82A}">
                    <a16:rowId xmlns:a16="http://schemas.microsoft.com/office/drawing/2014/main" val="2393436572"/>
                  </a:ext>
                </a:extLst>
              </a:tr>
              <a:tr h="592853">
                <a:tc>
                  <a:txBody>
                    <a:bodyPr/>
                    <a:lstStyle/>
                    <a:p>
                      <a:pPr marL="0" marR="0">
                        <a:spcBef>
                          <a:spcPts val="0"/>
                        </a:spcBef>
                        <a:spcAft>
                          <a:spcPts val="0"/>
                        </a:spcAft>
                      </a:pPr>
                      <a:r>
                        <a:rPr lang="en-US" sz="1900" dirty="0">
                          <a:effectLst/>
                        </a:rPr>
                        <a:t>Malaria</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 MI</a:t>
                      </a:r>
                    </a:p>
                  </a:txBody>
                  <a:tcPr marL="83275" marR="83275" marT="0" marB="0" anchor="ctr"/>
                </a:tc>
                <a:extLst>
                  <a:ext uri="{0D108BD9-81ED-4DB2-BD59-A6C34878D82A}">
                    <a16:rowId xmlns:a16="http://schemas.microsoft.com/office/drawing/2014/main" val="2682037245"/>
                  </a:ext>
                </a:extLst>
              </a:tr>
              <a:tr h="502417">
                <a:tc>
                  <a:txBody>
                    <a:bodyPr/>
                    <a:lstStyle/>
                    <a:p>
                      <a:pPr marL="0" marR="0">
                        <a:spcBef>
                          <a:spcPts val="0"/>
                        </a:spcBef>
                        <a:spcAft>
                          <a:spcPts val="0"/>
                        </a:spcAft>
                      </a:pPr>
                      <a:r>
                        <a:rPr lang="en-US" sz="1900" dirty="0">
                          <a:effectLst/>
                        </a:rPr>
                        <a:t>Trichinellosis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3</a:t>
                      </a:r>
                    </a:p>
                  </a:txBody>
                  <a:tcPr marL="83275" marR="83275" marT="0" marB="0" anchor="ctr"/>
                </a:tc>
                <a:tc>
                  <a:txBody>
                    <a:bodyPr/>
                    <a:lstStyle/>
                    <a:p>
                      <a:pPr marL="0" marR="0" algn="l" defTabSz="914400" rtl="0" eaLnBrk="1" latinLnBrk="0" hangingPunct="1">
                        <a:spcBef>
                          <a:spcPts val="0"/>
                        </a:spcBef>
                        <a:spcAft>
                          <a:spcPts val="0"/>
                        </a:spcAft>
                      </a:pPr>
                      <a:r>
                        <a:rPr lang="en-US" sz="2000" b="0" kern="1200" dirty="0">
                          <a:solidFill>
                            <a:schemeClr val="tx1"/>
                          </a:solidFill>
                          <a:effectLst/>
                          <a:latin typeface="+mn-lt"/>
                          <a:ea typeface="+mn-ea"/>
                          <a:cs typeface="+mn-cs"/>
                        </a:rPr>
                        <a:t>FL, MI, WI</a:t>
                      </a:r>
                    </a:p>
                  </a:txBody>
                  <a:tcPr marL="83275" marR="83275" marT="0" marB="0" anchor="ctr"/>
                </a:tc>
                <a:extLst>
                  <a:ext uri="{0D108BD9-81ED-4DB2-BD59-A6C34878D82A}">
                    <a16:rowId xmlns:a16="http://schemas.microsoft.com/office/drawing/2014/main" val="969982193"/>
                  </a:ext>
                </a:extLst>
              </a:tr>
              <a:tr h="542611">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Babesiosis</a:t>
                      </a: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CT, FL, MI, WI</a:t>
                      </a:r>
                    </a:p>
                  </a:txBody>
                  <a:tcPr marL="83275" marR="83275" marT="0" marB="0" anchor="ctr"/>
                </a:tc>
                <a:extLst>
                  <a:ext uri="{0D108BD9-81ED-4DB2-BD59-A6C34878D82A}">
                    <a16:rowId xmlns:a16="http://schemas.microsoft.com/office/drawing/2014/main" val="3906780785"/>
                  </a:ext>
                </a:extLst>
              </a:tr>
              <a:tr h="512466">
                <a:tc>
                  <a:txBody>
                    <a:bodyPr/>
                    <a:lstStyle/>
                    <a:p>
                      <a:pPr marL="0" marR="0">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RIBD</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3</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GA, KS, OR</a:t>
                      </a:r>
                    </a:p>
                  </a:txBody>
                  <a:tcPr marL="83275" marR="83275" marT="0" marB="0" anchor="ct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87816213"/>
                  </a:ext>
                </a:extLst>
              </a:tr>
              <a:tr h="743578">
                <a:tc>
                  <a:txBody>
                    <a:bodyPr/>
                    <a:lstStyle/>
                    <a:p>
                      <a:pPr marL="0" marR="0">
                        <a:spcBef>
                          <a:spcPts val="0"/>
                        </a:spcBef>
                        <a:spcAft>
                          <a:spcPts val="0"/>
                        </a:spcAft>
                      </a:pPr>
                      <a:r>
                        <a:rPr lang="en-US" sz="1900" dirty="0">
                          <a:effectLst/>
                        </a:rPr>
                        <a:t>Total # of Individual</a:t>
                      </a:r>
                      <a:r>
                        <a:rPr lang="en-US" sz="1900" baseline="0" dirty="0">
                          <a:effectLst/>
                        </a:rPr>
                        <a:t> </a:t>
                      </a:r>
                      <a:r>
                        <a:rPr lang="en-US" sz="1900" dirty="0">
                          <a:effectLst/>
                        </a:rPr>
                        <a:t>States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10</a:t>
                      </a: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spcBef>
                          <a:spcPts val="0"/>
                        </a:spcBef>
                        <a:spcAft>
                          <a:spcPts val="0"/>
                        </a:spcAft>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AZ,</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CT, FL, GA, KS, MI, MN, NY, OR, WI</a:t>
                      </a:r>
                      <a:endPar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68034585"/>
                  </a:ext>
                </a:extLst>
              </a:tr>
            </a:tbl>
          </a:graphicData>
        </a:graphic>
      </p:graphicFrame>
      <p:sp>
        <p:nvSpPr>
          <p:cNvPr id="6" name="TextBox 5"/>
          <p:cNvSpPr txBox="1"/>
          <p:nvPr/>
        </p:nvSpPr>
        <p:spPr>
          <a:xfrm>
            <a:off x="10426866" y="6264428"/>
            <a:ext cx="11196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1/15/19</a:t>
            </a:r>
          </a:p>
        </p:txBody>
      </p:sp>
    </p:spTree>
    <p:extLst>
      <p:ext uri="{BB962C8B-B14F-4D97-AF65-F5344CB8AC3E}">
        <p14:creationId xmlns:p14="http://schemas.microsoft.com/office/powerpoint/2010/main" val="410681146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p:cNvSpPr>
            <a:spLocks noGrp="1"/>
          </p:cNvSpPr>
          <p:nvPr>
            <p:ph type="title"/>
          </p:nvPr>
        </p:nvSpPr>
        <p:spPr>
          <a:xfrm>
            <a:off x="286871" y="423229"/>
            <a:ext cx="11277600" cy="628331"/>
          </a:xfrm>
        </p:spPr>
        <p:txBody>
          <a:bodyPr/>
          <a:lstStyle/>
          <a:p>
            <a:pPr>
              <a:lnSpc>
                <a:spcPct val="100000"/>
              </a:lnSpc>
            </a:pPr>
            <a:r>
              <a:rPr lang="en-US" dirty="0">
                <a:solidFill>
                  <a:srgbClr val="2F97DA"/>
                </a:solidFill>
              </a:rPr>
              <a:t>NNDSS HL7 Message Mapping Guide Estimated Timeline</a:t>
            </a:r>
          </a:p>
        </p:txBody>
      </p:sp>
      <p:pic>
        <p:nvPicPr>
          <p:cNvPr id="2" name="Picture 1" descr="Listing of Message Mapping Guides and Conditions along with the dates in which they are going through the development, pre-piloting, preparation for production, and production. " title="HL7 Message Mapping Guide Estimated Timeline"/>
          <p:cNvPicPr>
            <a:picLocks noChangeAspect="1"/>
          </p:cNvPicPr>
          <p:nvPr/>
        </p:nvPicPr>
        <p:blipFill>
          <a:blip r:embed="rId3"/>
          <a:stretch>
            <a:fillRect/>
          </a:stretch>
        </p:blipFill>
        <p:spPr>
          <a:xfrm>
            <a:off x="365963" y="1275226"/>
            <a:ext cx="11439525" cy="5191125"/>
          </a:xfrm>
          <a:prstGeom prst="rect">
            <a:avLst/>
          </a:prstGeom>
        </p:spPr>
      </p:pic>
    </p:spTree>
    <p:extLst>
      <p:ext uri="{BB962C8B-B14F-4D97-AF65-F5344CB8AC3E}">
        <p14:creationId xmlns:p14="http://schemas.microsoft.com/office/powerpoint/2010/main" val="171619146"/>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0.xml><?xml version="1.0" encoding="utf-8"?>
<a:theme xmlns:a="http://schemas.openxmlformats.org/drawingml/2006/main" name="9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1.xml><?xml version="1.0" encoding="utf-8"?>
<a:theme xmlns:a="http://schemas.openxmlformats.org/drawingml/2006/main" name="10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2.xml><?xml version="1.0" encoding="utf-8"?>
<a:theme xmlns:a="http://schemas.openxmlformats.org/drawingml/2006/main" name="Theme1">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Theme1" id="{E8BF7105-36F5-404D-9137-3B84EE3661D0}" vid="{5FF21B2D-7FA0-4342-A3F4-9449014E1C1A}"/>
    </a:ext>
  </a:extLst>
</a:theme>
</file>

<file path=ppt/theme/theme13.xml><?xml version="1.0" encoding="utf-8"?>
<a:theme xmlns:a="http://schemas.openxmlformats.org/drawingml/2006/main" name="1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4.xml><?xml version="1.0" encoding="utf-8"?>
<a:theme xmlns:a="http://schemas.openxmlformats.org/drawingml/2006/main" name="1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5.xml><?xml version="1.0" encoding="utf-8"?>
<a:theme xmlns:a="http://schemas.openxmlformats.org/drawingml/2006/main" name="13_NCEH_ATSDR_combined">
  <a:themeElements>
    <a:clrScheme name="Custom 13">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6.xml><?xml version="1.0" encoding="utf-8"?>
<a:theme xmlns:a="http://schemas.openxmlformats.org/drawingml/2006/main" name="CDC_OD_PPT_light([1]">
  <a:themeElements>
    <a:clrScheme name="CSELS">
      <a:dk1>
        <a:srgbClr val="0039A6"/>
      </a:dk1>
      <a:lt1>
        <a:srgbClr val="FFFFFF"/>
      </a:lt1>
      <a:dk2>
        <a:srgbClr val="3077FF"/>
      </a:dk2>
      <a:lt2>
        <a:srgbClr val="4B4B4B"/>
      </a:lt2>
      <a:accent1>
        <a:srgbClr val="0077B3"/>
      </a:accent1>
      <a:accent2>
        <a:srgbClr val="3E5118"/>
      </a:accent2>
      <a:accent3>
        <a:srgbClr val="F1AA48"/>
      </a:accent3>
      <a:accent4>
        <a:srgbClr val="601013"/>
      </a:accent4>
      <a:accent5>
        <a:srgbClr val="857D6D"/>
      </a:accent5>
      <a:accent6>
        <a:srgbClr val="003F82"/>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1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9.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0.xml><?xml version="1.0" encoding="utf-8"?>
<a:theme xmlns:a="http://schemas.openxmlformats.org/drawingml/2006/main" name="15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6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7.xml><?xml version="1.0" encoding="utf-8"?>
<a:theme xmlns:a="http://schemas.openxmlformats.org/drawingml/2006/main" name="5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8.xml><?xml version="1.0" encoding="utf-8"?>
<a:theme xmlns:a="http://schemas.openxmlformats.org/drawingml/2006/main" name="7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9.xml><?xml version="1.0" encoding="utf-8"?>
<a:theme xmlns:a="http://schemas.openxmlformats.org/drawingml/2006/main" name="8_NCEH_ATSDR_combined">
  <a:themeElements>
    <a:clrScheme name="Custom 10">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14009</TotalTime>
  <Words>2697</Words>
  <Application>Microsoft Office PowerPoint</Application>
  <PresentationFormat>Widescreen</PresentationFormat>
  <Paragraphs>450</Paragraphs>
  <Slides>26</Slides>
  <Notes>22</Notes>
  <HiddenSlides>0</HiddenSlides>
  <MMClips>0</MMClips>
  <ScaleCrop>false</ScaleCrop>
  <HeadingPairs>
    <vt:vector size="6" baseType="variant">
      <vt:variant>
        <vt:lpstr>Fonts Used</vt:lpstr>
      </vt:variant>
      <vt:variant>
        <vt:i4>5</vt:i4>
      </vt:variant>
      <vt:variant>
        <vt:lpstr>Theme</vt:lpstr>
      </vt:variant>
      <vt:variant>
        <vt:i4>21</vt:i4>
      </vt:variant>
      <vt:variant>
        <vt:lpstr>Slide Titles</vt:lpstr>
      </vt:variant>
      <vt:variant>
        <vt:i4>26</vt:i4>
      </vt:variant>
    </vt:vector>
  </HeadingPairs>
  <TitlesOfParts>
    <vt:vector size="52" baseType="lpstr">
      <vt:lpstr>Arial</vt:lpstr>
      <vt:lpstr>Calibri</vt:lpstr>
      <vt:lpstr>Calibri Light</vt:lpstr>
      <vt:lpstr>Myriad Web Pro</vt:lpstr>
      <vt:lpstr>Wingdings</vt:lpstr>
      <vt:lpstr>NCEH_ATSDR_combined</vt:lpstr>
      <vt:lpstr>1_NCEH_ATSDR_combined</vt:lpstr>
      <vt:lpstr>2_NCEH_ATSDR_combined</vt:lpstr>
      <vt:lpstr>3_NCEH_ATSDR_combined</vt:lpstr>
      <vt:lpstr>4_NCEH_ATSDR_combined</vt:lpstr>
      <vt:lpstr>6_NCEH_ATSDR_combined</vt:lpstr>
      <vt:lpstr>5_NCEH_ATSDR_combined</vt:lpstr>
      <vt:lpstr>7_NCEH_ATSDR_combined</vt:lpstr>
      <vt:lpstr>8_NCEH_ATSDR_combined</vt:lpstr>
      <vt:lpstr>9_NCEH_ATSDR_combined</vt:lpstr>
      <vt:lpstr>10_NCEH_ATSDR_combined</vt:lpstr>
      <vt:lpstr>Theme1</vt:lpstr>
      <vt:lpstr>11_NCEH_ATSDR_combined</vt:lpstr>
      <vt:lpstr>12_NCEH_ATSDR_combined</vt:lpstr>
      <vt:lpstr>13_NCEH_ATSDR_combined</vt:lpstr>
      <vt:lpstr>CDC_OD_PPT_light([1]</vt:lpstr>
      <vt:lpstr>Office Theme</vt:lpstr>
      <vt:lpstr>14_NCEH_ATSDR_combined</vt:lpstr>
      <vt:lpstr>3_Office Theme</vt:lpstr>
      <vt:lpstr>15_NCEH_ATSDR_combined</vt:lpstr>
      <vt:lpstr>1_Office Theme</vt:lpstr>
      <vt:lpstr>NNDSS Modernization Initiative (NMI): NNDSS Changes Resulting from CSTE Positions Statements and Implications for Sending Case Notifications </vt:lpstr>
      <vt:lpstr>Agenda</vt:lpstr>
      <vt:lpstr>NMI 2018 Accomplishments and  2019 Plans</vt:lpstr>
      <vt:lpstr>NMI Implementation Status                Jan 1, 2018</vt:lpstr>
      <vt:lpstr>NMI Implementation Status         Jan 1, 2019</vt:lpstr>
      <vt:lpstr>Production Status</vt:lpstr>
      <vt:lpstr>Onboarding Status</vt:lpstr>
      <vt:lpstr>Piloting Status</vt:lpstr>
      <vt:lpstr>NNDSS HL7 Message Mapping Guide Estimated Timeline</vt:lpstr>
      <vt:lpstr>Highlights from the 2019 Letter to State Epidemiologists </vt:lpstr>
      <vt:lpstr>2019 Letter to State Epidemiologists </vt:lpstr>
      <vt:lpstr>2018 CSTE Position Statements to be Implemented in 2019 </vt:lpstr>
      <vt:lpstr>Changes in 2019 (1 of 6)</vt:lpstr>
      <vt:lpstr>Changes in 2019 (2 of 6)</vt:lpstr>
      <vt:lpstr>Changes in 2019 (3 of 6)</vt:lpstr>
      <vt:lpstr>Changes in 2019 (4 of 6)</vt:lpstr>
      <vt:lpstr>Changes in 2019 (5 of 6)</vt:lpstr>
      <vt:lpstr>Changes in 2019 (6 of 6)</vt:lpstr>
      <vt:lpstr>2019 NNDSS Event Codes List Updates </vt:lpstr>
      <vt:lpstr>2019 Retired NNDSS Event Codes  </vt:lpstr>
      <vt:lpstr>Changes to NNDSS Event Codes, as of January 2019</vt:lpstr>
      <vt:lpstr>MMG Value Set Updates </vt:lpstr>
      <vt:lpstr>Recent Updates to Finalized MMG Value Sets</vt:lpstr>
      <vt:lpstr>Implications for Sending Case Notifications</vt:lpstr>
      <vt:lpstr>Questions and Answers</vt:lpstr>
      <vt:lpstr>PowerPoint Presentation</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January 2019</dc:title>
  <dc:subject>NMI eSHARE</dc:subject>
  <dc:creator>CDC</dc:creator>
  <cp:keywords>NMI, eSHARE, NNDSS, NMI, update, arboviral, case, notification, implementation, onboarding</cp:keywords>
  <cp:lastModifiedBy>Laspina, Michael (CDC/DDPHSS/CSELS/DHIS)</cp:lastModifiedBy>
  <cp:revision>1025</cp:revision>
  <cp:lastPrinted>2019-01-08T16:51:06Z</cp:lastPrinted>
  <dcterms:created xsi:type="dcterms:W3CDTF">2016-10-13T18:50:31Z</dcterms:created>
  <dcterms:modified xsi:type="dcterms:W3CDTF">2021-04-26T18:46:34Z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2021-04-22T18:47:12Z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6f24b47d-a02f-47eb-8976-a6cb452de521</vt:lpwstr>
  </property>
  <property fmtid="{D5CDD505-2E9C-101B-9397-08002B2CF9AE}" pid="8" name="MSIP_Label_7b94a7b8-f06c-4dfe-bdcc-9b548fd58c31_ContentBits">
    <vt:lpwstr>0</vt:lpwstr>
  </property>
</Properties>
</file>