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7" r:id="rId6"/>
    <p:sldMasterId id="2147483682" r:id="rId7"/>
    <p:sldMasterId id="2147483698" r:id="rId8"/>
    <p:sldMasterId id="2147483727" r:id="rId9"/>
    <p:sldMasterId id="2147483733" r:id="rId10"/>
    <p:sldMasterId id="2147483752" r:id="rId11"/>
    <p:sldMasterId id="2147483764" r:id="rId12"/>
    <p:sldMasterId id="2147483770" r:id="rId13"/>
    <p:sldMasterId id="2147483780" r:id="rId14"/>
    <p:sldMasterId id="2147483784" r:id="rId15"/>
    <p:sldMasterId id="2147483788" r:id="rId16"/>
    <p:sldMasterId id="2147483801" r:id="rId17"/>
    <p:sldMasterId id="2147483807" r:id="rId18"/>
  </p:sldMasterIdLst>
  <p:notesMasterIdLst>
    <p:notesMasterId r:id="rId63"/>
  </p:notesMasterIdLst>
  <p:handoutMasterIdLst>
    <p:handoutMasterId r:id="rId64"/>
  </p:handoutMasterIdLst>
  <p:sldIdLst>
    <p:sldId id="543" r:id="rId19"/>
    <p:sldId id="570" r:id="rId20"/>
    <p:sldId id="456" r:id="rId21"/>
    <p:sldId id="626" r:id="rId22"/>
    <p:sldId id="627" r:id="rId23"/>
    <p:sldId id="625" r:id="rId24"/>
    <p:sldId id="628" r:id="rId25"/>
    <p:sldId id="667" r:id="rId26"/>
    <p:sldId id="668" r:id="rId27"/>
    <p:sldId id="669" r:id="rId28"/>
    <p:sldId id="684" r:id="rId29"/>
    <p:sldId id="671" r:id="rId30"/>
    <p:sldId id="672" r:id="rId31"/>
    <p:sldId id="673" r:id="rId32"/>
    <p:sldId id="674" r:id="rId33"/>
    <p:sldId id="675" r:id="rId34"/>
    <p:sldId id="676" r:id="rId35"/>
    <p:sldId id="677" r:id="rId36"/>
    <p:sldId id="678" r:id="rId37"/>
    <p:sldId id="641" r:id="rId38"/>
    <p:sldId id="642" r:id="rId39"/>
    <p:sldId id="643" r:id="rId40"/>
    <p:sldId id="644" r:id="rId41"/>
    <p:sldId id="323" r:id="rId42"/>
    <p:sldId id="664" r:id="rId43"/>
    <p:sldId id="646" r:id="rId44"/>
    <p:sldId id="648" r:id="rId45"/>
    <p:sldId id="649" r:id="rId46"/>
    <p:sldId id="650" r:id="rId47"/>
    <p:sldId id="651" r:id="rId48"/>
    <p:sldId id="652" r:id="rId49"/>
    <p:sldId id="653" r:id="rId50"/>
    <p:sldId id="654" r:id="rId51"/>
    <p:sldId id="666" r:id="rId52"/>
    <p:sldId id="656" r:id="rId53"/>
    <p:sldId id="657" r:id="rId54"/>
    <p:sldId id="658" r:id="rId55"/>
    <p:sldId id="659" r:id="rId56"/>
    <p:sldId id="660" r:id="rId57"/>
    <p:sldId id="665" r:id="rId58"/>
    <p:sldId id="662" r:id="rId59"/>
    <p:sldId id="663" r:id="rId60"/>
    <p:sldId id="521" r:id="rId61"/>
    <p:sldId id="686"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7"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18"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1"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a:srgbClr val="000818"/>
    <a:srgbClr val="2F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8" autoAdjust="0"/>
    <p:restoredTop sz="87409" autoAdjust="0"/>
  </p:normalViewPr>
  <p:slideViewPr>
    <p:cSldViewPr snapToGrid="0">
      <p:cViewPr varScale="1">
        <p:scale>
          <a:sx n="71" d="100"/>
          <a:sy n="71" d="100"/>
        </p:scale>
        <p:origin x="941" y="58"/>
      </p:cViewPr>
      <p:guideLst/>
    </p:cSldViewPr>
  </p:slideViewPr>
  <p:outlineViewPr>
    <p:cViewPr>
      <p:scale>
        <a:sx n="33" d="100"/>
        <a:sy n="33" d="100"/>
      </p:scale>
      <p:origin x="0" y="-22392"/>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66" d="100"/>
          <a:sy n="66" d="100"/>
        </p:scale>
        <p:origin x="2486" y="1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11BD7-A458-B947-BA38-C76BDFF76B2E}" type="doc">
      <dgm:prSet loTypeId="urn:microsoft.com/office/officeart/2005/8/layout/radial4" loCatId="" qsTypeId="urn:microsoft.com/office/officeart/2005/8/quickstyle/simple4" qsCatId="simple" csTypeId="urn:microsoft.com/office/officeart/2005/8/colors/accent0_3" csCatId="mainScheme" phldr="1"/>
      <dgm:spPr/>
      <dgm:t>
        <a:bodyPr/>
        <a:lstStyle/>
        <a:p>
          <a:endParaRPr lang="en-US"/>
        </a:p>
      </dgm:t>
    </dgm:pt>
    <dgm:pt modelId="{3F5CE038-08DC-0448-A96B-8C23EAD903FF}">
      <dgm:prSet phldrT="[Text]" custT="1"/>
      <dgm:spPr/>
      <dgm:t>
        <a:bodyPr/>
        <a:lstStyle/>
        <a:p>
          <a:r>
            <a:rPr lang="en-US" sz="1700" dirty="0"/>
            <a:t>Implementation Spreadsheet</a:t>
          </a:r>
        </a:p>
      </dgm:t>
    </dgm:pt>
    <dgm:pt modelId="{B5C31327-57BA-804F-9530-0BFE4686353E}" type="parTrans" cxnId="{BA319BBC-80AF-0442-A83B-6D9F1CD083A5}">
      <dgm:prSet/>
      <dgm:spPr/>
      <dgm:t>
        <a:bodyPr/>
        <a:lstStyle/>
        <a:p>
          <a:endParaRPr lang="en-US"/>
        </a:p>
      </dgm:t>
    </dgm:pt>
    <dgm:pt modelId="{6ADDEAB7-A262-FE4D-AAF2-BEA6806231BE}" type="sibTrans" cxnId="{BA319BBC-80AF-0442-A83B-6D9F1CD083A5}">
      <dgm:prSet/>
      <dgm:spPr/>
      <dgm:t>
        <a:bodyPr/>
        <a:lstStyle/>
        <a:p>
          <a:endParaRPr lang="en-US"/>
        </a:p>
      </dgm:t>
    </dgm:pt>
    <dgm:pt modelId="{DD554797-44E6-3D47-AA28-C050796E5CDF}">
      <dgm:prSet phldrT="[Text]"/>
      <dgm:spPr/>
      <dgm:t>
        <a:bodyPr/>
        <a:lstStyle/>
        <a:p>
          <a:r>
            <a:rPr lang="en-US" dirty="0"/>
            <a:t>Gen v2 MMG</a:t>
          </a:r>
        </a:p>
      </dgm:t>
    </dgm:pt>
    <dgm:pt modelId="{A59326D5-C057-BE48-BEBF-1C72A489AA61}" type="parTrans" cxnId="{CDDED982-8F18-4643-B652-699BB7D5F6E7}">
      <dgm:prSet/>
      <dgm:spPr/>
      <dgm:t>
        <a:bodyPr/>
        <a:lstStyle/>
        <a:p>
          <a:endParaRPr lang="en-US"/>
        </a:p>
      </dgm:t>
    </dgm:pt>
    <dgm:pt modelId="{0AA09FF1-8D07-E541-B81F-547E4CC9410B}" type="sibTrans" cxnId="{CDDED982-8F18-4643-B652-699BB7D5F6E7}">
      <dgm:prSet/>
      <dgm:spPr/>
      <dgm:t>
        <a:bodyPr/>
        <a:lstStyle/>
        <a:p>
          <a:endParaRPr lang="en-US"/>
        </a:p>
      </dgm:t>
    </dgm:pt>
    <dgm:pt modelId="{BBF15A6A-2219-9940-B95F-DECF3340CA9F}">
      <dgm:prSet phldrT="[Text]"/>
      <dgm:spPr/>
      <dgm:t>
        <a:bodyPr/>
        <a:lstStyle/>
        <a:p>
          <a:r>
            <a:rPr lang="en-US" dirty="0"/>
            <a:t>Condition-specific MMG</a:t>
          </a:r>
        </a:p>
      </dgm:t>
    </dgm:pt>
    <dgm:pt modelId="{E37F574B-778B-1745-B4F5-70063C2C5E5D}" type="parTrans" cxnId="{38C2DB3E-DD7D-8042-B250-A1364261E2E1}">
      <dgm:prSet/>
      <dgm:spPr/>
      <dgm:t>
        <a:bodyPr/>
        <a:lstStyle/>
        <a:p>
          <a:endParaRPr lang="en-US"/>
        </a:p>
      </dgm:t>
    </dgm:pt>
    <dgm:pt modelId="{DADA26A8-07AB-D540-AD88-0171291C9D44}" type="sibTrans" cxnId="{38C2DB3E-DD7D-8042-B250-A1364261E2E1}">
      <dgm:prSet/>
      <dgm:spPr/>
      <dgm:t>
        <a:bodyPr/>
        <a:lstStyle/>
        <a:p>
          <a:endParaRPr lang="en-US"/>
        </a:p>
      </dgm:t>
    </dgm:pt>
    <dgm:pt modelId="{948AC12A-B75C-7548-8FB0-F15751CC4DF6}">
      <dgm:prSet phldrT="[Text]"/>
      <dgm:spPr/>
      <dgm:t>
        <a:bodyPr/>
        <a:lstStyle/>
        <a:p>
          <a:r>
            <a:rPr lang="en-US" dirty="0"/>
            <a:t>Case Notification Message Structure Specification/Profile</a:t>
          </a:r>
        </a:p>
      </dgm:t>
    </dgm:pt>
    <dgm:pt modelId="{F113D061-12DC-6844-8EE7-18C49C061A3C}" type="parTrans" cxnId="{E154591C-EE49-F244-9011-5F0462261DFA}">
      <dgm:prSet/>
      <dgm:spPr/>
      <dgm:t>
        <a:bodyPr/>
        <a:lstStyle/>
        <a:p>
          <a:endParaRPr lang="en-US"/>
        </a:p>
      </dgm:t>
    </dgm:pt>
    <dgm:pt modelId="{C0BB6E17-187E-0243-B900-F773CAEA02B0}" type="sibTrans" cxnId="{E154591C-EE49-F244-9011-5F0462261DFA}">
      <dgm:prSet/>
      <dgm:spPr/>
      <dgm:t>
        <a:bodyPr/>
        <a:lstStyle/>
        <a:p>
          <a:endParaRPr lang="en-US"/>
        </a:p>
      </dgm:t>
    </dgm:pt>
    <dgm:pt modelId="{B863D1FC-1388-8A4E-AF8E-16B3CB040CF6}">
      <dgm:prSet phldrT="[Text]"/>
      <dgm:spPr/>
      <dgm:t>
        <a:bodyPr/>
        <a:lstStyle/>
        <a:p>
          <a:r>
            <a:rPr lang="en-US" dirty="0"/>
            <a:t>State Case Reporting Forms and Mappings to Surveillance System Fields</a:t>
          </a:r>
        </a:p>
      </dgm:t>
    </dgm:pt>
    <dgm:pt modelId="{5BDC410D-3619-D241-A1DB-4FA21510D9F6}" type="sibTrans" cxnId="{87B70613-35AB-D047-BF51-42B568EC2BED}">
      <dgm:prSet/>
      <dgm:spPr/>
      <dgm:t>
        <a:bodyPr/>
        <a:lstStyle/>
        <a:p>
          <a:endParaRPr lang="en-US"/>
        </a:p>
      </dgm:t>
    </dgm:pt>
    <dgm:pt modelId="{251B1CB4-E391-6547-82E0-F79322A37AC6}" type="parTrans" cxnId="{87B70613-35AB-D047-BF51-42B568EC2BED}">
      <dgm:prSet/>
      <dgm:spPr/>
      <dgm:t>
        <a:bodyPr/>
        <a:lstStyle/>
        <a:p>
          <a:endParaRPr lang="en-US"/>
        </a:p>
      </dgm:t>
    </dgm:pt>
    <dgm:pt modelId="{3E2749F4-D3A8-1646-9AC6-DEE2ED86830B}" type="pres">
      <dgm:prSet presAssocID="{A1711BD7-A458-B947-BA38-C76BDFF76B2E}" presName="cycle" presStyleCnt="0">
        <dgm:presLayoutVars>
          <dgm:chMax val="1"/>
          <dgm:dir/>
          <dgm:animLvl val="ctr"/>
          <dgm:resizeHandles val="exact"/>
        </dgm:presLayoutVars>
      </dgm:prSet>
      <dgm:spPr/>
    </dgm:pt>
    <dgm:pt modelId="{BBC8F686-4CF2-4F4A-B933-1F33A9780D8E}" type="pres">
      <dgm:prSet presAssocID="{3F5CE038-08DC-0448-A96B-8C23EAD903FF}" presName="centerShape" presStyleLbl="node0" presStyleIdx="0" presStyleCnt="1" custScaleX="158069" custScaleY="111119"/>
      <dgm:spPr/>
    </dgm:pt>
    <dgm:pt modelId="{79E55A90-D886-074C-A2CB-96B895656D02}" type="pres">
      <dgm:prSet presAssocID="{F113D061-12DC-6844-8EE7-18C49C061A3C}" presName="parTrans" presStyleLbl="bgSibTrans2D1" presStyleIdx="0" presStyleCnt="4"/>
      <dgm:spPr/>
    </dgm:pt>
    <dgm:pt modelId="{E15D4041-9040-354E-AA6D-912CC4F6C057}" type="pres">
      <dgm:prSet presAssocID="{948AC12A-B75C-7548-8FB0-F15751CC4DF6}" presName="node" presStyleLbl="node1" presStyleIdx="0" presStyleCnt="4" custRadScaleRad="142877" custRadScaleInc="-9503">
        <dgm:presLayoutVars>
          <dgm:bulletEnabled val="1"/>
        </dgm:presLayoutVars>
      </dgm:prSet>
      <dgm:spPr/>
    </dgm:pt>
    <dgm:pt modelId="{1DBD52E9-6384-A24B-A6B4-26B0353553F2}" type="pres">
      <dgm:prSet presAssocID="{A59326D5-C057-BE48-BEBF-1C72A489AA61}" presName="parTrans" presStyleLbl="bgSibTrans2D1" presStyleIdx="1" presStyleCnt="4" custLinFactNeighborX="-19741" custLinFactNeighborY="-6447"/>
      <dgm:spPr/>
    </dgm:pt>
    <dgm:pt modelId="{41A44146-C9B2-2D44-9704-BE124A21C82A}" type="pres">
      <dgm:prSet presAssocID="{DD554797-44E6-3D47-AA28-C050796E5CDF}" presName="node" presStyleLbl="node1" presStyleIdx="1" presStyleCnt="4" custRadScaleRad="115074" custRadScaleInc="-19561">
        <dgm:presLayoutVars>
          <dgm:bulletEnabled val="1"/>
        </dgm:presLayoutVars>
      </dgm:prSet>
      <dgm:spPr/>
    </dgm:pt>
    <dgm:pt modelId="{6707FEB4-B78D-DA41-BA89-AC6A9160A964}" type="pres">
      <dgm:prSet presAssocID="{E37F574B-778B-1745-B4F5-70063C2C5E5D}" presName="parTrans" presStyleLbl="bgSibTrans2D1" presStyleIdx="2" presStyleCnt="4" custLinFactNeighborX="17209" custLinFactNeighborY="11327"/>
      <dgm:spPr/>
    </dgm:pt>
    <dgm:pt modelId="{EBF39F12-28C5-4846-8264-3D3B695E6097}" type="pres">
      <dgm:prSet presAssocID="{BBF15A6A-2219-9940-B95F-DECF3340CA9F}" presName="node" presStyleLbl="node1" presStyleIdx="2" presStyleCnt="4">
        <dgm:presLayoutVars>
          <dgm:bulletEnabled val="1"/>
        </dgm:presLayoutVars>
      </dgm:prSet>
      <dgm:spPr/>
    </dgm:pt>
    <dgm:pt modelId="{8E363723-4CAD-9843-91C5-9BAB43F951A9}" type="pres">
      <dgm:prSet presAssocID="{251B1CB4-E391-6547-82E0-F79322A37AC6}" presName="parTrans" presStyleLbl="bgSibTrans2D1" presStyleIdx="3" presStyleCnt="4" custAng="21132508" custLinFactNeighborX="-4207" custLinFactNeighborY="-33493"/>
      <dgm:spPr/>
    </dgm:pt>
    <dgm:pt modelId="{BDAD9B51-1BB2-7F4B-858F-185B00A97AAE}" type="pres">
      <dgm:prSet presAssocID="{B863D1FC-1388-8A4E-AF8E-16B3CB040CF6}" presName="node" presStyleLbl="node1" presStyleIdx="3" presStyleCnt="4" custRadScaleRad="134556" custRadScaleInc="4863">
        <dgm:presLayoutVars>
          <dgm:bulletEnabled val="1"/>
        </dgm:presLayoutVars>
      </dgm:prSet>
      <dgm:spPr/>
    </dgm:pt>
  </dgm:ptLst>
  <dgm:cxnLst>
    <dgm:cxn modelId="{87B70613-35AB-D047-BF51-42B568EC2BED}" srcId="{3F5CE038-08DC-0448-A96B-8C23EAD903FF}" destId="{B863D1FC-1388-8A4E-AF8E-16B3CB040CF6}" srcOrd="3" destOrd="0" parTransId="{251B1CB4-E391-6547-82E0-F79322A37AC6}" sibTransId="{5BDC410D-3619-D241-A1DB-4FA21510D9F6}"/>
    <dgm:cxn modelId="{B93E461B-091C-4F62-BE18-5B7C4EE4F934}" type="presOf" srcId="{DD554797-44E6-3D47-AA28-C050796E5CDF}" destId="{41A44146-C9B2-2D44-9704-BE124A21C82A}" srcOrd="0" destOrd="0" presId="urn:microsoft.com/office/officeart/2005/8/layout/radial4"/>
    <dgm:cxn modelId="{E154591C-EE49-F244-9011-5F0462261DFA}" srcId="{3F5CE038-08DC-0448-A96B-8C23EAD903FF}" destId="{948AC12A-B75C-7548-8FB0-F15751CC4DF6}" srcOrd="0" destOrd="0" parTransId="{F113D061-12DC-6844-8EE7-18C49C061A3C}" sibTransId="{C0BB6E17-187E-0243-B900-F773CAEA02B0}"/>
    <dgm:cxn modelId="{CD98BC1F-1FC7-45F7-8701-200DA855C8B4}" type="presOf" srcId="{BBF15A6A-2219-9940-B95F-DECF3340CA9F}" destId="{EBF39F12-28C5-4846-8264-3D3B695E6097}" srcOrd="0" destOrd="0" presId="urn:microsoft.com/office/officeart/2005/8/layout/radial4"/>
    <dgm:cxn modelId="{B4ED2023-735B-4872-B7D3-95C8A14BEAB5}" type="presOf" srcId="{E37F574B-778B-1745-B4F5-70063C2C5E5D}" destId="{6707FEB4-B78D-DA41-BA89-AC6A9160A964}" srcOrd="0" destOrd="0" presId="urn:microsoft.com/office/officeart/2005/8/layout/radial4"/>
    <dgm:cxn modelId="{4CF9B12C-0547-459C-9146-34CE6DE206D2}" type="presOf" srcId="{B863D1FC-1388-8A4E-AF8E-16B3CB040CF6}" destId="{BDAD9B51-1BB2-7F4B-858F-185B00A97AAE}" srcOrd="0" destOrd="0" presId="urn:microsoft.com/office/officeart/2005/8/layout/radial4"/>
    <dgm:cxn modelId="{C79CDD2D-C729-4BBF-BAD7-BD77042F861C}" type="presOf" srcId="{A1711BD7-A458-B947-BA38-C76BDFF76B2E}" destId="{3E2749F4-D3A8-1646-9AC6-DEE2ED86830B}" srcOrd="0" destOrd="0" presId="urn:microsoft.com/office/officeart/2005/8/layout/radial4"/>
    <dgm:cxn modelId="{38C2DB3E-DD7D-8042-B250-A1364261E2E1}" srcId="{3F5CE038-08DC-0448-A96B-8C23EAD903FF}" destId="{BBF15A6A-2219-9940-B95F-DECF3340CA9F}" srcOrd="2" destOrd="0" parTransId="{E37F574B-778B-1745-B4F5-70063C2C5E5D}" sibTransId="{DADA26A8-07AB-D540-AD88-0171291C9D44}"/>
    <dgm:cxn modelId="{1D046E3F-559F-43C3-862C-09F4195A6F52}" type="presOf" srcId="{948AC12A-B75C-7548-8FB0-F15751CC4DF6}" destId="{E15D4041-9040-354E-AA6D-912CC4F6C057}" srcOrd="0" destOrd="0" presId="urn:microsoft.com/office/officeart/2005/8/layout/radial4"/>
    <dgm:cxn modelId="{EBF04770-B70C-4B4A-B569-FDF4DE230548}" type="presOf" srcId="{3F5CE038-08DC-0448-A96B-8C23EAD903FF}" destId="{BBC8F686-4CF2-4F4A-B933-1F33A9780D8E}" srcOrd="0" destOrd="0" presId="urn:microsoft.com/office/officeart/2005/8/layout/radial4"/>
    <dgm:cxn modelId="{CDDED982-8F18-4643-B652-699BB7D5F6E7}" srcId="{3F5CE038-08DC-0448-A96B-8C23EAD903FF}" destId="{DD554797-44E6-3D47-AA28-C050796E5CDF}" srcOrd="1" destOrd="0" parTransId="{A59326D5-C057-BE48-BEBF-1C72A489AA61}" sibTransId="{0AA09FF1-8D07-E541-B81F-547E4CC9410B}"/>
    <dgm:cxn modelId="{9886709B-8D49-498D-999D-388A20367295}" type="presOf" srcId="{F113D061-12DC-6844-8EE7-18C49C061A3C}" destId="{79E55A90-D886-074C-A2CB-96B895656D02}" srcOrd="0" destOrd="0" presId="urn:microsoft.com/office/officeart/2005/8/layout/radial4"/>
    <dgm:cxn modelId="{9A39FDAE-ABBE-4496-9A76-DD43054C5780}" type="presOf" srcId="{A59326D5-C057-BE48-BEBF-1C72A489AA61}" destId="{1DBD52E9-6384-A24B-A6B4-26B0353553F2}" srcOrd="0" destOrd="0" presId="urn:microsoft.com/office/officeart/2005/8/layout/radial4"/>
    <dgm:cxn modelId="{BA319BBC-80AF-0442-A83B-6D9F1CD083A5}" srcId="{A1711BD7-A458-B947-BA38-C76BDFF76B2E}" destId="{3F5CE038-08DC-0448-A96B-8C23EAD903FF}" srcOrd="0" destOrd="0" parTransId="{B5C31327-57BA-804F-9530-0BFE4686353E}" sibTransId="{6ADDEAB7-A262-FE4D-AAF2-BEA6806231BE}"/>
    <dgm:cxn modelId="{83C224C4-CA3B-4354-92E8-F880C6627CCA}" type="presOf" srcId="{251B1CB4-E391-6547-82E0-F79322A37AC6}" destId="{8E363723-4CAD-9843-91C5-9BAB43F951A9}" srcOrd="0" destOrd="0" presId="urn:microsoft.com/office/officeart/2005/8/layout/radial4"/>
    <dgm:cxn modelId="{67F1CA58-9B73-4795-AB30-E624B11EF908}" type="presParOf" srcId="{3E2749F4-D3A8-1646-9AC6-DEE2ED86830B}" destId="{BBC8F686-4CF2-4F4A-B933-1F33A9780D8E}" srcOrd="0" destOrd="0" presId="urn:microsoft.com/office/officeart/2005/8/layout/radial4"/>
    <dgm:cxn modelId="{EC8156F1-8998-4B2E-946C-790B71D6E491}" type="presParOf" srcId="{3E2749F4-D3A8-1646-9AC6-DEE2ED86830B}" destId="{79E55A90-D886-074C-A2CB-96B895656D02}" srcOrd="1" destOrd="0" presId="urn:microsoft.com/office/officeart/2005/8/layout/radial4"/>
    <dgm:cxn modelId="{18D2347A-694A-4BEB-9BD9-469E4E216507}" type="presParOf" srcId="{3E2749F4-D3A8-1646-9AC6-DEE2ED86830B}" destId="{E15D4041-9040-354E-AA6D-912CC4F6C057}" srcOrd="2" destOrd="0" presId="urn:microsoft.com/office/officeart/2005/8/layout/radial4"/>
    <dgm:cxn modelId="{1DAD64A6-A721-413B-AFE5-E0424123CD8C}" type="presParOf" srcId="{3E2749F4-D3A8-1646-9AC6-DEE2ED86830B}" destId="{1DBD52E9-6384-A24B-A6B4-26B0353553F2}" srcOrd="3" destOrd="0" presId="urn:microsoft.com/office/officeart/2005/8/layout/radial4"/>
    <dgm:cxn modelId="{3185F2D6-9B54-44C6-B812-BD6771B011AB}" type="presParOf" srcId="{3E2749F4-D3A8-1646-9AC6-DEE2ED86830B}" destId="{41A44146-C9B2-2D44-9704-BE124A21C82A}" srcOrd="4" destOrd="0" presId="urn:microsoft.com/office/officeart/2005/8/layout/radial4"/>
    <dgm:cxn modelId="{80DB86F2-0720-434D-91BF-4CE645827C44}" type="presParOf" srcId="{3E2749F4-D3A8-1646-9AC6-DEE2ED86830B}" destId="{6707FEB4-B78D-DA41-BA89-AC6A9160A964}" srcOrd="5" destOrd="0" presId="urn:microsoft.com/office/officeart/2005/8/layout/radial4"/>
    <dgm:cxn modelId="{D15708CD-E108-41C7-B267-7096200446CC}" type="presParOf" srcId="{3E2749F4-D3A8-1646-9AC6-DEE2ED86830B}" destId="{EBF39F12-28C5-4846-8264-3D3B695E6097}" srcOrd="6" destOrd="0" presId="urn:microsoft.com/office/officeart/2005/8/layout/radial4"/>
    <dgm:cxn modelId="{5003068D-B34D-479D-883B-5B07839C70AB}" type="presParOf" srcId="{3E2749F4-D3A8-1646-9AC6-DEE2ED86830B}" destId="{8E363723-4CAD-9843-91C5-9BAB43F951A9}" srcOrd="7" destOrd="0" presId="urn:microsoft.com/office/officeart/2005/8/layout/radial4"/>
    <dgm:cxn modelId="{63775658-372A-42B6-BE25-014665595B6B}" type="presParOf" srcId="{3E2749F4-D3A8-1646-9AC6-DEE2ED86830B}" destId="{BDAD9B51-1BB2-7F4B-858F-185B00A97AA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52BC4-5540-44B7-8213-E70A87FDCF0F}" type="doc">
      <dgm:prSet loTypeId="urn:microsoft.com/office/officeart/2005/8/layout/hProcess10" loCatId="process" qsTypeId="urn:microsoft.com/office/officeart/2005/8/quickstyle/simple1" qsCatId="simple" csTypeId="urn:microsoft.com/office/officeart/2005/8/colors/accent5_2" csCatId="accent5" phldr="1"/>
      <dgm:spPr/>
      <dgm:t>
        <a:bodyPr/>
        <a:lstStyle/>
        <a:p>
          <a:endParaRPr lang="en-US"/>
        </a:p>
      </dgm:t>
    </dgm:pt>
    <dgm:pt modelId="{DEFF78C2-BC4C-4986-8C72-8D594F6BA14C}">
      <dgm:prSet phldrT="[Text]" custT="1"/>
      <dgm:spPr/>
      <dgm:t>
        <a:bodyPr/>
        <a:lstStyle/>
        <a:p>
          <a:r>
            <a:rPr lang="en-US" sz="2000" dirty="0"/>
            <a:t>Data Fields</a:t>
          </a:r>
        </a:p>
      </dgm:t>
    </dgm:pt>
    <dgm:pt modelId="{664FF1E0-8C20-4C96-9FC5-02B66E35AC57}" type="parTrans" cxnId="{ADE6FD85-2B00-492E-B115-3FF06295BCC5}">
      <dgm:prSet/>
      <dgm:spPr/>
      <dgm:t>
        <a:bodyPr/>
        <a:lstStyle/>
        <a:p>
          <a:endParaRPr lang="en-US"/>
        </a:p>
      </dgm:t>
    </dgm:pt>
    <dgm:pt modelId="{28F81354-CF3D-4EC5-A39C-ADC4BEFA7D8B}" type="sibTrans" cxnId="{ADE6FD85-2B00-492E-B115-3FF06295BCC5}">
      <dgm:prSet/>
      <dgm:spPr/>
      <dgm:t>
        <a:bodyPr/>
        <a:lstStyle/>
        <a:p>
          <a:endParaRPr lang="en-US" dirty="0"/>
        </a:p>
      </dgm:t>
    </dgm:pt>
    <dgm:pt modelId="{D790CA04-292A-4313-BEC1-83F0276BED02}">
      <dgm:prSet phldrT="[Text]" custT="1"/>
      <dgm:spPr/>
      <dgm:t>
        <a:bodyPr/>
        <a:lstStyle/>
        <a:p>
          <a:r>
            <a:rPr lang="en-US" sz="1600" dirty="0"/>
            <a:t>Date of Birth</a:t>
          </a:r>
        </a:p>
      </dgm:t>
    </dgm:pt>
    <dgm:pt modelId="{CC2C23B5-54DF-4EB9-9F65-814F5EEDC931}" type="parTrans" cxnId="{FC3FD1D9-3F92-41CB-AB3A-98FA04136633}">
      <dgm:prSet/>
      <dgm:spPr/>
      <dgm:t>
        <a:bodyPr/>
        <a:lstStyle/>
        <a:p>
          <a:endParaRPr lang="en-US"/>
        </a:p>
      </dgm:t>
    </dgm:pt>
    <dgm:pt modelId="{CE61FC12-D8D8-4421-8DCB-C16E0F504A95}" type="sibTrans" cxnId="{FC3FD1D9-3F92-41CB-AB3A-98FA04136633}">
      <dgm:prSet/>
      <dgm:spPr/>
      <dgm:t>
        <a:bodyPr/>
        <a:lstStyle/>
        <a:p>
          <a:endParaRPr lang="en-US"/>
        </a:p>
      </dgm:t>
    </dgm:pt>
    <dgm:pt modelId="{B50DC97A-981A-47C5-AC53-DB6C332946EA}">
      <dgm:prSet phldrT="[Text]"/>
      <dgm:spPr/>
      <dgm:t>
        <a:bodyPr/>
        <a:lstStyle/>
        <a:p>
          <a:r>
            <a:rPr lang="en-US" dirty="0"/>
            <a:t>MMG Fields</a:t>
          </a:r>
        </a:p>
      </dgm:t>
    </dgm:pt>
    <dgm:pt modelId="{AACCCDD4-6C7A-464D-ADE0-44C799A0FCB6}" type="parTrans" cxnId="{3B0CFE1B-CF99-48F4-A51C-DCEA00380B3D}">
      <dgm:prSet/>
      <dgm:spPr/>
      <dgm:t>
        <a:bodyPr/>
        <a:lstStyle/>
        <a:p>
          <a:endParaRPr lang="en-US"/>
        </a:p>
      </dgm:t>
    </dgm:pt>
    <dgm:pt modelId="{5DF10C86-EC82-40CF-91F7-DC5B6A686960}" type="sibTrans" cxnId="{3B0CFE1B-CF99-48F4-A51C-DCEA00380B3D}">
      <dgm:prSet/>
      <dgm:spPr/>
      <dgm:t>
        <a:bodyPr/>
        <a:lstStyle/>
        <a:p>
          <a:endParaRPr lang="en-US" dirty="0"/>
        </a:p>
      </dgm:t>
    </dgm:pt>
    <dgm:pt modelId="{6B49A3B2-4037-436D-A725-178217209B94}">
      <dgm:prSet phldrT="[Text]"/>
      <dgm:spPr/>
      <dgm:t>
        <a:bodyPr/>
        <a:lstStyle/>
        <a:p>
          <a:r>
            <a:rPr lang="en-US" dirty="0"/>
            <a:t>DEM115:Birthdate</a:t>
          </a:r>
        </a:p>
      </dgm:t>
    </dgm:pt>
    <dgm:pt modelId="{E780ED04-1A1F-4CC8-8C06-36698680DD5C}" type="parTrans" cxnId="{9F00D62E-42CA-43EF-9F80-671550A24F42}">
      <dgm:prSet/>
      <dgm:spPr/>
      <dgm:t>
        <a:bodyPr/>
        <a:lstStyle/>
        <a:p>
          <a:endParaRPr lang="en-US"/>
        </a:p>
      </dgm:t>
    </dgm:pt>
    <dgm:pt modelId="{2EECEF64-DD18-4842-852C-20263B3E8C96}" type="sibTrans" cxnId="{9F00D62E-42CA-43EF-9F80-671550A24F42}">
      <dgm:prSet/>
      <dgm:spPr/>
      <dgm:t>
        <a:bodyPr/>
        <a:lstStyle/>
        <a:p>
          <a:endParaRPr lang="en-US"/>
        </a:p>
      </dgm:t>
    </dgm:pt>
    <dgm:pt modelId="{8A1CD96B-6F01-4685-BBE1-CFE07E35CDD9}">
      <dgm:prSet phldrT="[Text]"/>
      <dgm:spPr/>
      <dgm:t>
        <a:bodyPr/>
        <a:lstStyle/>
        <a:p>
          <a:r>
            <a:rPr lang="en-US" dirty="0"/>
            <a:t>DEM152: Race Category</a:t>
          </a:r>
        </a:p>
      </dgm:t>
    </dgm:pt>
    <dgm:pt modelId="{E56C85C8-C951-4853-B39E-4DE0F2443145}" type="parTrans" cxnId="{93C2025B-1A61-43F7-81C8-1B9B66F1DDBF}">
      <dgm:prSet/>
      <dgm:spPr/>
      <dgm:t>
        <a:bodyPr/>
        <a:lstStyle/>
        <a:p>
          <a:endParaRPr lang="en-US"/>
        </a:p>
      </dgm:t>
    </dgm:pt>
    <dgm:pt modelId="{AC7EB1E1-13A6-4D1A-AD7B-D337C53B7451}" type="sibTrans" cxnId="{93C2025B-1A61-43F7-81C8-1B9B66F1DDBF}">
      <dgm:prSet/>
      <dgm:spPr/>
      <dgm:t>
        <a:bodyPr/>
        <a:lstStyle/>
        <a:p>
          <a:endParaRPr lang="en-US"/>
        </a:p>
      </dgm:t>
    </dgm:pt>
    <dgm:pt modelId="{9939444F-7EB0-46C1-919D-263DC5DB70C8}">
      <dgm:prSet phldrT="[Text]" custT="1"/>
      <dgm:spPr/>
      <dgm:t>
        <a:bodyPr/>
        <a:lstStyle/>
        <a:p>
          <a:r>
            <a:rPr lang="en-US" sz="1050" dirty="0"/>
            <a:t>PID|1||5276074</a:t>
          </a:r>
          <a:r>
            <a:rPr lang="en-US" sz="1100" dirty="0"/>
            <a:t>5</a:t>
          </a:r>
          <a:r>
            <a:rPr lang="en-US" sz="1050" dirty="0"/>
            <a:t>29^^^MDCH&amp;2.16.840.1.114222.4.1.3660&amp;ISO||~^^^^^^S||</a:t>
          </a:r>
          <a:r>
            <a:rPr lang="en-US" sz="1050" b="1" dirty="0"/>
            <a:t>19600101</a:t>
          </a:r>
          <a:r>
            <a:rPr lang="en-US" sz="1050" dirty="0"/>
            <a:t>|</a:t>
          </a:r>
          <a:r>
            <a:rPr lang="en-US" sz="1050" b="1" dirty="0"/>
            <a:t>F</a:t>
          </a:r>
          <a:r>
            <a:rPr lang="en-US" sz="1050" dirty="0"/>
            <a:t>||</a:t>
          </a:r>
          <a:r>
            <a:rPr lang="en-US" sz="1050" b="1" dirty="0"/>
            <a:t>2106-3^Caucasian</a:t>
          </a:r>
          <a:r>
            <a:rPr lang="en-US" sz="1050" dirty="0"/>
            <a:t>^CDCREC~1002-5^</a:t>
          </a:r>
          <a:r>
            <a:rPr lang="en-US" sz="1050" b="1" dirty="0"/>
            <a:t>American Indian^CDCREC</a:t>
          </a:r>
          <a:r>
            <a:rPr lang="en-US" sz="1050" dirty="0"/>
            <a:t>|^^ANN ARBOR^26^48105^USA^^^26161|||||||||||2135-2^Hispanic or Latino^CDCREC|||||||20141031</a:t>
          </a:r>
        </a:p>
      </dgm:t>
    </dgm:pt>
    <dgm:pt modelId="{97AD0AC0-28B6-46D7-97AA-EC6E245B6266}" type="parTrans" cxnId="{56FF907E-015D-412A-BE45-344A966A81B1}">
      <dgm:prSet/>
      <dgm:spPr/>
      <dgm:t>
        <a:bodyPr/>
        <a:lstStyle/>
        <a:p>
          <a:endParaRPr lang="en-US"/>
        </a:p>
      </dgm:t>
    </dgm:pt>
    <dgm:pt modelId="{1C17F355-C350-4486-9642-F4C251E15462}" type="sibTrans" cxnId="{56FF907E-015D-412A-BE45-344A966A81B1}">
      <dgm:prSet/>
      <dgm:spPr/>
      <dgm:t>
        <a:bodyPr/>
        <a:lstStyle/>
        <a:p>
          <a:endParaRPr lang="en-US"/>
        </a:p>
      </dgm:t>
    </dgm:pt>
    <dgm:pt modelId="{22BBC738-F8FF-47E6-B2ED-55BF4FD3BDD4}">
      <dgm:prSet phldrT="[Text]" custT="1"/>
      <dgm:spPr/>
      <dgm:t>
        <a:bodyPr/>
        <a:lstStyle/>
        <a:p>
          <a:r>
            <a:rPr lang="en-US" sz="1600" dirty="0"/>
            <a:t>Race</a:t>
          </a:r>
        </a:p>
      </dgm:t>
    </dgm:pt>
    <dgm:pt modelId="{5D9B0F39-DF26-4CDC-AE06-231691B2DEAB}" type="parTrans" cxnId="{264B2CFF-BEDB-4E4B-BECF-18D3703DE5CF}">
      <dgm:prSet/>
      <dgm:spPr/>
      <dgm:t>
        <a:bodyPr/>
        <a:lstStyle/>
        <a:p>
          <a:endParaRPr lang="en-US"/>
        </a:p>
      </dgm:t>
    </dgm:pt>
    <dgm:pt modelId="{F2EC80C0-8746-4A41-A5A9-3382763F6FEB}" type="sibTrans" cxnId="{264B2CFF-BEDB-4E4B-BECF-18D3703DE5CF}">
      <dgm:prSet/>
      <dgm:spPr/>
      <dgm:t>
        <a:bodyPr/>
        <a:lstStyle/>
        <a:p>
          <a:endParaRPr lang="en-US"/>
        </a:p>
      </dgm:t>
    </dgm:pt>
    <dgm:pt modelId="{97DFE43B-A4A7-4E89-AEE2-92E5CAD84497}">
      <dgm:prSet phldrT="[Text]" custT="1"/>
      <dgm:spPr/>
      <dgm:t>
        <a:bodyPr/>
        <a:lstStyle/>
        <a:p>
          <a:r>
            <a:rPr lang="en-US" sz="1600" dirty="0"/>
            <a:t>Ethnicity</a:t>
          </a:r>
        </a:p>
      </dgm:t>
    </dgm:pt>
    <dgm:pt modelId="{704377DB-0FE9-436C-BE65-C48E2F61B0C4}" type="parTrans" cxnId="{B6C7DC38-EC17-4ED2-8B95-9D8FD8654A60}">
      <dgm:prSet/>
      <dgm:spPr/>
      <dgm:t>
        <a:bodyPr/>
        <a:lstStyle/>
        <a:p>
          <a:endParaRPr lang="en-US"/>
        </a:p>
      </dgm:t>
    </dgm:pt>
    <dgm:pt modelId="{24D9C43C-3095-4B6D-BCAE-D1FCDA6B3EDF}" type="sibTrans" cxnId="{B6C7DC38-EC17-4ED2-8B95-9D8FD8654A60}">
      <dgm:prSet/>
      <dgm:spPr/>
      <dgm:t>
        <a:bodyPr/>
        <a:lstStyle/>
        <a:p>
          <a:endParaRPr lang="en-US"/>
        </a:p>
      </dgm:t>
    </dgm:pt>
    <dgm:pt modelId="{1FC8907B-1D41-4403-90F6-68268C912496}">
      <dgm:prSet phldrT="[Text]"/>
      <dgm:spPr/>
      <dgm:t>
        <a:bodyPr/>
        <a:lstStyle/>
        <a:p>
          <a:endParaRPr lang="en-US" dirty="0"/>
        </a:p>
      </dgm:t>
    </dgm:pt>
    <dgm:pt modelId="{2F9793C9-41B5-4CE8-A1F1-A07B79B6EC42}" type="parTrans" cxnId="{639AD17F-F067-4280-8558-6F2E8863392A}">
      <dgm:prSet/>
      <dgm:spPr/>
      <dgm:t>
        <a:bodyPr/>
        <a:lstStyle/>
        <a:p>
          <a:endParaRPr lang="en-US"/>
        </a:p>
      </dgm:t>
    </dgm:pt>
    <dgm:pt modelId="{EE0877F5-CC1C-48A8-B98C-3EFC6A899EC9}" type="sibTrans" cxnId="{639AD17F-F067-4280-8558-6F2E8863392A}">
      <dgm:prSet/>
      <dgm:spPr/>
      <dgm:t>
        <a:bodyPr/>
        <a:lstStyle/>
        <a:p>
          <a:endParaRPr lang="en-US"/>
        </a:p>
      </dgm:t>
    </dgm:pt>
    <dgm:pt modelId="{775EB380-6D56-41EF-BFFE-178BFAA4AFAB}">
      <dgm:prSet phldrT="[Text]"/>
      <dgm:spPr/>
      <dgm:t>
        <a:bodyPr/>
        <a:lstStyle/>
        <a:p>
          <a:r>
            <a:rPr lang="en-US" dirty="0"/>
            <a:t>DEM113: Subject’s Sex</a:t>
          </a:r>
        </a:p>
      </dgm:t>
    </dgm:pt>
    <dgm:pt modelId="{5B778CDB-CE71-482B-82D6-F53CBB35B74F}" type="parTrans" cxnId="{EC5516C2-4CAD-4206-B178-B75D3BEC0114}">
      <dgm:prSet/>
      <dgm:spPr/>
      <dgm:t>
        <a:bodyPr/>
        <a:lstStyle/>
        <a:p>
          <a:endParaRPr lang="en-US"/>
        </a:p>
      </dgm:t>
    </dgm:pt>
    <dgm:pt modelId="{79BC62C8-B714-4688-9E34-F396AA1EE32B}" type="sibTrans" cxnId="{EC5516C2-4CAD-4206-B178-B75D3BEC0114}">
      <dgm:prSet/>
      <dgm:spPr/>
      <dgm:t>
        <a:bodyPr/>
        <a:lstStyle/>
        <a:p>
          <a:endParaRPr lang="en-US"/>
        </a:p>
      </dgm:t>
    </dgm:pt>
    <dgm:pt modelId="{4AE4AAF2-20F3-4A67-B2BE-5535BC66DCB2}">
      <dgm:prSet phldrT="[Text]" custT="1"/>
      <dgm:spPr/>
      <dgm:t>
        <a:bodyPr/>
        <a:lstStyle/>
        <a:p>
          <a:r>
            <a:rPr lang="en-US" sz="1600" dirty="0"/>
            <a:t>Gender</a:t>
          </a:r>
        </a:p>
      </dgm:t>
    </dgm:pt>
    <dgm:pt modelId="{2BF31E04-336C-42B4-A0A6-5667E06E1409}" type="parTrans" cxnId="{654E61A3-2F5D-416E-BF0D-4FF4E54647AD}">
      <dgm:prSet/>
      <dgm:spPr/>
      <dgm:t>
        <a:bodyPr/>
        <a:lstStyle/>
        <a:p>
          <a:endParaRPr lang="en-US"/>
        </a:p>
      </dgm:t>
    </dgm:pt>
    <dgm:pt modelId="{1591B3E4-9EED-4C89-8312-24679F2D8336}" type="sibTrans" cxnId="{654E61A3-2F5D-416E-BF0D-4FF4E54647AD}">
      <dgm:prSet/>
      <dgm:spPr/>
      <dgm:t>
        <a:bodyPr/>
        <a:lstStyle/>
        <a:p>
          <a:endParaRPr lang="en-US"/>
        </a:p>
      </dgm:t>
    </dgm:pt>
    <dgm:pt modelId="{311EFDF5-69B7-4B3C-AAB5-C7F0894E7D2D}">
      <dgm:prSet phldrT="[Text]"/>
      <dgm:spPr/>
      <dgm:t>
        <a:bodyPr/>
        <a:lstStyle/>
        <a:p>
          <a:r>
            <a:rPr lang="en-US" dirty="0"/>
            <a:t>DEM155: Ethnic Group</a:t>
          </a:r>
        </a:p>
      </dgm:t>
    </dgm:pt>
    <dgm:pt modelId="{37B7B3AF-A4DC-4528-958E-01D3195BCA31}" type="parTrans" cxnId="{D1C1CF66-987B-4A81-AE2C-4DAFF49F8F3E}">
      <dgm:prSet/>
      <dgm:spPr/>
      <dgm:t>
        <a:bodyPr/>
        <a:lstStyle/>
        <a:p>
          <a:endParaRPr lang="en-US"/>
        </a:p>
      </dgm:t>
    </dgm:pt>
    <dgm:pt modelId="{51C7C529-C472-4669-9135-CFA6FEA1068E}" type="sibTrans" cxnId="{D1C1CF66-987B-4A81-AE2C-4DAFF49F8F3E}">
      <dgm:prSet/>
      <dgm:spPr/>
      <dgm:t>
        <a:bodyPr/>
        <a:lstStyle/>
        <a:p>
          <a:endParaRPr lang="en-US"/>
        </a:p>
      </dgm:t>
    </dgm:pt>
    <dgm:pt modelId="{436F6845-7270-42F6-9017-9798593A5358}">
      <dgm:prSet phldrT="[Text]" custT="1"/>
      <dgm:spPr/>
      <dgm:t>
        <a:bodyPr/>
        <a:lstStyle/>
        <a:p>
          <a:r>
            <a:rPr lang="en-US" sz="1600" dirty="0"/>
            <a:t>....</a:t>
          </a:r>
        </a:p>
      </dgm:t>
    </dgm:pt>
    <dgm:pt modelId="{CDDFC1CD-6080-469A-BD6A-4042E4F3D19E}" type="parTrans" cxnId="{4513811F-9D9A-4A7F-8642-400C6D01BDFA}">
      <dgm:prSet/>
      <dgm:spPr/>
      <dgm:t>
        <a:bodyPr/>
        <a:lstStyle/>
        <a:p>
          <a:endParaRPr lang="en-US"/>
        </a:p>
      </dgm:t>
    </dgm:pt>
    <dgm:pt modelId="{9252EB53-1346-4854-B34A-F14872783225}" type="sibTrans" cxnId="{4513811F-9D9A-4A7F-8642-400C6D01BDFA}">
      <dgm:prSet/>
      <dgm:spPr/>
      <dgm:t>
        <a:bodyPr/>
        <a:lstStyle/>
        <a:p>
          <a:endParaRPr lang="en-US"/>
        </a:p>
      </dgm:t>
    </dgm:pt>
    <dgm:pt modelId="{AC86822C-7B82-45CA-9B9D-2A887C947C27}">
      <dgm:prSet phldrT="[Text]"/>
      <dgm:spPr/>
      <dgm:t>
        <a:bodyPr/>
        <a:lstStyle/>
        <a:p>
          <a:r>
            <a:rPr lang="en-US" dirty="0"/>
            <a:t>....</a:t>
          </a:r>
        </a:p>
      </dgm:t>
    </dgm:pt>
    <dgm:pt modelId="{DE6D4573-7027-44C2-A622-364066E5EAA5}" type="parTrans" cxnId="{39C8C491-56F5-4596-BF84-3B0448503477}">
      <dgm:prSet/>
      <dgm:spPr/>
      <dgm:t>
        <a:bodyPr/>
        <a:lstStyle/>
        <a:p>
          <a:endParaRPr lang="en-US"/>
        </a:p>
      </dgm:t>
    </dgm:pt>
    <dgm:pt modelId="{DA912A82-677F-4E8B-A3B5-A40AE406B268}" type="sibTrans" cxnId="{39C8C491-56F5-4596-BF84-3B0448503477}">
      <dgm:prSet/>
      <dgm:spPr/>
      <dgm:t>
        <a:bodyPr/>
        <a:lstStyle/>
        <a:p>
          <a:endParaRPr lang="en-US"/>
        </a:p>
      </dgm:t>
    </dgm:pt>
    <dgm:pt modelId="{B9EA74A7-D185-4FA5-85BB-2741490BA11A}" type="pres">
      <dgm:prSet presAssocID="{18C52BC4-5540-44B7-8213-E70A87FDCF0F}" presName="Name0" presStyleCnt="0">
        <dgm:presLayoutVars>
          <dgm:dir/>
          <dgm:resizeHandles val="exact"/>
        </dgm:presLayoutVars>
      </dgm:prSet>
      <dgm:spPr/>
    </dgm:pt>
    <dgm:pt modelId="{DCA02DA9-74ED-484F-B63C-F4EDA2D40BF9}" type="pres">
      <dgm:prSet presAssocID="{DEFF78C2-BC4C-4986-8C72-8D594F6BA14C}" presName="composite" presStyleCnt="0"/>
      <dgm:spPr/>
    </dgm:pt>
    <dgm:pt modelId="{FE73362C-7D6F-420A-995A-74E52C104849}" type="pres">
      <dgm:prSet presAssocID="{DEFF78C2-BC4C-4986-8C72-8D594F6BA14C}" presName="imagSh" presStyleLbl="bgImgPlace1" presStyleIdx="0" presStyleCnt="3" custScaleX="177156" custScaleY="177156"/>
      <dgm:spPr/>
    </dgm:pt>
    <dgm:pt modelId="{EBB32783-1824-49C4-99DA-525ED401D15C}" type="pres">
      <dgm:prSet presAssocID="{DEFF78C2-BC4C-4986-8C72-8D594F6BA14C}" presName="txNode" presStyleLbl="node1" presStyleIdx="0" presStyleCnt="3" custScaleX="177156" custScaleY="161051" custLinFactNeighborY="-16882">
        <dgm:presLayoutVars>
          <dgm:bulletEnabled val="1"/>
        </dgm:presLayoutVars>
      </dgm:prSet>
      <dgm:spPr/>
    </dgm:pt>
    <dgm:pt modelId="{F7767CAC-CBEB-412D-BF39-CB59AA8D2977}" type="pres">
      <dgm:prSet presAssocID="{28F81354-CF3D-4EC5-A39C-ADC4BEFA7D8B}" presName="sibTrans" presStyleLbl="sibTrans2D1" presStyleIdx="0" presStyleCnt="2"/>
      <dgm:spPr/>
    </dgm:pt>
    <dgm:pt modelId="{3D41885E-DB61-4302-ACAB-12DB83E818B9}" type="pres">
      <dgm:prSet presAssocID="{28F81354-CF3D-4EC5-A39C-ADC4BEFA7D8B}" presName="connTx" presStyleLbl="sibTrans2D1" presStyleIdx="0" presStyleCnt="2"/>
      <dgm:spPr/>
    </dgm:pt>
    <dgm:pt modelId="{B9C103B9-A715-4FF9-9ED0-9F0EFBCCD06E}" type="pres">
      <dgm:prSet presAssocID="{B50DC97A-981A-47C5-AC53-DB6C332946EA}" presName="composite" presStyleCnt="0"/>
      <dgm:spPr/>
    </dgm:pt>
    <dgm:pt modelId="{A2DA0958-64DB-4219-ABD5-D1FEB0EB2755}" type="pres">
      <dgm:prSet presAssocID="{B50DC97A-981A-47C5-AC53-DB6C332946EA}" presName="imagSh" presStyleLbl="bgImgPlace1" presStyleIdx="1" presStyleCnt="3" custScaleX="177156" custScaleY="177156"/>
      <dgm:spPr/>
    </dgm:pt>
    <dgm:pt modelId="{6355343B-6E7B-4A60-9BA2-B25DE80F4D1A}" type="pres">
      <dgm:prSet presAssocID="{B50DC97A-981A-47C5-AC53-DB6C332946EA}" presName="txNode" presStyleLbl="node1" presStyleIdx="1" presStyleCnt="3" custScaleX="177156" custScaleY="161051" custLinFactNeighborY="-16882">
        <dgm:presLayoutVars>
          <dgm:bulletEnabled val="1"/>
        </dgm:presLayoutVars>
      </dgm:prSet>
      <dgm:spPr/>
    </dgm:pt>
    <dgm:pt modelId="{DCB0E669-B5F7-49EA-9C5C-1C5A0AE95321}" type="pres">
      <dgm:prSet presAssocID="{5DF10C86-EC82-40CF-91F7-DC5B6A686960}" presName="sibTrans" presStyleLbl="sibTrans2D1" presStyleIdx="1" presStyleCnt="2"/>
      <dgm:spPr/>
    </dgm:pt>
    <dgm:pt modelId="{6B0762EE-A35F-4721-946C-122E56D3489C}" type="pres">
      <dgm:prSet presAssocID="{5DF10C86-EC82-40CF-91F7-DC5B6A686960}" presName="connTx" presStyleLbl="sibTrans2D1" presStyleIdx="1" presStyleCnt="2"/>
      <dgm:spPr/>
    </dgm:pt>
    <dgm:pt modelId="{9F730C5C-E3D2-4B93-8D47-A712F3E6A282}" type="pres">
      <dgm:prSet presAssocID="{9939444F-7EB0-46C1-919D-263DC5DB70C8}" presName="composite" presStyleCnt="0"/>
      <dgm:spPr/>
    </dgm:pt>
    <dgm:pt modelId="{A299FD7D-3433-4FC3-B358-740EDD8F0FD0}" type="pres">
      <dgm:prSet presAssocID="{9939444F-7EB0-46C1-919D-263DC5DB70C8}" presName="imagSh" presStyleLbl="bgImgPlace1" presStyleIdx="2" presStyleCnt="3" custScaleX="177156" custScaleY="177156"/>
      <dgm:spPr/>
    </dgm:pt>
    <dgm:pt modelId="{BDC487BE-D4C6-40C6-B7ED-005F07014E88}" type="pres">
      <dgm:prSet presAssocID="{9939444F-7EB0-46C1-919D-263DC5DB70C8}" presName="txNode" presStyleLbl="node1" presStyleIdx="2" presStyleCnt="3" custScaleX="177156" custScaleY="161051" custLinFactNeighborY="-16882">
        <dgm:presLayoutVars>
          <dgm:bulletEnabled val="1"/>
        </dgm:presLayoutVars>
      </dgm:prSet>
      <dgm:spPr/>
    </dgm:pt>
  </dgm:ptLst>
  <dgm:cxnLst>
    <dgm:cxn modelId="{9647320B-B6A6-4E83-9900-E0F9028C91F7}" type="presOf" srcId="{8A1CD96B-6F01-4685-BBE1-CFE07E35CDD9}" destId="{6355343B-6E7B-4A60-9BA2-B25DE80F4D1A}" srcOrd="0" destOrd="3" presId="urn:microsoft.com/office/officeart/2005/8/layout/hProcess10"/>
    <dgm:cxn modelId="{C69AF310-6526-45AC-82FB-B245790CE408}" type="presOf" srcId="{AC86822C-7B82-45CA-9B9D-2A887C947C27}" destId="{6355343B-6E7B-4A60-9BA2-B25DE80F4D1A}" srcOrd="0" destOrd="5" presId="urn:microsoft.com/office/officeart/2005/8/layout/hProcess10"/>
    <dgm:cxn modelId="{EAB2541A-9651-4F23-9AE2-CBBD4C73AA08}" type="presOf" srcId="{18C52BC4-5540-44B7-8213-E70A87FDCF0F}" destId="{B9EA74A7-D185-4FA5-85BB-2741490BA11A}" srcOrd="0" destOrd="0" presId="urn:microsoft.com/office/officeart/2005/8/layout/hProcess10"/>
    <dgm:cxn modelId="{3B0CFE1B-CF99-48F4-A51C-DCEA00380B3D}" srcId="{18C52BC4-5540-44B7-8213-E70A87FDCF0F}" destId="{B50DC97A-981A-47C5-AC53-DB6C332946EA}" srcOrd="1" destOrd="0" parTransId="{AACCCDD4-6C7A-464D-ADE0-44C799A0FCB6}" sibTransId="{5DF10C86-EC82-40CF-91F7-DC5B6A686960}"/>
    <dgm:cxn modelId="{4513811F-9D9A-4A7F-8642-400C6D01BDFA}" srcId="{DEFF78C2-BC4C-4986-8C72-8D594F6BA14C}" destId="{436F6845-7270-42F6-9017-9798593A5358}" srcOrd="4" destOrd="0" parTransId="{CDDFC1CD-6080-469A-BD6A-4042E4F3D19E}" sibTransId="{9252EB53-1346-4854-B34A-F14872783225}"/>
    <dgm:cxn modelId="{5D62942A-3632-4723-91B1-6EFC46DA4ABE}" type="presOf" srcId="{5DF10C86-EC82-40CF-91F7-DC5B6A686960}" destId="{6B0762EE-A35F-4721-946C-122E56D3489C}" srcOrd="1" destOrd="0" presId="urn:microsoft.com/office/officeart/2005/8/layout/hProcess10"/>
    <dgm:cxn modelId="{9F00D62E-42CA-43EF-9F80-671550A24F42}" srcId="{B50DC97A-981A-47C5-AC53-DB6C332946EA}" destId="{6B49A3B2-4037-436D-A725-178217209B94}" srcOrd="0" destOrd="0" parTransId="{E780ED04-1A1F-4CC8-8C06-36698680DD5C}" sibTransId="{2EECEF64-DD18-4842-852C-20263B3E8C96}"/>
    <dgm:cxn modelId="{904CA12F-183C-4AF4-A092-700002933585}" type="presOf" srcId="{6B49A3B2-4037-436D-A725-178217209B94}" destId="{6355343B-6E7B-4A60-9BA2-B25DE80F4D1A}" srcOrd="0" destOrd="1" presId="urn:microsoft.com/office/officeart/2005/8/layout/hProcess10"/>
    <dgm:cxn modelId="{B6C7DC38-EC17-4ED2-8B95-9D8FD8654A60}" srcId="{DEFF78C2-BC4C-4986-8C72-8D594F6BA14C}" destId="{97DFE43B-A4A7-4E89-AEE2-92E5CAD84497}" srcOrd="3" destOrd="0" parTransId="{704377DB-0FE9-436C-BE65-C48E2F61B0C4}" sibTransId="{24D9C43C-3095-4B6D-BCAE-D1FCDA6B3EDF}"/>
    <dgm:cxn modelId="{93C2025B-1A61-43F7-81C8-1B9B66F1DDBF}" srcId="{B50DC97A-981A-47C5-AC53-DB6C332946EA}" destId="{8A1CD96B-6F01-4685-BBE1-CFE07E35CDD9}" srcOrd="2" destOrd="0" parTransId="{E56C85C8-C951-4853-B39E-4DE0F2443145}" sibTransId="{AC7EB1E1-13A6-4D1A-AD7B-D337C53B7451}"/>
    <dgm:cxn modelId="{0C93AF41-FC27-4D4E-88CE-7481E182DAD1}" type="presOf" srcId="{D790CA04-292A-4313-BEC1-83F0276BED02}" destId="{EBB32783-1824-49C4-99DA-525ED401D15C}" srcOrd="0" destOrd="1" presId="urn:microsoft.com/office/officeart/2005/8/layout/hProcess10"/>
    <dgm:cxn modelId="{D1C1CF66-987B-4A81-AE2C-4DAFF49F8F3E}" srcId="{B50DC97A-981A-47C5-AC53-DB6C332946EA}" destId="{311EFDF5-69B7-4B3C-AAB5-C7F0894E7D2D}" srcOrd="3" destOrd="0" parTransId="{37B7B3AF-A4DC-4528-958E-01D3195BCA31}" sibTransId="{51C7C529-C472-4669-9135-CFA6FEA1068E}"/>
    <dgm:cxn modelId="{49D7A24B-6B15-418F-8B1B-E1CF789C252F}" type="presOf" srcId="{9939444F-7EB0-46C1-919D-263DC5DB70C8}" destId="{BDC487BE-D4C6-40C6-B7ED-005F07014E88}" srcOrd="0" destOrd="0" presId="urn:microsoft.com/office/officeart/2005/8/layout/hProcess10"/>
    <dgm:cxn modelId="{1FADBE6E-F1F9-48FB-A46A-FF566256AB7D}" type="presOf" srcId="{436F6845-7270-42F6-9017-9798593A5358}" destId="{EBB32783-1824-49C4-99DA-525ED401D15C}" srcOrd="0" destOrd="5" presId="urn:microsoft.com/office/officeart/2005/8/layout/hProcess10"/>
    <dgm:cxn modelId="{35C92F6F-6ED2-4412-964A-122CCDA93D40}" type="presOf" srcId="{311EFDF5-69B7-4B3C-AAB5-C7F0894E7D2D}" destId="{6355343B-6E7B-4A60-9BA2-B25DE80F4D1A}" srcOrd="0" destOrd="4" presId="urn:microsoft.com/office/officeart/2005/8/layout/hProcess10"/>
    <dgm:cxn modelId="{CDCAB454-73B3-4FF7-9384-F48398547EBD}" type="presOf" srcId="{4AE4AAF2-20F3-4A67-B2BE-5535BC66DCB2}" destId="{EBB32783-1824-49C4-99DA-525ED401D15C}" srcOrd="0" destOrd="2" presId="urn:microsoft.com/office/officeart/2005/8/layout/hProcess10"/>
    <dgm:cxn modelId="{5FFF7F75-2CBA-4661-8DED-E888E506E6FC}" type="presOf" srcId="{5DF10C86-EC82-40CF-91F7-DC5B6A686960}" destId="{DCB0E669-B5F7-49EA-9C5C-1C5A0AE95321}" srcOrd="0" destOrd="0" presId="urn:microsoft.com/office/officeart/2005/8/layout/hProcess10"/>
    <dgm:cxn modelId="{56FF907E-015D-412A-BE45-344A966A81B1}" srcId="{18C52BC4-5540-44B7-8213-E70A87FDCF0F}" destId="{9939444F-7EB0-46C1-919D-263DC5DB70C8}" srcOrd="2" destOrd="0" parTransId="{97AD0AC0-28B6-46D7-97AA-EC6E245B6266}" sibTransId="{1C17F355-C350-4486-9642-F4C251E15462}"/>
    <dgm:cxn modelId="{639AD17F-F067-4280-8558-6F2E8863392A}" srcId="{B50DC97A-981A-47C5-AC53-DB6C332946EA}" destId="{1FC8907B-1D41-4403-90F6-68268C912496}" srcOrd="5" destOrd="0" parTransId="{2F9793C9-41B5-4CE8-A1F1-A07B79B6EC42}" sibTransId="{EE0877F5-CC1C-48A8-B98C-3EFC6A899EC9}"/>
    <dgm:cxn modelId="{ADE6FD85-2B00-492E-B115-3FF06295BCC5}" srcId="{18C52BC4-5540-44B7-8213-E70A87FDCF0F}" destId="{DEFF78C2-BC4C-4986-8C72-8D594F6BA14C}" srcOrd="0" destOrd="0" parTransId="{664FF1E0-8C20-4C96-9FC5-02B66E35AC57}" sibTransId="{28F81354-CF3D-4EC5-A39C-ADC4BEFA7D8B}"/>
    <dgm:cxn modelId="{39C8C491-56F5-4596-BF84-3B0448503477}" srcId="{B50DC97A-981A-47C5-AC53-DB6C332946EA}" destId="{AC86822C-7B82-45CA-9B9D-2A887C947C27}" srcOrd="4" destOrd="0" parTransId="{DE6D4573-7027-44C2-A622-364066E5EAA5}" sibTransId="{DA912A82-677F-4E8B-A3B5-A40AE406B268}"/>
    <dgm:cxn modelId="{654E61A3-2F5D-416E-BF0D-4FF4E54647AD}" srcId="{DEFF78C2-BC4C-4986-8C72-8D594F6BA14C}" destId="{4AE4AAF2-20F3-4A67-B2BE-5535BC66DCB2}" srcOrd="1" destOrd="0" parTransId="{2BF31E04-336C-42B4-A0A6-5667E06E1409}" sibTransId="{1591B3E4-9EED-4C89-8312-24679F2D8336}"/>
    <dgm:cxn modelId="{5B6952A5-1308-4398-AFBB-030683766122}" type="presOf" srcId="{97DFE43B-A4A7-4E89-AEE2-92E5CAD84497}" destId="{EBB32783-1824-49C4-99DA-525ED401D15C}" srcOrd="0" destOrd="4" presId="urn:microsoft.com/office/officeart/2005/8/layout/hProcess10"/>
    <dgm:cxn modelId="{B917EDA5-5B94-4E93-825A-724BFFE82040}" type="presOf" srcId="{775EB380-6D56-41EF-BFFE-178BFAA4AFAB}" destId="{6355343B-6E7B-4A60-9BA2-B25DE80F4D1A}" srcOrd="0" destOrd="2" presId="urn:microsoft.com/office/officeart/2005/8/layout/hProcess10"/>
    <dgm:cxn modelId="{E8F47CB1-67E7-4CA8-B598-5D67D0A19D34}" type="presOf" srcId="{1FC8907B-1D41-4403-90F6-68268C912496}" destId="{6355343B-6E7B-4A60-9BA2-B25DE80F4D1A}" srcOrd="0" destOrd="6" presId="urn:microsoft.com/office/officeart/2005/8/layout/hProcess10"/>
    <dgm:cxn modelId="{EC5516C2-4CAD-4206-B178-B75D3BEC0114}" srcId="{B50DC97A-981A-47C5-AC53-DB6C332946EA}" destId="{775EB380-6D56-41EF-BFFE-178BFAA4AFAB}" srcOrd="1" destOrd="0" parTransId="{5B778CDB-CE71-482B-82D6-F53CBB35B74F}" sibTransId="{79BC62C8-B714-4688-9E34-F396AA1EE32B}"/>
    <dgm:cxn modelId="{75E42BCA-BF5D-46BC-93C9-B4FB8D7504E9}" type="presOf" srcId="{28F81354-CF3D-4EC5-A39C-ADC4BEFA7D8B}" destId="{3D41885E-DB61-4302-ACAB-12DB83E818B9}" srcOrd="1" destOrd="0" presId="urn:microsoft.com/office/officeart/2005/8/layout/hProcess10"/>
    <dgm:cxn modelId="{451B0FCD-C66A-489B-99AE-CA7F81A765E6}" type="presOf" srcId="{28F81354-CF3D-4EC5-A39C-ADC4BEFA7D8B}" destId="{F7767CAC-CBEB-412D-BF39-CB59AA8D2977}" srcOrd="0" destOrd="0" presId="urn:microsoft.com/office/officeart/2005/8/layout/hProcess10"/>
    <dgm:cxn modelId="{D36A4FD7-4463-4623-8E9B-C2B379010845}" type="presOf" srcId="{B50DC97A-981A-47C5-AC53-DB6C332946EA}" destId="{6355343B-6E7B-4A60-9BA2-B25DE80F4D1A}" srcOrd="0" destOrd="0" presId="urn:microsoft.com/office/officeart/2005/8/layout/hProcess10"/>
    <dgm:cxn modelId="{AEB24ED8-8FDA-4B25-90DF-54EBEBB38964}" type="presOf" srcId="{22BBC738-F8FF-47E6-B2ED-55BF4FD3BDD4}" destId="{EBB32783-1824-49C4-99DA-525ED401D15C}" srcOrd="0" destOrd="3" presId="urn:microsoft.com/office/officeart/2005/8/layout/hProcess10"/>
    <dgm:cxn modelId="{FC3FD1D9-3F92-41CB-AB3A-98FA04136633}" srcId="{DEFF78C2-BC4C-4986-8C72-8D594F6BA14C}" destId="{D790CA04-292A-4313-BEC1-83F0276BED02}" srcOrd="0" destOrd="0" parTransId="{CC2C23B5-54DF-4EB9-9F65-814F5EEDC931}" sibTransId="{CE61FC12-D8D8-4421-8DCB-C16E0F504A95}"/>
    <dgm:cxn modelId="{7B6397DA-6EE6-4EB6-92FD-5C9556C463BB}" type="presOf" srcId="{DEFF78C2-BC4C-4986-8C72-8D594F6BA14C}" destId="{EBB32783-1824-49C4-99DA-525ED401D15C}" srcOrd="0" destOrd="0" presId="urn:microsoft.com/office/officeart/2005/8/layout/hProcess10"/>
    <dgm:cxn modelId="{264B2CFF-BEDB-4E4B-BECF-18D3703DE5CF}" srcId="{DEFF78C2-BC4C-4986-8C72-8D594F6BA14C}" destId="{22BBC738-F8FF-47E6-B2ED-55BF4FD3BDD4}" srcOrd="2" destOrd="0" parTransId="{5D9B0F39-DF26-4CDC-AE06-231691B2DEAB}" sibTransId="{F2EC80C0-8746-4A41-A5A9-3382763F6FEB}"/>
    <dgm:cxn modelId="{568C0ABF-FDC4-445B-8830-6C83E49881E6}" type="presParOf" srcId="{B9EA74A7-D185-4FA5-85BB-2741490BA11A}" destId="{DCA02DA9-74ED-484F-B63C-F4EDA2D40BF9}" srcOrd="0" destOrd="0" presId="urn:microsoft.com/office/officeart/2005/8/layout/hProcess10"/>
    <dgm:cxn modelId="{D9C9B745-0B61-41A6-BA6A-3B44CDB1BB99}" type="presParOf" srcId="{DCA02DA9-74ED-484F-B63C-F4EDA2D40BF9}" destId="{FE73362C-7D6F-420A-995A-74E52C104849}" srcOrd="0" destOrd="0" presId="urn:microsoft.com/office/officeart/2005/8/layout/hProcess10"/>
    <dgm:cxn modelId="{814D3C4A-D071-47CD-91D4-389EE341AC05}" type="presParOf" srcId="{DCA02DA9-74ED-484F-B63C-F4EDA2D40BF9}" destId="{EBB32783-1824-49C4-99DA-525ED401D15C}" srcOrd="1" destOrd="0" presId="urn:microsoft.com/office/officeart/2005/8/layout/hProcess10"/>
    <dgm:cxn modelId="{2FCB7F64-D3A0-4438-BA52-4A4F16265C70}" type="presParOf" srcId="{B9EA74A7-D185-4FA5-85BB-2741490BA11A}" destId="{F7767CAC-CBEB-412D-BF39-CB59AA8D2977}" srcOrd="1" destOrd="0" presId="urn:microsoft.com/office/officeart/2005/8/layout/hProcess10"/>
    <dgm:cxn modelId="{19CB108E-EF53-46DE-A76B-CE8046EE4E8D}" type="presParOf" srcId="{F7767CAC-CBEB-412D-BF39-CB59AA8D2977}" destId="{3D41885E-DB61-4302-ACAB-12DB83E818B9}" srcOrd="0" destOrd="0" presId="urn:microsoft.com/office/officeart/2005/8/layout/hProcess10"/>
    <dgm:cxn modelId="{7F4E0289-66EE-4F0C-8D17-6E4662F9DB5C}" type="presParOf" srcId="{B9EA74A7-D185-4FA5-85BB-2741490BA11A}" destId="{B9C103B9-A715-4FF9-9ED0-9F0EFBCCD06E}" srcOrd="2" destOrd="0" presId="urn:microsoft.com/office/officeart/2005/8/layout/hProcess10"/>
    <dgm:cxn modelId="{A5191D03-3324-44BD-8678-5C962A2AEC00}" type="presParOf" srcId="{B9C103B9-A715-4FF9-9ED0-9F0EFBCCD06E}" destId="{A2DA0958-64DB-4219-ABD5-D1FEB0EB2755}" srcOrd="0" destOrd="0" presId="urn:microsoft.com/office/officeart/2005/8/layout/hProcess10"/>
    <dgm:cxn modelId="{55231392-4BE0-41B7-A2D5-4E9910F7943F}" type="presParOf" srcId="{B9C103B9-A715-4FF9-9ED0-9F0EFBCCD06E}" destId="{6355343B-6E7B-4A60-9BA2-B25DE80F4D1A}" srcOrd="1" destOrd="0" presId="urn:microsoft.com/office/officeart/2005/8/layout/hProcess10"/>
    <dgm:cxn modelId="{3009104A-F88A-478E-9A4F-9CD87D6CDB9D}" type="presParOf" srcId="{B9EA74A7-D185-4FA5-85BB-2741490BA11A}" destId="{DCB0E669-B5F7-49EA-9C5C-1C5A0AE95321}" srcOrd="3" destOrd="0" presId="urn:microsoft.com/office/officeart/2005/8/layout/hProcess10"/>
    <dgm:cxn modelId="{19D14738-78F8-4B1A-A856-06D2D7FC051A}" type="presParOf" srcId="{DCB0E669-B5F7-49EA-9C5C-1C5A0AE95321}" destId="{6B0762EE-A35F-4721-946C-122E56D3489C}" srcOrd="0" destOrd="0" presId="urn:microsoft.com/office/officeart/2005/8/layout/hProcess10"/>
    <dgm:cxn modelId="{E09C33CE-6616-47EE-8A74-EF4F5D7D3ECA}" type="presParOf" srcId="{B9EA74A7-D185-4FA5-85BB-2741490BA11A}" destId="{9F730C5C-E3D2-4B93-8D47-A712F3E6A282}" srcOrd="4" destOrd="0" presId="urn:microsoft.com/office/officeart/2005/8/layout/hProcess10"/>
    <dgm:cxn modelId="{F6B6652B-D19F-42DE-BB2E-CE87D67BA212}" type="presParOf" srcId="{9F730C5C-E3D2-4B93-8D47-A712F3E6A282}" destId="{A299FD7D-3433-4FC3-B358-740EDD8F0FD0}" srcOrd="0" destOrd="0" presId="urn:microsoft.com/office/officeart/2005/8/layout/hProcess10"/>
    <dgm:cxn modelId="{51C2783F-4743-4236-9592-0A0EEE9E6B0E}" type="presParOf" srcId="{9F730C5C-E3D2-4B93-8D47-A712F3E6A282}" destId="{BDC487BE-D4C6-40C6-B7ED-005F07014E8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7A797-DFCD-41CA-A7A8-C9B03955FED6}"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7B4F417C-F9D3-4775-AE58-6035122DDDD2}">
      <dgm:prSet phldrT="[Text]"/>
      <dgm:spPr/>
      <dgm:t>
        <a:bodyPr rtlCol="0" anchor="ctr"/>
        <a:lstStyle/>
        <a:p>
          <a:pPr algn="l" defTabSz="457200" rtl="0" fontAlgn="base">
            <a:spcBef>
              <a:spcPct val="0"/>
            </a:spcBef>
            <a:spcAft>
              <a:spcPct val="0"/>
            </a:spcAft>
          </a:pPr>
          <a:r>
            <a:rPr lang="en-US" kern="1200" dirty="0">
              <a:latin typeface="+mn-lt"/>
              <a:ea typeface="+mn-ea"/>
              <a:cs typeface="+mn-cs"/>
            </a:rPr>
            <a:t>Read Me</a:t>
          </a:r>
        </a:p>
      </dgm:t>
    </dgm:pt>
    <dgm:pt modelId="{327BD2F4-A47E-4140-84A2-D53A247A18D3}" type="parTrans" cxnId="{52926D99-BDBD-4D42-9E04-6E12ED7CCE47}">
      <dgm:prSet/>
      <dgm:spPr/>
      <dgm:t>
        <a:bodyPr/>
        <a:lstStyle/>
        <a:p>
          <a:endParaRPr lang="en-US"/>
        </a:p>
      </dgm:t>
    </dgm:pt>
    <dgm:pt modelId="{2DB1DEBE-FA7B-4E3F-A71D-FFB4E8858782}" type="sibTrans" cxnId="{52926D99-BDBD-4D42-9E04-6E12ED7CCE47}">
      <dgm:prSet/>
      <dgm:spPr/>
      <dgm:t>
        <a:bodyPr/>
        <a:lstStyle/>
        <a:p>
          <a:endParaRPr lang="en-US"/>
        </a:p>
      </dgm:t>
    </dgm:pt>
    <dgm:pt modelId="{537D5C1E-735D-4941-866F-3E8ECE1D21E1}">
      <dgm:prSet phldrT="[Text]"/>
      <dgm:spPr/>
      <dgm:t>
        <a:bodyPr/>
        <a:lstStyle/>
        <a:p>
          <a:r>
            <a:rPr lang="en-US" dirty="0"/>
            <a:t>Introduction and Instructions</a:t>
          </a:r>
        </a:p>
      </dgm:t>
    </dgm:pt>
    <dgm:pt modelId="{43EB7161-D543-49A7-8E91-12E932C9D451}" type="parTrans" cxnId="{656822EF-1EF9-4D9D-8169-A28D0D35A061}">
      <dgm:prSet/>
      <dgm:spPr/>
      <dgm:t>
        <a:bodyPr/>
        <a:lstStyle/>
        <a:p>
          <a:endParaRPr lang="en-US"/>
        </a:p>
      </dgm:t>
    </dgm:pt>
    <dgm:pt modelId="{A4C8A501-47EB-4653-808D-75F1D54B232A}" type="sibTrans" cxnId="{656822EF-1EF9-4D9D-8169-A28D0D35A061}">
      <dgm:prSet/>
      <dgm:spPr/>
      <dgm:t>
        <a:bodyPr/>
        <a:lstStyle/>
        <a:p>
          <a:endParaRPr lang="en-US"/>
        </a:p>
      </dgm:t>
    </dgm:pt>
    <dgm:pt modelId="{59B0E07D-C5F6-49EF-A28F-D12B26467463}">
      <dgm:prSet phldrT="[Text]"/>
      <dgm:spPr/>
      <dgm:t>
        <a:bodyPr rtlCol="0" anchor="ctr"/>
        <a:lstStyle/>
        <a:p>
          <a:pPr algn="l" defTabSz="457200" rtl="0" fontAlgn="base">
            <a:spcBef>
              <a:spcPct val="0"/>
            </a:spcBef>
            <a:spcAft>
              <a:spcPct val="0"/>
            </a:spcAft>
          </a:pPr>
          <a:r>
            <a:rPr lang="en-US" kern="1200" dirty="0">
              <a:latin typeface="+mn-lt"/>
              <a:ea typeface="+mn-ea"/>
              <a:cs typeface="+mn-cs"/>
            </a:rPr>
            <a:t>Datatypes</a:t>
          </a:r>
        </a:p>
      </dgm:t>
    </dgm:pt>
    <dgm:pt modelId="{193CD62D-EC88-4017-848F-4A6F0511A749}" type="parTrans" cxnId="{B448E5CC-474D-4CF7-841B-C4A65FDFCCE5}">
      <dgm:prSet/>
      <dgm:spPr/>
      <dgm:t>
        <a:bodyPr/>
        <a:lstStyle/>
        <a:p>
          <a:endParaRPr lang="en-US"/>
        </a:p>
      </dgm:t>
    </dgm:pt>
    <dgm:pt modelId="{6EB7096B-B865-4E3F-AD14-FC76CCE4F1C4}" type="sibTrans" cxnId="{B448E5CC-474D-4CF7-841B-C4A65FDFCCE5}">
      <dgm:prSet/>
      <dgm:spPr/>
      <dgm:t>
        <a:bodyPr/>
        <a:lstStyle/>
        <a:p>
          <a:endParaRPr lang="en-US"/>
        </a:p>
      </dgm:t>
    </dgm:pt>
    <dgm:pt modelId="{BEE9A19E-9ED8-4B30-9BBF-929594CC5B9E}">
      <dgm:prSet phldrT="[Text]"/>
      <dgm:spPr/>
      <dgm:t>
        <a:bodyPr/>
        <a:lstStyle/>
        <a:p>
          <a:r>
            <a:rPr lang="en-US" dirty="0"/>
            <a:t>Provides Datatype definitions as specified in the PHIN Messaging Guide for Case Notification_v3.0</a:t>
          </a:r>
        </a:p>
      </dgm:t>
    </dgm:pt>
    <dgm:pt modelId="{7DF3D4BA-1FF9-4756-8090-DA21E77FEC16}" type="parTrans" cxnId="{11A5C831-EF71-4F49-9F1B-6B7FF1B2C7E6}">
      <dgm:prSet/>
      <dgm:spPr/>
      <dgm:t>
        <a:bodyPr/>
        <a:lstStyle/>
        <a:p>
          <a:endParaRPr lang="en-US"/>
        </a:p>
      </dgm:t>
    </dgm:pt>
    <dgm:pt modelId="{6C44734A-911A-44EB-B5DC-7AA02677FEC7}" type="sibTrans" cxnId="{11A5C831-EF71-4F49-9F1B-6B7FF1B2C7E6}">
      <dgm:prSet/>
      <dgm:spPr/>
      <dgm:t>
        <a:bodyPr/>
        <a:lstStyle/>
        <a:p>
          <a:endParaRPr lang="en-US"/>
        </a:p>
      </dgm:t>
    </dgm:pt>
    <dgm:pt modelId="{6F2E5BAB-E92E-476C-A43D-B032E02C363A}">
      <dgm:prSet phldrT="[Text]"/>
      <dgm:spPr/>
      <dgm:t>
        <a:bodyPr/>
        <a:lstStyle/>
        <a:p>
          <a:r>
            <a:rPr lang="en-US" dirty="0"/>
            <a:t>Compiles segment definition tables and MMG-specified data elements</a:t>
          </a:r>
        </a:p>
      </dgm:t>
    </dgm:pt>
    <dgm:pt modelId="{1BA6A70D-5DD8-4183-8053-5197FE7DC0AF}" type="parTrans" cxnId="{8AA3590F-5638-42DB-9F34-81A5A118742A}">
      <dgm:prSet/>
      <dgm:spPr/>
      <dgm:t>
        <a:bodyPr/>
        <a:lstStyle/>
        <a:p>
          <a:endParaRPr lang="en-US"/>
        </a:p>
      </dgm:t>
    </dgm:pt>
    <dgm:pt modelId="{D30AB02C-B384-4480-936F-A358C9D0AA0A}" type="sibTrans" cxnId="{8AA3590F-5638-42DB-9F34-81A5A118742A}">
      <dgm:prSet/>
      <dgm:spPr/>
      <dgm:t>
        <a:bodyPr/>
        <a:lstStyle/>
        <a:p>
          <a:endParaRPr lang="en-US"/>
        </a:p>
      </dgm:t>
    </dgm:pt>
    <dgm:pt modelId="{DCC68DA6-DDA7-4A1A-A8B7-97402B45FF06}">
      <dgm:prSet phldrT="[Text]"/>
      <dgm:spPr/>
      <dgm:t>
        <a:bodyPr rtlCol="0" anchor="ctr"/>
        <a:lstStyle/>
        <a:p>
          <a:pPr algn="l" defTabSz="457200" rtl="0" fontAlgn="base">
            <a:spcBef>
              <a:spcPct val="0"/>
            </a:spcBef>
            <a:spcAft>
              <a:spcPct val="0"/>
            </a:spcAft>
          </a:pPr>
          <a:r>
            <a:rPr lang="en-US" kern="1200" dirty="0">
              <a:latin typeface="+mn-lt"/>
              <a:ea typeface="+mn-ea"/>
              <a:cs typeface="+mn-cs"/>
            </a:rPr>
            <a:t>Revision Log</a:t>
          </a:r>
        </a:p>
      </dgm:t>
    </dgm:pt>
    <dgm:pt modelId="{18BD3451-F5BD-41BE-B1AB-CEE926C7AEBA}" type="parTrans" cxnId="{35D11417-65D2-44C6-AD35-4A5C266B1176}">
      <dgm:prSet/>
      <dgm:spPr/>
      <dgm:t>
        <a:bodyPr/>
        <a:lstStyle/>
        <a:p>
          <a:endParaRPr lang="en-US"/>
        </a:p>
      </dgm:t>
    </dgm:pt>
    <dgm:pt modelId="{0BB19C3F-9BD8-4426-BCA0-BA5738753207}" type="sibTrans" cxnId="{35D11417-65D2-44C6-AD35-4A5C266B1176}">
      <dgm:prSet/>
      <dgm:spPr/>
      <dgm:t>
        <a:bodyPr/>
        <a:lstStyle/>
        <a:p>
          <a:endParaRPr lang="en-US"/>
        </a:p>
      </dgm:t>
    </dgm:pt>
    <dgm:pt modelId="{E08CC06A-FFCF-4FED-9B75-5F0BFCEA8556}">
      <dgm:prSet phldrT="[Text]"/>
      <dgm:spPr/>
      <dgm:t>
        <a:bodyPr/>
        <a:lstStyle/>
        <a:p>
          <a:r>
            <a:rPr lang="en-US" dirty="0"/>
            <a:t>Tab Descriptions</a:t>
          </a:r>
        </a:p>
      </dgm:t>
    </dgm:pt>
    <dgm:pt modelId="{9D227A43-906C-4EE1-8167-C32815E0E865}" type="parTrans" cxnId="{8A9DD6D9-75EE-4B11-A955-9B057EBB488C}">
      <dgm:prSet/>
      <dgm:spPr/>
      <dgm:t>
        <a:bodyPr/>
        <a:lstStyle/>
        <a:p>
          <a:endParaRPr lang="en-US"/>
        </a:p>
      </dgm:t>
    </dgm:pt>
    <dgm:pt modelId="{0D1E561E-16F8-49FD-B472-1BEF705BDF97}" type="sibTrans" cxnId="{8A9DD6D9-75EE-4B11-A955-9B057EBB488C}">
      <dgm:prSet/>
      <dgm:spPr/>
      <dgm:t>
        <a:bodyPr/>
        <a:lstStyle/>
        <a:p>
          <a:endParaRPr lang="en-US"/>
        </a:p>
      </dgm:t>
    </dgm:pt>
    <dgm:pt modelId="{88AFFB69-47C6-41CF-A1C5-B3C811D6F439}">
      <dgm:prSet phldrT="[Text]"/>
      <dgm:spPr/>
      <dgm:t>
        <a:bodyPr/>
        <a:lstStyle/>
        <a:p>
          <a:r>
            <a:rPr lang="en-US" dirty="0"/>
            <a:t>Column Descriptions</a:t>
          </a:r>
        </a:p>
      </dgm:t>
    </dgm:pt>
    <dgm:pt modelId="{CB368092-B1F8-4444-96B4-933527366208}" type="parTrans" cxnId="{0101D00E-71CC-48FA-8987-15550BE2F46D}">
      <dgm:prSet/>
      <dgm:spPr/>
      <dgm:t>
        <a:bodyPr/>
        <a:lstStyle/>
        <a:p>
          <a:endParaRPr lang="en-US"/>
        </a:p>
      </dgm:t>
    </dgm:pt>
    <dgm:pt modelId="{6416E1DB-3EDB-4A52-9EA6-1E5466033054}" type="sibTrans" cxnId="{0101D00E-71CC-48FA-8987-15550BE2F46D}">
      <dgm:prSet/>
      <dgm:spPr/>
      <dgm:t>
        <a:bodyPr/>
        <a:lstStyle/>
        <a:p>
          <a:endParaRPr lang="en-US"/>
        </a:p>
      </dgm:t>
    </dgm:pt>
    <dgm:pt modelId="{B92417E3-6279-411A-A2AD-28CAE003DA7B}">
      <dgm:prSet phldrT="[Text]"/>
      <dgm:spPr/>
      <dgm:t>
        <a:bodyPr/>
        <a:lstStyle/>
        <a:p>
          <a:r>
            <a:rPr lang="en-US" dirty="0"/>
            <a:t>Provides a history of changes made to the implementation template</a:t>
          </a:r>
        </a:p>
      </dgm:t>
    </dgm:pt>
    <dgm:pt modelId="{DE8040DC-6583-4E72-9D7E-E26855431240}" type="parTrans" cxnId="{062D4D81-D757-4AFB-B557-B5F85CC1BFE8}">
      <dgm:prSet/>
      <dgm:spPr/>
      <dgm:t>
        <a:bodyPr/>
        <a:lstStyle/>
        <a:p>
          <a:endParaRPr lang="en-US"/>
        </a:p>
      </dgm:t>
    </dgm:pt>
    <dgm:pt modelId="{6AD60C47-AC74-4B44-BFCD-CD756D7A56BB}" type="sibTrans" cxnId="{062D4D81-D757-4AFB-B557-B5F85CC1BFE8}">
      <dgm:prSet/>
      <dgm:spPr/>
      <dgm:t>
        <a:bodyPr/>
        <a:lstStyle/>
        <a:p>
          <a:endParaRPr lang="en-US"/>
        </a:p>
      </dgm:t>
    </dgm:pt>
    <dgm:pt modelId="{12BF2492-D6C6-4022-8855-AD84643646F1}">
      <dgm:prSet/>
      <dgm:spPr/>
      <dgm:t>
        <a:bodyPr/>
        <a:lstStyle/>
        <a:p>
          <a:endParaRPr lang="en-US" dirty="0"/>
        </a:p>
      </dgm:t>
    </dgm:pt>
    <dgm:pt modelId="{1AD11D6D-5BA5-4390-A000-87967219CB88}" type="parTrans" cxnId="{3784EA41-C288-41C4-AFF1-0E7A1B5452BF}">
      <dgm:prSet/>
      <dgm:spPr/>
      <dgm:t>
        <a:bodyPr/>
        <a:lstStyle/>
        <a:p>
          <a:endParaRPr lang="en-US"/>
        </a:p>
      </dgm:t>
    </dgm:pt>
    <dgm:pt modelId="{C6990F14-2970-457E-B21F-7CC7D10A5143}" type="sibTrans" cxnId="{3784EA41-C288-41C4-AFF1-0E7A1B5452BF}">
      <dgm:prSet/>
      <dgm:spPr/>
      <dgm:t>
        <a:bodyPr/>
        <a:lstStyle/>
        <a:p>
          <a:endParaRPr lang="en-US"/>
        </a:p>
      </dgm:t>
    </dgm:pt>
    <dgm:pt modelId="{E03A275D-5211-4049-9937-7CD847244FD0}">
      <dgm:prSet phldrT="[Text]" custT="1"/>
      <dgm:spPr/>
      <dgm:t>
        <a:bodyPr spcFirstLastPara="0" vert="horz" wrap="square" lIns="72390" tIns="72390" rIns="72390" bIns="72390" numCol="1" spcCol="1270" anchor="ctr" anchorCtr="0"/>
        <a:lstStyle/>
        <a:p>
          <a:r>
            <a:rPr lang="en-US" sz="1900" kern="1200" dirty="0"/>
            <a:t>Condition/</a:t>
          </a:r>
          <a:r>
            <a:rPr lang="en-US" sz="1900" kern="1200" dirty="0">
              <a:latin typeface="Calibri"/>
              <a:ea typeface="+mn-ea"/>
              <a:cs typeface="+mn-cs"/>
            </a:rPr>
            <a:t>MMG</a:t>
          </a:r>
        </a:p>
      </dgm:t>
    </dgm:pt>
    <dgm:pt modelId="{8A762326-F46B-4A70-BC5A-A3FCF69AD14A}" type="sibTrans" cxnId="{E3BBBFC1-932D-4F60-8E54-BAE92807AFA7}">
      <dgm:prSet/>
      <dgm:spPr/>
      <dgm:t>
        <a:bodyPr/>
        <a:lstStyle/>
        <a:p>
          <a:endParaRPr lang="en-US"/>
        </a:p>
      </dgm:t>
    </dgm:pt>
    <dgm:pt modelId="{05DC1F5F-27F6-4A8B-94B5-5BC2FCD7608E}" type="parTrans" cxnId="{E3BBBFC1-932D-4F60-8E54-BAE92807AFA7}">
      <dgm:prSet/>
      <dgm:spPr/>
      <dgm:t>
        <a:bodyPr/>
        <a:lstStyle/>
        <a:p>
          <a:endParaRPr lang="en-US"/>
        </a:p>
      </dgm:t>
    </dgm:pt>
    <dgm:pt modelId="{51F8F493-67A9-4375-8A13-A891EE40A7A1}">
      <dgm:prSet/>
      <dgm:spPr/>
      <dgm:t>
        <a:bodyPr/>
        <a:lstStyle/>
        <a:p>
          <a:r>
            <a:rPr lang="en-US" dirty="0"/>
            <a:t>Provides space for jurisdictions to document gap analysis and mappings</a:t>
          </a:r>
        </a:p>
      </dgm:t>
    </dgm:pt>
    <dgm:pt modelId="{69E57206-2695-4F7E-B053-2AC3E10F1C75}" type="parTrans" cxnId="{73175FF5-CC9E-4DCB-8B92-5A3804975837}">
      <dgm:prSet/>
      <dgm:spPr/>
      <dgm:t>
        <a:bodyPr/>
        <a:lstStyle/>
        <a:p>
          <a:endParaRPr lang="en-US"/>
        </a:p>
      </dgm:t>
    </dgm:pt>
    <dgm:pt modelId="{EF985DD5-EABE-4483-829F-D994C025201C}" type="sibTrans" cxnId="{73175FF5-CC9E-4DCB-8B92-5A3804975837}">
      <dgm:prSet/>
      <dgm:spPr/>
      <dgm:t>
        <a:bodyPr/>
        <a:lstStyle/>
        <a:p>
          <a:endParaRPr lang="en-US"/>
        </a:p>
      </dgm:t>
    </dgm:pt>
    <dgm:pt modelId="{3A89B0D9-A2EB-4BEA-81C7-DF2F1A95D2ED}" type="pres">
      <dgm:prSet presAssocID="{34D7A797-DFCD-41CA-A7A8-C9B03955FED6}" presName="linear" presStyleCnt="0">
        <dgm:presLayoutVars>
          <dgm:animLvl val="lvl"/>
          <dgm:resizeHandles val="exact"/>
        </dgm:presLayoutVars>
      </dgm:prSet>
      <dgm:spPr/>
    </dgm:pt>
    <dgm:pt modelId="{9B5E8D88-F98B-42A6-8AC8-5B3A2721A9E0}" type="pres">
      <dgm:prSet presAssocID="{7B4F417C-F9D3-4775-AE58-6035122DDDD2}" presName="parentText" presStyleLbl="node1" presStyleIdx="0" presStyleCnt="4">
        <dgm:presLayoutVars>
          <dgm:chMax val="0"/>
          <dgm:bulletEnabled val="1"/>
        </dgm:presLayoutVars>
      </dgm:prSet>
      <dgm:spPr>
        <a:xfrm>
          <a:off x="0" y="79864"/>
          <a:ext cx="8178662" cy="455715"/>
        </a:xfrm>
        <a:prstGeom prst="roundRect">
          <a:avLst/>
        </a:prstGeom>
      </dgm:spPr>
    </dgm:pt>
    <dgm:pt modelId="{AEBA3100-E629-41FE-BCCC-050B17D799A2}" type="pres">
      <dgm:prSet presAssocID="{7B4F417C-F9D3-4775-AE58-6035122DDDD2}" presName="childText" presStyleLbl="revTx" presStyleIdx="0" presStyleCnt="4">
        <dgm:presLayoutVars>
          <dgm:bulletEnabled val="1"/>
        </dgm:presLayoutVars>
      </dgm:prSet>
      <dgm:spPr/>
    </dgm:pt>
    <dgm:pt modelId="{0F82484B-CD78-4A10-9F86-95B55089D45A}" type="pres">
      <dgm:prSet presAssocID="{59B0E07D-C5F6-49EF-A28F-D12B26467463}" presName="parentText" presStyleLbl="node1" presStyleIdx="1" presStyleCnt="4">
        <dgm:presLayoutVars>
          <dgm:chMax val="0"/>
          <dgm:bulletEnabled val="1"/>
        </dgm:presLayoutVars>
      </dgm:prSet>
      <dgm:spPr>
        <a:xfrm>
          <a:off x="0" y="1322179"/>
          <a:ext cx="8178662" cy="455715"/>
        </a:xfrm>
        <a:prstGeom prst="roundRect">
          <a:avLst/>
        </a:prstGeom>
      </dgm:spPr>
    </dgm:pt>
    <dgm:pt modelId="{BB77BD71-85A0-447C-B827-39E1F3636F64}" type="pres">
      <dgm:prSet presAssocID="{59B0E07D-C5F6-49EF-A28F-D12B26467463}" presName="childText" presStyleLbl="revTx" presStyleIdx="1" presStyleCnt="4">
        <dgm:presLayoutVars>
          <dgm:bulletEnabled val="1"/>
        </dgm:presLayoutVars>
      </dgm:prSet>
      <dgm:spPr/>
    </dgm:pt>
    <dgm:pt modelId="{E3154531-5812-4E82-A394-D57DDF11C5B4}" type="pres">
      <dgm:prSet presAssocID="{E03A275D-5211-4049-9937-7CD847244FD0}" presName="parentText" presStyleLbl="node1" presStyleIdx="2" presStyleCnt="4">
        <dgm:presLayoutVars>
          <dgm:chMax val="0"/>
          <dgm:bulletEnabled val="1"/>
        </dgm:presLayoutVars>
      </dgm:prSet>
      <dgm:spPr>
        <a:xfrm>
          <a:off x="0" y="2092534"/>
          <a:ext cx="8178662" cy="455715"/>
        </a:xfrm>
        <a:prstGeom prst="roundRect">
          <a:avLst/>
        </a:prstGeom>
      </dgm:spPr>
    </dgm:pt>
    <dgm:pt modelId="{F3357E64-DE9B-4D2D-B6C0-F6A8FAA919F0}" type="pres">
      <dgm:prSet presAssocID="{E03A275D-5211-4049-9937-7CD847244FD0}" presName="childText" presStyleLbl="revTx" presStyleIdx="2" presStyleCnt="4">
        <dgm:presLayoutVars>
          <dgm:bulletEnabled val="1"/>
        </dgm:presLayoutVars>
      </dgm:prSet>
      <dgm:spPr/>
    </dgm:pt>
    <dgm:pt modelId="{2D35FA2F-BB42-490F-A27F-B815F6161416}" type="pres">
      <dgm:prSet presAssocID="{DCC68DA6-DDA7-4A1A-A8B7-97402B45FF06}" presName="parentText" presStyleLbl="node1" presStyleIdx="3" presStyleCnt="4">
        <dgm:presLayoutVars>
          <dgm:chMax val="0"/>
          <dgm:bulletEnabled val="1"/>
        </dgm:presLayoutVars>
      </dgm:prSet>
      <dgm:spPr>
        <a:xfrm>
          <a:off x="0" y="3069372"/>
          <a:ext cx="8178662" cy="455715"/>
        </a:xfrm>
        <a:prstGeom prst="roundRect">
          <a:avLst/>
        </a:prstGeom>
      </dgm:spPr>
    </dgm:pt>
    <dgm:pt modelId="{723EC24B-B813-40FA-A26F-8F70A025D506}" type="pres">
      <dgm:prSet presAssocID="{DCC68DA6-DDA7-4A1A-A8B7-97402B45FF06}" presName="childText" presStyleLbl="revTx" presStyleIdx="3" presStyleCnt="4">
        <dgm:presLayoutVars>
          <dgm:bulletEnabled val="1"/>
        </dgm:presLayoutVars>
      </dgm:prSet>
      <dgm:spPr/>
    </dgm:pt>
  </dgm:ptLst>
  <dgm:cxnLst>
    <dgm:cxn modelId="{F19A0F05-B94E-47F9-B6EE-7E2F8A2324C1}" type="presOf" srcId="{537D5C1E-735D-4941-866F-3E8ECE1D21E1}" destId="{AEBA3100-E629-41FE-BCCC-050B17D799A2}" srcOrd="0" destOrd="0" presId="urn:microsoft.com/office/officeart/2005/8/layout/vList2"/>
    <dgm:cxn modelId="{0101D00E-71CC-48FA-8987-15550BE2F46D}" srcId="{7B4F417C-F9D3-4775-AE58-6035122DDDD2}" destId="{88AFFB69-47C6-41CF-A1C5-B3C811D6F439}" srcOrd="2" destOrd="0" parTransId="{CB368092-B1F8-4444-96B4-933527366208}" sibTransId="{6416E1DB-3EDB-4A52-9EA6-1E5466033054}"/>
    <dgm:cxn modelId="{8AA3590F-5638-42DB-9F34-81A5A118742A}" srcId="{E03A275D-5211-4049-9937-7CD847244FD0}" destId="{6F2E5BAB-E92E-476C-A43D-B032E02C363A}" srcOrd="0" destOrd="0" parTransId="{1BA6A70D-5DD8-4183-8053-5197FE7DC0AF}" sibTransId="{D30AB02C-B384-4480-936F-A358C9D0AA0A}"/>
    <dgm:cxn modelId="{35D11417-65D2-44C6-AD35-4A5C266B1176}" srcId="{34D7A797-DFCD-41CA-A7A8-C9B03955FED6}" destId="{DCC68DA6-DDA7-4A1A-A8B7-97402B45FF06}" srcOrd="3" destOrd="0" parTransId="{18BD3451-F5BD-41BE-B1AB-CEE926C7AEBA}" sibTransId="{0BB19C3F-9BD8-4426-BCA0-BA5738753207}"/>
    <dgm:cxn modelId="{FCB1C22E-B561-4056-99EC-B24CE438C408}" type="presOf" srcId="{B92417E3-6279-411A-A2AD-28CAE003DA7B}" destId="{723EC24B-B813-40FA-A26F-8F70A025D506}" srcOrd="0" destOrd="0" presId="urn:microsoft.com/office/officeart/2005/8/layout/vList2"/>
    <dgm:cxn modelId="{11A5C831-EF71-4F49-9F1B-6B7FF1B2C7E6}" srcId="{59B0E07D-C5F6-49EF-A28F-D12B26467463}" destId="{BEE9A19E-9ED8-4B30-9BBF-929594CC5B9E}" srcOrd="0" destOrd="0" parTransId="{7DF3D4BA-1FF9-4756-8090-DA21E77FEC16}" sibTransId="{6C44734A-911A-44EB-B5DC-7AA02677FEC7}"/>
    <dgm:cxn modelId="{AD227434-6917-4DDE-9EA9-A430B8C4270E}" type="presOf" srcId="{7B4F417C-F9D3-4775-AE58-6035122DDDD2}" destId="{9B5E8D88-F98B-42A6-8AC8-5B3A2721A9E0}" srcOrd="0" destOrd="0" presId="urn:microsoft.com/office/officeart/2005/8/layout/vList2"/>
    <dgm:cxn modelId="{A81AAD5E-84C1-4511-93D7-5EC05FBFF9B8}" type="presOf" srcId="{6F2E5BAB-E92E-476C-A43D-B032E02C363A}" destId="{F3357E64-DE9B-4D2D-B6C0-F6A8FAA919F0}" srcOrd="0" destOrd="0" presId="urn:microsoft.com/office/officeart/2005/8/layout/vList2"/>
    <dgm:cxn modelId="{3784EA41-C288-41C4-AFF1-0E7A1B5452BF}" srcId="{DCC68DA6-DDA7-4A1A-A8B7-97402B45FF06}" destId="{12BF2492-D6C6-4022-8855-AD84643646F1}" srcOrd="1" destOrd="0" parTransId="{1AD11D6D-5BA5-4390-A000-87967219CB88}" sibTransId="{C6990F14-2970-457E-B21F-7CC7D10A5143}"/>
    <dgm:cxn modelId="{E8972748-E22C-4644-974A-FA616C830B78}" type="presOf" srcId="{59B0E07D-C5F6-49EF-A28F-D12B26467463}" destId="{0F82484B-CD78-4A10-9F86-95B55089D45A}" srcOrd="0" destOrd="0" presId="urn:microsoft.com/office/officeart/2005/8/layout/vList2"/>
    <dgm:cxn modelId="{6BDF346B-6439-4835-8220-B7285657B847}" type="presOf" srcId="{88AFFB69-47C6-41CF-A1C5-B3C811D6F439}" destId="{AEBA3100-E629-41FE-BCCC-050B17D799A2}" srcOrd="0" destOrd="2" presId="urn:microsoft.com/office/officeart/2005/8/layout/vList2"/>
    <dgm:cxn modelId="{062D4D81-D757-4AFB-B557-B5F85CC1BFE8}" srcId="{DCC68DA6-DDA7-4A1A-A8B7-97402B45FF06}" destId="{B92417E3-6279-411A-A2AD-28CAE003DA7B}" srcOrd="0" destOrd="0" parTransId="{DE8040DC-6583-4E72-9D7E-E26855431240}" sibTransId="{6AD60C47-AC74-4B44-BFCD-CD756D7A56BB}"/>
    <dgm:cxn modelId="{BE2B1C8E-9384-444E-918F-62E76A220BAD}" type="presOf" srcId="{E08CC06A-FFCF-4FED-9B75-5F0BFCEA8556}" destId="{AEBA3100-E629-41FE-BCCC-050B17D799A2}" srcOrd="0" destOrd="1" presId="urn:microsoft.com/office/officeart/2005/8/layout/vList2"/>
    <dgm:cxn modelId="{D5F81199-D38D-4B5C-A916-DD86344F58D9}" type="presOf" srcId="{BEE9A19E-9ED8-4B30-9BBF-929594CC5B9E}" destId="{BB77BD71-85A0-447C-B827-39E1F3636F64}" srcOrd="0" destOrd="0" presId="urn:microsoft.com/office/officeart/2005/8/layout/vList2"/>
    <dgm:cxn modelId="{52926D99-BDBD-4D42-9E04-6E12ED7CCE47}" srcId="{34D7A797-DFCD-41CA-A7A8-C9B03955FED6}" destId="{7B4F417C-F9D3-4775-AE58-6035122DDDD2}" srcOrd="0" destOrd="0" parTransId="{327BD2F4-A47E-4140-84A2-D53A247A18D3}" sibTransId="{2DB1DEBE-FA7B-4E3F-A71D-FFB4E8858782}"/>
    <dgm:cxn modelId="{C1DF96AC-4331-499A-B2B9-B9D1F1A8050F}" type="presOf" srcId="{51F8F493-67A9-4375-8A13-A891EE40A7A1}" destId="{F3357E64-DE9B-4D2D-B6C0-F6A8FAA919F0}" srcOrd="0" destOrd="1" presId="urn:microsoft.com/office/officeart/2005/8/layout/vList2"/>
    <dgm:cxn modelId="{5737CFB4-E69A-48D4-BC05-FA0103D07409}" type="presOf" srcId="{34D7A797-DFCD-41CA-A7A8-C9B03955FED6}" destId="{3A89B0D9-A2EB-4BEA-81C7-DF2F1A95D2ED}" srcOrd="0" destOrd="0" presId="urn:microsoft.com/office/officeart/2005/8/layout/vList2"/>
    <dgm:cxn modelId="{38002FBB-9952-4357-A3E0-4E6CE747C560}" type="presOf" srcId="{DCC68DA6-DDA7-4A1A-A8B7-97402B45FF06}" destId="{2D35FA2F-BB42-490F-A27F-B815F6161416}" srcOrd="0" destOrd="0" presId="urn:microsoft.com/office/officeart/2005/8/layout/vList2"/>
    <dgm:cxn modelId="{E3BBBFC1-932D-4F60-8E54-BAE92807AFA7}" srcId="{34D7A797-DFCD-41CA-A7A8-C9B03955FED6}" destId="{E03A275D-5211-4049-9937-7CD847244FD0}" srcOrd="2" destOrd="0" parTransId="{05DC1F5F-27F6-4A8B-94B5-5BC2FCD7608E}" sibTransId="{8A762326-F46B-4A70-BC5A-A3FCF69AD14A}"/>
    <dgm:cxn modelId="{B448E5CC-474D-4CF7-841B-C4A65FDFCCE5}" srcId="{34D7A797-DFCD-41CA-A7A8-C9B03955FED6}" destId="{59B0E07D-C5F6-49EF-A28F-D12B26467463}" srcOrd="1" destOrd="0" parTransId="{193CD62D-EC88-4017-848F-4A6F0511A749}" sibTransId="{6EB7096B-B865-4E3F-AD14-FC76CCE4F1C4}"/>
    <dgm:cxn modelId="{8A9DD6D9-75EE-4B11-A955-9B057EBB488C}" srcId="{7B4F417C-F9D3-4775-AE58-6035122DDDD2}" destId="{E08CC06A-FFCF-4FED-9B75-5F0BFCEA8556}" srcOrd="1" destOrd="0" parTransId="{9D227A43-906C-4EE1-8167-C32815E0E865}" sibTransId="{0D1E561E-16F8-49FD-B472-1BEF705BDF97}"/>
    <dgm:cxn modelId="{C50374DB-7DDC-4412-9BCB-B7DA8FD317AB}" type="presOf" srcId="{E03A275D-5211-4049-9937-7CD847244FD0}" destId="{E3154531-5812-4E82-A394-D57DDF11C5B4}" srcOrd="0" destOrd="0" presId="urn:microsoft.com/office/officeart/2005/8/layout/vList2"/>
    <dgm:cxn modelId="{6CC69EE7-BEBF-4EBA-91D5-E8D4A8947391}" type="presOf" srcId="{12BF2492-D6C6-4022-8855-AD84643646F1}" destId="{723EC24B-B813-40FA-A26F-8F70A025D506}" srcOrd="0" destOrd="1" presId="urn:microsoft.com/office/officeart/2005/8/layout/vList2"/>
    <dgm:cxn modelId="{656822EF-1EF9-4D9D-8169-A28D0D35A061}" srcId="{7B4F417C-F9D3-4775-AE58-6035122DDDD2}" destId="{537D5C1E-735D-4941-866F-3E8ECE1D21E1}" srcOrd="0" destOrd="0" parTransId="{43EB7161-D543-49A7-8E91-12E932C9D451}" sibTransId="{A4C8A501-47EB-4653-808D-75F1D54B232A}"/>
    <dgm:cxn modelId="{73175FF5-CC9E-4DCB-8B92-5A3804975837}" srcId="{E03A275D-5211-4049-9937-7CD847244FD0}" destId="{51F8F493-67A9-4375-8A13-A891EE40A7A1}" srcOrd="1" destOrd="0" parTransId="{69E57206-2695-4F7E-B053-2AC3E10F1C75}" sibTransId="{EF985DD5-EABE-4483-829F-D994C025201C}"/>
    <dgm:cxn modelId="{205C5887-E5DB-4A3F-93E4-3A9FD27FEEB4}" type="presParOf" srcId="{3A89B0D9-A2EB-4BEA-81C7-DF2F1A95D2ED}" destId="{9B5E8D88-F98B-42A6-8AC8-5B3A2721A9E0}" srcOrd="0" destOrd="0" presId="urn:microsoft.com/office/officeart/2005/8/layout/vList2"/>
    <dgm:cxn modelId="{DA4A4D6F-DE0C-498E-892D-34F24951524C}" type="presParOf" srcId="{3A89B0D9-A2EB-4BEA-81C7-DF2F1A95D2ED}" destId="{AEBA3100-E629-41FE-BCCC-050B17D799A2}" srcOrd="1" destOrd="0" presId="urn:microsoft.com/office/officeart/2005/8/layout/vList2"/>
    <dgm:cxn modelId="{5155E7BB-9545-4206-A8D1-387B8EC7D155}" type="presParOf" srcId="{3A89B0D9-A2EB-4BEA-81C7-DF2F1A95D2ED}" destId="{0F82484B-CD78-4A10-9F86-95B55089D45A}" srcOrd="2" destOrd="0" presId="urn:microsoft.com/office/officeart/2005/8/layout/vList2"/>
    <dgm:cxn modelId="{FAA03E6A-1D1B-48A3-B2AB-602A9E5F8941}" type="presParOf" srcId="{3A89B0D9-A2EB-4BEA-81C7-DF2F1A95D2ED}" destId="{BB77BD71-85A0-447C-B827-39E1F3636F64}" srcOrd="3" destOrd="0" presId="urn:microsoft.com/office/officeart/2005/8/layout/vList2"/>
    <dgm:cxn modelId="{4EB52197-D1AE-40BF-8F86-2AF5858F0895}" type="presParOf" srcId="{3A89B0D9-A2EB-4BEA-81C7-DF2F1A95D2ED}" destId="{E3154531-5812-4E82-A394-D57DDF11C5B4}" srcOrd="4" destOrd="0" presId="urn:microsoft.com/office/officeart/2005/8/layout/vList2"/>
    <dgm:cxn modelId="{145C2B46-35D2-415F-A030-1847140C0F9B}" type="presParOf" srcId="{3A89B0D9-A2EB-4BEA-81C7-DF2F1A95D2ED}" destId="{F3357E64-DE9B-4D2D-B6C0-F6A8FAA919F0}" srcOrd="5" destOrd="0" presId="urn:microsoft.com/office/officeart/2005/8/layout/vList2"/>
    <dgm:cxn modelId="{7D6EB531-F2A7-43AF-B19F-D848374D9A96}" type="presParOf" srcId="{3A89B0D9-A2EB-4BEA-81C7-DF2F1A95D2ED}" destId="{2D35FA2F-BB42-490F-A27F-B815F6161416}" srcOrd="6" destOrd="0" presId="urn:microsoft.com/office/officeart/2005/8/layout/vList2"/>
    <dgm:cxn modelId="{CED6FEE7-9B69-4B0F-A91C-DF9B2A6669A1}" type="presParOf" srcId="{3A89B0D9-A2EB-4BEA-81C7-DF2F1A95D2ED}" destId="{723EC24B-B813-40FA-A26F-8F70A025D506}"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8F686-4CF2-4F4A-B933-1F33A9780D8E}">
      <dsp:nvSpPr>
        <dsp:cNvPr id="0" name=""/>
        <dsp:cNvSpPr/>
      </dsp:nvSpPr>
      <dsp:spPr>
        <a:xfrm>
          <a:off x="2763542" y="1972773"/>
          <a:ext cx="3235914" cy="2274776"/>
        </a:xfrm>
        <a:prstGeom prst="ellipse">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Implementation Spreadsheet</a:t>
          </a:r>
        </a:p>
      </dsp:txBody>
      <dsp:txXfrm>
        <a:off x="3237431" y="2305906"/>
        <a:ext cx="2288136" cy="1608510"/>
      </dsp:txXfrm>
    </dsp:sp>
    <dsp:sp modelId="{79E55A90-D886-074C-A2CB-96B895656D02}">
      <dsp:nvSpPr>
        <dsp:cNvPr id="0" name=""/>
        <dsp:cNvSpPr/>
      </dsp:nvSpPr>
      <dsp:spPr>
        <a:xfrm rot="11496905">
          <a:off x="954062" y="2297989"/>
          <a:ext cx="1790747" cy="583438"/>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15D4041-9040-354E-AA6D-912CC4F6C057}">
      <dsp:nvSpPr>
        <dsp:cNvPr id="0" name=""/>
        <dsp:cNvSpPr/>
      </dsp:nvSpPr>
      <dsp:spPr>
        <a:xfrm>
          <a:off x="0" y="1631520"/>
          <a:ext cx="1944795" cy="155583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Case Notification Message Structure Specification/Profile</a:t>
          </a:r>
        </a:p>
      </dsp:txBody>
      <dsp:txXfrm>
        <a:off x="45569" y="1677089"/>
        <a:ext cx="1853657" cy="1464698"/>
      </dsp:txXfrm>
    </dsp:sp>
    <dsp:sp modelId="{1DBD52E9-6384-A24B-A6B4-26B0353553F2}">
      <dsp:nvSpPr>
        <dsp:cNvPr id="0" name=""/>
        <dsp:cNvSpPr/>
      </dsp:nvSpPr>
      <dsp:spPr>
        <a:xfrm rot="14085816">
          <a:off x="2045887" y="1039400"/>
          <a:ext cx="1585169" cy="583438"/>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1A44146-C9B2-2D44-9704-BE124A21C82A}">
      <dsp:nvSpPr>
        <dsp:cNvPr id="0" name=""/>
        <dsp:cNvSpPr/>
      </dsp:nvSpPr>
      <dsp:spPr>
        <a:xfrm>
          <a:off x="1721719" y="-56549"/>
          <a:ext cx="1944795" cy="155583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Gen v2 MMG</a:t>
          </a:r>
        </a:p>
      </dsp:txBody>
      <dsp:txXfrm>
        <a:off x="1767288" y="-10980"/>
        <a:ext cx="1853657" cy="1464698"/>
      </dsp:txXfrm>
    </dsp:sp>
    <dsp:sp modelId="{6707FEB4-B78D-DA41-BA89-AC6A9160A964}">
      <dsp:nvSpPr>
        <dsp:cNvPr id="0" name=""/>
        <dsp:cNvSpPr/>
      </dsp:nvSpPr>
      <dsp:spPr>
        <a:xfrm rot="17700000">
          <a:off x="4760007" y="1113761"/>
          <a:ext cx="1363834" cy="583438"/>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BF39F12-28C5-4846-8264-3D3B695E6097}">
      <dsp:nvSpPr>
        <dsp:cNvPr id="0" name=""/>
        <dsp:cNvSpPr/>
      </dsp:nvSpPr>
      <dsp:spPr>
        <a:xfrm>
          <a:off x="4523014" y="-56549"/>
          <a:ext cx="1944795" cy="155583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Condition-specific MMG</a:t>
          </a:r>
        </a:p>
      </dsp:txBody>
      <dsp:txXfrm>
        <a:off x="4568583" y="-10980"/>
        <a:ext cx="1853657" cy="1464698"/>
      </dsp:txXfrm>
    </dsp:sp>
    <dsp:sp modelId="{8E363723-4CAD-9843-91C5-9BAB43F951A9}">
      <dsp:nvSpPr>
        <dsp:cNvPr id="0" name=""/>
        <dsp:cNvSpPr/>
      </dsp:nvSpPr>
      <dsp:spPr>
        <a:xfrm rot="20353099">
          <a:off x="5922150" y="2040621"/>
          <a:ext cx="1815309" cy="583438"/>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DAD9B51-1BB2-7F4B-858F-185B00A97AAE}">
      <dsp:nvSpPr>
        <dsp:cNvPr id="0" name=""/>
        <dsp:cNvSpPr/>
      </dsp:nvSpPr>
      <dsp:spPr>
        <a:xfrm>
          <a:off x="6818204" y="1545807"/>
          <a:ext cx="1944795" cy="155583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State Case Reporting Forms and Mappings to Surveillance System Fields</a:t>
          </a:r>
        </a:p>
      </dsp:txBody>
      <dsp:txXfrm>
        <a:off x="6863773" y="1591376"/>
        <a:ext cx="1853657" cy="1464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362C-7D6F-420A-995A-74E52C104849}">
      <dsp:nvSpPr>
        <dsp:cNvPr id="0" name=""/>
        <dsp:cNvSpPr/>
      </dsp:nvSpPr>
      <dsp:spPr>
        <a:xfrm>
          <a:off x="170" y="1106962"/>
          <a:ext cx="2216213" cy="2216213"/>
        </a:xfrm>
        <a:prstGeom prst="roundRect">
          <a:avLst>
            <a:gd name="adj" fmla="val 10000"/>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2783-1824-49C4-99DA-525ED401D15C}">
      <dsp:nvSpPr>
        <dsp:cNvPr id="0" name=""/>
        <dsp:cNvSpPr/>
      </dsp:nvSpPr>
      <dsp:spPr>
        <a:xfrm>
          <a:off x="203820" y="1747103"/>
          <a:ext cx="2216213" cy="2014740"/>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Data Fields</a:t>
          </a:r>
        </a:p>
        <a:p>
          <a:pPr marL="171450" lvl="1" indent="-171450" algn="l" defTabSz="711200">
            <a:lnSpc>
              <a:spcPct val="90000"/>
            </a:lnSpc>
            <a:spcBef>
              <a:spcPct val="0"/>
            </a:spcBef>
            <a:spcAft>
              <a:spcPct val="15000"/>
            </a:spcAft>
            <a:buChar char="•"/>
          </a:pPr>
          <a:r>
            <a:rPr lang="en-US" sz="1600" kern="1200" dirty="0"/>
            <a:t>Date of Birth</a:t>
          </a:r>
        </a:p>
        <a:p>
          <a:pPr marL="171450" lvl="1" indent="-171450" algn="l" defTabSz="711200">
            <a:lnSpc>
              <a:spcPct val="90000"/>
            </a:lnSpc>
            <a:spcBef>
              <a:spcPct val="0"/>
            </a:spcBef>
            <a:spcAft>
              <a:spcPct val="15000"/>
            </a:spcAft>
            <a:buChar char="•"/>
          </a:pPr>
          <a:r>
            <a:rPr lang="en-US" sz="1600" kern="1200" dirty="0"/>
            <a:t>Gender</a:t>
          </a:r>
        </a:p>
        <a:p>
          <a:pPr marL="171450" lvl="1" indent="-171450" algn="l" defTabSz="711200">
            <a:lnSpc>
              <a:spcPct val="90000"/>
            </a:lnSpc>
            <a:spcBef>
              <a:spcPct val="0"/>
            </a:spcBef>
            <a:spcAft>
              <a:spcPct val="15000"/>
            </a:spcAft>
            <a:buChar char="•"/>
          </a:pPr>
          <a:r>
            <a:rPr lang="en-US" sz="1600" kern="1200" dirty="0"/>
            <a:t>Race</a:t>
          </a:r>
        </a:p>
        <a:p>
          <a:pPr marL="171450" lvl="1" indent="-171450" algn="l" defTabSz="711200">
            <a:lnSpc>
              <a:spcPct val="90000"/>
            </a:lnSpc>
            <a:spcBef>
              <a:spcPct val="0"/>
            </a:spcBef>
            <a:spcAft>
              <a:spcPct val="15000"/>
            </a:spcAft>
            <a:buChar char="•"/>
          </a:pPr>
          <a:r>
            <a:rPr lang="en-US" sz="1600" kern="1200" dirty="0"/>
            <a:t>Ethnicity</a:t>
          </a:r>
        </a:p>
        <a:p>
          <a:pPr marL="171450" lvl="1" indent="-171450" algn="l" defTabSz="711200">
            <a:lnSpc>
              <a:spcPct val="90000"/>
            </a:lnSpc>
            <a:spcBef>
              <a:spcPct val="0"/>
            </a:spcBef>
            <a:spcAft>
              <a:spcPct val="15000"/>
            </a:spcAft>
            <a:buChar char="•"/>
          </a:pPr>
          <a:r>
            <a:rPr lang="en-US" sz="1600" kern="1200" dirty="0"/>
            <a:t>....</a:t>
          </a:r>
        </a:p>
      </dsp:txBody>
      <dsp:txXfrm>
        <a:off x="262830" y="1806113"/>
        <a:ext cx="2098193" cy="1896720"/>
      </dsp:txXfrm>
    </dsp:sp>
    <dsp:sp modelId="{F7767CAC-CBEB-412D-BF39-CB59AA8D2977}">
      <dsp:nvSpPr>
        <dsp:cNvPr id="0" name=""/>
        <dsp:cNvSpPr/>
      </dsp:nvSpPr>
      <dsp:spPr>
        <a:xfrm>
          <a:off x="2457353" y="2064771"/>
          <a:ext cx="240969" cy="3005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457353" y="2124890"/>
        <a:ext cx="168678" cy="180358"/>
      </dsp:txXfrm>
    </dsp:sp>
    <dsp:sp modelId="{A2DA0958-64DB-4219-ABD5-D1FEB0EB2755}">
      <dsp:nvSpPr>
        <dsp:cNvPr id="0" name=""/>
        <dsp:cNvSpPr/>
      </dsp:nvSpPr>
      <dsp:spPr>
        <a:xfrm>
          <a:off x="2904867" y="1106962"/>
          <a:ext cx="2216213" cy="2216213"/>
        </a:xfrm>
        <a:prstGeom prst="roundRect">
          <a:avLst>
            <a:gd name="adj" fmla="val 10000"/>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5343B-6E7B-4A60-9BA2-B25DE80F4D1A}">
      <dsp:nvSpPr>
        <dsp:cNvPr id="0" name=""/>
        <dsp:cNvSpPr/>
      </dsp:nvSpPr>
      <dsp:spPr>
        <a:xfrm>
          <a:off x="3108518" y="1747103"/>
          <a:ext cx="2216213" cy="2014740"/>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MMG Fields</a:t>
          </a:r>
        </a:p>
        <a:p>
          <a:pPr marL="114300" lvl="1" indent="-114300" algn="l" defTabSz="577850">
            <a:lnSpc>
              <a:spcPct val="90000"/>
            </a:lnSpc>
            <a:spcBef>
              <a:spcPct val="0"/>
            </a:spcBef>
            <a:spcAft>
              <a:spcPct val="15000"/>
            </a:spcAft>
            <a:buChar char="•"/>
          </a:pPr>
          <a:r>
            <a:rPr lang="en-US" sz="1300" kern="1200" dirty="0"/>
            <a:t>DEM115:Birthdate</a:t>
          </a:r>
        </a:p>
        <a:p>
          <a:pPr marL="114300" lvl="1" indent="-114300" algn="l" defTabSz="577850">
            <a:lnSpc>
              <a:spcPct val="90000"/>
            </a:lnSpc>
            <a:spcBef>
              <a:spcPct val="0"/>
            </a:spcBef>
            <a:spcAft>
              <a:spcPct val="15000"/>
            </a:spcAft>
            <a:buChar char="•"/>
          </a:pPr>
          <a:r>
            <a:rPr lang="en-US" sz="1300" kern="1200" dirty="0"/>
            <a:t>DEM113: Subject’s Sex</a:t>
          </a:r>
        </a:p>
        <a:p>
          <a:pPr marL="114300" lvl="1" indent="-114300" algn="l" defTabSz="577850">
            <a:lnSpc>
              <a:spcPct val="90000"/>
            </a:lnSpc>
            <a:spcBef>
              <a:spcPct val="0"/>
            </a:spcBef>
            <a:spcAft>
              <a:spcPct val="15000"/>
            </a:spcAft>
            <a:buChar char="•"/>
          </a:pPr>
          <a:r>
            <a:rPr lang="en-US" sz="1300" kern="1200" dirty="0"/>
            <a:t>DEM152: Race Category</a:t>
          </a:r>
        </a:p>
        <a:p>
          <a:pPr marL="114300" lvl="1" indent="-114300" algn="l" defTabSz="577850">
            <a:lnSpc>
              <a:spcPct val="90000"/>
            </a:lnSpc>
            <a:spcBef>
              <a:spcPct val="0"/>
            </a:spcBef>
            <a:spcAft>
              <a:spcPct val="15000"/>
            </a:spcAft>
            <a:buChar char="•"/>
          </a:pPr>
          <a:r>
            <a:rPr lang="en-US" sz="1300" kern="1200" dirty="0"/>
            <a:t>DEM155: Ethnic Group</a:t>
          </a:r>
        </a:p>
        <a:p>
          <a:pPr marL="114300" lvl="1" indent="-114300" algn="l" defTabSz="577850">
            <a:lnSpc>
              <a:spcPct val="90000"/>
            </a:lnSpc>
            <a:spcBef>
              <a:spcPct val="0"/>
            </a:spcBef>
            <a:spcAft>
              <a:spcPct val="15000"/>
            </a:spcAft>
            <a:buChar char="•"/>
          </a:pPr>
          <a:r>
            <a:rPr lang="en-US" sz="1300" kern="1200" dirty="0"/>
            <a:t>....</a:t>
          </a:r>
        </a:p>
        <a:p>
          <a:pPr marL="114300" lvl="1" indent="-114300" algn="l" defTabSz="577850">
            <a:lnSpc>
              <a:spcPct val="90000"/>
            </a:lnSpc>
            <a:spcBef>
              <a:spcPct val="0"/>
            </a:spcBef>
            <a:spcAft>
              <a:spcPct val="15000"/>
            </a:spcAft>
            <a:buChar char="•"/>
          </a:pPr>
          <a:endParaRPr lang="en-US" sz="1300" kern="1200" dirty="0"/>
        </a:p>
      </dsp:txBody>
      <dsp:txXfrm>
        <a:off x="3167528" y="1806113"/>
        <a:ext cx="2098193" cy="1896720"/>
      </dsp:txXfrm>
    </dsp:sp>
    <dsp:sp modelId="{DCB0E669-B5F7-49EA-9C5C-1C5A0AE95321}">
      <dsp:nvSpPr>
        <dsp:cNvPr id="0" name=""/>
        <dsp:cNvSpPr/>
      </dsp:nvSpPr>
      <dsp:spPr>
        <a:xfrm>
          <a:off x="5362051" y="2064771"/>
          <a:ext cx="240969" cy="3005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362051" y="2124890"/>
        <a:ext cx="168678" cy="180358"/>
      </dsp:txXfrm>
    </dsp:sp>
    <dsp:sp modelId="{A299FD7D-3433-4FC3-B358-740EDD8F0FD0}">
      <dsp:nvSpPr>
        <dsp:cNvPr id="0" name=""/>
        <dsp:cNvSpPr/>
      </dsp:nvSpPr>
      <dsp:spPr>
        <a:xfrm>
          <a:off x="5809565" y="1106962"/>
          <a:ext cx="2216213" cy="2216213"/>
        </a:xfrm>
        <a:prstGeom prst="roundRect">
          <a:avLst>
            <a:gd name="adj" fmla="val 10000"/>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487BE-D4C6-40C6-B7ED-005F07014E88}">
      <dsp:nvSpPr>
        <dsp:cNvPr id="0" name=""/>
        <dsp:cNvSpPr/>
      </dsp:nvSpPr>
      <dsp:spPr>
        <a:xfrm>
          <a:off x="6013216" y="1747103"/>
          <a:ext cx="2216213" cy="2014740"/>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PID|1||5276074</a:t>
          </a:r>
          <a:r>
            <a:rPr lang="en-US" sz="1100" kern="1200" dirty="0"/>
            <a:t>5</a:t>
          </a:r>
          <a:r>
            <a:rPr lang="en-US" sz="1050" kern="1200" dirty="0"/>
            <a:t>29^^^MDCH&amp;2.16.840.1.114222.4.1.3660&amp;ISO||~^^^^^^S||</a:t>
          </a:r>
          <a:r>
            <a:rPr lang="en-US" sz="1050" b="1" kern="1200" dirty="0"/>
            <a:t>19600101</a:t>
          </a:r>
          <a:r>
            <a:rPr lang="en-US" sz="1050" kern="1200" dirty="0"/>
            <a:t>|</a:t>
          </a:r>
          <a:r>
            <a:rPr lang="en-US" sz="1050" b="1" kern="1200" dirty="0"/>
            <a:t>F</a:t>
          </a:r>
          <a:r>
            <a:rPr lang="en-US" sz="1050" kern="1200" dirty="0"/>
            <a:t>||</a:t>
          </a:r>
          <a:r>
            <a:rPr lang="en-US" sz="1050" b="1" kern="1200" dirty="0"/>
            <a:t>2106-3^Caucasian</a:t>
          </a:r>
          <a:r>
            <a:rPr lang="en-US" sz="1050" kern="1200" dirty="0"/>
            <a:t>^CDCREC~1002-5^</a:t>
          </a:r>
          <a:r>
            <a:rPr lang="en-US" sz="1050" b="1" kern="1200" dirty="0"/>
            <a:t>American Indian^CDCREC</a:t>
          </a:r>
          <a:r>
            <a:rPr lang="en-US" sz="1050" kern="1200" dirty="0"/>
            <a:t>|^^ANN ARBOR^26^48105^USA^^^26161|||||||||||2135-2^Hispanic or Latino^CDCREC|||||||20141031</a:t>
          </a:r>
        </a:p>
      </dsp:txBody>
      <dsp:txXfrm>
        <a:off x="6072226" y="1806113"/>
        <a:ext cx="2098193" cy="1896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8D88-F98B-42A6-8AC8-5B3A2721A9E0}">
      <dsp:nvSpPr>
        <dsp:cNvPr id="0" name=""/>
        <dsp:cNvSpPr/>
      </dsp:nvSpPr>
      <dsp:spPr>
        <a:xfrm>
          <a:off x="0" y="64474"/>
          <a:ext cx="8178662" cy="458493"/>
        </a:xfrm>
        <a:prstGeom prst="roundRect">
          <a:avLst/>
        </a:prstGeom>
        <a:gradFill rotWithShape="0">
          <a:gsLst>
            <a:gs pos="0">
              <a:schemeClr val="dk2">
                <a:hueOff val="0"/>
                <a:satOff val="0"/>
                <a:lumOff val="0"/>
                <a:alphaOff val="0"/>
                <a:tint val="50000"/>
                <a:shade val="86000"/>
                <a:satMod val="140000"/>
              </a:schemeClr>
            </a:gs>
            <a:gs pos="45000">
              <a:schemeClr val="dk2">
                <a:hueOff val="0"/>
                <a:satOff val="0"/>
                <a:lumOff val="0"/>
                <a:alphaOff val="0"/>
                <a:tint val="48000"/>
                <a:satMod val="150000"/>
              </a:schemeClr>
            </a:gs>
            <a:gs pos="100000">
              <a:schemeClr val="dk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l" defTabSz="457200" rtl="0" fontAlgn="base">
            <a:lnSpc>
              <a:spcPct val="90000"/>
            </a:lnSpc>
            <a:spcBef>
              <a:spcPct val="0"/>
            </a:spcBef>
            <a:spcAft>
              <a:spcPct val="0"/>
            </a:spcAft>
            <a:buNone/>
          </a:pPr>
          <a:r>
            <a:rPr lang="en-US" sz="1900" kern="1200" dirty="0">
              <a:latin typeface="+mn-lt"/>
              <a:ea typeface="+mn-ea"/>
              <a:cs typeface="+mn-cs"/>
            </a:rPr>
            <a:t>Read Me</a:t>
          </a:r>
        </a:p>
      </dsp:txBody>
      <dsp:txXfrm>
        <a:off x="22382" y="86856"/>
        <a:ext cx="8133898" cy="413729"/>
      </dsp:txXfrm>
    </dsp:sp>
    <dsp:sp modelId="{AEBA3100-E629-41FE-BCCC-050B17D799A2}">
      <dsp:nvSpPr>
        <dsp:cNvPr id="0" name=""/>
        <dsp:cNvSpPr/>
      </dsp:nvSpPr>
      <dsp:spPr>
        <a:xfrm>
          <a:off x="0" y="522968"/>
          <a:ext cx="8178662"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7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Introduction and Instructions</a:t>
          </a:r>
        </a:p>
        <a:p>
          <a:pPr marL="114300" lvl="1" indent="-114300" algn="l" defTabSz="666750">
            <a:lnSpc>
              <a:spcPct val="90000"/>
            </a:lnSpc>
            <a:spcBef>
              <a:spcPct val="0"/>
            </a:spcBef>
            <a:spcAft>
              <a:spcPct val="20000"/>
            </a:spcAft>
            <a:buChar char="•"/>
          </a:pPr>
          <a:r>
            <a:rPr lang="en-US" sz="1500" kern="1200" dirty="0"/>
            <a:t>Tab Descriptions</a:t>
          </a:r>
        </a:p>
        <a:p>
          <a:pPr marL="114300" lvl="1" indent="-114300" algn="l" defTabSz="666750">
            <a:lnSpc>
              <a:spcPct val="90000"/>
            </a:lnSpc>
            <a:spcBef>
              <a:spcPct val="0"/>
            </a:spcBef>
            <a:spcAft>
              <a:spcPct val="20000"/>
            </a:spcAft>
            <a:buChar char="•"/>
          </a:pPr>
          <a:r>
            <a:rPr lang="en-US" sz="1500" kern="1200" dirty="0"/>
            <a:t>Column Descriptions</a:t>
          </a:r>
        </a:p>
      </dsp:txBody>
      <dsp:txXfrm>
        <a:off x="0" y="522968"/>
        <a:ext cx="8178662" cy="727605"/>
      </dsp:txXfrm>
    </dsp:sp>
    <dsp:sp modelId="{0F82484B-CD78-4A10-9F86-95B55089D45A}">
      <dsp:nvSpPr>
        <dsp:cNvPr id="0" name=""/>
        <dsp:cNvSpPr/>
      </dsp:nvSpPr>
      <dsp:spPr>
        <a:xfrm>
          <a:off x="0" y="1250573"/>
          <a:ext cx="8178662" cy="458493"/>
        </a:xfrm>
        <a:prstGeom prst="roundRect">
          <a:avLst/>
        </a:prstGeom>
        <a:gradFill rotWithShape="0">
          <a:gsLst>
            <a:gs pos="0">
              <a:schemeClr val="dk2">
                <a:hueOff val="0"/>
                <a:satOff val="0"/>
                <a:lumOff val="0"/>
                <a:alphaOff val="0"/>
                <a:tint val="50000"/>
                <a:shade val="86000"/>
                <a:satMod val="140000"/>
              </a:schemeClr>
            </a:gs>
            <a:gs pos="45000">
              <a:schemeClr val="dk2">
                <a:hueOff val="0"/>
                <a:satOff val="0"/>
                <a:lumOff val="0"/>
                <a:alphaOff val="0"/>
                <a:tint val="48000"/>
                <a:satMod val="150000"/>
              </a:schemeClr>
            </a:gs>
            <a:gs pos="100000">
              <a:schemeClr val="dk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l" defTabSz="457200" rtl="0" fontAlgn="base">
            <a:lnSpc>
              <a:spcPct val="90000"/>
            </a:lnSpc>
            <a:spcBef>
              <a:spcPct val="0"/>
            </a:spcBef>
            <a:spcAft>
              <a:spcPct val="0"/>
            </a:spcAft>
            <a:buNone/>
          </a:pPr>
          <a:r>
            <a:rPr lang="en-US" sz="1900" kern="1200" dirty="0">
              <a:latin typeface="+mn-lt"/>
              <a:ea typeface="+mn-ea"/>
              <a:cs typeface="+mn-cs"/>
            </a:rPr>
            <a:t>Datatypes</a:t>
          </a:r>
        </a:p>
      </dsp:txBody>
      <dsp:txXfrm>
        <a:off x="22382" y="1272955"/>
        <a:ext cx="8133898" cy="413729"/>
      </dsp:txXfrm>
    </dsp:sp>
    <dsp:sp modelId="{BB77BD71-85A0-447C-B827-39E1F3636F64}">
      <dsp:nvSpPr>
        <dsp:cNvPr id="0" name=""/>
        <dsp:cNvSpPr/>
      </dsp:nvSpPr>
      <dsp:spPr>
        <a:xfrm>
          <a:off x="0" y="1709067"/>
          <a:ext cx="8178662"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7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Provides Datatype definitions as specified in the PHIN Messaging Guide for Case Notification_v3.0</a:t>
          </a:r>
        </a:p>
      </dsp:txBody>
      <dsp:txXfrm>
        <a:off x="0" y="1709067"/>
        <a:ext cx="8178662" cy="452295"/>
      </dsp:txXfrm>
    </dsp:sp>
    <dsp:sp modelId="{E3154531-5812-4E82-A394-D57DDF11C5B4}">
      <dsp:nvSpPr>
        <dsp:cNvPr id="0" name=""/>
        <dsp:cNvSpPr/>
      </dsp:nvSpPr>
      <dsp:spPr>
        <a:xfrm>
          <a:off x="0" y="2161362"/>
          <a:ext cx="8178662" cy="458493"/>
        </a:xfrm>
        <a:prstGeom prst="roundRect">
          <a:avLst/>
        </a:prstGeom>
        <a:gradFill rotWithShape="0">
          <a:gsLst>
            <a:gs pos="0">
              <a:schemeClr val="dk2">
                <a:hueOff val="0"/>
                <a:satOff val="0"/>
                <a:lumOff val="0"/>
                <a:alphaOff val="0"/>
                <a:tint val="50000"/>
                <a:shade val="86000"/>
                <a:satMod val="140000"/>
              </a:schemeClr>
            </a:gs>
            <a:gs pos="45000">
              <a:schemeClr val="dk2">
                <a:hueOff val="0"/>
                <a:satOff val="0"/>
                <a:lumOff val="0"/>
                <a:alphaOff val="0"/>
                <a:tint val="48000"/>
                <a:satMod val="150000"/>
              </a:schemeClr>
            </a:gs>
            <a:gs pos="100000">
              <a:schemeClr val="dk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Condition/</a:t>
          </a:r>
          <a:r>
            <a:rPr lang="en-US" sz="1900" kern="1200" dirty="0">
              <a:latin typeface="Calibri"/>
              <a:ea typeface="+mn-ea"/>
              <a:cs typeface="+mn-cs"/>
            </a:rPr>
            <a:t>MMG</a:t>
          </a:r>
        </a:p>
      </dsp:txBody>
      <dsp:txXfrm>
        <a:off x="22382" y="2183744"/>
        <a:ext cx="8133898" cy="413729"/>
      </dsp:txXfrm>
    </dsp:sp>
    <dsp:sp modelId="{F3357E64-DE9B-4D2D-B6C0-F6A8FAA919F0}">
      <dsp:nvSpPr>
        <dsp:cNvPr id="0" name=""/>
        <dsp:cNvSpPr/>
      </dsp:nvSpPr>
      <dsp:spPr>
        <a:xfrm>
          <a:off x="0" y="2619855"/>
          <a:ext cx="8178662"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7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Compiles segment definition tables and MMG-specified data elements</a:t>
          </a:r>
        </a:p>
        <a:p>
          <a:pPr marL="114300" lvl="1" indent="-114300" algn="l" defTabSz="666750">
            <a:lnSpc>
              <a:spcPct val="90000"/>
            </a:lnSpc>
            <a:spcBef>
              <a:spcPct val="0"/>
            </a:spcBef>
            <a:spcAft>
              <a:spcPct val="20000"/>
            </a:spcAft>
            <a:buChar char="•"/>
          </a:pPr>
          <a:r>
            <a:rPr lang="en-US" sz="1500" kern="1200" dirty="0"/>
            <a:t>Provides space for jurisdictions to document gap analysis and mappings</a:t>
          </a:r>
        </a:p>
      </dsp:txBody>
      <dsp:txXfrm>
        <a:off x="0" y="2619855"/>
        <a:ext cx="8178662" cy="491625"/>
      </dsp:txXfrm>
    </dsp:sp>
    <dsp:sp modelId="{2D35FA2F-BB42-490F-A27F-B815F6161416}">
      <dsp:nvSpPr>
        <dsp:cNvPr id="0" name=""/>
        <dsp:cNvSpPr/>
      </dsp:nvSpPr>
      <dsp:spPr>
        <a:xfrm>
          <a:off x="0" y="3111480"/>
          <a:ext cx="8178662" cy="458493"/>
        </a:xfrm>
        <a:prstGeom prst="roundRect">
          <a:avLst/>
        </a:prstGeom>
        <a:gradFill rotWithShape="0">
          <a:gsLst>
            <a:gs pos="0">
              <a:schemeClr val="dk2">
                <a:hueOff val="0"/>
                <a:satOff val="0"/>
                <a:lumOff val="0"/>
                <a:alphaOff val="0"/>
                <a:tint val="50000"/>
                <a:shade val="86000"/>
                <a:satMod val="140000"/>
              </a:schemeClr>
            </a:gs>
            <a:gs pos="45000">
              <a:schemeClr val="dk2">
                <a:hueOff val="0"/>
                <a:satOff val="0"/>
                <a:lumOff val="0"/>
                <a:alphaOff val="0"/>
                <a:tint val="48000"/>
                <a:satMod val="150000"/>
              </a:schemeClr>
            </a:gs>
            <a:gs pos="100000">
              <a:schemeClr val="dk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l" defTabSz="457200" rtl="0" fontAlgn="base">
            <a:lnSpc>
              <a:spcPct val="90000"/>
            </a:lnSpc>
            <a:spcBef>
              <a:spcPct val="0"/>
            </a:spcBef>
            <a:spcAft>
              <a:spcPct val="0"/>
            </a:spcAft>
            <a:buNone/>
          </a:pPr>
          <a:r>
            <a:rPr lang="en-US" sz="1900" kern="1200" dirty="0">
              <a:latin typeface="+mn-lt"/>
              <a:ea typeface="+mn-ea"/>
              <a:cs typeface="+mn-cs"/>
            </a:rPr>
            <a:t>Revision Log</a:t>
          </a:r>
        </a:p>
      </dsp:txBody>
      <dsp:txXfrm>
        <a:off x="22382" y="3133862"/>
        <a:ext cx="8133898" cy="413729"/>
      </dsp:txXfrm>
    </dsp:sp>
    <dsp:sp modelId="{723EC24B-B813-40FA-A26F-8F70A025D506}">
      <dsp:nvSpPr>
        <dsp:cNvPr id="0" name=""/>
        <dsp:cNvSpPr/>
      </dsp:nvSpPr>
      <dsp:spPr>
        <a:xfrm>
          <a:off x="0" y="3569974"/>
          <a:ext cx="8178662"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7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Provides a history of changes made to the implementation template</a:t>
          </a:r>
        </a:p>
        <a:p>
          <a:pPr marL="114300" lvl="1" indent="-114300" algn="l" defTabSz="666750">
            <a:lnSpc>
              <a:spcPct val="90000"/>
            </a:lnSpc>
            <a:spcBef>
              <a:spcPct val="0"/>
            </a:spcBef>
            <a:spcAft>
              <a:spcPct val="20000"/>
            </a:spcAft>
            <a:buChar char="•"/>
          </a:pPr>
          <a:endParaRPr lang="en-US" sz="1500" kern="1200" dirty="0"/>
        </a:p>
      </dsp:txBody>
      <dsp:txXfrm>
        <a:off x="0" y="3569974"/>
        <a:ext cx="8178662" cy="4916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9050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78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31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93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01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88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14528-4718-DE49-8B42-FBCA5DE81B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3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805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38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62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53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30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26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861" indent="-285716">
              <a:defRPr>
                <a:solidFill>
                  <a:schemeClr val="tx1"/>
                </a:solidFill>
                <a:latin typeface="Myriad Web Pro" panose="020B0503030403020204" pitchFamily="34" charset="0"/>
              </a:defRPr>
            </a:lvl2pPr>
            <a:lvl3pPr marL="1142864" indent="-228572">
              <a:defRPr>
                <a:solidFill>
                  <a:schemeClr val="tx1"/>
                </a:solidFill>
                <a:latin typeface="Myriad Web Pro" panose="020B0503030403020204" pitchFamily="34" charset="0"/>
              </a:defRPr>
            </a:lvl3pPr>
            <a:lvl4pPr marL="1600008" indent="-228572">
              <a:defRPr>
                <a:solidFill>
                  <a:schemeClr val="tx1"/>
                </a:solidFill>
                <a:latin typeface="Myriad Web Pro" panose="020B0503030403020204" pitchFamily="34" charset="0"/>
              </a:defRPr>
            </a:lvl4pPr>
            <a:lvl5pPr marL="2057154" indent="-228572">
              <a:defRPr>
                <a:solidFill>
                  <a:schemeClr val="tx1"/>
                </a:solidFill>
                <a:latin typeface="Myriad Web Pro" panose="020B0503030403020204" pitchFamily="34" charset="0"/>
              </a:defRPr>
            </a:lvl5pPr>
            <a:lvl6pPr marL="2514298" indent="-228572" fontAlgn="base">
              <a:spcBef>
                <a:spcPct val="0"/>
              </a:spcBef>
              <a:spcAft>
                <a:spcPct val="0"/>
              </a:spcAft>
              <a:defRPr>
                <a:solidFill>
                  <a:schemeClr val="tx1"/>
                </a:solidFill>
                <a:latin typeface="Myriad Web Pro" panose="020B0503030403020204" pitchFamily="34" charset="0"/>
              </a:defRPr>
            </a:lvl6pPr>
            <a:lvl7pPr marL="2971444" indent="-228572" fontAlgn="base">
              <a:spcBef>
                <a:spcPct val="0"/>
              </a:spcBef>
              <a:spcAft>
                <a:spcPct val="0"/>
              </a:spcAft>
              <a:defRPr>
                <a:solidFill>
                  <a:schemeClr val="tx1"/>
                </a:solidFill>
                <a:latin typeface="Myriad Web Pro" panose="020B0503030403020204" pitchFamily="34" charset="0"/>
              </a:defRPr>
            </a:lvl7pPr>
            <a:lvl8pPr marL="3428590" indent="-228572" fontAlgn="base">
              <a:spcBef>
                <a:spcPct val="0"/>
              </a:spcBef>
              <a:spcAft>
                <a:spcPct val="0"/>
              </a:spcAft>
              <a:defRPr>
                <a:solidFill>
                  <a:schemeClr val="tx1"/>
                </a:solidFill>
                <a:latin typeface="Myriad Web Pro" panose="020B0503030403020204" pitchFamily="34" charset="0"/>
              </a:defRPr>
            </a:lvl8pPr>
            <a:lvl9pPr marL="3885734" indent="-228572"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7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7391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796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8CF6D08-AA4D-4E4A-BC5A-6638DFC699C5}" type="slidenum">
              <a:rPr lang="en-US" smtClean="0"/>
              <a:t>3</a:t>
            </a:fld>
            <a:endParaRPr lang="en-US" dirty="0"/>
          </a:p>
        </p:txBody>
      </p:sp>
    </p:spTree>
    <p:extLst>
      <p:ext uri="{BB962C8B-B14F-4D97-AF65-F5344CB8AC3E}">
        <p14:creationId xmlns:p14="http://schemas.microsoft.com/office/powerpoint/2010/main" val="20472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695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9517"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951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19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27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8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D77-2591-4EDC-8640-1C7E5B0D7C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17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5D2DD-098B-4B74-BABB-171488B36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2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5D2DD-098B-4B74-BABB-171488B36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07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378877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5" name="TextBox 4"/>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6" name="TextBox 5"/>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TextBox 3"/>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407628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4518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39459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593161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1209E44-C6BC-4F75-A957-C02067578B29}" type="datetimeFigureOut">
              <a:rPr lang="en-US" smtClean="0"/>
              <a:t>4/26/2021</a:t>
            </a:fld>
            <a:endParaRPr lang="en-US"/>
          </a:p>
        </p:txBody>
      </p:sp>
      <p:sp>
        <p:nvSpPr>
          <p:cNvPr id="6" name="Footer Placeholder 5"/>
          <p:cNvSpPr>
            <a:spLocks noGrp="1"/>
          </p:cNvSpPr>
          <p:nvPr>
            <p:ph type="ftr" sz="quarter" idx="11"/>
          </p:nvPr>
        </p:nvSpPr>
        <p:spPr>
          <a:xfrm>
            <a:off x="2235200" y="626427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2084481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369806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1"/>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505791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3445495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09600" y="27938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406401" y="1561398"/>
            <a:ext cx="4027649"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10034209" y="1590427"/>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591" y="457200"/>
            <a:ext cx="2875471"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7114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81D587-5855-4813-8325-499C93C0FCD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A05C-5A1B-455B-8399-1A72C1696EC4}" type="slidenum">
              <a:rPr lang="en-US" smtClean="0"/>
              <a:t>‹#›</a:t>
            </a:fld>
            <a:endParaRPr lang="en-US"/>
          </a:p>
        </p:txBody>
      </p:sp>
    </p:spTree>
    <p:extLst>
      <p:ext uri="{BB962C8B-B14F-4D97-AF65-F5344CB8AC3E}">
        <p14:creationId xmlns:p14="http://schemas.microsoft.com/office/powerpoint/2010/main" val="1504605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5151397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2920626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4730498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30399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4067755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749304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7831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54"/>
            <a:fld id="{546F342E-8484-4702-8326-3C4F0D187E4A}" type="slidenum">
              <a:rPr lang="en-US" sz="1800">
                <a:solidFill>
                  <a:srgbClr val="0F56DC"/>
                </a:solidFill>
              </a:rPr>
              <a:pPr algn="r" defTabSz="914354"/>
              <a:t>‹#›</a:t>
            </a:fld>
            <a:endParaRPr lang="en-US" sz="1800" dirty="0">
              <a:solidFill>
                <a:srgbClr val="0F56DC"/>
              </a:solidFill>
            </a:endParaRPr>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4232314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3166443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2137542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165598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120287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1552003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5715-3009-49D6-8D7F-9C8B65A933CA}"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04CAC-5FB5-4D36-A0DD-46D5E6EA1EA3}" type="slidenum">
              <a:rPr lang="en-US" smtClean="0"/>
              <a:t>‹#›</a:t>
            </a:fld>
            <a:endParaRPr lang="en-US" dirty="0"/>
          </a:p>
        </p:txBody>
      </p:sp>
    </p:spTree>
    <p:extLst>
      <p:ext uri="{BB962C8B-B14F-4D97-AF65-F5344CB8AC3E}">
        <p14:creationId xmlns:p14="http://schemas.microsoft.com/office/powerpoint/2010/main" val="637289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6"/>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
        <p:nvSpPr>
          <p:cNvPr id="7" name="Title 1"/>
          <p:cNvSpPr>
            <a:spLocks noGrp="1"/>
          </p:cNvSpPr>
          <p:nvPr>
            <p:ph type="title"/>
          </p:nvPr>
        </p:nvSpPr>
        <p:spPr>
          <a:xfrm>
            <a:off x="609600" y="274640"/>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376323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TextBox 3"/>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7" name="TextBox 6"/>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3" name="TextBox 2"/>
          <p:cNvSpPr txBox="1"/>
          <p:nvPr userDrawn="1"/>
        </p:nvSpPr>
        <p:spPr>
          <a:xfrm>
            <a:off x="442365" y="6070868"/>
            <a:ext cx="1154464" cy="369332"/>
          </a:xfrm>
          <a:prstGeom prst="rect">
            <a:avLst/>
          </a:prstGeom>
          <a:noFill/>
        </p:spPr>
        <p:txBody>
          <a:bodyPr wrap="square" rtlCol="0">
            <a:spAutoFit/>
          </a:bodyPr>
          <a:lstStyle/>
          <a:p>
            <a:pPr algn="l"/>
            <a:fld id="{546F342E-8484-4702-8326-3C4F0D187E4A}" type="slidenum">
              <a:rPr lang="en-US" sz="1800" smtClean="0"/>
              <a:pPr algn="l"/>
              <a:t>‹#›</a:t>
            </a:fld>
            <a:endParaRPr lang="en-US" sz="1800"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1601191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45580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454909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1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png"/><Relationship Id="rId5" Type="http://schemas.openxmlformats.org/officeDocument/2006/relationships/slideLayout" Target="../slideLayouts/slideLayout25.xml"/><Relationship Id="rId10" Type="http://schemas.openxmlformats.org/officeDocument/2006/relationships/theme" Target="../theme/theme1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1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7.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9.png"/><Relationship Id="rId5" Type="http://schemas.openxmlformats.org/officeDocument/2006/relationships/slideLayout" Target="../slideLayouts/slideLayout57.xml"/><Relationship Id="rId10" Type="http://schemas.openxmlformats.org/officeDocument/2006/relationships/theme" Target="../theme/theme18.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9.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98173691"/>
      </p:ext>
    </p:extLst>
  </p:cSld>
  <p:clrMap bg1="lt1" tx1="dk1" bg2="lt2" tx2="dk2" accent1="accent1" accent2="accent2" accent3="accent3" accent4="accent4" accent5="accent5" accent6="accent6" hlink="hlink" folHlink="folHlink"/>
  <p:sldLayoutIdLst>
    <p:sldLayoutId id="2147483753"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6" name="Picture 2" descr="S:\Admin\Logos\APHL Logos\For Electronic\Trademarked Logos (for electronic)\logo_APHL_acro_largeTM_whi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01" y="6019801"/>
            <a:ext cx="1192591"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1"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98552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38949839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727599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5715-3009-49D6-8D7F-9C8B65A933CA}" type="datetimeFigureOut">
              <a:rPr lang="en-US" smtClean="0"/>
              <a:t>4/26/2021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4CAC-5FB5-4D36-A0DD-46D5E6EA1EA3}" type="slidenum">
              <a:rPr lang="en-US" smtClean="0"/>
              <a:t>‹#›</a:t>
            </a:fld>
            <a:endParaRPr lang="en-US" dirty="0"/>
          </a:p>
        </p:txBody>
      </p:sp>
    </p:spTree>
    <p:extLst>
      <p:ext uri="{BB962C8B-B14F-4D97-AF65-F5344CB8AC3E}">
        <p14:creationId xmlns:p14="http://schemas.microsoft.com/office/powerpoint/2010/main" val="40830685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9289757"/>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2075555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dc.gov/nndss/trc/news/" TargetMode="External"/><Relationship Id="rId4" Type="http://schemas.openxmlformats.org/officeDocument/2006/relationships/hyperlink" Target="https://www.cdc.gov/nndss/trc/"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57198" y="6077224"/>
            <a:ext cx="11559095" cy="437877"/>
          </a:xfrm>
        </p:spPr>
        <p:txBody>
          <a:bodyPr/>
          <a:lstStyle/>
          <a:p>
            <a:r>
              <a:rPr lang="en-US" b="1" dirty="0"/>
              <a:t>October 16, 2018			            Division of Health Informatics and Surveillance</a:t>
            </a:r>
          </a:p>
        </p:txBody>
      </p:sp>
      <p:sp>
        <p:nvSpPr>
          <p:cNvPr id="7170" name="Title 3"/>
          <p:cNvSpPr>
            <a:spLocks noGrp="1"/>
          </p:cNvSpPr>
          <p:nvPr>
            <p:ph type="title"/>
          </p:nvPr>
        </p:nvSpPr>
        <p:spPr>
          <a:xfrm>
            <a:off x="4528334" y="1832376"/>
            <a:ext cx="7487959" cy="1954007"/>
          </a:xfrm>
        </p:spPr>
        <p:txBody>
          <a:bodyPr/>
          <a:lstStyle/>
          <a:p>
            <a:pPr>
              <a:lnSpc>
                <a:spcPct val="100000"/>
              </a:lnSpc>
            </a:pPr>
            <a:r>
              <a:rPr lang="en-US" altLang="en-US" sz="3200" dirty="0">
                <a:solidFill>
                  <a:srgbClr val="2F97DA"/>
                </a:solidFill>
              </a:rPr>
              <a:t>NNDSS Modernization Initiative (NMI): Implementation Spreadsheet Updates, STD and CS MMG Refresher, and Walkthrough of MVPS Dashboard Enhancements </a:t>
            </a:r>
            <a:br>
              <a:rPr lang="en-US" altLang="en-US" sz="3200" dirty="0">
                <a:solidFill>
                  <a:srgbClr val="2F97DA"/>
                </a:solidFill>
              </a:rPr>
            </a:br>
            <a:endParaRPr lang="en-US" altLang="en-US" sz="3200" dirty="0">
              <a:solidFill>
                <a:srgbClr val="FF0000"/>
              </a:solidFill>
            </a:endParaRPr>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8" name="Subtitle 1">
            <a:extLst>
              <a:ext uri="{FF2B5EF4-FFF2-40B4-BE49-F238E27FC236}">
                <a16:creationId xmlns:a16="http://schemas.microsoft.com/office/drawing/2014/main" id="{2ACE1155-57BC-4464-B2FA-761B2E3DE319}"/>
              </a:ext>
            </a:extLst>
          </p:cNvPr>
          <p:cNvSpPr txBox="1">
            <a:spLocks/>
          </p:cNvSpPr>
          <p:nvPr/>
        </p:nvSpPr>
        <p:spPr bwMode="auto">
          <a:xfrm>
            <a:off x="457197" y="3972210"/>
            <a:ext cx="11229587" cy="17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rgbClr val="0096D6"/>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Access the NNDSS Technical Resource Center at    </a:t>
            </a:r>
          </a:p>
          <a:p>
            <a:pPr>
              <a:spcBef>
                <a:spcPts val="0"/>
              </a:spcBef>
            </a:pPr>
            <a:r>
              <a:rPr lang="en-US" sz="2000" dirty="0">
                <a:solidFill>
                  <a:srgbClr val="FF0000"/>
                </a:solidFill>
              </a:rPr>
              <a:t>      </a:t>
            </a:r>
            <a:r>
              <a:rPr lang="en-US" sz="2000" dirty="0">
                <a:solidFill>
                  <a:srgbClr val="FF0000"/>
                </a:solidFill>
                <a:hlinkClick r:id="rId4" tooltip="Link to the NMI Technical Assistance and Training Resource Center at the CDC"/>
              </a:rPr>
              <a:t>https://www.cdc.gov/nndss/trc/</a:t>
            </a:r>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Subscribe to monthly NMI Notes news updates at</a:t>
            </a:r>
          </a:p>
          <a:p>
            <a:pPr>
              <a:spcBef>
                <a:spcPts val="0"/>
              </a:spcBef>
            </a:pPr>
            <a:r>
              <a:rPr lang="en-US" sz="2000" dirty="0">
                <a:solidFill>
                  <a:srgbClr val="FF0000"/>
                </a:solidFill>
              </a:rPr>
              <a:t>      </a:t>
            </a:r>
            <a:r>
              <a:rPr lang="en-US" sz="2000" dirty="0">
                <a:solidFill>
                  <a:srgbClr val="FF0000"/>
                </a:solidFill>
                <a:hlinkClick r:id="rId5" tooltip="NMI Notes Update"/>
              </a:rPr>
              <a:t>https://www.cdc.gov/nndss/trc/news/</a:t>
            </a:r>
            <a:endParaRPr lang="en-US" sz="2000" dirty="0">
              <a:solidFill>
                <a:srgbClr val="FF0000"/>
              </a:solidFill>
            </a:endParaRPr>
          </a:p>
        </p:txBody>
      </p:sp>
    </p:spTree>
    <p:extLst>
      <p:ext uri="{BB962C8B-B14F-4D97-AF65-F5344CB8AC3E}">
        <p14:creationId xmlns:p14="http://schemas.microsoft.com/office/powerpoint/2010/main" val="26273706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682" y="304801"/>
            <a:ext cx="8532725" cy="1277273"/>
          </a:xfrm>
        </p:spPr>
        <p:txBody>
          <a:bodyPr/>
          <a:lstStyle/>
          <a:p>
            <a:r>
              <a:rPr lang="en-US" dirty="0"/>
              <a:t>Implementation Spreadsheet Updates</a:t>
            </a:r>
          </a:p>
        </p:txBody>
      </p:sp>
      <p:sp>
        <p:nvSpPr>
          <p:cNvPr id="5" name="Text Placeholder 4"/>
          <p:cNvSpPr>
            <a:spLocks noGrp="1"/>
          </p:cNvSpPr>
          <p:nvPr>
            <p:ph type="body" sz="quarter" idx="10"/>
          </p:nvPr>
        </p:nvSpPr>
        <p:spPr>
          <a:xfrm>
            <a:off x="873124" y="1582074"/>
            <a:ext cx="8874003" cy="2631490"/>
          </a:xfrm>
        </p:spPr>
        <p:txBody>
          <a:bodyPr/>
          <a:lstStyle/>
          <a:p>
            <a:pPr marL="457200" indent="-457200">
              <a:spcBef>
                <a:spcPts val="2400"/>
              </a:spcBef>
              <a:buFont typeface="Arial" panose="020B0604020202020204" pitchFamily="34" charset="0"/>
              <a:buChar char="•"/>
            </a:pPr>
            <a:r>
              <a:rPr lang="en-US" sz="3200" dirty="0"/>
              <a:t>Formerly, all Gen v2 MMGs consolidated</a:t>
            </a:r>
          </a:p>
          <a:p>
            <a:pPr marL="457200" indent="-457200">
              <a:spcBef>
                <a:spcPts val="2400"/>
              </a:spcBef>
              <a:buFont typeface="Arial" panose="020B0604020202020204" pitchFamily="34" charset="0"/>
              <a:buChar char="•"/>
            </a:pPr>
            <a:r>
              <a:rPr lang="en-US" sz="3200" dirty="0"/>
              <a:t>Now broken into separate, MMG-specific docs</a:t>
            </a:r>
          </a:p>
          <a:p>
            <a:pPr marL="457200" indent="-457200">
              <a:spcBef>
                <a:spcPts val="2400"/>
              </a:spcBef>
              <a:buFont typeface="Arial" panose="020B0604020202020204" pitchFamily="34" charset="0"/>
              <a:buChar char="•"/>
            </a:pPr>
            <a:r>
              <a:rPr lang="en-US" sz="3200" dirty="0"/>
              <a:t>Gen V2 elements still included in each MMG-specific version</a:t>
            </a:r>
          </a:p>
        </p:txBody>
      </p:sp>
    </p:spTree>
    <p:extLst>
      <p:ext uri="{BB962C8B-B14F-4D97-AF65-F5344CB8AC3E}">
        <p14:creationId xmlns:p14="http://schemas.microsoft.com/office/powerpoint/2010/main" val="239757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682" y="304801"/>
            <a:ext cx="8532725" cy="661720"/>
          </a:xfrm>
        </p:spPr>
        <p:txBody>
          <a:bodyPr/>
          <a:lstStyle/>
          <a:p>
            <a:r>
              <a:rPr lang="en-US" dirty="0">
                <a:solidFill>
                  <a:schemeClr val="bg1"/>
                </a:solidFill>
              </a:rPr>
              <a:t>Implementation Spreadsheet Updates</a:t>
            </a:r>
          </a:p>
        </p:txBody>
      </p:sp>
      <p:sp>
        <p:nvSpPr>
          <p:cNvPr id="5" name="Text Placeholder 4"/>
          <p:cNvSpPr>
            <a:spLocks noGrp="1"/>
          </p:cNvSpPr>
          <p:nvPr>
            <p:ph type="body" sz="quarter" idx="10"/>
          </p:nvPr>
        </p:nvSpPr>
        <p:spPr>
          <a:xfrm>
            <a:off x="873124" y="1582074"/>
            <a:ext cx="8874003" cy="538609"/>
          </a:xfrm>
        </p:spPr>
        <p:txBody>
          <a:bodyPr/>
          <a:lstStyle/>
          <a:p>
            <a:pPr marL="457200" indent="-457200">
              <a:spcBef>
                <a:spcPts val="2400"/>
              </a:spcBef>
              <a:buFont typeface="Arial" panose="020B0604020202020204" pitchFamily="34" charset="0"/>
              <a:buChar char="•"/>
            </a:pPr>
            <a:r>
              <a:rPr lang="en-US" sz="3200" dirty="0">
                <a:solidFill>
                  <a:schemeClr val="bg1"/>
                </a:solidFill>
              </a:rPr>
              <a:t>Formerly, all Gen v2 MMGs consolidated</a:t>
            </a:r>
          </a:p>
        </p:txBody>
      </p:sp>
      <p:pic>
        <p:nvPicPr>
          <p:cNvPr id="2" name="Picture 1" descr="Screenshot of Implementation Spreadsheets and Test Case Scenario Worksheets found under resources" title="NNNDSS Modernization Initiative (NMI) Resources"/>
          <p:cNvPicPr>
            <a:picLocks noChangeAspect="1"/>
          </p:cNvPicPr>
          <p:nvPr/>
        </p:nvPicPr>
        <p:blipFill>
          <a:blip r:embed="rId3"/>
          <a:stretch>
            <a:fillRect/>
          </a:stretch>
        </p:blipFill>
        <p:spPr>
          <a:xfrm>
            <a:off x="704682" y="304802"/>
            <a:ext cx="10746420" cy="5533290"/>
          </a:xfrm>
          <a:prstGeom prst="rect">
            <a:avLst/>
          </a:prstGeom>
        </p:spPr>
      </p:pic>
    </p:spTree>
    <p:extLst>
      <p:ext uri="{BB962C8B-B14F-4D97-AF65-F5344CB8AC3E}">
        <p14:creationId xmlns:p14="http://schemas.microsoft.com/office/powerpoint/2010/main" val="157687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V2 elements</a:t>
            </a:r>
          </a:p>
        </p:txBody>
      </p:sp>
      <p:sp>
        <p:nvSpPr>
          <p:cNvPr id="3" name="Content Placeholder 2"/>
          <p:cNvSpPr>
            <a:spLocks noGrp="1"/>
          </p:cNvSpPr>
          <p:nvPr>
            <p:ph idx="4294967295"/>
          </p:nvPr>
        </p:nvSpPr>
        <p:spPr>
          <a:xfrm>
            <a:off x="796413" y="1299412"/>
            <a:ext cx="9414387" cy="5090624"/>
          </a:xfrm>
        </p:spPr>
        <p:txBody>
          <a:bodyPr/>
          <a:lstStyle/>
          <a:p>
            <a:r>
              <a:rPr lang="en-US" dirty="0"/>
              <a:t>Complete Gen v2 elements in the Gen v2 implementation spreadsheet</a:t>
            </a:r>
          </a:p>
          <a:p>
            <a:pPr lvl="1"/>
            <a:r>
              <a:rPr lang="en-US" dirty="0"/>
              <a:t>“Default” Gen v2 entries</a:t>
            </a:r>
          </a:p>
          <a:p>
            <a:r>
              <a:rPr lang="en-US" dirty="0"/>
              <a:t>Complete Gen v2 elements in condition-specific implementation spreadsheets if:</a:t>
            </a:r>
          </a:p>
          <a:p>
            <a:pPr lvl="1"/>
            <a:r>
              <a:rPr lang="en-US" dirty="0"/>
              <a:t>Differences from Gen v2 elements for this condition/condition family</a:t>
            </a:r>
          </a:p>
          <a:p>
            <a:pPr lvl="1"/>
            <a:r>
              <a:rPr lang="en-US" dirty="0"/>
              <a:t>Jurisdiction’s first Gen v2 MMG implementation</a:t>
            </a:r>
          </a:p>
          <a:p>
            <a:pPr lvl="1"/>
            <a:endParaRPr lang="en-US" dirty="0"/>
          </a:p>
        </p:txBody>
      </p:sp>
    </p:spTree>
    <p:extLst>
      <p:ext uri="{BB962C8B-B14F-4D97-AF65-F5344CB8AC3E}">
        <p14:creationId xmlns:p14="http://schemas.microsoft.com/office/powerpoint/2010/main" val="4139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v2_nmi_implementation_spreadsheet_and_instructions_20180730 - Excel">
            <a:extLst>
              <a:ext uri="{FF2B5EF4-FFF2-40B4-BE49-F238E27FC236}">
                <a16:creationId xmlns:a16="http://schemas.microsoft.com/office/drawing/2014/main" id="{F1504386-A8AF-4D83-B271-80116272471F}"/>
              </a:ext>
            </a:extLst>
          </p:cNvPr>
          <p:cNvPicPr>
            <a:picLocks noChangeAspect="1"/>
          </p:cNvPicPr>
          <p:nvPr/>
        </p:nvPicPr>
        <p:blipFill rotWithShape="1">
          <a:blip r:embed="rId3">
            <a:extLst>
              <a:ext uri="{28A0092B-C50C-407E-A947-70E740481C1C}">
                <a14:useLocalDpi xmlns:a14="http://schemas.microsoft.com/office/drawing/2010/main" val="0"/>
              </a:ext>
            </a:extLst>
          </a:blip>
          <a:srcRect l="2499" t="45377" r="33083" b="3769"/>
          <a:stretch/>
        </p:blipFill>
        <p:spPr>
          <a:xfrm>
            <a:off x="1712197" y="1574736"/>
            <a:ext cx="8767607" cy="3742942"/>
          </a:xfrm>
          <a:prstGeom prst="rect">
            <a:avLst/>
          </a:prstGeom>
        </p:spPr>
      </p:pic>
      <p:sp>
        <p:nvSpPr>
          <p:cNvPr id="2" name="Title 1">
            <a:extLst>
              <a:ext uri="{FF2B5EF4-FFF2-40B4-BE49-F238E27FC236}">
                <a16:creationId xmlns:a16="http://schemas.microsoft.com/office/drawing/2014/main" id="{6820A6F9-F534-4B34-89E5-00BDAA032814}"/>
              </a:ext>
            </a:extLst>
          </p:cNvPr>
          <p:cNvSpPr>
            <a:spLocks noGrp="1"/>
          </p:cNvSpPr>
          <p:nvPr>
            <p:ph type="title"/>
          </p:nvPr>
        </p:nvSpPr>
        <p:spPr/>
        <p:txBody>
          <a:bodyPr/>
          <a:lstStyle/>
          <a:p>
            <a:r>
              <a:rPr lang="en-US" dirty="0"/>
              <a:t>Gen V2 Implementation Spreadsheet</a:t>
            </a:r>
          </a:p>
        </p:txBody>
      </p:sp>
      <p:sp>
        <p:nvSpPr>
          <p:cNvPr id="9" name="Oval 8" descr="Red Oval shape used to showcase MMG Type of Gen V2" title="Gen V2 Implementation Spreadsheet">
            <a:extLst>
              <a:ext uri="{FF2B5EF4-FFF2-40B4-BE49-F238E27FC236}">
                <a16:creationId xmlns:a16="http://schemas.microsoft.com/office/drawing/2014/main" id="{20F24712-DDB5-49CE-88D8-267615BF6B80}"/>
              </a:ext>
            </a:extLst>
          </p:cNvPr>
          <p:cNvSpPr/>
          <p:nvPr/>
        </p:nvSpPr>
        <p:spPr>
          <a:xfrm>
            <a:off x="2514600" y="2977857"/>
            <a:ext cx="685800" cy="1887793"/>
          </a:xfrm>
          <a:prstGeom prst="ellipse">
            <a:avLst/>
          </a:prstGeom>
          <a:noFill/>
          <a:ln w="19050">
            <a:solidFill>
              <a:srgbClr val="B42E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0" name="Oval 9" descr="Red Oval shape used to showcase bottom tab of MMG Type, Gen V2" title="Gen V2 Implementation Spreadsheet">
            <a:extLst>
              <a:ext uri="{FF2B5EF4-FFF2-40B4-BE49-F238E27FC236}">
                <a16:creationId xmlns:a16="http://schemas.microsoft.com/office/drawing/2014/main" id="{0E490CFA-1EDE-4D55-93BA-B21A30199A41}"/>
              </a:ext>
            </a:extLst>
          </p:cNvPr>
          <p:cNvSpPr/>
          <p:nvPr/>
        </p:nvSpPr>
        <p:spPr>
          <a:xfrm>
            <a:off x="2743200" y="5074138"/>
            <a:ext cx="609600" cy="259863"/>
          </a:xfrm>
          <a:prstGeom prst="ellipse">
            <a:avLst/>
          </a:prstGeom>
          <a:noFill/>
          <a:ln w="19050">
            <a:solidFill>
              <a:srgbClr val="B42E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423695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patitis_nmi_implementation_spreadsheet_and_instructions_20180730 - Excel">
            <a:extLst>
              <a:ext uri="{FF2B5EF4-FFF2-40B4-BE49-F238E27FC236}">
                <a16:creationId xmlns:a16="http://schemas.microsoft.com/office/drawing/2014/main" id="{6E9601E0-CDA6-4629-84AF-99660073B551}"/>
              </a:ext>
            </a:extLst>
          </p:cNvPr>
          <p:cNvPicPr>
            <a:picLocks noChangeAspect="1"/>
          </p:cNvPicPr>
          <p:nvPr/>
        </p:nvPicPr>
        <p:blipFill rotWithShape="1">
          <a:blip r:embed="rId2">
            <a:extLst>
              <a:ext uri="{28A0092B-C50C-407E-A947-70E740481C1C}">
                <a14:useLocalDpi xmlns:a14="http://schemas.microsoft.com/office/drawing/2010/main" val="0"/>
              </a:ext>
            </a:extLst>
          </a:blip>
          <a:srcRect l="2499" t="45378" r="32500" b="3768"/>
          <a:stretch/>
        </p:blipFill>
        <p:spPr>
          <a:xfrm>
            <a:off x="1763212" y="1752600"/>
            <a:ext cx="8665577" cy="3666204"/>
          </a:xfrm>
          <a:prstGeom prst="rect">
            <a:avLst/>
          </a:prstGeom>
        </p:spPr>
      </p:pic>
      <p:sp>
        <p:nvSpPr>
          <p:cNvPr id="2" name="Title 1">
            <a:extLst>
              <a:ext uri="{FF2B5EF4-FFF2-40B4-BE49-F238E27FC236}">
                <a16:creationId xmlns:a16="http://schemas.microsoft.com/office/drawing/2014/main" id="{6820A6F9-F534-4B34-89E5-00BDAA032814}"/>
              </a:ext>
            </a:extLst>
          </p:cNvPr>
          <p:cNvSpPr>
            <a:spLocks noGrp="1"/>
          </p:cNvSpPr>
          <p:nvPr>
            <p:ph type="title"/>
          </p:nvPr>
        </p:nvSpPr>
        <p:spPr/>
        <p:txBody>
          <a:bodyPr/>
          <a:lstStyle/>
          <a:p>
            <a:r>
              <a:rPr lang="en-US" dirty="0"/>
              <a:t>MMG-specific Implementation Spreadsheet</a:t>
            </a:r>
          </a:p>
        </p:txBody>
      </p:sp>
      <p:sp>
        <p:nvSpPr>
          <p:cNvPr id="9" name="Oval 8" descr="Red Oval shape used to showcase MMG Type of  Gen V2 and Hepatitis" title="MMG-specific Implementation Spreadsheet">
            <a:extLst>
              <a:ext uri="{FF2B5EF4-FFF2-40B4-BE49-F238E27FC236}">
                <a16:creationId xmlns:a16="http://schemas.microsoft.com/office/drawing/2014/main" id="{20F24712-DDB5-49CE-88D8-267615BF6B80}"/>
              </a:ext>
            </a:extLst>
          </p:cNvPr>
          <p:cNvSpPr/>
          <p:nvPr/>
        </p:nvSpPr>
        <p:spPr>
          <a:xfrm>
            <a:off x="2514600" y="3042739"/>
            <a:ext cx="685800" cy="1887793"/>
          </a:xfrm>
          <a:prstGeom prst="ellipse">
            <a:avLst/>
          </a:prstGeom>
          <a:noFill/>
          <a:ln w="19050">
            <a:solidFill>
              <a:srgbClr val="B42E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0" name="Oval 9" descr="Red Oval shape used to showcase tab of MMG Type, Hepatitis" title="MMG-Specific Implementation Spreadsheet">
            <a:extLst>
              <a:ext uri="{FF2B5EF4-FFF2-40B4-BE49-F238E27FC236}">
                <a16:creationId xmlns:a16="http://schemas.microsoft.com/office/drawing/2014/main" id="{0E490CFA-1EDE-4D55-93BA-B21A30199A41}"/>
              </a:ext>
            </a:extLst>
          </p:cNvPr>
          <p:cNvSpPr/>
          <p:nvPr/>
        </p:nvSpPr>
        <p:spPr>
          <a:xfrm>
            <a:off x="2760406" y="5175502"/>
            <a:ext cx="820994" cy="259863"/>
          </a:xfrm>
          <a:prstGeom prst="ellipse">
            <a:avLst/>
          </a:prstGeom>
          <a:noFill/>
          <a:ln w="19050">
            <a:solidFill>
              <a:srgbClr val="B42E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248119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he MMG Tab. Highlighting ReadMe, Hepatitis, Data Types, and Revision Log" title="Tabs/Content">
            <a:extLst>
              <a:ext uri="{FF2B5EF4-FFF2-40B4-BE49-F238E27FC236}">
                <a16:creationId xmlns:a16="http://schemas.microsoft.com/office/drawing/2014/main" id="{D638D6B0-1DAE-4876-8703-51C0DF72E2A1}"/>
              </a:ext>
            </a:extLst>
          </p:cNvPr>
          <p:cNvPicPr/>
          <p:nvPr/>
        </p:nvPicPr>
        <p:blipFill rotWithShape="1">
          <a:blip r:embed="rId3"/>
          <a:srcRect l="2471" t="89960" r="85777" b="7327"/>
          <a:stretch/>
        </p:blipFill>
        <p:spPr bwMode="auto">
          <a:xfrm>
            <a:off x="2586196" y="1295401"/>
            <a:ext cx="6716585" cy="41950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4BA6ABE-FA82-4752-85AA-01CB3820E7FD}"/>
              </a:ext>
            </a:extLst>
          </p:cNvPr>
          <p:cNvSpPr>
            <a:spLocks noGrp="1"/>
          </p:cNvSpPr>
          <p:nvPr>
            <p:ph type="title"/>
          </p:nvPr>
        </p:nvSpPr>
        <p:spPr/>
        <p:txBody>
          <a:bodyPr/>
          <a:lstStyle/>
          <a:p>
            <a:r>
              <a:rPr lang="en-US" dirty="0"/>
              <a:t>Tabs/Content</a:t>
            </a:r>
          </a:p>
        </p:txBody>
      </p:sp>
      <p:graphicFrame>
        <p:nvGraphicFramePr>
          <p:cNvPr id="5" name="Diagram 4" title="&quot;&quot;">
            <a:extLst>
              <a:ext uri="{FF2B5EF4-FFF2-40B4-BE49-F238E27FC236}">
                <a16:creationId xmlns:a16="http://schemas.microsoft.com/office/drawing/2014/main" id="{04B730AE-8E85-46DB-BDF8-8C97DB9E0834}"/>
              </a:ext>
            </a:extLst>
          </p:cNvPr>
          <p:cNvGraphicFramePr/>
          <p:nvPr/>
        </p:nvGraphicFramePr>
        <p:xfrm>
          <a:off x="1855157" y="1817526"/>
          <a:ext cx="8178662" cy="4126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3404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5D03-94C5-4151-8B4A-F63595679540}"/>
              </a:ext>
            </a:extLst>
          </p:cNvPr>
          <p:cNvSpPr>
            <a:spLocks noGrp="1"/>
          </p:cNvSpPr>
          <p:nvPr>
            <p:ph type="title"/>
          </p:nvPr>
        </p:nvSpPr>
        <p:spPr/>
        <p:txBody>
          <a:bodyPr/>
          <a:lstStyle/>
          <a:p>
            <a:r>
              <a:rPr lang="en-US" dirty="0"/>
              <a:t>Implementation Spreadsheet</a:t>
            </a:r>
          </a:p>
        </p:txBody>
      </p:sp>
      <p:sp>
        <p:nvSpPr>
          <p:cNvPr id="3" name="Text Placeholder 2">
            <a:extLst>
              <a:ext uri="{FF2B5EF4-FFF2-40B4-BE49-F238E27FC236}">
                <a16:creationId xmlns:a16="http://schemas.microsoft.com/office/drawing/2014/main" id="{0AD0373E-6A8A-4D19-9770-4A53C000D4A4}"/>
              </a:ext>
            </a:extLst>
          </p:cNvPr>
          <p:cNvSpPr>
            <a:spLocks noGrp="1"/>
          </p:cNvSpPr>
          <p:nvPr>
            <p:ph type="body" sz="quarter" idx="10"/>
          </p:nvPr>
        </p:nvSpPr>
        <p:spPr>
          <a:xfrm>
            <a:off x="943897" y="1371600"/>
            <a:ext cx="10972800" cy="2357568"/>
          </a:xfrm>
        </p:spPr>
        <p:txBody>
          <a:bodyPr/>
          <a:lstStyle/>
          <a:p>
            <a:r>
              <a:rPr lang="en-US" dirty="0"/>
              <a:t>Required for CDC onboarding</a:t>
            </a:r>
          </a:p>
          <a:p>
            <a:r>
              <a:rPr lang="en-US" dirty="0"/>
              <a:t>Column AA = Required</a:t>
            </a:r>
          </a:p>
          <a:p>
            <a:r>
              <a:rPr lang="en-US" dirty="0"/>
              <a:t>Column AB = Conditionally required</a:t>
            </a:r>
          </a:p>
          <a:p>
            <a:endParaRPr lang="en-US" dirty="0"/>
          </a:p>
        </p:txBody>
      </p:sp>
      <p:pic>
        <p:nvPicPr>
          <p:cNvPr id="4" name="Picture 3" descr="genv2_nmi_implementation_spreadsheet_and_instructions_20180730 [Last saved by user] - Excel">
            <a:extLst>
              <a:ext uri="{FF2B5EF4-FFF2-40B4-BE49-F238E27FC236}">
                <a16:creationId xmlns:a16="http://schemas.microsoft.com/office/drawing/2014/main" id="{04B3D8C3-D5B9-4185-A0A5-A0A4059F09A4}"/>
              </a:ext>
            </a:extLst>
          </p:cNvPr>
          <p:cNvPicPr/>
          <p:nvPr/>
        </p:nvPicPr>
        <p:blipFill rotWithShape="1">
          <a:blip r:embed="rId2">
            <a:extLst>
              <a:ext uri="{28A0092B-C50C-407E-A947-70E740481C1C}">
                <a14:useLocalDpi xmlns:a14="http://schemas.microsoft.com/office/drawing/2010/main" val="0"/>
              </a:ext>
            </a:extLst>
          </a:blip>
          <a:srcRect l="35575" t="37063" r="5284" b="46474"/>
          <a:stretch/>
        </p:blipFill>
        <p:spPr bwMode="auto">
          <a:xfrm>
            <a:off x="1905000" y="3474531"/>
            <a:ext cx="8559904" cy="1481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933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AA = Required</a:t>
            </a:r>
          </a:p>
        </p:txBody>
      </p:sp>
      <p:pic>
        <p:nvPicPr>
          <p:cNvPr id="4" name="Picture 3" descr="Screenshot of AA Column with drop down to select current status" title="Column AA =Required">
            <a:extLst>
              <a:ext uri="{FF2B5EF4-FFF2-40B4-BE49-F238E27FC236}">
                <a16:creationId xmlns:a16="http://schemas.microsoft.com/office/drawing/2014/main" id="{631D806B-C996-44DB-B437-A6FCF139F77D}"/>
              </a:ext>
            </a:extLst>
          </p:cNvPr>
          <p:cNvPicPr>
            <a:picLocks noChangeAspect="1"/>
          </p:cNvPicPr>
          <p:nvPr/>
        </p:nvPicPr>
        <p:blipFill rotWithShape="1">
          <a:blip r:embed="rId3"/>
          <a:srcRect l="29115" t="35663" r="66247" b="42885"/>
          <a:stretch/>
        </p:blipFill>
        <p:spPr>
          <a:xfrm>
            <a:off x="4533900" y="1417638"/>
            <a:ext cx="3305175" cy="4300326"/>
          </a:xfrm>
          <a:prstGeom prst="rect">
            <a:avLst/>
          </a:prstGeom>
        </p:spPr>
      </p:pic>
    </p:spTree>
    <p:extLst>
      <p:ext uri="{BB962C8B-B14F-4D97-AF65-F5344CB8AC3E}">
        <p14:creationId xmlns:p14="http://schemas.microsoft.com/office/powerpoint/2010/main" val="2150574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AB = Conditionally Required</a:t>
            </a:r>
          </a:p>
        </p:txBody>
      </p:sp>
      <p:sp>
        <p:nvSpPr>
          <p:cNvPr id="3" name="Content Placeholder 2"/>
          <p:cNvSpPr>
            <a:spLocks noGrp="1"/>
          </p:cNvSpPr>
          <p:nvPr>
            <p:ph idx="4294967295"/>
          </p:nvPr>
        </p:nvSpPr>
        <p:spPr>
          <a:xfrm>
            <a:off x="894735" y="1285569"/>
            <a:ext cx="9314670" cy="4191917"/>
          </a:xfrm>
        </p:spPr>
        <p:txBody>
          <a:bodyPr/>
          <a:lstStyle/>
          <a:p>
            <a:r>
              <a:rPr lang="en-US" dirty="0"/>
              <a:t>If PHA Collected = Only certain conditions</a:t>
            </a:r>
          </a:p>
          <a:p>
            <a:r>
              <a:rPr lang="en-US" dirty="0"/>
              <a:t>Examples: </a:t>
            </a:r>
          </a:p>
          <a:p>
            <a:pPr lvl="1"/>
            <a:r>
              <a:rPr lang="en-US" dirty="0"/>
              <a:t>Hep B Acute only</a:t>
            </a:r>
          </a:p>
          <a:p>
            <a:pPr lvl="1"/>
            <a:r>
              <a:rPr lang="en-US" dirty="0"/>
              <a:t>Only collected during…</a:t>
            </a:r>
          </a:p>
          <a:p>
            <a:pPr lvl="1"/>
            <a:r>
              <a:rPr lang="en-US" dirty="0"/>
              <a:t>Local question captures…</a:t>
            </a:r>
          </a:p>
          <a:p>
            <a:pPr lvl="1"/>
            <a:r>
              <a:rPr lang="en-US" dirty="0"/>
              <a:t>Will only send when response is Yes, do not collect No or Unknown </a:t>
            </a:r>
          </a:p>
          <a:p>
            <a:pPr lvl="1"/>
            <a:endParaRPr lang="en-US" dirty="0"/>
          </a:p>
        </p:txBody>
      </p:sp>
      <p:pic>
        <p:nvPicPr>
          <p:cNvPr id="7" name="Picture 6" descr="genv2_nmi_implementation_spreadsheet_and_instructions_20180730 - Excel">
            <a:extLst>
              <a:ext uri="{FF2B5EF4-FFF2-40B4-BE49-F238E27FC236}">
                <a16:creationId xmlns:a16="http://schemas.microsoft.com/office/drawing/2014/main" id="{2EFC278E-5863-41D5-8940-EE9717C26A5B}"/>
              </a:ext>
            </a:extLst>
          </p:cNvPr>
          <p:cNvPicPr>
            <a:picLocks noChangeAspect="1"/>
          </p:cNvPicPr>
          <p:nvPr/>
        </p:nvPicPr>
        <p:blipFill rotWithShape="1">
          <a:blip r:embed="rId3"/>
          <a:srcRect l="58333" t="37826" r="27500" b="46456"/>
          <a:stretch/>
        </p:blipFill>
        <p:spPr>
          <a:xfrm>
            <a:off x="6220298" y="1865672"/>
            <a:ext cx="3538218" cy="2122931"/>
          </a:xfrm>
          <a:prstGeom prst="rect">
            <a:avLst/>
          </a:prstGeom>
        </p:spPr>
      </p:pic>
    </p:spTree>
    <p:extLst>
      <p:ext uri="{BB962C8B-B14F-4D97-AF65-F5344CB8AC3E}">
        <p14:creationId xmlns:p14="http://schemas.microsoft.com/office/powerpoint/2010/main" val="307467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Technical Assistance Overview</a:t>
            </a:r>
          </a:p>
        </p:txBody>
      </p:sp>
      <p:sp>
        <p:nvSpPr>
          <p:cNvPr id="3" name="Content Placeholder 2" title="NMI Technical Assistance Overview"/>
          <p:cNvSpPr txBox="1">
            <a:spLocks/>
          </p:cNvSpPr>
          <p:nvPr/>
        </p:nvSpPr>
        <p:spPr>
          <a:xfrm>
            <a:off x="609600" y="2286000"/>
            <a:ext cx="9220200" cy="33424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08791"/>
              </a:solidFill>
              <a:latin typeface="Franklin Gothic Book" charset="0"/>
            </a:endParaRPr>
          </a:p>
        </p:txBody>
      </p:sp>
      <p:sp>
        <p:nvSpPr>
          <p:cNvPr id="4" name="Rectangle 3"/>
          <p:cNvSpPr/>
          <p:nvPr/>
        </p:nvSpPr>
        <p:spPr>
          <a:xfrm>
            <a:off x="609600" y="1187245"/>
            <a:ext cx="9631680" cy="4054956"/>
          </a:xfrm>
          <a:prstGeom prst="rect">
            <a:avLst/>
          </a:prstGeom>
        </p:spPr>
        <p:txBody>
          <a:bodyPr wrap="square">
            <a:spAutoFit/>
          </a:bodyPr>
          <a:lstStyle/>
          <a:p>
            <a:pPr marL="288925" lvl="1">
              <a:spcBef>
                <a:spcPts val="1200"/>
              </a:spcBef>
              <a:spcAft>
                <a:spcPts val="300"/>
              </a:spcAft>
            </a:pPr>
            <a:r>
              <a:rPr lang="en-US" sz="2200" dirty="0">
                <a:solidFill>
                  <a:srgbClr val="3F3F3F"/>
                </a:solidFill>
                <a:latin typeface="Franklin Gothic Book" panose="020B0503020102020204" pitchFamily="34" charset="0"/>
              </a:rPr>
              <a:t>NMI TA provides both </a:t>
            </a:r>
            <a:r>
              <a:rPr lang="en-US" sz="2200" dirty="0">
                <a:solidFill>
                  <a:srgbClr val="008791"/>
                </a:solidFill>
                <a:latin typeface="Franklin Gothic Book" panose="020B0503020102020204" pitchFamily="34" charset="0"/>
              </a:rPr>
              <a:t>onsite and remote </a:t>
            </a:r>
            <a:r>
              <a:rPr lang="en-US" sz="2200" dirty="0">
                <a:solidFill>
                  <a:srgbClr val="3F3F3F"/>
                </a:solidFill>
                <a:latin typeface="Franklin Gothic Book" panose="020B0503020102020204" pitchFamily="34" charset="0"/>
              </a:rPr>
              <a:t>support to public health agencies (PHAs) to implement HL7 case notifications. The TA team offers expertise in HL7 messaging, vocabulary and integration engines, and transport utilities. </a:t>
            </a:r>
            <a:endParaRPr lang="en-US" sz="2200" dirty="0">
              <a:solidFill>
                <a:srgbClr val="3F3F3F"/>
              </a:solidFill>
              <a:latin typeface="Franklin Gothic Book" panose="020B0503020102020204" pitchFamily="34" charset="0"/>
              <a:cs typeface="Times New Roman" panose="02020603050405020304" pitchFamily="18" charset="0"/>
            </a:endParaRPr>
          </a:p>
          <a:p>
            <a:pPr marL="631825"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Project management and business analysis</a:t>
            </a:r>
            <a:r>
              <a:rPr lang="en-US" sz="2200" dirty="0">
                <a:solidFill>
                  <a:srgbClr val="3F3F3F"/>
                </a:solidFill>
                <a:latin typeface="Franklin Gothic Book" panose="020B0503020102020204" pitchFamily="34" charset="0"/>
                <a:ea typeface="MS Mincho"/>
                <a:cs typeface="Times New Roman" panose="02020603050405020304" pitchFamily="18" charset="0"/>
              </a:rPr>
              <a:t>: Identify needed resources, risks, and dependencies for electronic messaging.</a:t>
            </a:r>
          </a:p>
          <a:p>
            <a:pPr marL="631825"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Data standards expertise and workflow analysis</a:t>
            </a:r>
            <a:r>
              <a:rPr lang="en-US" sz="2200" dirty="0">
                <a:solidFill>
                  <a:srgbClr val="3F3F3F"/>
                </a:solidFill>
                <a:latin typeface="Franklin Gothic Book" panose="020B0503020102020204" pitchFamily="34" charset="0"/>
                <a:ea typeface="MS Mincho"/>
                <a:cs typeface="Times New Roman" panose="02020603050405020304" pitchFamily="18" charset="0"/>
              </a:rPr>
              <a:t>: Work closely with PHA surveillance and IT staff to harmonize surveillance system terminology to incorporate data standards.</a:t>
            </a:r>
          </a:p>
          <a:p>
            <a:pPr marL="631825"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Technical architecture expertise</a:t>
            </a:r>
            <a:r>
              <a:rPr lang="en-US" sz="2200" dirty="0">
                <a:solidFill>
                  <a:srgbClr val="3F3F3F"/>
                </a:solidFill>
                <a:latin typeface="Franklin Gothic Book" panose="020B0503020102020204" pitchFamily="34" charset="0"/>
                <a:ea typeface="MS Mincho"/>
                <a:cs typeface="Times New Roman" panose="02020603050405020304" pitchFamily="18" charset="0"/>
              </a:rPr>
              <a:t>: Develop and implement technical solutions that address data exchange needs.</a:t>
            </a:r>
            <a:endParaRPr lang="en-US" sz="2200" dirty="0">
              <a:solidFill>
                <a:srgbClr val="3F3F3F"/>
              </a:solidFill>
              <a:latin typeface="Franklin Gothic Book" panose="020B0503020102020204" pitchFamily="34" charset="0"/>
            </a:endParaRPr>
          </a:p>
        </p:txBody>
      </p:sp>
    </p:spTree>
    <p:extLst>
      <p:ext uri="{BB962C8B-B14F-4D97-AF65-F5344CB8AC3E}">
        <p14:creationId xmlns:p14="http://schemas.microsoft.com/office/powerpoint/2010/main" val="212821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3" name="Content Placeholder 2"/>
          <p:cNvSpPr>
            <a:spLocks noGrp="1"/>
          </p:cNvSpPr>
          <p:nvPr>
            <p:ph type="body" sz="quarter" idx="10"/>
          </p:nvPr>
        </p:nvSpPr>
        <p:spPr>
          <a:xfrm>
            <a:off x="609600" y="1544383"/>
            <a:ext cx="10475167" cy="4984751"/>
          </a:xfrm>
        </p:spPr>
        <p:txBody>
          <a:bodyPr/>
          <a:lstStyle/>
          <a:p>
            <a:pPr>
              <a:spcBef>
                <a:spcPts val="600"/>
              </a:spcBef>
              <a:spcAft>
                <a:spcPts val="600"/>
              </a:spcAft>
            </a:pPr>
            <a:r>
              <a:rPr lang="en-US" sz="2500" dirty="0"/>
              <a:t>Welcome and Announcements</a:t>
            </a:r>
          </a:p>
          <a:p>
            <a:pPr>
              <a:spcBef>
                <a:spcPts val="600"/>
              </a:spcBef>
              <a:spcAft>
                <a:spcPts val="600"/>
              </a:spcAft>
            </a:pPr>
            <a:r>
              <a:rPr lang="en-US" sz="2500" dirty="0">
                <a:solidFill>
                  <a:srgbClr val="5F5F5F"/>
                </a:solidFill>
              </a:rPr>
              <a:t>Updates: Implementation Spreadsheet</a:t>
            </a:r>
          </a:p>
          <a:p>
            <a:pPr lvl="1">
              <a:spcBef>
                <a:spcPts val="0"/>
              </a:spcBef>
              <a:spcAft>
                <a:spcPts val="600"/>
              </a:spcAft>
            </a:pPr>
            <a:r>
              <a:rPr lang="en-US" sz="2300" dirty="0">
                <a:solidFill>
                  <a:srgbClr val="5F5F5F"/>
                </a:solidFill>
              </a:rPr>
              <a:t>Natalie Raketich, APHL </a:t>
            </a:r>
            <a:endParaRPr lang="en-US" sz="2300" dirty="0"/>
          </a:p>
          <a:p>
            <a:pPr>
              <a:spcBef>
                <a:spcPts val="600"/>
              </a:spcBef>
              <a:spcAft>
                <a:spcPts val="600"/>
              </a:spcAft>
            </a:pPr>
            <a:r>
              <a:rPr lang="en-US" sz="2500" dirty="0"/>
              <a:t>STD and CS MMG Refresher on Implementing HL7 Case Notification Messages </a:t>
            </a:r>
          </a:p>
          <a:p>
            <a:pPr lvl="1">
              <a:spcBef>
                <a:spcPts val="0"/>
              </a:spcBef>
              <a:spcAft>
                <a:spcPts val="600"/>
              </a:spcAft>
            </a:pPr>
            <a:r>
              <a:rPr lang="en-US" sz="2300" dirty="0"/>
              <a:t>Mark Stenger, Division of STD Prevention, National Center for HIV/AIDS, Viral Hepatitis, STD, and TB Prevention (NCHHSTP), CDC </a:t>
            </a:r>
          </a:p>
          <a:p>
            <a:pPr>
              <a:spcBef>
                <a:spcPts val="600"/>
              </a:spcBef>
              <a:spcAft>
                <a:spcPts val="600"/>
              </a:spcAft>
            </a:pPr>
            <a:r>
              <a:rPr lang="en-US" sz="2500" dirty="0">
                <a:solidFill>
                  <a:srgbClr val="5F5F5F"/>
                </a:solidFill>
              </a:rPr>
              <a:t>Walkthrough of MVPS Dashboard Enhancements </a:t>
            </a:r>
          </a:p>
          <a:p>
            <a:pPr lvl="1">
              <a:spcBef>
                <a:spcPts val="0"/>
              </a:spcBef>
              <a:spcAft>
                <a:spcPts val="600"/>
              </a:spcAft>
            </a:pPr>
            <a:r>
              <a:rPr lang="en-US" sz="2300" dirty="0">
                <a:solidFill>
                  <a:srgbClr val="5F5F5F"/>
                </a:solidFill>
              </a:rPr>
              <a:t>Andrew Kuehl and Jay Schroeder, CDC</a:t>
            </a:r>
          </a:p>
          <a:p>
            <a:pPr>
              <a:spcBef>
                <a:spcPts val="600"/>
              </a:spcBef>
              <a:spcAft>
                <a:spcPts val="600"/>
              </a:spcAft>
            </a:pPr>
            <a:r>
              <a:rPr lang="en-US" sz="2500" dirty="0">
                <a:solidFill>
                  <a:srgbClr val="5F5F5F"/>
                </a:solidFill>
              </a:rPr>
              <a:t>Questions and Answers </a:t>
            </a:r>
            <a:endParaRPr lang="en-US" sz="2500" dirty="0"/>
          </a:p>
          <a:p>
            <a:pPr marL="609585" lvl="1" indent="0">
              <a:spcBef>
                <a:spcPts val="600"/>
              </a:spcBef>
              <a:spcAft>
                <a:spcPts val="600"/>
              </a:spcAft>
              <a:buNone/>
            </a:pPr>
            <a:endParaRPr lang="en-US" sz="2800" dirty="0"/>
          </a:p>
          <a:p>
            <a:pPr marL="0" indent="0">
              <a:spcBef>
                <a:spcPts val="600"/>
              </a:spcBef>
              <a:spcAft>
                <a:spcPts val="600"/>
              </a:spcAft>
              <a:buNone/>
            </a:pPr>
            <a:endParaRPr lang="en-US" sz="2800" dirty="0"/>
          </a:p>
        </p:txBody>
      </p:sp>
      <p:sp>
        <p:nvSpPr>
          <p:cNvPr id="16" name="Title 15"/>
          <p:cNvSpPr>
            <a:spLocks noGrp="1"/>
          </p:cNvSpPr>
          <p:nvPr>
            <p:ph type="title"/>
          </p:nvPr>
        </p:nvSpPr>
        <p:spPr>
          <a:xfrm>
            <a:off x="609600" y="418192"/>
            <a:ext cx="10972800" cy="623162"/>
          </a:xfrm>
        </p:spPr>
        <p:txBody>
          <a:bodyPr anchor="t"/>
          <a:lstStyle/>
          <a:p>
            <a:r>
              <a:rPr lang="en-US" sz="4000" dirty="0"/>
              <a:t>Agenda</a:t>
            </a:r>
          </a:p>
        </p:txBody>
      </p:sp>
    </p:spTree>
    <p:extLst>
      <p:ext uri="{BB962C8B-B14F-4D97-AF65-F5344CB8AC3E}">
        <p14:creationId xmlns:p14="http://schemas.microsoft.com/office/powerpoint/2010/main" val="15702022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br>
              <a:rPr lang="en-US" altLang="en-US" dirty="0"/>
            </a:br>
            <a:r>
              <a:rPr lang="en-US" altLang="en-US" dirty="0"/>
              <a:t>Onboarding STD and Congenital Syphilis Message Mapping Guides – We’re Finally Here!!</a:t>
            </a:r>
            <a:br>
              <a:rPr lang="en-US" altLang="en-US" sz="2667" dirty="0"/>
            </a:br>
            <a:endParaRPr lang="en-US" altLang="en-US" sz="2667" dirty="0"/>
          </a:p>
        </p:txBody>
      </p:sp>
      <p:sp>
        <p:nvSpPr>
          <p:cNvPr id="2" name="Subtitle 1"/>
          <p:cNvSpPr>
            <a:spLocks noGrp="1"/>
          </p:cNvSpPr>
          <p:nvPr>
            <p:ph type="subTitle" idx="1"/>
          </p:nvPr>
        </p:nvSpPr>
        <p:spPr>
          <a:xfrm>
            <a:off x="609599" y="4535299"/>
            <a:ext cx="8534400" cy="457200"/>
          </a:xfrm>
        </p:spPr>
        <p:txBody>
          <a:bodyPr/>
          <a:lstStyle/>
          <a:p>
            <a:pPr>
              <a:spcBef>
                <a:spcPts val="0"/>
              </a:spcBef>
            </a:pPr>
            <a:r>
              <a:rPr lang="en-US" sz="1600" b="0" dirty="0"/>
              <a:t>Surveillance and Data Management Branch</a:t>
            </a:r>
          </a:p>
          <a:p>
            <a:pPr>
              <a:spcBef>
                <a:spcPts val="0"/>
              </a:spcBef>
            </a:pPr>
            <a:r>
              <a:rPr lang="en-US" sz="1600" b="0" dirty="0"/>
              <a:t>Division of STD Prevention</a:t>
            </a:r>
          </a:p>
        </p:txBody>
      </p:sp>
      <p:sp>
        <p:nvSpPr>
          <p:cNvPr id="6" name="Text Placeholder 5"/>
          <p:cNvSpPr>
            <a:spLocks noGrp="1"/>
          </p:cNvSpPr>
          <p:nvPr>
            <p:ph type="body" sz="quarter" idx="10"/>
          </p:nvPr>
        </p:nvSpPr>
        <p:spPr>
          <a:xfrm>
            <a:off x="457200" y="5562600"/>
            <a:ext cx="8534400" cy="952501"/>
          </a:xfrm>
        </p:spPr>
        <p:txBody>
          <a:bodyPr/>
          <a:lstStyle/>
          <a:p>
            <a:endParaRPr lang="en-US" sz="2133" dirty="0"/>
          </a:p>
          <a:p>
            <a:pPr>
              <a:lnSpc>
                <a:spcPct val="100000"/>
              </a:lnSpc>
            </a:pPr>
            <a:r>
              <a:rPr lang="en-US" sz="2000" b="1" dirty="0"/>
              <a:t>NMI  eSHARE Call –</a:t>
            </a:r>
            <a:r>
              <a:rPr lang="en-US" b="1" dirty="0"/>
              <a:t> October 16, 2018 </a:t>
            </a:r>
          </a:p>
          <a:p>
            <a:pPr>
              <a:lnSpc>
                <a:spcPct val="100000"/>
              </a:lnSpc>
            </a:pPr>
            <a:endParaRPr lang="en-US" sz="1467" b="1" i="1" dirty="0">
              <a:solidFill>
                <a:schemeClr val="accent6">
                  <a:lumMod val="90000"/>
                  <a:lumOff val="10000"/>
                </a:schemeClr>
              </a:solidFill>
            </a:endParaRP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788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 STD &amp; CS MMGs</a:t>
            </a:r>
          </a:p>
        </p:txBody>
      </p:sp>
      <p:sp>
        <p:nvSpPr>
          <p:cNvPr id="4" name="Content Placeholder 2"/>
          <p:cNvSpPr txBox="1">
            <a:spLocks/>
          </p:cNvSpPr>
          <p:nvPr/>
        </p:nvSpPr>
        <p:spPr>
          <a:xfrm>
            <a:off x="609600" y="1515797"/>
            <a:ext cx="10972800" cy="5181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667" dirty="0">
                <a:solidFill>
                  <a:srgbClr val="00040C"/>
                </a:solidFill>
              </a:rPr>
              <a:t>For reporting purposes using the congenital syphilis MMG, the ‘infant’ is the patient reported in the core GenV2 part of the record </a:t>
            </a:r>
          </a:p>
          <a:p>
            <a:pPr marL="990575" lvl="1" indent="-380990" defTabSz="1219170"/>
            <a:r>
              <a:rPr lang="en-US" sz="2400" dirty="0">
                <a:solidFill>
                  <a:srgbClr val="00040C"/>
                </a:solidFill>
              </a:rPr>
              <a:t>maternal and infant modifiers for lab data variables are available in the CS MMG to indicate source of laboratory data</a:t>
            </a:r>
          </a:p>
          <a:p>
            <a:pPr marL="0" indent="0" defTabSz="1219170">
              <a:buNone/>
            </a:pPr>
            <a:endParaRPr lang="en-US" sz="2667" dirty="0">
              <a:solidFill>
                <a:srgbClr val="00040C"/>
              </a:solidFill>
            </a:endParaRPr>
          </a:p>
          <a:p>
            <a:pPr marL="457189" indent="-457189" defTabSz="1219170"/>
            <a:r>
              <a:rPr lang="en-US" sz="2667" dirty="0">
                <a:solidFill>
                  <a:srgbClr val="00040C"/>
                </a:solidFill>
              </a:rPr>
              <a:t>Addition of provisionally approved sexual orientation and gender identity (SOGI) variables</a:t>
            </a:r>
          </a:p>
          <a:p>
            <a:pPr marL="990575" lvl="1" indent="-380990" defTabSz="1219170"/>
            <a:r>
              <a:rPr lang="en-US" sz="2133" dirty="0">
                <a:solidFill>
                  <a:srgbClr val="00040C"/>
                </a:solidFill>
              </a:rPr>
              <a:t>Programs are </a:t>
            </a:r>
            <a:r>
              <a:rPr lang="en-US" sz="2133" u="sng" dirty="0">
                <a:solidFill>
                  <a:srgbClr val="00040C"/>
                </a:solidFill>
              </a:rPr>
              <a:t>strongly encouraged to report SOGI </a:t>
            </a:r>
            <a:r>
              <a:rPr lang="en-US" sz="2133" dirty="0">
                <a:solidFill>
                  <a:srgbClr val="00040C"/>
                </a:solidFill>
              </a:rPr>
              <a:t>if available in local surveillance data for OMB evaluation/renewal</a:t>
            </a: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76198" indent="0" defTabSz="1219170">
              <a:buNone/>
            </a:pPr>
            <a:r>
              <a:rPr lang="en-US" sz="2400" dirty="0">
                <a:solidFill>
                  <a:srgbClr val="00040C"/>
                </a:solidFill>
              </a:rPr>
              <a:t>  </a:t>
            </a:r>
          </a:p>
          <a:p>
            <a:pPr marL="457189" indent="-457189" defTabSz="1219170"/>
            <a:endParaRPr lang="en-US" sz="1867" dirty="0">
              <a:solidFill>
                <a:srgbClr val="7F7F7F">
                  <a:lumMod val="50000"/>
                </a:srgbClr>
              </a:solidFill>
            </a:endParaRPr>
          </a:p>
          <a:p>
            <a:pPr marL="0" indent="0" defTabSz="1219170">
              <a:buNone/>
            </a:pPr>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p:txBody>
      </p:sp>
    </p:spTree>
    <p:extLst>
      <p:ext uri="{BB962C8B-B14F-4D97-AF65-F5344CB8AC3E}">
        <p14:creationId xmlns:p14="http://schemas.microsoft.com/office/powerpoint/2010/main" val="9826840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 STD and CS MMGs</a:t>
            </a:r>
          </a:p>
        </p:txBody>
      </p:sp>
      <p:sp>
        <p:nvSpPr>
          <p:cNvPr id="4" name="Content Placeholder 2"/>
          <p:cNvSpPr txBox="1">
            <a:spLocks/>
          </p:cNvSpPr>
          <p:nvPr/>
        </p:nvSpPr>
        <p:spPr>
          <a:xfrm>
            <a:off x="609600" y="1676400"/>
            <a:ext cx="10972800" cy="5181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667" dirty="0">
                <a:solidFill>
                  <a:srgbClr val="00040C"/>
                </a:solidFill>
              </a:rPr>
              <a:t>Multiple anatomic sites of infection for chlamydia and gonorrhea should be reported using the laboratory interpretive repeating group, this allows multiple laboratory findings for the condition being reported. </a:t>
            </a:r>
          </a:p>
          <a:p>
            <a:pPr marL="457189" indent="-457189" defTabSz="1219170"/>
            <a:endParaRPr lang="en-US" sz="2667" dirty="0">
              <a:solidFill>
                <a:srgbClr val="00040C"/>
              </a:solidFill>
            </a:endParaRPr>
          </a:p>
          <a:p>
            <a:pPr marL="990575" lvl="1" indent="-380990" defTabSz="1219170"/>
            <a:r>
              <a:rPr lang="en-US" sz="2133" dirty="0">
                <a:solidFill>
                  <a:srgbClr val="00040C"/>
                </a:solidFill>
              </a:rPr>
              <a:t>The Specimen Source (LAB165) is needed for gonorrhea and useful for chlamydia. </a:t>
            </a:r>
          </a:p>
          <a:p>
            <a:pPr marL="990575" lvl="1" indent="-380990" defTabSz="1219170"/>
            <a:r>
              <a:rPr lang="en-US" sz="2133" dirty="0">
                <a:solidFill>
                  <a:srgbClr val="00040C"/>
                </a:solidFill>
              </a:rPr>
              <a:t>For syphilis, coded titers are preferred – in addition to the qualitative results. </a:t>
            </a:r>
          </a:p>
          <a:p>
            <a:pPr marL="990575" lvl="1" indent="-380990" defTabSz="1219170"/>
            <a:r>
              <a:rPr lang="en-US" sz="2133" dirty="0">
                <a:solidFill>
                  <a:srgbClr val="00040C"/>
                </a:solidFill>
              </a:rPr>
              <a:t>For gonorrhea, an antimicrobial susceptibility repeating group has been added. </a:t>
            </a:r>
          </a:p>
          <a:p>
            <a:pPr marL="990575" lvl="1" indent="-380990" defTabSz="1219170"/>
            <a:r>
              <a:rPr lang="en-US" sz="2133" b="1" dirty="0">
                <a:solidFill>
                  <a:srgbClr val="00040C"/>
                </a:solidFill>
              </a:rPr>
              <a:t>Use of the lab template is optional for the STD &amp; CS MMGs.</a:t>
            </a:r>
          </a:p>
          <a:p>
            <a:pPr marL="457189" indent="-457189" defTabSz="1219170"/>
            <a:endParaRPr lang="en-US" sz="2667" dirty="0">
              <a:solidFill>
                <a:srgbClr val="00040C"/>
              </a:solidFill>
            </a:endParaRPr>
          </a:p>
          <a:p>
            <a:pPr marL="0" indent="0" defTabSz="1219170">
              <a:buNone/>
            </a:pPr>
            <a:endParaRPr lang="en-US" sz="2667"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76198" indent="0" defTabSz="1219170">
              <a:buNone/>
            </a:pPr>
            <a:r>
              <a:rPr lang="en-US" sz="2400" dirty="0">
                <a:solidFill>
                  <a:srgbClr val="00040C"/>
                </a:solidFill>
              </a:rPr>
              <a:t>  </a:t>
            </a:r>
          </a:p>
          <a:p>
            <a:pPr marL="457189" indent="-457189" defTabSz="1219170"/>
            <a:endParaRPr lang="en-US" sz="1867" dirty="0">
              <a:solidFill>
                <a:srgbClr val="7F7F7F">
                  <a:lumMod val="50000"/>
                </a:srgbClr>
              </a:solidFill>
            </a:endParaRPr>
          </a:p>
          <a:p>
            <a:pPr marL="0" indent="0" defTabSz="1219170">
              <a:buNone/>
            </a:pPr>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p:txBody>
      </p:sp>
    </p:spTree>
    <p:extLst>
      <p:ext uri="{BB962C8B-B14F-4D97-AF65-F5344CB8AC3E}">
        <p14:creationId xmlns:p14="http://schemas.microsoft.com/office/powerpoint/2010/main" val="24299796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 Onboarding</a:t>
            </a:r>
          </a:p>
        </p:txBody>
      </p:sp>
      <p:sp>
        <p:nvSpPr>
          <p:cNvPr id="4" name="Content Placeholder 2"/>
          <p:cNvSpPr txBox="1">
            <a:spLocks/>
          </p:cNvSpPr>
          <p:nvPr/>
        </p:nvSpPr>
        <p:spPr>
          <a:xfrm>
            <a:off x="609600" y="1676400"/>
            <a:ext cx="10972800" cy="5181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667" dirty="0">
                <a:solidFill>
                  <a:srgbClr val="00040C"/>
                </a:solidFill>
              </a:rPr>
              <a:t>STD Program would like jurisdictions to document all data element mapping in their onboarding spreadsheets, especially recoding from local values to PHIN VADS vocabularies</a:t>
            </a:r>
          </a:p>
          <a:p>
            <a:pPr marL="457189" indent="-457189" defTabSz="1219170"/>
            <a:endParaRPr lang="en-US" sz="2667" dirty="0">
              <a:solidFill>
                <a:srgbClr val="00040C"/>
              </a:solidFill>
            </a:endParaRPr>
          </a:p>
          <a:p>
            <a:pPr marL="457189" indent="-457189" defTabSz="1219170"/>
            <a:r>
              <a:rPr lang="en-US" sz="2667" dirty="0">
                <a:solidFill>
                  <a:srgbClr val="00040C"/>
                </a:solidFill>
              </a:rPr>
              <a:t>Jurisdictions should be sure to include their state STD program in the onboarding meetings, mapping, gaps analysis and testing</a:t>
            </a:r>
          </a:p>
          <a:p>
            <a:pPr marL="457189" indent="-457189" defTabSz="1219170"/>
            <a:endParaRPr lang="en-US" sz="2667" dirty="0">
              <a:solidFill>
                <a:srgbClr val="00040C"/>
              </a:solidFill>
            </a:endParaRPr>
          </a:p>
          <a:p>
            <a:pPr marL="457189" indent="-457189" defTabSz="1219170"/>
            <a:r>
              <a:rPr lang="en-US" sz="2667" dirty="0">
                <a:solidFill>
                  <a:srgbClr val="00040C"/>
                </a:solidFill>
              </a:rPr>
              <a:t>CDC STD Program SMEs will be available throughout the onboarding process </a:t>
            </a: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457189" indent="-457189" defTabSz="1219170"/>
            <a:endParaRPr lang="en-US" sz="2133" dirty="0">
              <a:solidFill>
                <a:srgbClr val="00040C"/>
              </a:solidFill>
            </a:endParaRPr>
          </a:p>
          <a:p>
            <a:pPr marL="76198" indent="0" defTabSz="1219170">
              <a:buNone/>
            </a:pPr>
            <a:r>
              <a:rPr lang="en-US" sz="2400" dirty="0">
                <a:solidFill>
                  <a:srgbClr val="00040C"/>
                </a:solidFill>
              </a:rPr>
              <a:t>  </a:t>
            </a:r>
          </a:p>
          <a:p>
            <a:pPr marL="457189" indent="-457189" defTabSz="1219170"/>
            <a:endParaRPr lang="en-US" sz="1867" dirty="0">
              <a:solidFill>
                <a:srgbClr val="7F7F7F">
                  <a:lumMod val="50000"/>
                </a:srgbClr>
              </a:solidFill>
            </a:endParaRPr>
          </a:p>
          <a:p>
            <a:pPr marL="0" indent="0" defTabSz="1219170">
              <a:buNone/>
            </a:pPr>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a:p>
            <a:pPr marL="457189" indent="-457189" defTabSz="1219170"/>
            <a:endParaRPr lang="en-US" sz="1867" dirty="0">
              <a:solidFill>
                <a:srgbClr val="7F7F7F">
                  <a:lumMod val="50000"/>
                </a:srgbClr>
              </a:solidFill>
            </a:endParaRPr>
          </a:p>
        </p:txBody>
      </p:sp>
    </p:spTree>
    <p:extLst>
      <p:ext uri="{BB962C8B-B14F-4D97-AF65-F5344CB8AC3E}">
        <p14:creationId xmlns:p14="http://schemas.microsoft.com/office/powerpoint/2010/main" val="16870666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Listing of STD and CS contacts with email addresses" title="STD Contacts "/>
          <p:cNvSpPr txBox="1"/>
          <p:nvPr/>
        </p:nvSpPr>
        <p:spPr>
          <a:xfrm>
            <a:off x="838200" y="455394"/>
            <a:ext cx="10287000" cy="769441"/>
          </a:xfrm>
          <a:prstGeom prst="rect">
            <a:avLst/>
          </a:prstGeom>
          <a:noFill/>
        </p:spPr>
        <p:txBody>
          <a:bodyPr wrap="square" rtlCol="0">
            <a:spAutoFit/>
          </a:bodyPr>
          <a:lstStyle/>
          <a:p>
            <a:pPr lvl="0" algn="ctr"/>
            <a:r>
              <a:rPr lang="en-US" sz="2000" b="1" dirty="0">
                <a:solidFill>
                  <a:srgbClr val="FF0000"/>
                </a:solidFill>
              </a:rPr>
              <a:t> </a:t>
            </a:r>
          </a:p>
          <a:p>
            <a:pPr algn="ctr"/>
            <a:endParaRPr lang="en-US" sz="2400" b="1" dirty="0">
              <a:solidFill>
                <a:srgbClr val="000000"/>
              </a:solidFill>
              <a:latin typeface="Calibri" panose="020F0502020204030204" pitchFamily="34" charset="0"/>
            </a:endParaRPr>
          </a:p>
        </p:txBody>
      </p:sp>
      <p:sp>
        <p:nvSpPr>
          <p:cNvPr id="5" name="Title 4" descr="Listing of STD and CS Program Contacts  along with their email address" title="STD Contacts"/>
          <p:cNvSpPr>
            <a:spLocks noGrp="1"/>
          </p:cNvSpPr>
          <p:nvPr>
            <p:ph type="title" idx="4294967295"/>
          </p:nvPr>
        </p:nvSpPr>
        <p:spPr>
          <a:xfrm>
            <a:off x="723900" y="185548"/>
            <a:ext cx="10401300" cy="784608"/>
          </a:xfrm>
          <a:prstGeom prst="rect">
            <a:avLst/>
          </a:prstGeom>
        </p:spPr>
        <p:txBody>
          <a:bodyPr/>
          <a:lstStyle/>
          <a:p>
            <a:pPr rtl="0" eaLnBrk="1" latinLnBrk="0" hangingPunct="1"/>
            <a:endParaRPr lang="en-US" dirty="0">
              <a:effectLst/>
            </a:endParaRPr>
          </a:p>
          <a:p>
            <a:endParaRPr lang="en-US" dirty="0"/>
          </a:p>
        </p:txBody>
      </p:sp>
      <p:pic>
        <p:nvPicPr>
          <p:cNvPr id="7" name="Picture 6" descr="List of three contacts for STD and CS program along with email addresses" title="STD and CS Program Contacts"/>
          <p:cNvPicPr>
            <a:picLocks noChangeAspect="1"/>
          </p:cNvPicPr>
          <p:nvPr/>
        </p:nvPicPr>
        <p:blipFill>
          <a:blip r:embed="rId3"/>
          <a:stretch>
            <a:fillRect/>
          </a:stretch>
        </p:blipFill>
        <p:spPr>
          <a:xfrm>
            <a:off x="2994074" y="1228501"/>
            <a:ext cx="8131126" cy="2100777"/>
          </a:xfrm>
          <a:prstGeom prst="rect">
            <a:avLst/>
          </a:prstGeom>
        </p:spPr>
      </p:pic>
      <p:pic>
        <p:nvPicPr>
          <p:cNvPr id="2" name="Picture 1" descr="Image of stick person with question mark" title="STD and CS Program Contacts"/>
          <p:cNvPicPr>
            <a:picLocks noChangeAspect="1"/>
          </p:cNvPicPr>
          <p:nvPr/>
        </p:nvPicPr>
        <p:blipFill>
          <a:blip r:embed="rId4"/>
          <a:stretch>
            <a:fillRect/>
          </a:stretch>
        </p:blipFill>
        <p:spPr>
          <a:xfrm>
            <a:off x="468127" y="440227"/>
            <a:ext cx="2139881" cy="3121423"/>
          </a:xfrm>
          <a:prstGeom prst="rect">
            <a:avLst/>
          </a:prstGeom>
        </p:spPr>
      </p:pic>
    </p:spTree>
    <p:extLst>
      <p:ext uri="{BB962C8B-B14F-4D97-AF65-F5344CB8AC3E}">
        <p14:creationId xmlns:p14="http://schemas.microsoft.com/office/powerpoint/2010/main" val="27893781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30199" y="2616556"/>
            <a:ext cx="11361791" cy="1155779"/>
          </a:xfrm>
        </p:spPr>
        <p:txBody>
          <a:bodyPr/>
          <a:lstStyle/>
          <a:p>
            <a:pPr algn="ctr"/>
            <a:r>
              <a:rPr lang="en-US" altLang="en-US" sz="4000" dirty="0">
                <a:solidFill>
                  <a:srgbClr val="2F97DA"/>
                </a:solidFill>
              </a:rPr>
              <a:t>Walkthrough of MVPS Dashboard Enhancements</a:t>
            </a:r>
            <a:endParaRPr lang="en-US" altLang="en-US" dirty="0"/>
          </a:p>
        </p:txBody>
      </p:sp>
      <p:sp>
        <p:nvSpPr>
          <p:cNvPr id="6" name="Text Placeholder 5"/>
          <p:cNvSpPr>
            <a:spLocks noGrp="1"/>
          </p:cNvSpPr>
          <p:nvPr>
            <p:ph type="body" sz="quarter" idx="10"/>
          </p:nvPr>
        </p:nvSpPr>
        <p:spPr>
          <a:xfrm>
            <a:off x="330200" y="4212009"/>
            <a:ext cx="8534400" cy="2184002"/>
          </a:xfrm>
        </p:spPr>
        <p:txBody>
          <a:bodyPr/>
          <a:lstStyle/>
          <a:p>
            <a:r>
              <a:rPr lang="en-US" b="1" dirty="0">
                <a:solidFill>
                  <a:srgbClr val="000000"/>
                </a:solidFill>
              </a:rPr>
              <a:t>Andrew Kuehl, MIT, PMP</a:t>
            </a:r>
          </a:p>
          <a:p>
            <a:r>
              <a:rPr lang="en-US" b="1" dirty="0"/>
              <a:t>MVPS Project Lead </a:t>
            </a:r>
          </a:p>
          <a:p>
            <a:endParaRPr lang="en-US" b="1" dirty="0"/>
          </a:p>
          <a:p>
            <a:r>
              <a:rPr lang="en-US" b="1" dirty="0">
                <a:solidFill>
                  <a:srgbClr val="000000"/>
                </a:solidFill>
              </a:rPr>
              <a:t>Jay Schroeder, MBA, PMP, TOGAF, PSM</a:t>
            </a:r>
          </a:p>
          <a:p>
            <a:r>
              <a:rPr lang="en-US" b="1" dirty="0"/>
              <a:t>MVPS Requirements Lead</a:t>
            </a:r>
            <a:br>
              <a:rPr lang="en-US" dirty="0"/>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8134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MVPS Dashboard " title="MVPS Dashboard"/>
          <p:cNvPicPr>
            <a:picLocks noChangeAspect="1"/>
          </p:cNvPicPr>
          <p:nvPr/>
        </p:nvPicPr>
        <p:blipFill>
          <a:blip r:embed="rId2"/>
          <a:stretch>
            <a:fillRect/>
          </a:stretch>
        </p:blipFill>
        <p:spPr>
          <a:xfrm>
            <a:off x="0" y="0"/>
            <a:ext cx="12196301" cy="6858000"/>
          </a:xfrm>
          <a:prstGeom prst="rect">
            <a:avLst/>
          </a:prstGeom>
        </p:spPr>
      </p:pic>
      <p:cxnSp>
        <p:nvCxnSpPr>
          <p:cNvPr id="3" name="Straight Arrow Connector 2" descr="Red Arrow pointing to Dashboard " title="MVPS Dashboard"/>
          <p:cNvCxnSpPr/>
          <p:nvPr/>
        </p:nvCxnSpPr>
        <p:spPr>
          <a:xfrm flipH="1" flipV="1">
            <a:off x="7058555" y="273537"/>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609600" y="342902"/>
            <a:ext cx="10972800" cy="1143000"/>
          </a:xfrm>
        </p:spPr>
        <p:txBody>
          <a:bodyPr/>
          <a:lstStyle/>
          <a:p>
            <a:r>
              <a:rPr lang="en-US" dirty="0">
                <a:solidFill>
                  <a:schemeClr val="bg1"/>
                </a:solidFill>
              </a:rPr>
              <a:t>t</a:t>
            </a:r>
          </a:p>
        </p:txBody>
      </p:sp>
    </p:spTree>
    <p:extLst>
      <p:ext uri="{BB962C8B-B14F-4D97-AF65-F5344CB8AC3E}">
        <p14:creationId xmlns:p14="http://schemas.microsoft.com/office/powerpoint/2010/main" val="40594870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chemeClr val="bg1"/>
                </a:solidFill>
              </a:rPr>
              <a:t>test</a:t>
            </a:r>
          </a:p>
        </p:txBody>
      </p:sp>
      <p:sp>
        <p:nvSpPr>
          <p:cNvPr id="13" name="Text Placeholder 12"/>
          <p:cNvSpPr>
            <a:spLocks noGrp="1"/>
          </p:cNvSpPr>
          <p:nvPr>
            <p:ph type="body" sz="quarter" idx="11"/>
          </p:nvPr>
        </p:nvSpPr>
        <p:spPr/>
        <p:txBody>
          <a:bodyPr/>
          <a:lstStyle/>
          <a:p>
            <a:endParaRPr lang="en-US" dirty="0"/>
          </a:p>
        </p:txBody>
      </p:sp>
      <p:pic>
        <p:nvPicPr>
          <p:cNvPr id="1026" name="Picture 5"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Screenshot of MVPS Dashboard with red rectangle highlighting Current Role: Jursidiction Data Manager" title="MVPS Dashboard"/>
          <p:cNvSpPr/>
          <p:nvPr/>
        </p:nvSpPr>
        <p:spPr>
          <a:xfrm>
            <a:off x="8225937" y="46040"/>
            <a:ext cx="2005718" cy="329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7" name="Rectangle 6" descr="Screenshot of MVPS Dashboard with red rectangle highlighting disease categories for jurisdictions" title="MVPS Dashboard"/>
          <p:cNvSpPr/>
          <p:nvPr/>
        </p:nvSpPr>
        <p:spPr>
          <a:xfrm>
            <a:off x="371722" y="3082542"/>
            <a:ext cx="2169347" cy="3775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cxnSp>
        <p:nvCxnSpPr>
          <p:cNvPr id="8" name="Straight Arrow Connector 7" descr="Screenshot of MVPS Dashboard with red arrow highlighting Detailed View of the MVPS Dashboard " title="MVPS Dashboard"/>
          <p:cNvCxnSpPr/>
          <p:nvPr/>
        </p:nvCxnSpPr>
        <p:spPr>
          <a:xfrm flipH="1" flipV="1">
            <a:off x="1456395" y="1600201"/>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350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MVPS Dashboard Messages with red rectangle highlighting two columns (errors and warnings) within messages " title="MVPS Dashboard Messages"/>
          <p:cNvPicPr>
            <a:picLocks noChangeAspect="1"/>
          </p:cNvPicPr>
          <p:nvPr/>
        </p:nvPicPr>
        <p:blipFill>
          <a:blip r:embed="rId2"/>
          <a:stretch>
            <a:fillRect/>
          </a:stretch>
        </p:blipFill>
        <p:spPr>
          <a:xfrm>
            <a:off x="0" y="0"/>
            <a:ext cx="12192000" cy="6858001"/>
          </a:xfrm>
          <a:prstGeom prst="rect">
            <a:avLst/>
          </a:prstGeom>
        </p:spPr>
      </p:pic>
      <p:sp>
        <p:nvSpPr>
          <p:cNvPr id="4" name="Rectangle 3" descr="Screenshot of MVPS Dashboard with red rectangle highlighting two columns: Errors and Warnings within messages. " title="MVPS Dashboard Messages "/>
          <p:cNvSpPr/>
          <p:nvPr/>
        </p:nvSpPr>
        <p:spPr>
          <a:xfrm>
            <a:off x="2691410" y="4264828"/>
            <a:ext cx="1611083" cy="2593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3" name="Title 2"/>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36392095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MVPS Dashboard with red arrow highlighting box with mini squares used to customize the table " title="MVPS Dashboard Messages "/>
          <p:cNvPicPr>
            <a:picLocks noChangeAspect="1"/>
          </p:cNvPicPr>
          <p:nvPr/>
        </p:nvPicPr>
        <p:blipFill>
          <a:blip r:embed="rId2"/>
          <a:stretch>
            <a:fillRect/>
          </a:stretch>
        </p:blipFill>
        <p:spPr>
          <a:xfrm>
            <a:off x="0" y="-1"/>
            <a:ext cx="12192000" cy="6858001"/>
          </a:xfrm>
          <a:prstGeom prst="rect">
            <a:avLst/>
          </a:prstGeom>
        </p:spPr>
      </p:pic>
      <p:cxnSp>
        <p:nvCxnSpPr>
          <p:cNvPr id="6" name="Straight Arrow Connector 5" descr="Screenshot of MVPS Dashboard with red arrow highlighting blue square with mini squares for the the ability customize the dashboard table" title="MVPS Messages Dashboard"/>
          <p:cNvCxnSpPr/>
          <p:nvPr/>
        </p:nvCxnSpPr>
        <p:spPr>
          <a:xfrm flipH="1" flipV="1">
            <a:off x="11233790" y="4251549"/>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31394" y="277901"/>
            <a:ext cx="10972800" cy="1143000"/>
          </a:xfrm>
        </p:spPr>
        <p:txBody>
          <a:bodyPr/>
          <a:lstStyle/>
          <a:p>
            <a:r>
              <a:rPr lang="en-US" sz="2200" dirty="0">
                <a:solidFill>
                  <a:schemeClr val="bg1"/>
                </a:solidFill>
              </a:rPr>
              <a:t>t</a:t>
            </a:r>
          </a:p>
        </p:txBody>
      </p:sp>
    </p:spTree>
    <p:extLst>
      <p:ext uri="{BB962C8B-B14F-4D97-AF65-F5344CB8AC3E}">
        <p14:creationId xmlns:p14="http://schemas.microsoft.com/office/powerpoint/2010/main" val="16968002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308324"/>
          </a:xfrm>
          <a:prstGeom prst="rect">
            <a:avLst/>
          </a:prstGeom>
        </p:spPr>
        <p:txBody>
          <a:bodyPr wrap="square">
            <a:spAutoFit/>
          </a:bodyPr>
          <a:lstStyle/>
          <a:p>
            <a:r>
              <a:rPr lang="en-US" sz="2400" b="1" dirty="0">
                <a:solidFill>
                  <a:srgbClr val="000000"/>
                </a:solidFill>
                <a:latin typeface="Calibri" panose="020F0502020204030204" pitchFamily="34" charset="0"/>
                <a:cs typeface="Arial" panose="020B0604020202020204" pitchFamily="34" charset="0"/>
              </a:rPr>
              <a:t>Lesliann Helmus, MSPH, CHTS-CP</a:t>
            </a:r>
            <a:r>
              <a:rPr lang="en-US" sz="2400" b="1" dirty="0">
                <a:solidFill>
                  <a:srgbClr val="C00000"/>
                </a:solidFill>
                <a:latin typeface="Calibri" panose="020F0502020204030204" pitchFamily="34" charset="0"/>
                <a:cs typeface="Arial" panose="020B0604020202020204" pitchFamily="34" charset="0"/>
              </a:rPr>
              <a:t>				</a:t>
            </a:r>
          </a:p>
          <a:p>
            <a:r>
              <a:rPr lang="en-US" sz="2400" b="1" dirty="0">
                <a:solidFill>
                  <a:srgbClr val="0096D6"/>
                </a:solidFill>
                <a:latin typeface="Calibri" panose="020F0502020204030204" pitchFamily="34" charset="0"/>
                <a:cs typeface="Arial" panose="020B0604020202020204" pitchFamily="34" charset="0"/>
              </a:rPr>
              <a:t>Associate Director for Surveillance	</a:t>
            </a:r>
          </a:p>
          <a:p>
            <a:endParaRPr lang="en-US" sz="2400" b="1" dirty="0">
              <a:solidFill>
                <a:srgbClr val="0096D6"/>
              </a:solidFill>
              <a:latin typeface="Calibri" panose="020F0502020204030204" pitchFamily="34" charset="0"/>
              <a:cs typeface="Arial" panose="020B0604020202020204" pitchFamily="34" charset="0"/>
            </a:endParaRPr>
          </a:p>
          <a:p>
            <a:r>
              <a:rPr lang="en-US" sz="2400" b="1" dirty="0">
                <a:solidFill>
                  <a:srgbClr val="000000"/>
                </a:solidFill>
                <a:latin typeface="Calibri" panose="020F0502020204030204" pitchFamily="34" charset="0"/>
                <a:cs typeface="Arial" panose="020B0604020202020204" pitchFamily="34" charset="0"/>
              </a:rPr>
              <a:t>Michele Hoover</a:t>
            </a:r>
            <a:r>
              <a:rPr lang="en-US" sz="2400" b="1" dirty="0">
                <a:solidFill>
                  <a:srgbClr val="C00000"/>
                </a:solidFill>
                <a:latin typeface="Calibri" panose="020F0502020204030204" pitchFamily="34" charset="0"/>
                <a:cs typeface="Arial" panose="020B0604020202020204" pitchFamily="34" charset="0"/>
              </a:rPr>
              <a:t>	</a:t>
            </a:r>
            <a:endParaRPr lang="en-US" sz="2400" dirty="0">
              <a:solidFill>
                <a:srgbClr val="0096D6"/>
              </a:solidFill>
              <a:latin typeface="Calibri" panose="020F0502020204030204" pitchFamily="34" charset="0"/>
              <a:cs typeface="Arial" panose="020B0604020202020204" pitchFamily="34" charset="0"/>
            </a:endParaRPr>
          </a:p>
          <a:p>
            <a:r>
              <a:rPr lang="en-US" sz="2400" b="1" dirty="0">
                <a:solidFill>
                  <a:srgbClr val="0096D6"/>
                </a:solidFill>
                <a:latin typeface="Calibri" panose="020F0502020204030204" pitchFamily="34" charset="0"/>
                <a:cs typeface="Arial" panose="020B0604020202020204" pitchFamily="34" charset="0"/>
              </a:rPr>
              <a:t>Lead, State Implementation and Technical Assistance </a:t>
            </a:r>
          </a:p>
          <a:p>
            <a:endParaRPr lang="en-US" sz="2400" dirty="0">
              <a:solidFill>
                <a:srgbClr val="0096D6"/>
              </a:solidFill>
              <a:latin typeface="Calibri" panose="020F0502020204030204" pitchFamily="34" charset="0"/>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3638079" y="3050497"/>
            <a:ext cx="5680583" cy="1155779"/>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dirty="0"/>
              <a:t>NMI Progress and Timeline</a:t>
            </a:r>
          </a:p>
        </p:txBody>
      </p:sp>
    </p:spTree>
    <p:extLst>
      <p:ext uri="{BB962C8B-B14F-4D97-AF65-F5344CB8AC3E}">
        <p14:creationId xmlns:p14="http://schemas.microsoft.com/office/powerpoint/2010/main" val="6615891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chemeClr val="bg1"/>
                </a:solidFill>
              </a:rPr>
              <a:t>t</a:t>
            </a:r>
          </a:p>
        </p:txBody>
      </p:sp>
      <p:sp>
        <p:nvSpPr>
          <p:cNvPr id="12" name="Text Placeholder 11"/>
          <p:cNvSpPr>
            <a:spLocks noGrp="1"/>
          </p:cNvSpPr>
          <p:nvPr>
            <p:ph type="body" sz="quarter" idx="11"/>
          </p:nvPr>
        </p:nvSpPr>
        <p:spPr/>
        <p:txBody>
          <a:bodyPr/>
          <a:lstStyle/>
          <a:p>
            <a:endParaRPr lang="en-US" dirty="0"/>
          </a:p>
        </p:txBody>
      </p:sp>
      <p:pic>
        <p:nvPicPr>
          <p:cNvPr id="7" name="Picture 6" descr="Screenshot of MVPS Message Dashboard with red arrow highlighting messages and what to do with message details" title="MVPS Messages Dashboard"/>
          <p:cNvPicPr>
            <a:picLocks noChangeAspect="1"/>
          </p:cNvPicPr>
          <p:nvPr/>
        </p:nvPicPr>
        <p:blipFill>
          <a:blip r:embed="rId2"/>
          <a:stretch>
            <a:fillRect/>
          </a:stretch>
        </p:blipFill>
        <p:spPr>
          <a:xfrm>
            <a:off x="0" y="0"/>
            <a:ext cx="12192000" cy="6858000"/>
          </a:xfrm>
          <a:prstGeom prst="rect">
            <a:avLst/>
          </a:prstGeom>
        </p:spPr>
      </p:pic>
      <p:cxnSp>
        <p:nvCxnSpPr>
          <p:cNvPr id="6" name="Straight Arrow Connector 5" descr="Screenshot of MVPS Message Dashboard with red arrow highlighting messages " title="MVPS Messages Dashboard"/>
          <p:cNvCxnSpPr/>
          <p:nvPr/>
        </p:nvCxnSpPr>
        <p:spPr>
          <a:xfrm flipH="1" flipV="1">
            <a:off x="11616796" y="4128086"/>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791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MVPS Message Dashboard with red arrow highlighting message envelopes" title="MVPS Messages Dashboard"/>
          <p:cNvPicPr>
            <a:picLocks noChangeAspect="1"/>
          </p:cNvPicPr>
          <p:nvPr/>
        </p:nvPicPr>
        <p:blipFill>
          <a:blip r:embed="rId2"/>
          <a:stretch>
            <a:fillRect/>
          </a:stretch>
        </p:blipFill>
        <p:spPr>
          <a:xfrm>
            <a:off x="0" y="0"/>
            <a:ext cx="12203460" cy="6858000"/>
          </a:xfrm>
          <a:prstGeom prst="rect">
            <a:avLst/>
          </a:prstGeom>
        </p:spPr>
      </p:pic>
      <p:cxnSp>
        <p:nvCxnSpPr>
          <p:cNvPr id="4" name="Straight Arrow Connector 3" descr="Screenshot of MVPS Message Dashboard with red arrow highlighting messages with blue envelope" title="MVPS Messages Dashboard"/>
          <p:cNvCxnSpPr/>
          <p:nvPr/>
        </p:nvCxnSpPr>
        <p:spPr>
          <a:xfrm flipH="1" flipV="1">
            <a:off x="753190" y="4659419"/>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34996805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MVPS Dashboard" title="MVPS Messages Dashboard"/>
          <p:cNvPicPr>
            <a:picLocks noChangeAspect="1"/>
          </p:cNvPicPr>
          <p:nvPr/>
        </p:nvPicPr>
        <p:blipFill>
          <a:blip r:embed="rId2"/>
          <a:stretch>
            <a:fillRect/>
          </a:stretch>
        </p:blipFill>
        <p:spPr>
          <a:xfrm>
            <a:off x="0" y="-26746"/>
            <a:ext cx="12192000" cy="6884746"/>
          </a:xfrm>
          <a:prstGeom prst="rect">
            <a:avLst/>
          </a:prstGeom>
        </p:spPr>
      </p:pic>
      <p:cxnSp>
        <p:nvCxnSpPr>
          <p:cNvPr id="3" name="Straight Arrow Connector 2" descr="Screenshot of MVPS Message Dashboard with red arrow highlighting single message view" title="MVPS Messages Dashboard"/>
          <p:cNvCxnSpPr/>
          <p:nvPr/>
        </p:nvCxnSpPr>
        <p:spPr>
          <a:xfrm flipH="1" flipV="1">
            <a:off x="3020679" y="1450504"/>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30687939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MVPS Message Dashboard with red arrow highlighting Search option of MVPS Transaction ID " title="MVPS Dashboard"/>
          <p:cNvPicPr>
            <a:picLocks noChangeAspect="1"/>
          </p:cNvPicPr>
          <p:nvPr/>
        </p:nvPicPr>
        <p:blipFill>
          <a:blip r:embed="rId2"/>
          <a:stretch>
            <a:fillRect/>
          </a:stretch>
        </p:blipFill>
        <p:spPr>
          <a:xfrm>
            <a:off x="0" y="-1"/>
            <a:ext cx="12191454" cy="6858001"/>
          </a:xfrm>
          <a:prstGeom prst="rect">
            <a:avLst/>
          </a:prstGeom>
        </p:spPr>
      </p:pic>
      <p:cxnSp>
        <p:nvCxnSpPr>
          <p:cNvPr id="4" name="Straight Arrow Connector 3" descr="Screenshot of MVPS Message Dashboard with red arrow highlighting search option " title="MVPS Dashboard"/>
          <p:cNvCxnSpPr/>
          <p:nvPr/>
        </p:nvCxnSpPr>
        <p:spPr>
          <a:xfrm flipH="1" flipV="1">
            <a:off x="3636696" y="3144827"/>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21283617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MVPS Message Dashboard with red arrow highlighting messages" title="MVPS Dashboard"/>
          <p:cNvPicPr>
            <a:picLocks noChangeAspect="1"/>
          </p:cNvPicPr>
          <p:nvPr/>
        </p:nvPicPr>
        <p:blipFill>
          <a:blip r:embed="rId2"/>
          <a:stretch>
            <a:fillRect/>
          </a:stretch>
        </p:blipFill>
        <p:spPr>
          <a:xfrm>
            <a:off x="0" y="-1"/>
            <a:ext cx="12205500" cy="6858001"/>
          </a:xfrm>
          <a:prstGeom prst="rect">
            <a:avLst/>
          </a:prstGeom>
        </p:spPr>
      </p:pic>
      <p:cxnSp>
        <p:nvCxnSpPr>
          <p:cNvPr id="4" name="Straight Arrow Connector 3" descr="Screenshot of MVPS Message Dashboard with red arrow highlighting message" title="MVPS Dashboard"/>
          <p:cNvCxnSpPr/>
          <p:nvPr/>
        </p:nvCxnSpPr>
        <p:spPr>
          <a:xfrm flipH="1" flipV="1">
            <a:off x="623540" y="4828044"/>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descr="Screenshot of MVPS Message Dashboard with red rectangle highlighting MVPS Transaction ID " title="MVPS Dashboard "/>
          <p:cNvSpPr/>
          <p:nvPr/>
        </p:nvSpPr>
        <p:spPr>
          <a:xfrm>
            <a:off x="872167" y="4618695"/>
            <a:ext cx="645317" cy="190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13963556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MVPS Message Dashboard " title="MVPS Dashboard "/>
          <p:cNvPicPr>
            <a:picLocks noChangeAspect="1"/>
          </p:cNvPicPr>
          <p:nvPr/>
        </p:nvPicPr>
        <p:blipFill>
          <a:blip r:embed="rId2"/>
          <a:stretch>
            <a:fillRect/>
          </a:stretch>
        </p:blipFill>
        <p:spPr>
          <a:xfrm>
            <a:off x="-1" y="0"/>
            <a:ext cx="12193625" cy="6858000"/>
          </a:xfrm>
          <a:prstGeom prst="rect">
            <a:avLst/>
          </a:prstGeom>
        </p:spPr>
      </p:pic>
      <p:sp>
        <p:nvSpPr>
          <p:cNvPr id="3" name="Rectangle 2" descr="Screenshot of MVPS Message Dashboard with red rectangle highlighting MVPS Transaction ID  with 5 digits" title="MVPS Dashboard "/>
          <p:cNvSpPr/>
          <p:nvPr/>
        </p:nvSpPr>
        <p:spPr>
          <a:xfrm>
            <a:off x="6217496" y="3429000"/>
            <a:ext cx="2691442" cy="163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cxnSp>
        <p:nvCxnSpPr>
          <p:cNvPr id="5" name="Straight Arrow Connector 4" descr="Screenshot of MVPS Message Dashboard with red arrow highlighting messages " title="MVPS Dashboard "/>
          <p:cNvCxnSpPr/>
          <p:nvPr/>
        </p:nvCxnSpPr>
        <p:spPr>
          <a:xfrm flipH="1" flipV="1">
            <a:off x="2873046" y="1513438"/>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199245287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MVPS Message Dashboard " title="MVPS Dashboard "/>
          <p:cNvPicPr>
            <a:picLocks noChangeAspect="1"/>
          </p:cNvPicPr>
          <p:nvPr/>
        </p:nvPicPr>
        <p:blipFill>
          <a:blip r:embed="rId2"/>
          <a:stretch>
            <a:fillRect/>
          </a:stretch>
        </p:blipFill>
        <p:spPr>
          <a:xfrm>
            <a:off x="-1624" y="78699"/>
            <a:ext cx="12193624" cy="6858000"/>
          </a:xfrm>
          <a:prstGeom prst="rect">
            <a:avLst/>
          </a:prstGeom>
        </p:spPr>
      </p:pic>
      <p:cxnSp>
        <p:nvCxnSpPr>
          <p:cNvPr id="4" name="Straight Arrow Connector 3" descr="Screenshot of MVPS Message Dashboard with red arrow highlighting Location of errors and/or warnings found " title="MVPS Dashboard"/>
          <p:cNvCxnSpPr/>
          <p:nvPr/>
        </p:nvCxnSpPr>
        <p:spPr>
          <a:xfrm flipH="1" flipV="1">
            <a:off x="7897433" y="4747527"/>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043889"/>
          </a:xfrm>
        </p:spPr>
        <p:txBody>
          <a:bodyPr/>
          <a:lstStyle/>
          <a:p>
            <a:r>
              <a:rPr lang="en-US" sz="1200" dirty="0">
                <a:solidFill>
                  <a:schemeClr val="bg1"/>
                </a:solidFill>
              </a:rPr>
              <a:t>t</a:t>
            </a:r>
          </a:p>
        </p:txBody>
      </p:sp>
    </p:spTree>
    <p:extLst>
      <p:ext uri="{BB962C8B-B14F-4D97-AF65-F5344CB8AC3E}">
        <p14:creationId xmlns:p14="http://schemas.microsoft.com/office/powerpoint/2010/main" val="39564872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MVPS Message Dashboard with warrnings or errors within red rectangle  highlighting message details" title="MVPS Dashboard"/>
          <p:cNvPicPr>
            <a:picLocks noChangeAspect="1"/>
          </p:cNvPicPr>
          <p:nvPr/>
        </p:nvPicPr>
        <p:blipFill>
          <a:blip r:embed="rId2"/>
          <a:stretch>
            <a:fillRect/>
          </a:stretch>
        </p:blipFill>
        <p:spPr>
          <a:xfrm>
            <a:off x="0" y="0"/>
            <a:ext cx="12201323" cy="6858000"/>
          </a:xfrm>
          <a:prstGeom prst="rect">
            <a:avLst/>
          </a:prstGeom>
        </p:spPr>
      </p:pic>
      <p:sp>
        <p:nvSpPr>
          <p:cNvPr id="4" name="Rectangle 3" descr="Screenshot of MVPS Message Dashboard with red rectangle highlighting the messages details unde warnings or errors " title="MVPS Dashboard"/>
          <p:cNvSpPr/>
          <p:nvPr/>
        </p:nvSpPr>
        <p:spPr>
          <a:xfrm>
            <a:off x="411912" y="214813"/>
            <a:ext cx="6455544" cy="167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2" name="Title 1"/>
          <p:cNvSpPr>
            <a:spLocks noGrp="1"/>
          </p:cNvSpPr>
          <p:nvPr>
            <p:ph type="title"/>
          </p:nvPr>
        </p:nvSpPr>
        <p:spPr>
          <a:xfrm>
            <a:off x="609600" y="274638"/>
            <a:ext cx="10972800" cy="1062549"/>
          </a:xfrm>
        </p:spPr>
        <p:txBody>
          <a:bodyPr/>
          <a:lstStyle/>
          <a:p>
            <a:r>
              <a:rPr lang="en-US" sz="1200" dirty="0">
                <a:solidFill>
                  <a:schemeClr val="bg2">
                    <a:lumMod val="20000"/>
                    <a:lumOff val="80000"/>
                  </a:schemeClr>
                </a:solidFill>
              </a:rPr>
              <a:t>t</a:t>
            </a:r>
          </a:p>
        </p:txBody>
      </p:sp>
    </p:spTree>
    <p:extLst>
      <p:ext uri="{BB962C8B-B14F-4D97-AF65-F5344CB8AC3E}">
        <p14:creationId xmlns:p14="http://schemas.microsoft.com/office/powerpoint/2010/main" val="273021643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MVPS Dashboard " title="MVPS Dashboard"/>
          <p:cNvPicPr>
            <a:picLocks noChangeAspect="1"/>
          </p:cNvPicPr>
          <p:nvPr/>
        </p:nvPicPr>
        <p:blipFill>
          <a:blip r:embed="rId2"/>
          <a:stretch>
            <a:fillRect/>
          </a:stretch>
        </p:blipFill>
        <p:spPr>
          <a:xfrm>
            <a:off x="-1624" y="-78658"/>
            <a:ext cx="12193624" cy="6858000"/>
          </a:xfrm>
          <a:prstGeom prst="rect">
            <a:avLst/>
          </a:prstGeom>
        </p:spPr>
      </p:pic>
      <p:cxnSp>
        <p:nvCxnSpPr>
          <p:cNvPr id="5" name="Straight Arrow Connector 4" descr="Screenshot of MVPS Message Dashboard with red arrow highlighting user's ability to Copy Message to Clipboard " title="MVPS Dashboard"/>
          <p:cNvCxnSpPr/>
          <p:nvPr/>
        </p:nvCxnSpPr>
        <p:spPr>
          <a:xfrm flipH="1" flipV="1">
            <a:off x="11478031" y="6095064"/>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033052"/>
          </a:xfrm>
        </p:spPr>
        <p:txBody>
          <a:bodyPr/>
          <a:lstStyle/>
          <a:p>
            <a:r>
              <a:rPr lang="en-US" dirty="0">
                <a:solidFill>
                  <a:schemeClr val="bg1"/>
                </a:solidFill>
              </a:rPr>
              <a:t>t</a:t>
            </a:r>
          </a:p>
        </p:txBody>
      </p:sp>
    </p:spTree>
    <p:extLst>
      <p:ext uri="{BB962C8B-B14F-4D97-AF65-F5344CB8AC3E}">
        <p14:creationId xmlns:p14="http://schemas.microsoft.com/office/powerpoint/2010/main" val="5675169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MVPS Message Dashboard with notepad containing messages" title="MVPS Dashboard"/>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3388732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912667"/>
          </a:xfrm>
        </p:spPr>
        <p:txBody>
          <a:bodyPr>
            <a:noAutofit/>
          </a:bodyPr>
          <a:lstStyle/>
          <a:p>
            <a:r>
              <a:rPr lang="en-US" sz="4267" dirty="0">
                <a:solidFill>
                  <a:srgbClr val="0070C0"/>
                </a:solidFill>
              </a:rPr>
              <a:t>NMI Implementation Status		Oct 16, 2018</a:t>
            </a:r>
          </a:p>
        </p:txBody>
      </p:sp>
      <p:grpSp>
        <p:nvGrpSpPr>
          <p:cNvPr id="4" name="Group 3" descr="Color Coded Map for States that are in the Piloting (Purple), Onboarding (Blue), and Production (Green) Stages" title="NMI Implementation Status Map"/>
          <p:cNvGrpSpPr/>
          <p:nvPr/>
        </p:nvGrpSpPr>
        <p:grpSpPr>
          <a:xfrm>
            <a:off x="529084" y="1575568"/>
            <a:ext cx="11123557" cy="4808433"/>
            <a:chOff x="529084" y="1575564"/>
            <a:chExt cx="11123557" cy="4808433"/>
          </a:xfrm>
        </p:grpSpPr>
        <p:grpSp>
          <p:nvGrpSpPr>
            <p:cNvPr id="275" name="Group 274"/>
            <p:cNvGrpSpPr/>
            <p:nvPr/>
          </p:nvGrpSpPr>
          <p:grpSpPr>
            <a:xfrm>
              <a:off x="531262" y="1575564"/>
              <a:ext cx="11121379" cy="4808433"/>
              <a:chOff x="365760" y="1367304"/>
              <a:chExt cx="10505440" cy="4679952"/>
            </a:xfrm>
          </p:grpSpPr>
          <p:sp>
            <p:nvSpPr>
              <p:cNvPr id="276" name="Rectangle 144"/>
              <p:cNvSpPr>
                <a:spLocks noChangeArrowheads="1"/>
              </p:cNvSpPr>
              <p:nvPr/>
            </p:nvSpPr>
            <p:spPr bwMode="auto">
              <a:xfrm>
                <a:off x="365760" y="5730240"/>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8"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279"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280" name="Rectangle 144"/>
              <p:cNvSpPr>
                <a:spLocks noChangeArrowheads="1"/>
              </p:cNvSpPr>
              <p:nvPr/>
            </p:nvSpPr>
            <p:spPr bwMode="auto">
              <a:xfrm>
                <a:off x="365760" y="5508375"/>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1"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2" name="Rectangle 145"/>
              <p:cNvSpPr>
                <a:spLocks noChangeArrowheads="1"/>
              </p:cNvSpPr>
              <p:nvPr/>
            </p:nvSpPr>
            <p:spPr bwMode="auto">
              <a:xfrm>
                <a:off x="853440"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31 (30 states + NYC)</a:t>
                </a:r>
                <a:r>
                  <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p>
            </p:txBody>
          </p:sp>
          <p:sp>
            <p:nvSpPr>
              <p:cNvPr id="283" name="Rectangle 145"/>
              <p:cNvSpPr>
                <a:spLocks noChangeArrowheads="1"/>
              </p:cNvSpPr>
              <p:nvPr/>
            </p:nvSpPr>
            <p:spPr bwMode="auto">
              <a:xfrm>
                <a:off x="853016"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4 (states)  </a:t>
                </a:r>
              </a:p>
            </p:txBody>
          </p:sp>
          <p:sp>
            <p:nvSpPr>
              <p:cNvPr id="285" name="Freeform 334"/>
              <p:cNvSpPr>
                <a:spLocks noChangeArrowheads="1"/>
              </p:cNvSpPr>
              <p:nvPr/>
            </p:nvSpPr>
            <p:spPr bwMode="auto">
              <a:xfrm>
                <a:off x="9550400" y="1367304"/>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6"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7"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8"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9"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0"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1"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2"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342"/>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4"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5" name="Freeform 344" descr="State of Colorado color coded in green with yellow circle to represent newly in production" title="NMI Implementation Status MAp"/>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8"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9"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0"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1"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2"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3"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4"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6"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9" name="Freeform 358"/>
              <p:cNvSpPr>
                <a:spLocks noChangeArrowheads="1"/>
              </p:cNvSpPr>
              <p:nvPr/>
            </p:nvSpPr>
            <p:spPr bwMode="auto">
              <a:xfrm>
                <a:off x="7757585" y="2139464"/>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0"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1"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2"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3" name="Freeform 362"/>
              <p:cNvSpPr>
                <a:spLocks noChangeArrowheads="1"/>
              </p:cNvSpPr>
              <p:nvPr/>
            </p:nvSpPr>
            <p:spPr bwMode="auto">
              <a:xfrm>
                <a:off x="8026401" y="2789704"/>
                <a:ext cx="599017" cy="731520"/>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4"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15"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8"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9"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0"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1"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22"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3"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4"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5" name="Freeform 374"/>
              <p:cNvSpPr>
                <a:spLocks noChangeArrowheads="1"/>
              </p:cNvSpPr>
              <p:nvPr/>
            </p:nvSpPr>
            <p:spPr bwMode="auto">
              <a:xfrm>
                <a:off x="9213852" y="2586505"/>
                <a:ext cx="222249" cy="452967"/>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6" name="Freeform 375"/>
              <p:cNvSpPr>
                <a:spLocks noChangeArrowheads="1"/>
              </p:cNvSpPr>
              <p:nvPr/>
            </p:nvSpPr>
            <p:spPr bwMode="auto">
              <a:xfrm>
                <a:off x="8655051" y="1934571"/>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 name="Freeform 376"/>
              <p:cNvSpPr>
                <a:spLocks noChangeArrowheads="1"/>
              </p:cNvSpPr>
              <p:nvPr/>
            </p:nvSpPr>
            <p:spPr bwMode="auto">
              <a:xfrm>
                <a:off x="9357784" y="1892239"/>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8" name="Freeform 377"/>
              <p:cNvSpPr>
                <a:spLocks noChangeArrowheads="1"/>
              </p:cNvSpPr>
              <p:nvPr/>
            </p:nvSpPr>
            <p:spPr bwMode="auto">
              <a:xfrm>
                <a:off x="9480552" y="2247839"/>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9" name="Freeform 378"/>
              <p:cNvSpPr>
                <a:spLocks noChangeArrowheads="1"/>
              </p:cNvSpPr>
              <p:nvPr/>
            </p:nvSpPr>
            <p:spPr bwMode="auto">
              <a:xfrm>
                <a:off x="9484784" y="2419288"/>
                <a:ext cx="370416" cy="167217"/>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0" name="Freeform 379"/>
              <p:cNvSpPr>
                <a:spLocks noChangeArrowheads="1"/>
              </p:cNvSpPr>
              <p:nvPr/>
            </p:nvSpPr>
            <p:spPr bwMode="auto">
              <a:xfrm>
                <a:off x="9539819" y="2622489"/>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1" name="Freeform 380"/>
              <p:cNvSpPr>
                <a:spLocks noChangeArrowheads="1"/>
              </p:cNvSpPr>
              <p:nvPr/>
            </p:nvSpPr>
            <p:spPr bwMode="auto">
              <a:xfrm>
                <a:off x="9550402" y="1773704"/>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2" name="Freeform 381"/>
              <p:cNvSpPr>
                <a:spLocks noChangeArrowheads="1"/>
              </p:cNvSpPr>
              <p:nvPr/>
            </p:nvSpPr>
            <p:spPr bwMode="auto">
              <a:xfrm>
                <a:off x="9753600" y="2383305"/>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33"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402" name="Group 52"/>
                <p:cNvGrpSpPr>
                  <a:grpSpLocks/>
                </p:cNvGrpSpPr>
                <p:nvPr/>
              </p:nvGrpSpPr>
              <p:grpSpPr bwMode="auto">
                <a:xfrm>
                  <a:off x="288" y="2580"/>
                  <a:ext cx="510" cy="261"/>
                  <a:chOff x="288" y="2580"/>
                  <a:chExt cx="510" cy="261"/>
                </a:xfrm>
                <a:grpFill/>
              </p:grpSpPr>
              <p:sp>
                <p:nvSpPr>
                  <p:cNvPr id="404"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5"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6"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7"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8"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9"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0"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403"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34"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6" name="Text Box 78"/>
              <p:cNvSpPr txBox="1">
                <a:spLocks noChangeArrowheads="1"/>
              </p:cNvSpPr>
              <p:nvPr/>
            </p:nvSpPr>
            <p:spPr bwMode="auto">
              <a:xfrm>
                <a:off x="10159998"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337"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338"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339"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340"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341"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342"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343"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344"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345"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346"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347"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348"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349"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350" name="Text Box 96"/>
              <p:cNvSpPr txBox="1">
                <a:spLocks noChangeArrowheads="1"/>
              </p:cNvSpPr>
              <p:nvPr/>
            </p:nvSpPr>
            <p:spPr bwMode="auto">
              <a:xfrm>
                <a:off x="9652000"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351" name="Text Box 97"/>
              <p:cNvSpPr txBox="1">
                <a:spLocks noChangeArrowheads="1"/>
              </p:cNvSpPr>
              <p:nvPr/>
            </p:nvSpPr>
            <p:spPr bwMode="auto">
              <a:xfrm>
                <a:off x="9143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352" name="Text Box 98"/>
              <p:cNvSpPr txBox="1">
                <a:spLocks noChangeArrowheads="1"/>
              </p:cNvSpPr>
              <p:nvPr/>
            </p:nvSpPr>
            <p:spPr bwMode="auto">
              <a:xfrm>
                <a:off x="91439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353"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354"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355"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356"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357"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358"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359"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360" name="Text Box 106"/>
              <p:cNvSpPr txBox="1">
                <a:spLocks noChangeArrowheads="1"/>
              </p:cNvSpPr>
              <p:nvPr/>
            </p:nvSpPr>
            <p:spPr bwMode="auto">
              <a:xfrm>
                <a:off x="9448799"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361"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362" name="Text Box 108"/>
              <p:cNvSpPr txBox="1">
                <a:spLocks noChangeArrowheads="1"/>
              </p:cNvSpPr>
              <p:nvPr/>
            </p:nvSpPr>
            <p:spPr bwMode="auto">
              <a:xfrm>
                <a:off x="9347200" y="146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363" name="Text Box 109"/>
              <p:cNvSpPr txBox="1">
                <a:spLocks noChangeArrowheads="1"/>
              </p:cNvSpPr>
              <p:nvPr/>
            </p:nvSpPr>
            <p:spPr bwMode="auto">
              <a:xfrm>
                <a:off x="10058398"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364" name="Text Box 110"/>
              <p:cNvSpPr txBox="1">
                <a:spLocks noChangeArrowheads="1"/>
              </p:cNvSpPr>
              <p:nvPr/>
            </p:nvSpPr>
            <p:spPr bwMode="auto">
              <a:xfrm>
                <a:off x="10058399" y="2180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365"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366"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367"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368"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369"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370"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371"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372"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373" name="Text Box 120"/>
              <p:cNvSpPr txBox="1">
                <a:spLocks noChangeArrowheads="1"/>
              </p:cNvSpPr>
              <p:nvPr/>
            </p:nvSpPr>
            <p:spPr bwMode="auto">
              <a:xfrm>
                <a:off x="6603999" y="1875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374"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375"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376"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377"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378"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379"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380"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381"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382"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383"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4" name="Line 132"/>
              <p:cNvSpPr>
                <a:spLocks noChangeShapeType="1"/>
              </p:cNvSpPr>
              <p:nvPr/>
            </p:nvSpPr>
            <p:spPr bwMode="auto">
              <a:xfrm flipH="1" flipV="1">
                <a:off x="9753600" y="2484904"/>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85"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6" name="Line 134"/>
              <p:cNvSpPr>
                <a:spLocks noChangeShapeType="1"/>
              </p:cNvSpPr>
              <p:nvPr/>
            </p:nvSpPr>
            <p:spPr bwMode="auto">
              <a:xfrm>
                <a:off x="9855200" y="2484904"/>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7" name="Line 135"/>
              <p:cNvSpPr>
                <a:spLocks noChangeShapeType="1"/>
              </p:cNvSpPr>
              <p:nvPr/>
            </p:nvSpPr>
            <p:spPr bwMode="auto">
              <a:xfrm flipH="1" flipV="1">
                <a:off x="9347200" y="177370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8" name="Line 136"/>
              <p:cNvSpPr>
                <a:spLocks noChangeShapeType="1"/>
              </p:cNvSpPr>
              <p:nvPr/>
            </p:nvSpPr>
            <p:spPr bwMode="auto">
              <a:xfrm>
                <a:off x="9550400" y="1672104"/>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9"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0"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391"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2"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3"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394"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395"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396"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7"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398" name="Line 137"/>
              <p:cNvSpPr>
                <a:spLocks noChangeShapeType="1"/>
              </p:cNvSpPr>
              <p:nvPr/>
            </p:nvSpPr>
            <p:spPr bwMode="auto">
              <a:xfrm>
                <a:off x="9550400" y="2688104"/>
                <a:ext cx="2032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9" name="Oval 465"/>
              <p:cNvSpPr/>
              <p:nvPr/>
            </p:nvSpPr>
            <p:spPr>
              <a:xfrm>
                <a:off x="9093200" y="3149537"/>
                <a:ext cx="101600" cy="101600"/>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0" name="Oval 472"/>
              <p:cNvSpPr/>
              <p:nvPr/>
            </p:nvSpPr>
            <p:spPr>
              <a:xfrm>
                <a:off x="9469643" y="2628189"/>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1"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 name="Rectangle 2"/>
            <p:cNvSpPr/>
            <p:nvPr/>
          </p:nvSpPr>
          <p:spPr>
            <a:xfrm>
              <a:off x="928160" y="5491246"/>
              <a:ext cx="5147212" cy="338554"/>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2 (states)</a:t>
              </a:r>
            </a:p>
          </p:txBody>
        </p:sp>
        <p:sp>
          <p:nvSpPr>
            <p:cNvPr id="150" name="Rectangle 144"/>
            <p:cNvSpPr>
              <a:spLocks noChangeArrowheads="1"/>
            </p:cNvSpPr>
            <p:nvPr/>
          </p:nvSpPr>
          <p:spPr bwMode="auto">
            <a:xfrm>
              <a:off x="529084" y="5610329"/>
              <a:ext cx="386601" cy="131168"/>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sp>
        <p:nvSpPr>
          <p:cNvPr id="5" name="Oval 4" descr="State of Colorado color coded in green with yellow circle to represent newly in production" title="NMI Implementation Status Map (Color Coded)"/>
          <p:cNvSpPr/>
          <p:nvPr/>
        </p:nvSpPr>
        <p:spPr>
          <a:xfrm>
            <a:off x="5352919" y="3678322"/>
            <a:ext cx="588929" cy="53525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1" name="Oval 140" descr="State of Louisiana color coded in green with yellow circle to represent newly in production" title="NMI Implementation Status Map (Color Coded)"/>
          <p:cNvSpPr/>
          <p:nvPr/>
        </p:nvSpPr>
        <p:spPr>
          <a:xfrm>
            <a:off x="7426314" y="4948697"/>
            <a:ext cx="588929" cy="53525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58654429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MVPS User Management Dashboard " title="MVPS Dashboard"/>
          <p:cNvPicPr>
            <a:picLocks noChangeAspect="1"/>
          </p:cNvPicPr>
          <p:nvPr/>
        </p:nvPicPr>
        <p:blipFill>
          <a:blip r:embed="rId2"/>
          <a:stretch>
            <a:fillRect/>
          </a:stretch>
        </p:blipFill>
        <p:spPr>
          <a:xfrm>
            <a:off x="0" y="0"/>
            <a:ext cx="12204833" cy="6858000"/>
          </a:xfrm>
          <a:prstGeom prst="rect">
            <a:avLst/>
          </a:prstGeom>
        </p:spPr>
      </p:pic>
      <p:cxnSp>
        <p:nvCxnSpPr>
          <p:cNvPr id="3" name="Straight Arrow Connector 2" descr="Screenshot of MVPS User Management Dashboard " title="MVPS Dashboard"/>
          <p:cNvCxnSpPr/>
          <p:nvPr/>
        </p:nvCxnSpPr>
        <p:spPr>
          <a:xfrm flipH="1" flipV="1">
            <a:off x="7743059" y="341378"/>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Screenshot of MVPS User MAnagement Dashboard with red arrow highlighting last name of user " title="MVPS Dashboard "/>
          <p:cNvCxnSpPr/>
          <p:nvPr/>
        </p:nvCxnSpPr>
        <p:spPr>
          <a:xfrm flipH="1" flipV="1">
            <a:off x="917173" y="5267661"/>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48540291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descr="Screenshot of MVPS User Management Dashboard with red arrow highlighting user's ability to edit User Details" title="MVPS Dashboard "/>
          <p:cNvCxnSpPr/>
          <p:nvPr/>
        </p:nvCxnSpPr>
        <p:spPr>
          <a:xfrm flipH="1" flipV="1">
            <a:off x="11452024" y="3683657"/>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49217563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descr="Screenshot of MVPS User Management  Dashboard with red arrow highlighting a particular Assign Program and Conditions within a given state " title="MVPS Dashboard "/>
          <p:cNvCxnSpPr/>
          <p:nvPr/>
        </p:nvCxnSpPr>
        <p:spPr>
          <a:xfrm flipH="1" flipV="1">
            <a:off x="1796498" y="5721623"/>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Screenshot of MVPS Dashboard with red arrow highlighting user ability to save an entry" title="MVPS Dashboard "/>
          <p:cNvCxnSpPr/>
          <p:nvPr/>
        </p:nvCxnSpPr>
        <p:spPr>
          <a:xfrm flipH="1" flipV="1">
            <a:off x="11487194" y="3849046"/>
            <a:ext cx="270404" cy="284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bg1"/>
                </a:solidFill>
              </a:rPr>
              <a:t>t</a:t>
            </a:r>
          </a:p>
        </p:txBody>
      </p:sp>
    </p:spTree>
    <p:extLst>
      <p:ext uri="{BB962C8B-B14F-4D97-AF65-F5344CB8AC3E}">
        <p14:creationId xmlns:p14="http://schemas.microsoft.com/office/powerpoint/2010/main" val="300541883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dirty="0"/>
              <a:t>Questions and Answers</a:t>
            </a:r>
            <a:endParaRPr lang="en-US" dirty="0"/>
          </a:p>
        </p:txBody>
      </p:sp>
      <p:pic>
        <p:nvPicPr>
          <p:cNvPr id="2" name="Picture 1" descr="Placeholder to allow time in presentaiton for questions and answers." title="Questions and Ans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417639"/>
            <a:ext cx="7592291" cy="4267200"/>
          </a:xfrm>
          <a:prstGeom prst="rect">
            <a:avLst/>
          </a:prstGeom>
        </p:spPr>
      </p:pic>
    </p:spTree>
    <p:extLst>
      <p:ext uri="{BB962C8B-B14F-4D97-AF65-F5344CB8AC3E}">
        <p14:creationId xmlns:p14="http://schemas.microsoft.com/office/powerpoint/2010/main" val="167552921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8C63A0-7B84-4BDF-8A84-6449AEF108B7}"/>
              </a:ext>
            </a:extLst>
          </p:cNvPr>
          <p:cNvSpPr txBox="1"/>
          <p:nvPr/>
        </p:nvSpPr>
        <p:spPr>
          <a:xfrm>
            <a:off x="952500" y="246544"/>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November 27, 2018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algn="ctr"/>
            <a:endParaRPr lang="en-US" sz="2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398951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46941"/>
            <a:ext cx="10972800" cy="648179"/>
          </a:xfrm>
        </p:spPr>
        <p:txBody>
          <a:bodyPr>
            <a:normAutofit/>
          </a:bodyPr>
          <a:lstStyle/>
          <a:p>
            <a:r>
              <a:rPr lang="en-US" sz="3600" dirty="0"/>
              <a:t>Onboarding Status</a:t>
            </a:r>
          </a:p>
        </p:txBody>
      </p:sp>
      <p:graphicFrame>
        <p:nvGraphicFramePr>
          <p:cNvPr id="5" name="Table 4"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473871" y="710861"/>
          <a:ext cx="11161157" cy="5372466"/>
        </p:xfrm>
        <a:graphic>
          <a:graphicData uri="http://schemas.openxmlformats.org/drawingml/2006/table">
            <a:tbl>
              <a:tblPr firstRow="1" firstCol="1" bandRow="1">
                <a:tableStyleId>{5C22544A-7EE6-4342-B048-85BDC9FD1C3A}</a:tableStyleId>
              </a:tblPr>
              <a:tblGrid>
                <a:gridCol w="2051052">
                  <a:extLst>
                    <a:ext uri="{9D8B030D-6E8A-4147-A177-3AD203B41FA5}">
                      <a16:colId xmlns:a16="http://schemas.microsoft.com/office/drawing/2014/main" val="84844175"/>
                    </a:ext>
                  </a:extLst>
                </a:gridCol>
                <a:gridCol w="2004936">
                  <a:extLst>
                    <a:ext uri="{9D8B030D-6E8A-4147-A177-3AD203B41FA5}">
                      <a16:colId xmlns:a16="http://schemas.microsoft.com/office/drawing/2014/main" val="870687818"/>
                    </a:ext>
                  </a:extLst>
                </a:gridCol>
                <a:gridCol w="2136711">
                  <a:extLst>
                    <a:ext uri="{9D8B030D-6E8A-4147-A177-3AD203B41FA5}">
                      <a16:colId xmlns:a16="http://schemas.microsoft.com/office/drawing/2014/main" val="23171938"/>
                    </a:ext>
                  </a:extLst>
                </a:gridCol>
                <a:gridCol w="2043404">
                  <a:extLst>
                    <a:ext uri="{9D8B030D-6E8A-4147-A177-3AD203B41FA5}">
                      <a16:colId xmlns:a16="http://schemas.microsoft.com/office/drawing/2014/main" val="130307617"/>
                    </a:ext>
                  </a:extLst>
                </a:gridCol>
                <a:gridCol w="2925054">
                  <a:extLst>
                    <a:ext uri="{9D8B030D-6E8A-4147-A177-3AD203B41FA5}">
                      <a16:colId xmlns:a16="http://schemas.microsoft.com/office/drawing/2014/main" val="2363599444"/>
                    </a:ext>
                  </a:extLst>
                </a:gridCol>
              </a:tblGrid>
              <a:tr h="557346">
                <a:tc>
                  <a:txBody>
                    <a:bodyPr/>
                    <a:lstStyle/>
                    <a:p>
                      <a:pPr marL="0" marR="0" algn="ctr">
                        <a:spcBef>
                          <a:spcPts val="0"/>
                        </a:spcBef>
                        <a:spcAft>
                          <a:spcPts val="0"/>
                        </a:spcAft>
                      </a:pPr>
                      <a:r>
                        <a:rPr lang="en-US" sz="1900" dirty="0">
                          <a:effectLst/>
                        </a:rPr>
                        <a:t>Message Mapping Guides (MMGs)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rPr>
                        <a:t>Onboarding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States Onboarding</a:t>
                      </a:r>
                    </a:p>
                  </a:txBody>
                  <a:tcPr marL="83275" marR="83275" marT="0" marB="0" anchor="ctr"/>
                </a:tc>
                <a:tc>
                  <a:txBody>
                    <a:bodyPr/>
                    <a:lstStyle/>
                    <a:p>
                      <a:pPr marL="0" marR="0" algn="ctr">
                        <a:spcBef>
                          <a:spcPts val="0"/>
                        </a:spcBef>
                        <a:spcAft>
                          <a:spcPts val="0"/>
                        </a:spcAft>
                      </a:pPr>
                      <a:r>
                        <a:rPr lang="en-US" sz="1900" dirty="0">
                          <a:effectLst/>
                        </a:rPr>
                        <a:t>In Production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rPr>
                        <a:t>States in Production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995586704"/>
                  </a:ext>
                </a:extLst>
              </a:tr>
              <a:tr h="632110">
                <a:tc>
                  <a:txBody>
                    <a:bodyPr/>
                    <a:lstStyle/>
                    <a:p>
                      <a:pPr marL="0" marR="0">
                        <a:spcBef>
                          <a:spcPts val="0"/>
                        </a:spcBef>
                        <a:spcAft>
                          <a:spcPts val="0"/>
                        </a:spcAft>
                      </a:pPr>
                      <a:r>
                        <a:rPr lang="en-US" sz="1900" dirty="0">
                          <a:effectLst/>
                        </a:rPr>
                        <a:t>Arboviral v1.3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IL</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MS</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2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UT</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a:t>
                      </a:r>
                    </a:p>
                  </a:txBody>
                  <a:tcPr marL="83275" marR="83275" marT="0" marB="0" anchor="ctr"/>
                </a:tc>
                <a:tc>
                  <a:txBody>
                    <a:bodyPr/>
                    <a:lstStyle/>
                    <a:p>
                      <a:pPr marL="0" marR="0" algn="ctr">
                        <a:spcBef>
                          <a:spcPts val="0"/>
                        </a:spcBef>
                        <a:spcAft>
                          <a:spcPts val="0"/>
                        </a:spcAft>
                      </a:pPr>
                      <a:r>
                        <a:rPr lang="en-US" sz="2000" b="0" dirty="0">
                          <a:solidFill>
                            <a:schemeClr val="tx1"/>
                          </a:solidFill>
                          <a:effectLst/>
                          <a:latin typeface="+mn-lt"/>
                          <a:ea typeface="+mn-ea"/>
                          <a:cs typeface="+mn-cs"/>
                        </a:rPr>
                        <a:t>14</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t>
                      </a:r>
                      <a:r>
                        <a:rPr lang="en-US" sz="2000" b="0" dirty="0">
                          <a:solidFill>
                            <a:schemeClr val="tx1"/>
                          </a:solidFill>
                          <a:effectLst/>
                        </a:rPr>
                        <a:t>, AZ,</a:t>
                      </a:r>
                      <a:r>
                        <a:rPr lang="en-US" sz="2000" b="0" baseline="0" dirty="0">
                          <a:solidFill>
                            <a:schemeClr val="tx1"/>
                          </a:solidFill>
                          <a:effectLst/>
                        </a:rPr>
                        <a:t> </a:t>
                      </a:r>
                      <a:r>
                        <a:rPr lang="en-US" sz="2000" b="0" dirty="0">
                          <a:solidFill>
                            <a:schemeClr val="tx1"/>
                          </a:solidFill>
                          <a:effectLst/>
                        </a:rPr>
                        <a:t>DE, FL, </a:t>
                      </a:r>
                      <a:r>
                        <a:rPr lang="en-US" sz="2000" b="0" kern="1200" dirty="0">
                          <a:solidFill>
                            <a:schemeClr val="tx1"/>
                          </a:solidFill>
                          <a:effectLst/>
                          <a:latin typeface="+mn-lt"/>
                          <a:ea typeface="+mn-ea"/>
                          <a:cs typeface="+mn-cs"/>
                        </a:rPr>
                        <a:t>ID, MD,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lang="en-US" sz="2000" b="0" kern="1200" dirty="0">
                          <a:solidFill>
                            <a:schemeClr val="tx1"/>
                          </a:solidFill>
                          <a:effectLst/>
                          <a:latin typeface="+mn-lt"/>
                          <a:ea typeface="+mn-ea"/>
                          <a:cs typeface="+mn-cs"/>
                        </a:rPr>
                        <a:t>, </a:t>
                      </a:r>
                      <a:r>
                        <a:rPr lang="en-US" sz="2000" b="0" dirty="0">
                          <a:solidFill>
                            <a:schemeClr val="tx1"/>
                          </a:solidFill>
                          <a:effectLst/>
                        </a:rPr>
                        <a:t>NY, OR,</a:t>
                      </a:r>
                      <a:r>
                        <a:rPr lang="en-US" sz="2000" b="0" kern="1200" dirty="0">
                          <a:solidFill>
                            <a:schemeClr val="tx1"/>
                          </a:solidFill>
                          <a:effectLst/>
                          <a:latin typeface="+mn-lt"/>
                          <a:ea typeface="+mn-ea"/>
                          <a:cs typeface="+mn-cs"/>
                        </a:rPr>
                        <a:t>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a:t>
                      </a:r>
                      <a:r>
                        <a:rPr lang="en-US" sz="2000" b="0" dirty="0">
                          <a:solidFill>
                            <a:schemeClr val="tx1"/>
                          </a:solidFill>
                          <a:effectLst/>
                        </a:rPr>
                        <a:t> SD, TN, TX, WI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393436572"/>
                  </a:ext>
                </a:extLst>
              </a:tr>
              <a:tr h="880020">
                <a:tc>
                  <a:txBody>
                    <a:bodyPr/>
                    <a:lstStyle/>
                    <a:p>
                      <a:pPr marL="0" marR="0">
                        <a:spcBef>
                          <a:spcPts val="0"/>
                        </a:spcBef>
                        <a:spcAft>
                          <a:spcPts val="0"/>
                        </a:spcAft>
                      </a:pPr>
                      <a:r>
                        <a:rPr lang="en-US" sz="1900" dirty="0">
                          <a:effectLst/>
                        </a:rPr>
                        <a:t>Gen v2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GA</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NH</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b="0" dirty="0">
                          <a:solidFill>
                            <a:schemeClr val="tx1"/>
                          </a:solidFill>
                          <a:effectLst/>
                          <a:latin typeface="+mn-lt"/>
                          <a:ea typeface="+mn-ea"/>
                          <a:cs typeface="+mn-cs"/>
                        </a:rPr>
                        <a:t>19</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mn-lt"/>
                          <a:ea typeface="+mn-ea"/>
                          <a:cs typeface="+mn-cs"/>
                        </a:rPr>
                        <a:t>AK, CA,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0" kern="1200" dirty="0">
                          <a:solidFill>
                            <a:schemeClr val="tx1"/>
                          </a:solidFill>
                          <a:effectLst/>
                          <a:latin typeface="+mn-lt"/>
                          <a:ea typeface="+mn-ea"/>
                          <a:cs typeface="+mn-cs"/>
                        </a:rPr>
                        <a:t>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a:t>
                      </a:r>
                      <a:r>
                        <a:rPr lang="en-US" sz="2000" b="0" kern="1200" dirty="0">
                          <a:solidFill>
                            <a:schemeClr val="tx1"/>
                          </a:solidFill>
                          <a:effectLst/>
                          <a:latin typeface="+mn-lt"/>
                          <a:ea typeface="+mn-ea"/>
                          <a:cs typeface="+mn-cs"/>
                        </a:rPr>
                        <a:t>FL, IA,</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 </a:t>
                      </a:r>
                      <a:r>
                        <a:rPr lang="en-US" sz="2000" b="0" kern="1200" dirty="0">
                          <a:solidFill>
                            <a:schemeClr val="tx1"/>
                          </a:solidFill>
                          <a:effectLst/>
                          <a:latin typeface="+mn-lt"/>
                          <a:ea typeface="+mn-ea"/>
                          <a:cs typeface="+mn-cs"/>
                        </a:rPr>
                        <a:t>IL, KS, MA, MI, MN, MS, NY, NYC,</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0" kern="1200" dirty="0">
                          <a:solidFill>
                            <a:schemeClr val="tx1"/>
                          </a:solidFill>
                          <a:effectLst/>
                          <a:latin typeface="+mn-lt"/>
                          <a:ea typeface="+mn-ea"/>
                          <a:cs typeface="+mn-cs"/>
                        </a:rPr>
                        <a:t>OR, SC, UT, WI</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682037245"/>
                  </a:ext>
                </a:extLst>
              </a:tr>
              <a:tr h="662381">
                <a:tc>
                  <a:txBody>
                    <a:bodyPr/>
                    <a:lstStyle/>
                    <a:p>
                      <a:pPr marL="0" marR="0">
                        <a:spcBef>
                          <a:spcPts val="0"/>
                        </a:spcBef>
                        <a:spcAft>
                          <a:spcPts val="0"/>
                        </a:spcAft>
                      </a:pPr>
                      <a:r>
                        <a:rPr lang="en-US" sz="1900" dirty="0">
                          <a:effectLst/>
                        </a:rPr>
                        <a:t>Hepatitis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tc>
                <a:tc>
                  <a:txBody>
                    <a:bodyPr/>
                    <a:lstStyle/>
                    <a:p>
                      <a:pPr marL="0" marR="0" algn="l" defTabSz="914400" rtl="0" eaLnBrk="1" latinLnBrk="0" hangingPunct="1">
                        <a:spcBef>
                          <a:spcPts val="0"/>
                        </a:spcBef>
                        <a:spcAft>
                          <a:spcPts val="0"/>
                        </a:spcAft>
                      </a:pPr>
                      <a:r>
                        <a:rPr lang="en-US" sz="2000" b="0" kern="1200" dirty="0">
                          <a:solidFill>
                            <a:schemeClr val="tx1"/>
                          </a:solidFill>
                          <a:effectLst/>
                          <a:latin typeface="+mn-lt"/>
                          <a:ea typeface="+mn-ea"/>
                          <a:cs typeface="+mn-cs"/>
                        </a:rPr>
                        <a:t>CA, </a:t>
                      </a:r>
                      <a:r>
                        <a:rPr lang="en-US" sz="2000" b="1" kern="1200" dirty="0">
                          <a:solidFill>
                            <a:srgbClr val="00B050"/>
                          </a:solidFill>
                          <a:effectLst/>
                          <a:latin typeface="+mn-lt"/>
                          <a:ea typeface="+mn-ea"/>
                          <a:cs typeface="+mn-cs"/>
                        </a:rPr>
                        <a:t>MA</a:t>
                      </a:r>
                      <a:r>
                        <a:rPr lang="en-US" sz="2000" b="0" kern="1200" dirty="0">
                          <a:solidFill>
                            <a:schemeClr val="tx1"/>
                          </a:solidFill>
                          <a:effectLst/>
                          <a:latin typeface="+mn-lt"/>
                          <a:ea typeface="+mn-ea"/>
                          <a:cs typeface="+mn-cs"/>
                        </a:rPr>
                        <a:t>, SC, WI  </a:t>
                      </a:r>
                    </a:p>
                  </a:txBody>
                  <a:tcPr marL="83275" marR="83275" marT="0" marB="0" anchor="ctr"/>
                </a:tc>
                <a:tc>
                  <a:txBody>
                    <a:bodyPr/>
                    <a:lstStyle/>
                    <a:p>
                      <a:pPr marL="0" marR="0" algn="ctr">
                        <a:spcBef>
                          <a:spcPts val="0"/>
                        </a:spcBef>
                        <a:spcAft>
                          <a:spcPts val="0"/>
                        </a:spcAft>
                      </a:pPr>
                      <a:r>
                        <a:rPr lang="en-US" sz="2000" b="0" kern="1200" dirty="0">
                          <a:solidFill>
                            <a:schemeClr val="tx1"/>
                          </a:solidFill>
                          <a:effectLst/>
                          <a:latin typeface="+mn-lt"/>
                          <a:ea typeface="+mn-ea"/>
                          <a:cs typeface="+mn-cs"/>
                        </a:rPr>
                        <a:t>12</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mn-lt"/>
                          <a:ea typeface="+mn-ea"/>
                          <a:cs typeface="+mn-cs"/>
                        </a:rPr>
                        <a:t>AK, AL, FL, ID, </a:t>
                      </a:r>
                      <a:r>
                        <a:rPr lang="en-US" sz="2000" b="1" kern="1200" dirty="0">
                          <a:solidFill>
                            <a:srgbClr val="00B050"/>
                          </a:solidFill>
                          <a:effectLst/>
                          <a:latin typeface="+mn-lt"/>
                          <a:ea typeface="+mn-ea"/>
                          <a:cs typeface="+mn-cs"/>
                        </a:rPr>
                        <a:t>LA</a:t>
                      </a:r>
                      <a:r>
                        <a:rPr lang="en-US" sz="2000" b="0" kern="1200" dirty="0">
                          <a:solidFill>
                            <a:schemeClr val="tx1"/>
                          </a:solidFill>
                          <a:effectLst/>
                          <a:latin typeface="+mn-lt"/>
                          <a:ea typeface="+mn-ea"/>
                          <a:cs typeface="+mn-cs"/>
                        </a:rPr>
                        <a:t>, MI, MN, NY, OR, TN, VA, WV</a:t>
                      </a:r>
                    </a:p>
                  </a:txBody>
                  <a:tcPr marL="83275" marR="83275" marT="0" marB="0" anchor="ctr"/>
                </a:tc>
                <a:extLst>
                  <a:ext uri="{0D108BD9-81ED-4DB2-BD59-A6C34878D82A}">
                    <a16:rowId xmlns:a16="http://schemas.microsoft.com/office/drawing/2014/main" val="969982193"/>
                  </a:ext>
                </a:extLst>
              </a:tr>
              <a:tr h="454204">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STD</a:t>
                      </a: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 OR</a:t>
                      </a:r>
                    </a:p>
                  </a:txBody>
                  <a:tcPr marL="83275" marR="83275" marT="0" marB="0" anchor="ctr"/>
                </a:tc>
                <a:tc>
                  <a:txBody>
                    <a:bodyPr/>
                    <a:lstStyle/>
                    <a:p>
                      <a:pPr marL="0" marR="0" algn="ctr">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3906780785"/>
                  </a:ext>
                </a:extLst>
              </a:tr>
              <a:tr h="463667">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Congenital</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Syphilis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 OR</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7816213"/>
                  </a:ext>
                </a:extLst>
              </a:tr>
              <a:tr h="1666584">
                <a:tc>
                  <a:txBody>
                    <a:bodyPr/>
                    <a:lstStyle/>
                    <a:p>
                      <a:pPr marL="0" marR="0">
                        <a:spcBef>
                          <a:spcPts val="0"/>
                        </a:spcBef>
                        <a:spcAft>
                          <a:spcPts val="0"/>
                        </a:spcAft>
                      </a:pPr>
                      <a:r>
                        <a:rPr lang="en-US" sz="1900" dirty="0">
                          <a:effectLst/>
                        </a:rPr>
                        <a:t>Total # of Individual</a:t>
                      </a:r>
                      <a:r>
                        <a:rPr lang="en-US" sz="1900" baseline="0" dirty="0">
                          <a:effectLst/>
                        </a:rPr>
                        <a:t> </a:t>
                      </a:r>
                      <a:r>
                        <a:rPr lang="en-US" sz="1900" dirty="0">
                          <a:effectLst/>
                        </a:rPr>
                        <a:t>States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14</a:t>
                      </a: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 CA,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GA</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IL</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MA</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MS</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 NH,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UT</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 AK, AR, AZ, CA,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FL, IA, ID, IL, KS, </a:t>
                      </a:r>
                      <a:r>
                        <a:rPr lang="en-US" sz="20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LA</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 MD, MI</a:t>
                      </a:r>
                      <a:r>
                        <a:rPr lang="en-US" sz="2000" b="0" dirty="0">
                          <a:solidFill>
                            <a:schemeClr val="tx1"/>
                          </a:solidFill>
                          <a:effectLst/>
                        </a:rPr>
                        <a:t>, MN,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a:t>
                      </a:r>
                      <a:r>
                        <a:rPr lang="en-US" sz="2000" b="0" dirty="0">
                          <a:solidFill>
                            <a:schemeClr val="tx1"/>
                          </a:solidFill>
                          <a:effectLst/>
                        </a:rPr>
                        <a:t>,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lang="en-US" sz="2000" b="0" dirty="0">
                          <a:solidFill>
                            <a:schemeClr val="tx1"/>
                          </a:solidFill>
                          <a:effectLst/>
                        </a:rPr>
                        <a:t>, NY, NYC, OR,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 </a:t>
                      </a:r>
                      <a:r>
                        <a:rPr lang="en-US" sz="2000" b="0" dirty="0">
                          <a:solidFill>
                            <a:schemeClr val="tx1"/>
                          </a:solidFill>
                          <a:effectLst/>
                        </a:rPr>
                        <a:t>SC, SD, TN, TX</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UT,</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 </a:t>
                      </a:r>
                      <a:r>
                        <a:rPr lang="en-US" sz="2000" b="0" dirty="0">
                          <a:solidFill>
                            <a:schemeClr val="tx1"/>
                          </a:solidFill>
                          <a:effectLst/>
                        </a:rPr>
                        <a:t>WI, WV</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68034585"/>
                  </a:ext>
                </a:extLst>
              </a:tr>
            </a:tbl>
          </a:graphicData>
        </a:graphic>
      </p:graphicFrame>
      <p:sp>
        <p:nvSpPr>
          <p:cNvPr id="6" name="TextBox 5"/>
          <p:cNvSpPr txBox="1"/>
          <p:nvPr/>
        </p:nvSpPr>
        <p:spPr>
          <a:xfrm>
            <a:off x="10319657" y="6362902"/>
            <a:ext cx="1119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10/16/18</a:t>
            </a:r>
          </a:p>
        </p:txBody>
      </p:sp>
    </p:spTree>
    <p:extLst>
      <p:ext uri="{BB962C8B-B14F-4D97-AF65-F5344CB8AC3E}">
        <p14:creationId xmlns:p14="http://schemas.microsoft.com/office/powerpoint/2010/main" val="944413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or coded diagram showing Message Mapping Guides status from development, pre-pilot, piloting, preparation for production, and production from Oct 2018 through Oct-Dec 2019" title="NNDSS HL7 Message Mapping Guide Timeline"/>
          <p:cNvPicPr>
            <a:picLocks noChangeAspect="1"/>
          </p:cNvPicPr>
          <p:nvPr/>
        </p:nvPicPr>
        <p:blipFill>
          <a:blip r:embed="rId2"/>
          <a:stretch>
            <a:fillRect/>
          </a:stretch>
        </p:blipFill>
        <p:spPr>
          <a:xfrm>
            <a:off x="85222" y="946647"/>
            <a:ext cx="12072717" cy="4804448"/>
          </a:xfrm>
          <a:prstGeom prst="rect">
            <a:avLst/>
          </a:prstGeom>
        </p:spPr>
      </p:pic>
      <p:sp>
        <p:nvSpPr>
          <p:cNvPr id="5" name="Title 4"/>
          <p:cNvSpPr>
            <a:spLocks noGrp="1"/>
          </p:cNvSpPr>
          <p:nvPr>
            <p:ph type="ctrTitle"/>
          </p:nvPr>
        </p:nvSpPr>
        <p:spPr>
          <a:xfrm>
            <a:off x="3453161" y="708866"/>
            <a:ext cx="9144000" cy="2387600"/>
          </a:xfrm>
        </p:spPr>
        <p:txBody>
          <a:bodyPr/>
          <a:lstStyle/>
          <a:p>
            <a:r>
              <a:rPr lang="en-US" dirty="0">
                <a:solidFill>
                  <a:schemeClr val="tx2"/>
                </a:solidFill>
              </a:rPr>
              <a:t>text</a:t>
            </a:r>
          </a:p>
        </p:txBody>
      </p:sp>
    </p:spTree>
    <p:extLst>
      <p:ext uri="{BB962C8B-B14F-4D97-AF65-F5344CB8AC3E}">
        <p14:creationId xmlns:p14="http://schemas.microsoft.com/office/powerpoint/2010/main" val="397664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3965" y="2793887"/>
            <a:ext cx="8929635" cy="1277273"/>
          </a:xfrm>
        </p:spPr>
        <p:txBody>
          <a:bodyPr/>
          <a:lstStyle/>
          <a:p>
            <a:r>
              <a:rPr lang="en-US" dirty="0"/>
              <a:t>Updated Implementation Spreadsheets</a:t>
            </a:r>
          </a:p>
        </p:txBody>
      </p:sp>
      <p:sp>
        <p:nvSpPr>
          <p:cNvPr id="4" name="Subtitle 3"/>
          <p:cNvSpPr>
            <a:spLocks noGrp="1"/>
          </p:cNvSpPr>
          <p:nvPr>
            <p:ph type="subTitle" idx="1"/>
          </p:nvPr>
        </p:nvSpPr>
        <p:spPr>
          <a:xfrm>
            <a:off x="956268" y="4397830"/>
            <a:ext cx="6400800" cy="858697"/>
          </a:xfrm>
        </p:spPr>
        <p:txBody>
          <a:bodyPr/>
          <a:lstStyle/>
          <a:p>
            <a:r>
              <a:rPr lang="en-US" sz="2400" dirty="0"/>
              <a:t>Natalie Raketich, MPH</a:t>
            </a:r>
          </a:p>
          <a:p>
            <a:r>
              <a:rPr lang="en-US" sz="2400" dirty="0"/>
              <a:t>APHL NMI Technical Assistance Terminologist</a:t>
            </a:r>
          </a:p>
        </p:txBody>
      </p:sp>
    </p:spTree>
    <p:extLst>
      <p:ext uri="{BB962C8B-B14F-4D97-AF65-F5344CB8AC3E}">
        <p14:creationId xmlns:p14="http://schemas.microsoft.com/office/powerpoint/2010/main" val="296641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D1FF-A6B1-46E8-9B59-3919E78F3FDB}"/>
              </a:ext>
            </a:extLst>
          </p:cNvPr>
          <p:cNvSpPr>
            <a:spLocks noGrp="1"/>
          </p:cNvSpPr>
          <p:nvPr>
            <p:ph type="title"/>
          </p:nvPr>
        </p:nvSpPr>
        <p:spPr/>
        <p:txBody>
          <a:bodyPr/>
          <a:lstStyle/>
          <a:p>
            <a:r>
              <a:rPr lang="en-US" dirty="0"/>
              <a:t>One-Stop Shop</a:t>
            </a:r>
          </a:p>
        </p:txBody>
      </p:sp>
      <p:graphicFrame>
        <p:nvGraphicFramePr>
          <p:cNvPr id="4" name="Diagram 3" title="&quot;&quot;">
            <a:extLst>
              <a:ext uri="{FF2B5EF4-FFF2-40B4-BE49-F238E27FC236}">
                <a16:creationId xmlns:a16="http://schemas.microsoft.com/office/drawing/2014/main" id="{C7FD9377-5AC0-4184-84F7-20A5B9E9C1D7}"/>
              </a:ext>
            </a:extLst>
          </p:cNvPr>
          <p:cNvGraphicFramePr/>
          <p:nvPr/>
        </p:nvGraphicFramePr>
        <p:xfrm>
          <a:off x="1714500" y="1600200"/>
          <a:ext cx="8763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526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0A48-2474-41D5-B21C-92CD17DA3059}"/>
              </a:ext>
            </a:extLst>
          </p:cNvPr>
          <p:cNvSpPr>
            <a:spLocks noGrp="1"/>
          </p:cNvSpPr>
          <p:nvPr>
            <p:ph type="title"/>
          </p:nvPr>
        </p:nvSpPr>
        <p:spPr>
          <a:xfrm>
            <a:off x="2133600" y="304800"/>
            <a:ext cx="10972800" cy="600164"/>
          </a:xfrm>
        </p:spPr>
        <p:txBody>
          <a:bodyPr/>
          <a:lstStyle/>
          <a:p>
            <a:r>
              <a:rPr lang="en-US" sz="3600" dirty="0"/>
              <a:t>NMI Implementation Process and Tools</a:t>
            </a:r>
          </a:p>
        </p:txBody>
      </p:sp>
      <p:graphicFrame>
        <p:nvGraphicFramePr>
          <p:cNvPr id="10" name="Diagram 9" title="&quot;&quot;">
            <a:extLst>
              <a:ext uri="{FF2B5EF4-FFF2-40B4-BE49-F238E27FC236}">
                <a16:creationId xmlns:a16="http://schemas.microsoft.com/office/drawing/2014/main" id="{CFD8EBA2-945E-42FE-9D30-6EE15BE8A520}"/>
              </a:ext>
            </a:extLst>
          </p:cNvPr>
          <p:cNvGraphicFramePr/>
          <p:nvPr/>
        </p:nvGraphicFramePr>
        <p:xfrm>
          <a:off x="1810043" y="278121"/>
          <a:ext cx="8229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Magnetic Disk 10">
            <a:extLst>
              <a:ext uri="{FF2B5EF4-FFF2-40B4-BE49-F238E27FC236}">
                <a16:creationId xmlns:a16="http://schemas.microsoft.com/office/drawing/2014/main" id="{04079A68-E74A-4679-97F7-2A93C5125A2A}"/>
              </a:ext>
            </a:extLst>
          </p:cNvPr>
          <p:cNvSpPr/>
          <p:nvPr/>
        </p:nvSpPr>
        <p:spPr>
          <a:xfrm>
            <a:off x="2266603" y="4267200"/>
            <a:ext cx="1514903" cy="1295400"/>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latin typeface="Arial"/>
              </a:rPr>
              <a:t>Surveillance System</a:t>
            </a:r>
          </a:p>
        </p:txBody>
      </p:sp>
      <p:sp>
        <p:nvSpPr>
          <p:cNvPr id="12" name="Flowchart: Document 11">
            <a:extLst>
              <a:ext uri="{FF2B5EF4-FFF2-40B4-BE49-F238E27FC236}">
                <a16:creationId xmlns:a16="http://schemas.microsoft.com/office/drawing/2014/main" id="{0EFAE9A8-3971-4556-A9C6-BC3C243C2792}"/>
              </a:ext>
            </a:extLst>
          </p:cNvPr>
          <p:cNvSpPr/>
          <p:nvPr/>
        </p:nvSpPr>
        <p:spPr>
          <a:xfrm>
            <a:off x="5058070" y="4603375"/>
            <a:ext cx="1857375" cy="762000"/>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latin typeface="Arial"/>
              </a:rPr>
              <a:t>Implementation Spreadsheet</a:t>
            </a:r>
          </a:p>
        </p:txBody>
      </p:sp>
      <p:sp>
        <p:nvSpPr>
          <p:cNvPr id="13" name="Flowchart: Document 12">
            <a:extLst>
              <a:ext uri="{FF2B5EF4-FFF2-40B4-BE49-F238E27FC236}">
                <a16:creationId xmlns:a16="http://schemas.microsoft.com/office/drawing/2014/main" id="{C346535E-07A5-4E10-BBB0-2E2057000A45}"/>
              </a:ext>
            </a:extLst>
          </p:cNvPr>
          <p:cNvSpPr/>
          <p:nvPr/>
        </p:nvSpPr>
        <p:spPr>
          <a:xfrm>
            <a:off x="7953670" y="4603375"/>
            <a:ext cx="1857375" cy="762000"/>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latin typeface="Arial"/>
              </a:rPr>
              <a:t>HL7 Text File</a:t>
            </a:r>
          </a:p>
        </p:txBody>
      </p:sp>
      <p:grpSp>
        <p:nvGrpSpPr>
          <p:cNvPr id="14" name="Group 13" title="&quot;&quot;">
            <a:extLst>
              <a:ext uri="{FF2B5EF4-FFF2-40B4-BE49-F238E27FC236}">
                <a16:creationId xmlns:a16="http://schemas.microsoft.com/office/drawing/2014/main" id="{D45B1522-A923-4A39-8B86-B6B1511055D5}"/>
              </a:ext>
            </a:extLst>
          </p:cNvPr>
          <p:cNvGrpSpPr/>
          <p:nvPr/>
        </p:nvGrpSpPr>
        <p:grpSpPr>
          <a:xfrm>
            <a:off x="4352011" y="4834077"/>
            <a:ext cx="240969" cy="300596"/>
            <a:chOff x="2457353" y="2064771"/>
            <a:chExt cx="240969" cy="300596"/>
          </a:xfrm>
        </p:grpSpPr>
        <p:sp>
          <p:nvSpPr>
            <p:cNvPr id="15" name="Right Arrow 12">
              <a:extLst>
                <a:ext uri="{FF2B5EF4-FFF2-40B4-BE49-F238E27FC236}">
                  <a16:creationId xmlns:a16="http://schemas.microsoft.com/office/drawing/2014/main" id="{986B2692-3139-4BAF-8904-DC1DF088413F}"/>
                </a:ext>
              </a:extLst>
            </p:cNvPr>
            <p:cNvSpPr/>
            <p:nvPr/>
          </p:nvSpPr>
          <p:spPr>
            <a:xfrm>
              <a:off x="2457353" y="2064771"/>
              <a:ext cx="240969" cy="30059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ight Arrow 4">
              <a:extLst>
                <a:ext uri="{FF2B5EF4-FFF2-40B4-BE49-F238E27FC236}">
                  <a16:creationId xmlns:a16="http://schemas.microsoft.com/office/drawing/2014/main" id="{A6A5D45F-A9C1-4390-8106-AA5A969C64D4}"/>
                </a:ext>
              </a:extLst>
            </p:cNvPr>
            <p:cNvSpPr/>
            <p:nvPr/>
          </p:nvSpPr>
          <p:spPr>
            <a:xfrm>
              <a:off x="2457353" y="2124890"/>
              <a:ext cx="168678" cy="180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dirty="0">
                <a:solidFill>
                  <a:prstClr val="white"/>
                </a:solidFill>
                <a:latin typeface="Arial"/>
              </a:endParaRPr>
            </a:p>
          </p:txBody>
        </p:sp>
      </p:grpSp>
      <p:grpSp>
        <p:nvGrpSpPr>
          <p:cNvPr id="17" name="Group 16" title="&quot;&quot;">
            <a:extLst>
              <a:ext uri="{FF2B5EF4-FFF2-40B4-BE49-F238E27FC236}">
                <a16:creationId xmlns:a16="http://schemas.microsoft.com/office/drawing/2014/main" id="{92B5C591-2257-424F-AAD1-D463CA9FB9A2}"/>
              </a:ext>
            </a:extLst>
          </p:cNvPr>
          <p:cNvGrpSpPr/>
          <p:nvPr/>
        </p:nvGrpSpPr>
        <p:grpSpPr>
          <a:xfrm>
            <a:off x="7256709" y="4834077"/>
            <a:ext cx="240969" cy="300596"/>
            <a:chOff x="5362051" y="2064771"/>
            <a:chExt cx="240969" cy="300596"/>
          </a:xfrm>
        </p:grpSpPr>
        <p:sp>
          <p:nvSpPr>
            <p:cNvPr id="18" name="Right Arrow 10">
              <a:extLst>
                <a:ext uri="{FF2B5EF4-FFF2-40B4-BE49-F238E27FC236}">
                  <a16:creationId xmlns:a16="http://schemas.microsoft.com/office/drawing/2014/main" id="{3E26FACE-D8A1-48E9-BE84-FD0F64EAE546}"/>
                </a:ext>
              </a:extLst>
            </p:cNvPr>
            <p:cNvSpPr/>
            <p:nvPr/>
          </p:nvSpPr>
          <p:spPr>
            <a:xfrm>
              <a:off x="5362051" y="2064771"/>
              <a:ext cx="240969" cy="30059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6">
              <a:extLst>
                <a:ext uri="{FF2B5EF4-FFF2-40B4-BE49-F238E27FC236}">
                  <a16:creationId xmlns:a16="http://schemas.microsoft.com/office/drawing/2014/main" id="{DDCE62B0-827F-4BB6-BFBD-BEC712C6FA1F}"/>
                </a:ext>
              </a:extLst>
            </p:cNvPr>
            <p:cNvSpPr/>
            <p:nvPr/>
          </p:nvSpPr>
          <p:spPr>
            <a:xfrm>
              <a:off x="5362051" y="2124890"/>
              <a:ext cx="168678" cy="180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dirty="0">
                <a:solidFill>
                  <a:prstClr val="white"/>
                </a:solidFill>
                <a:latin typeface="Arial"/>
              </a:endParaRPr>
            </a:p>
          </p:txBody>
        </p:sp>
      </p:grpSp>
    </p:spTree>
    <p:extLst>
      <p:ext uri="{BB962C8B-B14F-4D97-AF65-F5344CB8AC3E}">
        <p14:creationId xmlns:p14="http://schemas.microsoft.com/office/powerpoint/2010/main" val="231531068"/>
      </p:ext>
    </p:extLst>
  </p:cSld>
  <p:clrMapOvr>
    <a:masterClrMapping/>
  </p:clrMapOvr>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13.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14.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1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8892</TotalTime>
  <Words>1380</Words>
  <Application>Microsoft Office PowerPoint</Application>
  <PresentationFormat>Widescreen</PresentationFormat>
  <Paragraphs>283</Paragraphs>
  <Slides>44</Slides>
  <Notes>23</Notes>
  <HiddenSlides>0</HiddenSlides>
  <MMClips>0</MMClips>
  <ScaleCrop>false</ScaleCrop>
  <HeadingPairs>
    <vt:vector size="6" baseType="variant">
      <vt:variant>
        <vt:lpstr>Fonts Used</vt:lpstr>
      </vt:variant>
      <vt:variant>
        <vt:i4>8</vt:i4>
      </vt:variant>
      <vt:variant>
        <vt:lpstr>Theme</vt:lpstr>
      </vt:variant>
      <vt:variant>
        <vt:i4>18</vt:i4>
      </vt:variant>
      <vt:variant>
        <vt:lpstr>Slide Titles</vt:lpstr>
      </vt:variant>
      <vt:variant>
        <vt:i4>44</vt:i4>
      </vt:variant>
    </vt:vector>
  </HeadingPairs>
  <TitlesOfParts>
    <vt:vector size="70" baseType="lpstr">
      <vt:lpstr>Arial</vt:lpstr>
      <vt:lpstr>Calibri</vt:lpstr>
      <vt:lpstr>Calibri Light</vt:lpstr>
      <vt:lpstr>Franklin Gothic Book</vt:lpstr>
      <vt:lpstr>Franklin Gothic Demi</vt:lpstr>
      <vt:lpstr>Franklin Gothic Medium</vt:lpstr>
      <vt:lpstr>Myriad Web Pro</vt:lpstr>
      <vt:lpstr>Wingdings</vt:lpstr>
      <vt:lpstr>NCEH_ATSDR_combined</vt:lpstr>
      <vt:lpstr>1_NCEH_ATSDR_combined</vt:lpstr>
      <vt:lpstr>2_NCEH_ATSDR_combined</vt:lpstr>
      <vt:lpstr>3_NCEH_ATSDR_combined</vt:lpstr>
      <vt:lpstr>4_NCEH_ATSDR_combined</vt:lpstr>
      <vt:lpstr>6_NCEH_ATSDR_combined</vt:lpstr>
      <vt:lpstr>5_NCEH_ATSDR_combined</vt:lpstr>
      <vt:lpstr>7_NCEH_ATSDR_combined</vt:lpstr>
      <vt:lpstr>8_NCEH_ATSDR_combined</vt:lpstr>
      <vt:lpstr>9_NCEH_ATSDR_combined</vt:lpstr>
      <vt:lpstr>10_NCEH_ATSDR_combined</vt:lpstr>
      <vt:lpstr>Theme1</vt:lpstr>
      <vt:lpstr>APHL_PPTTemp_120814</vt:lpstr>
      <vt:lpstr>11_NCEH_ATSDR_combined</vt:lpstr>
      <vt:lpstr>12_NCEH_ATSDR_combined</vt:lpstr>
      <vt:lpstr>3_Office Theme</vt:lpstr>
      <vt:lpstr>13_NCEH_ATSDR_combined</vt:lpstr>
      <vt:lpstr>CDC_OD_PPT_light([1]</vt:lpstr>
      <vt:lpstr>NNDSS Modernization Initiative (NMI): Implementation Spreadsheet Updates, STD and CS MMG Refresher, and Walkthrough of MVPS Dashboard Enhancements  </vt:lpstr>
      <vt:lpstr>Agenda</vt:lpstr>
      <vt:lpstr>NMI Progress and Timeline</vt:lpstr>
      <vt:lpstr>NMI Implementation Status  Oct 16, 2018</vt:lpstr>
      <vt:lpstr>Onboarding Status</vt:lpstr>
      <vt:lpstr>text</vt:lpstr>
      <vt:lpstr>Updated Implementation Spreadsheets</vt:lpstr>
      <vt:lpstr>One-Stop Shop</vt:lpstr>
      <vt:lpstr>NMI Implementation Process and Tools</vt:lpstr>
      <vt:lpstr>Implementation Spreadsheet Updates</vt:lpstr>
      <vt:lpstr>Implementation Spreadsheet Updates</vt:lpstr>
      <vt:lpstr>Gen V2 elements</vt:lpstr>
      <vt:lpstr>Gen V2 Implementation Spreadsheet</vt:lpstr>
      <vt:lpstr>MMG-specific Implementation Spreadsheet</vt:lpstr>
      <vt:lpstr>Tabs/Content</vt:lpstr>
      <vt:lpstr>Implementation Spreadsheet</vt:lpstr>
      <vt:lpstr>Column AA = Required</vt:lpstr>
      <vt:lpstr>Column AB = Conditionally Required</vt:lpstr>
      <vt:lpstr>NMI Technical Assistance Overview</vt:lpstr>
      <vt:lpstr> Onboarding STD and Congenital Syphilis Message Mapping Guides – We’re Finally Here!! </vt:lpstr>
      <vt:lpstr>Key Implementation Points – STD &amp; CS MMGs</vt:lpstr>
      <vt:lpstr>Key Implementation Points – STD and CS MMGs</vt:lpstr>
      <vt:lpstr>Key Implementation Points – Onboarding</vt:lpstr>
      <vt:lpstr> </vt:lpstr>
      <vt:lpstr>Walkthrough of MVPS Dashboard Enhancements</vt:lpstr>
      <vt:lpstr>t</vt:lpstr>
      <vt:lpstr>test</vt:lpstr>
      <vt:lpstr>t</vt:lpstr>
      <vt:lpstr>t</vt:lpstr>
      <vt:lpstr>t</vt:lpstr>
      <vt:lpstr>t</vt:lpstr>
      <vt:lpstr>t</vt:lpstr>
      <vt:lpstr>t</vt:lpstr>
      <vt:lpstr>t</vt:lpstr>
      <vt:lpstr>t</vt:lpstr>
      <vt:lpstr>t</vt:lpstr>
      <vt:lpstr>t</vt:lpstr>
      <vt:lpstr>t</vt:lpstr>
      <vt:lpstr>t</vt:lpstr>
      <vt:lpstr>t</vt:lpstr>
      <vt:lpstr>t</vt:lpstr>
      <vt:lpstr>t</vt:lpstr>
      <vt:lpstr>Questions and Answers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October 2018</dc:title>
  <dc:subject>NMI eShare</dc:subject>
  <dc:creator>CDC</dc:creator>
  <cp:keywords>NMI, eSHARE, NNDSS, NMI, update, arboviral, case, notification, implementation, onboarding</cp:keywords>
  <cp:lastModifiedBy>Laspina, Michael (CDC/DDPHSS/CSELS/DHIS)</cp:lastModifiedBy>
  <cp:revision>706</cp:revision>
  <cp:lastPrinted>2018-10-11T16:05:01Z</cp:lastPrinted>
  <dcterms:created xsi:type="dcterms:W3CDTF">2016-10-13T18:50:31Z</dcterms:created>
  <dcterms:modified xsi:type="dcterms:W3CDTF">2021-04-26T20:21:55Z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2021-04-26T15:19:32Z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2c3c3848-ee1d-4eee-b9ad-333381dfc294</vt:lpwstr>
  </property>
  <property fmtid="{D5CDD505-2E9C-101B-9397-08002B2CF9AE}" pid="8" name="MSIP_Label_7b94a7b8-f06c-4dfe-bdcc-9b548fd58c31_ContentBits">
    <vt:lpwstr>0</vt:lpwstr>
  </property>
</Properties>
</file>