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theme/theme12.xml" ContentType="application/vnd.openxmlformats-officedocument.theme+xml"/>
  <Override PartName="/ppt/slideLayouts/slideLayout31.xml" ContentType="application/vnd.openxmlformats-officedocument.presentationml.slideLayout+xml"/>
  <Override PartName="/ppt/theme/theme1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7" r:id="rId6"/>
    <p:sldMasterId id="2147483682" r:id="rId7"/>
    <p:sldMasterId id="2147483698" r:id="rId8"/>
    <p:sldMasterId id="2147483699" r:id="rId9"/>
    <p:sldMasterId id="2147483727" r:id="rId10"/>
    <p:sldMasterId id="2147483733" r:id="rId11"/>
    <p:sldMasterId id="2147483750" r:id="rId12"/>
    <p:sldMasterId id="2147483752" r:id="rId13"/>
    <p:sldMasterId id="2147483764" r:id="rId14"/>
    <p:sldMasterId id="2147483770" r:id="rId15"/>
  </p:sldMasterIdLst>
  <p:notesMasterIdLst>
    <p:notesMasterId r:id="rId48"/>
  </p:notesMasterIdLst>
  <p:handoutMasterIdLst>
    <p:handoutMasterId r:id="rId49"/>
  </p:handoutMasterIdLst>
  <p:sldIdLst>
    <p:sldId id="543" r:id="rId16"/>
    <p:sldId id="570" r:id="rId17"/>
    <p:sldId id="456" r:id="rId18"/>
    <p:sldId id="571" r:id="rId19"/>
    <p:sldId id="573" r:id="rId20"/>
    <p:sldId id="574" r:id="rId21"/>
    <p:sldId id="611" r:id="rId22"/>
    <p:sldId id="612" r:id="rId23"/>
    <p:sldId id="613" r:id="rId24"/>
    <p:sldId id="614" r:id="rId25"/>
    <p:sldId id="615" r:id="rId26"/>
    <p:sldId id="616" r:id="rId27"/>
    <p:sldId id="617" r:id="rId28"/>
    <p:sldId id="618" r:id="rId29"/>
    <p:sldId id="619" r:id="rId30"/>
    <p:sldId id="620" r:id="rId31"/>
    <p:sldId id="599" r:id="rId32"/>
    <p:sldId id="598" r:id="rId33"/>
    <p:sldId id="600" r:id="rId34"/>
    <p:sldId id="601" r:id="rId35"/>
    <p:sldId id="576" r:id="rId36"/>
    <p:sldId id="540" r:id="rId37"/>
    <p:sldId id="588" r:id="rId38"/>
    <p:sldId id="605" r:id="rId39"/>
    <p:sldId id="606" r:id="rId40"/>
    <p:sldId id="607" r:id="rId41"/>
    <p:sldId id="608" r:id="rId42"/>
    <p:sldId id="609" r:id="rId43"/>
    <p:sldId id="610" r:id="rId44"/>
    <p:sldId id="589" r:id="rId45"/>
    <p:sldId id="521" r:id="rId46"/>
    <p:sldId id="323"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6"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15"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1"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0818"/>
    <a:srgbClr val="000000"/>
    <a:srgbClr val="2F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8" autoAdjust="0"/>
    <p:restoredTop sz="87409" autoAdjust="0"/>
  </p:normalViewPr>
  <p:slideViewPr>
    <p:cSldViewPr snapToGrid="0">
      <p:cViewPr varScale="1">
        <p:scale>
          <a:sx n="43" d="100"/>
          <a:sy n="43" d="100"/>
        </p:scale>
        <p:origin x="1094" y="48"/>
      </p:cViewPr>
      <p:guideLst/>
    </p:cSldViewPr>
  </p:slideViewPr>
  <p:outlineViewPr>
    <p:cViewPr>
      <p:scale>
        <a:sx n="33" d="100"/>
        <a:sy n="33" d="100"/>
      </p:scale>
      <p:origin x="0" y="-22392"/>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66" d="100"/>
          <a:sy n="66" d="100"/>
        </p:scale>
        <p:origin x="2486" y="1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EF51E-552B-4389-BF12-0B0632BD0F12}" type="doc">
      <dgm:prSet loTypeId="urn:microsoft.com/office/officeart/2005/8/layout/hProcess4" loCatId="process" qsTypeId="urn:microsoft.com/office/officeart/2005/8/quickstyle/simple1" qsCatId="simple" csTypeId="urn:microsoft.com/office/officeart/2005/8/colors/accent6_1" csCatId="accent6" phldr="1"/>
      <dgm:spPr/>
      <dgm:t>
        <a:bodyPr/>
        <a:lstStyle/>
        <a:p>
          <a:endParaRPr lang="en-US"/>
        </a:p>
      </dgm:t>
    </dgm:pt>
    <dgm:pt modelId="{68C3B95A-7B3D-4F8C-98EC-C3E465CFB37D}">
      <dgm:prSet phldrT="[Text]"/>
      <dgm:spPr/>
      <dgm:t>
        <a:bodyPr/>
        <a:lstStyle/>
        <a:p>
          <a:r>
            <a:rPr lang="en-US" dirty="0">
              <a:latin typeface="Calibri" panose="020F0502020204030204" pitchFamily="34" charset="0"/>
              <a:cs typeface="Calibri" panose="020F0502020204030204" pitchFamily="34" charset="0"/>
            </a:rPr>
            <a:t>Review</a:t>
          </a:r>
        </a:p>
      </dgm:t>
    </dgm:pt>
    <dgm:pt modelId="{9E7C3086-4D5F-4825-B31C-EEB33AF5B2DA}" type="parTrans" cxnId="{FABD0743-C906-443A-98D4-7AE212C1E47D}">
      <dgm:prSet/>
      <dgm:spPr/>
      <dgm:t>
        <a:bodyPr/>
        <a:lstStyle/>
        <a:p>
          <a:endParaRPr lang="en-US"/>
        </a:p>
      </dgm:t>
    </dgm:pt>
    <dgm:pt modelId="{54DB0278-32F2-42EC-8FEA-95390507BECF}" type="sibTrans" cxnId="{FABD0743-C906-443A-98D4-7AE212C1E47D}">
      <dgm:prSet/>
      <dgm:spPr/>
      <dgm:t>
        <a:bodyPr/>
        <a:lstStyle/>
        <a:p>
          <a:endParaRPr lang="en-US"/>
        </a:p>
      </dgm:t>
    </dgm:pt>
    <dgm:pt modelId="{3F4D26E3-BFF1-410C-A091-721ED5D3ADD4}">
      <dgm:prSet phldrT="[Text]" custT="1"/>
      <dgm:spPr/>
      <dgm:t>
        <a:bodyPr/>
        <a:lstStyle/>
        <a:p>
          <a:r>
            <a:rPr lang="en-US" sz="2000" dirty="0">
              <a:latin typeface="Calibri" panose="020F0502020204030204" pitchFamily="34" charset="0"/>
              <a:cs typeface="Calibri" panose="020F0502020204030204" pitchFamily="34" charset="0"/>
            </a:rPr>
            <a:t>MMGAT Repository </a:t>
          </a:r>
        </a:p>
      </dgm:t>
    </dgm:pt>
    <dgm:pt modelId="{C95D0939-9A25-4D18-B9F3-D072CBFDC124}" type="parTrans" cxnId="{7C5E1021-E725-45DB-BD5E-3DF0D2EA4782}">
      <dgm:prSet/>
      <dgm:spPr/>
      <dgm:t>
        <a:bodyPr/>
        <a:lstStyle/>
        <a:p>
          <a:endParaRPr lang="en-US"/>
        </a:p>
      </dgm:t>
    </dgm:pt>
    <dgm:pt modelId="{22EEB4D7-3E96-4E9A-89B1-0F6BB060A171}" type="sibTrans" cxnId="{7C5E1021-E725-45DB-BD5E-3DF0D2EA4782}">
      <dgm:prSet/>
      <dgm:spPr/>
      <dgm:t>
        <a:bodyPr/>
        <a:lstStyle/>
        <a:p>
          <a:endParaRPr lang="en-US"/>
        </a:p>
      </dgm:t>
    </dgm:pt>
    <dgm:pt modelId="{0170B727-29BA-49A2-843E-D4D56968EC97}">
      <dgm:prSet phldrT="[Text]" custT="1"/>
      <dgm:spPr/>
      <dgm:t>
        <a:bodyPr/>
        <a:lstStyle/>
        <a:p>
          <a:r>
            <a:rPr lang="en-US" sz="2000" dirty="0">
              <a:latin typeface="Calibri" panose="020F0502020204030204" pitchFamily="34" charset="0"/>
              <a:cs typeface="Calibri" panose="020F0502020204030204" pitchFamily="34" charset="0"/>
            </a:rPr>
            <a:t>All currently in data elements currently used in an MMG</a:t>
          </a:r>
        </a:p>
      </dgm:t>
    </dgm:pt>
    <dgm:pt modelId="{E9665730-6C27-46EB-9B3D-7826EDCF0DDE}" type="parTrans" cxnId="{466791AC-2309-4696-A83C-AE7CD222F37A}">
      <dgm:prSet/>
      <dgm:spPr/>
      <dgm:t>
        <a:bodyPr/>
        <a:lstStyle/>
        <a:p>
          <a:endParaRPr lang="en-US"/>
        </a:p>
      </dgm:t>
    </dgm:pt>
    <dgm:pt modelId="{1D0C88F5-AA84-4763-80D1-3EDE3C8988A4}" type="sibTrans" cxnId="{466791AC-2309-4696-A83C-AE7CD222F37A}">
      <dgm:prSet/>
      <dgm:spPr/>
      <dgm:t>
        <a:bodyPr/>
        <a:lstStyle/>
        <a:p>
          <a:endParaRPr lang="en-US"/>
        </a:p>
      </dgm:t>
    </dgm:pt>
    <dgm:pt modelId="{501C2C58-5EA2-4D67-8942-A8055DBF7B2B}">
      <dgm:prSet phldrT="[Text]"/>
      <dgm:spPr/>
      <dgm:t>
        <a:bodyPr/>
        <a:lstStyle/>
        <a:p>
          <a:r>
            <a:rPr lang="en-US" dirty="0">
              <a:latin typeface="Calibri" panose="020F0502020204030204" pitchFamily="34" charset="0"/>
              <a:cs typeface="Calibri" panose="020F0502020204030204" pitchFamily="34" charset="0"/>
            </a:rPr>
            <a:t>Reuse</a:t>
          </a:r>
        </a:p>
      </dgm:t>
    </dgm:pt>
    <dgm:pt modelId="{ED75012C-EFC5-4760-A38D-8A46259A1E69}" type="parTrans" cxnId="{892CCA36-B6C3-4D4E-A9C2-F3F7A13D38D8}">
      <dgm:prSet/>
      <dgm:spPr/>
      <dgm:t>
        <a:bodyPr/>
        <a:lstStyle/>
        <a:p>
          <a:endParaRPr lang="en-US"/>
        </a:p>
      </dgm:t>
    </dgm:pt>
    <dgm:pt modelId="{C1CC1BCD-DC8C-48DF-99C0-6BAB96C15B00}" type="sibTrans" cxnId="{892CCA36-B6C3-4D4E-A9C2-F3F7A13D38D8}">
      <dgm:prSet/>
      <dgm:spPr/>
      <dgm:t>
        <a:bodyPr/>
        <a:lstStyle/>
        <a:p>
          <a:endParaRPr lang="en-US"/>
        </a:p>
      </dgm:t>
    </dgm:pt>
    <dgm:pt modelId="{C57CE0D1-61D5-48A8-942A-3E934CB3A20C}">
      <dgm:prSet phldrT="[Text]" custT="1"/>
      <dgm:spPr/>
      <dgm:t>
        <a:bodyPr/>
        <a:lstStyle/>
        <a:p>
          <a:r>
            <a:rPr lang="en-US" sz="2000" dirty="0">
              <a:latin typeface="Calibri" panose="020F0502020204030204" pitchFamily="34" charset="0"/>
              <a:cs typeface="Calibri" panose="020F0502020204030204" pitchFamily="34" charset="0"/>
            </a:rPr>
            <a:t>MMGAT Guide Layout</a:t>
          </a:r>
        </a:p>
      </dgm:t>
    </dgm:pt>
    <dgm:pt modelId="{F18DAFDF-7104-4C79-9337-A2FD62FF1592}" type="parTrans" cxnId="{E982FA64-238B-4905-BA06-27578B5C81F1}">
      <dgm:prSet/>
      <dgm:spPr/>
      <dgm:t>
        <a:bodyPr/>
        <a:lstStyle/>
        <a:p>
          <a:endParaRPr lang="en-US"/>
        </a:p>
      </dgm:t>
    </dgm:pt>
    <dgm:pt modelId="{70BAE797-0157-4F39-93BA-6CEBC28353A1}" type="sibTrans" cxnId="{E982FA64-238B-4905-BA06-27578B5C81F1}">
      <dgm:prSet/>
      <dgm:spPr/>
      <dgm:t>
        <a:bodyPr/>
        <a:lstStyle/>
        <a:p>
          <a:endParaRPr lang="en-US"/>
        </a:p>
      </dgm:t>
    </dgm:pt>
    <dgm:pt modelId="{60EC2928-D815-421C-9D3A-9F2BD00AA50F}">
      <dgm:prSet phldrT="[Text]" custT="1"/>
      <dgm:spPr/>
      <dgm:t>
        <a:bodyPr/>
        <a:lstStyle/>
        <a:p>
          <a:r>
            <a:rPr lang="en-US" sz="2000" dirty="0">
              <a:latin typeface="Calibri" panose="020F0502020204030204" pitchFamily="34" charset="0"/>
              <a:cs typeface="Calibri" panose="020F0502020204030204" pitchFamily="34" charset="0"/>
            </a:rPr>
            <a:t>Pull in exact copies of data elements from other MMGs</a:t>
          </a:r>
        </a:p>
      </dgm:t>
    </dgm:pt>
    <dgm:pt modelId="{A280862C-7E57-4A8A-A78D-051D4C0EAE72}" type="parTrans" cxnId="{62863DE1-441C-4A5D-B4C6-EF163AEE87EA}">
      <dgm:prSet/>
      <dgm:spPr/>
      <dgm:t>
        <a:bodyPr/>
        <a:lstStyle/>
        <a:p>
          <a:endParaRPr lang="en-US"/>
        </a:p>
      </dgm:t>
    </dgm:pt>
    <dgm:pt modelId="{84A86A01-5DD8-434B-AF6D-2B934B099FD6}" type="sibTrans" cxnId="{62863DE1-441C-4A5D-B4C6-EF163AEE87EA}">
      <dgm:prSet/>
      <dgm:spPr/>
      <dgm:t>
        <a:bodyPr/>
        <a:lstStyle/>
        <a:p>
          <a:endParaRPr lang="en-US"/>
        </a:p>
      </dgm:t>
    </dgm:pt>
    <dgm:pt modelId="{6E0AB694-1964-48FA-8974-139C4CBA82A8}">
      <dgm:prSet phldrT="[Text]"/>
      <dgm:spPr/>
      <dgm:t>
        <a:bodyPr/>
        <a:lstStyle/>
        <a:p>
          <a:r>
            <a:rPr lang="en-US" dirty="0">
              <a:latin typeface="Calibri" panose="020F0502020204030204" pitchFamily="34" charset="0"/>
              <a:cs typeface="Calibri" panose="020F0502020204030204" pitchFamily="34" charset="0"/>
            </a:rPr>
            <a:t>Request</a:t>
          </a:r>
        </a:p>
      </dgm:t>
    </dgm:pt>
    <dgm:pt modelId="{CC56961E-C440-4EB7-B37A-34AC63DBCDC3}" type="parTrans" cxnId="{AFC8AAC3-10EA-4A7E-B920-C291727D79BE}">
      <dgm:prSet/>
      <dgm:spPr/>
      <dgm:t>
        <a:bodyPr/>
        <a:lstStyle/>
        <a:p>
          <a:endParaRPr lang="en-US"/>
        </a:p>
      </dgm:t>
    </dgm:pt>
    <dgm:pt modelId="{C03503B6-8913-4957-8BE5-13332D02B1B3}" type="sibTrans" cxnId="{AFC8AAC3-10EA-4A7E-B920-C291727D79BE}">
      <dgm:prSet/>
      <dgm:spPr/>
      <dgm:t>
        <a:bodyPr/>
        <a:lstStyle/>
        <a:p>
          <a:endParaRPr lang="en-US"/>
        </a:p>
      </dgm:t>
    </dgm:pt>
    <dgm:pt modelId="{54D0CE53-BD6A-4239-BEA1-E26F31431D06}">
      <dgm:prSet phldrT="[Text]" custT="1"/>
      <dgm:spPr/>
      <dgm:t>
        <a:bodyPr/>
        <a:lstStyle/>
        <a:p>
          <a:r>
            <a:rPr lang="en-US" sz="2000" dirty="0">
              <a:latin typeface="Calibri" panose="020F0502020204030204" pitchFamily="34" charset="0"/>
              <a:cs typeface="Calibri" panose="020F0502020204030204" pitchFamily="34" charset="0"/>
            </a:rPr>
            <a:t>Public Health Vocabulary SDOs</a:t>
          </a:r>
        </a:p>
      </dgm:t>
    </dgm:pt>
    <dgm:pt modelId="{08C1283C-365C-4FB1-8561-5CFCD48310D3}" type="parTrans" cxnId="{60886171-056E-4ECD-A16B-222257073BAA}">
      <dgm:prSet/>
      <dgm:spPr/>
      <dgm:t>
        <a:bodyPr/>
        <a:lstStyle/>
        <a:p>
          <a:endParaRPr lang="en-US"/>
        </a:p>
      </dgm:t>
    </dgm:pt>
    <dgm:pt modelId="{3AA7845F-44C6-4A3F-B2C5-D600909B0172}" type="sibTrans" cxnId="{60886171-056E-4ECD-A16B-222257073BAA}">
      <dgm:prSet/>
      <dgm:spPr/>
      <dgm:t>
        <a:bodyPr/>
        <a:lstStyle/>
        <a:p>
          <a:endParaRPr lang="en-US"/>
        </a:p>
      </dgm:t>
    </dgm:pt>
    <dgm:pt modelId="{77FFD468-7256-4DAF-90BA-8F707CE8282E}">
      <dgm:prSet phldrT="[Text]" custT="1"/>
      <dgm:spPr/>
      <dgm:t>
        <a:bodyPr/>
        <a:lstStyle/>
        <a:p>
          <a:r>
            <a:rPr lang="en-US" sz="2000" dirty="0">
              <a:latin typeface="Calibri" panose="020F0502020204030204" pitchFamily="34" charset="0"/>
              <a:cs typeface="Calibri" panose="020F0502020204030204" pitchFamily="34" charset="0"/>
            </a:rPr>
            <a:t>Fewer requests made over time</a:t>
          </a:r>
        </a:p>
      </dgm:t>
    </dgm:pt>
    <dgm:pt modelId="{9C71FC74-8B3D-4A82-87D9-0052962B6BB2}" type="parTrans" cxnId="{CEED6523-DC05-4CF3-B5C8-B5F3726DE283}">
      <dgm:prSet/>
      <dgm:spPr/>
      <dgm:t>
        <a:bodyPr/>
        <a:lstStyle/>
        <a:p>
          <a:endParaRPr lang="en-US"/>
        </a:p>
      </dgm:t>
    </dgm:pt>
    <dgm:pt modelId="{A2D3BF20-7C2B-41B6-97BB-062C602E3A03}" type="sibTrans" cxnId="{CEED6523-DC05-4CF3-B5C8-B5F3726DE283}">
      <dgm:prSet/>
      <dgm:spPr/>
      <dgm:t>
        <a:bodyPr/>
        <a:lstStyle/>
        <a:p>
          <a:endParaRPr lang="en-US"/>
        </a:p>
      </dgm:t>
    </dgm:pt>
    <dgm:pt modelId="{ED3971A5-A57F-441D-842E-317DC84D1409}" type="pres">
      <dgm:prSet presAssocID="{E8FEF51E-552B-4389-BF12-0B0632BD0F12}" presName="Name0" presStyleCnt="0">
        <dgm:presLayoutVars>
          <dgm:dir/>
          <dgm:animLvl val="lvl"/>
          <dgm:resizeHandles val="exact"/>
        </dgm:presLayoutVars>
      </dgm:prSet>
      <dgm:spPr/>
    </dgm:pt>
    <dgm:pt modelId="{0512311F-E43E-4C66-9C47-2FEB113ECA87}" type="pres">
      <dgm:prSet presAssocID="{E8FEF51E-552B-4389-BF12-0B0632BD0F12}" presName="tSp" presStyleCnt="0"/>
      <dgm:spPr/>
    </dgm:pt>
    <dgm:pt modelId="{07ABED49-3C50-406F-A89D-051BB41F246A}" type="pres">
      <dgm:prSet presAssocID="{E8FEF51E-552B-4389-BF12-0B0632BD0F12}" presName="bSp" presStyleCnt="0"/>
      <dgm:spPr/>
    </dgm:pt>
    <dgm:pt modelId="{7598B04C-1195-4DB2-9851-8C6379441B10}" type="pres">
      <dgm:prSet presAssocID="{E8FEF51E-552B-4389-BF12-0B0632BD0F12}" presName="process" presStyleCnt="0"/>
      <dgm:spPr/>
    </dgm:pt>
    <dgm:pt modelId="{B5796085-9AFB-448A-8C0E-8B5D14B0C46C}" type="pres">
      <dgm:prSet presAssocID="{68C3B95A-7B3D-4F8C-98EC-C3E465CFB37D}" presName="composite1" presStyleCnt="0"/>
      <dgm:spPr/>
    </dgm:pt>
    <dgm:pt modelId="{2CDFFC9A-2EDC-4BDD-8BE4-4B3AFC207743}" type="pres">
      <dgm:prSet presAssocID="{68C3B95A-7B3D-4F8C-98EC-C3E465CFB37D}" presName="dummyNode1" presStyleLbl="node1" presStyleIdx="0" presStyleCnt="3"/>
      <dgm:spPr/>
    </dgm:pt>
    <dgm:pt modelId="{D95912B0-9A9A-4B3B-9237-F7A4665B610F}" type="pres">
      <dgm:prSet presAssocID="{68C3B95A-7B3D-4F8C-98EC-C3E465CFB37D}" presName="childNode1" presStyleLbl="bgAcc1" presStyleIdx="0" presStyleCnt="3">
        <dgm:presLayoutVars>
          <dgm:bulletEnabled val="1"/>
        </dgm:presLayoutVars>
      </dgm:prSet>
      <dgm:spPr/>
    </dgm:pt>
    <dgm:pt modelId="{6603CF75-F705-44F0-877E-AC88B382D9B6}" type="pres">
      <dgm:prSet presAssocID="{68C3B95A-7B3D-4F8C-98EC-C3E465CFB37D}" presName="childNode1tx" presStyleLbl="bgAcc1" presStyleIdx="0" presStyleCnt="3">
        <dgm:presLayoutVars>
          <dgm:bulletEnabled val="1"/>
        </dgm:presLayoutVars>
      </dgm:prSet>
      <dgm:spPr/>
    </dgm:pt>
    <dgm:pt modelId="{57FD89EF-470B-440B-A671-1152E6ACFA76}" type="pres">
      <dgm:prSet presAssocID="{68C3B95A-7B3D-4F8C-98EC-C3E465CFB37D}" presName="parentNode1" presStyleLbl="node1" presStyleIdx="0" presStyleCnt="3">
        <dgm:presLayoutVars>
          <dgm:chMax val="1"/>
          <dgm:bulletEnabled val="1"/>
        </dgm:presLayoutVars>
      </dgm:prSet>
      <dgm:spPr/>
    </dgm:pt>
    <dgm:pt modelId="{454B429B-F5D3-4586-8249-165FFA4D9B4A}" type="pres">
      <dgm:prSet presAssocID="{68C3B95A-7B3D-4F8C-98EC-C3E465CFB37D}" presName="connSite1" presStyleCnt="0"/>
      <dgm:spPr/>
    </dgm:pt>
    <dgm:pt modelId="{760CB4E9-1394-4C65-B72C-4A300ACADA31}" type="pres">
      <dgm:prSet presAssocID="{54DB0278-32F2-42EC-8FEA-95390507BECF}" presName="Name9" presStyleLbl="sibTrans2D1" presStyleIdx="0" presStyleCnt="2"/>
      <dgm:spPr/>
    </dgm:pt>
    <dgm:pt modelId="{1FA3AA93-3749-4B58-8248-6ACA0F48CEA1}" type="pres">
      <dgm:prSet presAssocID="{501C2C58-5EA2-4D67-8942-A8055DBF7B2B}" presName="composite2" presStyleCnt="0"/>
      <dgm:spPr/>
    </dgm:pt>
    <dgm:pt modelId="{53ECB5AC-A985-431A-8FEC-73D579AFD6A8}" type="pres">
      <dgm:prSet presAssocID="{501C2C58-5EA2-4D67-8942-A8055DBF7B2B}" presName="dummyNode2" presStyleLbl="node1" presStyleIdx="0" presStyleCnt="3"/>
      <dgm:spPr/>
    </dgm:pt>
    <dgm:pt modelId="{7869A69D-3EA1-4A40-B4FF-455C32D14817}" type="pres">
      <dgm:prSet presAssocID="{501C2C58-5EA2-4D67-8942-A8055DBF7B2B}" presName="childNode2" presStyleLbl="bgAcc1" presStyleIdx="1" presStyleCnt="3">
        <dgm:presLayoutVars>
          <dgm:bulletEnabled val="1"/>
        </dgm:presLayoutVars>
      </dgm:prSet>
      <dgm:spPr/>
    </dgm:pt>
    <dgm:pt modelId="{779A7CB3-CD21-46A9-B10C-AB7B8EF56627}" type="pres">
      <dgm:prSet presAssocID="{501C2C58-5EA2-4D67-8942-A8055DBF7B2B}" presName="childNode2tx" presStyleLbl="bgAcc1" presStyleIdx="1" presStyleCnt="3">
        <dgm:presLayoutVars>
          <dgm:bulletEnabled val="1"/>
        </dgm:presLayoutVars>
      </dgm:prSet>
      <dgm:spPr/>
    </dgm:pt>
    <dgm:pt modelId="{951EE1CA-B145-4D70-AF45-21AF74A49801}" type="pres">
      <dgm:prSet presAssocID="{501C2C58-5EA2-4D67-8942-A8055DBF7B2B}" presName="parentNode2" presStyleLbl="node1" presStyleIdx="1" presStyleCnt="3">
        <dgm:presLayoutVars>
          <dgm:chMax val="0"/>
          <dgm:bulletEnabled val="1"/>
        </dgm:presLayoutVars>
      </dgm:prSet>
      <dgm:spPr/>
    </dgm:pt>
    <dgm:pt modelId="{D181E065-FBD8-4139-95BF-4536E464FA3F}" type="pres">
      <dgm:prSet presAssocID="{501C2C58-5EA2-4D67-8942-A8055DBF7B2B}" presName="connSite2" presStyleCnt="0"/>
      <dgm:spPr/>
    </dgm:pt>
    <dgm:pt modelId="{E195BA6F-6F85-4EA4-AC8F-4123F6D3192B}" type="pres">
      <dgm:prSet presAssocID="{C1CC1BCD-DC8C-48DF-99C0-6BAB96C15B00}" presName="Name18" presStyleLbl="sibTrans2D1" presStyleIdx="1" presStyleCnt="2"/>
      <dgm:spPr/>
    </dgm:pt>
    <dgm:pt modelId="{07DA0892-1A1A-49F6-9558-6F8733344428}" type="pres">
      <dgm:prSet presAssocID="{6E0AB694-1964-48FA-8974-139C4CBA82A8}" presName="composite1" presStyleCnt="0"/>
      <dgm:spPr/>
    </dgm:pt>
    <dgm:pt modelId="{507306BF-3382-4AFD-B42E-FE6CD3029CDA}" type="pres">
      <dgm:prSet presAssocID="{6E0AB694-1964-48FA-8974-139C4CBA82A8}" presName="dummyNode1" presStyleLbl="node1" presStyleIdx="1" presStyleCnt="3"/>
      <dgm:spPr/>
    </dgm:pt>
    <dgm:pt modelId="{BC2A2D83-E7E6-4C12-8D8B-6258CCEC0B3A}" type="pres">
      <dgm:prSet presAssocID="{6E0AB694-1964-48FA-8974-139C4CBA82A8}" presName="childNode1" presStyleLbl="bgAcc1" presStyleIdx="2" presStyleCnt="3">
        <dgm:presLayoutVars>
          <dgm:bulletEnabled val="1"/>
        </dgm:presLayoutVars>
      </dgm:prSet>
      <dgm:spPr/>
    </dgm:pt>
    <dgm:pt modelId="{F3BA58B1-D8ED-4521-BC52-DE2454F91698}" type="pres">
      <dgm:prSet presAssocID="{6E0AB694-1964-48FA-8974-139C4CBA82A8}" presName="childNode1tx" presStyleLbl="bgAcc1" presStyleIdx="2" presStyleCnt="3">
        <dgm:presLayoutVars>
          <dgm:bulletEnabled val="1"/>
        </dgm:presLayoutVars>
      </dgm:prSet>
      <dgm:spPr/>
    </dgm:pt>
    <dgm:pt modelId="{2BD47265-2526-4102-90B7-B16939DD24B7}" type="pres">
      <dgm:prSet presAssocID="{6E0AB694-1964-48FA-8974-139C4CBA82A8}" presName="parentNode1" presStyleLbl="node1" presStyleIdx="2" presStyleCnt="3">
        <dgm:presLayoutVars>
          <dgm:chMax val="1"/>
          <dgm:bulletEnabled val="1"/>
        </dgm:presLayoutVars>
      </dgm:prSet>
      <dgm:spPr/>
    </dgm:pt>
    <dgm:pt modelId="{500E3344-D5AE-4070-9150-9D5F5BB0E154}" type="pres">
      <dgm:prSet presAssocID="{6E0AB694-1964-48FA-8974-139C4CBA82A8}" presName="connSite1" presStyleCnt="0"/>
      <dgm:spPr/>
    </dgm:pt>
  </dgm:ptLst>
  <dgm:cxnLst>
    <dgm:cxn modelId="{3B24930C-0794-40D0-8C8A-14AE5C2D30B6}" type="presOf" srcId="{54D0CE53-BD6A-4239-BEA1-E26F31431D06}" destId="{BC2A2D83-E7E6-4C12-8D8B-6258CCEC0B3A}" srcOrd="0" destOrd="0" presId="urn:microsoft.com/office/officeart/2005/8/layout/hProcess4"/>
    <dgm:cxn modelId="{C4DD0A16-D826-4C7D-8257-197452E99C1F}" type="presOf" srcId="{54DB0278-32F2-42EC-8FEA-95390507BECF}" destId="{760CB4E9-1394-4C65-B72C-4A300ACADA31}" srcOrd="0" destOrd="0" presId="urn:microsoft.com/office/officeart/2005/8/layout/hProcess4"/>
    <dgm:cxn modelId="{7C5E1021-E725-45DB-BD5E-3DF0D2EA4782}" srcId="{68C3B95A-7B3D-4F8C-98EC-C3E465CFB37D}" destId="{3F4D26E3-BFF1-410C-A091-721ED5D3ADD4}" srcOrd="0" destOrd="0" parTransId="{C95D0939-9A25-4D18-B9F3-D072CBFDC124}" sibTransId="{22EEB4D7-3E96-4E9A-89B1-0F6BB060A171}"/>
    <dgm:cxn modelId="{CEED6523-DC05-4CF3-B5C8-B5F3726DE283}" srcId="{54D0CE53-BD6A-4239-BEA1-E26F31431D06}" destId="{77FFD468-7256-4DAF-90BA-8F707CE8282E}" srcOrd="0" destOrd="0" parTransId="{9C71FC74-8B3D-4A82-87D9-0052962B6BB2}" sibTransId="{A2D3BF20-7C2B-41B6-97BB-062C602E3A03}"/>
    <dgm:cxn modelId="{892CCA36-B6C3-4D4E-A9C2-F3F7A13D38D8}" srcId="{E8FEF51E-552B-4389-BF12-0B0632BD0F12}" destId="{501C2C58-5EA2-4D67-8942-A8055DBF7B2B}" srcOrd="1" destOrd="0" parTransId="{ED75012C-EFC5-4760-A38D-8A46259A1E69}" sibTransId="{C1CC1BCD-DC8C-48DF-99C0-6BAB96C15B00}"/>
    <dgm:cxn modelId="{FABD0743-C906-443A-98D4-7AE212C1E47D}" srcId="{E8FEF51E-552B-4389-BF12-0B0632BD0F12}" destId="{68C3B95A-7B3D-4F8C-98EC-C3E465CFB37D}" srcOrd="0" destOrd="0" parTransId="{9E7C3086-4D5F-4825-B31C-EEB33AF5B2DA}" sibTransId="{54DB0278-32F2-42EC-8FEA-95390507BECF}"/>
    <dgm:cxn modelId="{E982FA64-238B-4905-BA06-27578B5C81F1}" srcId="{501C2C58-5EA2-4D67-8942-A8055DBF7B2B}" destId="{C57CE0D1-61D5-48A8-942A-3E934CB3A20C}" srcOrd="0" destOrd="0" parTransId="{F18DAFDF-7104-4C79-9337-A2FD62FF1592}" sibTransId="{70BAE797-0157-4F39-93BA-6CEBC28353A1}"/>
    <dgm:cxn modelId="{FB575B6B-E4A5-4E8D-AE28-392302690103}" type="presOf" srcId="{501C2C58-5EA2-4D67-8942-A8055DBF7B2B}" destId="{951EE1CA-B145-4D70-AF45-21AF74A49801}" srcOrd="0" destOrd="0" presId="urn:microsoft.com/office/officeart/2005/8/layout/hProcess4"/>
    <dgm:cxn modelId="{ABD6D770-4465-43EF-BA5D-12E68FBE5212}" type="presOf" srcId="{60EC2928-D815-421C-9D3A-9F2BD00AA50F}" destId="{7869A69D-3EA1-4A40-B4FF-455C32D14817}" srcOrd="0" destOrd="1" presId="urn:microsoft.com/office/officeart/2005/8/layout/hProcess4"/>
    <dgm:cxn modelId="{60886171-056E-4ECD-A16B-222257073BAA}" srcId="{6E0AB694-1964-48FA-8974-139C4CBA82A8}" destId="{54D0CE53-BD6A-4239-BEA1-E26F31431D06}" srcOrd="0" destOrd="0" parTransId="{08C1283C-365C-4FB1-8561-5CFCD48310D3}" sibTransId="{3AA7845F-44C6-4A3F-B2C5-D600909B0172}"/>
    <dgm:cxn modelId="{F979CF7B-C219-4F2C-8C7E-0DAAF7BAE48C}" type="presOf" srcId="{77FFD468-7256-4DAF-90BA-8F707CE8282E}" destId="{F3BA58B1-D8ED-4521-BC52-DE2454F91698}" srcOrd="1" destOrd="1" presId="urn:microsoft.com/office/officeart/2005/8/layout/hProcess4"/>
    <dgm:cxn modelId="{C7CFB17D-E1AF-400F-990D-D910993BD0A7}" type="presOf" srcId="{0170B727-29BA-49A2-843E-D4D56968EC97}" destId="{D95912B0-9A9A-4B3B-9237-F7A4665B610F}" srcOrd="0" destOrd="1" presId="urn:microsoft.com/office/officeart/2005/8/layout/hProcess4"/>
    <dgm:cxn modelId="{823F1C90-BCAA-4878-BB24-DEE3747B50A8}" type="presOf" srcId="{C1CC1BCD-DC8C-48DF-99C0-6BAB96C15B00}" destId="{E195BA6F-6F85-4EA4-AC8F-4123F6D3192B}" srcOrd="0" destOrd="0" presId="urn:microsoft.com/office/officeart/2005/8/layout/hProcess4"/>
    <dgm:cxn modelId="{8FA61091-7A77-48B4-92A1-53CDBE13EB05}" type="presOf" srcId="{E8FEF51E-552B-4389-BF12-0B0632BD0F12}" destId="{ED3971A5-A57F-441D-842E-317DC84D1409}" srcOrd="0" destOrd="0" presId="urn:microsoft.com/office/officeart/2005/8/layout/hProcess4"/>
    <dgm:cxn modelId="{F95EA898-4743-4D0F-92D0-053091917AFC}" type="presOf" srcId="{54D0CE53-BD6A-4239-BEA1-E26F31431D06}" destId="{F3BA58B1-D8ED-4521-BC52-DE2454F91698}" srcOrd="1" destOrd="0" presId="urn:microsoft.com/office/officeart/2005/8/layout/hProcess4"/>
    <dgm:cxn modelId="{18876C9D-D5CD-43CE-ACBC-9A10A2096FC0}" type="presOf" srcId="{C57CE0D1-61D5-48A8-942A-3E934CB3A20C}" destId="{7869A69D-3EA1-4A40-B4FF-455C32D14817}" srcOrd="0" destOrd="0" presId="urn:microsoft.com/office/officeart/2005/8/layout/hProcess4"/>
    <dgm:cxn modelId="{466791AC-2309-4696-A83C-AE7CD222F37A}" srcId="{3F4D26E3-BFF1-410C-A091-721ED5D3ADD4}" destId="{0170B727-29BA-49A2-843E-D4D56968EC97}" srcOrd="0" destOrd="0" parTransId="{E9665730-6C27-46EB-9B3D-7826EDCF0DDE}" sibTransId="{1D0C88F5-AA84-4763-80D1-3EDE3C8988A4}"/>
    <dgm:cxn modelId="{3F4F98BC-49C4-4341-A83E-8A3254802527}" type="presOf" srcId="{3F4D26E3-BFF1-410C-A091-721ED5D3ADD4}" destId="{6603CF75-F705-44F0-877E-AC88B382D9B6}" srcOrd="1" destOrd="0" presId="urn:microsoft.com/office/officeart/2005/8/layout/hProcess4"/>
    <dgm:cxn modelId="{F9E4FBBD-E592-4975-AD8A-12481D99226A}" type="presOf" srcId="{77FFD468-7256-4DAF-90BA-8F707CE8282E}" destId="{BC2A2D83-E7E6-4C12-8D8B-6258CCEC0B3A}" srcOrd="0" destOrd="1" presId="urn:microsoft.com/office/officeart/2005/8/layout/hProcess4"/>
    <dgm:cxn modelId="{41CBDDBE-F4CA-41B0-9517-4DF28415FA85}" type="presOf" srcId="{3F4D26E3-BFF1-410C-A091-721ED5D3ADD4}" destId="{D95912B0-9A9A-4B3B-9237-F7A4665B610F}" srcOrd="0" destOrd="0" presId="urn:microsoft.com/office/officeart/2005/8/layout/hProcess4"/>
    <dgm:cxn modelId="{AFC8AAC3-10EA-4A7E-B920-C291727D79BE}" srcId="{E8FEF51E-552B-4389-BF12-0B0632BD0F12}" destId="{6E0AB694-1964-48FA-8974-139C4CBA82A8}" srcOrd="2" destOrd="0" parTransId="{CC56961E-C440-4EB7-B37A-34AC63DBCDC3}" sibTransId="{C03503B6-8913-4957-8BE5-13332D02B1B3}"/>
    <dgm:cxn modelId="{FF37B7CC-8AC4-4F60-9157-052402F98A7C}" type="presOf" srcId="{6E0AB694-1964-48FA-8974-139C4CBA82A8}" destId="{2BD47265-2526-4102-90B7-B16939DD24B7}" srcOrd="0" destOrd="0" presId="urn:microsoft.com/office/officeart/2005/8/layout/hProcess4"/>
    <dgm:cxn modelId="{AF23CED3-2C32-49FF-9818-D0E31E1A9A73}" type="presOf" srcId="{0170B727-29BA-49A2-843E-D4D56968EC97}" destId="{6603CF75-F705-44F0-877E-AC88B382D9B6}" srcOrd="1" destOrd="1" presId="urn:microsoft.com/office/officeart/2005/8/layout/hProcess4"/>
    <dgm:cxn modelId="{D3B6D2DE-396A-43DC-9E5E-39975F702BDA}" type="presOf" srcId="{C57CE0D1-61D5-48A8-942A-3E934CB3A20C}" destId="{779A7CB3-CD21-46A9-B10C-AB7B8EF56627}" srcOrd="1" destOrd="0" presId="urn:microsoft.com/office/officeart/2005/8/layout/hProcess4"/>
    <dgm:cxn modelId="{62863DE1-441C-4A5D-B4C6-EF163AEE87EA}" srcId="{C57CE0D1-61D5-48A8-942A-3E934CB3A20C}" destId="{60EC2928-D815-421C-9D3A-9F2BD00AA50F}" srcOrd="0" destOrd="0" parTransId="{A280862C-7E57-4A8A-A78D-051D4C0EAE72}" sibTransId="{84A86A01-5DD8-434B-AF6D-2B934B099FD6}"/>
    <dgm:cxn modelId="{8D047BE1-DF94-4049-AFCC-D8E2F48ACAED}" type="presOf" srcId="{68C3B95A-7B3D-4F8C-98EC-C3E465CFB37D}" destId="{57FD89EF-470B-440B-A671-1152E6ACFA76}" srcOrd="0" destOrd="0" presId="urn:microsoft.com/office/officeart/2005/8/layout/hProcess4"/>
    <dgm:cxn modelId="{3D9ED7FF-A53B-4BBC-84CC-B786F80AEB16}" type="presOf" srcId="{60EC2928-D815-421C-9D3A-9F2BD00AA50F}" destId="{779A7CB3-CD21-46A9-B10C-AB7B8EF56627}" srcOrd="1" destOrd="1" presId="urn:microsoft.com/office/officeart/2005/8/layout/hProcess4"/>
    <dgm:cxn modelId="{BB8A61A8-2B4B-4658-8C0A-F7C8FBF5B647}" type="presParOf" srcId="{ED3971A5-A57F-441D-842E-317DC84D1409}" destId="{0512311F-E43E-4C66-9C47-2FEB113ECA87}" srcOrd="0" destOrd="0" presId="urn:microsoft.com/office/officeart/2005/8/layout/hProcess4"/>
    <dgm:cxn modelId="{ADD551AD-30F3-4A36-91B5-1FC0253716D4}" type="presParOf" srcId="{ED3971A5-A57F-441D-842E-317DC84D1409}" destId="{07ABED49-3C50-406F-A89D-051BB41F246A}" srcOrd="1" destOrd="0" presId="urn:microsoft.com/office/officeart/2005/8/layout/hProcess4"/>
    <dgm:cxn modelId="{26BC11C5-0F91-4F33-B1B1-87DB9D43502A}" type="presParOf" srcId="{ED3971A5-A57F-441D-842E-317DC84D1409}" destId="{7598B04C-1195-4DB2-9851-8C6379441B10}" srcOrd="2" destOrd="0" presId="urn:microsoft.com/office/officeart/2005/8/layout/hProcess4"/>
    <dgm:cxn modelId="{560F5AFB-9BED-4E65-AAE1-5731E04A2660}" type="presParOf" srcId="{7598B04C-1195-4DB2-9851-8C6379441B10}" destId="{B5796085-9AFB-448A-8C0E-8B5D14B0C46C}" srcOrd="0" destOrd="0" presId="urn:microsoft.com/office/officeart/2005/8/layout/hProcess4"/>
    <dgm:cxn modelId="{4E495CF1-7F14-4003-AB0D-74D84E3644E8}" type="presParOf" srcId="{B5796085-9AFB-448A-8C0E-8B5D14B0C46C}" destId="{2CDFFC9A-2EDC-4BDD-8BE4-4B3AFC207743}" srcOrd="0" destOrd="0" presId="urn:microsoft.com/office/officeart/2005/8/layout/hProcess4"/>
    <dgm:cxn modelId="{112452FB-1F98-4AE7-98DB-BC0C50BB3E61}" type="presParOf" srcId="{B5796085-9AFB-448A-8C0E-8B5D14B0C46C}" destId="{D95912B0-9A9A-4B3B-9237-F7A4665B610F}" srcOrd="1" destOrd="0" presId="urn:microsoft.com/office/officeart/2005/8/layout/hProcess4"/>
    <dgm:cxn modelId="{789BDBA2-EC50-44BF-A1CE-891B69ABCC23}" type="presParOf" srcId="{B5796085-9AFB-448A-8C0E-8B5D14B0C46C}" destId="{6603CF75-F705-44F0-877E-AC88B382D9B6}" srcOrd="2" destOrd="0" presId="urn:microsoft.com/office/officeart/2005/8/layout/hProcess4"/>
    <dgm:cxn modelId="{5CCDE937-6406-4DB1-9A96-7C8B397C38A3}" type="presParOf" srcId="{B5796085-9AFB-448A-8C0E-8B5D14B0C46C}" destId="{57FD89EF-470B-440B-A671-1152E6ACFA76}" srcOrd="3" destOrd="0" presId="urn:microsoft.com/office/officeart/2005/8/layout/hProcess4"/>
    <dgm:cxn modelId="{E21DC335-2171-4D8D-8B33-694A0771997C}" type="presParOf" srcId="{B5796085-9AFB-448A-8C0E-8B5D14B0C46C}" destId="{454B429B-F5D3-4586-8249-165FFA4D9B4A}" srcOrd="4" destOrd="0" presId="urn:microsoft.com/office/officeart/2005/8/layout/hProcess4"/>
    <dgm:cxn modelId="{D39DBBFD-0F2D-4C46-AA7A-AB30115ABEF6}" type="presParOf" srcId="{7598B04C-1195-4DB2-9851-8C6379441B10}" destId="{760CB4E9-1394-4C65-B72C-4A300ACADA31}" srcOrd="1" destOrd="0" presId="urn:microsoft.com/office/officeart/2005/8/layout/hProcess4"/>
    <dgm:cxn modelId="{150B3004-9FED-4E29-9FB4-B654DB447E97}" type="presParOf" srcId="{7598B04C-1195-4DB2-9851-8C6379441B10}" destId="{1FA3AA93-3749-4B58-8248-6ACA0F48CEA1}" srcOrd="2" destOrd="0" presId="urn:microsoft.com/office/officeart/2005/8/layout/hProcess4"/>
    <dgm:cxn modelId="{B544D866-342E-4870-8E2D-4B069D81E7C2}" type="presParOf" srcId="{1FA3AA93-3749-4B58-8248-6ACA0F48CEA1}" destId="{53ECB5AC-A985-431A-8FEC-73D579AFD6A8}" srcOrd="0" destOrd="0" presId="urn:microsoft.com/office/officeart/2005/8/layout/hProcess4"/>
    <dgm:cxn modelId="{C282618C-E135-4A09-A992-8DAE15D074C9}" type="presParOf" srcId="{1FA3AA93-3749-4B58-8248-6ACA0F48CEA1}" destId="{7869A69D-3EA1-4A40-B4FF-455C32D14817}" srcOrd="1" destOrd="0" presId="urn:microsoft.com/office/officeart/2005/8/layout/hProcess4"/>
    <dgm:cxn modelId="{89DAB4DB-DAF1-4014-A759-E7EB270094CA}" type="presParOf" srcId="{1FA3AA93-3749-4B58-8248-6ACA0F48CEA1}" destId="{779A7CB3-CD21-46A9-B10C-AB7B8EF56627}" srcOrd="2" destOrd="0" presId="urn:microsoft.com/office/officeart/2005/8/layout/hProcess4"/>
    <dgm:cxn modelId="{AE4F5545-1E6A-48D7-8ED0-63FDAE2519D0}" type="presParOf" srcId="{1FA3AA93-3749-4B58-8248-6ACA0F48CEA1}" destId="{951EE1CA-B145-4D70-AF45-21AF74A49801}" srcOrd="3" destOrd="0" presId="urn:microsoft.com/office/officeart/2005/8/layout/hProcess4"/>
    <dgm:cxn modelId="{917DDC07-4937-4DC4-B4D4-CCD8DD6DA309}" type="presParOf" srcId="{1FA3AA93-3749-4B58-8248-6ACA0F48CEA1}" destId="{D181E065-FBD8-4139-95BF-4536E464FA3F}" srcOrd="4" destOrd="0" presId="urn:microsoft.com/office/officeart/2005/8/layout/hProcess4"/>
    <dgm:cxn modelId="{E06582BF-63CD-4148-B598-583321998212}" type="presParOf" srcId="{7598B04C-1195-4DB2-9851-8C6379441B10}" destId="{E195BA6F-6F85-4EA4-AC8F-4123F6D3192B}" srcOrd="3" destOrd="0" presId="urn:microsoft.com/office/officeart/2005/8/layout/hProcess4"/>
    <dgm:cxn modelId="{ADFA9C10-ED8E-45D8-ACEF-0F2A5D6BBDDF}" type="presParOf" srcId="{7598B04C-1195-4DB2-9851-8C6379441B10}" destId="{07DA0892-1A1A-49F6-9558-6F8733344428}" srcOrd="4" destOrd="0" presId="urn:microsoft.com/office/officeart/2005/8/layout/hProcess4"/>
    <dgm:cxn modelId="{D92131BA-CA3B-4869-A0DD-8CFB7EBC3E00}" type="presParOf" srcId="{07DA0892-1A1A-49F6-9558-6F8733344428}" destId="{507306BF-3382-4AFD-B42E-FE6CD3029CDA}" srcOrd="0" destOrd="0" presId="urn:microsoft.com/office/officeart/2005/8/layout/hProcess4"/>
    <dgm:cxn modelId="{988B10FE-91E5-49A3-9A07-24E028D3B97C}" type="presParOf" srcId="{07DA0892-1A1A-49F6-9558-6F8733344428}" destId="{BC2A2D83-E7E6-4C12-8D8B-6258CCEC0B3A}" srcOrd="1" destOrd="0" presId="urn:microsoft.com/office/officeart/2005/8/layout/hProcess4"/>
    <dgm:cxn modelId="{1F175149-8EE6-404B-BA9E-BFED94EC4490}" type="presParOf" srcId="{07DA0892-1A1A-49F6-9558-6F8733344428}" destId="{F3BA58B1-D8ED-4521-BC52-DE2454F91698}" srcOrd="2" destOrd="0" presId="urn:microsoft.com/office/officeart/2005/8/layout/hProcess4"/>
    <dgm:cxn modelId="{70A60134-EFDF-4903-B073-4831624796ED}" type="presParOf" srcId="{07DA0892-1A1A-49F6-9558-6F8733344428}" destId="{2BD47265-2526-4102-90B7-B16939DD24B7}" srcOrd="3" destOrd="0" presId="urn:microsoft.com/office/officeart/2005/8/layout/hProcess4"/>
    <dgm:cxn modelId="{915AFF3B-5164-4FEF-AE28-0F5F725DF717}" type="presParOf" srcId="{07DA0892-1A1A-49F6-9558-6F8733344428}" destId="{500E3344-D5AE-4070-9150-9D5F5BB0E15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912B0-9A9A-4B3B-9237-F7A4665B610F}">
      <dsp:nvSpPr>
        <dsp:cNvPr id="0" name=""/>
        <dsp:cNvSpPr/>
      </dsp:nvSpPr>
      <dsp:spPr>
        <a:xfrm>
          <a:off x="263564" y="1203776"/>
          <a:ext cx="2804517" cy="231314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MMGAT Repository </a:t>
          </a:r>
        </a:p>
        <a:p>
          <a:pPr marL="457200" lvl="2"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All currently in data elements currently used in an MMG</a:t>
          </a:r>
        </a:p>
      </dsp:txBody>
      <dsp:txXfrm>
        <a:off x="316796" y="1257008"/>
        <a:ext cx="2698053" cy="1711003"/>
      </dsp:txXfrm>
    </dsp:sp>
    <dsp:sp modelId="{760CB4E9-1394-4C65-B72C-4A300ACADA31}">
      <dsp:nvSpPr>
        <dsp:cNvPr id="0" name=""/>
        <dsp:cNvSpPr/>
      </dsp:nvSpPr>
      <dsp:spPr>
        <a:xfrm>
          <a:off x="1814199" y="1663358"/>
          <a:ext cx="3227792" cy="3227792"/>
        </a:xfrm>
        <a:prstGeom prst="leftCircularArrow">
          <a:avLst>
            <a:gd name="adj1" fmla="val 3569"/>
            <a:gd name="adj2" fmla="val 443622"/>
            <a:gd name="adj3" fmla="val 2219132"/>
            <a:gd name="adj4" fmla="val 9024489"/>
            <a:gd name="adj5" fmla="val 4164"/>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FD89EF-470B-440B-A671-1152E6ACFA76}">
      <dsp:nvSpPr>
        <dsp:cNvPr id="0" name=""/>
        <dsp:cNvSpPr/>
      </dsp:nvSpPr>
      <dsp:spPr>
        <a:xfrm>
          <a:off x="886790" y="3021244"/>
          <a:ext cx="2492904" cy="99134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US" sz="5300" kern="1200" dirty="0">
              <a:latin typeface="Calibri" panose="020F0502020204030204" pitchFamily="34" charset="0"/>
              <a:cs typeface="Calibri" panose="020F0502020204030204" pitchFamily="34" charset="0"/>
            </a:rPr>
            <a:t>Review</a:t>
          </a:r>
        </a:p>
      </dsp:txBody>
      <dsp:txXfrm>
        <a:off x="915826" y="3050280"/>
        <a:ext cx="2434832" cy="933273"/>
      </dsp:txXfrm>
    </dsp:sp>
    <dsp:sp modelId="{7869A69D-3EA1-4A40-B4FF-455C32D14817}">
      <dsp:nvSpPr>
        <dsp:cNvPr id="0" name=""/>
        <dsp:cNvSpPr/>
      </dsp:nvSpPr>
      <dsp:spPr>
        <a:xfrm>
          <a:off x="3928334" y="1203776"/>
          <a:ext cx="2804517" cy="231314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MMGAT Guide Layout</a:t>
          </a:r>
        </a:p>
        <a:p>
          <a:pPr marL="457200" lvl="2"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Pull in exact copies of data elements from other MMGs</a:t>
          </a:r>
        </a:p>
      </dsp:txBody>
      <dsp:txXfrm>
        <a:off x="3981566" y="1752681"/>
        <a:ext cx="2698053" cy="1711003"/>
      </dsp:txXfrm>
    </dsp:sp>
    <dsp:sp modelId="{E195BA6F-6F85-4EA4-AC8F-4123F6D3192B}">
      <dsp:nvSpPr>
        <dsp:cNvPr id="0" name=""/>
        <dsp:cNvSpPr/>
      </dsp:nvSpPr>
      <dsp:spPr>
        <a:xfrm>
          <a:off x="5455598" y="-261153"/>
          <a:ext cx="3586147" cy="3586147"/>
        </a:xfrm>
        <a:prstGeom prst="circularArrow">
          <a:avLst>
            <a:gd name="adj1" fmla="val 3213"/>
            <a:gd name="adj2" fmla="val 395919"/>
            <a:gd name="adj3" fmla="val 19428570"/>
            <a:gd name="adj4" fmla="val 12575511"/>
            <a:gd name="adj5" fmla="val 3748"/>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1EE1CA-B145-4D70-AF45-21AF74A49801}">
      <dsp:nvSpPr>
        <dsp:cNvPr id="0" name=""/>
        <dsp:cNvSpPr/>
      </dsp:nvSpPr>
      <dsp:spPr>
        <a:xfrm>
          <a:off x="4551560" y="708104"/>
          <a:ext cx="2492904" cy="99134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US" sz="5300" kern="1200" dirty="0">
              <a:latin typeface="Calibri" panose="020F0502020204030204" pitchFamily="34" charset="0"/>
              <a:cs typeface="Calibri" panose="020F0502020204030204" pitchFamily="34" charset="0"/>
            </a:rPr>
            <a:t>Reuse</a:t>
          </a:r>
        </a:p>
      </dsp:txBody>
      <dsp:txXfrm>
        <a:off x="4580596" y="737140"/>
        <a:ext cx="2434832" cy="933273"/>
      </dsp:txXfrm>
    </dsp:sp>
    <dsp:sp modelId="{BC2A2D83-E7E6-4C12-8D8B-6258CCEC0B3A}">
      <dsp:nvSpPr>
        <dsp:cNvPr id="0" name=""/>
        <dsp:cNvSpPr/>
      </dsp:nvSpPr>
      <dsp:spPr>
        <a:xfrm>
          <a:off x="7593105" y="1203776"/>
          <a:ext cx="2804517" cy="231314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Public Health Vocabulary SDOs</a:t>
          </a:r>
        </a:p>
        <a:p>
          <a:pPr marL="457200" lvl="2"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Fewer requests made over time</a:t>
          </a:r>
        </a:p>
      </dsp:txBody>
      <dsp:txXfrm>
        <a:off x="7646337" y="1257008"/>
        <a:ext cx="2698053" cy="1711003"/>
      </dsp:txXfrm>
    </dsp:sp>
    <dsp:sp modelId="{2BD47265-2526-4102-90B7-B16939DD24B7}">
      <dsp:nvSpPr>
        <dsp:cNvPr id="0" name=""/>
        <dsp:cNvSpPr/>
      </dsp:nvSpPr>
      <dsp:spPr>
        <a:xfrm>
          <a:off x="8216331" y="3021244"/>
          <a:ext cx="2492904" cy="99134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US" sz="5300" kern="1200" dirty="0">
              <a:latin typeface="Calibri" panose="020F0502020204030204" pitchFamily="34" charset="0"/>
              <a:cs typeface="Calibri" panose="020F0502020204030204" pitchFamily="34" charset="0"/>
            </a:rPr>
            <a:t>Request</a:t>
          </a:r>
        </a:p>
      </dsp:txBody>
      <dsp:txXfrm>
        <a:off x="8245367" y="3050280"/>
        <a:ext cx="2434832" cy="9332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4/26/2021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90508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defTabSz="912937">
              <a:defRPr/>
            </a:pPr>
            <a:fld id="{E8CF6D08-AA4D-4E4A-BC5A-6638DFC699C5}" type="slidenum">
              <a:rPr lang="en-US">
                <a:solidFill>
                  <a:prstClr val="black"/>
                </a:solidFill>
                <a:latin typeface="Calibri" panose="020F0502020204030204"/>
              </a:rPr>
              <a:pPr defTabSz="912937">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5325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94068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https://www.cdc.gov/nndss/trc/index.html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264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https://www.cdc.gov/nndss/trc/index.html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42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https://www.cdc.gov/nndss/trc/onboarding/arboviral.html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66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mn-lt"/>
              </a:rPr>
              <a:t>https://www.cdc.gov/nndss/trc/onboarding/arboviral.html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500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mn-lt"/>
              </a:rPr>
              <a:t>https://www.cdc.gov/nndss/trc/onboarding/index.html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753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mn-lt"/>
              </a:rPr>
              <a:t>https://www.cdc.gov/nndss/trc/index.html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61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90430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7391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7302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926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E8CF6D08-AA4D-4E4A-BC5A-6638DFC699C5}" type="slidenum">
              <a:rPr lang="en-US" smtClean="0"/>
              <a:t>3</a:t>
            </a:fld>
            <a:endParaRPr lang="en-US" dirty="0"/>
          </a:p>
        </p:txBody>
      </p:sp>
    </p:spTree>
    <p:extLst>
      <p:ext uri="{BB962C8B-B14F-4D97-AF65-F5344CB8AC3E}">
        <p14:creationId xmlns:p14="http://schemas.microsoft.com/office/powerpoint/2010/main" val="20472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695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69517"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951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38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94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142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22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18</a:t>
            </a:fld>
            <a:endParaRPr lang="en-US" dirty="0"/>
          </a:p>
        </p:txBody>
      </p:sp>
    </p:spTree>
    <p:extLst>
      <p:ext uri="{BB962C8B-B14F-4D97-AF65-F5344CB8AC3E}">
        <p14:creationId xmlns:p14="http://schemas.microsoft.com/office/powerpoint/2010/main" val="1106811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21</a:t>
            </a:fld>
            <a:endParaRPr lang="en-US" dirty="0"/>
          </a:p>
        </p:txBody>
      </p:sp>
    </p:spTree>
    <p:extLst>
      <p:ext uri="{BB962C8B-B14F-4D97-AF65-F5344CB8AC3E}">
        <p14:creationId xmlns:p14="http://schemas.microsoft.com/office/powerpoint/2010/main" val="1521795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3996741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AF9A7E-F590-4D4C-8AF7-3959EF37DBF3}"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34831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F9A7E-F590-4D4C-8AF7-3959EF37DBF3}"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408508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AF9A7E-F590-4D4C-8AF7-3959EF37DBF3}"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951136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AF9A7E-F590-4D4C-8AF7-3959EF37DBF3}"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96385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F9A7E-F590-4D4C-8AF7-3959EF37DBF3}"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41460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AF9A7E-F590-4D4C-8AF7-3959EF37DBF3}"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579492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F9A7E-F590-4D4C-8AF7-3959EF37DBF3}"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2072709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AF9A7E-F590-4D4C-8AF7-3959EF37DBF3}"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4035979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AF9A7E-F590-4D4C-8AF7-3959EF37DBF3}"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523336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F9A7E-F590-4D4C-8AF7-3959EF37DBF3}"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12962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1294042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F9A7E-F590-4D4C-8AF7-3959EF37DBF3}"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672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37630069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3525079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52439"/>
            <a:ext cx="12192000" cy="1211539"/>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D9531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34549099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6692413"/>
            <a:ext cx="12192000" cy="165587"/>
          </a:xfrm>
          <a:prstGeom prst="rect">
            <a:avLst/>
          </a:prstGeom>
        </p:spPr>
      </p:pic>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chemeClr val="accent4">
                    <a:lumMod val="75000"/>
                  </a:schemeClr>
                </a:solidFill>
              </a:defRPr>
            </a:lvl1pPr>
            <a:lvl2pPr>
              <a:buClr>
                <a:srgbClr val="8D8B00"/>
              </a:buClr>
              <a:defRPr sz="2667">
                <a:solidFill>
                  <a:schemeClr val="accent4">
                    <a:lumMod val="75000"/>
                  </a:schemeClr>
                </a:solidFill>
              </a:defRPr>
            </a:lvl2pPr>
            <a:lvl3pPr>
              <a:buClr>
                <a:srgbClr val="006A71"/>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579320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6669114"/>
            <a:ext cx="12192001" cy="257577"/>
          </a:xfrm>
          <a:prstGeom prst="rect">
            <a:avLst/>
          </a:prstGeom>
        </p:spPr>
      </p:pic>
    </p:spTree>
    <p:extLst>
      <p:ext uri="{BB962C8B-B14F-4D97-AF65-F5344CB8AC3E}">
        <p14:creationId xmlns:p14="http://schemas.microsoft.com/office/powerpoint/2010/main" val="201010765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84434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342892" indent="-342892">
              <a:buClr>
                <a:srgbClr val="0088B7"/>
              </a:buClr>
              <a:buFont typeface="Wingdings" panose="05000000000000000000" pitchFamily="2" charset="2"/>
              <a:buChar char="§"/>
              <a:defRPr sz="2000">
                <a:solidFill>
                  <a:schemeClr val="accent4">
                    <a:lumMod val="75000"/>
                  </a:schemeClr>
                </a:solidFill>
              </a:defRPr>
            </a:lvl1pPr>
            <a:lvl2pPr>
              <a:buClr>
                <a:srgbClr val="3D6C2A"/>
              </a:buClr>
              <a:defRPr sz="2000">
                <a:solidFill>
                  <a:schemeClr val="accent4">
                    <a:lumMod val="75000"/>
                  </a:schemeClr>
                </a:solidFill>
              </a:defRPr>
            </a:lvl2pPr>
            <a:lvl3pPr>
              <a:buClr>
                <a:srgbClr val="7A003C"/>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00082"/>
          </a:xfrm>
          <a:prstGeom prst="rect">
            <a:avLst/>
          </a:prstGeom>
          <a:noFill/>
        </p:spPr>
        <p:txBody>
          <a:bodyPr wrap="square" rtlCol="0">
            <a:spAutoFit/>
          </a:bodyPr>
          <a:lstStyle/>
          <a:p>
            <a:pPr algn="r" defTabSz="685783"/>
            <a:fld id="{546F342E-8484-4702-8326-3C4F0D187E4A}" type="slidenum">
              <a:rPr lang="en-US" sz="1350">
                <a:solidFill>
                  <a:srgbClr val="0F56DC"/>
                </a:solidFill>
              </a:rPr>
              <a:pPr algn="r" defTabSz="685783"/>
              <a:t>‹#›</a:t>
            </a:fld>
            <a:endParaRPr lang="en-US" sz="1350" dirty="0">
              <a:solidFill>
                <a:srgbClr val="0F56DC"/>
              </a:solidFill>
            </a:endParaRPr>
          </a:p>
        </p:txBody>
      </p:sp>
    </p:spTree>
    <p:extLst>
      <p:ext uri="{BB962C8B-B14F-4D97-AF65-F5344CB8AC3E}">
        <p14:creationId xmlns:p14="http://schemas.microsoft.com/office/powerpoint/2010/main" val="31819772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0226985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32818377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21697619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6"/>
            <a:ext cx="1154464" cy="461665"/>
          </a:xfrm>
          <a:prstGeom prst="rect">
            <a:avLst/>
          </a:prstGeom>
          <a:noFill/>
        </p:spPr>
        <p:txBody>
          <a:bodyPr wrap="square" rtlCol="0">
            <a:spAutoFit/>
          </a:bodyPr>
          <a:lstStyle/>
          <a:p>
            <a:pPr marL="0" marR="0" lvl="0" indent="0" algn="r" defTabSz="1219170" rtl="0" eaLnBrk="0" fontAlgn="base" latinLnBrk="0" hangingPunct="0">
              <a:lnSpc>
                <a:spcPct val="100000"/>
              </a:lnSpc>
              <a:spcBef>
                <a:spcPct val="0"/>
              </a:spcBef>
              <a:spcAft>
                <a:spcPct val="0"/>
              </a:spcAft>
              <a:buClrTx/>
              <a:buSzTx/>
              <a:buFontTx/>
              <a:buNone/>
              <a:tabLst/>
              <a:defRPr/>
            </a:pPr>
            <a:fld id="{546F342E-8484-4702-8326-3C4F0D187E4A}" type="slidenum">
              <a:rPr kumimoji="0" lang="en-US" sz="2400" b="0" i="0" u="none" strike="noStrike" kern="1200" cap="none" spc="0" normalizeH="0" baseline="0" noProof="0" smtClean="0">
                <a:ln>
                  <a:noFill/>
                </a:ln>
                <a:solidFill>
                  <a:prstClr val="black"/>
                </a:solidFill>
                <a:effectLst/>
                <a:uLnTx/>
                <a:uFillTx/>
                <a:latin typeface="Myriad Web Pro" panose="020B0503030403020204" pitchFamily="34" charset="0"/>
                <a:ea typeface="+mn-ea"/>
                <a:cs typeface="+mn-cs"/>
              </a:rPr>
              <a:pPr marL="0" marR="0" lvl="0" indent="0" algn="r" defTabSz="1219170" rtl="0" eaLnBrk="0" fontAlgn="base" latinLnBrk="0" hangingPunct="0">
                <a:lnSpc>
                  <a:spcPct val="100000"/>
                </a:lnSpc>
                <a:spcBef>
                  <a:spcPct val="0"/>
                </a:spcBef>
                <a:spcAft>
                  <a:spcPct val="0"/>
                </a:spcAft>
                <a:buClrTx/>
                <a:buSzTx/>
                <a:buFontTx/>
                <a:buNone/>
                <a:tabLst/>
                <a:defRPr/>
              </a:pPr>
              <a:t>‹#›</a:t>
            </a:fld>
            <a:endParaRPr kumimoji="0" lang="en-US" sz="24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endParaRPr>
          </a:p>
        </p:txBody>
      </p:sp>
      <p:sp>
        <p:nvSpPr>
          <p:cNvPr id="7" name="Title 1"/>
          <p:cNvSpPr>
            <a:spLocks noGrp="1"/>
          </p:cNvSpPr>
          <p:nvPr>
            <p:ph type="title"/>
          </p:nvPr>
        </p:nvSpPr>
        <p:spPr>
          <a:xfrm>
            <a:off x="609600" y="274640"/>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Tree>
    <p:extLst>
      <p:ext uri="{BB962C8B-B14F-4D97-AF65-F5344CB8AC3E}">
        <p14:creationId xmlns:p14="http://schemas.microsoft.com/office/powerpoint/2010/main" val="80570153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63788779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
        <p:nvSpPr>
          <p:cNvPr id="6" name="TextBox 5"/>
          <p:cNvSpPr txBox="1"/>
          <p:nvPr/>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2200676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
        <p:nvSpPr>
          <p:cNvPr id="5" name="TextBox 4"/>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Tree>
    <p:extLst>
      <p:ext uri="{BB962C8B-B14F-4D97-AF65-F5344CB8AC3E}">
        <p14:creationId xmlns:p14="http://schemas.microsoft.com/office/powerpoint/2010/main" val="42409504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7114"/>
          <a:stretch/>
        </p:blipFill>
        <p:spPr>
          <a:xfrm>
            <a:off x="6791" y="6684936"/>
            <a:ext cx="12174261" cy="183397"/>
          </a:xfrm>
          <a:prstGeom prst="rect">
            <a:avLst/>
          </a:prstGeom>
        </p:spPr>
      </p:pic>
      <p:sp>
        <p:nvSpPr>
          <p:cNvPr id="6" name="TextBox 5"/>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Tree>
    <p:extLst>
      <p:ext uri="{BB962C8B-B14F-4D97-AF65-F5344CB8AC3E}">
        <p14:creationId xmlns:p14="http://schemas.microsoft.com/office/powerpoint/2010/main" val="403156242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TextBox 3"/>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45784828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p:nvSpPr>
        <p:spPr>
          <a:xfrm>
            <a:off x="351714"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p:nvSpPr>
        <p:spPr>
          <a:xfrm>
            <a:off x="-472097" y="6365558"/>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33178904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84287"/>
            <a:ext cx="10363200" cy="1892826"/>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2890392"/>
            <a:ext cx="85344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4076281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609600" y="1371600"/>
            <a:ext cx="10972800" cy="2283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4518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1892826"/>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609600" y="1678698"/>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609600" y="990601"/>
            <a:ext cx="10769600" cy="53860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39459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54"/>
            <a:fld id="{546F342E-8484-4702-8326-3C4F0D187E4A}" type="slidenum">
              <a:rPr lang="en-US" sz="1800">
                <a:solidFill>
                  <a:srgbClr val="0F56DC"/>
                </a:solidFill>
              </a:rPr>
              <a:pPr algn="r" defTabSz="914354"/>
              <a:t>‹#›</a:t>
            </a:fld>
            <a:endParaRPr lang="en-US" sz="1800" dirty="0">
              <a:solidFill>
                <a:srgbClr val="0F56DC"/>
              </a:solidFill>
            </a:endParaRPr>
          </a:p>
        </p:txBody>
      </p:sp>
    </p:spTree>
    <p:extLst>
      <p:ext uri="{BB962C8B-B14F-4D97-AF65-F5344CB8AC3E}">
        <p14:creationId xmlns:p14="http://schemas.microsoft.com/office/powerpoint/2010/main" val="134869614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81236"/>
            <a:ext cx="103632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609600" y="3546902"/>
            <a:ext cx="9421091"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593161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1209E44-C6BC-4F75-A957-C02067578B29}" type="datetimeFigureOut">
              <a:rPr lang="en-US" smtClean="0"/>
              <a:t>4/26/2021</a:t>
            </a:fld>
            <a:endParaRPr lang="en-US"/>
          </a:p>
        </p:txBody>
      </p:sp>
      <p:sp>
        <p:nvSpPr>
          <p:cNvPr id="6" name="Footer Placeholder 5"/>
          <p:cNvSpPr>
            <a:spLocks noGrp="1"/>
          </p:cNvSpPr>
          <p:nvPr>
            <p:ph type="ftr" sz="quarter" idx="11"/>
          </p:nvPr>
        </p:nvSpPr>
        <p:spPr>
          <a:xfrm>
            <a:off x="2235200" y="6264276"/>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944E559-FB9F-45B3-9F57-C4734B5E7B09}" type="slidenum">
              <a:rPr lang="en-US" smtClean="0"/>
              <a:t>‹#›</a:t>
            </a:fld>
            <a:endParaRPr lang="en-US"/>
          </a:p>
        </p:txBody>
      </p:sp>
    </p:spTree>
    <p:extLst>
      <p:ext uri="{BB962C8B-B14F-4D97-AF65-F5344CB8AC3E}">
        <p14:creationId xmlns:p14="http://schemas.microsoft.com/office/powerpoint/2010/main" val="2084481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369806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320800" y="2362201"/>
            <a:ext cx="95504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3505791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1320800" y="1114486"/>
            <a:ext cx="9753600" cy="3416320"/>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3445495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9416288" y="1575912"/>
            <a:ext cx="2775712"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609600" y="2793887"/>
            <a:ext cx="10363200" cy="1892826"/>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609600" y="3499992"/>
            <a:ext cx="85344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94488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p:cNvSpPr txBox="1"/>
          <p:nvPr userDrawn="1"/>
        </p:nvSpPr>
        <p:spPr>
          <a:xfrm>
            <a:off x="406401" y="1561398"/>
            <a:ext cx="4027649" cy="369332"/>
          </a:xfrm>
          <a:prstGeom prst="rect">
            <a:avLst/>
          </a:prstGeom>
          <a:noFill/>
        </p:spPr>
        <p:txBody>
          <a:bodyPr wrap="square" rtlCol="0">
            <a:spAutoFit/>
          </a:bodyPr>
          <a:lstStyle/>
          <a:p>
            <a:r>
              <a:rPr lang="en-US" sz="1800" dirty="0">
                <a:solidFill>
                  <a:schemeClr val="bg1"/>
                </a:solidFill>
                <a:latin typeface="Franklin Gothic Medium" panose="020B0603020102020204" pitchFamily="34" charset="0"/>
              </a:rPr>
              <a:t>Analysis.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Answers.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Action.</a:t>
            </a:r>
          </a:p>
        </p:txBody>
      </p:sp>
      <p:sp>
        <p:nvSpPr>
          <p:cNvPr id="8" name="TextBox 7"/>
          <p:cNvSpPr txBox="1"/>
          <p:nvPr userDrawn="1"/>
        </p:nvSpPr>
        <p:spPr>
          <a:xfrm>
            <a:off x="10034209" y="1590427"/>
            <a:ext cx="1300356" cy="323165"/>
          </a:xfrm>
          <a:prstGeom prst="rect">
            <a:avLst/>
          </a:prstGeom>
          <a:noFill/>
        </p:spPr>
        <p:txBody>
          <a:bodyPr wrap="none" rtlCol="0">
            <a:spAutoFit/>
          </a:bodyPr>
          <a:lstStyle/>
          <a:p>
            <a:r>
              <a:rPr lang="en-US" sz="1500" dirty="0">
                <a:solidFill>
                  <a:schemeClr val="bg1"/>
                </a:solidFill>
                <a:latin typeface="Franklin Gothic Medium" panose="020B0603020102020204" pitchFamily="34"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591" y="457200"/>
            <a:ext cx="2875471"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hevron 2"/>
          <p:cNvSpPr/>
          <p:nvPr userDrawn="1"/>
        </p:nvSpPr>
        <p:spPr>
          <a:xfrm>
            <a:off x="9042400" y="1447800"/>
            <a:ext cx="747776"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71143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3949092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338682694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16011916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455807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764867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10.xml"/><Relationship Id="rId4" Type="http://schemas.openxmlformats.org/officeDocument/2006/relationships/slideLayout" Target="../slideLayouts/slideLayout2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0.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1.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1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6.png"/><Relationship Id="rId5" Type="http://schemas.openxmlformats.org/officeDocument/2006/relationships/slideLayout" Target="../slideLayouts/slideLayout41.xml"/><Relationship Id="rId10" Type="http://schemas.openxmlformats.org/officeDocument/2006/relationships/theme" Target="../theme/theme1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73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493993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14572449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75715-3009-49D6-8D7F-9C8B65A933CA}" type="datetimeFigureOut">
              <a:rPr lang="en-US" smtClean="0"/>
              <a:t>4/26/2021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04CAC-5FB5-4D36-A0DD-46D5E6EA1EA3}" type="slidenum">
              <a:rPr lang="en-US" smtClean="0"/>
              <a:t>‹#›</a:t>
            </a:fld>
            <a:endParaRPr lang="en-US" dirty="0"/>
          </a:p>
        </p:txBody>
      </p:sp>
    </p:spTree>
    <p:extLst>
      <p:ext uri="{BB962C8B-B14F-4D97-AF65-F5344CB8AC3E}">
        <p14:creationId xmlns:p14="http://schemas.microsoft.com/office/powerpoint/2010/main" val="3959359339"/>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98173691"/>
      </p:ext>
    </p:extLst>
  </p:cSld>
  <p:clrMap bg1="lt1" tx1="dk1" bg2="lt2" tx2="dk2" accent1="accent1" accent2="accent2" accent3="accent3" accent4="accent4" accent5="accent5" accent6="accent6" hlink="hlink" folHlink="folHlink"/>
  <p:sldLayoutIdLst>
    <p:sldLayoutId id="2147483753" r:id="rId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181984229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661720"/>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19200"/>
            <a:ext cx="109728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9600" y="5867400"/>
            <a:ext cx="1524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6" name="Picture 2" descr="S:\Admin\Logos\APHL Logos\For Electronic\Trademarked Logos (for electronic)\logo_APHL_acro_largeTM_whit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801" y="6019801"/>
            <a:ext cx="1192591" cy="603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5201" y="6393543"/>
            <a:ext cx="2449581" cy="338554"/>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 Answers. Action.</a:t>
            </a:r>
          </a:p>
        </p:txBody>
      </p:sp>
      <p:sp>
        <p:nvSpPr>
          <p:cNvPr id="9" name="TextBox 8"/>
          <p:cNvSpPr txBox="1"/>
          <p:nvPr/>
        </p:nvSpPr>
        <p:spPr>
          <a:xfrm>
            <a:off x="9855200" y="6393543"/>
            <a:ext cx="1370568" cy="338554"/>
          </a:xfrm>
          <a:prstGeom prst="rect">
            <a:avLst/>
          </a:prstGeom>
          <a:noFill/>
        </p:spPr>
        <p:txBody>
          <a:bodyPr wrap="none" rtlCol="0">
            <a:spAutoFit/>
          </a:bodyPr>
          <a:lstStyle/>
          <a:p>
            <a:r>
              <a:rPr lang="en-US" sz="1600" dirty="0">
                <a:solidFill>
                  <a:schemeClr val="tx2"/>
                </a:solidFill>
                <a:latin typeface="Franklin Gothic Medium" panose="020B0603020102020204" pitchFamily="34" charset="0"/>
              </a:rPr>
              <a:t>www.aphl.org</a:t>
            </a:r>
          </a:p>
        </p:txBody>
      </p:sp>
    </p:spTree>
    <p:extLst>
      <p:ext uri="{BB962C8B-B14F-4D97-AF65-F5344CB8AC3E}">
        <p14:creationId xmlns:p14="http://schemas.microsoft.com/office/powerpoint/2010/main" val="38949839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19439018"/>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58500587"/>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58256082"/>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10484463"/>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9334079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6792897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20755553"/>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F9A7E-F590-4D4C-8AF7-3959EF37DBF3}" type="datetimeFigureOut">
              <a:rPr lang="en-US" smtClean="0"/>
              <a:t>4/26/2021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B850-4439-496F-8322-B2C842C3FA74}" type="slidenum">
              <a:rPr lang="en-US" smtClean="0"/>
              <a:t>‹#›</a:t>
            </a:fld>
            <a:endParaRPr lang="en-US" dirty="0"/>
          </a:p>
        </p:txBody>
      </p:sp>
    </p:spTree>
    <p:extLst>
      <p:ext uri="{BB962C8B-B14F-4D97-AF65-F5344CB8AC3E}">
        <p14:creationId xmlns:p14="http://schemas.microsoft.com/office/powerpoint/2010/main" val="37958414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cdc.gov/nndss/trc/news/" TargetMode="External"/><Relationship Id="rId4" Type="http://schemas.openxmlformats.org/officeDocument/2006/relationships/hyperlink" Target="https://www.cdc.gov/nndss/trc/"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elle.barber@state.or.us"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nndss/trc/index.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nndss/trc/onboarding/arboviral.htm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nndss/trc/onboarding/overview.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nndss/trc/onboarding/technical-assistance.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nndss/trc/index.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57198" y="6077224"/>
            <a:ext cx="11559095" cy="437877"/>
          </a:xfrm>
        </p:spPr>
        <p:txBody>
          <a:bodyPr/>
          <a:lstStyle/>
          <a:p>
            <a:r>
              <a:rPr lang="en-US" b="1" dirty="0"/>
              <a:t>September 18, 2018			            Division of Health Informatics and Surveillance</a:t>
            </a:r>
          </a:p>
        </p:txBody>
      </p:sp>
      <p:sp>
        <p:nvSpPr>
          <p:cNvPr id="7170" name="Title 3"/>
          <p:cNvSpPr>
            <a:spLocks noGrp="1"/>
          </p:cNvSpPr>
          <p:nvPr>
            <p:ph type="title"/>
          </p:nvPr>
        </p:nvSpPr>
        <p:spPr>
          <a:xfrm>
            <a:off x="4528334" y="1832376"/>
            <a:ext cx="7487959" cy="1954007"/>
          </a:xfrm>
        </p:spPr>
        <p:txBody>
          <a:bodyPr/>
          <a:lstStyle/>
          <a:p>
            <a:pPr>
              <a:lnSpc>
                <a:spcPct val="100000"/>
              </a:lnSpc>
            </a:pPr>
            <a:r>
              <a:rPr lang="en-US" altLang="en-US" sz="3200" dirty="0">
                <a:solidFill>
                  <a:srgbClr val="2F97DA"/>
                </a:solidFill>
              </a:rPr>
              <a:t>NNDSS Modernization Initiative (NMI): Highlights from 2018 PHI Conference and Walkthrough of the New Technical Assistance and Training Resource Center </a:t>
            </a:r>
            <a:br>
              <a:rPr lang="en-US" altLang="en-US" sz="3200" dirty="0">
                <a:solidFill>
                  <a:srgbClr val="2F97DA"/>
                </a:solidFill>
              </a:rPr>
            </a:br>
            <a:endParaRPr lang="en-US" altLang="en-US" sz="3200" dirty="0">
              <a:solidFill>
                <a:srgbClr val="FF0000"/>
              </a:solidFill>
            </a:endParaRPr>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1" y="1549262"/>
            <a:ext cx="3981359" cy="1563829"/>
          </a:xfrm>
          <a:prstGeom prst="rect">
            <a:avLst/>
          </a:prstGeom>
        </p:spPr>
      </p:pic>
      <p:sp>
        <p:nvSpPr>
          <p:cNvPr id="8" name="Subtitle 1">
            <a:extLst>
              <a:ext uri="{FF2B5EF4-FFF2-40B4-BE49-F238E27FC236}">
                <a16:creationId xmlns:a16="http://schemas.microsoft.com/office/drawing/2014/main" id="{77772D3F-E1A8-4387-B488-ADF2343B63F2}"/>
              </a:ext>
            </a:extLst>
          </p:cNvPr>
          <p:cNvSpPr txBox="1">
            <a:spLocks/>
          </p:cNvSpPr>
          <p:nvPr/>
        </p:nvSpPr>
        <p:spPr bwMode="auto">
          <a:xfrm>
            <a:off x="457197" y="3792918"/>
            <a:ext cx="11229587" cy="17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rgbClr val="0096D6"/>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endParaRPr lang="en-US" sz="2000">
              <a:solidFill>
                <a:srgbClr val="FF0000"/>
              </a:solidFill>
            </a:endParaRPr>
          </a:p>
          <a:p>
            <a:pPr marL="342891" indent="-342891">
              <a:buFont typeface="Arial" panose="020B0604020202020204" pitchFamily="34" charset="0"/>
              <a:buChar char="•"/>
            </a:pPr>
            <a:r>
              <a:rPr lang="en-US" sz="2000">
                <a:solidFill>
                  <a:srgbClr val="FF0000"/>
                </a:solidFill>
              </a:rPr>
              <a:t>Access the NNDSS Technical Resource Center at    </a:t>
            </a:r>
          </a:p>
          <a:p>
            <a:pPr>
              <a:spcBef>
                <a:spcPts val="0"/>
              </a:spcBef>
            </a:pPr>
            <a:r>
              <a:rPr lang="en-US" sz="2000">
                <a:solidFill>
                  <a:srgbClr val="FF0000"/>
                </a:solidFill>
              </a:rPr>
              <a:t>      </a:t>
            </a:r>
            <a:r>
              <a:rPr lang="en-US" sz="2000">
                <a:solidFill>
                  <a:srgbClr val="FF0000"/>
                </a:solidFill>
                <a:hlinkClick r:id="rId4" tooltip="Link to the NMI Technical Assistance and Training Resource Center at the CDC"/>
              </a:rPr>
              <a:t>https://www.cdc.gov/nndss/trc/</a:t>
            </a:r>
            <a:endParaRPr lang="en-US" sz="2000">
              <a:solidFill>
                <a:srgbClr val="FF0000"/>
              </a:solidFill>
            </a:endParaRPr>
          </a:p>
          <a:p>
            <a:pPr marL="342891" indent="-342891">
              <a:buFont typeface="Arial" panose="020B0604020202020204" pitchFamily="34" charset="0"/>
              <a:buChar char="•"/>
            </a:pPr>
            <a:r>
              <a:rPr lang="en-US" sz="2000">
                <a:solidFill>
                  <a:srgbClr val="FF0000"/>
                </a:solidFill>
              </a:rPr>
              <a:t>Subscribe to monthly NMI Notes news updates at</a:t>
            </a:r>
          </a:p>
          <a:p>
            <a:pPr>
              <a:spcBef>
                <a:spcPts val="0"/>
              </a:spcBef>
            </a:pPr>
            <a:r>
              <a:rPr lang="en-US" sz="2000">
                <a:solidFill>
                  <a:srgbClr val="FF0000"/>
                </a:solidFill>
              </a:rPr>
              <a:t>      </a:t>
            </a:r>
            <a:r>
              <a:rPr lang="en-US" sz="2000">
                <a:solidFill>
                  <a:srgbClr val="FF0000"/>
                </a:solidFill>
                <a:hlinkClick r:id="rId5" tooltip="NMI Notes Update"/>
              </a:rPr>
              <a:t>https://www.cdc.gov/nndss/trc/news/</a:t>
            </a:r>
            <a:endParaRPr lang="en-US" sz="2000" dirty="0">
              <a:solidFill>
                <a:srgbClr val="FF0000"/>
              </a:solidFill>
            </a:endParaRPr>
          </a:p>
        </p:txBody>
      </p:sp>
    </p:spTree>
    <p:extLst>
      <p:ext uri="{BB962C8B-B14F-4D97-AF65-F5344CB8AC3E}">
        <p14:creationId xmlns:p14="http://schemas.microsoft.com/office/powerpoint/2010/main" val="26273706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7800" y="1371601"/>
            <a:ext cx="9144000" cy="2142125"/>
          </a:xfrm>
        </p:spPr>
        <p:txBody>
          <a:bodyPr/>
          <a:lstStyle/>
          <a:p>
            <a:pPr>
              <a:spcAft>
                <a:spcPts val="600"/>
              </a:spcAft>
            </a:pPr>
            <a:r>
              <a:rPr lang="en-US" sz="2800" dirty="0">
                <a:solidFill>
                  <a:srgbClr val="5F5F5F"/>
                </a:solidFill>
                <a:latin typeface="Calibri" panose="020F0502020204030204" pitchFamily="34" charset="0"/>
                <a:cs typeface="Calibri" panose="020F0502020204030204" pitchFamily="34" charset="0"/>
              </a:rPr>
              <a:t>Plan to work as a team across informatics and program teams.</a:t>
            </a:r>
          </a:p>
          <a:p>
            <a:pPr>
              <a:spcAft>
                <a:spcPts val="600"/>
              </a:spcAft>
            </a:pPr>
            <a:r>
              <a:rPr lang="en-US" sz="2800" dirty="0">
                <a:solidFill>
                  <a:srgbClr val="5F5F5F"/>
                </a:solidFill>
                <a:latin typeface="Calibri" panose="020F0502020204030204" pitchFamily="34" charset="0"/>
                <a:cs typeface="Calibri" panose="020F0502020204030204" pitchFamily="34" charset="0"/>
              </a:rPr>
              <a:t>Get people involved early and keep communication open.</a:t>
            </a:r>
          </a:p>
          <a:p>
            <a:pPr>
              <a:spcAft>
                <a:spcPts val="600"/>
              </a:spcAft>
            </a:pPr>
            <a:r>
              <a:rPr lang="en-US" sz="2800" dirty="0">
                <a:solidFill>
                  <a:srgbClr val="5F5F5F"/>
                </a:solidFill>
                <a:latin typeface="Calibri" panose="020F0502020204030204" pitchFamily="34" charset="0"/>
                <a:cs typeface="Calibri" panose="020F0502020204030204" pitchFamily="34" charset="0"/>
              </a:rPr>
              <a:t>Talk to your peers!</a:t>
            </a:r>
          </a:p>
        </p:txBody>
      </p:sp>
      <p:sp>
        <p:nvSpPr>
          <p:cNvPr id="5" name="Title 3"/>
          <p:cNvSpPr>
            <a:spLocks noGrp="1"/>
          </p:cNvSpPr>
          <p:nvPr>
            <p:ph type="title"/>
          </p:nvPr>
        </p:nvSpPr>
        <p:spPr>
          <a:xfrm>
            <a:off x="609600" y="304800"/>
            <a:ext cx="10972800" cy="620170"/>
          </a:xfrm>
        </p:spPr>
        <p:txBody>
          <a:bodyPr/>
          <a:lstStyle/>
          <a:p>
            <a:r>
              <a:rPr lang="en-US" sz="3730" dirty="0">
                <a:latin typeface="Calibri" panose="020F0502020204030204" pitchFamily="34" charset="0"/>
                <a:cs typeface="Calibri" panose="020F0502020204030204" pitchFamily="34" charset="0"/>
              </a:rPr>
              <a:t>Tips and Hints – Project Team</a:t>
            </a:r>
          </a:p>
        </p:txBody>
      </p:sp>
    </p:spTree>
    <p:extLst>
      <p:ext uri="{BB962C8B-B14F-4D97-AF65-F5344CB8AC3E}">
        <p14:creationId xmlns:p14="http://schemas.microsoft.com/office/powerpoint/2010/main" val="416197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7800" y="1371601"/>
            <a:ext cx="9144000" cy="2409890"/>
          </a:xfrm>
        </p:spPr>
        <p:txBody>
          <a:bodyPr/>
          <a:lstStyle/>
          <a:p>
            <a:pPr>
              <a:spcAft>
                <a:spcPts val="600"/>
              </a:spcAft>
            </a:pPr>
            <a:r>
              <a:rPr lang="en-US" sz="2800" dirty="0">
                <a:solidFill>
                  <a:srgbClr val="5F5F5F"/>
                </a:solidFill>
                <a:latin typeface="Calibri" panose="020F0502020204030204" pitchFamily="34" charset="0"/>
                <a:cs typeface="Calibri" panose="020F0502020204030204" pitchFamily="34" charset="0"/>
              </a:rPr>
              <a:t>Think down the line! Review all MMGs before designing solutions and making decisions; plan for the future.</a:t>
            </a:r>
          </a:p>
          <a:p>
            <a:pPr>
              <a:spcAft>
                <a:spcPts val="600"/>
              </a:spcAft>
            </a:pPr>
            <a:r>
              <a:rPr lang="en-US" sz="2800" dirty="0">
                <a:solidFill>
                  <a:srgbClr val="5F5F5F"/>
                </a:solidFill>
                <a:latin typeface="Calibri" panose="020F0502020204030204" pitchFamily="34" charset="0"/>
                <a:cs typeface="Calibri" panose="020F0502020204030204" pitchFamily="34" charset="0"/>
              </a:rPr>
              <a:t>Make a plan for Gen V2 elements that are handled differently across CRFs, systems, and for elements that have different value sets across MMGs.</a:t>
            </a:r>
          </a:p>
        </p:txBody>
      </p:sp>
      <p:sp>
        <p:nvSpPr>
          <p:cNvPr id="5" name="Title 3"/>
          <p:cNvSpPr>
            <a:spLocks noGrp="1"/>
          </p:cNvSpPr>
          <p:nvPr>
            <p:ph type="title"/>
          </p:nvPr>
        </p:nvSpPr>
        <p:spPr>
          <a:xfrm>
            <a:off x="609600" y="304800"/>
            <a:ext cx="10972800" cy="620170"/>
          </a:xfrm>
        </p:spPr>
        <p:txBody>
          <a:bodyPr/>
          <a:lstStyle/>
          <a:p>
            <a:r>
              <a:rPr lang="en-US" sz="3730" dirty="0">
                <a:latin typeface="Calibri" panose="020F0502020204030204" pitchFamily="34" charset="0"/>
                <a:cs typeface="Calibri" panose="020F0502020204030204" pitchFamily="34" charset="0"/>
              </a:rPr>
              <a:t>Tips and Hints – Planning Ahead</a:t>
            </a:r>
          </a:p>
        </p:txBody>
      </p:sp>
    </p:spTree>
    <p:extLst>
      <p:ext uri="{BB962C8B-B14F-4D97-AF65-F5344CB8AC3E}">
        <p14:creationId xmlns:p14="http://schemas.microsoft.com/office/powerpoint/2010/main" val="74455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10972800" cy="620170"/>
          </a:xfrm>
        </p:spPr>
        <p:txBody>
          <a:bodyPr/>
          <a:lstStyle/>
          <a:p>
            <a:r>
              <a:rPr lang="en-US" sz="3730" dirty="0">
                <a:latin typeface="Calibri" panose="020F0502020204030204" pitchFamily="34" charset="0"/>
                <a:cs typeface="Calibri" panose="020F0502020204030204" pitchFamily="34" charset="0"/>
              </a:rPr>
              <a:t>Tips and Hints – Mapping Decisions</a:t>
            </a:r>
          </a:p>
        </p:txBody>
      </p:sp>
      <p:sp>
        <p:nvSpPr>
          <p:cNvPr id="2" name="Text Placeholder 1"/>
          <p:cNvSpPr>
            <a:spLocks noGrp="1"/>
          </p:cNvSpPr>
          <p:nvPr>
            <p:ph type="body" sz="quarter" idx="10"/>
          </p:nvPr>
        </p:nvSpPr>
        <p:spPr>
          <a:xfrm>
            <a:off x="1447800" y="1219200"/>
            <a:ext cx="9067800" cy="4296561"/>
          </a:xfrm>
        </p:spPr>
        <p:txBody>
          <a:bodyPr/>
          <a:lstStyle/>
          <a:p>
            <a:pPr>
              <a:spcAft>
                <a:spcPts val="600"/>
              </a:spcAft>
            </a:pPr>
            <a:r>
              <a:rPr lang="en-US" sz="2800" dirty="0">
                <a:solidFill>
                  <a:srgbClr val="5F5F5F"/>
                </a:solidFill>
                <a:latin typeface="Calibri" panose="020F0502020204030204" pitchFamily="34" charset="0"/>
                <a:cs typeface="Calibri" panose="020F0502020204030204" pitchFamily="34" charset="0"/>
              </a:rPr>
              <a:t>Decide on mapping approaches when elements don’t align 1:1.</a:t>
            </a:r>
          </a:p>
          <a:p>
            <a:pPr>
              <a:spcAft>
                <a:spcPts val="600"/>
              </a:spcAft>
            </a:pPr>
            <a:r>
              <a:rPr lang="en-US" sz="2800" dirty="0">
                <a:solidFill>
                  <a:srgbClr val="5F5F5F"/>
                </a:solidFill>
                <a:latin typeface="Calibri" panose="020F0502020204030204" pitchFamily="34" charset="0"/>
                <a:cs typeface="Calibri" panose="020F0502020204030204" pitchFamily="34" charset="0"/>
              </a:rPr>
              <a:t>Free text is a challenge – can’t code to standard code sets easily. </a:t>
            </a:r>
          </a:p>
          <a:p>
            <a:pPr>
              <a:spcAft>
                <a:spcPts val="600"/>
              </a:spcAft>
            </a:pPr>
            <a:r>
              <a:rPr lang="en-US" sz="2800" dirty="0">
                <a:solidFill>
                  <a:srgbClr val="5F5F5F"/>
                </a:solidFill>
                <a:latin typeface="Calibri" panose="020F0502020204030204" pitchFamily="34" charset="0"/>
                <a:cs typeface="Calibri" panose="020F0502020204030204" pitchFamily="34" charset="0"/>
              </a:rPr>
              <a:t>Some questions are similar. Some MMGs capture raw data and interpretive data. Be ready to make decisions on handling these situations: ask a question in several ways? Map all to one question? Use calculations to transform data?</a:t>
            </a:r>
          </a:p>
        </p:txBody>
      </p:sp>
    </p:spTree>
    <p:extLst>
      <p:ext uri="{BB962C8B-B14F-4D97-AF65-F5344CB8AC3E}">
        <p14:creationId xmlns:p14="http://schemas.microsoft.com/office/powerpoint/2010/main" val="394374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7800" y="1371601"/>
            <a:ext cx="9372600" cy="4296561"/>
          </a:xfrm>
        </p:spPr>
        <p:txBody>
          <a:bodyPr/>
          <a:lstStyle/>
          <a:p>
            <a:pPr>
              <a:spcAft>
                <a:spcPts val="600"/>
              </a:spcAft>
            </a:pPr>
            <a:r>
              <a:rPr lang="en-US" sz="2800" dirty="0">
                <a:solidFill>
                  <a:srgbClr val="5F5F5F"/>
                </a:solidFill>
                <a:latin typeface="Calibri" panose="020F0502020204030204" pitchFamily="34" charset="0"/>
                <a:cs typeface="Calibri" panose="020F0502020204030204" pitchFamily="34" charset="0"/>
              </a:rPr>
              <a:t>Understand how things happen in your system: how to merge cases, change condition code, change case status, and rescind cases. Identify and test all ways that a case status can change to not a case.</a:t>
            </a:r>
          </a:p>
          <a:p>
            <a:pPr>
              <a:spcAft>
                <a:spcPts val="600"/>
              </a:spcAft>
            </a:pPr>
            <a:r>
              <a:rPr lang="en-US" sz="2800" dirty="0">
                <a:solidFill>
                  <a:srgbClr val="5F5F5F"/>
                </a:solidFill>
                <a:latin typeface="Calibri" panose="020F0502020204030204" pitchFamily="34" charset="0"/>
                <a:cs typeface="Calibri" panose="020F0502020204030204" pitchFamily="34" charset="0"/>
              </a:rPr>
              <a:t>Find the outliers – unusual situations – and create test cases to understand how your system responds.</a:t>
            </a:r>
          </a:p>
          <a:p>
            <a:pPr>
              <a:spcAft>
                <a:spcPts val="600"/>
              </a:spcAft>
            </a:pPr>
            <a:r>
              <a:rPr lang="en-US" sz="2800" dirty="0">
                <a:solidFill>
                  <a:srgbClr val="5F5F5F"/>
                </a:solidFill>
                <a:latin typeface="Calibri" panose="020F0502020204030204" pitchFamily="34" charset="0"/>
                <a:cs typeface="Calibri" panose="020F0502020204030204" pitchFamily="34" charset="0"/>
              </a:rPr>
              <a:t>Clearly indicate the cases you want CDC to count. Retain message history (case IDs and other required fields) to delete or rescind cases.</a:t>
            </a:r>
          </a:p>
        </p:txBody>
      </p:sp>
      <p:sp>
        <p:nvSpPr>
          <p:cNvPr id="5" name="Title 3"/>
          <p:cNvSpPr>
            <a:spLocks noGrp="1"/>
          </p:cNvSpPr>
          <p:nvPr>
            <p:ph type="title"/>
          </p:nvPr>
        </p:nvSpPr>
        <p:spPr>
          <a:xfrm>
            <a:off x="609600" y="304800"/>
            <a:ext cx="10972800" cy="620170"/>
          </a:xfrm>
        </p:spPr>
        <p:txBody>
          <a:bodyPr/>
          <a:lstStyle/>
          <a:p>
            <a:r>
              <a:rPr lang="en-US" sz="3730" dirty="0">
                <a:latin typeface="Calibri" panose="020F0502020204030204" pitchFamily="34" charset="0"/>
                <a:cs typeface="Calibri" panose="020F0502020204030204" pitchFamily="34" charset="0"/>
              </a:rPr>
              <a:t>Tips and Hints - System</a:t>
            </a:r>
          </a:p>
        </p:txBody>
      </p:sp>
    </p:spTree>
    <p:extLst>
      <p:ext uri="{BB962C8B-B14F-4D97-AF65-F5344CB8AC3E}">
        <p14:creationId xmlns:p14="http://schemas.microsoft.com/office/powerpoint/2010/main" val="112157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7800" y="1371600"/>
            <a:ext cx="9448800" cy="2409890"/>
          </a:xfrm>
        </p:spPr>
        <p:txBody>
          <a:bodyPr/>
          <a:lstStyle/>
          <a:p>
            <a:pPr>
              <a:spcAft>
                <a:spcPts val="600"/>
              </a:spcAft>
            </a:pPr>
            <a:r>
              <a:rPr lang="en-US" sz="2800" dirty="0">
                <a:solidFill>
                  <a:srgbClr val="5F5F5F"/>
                </a:solidFill>
                <a:latin typeface="Calibri" panose="020F0502020204030204" pitchFamily="34" charset="0"/>
                <a:cs typeface="Calibri" panose="020F0502020204030204" pitchFamily="34" charset="0"/>
              </a:rPr>
              <a:t>Determine the appropriate mechanism for transporting messages to CDC and understand the different environments to send to at CDC. </a:t>
            </a:r>
          </a:p>
          <a:p>
            <a:pPr>
              <a:spcAft>
                <a:spcPts val="600"/>
              </a:spcAft>
            </a:pPr>
            <a:r>
              <a:rPr lang="en-US" sz="2800" dirty="0">
                <a:solidFill>
                  <a:srgbClr val="5F5F5F"/>
                </a:solidFill>
                <a:latin typeface="Calibri" panose="020F0502020204030204" pitchFamily="34" charset="0"/>
                <a:cs typeface="Calibri" panose="020F0502020204030204" pitchFamily="34" charset="0"/>
              </a:rPr>
              <a:t>Define approach for post-production troubleshooting and identifying missing messages.</a:t>
            </a:r>
          </a:p>
        </p:txBody>
      </p:sp>
      <p:sp>
        <p:nvSpPr>
          <p:cNvPr id="5" name="Title 3"/>
          <p:cNvSpPr>
            <a:spLocks noGrp="1"/>
          </p:cNvSpPr>
          <p:nvPr>
            <p:ph type="title"/>
          </p:nvPr>
        </p:nvSpPr>
        <p:spPr>
          <a:xfrm>
            <a:off x="609600" y="304800"/>
            <a:ext cx="10972800" cy="620170"/>
          </a:xfrm>
        </p:spPr>
        <p:txBody>
          <a:bodyPr/>
          <a:lstStyle/>
          <a:p>
            <a:r>
              <a:rPr lang="en-US" sz="3730" dirty="0">
                <a:latin typeface="Calibri" panose="020F0502020204030204" pitchFamily="34" charset="0"/>
                <a:cs typeface="Calibri" panose="020F0502020204030204" pitchFamily="34" charset="0"/>
              </a:rPr>
              <a:t>Tips and Hints - Troubleshooting</a:t>
            </a:r>
          </a:p>
        </p:txBody>
      </p:sp>
    </p:spTree>
    <p:extLst>
      <p:ext uri="{BB962C8B-B14F-4D97-AF65-F5344CB8AC3E}">
        <p14:creationId xmlns:p14="http://schemas.microsoft.com/office/powerpoint/2010/main" val="222751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10972800" cy="620170"/>
          </a:xfrm>
        </p:spPr>
        <p:txBody>
          <a:bodyPr/>
          <a:lstStyle/>
          <a:p>
            <a:r>
              <a:rPr lang="en-US" sz="3730" dirty="0">
                <a:latin typeface="Calibri" panose="020F0502020204030204" pitchFamily="34" charset="0"/>
                <a:cs typeface="Calibri" panose="020F0502020204030204" pitchFamily="34" charset="0"/>
              </a:rPr>
              <a:t>Resources to Help </a:t>
            </a:r>
          </a:p>
        </p:txBody>
      </p:sp>
      <p:sp>
        <p:nvSpPr>
          <p:cNvPr id="2" name="Text Placeholder 1"/>
          <p:cNvSpPr>
            <a:spLocks noGrp="1"/>
          </p:cNvSpPr>
          <p:nvPr>
            <p:ph type="body" sz="quarter" idx="10"/>
          </p:nvPr>
        </p:nvSpPr>
        <p:spPr>
          <a:xfrm>
            <a:off x="609600" y="1371600"/>
            <a:ext cx="9601200" cy="3170099"/>
          </a:xfrm>
        </p:spPr>
        <p:txBody>
          <a:bodyPr/>
          <a:lstStyle/>
          <a:p>
            <a:pPr marL="0" indent="0">
              <a:buNone/>
            </a:pPr>
            <a:r>
              <a:rPr lang="en-US" b="1" dirty="0">
                <a:solidFill>
                  <a:srgbClr val="5F5F5F"/>
                </a:solidFill>
                <a:latin typeface="Calibri" panose="020F0502020204030204" pitchFamily="34" charset="0"/>
                <a:cs typeface="Calibri" panose="020F0502020204030204" pitchFamily="34" charset="0"/>
              </a:rPr>
              <a:t>Newly Redesigned NNDSS Training Resource Center</a:t>
            </a:r>
          </a:p>
          <a:p>
            <a:r>
              <a:rPr lang="en-US" sz="2800" dirty="0">
                <a:solidFill>
                  <a:srgbClr val="5F5F5F"/>
                </a:solidFill>
                <a:latin typeface="Calibri" panose="020F0502020204030204" pitchFamily="34" charset="0"/>
                <a:cs typeface="Calibri" panose="020F0502020204030204" pitchFamily="34" charset="0"/>
              </a:rPr>
              <a:t>Implementation Guidebook</a:t>
            </a:r>
          </a:p>
          <a:p>
            <a:r>
              <a:rPr lang="en-US" sz="2800" dirty="0">
                <a:solidFill>
                  <a:srgbClr val="5F5F5F"/>
                </a:solidFill>
                <a:latin typeface="Calibri" panose="020F0502020204030204" pitchFamily="34" charset="0"/>
                <a:cs typeface="Calibri" panose="020F0502020204030204" pitchFamily="34" charset="0"/>
              </a:rPr>
              <a:t>Message Mapping Guides</a:t>
            </a:r>
          </a:p>
          <a:p>
            <a:r>
              <a:rPr lang="en-US" sz="2800" dirty="0">
                <a:solidFill>
                  <a:srgbClr val="5F5F5F"/>
                </a:solidFill>
                <a:latin typeface="Calibri" panose="020F0502020204030204" pitchFamily="34" charset="0"/>
                <a:cs typeface="Calibri" panose="020F0502020204030204" pitchFamily="34" charset="0"/>
              </a:rPr>
              <a:t>Test Scenarios</a:t>
            </a:r>
          </a:p>
          <a:p>
            <a:r>
              <a:rPr lang="en-US" sz="2800" dirty="0">
                <a:solidFill>
                  <a:srgbClr val="5F5F5F"/>
                </a:solidFill>
                <a:latin typeface="Calibri" panose="020F0502020204030204" pitchFamily="34" charset="0"/>
                <a:cs typeface="Calibri" panose="020F0502020204030204" pitchFamily="34" charset="0"/>
              </a:rPr>
              <a:t>Test Messages</a:t>
            </a:r>
          </a:p>
          <a:p>
            <a:r>
              <a:rPr lang="en-US" sz="2800" dirty="0">
                <a:solidFill>
                  <a:srgbClr val="5F5F5F"/>
                </a:solidFill>
                <a:latin typeface="Calibri" panose="020F0502020204030204" pitchFamily="34" charset="0"/>
                <a:cs typeface="Calibri" panose="020F0502020204030204" pitchFamily="34" charset="0"/>
              </a:rPr>
              <a:t>FAQs</a:t>
            </a:r>
          </a:p>
        </p:txBody>
      </p:sp>
      <p:sp>
        <p:nvSpPr>
          <p:cNvPr id="5" name="Rectangle 4">
            <a:extLst>
              <a:ext uri="{FF2B5EF4-FFF2-40B4-BE49-F238E27FC236}">
                <a16:creationId xmlns:a16="http://schemas.microsoft.com/office/drawing/2014/main" id="{2D79665C-DE25-4ED7-AAF7-2C7527D35F63}"/>
              </a:ext>
            </a:extLst>
          </p:cNvPr>
          <p:cNvSpPr/>
          <p:nvPr/>
        </p:nvSpPr>
        <p:spPr>
          <a:xfrm>
            <a:off x="3507187" y="5034141"/>
            <a:ext cx="4365362" cy="369332"/>
          </a:xfrm>
          <a:prstGeom prst="rect">
            <a:avLst/>
          </a:prstGeom>
        </p:spPr>
        <p:txBody>
          <a:bodyPr wrap="none">
            <a:spAutoFit/>
          </a:bodyPr>
          <a:lstStyle/>
          <a:p>
            <a:pPr lvl="0">
              <a:defRPr/>
            </a:pPr>
            <a:r>
              <a:rPr lang="en-US" dirty="0">
                <a:solidFill>
                  <a:srgbClr val="FF0000"/>
                </a:solidFill>
              </a:rPr>
              <a:t>https://www.cdc.gov/nndss/trc/index.html</a:t>
            </a: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08850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1"/>
            <a:ext cx="9829800" cy="620170"/>
          </a:xfrm>
        </p:spPr>
        <p:txBody>
          <a:bodyPr/>
          <a:lstStyle/>
          <a:p>
            <a:r>
              <a:rPr lang="en-US" sz="3730" dirty="0">
                <a:latin typeface="Calibri" panose="020F0502020204030204" pitchFamily="34" charset="0"/>
                <a:cs typeface="Calibri" panose="020F0502020204030204" pitchFamily="34" charset="0"/>
              </a:rPr>
              <a:t>Implementation Spreadsheet Updates</a:t>
            </a:r>
          </a:p>
        </p:txBody>
      </p:sp>
      <p:sp>
        <p:nvSpPr>
          <p:cNvPr id="2" name="Text Placeholder 1"/>
          <p:cNvSpPr>
            <a:spLocks noGrp="1"/>
          </p:cNvSpPr>
          <p:nvPr>
            <p:ph type="body" sz="quarter" idx="10"/>
          </p:nvPr>
        </p:nvSpPr>
        <p:spPr>
          <a:xfrm>
            <a:off x="1981200" y="1371601"/>
            <a:ext cx="8229600" cy="2579168"/>
          </a:xfrm>
        </p:spPr>
        <p:txBody>
          <a:bodyPr/>
          <a:lstStyle/>
          <a:p>
            <a:r>
              <a:rPr lang="en-US" sz="2800" dirty="0">
                <a:latin typeface="Calibri" panose="020F0502020204030204" pitchFamily="34" charset="0"/>
                <a:cs typeface="Calibri" panose="020F0502020204030204" pitchFamily="34" charset="0"/>
              </a:rPr>
              <a:t>Formerly all Gen v2-based MMGs consolidated.</a:t>
            </a:r>
          </a:p>
          <a:p>
            <a:r>
              <a:rPr lang="en-US" sz="2800" dirty="0">
                <a:latin typeface="Calibri" panose="020F0502020204030204" pitchFamily="34" charset="0"/>
                <a:cs typeface="Calibri" panose="020F0502020204030204" pitchFamily="34" charset="0"/>
              </a:rPr>
              <a:t>Now broken into separate, MMG-specific docs.</a:t>
            </a:r>
          </a:p>
          <a:p>
            <a:r>
              <a:rPr lang="en-US" sz="2800" dirty="0">
                <a:latin typeface="Calibri" panose="020F0502020204030204" pitchFamily="34" charset="0"/>
                <a:cs typeface="Calibri" panose="020F0502020204030204" pitchFamily="34" charset="0"/>
              </a:rPr>
              <a:t>Gen V2 elements still included in each MMG-specific version.</a:t>
            </a:r>
          </a:p>
          <a:p>
            <a:endParaRPr lang="en-US" dirty="0"/>
          </a:p>
        </p:txBody>
      </p:sp>
    </p:spTree>
    <p:extLst>
      <p:ext uri="{BB962C8B-B14F-4D97-AF65-F5344CB8AC3E}">
        <p14:creationId xmlns:p14="http://schemas.microsoft.com/office/powerpoint/2010/main" val="222230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8809" y="4549676"/>
            <a:ext cx="11627085" cy="39087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5F5F5F"/>
                </a:solidFill>
                <a:effectLst/>
                <a:uLnTx/>
                <a:uFillTx/>
                <a:latin typeface="Calibri" panose="020F0502020204030204" pitchFamily="34" charset="0"/>
                <a:cs typeface="Arial" panose="020B0604020202020204" pitchFamily="34" charset="0"/>
              </a:rPr>
              <a:t>Lesliann Helmus, MSPH, CHTS-CP</a:t>
            </a:r>
            <a:r>
              <a:rPr kumimoji="0" lang="en-US" b="1" i="0" u="none" strike="noStrike" kern="1200" cap="none" spc="0" normalizeH="0" baseline="0" noProof="0" dirty="0">
                <a:ln>
                  <a:noFill/>
                </a:ln>
                <a:solidFill>
                  <a:srgbClr val="C00000"/>
                </a:solidFill>
                <a:effectLst/>
                <a:uLnTx/>
                <a:uFillTx/>
                <a:latin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rPr>
              <a:t>Associate Director for Surveillance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5F5F5F"/>
                </a:solidFill>
                <a:effectLst/>
                <a:uLnTx/>
                <a:uFillTx/>
                <a:latin typeface="Calibri" panose="020F0502020204030204" pitchFamily="34" charset="0"/>
                <a:cs typeface="Arial" panose="020B0604020202020204" pitchFamily="34" charset="0"/>
              </a:rPr>
              <a:t>Michele Hoover</a:t>
            </a:r>
            <a:r>
              <a:rPr kumimoji="0" lang="en-US" b="1" i="0" u="none" strike="noStrike" kern="1200" cap="none" spc="0" normalizeH="0" baseline="0" noProof="0" dirty="0">
                <a:ln>
                  <a:noFill/>
                </a:ln>
                <a:solidFill>
                  <a:srgbClr val="C00000"/>
                </a:solidFill>
                <a:effectLst/>
                <a:uLnTx/>
                <a:uFillTx/>
                <a:latin typeface="Calibri" panose="020F0502020204030204" pitchFamily="34" charset="0"/>
                <a:cs typeface="Arial" panose="020B0604020202020204" pitchFamily="34" charset="0"/>
              </a:rPr>
              <a:t>	</a:t>
            </a:r>
            <a:endParaRPr kumimoji="0" lang="en-US" b="0"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rPr>
              <a:t>Lead, State Implementation and Technical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96D6"/>
              </a:solidFill>
              <a:latin typeface="Calibri" panose="020F0502020204030204" pitchFamily="34" charset="0"/>
              <a:cs typeface="Arial" panose="020B0604020202020204" pitchFamily="34" charset="0"/>
            </a:endParaRPr>
          </a:p>
          <a:p>
            <a:pPr lvl="0">
              <a:defRPr/>
            </a:pPr>
            <a:r>
              <a:rPr lang="en-US" b="1" dirty="0">
                <a:solidFill>
                  <a:srgbClr val="5F5F5F"/>
                </a:solidFill>
                <a:latin typeface="Calibri" panose="020F0502020204030204" pitchFamily="34" charset="0"/>
                <a:cs typeface="Arial" panose="020B0604020202020204" pitchFamily="34" charset="0"/>
              </a:rPr>
              <a:t>Loretta Foster, MPH</a:t>
            </a:r>
            <a:endParaRPr lang="en-US" dirty="0">
              <a:solidFill>
                <a:srgbClr val="5F5F5F"/>
              </a:solidFill>
              <a:latin typeface="Calibri" panose="020F0502020204030204" pitchFamily="34" charset="0"/>
              <a:cs typeface="Arial" panose="020B0604020202020204" pitchFamily="34" charset="0"/>
            </a:endParaRPr>
          </a:p>
          <a:p>
            <a:pPr lvl="0">
              <a:defRPr/>
            </a:pPr>
            <a:r>
              <a:rPr lang="en-US" b="1" dirty="0">
                <a:solidFill>
                  <a:srgbClr val="0096D6"/>
                </a:solidFill>
                <a:latin typeface="Calibri" panose="020F0502020204030204" pitchFamily="34" charset="0"/>
                <a:cs typeface="Arial" panose="020B0604020202020204" pitchFamily="34" charset="0"/>
              </a:rPr>
              <a:t>Epidemiologist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96D6"/>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9" name="Title 8"/>
          <p:cNvSpPr>
            <a:spLocks noGrp="1"/>
          </p:cNvSpPr>
          <p:nvPr>
            <p:ph type="title"/>
          </p:nvPr>
        </p:nvSpPr>
        <p:spPr>
          <a:xfrm>
            <a:off x="1492926" y="3050497"/>
            <a:ext cx="10866223" cy="1155779"/>
          </a:xfrm>
        </p:spPr>
        <p:txBody>
          <a:bodyPr/>
          <a:lstStyle/>
          <a:p>
            <a:pPr marL="0" marR="0" lvl="0" indent="0" algn="l" defTabSz="914400" rtl="0" eaLnBrk="0" fontAlgn="base" latinLnBrk="0" hangingPunct="0">
              <a:lnSpc>
                <a:spcPts val="4000"/>
              </a:lnSpc>
              <a:spcBef>
                <a:spcPct val="0"/>
              </a:spcBef>
              <a:spcAft>
                <a:spcPct val="0"/>
              </a:spcAft>
              <a:buClrTx/>
              <a:buSzTx/>
              <a:buFontTx/>
              <a:buNone/>
              <a:tabLst/>
              <a:defRPr/>
            </a:pPr>
            <a:r>
              <a:rPr lang="en-US" sz="3730" dirty="0"/>
              <a:t>Additional Highlights from 2018 PHI Conference</a:t>
            </a:r>
          </a:p>
        </p:txBody>
      </p:sp>
    </p:spTree>
    <p:extLst>
      <p:ext uri="{BB962C8B-B14F-4D97-AF65-F5344CB8AC3E}">
        <p14:creationId xmlns:p14="http://schemas.microsoft.com/office/powerpoint/2010/main" val="4341746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sz="3600" dirty="0"/>
              <a:t> Intro to the MMG Authoring Tool</a:t>
            </a:r>
            <a:endParaRPr lang="en-US" sz="3730" dirty="0">
              <a:solidFill>
                <a:srgbClr val="0F56DC"/>
              </a:solidFill>
            </a:endParaRPr>
          </a:p>
        </p:txBody>
      </p:sp>
      <p:sp>
        <p:nvSpPr>
          <p:cNvPr id="3" name="Text Placeholder 2"/>
          <p:cNvSpPr>
            <a:spLocks noGrp="1"/>
          </p:cNvSpPr>
          <p:nvPr>
            <p:ph type="body" sz="quarter" idx="10"/>
          </p:nvPr>
        </p:nvSpPr>
        <p:spPr>
          <a:xfrm>
            <a:off x="609600" y="1291909"/>
            <a:ext cx="10972800" cy="4455584"/>
          </a:xfrm>
        </p:spPr>
        <p:txBody>
          <a:bodyPr/>
          <a:lstStyle/>
          <a:p>
            <a:r>
              <a:rPr lang="en-US" dirty="0"/>
              <a:t>What is the tool?</a:t>
            </a:r>
          </a:p>
          <a:p>
            <a:pPr lvl="1"/>
            <a:r>
              <a:rPr lang="en-US" dirty="0"/>
              <a:t>Web-based application</a:t>
            </a:r>
          </a:p>
          <a:p>
            <a:pPr lvl="1"/>
            <a:r>
              <a:rPr lang="en-US" dirty="0"/>
              <a:t>Automates components of MMG production</a:t>
            </a:r>
          </a:p>
          <a:p>
            <a:pPr lvl="1"/>
            <a:r>
              <a:rPr lang="en-US" dirty="0"/>
              <a:t>Utilizes microservice architecture</a:t>
            </a:r>
          </a:p>
          <a:p>
            <a:pPr lvl="1"/>
            <a:r>
              <a:rPr lang="en-US" dirty="0"/>
              <a:t>Leveraged multiple CDC foundation services</a:t>
            </a:r>
          </a:p>
          <a:p>
            <a:r>
              <a:rPr lang="en-US" dirty="0"/>
              <a:t>What does the tool do?</a:t>
            </a:r>
          </a:p>
          <a:p>
            <a:pPr lvl="1"/>
            <a:r>
              <a:rPr lang="en-US" dirty="0"/>
              <a:t>Facilitates harmonization and standardization of data elements</a:t>
            </a:r>
          </a:p>
          <a:p>
            <a:pPr lvl="1"/>
            <a:r>
              <a:rPr lang="en-US" dirty="0"/>
              <a:t>Decreases the time and resources needed to develop an MMG</a:t>
            </a:r>
          </a:p>
          <a:p>
            <a:pPr lvl="1"/>
            <a:r>
              <a:rPr lang="en-US" dirty="0"/>
              <a:t>Increases MMG transparency and document sharing</a:t>
            </a:r>
          </a:p>
          <a:p>
            <a:pPr lvl="1"/>
            <a:r>
              <a:rPr lang="en-US" dirty="0"/>
              <a:t>Standardizes the MMG format and HL7 references within the guide</a:t>
            </a:r>
          </a:p>
          <a:p>
            <a:pPr lvl="1"/>
            <a:endParaRPr lang="en-US" dirty="0"/>
          </a:p>
        </p:txBody>
      </p:sp>
    </p:spTree>
    <p:extLst>
      <p:ext uri="{BB962C8B-B14F-4D97-AF65-F5344CB8AC3E}">
        <p14:creationId xmlns:p14="http://schemas.microsoft.com/office/powerpoint/2010/main" val="297441689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title="Diagram "/>
          <p:cNvGraphicFramePr/>
          <p:nvPr>
            <p:extLst>
              <p:ext uri="{D42A27DB-BD31-4B8C-83A1-F6EECF244321}">
                <p14:modId xmlns:p14="http://schemas.microsoft.com/office/powerpoint/2010/main" val="1717105866"/>
              </p:ext>
            </p:extLst>
          </p:nvPr>
        </p:nvGraphicFramePr>
        <p:xfrm>
          <a:off x="609600" y="1446074"/>
          <a:ext cx="10972800" cy="4720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09600" y="91759"/>
            <a:ext cx="10972800" cy="1143000"/>
          </a:xfrm>
        </p:spPr>
        <p:txBody>
          <a:bodyPr/>
          <a:lstStyle/>
          <a:p>
            <a:r>
              <a:rPr lang="en-US" sz="3730" dirty="0"/>
              <a:t>Harmonization and Standardization of Data Elements</a:t>
            </a:r>
            <a:endParaRPr lang="en-US" sz="3730" dirty="0">
              <a:solidFill>
                <a:srgbClr val="0F56DC"/>
              </a:solidFill>
            </a:endParaRPr>
          </a:p>
        </p:txBody>
      </p:sp>
    </p:spTree>
    <p:extLst>
      <p:ext uri="{BB962C8B-B14F-4D97-AF65-F5344CB8AC3E}">
        <p14:creationId xmlns:p14="http://schemas.microsoft.com/office/powerpoint/2010/main" val="28389896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3" name="Content Placeholder 2"/>
          <p:cNvSpPr>
            <a:spLocks noGrp="1"/>
          </p:cNvSpPr>
          <p:nvPr>
            <p:ph type="body" sz="quarter" idx="10"/>
          </p:nvPr>
        </p:nvSpPr>
        <p:spPr>
          <a:xfrm>
            <a:off x="609600" y="1544383"/>
            <a:ext cx="10475167" cy="4984751"/>
          </a:xfrm>
        </p:spPr>
        <p:txBody>
          <a:bodyPr/>
          <a:lstStyle/>
          <a:p>
            <a:pPr>
              <a:spcBef>
                <a:spcPts val="600"/>
              </a:spcBef>
              <a:spcAft>
                <a:spcPts val="600"/>
              </a:spcAft>
            </a:pPr>
            <a:r>
              <a:rPr lang="en-US" sz="2700" dirty="0"/>
              <a:t>Welcome and Announcements</a:t>
            </a:r>
          </a:p>
          <a:p>
            <a:pPr>
              <a:spcBef>
                <a:spcPts val="600"/>
              </a:spcBef>
              <a:spcAft>
                <a:spcPts val="600"/>
              </a:spcAft>
            </a:pPr>
            <a:r>
              <a:rPr lang="en-US" sz="2700" dirty="0"/>
              <a:t>NNDSS Highlights from the 2018 PHI Conference </a:t>
            </a:r>
          </a:p>
          <a:p>
            <a:pPr lvl="1">
              <a:spcBef>
                <a:spcPts val="600"/>
              </a:spcBef>
              <a:spcAft>
                <a:spcPts val="600"/>
              </a:spcAft>
            </a:pPr>
            <a:r>
              <a:rPr lang="en-US" sz="2700" dirty="0"/>
              <a:t>Laura Carlton, APHL </a:t>
            </a:r>
          </a:p>
          <a:p>
            <a:pPr lvl="1">
              <a:spcBef>
                <a:spcPts val="600"/>
              </a:spcBef>
              <a:spcAft>
                <a:spcPts val="600"/>
              </a:spcAft>
            </a:pPr>
            <a:r>
              <a:rPr lang="en-US" sz="2700" dirty="0"/>
              <a:t>Lesliann Helmus, Michele Hoover, and Loretta Foster, CDC</a:t>
            </a:r>
          </a:p>
          <a:p>
            <a:pPr>
              <a:spcBef>
                <a:spcPts val="600"/>
              </a:spcBef>
              <a:spcAft>
                <a:spcPts val="600"/>
              </a:spcAft>
            </a:pPr>
            <a:r>
              <a:rPr lang="en-US" sz="2700" dirty="0">
                <a:solidFill>
                  <a:srgbClr val="5F5F5F"/>
                </a:solidFill>
              </a:rPr>
              <a:t>Walkthrough of the New Technical Assistance and Training Resource Center </a:t>
            </a:r>
          </a:p>
          <a:p>
            <a:pPr lvl="1">
              <a:spcBef>
                <a:spcPts val="600"/>
              </a:spcBef>
              <a:spcAft>
                <a:spcPts val="600"/>
              </a:spcAft>
            </a:pPr>
            <a:r>
              <a:rPr lang="en-US" sz="2700" dirty="0">
                <a:solidFill>
                  <a:srgbClr val="5F5F5F"/>
                </a:solidFill>
              </a:rPr>
              <a:t>Patricia Joseph, CDC</a:t>
            </a:r>
          </a:p>
          <a:p>
            <a:pPr>
              <a:spcBef>
                <a:spcPts val="600"/>
              </a:spcBef>
              <a:spcAft>
                <a:spcPts val="600"/>
              </a:spcAft>
            </a:pPr>
            <a:r>
              <a:rPr lang="en-US" sz="2700" dirty="0">
                <a:solidFill>
                  <a:srgbClr val="5F5F5F"/>
                </a:solidFill>
              </a:rPr>
              <a:t>Questions and Answers </a:t>
            </a:r>
            <a:endParaRPr lang="en-US" sz="2700" dirty="0"/>
          </a:p>
          <a:p>
            <a:pPr marL="609585" lvl="1" indent="0">
              <a:spcBef>
                <a:spcPts val="600"/>
              </a:spcBef>
              <a:spcAft>
                <a:spcPts val="600"/>
              </a:spcAft>
              <a:buNone/>
            </a:pPr>
            <a:endParaRPr lang="en-US" sz="2800" dirty="0"/>
          </a:p>
          <a:p>
            <a:pPr marL="0" indent="0">
              <a:spcBef>
                <a:spcPts val="600"/>
              </a:spcBef>
              <a:spcAft>
                <a:spcPts val="600"/>
              </a:spcAft>
              <a:buNone/>
            </a:pPr>
            <a:endParaRPr lang="en-US" sz="2800" dirty="0"/>
          </a:p>
        </p:txBody>
      </p:sp>
      <p:sp>
        <p:nvSpPr>
          <p:cNvPr id="16" name="Title 15"/>
          <p:cNvSpPr>
            <a:spLocks noGrp="1"/>
          </p:cNvSpPr>
          <p:nvPr>
            <p:ph type="title"/>
          </p:nvPr>
        </p:nvSpPr>
        <p:spPr>
          <a:xfrm>
            <a:off x="609600" y="418192"/>
            <a:ext cx="10972800" cy="623162"/>
          </a:xfrm>
        </p:spPr>
        <p:txBody>
          <a:bodyPr anchor="t"/>
          <a:lstStyle/>
          <a:p>
            <a:r>
              <a:rPr lang="en-US" sz="4000" dirty="0"/>
              <a:t>Agenda</a:t>
            </a:r>
          </a:p>
        </p:txBody>
      </p:sp>
    </p:spTree>
    <p:extLst>
      <p:ext uri="{BB962C8B-B14F-4D97-AF65-F5344CB8AC3E}">
        <p14:creationId xmlns:p14="http://schemas.microsoft.com/office/powerpoint/2010/main" val="15702022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91440"/>
            <a:ext cx="10972800" cy="1143000"/>
          </a:xfrm>
        </p:spPr>
        <p:txBody>
          <a:bodyPr/>
          <a:lstStyle/>
          <a:p>
            <a:r>
              <a:rPr lang="en-US" sz="3730" dirty="0"/>
              <a:t>New MMG Development Process</a:t>
            </a:r>
            <a:endParaRPr lang="en-US" sz="3730" dirty="0">
              <a:solidFill>
                <a:srgbClr val="0F56DC"/>
              </a:solidFill>
            </a:endParaRPr>
          </a:p>
        </p:txBody>
      </p:sp>
      <p:sp>
        <p:nvSpPr>
          <p:cNvPr id="3" name="Text Placeholder 2"/>
          <p:cNvSpPr>
            <a:spLocks noGrp="1"/>
          </p:cNvSpPr>
          <p:nvPr>
            <p:ph type="body" sz="quarter" idx="10"/>
          </p:nvPr>
        </p:nvSpPr>
        <p:spPr>
          <a:xfrm>
            <a:off x="567690" y="1183979"/>
            <a:ext cx="10972800" cy="4455584"/>
          </a:xfrm>
        </p:spPr>
        <p:txBody>
          <a:bodyPr/>
          <a:lstStyle/>
          <a:p>
            <a:r>
              <a:rPr lang="en-US" sz="2500" dirty="0"/>
              <a:t>Decrease in MMG Development Time</a:t>
            </a:r>
          </a:p>
          <a:p>
            <a:pPr lvl="1"/>
            <a:r>
              <a:rPr lang="en-US" sz="2500" dirty="0"/>
              <a:t>Previous MMG Development was Approximately 8.5 Months</a:t>
            </a:r>
          </a:p>
          <a:p>
            <a:pPr lvl="1"/>
            <a:r>
              <a:rPr lang="en-US" sz="2500" dirty="0"/>
              <a:t>New Development is Approximately 4.5 Months</a:t>
            </a:r>
          </a:p>
          <a:p>
            <a:pPr lvl="2"/>
            <a:r>
              <a:rPr lang="en-US" sz="2500" dirty="0"/>
              <a:t>Process Piloted on the Trichinellosis and Tuberculosis MMGs</a:t>
            </a:r>
          </a:p>
          <a:p>
            <a:r>
              <a:rPr lang="en-US" sz="2500" dirty="0"/>
              <a:t>Combined MMG Development Phases to Reduce Time</a:t>
            </a:r>
          </a:p>
          <a:p>
            <a:pPr lvl="1"/>
            <a:r>
              <a:rPr lang="en-US" sz="2500" dirty="0"/>
              <a:t>Maintained Emphasis on External Review </a:t>
            </a:r>
          </a:p>
          <a:p>
            <a:r>
              <a:rPr lang="en-US" sz="2500" dirty="0"/>
              <a:t>Utilizes the Technology Afforded by MMGAT</a:t>
            </a:r>
          </a:p>
          <a:p>
            <a:pPr lvl="1"/>
            <a:r>
              <a:rPr lang="en-US" sz="2500" dirty="0"/>
              <a:t> Automation of MMGs, Test Scenarios, and Test Messages</a:t>
            </a:r>
          </a:p>
          <a:p>
            <a:pPr lvl="1"/>
            <a:r>
              <a:rPr lang="en-US" sz="2500" dirty="0"/>
              <a:t>Transparency of Documentation and Easier Sharing of Information</a:t>
            </a:r>
          </a:p>
          <a:p>
            <a:r>
              <a:rPr lang="en-US" sz="2500" dirty="0"/>
              <a:t>Increased Emphasis on Program Involvement</a:t>
            </a:r>
          </a:p>
        </p:txBody>
      </p:sp>
      <p:sp>
        <p:nvSpPr>
          <p:cNvPr id="4" name="TextBox 3"/>
          <p:cNvSpPr txBox="1"/>
          <p:nvPr/>
        </p:nvSpPr>
        <p:spPr>
          <a:xfrm>
            <a:off x="567690" y="6085332"/>
            <a:ext cx="1065276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*Note* MMG Development Time refers to only the creation of the MMG document not development of the MMG in the receiving system</a:t>
            </a:r>
          </a:p>
        </p:txBody>
      </p:sp>
    </p:spTree>
    <p:extLst>
      <p:ext uri="{BB962C8B-B14F-4D97-AF65-F5344CB8AC3E}">
        <p14:creationId xmlns:p14="http://schemas.microsoft.com/office/powerpoint/2010/main" val="7478022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4669"/>
            <a:ext cx="10972800" cy="630430"/>
          </a:xfrm>
        </p:spPr>
        <p:txBody>
          <a:bodyPr>
            <a:normAutofit/>
          </a:bodyPr>
          <a:lstStyle/>
          <a:p>
            <a:r>
              <a:rPr lang="en-US" sz="4000" dirty="0"/>
              <a:t>Public Health Rhapsody User Group</a:t>
            </a:r>
            <a:endParaRPr lang="en-US" sz="3730" dirty="0"/>
          </a:p>
        </p:txBody>
      </p:sp>
      <p:sp>
        <p:nvSpPr>
          <p:cNvPr id="3" name="Text Placeholder 2"/>
          <p:cNvSpPr>
            <a:spLocks noGrp="1"/>
          </p:cNvSpPr>
          <p:nvPr>
            <p:ph type="body" sz="quarter" idx="10"/>
          </p:nvPr>
        </p:nvSpPr>
        <p:spPr>
          <a:xfrm>
            <a:off x="231913" y="1145099"/>
            <a:ext cx="11728174" cy="5827035"/>
          </a:xfrm>
        </p:spPr>
        <p:txBody>
          <a:bodyPr>
            <a:noAutofit/>
          </a:bodyPr>
          <a:lstStyle/>
          <a:p>
            <a:pPr>
              <a:lnSpc>
                <a:spcPct val="120000"/>
              </a:lnSpc>
              <a:spcBef>
                <a:spcPts val="0"/>
              </a:spcBef>
            </a:pPr>
            <a:r>
              <a:rPr lang="en-US" sz="2400" dirty="0">
                <a:solidFill>
                  <a:srgbClr val="5F5F5F"/>
                </a:solidFill>
              </a:rPr>
              <a:t>Purpose: Designed for PH Rhapsody Users to share their projects, experiences, resources, ask questions, etc. </a:t>
            </a:r>
          </a:p>
          <a:p>
            <a:pPr>
              <a:lnSpc>
                <a:spcPct val="120000"/>
              </a:lnSpc>
              <a:spcBef>
                <a:spcPts val="0"/>
              </a:spcBef>
            </a:pPr>
            <a:r>
              <a:rPr lang="en-US" sz="2400" dirty="0">
                <a:solidFill>
                  <a:srgbClr val="5F5F5F"/>
                </a:solidFill>
              </a:rPr>
              <a:t>Complex topics have included: Java script filters, NMI mapping/table look-ups, integration with HIEs.</a:t>
            </a:r>
          </a:p>
          <a:p>
            <a:pPr marL="990575" lvl="1" indent="-380990" eaLnBrk="0" fontAlgn="base" hangingPunct="0">
              <a:lnSpc>
                <a:spcPct val="100000"/>
              </a:lnSpc>
              <a:spcBef>
                <a:spcPts val="600"/>
              </a:spcBef>
              <a:spcAft>
                <a:spcPts val="600"/>
              </a:spcAft>
              <a:buFont typeface="Arial" panose="020B0604020202020204" pitchFamily="34" charset="0"/>
              <a:buChar char="–"/>
            </a:pPr>
            <a:r>
              <a:rPr lang="en-US" sz="2400" dirty="0">
                <a:solidFill>
                  <a:srgbClr val="5F5F5F"/>
                </a:solidFill>
              </a:rPr>
              <a:t>Addressed more practical questions like, how to configure a route to handle multiple versions of HL7 for ELR?  How to make do with a limited number of licenses? </a:t>
            </a:r>
          </a:p>
          <a:p>
            <a:pPr lvl="0">
              <a:lnSpc>
                <a:spcPct val="120000"/>
              </a:lnSpc>
              <a:spcBef>
                <a:spcPts val="0"/>
              </a:spcBef>
            </a:pPr>
            <a:r>
              <a:rPr lang="en-US" sz="2400" dirty="0">
                <a:solidFill>
                  <a:srgbClr val="5F5F5F"/>
                </a:solidFill>
              </a:rPr>
              <a:t>PH Rhapsody User Group meets the 3</a:t>
            </a:r>
            <a:r>
              <a:rPr lang="en-US" sz="2400" baseline="30000" dirty="0">
                <a:solidFill>
                  <a:srgbClr val="5F5F5F"/>
                </a:solidFill>
              </a:rPr>
              <a:t>rd</a:t>
            </a:r>
            <a:r>
              <a:rPr lang="en-US" sz="2400" dirty="0">
                <a:solidFill>
                  <a:srgbClr val="5F5F5F"/>
                </a:solidFill>
              </a:rPr>
              <a:t> Thursday of each month at 1pm ET.</a:t>
            </a:r>
          </a:p>
          <a:p>
            <a:pPr marL="990575" lvl="1" indent="-380990" eaLnBrk="0" fontAlgn="base" hangingPunct="0">
              <a:lnSpc>
                <a:spcPct val="100000"/>
              </a:lnSpc>
              <a:spcBef>
                <a:spcPts val="600"/>
              </a:spcBef>
              <a:spcAft>
                <a:spcPts val="600"/>
              </a:spcAft>
              <a:buFont typeface="Arial" panose="020B0604020202020204" pitchFamily="34" charset="0"/>
              <a:buChar char="–"/>
            </a:pPr>
            <a:r>
              <a:rPr lang="en-US" sz="2400" dirty="0">
                <a:solidFill>
                  <a:srgbClr val="5F5F5F"/>
                </a:solidFill>
              </a:rPr>
              <a:t>Next call: September 20, 2018. Users are required to register for the meetings each month. </a:t>
            </a:r>
          </a:p>
          <a:p>
            <a:pPr>
              <a:lnSpc>
                <a:spcPct val="120000"/>
              </a:lnSpc>
              <a:spcBef>
                <a:spcPts val="0"/>
              </a:spcBef>
            </a:pPr>
            <a:r>
              <a:rPr lang="en-US" sz="2400" dirty="0">
                <a:solidFill>
                  <a:srgbClr val="5F5F5F"/>
                </a:solidFill>
              </a:rPr>
              <a:t>For additional information contact the host, Michelle Barber, Oregon Health Authority, at (971) 673-1111 or via email at  </a:t>
            </a:r>
            <a:r>
              <a:rPr lang="en-US" sz="2400" u="sng" dirty="0">
                <a:solidFill>
                  <a:srgbClr val="5F5F5F"/>
                </a:solidFill>
                <a:ea typeface="Calibri" panose="020F0502020204030204" pitchFamily="34" charset="0"/>
                <a:hlinkClick r:id="rId3"/>
              </a:rPr>
              <a:t>michelle.barber@state.or.us</a:t>
            </a:r>
            <a:r>
              <a:rPr lang="en-US" sz="2400" dirty="0">
                <a:solidFill>
                  <a:srgbClr val="5F5F5F"/>
                </a:solidFill>
              </a:rPr>
              <a:t>.</a:t>
            </a:r>
          </a:p>
          <a:p>
            <a:pPr marL="0" indent="0">
              <a:lnSpc>
                <a:spcPct val="120000"/>
              </a:lnSpc>
              <a:spcBef>
                <a:spcPts val="0"/>
              </a:spcBef>
              <a:buNone/>
            </a:pPr>
            <a:endParaRPr lang="en-US" sz="1600" dirty="0">
              <a:solidFill>
                <a:srgbClr val="5F5F5F"/>
              </a:solidFill>
            </a:endParaRPr>
          </a:p>
        </p:txBody>
      </p:sp>
    </p:spTree>
    <p:extLst>
      <p:ext uri="{BB962C8B-B14F-4D97-AF65-F5344CB8AC3E}">
        <p14:creationId xmlns:p14="http://schemas.microsoft.com/office/powerpoint/2010/main" val="86702688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0046" y="4405329"/>
            <a:ext cx="6980554" cy="12416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rPr>
              <a:t>Patricia</a:t>
            </a:r>
            <a:r>
              <a:rPr kumimoji="0" lang="en-US" sz="1867" b="1" i="0" u="none" strike="noStrike" kern="1200" cap="none" spc="0" normalizeH="0" noProof="0" dirty="0">
                <a:ln>
                  <a:noFill/>
                </a:ln>
                <a:solidFill>
                  <a:srgbClr val="0096D6"/>
                </a:solidFill>
                <a:effectLst/>
                <a:uLnTx/>
                <a:uFillTx/>
                <a:latin typeface="Calibri" panose="020F0502020204030204" pitchFamily="34" charset="0"/>
                <a:ea typeface="+mn-ea"/>
                <a:cs typeface="Arial" panose="020B0604020202020204" pitchFamily="34" charset="0"/>
              </a:rPr>
              <a:t> Joseph </a:t>
            </a:r>
            <a:endParaRPr lang="en-US" sz="1867" b="1" dirty="0">
              <a:solidFill>
                <a:srgbClr val="0096D6"/>
              </a:solidFill>
              <a:latin typeface="Calibri" panose="020F0502020204030204" pitchFamily="34" charset="0"/>
              <a:cs typeface="Arial" panose="020B0604020202020204" pitchFamily="34" charset="0"/>
            </a:endParaRPr>
          </a:p>
          <a:p>
            <a:pPr>
              <a:defRPr/>
            </a:pPr>
            <a:r>
              <a:rPr lang="en-US" sz="1867" dirty="0">
                <a:solidFill>
                  <a:srgbClr val="0096D6"/>
                </a:solidFill>
                <a:latin typeface="Calibri" panose="020F0502020204030204" pitchFamily="34" charset="0"/>
                <a:cs typeface="Arial" panose="020B0604020202020204" pitchFamily="34" charset="0"/>
              </a:rPr>
              <a:t>Center for Surveillance, Epidemiology, and Laboratory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67" dirty="0">
                <a:solidFill>
                  <a:srgbClr val="0096D6"/>
                </a:solidFill>
                <a:latin typeface="Calibri" panose="020F0502020204030204" pitchFamily="34" charset="0"/>
                <a:cs typeface="Arial" panose="020B0604020202020204" pitchFamily="34" charset="0"/>
              </a:rPr>
              <a:t>Centers for Disease Control and Prevention </a:t>
            </a:r>
            <a:endParaRPr kumimoji="0" lang="en-US" sz="1867"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9" name="Title 8"/>
          <p:cNvSpPr>
            <a:spLocks noGrp="1"/>
          </p:cNvSpPr>
          <p:nvPr>
            <p:ph type="title"/>
          </p:nvPr>
        </p:nvSpPr>
        <p:spPr>
          <a:xfrm>
            <a:off x="1928966" y="2707097"/>
            <a:ext cx="8695593" cy="1558532"/>
          </a:xfrm>
        </p:spPr>
        <p:txBody>
          <a:bodyPr>
            <a:normAutofit/>
          </a:bodyPr>
          <a:lstStyle/>
          <a:p>
            <a:pPr>
              <a:spcBef>
                <a:spcPts val="600"/>
              </a:spcBef>
              <a:spcAft>
                <a:spcPts val="600"/>
              </a:spcAft>
            </a:pPr>
            <a:r>
              <a:rPr lang="en-US" sz="4000" dirty="0"/>
              <a:t>Walkthrough: The New Technical Assistance and Training Resource Center</a:t>
            </a:r>
            <a:endParaRPr lang="en-US" dirty="0"/>
          </a:p>
        </p:txBody>
      </p:sp>
    </p:spTree>
    <p:extLst>
      <p:ext uri="{BB962C8B-B14F-4D97-AF65-F5344CB8AC3E}">
        <p14:creationId xmlns:p14="http://schemas.microsoft.com/office/powerpoint/2010/main" val="28059975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57690"/>
          </a:xfrm>
        </p:spPr>
        <p:txBody>
          <a:bodyPr/>
          <a:lstStyle/>
          <a:p>
            <a:r>
              <a:rPr lang="en-US" sz="2900" dirty="0">
                <a:cs typeface="Calibri" panose="020F0502020204030204" pitchFamily="34" charset="0"/>
              </a:rPr>
              <a:t>Walkthrough: NMI Technical Assistance and Training Resource Center</a:t>
            </a:r>
          </a:p>
        </p:txBody>
      </p:sp>
      <p:sp>
        <p:nvSpPr>
          <p:cNvPr id="3" name="Rectangle 2"/>
          <p:cNvSpPr/>
          <p:nvPr/>
        </p:nvSpPr>
        <p:spPr>
          <a:xfrm>
            <a:off x="871708" y="1582246"/>
            <a:ext cx="8301789" cy="3970318"/>
          </a:xfrm>
          <a:prstGeom prst="rect">
            <a:avLst/>
          </a:prstGeom>
        </p:spPr>
        <p:txBody>
          <a:bodyPr wrap="square">
            <a:spAutoFit/>
          </a:bodyPr>
          <a:lstStyle/>
          <a:p>
            <a:pPr marL="228600" lvl="0" indent="-228600">
              <a:buFont typeface="Arial" panose="020B0604020202020204" pitchFamily="34" charset="0"/>
              <a:buChar char="•"/>
            </a:pPr>
            <a:r>
              <a:rPr lang="en-US" sz="2800" dirty="0">
                <a:solidFill>
                  <a:srgbClr val="5F5F5F"/>
                </a:solidFill>
                <a:latin typeface="Calibri" panose="020F0502020204030204"/>
              </a:rPr>
              <a:t>Homepage</a:t>
            </a:r>
          </a:p>
          <a:p>
            <a:pPr marL="228600" lvl="0" indent="-228600">
              <a:buFont typeface="Arial" panose="020B0604020202020204" pitchFamily="34" charset="0"/>
              <a:buChar char="•"/>
            </a:pPr>
            <a:endParaRPr lang="en-US" sz="2800" dirty="0">
              <a:solidFill>
                <a:srgbClr val="5F5F5F"/>
              </a:solidFill>
              <a:latin typeface="Calibri" panose="020F0502020204030204"/>
            </a:endParaRPr>
          </a:p>
          <a:p>
            <a:pPr marL="228600" lvl="0" indent="-228600">
              <a:buFont typeface="Arial" panose="020B0604020202020204" pitchFamily="34" charset="0"/>
              <a:buChar char="•"/>
            </a:pPr>
            <a:r>
              <a:rPr lang="en-US" sz="2800" dirty="0">
                <a:solidFill>
                  <a:srgbClr val="5F5F5F"/>
                </a:solidFill>
                <a:latin typeface="Calibri" panose="020F0502020204030204"/>
              </a:rPr>
              <a:t>Arboviral Implementation and Onboarding</a:t>
            </a:r>
          </a:p>
          <a:p>
            <a:pPr marL="228600" lvl="0" indent="-228600">
              <a:buFont typeface="Arial" panose="020B0604020202020204" pitchFamily="34" charset="0"/>
              <a:buChar char="•"/>
            </a:pPr>
            <a:endParaRPr lang="en-US" sz="2800" dirty="0">
              <a:solidFill>
                <a:srgbClr val="5F5F5F"/>
              </a:solidFill>
              <a:latin typeface="Calibri" panose="020F0502020204030204"/>
            </a:endParaRPr>
          </a:p>
          <a:p>
            <a:pPr marL="228600" lvl="0" indent="-228600">
              <a:buFont typeface="Arial" panose="020B0604020202020204" pitchFamily="34" charset="0"/>
              <a:buChar char="•"/>
            </a:pPr>
            <a:r>
              <a:rPr lang="en-US" sz="2800" dirty="0">
                <a:solidFill>
                  <a:srgbClr val="5F5F5F"/>
                </a:solidFill>
                <a:latin typeface="Calibri" panose="020F0502020204030204"/>
              </a:rPr>
              <a:t>All Other Conditions Implementation and Onboarding</a:t>
            </a:r>
          </a:p>
          <a:p>
            <a:pPr marL="228600" lvl="0" indent="-228600">
              <a:buFont typeface="Arial" panose="020B0604020202020204" pitchFamily="34" charset="0"/>
              <a:buChar char="•"/>
            </a:pPr>
            <a:endParaRPr lang="en-US" sz="2800" dirty="0">
              <a:solidFill>
                <a:srgbClr val="5F5F5F"/>
              </a:solidFill>
              <a:latin typeface="Calibri" panose="020F0502020204030204"/>
            </a:endParaRPr>
          </a:p>
          <a:p>
            <a:pPr marL="228600" lvl="0" indent="-228600">
              <a:buFont typeface="Arial" panose="020B0604020202020204" pitchFamily="34" charset="0"/>
              <a:buChar char="•"/>
            </a:pPr>
            <a:r>
              <a:rPr lang="en-US" sz="2800" dirty="0">
                <a:solidFill>
                  <a:srgbClr val="5F5F5F"/>
                </a:solidFill>
                <a:latin typeface="Calibri" panose="020F0502020204030204"/>
              </a:rPr>
              <a:t>Technical Assistance</a:t>
            </a:r>
          </a:p>
          <a:p>
            <a:pPr marL="228600" lvl="0" indent="-228600">
              <a:buFont typeface="Arial" panose="020B0604020202020204" pitchFamily="34" charset="0"/>
              <a:buChar char="•"/>
            </a:pPr>
            <a:endParaRPr lang="en-US" sz="2800" dirty="0">
              <a:solidFill>
                <a:srgbClr val="5F5F5F"/>
              </a:solidFill>
              <a:latin typeface="Calibri" panose="020F0502020204030204"/>
            </a:endParaRPr>
          </a:p>
          <a:p>
            <a:pPr marL="228600" lvl="0" indent="-228600">
              <a:buFont typeface="Arial" panose="020B0604020202020204" pitchFamily="34" charset="0"/>
              <a:buChar char="•"/>
            </a:pPr>
            <a:r>
              <a:rPr lang="en-US" sz="2800" dirty="0">
                <a:solidFill>
                  <a:srgbClr val="5F5F5F"/>
                </a:solidFill>
                <a:latin typeface="Calibri" panose="020F0502020204030204"/>
              </a:rPr>
              <a:t>Resources</a:t>
            </a:r>
          </a:p>
        </p:txBody>
      </p:sp>
    </p:spTree>
    <p:extLst>
      <p:ext uri="{BB962C8B-B14F-4D97-AF65-F5344CB8AC3E}">
        <p14:creationId xmlns:p14="http://schemas.microsoft.com/office/powerpoint/2010/main" val="50576951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22845" y="381722"/>
            <a:ext cx="10972800" cy="550607"/>
          </a:xfrm>
        </p:spPr>
        <p:txBody>
          <a:bodyPr/>
          <a:lstStyle/>
          <a:p>
            <a:r>
              <a:rPr lang="en-US" sz="2800" dirty="0"/>
              <a:t>NMI Technical Assistance and Training Resource Center: Homepage - Old</a:t>
            </a:r>
            <a:endParaRPr lang="en-US" sz="2800" dirty="0">
              <a:cs typeface="Calibri" panose="020F0502020204030204" pitchFamily="34" charset="0"/>
            </a:endParaRPr>
          </a:p>
        </p:txBody>
      </p:sp>
      <p:pic>
        <p:nvPicPr>
          <p:cNvPr id="5" name="Picture 4" descr="Picture with various colorful icons describing what was actually on the old NMI Technical Assistance and Training Resource Center Homepage. " title="Old NMI TEchnical Assistance and Training Resource Center "/>
          <p:cNvPicPr>
            <a:picLocks noChangeAspect="1"/>
          </p:cNvPicPr>
          <p:nvPr/>
        </p:nvPicPr>
        <p:blipFill rotWithShape="1">
          <a:blip r:embed="rId3" cstate="print">
            <a:extLst>
              <a:ext uri="{28A0092B-C50C-407E-A947-70E740481C1C}">
                <a14:useLocalDpi xmlns:a14="http://schemas.microsoft.com/office/drawing/2010/main" val="0"/>
              </a:ext>
            </a:extLst>
          </a:blip>
          <a:srcRect t="7609" b="19159"/>
          <a:stretch/>
        </p:blipFill>
        <p:spPr>
          <a:xfrm>
            <a:off x="1703294" y="1046297"/>
            <a:ext cx="8910918" cy="5455195"/>
          </a:xfrm>
          <a:prstGeom prst="rect">
            <a:avLst/>
          </a:prstGeom>
        </p:spPr>
      </p:pic>
    </p:spTree>
    <p:extLst>
      <p:ext uri="{BB962C8B-B14F-4D97-AF65-F5344CB8AC3E}">
        <p14:creationId xmlns:p14="http://schemas.microsoft.com/office/powerpoint/2010/main" val="2952297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267609"/>
            <a:ext cx="12192000" cy="691633"/>
          </a:xfrm>
        </p:spPr>
        <p:txBody>
          <a:bodyPr/>
          <a:lstStyle/>
          <a:p>
            <a:pPr algn="ctr"/>
            <a:r>
              <a:rPr lang="en-US" sz="2800" dirty="0"/>
              <a:t>NNDSS Technical Resource Center: Homepage</a:t>
            </a:r>
            <a:endParaRPr lang="en-US" sz="2800" dirty="0">
              <a:cs typeface="Calibri" panose="020F0502020204030204" pitchFamily="34" charset="0"/>
            </a:endParaRPr>
          </a:p>
        </p:txBody>
      </p:sp>
      <p:sp>
        <p:nvSpPr>
          <p:cNvPr id="2" name="Rectangle 1"/>
          <p:cNvSpPr/>
          <p:nvPr/>
        </p:nvSpPr>
        <p:spPr>
          <a:xfrm>
            <a:off x="2553519" y="5642585"/>
            <a:ext cx="658761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6DC"/>
                </a:solidFill>
                <a:effectLst/>
                <a:uLnTx/>
                <a:uFillTx/>
                <a:latin typeface="Myriad Web Pro"/>
                <a:ea typeface="+mn-ea"/>
                <a:cs typeface="+mn-cs"/>
                <a:hlinkClick r:id="rId3"/>
              </a:rPr>
              <a:t>https://www.cdc.gov/nndss/trc/index.html</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3" name="TextBox 2"/>
          <p:cNvSpPr txBox="1"/>
          <p:nvPr/>
        </p:nvSpPr>
        <p:spPr>
          <a:xfrm>
            <a:off x="873504" y="1415189"/>
            <a:ext cx="8293100"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Easy navigation to the three main topics of interest (arboviral implementation, all other conditions implementation, and technical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Added a resources area: eSHARE, SAMS access information, job aids, and more.</a:t>
            </a:r>
          </a:p>
        </p:txBody>
      </p:sp>
    </p:spTree>
    <p:extLst>
      <p:ext uri="{BB962C8B-B14F-4D97-AF65-F5344CB8AC3E}">
        <p14:creationId xmlns:p14="http://schemas.microsoft.com/office/powerpoint/2010/main" val="23571019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338754"/>
            <a:ext cx="12191999" cy="1143000"/>
          </a:xfrm>
        </p:spPr>
        <p:txBody>
          <a:bodyPr/>
          <a:lstStyle/>
          <a:p>
            <a:pPr algn="ctr"/>
            <a:r>
              <a:rPr lang="en-US" sz="2800" dirty="0"/>
              <a:t>NNDSS Technical Resource Center: </a:t>
            </a:r>
            <a:br>
              <a:rPr lang="en-US" sz="2800" dirty="0"/>
            </a:br>
            <a:r>
              <a:rPr lang="en-US" sz="2800" dirty="0"/>
              <a:t>Arboviral Implementation</a:t>
            </a:r>
            <a:endParaRPr lang="en-US" sz="2800" dirty="0">
              <a:cs typeface="Calibri" panose="020F0502020204030204" pitchFamily="34" charset="0"/>
            </a:endParaRPr>
          </a:p>
        </p:txBody>
      </p:sp>
      <p:sp>
        <p:nvSpPr>
          <p:cNvPr id="2" name="Rectangle 1"/>
          <p:cNvSpPr/>
          <p:nvPr/>
        </p:nvSpPr>
        <p:spPr>
          <a:xfrm>
            <a:off x="0" y="5569635"/>
            <a:ext cx="1219199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6DC"/>
                </a:solidFill>
                <a:effectLst/>
                <a:uLnTx/>
                <a:uFillTx/>
                <a:latin typeface="Myriad Web Pro"/>
                <a:ea typeface="+mn-ea"/>
                <a:cs typeface="+mn-cs"/>
                <a:hlinkClick r:id="rId3"/>
              </a:rPr>
              <a:t>https://www.cdc.gov/nndss/trc/onboarding/arboviral.html</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3" name="TextBox 2"/>
          <p:cNvSpPr txBox="1"/>
          <p:nvPr/>
        </p:nvSpPr>
        <p:spPr>
          <a:xfrm>
            <a:off x="794791" y="2312682"/>
            <a:ext cx="8966200"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Moved &amp; highlighted the step-by-step implementation instructions found in an eSHARE presentation to near the top of the page for easy access.</a:t>
            </a:r>
          </a:p>
        </p:txBody>
      </p:sp>
    </p:spTree>
    <p:extLst>
      <p:ext uri="{BB962C8B-B14F-4D97-AF65-F5344CB8AC3E}">
        <p14:creationId xmlns:p14="http://schemas.microsoft.com/office/powerpoint/2010/main" val="85309996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274639"/>
            <a:ext cx="12024360" cy="1143000"/>
          </a:xfrm>
        </p:spPr>
        <p:txBody>
          <a:bodyPr/>
          <a:lstStyle/>
          <a:p>
            <a:pPr algn="ctr"/>
            <a:r>
              <a:rPr lang="en-US" sz="2800" dirty="0"/>
              <a:t>NNDSS Technical Resource Center:</a:t>
            </a:r>
            <a:br>
              <a:rPr lang="en-US" sz="2800" dirty="0"/>
            </a:br>
            <a:r>
              <a:rPr lang="en-US" sz="2800" dirty="0"/>
              <a:t>All Other Conditions Implementation and Onboarding Tools</a:t>
            </a:r>
            <a:endParaRPr lang="en-US" sz="2800" dirty="0">
              <a:cs typeface="Calibri" panose="020F0502020204030204" pitchFamily="34" charset="0"/>
            </a:endParaRPr>
          </a:p>
        </p:txBody>
      </p:sp>
      <p:sp>
        <p:nvSpPr>
          <p:cNvPr id="2" name="Rectangle 1"/>
          <p:cNvSpPr/>
          <p:nvPr/>
        </p:nvSpPr>
        <p:spPr>
          <a:xfrm>
            <a:off x="0" y="5930900"/>
            <a:ext cx="121920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yriad Web Pro"/>
                <a:ea typeface="+mn-ea"/>
                <a:cs typeface="+mn-cs"/>
                <a:hlinkClick r:id="rId3"/>
              </a:rPr>
              <a:t>https://www.cdc.gov/nndss/trc/onboarding/overview.html</a:t>
            </a:r>
            <a:endParaRPr kumimoji="0" lang="en-US" sz="1800" b="0" i="0" u="none" strike="noStrike" kern="1200" cap="none" spc="0" normalizeH="0" baseline="0" noProof="0" dirty="0">
              <a:ln>
                <a:noFill/>
              </a:ln>
              <a:solidFill>
                <a:prstClr val="black"/>
              </a:solidFill>
              <a:effectLst/>
              <a:uLnTx/>
              <a:uFillTx/>
              <a:latin typeface="Myriad Web Pro"/>
              <a:ea typeface="+mn-ea"/>
              <a:cs typeface="+mn-cs"/>
            </a:endParaRPr>
          </a:p>
        </p:txBody>
      </p:sp>
      <p:sp>
        <p:nvSpPr>
          <p:cNvPr id="3" name="TextBox 2"/>
          <p:cNvSpPr txBox="1"/>
          <p:nvPr/>
        </p:nvSpPr>
        <p:spPr>
          <a:xfrm>
            <a:off x="629697" y="1623014"/>
            <a:ext cx="10261600"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New look &amp; feel of the implementation process content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Implementation process landing page with clickable arrows that move users through the 4 phases of the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7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Landing page for each phase of the process with step-by-step instructions: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Pre-onboarding</a:t>
            </a:r>
            <a:endParaRPr kumimoji="0" lang="en-US" sz="27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Onboarding</a:t>
            </a:r>
            <a:endParaRPr kumimoji="0" lang="en-US" sz="27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Cutover to Production</a:t>
            </a:r>
            <a:r>
              <a:rPr kumimoji="0" lang="en-US" sz="27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Production</a:t>
            </a:r>
            <a:endParaRPr kumimoji="0" lang="en-US" sz="27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068810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274639"/>
            <a:ext cx="12192000" cy="1143000"/>
          </a:xfrm>
        </p:spPr>
        <p:txBody>
          <a:bodyPr/>
          <a:lstStyle/>
          <a:p>
            <a:pPr algn="ctr"/>
            <a:r>
              <a:rPr lang="en-US" sz="2800" dirty="0"/>
              <a:t>NNDSS Technical Resource Center:</a:t>
            </a:r>
            <a:br>
              <a:rPr lang="en-US" sz="2800" dirty="0"/>
            </a:br>
            <a:r>
              <a:rPr lang="en-US" sz="2800" dirty="0"/>
              <a:t>Technical Assistance</a:t>
            </a:r>
            <a:endParaRPr lang="en-US" sz="2800" dirty="0">
              <a:cs typeface="Calibri" panose="020F0502020204030204" pitchFamily="34" charset="0"/>
            </a:endParaRPr>
          </a:p>
        </p:txBody>
      </p:sp>
      <p:sp>
        <p:nvSpPr>
          <p:cNvPr id="4" name="TextBox 3"/>
          <p:cNvSpPr txBox="1"/>
          <p:nvPr/>
        </p:nvSpPr>
        <p:spPr>
          <a:xfrm>
            <a:off x="609600" y="1803400"/>
            <a:ext cx="10248900"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Expanded the Technical </a:t>
            </a:r>
            <a:r>
              <a:rPr lang="en-US" sz="2800" dirty="0">
                <a:solidFill>
                  <a:srgbClr val="5F5F5F"/>
                </a:solidFill>
                <a:latin typeface="Calibri" panose="020F0502020204030204" pitchFamily="34" charset="0"/>
                <a:cs typeface="Calibri" panose="020F0502020204030204" pitchFamily="34" charset="0"/>
              </a:rPr>
              <a:t>A</a:t>
            </a: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ssistance information into four components:</a:t>
            </a:r>
            <a:b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br>
            <a:endPar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About Technical Assistance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Areas of Technical Assistance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Models of Technical Assistance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What Happens During a Technical Assistance Call </a:t>
            </a:r>
          </a:p>
        </p:txBody>
      </p:sp>
      <p:sp>
        <p:nvSpPr>
          <p:cNvPr id="5" name="Rectangle 4"/>
          <p:cNvSpPr/>
          <p:nvPr/>
        </p:nvSpPr>
        <p:spPr>
          <a:xfrm>
            <a:off x="0" y="5607735"/>
            <a:ext cx="121920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6DC"/>
                </a:solidFill>
                <a:effectLst/>
                <a:uLnTx/>
                <a:uFillTx/>
                <a:latin typeface="Myriad Web Pro"/>
                <a:ea typeface="+mn-ea"/>
                <a:cs typeface="+mn-cs"/>
                <a:hlinkClick r:id="rId3"/>
              </a:rPr>
              <a:t>https://www.cdc.gov/nndss/trc/onboarding/technical-assistance.html</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Tree>
    <p:extLst>
      <p:ext uri="{BB962C8B-B14F-4D97-AF65-F5344CB8AC3E}">
        <p14:creationId xmlns:p14="http://schemas.microsoft.com/office/powerpoint/2010/main" val="23600064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148590"/>
            <a:ext cx="12192000" cy="1143000"/>
          </a:xfrm>
        </p:spPr>
        <p:txBody>
          <a:bodyPr/>
          <a:lstStyle/>
          <a:p>
            <a:pPr algn="ctr"/>
            <a:r>
              <a:rPr lang="en-US" sz="2800" dirty="0"/>
              <a:t>NNDSS Technical Resource Center:</a:t>
            </a:r>
            <a:br>
              <a:rPr lang="en-US" sz="2800" dirty="0"/>
            </a:br>
            <a:r>
              <a:rPr lang="en-US" sz="2800" dirty="0"/>
              <a:t>Resources Roundup</a:t>
            </a:r>
            <a:endParaRPr lang="en-US" sz="2800" dirty="0">
              <a:cs typeface="Calibri" panose="020F0502020204030204" pitchFamily="34" charset="0"/>
            </a:endParaRPr>
          </a:p>
        </p:txBody>
      </p:sp>
      <p:sp>
        <p:nvSpPr>
          <p:cNvPr id="2" name="TextBox 1"/>
          <p:cNvSpPr txBox="1"/>
          <p:nvPr/>
        </p:nvSpPr>
        <p:spPr>
          <a:xfrm>
            <a:off x="322234" y="1463112"/>
            <a:ext cx="11087100" cy="23544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Organized tools and resources into buckets of information for users to easily access:</a:t>
            </a:r>
            <a:b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br>
            <a:endPar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endParaRPr>
          </a:p>
        </p:txBody>
      </p:sp>
      <p:sp>
        <p:nvSpPr>
          <p:cNvPr id="3" name="Rectangle 2"/>
          <p:cNvSpPr/>
          <p:nvPr/>
        </p:nvSpPr>
        <p:spPr>
          <a:xfrm>
            <a:off x="0" y="6244946"/>
            <a:ext cx="121920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yriad Web Pro"/>
                <a:ea typeface="+mn-ea"/>
                <a:cs typeface="+mn-cs"/>
                <a:hlinkClick r:id="rId3"/>
              </a:rPr>
              <a:t>https://www.cdc.gov/nndss/trc/index.html</a:t>
            </a:r>
            <a:endParaRPr kumimoji="0" lang="en-US" sz="1800" b="0" i="0" u="none" strike="noStrike" kern="1200" cap="none" spc="0" normalizeH="0" baseline="0" noProof="0" dirty="0">
              <a:ln>
                <a:noFill/>
              </a:ln>
              <a:solidFill>
                <a:prstClr val="black"/>
              </a:solidFill>
              <a:effectLst/>
              <a:uLnTx/>
              <a:uFillTx/>
              <a:latin typeface="Myriad Web Pro"/>
              <a:ea typeface="+mn-ea"/>
              <a:cs typeface="+mn-cs"/>
            </a:endParaRPr>
          </a:p>
        </p:txBody>
      </p:sp>
      <p:graphicFrame>
        <p:nvGraphicFramePr>
          <p:cNvPr id="4" name="Table 3" descr="Contains two bulleted lists of bolded tools and resources found on the Resource Center page for users to easily access certain information, to include, but not limited t, Job Aids,  Message Mapping Guides,, Implementation Spreadsheets, Test Case Scenario Worksheets for Arboviral and all other conditions, SAMS Training and Resources, NMI eSHARE, and METS." title="NMI Technical Assistance and Training Center Resources"/>
          <p:cNvGraphicFramePr>
            <a:graphicFrameLocks noGrp="1"/>
          </p:cNvGraphicFramePr>
          <p:nvPr>
            <p:extLst>
              <p:ext uri="{D42A27DB-BD31-4B8C-83A1-F6EECF244321}">
                <p14:modId xmlns:p14="http://schemas.microsoft.com/office/powerpoint/2010/main" val="1970341893"/>
              </p:ext>
            </p:extLst>
          </p:nvPr>
        </p:nvGraphicFramePr>
        <p:xfrm>
          <a:off x="185420" y="2714103"/>
          <a:ext cx="12192000" cy="3383280"/>
        </p:xfrm>
        <a:graphic>
          <a:graphicData uri="http://schemas.openxmlformats.org/drawingml/2006/table">
            <a:tbl>
              <a:tblPr firstRow="1" bandRow="1">
                <a:tableStyleId>{16D9F66E-5EB9-4882-86FB-DCBF35E3C3E4}</a:tableStyleId>
              </a:tblPr>
              <a:tblGrid>
                <a:gridCol w="6096000">
                  <a:extLst>
                    <a:ext uri="{9D8B030D-6E8A-4147-A177-3AD203B41FA5}">
                      <a16:colId xmlns:a16="http://schemas.microsoft.com/office/drawing/2014/main" val="2515112359"/>
                    </a:ext>
                  </a:extLst>
                </a:gridCol>
                <a:gridCol w="6096000">
                  <a:extLst>
                    <a:ext uri="{9D8B030D-6E8A-4147-A177-3AD203B41FA5}">
                      <a16:colId xmlns:a16="http://schemas.microsoft.com/office/drawing/2014/main" val="4160646302"/>
                    </a:ext>
                  </a:extLst>
                </a:gridCol>
              </a:tblGrid>
              <a:tr h="3113285">
                <a:tc>
                  <a:txBody>
                    <a:bodyPr/>
                    <a:lstStyle/>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Message Mapping Guides</a:t>
                      </a:r>
                    </a:p>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Arboviral Implementation Spreadsheet</a:t>
                      </a:r>
                    </a:p>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Arboviral Test Case Scenario Worksheet</a:t>
                      </a:r>
                    </a:p>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All Other Conditions Implementation Worksheet</a:t>
                      </a:r>
                    </a:p>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All Other Conditions Test Case Scenario Worksheet</a:t>
                      </a:r>
                    </a:p>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SAMS Training and Resources</a:t>
                      </a:r>
                    </a:p>
                    <a:p>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METS</a:t>
                      </a:r>
                    </a:p>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PHINMS</a:t>
                      </a:r>
                    </a:p>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PHIN VADS Value Sets</a:t>
                      </a:r>
                    </a:p>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NNDSS eSHARE</a:t>
                      </a:r>
                    </a:p>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Job Aids</a:t>
                      </a:r>
                    </a:p>
                    <a:p>
                      <a:pPr marL="742950" lvl="1" indent="-285750">
                        <a:buFont typeface="Arial" panose="020B0604020202020204" pitchFamily="34" charset="0"/>
                        <a:buChar char="•"/>
                      </a:pPr>
                      <a:r>
                        <a:rPr lang="en-US" sz="2400" dirty="0">
                          <a:solidFill>
                            <a:srgbClr val="5F5F5F"/>
                          </a:solidFill>
                          <a:latin typeface="Calibri" panose="020F0502020204030204" pitchFamily="34" charset="0"/>
                          <a:cs typeface="Calibri" panose="020F0502020204030204" pitchFamily="34" charset="0"/>
                        </a:rPr>
                        <a:t>Guidebooks</a:t>
                      </a:r>
                    </a:p>
                    <a:p>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1992514"/>
                  </a:ext>
                </a:extLst>
              </a:tr>
            </a:tbl>
          </a:graphicData>
        </a:graphic>
      </p:graphicFrame>
    </p:spTree>
    <p:extLst>
      <p:ext uri="{BB962C8B-B14F-4D97-AF65-F5344CB8AC3E}">
        <p14:creationId xmlns:p14="http://schemas.microsoft.com/office/powerpoint/2010/main" val="37253916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308324"/>
          </a:xfrm>
          <a:prstGeom prst="rect">
            <a:avLst/>
          </a:prstGeom>
        </p:spPr>
        <p:txBody>
          <a:bodyPr wrap="square">
            <a:spAutoFit/>
          </a:bodyPr>
          <a:lstStyle/>
          <a:p>
            <a:r>
              <a:rPr lang="en-US" sz="2400" b="1" dirty="0">
                <a:solidFill>
                  <a:srgbClr val="5F5F5F"/>
                </a:solidFill>
                <a:latin typeface="Calibri" panose="020F0502020204030204" pitchFamily="34" charset="0"/>
                <a:cs typeface="Arial" panose="020B0604020202020204" pitchFamily="34" charset="0"/>
              </a:rPr>
              <a:t>Lesliann Helmus, MSPH, CHTS-CP</a:t>
            </a:r>
            <a:r>
              <a:rPr lang="en-US" sz="2400" b="1" dirty="0">
                <a:solidFill>
                  <a:srgbClr val="C00000"/>
                </a:solidFill>
                <a:latin typeface="Calibri" panose="020F0502020204030204" pitchFamily="34" charset="0"/>
                <a:cs typeface="Arial" panose="020B0604020202020204" pitchFamily="34" charset="0"/>
              </a:rPr>
              <a:t>				</a:t>
            </a:r>
          </a:p>
          <a:p>
            <a:r>
              <a:rPr lang="en-US" sz="2400" b="1" dirty="0">
                <a:solidFill>
                  <a:srgbClr val="0096D6"/>
                </a:solidFill>
                <a:latin typeface="Calibri" panose="020F0502020204030204" pitchFamily="34" charset="0"/>
                <a:cs typeface="Arial" panose="020B0604020202020204" pitchFamily="34" charset="0"/>
              </a:rPr>
              <a:t>Associate Director for Surveillance	</a:t>
            </a:r>
          </a:p>
          <a:p>
            <a:endParaRPr lang="en-US" sz="2400" b="1" dirty="0">
              <a:solidFill>
                <a:srgbClr val="0096D6"/>
              </a:solidFill>
              <a:latin typeface="Calibri" panose="020F0502020204030204" pitchFamily="34" charset="0"/>
              <a:cs typeface="Arial" panose="020B0604020202020204" pitchFamily="34" charset="0"/>
            </a:endParaRPr>
          </a:p>
          <a:p>
            <a:r>
              <a:rPr lang="en-US" sz="2400" b="1" dirty="0">
                <a:solidFill>
                  <a:srgbClr val="5F5F5F"/>
                </a:solidFill>
                <a:latin typeface="Calibri" panose="020F0502020204030204" pitchFamily="34" charset="0"/>
                <a:cs typeface="Arial" panose="020B0604020202020204" pitchFamily="34" charset="0"/>
              </a:rPr>
              <a:t>Michele Hoover</a:t>
            </a:r>
            <a:r>
              <a:rPr lang="en-US" sz="2400" b="1" dirty="0">
                <a:solidFill>
                  <a:srgbClr val="C00000"/>
                </a:solidFill>
                <a:latin typeface="Calibri" panose="020F0502020204030204" pitchFamily="34" charset="0"/>
                <a:cs typeface="Arial" panose="020B0604020202020204" pitchFamily="34" charset="0"/>
              </a:rPr>
              <a:t>	</a:t>
            </a:r>
            <a:endParaRPr lang="en-US" sz="2400" dirty="0">
              <a:solidFill>
                <a:srgbClr val="0096D6"/>
              </a:solidFill>
              <a:latin typeface="Calibri" panose="020F0502020204030204" pitchFamily="34" charset="0"/>
              <a:cs typeface="Arial" panose="020B0604020202020204" pitchFamily="34" charset="0"/>
            </a:endParaRPr>
          </a:p>
          <a:p>
            <a:r>
              <a:rPr lang="en-US" sz="2400" b="1" dirty="0">
                <a:solidFill>
                  <a:srgbClr val="0096D6"/>
                </a:solidFill>
                <a:latin typeface="Calibri" panose="020F0502020204030204" pitchFamily="34" charset="0"/>
                <a:cs typeface="Arial" panose="020B0604020202020204" pitchFamily="34" charset="0"/>
              </a:rPr>
              <a:t>Lead, State Implementation and Technical Assistance </a:t>
            </a:r>
          </a:p>
          <a:p>
            <a:endParaRPr lang="en-US" sz="2400" dirty="0">
              <a:solidFill>
                <a:srgbClr val="0096D6"/>
              </a:solidFill>
              <a:latin typeface="Calibri" panose="020F0502020204030204" pitchFamily="34" charset="0"/>
              <a:cs typeface="Arial" panose="020B0604020202020204" pitchFamily="34" charset="0"/>
            </a:endParaRP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9" name="Title 8"/>
          <p:cNvSpPr>
            <a:spLocks noGrp="1"/>
          </p:cNvSpPr>
          <p:nvPr>
            <p:ph type="title"/>
          </p:nvPr>
        </p:nvSpPr>
        <p:spPr>
          <a:xfrm>
            <a:off x="3638079" y="3050497"/>
            <a:ext cx="5680583" cy="1155779"/>
          </a:xfrm>
        </p:spPr>
        <p:txBody>
          <a:bodyPr/>
          <a:lstStyle/>
          <a:p>
            <a:pPr marL="0" marR="0" lvl="0" indent="0" algn="l" defTabSz="914400" rtl="0" eaLnBrk="0" fontAlgn="base" latinLnBrk="0" hangingPunct="0">
              <a:lnSpc>
                <a:spcPts val="4000"/>
              </a:lnSpc>
              <a:spcBef>
                <a:spcPct val="0"/>
              </a:spcBef>
              <a:spcAft>
                <a:spcPct val="0"/>
              </a:spcAft>
              <a:buClrTx/>
              <a:buSzTx/>
              <a:buFontTx/>
              <a:buNone/>
              <a:tabLst/>
              <a:defRPr/>
            </a:pPr>
            <a:r>
              <a:rPr lang="en-US" dirty="0"/>
              <a:t>NMI Progress and Timeline</a:t>
            </a:r>
          </a:p>
        </p:txBody>
      </p:sp>
    </p:spTree>
    <p:extLst>
      <p:ext uri="{BB962C8B-B14F-4D97-AF65-F5344CB8AC3E}">
        <p14:creationId xmlns:p14="http://schemas.microsoft.com/office/powerpoint/2010/main" val="6615891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lgn="ctr"/>
            <a:r>
              <a:rPr lang="en-US" sz="2800" dirty="0"/>
              <a:t>Questions, Comments, Feedback?</a:t>
            </a:r>
          </a:p>
        </p:txBody>
      </p:sp>
      <p:sp>
        <p:nvSpPr>
          <p:cNvPr id="3" name="Rectangle 2"/>
          <p:cNvSpPr/>
          <p:nvPr/>
        </p:nvSpPr>
        <p:spPr>
          <a:xfrm>
            <a:off x="609600" y="1769059"/>
            <a:ext cx="10315073" cy="1077218"/>
          </a:xfrm>
          <a:prstGeom prst="rect">
            <a:avLst/>
          </a:prstGeom>
        </p:spPr>
        <p:txBody>
          <a:bodyPr wrap="square">
            <a:spAutoFit/>
          </a:bodyPr>
          <a:lstStyle/>
          <a:p>
            <a:pPr algn="ctr"/>
            <a:r>
              <a:rPr lang="en-US" sz="3200" dirty="0">
                <a:solidFill>
                  <a:srgbClr val="5F5F5F"/>
                </a:solidFill>
                <a:latin typeface="Calibri" panose="020F0502020204030204" pitchFamily="34" charset="0"/>
                <a:cs typeface="Calibri" panose="020F0502020204030204" pitchFamily="34" charset="0"/>
              </a:rPr>
              <a:t>Send to </a:t>
            </a:r>
            <a:r>
              <a:rPr lang="en-US" sz="3200" u="sng" dirty="0">
                <a:solidFill>
                  <a:srgbClr val="5F5F5F"/>
                </a:solidFill>
                <a:latin typeface="Calibri" panose="020F0502020204030204" pitchFamily="34" charset="0"/>
                <a:cs typeface="Calibri" panose="020F0502020204030204" pitchFamily="34" charset="0"/>
                <a:hlinkClick r:id="rId3"/>
              </a:rPr>
              <a:t>edx@cdc.gov</a:t>
            </a:r>
            <a:r>
              <a:rPr lang="en-US" sz="3200" u="sng" dirty="0">
                <a:solidFill>
                  <a:srgbClr val="5F5F5F"/>
                </a:solidFill>
                <a:latin typeface="Calibri" panose="020F0502020204030204" pitchFamily="34" charset="0"/>
                <a:cs typeface="Calibri" panose="020F0502020204030204" pitchFamily="34" charset="0"/>
              </a:rPr>
              <a:t> </a:t>
            </a:r>
            <a:r>
              <a:rPr lang="en-US" sz="3200" dirty="0">
                <a:solidFill>
                  <a:srgbClr val="5F5F5F"/>
                </a:solidFill>
                <a:latin typeface="Calibri" panose="020F0502020204030204" pitchFamily="34" charset="0"/>
                <a:cs typeface="Calibri" panose="020F0502020204030204" pitchFamily="34" charset="0"/>
              </a:rPr>
              <a:t>with subject line “NMI Technical Assistance and Training Resource Center Feedback” </a:t>
            </a:r>
          </a:p>
        </p:txBody>
      </p:sp>
    </p:spTree>
    <p:extLst>
      <p:ext uri="{BB962C8B-B14F-4D97-AF65-F5344CB8AC3E}">
        <p14:creationId xmlns:p14="http://schemas.microsoft.com/office/powerpoint/2010/main" val="282873520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600" dirty="0"/>
              <a:t>Questions and Answers</a:t>
            </a:r>
            <a:endParaRPr lang="en-US" dirty="0"/>
          </a:p>
        </p:txBody>
      </p:sp>
      <p:pic>
        <p:nvPicPr>
          <p:cNvPr id="2" name="Picture 1" descr="Placeholder to allow time in presentaiton for questions and answers." title="Questions and Answ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855" y="1417639"/>
            <a:ext cx="7592291" cy="4267200"/>
          </a:xfrm>
          <a:prstGeom prst="rect">
            <a:avLst/>
          </a:prstGeom>
        </p:spPr>
      </p:pic>
    </p:spTree>
    <p:extLst>
      <p:ext uri="{BB962C8B-B14F-4D97-AF65-F5344CB8AC3E}">
        <p14:creationId xmlns:p14="http://schemas.microsoft.com/office/powerpoint/2010/main" val="167552921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48D2E7-2D21-43A6-B83F-8476BA267952}"/>
              </a:ext>
            </a:extLst>
          </p:cNvPr>
          <p:cNvSpPr txBox="1"/>
          <p:nvPr/>
        </p:nvSpPr>
        <p:spPr>
          <a:xfrm>
            <a:off x="1137771" y="442371"/>
            <a:ext cx="10287000" cy="3416320"/>
          </a:xfrm>
          <a:prstGeom prst="rect">
            <a:avLst/>
          </a:prstGeom>
          <a:noFill/>
        </p:spPr>
        <p:txBody>
          <a:bodyPr wrap="square" rtlCol="0">
            <a:spAutoFit/>
          </a:bodyPr>
          <a:lstStyle/>
          <a:p>
            <a:pPr lvl="0" algn="ctr">
              <a:defRPr/>
            </a:pPr>
            <a:r>
              <a:rPr lang="en-US" b="1" dirty="0">
                <a:solidFill>
                  <a:srgbClr val="000000"/>
                </a:solidFill>
              </a:rPr>
              <a:t>Subscribe to monthly </a:t>
            </a:r>
            <a:r>
              <a:rPr lang="en-US" b="1" dirty="0">
                <a:solidFill>
                  <a:srgbClr val="FF0000"/>
                </a:solidFill>
              </a:rPr>
              <a:t>NMI Notes</a:t>
            </a:r>
            <a:r>
              <a:rPr lang="en-US" b="1" dirty="0">
                <a:solidFill>
                  <a:srgbClr val="000000"/>
                </a:solidFill>
              </a:rPr>
              <a:t> news updates at</a:t>
            </a:r>
            <a:br>
              <a:rPr lang="en-US" b="1" dirty="0">
                <a:solidFill>
                  <a:srgbClr val="000000"/>
                </a:solidFill>
              </a:rPr>
            </a:br>
            <a:r>
              <a:rPr lang="en-US" b="1" dirty="0">
                <a:solidFill>
                  <a:srgbClr val="000000"/>
                </a:solidFill>
              </a:rPr>
              <a:t> </a:t>
            </a:r>
            <a:r>
              <a:rPr lang="en-US" b="1" dirty="0">
                <a:hlinkClick r:id="rId3" tooltip="NMI Notes"/>
              </a:rPr>
              <a:t>https://www.cdc.gov/nndss/trc/news/</a:t>
            </a:r>
            <a:endParaRPr lang="en-US" b="1" dirty="0"/>
          </a:p>
          <a:p>
            <a:pPr lvl="0" algn="ctr">
              <a:defRPr/>
            </a:pPr>
            <a:endParaRPr lang="en-US" b="1" dirty="0">
              <a:solidFill>
                <a:srgbClr val="FF0000"/>
              </a:solidFill>
            </a:endParaRPr>
          </a:p>
          <a:p>
            <a:pPr lvl="0" algn="ctr">
              <a:defRPr/>
            </a:pPr>
            <a:r>
              <a:rPr lang="en-US" b="1" dirty="0">
                <a:solidFill>
                  <a:srgbClr val="000000"/>
                </a:solidFill>
              </a:rPr>
              <a:t>Access the </a:t>
            </a:r>
            <a:r>
              <a:rPr lang="en-US" b="1" dirty="0">
                <a:solidFill>
                  <a:srgbClr val="FF0000"/>
                </a:solidFill>
              </a:rPr>
              <a:t>NNDSS Technical Resource Center </a:t>
            </a:r>
            <a:r>
              <a:rPr lang="en-US" b="1" dirty="0">
                <a:solidFill>
                  <a:srgbClr val="000000"/>
                </a:solidFill>
              </a:rPr>
              <a:t>at</a:t>
            </a:r>
            <a:r>
              <a:rPr lang="en-US" b="1" dirty="0">
                <a:solidFill>
                  <a:srgbClr val="FF0000"/>
                </a:solidFill>
              </a:rPr>
              <a:t>  </a:t>
            </a:r>
          </a:p>
          <a:p>
            <a:pPr lvl="0" algn="ctr">
              <a:defRPr/>
            </a:pPr>
            <a:r>
              <a:rPr lang="en-US" b="1" dirty="0">
                <a:solidFill>
                  <a:srgbClr val="000000"/>
                </a:solidFill>
                <a:hlinkClick r:id="rId4" tooltip="NMI Technical Assistance and Training Resource Center"/>
              </a:rPr>
              <a:t>https://www.cdc.gov/nndss/trc/</a:t>
            </a:r>
            <a:endParaRPr lang="en-US" b="1" dirty="0">
              <a:solidFill>
                <a:srgbClr val="FF0000"/>
              </a:solidFill>
            </a:endParaRPr>
          </a:p>
          <a:p>
            <a:pPr lvl="0" algn="ctr">
              <a:defRPr/>
            </a:pPr>
            <a:endParaRPr lang="en-US" b="1" dirty="0">
              <a:solidFill>
                <a:srgbClr val="FF0000"/>
              </a:solidFill>
            </a:endParaRPr>
          </a:p>
          <a:p>
            <a:pPr lvl="0" algn="ctr">
              <a:defRPr/>
            </a:pPr>
            <a:r>
              <a:rPr lang="en-US" b="1" dirty="0">
                <a:solidFill>
                  <a:srgbClr val="000000"/>
                </a:solidFill>
              </a:rPr>
              <a:t>Request </a:t>
            </a:r>
            <a:r>
              <a:rPr lang="en-US" b="1" dirty="0">
                <a:solidFill>
                  <a:srgbClr val="FF0000"/>
                </a:solidFill>
              </a:rPr>
              <a:t>NNDSS technical assistance or onboarding </a:t>
            </a:r>
            <a:r>
              <a:rPr lang="en-US" b="1" dirty="0">
                <a:solidFill>
                  <a:srgbClr val="000000"/>
                </a:solidFill>
              </a:rPr>
              <a:t>at</a:t>
            </a:r>
          </a:p>
          <a:p>
            <a:pPr lvl="0" algn="ctr">
              <a:defRPr/>
            </a:pPr>
            <a:r>
              <a:rPr lang="en-US" b="1" dirty="0">
                <a:solidFill>
                  <a:srgbClr val="FF0000"/>
                </a:solidFill>
                <a:hlinkClick r:id="rId5" tooltip="NMI technical assistance or onboarding"/>
              </a:rPr>
              <a:t>edx@cdc.gov</a:t>
            </a:r>
            <a:r>
              <a:rPr lang="en-US" b="1" dirty="0">
                <a:solidFill>
                  <a:srgbClr val="000000"/>
                </a:solidFill>
              </a:rPr>
              <a:t> </a:t>
            </a:r>
          </a:p>
          <a:p>
            <a:pPr lvl="0" algn="ctr">
              <a:defRPr/>
            </a:pPr>
            <a:endParaRPr lang="en-US" b="1" dirty="0">
              <a:solidFill>
                <a:srgbClr val="FF0000"/>
              </a:solidFill>
            </a:endParaRPr>
          </a:p>
          <a:p>
            <a:pPr lvl="0" algn="ctr">
              <a:defRPr/>
            </a:pPr>
            <a:r>
              <a:rPr lang="en-US" b="1" dirty="0">
                <a:solidFill>
                  <a:srgbClr val="000000"/>
                </a:solidFill>
              </a:rPr>
              <a:t>Next </a:t>
            </a:r>
            <a:r>
              <a:rPr lang="en-US" b="1" dirty="0">
                <a:solidFill>
                  <a:srgbClr val="FF0000"/>
                </a:solidFill>
              </a:rPr>
              <a:t>NNDSS </a:t>
            </a:r>
            <a:r>
              <a:rPr lang="en-US" b="1" dirty="0" err="1">
                <a:solidFill>
                  <a:srgbClr val="FF0000"/>
                </a:solidFill>
              </a:rPr>
              <a:t>eSHARE</a:t>
            </a:r>
            <a:r>
              <a:rPr lang="en-US" b="1" dirty="0">
                <a:solidFill>
                  <a:srgbClr val="FF0000"/>
                </a:solidFill>
              </a:rPr>
              <a:t> </a:t>
            </a:r>
            <a:r>
              <a:rPr lang="en-US" b="1" dirty="0">
                <a:solidFill>
                  <a:srgbClr val="000000"/>
                </a:solidFill>
              </a:rPr>
              <a:t>is October16, 2018 – details at</a:t>
            </a:r>
          </a:p>
          <a:p>
            <a:pPr lvl="0" algn="ctr">
              <a:defRPr/>
            </a:pPr>
            <a:r>
              <a:rPr lang="en-US" b="1" dirty="0">
                <a:solidFill>
                  <a:srgbClr val="000000"/>
                </a:solidFill>
              </a:rPr>
              <a:t> </a:t>
            </a:r>
            <a:r>
              <a:rPr lang="en-US" b="1" dirty="0">
                <a:solidFill>
                  <a:srgbClr val="FF0000"/>
                </a:solidFill>
                <a:hlinkClick r:id="rId6" tooltip="NMI eSHARE"/>
              </a:rPr>
              <a:t>https://www.cdc.gov/nndss/trc/onboarding/eshare.html</a:t>
            </a:r>
            <a:r>
              <a:rPr lang="en-US" b="1" dirty="0">
                <a:solidFill>
                  <a:srgbClr val="000000"/>
                </a:solidFill>
              </a:rPr>
              <a:t> </a:t>
            </a:r>
          </a:p>
          <a:p>
            <a:pPr algn="ctr"/>
            <a:endParaRPr lang="en-US"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893781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912667"/>
          </a:xfrm>
        </p:spPr>
        <p:txBody>
          <a:bodyPr>
            <a:noAutofit/>
          </a:bodyPr>
          <a:lstStyle/>
          <a:p>
            <a:r>
              <a:rPr lang="en-US" sz="4267" dirty="0">
                <a:solidFill>
                  <a:srgbClr val="0070C0"/>
                </a:solidFill>
              </a:rPr>
              <a:t>NMI Implementation Status		Sept 18, 2018</a:t>
            </a:r>
          </a:p>
        </p:txBody>
      </p:sp>
      <p:grpSp>
        <p:nvGrpSpPr>
          <p:cNvPr id="4" name="Group 3" descr="Color Coded Map for States that are in the Piloting (Purple), Onboarding (Blue), and Production (Green) Stages" title="NMI Implementation Status Map"/>
          <p:cNvGrpSpPr/>
          <p:nvPr/>
        </p:nvGrpSpPr>
        <p:grpSpPr>
          <a:xfrm>
            <a:off x="529084" y="1575568"/>
            <a:ext cx="11123557" cy="4808433"/>
            <a:chOff x="529084" y="1575564"/>
            <a:chExt cx="11123557" cy="4808433"/>
          </a:xfrm>
        </p:grpSpPr>
        <p:grpSp>
          <p:nvGrpSpPr>
            <p:cNvPr id="275" name="Group 274"/>
            <p:cNvGrpSpPr/>
            <p:nvPr/>
          </p:nvGrpSpPr>
          <p:grpSpPr>
            <a:xfrm>
              <a:off x="531262" y="1575564"/>
              <a:ext cx="11121379" cy="4808433"/>
              <a:chOff x="365760" y="1367304"/>
              <a:chExt cx="10505440" cy="4679952"/>
            </a:xfrm>
          </p:grpSpPr>
          <p:sp>
            <p:nvSpPr>
              <p:cNvPr id="276" name="Rectangle 144"/>
              <p:cNvSpPr>
                <a:spLocks noChangeArrowheads="1"/>
              </p:cNvSpPr>
              <p:nvPr/>
            </p:nvSpPr>
            <p:spPr bwMode="auto">
              <a:xfrm>
                <a:off x="365760" y="5730240"/>
                <a:ext cx="365760" cy="121920"/>
              </a:xfrm>
              <a:prstGeom prst="rect">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8" name="Text Box 107"/>
              <p:cNvSpPr txBox="1">
                <a:spLocks noChangeArrowheads="1"/>
              </p:cNvSpPr>
              <p:nvPr/>
            </p:nvSpPr>
            <p:spPr bwMode="auto">
              <a:xfrm>
                <a:off x="9962734"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279" name="Line 137"/>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280" name="Rectangle 144"/>
              <p:cNvSpPr>
                <a:spLocks noChangeArrowheads="1"/>
              </p:cNvSpPr>
              <p:nvPr/>
            </p:nvSpPr>
            <p:spPr bwMode="auto">
              <a:xfrm>
                <a:off x="365760" y="5508375"/>
                <a:ext cx="365760" cy="121920"/>
              </a:xfrm>
              <a:prstGeom prst="rect">
                <a:avLst/>
              </a:pr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1" name="Rectangle 145"/>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282" name="Rectangle 145"/>
              <p:cNvSpPr>
                <a:spLocks noChangeArrowheads="1"/>
              </p:cNvSpPr>
              <p:nvPr/>
            </p:nvSpPr>
            <p:spPr bwMode="auto">
              <a:xfrm>
                <a:off x="853440"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Production 	Total of 31 (</a:t>
                </a:r>
                <a:r>
                  <a:rPr lang="en-US" sz="1600" kern="0" dirty="0">
                    <a:solidFill>
                      <a:prstClr val="black">
                        <a:lumMod val="95000"/>
                        <a:lumOff val="5000"/>
                      </a:prstClr>
                    </a:solidFill>
                    <a:latin typeface="Calibri" panose="020F0502020204030204" pitchFamily="34" charset="0"/>
                    <a:cs typeface="Arial" charset="0"/>
                  </a:rPr>
                  <a:t>30</a:t>
                </a: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 states + NYC)</a:t>
                </a:r>
                <a:r>
                  <a:rPr kumimoji="0" lang="en-US" sz="1067"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	</a:t>
                </a:r>
              </a:p>
            </p:txBody>
          </p:sp>
          <p:sp>
            <p:nvSpPr>
              <p:cNvPr id="283" name="Rectangle 145"/>
              <p:cNvSpPr>
                <a:spLocks noChangeArrowheads="1"/>
              </p:cNvSpPr>
              <p:nvPr/>
            </p:nvSpPr>
            <p:spPr bwMode="auto">
              <a:xfrm>
                <a:off x="853016" y="5447415"/>
                <a:ext cx="4511464"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Onboarding	Total of 3 (states)  </a:t>
                </a:r>
              </a:p>
            </p:txBody>
          </p:sp>
          <p:sp>
            <p:nvSpPr>
              <p:cNvPr id="285" name="Freeform 334"/>
              <p:cNvSpPr>
                <a:spLocks noChangeArrowheads="1"/>
              </p:cNvSpPr>
              <p:nvPr/>
            </p:nvSpPr>
            <p:spPr bwMode="auto">
              <a:xfrm>
                <a:off x="9550400" y="1367304"/>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6" name="Freeform 335"/>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7" name="Freeform 336"/>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8" name="Freeform 337"/>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9" name="Freeform 338"/>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0" name="Freeform 339"/>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1" name="Freeform 340"/>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2" name="Freeform 341"/>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3" name="Freeform 342"/>
              <p:cNvSpPr>
                <a:spLocks noChangeArrowheads="1"/>
              </p:cNvSpPr>
              <p:nvPr/>
            </p:nvSpPr>
            <p:spPr bwMode="auto">
              <a:xfrm>
                <a:off x="4076701" y="1536637"/>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4" name="Freeform 343"/>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5" name="Freeform 344"/>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defTabSz="1462858"/>
                <a:endParaRPr lang="en-US" sz="1067" u="dottedHeavy" kern="0" dirty="0">
                  <a:solidFill>
                    <a:srgbClr val="FFFFFF"/>
                  </a:solidFill>
                  <a:latin typeface="Arial" panose="020B0604020202020204" pitchFamily="34" charset="0"/>
                  <a:cs typeface="Arial" panose="020B0604020202020204" pitchFamily="34" charset="0"/>
                </a:endParaRPr>
              </a:p>
            </p:txBody>
          </p:sp>
          <p:sp>
            <p:nvSpPr>
              <p:cNvPr id="296" name="Freeform 345"/>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7" name="Freeform 346"/>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8" name="Freeform 347"/>
              <p:cNvSpPr>
                <a:spLocks noChangeArrowheads="1"/>
              </p:cNvSpPr>
              <p:nvPr/>
            </p:nvSpPr>
            <p:spPr bwMode="auto">
              <a:xfrm>
                <a:off x="5005918" y="4085105"/>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9" name="Freeform 348"/>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0" name="Freeform 349"/>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1" name="Freeform 350"/>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2" name="Freeform 351"/>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3" name="Freeform 352"/>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04" name="Freeform 353"/>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5" name="Freeform 354"/>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defTabSz="1462858"/>
                <a:endParaRPr lang="en-US" sz="1067" u="dottedHeavy" kern="0" dirty="0">
                  <a:solidFill>
                    <a:srgbClr val="FFFFFF"/>
                  </a:solidFill>
                  <a:latin typeface="Arial" panose="020B0604020202020204" pitchFamily="34" charset="0"/>
                  <a:cs typeface="Arial" panose="020B0604020202020204" pitchFamily="34" charset="0"/>
                </a:endParaRPr>
              </a:p>
            </p:txBody>
          </p:sp>
          <p:sp>
            <p:nvSpPr>
              <p:cNvPr id="306" name="Freeform 355"/>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 name="Freeform 356"/>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8" name="Freeform 357"/>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9" name="Freeform 358"/>
              <p:cNvSpPr>
                <a:spLocks noChangeArrowheads="1"/>
              </p:cNvSpPr>
              <p:nvPr/>
            </p:nvSpPr>
            <p:spPr bwMode="auto">
              <a:xfrm>
                <a:off x="7757585" y="2139464"/>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0" name="Freeform 359"/>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1" name="Freeform 360"/>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2" name="Freeform 361"/>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3" name="Freeform 362"/>
              <p:cNvSpPr>
                <a:spLocks noChangeArrowheads="1"/>
              </p:cNvSpPr>
              <p:nvPr/>
            </p:nvSpPr>
            <p:spPr bwMode="auto">
              <a:xfrm>
                <a:off x="8026401" y="2789704"/>
                <a:ext cx="599017" cy="731520"/>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4" name="Freeform 363"/>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315" name="Freeform 364"/>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6" name="Freeform 365"/>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7" name="Freeform 366"/>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8" name="Freeform 367"/>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9" name="Freeform 368"/>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0" name="Freeform 369"/>
              <p:cNvSpPr>
                <a:spLocks noChangeArrowheads="1"/>
              </p:cNvSpPr>
              <p:nvPr/>
            </p:nvSpPr>
            <p:spPr bwMode="auto">
              <a:xfrm>
                <a:off x="7956551" y="4883088"/>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1" name="Freeform 370"/>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322" name="Freeform 371"/>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3" name="Freeform 372"/>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4" name="Freeform 373"/>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25" name="Freeform 374"/>
              <p:cNvSpPr>
                <a:spLocks noChangeArrowheads="1"/>
              </p:cNvSpPr>
              <p:nvPr/>
            </p:nvSpPr>
            <p:spPr bwMode="auto">
              <a:xfrm>
                <a:off x="9213852" y="2586505"/>
                <a:ext cx="222249" cy="452967"/>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26" name="Freeform 375"/>
              <p:cNvSpPr>
                <a:spLocks noChangeArrowheads="1"/>
              </p:cNvSpPr>
              <p:nvPr/>
            </p:nvSpPr>
            <p:spPr bwMode="auto">
              <a:xfrm>
                <a:off x="8655051" y="1934571"/>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7" name="Freeform 376"/>
              <p:cNvSpPr>
                <a:spLocks noChangeArrowheads="1"/>
              </p:cNvSpPr>
              <p:nvPr/>
            </p:nvSpPr>
            <p:spPr bwMode="auto">
              <a:xfrm>
                <a:off x="9357784" y="1892239"/>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28" name="Freeform 377"/>
              <p:cNvSpPr>
                <a:spLocks noChangeArrowheads="1"/>
              </p:cNvSpPr>
              <p:nvPr/>
            </p:nvSpPr>
            <p:spPr bwMode="auto">
              <a:xfrm>
                <a:off x="9480552" y="2247839"/>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9" name="Freeform 378"/>
              <p:cNvSpPr>
                <a:spLocks noChangeArrowheads="1"/>
              </p:cNvSpPr>
              <p:nvPr/>
            </p:nvSpPr>
            <p:spPr bwMode="auto">
              <a:xfrm>
                <a:off x="9484784" y="2419288"/>
                <a:ext cx="370416" cy="167217"/>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30" name="Freeform 379"/>
              <p:cNvSpPr>
                <a:spLocks noChangeArrowheads="1"/>
              </p:cNvSpPr>
              <p:nvPr/>
            </p:nvSpPr>
            <p:spPr bwMode="auto">
              <a:xfrm>
                <a:off x="9539819" y="2622489"/>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1" name="Freeform 380"/>
              <p:cNvSpPr>
                <a:spLocks noChangeArrowheads="1"/>
              </p:cNvSpPr>
              <p:nvPr/>
            </p:nvSpPr>
            <p:spPr bwMode="auto">
              <a:xfrm>
                <a:off x="9550402" y="1773704"/>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2" name="Freeform 381"/>
              <p:cNvSpPr>
                <a:spLocks noChangeArrowheads="1"/>
              </p:cNvSpPr>
              <p:nvPr/>
            </p:nvSpPr>
            <p:spPr bwMode="auto">
              <a:xfrm>
                <a:off x="9753600" y="2383305"/>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33" name="Group 51"/>
              <p:cNvGrpSpPr>
                <a:grpSpLocks/>
              </p:cNvGrpSpPr>
              <p:nvPr/>
            </p:nvGrpSpPr>
            <p:grpSpPr bwMode="auto">
              <a:xfrm>
                <a:off x="1016000" y="3399304"/>
                <a:ext cx="1077384" cy="550333"/>
                <a:chOff x="288" y="2580"/>
                <a:chExt cx="509" cy="260"/>
              </a:xfrm>
              <a:solidFill>
                <a:sysClr val="window" lastClr="FFFFFF"/>
              </a:solidFill>
              <a:effectLst/>
            </p:grpSpPr>
            <p:grpSp>
              <p:nvGrpSpPr>
                <p:cNvPr id="402" name="Group 52"/>
                <p:cNvGrpSpPr>
                  <a:grpSpLocks/>
                </p:cNvGrpSpPr>
                <p:nvPr/>
              </p:nvGrpSpPr>
              <p:grpSpPr bwMode="auto">
                <a:xfrm>
                  <a:off x="288" y="2580"/>
                  <a:ext cx="510" cy="261"/>
                  <a:chOff x="288" y="2580"/>
                  <a:chExt cx="510" cy="261"/>
                </a:xfrm>
                <a:grpFill/>
              </p:grpSpPr>
              <p:sp>
                <p:nvSpPr>
                  <p:cNvPr id="404" name="Freeform 53"/>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5" name="Freeform 54"/>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6" name="Freeform 55"/>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7" name="Freeform 56"/>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8" name="Freeform 57"/>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9" name="Freeform 58"/>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10" name="Freeform 59"/>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403" name="Freeform 60"/>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334" name="Freeform 392"/>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5" name="Freeform 393"/>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6" name="Text Box 78"/>
              <p:cNvSpPr txBox="1">
                <a:spLocks noChangeArrowheads="1"/>
              </p:cNvSpPr>
              <p:nvPr/>
            </p:nvSpPr>
            <p:spPr bwMode="auto">
              <a:xfrm>
                <a:off x="10159998"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337" name="Text Box 83"/>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338" name="Text Box 84"/>
              <p:cNvSpPr txBox="1">
                <a:spLocks noChangeArrowheads="1"/>
              </p:cNvSpPr>
              <p:nvPr/>
            </p:nvSpPr>
            <p:spPr bwMode="auto">
              <a:xfrm>
                <a:off x="3454398"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339" name="Text Box 85"/>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340" name="Text Box 86"/>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341" name="Text Box 87"/>
              <p:cNvSpPr txBox="1">
                <a:spLocks noChangeArrowheads="1"/>
              </p:cNvSpPr>
              <p:nvPr/>
            </p:nvSpPr>
            <p:spPr bwMode="auto">
              <a:xfrm>
                <a:off x="4876798" y="177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342" name="Text Box 88"/>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343" name="Text Box 89"/>
              <p:cNvSpPr txBox="1">
                <a:spLocks noChangeArrowheads="1"/>
              </p:cNvSpPr>
              <p:nvPr/>
            </p:nvSpPr>
            <p:spPr bwMode="auto">
              <a:xfrm>
                <a:off x="4876798"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344" name="Text Box 90"/>
              <p:cNvSpPr txBox="1">
                <a:spLocks noChangeArrowheads="1"/>
              </p:cNvSpPr>
              <p:nvPr/>
            </p:nvSpPr>
            <p:spPr bwMode="auto">
              <a:xfrm>
                <a:off x="5994398"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345" name="Text Box 91"/>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346" name="Text Box 92"/>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347" name="Text Box 93"/>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348" name="Text Box 94"/>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349" name="Text Box 95"/>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350" name="Text Box 96"/>
              <p:cNvSpPr txBox="1">
                <a:spLocks noChangeArrowheads="1"/>
              </p:cNvSpPr>
              <p:nvPr/>
            </p:nvSpPr>
            <p:spPr bwMode="auto">
              <a:xfrm>
                <a:off x="9652000" y="167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351" name="Text Box 97"/>
              <p:cNvSpPr txBox="1">
                <a:spLocks noChangeArrowheads="1"/>
              </p:cNvSpPr>
              <p:nvPr/>
            </p:nvSpPr>
            <p:spPr bwMode="auto">
              <a:xfrm>
                <a:off x="9143999" y="167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352" name="Text Box 98"/>
              <p:cNvSpPr txBox="1">
                <a:spLocks noChangeArrowheads="1"/>
              </p:cNvSpPr>
              <p:nvPr/>
            </p:nvSpPr>
            <p:spPr bwMode="auto">
              <a:xfrm>
                <a:off x="91439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353" name="Text Box 99"/>
              <p:cNvSpPr txBox="1">
                <a:spLocks noChangeArrowheads="1"/>
              </p:cNvSpPr>
              <p:nvPr/>
            </p:nvSpPr>
            <p:spPr bwMode="auto">
              <a:xfrm>
                <a:off x="8839198"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354" name="Text Box 100"/>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355" name="Text Box 101"/>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356" name="Text Box 102"/>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357" name="Text Box 103"/>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358" name="Text Box 104"/>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359" name="Text Box 105"/>
              <p:cNvSpPr txBox="1">
                <a:spLocks noChangeArrowheads="1"/>
              </p:cNvSpPr>
              <p:nvPr/>
            </p:nvSpPr>
            <p:spPr bwMode="auto">
              <a:xfrm>
                <a:off x="8839198"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360" name="Text Box 106"/>
              <p:cNvSpPr txBox="1">
                <a:spLocks noChangeArrowheads="1"/>
              </p:cNvSpPr>
              <p:nvPr/>
            </p:nvSpPr>
            <p:spPr bwMode="auto">
              <a:xfrm>
                <a:off x="9448799"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361" name="Text Box 107"/>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362" name="Text Box 108"/>
              <p:cNvSpPr txBox="1">
                <a:spLocks noChangeArrowheads="1"/>
              </p:cNvSpPr>
              <p:nvPr/>
            </p:nvSpPr>
            <p:spPr bwMode="auto">
              <a:xfrm>
                <a:off x="9347200" y="146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363" name="Text Box 109"/>
              <p:cNvSpPr txBox="1">
                <a:spLocks noChangeArrowheads="1"/>
              </p:cNvSpPr>
              <p:nvPr/>
            </p:nvSpPr>
            <p:spPr bwMode="auto">
              <a:xfrm>
                <a:off x="10058398"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364" name="Text Box 110"/>
              <p:cNvSpPr txBox="1">
                <a:spLocks noChangeArrowheads="1"/>
              </p:cNvSpPr>
              <p:nvPr/>
            </p:nvSpPr>
            <p:spPr bwMode="auto">
              <a:xfrm>
                <a:off x="10058399" y="2180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365" name="Text Box 111"/>
              <p:cNvSpPr txBox="1">
                <a:spLocks noChangeArrowheads="1"/>
              </p:cNvSpPr>
              <p:nvPr/>
            </p:nvSpPr>
            <p:spPr bwMode="auto">
              <a:xfrm>
                <a:off x="1727200"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366" name="Text Box 112"/>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367" name="Text Box 113"/>
              <p:cNvSpPr txBox="1">
                <a:spLocks noChangeArrowheads="1"/>
              </p:cNvSpPr>
              <p:nvPr/>
            </p:nvSpPr>
            <p:spPr bwMode="auto">
              <a:xfrm>
                <a:off x="7035799" y="48280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368" name="Text Box 114"/>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369" name="Text Box 115"/>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370" name="Text Box 116"/>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371" name="Text Box 117"/>
              <p:cNvSpPr txBox="1">
                <a:spLocks noChangeArrowheads="1"/>
              </p:cNvSpPr>
              <p:nvPr/>
            </p:nvSpPr>
            <p:spPr bwMode="auto">
              <a:xfrm>
                <a:off x="4267200"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372" name="Text Box 118"/>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373" name="Text Box 120"/>
              <p:cNvSpPr txBox="1">
                <a:spLocks noChangeArrowheads="1"/>
              </p:cNvSpPr>
              <p:nvPr/>
            </p:nvSpPr>
            <p:spPr bwMode="auto">
              <a:xfrm>
                <a:off x="6603999" y="1875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374" name="Text Box 121"/>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375" name="Text Box 122"/>
              <p:cNvSpPr txBox="1">
                <a:spLocks noChangeArrowheads="1"/>
              </p:cNvSpPr>
              <p:nvPr/>
            </p:nvSpPr>
            <p:spPr bwMode="auto">
              <a:xfrm>
                <a:off x="6705600" y="28913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376" name="Text Box 123"/>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377" name="Text Box 124"/>
              <p:cNvSpPr txBox="1">
                <a:spLocks noChangeArrowheads="1"/>
              </p:cNvSpPr>
              <p:nvPr/>
            </p:nvSpPr>
            <p:spPr bwMode="auto">
              <a:xfrm>
                <a:off x="74167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378" name="Text Box 125"/>
              <p:cNvSpPr txBox="1">
                <a:spLocks noChangeArrowheads="1"/>
              </p:cNvSpPr>
              <p:nvPr/>
            </p:nvSpPr>
            <p:spPr bwMode="auto">
              <a:xfrm>
                <a:off x="85343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379" name="Text Box 126"/>
              <p:cNvSpPr txBox="1">
                <a:spLocks noChangeArrowheads="1"/>
              </p:cNvSpPr>
              <p:nvPr/>
            </p:nvSpPr>
            <p:spPr bwMode="auto">
              <a:xfrm>
                <a:off x="7416798"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380" name="Text Box 127"/>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381" name="Text Box 128"/>
              <p:cNvSpPr txBox="1">
                <a:spLocks noChangeArrowheads="1"/>
              </p:cNvSpPr>
              <p:nvPr/>
            </p:nvSpPr>
            <p:spPr bwMode="auto">
              <a:xfrm>
                <a:off x="8229600"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382" name="Text Box 129"/>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383" name="Line 131"/>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4" name="Line 132"/>
              <p:cNvSpPr>
                <a:spLocks noChangeShapeType="1"/>
              </p:cNvSpPr>
              <p:nvPr/>
            </p:nvSpPr>
            <p:spPr bwMode="auto">
              <a:xfrm flipH="1" flipV="1">
                <a:off x="9753600" y="2484904"/>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85" name="Line 133"/>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6" name="Line 134"/>
              <p:cNvSpPr>
                <a:spLocks noChangeShapeType="1"/>
              </p:cNvSpPr>
              <p:nvPr/>
            </p:nvSpPr>
            <p:spPr bwMode="auto">
              <a:xfrm>
                <a:off x="9855200" y="2484904"/>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7" name="Line 135"/>
              <p:cNvSpPr>
                <a:spLocks noChangeShapeType="1"/>
              </p:cNvSpPr>
              <p:nvPr/>
            </p:nvSpPr>
            <p:spPr bwMode="auto">
              <a:xfrm flipH="1" flipV="1">
                <a:off x="9347200" y="177370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8" name="Line 136"/>
              <p:cNvSpPr>
                <a:spLocks noChangeShapeType="1"/>
              </p:cNvSpPr>
              <p:nvPr/>
            </p:nvSpPr>
            <p:spPr bwMode="auto">
              <a:xfrm>
                <a:off x="9550400" y="1672104"/>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9" name="Line 137"/>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0" name="Text Box 138"/>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391" name="Line 139"/>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2" name="Line 140"/>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3" name="Text Box 141"/>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394" name="Text Box 118"/>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395" name="Text Box 107"/>
              <p:cNvSpPr txBox="1">
                <a:spLocks noChangeArrowheads="1"/>
              </p:cNvSpPr>
              <p:nvPr/>
            </p:nvSpPr>
            <p:spPr bwMode="auto">
              <a:xfrm>
                <a:off x="9448797"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396" name="Line 137"/>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7" name="Text Box 106"/>
              <p:cNvSpPr txBox="1">
                <a:spLocks noChangeArrowheads="1"/>
              </p:cNvSpPr>
              <p:nvPr/>
            </p:nvSpPr>
            <p:spPr bwMode="auto">
              <a:xfrm>
                <a:off x="9755604" y="2797551"/>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398" name="Line 137"/>
              <p:cNvSpPr>
                <a:spLocks noChangeShapeType="1"/>
              </p:cNvSpPr>
              <p:nvPr/>
            </p:nvSpPr>
            <p:spPr bwMode="auto">
              <a:xfrm>
                <a:off x="9550400" y="2688104"/>
                <a:ext cx="2032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9" name="Oval 465"/>
              <p:cNvSpPr/>
              <p:nvPr/>
            </p:nvSpPr>
            <p:spPr>
              <a:xfrm>
                <a:off x="9093200" y="3149537"/>
                <a:ext cx="101600" cy="101600"/>
              </a:xfrm>
              <a:prstGeom prst="ellips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0" name="Oval 472"/>
              <p:cNvSpPr/>
              <p:nvPr/>
            </p:nvSpPr>
            <p:spPr>
              <a:xfrm>
                <a:off x="9469643" y="2628189"/>
                <a:ext cx="101600" cy="101600"/>
              </a:xfrm>
              <a:prstGeom prst="ellipse">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1" name="Freeform 69"/>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3" name="Rectangle 2"/>
            <p:cNvSpPr/>
            <p:nvPr/>
          </p:nvSpPr>
          <p:spPr>
            <a:xfrm>
              <a:off x="928160" y="5491246"/>
              <a:ext cx="5147212" cy="338554"/>
            </a:xfrm>
            <a:prstGeom prst="rect">
              <a:avLst/>
            </a:prstGeom>
          </p:spPr>
          <p:txBody>
            <a:bodyPr wrap="square">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Piloting                          Total of 2 (states)</a:t>
              </a:r>
            </a:p>
          </p:txBody>
        </p:sp>
        <p:sp>
          <p:nvSpPr>
            <p:cNvPr id="150" name="Rectangle 144"/>
            <p:cNvSpPr>
              <a:spLocks noChangeArrowheads="1"/>
            </p:cNvSpPr>
            <p:nvPr/>
          </p:nvSpPr>
          <p:spPr bwMode="auto">
            <a:xfrm>
              <a:off x="529084" y="5610329"/>
              <a:ext cx="386601" cy="131168"/>
            </a:xfrm>
            <a:prstGeom prst="rect">
              <a:avLst/>
            </a:pr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grpSp>
    </p:spTree>
    <p:extLst>
      <p:ext uri="{BB962C8B-B14F-4D97-AF65-F5344CB8AC3E}">
        <p14:creationId xmlns:p14="http://schemas.microsoft.com/office/powerpoint/2010/main" val="37834109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 of all the Message Mapping Guides (MMGs) that are scheduled from July-September 2018-July-September 2019. Includes the development (light blue), Pre-Pilot (Light Purple), Piloting (Dark Purple), Preparation for Production (Light Green), and In production (Darker Green) " title="HL7 Message Mapping Guide Estimated Timeline"/>
          <p:cNvPicPr>
            <a:picLocks noChangeAspect="1"/>
          </p:cNvPicPr>
          <p:nvPr/>
        </p:nvPicPr>
        <p:blipFill>
          <a:blip r:embed="rId3"/>
          <a:stretch>
            <a:fillRect/>
          </a:stretch>
        </p:blipFill>
        <p:spPr>
          <a:xfrm>
            <a:off x="173505" y="1047263"/>
            <a:ext cx="12018495" cy="4937760"/>
          </a:xfrm>
          <a:prstGeom prst="rect">
            <a:avLst/>
          </a:prstGeom>
        </p:spPr>
      </p:pic>
      <p:sp>
        <p:nvSpPr>
          <p:cNvPr id="2" name="Title 1"/>
          <p:cNvSpPr>
            <a:spLocks noGrp="1"/>
          </p:cNvSpPr>
          <p:nvPr>
            <p:ph type="title"/>
          </p:nvPr>
        </p:nvSpPr>
        <p:spPr/>
        <p:txBody>
          <a:bodyPr>
            <a:normAutofit fontScale="90000"/>
          </a:bodyPr>
          <a:lstStyle/>
          <a:p>
            <a:r>
              <a:rPr lang="en-US" dirty="0">
                <a:solidFill>
                  <a:schemeClr val="bg1"/>
                </a:solidFill>
              </a:rPr>
              <a:t>NNDSS HL7 Message Mapping Guide Estimated Timeline</a:t>
            </a:r>
          </a:p>
        </p:txBody>
      </p:sp>
    </p:spTree>
    <p:extLst>
      <p:ext uri="{BB962C8B-B14F-4D97-AF65-F5344CB8AC3E}">
        <p14:creationId xmlns:p14="http://schemas.microsoft.com/office/powerpoint/2010/main" val="41309100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976393" y="1120894"/>
            <a:ext cx="10354753" cy="1663404"/>
          </a:xfrm>
        </p:spPr>
        <p:txBody>
          <a:bodyPr/>
          <a:lstStyle/>
          <a:p>
            <a:pPr marL="0" indent="0">
              <a:buNone/>
            </a:pPr>
            <a:r>
              <a:rPr lang="en-US" sz="2800" dirty="0">
                <a:solidFill>
                  <a:srgbClr val="5F5F5F"/>
                </a:solidFill>
              </a:rPr>
              <a:t>Epidemiology and Laboratory Capacity Health Information Systems Cooperative Agreement recipients must send production data for at least five more message mapping guide (MMG) </a:t>
            </a:r>
            <a:r>
              <a:rPr lang="en-US" sz="2800" dirty="0"/>
              <a:t>by August 1, 2019. </a:t>
            </a:r>
          </a:p>
          <a:p>
            <a:r>
              <a:rPr lang="en-US" sz="2800" dirty="0">
                <a:solidFill>
                  <a:srgbClr val="5F5F5F"/>
                </a:solidFill>
              </a:rPr>
              <a:t>Please allow several weeks for onboarding</a:t>
            </a:r>
            <a:r>
              <a:rPr lang="en-US" sz="3000" dirty="0">
                <a:solidFill>
                  <a:srgbClr val="5F5F5F"/>
                </a:solidFill>
              </a:rPr>
              <a:t>.</a:t>
            </a:r>
          </a:p>
          <a:p>
            <a:endParaRPr lang="en-US" sz="3000" dirty="0">
              <a:solidFill>
                <a:srgbClr val="5F5F5F"/>
              </a:solidFill>
            </a:endParaRPr>
          </a:p>
          <a:p>
            <a:pPr marL="0" indent="0">
              <a:buNone/>
            </a:pPr>
            <a:endParaRPr lang="en-US" sz="2800" dirty="0">
              <a:solidFill>
                <a:srgbClr val="00B050"/>
              </a:solidFill>
            </a:endParaRPr>
          </a:p>
        </p:txBody>
      </p:sp>
      <p:sp>
        <p:nvSpPr>
          <p:cNvPr id="16" name="Title 15"/>
          <p:cNvSpPr>
            <a:spLocks noGrp="1"/>
          </p:cNvSpPr>
          <p:nvPr>
            <p:ph type="title"/>
          </p:nvPr>
        </p:nvSpPr>
        <p:spPr>
          <a:xfrm>
            <a:off x="609600" y="418192"/>
            <a:ext cx="10972800" cy="623162"/>
          </a:xfrm>
        </p:spPr>
        <p:txBody>
          <a:bodyPr anchor="t"/>
          <a:lstStyle/>
          <a:p>
            <a:r>
              <a:rPr lang="en-US" sz="3730" dirty="0"/>
              <a:t>Reminder!</a:t>
            </a:r>
          </a:p>
        </p:txBody>
      </p:sp>
      <p:pic>
        <p:nvPicPr>
          <p:cNvPr id="2" name="Picture 1" descr="Alarm clock as a reminder that it is time to send at least one production MMG to the CDC by August 1, 2018.&#10;&#10;" title="Alarm C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4561" y="2983374"/>
            <a:ext cx="3413555" cy="3413555"/>
          </a:xfrm>
          <a:prstGeom prst="rect">
            <a:avLst/>
          </a:prstGeom>
        </p:spPr>
      </p:pic>
      <p:sp>
        <p:nvSpPr>
          <p:cNvPr id="5" name="Content Placeholder 2"/>
          <p:cNvSpPr txBox="1">
            <a:spLocks/>
          </p:cNvSpPr>
          <p:nvPr/>
        </p:nvSpPr>
        <p:spPr bwMode="auto">
          <a:xfrm>
            <a:off x="976393" y="3304409"/>
            <a:ext cx="4047670" cy="309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chemeClr val="accent4">
                    <a:lumMod val="75000"/>
                  </a:schemeClr>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None/>
              <a:tabLst/>
              <a:defRPr/>
            </a:pPr>
            <a:r>
              <a:rPr kumimoji="0" lang="en-US" sz="28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Onboard for these now:</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Arboviral 1.3</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Generic v2</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Hepatitis</a:t>
            </a:r>
          </a:p>
          <a:p>
            <a:pPr lvl="0">
              <a:defRPr/>
            </a:pPr>
            <a:r>
              <a:rPr lang="en-US" sz="2800" dirty="0">
                <a:solidFill>
                  <a:srgbClr val="5F5F5F"/>
                </a:solidFill>
              </a:rPr>
              <a:t>STD </a:t>
            </a:r>
          </a:p>
          <a:p>
            <a:pPr lvl="0">
              <a:defRPr/>
            </a:pPr>
            <a:r>
              <a:rPr lang="en-US" sz="2800" dirty="0">
                <a:solidFill>
                  <a:srgbClr val="5F5F5F"/>
                </a:solidFill>
              </a:rPr>
              <a:t>Congenital Syphilis</a:t>
            </a: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p:txBody>
      </p:sp>
      <p:sp>
        <p:nvSpPr>
          <p:cNvPr id="6" name="Content Placeholder 2"/>
          <p:cNvSpPr txBox="1">
            <a:spLocks/>
          </p:cNvSpPr>
          <p:nvPr/>
        </p:nvSpPr>
        <p:spPr bwMode="auto">
          <a:xfrm>
            <a:off x="7537864" y="3304409"/>
            <a:ext cx="4047670" cy="309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chemeClr val="accent4">
                    <a:lumMod val="75000"/>
                  </a:schemeClr>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None/>
              <a:tabLst/>
              <a:defRPr/>
            </a:pPr>
            <a:r>
              <a:rPr kumimoji="0" lang="en-US" sz="28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Onboard for these soon:</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Mumps</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Pertussis</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Varicella</a:t>
            </a: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15184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33053" y="2837527"/>
            <a:ext cx="9573491" cy="620170"/>
          </a:xfrm>
        </p:spPr>
        <p:txBody>
          <a:bodyPr/>
          <a:lstStyle/>
          <a:p>
            <a:pPr algn="ctr"/>
            <a:r>
              <a:rPr lang="en-US" sz="3730" dirty="0">
                <a:latin typeface="Calibri" panose="020F0502020204030204" pitchFamily="34" charset="0"/>
                <a:cs typeface="Calibri" panose="020F0502020204030204" pitchFamily="34" charset="0"/>
              </a:rPr>
              <a:t>Highlights from the NMI PHI Workshop</a:t>
            </a:r>
          </a:p>
        </p:txBody>
      </p:sp>
      <p:sp>
        <p:nvSpPr>
          <p:cNvPr id="4" name="Subtitle 3"/>
          <p:cNvSpPr>
            <a:spLocks noGrp="1"/>
          </p:cNvSpPr>
          <p:nvPr>
            <p:ph type="subTitle" idx="1"/>
          </p:nvPr>
        </p:nvSpPr>
        <p:spPr>
          <a:xfrm>
            <a:off x="3922400" y="3422302"/>
            <a:ext cx="9428018" cy="620170"/>
          </a:xfrm>
        </p:spPr>
        <p:txBody>
          <a:bodyPr/>
          <a:lstStyle/>
          <a:p>
            <a:r>
              <a:rPr lang="en-US" sz="3730" dirty="0">
                <a:solidFill>
                  <a:srgbClr val="5F5F5F"/>
                </a:solidFill>
                <a:latin typeface="Calibri" panose="020F0502020204030204" pitchFamily="34" charset="0"/>
                <a:cs typeface="Calibri" panose="020F0502020204030204" pitchFamily="34" charset="0"/>
              </a:rPr>
              <a:t>Things to Keep in Mind</a:t>
            </a:r>
          </a:p>
        </p:txBody>
      </p:sp>
      <p:sp>
        <p:nvSpPr>
          <p:cNvPr id="2" name="TextBox 1"/>
          <p:cNvSpPr txBox="1"/>
          <p:nvPr/>
        </p:nvSpPr>
        <p:spPr>
          <a:xfrm>
            <a:off x="404910" y="5442155"/>
            <a:ext cx="70349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Laura Carlton, Sr. Specialist Informatic</a:t>
            </a:r>
            <a:r>
              <a:rPr kumimoji="0" lang="en-US" sz="24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a:ea typeface="+mn-ea"/>
                <a:cs typeface="+mn-cs"/>
              </a:rPr>
              <a:t>A</a:t>
            </a:r>
          </a:p>
        </p:txBody>
      </p:sp>
    </p:spTree>
    <p:extLst>
      <p:ext uri="{BB962C8B-B14F-4D97-AF65-F5344CB8AC3E}">
        <p14:creationId xmlns:p14="http://schemas.microsoft.com/office/powerpoint/2010/main" val="19492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10972800" cy="1194173"/>
          </a:xfrm>
        </p:spPr>
        <p:txBody>
          <a:bodyPr/>
          <a:lstStyle/>
          <a:p>
            <a:r>
              <a:rPr lang="en-US" sz="3730" dirty="0">
                <a:latin typeface="Calibri" panose="020F0502020204030204" pitchFamily="34" charset="0"/>
                <a:cs typeface="Calibri" panose="020F0502020204030204" pitchFamily="34" charset="0"/>
              </a:rPr>
              <a:t>PHI 2018: NMI Message Mapping Guide Implementation Technical Assistance Workshop</a:t>
            </a:r>
          </a:p>
        </p:txBody>
      </p:sp>
      <p:sp>
        <p:nvSpPr>
          <p:cNvPr id="5" name="Text Placeholder 4"/>
          <p:cNvSpPr>
            <a:spLocks noGrp="1"/>
          </p:cNvSpPr>
          <p:nvPr>
            <p:ph type="body" sz="quarter" idx="10"/>
          </p:nvPr>
        </p:nvSpPr>
        <p:spPr>
          <a:xfrm>
            <a:off x="609600" y="1638757"/>
            <a:ext cx="10972800" cy="3970318"/>
          </a:xfrm>
        </p:spPr>
        <p:txBody>
          <a:bodyPr/>
          <a:lstStyle/>
          <a:p>
            <a:r>
              <a:rPr lang="en-US" sz="2800" b="1" dirty="0">
                <a:solidFill>
                  <a:srgbClr val="5F5F5F"/>
                </a:solidFill>
                <a:latin typeface="Calibri" panose="020F0502020204030204" pitchFamily="34" charset="0"/>
                <a:cs typeface="Calibri" panose="020F0502020204030204" pitchFamily="34" charset="0"/>
              </a:rPr>
              <a:t>Workshop Objective</a:t>
            </a:r>
            <a:r>
              <a:rPr lang="en-US" sz="2800" dirty="0">
                <a:solidFill>
                  <a:srgbClr val="5F5F5F"/>
                </a:solidFill>
                <a:latin typeface="Calibri" panose="020F0502020204030204" pitchFamily="34" charset="0"/>
                <a:cs typeface="Calibri" panose="020F0502020204030204" pitchFamily="34" charset="0"/>
              </a:rPr>
              <a:t>: Facilitate peer-to-peer knowledge sharing on MMG implementation and onboarding experiences.</a:t>
            </a:r>
          </a:p>
          <a:p>
            <a:r>
              <a:rPr lang="en-US" sz="2800" dirty="0">
                <a:solidFill>
                  <a:srgbClr val="5F5F5F"/>
                </a:solidFill>
                <a:latin typeface="Calibri" panose="020F0502020204030204" pitchFamily="34" charset="0"/>
                <a:cs typeface="Calibri" panose="020F0502020204030204" pitchFamily="34" charset="0"/>
              </a:rPr>
              <a:t>Panelists from 8 states shared:</a:t>
            </a:r>
          </a:p>
          <a:p>
            <a:pPr lvl="1"/>
            <a:r>
              <a:rPr lang="en-US" dirty="0">
                <a:solidFill>
                  <a:srgbClr val="5F5F5F"/>
                </a:solidFill>
                <a:latin typeface="Calibri" panose="020F0502020204030204" pitchFamily="34" charset="0"/>
                <a:cs typeface="Calibri" panose="020F0502020204030204" pitchFamily="34" charset="0"/>
              </a:rPr>
              <a:t>Tips and Best Practices</a:t>
            </a:r>
          </a:p>
          <a:p>
            <a:pPr lvl="1"/>
            <a:r>
              <a:rPr lang="en-US" dirty="0">
                <a:solidFill>
                  <a:srgbClr val="5F5F5F"/>
                </a:solidFill>
                <a:latin typeface="Calibri" panose="020F0502020204030204" pitchFamily="34" charset="0"/>
                <a:cs typeface="Calibri" panose="020F0502020204030204" pitchFamily="34" charset="0"/>
              </a:rPr>
              <a:t>Barriers and Challenges</a:t>
            </a:r>
          </a:p>
          <a:p>
            <a:pPr lvl="1"/>
            <a:r>
              <a:rPr lang="en-US" dirty="0">
                <a:solidFill>
                  <a:srgbClr val="5F5F5F"/>
                </a:solidFill>
                <a:latin typeface="Calibri" panose="020F0502020204030204" pitchFamily="34" charset="0"/>
                <a:cs typeface="Calibri" panose="020F0502020204030204" pitchFamily="34" charset="0"/>
              </a:rPr>
              <a:t>Lessons Learned</a:t>
            </a:r>
          </a:p>
          <a:p>
            <a:r>
              <a:rPr lang="en-US" sz="2800" dirty="0">
                <a:solidFill>
                  <a:srgbClr val="5F5F5F"/>
                </a:solidFill>
                <a:latin typeface="Calibri" panose="020F0502020204030204" pitchFamily="34" charset="0"/>
                <a:cs typeface="Calibri" panose="020F0502020204030204" pitchFamily="34" charset="0"/>
              </a:rPr>
              <a:t>Technical Assistance Teams from APHL, CDC &amp; NBS provided input on common ‘gotchas.’</a:t>
            </a:r>
          </a:p>
        </p:txBody>
      </p:sp>
    </p:spTree>
    <p:extLst>
      <p:ext uri="{BB962C8B-B14F-4D97-AF65-F5344CB8AC3E}">
        <p14:creationId xmlns:p14="http://schemas.microsoft.com/office/powerpoint/2010/main" val="200145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7800" y="1371601"/>
            <a:ext cx="9220200" cy="1815882"/>
          </a:xfrm>
        </p:spPr>
        <p:txBody>
          <a:bodyPr/>
          <a:lstStyle/>
          <a:p>
            <a:r>
              <a:rPr lang="en-US" sz="2800" dirty="0">
                <a:solidFill>
                  <a:srgbClr val="5F5F5F"/>
                </a:solidFill>
                <a:latin typeface="Calibri" panose="020F0502020204030204" pitchFamily="34" charset="0"/>
                <a:cs typeface="Calibri" panose="020F0502020204030204" pitchFamily="34" charset="0"/>
              </a:rPr>
              <a:t>NMI HL7 implementation is much more than just “replacing your NETSS feed” – plan on needing to make changes to your Case Report Form, your surveillance system, your extract, and your case notification process.</a:t>
            </a:r>
          </a:p>
        </p:txBody>
      </p:sp>
      <p:sp>
        <p:nvSpPr>
          <p:cNvPr id="6" name="Title 3"/>
          <p:cNvSpPr>
            <a:spLocks noGrp="1"/>
          </p:cNvSpPr>
          <p:nvPr>
            <p:ph type="title"/>
          </p:nvPr>
        </p:nvSpPr>
        <p:spPr>
          <a:xfrm>
            <a:off x="609600" y="304800"/>
            <a:ext cx="10972800" cy="620170"/>
          </a:xfrm>
        </p:spPr>
        <p:txBody>
          <a:bodyPr/>
          <a:lstStyle/>
          <a:p>
            <a:r>
              <a:rPr lang="en-US" sz="3730" dirty="0">
                <a:latin typeface="Calibri" panose="020F0502020204030204" pitchFamily="34" charset="0"/>
                <a:cs typeface="Calibri" panose="020F0502020204030204" pitchFamily="34" charset="0"/>
              </a:rPr>
              <a:t>Tips and Hints – Overall Approach </a:t>
            </a:r>
          </a:p>
        </p:txBody>
      </p:sp>
    </p:spTree>
    <p:extLst>
      <p:ext uri="{BB962C8B-B14F-4D97-AF65-F5344CB8AC3E}">
        <p14:creationId xmlns:p14="http://schemas.microsoft.com/office/powerpoint/2010/main" val="153338518"/>
      </p:ext>
    </p:extLst>
  </p:cSld>
  <p:clrMapOvr>
    <a:masterClrMapping/>
  </p:clrMapOvr>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8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1.xml><?xml version="1.0" encoding="utf-8"?>
<a:theme xmlns:a="http://schemas.openxmlformats.org/drawingml/2006/main" name="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4.xml><?xml version="1.0" encoding="utf-8"?>
<a:theme xmlns:a="http://schemas.openxmlformats.org/drawingml/2006/main" name="Theme1">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E8BF7105-36F5-404D-9137-3B84EE3661D0}" vid="{5FF21B2D-7FA0-4342-A3F4-9449014E1C1A}"/>
    </a:ext>
  </a:extLst>
</a:theme>
</file>

<file path=ppt/theme/theme15.xml><?xml version="1.0" encoding="utf-8"?>
<a:theme xmlns:a="http://schemas.openxmlformats.org/drawingml/2006/main" name="APHL_PPTTemp_120814">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7819</TotalTime>
  <Words>1765</Words>
  <Application>Microsoft Office PowerPoint</Application>
  <PresentationFormat>Widescreen</PresentationFormat>
  <Paragraphs>279</Paragraphs>
  <Slides>32</Slides>
  <Notes>20</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32</vt:i4>
      </vt:variant>
    </vt:vector>
  </HeadingPairs>
  <TitlesOfParts>
    <vt:vector size="53" baseType="lpstr">
      <vt:lpstr>Arial</vt:lpstr>
      <vt:lpstr>Calibri</vt:lpstr>
      <vt:lpstr>Calibri Light</vt:lpstr>
      <vt:lpstr>Franklin Gothic Medium</vt:lpstr>
      <vt:lpstr>Myriad Web Pro</vt:lpstr>
      <vt:lpstr>Wingdings</vt:lpstr>
      <vt:lpstr>NCEH_ATSDR_combined</vt:lpstr>
      <vt:lpstr>1_NCEH_ATSDR_combined</vt:lpstr>
      <vt:lpstr>2_NCEH_ATSDR_combined</vt:lpstr>
      <vt:lpstr>3_NCEH_ATSDR_combined</vt:lpstr>
      <vt:lpstr>4_NCEH_ATSDR_combined</vt:lpstr>
      <vt:lpstr>6_NCEH_ATSDR_combined</vt:lpstr>
      <vt:lpstr>5_NCEH_ATSDR_combined</vt:lpstr>
      <vt:lpstr>7_NCEH_ATSDR_combined</vt:lpstr>
      <vt:lpstr>Office Theme</vt:lpstr>
      <vt:lpstr>8_NCEH_ATSDR_combined</vt:lpstr>
      <vt:lpstr>9_NCEH_ATSDR_combined</vt:lpstr>
      <vt:lpstr>2_Office Theme</vt:lpstr>
      <vt:lpstr>10_NCEH_ATSDR_combined</vt:lpstr>
      <vt:lpstr>Theme1</vt:lpstr>
      <vt:lpstr>APHL_PPTTemp_120814</vt:lpstr>
      <vt:lpstr>NNDSS Modernization Initiative (NMI): Highlights from 2018 PHI Conference and Walkthrough of the New Technical Assistance and Training Resource Center  </vt:lpstr>
      <vt:lpstr>Agenda</vt:lpstr>
      <vt:lpstr>NMI Progress and Timeline</vt:lpstr>
      <vt:lpstr>NMI Implementation Status  Sept 18, 2018</vt:lpstr>
      <vt:lpstr>NNDSS HL7 Message Mapping Guide Estimated Timeline</vt:lpstr>
      <vt:lpstr>Reminder!</vt:lpstr>
      <vt:lpstr>Highlights from the NMI PHI Workshop</vt:lpstr>
      <vt:lpstr>PHI 2018: NMI Message Mapping Guide Implementation Technical Assistance Workshop</vt:lpstr>
      <vt:lpstr>Tips and Hints – Overall Approach </vt:lpstr>
      <vt:lpstr>Tips and Hints – Project Team</vt:lpstr>
      <vt:lpstr>Tips and Hints – Planning Ahead</vt:lpstr>
      <vt:lpstr>Tips and Hints – Mapping Decisions</vt:lpstr>
      <vt:lpstr>Tips and Hints - System</vt:lpstr>
      <vt:lpstr>Tips and Hints - Troubleshooting</vt:lpstr>
      <vt:lpstr>Resources to Help </vt:lpstr>
      <vt:lpstr>Implementation Spreadsheet Updates</vt:lpstr>
      <vt:lpstr>Additional Highlights from 2018 PHI Conference</vt:lpstr>
      <vt:lpstr> Intro to the MMG Authoring Tool</vt:lpstr>
      <vt:lpstr>Harmonization and Standardization of Data Elements</vt:lpstr>
      <vt:lpstr>New MMG Development Process</vt:lpstr>
      <vt:lpstr>Public Health Rhapsody User Group</vt:lpstr>
      <vt:lpstr>Walkthrough: The New Technical Assistance and Training Resource Center</vt:lpstr>
      <vt:lpstr>Walkthrough: NMI Technical Assistance and Training Resource Center</vt:lpstr>
      <vt:lpstr>NMI Technical Assistance and Training Resource Center: Homepage - Old</vt:lpstr>
      <vt:lpstr>NNDSS Technical Resource Center: Homepage</vt:lpstr>
      <vt:lpstr>NNDSS Technical Resource Center:  Arboviral Implementation</vt:lpstr>
      <vt:lpstr>NNDSS Technical Resource Center: All Other Conditions Implementation and Onboarding Tools</vt:lpstr>
      <vt:lpstr>NNDSS Technical Resource Center: Technical Assistance</vt:lpstr>
      <vt:lpstr>NNDSS Technical Resource Center: Resources Roundup</vt:lpstr>
      <vt:lpstr>Questions, Comments, Feedback?</vt:lpstr>
      <vt:lpstr>Questions and Answers</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September 2018</dc:title>
  <dc:subject>NMI eSHARE</dc:subject>
  <dc:creator>CDC</dc:creator>
  <cp:keywords>NMI, eSHARE, NNDSS, NMI, update, arboviral, case, notification, implementation, onboarding</cp:keywords>
  <cp:lastModifiedBy>Laspina, Michael (CDC/DDPHSS/CSELS/DHIS)</cp:lastModifiedBy>
  <cp:revision>633</cp:revision>
  <cp:lastPrinted>2018-07-10T16:26:52Z</cp:lastPrinted>
  <dcterms:created xsi:type="dcterms:W3CDTF">2016-10-13T18:50:31Z</dcterms:created>
  <dcterms:modified xsi:type="dcterms:W3CDTF">2021-04-26T23:09:54Z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2021-04-26T15:15:18Z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40b30bf6-52ca-438a-b276-b83c74c77af1</vt:lpwstr>
  </property>
  <property fmtid="{D5CDD505-2E9C-101B-9397-08002B2CF9AE}" pid="8" name="MSIP_Label_7b94a7b8-f06c-4dfe-bdcc-9b548fd58c31_ContentBits">
    <vt:lpwstr>0</vt:lpwstr>
  </property>
</Properties>
</file>