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7.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8.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9.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10.xml" ContentType="application/vnd.openxmlformats-officedocument.theme+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2.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13.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4.xml" ContentType="application/vnd.openxmlformats-officedocument.theme+xml"/>
  <Override PartName="/ppt/slideLayouts/slideLayout6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700" r:id="rId6"/>
    <p:sldMasterId id="2147483716" r:id="rId7"/>
    <p:sldMasterId id="2147483722" r:id="rId8"/>
    <p:sldMasterId id="2147483735" r:id="rId9"/>
    <p:sldMasterId id="2147483740" r:id="rId10"/>
    <p:sldMasterId id="2147483746" r:id="rId11"/>
    <p:sldMasterId id="2147483748" r:id="rId12"/>
    <p:sldMasterId id="2147483758" r:id="rId13"/>
    <p:sldMasterId id="2147483763" r:id="rId14"/>
    <p:sldMasterId id="2147483776" r:id="rId15"/>
  </p:sldMasterIdLst>
  <p:notesMasterIdLst>
    <p:notesMasterId r:id="rId37"/>
  </p:notesMasterIdLst>
  <p:handoutMasterIdLst>
    <p:handoutMasterId r:id="rId38"/>
  </p:handoutMasterIdLst>
  <p:sldIdLst>
    <p:sldId id="515" r:id="rId16"/>
    <p:sldId id="432" r:id="rId17"/>
    <p:sldId id="516" r:id="rId18"/>
    <p:sldId id="537" r:id="rId19"/>
    <p:sldId id="538" r:id="rId20"/>
    <p:sldId id="539" r:id="rId21"/>
    <p:sldId id="518" r:id="rId22"/>
    <p:sldId id="472" r:id="rId23"/>
    <p:sldId id="527" r:id="rId24"/>
    <p:sldId id="528" r:id="rId25"/>
    <p:sldId id="529" r:id="rId26"/>
    <p:sldId id="530" r:id="rId27"/>
    <p:sldId id="531" r:id="rId28"/>
    <p:sldId id="532" r:id="rId29"/>
    <p:sldId id="533" r:id="rId30"/>
    <p:sldId id="534" r:id="rId31"/>
    <p:sldId id="467" r:id="rId32"/>
    <p:sldId id="500" r:id="rId33"/>
    <p:sldId id="492" r:id="rId34"/>
    <p:sldId id="524" r:id="rId35"/>
    <p:sldId id="523"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D2E1E38-AB53-4EE3-9D03-5BC74FBE48F4}">
          <p14:sldIdLst>
            <p14:sldId id="515"/>
            <p14:sldId id="432"/>
            <p14:sldId id="516"/>
            <p14:sldId id="537"/>
            <p14:sldId id="538"/>
            <p14:sldId id="539"/>
          </p14:sldIdLst>
        </p14:section>
        <p14:section name="Anticipated NMI MMG Implementation Timeline" id="{7E238A46-90D6-49BE-BC23-B9225F07B7AF}">
          <p14:sldIdLst>
            <p14:sldId id="518"/>
            <p14:sldId id="472"/>
            <p14:sldId id="527"/>
            <p14:sldId id="528"/>
            <p14:sldId id="529"/>
            <p14:sldId id="530"/>
            <p14:sldId id="531"/>
            <p14:sldId id="532"/>
            <p14:sldId id="533"/>
            <p14:sldId id="534"/>
            <p14:sldId id="467"/>
            <p14:sldId id="500"/>
            <p14:sldId id="492"/>
            <p14:sldId id="524"/>
          </p14:sldIdLst>
        </p14:section>
        <p14:section name="Contact For More Information" id="{41B654D7-95F8-4D15-95AF-97B190C83DBA}">
          <p14:sldIdLst>
            <p14:sldId id="523"/>
          </p14:sldIdLst>
        </p14:section>
        <p14:section name="Key Data Elements" id="{FB5CFD24-6709-4D7D-9D50-D1ADE4478D5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obinson, Tamara (CDC/OPHSS/CSELS/DHIS) (CTR)" initials="RT((" lastIdx="3" clrIdx="6">
    <p:extLst>
      <p:ext uri="{19B8F6BF-5375-455C-9EA6-DF929625EA0E}">
        <p15:presenceInfo xmlns:p15="http://schemas.microsoft.com/office/powerpoint/2012/main" userId="S-1-5-21-1207783550-2075000910-922709458-690614" providerId="AD"/>
      </p:ext>
    </p:extLst>
  </p:cmAuthor>
  <p:cmAuthor id="1" name="Hoover, Michele (CDC/OPHSS/CSELS)" initials="HM(" lastIdx="6" clrIdx="0">
    <p:extLst>
      <p:ext uri="{19B8F6BF-5375-455C-9EA6-DF929625EA0E}">
        <p15:presenceInfo xmlns:p15="http://schemas.microsoft.com/office/powerpoint/2012/main" userId="S-1-5-21-1207783550-2075000910-922709458-171411" providerId="AD"/>
      </p:ext>
    </p:extLst>
  </p:cmAuthor>
  <p:cmAuthor id="2" name="Helmus, Lesliann E. (CDC/OPHSS/CSELS)" initials="HLE(" lastIdx="4" clrIdx="1">
    <p:extLst>
      <p:ext uri="{19B8F6BF-5375-455C-9EA6-DF929625EA0E}">
        <p15:presenceInfo xmlns:p15="http://schemas.microsoft.com/office/powerpoint/2012/main" userId="S-1-5-21-1207783550-2075000910-922709458-429956" providerId="AD"/>
      </p:ext>
    </p:extLst>
  </p:cmAuthor>
  <p:cmAuthor id="3" name="uaa0" initials="uaa0" lastIdx="7" clrIdx="2">
    <p:extLst>
      <p:ext uri="{19B8F6BF-5375-455C-9EA6-DF929625EA0E}">
        <p15:presenceInfo xmlns:p15="http://schemas.microsoft.com/office/powerpoint/2012/main" userId="uaa0" providerId="None"/>
      </p:ext>
    </p:extLst>
  </p:cmAuthor>
  <p:cmAuthor id="4" name="Cohen, Nicole (Nicky) (CDC/OID/NCEZID)" initials="CN((" lastIdx="11" clrIdx="3">
    <p:extLst>
      <p:ext uri="{19B8F6BF-5375-455C-9EA6-DF929625EA0E}">
        <p15:presenceInfo xmlns:p15="http://schemas.microsoft.com/office/powerpoint/2012/main" userId="S-1-5-21-1207783550-2075000910-922709458-188894" providerId="AD"/>
      </p:ext>
    </p:extLst>
  </p:cmAuthor>
  <p:cmAuthor id="5" name="Thomas, Melinda Christine (CDC/OPHSS/CSELS/DHIS)" initials="TMC(" lastIdx="1" clrIdx="4">
    <p:extLst>
      <p:ext uri="{19B8F6BF-5375-455C-9EA6-DF929625EA0E}">
        <p15:presenceInfo xmlns:p15="http://schemas.microsoft.com/office/powerpoint/2012/main" userId="S-1-5-21-1207783550-2075000910-922709458-542783" providerId="AD"/>
      </p:ext>
    </p:extLst>
  </p:cmAuthor>
  <p:cmAuthor id="6" name="Bastin, Lisa H. (CDC/OPHSS/CSELS/DHIS)" initials="BLH(" lastIdx="2" clrIdx="5">
    <p:extLst>
      <p:ext uri="{19B8F6BF-5375-455C-9EA6-DF929625EA0E}">
        <p15:presenceInfo xmlns:p15="http://schemas.microsoft.com/office/powerpoint/2012/main" userId="S-1-5-21-1207783550-2075000910-922709458-1671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0000"/>
    <a:srgbClr val="000818"/>
    <a:srgbClr val="2F97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38" autoAdjust="0"/>
    <p:restoredTop sz="87409" autoAdjust="0"/>
  </p:normalViewPr>
  <p:slideViewPr>
    <p:cSldViewPr snapToGrid="0">
      <p:cViewPr varScale="1">
        <p:scale>
          <a:sx n="43" d="100"/>
          <a:sy n="43" d="100"/>
        </p:scale>
        <p:origin x="749" y="48"/>
      </p:cViewPr>
      <p:guideLst/>
    </p:cSldViewPr>
  </p:slideViewPr>
  <p:outlineViewPr>
    <p:cViewPr>
      <p:scale>
        <a:sx n="33" d="100"/>
        <a:sy n="33" d="100"/>
      </p:scale>
      <p:origin x="0" y="-2239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commentAuthors" Target="commentAuthors.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0" cy="466434"/>
          </a:xfrm>
          <a:prstGeom prst="rect">
            <a:avLst/>
          </a:prstGeom>
        </p:spPr>
        <p:txBody>
          <a:bodyPr vert="horz" lIns="93176" tIns="46588" rIns="93176" bIns="46588"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6433"/>
          </a:xfrm>
          <a:prstGeom prst="rect">
            <a:avLst/>
          </a:prstGeom>
        </p:spPr>
        <p:txBody>
          <a:bodyPr vert="horz" lIns="93176" tIns="46588" rIns="93176" bIns="46588"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7" y="1"/>
            <a:ext cx="3037840" cy="466434"/>
          </a:xfrm>
          <a:prstGeom prst="rect">
            <a:avLst/>
          </a:prstGeom>
        </p:spPr>
        <p:txBody>
          <a:bodyPr vert="horz" lIns="93176" tIns="46588" rIns="93176" bIns="46588"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719138" y="1163638"/>
            <a:ext cx="5572125" cy="3135312"/>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6433"/>
          </a:xfrm>
          <a:prstGeom prst="rect">
            <a:avLst/>
          </a:prstGeom>
        </p:spPr>
        <p:txBody>
          <a:bodyPr vert="horz" lIns="93176" tIns="46588" rIns="93176" bIns="46588"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Tree>
    <p:extLst>
      <p:ext uri="{BB962C8B-B14F-4D97-AF65-F5344CB8AC3E}">
        <p14:creationId xmlns:p14="http://schemas.microsoft.com/office/powerpoint/2010/main" val="4199971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127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defTabSz="913668">
              <a:defRPr/>
            </a:pPr>
            <a:fld id="{E8CF6D08-AA4D-4E4A-BC5A-6638DFC699C5}" type="slidenum">
              <a:rPr lang="en-US">
                <a:solidFill>
                  <a:prstClr val="black"/>
                </a:solidFill>
                <a:latin typeface="Calibri" panose="020F0502020204030204"/>
              </a:rPr>
              <a:pPr defTabSz="913668">
                <a:defRPr/>
              </a:pPr>
              <a:t>17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538206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3668">
              <a:defRPr/>
            </a:pPr>
            <a:fld id="{E8CF6D08-AA4D-4E4A-BC5A-6638DFC699C5}" type="slidenum">
              <a:rPr lang="en-US">
                <a:solidFill>
                  <a:prstClr val="black"/>
                </a:solidFill>
                <a:latin typeface="Calibri" panose="020F0502020204030204"/>
              </a:rPr>
              <a:pPr defTabSz="913668">
                <a:defRPr/>
              </a:pPr>
              <a:t>18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843547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82054C-5FFB-4925-88B8-34BFE44764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8185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8507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33237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907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6951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69517" rtl="0" eaLnBrk="1" fontAlgn="auto" latinLnBrk="0" hangingPunct="1">
              <a:lnSpc>
                <a:spcPct val="100000"/>
              </a:lnSpc>
              <a:spcBef>
                <a:spcPts val="0"/>
              </a:spcBef>
              <a:spcAft>
                <a:spcPts val="0"/>
              </a:spcAft>
              <a:buClrTx/>
              <a:buSzTx/>
              <a:buFontTx/>
              <a:buNone/>
              <a:tabLst/>
              <a:defRPr/>
            </a:pPr>
            <a:fld id="{EB38CAEC-4554-485B-9189-C45C7447A40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69517"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0449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5</a:t>
            </a:fld>
            <a:endParaRPr lang="en-US" dirty="0"/>
          </a:p>
        </p:txBody>
      </p:sp>
    </p:spTree>
    <p:extLst>
      <p:ext uri="{BB962C8B-B14F-4D97-AF65-F5344CB8AC3E}">
        <p14:creationId xmlns:p14="http://schemas.microsoft.com/office/powerpoint/2010/main" val="756460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F6D08-AA4D-4E4A-BC5A-6638DFC699C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5717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82345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3668">
              <a:defRPr/>
            </a:pPr>
            <a:fld id="{7E82054C-5FFB-4925-88B8-34BFE44764D6}" type="slidenum">
              <a:rPr lang="en-US">
                <a:solidFill>
                  <a:prstClr val="black"/>
                </a:solidFill>
                <a:latin typeface="Calibri" panose="020F0502020204030204"/>
              </a:rPr>
              <a:pPr defTabSz="913668">
                <a:defRPr/>
              </a:pPr>
              <a:t>8</a:t>
            </a:fld>
            <a:endParaRPr lang="en-US" dirty="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913668">
              <a:defRPr/>
            </a:pPr>
            <a:endParaRPr lang="en-US" dirty="0">
              <a:solidFill>
                <a:prstClr val="black"/>
              </a:solidFill>
              <a:latin typeface="Calibri" panose="020F0502020204030204"/>
            </a:endParaRPr>
          </a:p>
        </p:txBody>
      </p:sp>
    </p:spTree>
    <p:extLst>
      <p:ext uri="{BB962C8B-B14F-4D97-AF65-F5344CB8AC3E}">
        <p14:creationId xmlns:p14="http://schemas.microsoft.com/office/powerpoint/2010/main" val="2497660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82054C-5FFB-4925-88B8-34BFE44764D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6209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0.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4.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182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7181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58666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7459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ubtitle &amp; 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487687" y="295683"/>
            <a:ext cx="11216640" cy="469492"/>
          </a:xfrm>
          <a:prstGeom prst="rect">
            <a:avLst/>
          </a:prstGeom>
        </p:spPr>
        <p:txBody>
          <a:bodyPr vert="horz" lIns="0" tIns="0" rIns="0" bIns="0" rtlCol="0" anchor="t" anchorCtr="0">
            <a:noAutofit/>
          </a:bodyPr>
          <a:lstStyle>
            <a:lvl1pPr>
              <a:defRPr/>
            </a:lvl1pPr>
          </a:lstStyle>
          <a:p>
            <a:r>
              <a:rPr lang="en-US" dirty="0"/>
              <a:t>Click to add title</a:t>
            </a:r>
          </a:p>
        </p:txBody>
      </p:sp>
      <p:sp>
        <p:nvSpPr>
          <p:cNvPr id="9" name="Text Placeholder 8"/>
          <p:cNvSpPr>
            <a:spLocks noGrp="1"/>
          </p:cNvSpPr>
          <p:nvPr>
            <p:ph type="body" sz="quarter" idx="13" hasCustomPrompt="1"/>
          </p:nvPr>
        </p:nvSpPr>
        <p:spPr>
          <a:xfrm>
            <a:off x="487687" y="782622"/>
            <a:ext cx="11216640" cy="757255"/>
          </a:xfrm>
        </p:spPr>
        <p:txBody>
          <a:bodyPr>
            <a:noAutofit/>
          </a:bodyPr>
          <a:lstStyle>
            <a:lvl1pPr marL="0" indent="0">
              <a:buNone/>
              <a:defRPr sz="2000" b="0">
                <a:solidFill>
                  <a:srgbClr val="575757"/>
                </a:solidFill>
              </a:defRPr>
            </a:lvl1pPr>
          </a:lstStyle>
          <a:p>
            <a:pPr lvl="0"/>
            <a:r>
              <a:rPr lang="en-US" dirty="0"/>
              <a:t>Click to add subtitle</a:t>
            </a:r>
          </a:p>
        </p:txBody>
      </p:sp>
      <p:sp>
        <p:nvSpPr>
          <p:cNvPr id="3" name="Content Placeholder 2"/>
          <p:cNvSpPr>
            <a:spLocks noGrp="1"/>
          </p:cNvSpPr>
          <p:nvPr>
            <p:ph sz="quarter" idx="16"/>
          </p:nvPr>
        </p:nvSpPr>
        <p:spPr>
          <a:xfrm>
            <a:off x="487680" y="1611313"/>
            <a:ext cx="5486400" cy="4735487"/>
          </a:xfrm>
        </p:spPr>
        <p:txBody>
          <a:bodyPr/>
          <a:lstStyle>
            <a:lvl4pPr>
              <a:defRPr/>
            </a:lvl4pPr>
            <a:lvl5pPr>
              <a:defRPr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7"/>
          </p:nvPr>
        </p:nvSpPr>
        <p:spPr>
          <a:xfrm>
            <a:off x="6217924" y="1611313"/>
            <a:ext cx="5486400" cy="4735487"/>
          </a:xfrm>
        </p:spPr>
        <p:txBody>
          <a:bodyPr/>
          <a:lstStyle>
            <a:lvl4pPr>
              <a:defRPr/>
            </a:lvl4pPr>
            <a:lvl5pPr>
              <a:defRPr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5381486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mtClean="0">
                <a:solidFill>
                  <a:srgbClr val="0F56DC"/>
                </a:solidFill>
              </a:rPr>
              <a:pPr algn="r" defTabSz="914377"/>
              <a:t>‹#›</a:t>
            </a:fld>
            <a:endParaRPr lang="en-US" dirty="0">
              <a:solidFill>
                <a:srgbClr val="0F56DC"/>
              </a:solidFill>
            </a:endParaRPr>
          </a:p>
        </p:txBody>
      </p:sp>
    </p:spTree>
    <p:extLst>
      <p:ext uri="{BB962C8B-B14F-4D97-AF65-F5344CB8AC3E}">
        <p14:creationId xmlns:p14="http://schemas.microsoft.com/office/powerpoint/2010/main" val="25280816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TextBox 3"/>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rgbClr val="E7E6E6"/>
                </a:solidFill>
              </a:rPr>
              <a:pPr algn="r"/>
              <a:t>‹#›</a:t>
            </a:fld>
            <a:endParaRPr lang="en-US" sz="2400" dirty="0">
              <a:solidFill>
                <a:srgbClr val="E7E6E6"/>
              </a:solidFill>
            </a:endParaRPr>
          </a:p>
        </p:txBody>
      </p:sp>
    </p:spTree>
    <p:extLst>
      <p:ext uri="{BB962C8B-B14F-4D97-AF65-F5344CB8AC3E}">
        <p14:creationId xmlns:p14="http://schemas.microsoft.com/office/powerpoint/2010/main" val="2738776447"/>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Slide Number Placeholder 3"/>
          <p:cNvSpPr txBox="1">
            <a:spLocks/>
          </p:cNvSpPr>
          <p:nvPr userDrawn="1"/>
        </p:nvSpPr>
        <p:spPr>
          <a:xfrm>
            <a:off x="9254853" y="6467191"/>
            <a:ext cx="2844800" cy="365125"/>
          </a:xfrm>
          <a:prstGeom prst="rect">
            <a:avLst/>
          </a:prstGeom>
        </p:spPr>
        <p:txBody>
          <a:bodyPr vert="horz" lIns="91440" tIns="45720" rIns="91440" bIns="45720" rtlCol="0" anchor="ctr"/>
          <a:lstStyle/>
          <a:p>
            <a:pPr algn="r">
              <a:defRPr/>
            </a:pPr>
            <a:fld id="{58ADCDDF-FB40-4505-AD3C-D7DB0F66083B}" type="slidenum">
              <a:rPr lang="en-US" sz="1100" smtClean="0">
                <a:solidFill>
                  <a:srgbClr val="5B9BD5">
                    <a:lumMod val="50000"/>
                  </a:srgbClr>
                </a:solidFill>
              </a:rPr>
              <a:pPr algn="r">
                <a:defRPr/>
              </a:pPr>
              <a:t>‹#›</a:t>
            </a:fld>
            <a:endParaRPr lang="en-US" sz="1100" dirty="0">
              <a:solidFill>
                <a:srgbClr val="5B9BD5">
                  <a:lumMod val="50000"/>
                </a:srgbClr>
              </a:solidFill>
            </a:endParaRPr>
          </a:p>
        </p:txBody>
      </p:sp>
    </p:spTree>
    <p:extLst>
      <p:ext uri="{BB962C8B-B14F-4D97-AF65-F5344CB8AC3E}">
        <p14:creationId xmlns:p14="http://schemas.microsoft.com/office/powerpoint/2010/main" val="3693916192"/>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_NCHHSTP">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5561"/>
          <a:stretch/>
        </p:blipFill>
        <p:spPr>
          <a:xfrm>
            <a:off x="0" y="1"/>
            <a:ext cx="12192000" cy="1210615"/>
          </a:xfrm>
          <a:prstGeom prst="rect">
            <a:avLst/>
          </a:prstGeom>
        </p:spPr>
      </p:pic>
      <p:sp>
        <p:nvSpPr>
          <p:cNvPr id="7" name="Title 1"/>
          <p:cNvSpPr>
            <a:spLocks noGrp="1"/>
          </p:cNvSpPr>
          <p:nvPr>
            <p:ph type="title"/>
          </p:nvPr>
        </p:nvSpPr>
        <p:spPr>
          <a:xfrm>
            <a:off x="609599" y="1386071"/>
            <a:ext cx="11211969" cy="1180971"/>
          </a:xfrm>
          <a:prstGeom prst="rect">
            <a:avLst/>
          </a:prstGeom>
        </p:spPr>
        <p:txBody>
          <a:bodyPr/>
          <a:lstStyle>
            <a:lvl1pPr algn="l">
              <a:lnSpc>
                <a:spcPts val="4000"/>
              </a:lnSpc>
              <a:defRPr sz="3733" b="1" baseline="0">
                <a:solidFill>
                  <a:srgbClr val="00788A"/>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788A"/>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788A"/>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3"/>
            <a:ext cx="9204101" cy="830997"/>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HIV/AIDS, Viral Hepatitis, STD, and TB Prevention</a:t>
            </a:r>
          </a:p>
          <a:p>
            <a:r>
              <a:rPr lang="en-US" sz="2400" b="1" dirty="0">
                <a:solidFill>
                  <a:schemeClr val="tx2">
                    <a:lumMod val="95000"/>
                  </a:schemeClr>
                </a:solidFill>
                <a:latin typeface="Calibri" panose="020F0502020204030204" pitchFamily="34" charset="0"/>
              </a:rPr>
              <a:t>Division</a:t>
            </a:r>
            <a:r>
              <a:rPr lang="en-US" sz="2400" b="1" baseline="0" dirty="0">
                <a:solidFill>
                  <a:schemeClr val="tx2">
                    <a:lumMod val="95000"/>
                  </a:schemeClr>
                </a:solidFill>
                <a:latin typeface="Calibri" panose="020F0502020204030204" pitchFamily="34" charset="0"/>
              </a:rPr>
              <a:t> of STD Prevention</a:t>
            </a:r>
            <a:endParaRPr lang="en-US" sz="2400" b="1" dirty="0">
              <a:solidFill>
                <a:schemeClr val="tx2">
                  <a:lumMod val="95000"/>
                </a:schemeClr>
              </a:solidFill>
              <a:latin typeface="Calibri" panose="020F0502020204030204" pitchFamily="34" charset="0"/>
            </a:endParaRPr>
          </a:p>
        </p:txBody>
      </p:sp>
    </p:spTree>
    <p:extLst>
      <p:ext uri="{BB962C8B-B14F-4D97-AF65-F5344CB8AC3E}">
        <p14:creationId xmlns:p14="http://schemas.microsoft.com/office/powerpoint/2010/main" val="336438508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788A"/>
                </a:solidFill>
                <a:effectLst/>
                <a:latin typeface="Calibri" pitchFamily="34" charset="0"/>
              </a:defRPr>
            </a:lvl1pPr>
          </a:lstStyle>
          <a:p>
            <a:r>
              <a:rPr lang="en-US" dirty="0"/>
              <a:t>Bottom band: NCHHSTP</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9A4E9E"/>
              </a:buClr>
              <a:defRPr sz="2667">
                <a:solidFill>
                  <a:schemeClr val="accent4">
                    <a:lumMod val="75000"/>
                  </a:schemeClr>
                </a:solidFill>
              </a:defRPr>
            </a:lvl2pPr>
            <a:lvl3pPr>
              <a:buClr>
                <a:srgbClr val="C00000"/>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900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12940429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6166"/>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649"/>
          <a:stretch/>
        </p:blipFill>
        <p:spPr>
          <a:xfrm>
            <a:off x="0" y="6705601"/>
            <a:ext cx="12190928" cy="162732"/>
          </a:xfrm>
          <a:prstGeom prst="rect">
            <a:avLst/>
          </a:prstGeom>
        </p:spPr>
      </p:pic>
    </p:spTree>
    <p:extLst>
      <p:ext uri="{BB962C8B-B14F-4D97-AF65-F5344CB8AC3E}">
        <p14:creationId xmlns:p14="http://schemas.microsoft.com/office/powerpoint/2010/main" val="239105531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1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23305902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7596438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3904416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5584995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3839398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F9A7E-F590-4D4C-8AF7-3959EF37DBF3}" type="datetimeFigureOut">
              <a:rPr lang="en-US" smtClean="0"/>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729283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F9A7E-F590-4D4C-8AF7-3959EF37DBF3}" type="datetimeFigureOut">
              <a:rPr lang="en-US" smtClean="0"/>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618128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F9A7E-F590-4D4C-8AF7-3959EF37DBF3}" type="datetimeFigureOut">
              <a:rPr lang="en-US" smtClean="0"/>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4144471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56137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149727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AF9A7E-F590-4D4C-8AF7-3959EF37DBF3}" type="datetimeFigureOut">
              <a:rPr lang="en-US" smtClean="0"/>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13409215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32358814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F9A7E-F590-4D4C-8AF7-3959EF37DBF3}" type="datetimeFigureOut">
              <a:rPr lang="en-US" smtClean="0"/>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8B850-4439-496F-8322-B2C842C3FA74}" type="slidenum">
              <a:rPr lang="en-US" smtClean="0"/>
              <a:t>‹#›</a:t>
            </a:fld>
            <a:endParaRPr lang="en-US"/>
          </a:p>
        </p:txBody>
      </p:sp>
    </p:spTree>
    <p:extLst>
      <p:ext uri="{BB962C8B-B14F-4D97-AF65-F5344CB8AC3E}">
        <p14:creationId xmlns:p14="http://schemas.microsoft.com/office/powerpoint/2010/main" val="27703400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860502321"/>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54"/>
            <a:fld id="{546F342E-8484-4702-8326-3C4F0D187E4A}" type="slidenum">
              <a:rPr lang="en-US" sz="1800">
                <a:solidFill>
                  <a:srgbClr val="0F56DC"/>
                </a:solidFill>
              </a:rPr>
              <a:pPr algn="r" defTabSz="914354"/>
              <a:t>‹#›</a:t>
            </a:fld>
            <a:endParaRPr lang="en-US" sz="1800" dirty="0">
              <a:solidFill>
                <a:srgbClr val="0F56DC"/>
              </a:solidFill>
            </a:endParaRPr>
          </a:p>
        </p:txBody>
      </p:sp>
    </p:spTree>
    <p:extLst>
      <p:ext uri="{BB962C8B-B14F-4D97-AF65-F5344CB8AC3E}">
        <p14:creationId xmlns:p14="http://schemas.microsoft.com/office/powerpoint/2010/main" val="35168084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2"/>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54"/>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285331063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09"/>
            <a:ext cx="12198571" cy="1178193"/>
          </a:xfrm>
          <a:prstGeom prst="rect">
            <a:avLst/>
          </a:prstGeom>
        </p:spPr>
      </p:pic>
      <p:sp>
        <p:nvSpPr>
          <p:cNvPr id="3" name="TextBox 2"/>
          <p:cNvSpPr txBox="1"/>
          <p:nvPr userDrawn="1"/>
        </p:nvSpPr>
        <p:spPr>
          <a:xfrm>
            <a:off x="351715" y="3662434"/>
            <a:ext cx="8852455" cy="1815882"/>
          </a:xfrm>
          <a:prstGeom prst="rect">
            <a:avLst/>
          </a:prstGeom>
          <a:noFill/>
        </p:spPr>
        <p:txBody>
          <a:bodyPr wrap="square" rtlCol="0">
            <a:spAutoFit/>
          </a:bodyPr>
          <a:lstStyle/>
          <a:p>
            <a:pPr defTabSz="914354"/>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54"/>
            <a:fld id="{546F342E-8484-4702-8326-3C4F0D187E4A}" type="slidenum">
              <a:rPr lang="en-US" sz="1800">
                <a:solidFill>
                  <a:srgbClr val="FFFFFF"/>
                </a:solidFill>
              </a:rPr>
              <a:pPr algn="r" defTabSz="914354"/>
              <a:t>‹#›</a:t>
            </a:fld>
            <a:endParaRPr lang="en-US" sz="1800" dirty="0">
              <a:solidFill>
                <a:srgbClr val="FFFFFF"/>
              </a:solidFill>
            </a:endParaRPr>
          </a:p>
        </p:txBody>
      </p:sp>
    </p:spTree>
    <p:extLst>
      <p:ext uri="{BB962C8B-B14F-4D97-AF65-F5344CB8AC3E}">
        <p14:creationId xmlns:p14="http://schemas.microsoft.com/office/powerpoint/2010/main" val="1085847201"/>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2800"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342892" indent="-342892">
              <a:buClr>
                <a:srgbClr val="0088B7"/>
              </a:buClr>
              <a:buFont typeface="Wingdings" panose="05000000000000000000" pitchFamily="2" charset="2"/>
              <a:buChar char="§"/>
              <a:defRPr sz="2000">
                <a:solidFill>
                  <a:schemeClr val="accent4">
                    <a:lumMod val="75000"/>
                  </a:schemeClr>
                </a:solidFill>
              </a:defRPr>
            </a:lvl1pPr>
            <a:lvl2pPr>
              <a:buClr>
                <a:srgbClr val="3D6C2A"/>
              </a:buClr>
              <a:defRPr sz="2000">
                <a:solidFill>
                  <a:schemeClr val="accent4">
                    <a:lumMod val="75000"/>
                  </a:schemeClr>
                </a:solidFill>
              </a:defRPr>
            </a:lvl2pPr>
            <a:lvl3pPr>
              <a:buClr>
                <a:srgbClr val="7A003C"/>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00082"/>
          </a:xfrm>
          <a:prstGeom prst="rect">
            <a:avLst/>
          </a:prstGeom>
          <a:noFill/>
        </p:spPr>
        <p:txBody>
          <a:bodyPr wrap="square" rtlCol="0">
            <a:spAutoFit/>
          </a:bodyPr>
          <a:lstStyle/>
          <a:p>
            <a:pPr algn="r" defTabSz="685783"/>
            <a:fld id="{546F342E-8484-4702-8326-3C4F0D187E4A}" type="slidenum">
              <a:rPr lang="en-US" sz="1350">
                <a:solidFill>
                  <a:srgbClr val="0F56DC"/>
                </a:solidFill>
              </a:rPr>
              <a:pPr algn="r" defTabSz="685783"/>
              <a:t>‹#›</a:t>
            </a:fld>
            <a:endParaRPr lang="en-US" sz="1350" dirty="0">
              <a:solidFill>
                <a:srgbClr val="0F56DC"/>
              </a:solidFill>
            </a:endParaRPr>
          </a:p>
        </p:txBody>
      </p:sp>
    </p:spTree>
    <p:extLst>
      <p:ext uri="{BB962C8B-B14F-4D97-AF65-F5344CB8AC3E}">
        <p14:creationId xmlns:p14="http://schemas.microsoft.com/office/powerpoint/2010/main" val="3882510876"/>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3000"/>
              </a:lnSpc>
              <a:defRPr sz="2800"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000" b="1" baseline="0">
                <a:solidFill>
                  <a:srgbClr val="0096D6"/>
                </a:solidFill>
                <a:effectLst/>
                <a:latin typeface="Calibri"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000"/>
              </a:lnSpc>
              <a:buNone/>
              <a:defRPr sz="18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00082"/>
          </a:xfrm>
          <a:prstGeom prst="rect">
            <a:avLst/>
          </a:prstGeom>
          <a:noFill/>
        </p:spPr>
        <p:txBody>
          <a:bodyPr wrap="square" rtlCol="0">
            <a:spAutoFit/>
          </a:bodyPr>
          <a:lstStyle/>
          <a:p>
            <a:pPr defTabSz="685783"/>
            <a:r>
              <a:rPr lang="en-US" sz="135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4272131769"/>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351715" y="3662435"/>
            <a:ext cx="8852455" cy="1384995"/>
          </a:xfrm>
          <a:prstGeom prst="rect">
            <a:avLst/>
          </a:prstGeom>
          <a:noFill/>
        </p:spPr>
        <p:txBody>
          <a:bodyPr wrap="square" rtlCol="0">
            <a:spAutoFit/>
          </a:bodyPr>
          <a:lstStyle/>
          <a:p>
            <a:pPr defTabSz="685783"/>
            <a:r>
              <a:rPr lang="en-US" sz="1200" dirty="0">
                <a:solidFill>
                  <a:srgbClr val="695E4A"/>
                </a:solidFill>
                <a:latin typeface="Calibri" panose="020F0502020204030204" pitchFamily="34" charset="0"/>
              </a:rPr>
              <a:t>For more information, contact CDC</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1-800-CDC-INFO (232-4636)</a:t>
            </a: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TTY:  1-888-232-6348    www.cdc.gov</a:t>
            </a: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br>
              <a:rPr lang="en-US" sz="1200" dirty="0">
                <a:solidFill>
                  <a:srgbClr val="695E4A"/>
                </a:solidFill>
                <a:latin typeface="Calibri" panose="020F0502020204030204" pitchFamily="34" charset="0"/>
              </a:rPr>
            </a:br>
            <a:r>
              <a:rPr lang="en-US" sz="12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00082"/>
          </a:xfrm>
          <a:prstGeom prst="rect">
            <a:avLst/>
          </a:prstGeom>
          <a:noFill/>
        </p:spPr>
        <p:txBody>
          <a:bodyPr wrap="square" rtlCol="0">
            <a:spAutoFit/>
          </a:bodyPr>
          <a:lstStyle/>
          <a:p>
            <a:pPr algn="r" defTabSz="685783"/>
            <a:fld id="{546F342E-8484-4702-8326-3C4F0D187E4A}" type="slidenum">
              <a:rPr lang="en-US" sz="1350">
                <a:solidFill>
                  <a:srgbClr val="FFFFFF"/>
                </a:solidFill>
              </a:rPr>
              <a:pPr algn="r" defTabSz="685783"/>
              <a:t>‹#›</a:t>
            </a:fld>
            <a:endParaRPr lang="en-US" sz="1350" dirty="0">
              <a:solidFill>
                <a:srgbClr val="FFFFFF"/>
              </a:solidFill>
            </a:endParaRPr>
          </a:p>
        </p:txBody>
      </p:sp>
    </p:spTree>
    <p:extLst>
      <p:ext uri="{BB962C8B-B14F-4D97-AF65-F5344CB8AC3E}">
        <p14:creationId xmlns:p14="http://schemas.microsoft.com/office/powerpoint/2010/main" val="106996501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86978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372576095"/>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Tree>
    <p:extLst>
      <p:ext uri="{BB962C8B-B14F-4D97-AF65-F5344CB8AC3E}">
        <p14:creationId xmlns:p14="http://schemas.microsoft.com/office/powerpoint/2010/main" val="2762973914"/>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accent1"/>
              </a:buClr>
              <a:buSzPct val="70000"/>
              <a:buFont typeface="Wingdings" pitchFamily="2" charset="2"/>
              <a:buChar char="§"/>
              <a:defRPr sz="2400" b="1" baseline="0">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a:p>
            <a:pPr lvl="1"/>
            <a:endParaRPr lang="en-US" dirty="0"/>
          </a:p>
          <a:p>
            <a:pPr lvl="2"/>
            <a:endParaRPr lang="en-US" dirty="0"/>
          </a:p>
        </p:txBody>
      </p:sp>
      <p:sp>
        <p:nvSpPr>
          <p:cNvPr id="6" name="Text Placeholder 5"/>
          <p:cNvSpPr>
            <a:spLocks noGrp="1"/>
          </p:cNvSpPr>
          <p:nvPr userDrawn="1">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333421518"/>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7"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5"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34764706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Slide Bad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1"/>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effectLst/>
                <a:latin typeface="Calibri" pitchFamily="34" charset="0"/>
              </a:defRPr>
            </a:lvl1pPr>
          </a:lstStyle>
          <a:p>
            <a:endParaRPr lang="en-US" dirty="0"/>
          </a:p>
        </p:txBody>
      </p:sp>
      <p:sp>
        <p:nvSpPr>
          <p:cNvPr id="6"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3786253903"/>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effectLst/>
                <a:latin typeface="Calibri" pitchFamily="34" charset="0"/>
              </a:defRPr>
            </a:lvl1pPr>
          </a:lstStyle>
          <a:p>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marL="342900" indent="-342900">
              <a:buClr>
                <a:schemeClr val="tx1"/>
              </a:buClr>
              <a:buSzPct val="70000"/>
              <a:buFont typeface="Arial" pitchFamily="34" charset="0"/>
              <a:buChar char="•"/>
              <a:defRPr sz="2400" b="1" baseline="0">
                <a:solidFill>
                  <a:schemeClr val="bg2"/>
                </a:solidFill>
                <a:latin typeface="Calibri" pitchFamily="34" charset="0"/>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endParaRPr lang="en-US" dirty="0"/>
          </a:p>
        </p:txBody>
      </p:sp>
      <p:sp>
        <p:nvSpPr>
          <p:cNvPr id="5" name="Text Placeholder 5"/>
          <p:cNvSpPr>
            <a:spLocks noGrp="1"/>
          </p:cNvSpPr>
          <p:nvPr>
            <p:ph type="body" sz="quarter" idx="11" hasCustomPrompt="1"/>
          </p:nvPr>
        </p:nvSpPr>
        <p:spPr>
          <a:xfrm>
            <a:off x="2844800" y="6019800"/>
            <a:ext cx="87376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6"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1466510074"/>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2284" y="1271017"/>
            <a:ext cx="10363200" cy="1362075"/>
          </a:xfrm>
          <a:prstGeom prst="rect">
            <a:avLst/>
          </a:prstGeom>
        </p:spPr>
        <p:txBody>
          <a:bodyPr anchor="t"/>
          <a:lstStyle>
            <a:lvl1pPr algn="ctr">
              <a:lnSpc>
                <a:spcPts val="3800"/>
              </a:lnSpc>
              <a:defRPr sz="3600" b="1" cap="all" baseline="0">
                <a:effectLst/>
                <a:latin typeface="Calibri" pitchFamily="34" charset="0"/>
              </a:defRPr>
            </a:lvl1pPr>
          </a:lstStyle>
          <a:p>
            <a:endParaRPr lang="en-US" dirty="0"/>
          </a:p>
        </p:txBody>
      </p:sp>
      <p:sp>
        <p:nvSpPr>
          <p:cNvPr id="3" name="Text Placeholder 2"/>
          <p:cNvSpPr>
            <a:spLocks noGrp="1"/>
          </p:cNvSpPr>
          <p:nvPr>
            <p:ph type="body" idx="1"/>
          </p:nvPr>
        </p:nvSpPr>
        <p:spPr>
          <a:xfrm>
            <a:off x="912284" y="2743200"/>
            <a:ext cx="10363200" cy="1500187"/>
          </a:xfrm>
          <a:prstGeom prst="rect">
            <a:avLst/>
          </a:prstGeom>
        </p:spPr>
        <p:txBody>
          <a:bodyPr anchor="t" anchorCtr="0"/>
          <a:lstStyle>
            <a:lvl1pPr marL="0" indent="0" algn="ctr">
              <a:lnSpc>
                <a:spcPts val="2200"/>
              </a:lnSpc>
              <a:buNone/>
              <a:defRPr sz="2000" baseline="0">
                <a:solidFill>
                  <a:schemeClr val="bg2"/>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dirty="0"/>
          </a:p>
        </p:txBody>
      </p:sp>
      <p:sp>
        <p:nvSpPr>
          <p:cNvPr id="4"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3361793812"/>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Content Placeholder 2"/>
          <p:cNvSpPr>
            <a:spLocks noGrp="1"/>
          </p:cNvSpPr>
          <p:nvPr>
            <p:ph idx="1"/>
          </p:nvPr>
        </p:nvSpPr>
        <p:spPr>
          <a:xfrm>
            <a:off x="4766733" y="273051"/>
            <a:ext cx="6815667" cy="5518150"/>
          </a:xfrm>
          <a:prstGeom prst="rect">
            <a:avLst/>
          </a:prstGeom>
        </p:spPr>
        <p:txBody>
          <a:bodyPr anchor="ctr" anchorCtr="0"/>
          <a:lstStyle>
            <a:lvl1pPr marL="342900" indent="-342900">
              <a:buClr>
                <a:schemeClr val="tx1"/>
              </a:buClr>
              <a:buSzPct val="70000"/>
              <a:buFont typeface="Wingdings" pitchFamily="2" charset="2"/>
              <a:buChar char="§"/>
              <a:defRPr sz="2400" b="1">
                <a:solidFill>
                  <a:schemeClr val="bg2"/>
                </a:solidFill>
                <a:latin typeface="Calibri" pitchFamily="34" charset="0"/>
              </a:defRPr>
            </a:lvl1pPr>
            <a:lvl2pPr marL="742950" indent="-285750">
              <a:buClr>
                <a:schemeClr val="tx1"/>
              </a:buClr>
              <a:buSzPct val="100000"/>
              <a:buFont typeface="Arial" pitchFamily="34" charset="0"/>
              <a:buChar char="•"/>
              <a:defRPr sz="2000">
                <a:solidFill>
                  <a:schemeClr val="bg2"/>
                </a:solidFill>
              </a:defRPr>
            </a:lvl2pPr>
            <a:lvl3pPr marL="1143000" indent="-228600">
              <a:buClr>
                <a:schemeClr val="tx1"/>
              </a:buClr>
              <a:buSzPct val="100000"/>
              <a:buFont typeface="Courier New" pitchFamily="49" charset="0"/>
              <a:buChar char="o"/>
              <a:defRPr sz="1800">
                <a:solidFill>
                  <a:schemeClr val="bg2"/>
                </a:solidFill>
              </a:defRPr>
            </a:lvl3pPr>
            <a:lvl4pPr>
              <a:buClr>
                <a:schemeClr val="tx1"/>
              </a:buClr>
              <a:buSzPct val="70000"/>
              <a:buFont typeface="Courier New" pitchFamily="49" charset="0"/>
              <a:buChar char="o"/>
              <a:defRPr sz="1800">
                <a:solidFill>
                  <a:schemeClr val="bg2"/>
                </a:solidFill>
              </a:defRPr>
            </a:lvl4pPr>
            <a:lvl5pPr>
              <a:buClr>
                <a:schemeClr val="tx1"/>
              </a:buClr>
              <a:buSzPct val="70000"/>
              <a:buFont typeface="Arial" pitchFamily="34" charset="0"/>
              <a:buChar char="•"/>
              <a:defRPr sz="1800">
                <a:solidFill>
                  <a:schemeClr val="bg2"/>
                </a:solidFill>
              </a:defRPr>
            </a:lvl5pPr>
            <a:lvl6pPr>
              <a:defRPr sz="2000"/>
            </a:lvl6pPr>
            <a:lvl7pPr>
              <a:defRPr sz="2000"/>
            </a:lvl7pPr>
            <a:lvl8pPr>
              <a:defRPr sz="2000"/>
            </a:lvl8pPr>
            <a:lvl9pPr>
              <a:defRPr sz="2000"/>
            </a:lvl9pPr>
          </a:lstStyle>
          <a:p>
            <a:pPr lvl="0"/>
            <a:endParaRPr lang="en-US" dirty="0"/>
          </a:p>
          <a:p>
            <a:pPr lvl="1"/>
            <a:endParaRPr lang="en-US" dirty="0"/>
          </a:p>
          <a:p>
            <a:pPr lvl="2"/>
            <a:endParaRPr lang="en-US" dirty="0"/>
          </a:p>
        </p:txBody>
      </p:sp>
      <p:sp>
        <p:nvSpPr>
          <p:cNvPr id="4" name="Text Placeholder 3"/>
          <p:cNvSpPr>
            <a:spLocks noGrp="1"/>
          </p:cNvSpPr>
          <p:nvPr>
            <p:ph type="body" sz="half" idx="2"/>
          </p:nvPr>
        </p:nvSpPr>
        <p:spPr>
          <a:xfrm>
            <a:off x="609601" y="1435102"/>
            <a:ext cx="4011084" cy="4356099"/>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6" name="Text Placeholder 5"/>
          <p:cNvSpPr>
            <a:spLocks noGrp="1"/>
          </p:cNvSpPr>
          <p:nvPr>
            <p:ph type="body" sz="quarter" idx="11" hasCustomPrompt="1"/>
          </p:nvPr>
        </p:nvSpPr>
        <p:spPr>
          <a:xfrm>
            <a:off x="609600" y="6019800"/>
            <a:ext cx="10972800" cy="381000"/>
          </a:xfrm>
          <a:prstGeom prst="rect">
            <a:avLst/>
          </a:prstGeom>
        </p:spPr>
        <p:txBody>
          <a:bodyPr anchor="b"/>
          <a:lstStyle>
            <a:lvl1pPr>
              <a:buNone/>
              <a:defRPr sz="1100">
                <a:solidFill>
                  <a:schemeClr val="tx1"/>
                </a:solidFill>
                <a:latin typeface="Calibri" pitchFamily="34" charset="0"/>
              </a:defRPr>
            </a:lvl1pPr>
          </a:lstStyle>
          <a:p>
            <a:r>
              <a:rPr lang="en-US" dirty="0"/>
              <a:t>* Citations, references, and credits</a:t>
            </a:r>
          </a:p>
        </p:txBody>
      </p:sp>
      <p:sp>
        <p:nvSpPr>
          <p:cNvPr id="7"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1497100236"/>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baseline="0">
                <a:effectLst/>
                <a:latin typeface="Calibri" pitchFamily="34" charset="0"/>
              </a:defRPr>
            </a:lvl1pPr>
          </a:lstStyle>
          <a:p>
            <a:endParaRPr lang="en-US" dirty="0"/>
          </a:p>
        </p:txBody>
      </p:sp>
      <p:sp>
        <p:nvSpPr>
          <p:cNvPr id="3" name="Picture Placeholder 2"/>
          <p:cNvSpPr>
            <a:spLocks noGrp="1"/>
          </p:cNvSpPr>
          <p:nvPr>
            <p:ph type="pic" idx="1"/>
          </p:nvPr>
        </p:nvSpPr>
        <p:spPr>
          <a:xfrm>
            <a:off x="2389717" y="612775"/>
            <a:ext cx="73152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baseline="0">
                <a:solidFill>
                  <a:schemeClr val="bg2"/>
                </a:solidFill>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5"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14983573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1981200"/>
            <a:ext cx="8534400" cy="2057400"/>
          </a:xfrm>
          <a:prstGeom prst="rect">
            <a:avLst/>
          </a:prstGeom>
        </p:spPr>
        <p:txBody>
          <a:bodyPr/>
          <a:lstStyle>
            <a:lvl1pPr marL="0" indent="0" algn="ctr">
              <a:buNone/>
              <a:defRPr sz="2800" b="1" baseline="0">
                <a:solidFill>
                  <a:schemeClr val="bg2"/>
                </a:solidFill>
                <a:effectLst/>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3" name="Slide Number Placeholder 5"/>
          <p:cNvSpPr>
            <a:spLocks noGrp="1"/>
          </p:cNvSpPr>
          <p:nvPr>
            <p:ph type="sldNum" sz="quarter" idx="12"/>
          </p:nvPr>
        </p:nvSpPr>
        <p:spPr>
          <a:xfrm>
            <a:off x="11294533" y="6483351"/>
            <a:ext cx="762000" cy="365125"/>
          </a:xfrm>
          <a:prstGeom prst="rect">
            <a:avLst/>
          </a:prstGeom>
        </p:spPr>
        <p:txBody>
          <a:bodyPr/>
          <a:lstStyle/>
          <a:p>
            <a:fld id="{76FCC7C2-0D91-4CEA-BCAA-8A2F96B8B637}" type="slidenum">
              <a:rPr lang="en-US" smtClean="0"/>
              <a:t>‹#›</a:t>
            </a:fld>
            <a:endParaRPr lang="en-US"/>
          </a:p>
        </p:txBody>
      </p:sp>
    </p:spTree>
    <p:extLst>
      <p:ext uri="{BB962C8B-B14F-4D97-AF65-F5344CB8AC3E}">
        <p14:creationId xmlns:p14="http://schemas.microsoft.com/office/powerpoint/2010/main" val="54112987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29593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248141714"/>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
        <p:nvSpPr>
          <p:cNvPr id="7"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201099132"/>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
        <p:nvSpPr>
          <p:cNvPr id="3" name="Content Placeholder 2"/>
          <p:cNvSpPr>
            <a:spLocks noGrp="1"/>
          </p:cNvSpPr>
          <p:nvPr>
            <p:ph idx="1"/>
          </p:nvPr>
        </p:nvSpPr>
        <p:spPr>
          <a:xfrm>
            <a:off x="609601" y="999921"/>
            <a:ext cx="5172892" cy="4791281"/>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09" y="999921"/>
            <a:ext cx="5172892" cy="4725692"/>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7114"/>
          <a:stretch/>
        </p:blipFill>
        <p:spPr>
          <a:xfrm>
            <a:off x="6791" y="6684936"/>
            <a:ext cx="12174261" cy="183397"/>
          </a:xfrm>
          <a:prstGeom prst="rect">
            <a:avLst/>
          </a:prstGeom>
        </p:spPr>
      </p:pic>
      <p:sp>
        <p:nvSpPr>
          <p:cNvPr id="6" name="TextBox 5"/>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2379973441"/>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88B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
        <p:nvSpPr>
          <p:cNvPr id="4" name="TextBox 3"/>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solidFill>
                  <a:schemeClr val="bg2"/>
                </a:solidFill>
              </a:rPr>
              <a:pPr algn="r"/>
              <a:t>‹#›</a:t>
            </a:fld>
            <a:endParaRPr lang="en-US" sz="2400" dirty="0">
              <a:solidFill>
                <a:schemeClr val="bg2"/>
              </a:solidFill>
            </a:endParaRPr>
          </a:p>
        </p:txBody>
      </p:sp>
    </p:spTree>
    <p:extLst>
      <p:ext uri="{BB962C8B-B14F-4D97-AF65-F5344CB8AC3E}">
        <p14:creationId xmlns:p14="http://schemas.microsoft.com/office/powerpoint/2010/main" val="25744668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32706079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19568912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33910616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96725016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28036940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266542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79138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41792146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22996276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733916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265593670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6"/>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875715-3009-49D6-8D7F-9C8B65A933CA}" type="datetimeFigureOut">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B04CAC-5FB5-4D36-A0DD-46D5E6EA1EA3}" type="slidenum">
              <a:rPr lang="en-US" smtClean="0"/>
              <a:t>‹#›</a:t>
            </a:fld>
            <a:endParaRPr lang="en-US" dirty="0"/>
          </a:p>
        </p:txBody>
      </p:sp>
    </p:spTree>
    <p:extLst>
      <p:ext uri="{BB962C8B-B14F-4D97-AF65-F5344CB8AC3E}">
        <p14:creationId xmlns:p14="http://schemas.microsoft.com/office/powerpoint/2010/main" val="11045175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6"/>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
        <p:nvSpPr>
          <p:cNvPr id="7" name="Title 1"/>
          <p:cNvSpPr>
            <a:spLocks noGrp="1"/>
          </p:cNvSpPr>
          <p:nvPr>
            <p:ph type="title"/>
          </p:nvPr>
        </p:nvSpPr>
        <p:spPr>
          <a:xfrm>
            <a:off x="609600" y="274640"/>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2611590918"/>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4"/>
            <a:ext cx="12192000" cy="166388"/>
          </a:xfrm>
          <a:prstGeom prst="rect">
            <a:avLst/>
          </a:prstGeom>
        </p:spPr>
      </p:pic>
      <p:sp>
        <p:nvSpPr>
          <p:cNvPr id="6" name="Text Placeholder 7"/>
          <p:cNvSpPr>
            <a:spLocks noGrp="1"/>
          </p:cNvSpPr>
          <p:nvPr>
            <p:ph type="body" sz="quarter" idx="10"/>
          </p:nvPr>
        </p:nvSpPr>
        <p:spPr>
          <a:xfrm>
            <a:off x="609600" y="999920"/>
            <a:ext cx="10972800" cy="4983288"/>
          </a:xfrm>
        </p:spPr>
        <p:txBody>
          <a:bodyPr/>
          <a:lstStyle>
            <a:lvl1pPr marL="457178" indent="-457178">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6"/>
            <a:ext cx="1154464" cy="461665"/>
          </a:xfrm>
          <a:prstGeom prst="rect">
            <a:avLst/>
          </a:prstGeom>
          <a:noFill/>
        </p:spPr>
        <p:txBody>
          <a:bodyPr wrap="square" rtlCol="0">
            <a:spAutoFit/>
          </a:bodyPr>
          <a:lstStyle/>
          <a:p>
            <a:pPr marL="0" marR="0" lvl="0" indent="0" algn="r" defTabSz="1219170" rtl="0" eaLnBrk="0" fontAlgn="base" latinLnBrk="0" hangingPunct="0">
              <a:lnSpc>
                <a:spcPct val="100000"/>
              </a:lnSpc>
              <a:spcBef>
                <a:spcPct val="0"/>
              </a:spcBef>
              <a:spcAft>
                <a:spcPct val="0"/>
              </a:spcAft>
              <a:buClrTx/>
              <a:buSzTx/>
              <a:buFontTx/>
              <a:buNone/>
              <a:tabLst/>
              <a:defRPr/>
            </a:pPr>
            <a:fld id="{546F342E-8484-4702-8326-3C4F0D187E4A}" type="slidenum">
              <a:rPr kumimoji="0" lang="en-US" sz="2400" b="0" i="0" u="none" strike="noStrike" kern="1200" cap="none" spc="0" normalizeH="0" baseline="0" noProof="0" smtClean="0">
                <a:ln>
                  <a:noFill/>
                </a:ln>
                <a:solidFill>
                  <a:prstClr val="black"/>
                </a:solidFill>
                <a:effectLst/>
                <a:uLnTx/>
                <a:uFillTx/>
                <a:latin typeface="Myriad Web Pro" panose="020B0503030403020204" pitchFamily="34" charset="0"/>
                <a:ea typeface="+mn-ea"/>
                <a:cs typeface="+mn-cs"/>
              </a:rPr>
              <a:pPr marL="0" marR="0" lvl="0" indent="0" algn="r" defTabSz="1219170" rtl="0" eaLnBrk="0" fontAlgn="base" latinLnBrk="0" hangingPunct="0">
                <a:lnSpc>
                  <a:spcPct val="100000"/>
                </a:lnSpc>
                <a:spcBef>
                  <a:spcPct val="0"/>
                </a:spcBef>
                <a:spcAft>
                  <a:spcPct val="0"/>
                </a:spcAft>
                <a:buClrTx/>
                <a:buSzTx/>
                <a:buFontTx/>
                <a:buNone/>
                <a:tabLst/>
                <a:defRPr/>
              </a:pPr>
              <a:t>‹#›</a:t>
            </a:fld>
            <a:endParaRPr kumimoji="0" lang="en-US" sz="2400" b="0" i="0" u="none" strike="noStrike" kern="1200" cap="none" spc="0" normalizeH="0" baseline="0" noProof="0" dirty="0">
              <a:ln>
                <a:noFill/>
              </a:ln>
              <a:solidFill>
                <a:prstClr val="black"/>
              </a:solidFill>
              <a:effectLst/>
              <a:uLnTx/>
              <a:uFillTx/>
              <a:latin typeface="Myriad Web Pro" panose="020B0503030403020204" pitchFamily="34" charset="0"/>
              <a:ea typeface="+mn-ea"/>
              <a:cs typeface="+mn-cs"/>
            </a:endParaRPr>
          </a:p>
        </p:txBody>
      </p:sp>
      <p:sp>
        <p:nvSpPr>
          <p:cNvPr id="7" name="Title 1"/>
          <p:cNvSpPr>
            <a:spLocks noGrp="1"/>
          </p:cNvSpPr>
          <p:nvPr>
            <p:ph type="title"/>
          </p:nvPr>
        </p:nvSpPr>
        <p:spPr>
          <a:xfrm>
            <a:off x="609600" y="274640"/>
            <a:ext cx="10972800" cy="663883"/>
          </a:xfrm>
          <a:prstGeom prst="rect">
            <a:avLst/>
          </a:prstGeom>
        </p:spPr>
        <p:txBody>
          <a:bodyPr anchor="b" anchorCtr="0"/>
          <a:lstStyle>
            <a:lvl1pPr algn="l">
              <a:lnSpc>
                <a:spcPts val="4000"/>
              </a:lnSpc>
              <a:defRPr sz="3733" b="1" baseline="0">
                <a:solidFill>
                  <a:srgbClr val="0088B7"/>
                </a:solidFill>
                <a:effectLst/>
                <a:latin typeface="Calibri" pitchFamily="34" charset="0"/>
              </a:defRPr>
            </a:lvl1pPr>
          </a:lstStyle>
          <a:p>
            <a:endParaRPr lang="en-US" dirty="0"/>
          </a:p>
        </p:txBody>
      </p:sp>
    </p:spTree>
    <p:extLst>
      <p:ext uri="{BB962C8B-B14F-4D97-AF65-F5344CB8AC3E}">
        <p14:creationId xmlns:p14="http://schemas.microsoft.com/office/powerpoint/2010/main" val="3699278880"/>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8088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313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1656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40.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image" Target="../media/image4.png"/><Relationship Id="rId5" Type="http://schemas.openxmlformats.org/officeDocument/2006/relationships/slideLayout" Target="../slideLayouts/slideLayout45.xml"/><Relationship Id="rId10" Type="http://schemas.openxmlformats.org/officeDocument/2006/relationships/theme" Target="../theme/theme12.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5" Type="http://schemas.openxmlformats.org/officeDocument/2006/relationships/theme" Target="../theme/theme13.xml"/><Relationship Id="rId4" Type="http://schemas.openxmlformats.org/officeDocument/2006/relationships/slideLayout" Target="../slideLayouts/slideLayout5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theme" Target="../theme/theme14.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66.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theme" Target="../theme/theme6.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theme" Target="../theme/theme7.xml"/><Relationship Id="rId4" Type="http://schemas.openxmlformats.org/officeDocument/2006/relationships/slideLayout" Target="../slideLayouts/slideLayout2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8.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slideLayout" Target="../slideLayouts/slideLayout35.xml"/><Relationship Id="rId1" Type="http://schemas.openxmlformats.org/officeDocument/2006/relationships/slideLayout" Target="../slideLayouts/slideLayout34.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73" r:id="rId1"/>
    <p:sldLayoutId id="2147483674"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520203420"/>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Lst>
  <p:transition>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189" algn="ctr" rtl="0" fontAlgn="base">
        <a:spcBef>
          <a:spcPct val="0"/>
        </a:spcBef>
        <a:spcAft>
          <a:spcPct val="0"/>
        </a:spcAft>
        <a:defRPr sz="4400">
          <a:solidFill>
            <a:schemeClr val="tx1"/>
          </a:solidFill>
          <a:latin typeface="Myriad Web Pro" panose="020B0503030403020204" pitchFamily="34" charset="0"/>
        </a:defRPr>
      </a:lvl6pPr>
      <a:lvl7pPr marL="914378" algn="ctr" rtl="0" fontAlgn="base">
        <a:spcBef>
          <a:spcPct val="0"/>
        </a:spcBef>
        <a:spcAft>
          <a:spcPct val="0"/>
        </a:spcAft>
        <a:defRPr sz="4400">
          <a:solidFill>
            <a:schemeClr val="tx1"/>
          </a:solidFill>
          <a:latin typeface="Myriad Web Pro" panose="020B0503030403020204" pitchFamily="34" charset="0"/>
        </a:defRPr>
      </a:lvl7pPr>
      <a:lvl8pPr marL="1371566" algn="ctr" rtl="0" fontAlgn="base">
        <a:spcBef>
          <a:spcPct val="0"/>
        </a:spcBef>
        <a:spcAft>
          <a:spcPct val="0"/>
        </a:spcAft>
        <a:defRPr sz="4400">
          <a:solidFill>
            <a:schemeClr val="tx1"/>
          </a:solidFill>
          <a:latin typeface="Myriad Web Pro" panose="020B0503030403020204" pitchFamily="34" charset="0"/>
        </a:defRPr>
      </a:lvl8pPr>
      <a:lvl9pPr marL="1828754" algn="ctr" rtl="0" fontAlgn="base">
        <a:spcBef>
          <a:spcPct val="0"/>
        </a:spcBef>
        <a:spcAft>
          <a:spcPct val="0"/>
        </a:spcAft>
        <a:defRPr sz="4400">
          <a:solidFill>
            <a:schemeClr val="tx1"/>
          </a:solidFill>
          <a:latin typeface="Myriad Web Pro" panose="020B0503030403020204" pitchFamily="34" charset="0"/>
        </a:defRPr>
      </a:lvl9pPr>
    </p:titleStyle>
    <p:bodyStyle>
      <a:lvl1pPr marL="342892" indent="-3428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1pPr>
      <a:lvl2pPr marL="742931" indent="-285743" algn="l" rtl="0" eaLnBrk="0" fontAlgn="base" hangingPunct="0">
        <a:spcBef>
          <a:spcPct val="20000"/>
        </a:spcBef>
        <a:spcAft>
          <a:spcPct val="0"/>
        </a:spcAft>
        <a:buFont typeface="Arial" panose="020B0604020202020204" pitchFamily="34" charset="0"/>
        <a:buChar char="–"/>
        <a:defRPr sz="2800" kern="1200">
          <a:solidFill>
            <a:srgbClr val="7F7F7F"/>
          </a:solidFill>
          <a:latin typeface="Calibri" panose="020F0502020204030204" pitchFamily="34" charset="0"/>
          <a:ea typeface="+mn-ea"/>
          <a:cs typeface="+mn-cs"/>
        </a:defRPr>
      </a:lvl2pPr>
      <a:lvl3pPr marL="1142972" indent="-228594" algn="l" rtl="0" eaLnBrk="0" fontAlgn="base" hangingPunct="0">
        <a:spcBef>
          <a:spcPct val="20000"/>
        </a:spcBef>
        <a:spcAft>
          <a:spcPct val="0"/>
        </a:spcAft>
        <a:buFont typeface="Arial" panose="020B0604020202020204" pitchFamily="34" charset="0"/>
        <a:buChar char="•"/>
        <a:defRPr sz="2400" kern="1200">
          <a:solidFill>
            <a:srgbClr val="7F7F7F"/>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4pPr>
      <a:lvl5pPr marL="2057348" indent="-228594" algn="l" rtl="0" eaLnBrk="0" fontAlgn="base" hangingPunct="0">
        <a:spcBef>
          <a:spcPct val="20000"/>
        </a:spcBef>
        <a:spcAft>
          <a:spcPct val="0"/>
        </a:spcAft>
        <a:buFont typeface="Arial" panose="020B0604020202020204" pitchFamily="34" charset="0"/>
        <a:buChar char="»"/>
        <a:defRPr sz="2000" kern="1200">
          <a:solidFill>
            <a:srgbClr val="7F7F7F"/>
          </a:solidFill>
          <a:latin typeface="Calibri" panose="020F0502020204030204" pitchFamily="34" charset="0"/>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628585768"/>
      </p:ext>
    </p:extLst>
  </p:cSld>
  <p:clrMap bg1="lt1" tx1="dk1" bg2="lt2" tx2="dk2" accent1="accent1" accent2="accent2" accent3="accent3" accent4="accent4" accent5="accent5" accent6="accent6" hlink="hlink" folHlink="folHlink"/>
  <p:sldLayoutIdLst>
    <p:sldLayoutId id="2147483747" r:id="rId1"/>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133290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Lst>
  <p:transition>
    <p:fade/>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776510657"/>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75715-3009-49D6-8D7F-9C8B65A933CA}" type="datetimeFigureOut">
              <a:rPr lang="en-US" smtClean="0"/>
              <a:t>4/26/2021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04CAC-5FB5-4D36-A0DD-46D5E6EA1EA3}" type="slidenum">
              <a:rPr lang="en-US" smtClean="0"/>
              <a:t>‹#›</a:t>
            </a:fld>
            <a:endParaRPr lang="en-US" dirty="0"/>
          </a:p>
        </p:txBody>
      </p:sp>
    </p:spTree>
    <p:extLst>
      <p:ext uri="{BB962C8B-B14F-4D97-AF65-F5344CB8AC3E}">
        <p14:creationId xmlns:p14="http://schemas.microsoft.com/office/powerpoint/2010/main" val="2653339671"/>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875715-3009-49D6-8D7F-9C8B65A933CA}" type="datetimeFigureOut">
              <a:rPr lang="en-US" smtClean="0"/>
              <a:t>4/26/2021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04CAC-5FB5-4D36-A0DD-46D5E6EA1EA3}" type="slidenum">
              <a:rPr lang="en-US" smtClean="0"/>
              <a:t>‹#›</a:t>
            </a:fld>
            <a:endParaRPr lang="en-US" dirty="0"/>
          </a:p>
        </p:txBody>
      </p:sp>
    </p:spTree>
    <p:extLst>
      <p:ext uri="{BB962C8B-B14F-4D97-AF65-F5344CB8AC3E}">
        <p14:creationId xmlns:p14="http://schemas.microsoft.com/office/powerpoint/2010/main" val="635463896"/>
      </p:ext>
    </p:extLst>
  </p:cSld>
  <p:clrMap bg1="lt1" tx1="dk1" bg2="lt2" tx2="dk2" accent1="accent1" accent2="accent2" accent3="accent3" accent4="accent4" accent5="accent5" accent6="accent6" hlink="hlink" folHlink="folHlink"/>
  <p:sldLayoutIdLst>
    <p:sldLayoutId id="2147483777" r:id="rId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7D829-4903-4B43-9F6A-1EFBAC7E30C3}" type="datetimeFigureOut">
              <a:rPr lang="en-US" smtClean="0">
                <a:solidFill>
                  <a:prstClr val="black">
                    <a:tint val="75000"/>
                  </a:prstClr>
                </a:solidFill>
              </a:rPr>
              <a:pPr/>
              <a:t>4/26/2021</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FF2E5-1E64-4701-99CA-9202FC2113D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489308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38488985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F9A7E-F590-4D4C-8AF7-3959EF37DBF3}" type="datetimeFigureOut">
              <a:rPr lang="en-US" smtClean="0"/>
              <a:t>4/26/2021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8B850-4439-496F-8322-B2C842C3FA74}" type="slidenum">
              <a:rPr lang="en-US" smtClean="0"/>
              <a:t>‹#›</a:t>
            </a:fld>
            <a:endParaRPr lang="en-US" dirty="0"/>
          </a:p>
        </p:txBody>
      </p:sp>
    </p:spTree>
    <p:extLst>
      <p:ext uri="{BB962C8B-B14F-4D97-AF65-F5344CB8AC3E}">
        <p14:creationId xmlns:p14="http://schemas.microsoft.com/office/powerpoint/2010/main" val="366710622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8222289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70" algn="ctr" rtl="0" fontAlgn="base">
        <a:spcBef>
          <a:spcPct val="0"/>
        </a:spcBef>
        <a:spcAft>
          <a:spcPct val="0"/>
        </a:spcAft>
        <a:defRPr sz="5867">
          <a:solidFill>
            <a:schemeClr val="tx1"/>
          </a:solidFill>
          <a:latin typeface="Myriad Web Pro" panose="020B0503030403020204" pitchFamily="34" charset="0"/>
        </a:defRPr>
      </a:lvl6pPr>
      <a:lvl7pPr marL="1219140" algn="ctr" rtl="0" fontAlgn="base">
        <a:spcBef>
          <a:spcPct val="0"/>
        </a:spcBef>
        <a:spcAft>
          <a:spcPct val="0"/>
        </a:spcAft>
        <a:defRPr sz="5867">
          <a:solidFill>
            <a:schemeClr val="tx1"/>
          </a:solidFill>
          <a:latin typeface="Myriad Web Pro" panose="020B0503030403020204" pitchFamily="34" charset="0"/>
        </a:defRPr>
      </a:lvl7pPr>
      <a:lvl8pPr marL="1828709" algn="ctr" rtl="0" fontAlgn="base">
        <a:spcBef>
          <a:spcPct val="0"/>
        </a:spcBef>
        <a:spcAft>
          <a:spcPct val="0"/>
        </a:spcAft>
        <a:defRPr sz="5867">
          <a:solidFill>
            <a:schemeClr val="tx1"/>
          </a:solidFill>
          <a:latin typeface="Myriad Web Pro" panose="020B0503030403020204" pitchFamily="34" charset="0"/>
        </a:defRPr>
      </a:lvl8pPr>
      <a:lvl9pPr marL="2438278" algn="ctr" rtl="0" fontAlgn="base">
        <a:spcBef>
          <a:spcPct val="0"/>
        </a:spcBef>
        <a:spcAft>
          <a:spcPct val="0"/>
        </a:spcAft>
        <a:defRPr sz="5867">
          <a:solidFill>
            <a:schemeClr val="tx1"/>
          </a:solidFill>
          <a:latin typeface="Myriad Web Pro" panose="020B0503030403020204" pitchFamily="34" charset="0"/>
        </a:defRPr>
      </a:lvl9pPr>
    </p:titleStyle>
    <p:bodyStyle>
      <a:lvl1pPr marL="457178" indent="-457178"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50" indent="-380981"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25" indent="-304784"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493"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062" indent="-304784"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63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cdc.gov/nndss/trc/news/" TargetMode="External"/><Relationship Id="rId4" Type="http://schemas.openxmlformats.org/officeDocument/2006/relationships/hyperlink" Target="https://www.cdc.gov/nndss/trc/"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c.gov/nndss/trc/news/" TargetMode="External"/><Relationship Id="rId2" Type="http://schemas.openxmlformats.org/officeDocument/2006/relationships/notesSlide" Target="../notesSlides/notesSlide14.xml"/><Relationship Id="rId1" Type="http://schemas.openxmlformats.org/officeDocument/2006/relationships/slideLayout" Target="../slideLayouts/slideLayout39.xml"/><Relationship Id="rId6" Type="http://schemas.openxmlformats.org/officeDocument/2006/relationships/hyperlink" Target="https://www.cdc.gov/nndss/trc/onboarding/eshare.html" TargetMode="External"/><Relationship Id="rId5" Type="http://schemas.openxmlformats.org/officeDocument/2006/relationships/hyperlink" Target="mailto:edx@cdc.gov" TargetMode="External"/><Relationship Id="rId4" Type="http://schemas.openxmlformats.org/officeDocument/2006/relationships/hyperlink" Target="https://www.cdc.gov/nndss/tr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5" Type="http://schemas.openxmlformats.org/officeDocument/2006/relationships/hyperlink" Target="https://www.cdc.gov/nndss/trc/data-systems/sams.html" TargetMode="External"/><Relationship Id="rId4" Type="http://schemas.openxmlformats.org/officeDocument/2006/relationships/hyperlink" Target="https://www.cdc.gov/nndss/docs/MVPS-Dashboard-Access-for-Jurisdictions-User-Needs-SAMS-UserID-508.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457198" y="6077224"/>
            <a:ext cx="11559095" cy="437877"/>
          </a:xfrm>
        </p:spPr>
        <p:txBody>
          <a:bodyPr/>
          <a:lstStyle/>
          <a:p>
            <a:r>
              <a:rPr lang="en-US" b="1" dirty="0"/>
              <a:t>August 28, 2018			         Division of Health Informatics and Surveillance</a:t>
            </a:r>
          </a:p>
        </p:txBody>
      </p:sp>
      <p:sp>
        <p:nvSpPr>
          <p:cNvPr id="7170" name="Title 3"/>
          <p:cNvSpPr>
            <a:spLocks noGrp="1"/>
          </p:cNvSpPr>
          <p:nvPr>
            <p:ph type="title"/>
          </p:nvPr>
        </p:nvSpPr>
        <p:spPr>
          <a:xfrm>
            <a:off x="4528334" y="1832376"/>
            <a:ext cx="7487959" cy="1954007"/>
          </a:xfrm>
        </p:spPr>
        <p:txBody>
          <a:bodyPr/>
          <a:lstStyle/>
          <a:p>
            <a:pPr>
              <a:lnSpc>
                <a:spcPct val="100000"/>
              </a:lnSpc>
            </a:pPr>
            <a:r>
              <a:rPr lang="en-US" altLang="en-US" sz="3200" dirty="0">
                <a:solidFill>
                  <a:srgbClr val="2F97DA"/>
                </a:solidFill>
              </a:rPr>
              <a:t>NNDSS Modernization Initiative (NMI):</a:t>
            </a:r>
            <a:br>
              <a:rPr lang="en-US" altLang="en-US" sz="3200" dirty="0">
                <a:solidFill>
                  <a:srgbClr val="2F97DA"/>
                </a:solidFill>
              </a:rPr>
            </a:br>
            <a:r>
              <a:rPr lang="en-US" altLang="en-US" sz="3200" dirty="0">
                <a:solidFill>
                  <a:srgbClr val="2F97DA"/>
                </a:solidFill>
              </a:rPr>
              <a:t>Walkthrough of Mumps, Pertussis, and Varicella HL7 Case Notification Messages</a:t>
            </a:r>
          </a:p>
        </p:txBody>
      </p:sp>
      <p:pic>
        <p:nvPicPr>
          <p:cNvPr id="6" name="Picture 5"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1" y="1549262"/>
            <a:ext cx="3981359" cy="1563829"/>
          </a:xfrm>
          <a:prstGeom prst="rect">
            <a:avLst/>
          </a:prstGeom>
        </p:spPr>
      </p:pic>
      <p:sp>
        <p:nvSpPr>
          <p:cNvPr id="8" name="Subtitle 1">
            <a:extLst>
              <a:ext uri="{FF2B5EF4-FFF2-40B4-BE49-F238E27FC236}">
                <a16:creationId xmlns:a16="http://schemas.microsoft.com/office/drawing/2014/main" id="{A182F3DA-F9E6-4903-AAF4-B01B197E7B5F}"/>
              </a:ext>
            </a:extLst>
          </p:cNvPr>
          <p:cNvSpPr txBox="1">
            <a:spLocks/>
          </p:cNvSpPr>
          <p:nvPr/>
        </p:nvSpPr>
        <p:spPr bwMode="auto">
          <a:xfrm>
            <a:off x="457197" y="3649484"/>
            <a:ext cx="11229587" cy="175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Font typeface="Arial" panose="020B0604020202020204" pitchFamily="34" charset="0"/>
              <a:buNone/>
              <a:defRPr sz="2667" b="1" kern="1200" baseline="0">
                <a:solidFill>
                  <a:srgbClr val="0096D6"/>
                </a:solidFill>
                <a:effectLst/>
                <a:latin typeface="Calibri" pitchFamily="34" charset="0"/>
                <a:ea typeface="+mn-ea"/>
                <a:cs typeface="+mn-cs"/>
              </a:defRPr>
            </a:lvl1pPr>
            <a:lvl2pPr marL="609585" indent="0" algn="ctr" rtl="0" eaLnBrk="0" fontAlgn="base" hangingPunct="0">
              <a:spcBef>
                <a:spcPct val="20000"/>
              </a:spcBef>
              <a:spcAft>
                <a:spcPct val="0"/>
              </a:spcAft>
              <a:buFont typeface="Arial" panose="020B0604020202020204" pitchFamily="34" charset="0"/>
              <a:buNone/>
              <a:defRPr sz="3733" kern="1200">
                <a:solidFill>
                  <a:schemeClr val="tx1">
                    <a:tint val="75000"/>
                  </a:schemeClr>
                </a:solidFill>
                <a:latin typeface="Calibri" panose="020F0502020204030204" pitchFamily="34" charset="0"/>
                <a:ea typeface="+mn-ea"/>
                <a:cs typeface="+mn-cs"/>
              </a:defRPr>
            </a:lvl2pPr>
            <a:lvl3pPr marL="1219170" indent="0" algn="ctr" rtl="0" eaLnBrk="0" fontAlgn="base" hangingPunct="0">
              <a:spcBef>
                <a:spcPct val="20000"/>
              </a:spcBef>
              <a:spcAft>
                <a:spcPct val="0"/>
              </a:spcAft>
              <a:buFont typeface="Arial" panose="020B0604020202020204" pitchFamily="34" charset="0"/>
              <a:buNone/>
              <a:defRPr sz="3200" kern="1200">
                <a:solidFill>
                  <a:schemeClr val="tx1">
                    <a:tint val="75000"/>
                  </a:schemeClr>
                </a:solidFill>
                <a:latin typeface="Calibri" panose="020F0502020204030204" pitchFamily="34" charset="0"/>
                <a:ea typeface="+mn-ea"/>
                <a:cs typeface="+mn-cs"/>
              </a:defRPr>
            </a:lvl3pPr>
            <a:lvl4pPr marL="1828754"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4pPr>
            <a:lvl5pPr marL="2438339" indent="0" algn="ctr" rtl="0" eaLnBrk="0" fontAlgn="base" hangingPunct="0">
              <a:spcBef>
                <a:spcPct val="20000"/>
              </a:spcBef>
              <a:spcAft>
                <a:spcPct val="0"/>
              </a:spcAft>
              <a:buFont typeface="Arial" panose="020B0604020202020204" pitchFamily="34" charset="0"/>
              <a:buNone/>
              <a:defRPr sz="2667" kern="1200">
                <a:solidFill>
                  <a:schemeClr val="tx1">
                    <a:tint val="75000"/>
                  </a:schemeClr>
                </a:solidFill>
                <a:latin typeface="Calibri" panose="020F0502020204030204" pitchFamily="34" charset="0"/>
                <a:ea typeface="+mn-ea"/>
                <a:cs typeface="+mn-cs"/>
              </a:defRPr>
            </a:lvl5pPr>
            <a:lvl6pPr marL="3047924"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6pPr>
            <a:lvl7pPr marL="3657509"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7pPr>
            <a:lvl8pPr marL="4267093"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8pPr>
            <a:lvl9pPr marL="4876678" indent="0" algn="ctr" defTabSz="1219170" rtl="0" eaLnBrk="1" latinLnBrk="0" hangingPunct="1">
              <a:spcBef>
                <a:spcPct val="20000"/>
              </a:spcBef>
              <a:buFont typeface="Arial" pitchFamily="34" charset="0"/>
              <a:buNone/>
              <a:defRPr sz="2667" kern="1200">
                <a:solidFill>
                  <a:schemeClr val="tx1">
                    <a:tint val="75000"/>
                  </a:schemeClr>
                </a:solidFill>
                <a:latin typeface="+mn-lt"/>
                <a:ea typeface="+mn-ea"/>
                <a:cs typeface="+mn-cs"/>
              </a:defRPr>
            </a:lvl9pPr>
          </a:lstStyle>
          <a:p>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Access the NNDSS Technical Resource Center at    </a:t>
            </a:r>
          </a:p>
          <a:p>
            <a:pPr>
              <a:spcBef>
                <a:spcPts val="0"/>
              </a:spcBef>
            </a:pPr>
            <a:r>
              <a:rPr lang="en-US" sz="2000" dirty="0">
                <a:solidFill>
                  <a:srgbClr val="FF0000"/>
                </a:solidFill>
              </a:rPr>
              <a:t>      </a:t>
            </a:r>
            <a:r>
              <a:rPr lang="en-US" sz="2000" dirty="0">
                <a:solidFill>
                  <a:srgbClr val="FF0000"/>
                </a:solidFill>
                <a:hlinkClick r:id="rId4" tooltip="Link to the NMI Technical Assistance and Training Resource Center at the CDC"/>
              </a:rPr>
              <a:t>https://www.cdc.gov/nndss/trc/</a:t>
            </a:r>
            <a:endParaRPr lang="en-US" sz="2000" dirty="0">
              <a:solidFill>
                <a:srgbClr val="FF0000"/>
              </a:solidFill>
            </a:endParaRPr>
          </a:p>
          <a:p>
            <a:pPr marL="342891" indent="-342891">
              <a:buFont typeface="Arial" panose="020B0604020202020204" pitchFamily="34" charset="0"/>
              <a:buChar char="•"/>
            </a:pPr>
            <a:r>
              <a:rPr lang="en-US" sz="2000" dirty="0">
                <a:solidFill>
                  <a:srgbClr val="FF0000"/>
                </a:solidFill>
              </a:rPr>
              <a:t>Subscribe to monthly NMI Notes news updates at</a:t>
            </a:r>
          </a:p>
          <a:p>
            <a:pPr>
              <a:spcBef>
                <a:spcPts val="0"/>
              </a:spcBef>
            </a:pPr>
            <a:r>
              <a:rPr lang="en-US" sz="2000" dirty="0">
                <a:solidFill>
                  <a:srgbClr val="FF0000"/>
                </a:solidFill>
              </a:rPr>
              <a:t>      </a:t>
            </a:r>
            <a:r>
              <a:rPr lang="en-US" sz="2000" dirty="0">
                <a:solidFill>
                  <a:srgbClr val="FF0000"/>
                </a:solidFill>
                <a:hlinkClick r:id="rId5" tooltip="NMI Notes Update"/>
              </a:rPr>
              <a:t>https://www.cdc.gov/nndss/trc/news/</a:t>
            </a:r>
            <a:endParaRPr lang="en-US" sz="2000" dirty="0">
              <a:solidFill>
                <a:srgbClr val="FF0000"/>
              </a:solidFill>
            </a:endParaRPr>
          </a:p>
        </p:txBody>
      </p:sp>
    </p:spTree>
    <p:extLst>
      <p:ext uri="{BB962C8B-B14F-4D97-AF65-F5344CB8AC3E}">
        <p14:creationId xmlns:p14="http://schemas.microsoft.com/office/powerpoint/2010/main" val="86497641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433" y="274637"/>
            <a:ext cx="11214100" cy="1143000"/>
          </a:xfrm>
        </p:spPr>
        <p:txBody>
          <a:bodyPr/>
          <a:lstStyle/>
          <a:p>
            <a:r>
              <a:rPr lang="en-US" sz="3000" dirty="0"/>
              <a:t>Context of NNDSS Data Collected for Mumps, Pertussis, and Varicella</a:t>
            </a:r>
          </a:p>
        </p:txBody>
      </p:sp>
      <p:sp>
        <p:nvSpPr>
          <p:cNvPr id="3" name="Content Placeholder 2"/>
          <p:cNvSpPr>
            <a:spLocks noGrp="1"/>
          </p:cNvSpPr>
          <p:nvPr>
            <p:ph idx="1"/>
          </p:nvPr>
        </p:nvSpPr>
        <p:spPr>
          <a:xfrm>
            <a:off x="1018674" y="1854994"/>
            <a:ext cx="10459453" cy="4191000"/>
          </a:xfrm>
        </p:spPr>
        <p:txBody>
          <a:bodyPr/>
          <a:lstStyle/>
          <a:p>
            <a:r>
              <a:rPr lang="en-US" b="0" dirty="0">
                <a:latin typeface="+mn-lt"/>
              </a:rPr>
              <a:t>NNDSS data currently received by NCIRD programs is NETSS format, whether from NBS or non-NBS jurisdictions</a:t>
            </a:r>
          </a:p>
          <a:p>
            <a:r>
              <a:rPr lang="en-US" b="0" dirty="0">
                <a:latin typeface="+mn-lt"/>
              </a:rPr>
              <a:t>NETSS format includes core and extended data developed in mid 1990’s</a:t>
            </a:r>
          </a:p>
          <a:p>
            <a:r>
              <a:rPr lang="en-US" b="0" dirty="0">
                <a:latin typeface="+mn-lt"/>
              </a:rPr>
              <a:t>Important changes in epidemiology and laboratory testing since 1990’s:</a:t>
            </a:r>
          </a:p>
          <a:p>
            <a:pPr lvl="1"/>
            <a:r>
              <a:rPr lang="en-US" sz="1800" dirty="0"/>
              <a:t>New vaccines and target populations (e.g., Tdap, 3</a:t>
            </a:r>
            <a:r>
              <a:rPr lang="en-US" sz="1800" baseline="30000" dirty="0"/>
              <a:t>rd</a:t>
            </a:r>
            <a:r>
              <a:rPr lang="en-US" sz="1800" dirty="0"/>
              <a:t> mumps dose)</a:t>
            </a:r>
          </a:p>
          <a:p>
            <a:pPr lvl="1"/>
            <a:r>
              <a:rPr lang="en-US" sz="1800" dirty="0"/>
              <a:t>New lab testing (e.g., PCR)</a:t>
            </a:r>
          </a:p>
          <a:p>
            <a:pPr lvl="1"/>
            <a:r>
              <a:rPr lang="en-US" sz="1800" dirty="0"/>
              <a:t>Changing epidemiology (e.g., waning immunity, herd immunity)</a:t>
            </a:r>
          </a:p>
          <a:p>
            <a:r>
              <a:rPr lang="en-US" b="0" dirty="0">
                <a:latin typeface="+mn-lt"/>
              </a:rPr>
              <a:t>Surveillance requirements have changed to support science and program</a:t>
            </a:r>
          </a:p>
          <a:p>
            <a:pPr lvl="1"/>
            <a:r>
              <a:rPr lang="en-US" sz="1800" dirty="0"/>
              <a:t>Investigations, interventions, policies to understand and address changes</a:t>
            </a:r>
          </a:p>
          <a:p>
            <a:pPr lvl="1"/>
            <a:r>
              <a:rPr lang="en-US" sz="1800" dirty="0"/>
              <a:t>Data collection interface to collect relevant required data</a:t>
            </a:r>
          </a:p>
          <a:p>
            <a:endParaRPr lang="en-US" dirty="0"/>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284771606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87" y="623553"/>
            <a:ext cx="9115425" cy="1143000"/>
          </a:xfrm>
        </p:spPr>
        <p:txBody>
          <a:bodyPr/>
          <a:lstStyle/>
          <a:p>
            <a:pPr>
              <a:lnSpc>
                <a:spcPct val="100000"/>
              </a:lnSpc>
            </a:pPr>
            <a:r>
              <a:rPr lang="en-US" sz="3200" dirty="0"/>
              <a:t>NMI Message Mapping Guide (MMG) Development for NCIRD Conditions</a:t>
            </a:r>
          </a:p>
        </p:txBody>
      </p:sp>
      <p:sp>
        <p:nvSpPr>
          <p:cNvPr id="3" name="Content Placeholder 2"/>
          <p:cNvSpPr>
            <a:spLocks noGrp="1"/>
          </p:cNvSpPr>
          <p:nvPr>
            <p:ph idx="1"/>
          </p:nvPr>
        </p:nvSpPr>
        <p:spPr>
          <a:xfrm>
            <a:off x="702733" y="2046177"/>
            <a:ext cx="10972800" cy="4253023"/>
          </a:xfrm>
        </p:spPr>
        <p:txBody>
          <a:bodyPr/>
          <a:lstStyle/>
          <a:p>
            <a:pPr>
              <a:spcBef>
                <a:spcPts val="400"/>
              </a:spcBef>
              <a:buSzPct val="125000"/>
            </a:pPr>
            <a:r>
              <a:rPr lang="en-US" b="0" dirty="0">
                <a:latin typeface="+mn-lt"/>
                <a:cs typeface="Calibri" panose="020F0502020204030204" pitchFamily="34" charset="0"/>
              </a:rPr>
              <a:t>Disease-specific MMGs are needed for 15</a:t>
            </a:r>
            <a:r>
              <a:rPr lang="en-US" dirty="0">
                <a:latin typeface="+mn-lt"/>
                <a:cs typeface="Calibri" panose="020F0502020204030204" pitchFamily="34" charset="0"/>
              </a:rPr>
              <a:t> </a:t>
            </a:r>
            <a:r>
              <a:rPr lang="en-US" b="0" dirty="0">
                <a:latin typeface="+mn-lt"/>
                <a:cs typeface="Calibri" panose="020F0502020204030204" pitchFamily="34" charset="0"/>
              </a:rPr>
              <a:t>of the 19 nationally notifiable conditions (NNCs) for which NCIRD has primary responsibility</a:t>
            </a:r>
          </a:p>
          <a:p>
            <a:pPr lvl="1">
              <a:spcBef>
                <a:spcPts val="400"/>
              </a:spcBef>
              <a:buSzPct val="125000"/>
            </a:pPr>
            <a:r>
              <a:rPr lang="en-US" sz="1800" dirty="0">
                <a:cs typeface="Calibri" panose="020F0502020204030204" pitchFamily="34" charset="0"/>
              </a:rPr>
              <a:t>3 are in pilot testing: mumps, pertussis, varicella </a:t>
            </a:r>
          </a:p>
          <a:p>
            <a:pPr lvl="1">
              <a:spcBef>
                <a:spcPts val="400"/>
              </a:spcBef>
              <a:buSzPct val="125000"/>
            </a:pPr>
            <a:r>
              <a:rPr lang="en-US" sz="1800" dirty="0">
                <a:cs typeface="Calibri" panose="020F0502020204030204" pitchFamily="34" charset="0"/>
              </a:rPr>
              <a:t>8 have development underway: measles, rubella, Congenital Rubella Syndrome, invasive </a:t>
            </a:r>
            <a:r>
              <a:rPr lang="en-US" sz="1800" i="1" dirty="0">
                <a:cs typeface="Calibri" panose="020F0502020204030204" pitchFamily="34" charset="0"/>
              </a:rPr>
              <a:t>S. pneumoniae*</a:t>
            </a:r>
            <a:r>
              <a:rPr lang="en-US" sz="1800" dirty="0">
                <a:cs typeface="Calibri" panose="020F0502020204030204" pitchFamily="34" charset="0"/>
              </a:rPr>
              <a:t>, </a:t>
            </a:r>
            <a:r>
              <a:rPr lang="en-US" sz="1800" i="1" dirty="0">
                <a:cs typeface="Calibri" panose="020F0502020204030204" pitchFamily="34" charset="0"/>
              </a:rPr>
              <a:t>H. influenzae*, N. meningitidis*</a:t>
            </a:r>
            <a:r>
              <a:rPr lang="en-US" sz="1800" dirty="0">
                <a:cs typeface="Calibri" panose="020F0502020204030204" pitchFamily="34" charset="0"/>
              </a:rPr>
              <a:t>, legionellosis*, psittacosis*</a:t>
            </a:r>
          </a:p>
          <a:p>
            <a:pPr lvl="1">
              <a:spcBef>
                <a:spcPts val="400"/>
              </a:spcBef>
              <a:buSzPct val="125000"/>
            </a:pPr>
            <a:r>
              <a:rPr lang="en-US" sz="1800" dirty="0">
                <a:cs typeface="Calibri" panose="020F0502020204030204" pitchFamily="34" charset="0"/>
              </a:rPr>
              <a:t>4 are in the requirements gathering phase: diphtheria, tetanus, pediatric influenza deaths, novel influenza A</a:t>
            </a:r>
          </a:p>
          <a:p>
            <a:pPr lvl="1">
              <a:spcBef>
                <a:spcPts val="400"/>
              </a:spcBef>
              <a:buSzPct val="125000"/>
            </a:pPr>
            <a:endParaRPr lang="en-US" sz="1600" dirty="0">
              <a:cs typeface="Calibri" panose="020F0502020204030204" pitchFamily="34" charset="0"/>
            </a:endParaRPr>
          </a:p>
          <a:p>
            <a:pPr>
              <a:spcBef>
                <a:spcPts val="400"/>
              </a:spcBef>
              <a:buSzPct val="125000"/>
            </a:pPr>
            <a:r>
              <a:rPr lang="en-US" b="0" dirty="0">
                <a:latin typeface="+mn-lt"/>
                <a:cs typeface="Calibri" panose="020F0502020204030204" pitchFamily="34" charset="0"/>
              </a:rPr>
              <a:t>The remaining 4 NNCs use only the Generic V2 MMG:</a:t>
            </a:r>
          </a:p>
          <a:p>
            <a:pPr lvl="1">
              <a:spcBef>
                <a:spcPts val="400"/>
              </a:spcBef>
              <a:buSzPct val="125000"/>
            </a:pPr>
            <a:r>
              <a:rPr lang="en-US" sz="1800" dirty="0">
                <a:cs typeface="Calibri" panose="020F0502020204030204" pitchFamily="34" charset="0"/>
              </a:rPr>
              <a:t>Polio (paralytic), polio virus infection (nonparalytic), SARS, and STSS</a:t>
            </a:r>
          </a:p>
          <a:p>
            <a:endParaRPr lang="en-US" dirty="0"/>
          </a:p>
        </p:txBody>
      </p:sp>
      <p:sp>
        <p:nvSpPr>
          <p:cNvPr id="4" name="Text Placeholder 3"/>
          <p:cNvSpPr>
            <a:spLocks noGrp="1"/>
          </p:cNvSpPr>
          <p:nvPr>
            <p:ph type="body" sz="quarter" idx="11"/>
          </p:nvPr>
        </p:nvSpPr>
        <p:spPr/>
        <p:txBody>
          <a:bodyPr/>
          <a:lstStyle/>
          <a:p>
            <a:r>
              <a:rPr lang="en-US" sz="1200" dirty="0">
                <a:solidFill>
                  <a:srgbClr val="000818"/>
                </a:solidFill>
                <a:cs typeface="Calibri" panose="020F0502020204030204" pitchFamily="34" charset="0"/>
              </a:rPr>
              <a:t>* These 5 conditions are included in the Respiratory and Invasive Bacterial Disease (RIBD) MMG </a:t>
            </a:r>
          </a:p>
          <a:p>
            <a:endParaRPr lang="en-US" dirty="0"/>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413860211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842" y="421104"/>
            <a:ext cx="9771624" cy="649705"/>
          </a:xfrm>
        </p:spPr>
        <p:txBody>
          <a:bodyPr/>
          <a:lstStyle/>
          <a:p>
            <a:r>
              <a:rPr lang="en-US" dirty="0"/>
              <a:t>Harmonization Results for Disease Specific MMGs by Condition*</a:t>
            </a:r>
          </a:p>
        </p:txBody>
      </p:sp>
      <p:graphicFrame>
        <p:nvGraphicFramePr>
          <p:cNvPr id="6" name="Table 5" descr="Harmonization Results for Disease Specific MMGs by Condition. Examining Categories of Vaccine, Lab, EPI, and Clinical" title="NCIRD Table "/>
          <p:cNvGraphicFramePr>
            <a:graphicFrameLocks noGrp="1"/>
          </p:cNvGraphicFramePr>
          <p:nvPr>
            <p:extLst>
              <p:ext uri="{D42A27DB-BD31-4B8C-83A1-F6EECF244321}">
                <p14:modId xmlns:p14="http://schemas.microsoft.com/office/powerpoint/2010/main" val="1769800120"/>
              </p:ext>
            </p:extLst>
          </p:nvPr>
        </p:nvGraphicFramePr>
        <p:xfrm>
          <a:off x="1909846" y="1284213"/>
          <a:ext cx="7904746" cy="4524068"/>
        </p:xfrm>
        <a:graphic>
          <a:graphicData uri="http://schemas.openxmlformats.org/drawingml/2006/table">
            <a:tbl>
              <a:tblPr firstRow="1" bandRow="1">
                <a:tableStyleId>{6E25E649-3F16-4E02-A733-19D2CDBF48F0}</a:tableStyleId>
              </a:tblPr>
              <a:tblGrid>
                <a:gridCol w="2019015">
                  <a:extLst>
                    <a:ext uri="{9D8B030D-6E8A-4147-A177-3AD203B41FA5}">
                      <a16:colId xmlns:a16="http://schemas.microsoft.com/office/drawing/2014/main" val="3068849289"/>
                    </a:ext>
                  </a:extLst>
                </a:gridCol>
                <a:gridCol w="1181384">
                  <a:extLst>
                    <a:ext uri="{9D8B030D-6E8A-4147-A177-3AD203B41FA5}">
                      <a16:colId xmlns:a16="http://schemas.microsoft.com/office/drawing/2014/main" val="3932327156"/>
                    </a:ext>
                  </a:extLst>
                </a:gridCol>
                <a:gridCol w="1130626">
                  <a:extLst>
                    <a:ext uri="{9D8B030D-6E8A-4147-A177-3AD203B41FA5}">
                      <a16:colId xmlns:a16="http://schemas.microsoft.com/office/drawing/2014/main" val="1525435763"/>
                    </a:ext>
                  </a:extLst>
                </a:gridCol>
                <a:gridCol w="1223644">
                  <a:extLst>
                    <a:ext uri="{9D8B030D-6E8A-4147-A177-3AD203B41FA5}">
                      <a16:colId xmlns:a16="http://schemas.microsoft.com/office/drawing/2014/main" val="1218999400"/>
                    </a:ext>
                  </a:extLst>
                </a:gridCol>
                <a:gridCol w="1199172">
                  <a:extLst>
                    <a:ext uri="{9D8B030D-6E8A-4147-A177-3AD203B41FA5}">
                      <a16:colId xmlns:a16="http://schemas.microsoft.com/office/drawing/2014/main" val="1855081752"/>
                    </a:ext>
                  </a:extLst>
                </a:gridCol>
                <a:gridCol w="1150905">
                  <a:extLst>
                    <a:ext uri="{9D8B030D-6E8A-4147-A177-3AD203B41FA5}">
                      <a16:colId xmlns:a16="http://schemas.microsoft.com/office/drawing/2014/main" val="1150804289"/>
                    </a:ext>
                  </a:extLst>
                </a:gridCol>
              </a:tblGrid>
              <a:tr h="260010">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300" u="none" strike="noStrike" dirty="0">
                          <a:effectLst/>
                          <a:latin typeface="Calibri" panose="020F0502020204030204" pitchFamily="34" charset="0"/>
                          <a:cs typeface="Calibri" panose="020F0502020204030204" pitchFamily="34" charset="0"/>
                        </a:rPr>
                        <a:t>TOTAL**</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solidFill>
                      <a:schemeClr val="bg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300" u="none" strike="noStrike" dirty="0">
                          <a:effectLst/>
                          <a:latin typeface="Calibri" panose="020F0502020204030204" pitchFamily="34" charset="0"/>
                          <a:cs typeface="Calibri" panose="020F0502020204030204" pitchFamily="34" charset="0"/>
                        </a:rPr>
                        <a:t>VACCINE</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solidFill>
                      <a:srgbClr val="C000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300" u="none" strike="noStrike" dirty="0">
                          <a:effectLst/>
                          <a:latin typeface="Calibri" panose="020F0502020204030204" pitchFamily="34" charset="0"/>
                          <a:cs typeface="Calibri" panose="020F0502020204030204" pitchFamily="34" charset="0"/>
                        </a:rPr>
                        <a:t>LAB</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solidFill>
                      <a:srgbClr val="C9731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300" u="none" strike="noStrike" dirty="0">
                          <a:effectLst/>
                          <a:latin typeface="Calibri" panose="020F0502020204030204" pitchFamily="34" charset="0"/>
                          <a:cs typeface="Calibri" panose="020F0502020204030204" pitchFamily="34" charset="0"/>
                        </a:rPr>
                        <a:t>EPI</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solidFill>
                      <a:schemeClr val="accent2"/>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300" u="none" strike="noStrike" dirty="0">
                          <a:effectLst/>
                          <a:latin typeface="Calibri" panose="020F0502020204030204" pitchFamily="34" charset="0"/>
                          <a:cs typeface="Calibri" panose="020F0502020204030204" pitchFamily="34" charset="0"/>
                        </a:rPr>
                        <a:t>CLINICAL</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extLst>
                  <a:ext uri="{0D108BD9-81ED-4DB2-BD59-A6C34878D82A}">
                    <a16:rowId xmlns:a16="http://schemas.microsoft.com/office/drawing/2014/main" val="235624448"/>
                  </a:ext>
                </a:extLst>
              </a:tr>
              <a:tr h="416017">
                <a:tc>
                  <a:txBody>
                    <a:bodyPr/>
                    <a:lstStyle/>
                    <a:p>
                      <a:pPr algn="ctr" fontAlgn="ctr"/>
                      <a:r>
                        <a:rPr lang="en-US" sz="1300" u="none" strike="noStrike" dirty="0">
                          <a:solidFill>
                            <a:srgbClr val="000000"/>
                          </a:solidFill>
                          <a:effectLst/>
                          <a:latin typeface="Calibri" panose="020F0502020204030204" pitchFamily="34" charset="0"/>
                          <a:cs typeface="Calibri" panose="020F0502020204030204" pitchFamily="34" charset="0"/>
                        </a:rPr>
                        <a:t>CONDITION</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tc>
                  <a:txBody>
                    <a:bodyPr/>
                    <a:lstStyle/>
                    <a:p>
                      <a:pPr algn="ctr" fontAlgn="ctr"/>
                      <a:r>
                        <a:rPr lang="en-US" sz="1100" u="none" strike="noStrike" dirty="0">
                          <a:solidFill>
                            <a:srgbClr val="000000"/>
                          </a:solidFill>
                          <a:effectLst/>
                          <a:latin typeface="Calibri" panose="020F0502020204030204" pitchFamily="34" charset="0"/>
                          <a:cs typeface="Calibri" panose="020F0502020204030204" pitchFamily="34" charset="0"/>
                        </a:rPr>
                        <a:t>%  Harmonized</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Calibri" panose="020F0502020204030204" pitchFamily="34" charset="0"/>
                          <a:cs typeface="Calibri" panose="020F0502020204030204" pitchFamily="34" charset="0"/>
                        </a:rPr>
                        <a:t>%  Harmonized</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Calibri" panose="020F0502020204030204" pitchFamily="34" charset="0"/>
                          <a:cs typeface="Calibri" panose="020F0502020204030204" pitchFamily="34" charset="0"/>
                        </a:rPr>
                        <a:t>%  Harmonized</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Calibri" panose="020F0502020204030204" pitchFamily="34" charset="0"/>
                          <a:cs typeface="Calibri" panose="020F0502020204030204" pitchFamily="34" charset="0"/>
                        </a:rPr>
                        <a:t>%  Harmonized</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u="none" strike="noStrike" dirty="0">
                          <a:solidFill>
                            <a:srgbClr val="000000"/>
                          </a:solidFill>
                          <a:effectLst/>
                          <a:latin typeface="Calibri" panose="020F0502020204030204" pitchFamily="34" charset="0"/>
                          <a:cs typeface="Calibri" panose="020F0502020204030204" pitchFamily="34" charset="0"/>
                        </a:rPr>
                        <a:t>%  Harmonized</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tc>
                <a:extLst>
                  <a:ext uri="{0D108BD9-81ED-4DB2-BD59-A6C34878D82A}">
                    <a16:rowId xmlns:a16="http://schemas.microsoft.com/office/drawing/2014/main" val="1184576663"/>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Mumps</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29</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889054712"/>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Pertussis</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68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92</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27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26</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987861391"/>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Varicella</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75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89</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67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41</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2581239621"/>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Measles</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81</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2294622766"/>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Rubella</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68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4215767157"/>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Congenital</a:t>
                      </a:r>
                      <a:r>
                        <a:rPr lang="en-US" sz="1300" u="none" strike="noStrike" baseline="0" dirty="0">
                          <a:solidFill>
                            <a:srgbClr val="000000"/>
                          </a:solidFill>
                          <a:effectLst/>
                          <a:latin typeface="Calibri" panose="020F0502020204030204" pitchFamily="34" charset="0"/>
                          <a:cs typeface="Calibri" panose="020F0502020204030204" pitchFamily="34" charset="0"/>
                        </a:rPr>
                        <a:t> Rubella Syndrome</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58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84</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96</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28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1918707222"/>
                  </a:ext>
                </a:extLst>
              </a:tr>
              <a:tr h="260010">
                <a:tc>
                  <a:txBody>
                    <a:bodyPr/>
                    <a:lstStyle/>
                    <a:p>
                      <a:pPr algn="l" fontAlgn="b"/>
                      <a:r>
                        <a:rPr lang="en-US" sz="1300" i="1" dirty="0">
                          <a:solidFill>
                            <a:srgbClr val="000000"/>
                          </a:solidFill>
                          <a:latin typeface="Calibri" panose="020F0502020204030204" pitchFamily="34" charset="0"/>
                          <a:cs typeface="Calibri" panose="020F0502020204030204" pitchFamily="34" charset="0"/>
                        </a:rPr>
                        <a:t>H. influenzae</a:t>
                      </a:r>
                      <a:endParaRPr lang="en-US" sz="1300" b="1" i="1"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87</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3526589920"/>
                  </a:ext>
                </a:extLst>
              </a:tr>
              <a:tr h="260010">
                <a:tc>
                  <a:txBody>
                    <a:bodyPr/>
                    <a:lstStyle/>
                    <a:p>
                      <a:pPr algn="l" fontAlgn="b"/>
                      <a:r>
                        <a:rPr lang="en-US" sz="1300" i="1" dirty="0">
                          <a:solidFill>
                            <a:srgbClr val="000000"/>
                          </a:solidFill>
                          <a:latin typeface="Calibri" panose="020F0502020204030204" pitchFamily="34" charset="0"/>
                          <a:cs typeface="Calibri" panose="020F0502020204030204" pitchFamily="34" charset="0"/>
                        </a:rPr>
                        <a:t>N. meningitidis</a:t>
                      </a:r>
                      <a:endParaRPr lang="en-US" sz="1300" b="1" i="1"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89</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93</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79</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80046040"/>
                  </a:ext>
                </a:extLst>
              </a:tr>
              <a:tr h="260010">
                <a:tc>
                  <a:txBody>
                    <a:bodyPr/>
                    <a:lstStyle/>
                    <a:p>
                      <a:pPr algn="l" fontAlgn="b"/>
                      <a:r>
                        <a:rPr lang="en-US" sz="1300" dirty="0">
                          <a:solidFill>
                            <a:srgbClr val="000000"/>
                          </a:solidFill>
                          <a:latin typeface="Calibri" panose="020F0502020204030204" pitchFamily="34" charset="0"/>
                          <a:cs typeface="Calibri" panose="020F0502020204030204" pitchFamily="34" charset="0"/>
                        </a:rPr>
                        <a:t>Invasive </a:t>
                      </a:r>
                      <a:r>
                        <a:rPr lang="en-US" sz="1300" i="1" dirty="0">
                          <a:solidFill>
                            <a:srgbClr val="000000"/>
                          </a:solidFill>
                          <a:latin typeface="Calibri" panose="020F0502020204030204" pitchFamily="34" charset="0"/>
                          <a:cs typeface="Calibri" panose="020F0502020204030204" pitchFamily="34" charset="0"/>
                        </a:rPr>
                        <a:t>S. pneumoniae</a:t>
                      </a:r>
                      <a:endParaRPr lang="en-US" sz="1300" b="1" i="1"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95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88</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978900151"/>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Legionellosis</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40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N/A</a:t>
                      </a:r>
                      <a:endParaRPr lang="en-US" sz="1300" b="0" i="1"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100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19</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N/A</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tc>
                <a:extLst>
                  <a:ext uri="{0D108BD9-81ED-4DB2-BD59-A6C34878D82A}">
                    <a16:rowId xmlns:a16="http://schemas.microsoft.com/office/drawing/2014/main" val="24951786"/>
                  </a:ext>
                </a:extLst>
              </a:tr>
              <a:tr h="260010">
                <a:tc>
                  <a:txBody>
                    <a:bodyPr/>
                    <a:lstStyle/>
                    <a:p>
                      <a:pPr algn="l" fontAlgn="b"/>
                      <a:r>
                        <a:rPr lang="en-US" sz="1300" u="none" strike="noStrike" dirty="0">
                          <a:solidFill>
                            <a:srgbClr val="000000"/>
                          </a:solidFill>
                          <a:effectLst/>
                          <a:latin typeface="Calibri" panose="020F0502020204030204" pitchFamily="34" charset="0"/>
                          <a:cs typeface="Calibri" panose="020F0502020204030204" pitchFamily="34" charset="0"/>
                        </a:rPr>
                        <a:t>Psittacosis</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lnB w="12700" cap="flat" cmpd="sng" algn="ctr">
                      <a:solidFill>
                        <a:schemeClr val="accent6">
                          <a:lumMod val="25000"/>
                        </a:schemeClr>
                      </a:solidFill>
                      <a:prstDash val="solid"/>
                      <a:round/>
                      <a:headEnd type="none" w="med" len="med"/>
                      <a:tailEnd type="none" w="med" len="med"/>
                    </a:lnB>
                  </a:tcPr>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65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b">
                    <a:lnB w="12700" cap="flat" cmpd="sng" algn="ctr">
                      <a:solidFill>
                        <a:schemeClr val="accent6">
                          <a:lumMod val="25000"/>
                        </a:schemeClr>
                      </a:solidFill>
                      <a:prstDash val="solid"/>
                      <a:round/>
                      <a:headEnd type="none" w="med" len="med"/>
                      <a:tailEnd type="none" w="med" len="med"/>
                    </a:lnB>
                  </a:tcPr>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N/A</a:t>
                      </a:r>
                      <a:endParaRPr lang="en-US" sz="1300" b="0" i="1"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lnB w="12700" cap="flat" cmpd="sng" algn="ctr">
                      <a:solidFill>
                        <a:schemeClr val="accent6">
                          <a:lumMod val="25000"/>
                        </a:schemeClr>
                      </a:solidFill>
                      <a:prstDash val="solid"/>
                      <a:round/>
                      <a:headEnd type="none" w="med" len="med"/>
                      <a:tailEnd type="none" w="med" len="med"/>
                    </a:lnB>
                  </a:tcPr>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85</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lnB w="12700" cap="flat" cmpd="sng" algn="ctr">
                      <a:solidFill>
                        <a:schemeClr val="accent6">
                          <a:lumMod val="25000"/>
                        </a:schemeClr>
                      </a:solidFill>
                      <a:prstDash val="solid"/>
                      <a:round/>
                      <a:headEnd type="none" w="med" len="med"/>
                      <a:tailEnd type="none" w="med" len="med"/>
                    </a:lnB>
                  </a:tcPr>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36</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lnB w="12700" cap="flat" cmpd="sng" algn="ctr">
                      <a:solidFill>
                        <a:schemeClr val="accent6">
                          <a:lumMod val="25000"/>
                        </a:schemeClr>
                      </a:solidFill>
                      <a:prstDash val="solid"/>
                      <a:round/>
                      <a:headEnd type="none" w="med" len="med"/>
                      <a:tailEnd type="none" w="med" len="med"/>
                    </a:lnB>
                  </a:tcPr>
                </a:tc>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80</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b">
                    <a:lnB w="12700" cap="flat" cmpd="sng" algn="ctr">
                      <a:solidFill>
                        <a:schemeClr val="accent6">
                          <a:lumMod val="25000"/>
                        </a:schemeClr>
                      </a:solidFill>
                      <a:prstDash val="solid"/>
                      <a:round/>
                      <a:headEnd type="none" w="med" len="med"/>
                      <a:tailEnd type="none" w="med" len="med"/>
                    </a:lnB>
                  </a:tcPr>
                </a:tc>
                <a:extLst>
                  <a:ext uri="{0D108BD9-81ED-4DB2-BD59-A6C34878D82A}">
                    <a16:rowId xmlns:a16="http://schemas.microsoft.com/office/drawing/2014/main" val="3959685460"/>
                  </a:ext>
                </a:extLst>
              </a:tr>
              <a:tr h="485325">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AVERAGE </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77%</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97%</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93%</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64%</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69%</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lnB w="12700" cap="flat" cmpd="sng" algn="ctr">
                      <a:solidFill>
                        <a:schemeClr val="accent6">
                          <a:lumMod val="25000"/>
                        </a:schemeClr>
                      </a:solidFill>
                      <a:prstDash val="solid"/>
                      <a:round/>
                      <a:headEnd type="none" w="med" len="med"/>
                      <a:tailEnd type="none" w="med" len="med"/>
                    </a:lnB>
                    <a:noFill/>
                  </a:tcPr>
                </a:tc>
                <a:extLst>
                  <a:ext uri="{0D108BD9-81ED-4DB2-BD59-A6C34878D82A}">
                    <a16:rowId xmlns:a16="http://schemas.microsoft.com/office/drawing/2014/main" val="842775958"/>
                  </a:ext>
                </a:extLst>
              </a:tr>
              <a:tr h="502606">
                <a:tc>
                  <a:txBody>
                    <a:bodyPr/>
                    <a:lstStyle/>
                    <a:p>
                      <a:pPr algn="ctr" fontAlgn="b"/>
                      <a:r>
                        <a:rPr lang="en-US" sz="1300" u="none" strike="noStrike" dirty="0">
                          <a:solidFill>
                            <a:srgbClr val="000000"/>
                          </a:solidFill>
                          <a:effectLst/>
                          <a:latin typeface="Calibri" panose="020F0502020204030204" pitchFamily="34" charset="0"/>
                          <a:cs typeface="Calibri" panose="020F0502020204030204" pitchFamily="34" charset="0"/>
                        </a:rPr>
                        <a:t>RANGE</a:t>
                      </a:r>
                      <a:endParaRPr lang="en-US" sz="1300" b="0"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40%‒95%</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84%‒100%</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T w="12700" cap="flat" cmpd="sng" algn="ctr">
                      <a:solidFill>
                        <a:schemeClr val="accent6">
                          <a:lumMod val="25000"/>
                        </a:schemeClr>
                      </a:solidFill>
                      <a:prstDash val="solid"/>
                      <a:round/>
                      <a:headEnd type="none" w="med" len="med"/>
                      <a:tailEnd type="none" w="med" len="med"/>
                    </a:lnT>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85%‒100%</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19%‒100%</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noFill/>
                  </a:tcPr>
                </a:tc>
                <a:tc>
                  <a:txBody>
                    <a:bodyPr/>
                    <a:lstStyle/>
                    <a:p>
                      <a:pPr algn="ctr" fontAlgn="b"/>
                      <a:r>
                        <a:rPr lang="en-US" sz="1300" b="1" u="none" strike="noStrike" dirty="0">
                          <a:solidFill>
                            <a:srgbClr val="000000"/>
                          </a:solidFill>
                          <a:effectLst/>
                          <a:latin typeface="Calibri" panose="020F0502020204030204" pitchFamily="34" charset="0"/>
                          <a:cs typeface="Calibri" panose="020F0502020204030204" pitchFamily="34" charset="0"/>
                        </a:rPr>
                        <a:t>13%‒100%</a:t>
                      </a:r>
                      <a:endParaRPr lang="en-US" sz="1300" b="1" i="0" u="none" strike="noStrike" dirty="0">
                        <a:solidFill>
                          <a:srgbClr val="000000"/>
                        </a:solidFill>
                        <a:effectLst/>
                        <a:latin typeface="Calibri" panose="020F0502020204030204" pitchFamily="34" charset="0"/>
                        <a:cs typeface="Calibri" panose="020F0502020204030204" pitchFamily="34" charset="0"/>
                      </a:endParaRPr>
                    </a:p>
                  </a:txBody>
                  <a:tcPr marL="11832" marR="11832" marT="11832" marB="0" anchor="ctr">
                    <a:lnT w="12700" cap="flat" cmpd="sng" algn="ctr">
                      <a:solidFill>
                        <a:schemeClr val="accent6">
                          <a:lumMod val="25000"/>
                        </a:schemeClr>
                      </a:solidFill>
                      <a:prstDash val="solid"/>
                      <a:round/>
                      <a:headEnd type="none" w="med" len="med"/>
                      <a:tailEnd type="none" w="med" len="med"/>
                    </a:lnT>
                    <a:noFill/>
                  </a:tcPr>
                </a:tc>
                <a:extLst>
                  <a:ext uri="{0D108BD9-81ED-4DB2-BD59-A6C34878D82A}">
                    <a16:rowId xmlns:a16="http://schemas.microsoft.com/office/drawing/2014/main" val="267856075"/>
                  </a:ext>
                </a:extLst>
              </a:tr>
            </a:tbl>
          </a:graphicData>
        </a:graphic>
      </p:graphicFrame>
      <p:sp>
        <p:nvSpPr>
          <p:cNvPr id="3" name="Rectangle 2"/>
          <p:cNvSpPr/>
          <p:nvPr/>
        </p:nvSpPr>
        <p:spPr>
          <a:xfrm>
            <a:off x="1820777" y="6021686"/>
            <a:ext cx="8938128" cy="461665"/>
          </a:xfrm>
          <a:prstGeom prst="rect">
            <a:avLst/>
          </a:prstGeom>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1200" b="0" i="0" u="none" strike="noStrike" kern="1200" cap="none" spc="0" normalizeH="0" baseline="0" noProof="0" dirty="0">
                <a:ln>
                  <a:noFill/>
                </a:ln>
                <a:solidFill>
                  <a:srgbClr val="4B4B4B"/>
                </a:solidFill>
                <a:effectLst/>
                <a:uLnTx/>
                <a:uFillTx/>
                <a:latin typeface="Calibri" panose="020F0502020204030204" pitchFamily="34" charset="0"/>
                <a:ea typeface="+mn-ea"/>
                <a:cs typeface="Calibri" panose="020F0502020204030204" pitchFamily="34" charset="0"/>
              </a:rPr>
              <a:t>* Data do not include Gen V2 variables.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4B4B4B"/>
                </a:solidFill>
                <a:effectLst/>
                <a:uLnTx/>
                <a:uFillTx/>
                <a:latin typeface="Calibri" panose="020F0502020204030204" pitchFamily="34" charset="0"/>
                <a:ea typeface="+mn-ea"/>
                <a:cs typeface="Calibri" panose="020F0502020204030204" pitchFamily="34" charset="0"/>
              </a:rPr>
              <a:t>** </a:t>
            </a:r>
            <a:r>
              <a:rPr kumimoji="0" lang="en-US" sz="1200" b="0" i="0" u="none" strike="noStrike" kern="1200" cap="none" spc="0" normalizeH="0" baseline="0" noProof="0" dirty="0">
                <a:ln>
                  <a:noFill/>
                </a:ln>
                <a:solidFill>
                  <a:srgbClr val="4B4B4B"/>
                </a:solidFill>
                <a:effectLst/>
                <a:uLnTx/>
                <a:uFillTx/>
                <a:latin typeface="Calibri" panose="020F0502020204030204" pitchFamily="34" charset="0"/>
                <a:ea typeface="+mn-ea"/>
                <a:cs typeface="Calibri" panose="020F0502020204030204" pitchFamily="34" charset="0"/>
              </a:rPr>
              <a:t>”Total” column also contains variables which do not fit within the four categories on this slide (e.g., system variables)</a:t>
            </a:r>
          </a:p>
        </p:txBody>
      </p:sp>
      <p:sp>
        <p:nvSpPr>
          <p:cNvPr id="5" name="Slide Number Placeholder 4"/>
          <p:cNvSpPr>
            <a:spLocks noGrp="1"/>
          </p:cNvSpPr>
          <p:nvPr>
            <p:ph type="sldNum" sz="quarter" idx="12"/>
          </p:nvPr>
        </p:nvSpPr>
        <p:spPr>
          <a:xfrm>
            <a:off x="11294533" y="6483351"/>
            <a:ext cx="7620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39A6"/>
                </a:solidFill>
                <a:latin typeface="Myriad Web Pro"/>
              </a:rPr>
              <a:t>12</a:t>
            </a:r>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171402141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2343"/>
            <a:ext cx="10972800" cy="747338"/>
          </a:xfrm>
        </p:spPr>
        <p:txBody>
          <a:bodyPr/>
          <a:lstStyle/>
          <a:p>
            <a:r>
              <a:rPr lang="en-US" sz="3200" dirty="0"/>
              <a:t>Notes for Implementation – Mumps, Pertussis, and Varicella</a:t>
            </a:r>
          </a:p>
        </p:txBody>
      </p:sp>
      <p:sp>
        <p:nvSpPr>
          <p:cNvPr id="3" name="Content Placeholder 2"/>
          <p:cNvSpPr>
            <a:spLocks noGrp="1"/>
          </p:cNvSpPr>
          <p:nvPr>
            <p:ph idx="1"/>
          </p:nvPr>
        </p:nvSpPr>
        <p:spPr>
          <a:xfrm>
            <a:off x="609600" y="1021976"/>
            <a:ext cx="11091863" cy="5461375"/>
          </a:xfrm>
        </p:spPr>
        <p:txBody>
          <a:bodyPr/>
          <a:lstStyle/>
          <a:p>
            <a:r>
              <a:rPr lang="en-US" dirty="0"/>
              <a:t>Dates:</a:t>
            </a:r>
          </a:p>
          <a:p>
            <a:pPr lvl="1"/>
            <a:r>
              <a:rPr lang="en-US" sz="1800" dirty="0"/>
              <a:t>As noted in MMGs, please send dates in YYYYMMDD format.</a:t>
            </a:r>
          </a:p>
          <a:p>
            <a:r>
              <a:rPr lang="en-US" dirty="0"/>
              <a:t>Measures and Unit Pairs (e.g., temperature and temperature units):</a:t>
            </a:r>
          </a:p>
          <a:p>
            <a:pPr lvl="1"/>
            <a:r>
              <a:rPr lang="en-US" sz="1800" dirty="0"/>
              <a:t>It is sound practice to capture both a measure and the units, and NCIRD encourages these practices. However, if the units are not available, then measure can be sent with an “Unknown” value for units until system interface is updated. </a:t>
            </a:r>
          </a:p>
          <a:p>
            <a:r>
              <a:rPr lang="en-US" dirty="0"/>
              <a:t>Travel-Related Questions:</a:t>
            </a:r>
          </a:p>
          <a:p>
            <a:pPr lvl="1"/>
            <a:r>
              <a:rPr lang="en-US" sz="1800" dirty="0"/>
              <a:t>Travel questions often do not have a specific timeframe; this was done to harmonize the question within and among MMGs. Thus, use epidemiologic discretion in mapping this information, applying time frames relevant to the condition (e.g., for mumps cases, use recent travel dates within the exposure period).</a:t>
            </a:r>
          </a:p>
          <a:p>
            <a:r>
              <a:rPr lang="en-US" sz="2200" dirty="0"/>
              <a:t>ACIP Recommendations:  </a:t>
            </a:r>
          </a:p>
          <a:p>
            <a:pPr lvl="1"/>
            <a:r>
              <a:rPr lang="en-US" sz="1800" dirty="0"/>
              <a:t>Use the current guidance/recommendations</a:t>
            </a:r>
          </a:p>
          <a:p>
            <a:r>
              <a:rPr lang="en-US" dirty="0"/>
              <a:t>Detection Method/Transmission Setting:</a:t>
            </a:r>
          </a:p>
          <a:p>
            <a:pPr lvl="1"/>
            <a:r>
              <a:rPr lang="en-US" sz="1800" dirty="0"/>
              <a:t>NCIRD has received recommendations for additional values (e.g., lab and provider reported). Change requests will be vetted broadly with jurisdictions.</a:t>
            </a: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260776967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960437"/>
          </a:xfrm>
        </p:spPr>
        <p:txBody>
          <a:bodyPr/>
          <a:lstStyle/>
          <a:p>
            <a:pPr>
              <a:lnSpc>
                <a:spcPct val="150000"/>
              </a:lnSpc>
            </a:pPr>
            <a:r>
              <a:rPr lang="en-US" sz="3200" dirty="0"/>
              <a:t>NCIRD Data Element Priorities</a:t>
            </a:r>
          </a:p>
        </p:txBody>
      </p:sp>
      <p:sp>
        <p:nvSpPr>
          <p:cNvPr id="3" name="Content Placeholder 2"/>
          <p:cNvSpPr>
            <a:spLocks noGrp="1"/>
          </p:cNvSpPr>
          <p:nvPr>
            <p:ph idx="1"/>
          </p:nvPr>
        </p:nvSpPr>
        <p:spPr>
          <a:xfrm>
            <a:off x="609600" y="1743740"/>
            <a:ext cx="10972800" cy="4302254"/>
          </a:xfrm>
        </p:spPr>
        <p:txBody>
          <a:bodyPr/>
          <a:lstStyle/>
          <a:p>
            <a:r>
              <a:rPr lang="en-US" b="0" dirty="0">
                <a:latin typeface="+mn-lt"/>
              </a:rPr>
              <a:t>The Excel document titled, “NCIRD Data Element Priority_Mumps, Pertussis, Varicella,” includes GenV2, mumps, pertussis, and varicella MMGs</a:t>
            </a:r>
          </a:p>
          <a:p>
            <a:r>
              <a:rPr lang="en-US" b="0" dirty="0">
                <a:latin typeface="+mn-lt"/>
              </a:rPr>
              <a:t>Many comments/guidance in columns G,H and I are similar across the individual guides, although pathogen-specific guidance is also included as needed</a:t>
            </a:r>
          </a:p>
          <a:p>
            <a:r>
              <a:rPr lang="en-US" b="0" dirty="0">
                <a:latin typeface="+mn-lt"/>
              </a:rPr>
              <a:t>Column F presents the NCIRD priority for jurisdiction consideration of implementation and edits to data collection interface</a:t>
            </a:r>
          </a:p>
          <a:p>
            <a:pPr lvl="1"/>
            <a:r>
              <a:rPr lang="en-US" sz="1800" dirty="0"/>
              <a:t>Within “preferred” data elements in the MMG, NCIRD has further prioritized highest priority and high priority</a:t>
            </a:r>
          </a:p>
          <a:p>
            <a:pPr lvl="1"/>
            <a:r>
              <a:rPr lang="en-US" sz="1800" dirty="0"/>
              <a:t>Within “optional” data elements, most are NCIRD lowest priority, but there are exceptions</a:t>
            </a: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405496258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266" y="442042"/>
            <a:ext cx="11159699" cy="747338"/>
          </a:xfrm>
        </p:spPr>
        <p:txBody>
          <a:bodyPr/>
          <a:lstStyle/>
          <a:p>
            <a:r>
              <a:rPr lang="en-US" sz="3000" dirty="0"/>
              <a:t>NCIRD Data Element Priority_Mumps, Pertussis, Varicella – Spreadsheet Examples</a:t>
            </a:r>
          </a:p>
        </p:txBody>
      </p:sp>
      <p:sp>
        <p:nvSpPr>
          <p:cNvPr id="3" name="Content Placeholder 2"/>
          <p:cNvSpPr>
            <a:spLocks noGrp="1"/>
          </p:cNvSpPr>
          <p:nvPr>
            <p:ph idx="1"/>
          </p:nvPr>
        </p:nvSpPr>
        <p:spPr>
          <a:xfrm>
            <a:off x="609600" y="1189380"/>
            <a:ext cx="11446933" cy="5836024"/>
          </a:xfrm>
        </p:spPr>
        <p:txBody>
          <a:bodyPr/>
          <a:lstStyle/>
          <a:p>
            <a:pPr>
              <a:spcBef>
                <a:spcPts val="0"/>
              </a:spcBef>
            </a:pPr>
            <a:r>
              <a:rPr lang="en-US" dirty="0"/>
              <a:t>Hospitalized, Generic v2 </a:t>
            </a:r>
            <a:r>
              <a:rPr lang="en-US" b="0" dirty="0"/>
              <a:t>(row 30)</a:t>
            </a:r>
          </a:p>
          <a:p>
            <a:pPr lvl="1">
              <a:spcBef>
                <a:spcPts val="0"/>
              </a:spcBef>
            </a:pPr>
            <a:r>
              <a:rPr lang="en-US" sz="1800" dirty="0"/>
              <a:t>On MMG, CDC priority is optional. However, NCIRD’s priority is 1 (very high priority), because this information is important specifically for mumps, pertussis, and varicella.</a:t>
            </a:r>
          </a:p>
          <a:p>
            <a:pPr>
              <a:spcBef>
                <a:spcPts val="0"/>
              </a:spcBef>
            </a:pPr>
            <a:r>
              <a:rPr lang="en-US" dirty="0"/>
              <a:t>Total Cough Duration, Pertussis </a:t>
            </a:r>
            <a:r>
              <a:rPr lang="en-US" b="0" dirty="0"/>
              <a:t>(row 176)</a:t>
            </a:r>
          </a:p>
          <a:p>
            <a:pPr lvl="1">
              <a:spcBef>
                <a:spcPts val="0"/>
              </a:spcBef>
            </a:pPr>
            <a:r>
              <a:rPr lang="en-US" sz="1800" dirty="0"/>
              <a:t>Until jurisdictions are able to collect total cough duration in days, it can be sent using structured number format in a way that corresponds to the case definition (e.g., &gt;=14 or &lt;14).</a:t>
            </a:r>
          </a:p>
          <a:p>
            <a:r>
              <a:rPr lang="en-US" dirty="0"/>
              <a:t>VPD RC Linkage </a:t>
            </a:r>
            <a:r>
              <a:rPr lang="en-US" b="0" dirty="0"/>
              <a:t>(rows 215-217)</a:t>
            </a:r>
          </a:p>
          <a:p>
            <a:pPr lvl="1">
              <a:spcBef>
                <a:spcPts val="0"/>
              </a:spcBef>
            </a:pPr>
            <a:r>
              <a:rPr lang="en-US" sz="1800" dirty="0"/>
              <a:t>3 data elements: reference laboratory, patient identifier, and specimen identifier</a:t>
            </a:r>
          </a:p>
          <a:p>
            <a:pPr lvl="1">
              <a:spcBef>
                <a:spcPts val="0"/>
              </a:spcBef>
            </a:pPr>
            <a:r>
              <a:rPr lang="en-US" sz="1800" b="0" dirty="0"/>
              <a:t>Can be used to link VPD RC test results with NNDSS cases</a:t>
            </a:r>
          </a:p>
          <a:p>
            <a:r>
              <a:rPr lang="en-US" dirty="0"/>
              <a:t>Vaccination History Repeating Group </a:t>
            </a:r>
            <a:r>
              <a:rPr lang="en-US" b="0" dirty="0"/>
              <a:t>(rows 231-239)</a:t>
            </a:r>
          </a:p>
          <a:p>
            <a:pPr lvl="1"/>
            <a:r>
              <a:rPr lang="en-US" sz="1800" b="0" dirty="0"/>
              <a:t>This section is of very high priority for all VPDs.  </a:t>
            </a:r>
          </a:p>
          <a:p>
            <a:pPr lvl="1"/>
            <a:r>
              <a:rPr lang="en-US" sz="1800" dirty="0"/>
              <a:t>NCIRD is aware that some data will be missing for some cases. </a:t>
            </a:r>
          </a:p>
          <a:p>
            <a:pPr lvl="1"/>
            <a:r>
              <a:rPr lang="en-US" sz="1800" dirty="0"/>
              <a:t>A few of the variables (e.g., lot number) are specifically for inclusion from IIS.</a:t>
            </a:r>
            <a:endParaRPr lang="en-US" sz="1800" b="0" dirty="0"/>
          </a:p>
          <a:p>
            <a:r>
              <a:rPr lang="en-US" dirty="0"/>
              <a:t>Industry and Occupation Repeating Group </a:t>
            </a:r>
            <a:r>
              <a:rPr lang="en-US" b="0" dirty="0"/>
              <a:t>(rows 208-211)</a:t>
            </a:r>
          </a:p>
          <a:p>
            <a:pPr lvl="1"/>
            <a:r>
              <a:rPr lang="en-US" sz="1800" dirty="0"/>
              <a:t>Lower priority for NCIRD, but will be important to build in for future guides</a:t>
            </a:r>
            <a:endParaRPr lang="en-US" sz="1800" b="0" dirty="0"/>
          </a:p>
          <a:p>
            <a:pPr lvl="1"/>
            <a:endParaRPr lang="en-US" b="0" dirty="0"/>
          </a:p>
          <a:p>
            <a:endParaRPr lang="en-US" dirty="0"/>
          </a:p>
          <a:p>
            <a:pPr lvl="1"/>
            <a:endParaRPr lang="en-US" sz="1400" dirty="0"/>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Tree>
    <p:extLst>
      <p:ext uri="{BB962C8B-B14F-4D97-AF65-F5344CB8AC3E}">
        <p14:creationId xmlns:p14="http://schemas.microsoft.com/office/powerpoint/2010/main" val="258824385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4533" y="1131552"/>
            <a:ext cx="6739467" cy="1370347"/>
          </a:xfrm>
        </p:spPr>
        <p:txBody>
          <a:bodyPr/>
          <a:lstStyle/>
          <a:p>
            <a:r>
              <a:rPr lang="en-US" sz="6000" dirty="0"/>
              <a:t>Thank you!</a:t>
            </a: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FCC7C2-0D91-4CEA-BCAA-8A2F96B8B637}" type="slidenum">
              <a:rPr kumimoji="0" lang="en-US" sz="1800" b="0" i="0" u="none" strike="noStrike" kern="1200" cap="none" spc="0" normalizeH="0" baseline="0" noProof="0" smtClean="0">
                <a:ln>
                  <a:noFill/>
                </a:ln>
                <a:solidFill>
                  <a:srgbClr val="0039A6"/>
                </a:solidFill>
                <a:effectLst/>
                <a:uLnTx/>
                <a:uFillTx/>
                <a:latin typeface="Myriad Web Pro"/>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dirty="0">
              <a:ln>
                <a:noFill/>
              </a:ln>
              <a:solidFill>
                <a:srgbClr val="0039A6"/>
              </a:solidFill>
              <a:effectLst/>
              <a:uLnTx/>
              <a:uFillTx/>
              <a:latin typeface="Myriad Web Pro"/>
              <a:ea typeface="+mn-ea"/>
              <a:cs typeface="+mn-cs"/>
            </a:endParaRPr>
          </a:p>
        </p:txBody>
      </p:sp>
      <p:sp>
        <p:nvSpPr>
          <p:cNvPr id="6" name="Title 1"/>
          <p:cNvSpPr txBox="1">
            <a:spLocks/>
          </p:cNvSpPr>
          <p:nvPr/>
        </p:nvSpPr>
        <p:spPr>
          <a:xfrm>
            <a:off x="1627716" y="3339514"/>
            <a:ext cx="8293100" cy="747338"/>
          </a:xfrm>
          <a:prstGeom prst="rect">
            <a:avLst/>
          </a:prstGeom>
        </p:spPr>
        <p:txBody>
          <a:bodyPr anchor="b" anchorCtr="0"/>
          <a:lstStyle>
            <a:lvl1pPr algn="ctr" defTabSz="914400" rtl="0" eaLnBrk="1" latinLnBrk="0" hangingPunct="1">
              <a:lnSpc>
                <a:spcPts val="3000"/>
              </a:lnSpc>
              <a:spcBef>
                <a:spcPct val="0"/>
              </a:spcBef>
              <a:buNone/>
              <a:defRPr sz="2800" b="1" kern="1200" baseline="0">
                <a:solidFill>
                  <a:schemeClr val="tx1"/>
                </a:solidFill>
                <a:effectLst/>
                <a:latin typeface="Calibri" pitchFamily="34" charset="0"/>
                <a:ea typeface="+mj-ea"/>
                <a:cs typeface="+mj-cs"/>
              </a:defRPr>
            </a:lvl1pPr>
          </a:lstStyle>
          <a:p>
            <a:pPr marL="0" marR="0" lvl="0" indent="0" algn="ctr" defTabSz="914400" rtl="0" eaLnBrk="1" fontAlgn="auto" latinLnBrk="0" hangingPunct="1">
              <a:lnSpc>
                <a:spcPts val="3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0039A6"/>
                </a:solidFill>
                <a:effectLst/>
                <a:uLnTx/>
                <a:uFillTx/>
                <a:latin typeface="Calibri" pitchFamily="34" charset="0"/>
                <a:ea typeface="+mj-ea"/>
                <a:cs typeface="+mj-cs"/>
              </a:rPr>
              <a:t>Questions and Discussion</a:t>
            </a:r>
          </a:p>
        </p:txBody>
      </p:sp>
    </p:spTree>
    <p:extLst>
      <p:ext uri="{BB962C8B-B14F-4D97-AF65-F5344CB8AC3E}">
        <p14:creationId xmlns:p14="http://schemas.microsoft.com/office/powerpoint/2010/main" val="170564966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9" name="Title 8"/>
          <p:cNvSpPr>
            <a:spLocks noGrp="1"/>
          </p:cNvSpPr>
          <p:nvPr>
            <p:ph type="title"/>
          </p:nvPr>
        </p:nvSpPr>
        <p:spPr>
          <a:xfrm>
            <a:off x="3627119" y="2707097"/>
            <a:ext cx="8094133" cy="1155779"/>
          </a:xfrm>
        </p:spPr>
        <p:txBody>
          <a:bodyPr/>
          <a:lstStyle/>
          <a:p>
            <a:pPr>
              <a:spcBef>
                <a:spcPts val="600"/>
              </a:spcBef>
              <a:spcAft>
                <a:spcPts val="600"/>
              </a:spcAft>
            </a:pPr>
            <a:r>
              <a:rPr lang="en-US" sz="4000" dirty="0"/>
              <a:t>Barriers, Challenges, and Lessons Learned while Piloting the Mumps, Pertussis, and Varicella HL7 Case Notification Messages </a:t>
            </a:r>
          </a:p>
        </p:txBody>
      </p:sp>
      <p:sp>
        <p:nvSpPr>
          <p:cNvPr id="4" name="Rectangle 3"/>
          <p:cNvSpPr/>
          <p:nvPr/>
        </p:nvSpPr>
        <p:spPr>
          <a:xfrm>
            <a:off x="448945" y="4754411"/>
            <a:ext cx="8353091" cy="2103589"/>
          </a:xfrm>
          <a:prstGeom prst="rect">
            <a:avLst/>
          </a:prstGeom>
        </p:spPr>
        <p:txBody>
          <a:bodyPr wrap="square">
            <a:spAutoFit/>
          </a:bodyPr>
          <a:lstStyle/>
          <a:p>
            <a:pPr>
              <a:defRPr/>
            </a:pPr>
            <a:endParaRPr lang="en-US" sz="1867" dirty="0">
              <a:solidFill>
                <a:srgbClr val="0096D6"/>
              </a:solidFill>
              <a:latin typeface="Calibri" panose="020F0502020204030204" pitchFamily="34" charset="0"/>
              <a:cs typeface="Arial" panose="020B0604020202020204" pitchFamily="34" charset="0"/>
            </a:endParaRPr>
          </a:p>
          <a:p>
            <a:pPr>
              <a:defRPr/>
            </a:pPr>
            <a:r>
              <a:rPr lang="en-US" sz="1867" dirty="0">
                <a:solidFill>
                  <a:srgbClr val="0096D6"/>
                </a:solidFill>
                <a:latin typeface="Calibri" panose="020F0502020204030204" pitchFamily="34" charset="0"/>
                <a:cs typeface="Arial" panose="020B0604020202020204" pitchFamily="34" charset="0"/>
              </a:rPr>
              <a:t>Florida Department of Health</a:t>
            </a:r>
          </a:p>
          <a:p>
            <a:pPr>
              <a:defRPr/>
            </a:pPr>
            <a:r>
              <a:rPr lang="en-US" sz="1867" dirty="0">
                <a:solidFill>
                  <a:srgbClr val="0096D6"/>
                </a:solidFill>
                <a:latin typeface="Calibri" panose="020F0502020204030204" pitchFamily="34" charset="0"/>
                <a:cs typeface="Arial" panose="020B0604020202020204" pitchFamily="34" charset="0"/>
              </a:rPr>
              <a:t>Michigan Department of Health &amp; Human Services </a:t>
            </a:r>
          </a:p>
          <a:p>
            <a:pPr>
              <a:defRPr/>
            </a:pPr>
            <a:r>
              <a:rPr lang="en-US" sz="1867" dirty="0">
                <a:solidFill>
                  <a:srgbClr val="0096D6"/>
                </a:solidFill>
                <a:latin typeface="Calibri" panose="020F0502020204030204" pitchFamily="34" charset="0"/>
                <a:cs typeface="Arial" panose="020B0604020202020204" pitchFamily="34" charset="0"/>
              </a:rPr>
              <a:t>New York City Department of Health &amp; Mental Hygiene </a:t>
            </a:r>
          </a:p>
          <a:p>
            <a:pPr>
              <a:defRPr/>
            </a:pPr>
            <a:r>
              <a:rPr lang="en-US" sz="1867" dirty="0">
                <a:solidFill>
                  <a:srgbClr val="0096D6"/>
                </a:solidFill>
                <a:latin typeface="Calibri" panose="020F0502020204030204" pitchFamily="34" charset="0"/>
                <a:cs typeface="Arial" panose="020B0604020202020204" pitchFamily="34" charset="0"/>
              </a:rPr>
              <a:t>Oregon Health Authority Public Health Division</a:t>
            </a:r>
          </a:p>
          <a:p>
            <a:pPr>
              <a:defRPr/>
            </a:pPr>
            <a:r>
              <a:rPr lang="en-US" sz="1867" dirty="0">
                <a:solidFill>
                  <a:srgbClr val="0096D6"/>
                </a:solidFill>
                <a:latin typeface="Calibri" panose="020F0502020204030204" pitchFamily="34" charset="0"/>
                <a:cs typeface="Arial" panose="020B0604020202020204" pitchFamily="34" charset="0"/>
              </a:rPr>
              <a:t>South Carolina Division of Public Health</a:t>
            </a:r>
          </a:p>
          <a:p>
            <a:pPr>
              <a:defRPr/>
            </a:pPr>
            <a:r>
              <a:rPr lang="en-US" sz="1867" dirty="0">
                <a:solidFill>
                  <a:srgbClr val="0096D6"/>
                </a:solidFill>
                <a:latin typeface="Calibri" panose="020F0502020204030204" pitchFamily="34" charset="0"/>
                <a:cs typeface="Arial" panose="020B0604020202020204" pitchFamily="34" charset="0"/>
              </a:rPr>
              <a:t>Utah Department of Health </a:t>
            </a:r>
          </a:p>
        </p:txBody>
      </p:sp>
    </p:spTree>
    <p:extLst>
      <p:ext uri="{BB962C8B-B14F-4D97-AF65-F5344CB8AC3E}">
        <p14:creationId xmlns:p14="http://schemas.microsoft.com/office/powerpoint/2010/main" val="4480279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86" y="0"/>
            <a:ext cx="10912258" cy="998620"/>
          </a:xfrm>
        </p:spPr>
        <p:txBody>
          <a:bodyPr/>
          <a:lstStyle/>
          <a:p>
            <a:r>
              <a:rPr lang="en-US" sz="4000" dirty="0"/>
              <a:t>State Panelists</a:t>
            </a:r>
            <a:endParaRPr lang="en-US" sz="4000" dirty="0">
              <a:solidFill>
                <a:srgbClr val="2F97DA"/>
              </a:solidFill>
            </a:endParaRPr>
          </a:p>
        </p:txBody>
      </p:sp>
      <p:sp>
        <p:nvSpPr>
          <p:cNvPr id="3" name="Text Placeholder 2"/>
          <p:cNvSpPr>
            <a:spLocks noGrp="1"/>
          </p:cNvSpPr>
          <p:nvPr>
            <p:ph type="body" sz="quarter" idx="10"/>
          </p:nvPr>
        </p:nvSpPr>
        <p:spPr>
          <a:xfrm>
            <a:off x="317500" y="1374992"/>
            <a:ext cx="11747500" cy="4854880"/>
          </a:xfrm>
        </p:spPr>
        <p:txBody>
          <a:bodyPr>
            <a:normAutofit fontScale="70000" lnSpcReduction="20000"/>
          </a:bodyPr>
          <a:lstStyle/>
          <a:p>
            <a:pPr>
              <a:spcBef>
                <a:spcPts val="600"/>
              </a:spcBef>
              <a:spcAft>
                <a:spcPts val="600"/>
              </a:spcAft>
            </a:pPr>
            <a:r>
              <a:rPr lang="en-US" sz="3000" dirty="0">
                <a:solidFill>
                  <a:srgbClr val="000000"/>
                </a:solidFill>
              </a:rPr>
              <a:t>Florida Department of Health</a:t>
            </a:r>
          </a:p>
          <a:p>
            <a:pPr lvl="1">
              <a:spcBef>
                <a:spcPts val="600"/>
              </a:spcBef>
              <a:spcAft>
                <a:spcPts val="600"/>
              </a:spcAft>
            </a:pPr>
            <a:r>
              <a:rPr lang="en-US" sz="3000" dirty="0">
                <a:solidFill>
                  <a:srgbClr val="000000"/>
                </a:solidFill>
              </a:rPr>
              <a:t>Kim Wiley</a:t>
            </a:r>
          </a:p>
          <a:p>
            <a:pPr>
              <a:spcBef>
                <a:spcPts val="600"/>
              </a:spcBef>
              <a:spcAft>
                <a:spcPts val="600"/>
              </a:spcAft>
            </a:pPr>
            <a:r>
              <a:rPr lang="en-US" sz="3000" dirty="0">
                <a:solidFill>
                  <a:srgbClr val="000000"/>
                </a:solidFill>
              </a:rPr>
              <a:t>Michigan Department of Health and Human Services</a:t>
            </a:r>
          </a:p>
          <a:p>
            <a:pPr lvl="1">
              <a:spcBef>
                <a:spcPts val="600"/>
              </a:spcBef>
              <a:spcAft>
                <a:spcPts val="600"/>
              </a:spcAft>
            </a:pPr>
            <a:r>
              <a:rPr lang="en-US" sz="3000" dirty="0">
                <a:solidFill>
                  <a:srgbClr val="000000"/>
                </a:solidFill>
              </a:rPr>
              <a:t>Carolina Fulper and Ed Hartwick</a:t>
            </a:r>
          </a:p>
          <a:p>
            <a:pPr>
              <a:spcBef>
                <a:spcPts val="600"/>
              </a:spcBef>
              <a:spcAft>
                <a:spcPts val="600"/>
              </a:spcAft>
            </a:pPr>
            <a:r>
              <a:rPr lang="en-US" sz="3000" dirty="0">
                <a:solidFill>
                  <a:srgbClr val="000000"/>
                </a:solidFill>
              </a:rPr>
              <a:t>New York City Department of Health &amp; Mental Hygiene</a:t>
            </a:r>
          </a:p>
          <a:p>
            <a:pPr lvl="1">
              <a:spcBef>
                <a:spcPts val="600"/>
              </a:spcBef>
              <a:spcAft>
                <a:spcPts val="600"/>
              </a:spcAft>
            </a:pPr>
            <a:r>
              <a:rPr lang="en-US" sz="3000" dirty="0">
                <a:solidFill>
                  <a:srgbClr val="000000"/>
                </a:solidFill>
              </a:rPr>
              <a:t>Robert Arciuolo and  Beth Isaac</a:t>
            </a:r>
          </a:p>
          <a:p>
            <a:pPr>
              <a:spcBef>
                <a:spcPts val="600"/>
              </a:spcBef>
              <a:spcAft>
                <a:spcPts val="600"/>
              </a:spcAft>
            </a:pPr>
            <a:r>
              <a:rPr lang="en-US" sz="3000" dirty="0">
                <a:solidFill>
                  <a:srgbClr val="000000"/>
                </a:solidFill>
              </a:rPr>
              <a:t>Oregon Health Authority Public Health Division</a:t>
            </a:r>
          </a:p>
          <a:p>
            <a:pPr lvl="1">
              <a:spcBef>
                <a:spcPts val="600"/>
              </a:spcBef>
              <a:spcAft>
                <a:spcPts val="600"/>
              </a:spcAft>
            </a:pPr>
            <a:r>
              <a:rPr lang="en-US" sz="3000" dirty="0">
                <a:solidFill>
                  <a:srgbClr val="000000"/>
                </a:solidFill>
              </a:rPr>
              <a:t>June Bancroft, Michelle Barber, and Juventila Liko</a:t>
            </a:r>
          </a:p>
          <a:p>
            <a:pPr>
              <a:spcBef>
                <a:spcPts val="600"/>
              </a:spcBef>
              <a:spcAft>
                <a:spcPts val="600"/>
              </a:spcAft>
            </a:pPr>
            <a:r>
              <a:rPr lang="en-US" sz="3000" dirty="0">
                <a:solidFill>
                  <a:srgbClr val="000000"/>
                </a:solidFill>
              </a:rPr>
              <a:t>South Carolina Division of Public Health </a:t>
            </a:r>
          </a:p>
          <a:p>
            <a:pPr lvl="1">
              <a:spcBef>
                <a:spcPts val="600"/>
              </a:spcBef>
              <a:spcAft>
                <a:spcPts val="600"/>
              </a:spcAft>
            </a:pPr>
            <a:r>
              <a:rPr lang="en-US" sz="3000" dirty="0">
                <a:solidFill>
                  <a:srgbClr val="000000"/>
                </a:solidFill>
              </a:rPr>
              <a:t>Greg Fowler</a:t>
            </a:r>
            <a:endParaRPr lang="en-US" sz="3000" dirty="0">
              <a:solidFill>
                <a:schemeClr val="tx1"/>
              </a:solidFill>
            </a:endParaRPr>
          </a:p>
          <a:p>
            <a:pPr>
              <a:spcBef>
                <a:spcPts val="600"/>
              </a:spcBef>
              <a:spcAft>
                <a:spcPts val="600"/>
              </a:spcAft>
            </a:pPr>
            <a:r>
              <a:rPr lang="en-US" sz="3000" dirty="0">
                <a:solidFill>
                  <a:srgbClr val="000000"/>
                </a:solidFill>
              </a:rPr>
              <a:t>Utah Department of Health</a:t>
            </a:r>
          </a:p>
          <a:p>
            <a:pPr lvl="1">
              <a:spcBef>
                <a:spcPts val="600"/>
              </a:spcBef>
              <a:spcAft>
                <a:spcPts val="600"/>
              </a:spcAft>
            </a:pPr>
            <a:r>
              <a:rPr lang="en-US" sz="3000" dirty="0">
                <a:solidFill>
                  <a:srgbClr val="000000"/>
                </a:solidFill>
              </a:rPr>
              <a:t>Bree Barbeau, Rachelle Boulton, Jeffrey Eason, and Doug McGowan </a:t>
            </a:r>
          </a:p>
        </p:txBody>
      </p:sp>
      <p:sp>
        <p:nvSpPr>
          <p:cNvPr id="4" name="TextBox 3"/>
          <p:cNvSpPr txBox="1"/>
          <p:nvPr/>
        </p:nvSpPr>
        <p:spPr>
          <a:xfrm>
            <a:off x="187287" y="6334699"/>
            <a:ext cx="10499074" cy="646331"/>
          </a:xfrm>
          <a:prstGeom prst="rect">
            <a:avLst/>
          </a:prstGeom>
          <a:noFill/>
        </p:spPr>
        <p:txBody>
          <a:bodyPr wrap="square" rtlCol="0">
            <a:spAutoFit/>
          </a:bodyPr>
          <a:lstStyle/>
          <a:p>
            <a:r>
              <a:rPr lang="en-US" dirty="0">
                <a:solidFill>
                  <a:srgbClr val="000000"/>
                </a:solidFill>
                <a:latin typeface="Calibri" panose="020F0502020204030204" pitchFamily="34" charset="0"/>
              </a:rPr>
              <a:t>.</a:t>
            </a:r>
          </a:p>
          <a:p>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9697729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 Topics</a:t>
            </a:r>
          </a:p>
        </p:txBody>
      </p:sp>
      <p:sp>
        <p:nvSpPr>
          <p:cNvPr id="3" name="Text Placeholder 2"/>
          <p:cNvSpPr>
            <a:spLocks noGrp="1"/>
          </p:cNvSpPr>
          <p:nvPr>
            <p:ph type="body" sz="quarter" idx="10"/>
          </p:nvPr>
        </p:nvSpPr>
        <p:spPr/>
        <p:txBody>
          <a:bodyPr>
            <a:normAutofit/>
          </a:bodyPr>
          <a:lstStyle/>
          <a:p>
            <a:r>
              <a:rPr lang="en-US" sz="2800" dirty="0">
                <a:solidFill>
                  <a:srgbClr val="000000"/>
                </a:solidFill>
              </a:rPr>
              <a:t>Mapping </a:t>
            </a:r>
          </a:p>
          <a:p>
            <a:r>
              <a:rPr lang="en-US" sz="2800" dirty="0">
                <a:solidFill>
                  <a:srgbClr val="000000"/>
                </a:solidFill>
              </a:rPr>
              <a:t>Data Elements</a:t>
            </a:r>
          </a:p>
          <a:p>
            <a:r>
              <a:rPr lang="en-US" sz="2800" dirty="0">
                <a:solidFill>
                  <a:srgbClr val="000000"/>
                </a:solidFill>
              </a:rPr>
              <a:t>Best Practices and Lessons Learned</a:t>
            </a:r>
          </a:p>
          <a:p>
            <a:r>
              <a:rPr lang="en-US" sz="2800" dirty="0">
                <a:solidFill>
                  <a:srgbClr val="000000"/>
                </a:solidFill>
              </a:rPr>
              <a:t>Technical Assistance</a:t>
            </a:r>
          </a:p>
        </p:txBody>
      </p:sp>
    </p:spTree>
    <p:extLst>
      <p:ext uri="{BB962C8B-B14F-4D97-AF65-F5344CB8AC3E}">
        <p14:creationId xmlns:p14="http://schemas.microsoft.com/office/powerpoint/2010/main" val="541989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wo people meeting at a table" title="Agen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340" y="275506"/>
            <a:ext cx="2753820" cy="1899123"/>
          </a:xfrm>
          <a:prstGeom prst="rect">
            <a:avLst/>
          </a:prstGeom>
        </p:spPr>
      </p:pic>
      <p:sp>
        <p:nvSpPr>
          <p:cNvPr id="3" name="Content Placeholder 2"/>
          <p:cNvSpPr>
            <a:spLocks noGrp="1"/>
          </p:cNvSpPr>
          <p:nvPr>
            <p:ph type="body" sz="quarter" idx="10"/>
          </p:nvPr>
        </p:nvSpPr>
        <p:spPr>
          <a:xfrm>
            <a:off x="609600" y="1544383"/>
            <a:ext cx="10475167" cy="4984751"/>
          </a:xfrm>
        </p:spPr>
        <p:txBody>
          <a:bodyPr/>
          <a:lstStyle/>
          <a:p>
            <a:pPr>
              <a:spcBef>
                <a:spcPts val="600"/>
              </a:spcBef>
              <a:spcAft>
                <a:spcPts val="600"/>
              </a:spcAft>
            </a:pPr>
            <a:r>
              <a:rPr lang="en-US" sz="2400" dirty="0"/>
              <a:t>Welcome and Announcements</a:t>
            </a:r>
          </a:p>
          <a:p>
            <a:pPr>
              <a:spcBef>
                <a:spcPts val="600"/>
              </a:spcBef>
              <a:spcAft>
                <a:spcPts val="600"/>
              </a:spcAft>
            </a:pPr>
            <a:r>
              <a:rPr lang="en-US" sz="2400" dirty="0"/>
              <a:t>Walkthrough of Mumps, Pertussis, and Varicella Case Notification Messages</a:t>
            </a:r>
          </a:p>
          <a:p>
            <a:pPr lvl="1">
              <a:spcBef>
                <a:spcPts val="600"/>
              </a:spcBef>
              <a:spcAft>
                <a:spcPts val="600"/>
              </a:spcAft>
            </a:pPr>
            <a:r>
              <a:rPr lang="en-US" sz="2400" dirty="0"/>
              <a:t>Sandy Roush, National Center for Immunization and Respiratory Diseases (NCIRD), CDC</a:t>
            </a:r>
          </a:p>
          <a:p>
            <a:pPr>
              <a:spcBef>
                <a:spcPts val="600"/>
              </a:spcBef>
              <a:spcAft>
                <a:spcPts val="600"/>
              </a:spcAft>
            </a:pPr>
            <a:r>
              <a:rPr lang="en-US" sz="2400" dirty="0">
                <a:solidFill>
                  <a:srgbClr val="5F5F5F"/>
                </a:solidFill>
              </a:rPr>
              <a:t>High Level Overview of the NCIRD Data Element Priority List for Mumps, Pertussis, and Varicella</a:t>
            </a:r>
          </a:p>
          <a:p>
            <a:pPr lvl="1">
              <a:spcBef>
                <a:spcPts val="600"/>
              </a:spcBef>
              <a:spcAft>
                <a:spcPts val="600"/>
              </a:spcAft>
            </a:pPr>
            <a:r>
              <a:rPr lang="en-US" sz="2400" dirty="0">
                <a:solidFill>
                  <a:srgbClr val="5F5F5F"/>
                </a:solidFill>
              </a:rPr>
              <a:t>Sandy Roush, NCIRD, CDC</a:t>
            </a:r>
          </a:p>
          <a:p>
            <a:pPr>
              <a:spcBef>
                <a:spcPts val="600"/>
              </a:spcBef>
              <a:spcAft>
                <a:spcPts val="600"/>
              </a:spcAft>
            </a:pPr>
            <a:r>
              <a:rPr lang="en-US" sz="2400" dirty="0">
                <a:solidFill>
                  <a:srgbClr val="5F5F5F"/>
                </a:solidFill>
              </a:rPr>
              <a:t>State Panel on Barriers, Challenges, and Lessons Learned While Piloting Mumps, Pertussis, and Varicella HL7 Case Notification Messages </a:t>
            </a:r>
          </a:p>
          <a:p>
            <a:pPr lvl="1">
              <a:spcBef>
                <a:spcPts val="600"/>
              </a:spcBef>
              <a:spcAft>
                <a:spcPts val="600"/>
              </a:spcAft>
            </a:pPr>
            <a:r>
              <a:rPr lang="en-US" sz="2400" dirty="0">
                <a:solidFill>
                  <a:srgbClr val="5F5F5F"/>
                </a:solidFill>
              </a:rPr>
              <a:t>Florida, Michigan, New York </a:t>
            </a:r>
            <a:r>
              <a:rPr lang="en-US" sz="2400" dirty="0"/>
              <a:t>City, Oregon, South Carolina, and Utah</a:t>
            </a:r>
          </a:p>
          <a:p>
            <a:pPr lvl="1">
              <a:spcBef>
                <a:spcPts val="600"/>
              </a:spcBef>
              <a:spcAft>
                <a:spcPts val="600"/>
              </a:spcAft>
            </a:pPr>
            <a:endParaRPr lang="en-US" sz="2800" dirty="0"/>
          </a:p>
          <a:p>
            <a:pPr marL="0" indent="0">
              <a:spcBef>
                <a:spcPts val="600"/>
              </a:spcBef>
              <a:spcAft>
                <a:spcPts val="600"/>
              </a:spcAft>
              <a:buNone/>
            </a:pPr>
            <a:endParaRPr lang="en-US" sz="2800" dirty="0"/>
          </a:p>
        </p:txBody>
      </p:sp>
      <p:sp>
        <p:nvSpPr>
          <p:cNvPr id="16" name="Title 15"/>
          <p:cNvSpPr>
            <a:spLocks noGrp="1"/>
          </p:cNvSpPr>
          <p:nvPr>
            <p:ph type="title"/>
          </p:nvPr>
        </p:nvSpPr>
        <p:spPr>
          <a:xfrm>
            <a:off x="609600" y="418192"/>
            <a:ext cx="10972800" cy="623162"/>
          </a:xfrm>
        </p:spPr>
        <p:txBody>
          <a:bodyPr anchor="t"/>
          <a:lstStyle/>
          <a:p>
            <a:r>
              <a:rPr lang="en-US" sz="4000" dirty="0"/>
              <a:t>Agenda</a:t>
            </a:r>
          </a:p>
        </p:txBody>
      </p:sp>
    </p:spTree>
    <p:extLst>
      <p:ext uri="{BB962C8B-B14F-4D97-AF65-F5344CB8AC3E}">
        <p14:creationId xmlns:p14="http://schemas.microsoft.com/office/powerpoint/2010/main" val="154276007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z="3600" dirty="0"/>
              <a:t>Questions and Answers</a:t>
            </a:r>
            <a:endParaRPr lang="en-US" dirty="0"/>
          </a:p>
        </p:txBody>
      </p:sp>
      <p:pic>
        <p:nvPicPr>
          <p:cNvPr id="2" name="Picture 1" descr="Placeholder to allow time in presentaiton for questions and answers." title="Questions and Answ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855" y="1417639"/>
            <a:ext cx="7592291" cy="4267200"/>
          </a:xfrm>
          <a:prstGeom prst="rect">
            <a:avLst/>
          </a:prstGeom>
        </p:spPr>
      </p:pic>
    </p:spTree>
    <p:extLst>
      <p:ext uri="{BB962C8B-B14F-4D97-AF65-F5344CB8AC3E}">
        <p14:creationId xmlns:p14="http://schemas.microsoft.com/office/powerpoint/2010/main" val="2921684249"/>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09C5C8A-E49E-4BF2-9BBB-056317D50370}"/>
              </a:ext>
            </a:extLst>
          </p:cNvPr>
          <p:cNvSpPr txBox="1"/>
          <p:nvPr/>
        </p:nvSpPr>
        <p:spPr>
          <a:xfrm>
            <a:off x="1137771" y="442371"/>
            <a:ext cx="10287000" cy="3416320"/>
          </a:xfrm>
          <a:prstGeom prst="rect">
            <a:avLst/>
          </a:prstGeom>
          <a:noFill/>
        </p:spPr>
        <p:txBody>
          <a:bodyPr wrap="square" rtlCol="0">
            <a:spAutoFit/>
          </a:bodyPr>
          <a:lstStyle/>
          <a:p>
            <a:pPr lvl="0" algn="ctr">
              <a:defRPr/>
            </a:pPr>
            <a:r>
              <a:rPr lang="en-US" b="1" dirty="0">
                <a:solidFill>
                  <a:srgbClr val="000000"/>
                </a:solidFill>
              </a:rPr>
              <a:t>Subscribe to monthly </a:t>
            </a:r>
            <a:r>
              <a:rPr lang="en-US" b="1" dirty="0">
                <a:solidFill>
                  <a:srgbClr val="FF0000"/>
                </a:solidFill>
              </a:rPr>
              <a:t>NMI Notes</a:t>
            </a:r>
            <a:r>
              <a:rPr lang="en-US" b="1" dirty="0">
                <a:solidFill>
                  <a:srgbClr val="000000"/>
                </a:solidFill>
              </a:rPr>
              <a:t> news updates at</a:t>
            </a:r>
            <a:br>
              <a:rPr lang="en-US" b="1" dirty="0">
                <a:solidFill>
                  <a:srgbClr val="000000"/>
                </a:solidFill>
              </a:rPr>
            </a:br>
            <a:r>
              <a:rPr lang="en-US" b="1" dirty="0">
                <a:solidFill>
                  <a:srgbClr val="000000"/>
                </a:solidFill>
              </a:rPr>
              <a:t> </a:t>
            </a:r>
            <a:r>
              <a:rPr lang="en-US" b="1" dirty="0">
                <a:hlinkClick r:id="rId3" tooltip="NMI Notes"/>
              </a:rPr>
              <a:t>https://www.cdc.gov/nndss/trc/news/</a:t>
            </a:r>
            <a:endParaRPr lang="en-US" b="1" dirty="0"/>
          </a:p>
          <a:p>
            <a:pPr lvl="0" algn="ctr">
              <a:defRPr/>
            </a:pPr>
            <a:endParaRPr lang="en-US" b="1" dirty="0">
              <a:solidFill>
                <a:srgbClr val="FF0000"/>
              </a:solidFill>
            </a:endParaRPr>
          </a:p>
          <a:p>
            <a:pPr lvl="0" algn="ctr">
              <a:defRPr/>
            </a:pPr>
            <a:r>
              <a:rPr lang="en-US" b="1" dirty="0">
                <a:solidFill>
                  <a:srgbClr val="000000"/>
                </a:solidFill>
              </a:rPr>
              <a:t>Access the </a:t>
            </a:r>
            <a:r>
              <a:rPr lang="en-US" b="1" dirty="0">
                <a:solidFill>
                  <a:srgbClr val="FF0000"/>
                </a:solidFill>
              </a:rPr>
              <a:t>NNDSS Technical Resource Center </a:t>
            </a:r>
            <a:r>
              <a:rPr lang="en-US" b="1" dirty="0">
                <a:solidFill>
                  <a:srgbClr val="000000"/>
                </a:solidFill>
              </a:rPr>
              <a:t>at</a:t>
            </a:r>
            <a:r>
              <a:rPr lang="en-US" b="1" dirty="0">
                <a:solidFill>
                  <a:srgbClr val="FF0000"/>
                </a:solidFill>
              </a:rPr>
              <a:t>  </a:t>
            </a:r>
          </a:p>
          <a:p>
            <a:pPr lvl="0" algn="ctr">
              <a:defRPr/>
            </a:pPr>
            <a:r>
              <a:rPr lang="en-US" b="1" dirty="0">
                <a:solidFill>
                  <a:srgbClr val="000000"/>
                </a:solidFill>
                <a:hlinkClick r:id="rId4" tooltip="NMI Technical Assistance and Training Resource Center"/>
              </a:rPr>
              <a:t>https://www.cdc.gov/nndss/trc/</a:t>
            </a:r>
            <a:endParaRPr lang="en-US" b="1" dirty="0">
              <a:solidFill>
                <a:srgbClr val="FF0000"/>
              </a:solidFill>
            </a:endParaRPr>
          </a:p>
          <a:p>
            <a:pPr lvl="0" algn="ctr">
              <a:defRPr/>
            </a:pPr>
            <a:endParaRPr lang="en-US" b="1" dirty="0">
              <a:solidFill>
                <a:srgbClr val="FF0000"/>
              </a:solidFill>
            </a:endParaRPr>
          </a:p>
          <a:p>
            <a:pPr lvl="0" algn="ctr">
              <a:defRPr/>
            </a:pPr>
            <a:r>
              <a:rPr lang="en-US" b="1" dirty="0">
                <a:solidFill>
                  <a:srgbClr val="000000"/>
                </a:solidFill>
              </a:rPr>
              <a:t>Request </a:t>
            </a:r>
            <a:r>
              <a:rPr lang="en-US" b="1" dirty="0">
                <a:solidFill>
                  <a:srgbClr val="FF0000"/>
                </a:solidFill>
              </a:rPr>
              <a:t>NNDSS technical assistance or onboarding </a:t>
            </a:r>
            <a:r>
              <a:rPr lang="en-US" b="1" dirty="0">
                <a:solidFill>
                  <a:srgbClr val="000000"/>
                </a:solidFill>
              </a:rPr>
              <a:t>at</a:t>
            </a:r>
          </a:p>
          <a:p>
            <a:pPr lvl="0" algn="ctr">
              <a:defRPr/>
            </a:pPr>
            <a:r>
              <a:rPr lang="en-US" b="1" dirty="0">
                <a:solidFill>
                  <a:srgbClr val="FF0000"/>
                </a:solidFill>
                <a:hlinkClick r:id="rId5" tooltip="NMI technical assistance or onboarding"/>
              </a:rPr>
              <a:t>edx@cdc.gov</a:t>
            </a:r>
            <a:r>
              <a:rPr lang="en-US" b="1" dirty="0">
                <a:solidFill>
                  <a:srgbClr val="000000"/>
                </a:solidFill>
              </a:rPr>
              <a:t> </a:t>
            </a:r>
          </a:p>
          <a:p>
            <a:pPr lvl="0" algn="ctr">
              <a:defRPr/>
            </a:pPr>
            <a:endParaRPr lang="en-US" b="1" dirty="0">
              <a:solidFill>
                <a:srgbClr val="FF0000"/>
              </a:solidFill>
            </a:endParaRPr>
          </a:p>
          <a:p>
            <a:pPr lvl="0" algn="ctr">
              <a:defRPr/>
            </a:pPr>
            <a:r>
              <a:rPr lang="en-US" b="1" dirty="0">
                <a:solidFill>
                  <a:srgbClr val="000000"/>
                </a:solidFill>
              </a:rPr>
              <a:t>Next </a:t>
            </a:r>
            <a:r>
              <a:rPr lang="en-US" b="1" dirty="0">
                <a:solidFill>
                  <a:srgbClr val="FF0000"/>
                </a:solidFill>
              </a:rPr>
              <a:t>NNDSS </a:t>
            </a:r>
            <a:r>
              <a:rPr lang="en-US" b="1" dirty="0" err="1">
                <a:solidFill>
                  <a:srgbClr val="FF0000"/>
                </a:solidFill>
              </a:rPr>
              <a:t>eSHARE</a:t>
            </a:r>
            <a:r>
              <a:rPr lang="en-US" b="1" dirty="0">
                <a:solidFill>
                  <a:srgbClr val="FF0000"/>
                </a:solidFill>
              </a:rPr>
              <a:t> </a:t>
            </a:r>
            <a:r>
              <a:rPr lang="en-US" b="1" dirty="0">
                <a:solidFill>
                  <a:srgbClr val="000000"/>
                </a:solidFill>
              </a:rPr>
              <a:t>is September18, 2018 – details at</a:t>
            </a:r>
          </a:p>
          <a:p>
            <a:pPr lvl="0" algn="ctr">
              <a:defRPr/>
            </a:pPr>
            <a:r>
              <a:rPr lang="en-US" b="1" dirty="0">
                <a:solidFill>
                  <a:srgbClr val="000000"/>
                </a:solidFill>
              </a:rPr>
              <a:t> </a:t>
            </a:r>
            <a:r>
              <a:rPr lang="en-US" b="1" dirty="0">
                <a:solidFill>
                  <a:srgbClr val="FF0000"/>
                </a:solidFill>
                <a:hlinkClick r:id="rId6" tooltip="NMI eSHARE"/>
              </a:rPr>
              <a:t>https://www.cdc.gov/nndss/trc/onboarding/eshare.html</a:t>
            </a:r>
            <a:r>
              <a:rPr lang="en-US" b="1" dirty="0">
                <a:solidFill>
                  <a:srgbClr val="000000"/>
                </a:solidFill>
              </a:rPr>
              <a:t> </a:t>
            </a:r>
          </a:p>
          <a:p>
            <a:pPr algn="ctr"/>
            <a:endParaRPr lang="en-US"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6475829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02493" y="4269507"/>
            <a:ext cx="8720314" cy="1754326"/>
          </a:xfrm>
          <a:prstGeom prst="rect">
            <a:avLst/>
          </a:prstGeom>
        </p:spPr>
        <p:txBody>
          <a:bodyPr wrap="square">
            <a:spAutoFit/>
          </a:bodyPr>
          <a:lstStyle/>
          <a:p>
            <a:pPr defTabSz="685800"/>
            <a:r>
              <a:rPr lang="en-US" b="1" dirty="0">
                <a:solidFill>
                  <a:srgbClr val="C00000"/>
                </a:solidFill>
                <a:latin typeface="Calibri" panose="020F0502020204030204" pitchFamily="34" charset="0"/>
                <a:cs typeface="Arial" panose="020B0604020202020204" pitchFamily="34" charset="0"/>
              </a:rPr>
              <a:t>Lesliann Helmus, MSPH, CHTS-CP				</a:t>
            </a:r>
          </a:p>
          <a:p>
            <a:pPr defTabSz="685800"/>
            <a:r>
              <a:rPr lang="en-US" b="1" dirty="0">
                <a:solidFill>
                  <a:srgbClr val="0096D6"/>
                </a:solidFill>
                <a:latin typeface="Calibri" panose="020F0502020204030204" pitchFamily="34" charset="0"/>
                <a:cs typeface="Arial" panose="020B0604020202020204" pitchFamily="34" charset="0"/>
              </a:rPr>
              <a:t>Associate Director for Surveillance	</a:t>
            </a:r>
          </a:p>
          <a:p>
            <a:pPr defTabSz="685800"/>
            <a:endParaRPr lang="en-US" b="1" dirty="0">
              <a:solidFill>
                <a:srgbClr val="0096D6"/>
              </a:solidFill>
              <a:latin typeface="Calibri" panose="020F0502020204030204" pitchFamily="34" charset="0"/>
              <a:cs typeface="Arial" panose="020B0604020202020204" pitchFamily="34" charset="0"/>
            </a:endParaRPr>
          </a:p>
          <a:p>
            <a:pPr defTabSz="685800"/>
            <a:r>
              <a:rPr lang="en-US" b="1" dirty="0">
                <a:solidFill>
                  <a:srgbClr val="C00000"/>
                </a:solidFill>
                <a:latin typeface="Calibri" panose="020F0502020204030204" pitchFamily="34" charset="0"/>
                <a:cs typeface="Arial" panose="020B0604020202020204" pitchFamily="34" charset="0"/>
              </a:rPr>
              <a:t>Michele Hoover	</a:t>
            </a:r>
            <a:endParaRPr lang="en-US" dirty="0">
              <a:solidFill>
                <a:srgbClr val="0096D6"/>
              </a:solidFill>
              <a:latin typeface="Calibri" panose="020F0502020204030204" pitchFamily="34" charset="0"/>
              <a:cs typeface="Arial" panose="020B0604020202020204" pitchFamily="34" charset="0"/>
            </a:endParaRPr>
          </a:p>
          <a:p>
            <a:pPr defTabSz="685800"/>
            <a:r>
              <a:rPr lang="en-US" b="1" dirty="0">
                <a:solidFill>
                  <a:srgbClr val="0096D6"/>
                </a:solidFill>
                <a:latin typeface="Calibri" panose="020F0502020204030204" pitchFamily="34" charset="0"/>
                <a:cs typeface="Arial" panose="020B0604020202020204" pitchFamily="34" charset="0"/>
              </a:rPr>
              <a:t>Lead, State Implementation and Technical Assistance </a:t>
            </a:r>
          </a:p>
          <a:p>
            <a:pPr defTabSz="685800"/>
            <a:endParaRPr lang="en-US" dirty="0">
              <a:solidFill>
                <a:srgbClr val="0096D6"/>
              </a:solidFill>
              <a:latin typeface="Calibri" panose="020F0502020204030204" pitchFamily="34" charset="0"/>
              <a:cs typeface="Arial" panose="020B0604020202020204" pitchFamily="34" charset="0"/>
            </a:endParaRPr>
          </a:p>
        </p:txBody>
      </p:sp>
      <p:pic>
        <p:nvPicPr>
          <p:cNvPr id="2" name="Picture 1" title="NNDSS branding elemen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5607" y="2007919"/>
            <a:ext cx="2239514" cy="879654"/>
          </a:xfrm>
          <a:prstGeom prst="rect">
            <a:avLst/>
          </a:prstGeom>
        </p:spPr>
      </p:pic>
      <p:sp>
        <p:nvSpPr>
          <p:cNvPr id="9" name="Title 8"/>
          <p:cNvSpPr>
            <a:spLocks noGrp="1"/>
          </p:cNvSpPr>
          <p:nvPr>
            <p:ph type="title"/>
          </p:nvPr>
        </p:nvSpPr>
        <p:spPr>
          <a:xfrm>
            <a:off x="4252561" y="3145123"/>
            <a:ext cx="4260437" cy="866834"/>
          </a:xfrm>
        </p:spPr>
        <p:txBody>
          <a:bodyPr/>
          <a:lstStyle/>
          <a:p>
            <a:pPr defTabSz="685800">
              <a:defRPr/>
            </a:pPr>
            <a:r>
              <a:rPr lang="en-US" dirty="0"/>
              <a:t>NMI Updates and Timeline</a:t>
            </a:r>
          </a:p>
        </p:txBody>
      </p:sp>
    </p:spTree>
    <p:extLst>
      <p:ext uri="{BB962C8B-B14F-4D97-AF65-F5344CB8AC3E}">
        <p14:creationId xmlns:p14="http://schemas.microsoft.com/office/powerpoint/2010/main" val="169992512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41"/>
            <a:ext cx="10972800" cy="912667"/>
          </a:xfrm>
        </p:spPr>
        <p:txBody>
          <a:bodyPr>
            <a:noAutofit/>
          </a:bodyPr>
          <a:lstStyle/>
          <a:p>
            <a:r>
              <a:rPr lang="en-US" sz="4267" dirty="0">
                <a:solidFill>
                  <a:srgbClr val="0070C0"/>
                </a:solidFill>
              </a:rPr>
              <a:t>NMI Implementation Status		Aug 24, 2018</a:t>
            </a:r>
          </a:p>
        </p:txBody>
      </p:sp>
      <p:grpSp>
        <p:nvGrpSpPr>
          <p:cNvPr id="4" name="Group 3" descr="Color Coded Map for States that are in the Piloting (Purple), Onboarding (Blue), and Production (Green) Stages" title="NMI Implementation Status Map"/>
          <p:cNvGrpSpPr/>
          <p:nvPr/>
        </p:nvGrpSpPr>
        <p:grpSpPr>
          <a:xfrm>
            <a:off x="529084" y="1575568"/>
            <a:ext cx="11123557" cy="4808433"/>
            <a:chOff x="529084" y="1575564"/>
            <a:chExt cx="11123557" cy="4808433"/>
          </a:xfrm>
        </p:grpSpPr>
        <p:grpSp>
          <p:nvGrpSpPr>
            <p:cNvPr id="275" name="Group 274"/>
            <p:cNvGrpSpPr/>
            <p:nvPr/>
          </p:nvGrpSpPr>
          <p:grpSpPr>
            <a:xfrm>
              <a:off x="531262" y="1575564"/>
              <a:ext cx="11121379" cy="4808433"/>
              <a:chOff x="365760" y="1367304"/>
              <a:chExt cx="10505440" cy="4679952"/>
            </a:xfrm>
          </p:grpSpPr>
          <p:sp>
            <p:nvSpPr>
              <p:cNvPr id="276" name="Rectangle 144"/>
              <p:cNvSpPr>
                <a:spLocks noChangeArrowheads="1"/>
              </p:cNvSpPr>
              <p:nvPr/>
            </p:nvSpPr>
            <p:spPr bwMode="auto">
              <a:xfrm>
                <a:off x="365760" y="5730240"/>
                <a:ext cx="365760" cy="121920"/>
              </a:xfrm>
              <a:prstGeom prst="rect">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278" name="Text Box 107"/>
              <p:cNvSpPr txBox="1">
                <a:spLocks noChangeArrowheads="1"/>
              </p:cNvSpPr>
              <p:nvPr/>
            </p:nvSpPr>
            <p:spPr bwMode="auto">
              <a:xfrm>
                <a:off x="9962734" y="516045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panose="020B0604020202020204" pitchFamily="34" charset="0"/>
                    <a:ea typeface="+mn-ea"/>
                    <a:cs typeface="Arial" panose="020B0604020202020204" pitchFamily="34" charset="0"/>
                  </a:rPr>
                  <a:t> PR</a:t>
                </a:r>
              </a:p>
            </p:txBody>
          </p:sp>
          <p:sp>
            <p:nvSpPr>
              <p:cNvPr id="279" name="Line 137"/>
              <p:cNvSpPr>
                <a:spLocks noChangeShapeType="1"/>
              </p:cNvSpPr>
              <p:nvPr/>
            </p:nvSpPr>
            <p:spPr bwMode="auto">
              <a:xfrm flipH="1">
                <a:off x="10206557" y="4954497"/>
                <a:ext cx="195293" cy="198815"/>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Calibri" panose="020F0502020204030204"/>
                  <a:ea typeface="+mn-ea"/>
                  <a:cs typeface="Arial" charset="0"/>
                </a:endParaRPr>
              </a:p>
            </p:txBody>
          </p:sp>
          <p:sp>
            <p:nvSpPr>
              <p:cNvPr id="280" name="Rectangle 144"/>
              <p:cNvSpPr>
                <a:spLocks noChangeArrowheads="1"/>
              </p:cNvSpPr>
              <p:nvPr/>
            </p:nvSpPr>
            <p:spPr bwMode="auto">
              <a:xfrm>
                <a:off x="365760" y="5508375"/>
                <a:ext cx="365760" cy="121920"/>
              </a:xfrm>
              <a:prstGeom prst="rect">
                <a:avLst/>
              </a:pr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1" name="Rectangle 145"/>
              <p:cNvSpPr>
                <a:spLocks noChangeArrowheads="1"/>
              </p:cNvSpPr>
              <p:nvPr/>
            </p:nvSpPr>
            <p:spPr bwMode="auto">
              <a:xfrm>
                <a:off x="853016" y="5014573"/>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endParaRPr>
              </a:p>
            </p:txBody>
          </p:sp>
          <p:sp>
            <p:nvSpPr>
              <p:cNvPr id="282" name="Rectangle 145"/>
              <p:cNvSpPr>
                <a:spLocks noChangeArrowheads="1"/>
              </p:cNvSpPr>
              <p:nvPr/>
            </p:nvSpPr>
            <p:spPr bwMode="auto">
              <a:xfrm>
                <a:off x="853440" y="5669279"/>
                <a:ext cx="4511040"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Production 	Total of 29 (28 states + NYC)</a:t>
                </a:r>
                <a:r>
                  <a:rPr kumimoji="0" lang="en-US" sz="1067"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	</a:t>
                </a:r>
              </a:p>
            </p:txBody>
          </p:sp>
          <p:sp>
            <p:nvSpPr>
              <p:cNvPr id="283" name="Rectangle 145"/>
              <p:cNvSpPr>
                <a:spLocks noChangeArrowheads="1"/>
              </p:cNvSpPr>
              <p:nvPr/>
            </p:nvSpPr>
            <p:spPr bwMode="auto">
              <a:xfrm>
                <a:off x="853016" y="5447415"/>
                <a:ext cx="4511464" cy="243840"/>
              </a:xfrm>
              <a:prstGeom prst="rect">
                <a:avLst/>
              </a:prstGeom>
              <a:noFill/>
              <a:ln>
                <a:noFill/>
                <a:headEnd/>
                <a:tailEnd/>
              </a:ln>
              <a:effectLst/>
              <a:scene3d>
                <a:camera prst="orthographicFront">
                  <a:rot lat="0" lon="0" rev="0"/>
                </a:camera>
                <a:lightRig rig="threePt" dir="t">
                  <a:rot lat="0" lon="0" rev="1200000"/>
                </a:lightRig>
              </a:scene3d>
              <a:sp3d/>
            </p:spPr>
            <p:txBody>
              <a:bodyPr wrap="square" lIns="0" tIns="0" rIns="0" bIns="0" anchor="ctr" anchorCtr="0">
                <a:norm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Onboarding	Total of 5 (states)  </a:t>
                </a:r>
              </a:p>
            </p:txBody>
          </p:sp>
          <p:sp>
            <p:nvSpPr>
              <p:cNvPr id="285" name="Freeform 334"/>
              <p:cNvSpPr>
                <a:spLocks noChangeArrowheads="1"/>
              </p:cNvSpPr>
              <p:nvPr/>
            </p:nvSpPr>
            <p:spPr bwMode="auto">
              <a:xfrm>
                <a:off x="9550400" y="1367304"/>
                <a:ext cx="541867" cy="882651"/>
              </a:xfrm>
              <a:custGeom>
                <a:avLst/>
                <a:gdLst/>
                <a:ahLst/>
                <a:cxnLst>
                  <a:cxn ang="0">
                    <a:pos x="61" y="13"/>
                  </a:cxn>
                  <a:cxn ang="0">
                    <a:pos x="22" y="90"/>
                  </a:cxn>
                  <a:cxn ang="0">
                    <a:pos x="41" y="118"/>
                  </a:cxn>
                  <a:cxn ang="0">
                    <a:pos x="22" y="152"/>
                  </a:cxn>
                  <a:cxn ang="0">
                    <a:pos x="34" y="164"/>
                  </a:cxn>
                  <a:cxn ang="0">
                    <a:pos x="26" y="188"/>
                  </a:cxn>
                  <a:cxn ang="0">
                    <a:pos x="26" y="226"/>
                  </a:cxn>
                  <a:cxn ang="0">
                    <a:pos x="0" y="241"/>
                  </a:cxn>
                  <a:cxn ang="0">
                    <a:pos x="10" y="253"/>
                  </a:cxn>
                  <a:cxn ang="0">
                    <a:pos x="65" y="397"/>
                  </a:cxn>
                  <a:cxn ang="0">
                    <a:pos x="107" y="417"/>
                  </a:cxn>
                  <a:cxn ang="0">
                    <a:pos x="104" y="386"/>
                  </a:cxn>
                  <a:cxn ang="0">
                    <a:pos x="125" y="363"/>
                  </a:cxn>
                  <a:cxn ang="0">
                    <a:pos x="117" y="339"/>
                  </a:cxn>
                  <a:cxn ang="0">
                    <a:pos x="170" y="308"/>
                  </a:cxn>
                  <a:cxn ang="0">
                    <a:pos x="173" y="267"/>
                  </a:cxn>
                  <a:cxn ang="0">
                    <a:pos x="203" y="266"/>
                  </a:cxn>
                  <a:cxn ang="0">
                    <a:pos x="227" y="234"/>
                  </a:cxn>
                  <a:cxn ang="0">
                    <a:pos x="256" y="213"/>
                  </a:cxn>
                  <a:cxn ang="0">
                    <a:pos x="256" y="188"/>
                  </a:cxn>
                  <a:cxn ang="0">
                    <a:pos x="217" y="180"/>
                  </a:cxn>
                  <a:cxn ang="0">
                    <a:pos x="210" y="152"/>
                  </a:cxn>
                  <a:cxn ang="0">
                    <a:pos x="169" y="148"/>
                  </a:cxn>
                  <a:cxn ang="0">
                    <a:pos x="136" y="25"/>
                  </a:cxn>
                  <a:cxn ang="0">
                    <a:pos x="121" y="0"/>
                  </a:cxn>
                  <a:cxn ang="0">
                    <a:pos x="80" y="9"/>
                  </a:cxn>
                  <a:cxn ang="0">
                    <a:pos x="74" y="23"/>
                  </a:cxn>
                  <a:cxn ang="0">
                    <a:pos x="61" y="13"/>
                  </a:cxn>
                </a:cxnLst>
                <a:rect l="0" t="0" r="r" b="b"/>
                <a:pathLst>
                  <a:path w="256" h="417">
                    <a:moveTo>
                      <a:pt x="61" y="13"/>
                    </a:moveTo>
                    <a:lnTo>
                      <a:pt x="22" y="90"/>
                    </a:lnTo>
                    <a:lnTo>
                      <a:pt x="41" y="118"/>
                    </a:lnTo>
                    <a:lnTo>
                      <a:pt x="22" y="152"/>
                    </a:lnTo>
                    <a:lnTo>
                      <a:pt x="34" y="164"/>
                    </a:lnTo>
                    <a:lnTo>
                      <a:pt x="26" y="188"/>
                    </a:lnTo>
                    <a:lnTo>
                      <a:pt x="26" y="226"/>
                    </a:lnTo>
                    <a:lnTo>
                      <a:pt x="0" y="241"/>
                    </a:lnTo>
                    <a:lnTo>
                      <a:pt x="10" y="253"/>
                    </a:lnTo>
                    <a:lnTo>
                      <a:pt x="65" y="397"/>
                    </a:lnTo>
                    <a:lnTo>
                      <a:pt x="107" y="417"/>
                    </a:lnTo>
                    <a:lnTo>
                      <a:pt x="104" y="386"/>
                    </a:lnTo>
                    <a:lnTo>
                      <a:pt x="125" y="363"/>
                    </a:lnTo>
                    <a:lnTo>
                      <a:pt x="117" y="339"/>
                    </a:lnTo>
                    <a:lnTo>
                      <a:pt x="170" y="308"/>
                    </a:lnTo>
                    <a:lnTo>
                      <a:pt x="173" y="267"/>
                    </a:lnTo>
                    <a:lnTo>
                      <a:pt x="203" y="266"/>
                    </a:lnTo>
                    <a:lnTo>
                      <a:pt x="227" y="234"/>
                    </a:lnTo>
                    <a:lnTo>
                      <a:pt x="256" y="213"/>
                    </a:lnTo>
                    <a:lnTo>
                      <a:pt x="256" y="188"/>
                    </a:lnTo>
                    <a:lnTo>
                      <a:pt x="217" y="180"/>
                    </a:lnTo>
                    <a:lnTo>
                      <a:pt x="210" y="152"/>
                    </a:lnTo>
                    <a:lnTo>
                      <a:pt x="169" y="148"/>
                    </a:lnTo>
                    <a:lnTo>
                      <a:pt x="136" y="25"/>
                    </a:lnTo>
                    <a:lnTo>
                      <a:pt x="121" y="0"/>
                    </a:lnTo>
                    <a:lnTo>
                      <a:pt x="80" y="9"/>
                    </a:lnTo>
                    <a:lnTo>
                      <a:pt x="74" y="23"/>
                    </a:lnTo>
                    <a:lnTo>
                      <a:pt x="61"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86" name="Freeform 335"/>
              <p:cNvSpPr>
                <a:spLocks noChangeArrowheads="1"/>
              </p:cNvSpPr>
              <p:nvPr/>
            </p:nvSpPr>
            <p:spPr bwMode="auto">
              <a:xfrm>
                <a:off x="8748184" y="3062755"/>
                <a:ext cx="700616" cy="306916"/>
              </a:xfrm>
              <a:custGeom>
                <a:avLst/>
                <a:gdLst/>
                <a:ahLst/>
                <a:cxnLst>
                  <a:cxn ang="0">
                    <a:pos x="0" y="50"/>
                  </a:cxn>
                  <a:cxn ang="0">
                    <a:pos x="245" y="0"/>
                  </a:cxn>
                  <a:cxn ang="0">
                    <a:pos x="286" y="99"/>
                  </a:cxn>
                  <a:cxn ang="0">
                    <a:pos x="328" y="88"/>
                  </a:cxn>
                  <a:cxn ang="0">
                    <a:pos x="331" y="139"/>
                  </a:cxn>
                  <a:cxn ang="0">
                    <a:pos x="296" y="145"/>
                  </a:cxn>
                  <a:cxn ang="0">
                    <a:pos x="266" y="112"/>
                  </a:cxn>
                  <a:cxn ang="0">
                    <a:pos x="245" y="74"/>
                  </a:cxn>
                  <a:cxn ang="0">
                    <a:pos x="242" y="18"/>
                  </a:cxn>
                  <a:cxn ang="0">
                    <a:pos x="227" y="46"/>
                  </a:cxn>
                  <a:cxn ang="0">
                    <a:pos x="245" y="128"/>
                  </a:cxn>
                  <a:cxn ang="0">
                    <a:pos x="172" y="140"/>
                  </a:cxn>
                  <a:cxn ang="0">
                    <a:pos x="169" y="80"/>
                  </a:cxn>
                  <a:cxn ang="0">
                    <a:pos x="126" y="54"/>
                  </a:cxn>
                  <a:cxn ang="0">
                    <a:pos x="87" y="47"/>
                  </a:cxn>
                  <a:cxn ang="0">
                    <a:pos x="9" y="88"/>
                  </a:cxn>
                  <a:cxn ang="0">
                    <a:pos x="0" y="50"/>
                  </a:cxn>
                </a:cxnLst>
                <a:rect l="0" t="0" r="r" b="b"/>
                <a:pathLst>
                  <a:path w="331" h="145">
                    <a:moveTo>
                      <a:pt x="0" y="50"/>
                    </a:moveTo>
                    <a:lnTo>
                      <a:pt x="245" y="0"/>
                    </a:lnTo>
                    <a:lnTo>
                      <a:pt x="286" y="99"/>
                    </a:lnTo>
                    <a:lnTo>
                      <a:pt x="328" y="88"/>
                    </a:lnTo>
                    <a:lnTo>
                      <a:pt x="331" y="139"/>
                    </a:lnTo>
                    <a:lnTo>
                      <a:pt x="296" y="145"/>
                    </a:lnTo>
                    <a:lnTo>
                      <a:pt x="266" y="112"/>
                    </a:lnTo>
                    <a:lnTo>
                      <a:pt x="245" y="74"/>
                    </a:lnTo>
                    <a:lnTo>
                      <a:pt x="242" y="18"/>
                    </a:lnTo>
                    <a:lnTo>
                      <a:pt x="227" y="46"/>
                    </a:lnTo>
                    <a:lnTo>
                      <a:pt x="245" y="128"/>
                    </a:lnTo>
                    <a:lnTo>
                      <a:pt x="172" y="140"/>
                    </a:lnTo>
                    <a:lnTo>
                      <a:pt x="169" y="80"/>
                    </a:lnTo>
                    <a:lnTo>
                      <a:pt x="126" y="54"/>
                    </a:lnTo>
                    <a:lnTo>
                      <a:pt x="87" y="47"/>
                    </a:lnTo>
                    <a:lnTo>
                      <a:pt x="9" y="88"/>
                    </a:lnTo>
                    <a:lnTo>
                      <a:pt x="0" y="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7" name="Freeform 336"/>
              <p:cNvSpPr>
                <a:spLocks noChangeArrowheads="1"/>
              </p:cNvSpPr>
              <p:nvPr/>
            </p:nvSpPr>
            <p:spPr bwMode="auto">
              <a:xfrm>
                <a:off x="3062818" y="1369422"/>
                <a:ext cx="924983" cy="715433"/>
              </a:xfrm>
              <a:custGeom>
                <a:avLst/>
                <a:gdLst/>
                <a:ahLst/>
                <a:cxnLst>
                  <a:cxn ang="0">
                    <a:pos x="111" y="0"/>
                  </a:cxn>
                  <a:cxn ang="0">
                    <a:pos x="201" y="25"/>
                  </a:cxn>
                  <a:cxn ang="0">
                    <a:pos x="268" y="42"/>
                  </a:cxn>
                  <a:cxn ang="0">
                    <a:pos x="302" y="50"/>
                  </a:cxn>
                  <a:cxn ang="0">
                    <a:pos x="336" y="55"/>
                  </a:cxn>
                  <a:cxn ang="0">
                    <a:pos x="381" y="64"/>
                  </a:cxn>
                  <a:cxn ang="0">
                    <a:pos x="437" y="75"/>
                  </a:cxn>
                  <a:cxn ang="0">
                    <a:pos x="401" y="338"/>
                  </a:cxn>
                  <a:cxn ang="0">
                    <a:pos x="233" y="300"/>
                  </a:cxn>
                  <a:cxn ang="0">
                    <a:pos x="209" y="317"/>
                  </a:cxn>
                  <a:cxn ang="0">
                    <a:pos x="178" y="291"/>
                  </a:cxn>
                  <a:cxn ang="0">
                    <a:pos x="151" y="317"/>
                  </a:cxn>
                  <a:cxn ang="0">
                    <a:pos x="127" y="295"/>
                  </a:cxn>
                  <a:cxn ang="0">
                    <a:pos x="57" y="291"/>
                  </a:cxn>
                  <a:cxn ang="0">
                    <a:pos x="66" y="248"/>
                  </a:cxn>
                  <a:cxn ang="0">
                    <a:pos x="16" y="246"/>
                  </a:cxn>
                  <a:cxn ang="0">
                    <a:pos x="12" y="219"/>
                  </a:cxn>
                  <a:cxn ang="0">
                    <a:pos x="21" y="194"/>
                  </a:cxn>
                  <a:cxn ang="0">
                    <a:pos x="9" y="170"/>
                  </a:cxn>
                  <a:cxn ang="0">
                    <a:pos x="10" y="104"/>
                  </a:cxn>
                  <a:cxn ang="0">
                    <a:pos x="0" y="54"/>
                  </a:cxn>
                  <a:cxn ang="0">
                    <a:pos x="6" y="35"/>
                  </a:cxn>
                  <a:cxn ang="0">
                    <a:pos x="29" y="42"/>
                  </a:cxn>
                  <a:cxn ang="0">
                    <a:pos x="51" y="72"/>
                  </a:cxn>
                  <a:cxn ang="0">
                    <a:pos x="95" y="79"/>
                  </a:cxn>
                  <a:cxn ang="0">
                    <a:pos x="106" y="103"/>
                  </a:cxn>
                  <a:cxn ang="0">
                    <a:pos x="85" y="103"/>
                  </a:cxn>
                  <a:cxn ang="0">
                    <a:pos x="82" y="124"/>
                  </a:cxn>
                  <a:cxn ang="0">
                    <a:pos x="95" y="127"/>
                  </a:cxn>
                  <a:cxn ang="0">
                    <a:pos x="99" y="148"/>
                  </a:cxn>
                  <a:cxn ang="0">
                    <a:pos x="74" y="164"/>
                  </a:cxn>
                  <a:cxn ang="0">
                    <a:pos x="74" y="177"/>
                  </a:cxn>
                  <a:cxn ang="0">
                    <a:pos x="103" y="177"/>
                  </a:cxn>
                  <a:cxn ang="0">
                    <a:pos x="111" y="141"/>
                  </a:cxn>
                  <a:cxn ang="0">
                    <a:pos x="133" y="119"/>
                  </a:cxn>
                  <a:cxn ang="0">
                    <a:pos x="106" y="62"/>
                  </a:cxn>
                  <a:cxn ang="0">
                    <a:pos x="123" y="43"/>
                  </a:cxn>
                  <a:cxn ang="0">
                    <a:pos x="111" y="0"/>
                  </a:cxn>
                </a:cxnLst>
                <a:rect l="0" t="0" r="r" b="b"/>
                <a:pathLst>
                  <a:path w="437" h="338">
                    <a:moveTo>
                      <a:pt x="111" y="0"/>
                    </a:moveTo>
                    <a:lnTo>
                      <a:pt x="201" y="25"/>
                    </a:lnTo>
                    <a:lnTo>
                      <a:pt x="268" y="42"/>
                    </a:lnTo>
                    <a:lnTo>
                      <a:pt x="302" y="50"/>
                    </a:lnTo>
                    <a:lnTo>
                      <a:pt x="336" y="55"/>
                    </a:lnTo>
                    <a:lnTo>
                      <a:pt x="381" y="64"/>
                    </a:lnTo>
                    <a:lnTo>
                      <a:pt x="437" y="75"/>
                    </a:lnTo>
                    <a:lnTo>
                      <a:pt x="401" y="338"/>
                    </a:lnTo>
                    <a:lnTo>
                      <a:pt x="233" y="300"/>
                    </a:lnTo>
                    <a:lnTo>
                      <a:pt x="209" y="317"/>
                    </a:lnTo>
                    <a:lnTo>
                      <a:pt x="178" y="291"/>
                    </a:lnTo>
                    <a:lnTo>
                      <a:pt x="151" y="317"/>
                    </a:lnTo>
                    <a:lnTo>
                      <a:pt x="127" y="295"/>
                    </a:lnTo>
                    <a:lnTo>
                      <a:pt x="57" y="291"/>
                    </a:lnTo>
                    <a:lnTo>
                      <a:pt x="66" y="248"/>
                    </a:lnTo>
                    <a:lnTo>
                      <a:pt x="16" y="246"/>
                    </a:lnTo>
                    <a:lnTo>
                      <a:pt x="12" y="219"/>
                    </a:lnTo>
                    <a:lnTo>
                      <a:pt x="21" y="194"/>
                    </a:lnTo>
                    <a:lnTo>
                      <a:pt x="9" y="170"/>
                    </a:lnTo>
                    <a:lnTo>
                      <a:pt x="10" y="104"/>
                    </a:lnTo>
                    <a:lnTo>
                      <a:pt x="0" y="54"/>
                    </a:lnTo>
                    <a:lnTo>
                      <a:pt x="6" y="35"/>
                    </a:lnTo>
                    <a:lnTo>
                      <a:pt x="29" y="42"/>
                    </a:lnTo>
                    <a:lnTo>
                      <a:pt x="51" y="72"/>
                    </a:lnTo>
                    <a:lnTo>
                      <a:pt x="95" y="79"/>
                    </a:lnTo>
                    <a:lnTo>
                      <a:pt x="106" y="103"/>
                    </a:lnTo>
                    <a:lnTo>
                      <a:pt x="85" y="103"/>
                    </a:lnTo>
                    <a:lnTo>
                      <a:pt x="82" y="124"/>
                    </a:lnTo>
                    <a:lnTo>
                      <a:pt x="95" y="127"/>
                    </a:lnTo>
                    <a:lnTo>
                      <a:pt x="99" y="148"/>
                    </a:lnTo>
                    <a:lnTo>
                      <a:pt x="74" y="164"/>
                    </a:lnTo>
                    <a:lnTo>
                      <a:pt x="74" y="177"/>
                    </a:lnTo>
                    <a:lnTo>
                      <a:pt x="103" y="177"/>
                    </a:lnTo>
                    <a:lnTo>
                      <a:pt x="111" y="141"/>
                    </a:lnTo>
                    <a:lnTo>
                      <a:pt x="133" y="119"/>
                    </a:lnTo>
                    <a:lnTo>
                      <a:pt x="106" y="62"/>
                    </a:lnTo>
                    <a:lnTo>
                      <a:pt x="123" y="43"/>
                    </a:lnTo>
                    <a:lnTo>
                      <a:pt x="11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8" name="Freeform 337"/>
              <p:cNvSpPr>
                <a:spLocks noChangeArrowheads="1"/>
              </p:cNvSpPr>
              <p:nvPr/>
            </p:nvSpPr>
            <p:spPr bwMode="auto">
              <a:xfrm>
                <a:off x="2844800" y="1885888"/>
                <a:ext cx="1151467" cy="931333"/>
              </a:xfrm>
              <a:custGeom>
                <a:avLst/>
                <a:gdLst/>
                <a:ahLst/>
                <a:cxnLst>
                  <a:cxn ang="0">
                    <a:pos x="119" y="0"/>
                  </a:cxn>
                  <a:cxn ang="0">
                    <a:pos x="103" y="10"/>
                  </a:cxn>
                  <a:cxn ang="0">
                    <a:pos x="92" y="48"/>
                  </a:cxn>
                  <a:cxn ang="0">
                    <a:pos x="83" y="81"/>
                  </a:cxn>
                  <a:cxn ang="0">
                    <a:pos x="76" y="106"/>
                  </a:cxn>
                  <a:cxn ang="0">
                    <a:pos x="66" y="135"/>
                  </a:cxn>
                  <a:cxn ang="0">
                    <a:pos x="55" y="165"/>
                  </a:cxn>
                  <a:cxn ang="0">
                    <a:pos x="41" y="195"/>
                  </a:cxn>
                  <a:cxn ang="0">
                    <a:pos x="21" y="232"/>
                  </a:cxn>
                  <a:cxn ang="0">
                    <a:pos x="0" y="266"/>
                  </a:cxn>
                  <a:cxn ang="0">
                    <a:pos x="0" y="343"/>
                  </a:cxn>
                  <a:cxn ang="0">
                    <a:pos x="305" y="409"/>
                  </a:cxn>
                  <a:cxn ang="0">
                    <a:pos x="446" y="440"/>
                  </a:cxn>
                  <a:cxn ang="0">
                    <a:pos x="475" y="288"/>
                  </a:cxn>
                  <a:cxn ang="0">
                    <a:pos x="493" y="274"/>
                  </a:cxn>
                  <a:cxn ang="0">
                    <a:pos x="476" y="240"/>
                  </a:cxn>
                  <a:cxn ang="0">
                    <a:pos x="485" y="206"/>
                  </a:cxn>
                  <a:cxn ang="0">
                    <a:pos x="544" y="147"/>
                  </a:cxn>
                  <a:cxn ang="0">
                    <a:pos x="504" y="93"/>
                  </a:cxn>
                  <a:cxn ang="0">
                    <a:pos x="334" y="56"/>
                  </a:cxn>
                  <a:cxn ang="0">
                    <a:pos x="311" y="72"/>
                  </a:cxn>
                  <a:cxn ang="0">
                    <a:pos x="280" y="45"/>
                  </a:cxn>
                  <a:cxn ang="0">
                    <a:pos x="254" y="73"/>
                  </a:cxn>
                  <a:cxn ang="0">
                    <a:pos x="227" y="45"/>
                  </a:cxn>
                  <a:cxn ang="0">
                    <a:pos x="160" y="47"/>
                  </a:cxn>
                  <a:cxn ang="0">
                    <a:pos x="169" y="4"/>
                  </a:cxn>
                  <a:cxn ang="0">
                    <a:pos x="119" y="0"/>
                  </a:cxn>
                </a:cxnLst>
                <a:rect l="0" t="0" r="r" b="b"/>
                <a:pathLst>
                  <a:path w="544" h="440">
                    <a:moveTo>
                      <a:pt x="119" y="0"/>
                    </a:moveTo>
                    <a:lnTo>
                      <a:pt x="103" y="10"/>
                    </a:lnTo>
                    <a:lnTo>
                      <a:pt x="92" y="48"/>
                    </a:lnTo>
                    <a:lnTo>
                      <a:pt x="83" y="81"/>
                    </a:lnTo>
                    <a:lnTo>
                      <a:pt x="76" y="106"/>
                    </a:lnTo>
                    <a:lnTo>
                      <a:pt x="66" y="135"/>
                    </a:lnTo>
                    <a:lnTo>
                      <a:pt x="55" y="165"/>
                    </a:lnTo>
                    <a:lnTo>
                      <a:pt x="41" y="195"/>
                    </a:lnTo>
                    <a:lnTo>
                      <a:pt x="21" y="232"/>
                    </a:lnTo>
                    <a:lnTo>
                      <a:pt x="0" y="266"/>
                    </a:lnTo>
                    <a:lnTo>
                      <a:pt x="0" y="343"/>
                    </a:lnTo>
                    <a:lnTo>
                      <a:pt x="305" y="409"/>
                    </a:lnTo>
                    <a:lnTo>
                      <a:pt x="446" y="440"/>
                    </a:lnTo>
                    <a:lnTo>
                      <a:pt x="475" y="288"/>
                    </a:lnTo>
                    <a:lnTo>
                      <a:pt x="493" y="274"/>
                    </a:lnTo>
                    <a:lnTo>
                      <a:pt x="476" y="240"/>
                    </a:lnTo>
                    <a:lnTo>
                      <a:pt x="485" y="206"/>
                    </a:lnTo>
                    <a:lnTo>
                      <a:pt x="544" y="147"/>
                    </a:lnTo>
                    <a:lnTo>
                      <a:pt x="504" y="93"/>
                    </a:lnTo>
                    <a:lnTo>
                      <a:pt x="334" y="56"/>
                    </a:lnTo>
                    <a:lnTo>
                      <a:pt x="311" y="72"/>
                    </a:lnTo>
                    <a:lnTo>
                      <a:pt x="280" y="45"/>
                    </a:lnTo>
                    <a:lnTo>
                      <a:pt x="254" y="73"/>
                    </a:lnTo>
                    <a:lnTo>
                      <a:pt x="227" y="45"/>
                    </a:lnTo>
                    <a:lnTo>
                      <a:pt x="160" y="47"/>
                    </a:lnTo>
                    <a:lnTo>
                      <a:pt x="169" y="4"/>
                    </a:lnTo>
                    <a:lnTo>
                      <a:pt x="119"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9" name="Freeform 338"/>
              <p:cNvSpPr>
                <a:spLocks noChangeArrowheads="1"/>
              </p:cNvSpPr>
              <p:nvPr/>
            </p:nvSpPr>
            <p:spPr bwMode="auto">
              <a:xfrm>
                <a:off x="2753785" y="2607671"/>
                <a:ext cx="1212849" cy="1979084"/>
              </a:xfrm>
              <a:custGeom>
                <a:avLst/>
                <a:gdLst/>
                <a:ahLst/>
                <a:cxnLst>
                  <a:cxn ang="0">
                    <a:pos x="44" y="0"/>
                  </a:cxn>
                  <a:cxn ang="0">
                    <a:pos x="307" y="55"/>
                  </a:cxn>
                  <a:cxn ang="0">
                    <a:pos x="249" y="330"/>
                  </a:cxn>
                  <a:cxn ang="0">
                    <a:pos x="547" y="750"/>
                  </a:cxn>
                  <a:cxn ang="0">
                    <a:pos x="573" y="803"/>
                  </a:cxn>
                  <a:cxn ang="0">
                    <a:pos x="546" y="828"/>
                  </a:cxn>
                  <a:cxn ang="0">
                    <a:pos x="527" y="874"/>
                  </a:cxn>
                  <a:cxn ang="0">
                    <a:pos x="510" y="902"/>
                  </a:cxn>
                  <a:cxn ang="0">
                    <a:pos x="528" y="926"/>
                  </a:cxn>
                  <a:cxn ang="0">
                    <a:pos x="498" y="935"/>
                  </a:cxn>
                  <a:cxn ang="0">
                    <a:pos x="323" y="929"/>
                  </a:cxn>
                  <a:cxn ang="0">
                    <a:pos x="313" y="874"/>
                  </a:cxn>
                  <a:cxn ang="0">
                    <a:pos x="281" y="833"/>
                  </a:cxn>
                  <a:cxn ang="0">
                    <a:pos x="260" y="820"/>
                  </a:cxn>
                  <a:cxn ang="0">
                    <a:pos x="254" y="791"/>
                  </a:cxn>
                  <a:cxn ang="0">
                    <a:pos x="234" y="775"/>
                  </a:cxn>
                  <a:cxn ang="0">
                    <a:pos x="216" y="757"/>
                  </a:cxn>
                  <a:cxn ang="0">
                    <a:pos x="211" y="734"/>
                  </a:cxn>
                  <a:cxn ang="0">
                    <a:pos x="193" y="719"/>
                  </a:cxn>
                  <a:cxn ang="0">
                    <a:pos x="166" y="727"/>
                  </a:cxn>
                  <a:cxn ang="0">
                    <a:pos x="135" y="716"/>
                  </a:cxn>
                  <a:cxn ang="0">
                    <a:pos x="135" y="705"/>
                  </a:cxn>
                  <a:cxn ang="0">
                    <a:pos x="135" y="678"/>
                  </a:cxn>
                  <a:cxn ang="0">
                    <a:pos x="122" y="651"/>
                  </a:cxn>
                  <a:cxn ang="0">
                    <a:pos x="121" y="627"/>
                  </a:cxn>
                  <a:cxn ang="0">
                    <a:pos x="107" y="606"/>
                  </a:cxn>
                  <a:cxn ang="0">
                    <a:pos x="111" y="586"/>
                  </a:cxn>
                  <a:cxn ang="0">
                    <a:pos x="73" y="538"/>
                  </a:cxn>
                  <a:cxn ang="0">
                    <a:pos x="73" y="512"/>
                  </a:cxn>
                  <a:cxn ang="0">
                    <a:pos x="93" y="501"/>
                  </a:cxn>
                  <a:cxn ang="0">
                    <a:pos x="93" y="484"/>
                  </a:cxn>
                  <a:cxn ang="0">
                    <a:pos x="73" y="479"/>
                  </a:cxn>
                  <a:cxn ang="0">
                    <a:pos x="65" y="453"/>
                  </a:cxn>
                  <a:cxn ang="0">
                    <a:pos x="54" y="407"/>
                  </a:cxn>
                  <a:cxn ang="0">
                    <a:pos x="82" y="432"/>
                  </a:cxn>
                  <a:cxn ang="0">
                    <a:pos x="72" y="401"/>
                  </a:cxn>
                  <a:cxn ang="0">
                    <a:pos x="93" y="401"/>
                  </a:cxn>
                  <a:cxn ang="0">
                    <a:pos x="93" y="377"/>
                  </a:cxn>
                  <a:cxn ang="0">
                    <a:pos x="72" y="362"/>
                  </a:cxn>
                  <a:cxn ang="0">
                    <a:pos x="62" y="383"/>
                  </a:cxn>
                  <a:cxn ang="0">
                    <a:pos x="44" y="375"/>
                  </a:cxn>
                  <a:cxn ang="0">
                    <a:pos x="7" y="271"/>
                  </a:cxn>
                  <a:cxn ang="0">
                    <a:pos x="16" y="195"/>
                  </a:cxn>
                  <a:cxn ang="0">
                    <a:pos x="0" y="153"/>
                  </a:cxn>
                  <a:cxn ang="0">
                    <a:pos x="8" y="121"/>
                  </a:cxn>
                  <a:cxn ang="0">
                    <a:pos x="27" y="115"/>
                  </a:cxn>
                  <a:cxn ang="0">
                    <a:pos x="44" y="62"/>
                  </a:cxn>
                  <a:cxn ang="0">
                    <a:pos x="44" y="0"/>
                  </a:cxn>
                </a:cxnLst>
                <a:rect l="0" t="0" r="r" b="b"/>
                <a:pathLst>
                  <a:path w="573" h="935">
                    <a:moveTo>
                      <a:pt x="44" y="0"/>
                    </a:moveTo>
                    <a:lnTo>
                      <a:pt x="307" y="55"/>
                    </a:lnTo>
                    <a:lnTo>
                      <a:pt x="249" y="330"/>
                    </a:lnTo>
                    <a:lnTo>
                      <a:pt x="547" y="750"/>
                    </a:lnTo>
                    <a:lnTo>
                      <a:pt x="573" y="803"/>
                    </a:lnTo>
                    <a:lnTo>
                      <a:pt x="546" y="828"/>
                    </a:lnTo>
                    <a:lnTo>
                      <a:pt x="527" y="874"/>
                    </a:lnTo>
                    <a:lnTo>
                      <a:pt x="510" y="902"/>
                    </a:lnTo>
                    <a:lnTo>
                      <a:pt x="528" y="926"/>
                    </a:lnTo>
                    <a:lnTo>
                      <a:pt x="498" y="935"/>
                    </a:lnTo>
                    <a:lnTo>
                      <a:pt x="323" y="929"/>
                    </a:lnTo>
                    <a:lnTo>
                      <a:pt x="313" y="874"/>
                    </a:lnTo>
                    <a:lnTo>
                      <a:pt x="281" y="833"/>
                    </a:lnTo>
                    <a:lnTo>
                      <a:pt x="260" y="820"/>
                    </a:lnTo>
                    <a:lnTo>
                      <a:pt x="254" y="791"/>
                    </a:lnTo>
                    <a:lnTo>
                      <a:pt x="234" y="775"/>
                    </a:lnTo>
                    <a:lnTo>
                      <a:pt x="216" y="757"/>
                    </a:lnTo>
                    <a:lnTo>
                      <a:pt x="211" y="734"/>
                    </a:lnTo>
                    <a:lnTo>
                      <a:pt x="193" y="719"/>
                    </a:lnTo>
                    <a:lnTo>
                      <a:pt x="166" y="727"/>
                    </a:lnTo>
                    <a:lnTo>
                      <a:pt x="135" y="716"/>
                    </a:lnTo>
                    <a:lnTo>
                      <a:pt x="135" y="705"/>
                    </a:lnTo>
                    <a:lnTo>
                      <a:pt x="135" y="678"/>
                    </a:lnTo>
                    <a:lnTo>
                      <a:pt x="122" y="651"/>
                    </a:lnTo>
                    <a:lnTo>
                      <a:pt x="121" y="627"/>
                    </a:lnTo>
                    <a:lnTo>
                      <a:pt x="107" y="606"/>
                    </a:lnTo>
                    <a:lnTo>
                      <a:pt x="111" y="586"/>
                    </a:lnTo>
                    <a:lnTo>
                      <a:pt x="73" y="538"/>
                    </a:lnTo>
                    <a:lnTo>
                      <a:pt x="73" y="512"/>
                    </a:lnTo>
                    <a:lnTo>
                      <a:pt x="93" y="501"/>
                    </a:lnTo>
                    <a:lnTo>
                      <a:pt x="93" y="484"/>
                    </a:lnTo>
                    <a:lnTo>
                      <a:pt x="73" y="479"/>
                    </a:lnTo>
                    <a:lnTo>
                      <a:pt x="65" y="453"/>
                    </a:lnTo>
                    <a:lnTo>
                      <a:pt x="54" y="407"/>
                    </a:lnTo>
                    <a:lnTo>
                      <a:pt x="82" y="432"/>
                    </a:lnTo>
                    <a:lnTo>
                      <a:pt x="72" y="401"/>
                    </a:lnTo>
                    <a:lnTo>
                      <a:pt x="93" y="401"/>
                    </a:lnTo>
                    <a:lnTo>
                      <a:pt x="93" y="377"/>
                    </a:lnTo>
                    <a:lnTo>
                      <a:pt x="72" y="362"/>
                    </a:lnTo>
                    <a:lnTo>
                      <a:pt x="62" y="383"/>
                    </a:lnTo>
                    <a:lnTo>
                      <a:pt x="44" y="375"/>
                    </a:lnTo>
                    <a:lnTo>
                      <a:pt x="7" y="271"/>
                    </a:lnTo>
                    <a:lnTo>
                      <a:pt x="16" y="195"/>
                    </a:lnTo>
                    <a:lnTo>
                      <a:pt x="0" y="153"/>
                    </a:lnTo>
                    <a:lnTo>
                      <a:pt x="8" y="121"/>
                    </a:lnTo>
                    <a:lnTo>
                      <a:pt x="27" y="115"/>
                    </a:lnTo>
                    <a:lnTo>
                      <a:pt x="44" y="62"/>
                    </a:lnTo>
                    <a:lnTo>
                      <a:pt x="44"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0" name="Freeform 339"/>
              <p:cNvSpPr>
                <a:spLocks noChangeArrowheads="1"/>
              </p:cNvSpPr>
              <p:nvPr/>
            </p:nvSpPr>
            <p:spPr bwMode="auto">
              <a:xfrm>
                <a:off x="3280834" y="2730438"/>
                <a:ext cx="920751" cy="1462617"/>
              </a:xfrm>
              <a:custGeom>
                <a:avLst/>
                <a:gdLst/>
                <a:ahLst/>
                <a:cxnLst>
                  <a:cxn ang="0">
                    <a:pos x="56" y="0"/>
                  </a:cxn>
                  <a:cxn ang="0">
                    <a:pos x="0" y="274"/>
                  </a:cxn>
                  <a:cxn ang="0">
                    <a:pos x="297" y="691"/>
                  </a:cxn>
                  <a:cxn ang="0">
                    <a:pos x="314" y="673"/>
                  </a:cxn>
                  <a:cxn ang="0">
                    <a:pos x="314" y="590"/>
                  </a:cxn>
                  <a:cxn ang="0">
                    <a:pos x="349" y="597"/>
                  </a:cxn>
                  <a:cxn ang="0">
                    <a:pos x="388" y="343"/>
                  </a:cxn>
                  <a:cxn ang="0">
                    <a:pos x="413" y="172"/>
                  </a:cxn>
                  <a:cxn ang="0">
                    <a:pos x="421" y="119"/>
                  </a:cxn>
                  <a:cxn ang="0">
                    <a:pos x="435" y="74"/>
                  </a:cxn>
                  <a:cxn ang="0">
                    <a:pos x="240" y="41"/>
                  </a:cxn>
                  <a:cxn ang="0">
                    <a:pos x="56" y="0"/>
                  </a:cxn>
                </a:cxnLst>
                <a:rect l="0" t="0" r="r" b="b"/>
                <a:pathLst>
                  <a:path w="435" h="691">
                    <a:moveTo>
                      <a:pt x="56" y="0"/>
                    </a:moveTo>
                    <a:lnTo>
                      <a:pt x="0" y="274"/>
                    </a:lnTo>
                    <a:lnTo>
                      <a:pt x="297" y="691"/>
                    </a:lnTo>
                    <a:lnTo>
                      <a:pt x="314" y="673"/>
                    </a:lnTo>
                    <a:lnTo>
                      <a:pt x="314" y="590"/>
                    </a:lnTo>
                    <a:lnTo>
                      <a:pt x="349" y="597"/>
                    </a:lnTo>
                    <a:lnTo>
                      <a:pt x="388" y="343"/>
                    </a:lnTo>
                    <a:lnTo>
                      <a:pt x="413" y="172"/>
                    </a:lnTo>
                    <a:lnTo>
                      <a:pt x="421" y="119"/>
                    </a:lnTo>
                    <a:lnTo>
                      <a:pt x="435" y="74"/>
                    </a:lnTo>
                    <a:lnTo>
                      <a:pt x="240" y="41"/>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1" name="Freeform 340"/>
              <p:cNvSpPr>
                <a:spLocks noChangeArrowheads="1"/>
              </p:cNvSpPr>
              <p:nvPr/>
            </p:nvSpPr>
            <p:spPr bwMode="auto">
              <a:xfrm>
                <a:off x="3784600" y="1521821"/>
                <a:ext cx="831851" cy="1420283"/>
              </a:xfrm>
              <a:custGeom>
                <a:avLst/>
                <a:gdLst/>
                <a:ahLst/>
                <a:cxnLst>
                  <a:cxn ang="0">
                    <a:pos x="96" y="0"/>
                  </a:cxn>
                  <a:cxn ang="0">
                    <a:pos x="60" y="262"/>
                  </a:cxn>
                  <a:cxn ang="0">
                    <a:pos x="97" y="319"/>
                  </a:cxn>
                  <a:cxn ang="0">
                    <a:pos x="39" y="378"/>
                  </a:cxn>
                  <a:cxn ang="0">
                    <a:pos x="31" y="417"/>
                  </a:cxn>
                  <a:cxn ang="0">
                    <a:pos x="47" y="445"/>
                  </a:cxn>
                  <a:cxn ang="0">
                    <a:pos x="31" y="460"/>
                  </a:cxn>
                  <a:cxn ang="0">
                    <a:pos x="0" y="612"/>
                  </a:cxn>
                  <a:cxn ang="0">
                    <a:pos x="187" y="646"/>
                  </a:cxn>
                  <a:cxn ang="0">
                    <a:pos x="364" y="671"/>
                  </a:cxn>
                  <a:cxn ang="0">
                    <a:pos x="383" y="532"/>
                  </a:cxn>
                  <a:cxn ang="0">
                    <a:pos x="393" y="456"/>
                  </a:cxn>
                  <a:cxn ang="0">
                    <a:pos x="375" y="429"/>
                  </a:cxn>
                  <a:cxn ang="0">
                    <a:pos x="335" y="436"/>
                  </a:cxn>
                  <a:cxn ang="0">
                    <a:pos x="282" y="442"/>
                  </a:cxn>
                  <a:cxn ang="0">
                    <a:pos x="272" y="380"/>
                  </a:cxn>
                  <a:cxn ang="0">
                    <a:pos x="208" y="330"/>
                  </a:cxn>
                  <a:cxn ang="0">
                    <a:pos x="217" y="298"/>
                  </a:cxn>
                  <a:cxn ang="0">
                    <a:pos x="223" y="241"/>
                  </a:cxn>
                  <a:cxn ang="0">
                    <a:pos x="141" y="118"/>
                  </a:cxn>
                  <a:cxn ang="0">
                    <a:pos x="152" y="10"/>
                  </a:cxn>
                  <a:cxn ang="0">
                    <a:pos x="96" y="0"/>
                  </a:cxn>
                </a:cxnLst>
                <a:rect l="0" t="0" r="r" b="b"/>
                <a:pathLst>
                  <a:path w="393" h="671">
                    <a:moveTo>
                      <a:pt x="96" y="0"/>
                    </a:moveTo>
                    <a:lnTo>
                      <a:pt x="60" y="262"/>
                    </a:lnTo>
                    <a:lnTo>
                      <a:pt x="97" y="319"/>
                    </a:lnTo>
                    <a:lnTo>
                      <a:pt x="39" y="378"/>
                    </a:lnTo>
                    <a:lnTo>
                      <a:pt x="31" y="417"/>
                    </a:lnTo>
                    <a:lnTo>
                      <a:pt x="47" y="445"/>
                    </a:lnTo>
                    <a:lnTo>
                      <a:pt x="31" y="460"/>
                    </a:lnTo>
                    <a:lnTo>
                      <a:pt x="0" y="612"/>
                    </a:lnTo>
                    <a:lnTo>
                      <a:pt x="187" y="646"/>
                    </a:lnTo>
                    <a:lnTo>
                      <a:pt x="364" y="671"/>
                    </a:lnTo>
                    <a:lnTo>
                      <a:pt x="383" y="532"/>
                    </a:lnTo>
                    <a:lnTo>
                      <a:pt x="393" y="456"/>
                    </a:lnTo>
                    <a:lnTo>
                      <a:pt x="375" y="429"/>
                    </a:lnTo>
                    <a:lnTo>
                      <a:pt x="335" y="436"/>
                    </a:lnTo>
                    <a:lnTo>
                      <a:pt x="282" y="442"/>
                    </a:lnTo>
                    <a:lnTo>
                      <a:pt x="272" y="380"/>
                    </a:lnTo>
                    <a:lnTo>
                      <a:pt x="208" y="330"/>
                    </a:lnTo>
                    <a:lnTo>
                      <a:pt x="217" y="298"/>
                    </a:lnTo>
                    <a:lnTo>
                      <a:pt x="223" y="241"/>
                    </a:lnTo>
                    <a:lnTo>
                      <a:pt x="141" y="118"/>
                    </a:lnTo>
                    <a:lnTo>
                      <a:pt x="152" y="10"/>
                    </a:lnTo>
                    <a:lnTo>
                      <a:pt x="9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2" name="Freeform 341"/>
              <p:cNvSpPr>
                <a:spLocks noChangeArrowheads="1"/>
              </p:cNvSpPr>
              <p:nvPr/>
            </p:nvSpPr>
            <p:spPr bwMode="auto">
              <a:xfrm>
                <a:off x="4040718" y="2887071"/>
                <a:ext cx="766233" cy="1047751"/>
              </a:xfrm>
              <a:custGeom>
                <a:avLst/>
                <a:gdLst/>
                <a:ahLst/>
                <a:cxnLst>
                  <a:cxn ang="0">
                    <a:pos x="67" y="0"/>
                  </a:cxn>
                  <a:cxn ang="0">
                    <a:pos x="246" y="26"/>
                  </a:cxn>
                  <a:cxn ang="0">
                    <a:pos x="233" y="120"/>
                  </a:cxn>
                  <a:cxn ang="0">
                    <a:pos x="362" y="134"/>
                  </a:cxn>
                  <a:cxn ang="0">
                    <a:pos x="327" y="495"/>
                  </a:cxn>
                  <a:cxn ang="0">
                    <a:pos x="0" y="458"/>
                  </a:cxn>
                  <a:cxn ang="0">
                    <a:pos x="34" y="228"/>
                  </a:cxn>
                  <a:cxn ang="0">
                    <a:pos x="67" y="0"/>
                  </a:cxn>
                </a:cxnLst>
                <a:rect l="0" t="0" r="r" b="b"/>
                <a:pathLst>
                  <a:path w="362" h="495">
                    <a:moveTo>
                      <a:pt x="67" y="0"/>
                    </a:moveTo>
                    <a:lnTo>
                      <a:pt x="246" y="26"/>
                    </a:lnTo>
                    <a:lnTo>
                      <a:pt x="233" y="120"/>
                    </a:lnTo>
                    <a:lnTo>
                      <a:pt x="362" y="134"/>
                    </a:lnTo>
                    <a:lnTo>
                      <a:pt x="327" y="495"/>
                    </a:lnTo>
                    <a:lnTo>
                      <a:pt x="0" y="458"/>
                    </a:lnTo>
                    <a:lnTo>
                      <a:pt x="34" y="228"/>
                    </a:lnTo>
                    <a:lnTo>
                      <a:pt x="67"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3" name="Freeform 342"/>
              <p:cNvSpPr>
                <a:spLocks noChangeArrowheads="1"/>
              </p:cNvSpPr>
              <p:nvPr/>
            </p:nvSpPr>
            <p:spPr bwMode="auto">
              <a:xfrm>
                <a:off x="4076701" y="1536637"/>
                <a:ext cx="1443567" cy="950384"/>
              </a:xfrm>
              <a:custGeom>
                <a:avLst/>
                <a:gdLst/>
                <a:ahLst/>
                <a:cxnLst>
                  <a:cxn ang="0">
                    <a:pos x="11" y="0"/>
                  </a:cxn>
                  <a:cxn ang="0">
                    <a:pos x="146" y="19"/>
                  </a:cxn>
                  <a:cxn ang="0">
                    <a:pos x="226" y="30"/>
                  </a:cxn>
                  <a:cxn ang="0">
                    <a:pos x="332" y="41"/>
                  </a:cxn>
                  <a:cxn ang="0">
                    <a:pos x="431" y="52"/>
                  </a:cxn>
                  <a:cxn ang="0">
                    <a:pos x="602" y="65"/>
                  </a:cxn>
                  <a:cxn ang="0">
                    <a:pos x="682" y="71"/>
                  </a:cxn>
                  <a:cxn ang="0">
                    <a:pos x="679" y="438"/>
                  </a:cxn>
                  <a:cxn ang="0">
                    <a:pos x="262" y="400"/>
                  </a:cxn>
                  <a:cxn ang="0">
                    <a:pos x="253" y="449"/>
                  </a:cxn>
                  <a:cxn ang="0">
                    <a:pos x="237" y="425"/>
                  </a:cxn>
                  <a:cxn ang="0">
                    <a:pos x="200" y="429"/>
                  </a:cxn>
                  <a:cxn ang="0">
                    <a:pos x="143" y="438"/>
                  </a:cxn>
                  <a:cxn ang="0">
                    <a:pos x="134" y="375"/>
                  </a:cxn>
                  <a:cxn ang="0">
                    <a:pos x="69" y="326"/>
                  </a:cxn>
                  <a:cxn ang="0">
                    <a:pos x="78" y="277"/>
                  </a:cxn>
                  <a:cxn ang="0">
                    <a:pos x="85" y="238"/>
                  </a:cxn>
                  <a:cxn ang="0">
                    <a:pos x="0" y="113"/>
                  </a:cxn>
                  <a:cxn ang="0">
                    <a:pos x="11" y="0"/>
                  </a:cxn>
                </a:cxnLst>
                <a:rect l="0" t="0" r="r" b="b"/>
                <a:pathLst>
                  <a:path w="682" h="449">
                    <a:moveTo>
                      <a:pt x="11" y="0"/>
                    </a:moveTo>
                    <a:lnTo>
                      <a:pt x="146" y="19"/>
                    </a:lnTo>
                    <a:lnTo>
                      <a:pt x="226" y="30"/>
                    </a:lnTo>
                    <a:lnTo>
                      <a:pt x="332" y="41"/>
                    </a:lnTo>
                    <a:lnTo>
                      <a:pt x="431" y="52"/>
                    </a:lnTo>
                    <a:lnTo>
                      <a:pt x="602" y="65"/>
                    </a:lnTo>
                    <a:lnTo>
                      <a:pt x="682" y="71"/>
                    </a:lnTo>
                    <a:lnTo>
                      <a:pt x="679" y="438"/>
                    </a:lnTo>
                    <a:lnTo>
                      <a:pt x="262" y="400"/>
                    </a:lnTo>
                    <a:lnTo>
                      <a:pt x="253" y="449"/>
                    </a:lnTo>
                    <a:lnTo>
                      <a:pt x="237" y="425"/>
                    </a:lnTo>
                    <a:lnTo>
                      <a:pt x="200" y="429"/>
                    </a:lnTo>
                    <a:lnTo>
                      <a:pt x="143" y="438"/>
                    </a:lnTo>
                    <a:lnTo>
                      <a:pt x="134" y="375"/>
                    </a:lnTo>
                    <a:lnTo>
                      <a:pt x="69" y="326"/>
                    </a:lnTo>
                    <a:lnTo>
                      <a:pt x="78" y="277"/>
                    </a:lnTo>
                    <a:lnTo>
                      <a:pt x="85" y="238"/>
                    </a:lnTo>
                    <a:lnTo>
                      <a:pt x="0" y="113"/>
                    </a:lnTo>
                    <a:lnTo>
                      <a:pt x="11"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4" name="Freeform 343"/>
              <p:cNvSpPr>
                <a:spLocks noChangeArrowheads="1"/>
              </p:cNvSpPr>
              <p:nvPr/>
            </p:nvSpPr>
            <p:spPr bwMode="auto">
              <a:xfrm>
                <a:off x="4527551" y="2374838"/>
                <a:ext cx="986367" cy="853017"/>
              </a:xfrm>
              <a:custGeom>
                <a:avLst/>
                <a:gdLst/>
                <a:ahLst/>
                <a:cxnLst>
                  <a:cxn ang="0">
                    <a:pos x="45" y="0"/>
                  </a:cxn>
                  <a:cxn ang="0">
                    <a:pos x="28" y="149"/>
                  </a:cxn>
                  <a:cxn ang="0">
                    <a:pos x="0" y="365"/>
                  </a:cxn>
                  <a:cxn ang="0">
                    <a:pos x="135" y="378"/>
                  </a:cxn>
                  <a:cxn ang="0">
                    <a:pos x="450" y="403"/>
                  </a:cxn>
                  <a:cxn ang="0">
                    <a:pos x="466" y="41"/>
                  </a:cxn>
                  <a:cxn ang="0">
                    <a:pos x="45" y="0"/>
                  </a:cxn>
                </a:cxnLst>
                <a:rect l="0" t="0" r="r" b="b"/>
                <a:pathLst>
                  <a:path w="466" h="403">
                    <a:moveTo>
                      <a:pt x="45" y="0"/>
                    </a:moveTo>
                    <a:lnTo>
                      <a:pt x="28" y="149"/>
                    </a:lnTo>
                    <a:lnTo>
                      <a:pt x="0" y="365"/>
                    </a:lnTo>
                    <a:lnTo>
                      <a:pt x="135" y="378"/>
                    </a:lnTo>
                    <a:lnTo>
                      <a:pt x="450" y="403"/>
                    </a:lnTo>
                    <a:lnTo>
                      <a:pt x="466" y="41"/>
                    </a:lnTo>
                    <a:lnTo>
                      <a:pt x="45"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5" name="Freeform 344"/>
              <p:cNvSpPr>
                <a:spLocks noChangeArrowheads="1"/>
              </p:cNvSpPr>
              <p:nvPr/>
            </p:nvSpPr>
            <p:spPr bwMode="auto">
              <a:xfrm>
                <a:off x="4726518" y="3170705"/>
                <a:ext cx="1028700" cy="808567"/>
              </a:xfrm>
              <a:custGeom>
                <a:avLst/>
                <a:gdLst/>
                <a:ahLst/>
                <a:cxnLst>
                  <a:cxn ang="0">
                    <a:pos x="41" y="0"/>
                  </a:cxn>
                  <a:cxn ang="0">
                    <a:pos x="16" y="230"/>
                  </a:cxn>
                  <a:cxn ang="0">
                    <a:pos x="0" y="362"/>
                  </a:cxn>
                  <a:cxn ang="0">
                    <a:pos x="244" y="375"/>
                  </a:cxn>
                  <a:cxn ang="0">
                    <a:pos x="475" y="382"/>
                  </a:cxn>
                  <a:cxn ang="0">
                    <a:pos x="482" y="203"/>
                  </a:cxn>
                  <a:cxn ang="0">
                    <a:pos x="486" y="29"/>
                  </a:cxn>
                  <a:cxn ang="0">
                    <a:pos x="353" y="26"/>
                  </a:cxn>
                  <a:cxn ang="0">
                    <a:pos x="41" y="0"/>
                  </a:cxn>
                </a:cxnLst>
                <a:rect l="0" t="0" r="r" b="b"/>
                <a:pathLst>
                  <a:path w="486" h="382">
                    <a:moveTo>
                      <a:pt x="41" y="0"/>
                    </a:moveTo>
                    <a:lnTo>
                      <a:pt x="16" y="230"/>
                    </a:lnTo>
                    <a:lnTo>
                      <a:pt x="0" y="362"/>
                    </a:lnTo>
                    <a:lnTo>
                      <a:pt x="244" y="375"/>
                    </a:lnTo>
                    <a:lnTo>
                      <a:pt x="475" y="382"/>
                    </a:lnTo>
                    <a:lnTo>
                      <a:pt x="482" y="203"/>
                    </a:lnTo>
                    <a:lnTo>
                      <a:pt x="486" y="29"/>
                    </a:lnTo>
                    <a:lnTo>
                      <a:pt x="353" y="26"/>
                    </a:lnTo>
                    <a:lnTo>
                      <a:pt x="41"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6" name="Freeform 345"/>
              <p:cNvSpPr>
                <a:spLocks noChangeArrowheads="1"/>
              </p:cNvSpPr>
              <p:nvPr/>
            </p:nvSpPr>
            <p:spPr bwMode="auto">
              <a:xfrm>
                <a:off x="3801533" y="3850155"/>
                <a:ext cx="933451" cy="1092200"/>
              </a:xfrm>
              <a:custGeom>
                <a:avLst/>
                <a:gdLst/>
                <a:ahLst/>
                <a:cxnLst>
                  <a:cxn ang="0">
                    <a:pos x="113" y="0"/>
                  </a:cxn>
                  <a:cxn ang="0">
                    <a:pos x="103" y="68"/>
                  </a:cxn>
                  <a:cxn ang="0">
                    <a:pos x="65" y="60"/>
                  </a:cxn>
                  <a:cxn ang="0">
                    <a:pos x="68" y="146"/>
                  </a:cxn>
                  <a:cxn ang="0">
                    <a:pos x="51" y="163"/>
                  </a:cxn>
                  <a:cxn ang="0">
                    <a:pos x="77" y="216"/>
                  </a:cxn>
                  <a:cxn ang="0">
                    <a:pos x="51" y="240"/>
                  </a:cxn>
                  <a:cxn ang="0">
                    <a:pos x="35" y="278"/>
                  </a:cxn>
                  <a:cxn ang="0">
                    <a:pos x="13" y="315"/>
                  </a:cxn>
                  <a:cxn ang="0">
                    <a:pos x="29" y="338"/>
                  </a:cxn>
                  <a:cxn ang="0">
                    <a:pos x="3" y="347"/>
                  </a:cxn>
                  <a:cxn ang="0">
                    <a:pos x="0" y="381"/>
                  </a:cxn>
                  <a:cxn ang="0">
                    <a:pos x="248" y="514"/>
                  </a:cxn>
                  <a:cxn ang="0">
                    <a:pos x="388" y="516"/>
                  </a:cxn>
                  <a:cxn ang="0">
                    <a:pos x="441" y="40"/>
                  </a:cxn>
                  <a:cxn ang="0">
                    <a:pos x="113" y="0"/>
                  </a:cxn>
                </a:cxnLst>
                <a:rect l="0" t="0" r="r" b="b"/>
                <a:pathLst>
                  <a:path w="441" h="516">
                    <a:moveTo>
                      <a:pt x="113" y="0"/>
                    </a:moveTo>
                    <a:lnTo>
                      <a:pt x="103" y="68"/>
                    </a:lnTo>
                    <a:lnTo>
                      <a:pt x="65" y="60"/>
                    </a:lnTo>
                    <a:lnTo>
                      <a:pt x="68" y="146"/>
                    </a:lnTo>
                    <a:lnTo>
                      <a:pt x="51" y="163"/>
                    </a:lnTo>
                    <a:lnTo>
                      <a:pt x="77" y="216"/>
                    </a:lnTo>
                    <a:lnTo>
                      <a:pt x="51" y="240"/>
                    </a:lnTo>
                    <a:lnTo>
                      <a:pt x="35" y="278"/>
                    </a:lnTo>
                    <a:lnTo>
                      <a:pt x="13" y="315"/>
                    </a:lnTo>
                    <a:lnTo>
                      <a:pt x="29" y="338"/>
                    </a:lnTo>
                    <a:lnTo>
                      <a:pt x="3" y="347"/>
                    </a:lnTo>
                    <a:lnTo>
                      <a:pt x="0" y="381"/>
                    </a:lnTo>
                    <a:lnTo>
                      <a:pt x="248" y="514"/>
                    </a:lnTo>
                    <a:lnTo>
                      <a:pt x="388" y="516"/>
                    </a:lnTo>
                    <a:lnTo>
                      <a:pt x="441" y="40"/>
                    </a:lnTo>
                    <a:lnTo>
                      <a:pt x="113"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7" name="Freeform 346"/>
              <p:cNvSpPr>
                <a:spLocks noChangeArrowheads="1"/>
              </p:cNvSpPr>
              <p:nvPr/>
            </p:nvSpPr>
            <p:spPr bwMode="auto">
              <a:xfrm>
                <a:off x="4616451" y="3928471"/>
                <a:ext cx="986367" cy="1037167"/>
              </a:xfrm>
              <a:custGeom>
                <a:avLst/>
                <a:gdLst/>
                <a:ahLst/>
                <a:cxnLst>
                  <a:cxn ang="0">
                    <a:pos x="56" y="0"/>
                  </a:cxn>
                  <a:cxn ang="0">
                    <a:pos x="466" y="19"/>
                  </a:cxn>
                  <a:cxn ang="0">
                    <a:pos x="446" y="451"/>
                  </a:cxn>
                  <a:cxn ang="0">
                    <a:pos x="314" y="445"/>
                  </a:cxn>
                  <a:cxn ang="0">
                    <a:pos x="188" y="440"/>
                  </a:cxn>
                  <a:cxn ang="0">
                    <a:pos x="188" y="457"/>
                  </a:cxn>
                  <a:cxn ang="0">
                    <a:pos x="84" y="457"/>
                  </a:cxn>
                  <a:cxn ang="0">
                    <a:pos x="78" y="490"/>
                  </a:cxn>
                  <a:cxn ang="0">
                    <a:pos x="0" y="479"/>
                  </a:cxn>
                  <a:cxn ang="0">
                    <a:pos x="44" y="113"/>
                  </a:cxn>
                  <a:cxn ang="0">
                    <a:pos x="56" y="0"/>
                  </a:cxn>
                </a:cxnLst>
                <a:rect l="0" t="0" r="r" b="b"/>
                <a:pathLst>
                  <a:path w="466" h="490">
                    <a:moveTo>
                      <a:pt x="56" y="0"/>
                    </a:moveTo>
                    <a:lnTo>
                      <a:pt x="466" y="19"/>
                    </a:lnTo>
                    <a:lnTo>
                      <a:pt x="446" y="451"/>
                    </a:lnTo>
                    <a:lnTo>
                      <a:pt x="314" y="445"/>
                    </a:lnTo>
                    <a:lnTo>
                      <a:pt x="188" y="440"/>
                    </a:lnTo>
                    <a:lnTo>
                      <a:pt x="188" y="457"/>
                    </a:lnTo>
                    <a:lnTo>
                      <a:pt x="84" y="457"/>
                    </a:lnTo>
                    <a:lnTo>
                      <a:pt x="78" y="490"/>
                    </a:lnTo>
                    <a:lnTo>
                      <a:pt x="0" y="479"/>
                    </a:lnTo>
                    <a:lnTo>
                      <a:pt x="44" y="113"/>
                    </a:lnTo>
                    <a:lnTo>
                      <a:pt x="56"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98" name="Freeform 347"/>
              <p:cNvSpPr>
                <a:spLocks noChangeArrowheads="1"/>
              </p:cNvSpPr>
              <p:nvPr/>
            </p:nvSpPr>
            <p:spPr bwMode="auto">
              <a:xfrm>
                <a:off x="5005918" y="4085105"/>
                <a:ext cx="2008716" cy="1962151"/>
              </a:xfrm>
              <a:custGeom>
                <a:avLst/>
                <a:gdLst/>
                <a:ahLst/>
                <a:cxnLst>
                  <a:cxn ang="0">
                    <a:pos x="276" y="0"/>
                  </a:cxn>
                  <a:cxn ang="0">
                    <a:pos x="485" y="8"/>
                  </a:cxn>
                  <a:cxn ang="0">
                    <a:pos x="485" y="176"/>
                  </a:cxn>
                  <a:cxn ang="0">
                    <a:pos x="592" y="223"/>
                  </a:cxn>
                  <a:cxn ang="0">
                    <a:pos x="621" y="208"/>
                  </a:cxn>
                  <a:cxn ang="0">
                    <a:pos x="691" y="243"/>
                  </a:cxn>
                  <a:cxn ang="0">
                    <a:pos x="734" y="241"/>
                  </a:cxn>
                  <a:cxn ang="0">
                    <a:pos x="814" y="205"/>
                  </a:cxn>
                  <a:cxn ang="0">
                    <a:pos x="861" y="239"/>
                  </a:cxn>
                  <a:cxn ang="0">
                    <a:pos x="902" y="249"/>
                  </a:cxn>
                  <a:cxn ang="0">
                    <a:pos x="902" y="386"/>
                  </a:cxn>
                  <a:cxn ang="0">
                    <a:pos x="949" y="471"/>
                  </a:cxn>
                  <a:cxn ang="0">
                    <a:pos x="937" y="587"/>
                  </a:cxn>
                  <a:cxn ang="0">
                    <a:pos x="886" y="635"/>
                  </a:cxn>
                  <a:cxn ang="0">
                    <a:pos x="875" y="591"/>
                  </a:cxn>
                  <a:cxn ang="0">
                    <a:pos x="861" y="611"/>
                  </a:cxn>
                  <a:cxn ang="0">
                    <a:pos x="871" y="638"/>
                  </a:cxn>
                  <a:cxn ang="0">
                    <a:pos x="780" y="709"/>
                  </a:cxn>
                  <a:cxn ang="0">
                    <a:pos x="757" y="712"/>
                  </a:cxn>
                  <a:cxn ang="0">
                    <a:pos x="710" y="747"/>
                  </a:cxn>
                  <a:cxn ang="0">
                    <a:pos x="710" y="766"/>
                  </a:cxn>
                  <a:cxn ang="0">
                    <a:pos x="695" y="770"/>
                  </a:cxn>
                  <a:cxn ang="0">
                    <a:pos x="706" y="794"/>
                  </a:cxn>
                  <a:cxn ang="0">
                    <a:pos x="681" y="828"/>
                  </a:cxn>
                  <a:cxn ang="0">
                    <a:pos x="695" y="878"/>
                  </a:cxn>
                  <a:cxn ang="0">
                    <a:pos x="710" y="896"/>
                  </a:cxn>
                  <a:cxn ang="0">
                    <a:pos x="706" y="927"/>
                  </a:cxn>
                  <a:cxn ang="0">
                    <a:pos x="670" y="927"/>
                  </a:cxn>
                  <a:cxn ang="0">
                    <a:pos x="636" y="912"/>
                  </a:cxn>
                  <a:cxn ang="0">
                    <a:pos x="613" y="916"/>
                  </a:cxn>
                  <a:cxn ang="0">
                    <a:pos x="540" y="889"/>
                  </a:cxn>
                  <a:cxn ang="0">
                    <a:pos x="507" y="783"/>
                  </a:cxn>
                  <a:cxn ang="0">
                    <a:pos x="456" y="732"/>
                  </a:cxn>
                  <a:cxn ang="0">
                    <a:pos x="411" y="638"/>
                  </a:cxn>
                  <a:cxn ang="0">
                    <a:pos x="389" y="630"/>
                  </a:cxn>
                  <a:cxn ang="0">
                    <a:pos x="366" y="606"/>
                  </a:cxn>
                  <a:cxn ang="0">
                    <a:pos x="342" y="606"/>
                  </a:cxn>
                  <a:cxn ang="0">
                    <a:pos x="306" y="598"/>
                  </a:cxn>
                  <a:cxn ang="0">
                    <a:pos x="280" y="606"/>
                  </a:cxn>
                  <a:cxn ang="0">
                    <a:pos x="260" y="652"/>
                  </a:cxn>
                  <a:cxn ang="0">
                    <a:pos x="233" y="660"/>
                  </a:cxn>
                  <a:cxn ang="0">
                    <a:pos x="172" y="624"/>
                  </a:cxn>
                  <a:cxn ang="0">
                    <a:pos x="137" y="581"/>
                  </a:cxn>
                  <a:cxn ang="0">
                    <a:pos x="131" y="526"/>
                  </a:cxn>
                  <a:cxn ang="0">
                    <a:pos x="105" y="491"/>
                  </a:cxn>
                  <a:cxn ang="0">
                    <a:pos x="45" y="440"/>
                  </a:cxn>
                  <a:cxn ang="0">
                    <a:pos x="0" y="387"/>
                  </a:cxn>
                  <a:cxn ang="0">
                    <a:pos x="0" y="365"/>
                  </a:cxn>
                  <a:cxn ang="0">
                    <a:pos x="145" y="366"/>
                  </a:cxn>
                  <a:cxn ang="0">
                    <a:pos x="260" y="377"/>
                  </a:cxn>
                  <a:cxn ang="0">
                    <a:pos x="276" y="0"/>
                  </a:cxn>
                </a:cxnLst>
                <a:rect l="0" t="0" r="r" b="b"/>
                <a:pathLst>
                  <a:path w="949" h="927">
                    <a:moveTo>
                      <a:pt x="276" y="0"/>
                    </a:moveTo>
                    <a:lnTo>
                      <a:pt x="485" y="8"/>
                    </a:lnTo>
                    <a:lnTo>
                      <a:pt x="485" y="176"/>
                    </a:lnTo>
                    <a:lnTo>
                      <a:pt x="592" y="223"/>
                    </a:lnTo>
                    <a:lnTo>
                      <a:pt x="621" y="208"/>
                    </a:lnTo>
                    <a:lnTo>
                      <a:pt x="691" y="243"/>
                    </a:lnTo>
                    <a:lnTo>
                      <a:pt x="734" y="241"/>
                    </a:lnTo>
                    <a:lnTo>
                      <a:pt x="814" y="205"/>
                    </a:lnTo>
                    <a:lnTo>
                      <a:pt x="861" y="239"/>
                    </a:lnTo>
                    <a:lnTo>
                      <a:pt x="902" y="249"/>
                    </a:lnTo>
                    <a:lnTo>
                      <a:pt x="902" y="386"/>
                    </a:lnTo>
                    <a:lnTo>
                      <a:pt x="949" y="471"/>
                    </a:lnTo>
                    <a:lnTo>
                      <a:pt x="937" y="587"/>
                    </a:lnTo>
                    <a:lnTo>
                      <a:pt x="886" y="635"/>
                    </a:lnTo>
                    <a:lnTo>
                      <a:pt x="875" y="591"/>
                    </a:lnTo>
                    <a:lnTo>
                      <a:pt x="861" y="611"/>
                    </a:lnTo>
                    <a:lnTo>
                      <a:pt x="871" y="638"/>
                    </a:lnTo>
                    <a:lnTo>
                      <a:pt x="780" y="709"/>
                    </a:lnTo>
                    <a:lnTo>
                      <a:pt x="757" y="712"/>
                    </a:lnTo>
                    <a:lnTo>
                      <a:pt x="710" y="747"/>
                    </a:lnTo>
                    <a:lnTo>
                      <a:pt x="710" y="766"/>
                    </a:lnTo>
                    <a:lnTo>
                      <a:pt x="695" y="770"/>
                    </a:lnTo>
                    <a:lnTo>
                      <a:pt x="706" y="794"/>
                    </a:lnTo>
                    <a:lnTo>
                      <a:pt x="681" y="828"/>
                    </a:lnTo>
                    <a:lnTo>
                      <a:pt x="695" y="878"/>
                    </a:lnTo>
                    <a:lnTo>
                      <a:pt x="710" y="896"/>
                    </a:lnTo>
                    <a:lnTo>
                      <a:pt x="706" y="927"/>
                    </a:lnTo>
                    <a:lnTo>
                      <a:pt x="670" y="927"/>
                    </a:lnTo>
                    <a:lnTo>
                      <a:pt x="636" y="912"/>
                    </a:lnTo>
                    <a:lnTo>
                      <a:pt x="613" y="916"/>
                    </a:lnTo>
                    <a:lnTo>
                      <a:pt x="540" y="889"/>
                    </a:lnTo>
                    <a:lnTo>
                      <a:pt x="507" y="783"/>
                    </a:lnTo>
                    <a:lnTo>
                      <a:pt x="456" y="732"/>
                    </a:lnTo>
                    <a:lnTo>
                      <a:pt x="411" y="638"/>
                    </a:lnTo>
                    <a:lnTo>
                      <a:pt x="389" y="630"/>
                    </a:lnTo>
                    <a:lnTo>
                      <a:pt x="366" y="606"/>
                    </a:lnTo>
                    <a:lnTo>
                      <a:pt x="342" y="606"/>
                    </a:lnTo>
                    <a:lnTo>
                      <a:pt x="306" y="598"/>
                    </a:lnTo>
                    <a:lnTo>
                      <a:pt x="280" y="606"/>
                    </a:lnTo>
                    <a:lnTo>
                      <a:pt x="260" y="652"/>
                    </a:lnTo>
                    <a:lnTo>
                      <a:pt x="233" y="660"/>
                    </a:lnTo>
                    <a:lnTo>
                      <a:pt x="172" y="624"/>
                    </a:lnTo>
                    <a:lnTo>
                      <a:pt x="137" y="581"/>
                    </a:lnTo>
                    <a:lnTo>
                      <a:pt x="131" y="526"/>
                    </a:lnTo>
                    <a:lnTo>
                      <a:pt x="105" y="491"/>
                    </a:lnTo>
                    <a:lnTo>
                      <a:pt x="45" y="440"/>
                    </a:lnTo>
                    <a:lnTo>
                      <a:pt x="0" y="387"/>
                    </a:lnTo>
                    <a:lnTo>
                      <a:pt x="0" y="365"/>
                    </a:lnTo>
                    <a:lnTo>
                      <a:pt x="145" y="366"/>
                    </a:lnTo>
                    <a:lnTo>
                      <a:pt x="260" y="377"/>
                    </a:lnTo>
                    <a:lnTo>
                      <a:pt x="276"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99" name="Freeform 348"/>
              <p:cNvSpPr>
                <a:spLocks noChangeArrowheads="1"/>
              </p:cNvSpPr>
              <p:nvPr/>
            </p:nvSpPr>
            <p:spPr bwMode="auto">
              <a:xfrm>
                <a:off x="5513918" y="1693271"/>
                <a:ext cx="967316" cy="594784"/>
              </a:xfrm>
              <a:custGeom>
                <a:avLst/>
                <a:gdLst/>
                <a:ahLst/>
                <a:cxnLst>
                  <a:cxn ang="0">
                    <a:pos x="1" y="0"/>
                  </a:cxn>
                  <a:cxn ang="0">
                    <a:pos x="384" y="9"/>
                  </a:cxn>
                  <a:cxn ang="0">
                    <a:pos x="412" y="91"/>
                  </a:cxn>
                  <a:cxn ang="0">
                    <a:pos x="438" y="155"/>
                  </a:cxn>
                  <a:cxn ang="0">
                    <a:pos x="457" y="258"/>
                  </a:cxn>
                  <a:cxn ang="0">
                    <a:pos x="446" y="281"/>
                  </a:cxn>
                  <a:cxn ang="0">
                    <a:pos x="304" y="278"/>
                  </a:cxn>
                  <a:cxn ang="0">
                    <a:pos x="0" y="273"/>
                  </a:cxn>
                  <a:cxn ang="0">
                    <a:pos x="1" y="0"/>
                  </a:cxn>
                </a:cxnLst>
                <a:rect l="0" t="0" r="r" b="b"/>
                <a:pathLst>
                  <a:path w="457" h="281">
                    <a:moveTo>
                      <a:pt x="1" y="0"/>
                    </a:moveTo>
                    <a:lnTo>
                      <a:pt x="384" y="9"/>
                    </a:lnTo>
                    <a:lnTo>
                      <a:pt x="412" y="91"/>
                    </a:lnTo>
                    <a:lnTo>
                      <a:pt x="438" y="155"/>
                    </a:lnTo>
                    <a:lnTo>
                      <a:pt x="457" y="258"/>
                    </a:lnTo>
                    <a:lnTo>
                      <a:pt x="446" y="281"/>
                    </a:lnTo>
                    <a:lnTo>
                      <a:pt x="304" y="278"/>
                    </a:lnTo>
                    <a:lnTo>
                      <a:pt x="0" y="273"/>
                    </a:lnTo>
                    <a:lnTo>
                      <a:pt x="1"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sp>
            <p:nvSpPr>
              <p:cNvPr id="300" name="Freeform 349"/>
              <p:cNvSpPr>
                <a:spLocks noChangeArrowheads="1"/>
              </p:cNvSpPr>
              <p:nvPr/>
            </p:nvSpPr>
            <p:spPr bwMode="auto">
              <a:xfrm>
                <a:off x="5488517" y="2264772"/>
                <a:ext cx="1016000" cy="700617"/>
              </a:xfrm>
              <a:custGeom>
                <a:avLst/>
                <a:gdLst/>
                <a:ahLst/>
                <a:cxnLst>
                  <a:cxn ang="0">
                    <a:pos x="8" y="0"/>
                  </a:cxn>
                  <a:cxn ang="0">
                    <a:pos x="7" y="128"/>
                  </a:cxn>
                  <a:cxn ang="0">
                    <a:pos x="0" y="278"/>
                  </a:cxn>
                  <a:cxn ang="0">
                    <a:pos x="348" y="283"/>
                  </a:cxn>
                  <a:cxn ang="0">
                    <a:pos x="385" y="304"/>
                  </a:cxn>
                  <a:cxn ang="0">
                    <a:pos x="410" y="277"/>
                  </a:cxn>
                  <a:cxn ang="0">
                    <a:pos x="480" y="331"/>
                  </a:cxn>
                  <a:cxn ang="0">
                    <a:pos x="470" y="274"/>
                  </a:cxn>
                  <a:cxn ang="0">
                    <a:pos x="476" y="229"/>
                  </a:cxn>
                  <a:cxn ang="0">
                    <a:pos x="480" y="80"/>
                  </a:cxn>
                  <a:cxn ang="0">
                    <a:pos x="449" y="48"/>
                  </a:cxn>
                  <a:cxn ang="0">
                    <a:pos x="462" y="7"/>
                  </a:cxn>
                  <a:cxn ang="0">
                    <a:pos x="233" y="4"/>
                  </a:cxn>
                  <a:cxn ang="0">
                    <a:pos x="8" y="0"/>
                  </a:cxn>
                </a:cxnLst>
                <a:rect l="0" t="0" r="r" b="b"/>
                <a:pathLst>
                  <a:path w="480" h="331">
                    <a:moveTo>
                      <a:pt x="8" y="0"/>
                    </a:moveTo>
                    <a:lnTo>
                      <a:pt x="7" y="128"/>
                    </a:lnTo>
                    <a:lnTo>
                      <a:pt x="0" y="278"/>
                    </a:lnTo>
                    <a:lnTo>
                      <a:pt x="348" y="283"/>
                    </a:lnTo>
                    <a:lnTo>
                      <a:pt x="385" y="304"/>
                    </a:lnTo>
                    <a:lnTo>
                      <a:pt x="410" y="277"/>
                    </a:lnTo>
                    <a:lnTo>
                      <a:pt x="480" y="331"/>
                    </a:lnTo>
                    <a:lnTo>
                      <a:pt x="470" y="274"/>
                    </a:lnTo>
                    <a:lnTo>
                      <a:pt x="476" y="229"/>
                    </a:lnTo>
                    <a:lnTo>
                      <a:pt x="480" y="80"/>
                    </a:lnTo>
                    <a:lnTo>
                      <a:pt x="449" y="48"/>
                    </a:lnTo>
                    <a:lnTo>
                      <a:pt x="462" y="7"/>
                    </a:lnTo>
                    <a:lnTo>
                      <a:pt x="233" y="4"/>
                    </a:lnTo>
                    <a:lnTo>
                      <a:pt x="8" y="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1" name="Freeform 350"/>
              <p:cNvSpPr>
                <a:spLocks noChangeArrowheads="1"/>
              </p:cNvSpPr>
              <p:nvPr/>
            </p:nvSpPr>
            <p:spPr bwMode="auto">
              <a:xfrm>
                <a:off x="5473701" y="2844737"/>
                <a:ext cx="1208617" cy="577851"/>
              </a:xfrm>
              <a:custGeom>
                <a:avLst/>
                <a:gdLst/>
                <a:ahLst/>
                <a:cxnLst>
                  <a:cxn ang="0">
                    <a:pos x="6" y="0"/>
                  </a:cxn>
                  <a:cxn ang="0">
                    <a:pos x="0" y="180"/>
                  </a:cxn>
                  <a:cxn ang="0">
                    <a:pos x="129" y="184"/>
                  </a:cxn>
                  <a:cxn ang="0">
                    <a:pos x="127" y="273"/>
                  </a:cxn>
                  <a:cxn ang="0">
                    <a:pos x="302" y="270"/>
                  </a:cxn>
                  <a:cxn ang="0">
                    <a:pos x="458" y="267"/>
                  </a:cxn>
                  <a:cxn ang="0">
                    <a:pos x="571" y="270"/>
                  </a:cxn>
                  <a:cxn ang="0">
                    <a:pos x="536" y="193"/>
                  </a:cxn>
                  <a:cxn ang="0">
                    <a:pos x="511" y="122"/>
                  </a:cxn>
                  <a:cxn ang="0">
                    <a:pos x="485" y="49"/>
                  </a:cxn>
                  <a:cxn ang="0">
                    <a:pos x="420" y="3"/>
                  </a:cxn>
                  <a:cxn ang="0">
                    <a:pos x="391" y="29"/>
                  </a:cxn>
                  <a:cxn ang="0">
                    <a:pos x="355" y="9"/>
                  </a:cxn>
                  <a:cxn ang="0">
                    <a:pos x="199" y="4"/>
                  </a:cxn>
                  <a:cxn ang="0">
                    <a:pos x="6" y="0"/>
                  </a:cxn>
                </a:cxnLst>
                <a:rect l="0" t="0" r="r" b="b"/>
                <a:pathLst>
                  <a:path w="571" h="273">
                    <a:moveTo>
                      <a:pt x="6" y="0"/>
                    </a:moveTo>
                    <a:lnTo>
                      <a:pt x="0" y="180"/>
                    </a:lnTo>
                    <a:lnTo>
                      <a:pt x="129" y="184"/>
                    </a:lnTo>
                    <a:lnTo>
                      <a:pt x="127" y="273"/>
                    </a:lnTo>
                    <a:lnTo>
                      <a:pt x="302" y="270"/>
                    </a:lnTo>
                    <a:lnTo>
                      <a:pt x="458" y="267"/>
                    </a:lnTo>
                    <a:lnTo>
                      <a:pt x="571" y="270"/>
                    </a:lnTo>
                    <a:lnTo>
                      <a:pt x="536" y="193"/>
                    </a:lnTo>
                    <a:lnTo>
                      <a:pt x="511" y="122"/>
                    </a:lnTo>
                    <a:lnTo>
                      <a:pt x="485" y="49"/>
                    </a:lnTo>
                    <a:lnTo>
                      <a:pt x="420" y="3"/>
                    </a:lnTo>
                    <a:lnTo>
                      <a:pt x="391" y="29"/>
                    </a:lnTo>
                    <a:lnTo>
                      <a:pt x="355" y="9"/>
                    </a:lnTo>
                    <a:lnTo>
                      <a:pt x="199" y="4"/>
                    </a:lnTo>
                    <a:lnTo>
                      <a:pt x="6"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2" name="Freeform 351"/>
              <p:cNvSpPr>
                <a:spLocks noChangeArrowheads="1"/>
              </p:cNvSpPr>
              <p:nvPr/>
            </p:nvSpPr>
            <p:spPr bwMode="auto">
              <a:xfrm>
                <a:off x="5731934" y="3405655"/>
                <a:ext cx="1064684" cy="575733"/>
              </a:xfrm>
              <a:custGeom>
                <a:avLst/>
                <a:gdLst/>
                <a:ahLst/>
                <a:cxnLst>
                  <a:cxn ang="0">
                    <a:pos x="5" y="4"/>
                  </a:cxn>
                  <a:cxn ang="0">
                    <a:pos x="4" y="160"/>
                  </a:cxn>
                  <a:cxn ang="0">
                    <a:pos x="0" y="270"/>
                  </a:cxn>
                  <a:cxn ang="0">
                    <a:pos x="503" y="272"/>
                  </a:cxn>
                  <a:cxn ang="0">
                    <a:pos x="493" y="131"/>
                  </a:cxn>
                  <a:cxn ang="0">
                    <a:pos x="493" y="78"/>
                  </a:cxn>
                  <a:cxn ang="0">
                    <a:pos x="453" y="45"/>
                  </a:cxn>
                  <a:cxn ang="0">
                    <a:pos x="465" y="16"/>
                  </a:cxn>
                  <a:cxn ang="0">
                    <a:pos x="446" y="0"/>
                  </a:cxn>
                  <a:cxn ang="0">
                    <a:pos x="219" y="4"/>
                  </a:cxn>
                  <a:cxn ang="0">
                    <a:pos x="5" y="4"/>
                  </a:cxn>
                </a:cxnLst>
                <a:rect l="0" t="0" r="r" b="b"/>
                <a:pathLst>
                  <a:path w="503" h="272">
                    <a:moveTo>
                      <a:pt x="5" y="4"/>
                    </a:moveTo>
                    <a:lnTo>
                      <a:pt x="4" y="160"/>
                    </a:lnTo>
                    <a:lnTo>
                      <a:pt x="0" y="270"/>
                    </a:lnTo>
                    <a:lnTo>
                      <a:pt x="503" y="272"/>
                    </a:lnTo>
                    <a:lnTo>
                      <a:pt x="493" y="131"/>
                    </a:lnTo>
                    <a:lnTo>
                      <a:pt x="493" y="78"/>
                    </a:lnTo>
                    <a:lnTo>
                      <a:pt x="453" y="45"/>
                    </a:lnTo>
                    <a:lnTo>
                      <a:pt x="465" y="16"/>
                    </a:lnTo>
                    <a:lnTo>
                      <a:pt x="446" y="0"/>
                    </a:lnTo>
                    <a:lnTo>
                      <a:pt x="219" y="4"/>
                    </a:lnTo>
                    <a:lnTo>
                      <a:pt x="5" y="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3" name="Freeform 352"/>
              <p:cNvSpPr>
                <a:spLocks noChangeArrowheads="1"/>
              </p:cNvSpPr>
              <p:nvPr/>
            </p:nvSpPr>
            <p:spPr bwMode="auto">
              <a:xfrm>
                <a:off x="5590118" y="3964455"/>
                <a:ext cx="1240367" cy="635000"/>
              </a:xfrm>
              <a:custGeom>
                <a:avLst/>
                <a:gdLst/>
                <a:ahLst/>
                <a:cxnLst>
                  <a:cxn ang="0">
                    <a:pos x="4" y="0"/>
                  </a:cxn>
                  <a:cxn ang="0">
                    <a:pos x="0" y="55"/>
                  </a:cxn>
                  <a:cxn ang="0">
                    <a:pos x="207" y="61"/>
                  </a:cxn>
                  <a:cxn ang="0">
                    <a:pos x="209" y="232"/>
                  </a:cxn>
                  <a:cxn ang="0">
                    <a:pos x="316" y="278"/>
                  </a:cxn>
                  <a:cxn ang="0">
                    <a:pos x="345" y="261"/>
                  </a:cxn>
                  <a:cxn ang="0">
                    <a:pos x="413" y="300"/>
                  </a:cxn>
                  <a:cxn ang="0">
                    <a:pos x="456" y="298"/>
                  </a:cxn>
                  <a:cxn ang="0">
                    <a:pos x="537" y="261"/>
                  </a:cxn>
                  <a:cxn ang="0">
                    <a:pos x="586" y="297"/>
                  </a:cxn>
                  <a:cxn ang="0">
                    <a:pos x="586" y="113"/>
                  </a:cxn>
                  <a:cxn ang="0">
                    <a:pos x="570" y="6"/>
                  </a:cxn>
                  <a:cxn ang="0">
                    <a:pos x="4" y="0"/>
                  </a:cxn>
                </a:cxnLst>
                <a:rect l="0" t="0" r="r" b="b"/>
                <a:pathLst>
                  <a:path w="586" h="300">
                    <a:moveTo>
                      <a:pt x="4" y="0"/>
                    </a:moveTo>
                    <a:lnTo>
                      <a:pt x="0" y="55"/>
                    </a:lnTo>
                    <a:lnTo>
                      <a:pt x="207" y="61"/>
                    </a:lnTo>
                    <a:lnTo>
                      <a:pt x="209" y="232"/>
                    </a:lnTo>
                    <a:lnTo>
                      <a:pt x="316" y="278"/>
                    </a:lnTo>
                    <a:lnTo>
                      <a:pt x="345" y="261"/>
                    </a:lnTo>
                    <a:lnTo>
                      <a:pt x="413" y="300"/>
                    </a:lnTo>
                    <a:lnTo>
                      <a:pt x="456" y="298"/>
                    </a:lnTo>
                    <a:lnTo>
                      <a:pt x="537" y="261"/>
                    </a:lnTo>
                    <a:lnTo>
                      <a:pt x="586" y="297"/>
                    </a:lnTo>
                    <a:lnTo>
                      <a:pt x="586" y="113"/>
                    </a:lnTo>
                    <a:lnTo>
                      <a:pt x="570" y="6"/>
                    </a:lnTo>
                    <a:lnTo>
                      <a:pt x="4" y="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04" name="Freeform 353"/>
              <p:cNvSpPr>
                <a:spLocks noChangeArrowheads="1"/>
              </p:cNvSpPr>
              <p:nvPr/>
            </p:nvSpPr>
            <p:spPr bwMode="auto">
              <a:xfrm>
                <a:off x="6805084" y="3998322"/>
                <a:ext cx="700616" cy="687916"/>
              </a:xfrm>
              <a:custGeom>
                <a:avLst/>
                <a:gdLst/>
                <a:ahLst/>
                <a:cxnLst>
                  <a:cxn ang="0">
                    <a:pos x="0" y="29"/>
                  </a:cxn>
                  <a:cxn ang="0">
                    <a:pos x="131" y="12"/>
                  </a:cxn>
                  <a:cxn ang="0">
                    <a:pos x="291" y="0"/>
                  </a:cxn>
                  <a:cxn ang="0">
                    <a:pos x="283" y="43"/>
                  </a:cxn>
                  <a:cxn ang="0">
                    <a:pos x="318" y="33"/>
                  </a:cxn>
                  <a:cxn ang="0">
                    <a:pos x="331" y="62"/>
                  </a:cxn>
                  <a:cxn ang="0">
                    <a:pos x="294" y="88"/>
                  </a:cxn>
                  <a:cxn ang="0">
                    <a:pos x="302" y="133"/>
                  </a:cxn>
                  <a:cxn ang="0">
                    <a:pos x="263" y="208"/>
                  </a:cxn>
                  <a:cxn ang="0">
                    <a:pos x="237" y="256"/>
                  </a:cxn>
                  <a:cxn ang="0">
                    <a:pos x="252" y="314"/>
                  </a:cxn>
                  <a:cxn ang="0">
                    <a:pos x="48" y="325"/>
                  </a:cxn>
                  <a:cxn ang="0">
                    <a:pos x="48" y="289"/>
                  </a:cxn>
                  <a:cxn ang="0">
                    <a:pos x="7" y="281"/>
                  </a:cxn>
                  <a:cxn ang="0">
                    <a:pos x="7" y="88"/>
                  </a:cxn>
                  <a:cxn ang="0">
                    <a:pos x="0" y="29"/>
                  </a:cxn>
                </a:cxnLst>
                <a:rect l="0" t="0" r="r" b="b"/>
                <a:pathLst>
                  <a:path w="331" h="325">
                    <a:moveTo>
                      <a:pt x="0" y="29"/>
                    </a:moveTo>
                    <a:lnTo>
                      <a:pt x="131" y="12"/>
                    </a:lnTo>
                    <a:lnTo>
                      <a:pt x="291" y="0"/>
                    </a:lnTo>
                    <a:lnTo>
                      <a:pt x="283" y="43"/>
                    </a:lnTo>
                    <a:lnTo>
                      <a:pt x="318" y="33"/>
                    </a:lnTo>
                    <a:lnTo>
                      <a:pt x="331" y="62"/>
                    </a:lnTo>
                    <a:lnTo>
                      <a:pt x="294" y="88"/>
                    </a:lnTo>
                    <a:lnTo>
                      <a:pt x="302" y="133"/>
                    </a:lnTo>
                    <a:lnTo>
                      <a:pt x="263" y="208"/>
                    </a:lnTo>
                    <a:lnTo>
                      <a:pt x="237" y="256"/>
                    </a:lnTo>
                    <a:lnTo>
                      <a:pt x="252" y="314"/>
                    </a:lnTo>
                    <a:lnTo>
                      <a:pt x="48" y="325"/>
                    </a:lnTo>
                    <a:lnTo>
                      <a:pt x="48" y="289"/>
                    </a:lnTo>
                    <a:lnTo>
                      <a:pt x="7" y="281"/>
                    </a:lnTo>
                    <a:lnTo>
                      <a:pt x="7" y="88"/>
                    </a:lnTo>
                    <a:lnTo>
                      <a:pt x="0"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5" name="Freeform 354"/>
              <p:cNvSpPr>
                <a:spLocks noChangeArrowheads="1"/>
              </p:cNvSpPr>
              <p:nvPr/>
            </p:nvSpPr>
            <p:spPr bwMode="auto">
              <a:xfrm>
                <a:off x="6906685" y="4662955"/>
                <a:ext cx="850900" cy="717549"/>
              </a:xfrm>
              <a:custGeom>
                <a:avLst/>
                <a:gdLst/>
                <a:ahLst/>
                <a:cxnLst>
                  <a:cxn ang="0">
                    <a:pos x="0" y="7"/>
                  </a:cxn>
                  <a:cxn ang="0">
                    <a:pos x="201" y="0"/>
                  </a:cxn>
                  <a:cxn ang="0">
                    <a:pos x="237" y="70"/>
                  </a:cxn>
                  <a:cxn ang="0">
                    <a:pos x="206" y="152"/>
                  </a:cxn>
                  <a:cxn ang="0">
                    <a:pos x="196" y="189"/>
                  </a:cxn>
                  <a:cxn ang="0">
                    <a:pos x="331" y="173"/>
                  </a:cxn>
                  <a:cxn ang="0">
                    <a:pos x="340" y="229"/>
                  </a:cxn>
                  <a:cxn ang="0">
                    <a:pos x="299" y="224"/>
                  </a:cxn>
                  <a:cxn ang="0">
                    <a:pos x="282" y="246"/>
                  </a:cxn>
                  <a:cxn ang="0">
                    <a:pos x="301" y="262"/>
                  </a:cxn>
                  <a:cxn ang="0">
                    <a:pos x="339" y="243"/>
                  </a:cxn>
                  <a:cxn ang="0">
                    <a:pos x="340" y="270"/>
                  </a:cxn>
                  <a:cxn ang="0">
                    <a:pos x="362" y="247"/>
                  </a:cxn>
                  <a:cxn ang="0">
                    <a:pos x="376" y="247"/>
                  </a:cxn>
                  <a:cxn ang="0">
                    <a:pos x="360" y="294"/>
                  </a:cxn>
                  <a:cxn ang="0">
                    <a:pos x="392" y="300"/>
                  </a:cxn>
                  <a:cxn ang="0">
                    <a:pos x="402" y="325"/>
                  </a:cxn>
                  <a:cxn ang="0">
                    <a:pos x="388" y="332"/>
                  </a:cxn>
                  <a:cxn ang="0">
                    <a:pos x="366" y="318"/>
                  </a:cxn>
                  <a:cxn ang="0">
                    <a:pos x="328" y="306"/>
                  </a:cxn>
                  <a:cxn ang="0">
                    <a:pos x="336" y="335"/>
                  </a:cxn>
                  <a:cxn ang="0">
                    <a:pos x="316" y="339"/>
                  </a:cxn>
                  <a:cxn ang="0">
                    <a:pos x="300" y="312"/>
                  </a:cxn>
                  <a:cxn ang="0">
                    <a:pos x="291" y="328"/>
                  </a:cxn>
                  <a:cxn ang="0">
                    <a:pos x="231" y="328"/>
                  </a:cxn>
                  <a:cxn ang="0">
                    <a:pos x="231" y="312"/>
                  </a:cxn>
                  <a:cxn ang="0">
                    <a:pos x="209" y="294"/>
                  </a:cxn>
                  <a:cxn ang="0">
                    <a:pos x="165" y="290"/>
                  </a:cxn>
                  <a:cxn ang="0">
                    <a:pos x="202" y="312"/>
                  </a:cxn>
                  <a:cxn ang="0">
                    <a:pos x="151" y="324"/>
                  </a:cxn>
                  <a:cxn ang="0">
                    <a:pos x="70" y="308"/>
                  </a:cxn>
                  <a:cxn ang="0">
                    <a:pos x="38" y="312"/>
                  </a:cxn>
                  <a:cxn ang="0">
                    <a:pos x="50" y="198"/>
                  </a:cxn>
                  <a:cxn ang="0">
                    <a:pos x="1" y="108"/>
                  </a:cxn>
                  <a:cxn ang="0">
                    <a:pos x="0" y="7"/>
                  </a:cxn>
                </a:cxnLst>
                <a:rect l="0" t="0" r="r" b="b"/>
                <a:pathLst>
                  <a:path w="402" h="339">
                    <a:moveTo>
                      <a:pt x="0" y="7"/>
                    </a:moveTo>
                    <a:lnTo>
                      <a:pt x="201" y="0"/>
                    </a:lnTo>
                    <a:lnTo>
                      <a:pt x="237" y="70"/>
                    </a:lnTo>
                    <a:lnTo>
                      <a:pt x="206" y="152"/>
                    </a:lnTo>
                    <a:lnTo>
                      <a:pt x="196" y="189"/>
                    </a:lnTo>
                    <a:lnTo>
                      <a:pt x="331" y="173"/>
                    </a:lnTo>
                    <a:lnTo>
                      <a:pt x="340" y="229"/>
                    </a:lnTo>
                    <a:lnTo>
                      <a:pt x="299" y="224"/>
                    </a:lnTo>
                    <a:lnTo>
                      <a:pt x="282" y="246"/>
                    </a:lnTo>
                    <a:lnTo>
                      <a:pt x="301" y="262"/>
                    </a:lnTo>
                    <a:lnTo>
                      <a:pt x="339" y="243"/>
                    </a:lnTo>
                    <a:lnTo>
                      <a:pt x="340" y="270"/>
                    </a:lnTo>
                    <a:lnTo>
                      <a:pt x="362" y="247"/>
                    </a:lnTo>
                    <a:lnTo>
                      <a:pt x="376" y="247"/>
                    </a:lnTo>
                    <a:lnTo>
                      <a:pt x="360" y="294"/>
                    </a:lnTo>
                    <a:lnTo>
                      <a:pt x="392" y="300"/>
                    </a:lnTo>
                    <a:lnTo>
                      <a:pt x="402" y="325"/>
                    </a:lnTo>
                    <a:lnTo>
                      <a:pt x="388" y="332"/>
                    </a:lnTo>
                    <a:lnTo>
                      <a:pt x="366" y="318"/>
                    </a:lnTo>
                    <a:lnTo>
                      <a:pt x="328" y="306"/>
                    </a:lnTo>
                    <a:lnTo>
                      <a:pt x="336" y="335"/>
                    </a:lnTo>
                    <a:lnTo>
                      <a:pt x="316" y="339"/>
                    </a:lnTo>
                    <a:lnTo>
                      <a:pt x="300" y="312"/>
                    </a:lnTo>
                    <a:lnTo>
                      <a:pt x="291" y="328"/>
                    </a:lnTo>
                    <a:lnTo>
                      <a:pt x="231" y="328"/>
                    </a:lnTo>
                    <a:lnTo>
                      <a:pt x="231" y="312"/>
                    </a:lnTo>
                    <a:lnTo>
                      <a:pt x="209" y="294"/>
                    </a:lnTo>
                    <a:lnTo>
                      <a:pt x="165" y="290"/>
                    </a:lnTo>
                    <a:lnTo>
                      <a:pt x="202" y="312"/>
                    </a:lnTo>
                    <a:lnTo>
                      <a:pt x="151" y="324"/>
                    </a:lnTo>
                    <a:lnTo>
                      <a:pt x="70" y="308"/>
                    </a:lnTo>
                    <a:lnTo>
                      <a:pt x="38" y="312"/>
                    </a:lnTo>
                    <a:lnTo>
                      <a:pt x="50" y="198"/>
                    </a:lnTo>
                    <a:lnTo>
                      <a:pt x="1" y="108"/>
                    </a:lnTo>
                    <a:lnTo>
                      <a:pt x="0" y="7"/>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6" name="Freeform 355"/>
              <p:cNvSpPr>
                <a:spLocks noChangeArrowheads="1"/>
              </p:cNvSpPr>
              <p:nvPr/>
            </p:nvSpPr>
            <p:spPr bwMode="auto">
              <a:xfrm>
                <a:off x="6322484" y="1617071"/>
                <a:ext cx="948267" cy="1130300"/>
              </a:xfrm>
              <a:custGeom>
                <a:avLst/>
                <a:gdLst/>
                <a:ahLst/>
                <a:cxnLst>
                  <a:cxn ang="0">
                    <a:pos x="0" y="41"/>
                  </a:cxn>
                  <a:cxn ang="0">
                    <a:pos x="118" y="41"/>
                  </a:cxn>
                  <a:cxn ang="0">
                    <a:pos x="116" y="0"/>
                  </a:cxn>
                  <a:cxn ang="0">
                    <a:pos x="142" y="12"/>
                  </a:cxn>
                  <a:cxn ang="0">
                    <a:pos x="147" y="44"/>
                  </a:cxn>
                  <a:cxn ang="0">
                    <a:pos x="204" y="78"/>
                  </a:cxn>
                  <a:cxn ang="0">
                    <a:pos x="220" y="64"/>
                  </a:cxn>
                  <a:cxn ang="0">
                    <a:pos x="253" y="64"/>
                  </a:cxn>
                  <a:cxn ang="0">
                    <a:pos x="278" y="94"/>
                  </a:cxn>
                  <a:cxn ang="0">
                    <a:pos x="297" y="84"/>
                  </a:cxn>
                  <a:cxn ang="0">
                    <a:pos x="346" y="96"/>
                  </a:cxn>
                  <a:cxn ang="0">
                    <a:pos x="362" y="73"/>
                  </a:cxn>
                  <a:cxn ang="0">
                    <a:pos x="394" y="90"/>
                  </a:cxn>
                  <a:cxn ang="0">
                    <a:pos x="448" y="88"/>
                  </a:cxn>
                  <a:cxn ang="0">
                    <a:pos x="359" y="155"/>
                  </a:cxn>
                  <a:cxn ang="0">
                    <a:pos x="314" y="213"/>
                  </a:cxn>
                  <a:cxn ang="0">
                    <a:pos x="323" y="297"/>
                  </a:cxn>
                  <a:cxn ang="0">
                    <a:pos x="292" y="333"/>
                  </a:cxn>
                  <a:cxn ang="0">
                    <a:pos x="305" y="356"/>
                  </a:cxn>
                  <a:cxn ang="0">
                    <a:pos x="305" y="420"/>
                  </a:cxn>
                  <a:cxn ang="0">
                    <a:pos x="335" y="420"/>
                  </a:cxn>
                  <a:cxn ang="0">
                    <a:pos x="380" y="465"/>
                  </a:cxn>
                  <a:cxn ang="0">
                    <a:pos x="399" y="519"/>
                  </a:cxn>
                  <a:cxn ang="0">
                    <a:pos x="82" y="534"/>
                  </a:cxn>
                  <a:cxn ang="0">
                    <a:pos x="82" y="387"/>
                  </a:cxn>
                  <a:cxn ang="0">
                    <a:pos x="55" y="354"/>
                  </a:cxn>
                  <a:cxn ang="0">
                    <a:pos x="64" y="315"/>
                  </a:cxn>
                  <a:cxn ang="0">
                    <a:pos x="75" y="293"/>
                  </a:cxn>
                  <a:cxn ang="0">
                    <a:pos x="55" y="191"/>
                  </a:cxn>
                  <a:cxn ang="0">
                    <a:pos x="28" y="123"/>
                  </a:cxn>
                  <a:cxn ang="0">
                    <a:pos x="0" y="41"/>
                  </a:cxn>
                </a:cxnLst>
                <a:rect l="0" t="0" r="r" b="b"/>
                <a:pathLst>
                  <a:path w="448" h="534">
                    <a:moveTo>
                      <a:pt x="0" y="41"/>
                    </a:moveTo>
                    <a:lnTo>
                      <a:pt x="118" y="41"/>
                    </a:lnTo>
                    <a:lnTo>
                      <a:pt x="116" y="0"/>
                    </a:lnTo>
                    <a:lnTo>
                      <a:pt x="142" y="12"/>
                    </a:lnTo>
                    <a:lnTo>
                      <a:pt x="147" y="44"/>
                    </a:lnTo>
                    <a:lnTo>
                      <a:pt x="204" y="78"/>
                    </a:lnTo>
                    <a:lnTo>
                      <a:pt x="220" y="64"/>
                    </a:lnTo>
                    <a:lnTo>
                      <a:pt x="253" y="64"/>
                    </a:lnTo>
                    <a:lnTo>
                      <a:pt x="278" y="94"/>
                    </a:lnTo>
                    <a:lnTo>
                      <a:pt x="297" y="84"/>
                    </a:lnTo>
                    <a:lnTo>
                      <a:pt x="346" y="96"/>
                    </a:lnTo>
                    <a:lnTo>
                      <a:pt x="362" y="73"/>
                    </a:lnTo>
                    <a:lnTo>
                      <a:pt x="394" y="90"/>
                    </a:lnTo>
                    <a:lnTo>
                      <a:pt x="448" y="88"/>
                    </a:lnTo>
                    <a:lnTo>
                      <a:pt x="359" y="155"/>
                    </a:lnTo>
                    <a:lnTo>
                      <a:pt x="314" y="213"/>
                    </a:lnTo>
                    <a:lnTo>
                      <a:pt x="323" y="297"/>
                    </a:lnTo>
                    <a:lnTo>
                      <a:pt x="292" y="333"/>
                    </a:lnTo>
                    <a:lnTo>
                      <a:pt x="305" y="356"/>
                    </a:lnTo>
                    <a:lnTo>
                      <a:pt x="305" y="420"/>
                    </a:lnTo>
                    <a:lnTo>
                      <a:pt x="335" y="420"/>
                    </a:lnTo>
                    <a:lnTo>
                      <a:pt x="380" y="465"/>
                    </a:lnTo>
                    <a:lnTo>
                      <a:pt x="399" y="519"/>
                    </a:lnTo>
                    <a:lnTo>
                      <a:pt x="82" y="534"/>
                    </a:lnTo>
                    <a:lnTo>
                      <a:pt x="82" y="387"/>
                    </a:lnTo>
                    <a:lnTo>
                      <a:pt x="55" y="354"/>
                    </a:lnTo>
                    <a:lnTo>
                      <a:pt x="64" y="315"/>
                    </a:lnTo>
                    <a:lnTo>
                      <a:pt x="75" y="293"/>
                    </a:lnTo>
                    <a:lnTo>
                      <a:pt x="55" y="191"/>
                    </a:lnTo>
                    <a:lnTo>
                      <a:pt x="28" y="123"/>
                    </a:lnTo>
                    <a:lnTo>
                      <a:pt x="0" y="4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7" name="Freeform 356"/>
              <p:cNvSpPr>
                <a:spLocks noChangeArrowheads="1"/>
              </p:cNvSpPr>
              <p:nvPr/>
            </p:nvSpPr>
            <p:spPr bwMode="auto">
              <a:xfrm>
                <a:off x="6936317" y="2006538"/>
                <a:ext cx="726016" cy="891117"/>
              </a:xfrm>
              <a:custGeom>
                <a:avLst/>
                <a:gdLst/>
                <a:ahLst/>
                <a:cxnLst>
                  <a:cxn ang="0">
                    <a:pos x="25" y="29"/>
                  </a:cxn>
                  <a:cxn ang="0">
                    <a:pos x="51" y="27"/>
                  </a:cxn>
                  <a:cxn ang="0">
                    <a:pos x="74" y="27"/>
                  </a:cxn>
                  <a:cxn ang="0">
                    <a:pos x="89" y="0"/>
                  </a:cxn>
                  <a:cxn ang="0">
                    <a:pos x="101" y="32"/>
                  </a:cxn>
                  <a:cxn ang="0">
                    <a:pos x="137" y="32"/>
                  </a:cxn>
                  <a:cxn ang="0">
                    <a:pos x="156" y="61"/>
                  </a:cxn>
                  <a:cxn ang="0">
                    <a:pos x="195" y="53"/>
                  </a:cxn>
                  <a:cxn ang="0">
                    <a:pos x="220" y="70"/>
                  </a:cxn>
                  <a:cxn ang="0">
                    <a:pos x="269" y="84"/>
                  </a:cxn>
                  <a:cxn ang="0">
                    <a:pos x="277" y="106"/>
                  </a:cxn>
                  <a:cxn ang="0">
                    <a:pos x="302" y="108"/>
                  </a:cxn>
                  <a:cxn ang="0">
                    <a:pos x="294" y="129"/>
                  </a:cxn>
                  <a:cxn ang="0">
                    <a:pos x="303" y="154"/>
                  </a:cxn>
                  <a:cxn ang="0">
                    <a:pos x="287" y="186"/>
                  </a:cxn>
                  <a:cxn ang="0">
                    <a:pos x="298" y="192"/>
                  </a:cxn>
                  <a:cxn ang="0">
                    <a:pos x="326" y="158"/>
                  </a:cxn>
                  <a:cxn ang="0">
                    <a:pos x="323" y="146"/>
                  </a:cxn>
                  <a:cxn ang="0">
                    <a:pos x="335" y="141"/>
                  </a:cxn>
                  <a:cxn ang="0">
                    <a:pos x="343" y="158"/>
                  </a:cxn>
                  <a:cxn ang="0">
                    <a:pos x="321" y="180"/>
                  </a:cxn>
                  <a:cxn ang="0">
                    <a:pos x="313" y="233"/>
                  </a:cxn>
                  <a:cxn ang="0">
                    <a:pos x="313" y="323"/>
                  </a:cxn>
                  <a:cxn ang="0">
                    <a:pos x="326" y="339"/>
                  </a:cxn>
                  <a:cxn ang="0">
                    <a:pos x="321" y="393"/>
                  </a:cxn>
                  <a:cxn ang="0">
                    <a:pos x="158" y="421"/>
                  </a:cxn>
                  <a:cxn ang="0">
                    <a:pos x="117" y="396"/>
                  </a:cxn>
                  <a:cxn ang="0">
                    <a:pos x="126" y="362"/>
                  </a:cxn>
                  <a:cxn ang="0">
                    <a:pos x="106" y="326"/>
                  </a:cxn>
                  <a:cxn ang="0">
                    <a:pos x="89" y="281"/>
                  </a:cxn>
                  <a:cxn ang="0">
                    <a:pos x="44" y="236"/>
                  </a:cxn>
                  <a:cxn ang="0">
                    <a:pos x="15" y="236"/>
                  </a:cxn>
                  <a:cxn ang="0">
                    <a:pos x="15" y="172"/>
                  </a:cxn>
                  <a:cxn ang="0">
                    <a:pos x="0" y="150"/>
                  </a:cxn>
                  <a:cxn ang="0">
                    <a:pos x="33" y="114"/>
                  </a:cxn>
                  <a:cxn ang="0">
                    <a:pos x="25" y="29"/>
                  </a:cxn>
                </a:cxnLst>
                <a:rect l="0" t="0" r="r" b="b"/>
                <a:pathLst>
                  <a:path w="343" h="421">
                    <a:moveTo>
                      <a:pt x="25" y="29"/>
                    </a:moveTo>
                    <a:lnTo>
                      <a:pt x="51" y="27"/>
                    </a:lnTo>
                    <a:lnTo>
                      <a:pt x="74" y="27"/>
                    </a:lnTo>
                    <a:lnTo>
                      <a:pt x="89" y="0"/>
                    </a:lnTo>
                    <a:lnTo>
                      <a:pt x="101" y="32"/>
                    </a:lnTo>
                    <a:lnTo>
                      <a:pt x="137" y="32"/>
                    </a:lnTo>
                    <a:lnTo>
                      <a:pt x="156" y="61"/>
                    </a:lnTo>
                    <a:lnTo>
                      <a:pt x="195" y="53"/>
                    </a:lnTo>
                    <a:lnTo>
                      <a:pt x="220" y="70"/>
                    </a:lnTo>
                    <a:lnTo>
                      <a:pt x="269" y="84"/>
                    </a:lnTo>
                    <a:lnTo>
                      <a:pt x="277" y="106"/>
                    </a:lnTo>
                    <a:lnTo>
                      <a:pt x="302" y="108"/>
                    </a:lnTo>
                    <a:lnTo>
                      <a:pt x="294" y="129"/>
                    </a:lnTo>
                    <a:lnTo>
                      <a:pt x="303" y="154"/>
                    </a:lnTo>
                    <a:lnTo>
                      <a:pt x="287" y="186"/>
                    </a:lnTo>
                    <a:lnTo>
                      <a:pt x="298" y="192"/>
                    </a:lnTo>
                    <a:lnTo>
                      <a:pt x="326" y="158"/>
                    </a:lnTo>
                    <a:lnTo>
                      <a:pt x="323" y="146"/>
                    </a:lnTo>
                    <a:lnTo>
                      <a:pt x="335" y="141"/>
                    </a:lnTo>
                    <a:lnTo>
                      <a:pt x="343" y="158"/>
                    </a:lnTo>
                    <a:lnTo>
                      <a:pt x="321" y="180"/>
                    </a:lnTo>
                    <a:lnTo>
                      <a:pt x="313" y="233"/>
                    </a:lnTo>
                    <a:lnTo>
                      <a:pt x="313" y="323"/>
                    </a:lnTo>
                    <a:lnTo>
                      <a:pt x="326" y="339"/>
                    </a:lnTo>
                    <a:lnTo>
                      <a:pt x="321" y="393"/>
                    </a:lnTo>
                    <a:lnTo>
                      <a:pt x="158" y="421"/>
                    </a:lnTo>
                    <a:lnTo>
                      <a:pt x="117" y="396"/>
                    </a:lnTo>
                    <a:lnTo>
                      <a:pt x="126" y="362"/>
                    </a:lnTo>
                    <a:lnTo>
                      <a:pt x="106" y="326"/>
                    </a:lnTo>
                    <a:lnTo>
                      <a:pt x="89" y="281"/>
                    </a:lnTo>
                    <a:lnTo>
                      <a:pt x="44" y="236"/>
                    </a:lnTo>
                    <a:lnTo>
                      <a:pt x="15" y="236"/>
                    </a:lnTo>
                    <a:lnTo>
                      <a:pt x="15" y="172"/>
                    </a:lnTo>
                    <a:lnTo>
                      <a:pt x="0" y="150"/>
                    </a:lnTo>
                    <a:lnTo>
                      <a:pt x="33" y="114"/>
                    </a:lnTo>
                    <a:lnTo>
                      <a:pt x="25"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8" name="Freeform 357"/>
              <p:cNvSpPr>
                <a:spLocks noChangeArrowheads="1"/>
              </p:cNvSpPr>
              <p:nvPr/>
            </p:nvSpPr>
            <p:spPr bwMode="auto">
              <a:xfrm>
                <a:off x="6481234" y="2713505"/>
                <a:ext cx="840317" cy="573617"/>
              </a:xfrm>
              <a:custGeom>
                <a:avLst/>
                <a:gdLst/>
                <a:ahLst/>
                <a:cxnLst>
                  <a:cxn ang="0">
                    <a:pos x="5" y="14"/>
                  </a:cxn>
                  <a:cxn ang="0">
                    <a:pos x="0" y="62"/>
                  </a:cxn>
                  <a:cxn ang="0">
                    <a:pos x="7" y="112"/>
                  </a:cxn>
                  <a:cxn ang="0">
                    <a:pos x="46" y="216"/>
                  </a:cxn>
                  <a:cxn ang="0">
                    <a:pos x="66" y="271"/>
                  </a:cxn>
                  <a:cxn ang="0">
                    <a:pos x="300" y="258"/>
                  </a:cxn>
                  <a:cxn ang="0">
                    <a:pos x="337" y="271"/>
                  </a:cxn>
                  <a:cxn ang="0">
                    <a:pos x="361" y="218"/>
                  </a:cxn>
                  <a:cxn ang="0">
                    <a:pos x="352" y="181"/>
                  </a:cxn>
                  <a:cxn ang="0">
                    <a:pos x="391" y="173"/>
                  </a:cxn>
                  <a:cxn ang="0">
                    <a:pos x="397" y="114"/>
                  </a:cxn>
                  <a:cxn ang="0">
                    <a:pos x="373" y="87"/>
                  </a:cxn>
                  <a:cxn ang="0">
                    <a:pos x="332" y="62"/>
                  </a:cxn>
                  <a:cxn ang="0">
                    <a:pos x="341" y="25"/>
                  </a:cxn>
                  <a:cxn ang="0">
                    <a:pos x="324" y="0"/>
                  </a:cxn>
                  <a:cxn ang="0">
                    <a:pos x="236" y="4"/>
                  </a:cxn>
                  <a:cxn ang="0">
                    <a:pos x="148" y="8"/>
                  </a:cxn>
                  <a:cxn ang="0">
                    <a:pos x="5" y="14"/>
                  </a:cxn>
                </a:cxnLst>
                <a:rect l="0" t="0" r="r" b="b"/>
                <a:pathLst>
                  <a:path w="397" h="271">
                    <a:moveTo>
                      <a:pt x="5" y="14"/>
                    </a:moveTo>
                    <a:lnTo>
                      <a:pt x="0" y="62"/>
                    </a:lnTo>
                    <a:lnTo>
                      <a:pt x="7" y="112"/>
                    </a:lnTo>
                    <a:lnTo>
                      <a:pt x="46" y="216"/>
                    </a:lnTo>
                    <a:lnTo>
                      <a:pt x="66" y="271"/>
                    </a:lnTo>
                    <a:lnTo>
                      <a:pt x="300" y="258"/>
                    </a:lnTo>
                    <a:lnTo>
                      <a:pt x="337" y="271"/>
                    </a:lnTo>
                    <a:lnTo>
                      <a:pt x="361" y="218"/>
                    </a:lnTo>
                    <a:lnTo>
                      <a:pt x="352" y="181"/>
                    </a:lnTo>
                    <a:lnTo>
                      <a:pt x="391" y="173"/>
                    </a:lnTo>
                    <a:lnTo>
                      <a:pt x="397" y="114"/>
                    </a:lnTo>
                    <a:lnTo>
                      <a:pt x="373" y="87"/>
                    </a:lnTo>
                    <a:lnTo>
                      <a:pt x="332" y="62"/>
                    </a:lnTo>
                    <a:lnTo>
                      <a:pt x="341" y="25"/>
                    </a:lnTo>
                    <a:lnTo>
                      <a:pt x="324" y="0"/>
                    </a:lnTo>
                    <a:lnTo>
                      <a:pt x="236" y="4"/>
                    </a:lnTo>
                    <a:lnTo>
                      <a:pt x="148" y="8"/>
                    </a:lnTo>
                    <a:lnTo>
                      <a:pt x="5" y="1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9" name="Freeform 358"/>
              <p:cNvSpPr>
                <a:spLocks noChangeArrowheads="1"/>
              </p:cNvSpPr>
              <p:nvPr/>
            </p:nvSpPr>
            <p:spPr bwMode="auto">
              <a:xfrm>
                <a:off x="7757585" y="2139464"/>
                <a:ext cx="554567" cy="853440"/>
              </a:xfrm>
              <a:custGeom>
                <a:avLst/>
                <a:gdLst/>
                <a:ahLst/>
                <a:cxnLst>
                  <a:cxn ang="0">
                    <a:pos x="66" y="15"/>
                  </a:cxn>
                  <a:cxn ang="0">
                    <a:pos x="77" y="38"/>
                  </a:cxn>
                  <a:cxn ang="0">
                    <a:pos x="57" y="53"/>
                  </a:cxn>
                  <a:cxn ang="0">
                    <a:pos x="57" y="112"/>
                  </a:cxn>
                  <a:cxn ang="0">
                    <a:pos x="46" y="72"/>
                  </a:cxn>
                  <a:cxn ang="0">
                    <a:pos x="9" y="111"/>
                  </a:cxn>
                  <a:cxn ang="0">
                    <a:pos x="0" y="218"/>
                  </a:cxn>
                  <a:cxn ang="0">
                    <a:pos x="25" y="272"/>
                  </a:cxn>
                  <a:cxn ang="0">
                    <a:pos x="28" y="299"/>
                  </a:cxn>
                  <a:cxn ang="0">
                    <a:pos x="28" y="321"/>
                  </a:cxn>
                  <a:cxn ang="0">
                    <a:pos x="28" y="341"/>
                  </a:cxn>
                  <a:cxn ang="0">
                    <a:pos x="23" y="375"/>
                  </a:cxn>
                  <a:cxn ang="0">
                    <a:pos x="125" y="369"/>
                  </a:cxn>
                  <a:cxn ang="0">
                    <a:pos x="262" y="357"/>
                  </a:cxn>
                  <a:cxn ang="0">
                    <a:pos x="237" y="348"/>
                  </a:cxn>
                  <a:cxn ang="0">
                    <a:pos x="224" y="329"/>
                  </a:cxn>
                  <a:cxn ang="0">
                    <a:pos x="244" y="312"/>
                  </a:cxn>
                  <a:cxn ang="0">
                    <a:pos x="244" y="291"/>
                  </a:cxn>
                  <a:cxn ang="0">
                    <a:pos x="234" y="272"/>
                  </a:cxn>
                  <a:cxn ang="0">
                    <a:pos x="244" y="260"/>
                  </a:cxn>
                  <a:cxn ang="0">
                    <a:pos x="262" y="262"/>
                  </a:cxn>
                  <a:cxn ang="0">
                    <a:pos x="260" y="209"/>
                  </a:cxn>
                  <a:cxn ang="0">
                    <a:pos x="254" y="178"/>
                  </a:cxn>
                  <a:cxn ang="0">
                    <a:pos x="244" y="160"/>
                  </a:cxn>
                  <a:cxn ang="0">
                    <a:pos x="233" y="146"/>
                  </a:cxn>
                  <a:cxn ang="0">
                    <a:pos x="215" y="144"/>
                  </a:cxn>
                  <a:cxn ang="0">
                    <a:pos x="199" y="144"/>
                  </a:cxn>
                  <a:cxn ang="0">
                    <a:pos x="181" y="168"/>
                  </a:cxn>
                  <a:cxn ang="0">
                    <a:pos x="171" y="176"/>
                  </a:cxn>
                  <a:cxn ang="0">
                    <a:pos x="163" y="178"/>
                  </a:cxn>
                  <a:cxn ang="0">
                    <a:pos x="155" y="174"/>
                  </a:cxn>
                  <a:cxn ang="0">
                    <a:pos x="152" y="164"/>
                  </a:cxn>
                  <a:cxn ang="0">
                    <a:pos x="155" y="154"/>
                  </a:cxn>
                  <a:cxn ang="0">
                    <a:pos x="163" y="146"/>
                  </a:cxn>
                  <a:cxn ang="0">
                    <a:pos x="170" y="144"/>
                  </a:cxn>
                  <a:cxn ang="0">
                    <a:pos x="176" y="143"/>
                  </a:cxn>
                  <a:cxn ang="0">
                    <a:pos x="176" y="128"/>
                  </a:cxn>
                  <a:cxn ang="0">
                    <a:pos x="196" y="112"/>
                  </a:cxn>
                  <a:cxn ang="0">
                    <a:pos x="176" y="63"/>
                  </a:cxn>
                  <a:cxn ang="0">
                    <a:pos x="176" y="39"/>
                  </a:cxn>
                  <a:cxn ang="0">
                    <a:pos x="143" y="31"/>
                  </a:cxn>
                  <a:cxn ang="0">
                    <a:pos x="95" y="0"/>
                  </a:cxn>
                  <a:cxn ang="0">
                    <a:pos x="66" y="15"/>
                  </a:cxn>
                </a:cxnLst>
                <a:rect l="0" t="0" r="r" b="b"/>
                <a:pathLst>
                  <a:path w="262" h="375">
                    <a:moveTo>
                      <a:pt x="66" y="15"/>
                    </a:moveTo>
                    <a:lnTo>
                      <a:pt x="77" y="38"/>
                    </a:lnTo>
                    <a:lnTo>
                      <a:pt x="57" y="53"/>
                    </a:lnTo>
                    <a:lnTo>
                      <a:pt x="57" y="112"/>
                    </a:lnTo>
                    <a:lnTo>
                      <a:pt x="46" y="72"/>
                    </a:lnTo>
                    <a:lnTo>
                      <a:pt x="9" y="111"/>
                    </a:lnTo>
                    <a:lnTo>
                      <a:pt x="0" y="218"/>
                    </a:lnTo>
                    <a:lnTo>
                      <a:pt x="25" y="272"/>
                    </a:lnTo>
                    <a:lnTo>
                      <a:pt x="28" y="299"/>
                    </a:lnTo>
                    <a:lnTo>
                      <a:pt x="28" y="321"/>
                    </a:lnTo>
                    <a:lnTo>
                      <a:pt x="28" y="341"/>
                    </a:lnTo>
                    <a:lnTo>
                      <a:pt x="23" y="375"/>
                    </a:lnTo>
                    <a:lnTo>
                      <a:pt x="125" y="369"/>
                    </a:lnTo>
                    <a:lnTo>
                      <a:pt x="262" y="357"/>
                    </a:lnTo>
                    <a:lnTo>
                      <a:pt x="237" y="348"/>
                    </a:lnTo>
                    <a:lnTo>
                      <a:pt x="224" y="329"/>
                    </a:lnTo>
                    <a:lnTo>
                      <a:pt x="244" y="312"/>
                    </a:lnTo>
                    <a:lnTo>
                      <a:pt x="244" y="291"/>
                    </a:lnTo>
                    <a:lnTo>
                      <a:pt x="234" y="272"/>
                    </a:lnTo>
                    <a:lnTo>
                      <a:pt x="244" y="260"/>
                    </a:lnTo>
                    <a:lnTo>
                      <a:pt x="262" y="262"/>
                    </a:lnTo>
                    <a:lnTo>
                      <a:pt x="260" y="209"/>
                    </a:lnTo>
                    <a:lnTo>
                      <a:pt x="254" y="178"/>
                    </a:lnTo>
                    <a:lnTo>
                      <a:pt x="244" y="160"/>
                    </a:lnTo>
                    <a:lnTo>
                      <a:pt x="233" y="146"/>
                    </a:lnTo>
                    <a:lnTo>
                      <a:pt x="215" y="144"/>
                    </a:lnTo>
                    <a:lnTo>
                      <a:pt x="199" y="144"/>
                    </a:lnTo>
                    <a:lnTo>
                      <a:pt x="181" y="168"/>
                    </a:lnTo>
                    <a:lnTo>
                      <a:pt x="171" y="176"/>
                    </a:lnTo>
                    <a:lnTo>
                      <a:pt x="163" y="178"/>
                    </a:lnTo>
                    <a:lnTo>
                      <a:pt x="155" y="174"/>
                    </a:lnTo>
                    <a:lnTo>
                      <a:pt x="152" y="164"/>
                    </a:lnTo>
                    <a:lnTo>
                      <a:pt x="155" y="154"/>
                    </a:lnTo>
                    <a:lnTo>
                      <a:pt x="163" y="146"/>
                    </a:lnTo>
                    <a:lnTo>
                      <a:pt x="170" y="144"/>
                    </a:lnTo>
                    <a:lnTo>
                      <a:pt x="176" y="143"/>
                    </a:lnTo>
                    <a:lnTo>
                      <a:pt x="176" y="128"/>
                    </a:lnTo>
                    <a:lnTo>
                      <a:pt x="196" y="112"/>
                    </a:lnTo>
                    <a:lnTo>
                      <a:pt x="176" y="63"/>
                    </a:lnTo>
                    <a:lnTo>
                      <a:pt x="176" y="39"/>
                    </a:lnTo>
                    <a:lnTo>
                      <a:pt x="143" y="31"/>
                    </a:lnTo>
                    <a:lnTo>
                      <a:pt x="95" y="0"/>
                    </a:lnTo>
                    <a:lnTo>
                      <a:pt x="66" y="15"/>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0" name="Freeform 359"/>
              <p:cNvSpPr>
                <a:spLocks noChangeArrowheads="1"/>
              </p:cNvSpPr>
              <p:nvPr/>
            </p:nvSpPr>
            <p:spPr bwMode="auto">
              <a:xfrm>
                <a:off x="7152218" y="2834155"/>
                <a:ext cx="603249" cy="1051983"/>
              </a:xfrm>
              <a:custGeom>
                <a:avLst/>
                <a:gdLst/>
                <a:ahLst/>
                <a:cxnLst>
                  <a:cxn ang="0">
                    <a:pos x="53" y="29"/>
                  </a:cxn>
                  <a:cxn ang="0">
                    <a:pos x="217" y="0"/>
                  </a:cxn>
                  <a:cxn ang="0">
                    <a:pos x="242" y="62"/>
                  </a:cxn>
                  <a:cxn ang="0">
                    <a:pos x="276" y="315"/>
                  </a:cxn>
                  <a:cxn ang="0">
                    <a:pos x="285" y="349"/>
                  </a:cxn>
                  <a:cxn ang="0">
                    <a:pos x="260" y="417"/>
                  </a:cxn>
                  <a:cxn ang="0">
                    <a:pos x="260" y="463"/>
                  </a:cxn>
                  <a:cxn ang="0">
                    <a:pos x="230" y="458"/>
                  </a:cxn>
                  <a:cxn ang="0">
                    <a:pos x="230" y="497"/>
                  </a:cxn>
                  <a:cxn ang="0">
                    <a:pos x="201" y="481"/>
                  </a:cxn>
                  <a:cxn ang="0">
                    <a:pos x="185" y="487"/>
                  </a:cxn>
                  <a:cxn ang="0">
                    <a:pos x="160" y="483"/>
                  </a:cxn>
                  <a:cxn ang="0">
                    <a:pos x="144" y="423"/>
                  </a:cxn>
                  <a:cxn ang="0">
                    <a:pos x="111" y="405"/>
                  </a:cxn>
                  <a:cxn ang="0">
                    <a:pos x="111" y="341"/>
                  </a:cxn>
                  <a:cxn ang="0">
                    <a:pos x="77" y="349"/>
                  </a:cxn>
                  <a:cxn ang="0">
                    <a:pos x="60" y="303"/>
                  </a:cxn>
                  <a:cxn ang="0">
                    <a:pos x="0" y="249"/>
                  </a:cxn>
                  <a:cxn ang="0">
                    <a:pos x="44" y="163"/>
                  </a:cxn>
                  <a:cxn ang="0">
                    <a:pos x="31" y="123"/>
                  </a:cxn>
                  <a:cxn ang="0">
                    <a:pos x="74" y="114"/>
                  </a:cxn>
                  <a:cxn ang="0">
                    <a:pos x="77" y="58"/>
                  </a:cxn>
                  <a:cxn ang="0">
                    <a:pos x="53" y="29"/>
                  </a:cxn>
                </a:cxnLst>
                <a:rect l="0" t="0" r="r" b="b"/>
                <a:pathLst>
                  <a:path w="285" h="497">
                    <a:moveTo>
                      <a:pt x="53" y="29"/>
                    </a:moveTo>
                    <a:lnTo>
                      <a:pt x="217" y="0"/>
                    </a:lnTo>
                    <a:lnTo>
                      <a:pt x="242" y="62"/>
                    </a:lnTo>
                    <a:lnTo>
                      <a:pt x="276" y="315"/>
                    </a:lnTo>
                    <a:lnTo>
                      <a:pt x="285" y="349"/>
                    </a:lnTo>
                    <a:lnTo>
                      <a:pt x="260" y="417"/>
                    </a:lnTo>
                    <a:lnTo>
                      <a:pt x="260" y="463"/>
                    </a:lnTo>
                    <a:lnTo>
                      <a:pt x="230" y="458"/>
                    </a:lnTo>
                    <a:lnTo>
                      <a:pt x="230" y="497"/>
                    </a:lnTo>
                    <a:lnTo>
                      <a:pt x="201" y="481"/>
                    </a:lnTo>
                    <a:lnTo>
                      <a:pt x="185" y="487"/>
                    </a:lnTo>
                    <a:lnTo>
                      <a:pt x="160" y="483"/>
                    </a:lnTo>
                    <a:lnTo>
                      <a:pt x="144" y="423"/>
                    </a:lnTo>
                    <a:lnTo>
                      <a:pt x="111" y="405"/>
                    </a:lnTo>
                    <a:lnTo>
                      <a:pt x="111" y="341"/>
                    </a:lnTo>
                    <a:lnTo>
                      <a:pt x="77" y="349"/>
                    </a:lnTo>
                    <a:lnTo>
                      <a:pt x="60" y="303"/>
                    </a:lnTo>
                    <a:lnTo>
                      <a:pt x="0" y="249"/>
                    </a:lnTo>
                    <a:lnTo>
                      <a:pt x="44" y="163"/>
                    </a:lnTo>
                    <a:lnTo>
                      <a:pt x="31" y="123"/>
                    </a:lnTo>
                    <a:lnTo>
                      <a:pt x="74" y="114"/>
                    </a:lnTo>
                    <a:lnTo>
                      <a:pt x="77" y="58"/>
                    </a:lnTo>
                    <a:lnTo>
                      <a:pt x="53" y="29"/>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1" name="Freeform 360"/>
              <p:cNvSpPr>
                <a:spLocks noChangeArrowheads="1"/>
              </p:cNvSpPr>
              <p:nvPr/>
            </p:nvSpPr>
            <p:spPr bwMode="auto">
              <a:xfrm>
                <a:off x="6616700" y="3259604"/>
                <a:ext cx="958851" cy="831851"/>
              </a:xfrm>
              <a:custGeom>
                <a:avLst/>
                <a:gdLst/>
                <a:ahLst/>
                <a:cxnLst>
                  <a:cxn ang="0">
                    <a:pos x="0" y="13"/>
                  </a:cxn>
                  <a:cxn ang="0">
                    <a:pos x="199" y="0"/>
                  </a:cxn>
                  <a:cxn ang="0">
                    <a:pos x="240" y="0"/>
                  </a:cxn>
                  <a:cxn ang="0">
                    <a:pos x="272" y="12"/>
                  </a:cxn>
                  <a:cxn ang="0">
                    <a:pos x="256" y="45"/>
                  </a:cxn>
                  <a:cxn ang="0">
                    <a:pos x="313" y="102"/>
                  </a:cxn>
                  <a:cxn ang="0">
                    <a:pos x="331" y="147"/>
                  </a:cxn>
                  <a:cxn ang="0">
                    <a:pos x="366" y="136"/>
                  </a:cxn>
                  <a:cxn ang="0">
                    <a:pos x="364" y="202"/>
                  </a:cxn>
                  <a:cxn ang="0">
                    <a:pos x="399" y="221"/>
                  </a:cxn>
                  <a:cxn ang="0">
                    <a:pos x="415" y="279"/>
                  </a:cxn>
                  <a:cxn ang="0">
                    <a:pos x="440" y="286"/>
                  </a:cxn>
                  <a:cxn ang="0">
                    <a:pos x="453" y="310"/>
                  </a:cxn>
                  <a:cxn ang="0">
                    <a:pos x="423" y="344"/>
                  </a:cxn>
                  <a:cxn ang="0">
                    <a:pos x="412" y="382"/>
                  </a:cxn>
                  <a:cxn ang="0">
                    <a:pos x="370" y="393"/>
                  </a:cxn>
                  <a:cxn ang="0">
                    <a:pos x="380" y="351"/>
                  </a:cxn>
                  <a:cxn ang="0">
                    <a:pos x="211" y="366"/>
                  </a:cxn>
                  <a:cxn ang="0">
                    <a:pos x="89" y="381"/>
                  </a:cxn>
                  <a:cxn ang="0">
                    <a:pos x="82" y="340"/>
                  </a:cxn>
                  <a:cxn ang="0">
                    <a:pos x="73" y="214"/>
                  </a:cxn>
                  <a:cxn ang="0">
                    <a:pos x="72" y="145"/>
                  </a:cxn>
                  <a:cxn ang="0">
                    <a:pos x="31" y="114"/>
                  </a:cxn>
                  <a:cxn ang="0">
                    <a:pos x="47" y="86"/>
                  </a:cxn>
                  <a:cxn ang="0">
                    <a:pos x="27" y="70"/>
                  </a:cxn>
                  <a:cxn ang="0">
                    <a:pos x="0" y="13"/>
                  </a:cxn>
                </a:cxnLst>
                <a:rect l="0" t="0" r="r" b="b"/>
                <a:pathLst>
                  <a:path w="453" h="393">
                    <a:moveTo>
                      <a:pt x="0" y="13"/>
                    </a:moveTo>
                    <a:lnTo>
                      <a:pt x="199" y="0"/>
                    </a:lnTo>
                    <a:lnTo>
                      <a:pt x="240" y="0"/>
                    </a:lnTo>
                    <a:lnTo>
                      <a:pt x="272" y="12"/>
                    </a:lnTo>
                    <a:lnTo>
                      <a:pt x="256" y="45"/>
                    </a:lnTo>
                    <a:lnTo>
                      <a:pt x="313" y="102"/>
                    </a:lnTo>
                    <a:lnTo>
                      <a:pt x="331" y="147"/>
                    </a:lnTo>
                    <a:lnTo>
                      <a:pt x="366" y="136"/>
                    </a:lnTo>
                    <a:lnTo>
                      <a:pt x="364" y="202"/>
                    </a:lnTo>
                    <a:lnTo>
                      <a:pt x="399" y="221"/>
                    </a:lnTo>
                    <a:lnTo>
                      <a:pt x="415" y="279"/>
                    </a:lnTo>
                    <a:lnTo>
                      <a:pt x="440" y="286"/>
                    </a:lnTo>
                    <a:lnTo>
                      <a:pt x="453" y="310"/>
                    </a:lnTo>
                    <a:lnTo>
                      <a:pt x="423" y="344"/>
                    </a:lnTo>
                    <a:lnTo>
                      <a:pt x="412" y="382"/>
                    </a:lnTo>
                    <a:lnTo>
                      <a:pt x="370" y="393"/>
                    </a:lnTo>
                    <a:lnTo>
                      <a:pt x="380" y="351"/>
                    </a:lnTo>
                    <a:lnTo>
                      <a:pt x="211" y="366"/>
                    </a:lnTo>
                    <a:lnTo>
                      <a:pt x="89" y="381"/>
                    </a:lnTo>
                    <a:lnTo>
                      <a:pt x="82" y="340"/>
                    </a:lnTo>
                    <a:lnTo>
                      <a:pt x="73" y="214"/>
                    </a:lnTo>
                    <a:lnTo>
                      <a:pt x="72" y="145"/>
                    </a:lnTo>
                    <a:lnTo>
                      <a:pt x="31" y="114"/>
                    </a:lnTo>
                    <a:lnTo>
                      <a:pt x="47" y="86"/>
                    </a:lnTo>
                    <a:lnTo>
                      <a:pt x="27" y="70"/>
                    </a:lnTo>
                    <a:lnTo>
                      <a:pt x="0" y="13"/>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2" name="Freeform 361"/>
              <p:cNvSpPr>
                <a:spLocks noChangeArrowheads="1"/>
              </p:cNvSpPr>
              <p:nvPr/>
            </p:nvSpPr>
            <p:spPr bwMode="auto">
              <a:xfrm>
                <a:off x="7664451" y="2912471"/>
                <a:ext cx="467783" cy="806451"/>
              </a:xfrm>
              <a:custGeom>
                <a:avLst/>
                <a:gdLst/>
                <a:ahLst/>
                <a:cxnLst>
                  <a:cxn ang="0">
                    <a:pos x="0" y="28"/>
                  </a:cxn>
                  <a:cxn ang="0">
                    <a:pos x="26" y="41"/>
                  </a:cxn>
                  <a:cxn ang="0">
                    <a:pos x="49" y="38"/>
                  </a:cxn>
                  <a:cxn ang="0">
                    <a:pos x="59" y="32"/>
                  </a:cxn>
                  <a:cxn ang="0">
                    <a:pos x="65" y="8"/>
                  </a:cxn>
                  <a:cxn ang="0">
                    <a:pos x="172" y="0"/>
                  </a:cxn>
                  <a:cxn ang="0">
                    <a:pos x="221" y="270"/>
                  </a:cxn>
                  <a:cxn ang="0">
                    <a:pos x="217" y="267"/>
                  </a:cxn>
                  <a:cxn ang="0">
                    <a:pos x="182" y="283"/>
                  </a:cxn>
                  <a:cxn ang="0">
                    <a:pos x="155" y="354"/>
                  </a:cxn>
                  <a:cxn ang="0">
                    <a:pos x="117" y="344"/>
                  </a:cxn>
                  <a:cxn ang="0">
                    <a:pos x="72" y="372"/>
                  </a:cxn>
                  <a:cxn ang="0">
                    <a:pos x="14" y="381"/>
                  </a:cxn>
                  <a:cxn ang="0">
                    <a:pos x="40" y="311"/>
                  </a:cxn>
                  <a:cxn ang="0">
                    <a:pos x="30" y="270"/>
                  </a:cxn>
                  <a:cxn ang="0">
                    <a:pos x="0" y="28"/>
                  </a:cxn>
                </a:cxnLst>
                <a:rect l="0" t="0" r="r" b="b"/>
                <a:pathLst>
                  <a:path w="221" h="381">
                    <a:moveTo>
                      <a:pt x="0" y="28"/>
                    </a:moveTo>
                    <a:lnTo>
                      <a:pt x="26" y="41"/>
                    </a:lnTo>
                    <a:lnTo>
                      <a:pt x="49" y="38"/>
                    </a:lnTo>
                    <a:lnTo>
                      <a:pt x="59" y="32"/>
                    </a:lnTo>
                    <a:lnTo>
                      <a:pt x="65" y="8"/>
                    </a:lnTo>
                    <a:lnTo>
                      <a:pt x="172" y="0"/>
                    </a:lnTo>
                    <a:lnTo>
                      <a:pt x="221" y="270"/>
                    </a:lnTo>
                    <a:lnTo>
                      <a:pt x="217" y="267"/>
                    </a:lnTo>
                    <a:lnTo>
                      <a:pt x="182" y="283"/>
                    </a:lnTo>
                    <a:lnTo>
                      <a:pt x="155" y="354"/>
                    </a:lnTo>
                    <a:lnTo>
                      <a:pt x="117" y="344"/>
                    </a:lnTo>
                    <a:lnTo>
                      <a:pt x="72" y="372"/>
                    </a:lnTo>
                    <a:lnTo>
                      <a:pt x="14" y="381"/>
                    </a:lnTo>
                    <a:lnTo>
                      <a:pt x="40" y="311"/>
                    </a:lnTo>
                    <a:lnTo>
                      <a:pt x="30" y="270"/>
                    </a:lnTo>
                    <a:lnTo>
                      <a:pt x="0" y="28"/>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3" name="Freeform 362"/>
              <p:cNvSpPr>
                <a:spLocks noChangeArrowheads="1"/>
              </p:cNvSpPr>
              <p:nvPr/>
            </p:nvSpPr>
            <p:spPr bwMode="auto">
              <a:xfrm>
                <a:off x="8026401" y="2789704"/>
                <a:ext cx="599017" cy="731520"/>
              </a:xfrm>
              <a:custGeom>
                <a:avLst/>
                <a:gdLst/>
                <a:ahLst/>
                <a:cxnLst>
                  <a:cxn ang="0">
                    <a:pos x="0" y="76"/>
                  </a:cxn>
                  <a:cxn ang="0">
                    <a:pos x="129" y="63"/>
                  </a:cxn>
                  <a:cxn ang="0">
                    <a:pos x="155" y="70"/>
                  </a:cxn>
                  <a:cxn ang="0">
                    <a:pos x="215" y="39"/>
                  </a:cxn>
                  <a:cxn ang="0">
                    <a:pos x="228" y="12"/>
                  </a:cxn>
                  <a:cxn ang="0">
                    <a:pos x="264" y="0"/>
                  </a:cxn>
                  <a:cxn ang="0">
                    <a:pos x="283" y="129"/>
                  </a:cxn>
                  <a:cxn ang="0">
                    <a:pos x="269" y="144"/>
                  </a:cxn>
                  <a:cxn ang="0">
                    <a:pos x="273" y="235"/>
                  </a:cxn>
                  <a:cxn ang="0">
                    <a:pos x="244" y="242"/>
                  </a:cxn>
                  <a:cxn ang="0">
                    <a:pos x="228" y="292"/>
                  </a:cxn>
                  <a:cxn ang="0">
                    <a:pos x="207" y="286"/>
                  </a:cxn>
                  <a:cxn ang="0">
                    <a:pos x="199" y="344"/>
                  </a:cxn>
                  <a:cxn ang="0">
                    <a:pos x="167" y="320"/>
                  </a:cxn>
                  <a:cxn ang="0">
                    <a:pos x="105" y="335"/>
                  </a:cxn>
                  <a:cxn ang="0">
                    <a:pos x="78" y="313"/>
                  </a:cxn>
                  <a:cxn ang="0">
                    <a:pos x="43" y="312"/>
                  </a:cxn>
                  <a:cxn ang="0">
                    <a:pos x="24" y="215"/>
                  </a:cxn>
                  <a:cxn ang="0">
                    <a:pos x="0" y="76"/>
                  </a:cxn>
                </a:cxnLst>
                <a:rect l="0" t="0" r="r" b="b"/>
                <a:pathLst>
                  <a:path w="283" h="344">
                    <a:moveTo>
                      <a:pt x="0" y="76"/>
                    </a:moveTo>
                    <a:lnTo>
                      <a:pt x="129" y="63"/>
                    </a:lnTo>
                    <a:lnTo>
                      <a:pt x="155" y="70"/>
                    </a:lnTo>
                    <a:lnTo>
                      <a:pt x="215" y="39"/>
                    </a:lnTo>
                    <a:lnTo>
                      <a:pt x="228" y="12"/>
                    </a:lnTo>
                    <a:lnTo>
                      <a:pt x="264" y="0"/>
                    </a:lnTo>
                    <a:lnTo>
                      <a:pt x="283" y="129"/>
                    </a:lnTo>
                    <a:lnTo>
                      <a:pt x="269" y="144"/>
                    </a:lnTo>
                    <a:lnTo>
                      <a:pt x="273" y="235"/>
                    </a:lnTo>
                    <a:lnTo>
                      <a:pt x="244" y="242"/>
                    </a:lnTo>
                    <a:lnTo>
                      <a:pt x="228" y="292"/>
                    </a:lnTo>
                    <a:lnTo>
                      <a:pt x="207" y="286"/>
                    </a:lnTo>
                    <a:lnTo>
                      <a:pt x="199" y="344"/>
                    </a:lnTo>
                    <a:lnTo>
                      <a:pt x="167" y="320"/>
                    </a:lnTo>
                    <a:lnTo>
                      <a:pt x="105" y="335"/>
                    </a:lnTo>
                    <a:lnTo>
                      <a:pt x="78" y="313"/>
                    </a:lnTo>
                    <a:lnTo>
                      <a:pt x="43" y="312"/>
                    </a:lnTo>
                    <a:lnTo>
                      <a:pt x="24" y="215"/>
                    </a:lnTo>
                    <a:lnTo>
                      <a:pt x="0" y="76"/>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4" name="Freeform 363"/>
              <p:cNvSpPr>
                <a:spLocks noChangeArrowheads="1"/>
              </p:cNvSpPr>
              <p:nvPr/>
            </p:nvSpPr>
            <p:spPr bwMode="auto">
              <a:xfrm>
                <a:off x="7488767" y="3399304"/>
                <a:ext cx="1062567" cy="620184"/>
              </a:xfrm>
              <a:custGeom>
                <a:avLst/>
                <a:gdLst/>
                <a:ahLst/>
                <a:cxnLst>
                  <a:cxn ang="0">
                    <a:pos x="0" y="293"/>
                  </a:cxn>
                  <a:cxn ang="0">
                    <a:pos x="122" y="274"/>
                  </a:cxn>
                  <a:cxn ang="0">
                    <a:pos x="122" y="261"/>
                  </a:cxn>
                  <a:cxn ang="0">
                    <a:pos x="417" y="220"/>
                  </a:cxn>
                  <a:cxn ang="0">
                    <a:pos x="421" y="197"/>
                  </a:cxn>
                  <a:cxn ang="0">
                    <a:pos x="465" y="180"/>
                  </a:cxn>
                  <a:cxn ang="0">
                    <a:pos x="470" y="156"/>
                  </a:cxn>
                  <a:cxn ang="0">
                    <a:pos x="488" y="148"/>
                  </a:cxn>
                  <a:cxn ang="0">
                    <a:pos x="502" y="114"/>
                  </a:cxn>
                  <a:cxn ang="0">
                    <a:pos x="461" y="78"/>
                  </a:cxn>
                  <a:cxn ang="0">
                    <a:pos x="454" y="33"/>
                  </a:cxn>
                  <a:cxn ang="0">
                    <a:pos x="421" y="9"/>
                  </a:cxn>
                  <a:cxn ang="0">
                    <a:pos x="356" y="23"/>
                  </a:cxn>
                  <a:cxn ang="0">
                    <a:pos x="326" y="1"/>
                  </a:cxn>
                  <a:cxn ang="0">
                    <a:pos x="297" y="0"/>
                  </a:cxn>
                  <a:cxn ang="0">
                    <a:pos x="302" y="33"/>
                  </a:cxn>
                  <a:cxn ang="0">
                    <a:pos x="261" y="49"/>
                  </a:cxn>
                  <a:cxn ang="0">
                    <a:pos x="234" y="122"/>
                  </a:cxn>
                  <a:cxn ang="0">
                    <a:pos x="199" y="110"/>
                  </a:cxn>
                  <a:cxn ang="0">
                    <a:pos x="154" y="138"/>
                  </a:cxn>
                  <a:cxn ang="0">
                    <a:pos x="97" y="148"/>
                  </a:cxn>
                  <a:cxn ang="0">
                    <a:pos x="97" y="189"/>
                  </a:cxn>
                  <a:cxn ang="0">
                    <a:pos x="68" y="187"/>
                  </a:cxn>
                  <a:cxn ang="0">
                    <a:pos x="70" y="224"/>
                  </a:cxn>
                  <a:cxn ang="0">
                    <a:pos x="41" y="209"/>
                  </a:cxn>
                  <a:cxn ang="0">
                    <a:pos x="23" y="216"/>
                  </a:cxn>
                  <a:cxn ang="0">
                    <a:pos x="38" y="241"/>
                  </a:cxn>
                  <a:cxn ang="0">
                    <a:pos x="7" y="274"/>
                  </a:cxn>
                  <a:cxn ang="0">
                    <a:pos x="0" y="293"/>
                  </a:cxn>
                </a:cxnLst>
                <a:rect l="0" t="0" r="r" b="b"/>
                <a:pathLst>
                  <a:path w="502" h="293">
                    <a:moveTo>
                      <a:pt x="0" y="293"/>
                    </a:moveTo>
                    <a:lnTo>
                      <a:pt x="122" y="274"/>
                    </a:lnTo>
                    <a:lnTo>
                      <a:pt x="122" y="261"/>
                    </a:lnTo>
                    <a:lnTo>
                      <a:pt x="417" y="220"/>
                    </a:lnTo>
                    <a:lnTo>
                      <a:pt x="421" y="197"/>
                    </a:lnTo>
                    <a:lnTo>
                      <a:pt x="465" y="180"/>
                    </a:lnTo>
                    <a:lnTo>
                      <a:pt x="470" y="156"/>
                    </a:lnTo>
                    <a:lnTo>
                      <a:pt x="488" y="148"/>
                    </a:lnTo>
                    <a:lnTo>
                      <a:pt x="502" y="114"/>
                    </a:lnTo>
                    <a:lnTo>
                      <a:pt x="461" y="78"/>
                    </a:lnTo>
                    <a:lnTo>
                      <a:pt x="454" y="33"/>
                    </a:lnTo>
                    <a:lnTo>
                      <a:pt x="421" y="9"/>
                    </a:lnTo>
                    <a:lnTo>
                      <a:pt x="356" y="23"/>
                    </a:lnTo>
                    <a:lnTo>
                      <a:pt x="326" y="1"/>
                    </a:lnTo>
                    <a:lnTo>
                      <a:pt x="297" y="0"/>
                    </a:lnTo>
                    <a:lnTo>
                      <a:pt x="302" y="33"/>
                    </a:lnTo>
                    <a:lnTo>
                      <a:pt x="261" y="49"/>
                    </a:lnTo>
                    <a:lnTo>
                      <a:pt x="234" y="122"/>
                    </a:lnTo>
                    <a:lnTo>
                      <a:pt x="199" y="110"/>
                    </a:lnTo>
                    <a:lnTo>
                      <a:pt x="154" y="138"/>
                    </a:lnTo>
                    <a:lnTo>
                      <a:pt x="97" y="148"/>
                    </a:lnTo>
                    <a:lnTo>
                      <a:pt x="97" y="189"/>
                    </a:lnTo>
                    <a:lnTo>
                      <a:pt x="68" y="187"/>
                    </a:lnTo>
                    <a:lnTo>
                      <a:pt x="70" y="224"/>
                    </a:lnTo>
                    <a:lnTo>
                      <a:pt x="41" y="209"/>
                    </a:lnTo>
                    <a:lnTo>
                      <a:pt x="23" y="216"/>
                    </a:lnTo>
                    <a:lnTo>
                      <a:pt x="38" y="241"/>
                    </a:lnTo>
                    <a:lnTo>
                      <a:pt x="7" y="274"/>
                    </a:lnTo>
                    <a:lnTo>
                      <a:pt x="0" y="293"/>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15" name="Freeform 364"/>
              <p:cNvSpPr>
                <a:spLocks noChangeArrowheads="1"/>
              </p:cNvSpPr>
              <p:nvPr/>
            </p:nvSpPr>
            <p:spPr bwMode="auto">
              <a:xfrm>
                <a:off x="7421033" y="3807821"/>
                <a:ext cx="1219200" cy="465667"/>
              </a:xfrm>
              <a:custGeom>
                <a:avLst/>
                <a:gdLst/>
                <a:ahLst/>
                <a:cxnLst>
                  <a:cxn ang="0">
                    <a:pos x="35" y="101"/>
                  </a:cxn>
                  <a:cxn ang="0">
                    <a:pos x="35" y="104"/>
                  </a:cxn>
                  <a:cxn ang="0">
                    <a:pos x="25" y="125"/>
                  </a:cxn>
                  <a:cxn ang="0">
                    <a:pos x="36" y="152"/>
                  </a:cxn>
                  <a:cxn ang="0">
                    <a:pos x="0" y="178"/>
                  </a:cxn>
                  <a:cxn ang="0">
                    <a:pos x="7" y="220"/>
                  </a:cxn>
                  <a:cxn ang="0">
                    <a:pos x="158" y="207"/>
                  </a:cxn>
                  <a:cxn ang="0">
                    <a:pos x="338" y="186"/>
                  </a:cxn>
                  <a:cxn ang="0">
                    <a:pos x="428" y="168"/>
                  </a:cxn>
                  <a:cxn ang="0">
                    <a:pos x="446" y="111"/>
                  </a:cxn>
                  <a:cxn ang="0">
                    <a:pos x="478" y="109"/>
                  </a:cxn>
                  <a:cxn ang="0">
                    <a:pos x="576" y="0"/>
                  </a:cxn>
                  <a:cxn ang="0">
                    <a:pos x="449" y="27"/>
                  </a:cxn>
                  <a:cxn ang="0">
                    <a:pos x="151" y="72"/>
                  </a:cxn>
                  <a:cxn ang="0">
                    <a:pos x="154" y="85"/>
                  </a:cxn>
                  <a:cxn ang="0">
                    <a:pos x="35" y="101"/>
                  </a:cxn>
                </a:cxnLst>
                <a:rect l="0" t="0" r="r" b="b"/>
                <a:pathLst>
                  <a:path w="576" h="220">
                    <a:moveTo>
                      <a:pt x="35" y="101"/>
                    </a:moveTo>
                    <a:lnTo>
                      <a:pt x="35" y="104"/>
                    </a:lnTo>
                    <a:lnTo>
                      <a:pt x="25" y="125"/>
                    </a:lnTo>
                    <a:lnTo>
                      <a:pt x="36" y="152"/>
                    </a:lnTo>
                    <a:lnTo>
                      <a:pt x="0" y="178"/>
                    </a:lnTo>
                    <a:lnTo>
                      <a:pt x="7" y="220"/>
                    </a:lnTo>
                    <a:lnTo>
                      <a:pt x="158" y="207"/>
                    </a:lnTo>
                    <a:lnTo>
                      <a:pt x="338" y="186"/>
                    </a:lnTo>
                    <a:lnTo>
                      <a:pt x="428" y="168"/>
                    </a:lnTo>
                    <a:lnTo>
                      <a:pt x="446" y="111"/>
                    </a:lnTo>
                    <a:lnTo>
                      <a:pt x="478" y="109"/>
                    </a:lnTo>
                    <a:lnTo>
                      <a:pt x="576" y="0"/>
                    </a:lnTo>
                    <a:lnTo>
                      <a:pt x="449" y="27"/>
                    </a:lnTo>
                    <a:lnTo>
                      <a:pt x="151" y="72"/>
                    </a:lnTo>
                    <a:lnTo>
                      <a:pt x="154" y="85"/>
                    </a:lnTo>
                    <a:lnTo>
                      <a:pt x="35" y="10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6" name="Freeform 365"/>
              <p:cNvSpPr>
                <a:spLocks noChangeArrowheads="1"/>
              </p:cNvSpPr>
              <p:nvPr/>
            </p:nvSpPr>
            <p:spPr bwMode="auto">
              <a:xfrm>
                <a:off x="7304617" y="4239622"/>
                <a:ext cx="497416" cy="918633"/>
              </a:xfrm>
              <a:custGeom>
                <a:avLst/>
                <a:gdLst/>
                <a:ahLst/>
                <a:cxnLst>
                  <a:cxn ang="0">
                    <a:pos x="65" y="13"/>
                  </a:cxn>
                  <a:cxn ang="0">
                    <a:pos x="30" y="87"/>
                  </a:cxn>
                  <a:cxn ang="0">
                    <a:pos x="0" y="136"/>
                  </a:cxn>
                  <a:cxn ang="0">
                    <a:pos x="9" y="193"/>
                  </a:cxn>
                  <a:cxn ang="0">
                    <a:pos x="46" y="270"/>
                  </a:cxn>
                  <a:cxn ang="0">
                    <a:pos x="17" y="349"/>
                  </a:cxn>
                  <a:cxn ang="0">
                    <a:pos x="5" y="391"/>
                  </a:cxn>
                  <a:cxn ang="0">
                    <a:pos x="143" y="373"/>
                  </a:cxn>
                  <a:cxn ang="0">
                    <a:pos x="149" y="428"/>
                  </a:cxn>
                  <a:cxn ang="0">
                    <a:pos x="177" y="434"/>
                  </a:cxn>
                  <a:cxn ang="0">
                    <a:pos x="184" y="406"/>
                  </a:cxn>
                  <a:cxn ang="0">
                    <a:pos x="235" y="398"/>
                  </a:cxn>
                  <a:cxn ang="0">
                    <a:pos x="223" y="311"/>
                  </a:cxn>
                  <a:cxn ang="0">
                    <a:pos x="222" y="0"/>
                  </a:cxn>
                  <a:cxn ang="0">
                    <a:pos x="65" y="13"/>
                  </a:cxn>
                </a:cxnLst>
                <a:rect l="0" t="0" r="r" b="b"/>
                <a:pathLst>
                  <a:path w="235" h="434">
                    <a:moveTo>
                      <a:pt x="65" y="13"/>
                    </a:moveTo>
                    <a:lnTo>
                      <a:pt x="30" y="87"/>
                    </a:lnTo>
                    <a:lnTo>
                      <a:pt x="0" y="136"/>
                    </a:lnTo>
                    <a:lnTo>
                      <a:pt x="9" y="193"/>
                    </a:lnTo>
                    <a:lnTo>
                      <a:pt x="46" y="270"/>
                    </a:lnTo>
                    <a:lnTo>
                      <a:pt x="17" y="349"/>
                    </a:lnTo>
                    <a:lnTo>
                      <a:pt x="5" y="391"/>
                    </a:lnTo>
                    <a:lnTo>
                      <a:pt x="143" y="373"/>
                    </a:lnTo>
                    <a:lnTo>
                      <a:pt x="149" y="428"/>
                    </a:lnTo>
                    <a:lnTo>
                      <a:pt x="177" y="434"/>
                    </a:lnTo>
                    <a:lnTo>
                      <a:pt x="184" y="406"/>
                    </a:lnTo>
                    <a:lnTo>
                      <a:pt x="235" y="398"/>
                    </a:lnTo>
                    <a:lnTo>
                      <a:pt x="223" y="311"/>
                    </a:lnTo>
                    <a:lnTo>
                      <a:pt x="222" y="0"/>
                    </a:lnTo>
                    <a:lnTo>
                      <a:pt x="65" y="1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7" name="Freeform 366"/>
              <p:cNvSpPr>
                <a:spLocks noChangeArrowheads="1"/>
              </p:cNvSpPr>
              <p:nvPr/>
            </p:nvSpPr>
            <p:spPr bwMode="auto">
              <a:xfrm>
                <a:off x="7768167" y="4193055"/>
                <a:ext cx="567267" cy="929216"/>
              </a:xfrm>
              <a:custGeom>
                <a:avLst/>
                <a:gdLst/>
                <a:ahLst/>
                <a:cxnLst>
                  <a:cxn ang="0">
                    <a:pos x="0" y="22"/>
                  </a:cxn>
                  <a:cxn ang="0">
                    <a:pos x="174" y="0"/>
                  </a:cxn>
                  <a:cxn ang="0">
                    <a:pos x="229" y="203"/>
                  </a:cxn>
                  <a:cxn ang="0">
                    <a:pos x="268" y="235"/>
                  </a:cxn>
                  <a:cxn ang="0">
                    <a:pos x="237" y="296"/>
                  </a:cxn>
                  <a:cxn ang="0">
                    <a:pos x="266" y="353"/>
                  </a:cxn>
                  <a:cxn ang="0">
                    <a:pos x="89" y="374"/>
                  </a:cxn>
                  <a:cxn ang="0">
                    <a:pos x="97" y="422"/>
                  </a:cxn>
                  <a:cxn ang="0">
                    <a:pos x="71" y="439"/>
                  </a:cxn>
                  <a:cxn ang="0">
                    <a:pos x="51" y="377"/>
                  </a:cxn>
                  <a:cxn ang="0">
                    <a:pos x="39" y="428"/>
                  </a:cxn>
                  <a:cxn ang="0">
                    <a:pos x="16" y="422"/>
                  </a:cxn>
                  <a:cxn ang="0">
                    <a:pos x="8" y="371"/>
                  </a:cxn>
                  <a:cxn ang="0">
                    <a:pos x="3" y="328"/>
                  </a:cxn>
                  <a:cxn ang="0">
                    <a:pos x="0" y="22"/>
                  </a:cxn>
                </a:cxnLst>
                <a:rect l="0" t="0" r="r" b="b"/>
                <a:pathLst>
                  <a:path w="268" h="439">
                    <a:moveTo>
                      <a:pt x="0" y="22"/>
                    </a:moveTo>
                    <a:lnTo>
                      <a:pt x="174" y="0"/>
                    </a:lnTo>
                    <a:lnTo>
                      <a:pt x="229" y="203"/>
                    </a:lnTo>
                    <a:lnTo>
                      <a:pt x="268" y="235"/>
                    </a:lnTo>
                    <a:lnTo>
                      <a:pt x="237" y="296"/>
                    </a:lnTo>
                    <a:lnTo>
                      <a:pt x="266" y="353"/>
                    </a:lnTo>
                    <a:lnTo>
                      <a:pt x="89" y="374"/>
                    </a:lnTo>
                    <a:lnTo>
                      <a:pt x="97" y="422"/>
                    </a:lnTo>
                    <a:lnTo>
                      <a:pt x="71" y="439"/>
                    </a:lnTo>
                    <a:lnTo>
                      <a:pt x="51" y="377"/>
                    </a:lnTo>
                    <a:lnTo>
                      <a:pt x="39" y="428"/>
                    </a:lnTo>
                    <a:lnTo>
                      <a:pt x="16" y="422"/>
                    </a:lnTo>
                    <a:lnTo>
                      <a:pt x="8" y="371"/>
                    </a:lnTo>
                    <a:lnTo>
                      <a:pt x="3" y="328"/>
                    </a:lnTo>
                    <a:lnTo>
                      <a:pt x="0" y="22"/>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18" name="Freeform 367"/>
              <p:cNvSpPr>
                <a:spLocks noChangeArrowheads="1"/>
              </p:cNvSpPr>
              <p:nvPr/>
            </p:nvSpPr>
            <p:spPr bwMode="auto">
              <a:xfrm>
                <a:off x="8136467" y="4152837"/>
                <a:ext cx="778933" cy="848784"/>
              </a:xfrm>
              <a:custGeom>
                <a:avLst/>
                <a:gdLst/>
                <a:ahLst/>
                <a:cxnLst>
                  <a:cxn ang="0">
                    <a:pos x="0" y="24"/>
                  </a:cxn>
                  <a:cxn ang="0">
                    <a:pos x="4" y="24"/>
                  </a:cxn>
                  <a:cxn ang="0">
                    <a:pos x="90" y="7"/>
                  </a:cxn>
                  <a:cxn ang="0">
                    <a:pos x="165" y="0"/>
                  </a:cxn>
                  <a:cxn ang="0">
                    <a:pos x="155" y="20"/>
                  </a:cxn>
                  <a:cxn ang="0">
                    <a:pos x="178" y="20"/>
                  </a:cxn>
                  <a:cxn ang="0">
                    <a:pos x="308" y="143"/>
                  </a:cxn>
                  <a:cxn ang="0">
                    <a:pos x="360" y="224"/>
                  </a:cxn>
                  <a:cxn ang="0">
                    <a:pos x="368" y="278"/>
                  </a:cxn>
                  <a:cxn ang="0">
                    <a:pos x="349" y="291"/>
                  </a:cxn>
                  <a:cxn ang="0">
                    <a:pos x="360" y="345"/>
                  </a:cxn>
                  <a:cxn ang="0">
                    <a:pos x="323" y="348"/>
                  </a:cxn>
                  <a:cxn ang="0">
                    <a:pos x="323" y="394"/>
                  </a:cxn>
                  <a:cxn ang="0">
                    <a:pos x="294" y="372"/>
                  </a:cxn>
                  <a:cxn ang="0">
                    <a:pos x="106" y="401"/>
                  </a:cxn>
                  <a:cxn ang="0">
                    <a:pos x="63" y="315"/>
                  </a:cxn>
                  <a:cxn ang="0">
                    <a:pos x="92" y="255"/>
                  </a:cxn>
                  <a:cxn ang="0">
                    <a:pos x="53" y="225"/>
                  </a:cxn>
                  <a:cxn ang="0">
                    <a:pos x="0" y="24"/>
                  </a:cxn>
                </a:cxnLst>
                <a:rect l="0" t="0" r="r" b="b"/>
                <a:pathLst>
                  <a:path w="368" h="401">
                    <a:moveTo>
                      <a:pt x="0" y="24"/>
                    </a:moveTo>
                    <a:lnTo>
                      <a:pt x="4" y="24"/>
                    </a:lnTo>
                    <a:lnTo>
                      <a:pt x="90" y="7"/>
                    </a:lnTo>
                    <a:lnTo>
                      <a:pt x="165" y="0"/>
                    </a:lnTo>
                    <a:lnTo>
                      <a:pt x="155" y="20"/>
                    </a:lnTo>
                    <a:lnTo>
                      <a:pt x="178" y="20"/>
                    </a:lnTo>
                    <a:lnTo>
                      <a:pt x="308" y="143"/>
                    </a:lnTo>
                    <a:lnTo>
                      <a:pt x="360" y="224"/>
                    </a:lnTo>
                    <a:lnTo>
                      <a:pt x="368" y="278"/>
                    </a:lnTo>
                    <a:lnTo>
                      <a:pt x="349" y="291"/>
                    </a:lnTo>
                    <a:lnTo>
                      <a:pt x="360" y="345"/>
                    </a:lnTo>
                    <a:lnTo>
                      <a:pt x="323" y="348"/>
                    </a:lnTo>
                    <a:lnTo>
                      <a:pt x="323" y="394"/>
                    </a:lnTo>
                    <a:lnTo>
                      <a:pt x="294" y="372"/>
                    </a:lnTo>
                    <a:lnTo>
                      <a:pt x="106" y="401"/>
                    </a:lnTo>
                    <a:lnTo>
                      <a:pt x="63" y="315"/>
                    </a:lnTo>
                    <a:lnTo>
                      <a:pt x="92" y="255"/>
                    </a:lnTo>
                    <a:lnTo>
                      <a:pt x="53" y="225"/>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19" name="Freeform 368"/>
              <p:cNvSpPr>
                <a:spLocks noChangeArrowheads="1"/>
              </p:cNvSpPr>
              <p:nvPr/>
            </p:nvSpPr>
            <p:spPr bwMode="auto">
              <a:xfrm>
                <a:off x="8464551" y="4034304"/>
                <a:ext cx="711200" cy="592667"/>
              </a:xfrm>
              <a:custGeom>
                <a:avLst/>
                <a:gdLst/>
                <a:ahLst/>
                <a:cxnLst>
                  <a:cxn ang="0">
                    <a:pos x="12" y="51"/>
                  </a:cxn>
                  <a:cxn ang="0">
                    <a:pos x="38" y="23"/>
                  </a:cxn>
                  <a:cxn ang="0">
                    <a:pos x="140" y="0"/>
                  </a:cxn>
                  <a:cxn ang="0">
                    <a:pos x="170" y="16"/>
                  </a:cxn>
                  <a:cxn ang="0">
                    <a:pos x="235" y="4"/>
                  </a:cxn>
                  <a:cxn ang="0">
                    <a:pos x="288" y="44"/>
                  </a:cxn>
                  <a:cxn ang="0">
                    <a:pos x="336" y="76"/>
                  </a:cxn>
                  <a:cxn ang="0">
                    <a:pos x="309" y="158"/>
                  </a:cxn>
                  <a:cxn ang="0">
                    <a:pos x="268" y="202"/>
                  </a:cxn>
                  <a:cxn ang="0">
                    <a:pos x="225" y="215"/>
                  </a:cxn>
                  <a:cxn ang="0">
                    <a:pos x="233" y="248"/>
                  </a:cxn>
                  <a:cxn ang="0">
                    <a:pos x="205" y="280"/>
                  </a:cxn>
                  <a:cxn ang="0">
                    <a:pos x="153" y="202"/>
                  </a:cxn>
                  <a:cxn ang="0">
                    <a:pos x="21" y="76"/>
                  </a:cxn>
                  <a:cxn ang="0">
                    <a:pos x="0" y="76"/>
                  </a:cxn>
                  <a:cxn ang="0">
                    <a:pos x="12" y="51"/>
                  </a:cxn>
                </a:cxnLst>
                <a:rect l="0" t="0" r="r" b="b"/>
                <a:pathLst>
                  <a:path w="336" h="280">
                    <a:moveTo>
                      <a:pt x="12" y="51"/>
                    </a:moveTo>
                    <a:lnTo>
                      <a:pt x="38" y="23"/>
                    </a:lnTo>
                    <a:lnTo>
                      <a:pt x="140" y="0"/>
                    </a:lnTo>
                    <a:lnTo>
                      <a:pt x="170" y="16"/>
                    </a:lnTo>
                    <a:lnTo>
                      <a:pt x="235" y="4"/>
                    </a:lnTo>
                    <a:lnTo>
                      <a:pt x="288" y="44"/>
                    </a:lnTo>
                    <a:lnTo>
                      <a:pt x="336" y="76"/>
                    </a:lnTo>
                    <a:lnTo>
                      <a:pt x="309" y="158"/>
                    </a:lnTo>
                    <a:lnTo>
                      <a:pt x="268" y="202"/>
                    </a:lnTo>
                    <a:lnTo>
                      <a:pt x="225" y="215"/>
                    </a:lnTo>
                    <a:lnTo>
                      <a:pt x="233" y="248"/>
                    </a:lnTo>
                    <a:lnTo>
                      <a:pt x="205" y="280"/>
                    </a:lnTo>
                    <a:lnTo>
                      <a:pt x="153" y="202"/>
                    </a:lnTo>
                    <a:lnTo>
                      <a:pt x="21" y="76"/>
                    </a:lnTo>
                    <a:lnTo>
                      <a:pt x="0" y="76"/>
                    </a:lnTo>
                    <a:lnTo>
                      <a:pt x="12" y="51"/>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0" name="Freeform 369"/>
              <p:cNvSpPr>
                <a:spLocks noChangeArrowheads="1"/>
              </p:cNvSpPr>
              <p:nvPr/>
            </p:nvSpPr>
            <p:spPr bwMode="auto">
              <a:xfrm>
                <a:off x="7956551" y="4883088"/>
                <a:ext cx="1331383" cy="956733"/>
              </a:xfrm>
              <a:custGeom>
                <a:avLst/>
                <a:gdLst/>
                <a:ahLst/>
                <a:cxnLst>
                  <a:cxn ang="0">
                    <a:pos x="0" y="44"/>
                  </a:cxn>
                  <a:cxn ang="0">
                    <a:pos x="173" y="27"/>
                  </a:cxn>
                  <a:cxn ang="0">
                    <a:pos x="191" y="56"/>
                  </a:cxn>
                  <a:cxn ang="0">
                    <a:pos x="376" y="27"/>
                  </a:cxn>
                  <a:cxn ang="0">
                    <a:pos x="408" y="51"/>
                  </a:cxn>
                  <a:cxn ang="0">
                    <a:pos x="408" y="4"/>
                  </a:cxn>
                  <a:cxn ang="0">
                    <a:pos x="405" y="0"/>
                  </a:cxn>
                  <a:cxn ang="0">
                    <a:pos x="442" y="3"/>
                  </a:cxn>
                  <a:cxn ang="0">
                    <a:pos x="482" y="73"/>
                  </a:cxn>
                  <a:cxn ang="0">
                    <a:pos x="544" y="167"/>
                  </a:cxn>
                  <a:cxn ang="0">
                    <a:pos x="574" y="249"/>
                  </a:cxn>
                  <a:cxn ang="0">
                    <a:pos x="621" y="306"/>
                  </a:cxn>
                  <a:cxn ang="0">
                    <a:pos x="629" y="388"/>
                  </a:cxn>
                  <a:cxn ang="0">
                    <a:pos x="614" y="439"/>
                  </a:cxn>
                  <a:cxn ang="0">
                    <a:pos x="548" y="452"/>
                  </a:cxn>
                  <a:cxn ang="0">
                    <a:pos x="536" y="431"/>
                  </a:cxn>
                  <a:cxn ang="0">
                    <a:pos x="491" y="401"/>
                  </a:cxn>
                  <a:cxn ang="0">
                    <a:pos x="475" y="370"/>
                  </a:cxn>
                  <a:cxn ang="0">
                    <a:pos x="463" y="358"/>
                  </a:cxn>
                  <a:cxn ang="0">
                    <a:pos x="457" y="330"/>
                  </a:cxn>
                  <a:cxn ang="0">
                    <a:pos x="445" y="337"/>
                  </a:cxn>
                  <a:cxn ang="0">
                    <a:pos x="408" y="300"/>
                  </a:cxn>
                  <a:cxn ang="0">
                    <a:pos x="417" y="265"/>
                  </a:cxn>
                  <a:cxn ang="0">
                    <a:pos x="408" y="245"/>
                  </a:cxn>
                  <a:cxn ang="0">
                    <a:pos x="397" y="252"/>
                  </a:cxn>
                  <a:cxn ang="0">
                    <a:pos x="398" y="273"/>
                  </a:cxn>
                  <a:cxn ang="0">
                    <a:pos x="387" y="245"/>
                  </a:cxn>
                  <a:cxn ang="0">
                    <a:pos x="387" y="182"/>
                  </a:cxn>
                  <a:cxn ang="0">
                    <a:pos x="364" y="145"/>
                  </a:cxn>
                  <a:cxn ang="0">
                    <a:pos x="306" y="113"/>
                  </a:cxn>
                  <a:cxn ang="0">
                    <a:pos x="277" y="79"/>
                  </a:cxn>
                  <a:cxn ang="0">
                    <a:pos x="242" y="75"/>
                  </a:cxn>
                  <a:cxn ang="0">
                    <a:pos x="229" y="96"/>
                  </a:cxn>
                  <a:cxn ang="0">
                    <a:pos x="180" y="112"/>
                  </a:cxn>
                  <a:cxn ang="0">
                    <a:pos x="152" y="96"/>
                  </a:cxn>
                  <a:cxn ang="0">
                    <a:pos x="138" y="73"/>
                  </a:cxn>
                  <a:cxn ang="0">
                    <a:pos x="46" y="93"/>
                  </a:cxn>
                  <a:cxn ang="0">
                    <a:pos x="27" y="77"/>
                  </a:cxn>
                  <a:cxn ang="0">
                    <a:pos x="5" y="96"/>
                  </a:cxn>
                  <a:cxn ang="0">
                    <a:pos x="0" y="44"/>
                  </a:cxn>
                </a:cxnLst>
                <a:rect l="0" t="0" r="r" b="b"/>
                <a:pathLst>
                  <a:path w="629" h="452">
                    <a:moveTo>
                      <a:pt x="0" y="44"/>
                    </a:moveTo>
                    <a:lnTo>
                      <a:pt x="173" y="27"/>
                    </a:lnTo>
                    <a:lnTo>
                      <a:pt x="191" y="56"/>
                    </a:lnTo>
                    <a:lnTo>
                      <a:pt x="376" y="27"/>
                    </a:lnTo>
                    <a:lnTo>
                      <a:pt x="408" y="51"/>
                    </a:lnTo>
                    <a:lnTo>
                      <a:pt x="408" y="4"/>
                    </a:lnTo>
                    <a:lnTo>
                      <a:pt x="405" y="0"/>
                    </a:lnTo>
                    <a:lnTo>
                      <a:pt x="442" y="3"/>
                    </a:lnTo>
                    <a:lnTo>
                      <a:pt x="482" y="73"/>
                    </a:lnTo>
                    <a:lnTo>
                      <a:pt x="544" y="167"/>
                    </a:lnTo>
                    <a:lnTo>
                      <a:pt x="574" y="249"/>
                    </a:lnTo>
                    <a:lnTo>
                      <a:pt x="621" y="306"/>
                    </a:lnTo>
                    <a:lnTo>
                      <a:pt x="629" y="388"/>
                    </a:lnTo>
                    <a:lnTo>
                      <a:pt x="614" y="439"/>
                    </a:lnTo>
                    <a:lnTo>
                      <a:pt x="548" y="452"/>
                    </a:lnTo>
                    <a:lnTo>
                      <a:pt x="536" y="431"/>
                    </a:lnTo>
                    <a:lnTo>
                      <a:pt x="491" y="401"/>
                    </a:lnTo>
                    <a:lnTo>
                      <a:pt x="475" y="370"/>
                    </a:lnTo>
                    <a:lnTo>
                      <a:pt x="463" y="358"/>
                    </a:lnTo>
                    <a:lnTo>
                      <a:pt x="457" y="330"/>
                    </a:lnTo>
                    <a:lnTo>
                      <a:pt x="445" y="337"/>
                    </a:lnTo>
                    <a:lnTo>
                      <a:pt x="408" y="300"/>
                    </a:lnTo>
                    <a:lnTo>
                      <a:pt x="417" y="265"/>
                    </a:lnTo>
                    <a:lnTo>
                      <a:pt x="408" y="245"/>
                    </a:lnTo>
                    <a:lnTo>
                      <a:pt x="397" y="252"/>
                    </a:lnTo>
                    <a:lnTo>
                      <a:pt x="398" y="273"/>
                    </a:lnTo>
                    <a:lnTo>
                      <a:pt x="387" y="245"/>
                    </a:lnTo>
                    <a:lnTo>
                      <a:pt x="387" y="182"/>
                    </a:lnTo>
                    <a:lnTo>
                      <a:pt x="364" y="145"/>
                    </a:lnTo>
                    <a:lnTo>
                      <a:pt x="306" y="113"/>
                    </a:lnTo>
                    <a:lnTo>
                      <a:pt x="277" y="79"/>
                    </a:lnTo>
                    <a:lnTo>
                      <a:pt x="242" y="75"/>
                    </a:lnTo>
                    <a:lnTo>
                      <a:pt x="229" y="96"/>
                    </a:lnTo>
                    <a:lnTo>
                      <a:pt x="180" y="112"/>
                    </a:lnTo>
                    <a:lnTo>
                      <a:pt x="152" y="96"/>
                    </a:lnTo>
                    <a:lnTo>
                      <a:pt x="138" y="73"/>
                    </a:lnTo>
                    <a:lnTo>
                      <a:pt x="46" y="93"/>
                    </a:lnTo>
                    <a:lnTo>
                      <a:pt x="27" y="77"/>
                    </a:lnTo>
                    <a:lnTo>
                      <a:pt x="5" y="96"/>
                    </a:lnTo>
                    <a:lnTo>
                      <a:pt x="0" y="4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1" name="Freeform 370"/>
              <p:cNvSpPr>
                <a:spLocks noChangeArrowheads="1"/>
              </p:cNvSpPr>
              <p:nvPr/>
            </p:nvSpPr>
            <p:spPr bwMode="auto">
              <a:xfrm>
                <a:off x="8322733" y="3623671"/>
                <a:ext cx="1227667" cy="569384"/>
              </a:xfrm>
              <a:custGeom>
                <a:avLst/>
                <a:gdLst/>
                <a:ahLst/>
                <a:cxnLst>
                  <a:cxn ang="0">
                    <a:pos x="20" y="198"/>
                  </a:cxn>
                  <a:cxn ang="0">
                    <a:pos x="0" y="255"/>
                  </a:cxn>
                  <a:cxn ang="0">
                    <a:pos x="75" y="247"/>
                  </a:cxn>
                  <a:cxn ang="0">
                    <a:pos x="104" y="222"/>
                  </a:cxn>
                  <a:cxn ang="0">
                    <a:pos x="207" y="193"/>
                  </a:cxn>
                  <a:cxn ang="0">
                    <a:pos x="235" y="209"/>
                  </a:cxn>
                  <a:cxn ang="0">
                    <a:pos x="302" y="198"/>
                  </a:cxn>
                  <a:cxn ang="0">
                    <a:pos x="302" y="202"/>
                  </a:cxn>
                  <a:cxn ang="0">
                    <a:pos x="403" y="269"/>
                  </a:cxn>
                  <a:cxn ang="0">
                    <a:pos x="461" y="249"/>
                  </a:cxn>
                  <a:cxn ang="0">
                    <a:pos x="495" y="175"/>
                  </a:cxn>
                  <a:cxn ang="0">
                    <a:pos x="552" y="155"/>
                  </a:cxn>
                  <a:cxn ang="0">
                    <a:pos x="580" y="101"/>
                  </a:cxn>
                  <a:cxn ang="0">
                    <a:pos x="579" y="34"/>
                  </a:cxn>
                  <a:cxn ang="0">
                    <a:pos x="571" y="89"/>
                  </a:cxn>
                  <a:cxn ang="0">
                    <a:pos x="539" y="135"/>
                  </a:cxn>
                  <a:cxn ang="0">
                    <a:pos x="527" y="131"/>
                  </a:cxn>
                  <a:cxn ang="0">
                    <a:pos x="484" y="144"/>
                  </a:cxn>
                  <a:cxn ang="0">
                    <a:pos x="484" y="128"/>
                  </a:cxn>
                  <a:cxn ang="0">
                    <a:pos x="527" y="112"/>
                  </a:cxn>
                  <a:cxn ang="0">
                    <a:pos x="488" y="107"/>
                  </a:cxn>
                  <a:cxn ang="0">
                    <a:pos x="531" y="94"/>
                  </a:cxn>
                  <a:cxn ang="0">
                    <a:pos x="548" y="101"/>
                  </a:cxn>
                  <a:cxn ang="0">
                    <a:pos x="558" y="49"/>
                  </a:cxn>
                  <a:cxn ang="0">
                    <a:pos x="547" y="38"/>
                  </a:cxn>
                  <a:cxn ang="0">
                    <a:pos x="493" y="58"/>
                  </a:cxn>
                  <a:cxn ang="0">
                    <a:pos x="495" y="28"/>
                  </a:cxn>
                  <a:cxn ang="0">
                    <a:pos x="517" y="36"/>
                  </a:cxn>
                  <a:cxn ang="0">
                    <a:pos x="547" y="12"/>
                  </a:cxn>
                  <a:cxn ang="0">
                    <a:pos x="531" y="0"/>
                  </a:cxn>
                  <a:cxn ang="0">
                    <a:pos x="358" y="42"/>
                  </a:cxn>
                  <a:cxn ang="0">
                    <a:pos x="145" y="87"/>
                  </a:cxn>
                  <a:cxn ang="0">
                    <a:pos x="48" y="197"/>
                  </a:cxn>
                  <a:cxn ang="0">
                    <a:pos x="20" y="198"/>
                  </a:cxn>
                </a:cxnLst>
                <a:rect l="0" t="0" r="r" b="b"/>
                <a:pathLst>
                  <a:path w="580" h="269">
                    <a:moveTo>
                      <a:pt x="20" y="198"/>
                    </a:moveTo>
                    <a:lnTo>
                      <a:pt x="0" y="255"/>
                    </a:lnTo>
                    <a:lnTo>
                      <a:pt x="75" y="247"/>
                    </a:lnTo>
                    <a:lnTo>
                      <a:pt x="104" y="222"/>
                    </a:lnTo>
                    <a:lnTo>
                      <a:pt x="207" y="193"/>
                    </a:lnTo>
                    <a:lnTo>
                      <a:pt x="235" y="209"/>
                    </a:lnTo>
                    <a:lnTo>
                      <a:pt x="302" y="198"/>
                    </a:lnTo>
                    <a:lnTo>
                      <a:pt x="302" y="202"/>
                    </a:lnTo>
                    <a:lnTo>
                      <a:pt x="403" y="269"/>
                    </a:lnTo>
                    <a:lnTo>
                      <a:pt x="461" y="249"/>
                    </a:lnTo>
                    <a:lnTo>
                      <a:pt x="495" y="175"/>
                    </a:lnTo>
                    <a:lnTo>
                      <a:pt x="552" y="155"/>
                    </a:lnTo>
                    <a:lnTo>
                      <a:pt x="580" y="101"/>
                    </a:lnTo>
                    <a:lnTo>
                      <a:pt x="579" y="34"/>
                    </a:lnTo>
                    <a:lnTo>
                      <a:pt x="571" y="89"/>
                    </a:lnTo>
                    <a:lnTo>
                      <a:pt x="539" y="135"/>
                    </a:lnTo>
                    <a:lnTo>
                      <a:pt x="527" y="131"/>
                    </a:lnTo>
                    <a:lnTo>
                      <a:pt x="484" y="144"/>
                    </a:lnTo>
                    <a:lnTo>
                      <a:pt x="484" y="128"/>
                    </a:lnTo>
                    <a:lnTo>
                      <a:pt x="527" y="112"/>
                    </a:lnTo>
                    <a:lnTo>
                      <a:pt x="488" y="107"/>
                    </a:lnTo>
                    <a:lnTo>
                      <a:pt x="531" y="94"/>
                    </a:lnTo>
                    <a:lnTo>
                      <a:pt x="548" y="101"/>
                    </a:lnTo>
                    <a:lnTo>
                      <a:pt x="558" y="49"/>
                    </a:lnTo>
                    <a:lnTo>
                      <a:pt x="547" y="38"/>
                    </a:lnTo>
                    <a:lnTo>
                      <a:pt x="493" y="58"/>
                    </a:lnTo>
                    <a:lnTo>
                      <a:pt x="495" y="28"/>
                    </a:lnTo>
                    <a:lnTo>
                      <a:pt x="517" y="36"/>
                    </a:lnTo>
                    <a:lnTo>
                      <a:pt x="547" y="12"/>
                    </a:lnTo>
                    <a:lnTo>
                      <a:pt x="531" y="0"/>
                    </a:lnTo>
                    <a:lnTo>
                      <a:pt x="358" y="42"/>
                    </a:lnTo>
                    <a:lnTo>
                      <a:pt x="145" y="87"/>
                    </a:lnTo>
                    <a:lnTo>
                      <a:pt x="48" y="197"/>
                    </a:lnTo>
                    <a:lnTo>
                      <a:pt x="20" y="198"/>
                    </a:lnTo>
                    <a:close/>
                  </a:path>
                </a:pathLst>
              </a:cu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sp>
            <p:nvSpPr>
              <p:cNvPr id="322" name="Freeform 371"/>
              <p:cNvSpPr>
                <a:spLocks noChangeArrowheads="1"/>
              </p:cNvSpPr>
              <p:nvPr/>
            </p:nvSpPr>
            <p:spPr bwMode="auto">
              <a:xfrm>
                <a:off x="8371418" y="3155889"/>
                <a:ext cx="1073149" cy="704849"/>
              </a:xfrm>
              <a:custGeom>
                <a:avLst/>
                <a:gdLst/>
                <a:ahLst/>
                <a:cxnLst>
                  <a:cxn ang="0">
                    <a:pos x="83" y="234"/>
                  </a:cxn>
                  <a:cxn ang="0">
                    <a:pos x="69" y="267"/>
                  </a:cxn>
                  <a:cxn ang="0">
                    <a:pos x="48" y="277"/>
                  </a:cxn>
                  <a:cxn ang="0">
                    <a:pos x="46" y="298"/>
                  </a:cxn>
                  <a:cxn ang="0">
                    <a:pos x="3" y="315"/>
                  </a:cxn>
                  <a:cxn ang="0">
                    <a:pos x="0" y="333"/>
                  </a:cxn>
                  <a:cxn ang="0">
                    <a:pos x="120" y="311"/>
                  </a:cxn>
                  <a:cxn ang="0">
                    <a:pos x="337" y="263"/>
                  </a:cxn>
                  <a:cxn ang="0">
                    <a:pos x="507" y="221"/>
                  </a:cxn>
                  <a:cxn ang="0">
                    <a:pos x="507" y="187"/>
                  </a:cxn>
                  <a:cxn ang="0">
                    <a:pos x="488" y="176"/>
                  </a:cxn>
                  <a:cxn ang="0">
                    <a:pos x="472" y="193"/>
                  </a:cxn>
                  <a:cxn ang="0">
                    <a:pos x="465" y="148"/>
                  </a:cxn>
                  <a:cxn ang="0">
                    <a:pos x="472" y="108"/>
                  </a:cxn>
                  <a:cxn ang="0">
                    <a:pos x="410" y="78"/>
                  </a:cxn>
                  <a:cxn ang="0">
                    <a:pos x="368" y="86"/>
                  </a:cxn>
                  <a:cxn ang="0">
                    <a:pos x="367" y="24"/>
                  </a:cxn>
                  <a:cxn ang="0">
                    <a:pos x="322" y="0"/>
                  </a:cxn>
                  <a:cxn ang="0">
                    <a:pos x="290" y="16"/>
                  </a:cxn>
                  <a:cxn ang="0">
                    <a:pos x="267" y="74"/>
                  </a:cxn>
                  <a:cxn ang="0">
                    <a:pos x="228" y="97"/>
                  </a:cxn>
                  <a:cxn ang="0">
                    <a:pos x="212" y="189"/>
                  </a:cxn>
                  <a:cxn ang="0">
                    <a:pos x="148" y="234"/>
                  </a:cxn>
                  <a:cxn ang="0">
                    <a:pos x="97" y="251"/>
                  </a:cxn>
                  <a:cxn ang="0">
                    <a:pos x="83" y="234"/>
                  </a:cxn>
                </a:cxnLst>
                <a:rect l="0" t="0" r="r" b="b"/>
                <a:pathLst>
                  <a:path w="507" h="333">
                    <a:moveTo>
                      <a:pt x="83" y="234"/>
                    </a:moveTo>
                    <a:lnTo>
                      <a:pt x="69" y="267"/>
                    </a:lnTo>
                    <a:lnTo>
                      <a:pt x="48" y="277"/>
                    </a:lnTo>
                    <a:lnTo>
                      <a:pt x="46" y="298"/>
                    </a:lnTo>
                    <a:lnTo>
                      <a:pt x="3" y="315"/>
                    </a:lnTo>
                    <a:lnTo>
                      <a:pt x="0" y="333"/>
                    </a:lnTo>
                    <a:lnTo>
                      <a:pt x="120" y="311"/>
                    </a:lnTo>
                    <a:lnTo>
                      <a:pt x="337" y="263"/>
                    </a:lnTo>
                    <a:lnTo>
                      <a:pt x="507" y="221"/>
                    </a:lnTo>
                    <a:lnTo>
                      <a:pt x="507" y="187"/>
                    </a:lnTo>
                    <a:lnTo>
                      <a:pt x="488" y="176"/>
                    </a:lnTo>
                    <a:lnTo>
                      <a:pt x="472" y="193"/>
                    </a:lnTo>
                    <a:lnTo>
                      <a:pt x="465" y="148"/>
                    </a:lnTo>
                    <a:lnTo>
                      <a:pt x="472" y="108"/>
                    </a:lnTo>
                    <a:lnTo>
                      <a:pt x="410" y="78"/>
                    </a:lnTo>
                    <a:lnTo>
                      <a:pt x="368" y="86"/>
                    </a:lnTo>
                    <a:lnTo>
                      <a:pt x="367" y="24"/>
                    </a:lnTo>
                    <a:lnTo>
                      <a:pt x="322" y="0"/>
                    </a:lnTo>
                    <a:lnTo>
                      <a:pt x="290" y="16"/>
                    </a:lnTo>
                    <a:lnTo>
                      <a:pt x="267" y="74"/>
                    </a:lnTo>
                    <a:lnTo>
                      <a:pt x="228" y="97"/>
                    </a:lnTo>
                    <a:lnTo>
                      <a:pt x="212" y="189"/>
                    </a:lnTo>
                    <a:lnTo>
                      <a:pt x="148" y="234"/>
                    </a:lnTo>
                    <a:lnTo>
                      <a:pt x="97" y="251"/>
                    </a:lnTo>
                    <a:lnTo>
                      <a:pt x="83" y="234"/>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3" name="Freeform 372"/>
              <p:cNvSpPr>
                <a:spLocks noChangeArrowheads="1"/>
              </p:cNvSpPr>
              <p:nvPr/>
            </p:nvSpPr>
            <p:spPr bwMode="auto">
              <a:xfrm>
                <a:off x="8449734" y="3014071"/>
                <a:ext cx="605367" cy="670984"/>
              </a:xfrm>
              <a:custGeom>
                <a:avLst/>
                <a:gdLst/>
                <a:ahLst/>
                <a:cxnLst>
                  <a:cxn ang="0">
                    <a:pos x="29" y="167"/>
                  </a:cxn>
                  <a:cxn ang="0">
                    <a:pos x="6" y="160"/>
                  </a:cxn>
                  <a:cxn ang="0">
                    <a:pos x="0" y="210"/>
                  </a:cxn>
                  <a:cxn ang="0">
                    <a:pos x="6" y="263"/>
                  </a:cxn>
                  <a:cxn ang="0">
                    <a:pos x="47" y="300"/>
                  </a:cxn>
                  <a:cxn ang="0">
                    <a:pos x="58" y="317"/>
                  </a:cxn>
                  <a:cxn ang="0">
                    <a:pos x="111" y="300"/>
                  </a:cxn>
                  <a:cxn ang="0">
                    <a:pos x="173" y="257"/>
                  </a:cxn>
                  <a:cxn ang="0">
                    <a:pos x="192" y="164"/>
                  </a:cxn>
                  <a:cxn ang="0">
                    <a:pos x="233" y="139"/>
                  </a:cxn>
                  <a:cxn ang="0">
                    <a:pos x="254" y="82"/>
                  </a:cxn>
                  <a:cxn ang="0">
                    <a:pos x="286" y="66"/>
                  </a:cxn>
                  <a:cxn ang="0">
                    <a:pos x="243" y="58"/>
                  </a:cxn>
                  <a:cxn ang="0">
                    <a:pos x="172" y="99"/>
                  </a:cxn>
                  <a:cxn ang="0">
                    <a:pos x="160" y="59"/>
                  </a:cxn>
                  <a:cxn ang="0">
                    <a:pos x="99" y="63"/>
                  </a:cxn>
                  <a:cxn ang="0">
                    <a:pos x="83" y="0"/>
                  </a:cxn>
                  <a:cxn ang="0">
                    <a:pos x="67" y="17"/>
                  </a:cxn>
                  <a:cxn ang="0">
                    <a:pos x="72" y="108"/>
                  </a:cxn>
                  <a:cxn ang="0">
                    <a:pos x="45" y="116"/>
                  </a:cxn>
                  <a:cxn ang="0">
                    <a:pos x="29" y="167"/>
                  </a:cxn>
                </a:cxnLst>
                <a:rect l="0" t="0" r="r" b="b"/>
                <a:pathLst>
                  <a:path w="286" h="317">
                    <a:moveTo>
                      <a:pt x="29" y="167"/>
                    </a:moveTo>
                    <a:lnTo>
                      <a:pt x="6" y="160"/>
                    </a:lnTo>
                    <a:lnTo>
                      <a:pt x="0" y="210"/>
                    </a:lnTo>
                    <a:lnTo>
                      <a:pt x="6" y="263"/>
                    </a:lnTo>
                    <a:lnTo>
                      <a:pt x="47" y="300"/>
                    </a:lnTo>
                    <a:lnTo>
                      <a:pt x="58" y="317"/>
                    </a:lnTo>
                    <a:lnTo>
                      <a:pt x="111" y="300"/>
                    </a:lnTo>
                    <a:lnTo>
                      <a:pt x="173" y="257"/>
                    </a:lnTo>
                    <a:lnTo>
                      <a:pt x="192" y="164"/>
                    </a:lnTo>
                    <a:lnTo>
                      <a:pt x="233" y="139"/>
                    </a:lnTo>
                    <a:lnTo>
                      <a:pt x="254" y="82"/>
                    </a:lnTo>
                    <a:lnTo>
                      <a:pt x="286" y="66"/>
                    </a:lnTo>
                    <a:lnTo>
                      <a:pt x="243" y="58"/>
                    </a:lnTo>
                    <a:lnTo>
                      <a:pt x="172" y="99"/>
                    </a:lnTo>
                    <a:lnTo>
                      <a:pt x="160" y="59"/>
                    </a:lnTo>
                    <a:lnTo>
                      <a:pt x="99" y="63"/>
                    </a:lnTo>
                    <a:lnTo>
                      <a:pt x="83" y="0"/>
                    </a:lnTo>
                    <a:lnTo>
                      <a:pt x="67" y="17"/>
                    </a:lnTo>
                    <a:lnTo>
                      <a:pt x="72" y="108"/>
                    </a:lnTo>
                    <a:lnTo>
                      <a:pt x="45" y="116"/>
                    </a:lnTo>
                    <a:lnTo>
                      <a:pt x="29" y="16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4" name="Freeform 373"/>
              <p:cNvSpPr>
                <a:spLocks noChangeArrowheads="1"/>
              </p:cNvSpPr>
              <p:nvPr/>
            </p:nvSpPr>
            <p:spPr bwMode="auto">
              <a:xfrm>
                <a:off x="8534402" y="2594972"/>
                <a:ext cx="819149" cy="571499"/>
              </a:xfrm>
              <a:custGeom>
                <a:avLst/>
                <a:gdLst/>
                <a:ahLst/>
                <a:cxnLst>
                  <a:cxn ang="0">
                    <a:pos x="35" y="40"/>
                  </a:cxn>
                  <a:cxn ang="0">
                    <a:pos x="0" y="75"/>
                  </a:cxn>
                  <a:cxn ang="0">
                    <a:pos x="19" y="208"/>
                  </a:cxn>
                  <a:cxn ang="0">
                    <a:pos x="35" y="270"/>
                  </a:cxn>
                  <a:cxn ang="0">
                    <a:pos x="101" y="266"/>
                  </a:cxn>
                  <a:cxn ang="0">
                    <a:pos x="345" y="216"/>
                  </a:cxn>
                  <a:cxn ang="0">
                    <a:pos x="362" y="208"/>
                  </a:cxn>
                  <a:cxn ang="0">
                    <a:pos x="387" y="147"/>
                  </a:cxn>
                  <a:cxn ang="0">
                    <a:pos x="350" y="114"/>
                  </a:cxn>
                  <a:cxn ang="0">
                    <a:pos x="370" y="36"/>
                  </a:cxn>
                  <a:cxn ang="0">
                    <a:pos x="342" y="28"/>
                  </a:cxn>
                  <a:cxn ang="0">
                    <a:pos x="342" y="8"/>
                  </a:cxn>
                  <a:cxn ang="0">
                    <a:pos x="329" y="0"/>
                  </a:cxn>
                  <a:cxn ang="0">
                    <a:pos x="46" y="56"/>
                  </a:cxn>
                  <a:cxn ang="0">
                    <a:pos x="35" y="40"/>
                  </a:cxn>
                </a:cxnLst>
                <a:rect l="0" t="0" r="r" b="b"/>
                <a:pathLst>
                  <a:path w="387" h="270">
                    <a:moveTo>
                      <a:pt x="35" y="40"/>
                    </a:moveTo>
                    <a:lnTo>
                      <a:pt x="0" y="75"/>
                    </a:lnTo>
                    <a:lnTo>
                      <a:pt x="19" y="208"/>
                    </a:lnTo>
                    <a:lnTo>
                      <a:pt x="35" y="270"/>
                    </a:lnTo>
                    <a:lnTo>
                      <a:pt x="101" y="266"/>
                    </a:lnTo>
                    <a:lnTo>
                      <a:pt x="345" y="216"/>
                    </a:lnTo>
                    <a:lnTo>
                      <a:pt x="362" y="208"/>
                    </a:lnTo>
                    <a:lnTo>
                      <a:pt x="387" y="147"/>
                    </a:lnTo>
                    <a:lnTo>
                      <a:pt x="350" y="114"/>
                    </a:lnTo>
                    <a:lnTo>
                      <a:pt x="370" y="36"/>
                    </a:lnTo>
                    <a:lnTo>
                      <a:pt x="342" y="28"/>
                    </a:lnTo>
                    <a:lnTo>
                      <a:pt x="342" y="8"/>
                    </a:lnTo>
                    <a:lnTo>
                      <a:pt x="329" y="0"/>
                    </a:lnTo>
                    <a:lnTo>
                      <a:pt x="46" y="56"/>
                    </a:lnTo>
                    <a:lnTo>
                      <a:pt x="35" y="40"/>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5" name="Freeform 374"/>
              <p:cNvSpPr>
                <a:spLocks noChangeArrowheads="1"/>
              </p:cNvSpPr>
              <p:nvPr/>
            </p:nvSpPr>
            <p:spPr bwMode="auto">
              <a:xfrm>
                <a:off x="9213852" y="2586505"/>
                <a:ext cx="222249" cy="452967"/>
              </a:xfrm>
              <a:custGeom>
                <a:avLst/>
                <a:gdLst/>
                <a:ahLst/>
                <a:cxnLst>
                  <a:cxn ang="0">
                    <a:pos x="18" y="2"/>
                  </a:cxn>
                  <a:cxn ang="0">
                    <a:pos x="44" y="0"/>
                  </a:cxn>
                  <a:cxn ang="0">
                    <a:pos x="93" y="33"/>
                  </a:cxn>
                  <a:cxn ang="0">
                    <a:pos x="86" y="58"/>
                  </a:cxn>
                  <a:cxn ang="0">
                    <a:pos x="102" y="75"/>
                  </a:cxn>
                  <a:cxn ang="0">
                    <a:pos x="105" y="176"/>
                  </a:cxn>
                  <a:cxn ang="0">
                    <a:pos x="86" y="214"/>
                  </a:cxn>
                  <a:cxn ang="0">
                    <a:pos x="66" y="201"/>
                  </a:cxn>
                  <a:cxn ang="0">
                    <a:pos x="46" y="200"/>
                  </a:cxn>
                  <a:cxn ang="0">
                    <a:pos x="11" y="180"/>
                  </a:cxn>
                  <a:cxn ang="0">
                    <a:pos x="37" y="115"/>
                  </a:cxn>
                  <a:cxn ang="0">
                    <a:pos x="0" y="82"/>
                  </a:cxn>
                  <a:cxn ang="0">
                    <a:pos x="18" y="2"/>
                  </a:cxn>
                </a:cxnLst>
                <a:rect l="0" t="0" r="r" b="b"/>
                <a:pathLst>
                  <a:path w="105" h="214">
                    <a:moveTo>
                      <a:pt x="18" y="2"/>
                    </a:moveTo>
                    <a:lnTo>
                      <a:pt x="44" y="0"/>
                    </a:lnTo>
                    <a:lnTo>
                      <a:pt x="93" y="33"/>
                    </a:lnTo>
                    <a:lnTo>
                      <a:pt x="86" y="58"/>
                    </a:lnTo>
                    <a:lnTo>
                      <a:pt x="102" y="75"/>
                    </a:lnTo>
                    <a:lnTo>
                      <a:pt x="105" y="176"/>
                    </a:lnTo>
                    <a:lnTo>
                      <a:pt x="86" y="214"/>
                    </a:lnTo>
                    <a:lnTo>
                      <a:pt x="66" y="201"/>
                    </a:lnTo>
                    <a:lnTo>
                      <a:pt x="46" y="200"/>
                    </a:lnTo>
                    <a:lnTo>
                      <a:pt x="11" y="180"/>
                    </a:lnTo>
                    <a:lnTo>
                      <a:pt x="37" y="115"/>
                    </a:lnTo>
                    <a:lnTo>
                      <a:pt x="0" y="82"/>
                    </a:lnTo>
                    <a:lnTo>
                      <a:pt x="18" y="2"/>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6" name="Freeform 375"/>
              <p:cNvSpPr>
                <a:spLocks noChangeArrowheads="1"/>
              </p:cNvSpPr>
              <p:nvPr/>
            </p:nvSpPr>
            <p:spPr bwMode="auto">
              <a:xfrm>
                <a:off x="8655051" y="1934571"/>
                <a:ext cx="905933" cy="785284"/>
              </a:xfrm>
              <a:custGeom>
                <a:avLst/>
                <a:gdLst/>
                <a:ahLst/>
                <a:cxnLst>
                  <a:cxn ang="0">
                    <a:pos x="31" y="250"/>
                  </a:cxn>
                  <a:cxn ang="0">
                    <a:pos x="72" y="227"/>
                  </a:cxn>
                  <a:cxn ang="0">
                    <a:pos x="128" y="222"/>
                  </a:cxn>
                  <a:cxn ang="0">
                    <a:pos x="141" y="202"/>
                  </a:cxn>
                  <a:cxn ang="0">
                    <a:pos x="161" y="199"/>
                  </a:cxn>
                  <a:cxn ang="0">
                    <a:pos x="172" y="180"/>
                  </a:cxn>
                  <a:cxn ang="0">
                    <a:pos x="190" y="172"/>
                  </a:cxn>
                  <a:cxn ang="0">
                    <a:pos x="182" y="132"/>
                  </a:cxn>
                  <a:cxn ang="0">
                    <a:pos x="172" y="121"/>
                  </a:cxn>
                  <a:cxn ang="0">
                    <a:pos x="194" y="91"/>
                  </a:cxn>
                  <a:cxn ang="0">
                    <a:pos x="209" y="91"/>
                  </a:cxn>
                  <a:cxn ang="0">
                    <a:pos x="259" y="25"/>
                  </a:cxn>
                  <a:cxn ang="0">
                    <a:pos x="336" y="0"/>
                  </a:cxn>
                  <a:cxn ang="0">
                    <a:pos x="345" y="63"/>
                  </a:cxn>
                  <a:cxn ang="0">
                    <a:pos x="349" y="60"/>
                  </a:cxn>
                  <a:cxn ang="0">
                    <a:pos x="368" y="82"/>
                  </a:cxn>
                  <a:cxn ang="0">
                    <a:pos x="368" y="145"/>
                  </a:cxn>
                  <a:cxn ang="0">
                    <a:pos x="391" y="197"/>
                  </a:cxn>
                  <a:cxn ang="0">
                    <a:pos x="399" y="264"/>
                  </a:cxn>
                  <a:cxn ang="0">
                    <a:pos x="402" y="322"/>
                  </a:cxn>
                  <a:cxn ang="0">
                    <a:pos x="428" y="342"/>
                  </a:cxn>
                  <a:cxn ang="0">
                    <a:pos x="410" y="371"/>
                  </a:cxn>
                  <a:cxn ang="0">
                    <a:pos x="360" y="338"/>
                  </a:cxn>
                  <a:cxn ang="0">
                    <a:pos x="333" y="340"/>
                  </a:cxn>
                  <a:cxn ang="0">
                    <a:pos x="308" y="332"/>
                  </a:cxn>
                  <a:cxn ang="0">
                    <a:pos x="309" y="313"/>
                  </a:cxn>
                  <a:cxn ang="0">
                    <a:pos x="293" y="307"/>
                  </a:cxn>
                  <a:cxn ang="0">
                    <a:pos x="12" y="364"/>
                  </a:cxn>
                  <a:cxn ang="0">
                    <a:pos x="0" y="346"/>
                  </a:cxn>
                  <a:cxn ang="0">
                    <a:pos x="43" y="280"/>
                  </a:cxn>
                  <a:cxn ang="0">
                    <a:pos x="31" y="250"/>
                  </a:cxn>
                </a:cxnLst>
                <a:rect l="0" t="0" r="r" b="b"/>
                <a:pathLst>
                  <a:path w="428" h="371">
                    <a:moveTo>
                      <a:pt x="31" y="250"/>
                    </a:moveTo>
                    <a:lnTo>
                      <a:pt x="72" y="227"/>
                    </a:lnTo>
                    <a:lnTo>
                      <a:pt x="128" y="222"/>
                    </a:lnTo>
                    <a:lnTo>
                      <a:pt x="141" y="202"/>
                    </a:lnTo>
                    <a:lnTo>
                      <a:pt x="161" y="199"/>
                    </a:lnTo>
                    <a:lnTo>
                      <a:pt x="172" y="180"/>
                    </a:lnTo>
                    <a:lnTo>
                      <a:pt x="190" y="172"/>
                    </a:lnTo>
                    <a:lnTo>
                      <a:pt x="182" y="132"/>
                    </a:lnTo>
                    <a:lnTo>
                      <a:pt x="172" y="121"/>
                    </a:lnTo>
                    <a:lnTo>
                      <a:pt x="194" y="91"/>
                    </a:lnTo>
                    <a:lnTo>
                      <a:pt x="209" y="91"/>
                    </a:lnTo>
                    <a:lnTo>
                      <a:pt x="259" y="25"/>
                    </a:lnTo>
                    <a:lnTo>
                      <a:pt x="336" y="0"/>
                    </a:lnTo>
                    <a:lnTo>
                      <a:pt x="345" y="63"/>
                    </a:lnTo>
                    <a:lnTo>
                      <a:pt x="349" y="60"/>
                    </a:lnTo>
                    <a:lnTo>
                      <a:pt x="368" y="82"/>
                    </a:lnTo>
                    <a:lnTo>
                      <a:pt x="368" y="145"/>
                    </a:lnTo>
                    <a:lnTo>
                      <a:pt x="391" y="197"/>
                    </a:lnTo>
                    <a:lnTo>
                      <a:pt x="399" y="264"/>
                    </a:lnTo>
                    <a:lnTo>
                      <a:pt x="402" y="322"/>
                    </a:lnTo>
                    <a:lnTo>
                      <a:pt x="428" y="342"/>
                    </a:lnTo>
                    <a:lnTo>
                      <a:pt x="410" y="371"/>
                    </a:lnTo>
                    <a:lnTo>
                      <a:pt x="360" y="338"/>
                    </a:lnTo>
                    <a:lnTo>
                      <a:pt x="333" y="340"/>
                    </a:lnTo>
                    <a:lnTo>
                      <a:pt x="308" y="332"/>
                    </a:lnTo>
                    <a:lnTo>
                      <a:pt x="309" y="313"/>
                    </a:lnTo>
                    <a:lnTo>
                      <a:pt x="293" y="307"/>
                    </a:lnTo>
                    <a:lnTo>
                      <a:pt x="12" y="364"/>
                    </a:lnTo>
                    <a:lnTo>
                      <a:pt x="0" y="346"/>
                    </a:lnTo>
                    <a:lnTo>
                      <a:pt x="43" y="280"/>
                    </a:lnTo>
                    <a:lnTo>
                      <a:pt x="31" y="250"/>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7" name="Freeform 376"/>
              <p:cNvSpPr>
                <a:spLocks noChangeArrowheads="1"/>
              </p:cNvSpPr>
              <p:nvPr/>
            </p:nvSpPr>
            <p:spPr bwMode="auto">
              <a:xfrm>
                <a:off x="9357784" y="1892239"/>
                <a:ext cx="245533" cy="472016"/>
              </a:xfrm>
              <a:custGeom>
                <a:avLst/>
                <a:gdLst/>
                <a:ahLst/>
                <a:cxnLst>
                  <a:cxn ang="0">
                    <a:pos x="0" y="24"/>
                  </a:cxn>
                  <a:cxn ang="0">
                    <a:pos x="85" y="0"/>
                  </a:cxn>
                  <a:cxn ang="0">
                    <a:pos x="116" y="61"/>
                  </a:cxn>
                  <a:cxn ang="0">
                    <a:pos x="100" y="76"/>
                  </a:cxn>
                  <a:cxn ang="0">
                    <a:pos x="106" y="211"/>
                  </a:cxn>
                  <a:cxn ang="0">
                    <a:pos x="58" y="223"/>
                  </a:cxn>
                  <a:cxn ang="0">
                    <a:pos x="34" y="166"/>
                  </a:cxn>
                  <a:cxn ang="0">
                    <a:pos x="33" y="102"/>
                  </a:cxn>
                  <a:cxn ang="0">
                    <a:pos x="12" y="82"/>
                  </a:cxn>
                  <a:cxn ang="0">
                    <a:pos x="0" y="24"/>
                  </a:cxn>
                </a:cxnLst>
                <a:rect l="0" t="0" r="r" b="b"/>
                <a:pathLst>
                  <a:path w="116" h="223">
                    <a:moveTo>
                      <a:pt x="0" y="24"/>
                    </a:moveTo>
                    <a:lnTo>
                      <a:pt x="85" y="0"/>
                    </a:lnTo>
                    <a:lnTo>
                      <a:pt x="116" y="61"/>
                    </a:lnTo>
                    <a:lnTo>
                      <a:pt x="100" y="76"/>
                    </a:lnTo>
                    <a:lnTo>
                      <a:pt x="106" y="211"/>
                    </a:lnTo>
                    <a:lnTo>
                      <a:pt x="58" y="223"/>
                    </a:lnTo>
                    <a:lnTo>
                      <a:pt x="34" y="166"/>
                    </a:lnTo>
                    <a:lnTo>
                      <a:pt x="33" y="102"/>
                    </a:lnTo>
                    <a:lnTo>
                      <a:pt x="12" y="82"/>
                    </a:lnTo>
                    <a:lnTo>
                      <a:pt x="0" y="24"/>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28" name="Freeform 377"/>
              <p:cNvSpPr>
                <a:spLocks noChangeArrowheads="1"/>
              </p:cNvSpPr>
              <p:nvPr/>
            </p:nvSpPr>
            <p:spPr bwMode="auto">
              <a:xfrm>
                <a:off x="9480552" y="2247839"/>
                <a:ext cx="512232" cy="251883"/>
              </a:xfrm>
              <a:custGeom>
                <a:avLst/>
                <a:gdLst/>
                <a:ahLst/>
                <a:cxnLst>
                  <a:cxn ang="0">
                    <a:pos x="0" y="47"/>
                  </a:cxn>
                  <a:cxn ang="0">
                    <a:pos x="123" y="14"/>
                  </a:cxn>
                  <a:cxn ang="0">
                    <a:pos x="138" y="17"/>
                  </a:cxn>
                  <a:cxn ang="0">
                    <a:pos x="152" y="0"/>
                  </a:cxn>
                  <a:cxn ang="0">
                    <a:pos x="166" y="9"/>
                  </a:cxn>
                  <a:cxn ang="0">
                    <a:pos x="151" y="43"/>
                  </a:cxn>
                  <a:cxn ang="0">
                    <a:pos x="176" y="40"/>
                  </a:cxn>
                  <a:cxn ang="0">
                    <a:pos x="191" y="66"/>
                  </a:cxn>
                  <a:cxn ang="0">
                    <a:pos x="208" y="69"/>
                  </a:cxn>
                  <a:cxn ang="0">
                    <a:pos x="220" y="65"/>
                  </a:cxn>
                  <a:cxn ang="0">
                    <a:pos x="220" y="50"/>
                  </a:cxn>
                  <a:cxn ang="0">
                    <a:pos x="200" y="32"/>
                  </a:cxn>
                  <a:cxn ang="0">
                    <a:pos x="216" y="30"/>
                  </a:cxn>
                  <a:cxn ang="0">
                    <a:pos x="242" y="70"/>
                  </a:cxn>
                  <a:cxn ang="0">
                    <a:pos x="216" y="92"/>
                  </a:cxn>
                  <a:cxn ang="0">
                    <a:pos x="187" y="82"/>
                  </a:cxn>
                  <a:cxn ang="0">
                    <a:pos x="168" y="110"/>
                  </a:cxn>
                  <a:cxn ang="0">
                    <a:pos x="132" y="82"/>
                  </a:cxn>
                  <a:cxn ang="0">
                    <a:pos x="11" y="119"/>
                  </a:cxn>
                  <a:cxn ang="0">
                    <a:pos x="0" y="47"/>
                  </a:cxn>
                </a:cxnLst>
                <a:rect l="0" t="0" r="r" b="b"/>
                <a:pathLst>
                  <a:path w="242" h="119">
                    <a:moveTo>
                      <a:pt x="0" y="47"/>
                    </a:moveTo>
                    <a:lnTo>
                      <a:pt x="123" y="14"/>
                    </a:lnTo>
                    <a:lnTo>
                      <a:pt x="138" y="17"/>
                    </a:lnTo>
                    <a:lnTo>
                      <a:pt x="152" y="0"/>
                    </a:lnTo>
                    <a:lnTo>
                      <a:pt x="166" y="9"/>
                    </a:lnTo>
                    <a:lnTo>
                      <a:pt x="151" y="43"/>
                    </a:lnTo>
                    <a:lnTo>
                      <a:pt x="176" y="40"/>
                    </a:lnTo>
                    <a:lnTo>
                      <a:pt x="191" y="66"/>
                    </a:lnTo>
                    <a:lnTo>
                      <a:pt x="208" y="69"/>
                    </a:lnTo>
                    <a:lnTo>
                      <a:pt x="220" y="65"/>
                    </a:lnTo>
                    <a:lnTo>
                      <a:pt x="220" y="50"/>
                    </a:lnTo>
                    <a:lnTo>
                      <a:pt x="200" y="32"/>
                    </a:lnTo>
                    <a:lnTo>
                      <a:pt x="216" y="30"/>
                    </a:lnTo>
                    <a:lnTo>
                      <a:pt x="242" y="70"/>
                    </a:lnTo>
                    <a:lnTo>
                      <a:pt x="216" y="92"/>
                    </a:lnTo>
                    <a:lnTo>
                      <a:pt x="187" y="82"/>
                    </a:lnTo>
                    <a:lnTo>
                      <a:pt x="168" y="110"/>
                    </a:lnTo>
                    <a:lnTo>
                      <a:pt x="132" y="82"/>
                    </a:lnTo>
                    <a:lnTo>
                      <a:pt x="11" y="119"/>
                    </a:lnTo>
                    <a:lnTo>
                      <a:pt x="0" y="4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29" name="Freeform 378"/>
              <p:cNvSpPr>
                <a:spLocks noChangeArrowheads="1"/>
              </p:cNvSpPr>
              <p:nvPr/>
            </p:nvSpPr>
            <p:spPr bwMode="auto">
              <a:xfrm>
                <a:off x="9484784" y="2419288"/>
                <a:ext cx="370416" cy="167217"/>
              </a:xfrm>
              <a:custGeom>
                <a:avLst/>
                <a:gdLst/>
                <a:ahLst/>
                <a:cxnLst>
                  <a:cxn ang="0">
                    <a:pos x="0" y="27"/>
                  </a:cxn>
                  <a:cxn ang="0">
                    <a:pos x="96" y="0"/>
                  </a:cxn>
                  <a:cxn ang="0">
                    <a:pos x="127" y="48"/>
                  </a:cxn>
                  <a:cxn ang="0">
                    <a:pos x="110" y="68"/>
                  </a:cxn>
                  <a:cxn ang="0">
                    <a:pos x="79" y="61"/>
                  </a:cxn>
                  <a:cxn ang="0">
                    <a:pos x="31" y="104"/>
                  </a:cxn>
                  <a:cxn ang="0">
                    <a:pos x="5" y="81"/>
                  </a:cxn>
                  <a:cxn ang="0">
                    <a:pos x="0" y="27"/>
                  </a:cxn>
                </a:cxnLst>
                <a:rect l="0" t="0" r="r" b="b"/>
                <a:pathLst>
                  <a:path w="127" h="104">
                    <a:moveTo>
                      <a:pt x="0" y="27"/>
                    </a:moveTo>
                    <a:lnTo>
                      <a:pt x="96" y="0"/>
                    </a:lnTo>
                    <a:lnTo>
                      <a:pt x="127" y="48"/>
                    </a:lnTo>
                    <a:lnTo>
                      <a:pt x="110" y="68"/>
                    </a:lnTo>
                    <a:lnTo>
                      <a:pt x="79" y="61"/>
                    </a:lnTo>
                    <a:lnTo>
                      <a:pt x="31" y="104"/>
                    </a:lnTo>
                    <a:lnTo>
                      <a:pt x="5" y="81"/>
                    </a:lnTo>
                    <a:lnTo>
                      <a:pt x="0" y="27"/>
                    </a:lnTo>
                    <a:close/>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30" name="Freeform 379"/>
              <p:cNvSpPr>
                <a:spLocks noChangeArrowheads="1"/>
              </p:cNvSpPr>
              <p:nvPr/>
            </p:nvSpPr>
            <p:spPr bwMode="auto">
              <a:xfrm>
                <a:off x="9539819" y="2622489"/>
                <a:ext cx="179916" cy="137583"/>
              </a:xfrm>
              <a:custGeom>
                <a:avLst/>
                <a:gdLst/>
                <a:ahLst/>
                <a:cxnLst>
                  <a:cxn ang="0">
                    <a:pos x="0" y="58"/>
                  </a:cxn>
                  <a:cxn ang="0">
                    <a:pos x="51" y="32"/>
                  </a:cxn>
                  <a:cxn ang="0">
                    <a:pos x="103" y="0"/>
                  </a:cxn>
                  <a:cxn ang="0">
                    <a:pos x="111" y="1"/>
                  </a:cxn>
                  <a:cxn ang="0">
                    <a:pos x="126" y="3"/>
                  </a:cxn>
                  <a:cxn ang="0">
                    <a:pos x="75" y="44"/>
                  </a:cxn>
                  <a:cxn ang="0">
                    <a:pos x="14" y="78"/>
                  </a:cxn>
                  <a:cxn ang="0">
                    <a:pos x="0" y="58"/>
                  </a:cxn>
                </a:cxnLst>
                <a:rect l="0" t="0" r="r" b="b"/>
                <a:pathLst>
                  <a:path w="126" h="78">
                    <a:moveTo>
                      <a:pt x="0" y="58"/>
                    </a:moveTo>
                    <a:lnTo>
                      <a:pt x="51" y="32"/>
                    </a:lnTo>
                    <a:lnTo>
                      <a:pt x="103" y="0"/>
                    </a:lnTo>
                    <a:lnTo>
                      <a:pt x="111" y="1"/>
                    </a:lnTo>
                    <a:lnTo>
                      <a:pt x="126" y="3"/>
                    </a:lnTo>
                    <a:lnTo>
                      <a:pt x="75" y="44"/>
                    </a:lnTo>
                    <a:lnTo>
                      <a:pt x="14" y="78"/>
                    </a:lnTo>
                    <a:lnTo>
                      <a:pt x="0" y="5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1" name="Freeform 380"/>
              <p:cNvSpPr>
                <a:spLocks noChangeArrowheads="1"/>
              </p:cNvSpPr>
              <p:nvPr/>
            </p:nvSpPr>
            <p:spPr bwMode="auto">
              <a:xfrm>
                <a:off x="9550402" y="1773704"/>
                <a:ext cx="285749" cy="533400"/>
              </a:xfrm>
              <a:custGeom>
                <a:avLst/>
                <a:gdLst/>
                <a:ahLst/>
                <a:cxnLst>
                  <a:cxn ang="0">
                    <a:pos x="27" y="0"/>
                  </a:cxn>
                  <a:cxn ang="0">
                    <a:pos x="0" y="45"/>
                  </a:cxn>
                  <a:cxn ang="0">
                    <a:pos x="30" y="102"/>
                  </a:cxn>
                  <a:cxn ang="0">
                    <a:pos x="11" y="118"/>
                  </a:cxn>
                  <a:cxn ang="0">
                    <a:pos x="19" y="252"/>
                  </a:cxn>
                  <a:cxn ang="0">
                    <a:pos x="95" y="232"/>
                  </a:cxn>
                  <a:cxn ang="0">
                    <a:pos x="115" y="232"/>
                  </a:cxn>
                  <a:cxn ang="0">
                    <a:pos x="125" y="217"/>
                  </a:cxn>
                  <a:cxn ang="0">
                    <a:pos x="125" y="192"/>
                  </a:cxn>
                  <a:cxn ang="0">
                    <a:pos x="135" y="178"/>
                  </a:cxn>
                  <a:cxn ang="0">
                    <a:pos x="92" y="158"/>
                  </a:cxn>
                  <a:cxn ang="0">
                    <a:pos x="38" y="12"/>
                  </a:cxn>
                  <a:cxn ang="0">
                    <a:pos x="27" y="0"/>
                  </a:cxn>
                </a:cxnLst>
                <a:rect l="0" t="0" r="r" b="b"/>
                <a:pathLst>
                  <a:path w="135" h="252">
                    <a:moveTo>
                      <a:pt x="27" y="0"/>
                    </a:moveTo>
                    <a:lnTo>
                      <a:pt x="0" y="45"/>
                    </a:lnTo>
                    <a:lnTo>
                      <a:pt x="30" y="102"/>
                    </a:lnTo>
                    <a:lnTo>
                      <a:pt x="11" y="118"/>
                    </a:lnTo>
                    <a:lnTo>
                      <a:pt x="19" y="252"/>
                    </a:lnTo>
                    <a:lnTo>
                      <a:pt x="95" y="232"/>
                    </a:lnTo>
                    <a:lnTo>
                      <a:pt x="115" y="232"/>
                    </a:lnTo>
                    <a:lnTo>
                      <a:pt x="125" y="217"/>
                    </a:lnTo>
                    <a:lnTo>
                      <a:pt x="125" y="192"/>
                    </a:lnTo>
                    <a:lnTo>
                      <a:pt x="135" y="178"/>
                    </a:lnTo>
                    <a:lnTo>
                      <a:pt x="92" y="158"/>
                    </a:lnTo>
                    <a:lnTo>
                      <a:pt x="38" y="12"/>
                    </a:lnTo>
                    <a:lnTo>
                      <a:pt x="27" y="0"/>
                    </a:lnTo>
                    <a:close/>
                  </a:path>
                </a:pathLst>
              </a:custGeom>
              <a:solidFill>
                <a:srgbClr val="2929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2" name="Freeform 381"/>
              <p:cNvSpPr>
                <a:spLocks noChangeArrowheads="1"/>
              </p:cNvSpPr>
              <p:nvPr/>
            </p:nvSpPr>
            <p:spPr bwMode="auto">
              <a:xfrm>
                <a:off x="9753600" y="2383305"/>
                <a:ext cx="137584" cy="114299"/>
              </a:xfrm>
              <a:custGeom>
                <a:avLst/>
                <a:gdLst/>
                <a:ahLst/>
                <a:cxnLst>
                  <a:cxn ang="0">
                    <a:pos x="0" y="8"/>
                  </a:cxn>
                  <a:cxn ang="0">
                    <a:pos x="28" y="0"/>
                  </a:cxn>
                  <a:cxn ang="0">
                    <a:pos x="65" y="28"/>
                  </a:cxn>
                  <a:cxn ang="0">
                    <a:pos x="59" y="36"/>
                  </a:cxn>
                  <a:cxn ang="0">
                    <a:pos x="39" y="36"/>
                  </a:cxn>
                  <a:cxn ang="0">
                    <a:pos x="31" y="54"/>
                  </a:cxn>
                  <a:cxn ang="0">
                    <a:pos x="0" y="8"/>
                  </a:cxn>
                </a:cxnLst>
                <a:rect l="0" t="0" r="r" b="b"/>
                <a:pathLst>
                  <a:path w="65" h="54">
                    <a:moveTo>
                      <a:pt x="0" y="8"/>
                    </a:moveTo>
                    <a:lnTo>
                      <a:pt x="28" y="0"/>
                    </a:lnTo>
                    <a:lnTo>
                      <a:pt x="65" y="28"/>
                    </a:lnTo>
                    <a:lnTo>
                      <a:pt x="59" y="36"/>
                    </a:lnTo>
                    <a:lnTo>
                      <a:pt x="39" y="36"/>
                    </a:lnTo>
                    <a:lnTo>
                      <a:pt x="31" y="54"/>
                    </a:lnTo>
                    <a:lnTo>
                      <a:pt x="0" y="8"/>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defTabSz="1462858"/>
                <a:endParaRPr lang="en-US" sz="1067" u="dottedHeavy" kern="0" dirty="0">
                  <a:solidFill>
                    <a:srgbClr val="FFFFFF"/>
                  </a:solidFill>
                  <a:latin typeface="Arial" panose="020B0604020202020204" pitchFamily="34" charset="0"/>
                  <a:cs typeface="Arial" panose="020B0604020202020204" pitchFamily="34" charset="0"/>
                </a:endParaRPr>
              </a:p>
            </p:txBody>
          </p:sp>
          <p:grpSp>
            <p:nvGrpSpPr>
              <p:cNvPr id="333" name="Group 51"/>
              <p:cNvGrpSpPr>
                <a:grpSpLocks/>
              </p:cNvGrpSpPr>
              <p:nvPr/>
            </p:nvGrpSpPr>
            <p:grpSpPr bwMode="auto">
              <a:xfrm>
                <a:off x="1016000" y="3399304"/>
                <a:ext cx="1077384" cy="550333"/>
                <a:chOff x="288" y="2580"/>
                <a:chExt cx="509" cy="260"/>
              </a:xfrm>
              <a:solidFill>
                <a:sysClr val="window" lastClr="FFFFFF"/>
              </a:solidFill>
              <a:effectLst/>
            </p:grpSpPr>
            <p:grpSp>
              <p:nvGrpSpPr>
                <p:cNvPr id="402" name="Group 52"/>
                <p:cNvGrpSpPr>
                  <a:grpSpLocks/>
                </p:cNvGrpSpPr>
                <p:nvPr/>
              </p:nvGrpSpPr>
              <p:grpSpPr bwMode="auto">
                <a:xfrm>
                  <a:off x="288" y="2580"/>
                  <a:ext cx="510" cy="261"/>
                  <a:chOff x="288" y="2580"/>
                  <a:chExt cx="510" cy="261"/>
                </a:xfrm>
                <a:grpFill/>
              </p:grpSpPr>
              <p:sp>
                <p:nvSpPr>
                  <p:cNvPr id="404" name="Freeform 53"/>
                  <p:cNvSpPr>
                    <a:spLocks noChangeArrowheads="1"/>
                  </p:cNvSpPr>
                  <p:nvPr/>
                </p:nvSpPr>
                <p:spPr bwMode="auto">
                  <a:xfrm>
                    <a:off x="288" y="2613"/>
                    <a:ext cx="39" cy="37"/>
                  </a:xfrm>
                  <a:custGeom>
                    <a:avLst/>
                    <a:gdLst/>
                    <a:ahLst/>
                    <a:cxnLst>
                      <a:cxn ang="0">
                        <a:pos x="0" y="37"/>
                      </a:cxn>
                      <a:cxn ang="0">
                        <a:pos x="0" y="27"/>
                      </a:cxn>
                      <a:cxn ang="0">
                        <a:pos x="22" y="0"/>
                      </a:cxn>
                      <a:cxn ang="0">
                        <a:pos x="39" y="7"/>
                      </a:cxn>
                      <a:cxn ang="0">
                        <a:pos x="20" y="37"/>
                      </a:cxn>
                      <a:cxn ang="0">
                        <a:pos x="0" y="37"/>
                      </a:cxn>
                    </a:cxnLst>
                    <a:rect l="0" t="0" r="r" b="b"/>
                    <a:pathLst>
                      <a:path w="39" h="37">
                        <a:moveTo>
                          <a:pt x="0" y="37"/>
                        </a:moveTo>
                        <a:lnTo>
                          <a:pt x="0" y="27"/>
                        </a:lnTo>
                        <a:lnTo>
                          <a:pt x="22" y="0"/>
                        </a:lnTo>
                        <a:lnTo>
                          <a:pt x="39" y="7"/>
                        </a:lnTo>
                        <a:lnTo>
                          <a:pt x="20" y="37"/>
                        </a:lnTo>
                        <a:lnTo>
                          <a:pt x="0" y="37"/>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5" name="Freeform 54"/>
                  <p:cNvSpPr>
                    <a:spLocks noChangeArrowheads="1"/>
                  </p:cNvSpPr>
                  <p:nvPr/>
                </p:nvSpPr>
                <p:spPr bwMode="auto">
                  <a:xfrm>
                    <a:off x="344" y="2580"/>
                    <a:ext cx="73" cy="48"/>
                  </a:xfrm>
                  <a:custGeom>
                    <a:avLst/>
                    <a:gdLst/>
                    <a:ahLst/>
                    <a:cxnLst>
                      <a:cxn ang="0">
                        <a:pos x="16" y="5"/>
                      </a:cxn>
                      <a:cxn ang="0">
                        <a:pos x="0" y="28"/>
                      </a:cxn>
                      <a:cxn ang="0">
                        <a:pos x="28" y="44"/>
                      </a:cxn>
                      <a:cxn ang="0">
                        <a:pos x="61" y="48"/>
                      </a:cxn>
                      <a:cxn ang="0">
                        <a:pos x="73" y="28"/>
                      </a:cxn>
                      <a:cxn ang="0">
                        <a:pos x="65" y="0"/>
                      </a:cxn>
                      <a:cxn ang="0">
                        <a:pos x="16" y="5"/>
                      </a:cxn>
                    </a:cxnLst>
                    <a:rect l="0" t="0" r="r" b="b"/>
                    <a:pathLst>
                      <a:path w="73" h="48">
                        <a:moveTo>
                          <a:pt x="16" y="5"/>
                        </a:moveTo>
                        <a:lnTo>
                          <a:pt x="0" y="28"/>
                        </a:lnTo>
                        <a:lnTo>
                          <a:pt x="28" y="44"/>
                        </a:lnTo>
                        <a:lnTo>
                          <a:pt x="61" y="48"/>
                        </a:lnTo>
                        <a:lnTo>
                          <a:pt x="73" y="28"/>
                        </a:lnTo>
                        <a:lnTo>
                          <a:pt x="65" y="0"/>
                        </a:lnTo>
                        <a:lnTo>
                          <a:pt x="16" y="5"/>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6" name="Freeform 55"/>
                  <p:cNvSpPr>
                    <a:spLocks noChangeArrowheads="1"/>
                  </p:cNvSpPr>
                  <p:nvPr/>
                </p:nvSpPr>
                <p:spPr bwMode="auto">
                  <a:xfrm>
                    <a:off x="413" y="2613"/>
                    <a:ext cx="108" cy="53"/>
                  </a:xfrm>
                  <a:custGeom>
                    <a:avLst/>
                    <a:gdLst/>
                    <a:ahLst/>
                    <a:cxnLst>
                      <a:cxn ang="0">
                        <a:pos x="0" y="19"/>
                      </a:cxn>
                      <a:cxn ang="0">
                        <a:pos x="74" y="0"/>
                      </a:cxn>
                      <a:cxn ang="0">
                        <a:pos x="88" y="23"/>
                      </a:cxn>
                      <a:cxn ang="0">
                        <a:pos x="102" y="28"/>
                      </a:cxn>
                      <a:cxn ang="0">
                        <a:pos x="108" y="46"/>
                      </a:cxn>
                      <a:cxn ang="0">
                        <a:pos x="71" y="49"/>
                      </a:cxn>
                      <a:cxn ang="0">
                        <a:pos x="45" y="53"/>
                      </a:cxn>
                      <a:cxn ang="0">
                        <a:pos x="0" y="19"/>
                      </a:cxn>
                    </a:cxnLst>
                    <a:rect l="0" t="0" r="r" b="b"/>
                    <a:pathLst>
                      <a:path w="108" h="53">
                        <a:moveTo>
                          <a:pt x="0" y="19"/>
                        </a:moveTo>
                        <a:lnTo>
                          <a:pt x="74" y="0"/>
                        </a:lnTo>
                        <a:lnTo>
                          <a:pt x="88" y="23"/>
                        </a:lnTo>
                        <a:lnTo>
                          <a:pt x="102" y="28"/>
                        </a:lnTo>
                        <a:lnTo>
                          <a:pt x="108" y="46"/>
                        </a:lnTo>
                        <a:lnTo>
                          <a:pt x="71" y="49"/>
                        </a:lnTo>
                        <a:lnTo>
                          <a:pt x="45" y="53"/>
                        </a:lnTo>
                        <a:lnTo>
                          <a:pt x="0" y="19"/>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7" name="Freeform 56"/>
                  <p:cNvSpPr>
                    <a:spLocks noChangeArrowheads="1"/>
                  </p:cNvSpPr>
                  <p:nvPr/>
                </p:nvSpPr>
                <p:spPr bwMode="auto">
                  <a:xfrm>
                    <a:off x="525" y="2653"/>
                    <a:ext cx="86" cy="29"/>
                  </a:xfrm>
                  <a:custGeom>
                    <a:avLst/>
                    <a:gdLst/>
                    <a:ahLst/>
                    <a:cxnLst>
                      <a:cxn ang="0">
                        <a:pos x="14" y="1"/>
                      </a:cxn>
                      <a:cxn ang="0">
                        <a:pos x="0" y="28"/>
                      </a:cxn>
                      <a:cxn ang="0">
                        <a:pos x="23" y="29"/>
                      </a:cxn>
                      <a:cxn ang="0">
                        <a:pos x="37" y="24"/>
                      </a:cxn>
                      <a:cxn ang="0">
                        <a:pos x="64" y="24"/>
                      </a:cxn>
                      <a:cxn ang="0">
                        <a:pos x="86" y="13"/>
                      </a:cxn>
                      <a:cxn ang="0">
                        <a:pos x="72" y="8"/>
                      </a:cxn>
                      <a:cxn ang="0">
                        <a:pos x="60" y="0"/>
                      </a:cxn>
                      <a:cxn ang="0">
                        <a:pos x="14" y="1"/>
                      </a:cxn>
                    </a:cxnLst>
                    <a:rect l="0" t="0" r="r" b="b"/>
                    <a:pathLst>
                      <a:path w="86" h="29">
                        <a:moveTo>
                          <a:pt x="14" y="1"/>
                        </a:moveTo>
                        <a:lnTo>
                          <a:pt x="0" y="28"/>
                        </a:lnTo>
                        <a:lnTo>
                          <a:pt x="23" y="29"/>
                        </a:lnTo>
                        <a:lnTo>
                          <a:pt x="37" y="24"/>
                        </a:lnTo>
                        <a:lnTo>
                          <a:pt x="64" y="24"/>
                        </a:lnTo>
                        <a:lnTo>
                          <a:pt x="86" y="13"/>
                        </a:lnTo>
                        <a:lnTo>
                          <a:pt x="72" y="8"/>
                        </a:lnTo>
                        <a:lnTo>
                          <a:pt x="60" y="0"/>
                        </a:lnTo>
                        <a:lnTo>
                          <a:pt x="14" y="1"/>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8" name="Freeform 57"/>
                  <p:cNvSpPr>
                    <a:spLocks noChangeArrowheads="1"/>
                  </p:cNvSpPr>
                  <p:nvPr/>
                </p:nvSpPr>
                <p:spPr bwMode="auto">
                  <a:xfrm>
                    <a:off x="550" y="2694"/>
                    <a:ext cx="36" cy="20"/>
                  </a:xfrm>
                  <a:custGeom>
                    <a:avLst/>
                    <a:gdLst/>
                    <a:ahLst/>
                    <a:cxnLst>
                      <a:cxn ang="0">
                        <a:pos x="31" y="0"/>
                      </a:cxn>
                      <a:cxn ang="0">
                        <a:pos x="0" y="1"/>
                      </a:cxn>
                      <a:cxn ang="0">
                        <a:pos x="6" y="20"/>
                      </a:cxn>
                      <a:cxn ang="0">
                        <a:pos x="36" y="16"/>
                      </a:cxn>
                      <a:cxn ang="0">
                        <a:pos x="31" y="0"/>
                      </a:cxn>
                    </a:cxnLst>
                    <a:rect l="0" t="0" r="r" b="b"/>
                    <a:pathLst>
                      <a:path w="36" h="20">
                        <a:moveTo>
                          <a:pt x="31" y="0"/>
                        </a:moveTo>
                        <a:lnTo>
                          <a:pt x="0" y="1"/>
                        </a:lnTo>
                        <a:lnTo>
                          <a:pt x="6" y="20"/>
                        </a:lnTo>
                        <a:lnTo>
                          <a:pt x="36" y="16"/>
                        </a:lnTo>
                        <a:lnTo>
                          <a:pt x="31"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9" name="Freeform 58"/>
                  <p:cNvSpPr>
                    <a:spLocks noChangeArrowheads="1"/>
                  </p:cNvSpPr>
                  <p:nvPr/>
                </p:nvSpPr>
                <p:spPr bwMode="auto">
                  <a:xfrm>
                    <a:off x="590" y="2715"/>
                    <a:ext cx="23" cy="21"/>
                  </a:xfrm>
                  <a:custGeom>
                    <a:avLst/>
                    <a:gdLst/>
                    <a:ahLst/>
                    <a:cxnLst>
                      <a:cxn ang="0">
                        <a:pos x="0" y="8"/>
                      </a:cxn>
                      <a:cxn ang="0">
                        <a:pos x="23" y="0"/>
                      </a:cxn>
                      <a:cxn ang="0">
                        <a:pos x="23" y="18"/>
                      </a:cxn>
                      <a:cxn ang="0">
                        <a:pos x="7" y="21"/>
                      </a:cxn>
                      <a:cxn ang="0">
                        <a:pos x="0" y="8"/>
                      </a:cxn>
                    </a:cxnLst>
                    <a:rect l="0" t="0" r="r" b="b"/>
                    <a:pathLst>
                      <a:path w="23" h="21">
                        <a:moveTo>
                          <a:pt x="0" y="8"/>
                        </a:moveTo>
                        <a:lnTo>
                          <a:pt x="23" y="0"/>
                        </a:lnTo>
                        <a:lnTo>
                          <a:pt x="23" y="18"/>
                        </a:lnTo>
                        <a:lnTo>
                          <a:pt x="7" y="21"/>
                        </a:lnTo>
                        <a:lnTo>
                          <a:pt x="0" y="8"/>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10" name="Freeform 59"/>
                  <p:cNvSpPr>
                    <a:spLocks noChangeArrowheads="1"/>
                  </p:cNvSpPr>
                  <p:nvPr/>
                </p:nvSpPr>
                <p:spPr bwMode="auto">
                  <a:xfrm>
                    <a:off x="650" y="2726"/>
                    <a:ext cx="148" cy="115"/>
                  </a:xfrm>
                  <a:custGeom>
                    <a:avLst/>
                    <a:gdLst/>
                    <a:ahLst/>
                    <a:cxnLst>
                      <a:cxn ang="0">
                        <a:pos x="25" y="0"/>
                      </a:cxn>
                      <a:cxn ang="0">
                        <a:pos x="0" y="43"/>
                      </a:cxn>
                      <a:cxn ang="0">
                        <a:pos x="18" y="64"/>
                      </a:cxn>
                      <a:cxn ang="0">
                        <a:pos x="18" y="104"/>
                      </a:cxn>
                      <a:cxn ang="0">
                        <a:pos x="54" y="115"/>
                      </a:cxn>
                      <a:cxn ang="0">
                        <a:pos x="70" y="92"/>
                      </a:cxn>
                      <a:cxn ang="0">
                        <a:pos x="115" y="87"/>
                      </a:cxn>
                      <a:cxn ang="0">
                        <a:pos x="148" y="62"/>
                      </a:cxn>
                      <a:cxn ang="0">
                        <a:pos x="114" y="22"/>
                      </a:cxn>
                      <a:cxn ang="0">
                        <a:pos x="25" y="0"/>
                      </a:cxn>
                    </a:cxnLst>
                    <a:rect l="0" t="0" r="r" b="b"/>
                    <a:pathLst>
                      <a:path w="148" h="115">
                        <a:moveTo>
                          <a:pt x="25" y="0"/>
                        </a:moveTo>
                        <a:lnTo>
                          <a:pt x="0" y="43"/>
                        </a:lnTo>
                        <a:lnTo>
                          <a:pt x="18" y="64"/>
                        </a:lnTo>
                        <a:lnTo>
                          <a:pt x="18" y="104"/>
                        </a:lnTo>
                        <a:lnTo>
                          <a:pt x="54" y="115"/>
                        </a:lnTo>
                        <a:lnTo>
                          <a:pt x="70" y="92"/>
                        </a:lnTo>
                        <a:lnTo>
                          <a:pt x="115" y="87"/>
                        </a:lnTo>
                        <a:lnTo>
                          <a:pt x="148" y="62"/>
                        </a:lnTo>
                        <a:lnTo>
                          <a:pt x="114" y="22"/>
                        </a:lnTo>
                        <a:lnTo>
                          <a:pt x="25"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403" name="Freeform 60"/>
                <p:cNvSpPr>
                  <a:spLocks noChangeArrowheads="1"/>
                </p:cNvSpPr>
                <p:nvPr/>
              </p:nvSpPr>
              <p:spPr bwMode="auto">
                <a:xfrm>
                  <a:off x="598" y="2670"/>
                  <a:ext cx="82" cy="46"/>
                </a:xfrm>
                <a:custGeom>
                  <a:avLst/>
                  <a:gdLst/>
                  <a:ahLst/>
                  <a:cxnLst>
                    <a:cxn ang="0">
                      <a:pos x="17" y="0"/>
                    </a:cxn>
                    <a:cxn ang="0">
                      <a:pos x="0" y="15"/>
                    </a:cxn>
                    <a:cxn ang="0">
                      <a:pos x="8" y="25"/>
                    </a:cxn>
                    <a:cxn ang="0">
                      <a:pos x="23" y="29"/>
                    </a:cxn>
                    <a:cxn ang="0">
                      <a:pos x="38" y="46"/>
                    </a:cxn>
                    <a:cxn ang="0">
                      <a:pos x="81" y="40"/>
                    </a:cxn>
                    <a:cxn ang="0">
                      <a:pos x="82" y="20"/>
                    </a:cxn>
                    <a:cxn ang="0">
                      <a:pos x="50" y="4"/>
                    </a:cxn>
                    <a:cxn ang="0">
                      <a:pos x="17" y="0"/>
                    </a:cxn>
                  </a:cxnLst>
                  <a:rect l="0" t="0" r="r" b="b"/>
                  <a:pathLst>
                    <a:path w="82" h="46">
                      <a:moveTo>
                        <a:pt x="17" y="0"/>
                      </a:moveTo>
                      <a:lnTo>
                        <a:pt x="0" y="15"/>
                      </a:lnTo>
                      <a:lnTo>
                        <a:pt x="8" y="25"/>
                      </a:lnTo>
                      <a:lnTo>
                        <a:pt x="23" y="29"/>
                      </a:lnTo>
                      <a:lnTo>
                        <a:pt x="38" y="46"/>
                      </a:lnTo>
                      <a:lnTo>
                        <a:pt x="81" y="40"/>
                      </a:lnTo>
                      <a:lnTo>
                        <a:pt x="82" y="20"/>
                      </a:lnTo>
                      <a:lnTo>
                        <a:pt x="50" y="4"/>
                      </a:lnTo>
                      <a:lnTo>
                        <a:pt x="17" y="0"/>
                      </a:lnTo>
                      <a:close/>
                    </a:path>
                  </a:pathLst>
                </a:custGeom>
                <a:grp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34" name="Freeform 392"/>
              <p:cNvSpPr>
                <a:spLocks noChangeArrowheads="1"/>
              </p:cNvSpPr>
              <p:nvPr/>
            </p:nvSpPr>
            <p:spPr bwMode="auto">
              <a:xfrm>
                <a:off x="642408" y="1385817"/>
                <a:ext cx="1727200" cy="1524000"/>
              </a:xfrm>
              <a:custGeom>
                <a:avLst/>
                <a:gdLst/>
                <a:ahLst/>
                <a:cxnLst>
                  <a:cxn ang="0">
                    <a:pos x="130" y="93"/>
                  </a:cxn>
                  <a:cxn ang="0">
                    <a:pos x="293" y="0"/>
                  </a:cxn>
                  <a:cxn ang="0">
                    <a:pos x="370" y="16"/>
                  </a:cxn>
                  <a:cxn ang="0">
                    <a:pos x="408" y="47"/>
                  </a:cxn>
                  <a:cxn ang="0">
                    <a:pos x="560" y="57"/>
                  </a:cxn>
                  <a:cxn ang="0">
                    <a:pos x="564" y="366"/>
                  </a:cxn>
                  <a:cxn ang="0">
                    <a:pos x="614" y="375"/>
                  </a:cxn>
                  <a:cxn ang="0">
                    <a:pos x="638" y="412"/>
                  </a:cxn>
                  <a:cxn ang="0">
                    <a:pos x="673" y="400"/>
                  </a:cxn>
                  <a:cxn ang="0">
                    <a:pos x="747" y="483"/>
                  </a:cxn>
                  <a:cxn ang="0">
                    <a:pos x="810" y="522"/>
                  </a:cxn>
                  <a:cxn ang="0">
                    <a:pos x="808" y="555"/>
                  </a:cxn>
                  <a:cxn ang="0">
                    <a:pos x="727" y="559"/>
                  </a:cxn>
                  <a:cxn ang="0">
                    <a:pos x="692" y="457"/>
                  </a:cxn>
                  <a:cxn ang="0">
                    <a:pos x="441" y="356"/>
                  </a:cxn>
                  <a:cxn ang="0">
                    <a:pos x="448" y="388"/>
                  </a:cxn>
                  <a:cxn ang="0">
                    <a:pos x="391" y="429"/>
                  </a:cxn>
                  <a:cxn ang="0">
                    <a:pos x="381" y="413"/>
                  </a:cxn>
                  <a:cxn ang="0">
                    <a:pos x="366" y="413"/>
                  </a:cxn>
                  <a:cxn ang="0">
                    <a:pos x="321" y="499"/>
                  </a:cxn>
                  <a:cxn ang="0">
                    <a:pos x="179" y="584"/>
                  </a:cxn>
                  <a:cxn ang="0">
                    <a:pos x="40" y="624"/>
                  </a:cxn>
                  <a:cxn ang="0">
                    <a:pos x="0" y="618"/>
                  </a:cxn>
                  <a:cxn ang="0">
                    <a:pos x="160" y="546"/>
                  </a:cxn>
                  <a:cxn ang="0">
                    <a:pos x="179" y="546"/>
                  </a:cxn>
                  <a:cxn ang="0">
                    <a:pos x="239" y="490"/>
                  </a:cxn>
                  <a:cxn ang="0">
                    <a:pos x="264" y="489"/>
                  </a:cxn>
                  <a:cxn ang="0">
                    <a:pos x="303" y="446"/>
                  </a:cxn>
                  <a:cxn ang="0">
                    <a:pos x="290" y="426"/>
                  </a:cxn>
                  <a:cxn ang="0">
                    <a:pos x="204" y="436"/>
                  </a:cxn>
                  <a:cxn ang="0">
                    <a:pos x="146" y="330"/>
                  </a:cxn>
                  <a:cxn ang="0">
                    <a:pos x="179" y="282"/>
                  </a:cxn>
                  <a:cxn ang="0">
                    <a:pos x="233" y="265"/>
                  </a:cxn>
                  <a:cxn ang="0">
                    <a:pos x="213" y="223"/>
                  </a:cxn>
                  <a:cxn ang="0">
                    <a:pos x="158" y="242"/>
                  </a:cxn>
                  <a:cxn ang="0">
                    <a:pos x="115" y="182"/>
                  </a:cxn>
                  <a:cxn ang="0">
                    <a:pos x="162" y="167"/>
                  </a:cxn>
                  <a:cxn ang="0">
                    <a:pos x="204" y="184"/>
                  </a:cxn>
                  <a:cxn ang="0">
                    <a:pos x="224" y="175"/>
                  </a:cxn>
                  <a:cxn ang="0">
                    <a:pos x="188" y="122"/>
                  </a:cxn>
                  <a:cxn ang="0">
                    <a:pos x="127" y="119"/>
                  </a:cxn>
                  <a:cxn ang="0">
                    <a:pos x="130" y="93"/>
                  </a:cxn>
                </a:cxnLst>
                <a:rect l="0" t="0" r="r" b="b"/>
                <a:pathLst>
                  <a:path w="810" h="624">
                    <a:moveTo>
                      <a:pt x="130" y="93"/>
                    </a:moveTo>
                    <a:lnTo>
                      <a:pt x="293" y="0"/>
                    </a:lnTo>
                    <a:lnTo>
                      <a:pt x="370" y="16"/>
                    </a:lnTo>
                    <a:lnTo>
                      <a:pt x="408" y="47"/>
                    </a:lnTo>
                    <a:lnTo>
                      <a:pt x="560" y="57"/>
                    </a:lnTo>
                    <a:lnTo>
                      <a:pt x="564" y="366"/>
                    </a:lnTo>
                    <a:lnTo>
                      <a:pt x="614" y="375"/>
                    </a:lnTo>
                    <a:lnTo>
                      <a:pt x="638" y="412"/>
                    </a:lnTo>
                    <a:lnTo>
                      <a:pt x="673" y="400"/>
                    </a:lnTo>
                    <a:lnTo>
                      <a:pt x="747" y="483"/>
                    </a:lnTo>
                    <a:lnTo>
                      <a:pt x="810" y="522"/>
                    </a:lnTo>
                    <a:lnTo>
                      <a:pt x="808" y="555"/>
                    </a:lnTo>
                    <a:lnTo>
                      <a:pt x="727" y="559"/>
                    </a:lnTo>
                    <a:lnTo>
                      <a:pt x="692" y="457"/>
                    </a:lnTo>
                    <a:lnTo>
                      <a:pt x="441" y="356"/>
                    </a:lnTo>
                    <a:lnTo>
                      <a:pt x="448" y="388"/>
                    </a:lnTo>
                    <a:lnTo>
                      <a:pt x="391" y="429"/>
                    </a:lnTo>
                    <a:lnTo>
                      <a:pt x="381" y="413"/>
                    </a:lnTo>
                    <a:lnTo>
                      <a:pt x="366" y="413"/>
                    </a:lnTo>
                    <a:lnTo>
                      <a:pt x="321" y="499"/>
                    </a:lnTo>
                    <a:lnTo>
                      <a:pt x="179" y="584"/>
                    </a:lnTo>
                    <a:lnTo>
                      <a:pt x="40" y="624"/>
                    </a:lnTo>
                    <a:lnTo>
                      <a:pt x="0" y="618"/>
                    </a:lnTo>
                    <a:lnTo>
                      <a:pt x="160" y="546"/>
                    </a:lnTo>
                    <a:lnTo>
                      <a:pt x="179" y="546"/>
                    </a:lnTo>
                    <a:lnTo>
                      <a:pt x="239" y="490"/>
                    </a:lnTo>
                    <a:lnTo>
                      <a:pt x="264" y="489"/>
                    </a:lnTo>
                    <a:lnTo>
                      <a:pt x="303" y="446"/>
                    </a:lnTo>
                    <a:lnTo>
                      <a:pt x="290" y="426"/>
                    </a:lnTo>
                    <a:lnTo>
                      <a:pt x="204" y="436"/>
                    </a:lnTo>
                    <a:lnTo>
                      <a:pt x="146" y="330"/>
                    </a:lnTo>
                    <a:lnTo>
                      <a:pt x="179" y="282"/>
                    </a:lnTo>
                    <a:lnTo>
                      <a:pt x="233" y="265"/>
                    </a:lnTo>
                    <a:lnTo>
                      <a:pt x="213" y="223"/>
                    </a:lnTo>
                    <a:lnTo>
                      <a:pt x="158" y="242"/>
                    </a:lnTo>
                    <a:lnTo>
                      <a:pt x="115" y="182"/>
                    </a:lnTo>
                    <a:lnTo>
                      <a:pt x="162" y="167"/>
                    </a:lnTo>
                    <a:lnTo>
                      <a:pt x="204" y="184"/>
                    </a:lnTo>
                    <a:lnTo>
                      <a:pt x="224" y="175"/>
                    </a:lnTo>
                    <a:lnTo>
                      <a:pt x="188" y="122"/>
                    </a:lnTo>
                    <a:lnTo>
                      <a:pt x="127" y="119"/>
                    </a:lnTo>
                    <a:lnTo>
                      <a:pt x="130" y="93"/>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5" name="Freeform 393"/>
              <p:cNvSpPr>
                <a:spLocks noChangeArrowheads="1"/>
              </p:cNvSpPr>
              <p:nvPr/>
            </p:nvSpPr>
            <p:spPr bwMode="auto">
              <a:xfrm>
                <a:off x="9271157" y="3051028"/>
                <a:ext cx="173567" cy="226484"/>
              </a:xfrm>
              <a:custGeom>
                <a:avLst/>
                <a:gdLst/>
                <a:ahLst/>
                <a:cxnLst>
                  <a:cxn ang="0">
                    <a:pos x="0" y="7"/>
                  </a:cxn>
                  <a:cxn ang="0">
                    <a:pos x="19" y="0"/>
                  </a:cxn>
                  <a:cxn ang="0">
                    <a:pos x="56" y="23"/>
                  </a:cxn>
                  <a:cxn ang="0">
                    <a:pos x="56" y="46"/>
                  </a:cxn>
                  <a:cxn ang="0">
                    <a:pos x="81" y="64"/>
                  </a:cxn>
                  <a:cxn ang="0">
                    <a:pos x="82" y="95"/>
                  </a:cxn>
                  <a:cxn ang="0">
                    <a:pos x="40" y="107"/>
                  </a:cxn>
                  <a:cxn ang="0">
                    <a:pos x="0" y="7"/>
                  </a:cxn>
                </a:cxnLst>
                <a:rect l="0" t="0" r="r" b="b"/>
                <a:pathLst>
                  <a:path w="82" h="107">
                    <a:moveTo>
                      <a:pt x="0" y="7"/>
                    </a:moveTo>
                    <a:lnTo>
                      <a:pt x="19" y="0"/>
                    </a:lnTo>
                    <a:lnTo>
                      <a:pt x="56" y="23"/>
                    </a:lnTo>
                    <a:lnTo>
                      <a:pt x="56" y="46"/>
                    </a:lnTo>
                    <a:lnTo>
                      <a:pt x="81" y="64"/>
                    </a:lnTo>
                    <a:lnTo>
                      <a:pt x="82" y="95"/>
                    </a:lnTo>
                    <a:lnTo>
                      <a:pt x="40" y="107"/>
                    </a:lnTo>
                    <a:lnTo>
                      <a:pt x="0" y="7"/>
                    </a:lnTo>
                    <a:close/>
                  </a:path>
                </a:pathLst>
              </a:cu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36" name="Text Box 78"/>
              <p:cNvSpPr txBox="1">
                <a:spLocks noChangeArrowheads="1"/>
              </p:cNvSpPr>
              <p:nvPr/>
            </p:nvSpPr>
            <p:spPr bwMode="auto">
              <a:xfrm>
                <a:off x="10159998"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RI</a:t>
                </a:r>
              </a:p>
            </p:txBody>
          </p:sp>
          <p:sp>
            <p:nvSpPr>
              <p:cNvPr id="337" name="Text Box 83"/>
              <p:cNvSpPr txBox="1">
                <a:spLocks noChangeArrowheads="1"/>
              </p:cNvSpPr>
              <p:nvPr/>
            </p:nvSpPr>
            <p:spPr bwMode="auto">
              <a:xfrm>
                <a:off x="1352936" y="182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AK</a:t>
                </a:r>
              </a:p>
            </p:txBody>
          </p:sp>
          <p:sp>
            <p:nvSpPr>
              <p:cNvPr id="338" name="Text Box 84"/>
              <p:cNvSpPr txBox="1">
                <a:spLocks noChangeArrowheads="1"/>
              </p:cNvSpPr>
              <p:nvPr/>
            </p:nvSpPr>
            <p:spPr bwMode="auto">
              <a:xfrm>
                <a:off x="3454398" y="1672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WA</a:t>
                </a:r>
              </a:p>
            </p:txBody>
          </p:sp>
          <p:sp>
            <p:nvSpPr>
              <p:cNvPr id="339" name="Text Box 85"/>
              <p:cNvSpPr txBox="1">
                <a:spLocks noChangeArrowheads="1"/>
              </p:cNvSpPr>
              <p:nvPr/>
            </p:nvSpPr>
            <p:spPr bwMode="auto">
              <a:xfrm>
                <a:off x="32511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OR</a:t>
                </a:r>
              </a:p>
            </p:txBody>
          </p:sp>
          <p:sp>
            <p:nvSpPr>
              <p:cNvPr id="340" name="Text Box 86"/>
              <p:cNvSpPr txBox="1">
                <a:spLocks noChangeArrowheads="1"/>
              </p:cNvSpPr>
              <p:nvPr/>
            </p:nvSpPr>
            <p:spPr bwMode="auto">
              <a:xfrm>
                <a:off x="2844799" y="3094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CA</a:t>
                </a:r>
              </a:p>
            </p:txBody>
          </p:sp>
          <p:sp>
            <p:nvSpPr>
              <p:cNvPr id="341" name="Text Box 87"/>
              <p:cNvSpPr txBox="1">
                <a:spLocks noChangeArrowheads="1"/>
              </p:cNvSpPr>
              <p:nvPr/>
            </p:nvSpPr>
            <p:spPr bwMode="auto">
              <a:xfrm>
                <a:off x="4876798" y="177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MT</a:t>
                </a:r>
              </a:p>
            </p:txBody>
          </p:sp>
          <p:sp>
            <p:nvSpPr>
              <p:cNvPr id="342" name="Text Box 88"/>
              <p:cNvSpPr txBox="1">
                <a:spLocks noChangeArrowheads="1"/>
              </p:cNvSpPr>
              <p:nvPr/>
            </p:nvSpPr>
            <p:spPr bwMode="auto">
              <a:xfrm>
                <a:off x="4063999"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ID</a:t>
                </a:r>
              </a:p>
            </p:txBody>
          </p:sp>
          <p:sp>
            <p:nvSpPr>
              <p:cNvPr id="343" name="Text Box 89"/>
              <p:cNvSpPr txBox="1">
                <a:spLocks noChangeArrowheads="1"/>
              </p:cNvSpPr>
              <p:nvPr/>
            </p:nvSpPr>
            <p:spPr bwMode="auto">
              <a:xfrm>
                <a:off x="4876798" y="26881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WY</a:t>
                </a:r>
              </a:p>
            </p:txBody>
          </p:sp>
          <p:sp>
            <p:nvSpPr>
              <p:cNvPr id="344" name="Text Box 90"/>
              <p:cNvSpPr txBox="1">
                <a:spLocks noChangeArrowheads="1"/>
              </p:cNvSpPr>
              <p:nvPr/>
            </p:nvSpPr>
            <p:spPr bwMode="auto">
              <a:xfrm>
                <a:off x="5994398"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NE</a:t>
                </a:r>
              </a:p>
            </p:txBody>
          </p:sp>
          <p:sp>
            <p:nvSpPr>
              <p:cNvPr id="345" name="Text Box 91"/>
              <p:cNvSpPr txBox="1">
                <a:spLocks noChangeArrowheads="1"/>
              </p:cNvSpPr>
              <p:nvPr/>
            </p:nvSpPr>
            <p:spPr bwMode="auto">
              <a:xfrm>
                <a:off x="3555999" y="3196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NV</a:t>
                </a:r>
              </a:p>
            </p:txBody>
          </p:sp>
          <p:sp>
            <p:nvSpPr>
              <p:cNvPr id="346" name="Text Box 92"/>
              <p:cNvSpPr txBox="1">
                <a:spLocks noChangeArrowheads="1"/>
              </p:cNvSpPr>
              <p:nvPr/>
            </p:nvSpPr>
            <p:spPr bwMode="auto">
              <a:xfrm>
                <a:off x="4978399" y="4313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NM</a:t>
                </a:r>
              </a:p>
            </p:txBody>
          </p:sp>
          <p:sp>
            <p:nvSpPr>
              <p:cNvPr id="347" name="Text Box 93"/>
              <p:cNvSpPr txBox="1">
                <a:spLocks noChangeArrowheads="1"/>
              </p:cNvSpPr>
              <p:nvPr/>
            </p:nvSpPr>
            <p:spPr bwMode="auto">
              <a:xfrm>
                <a:off x="6095999" y="4923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TX</a:t>
                </a:r>
              </a:p>
            </p:txBody>
          </p:sp>
          <p:sp>
            <p:nvSpPr>
              <p:cNvPr id="348" name="Text Box 94"/>
              <p:cNvSpPr txBox="1">
                <a:spLocks noChangeArrowheads="1"/>
              </p:cNvSpPr>
              <p:nvPr/>
            </p:nvSpPr>
            <p:spPr bwMode="auto">
              <a:xfrm>
                <a:off x="7010400"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AR</a:t>
                </a:r>
              </a:p>
            </p:txBody>
          </p:sp>
          <p:sp>
            <p:nvSpPr>
              <p:cNvPr id="349" name="Text Box 95"/>
              <p:cNvSpPr txBox="1">
                <a:spLocks noChangeArrowheads="1"/>
              </p:cNvSpPr>
              <p:nvPr/>
            </p:nvSpPr>
            <p:spPr bwMode="auto">
              <a:xfrm>
                <a:off x="7924799" y="400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TN</a:t>
                </a:r>
              </a:p>
            </p:txBody>
          </p:sp>
          <p:sp>
            <p:nvSpPr>
              <p:cNvPr id="350" name="Text Box 96"/>
              <p:cNvSpPr txBox="1">
                <a:spLocks noChangeArrowheads="1"/>
              </p:cNvSpPr>
              <p:nvPr/>
            </p:nvSpPr>
            <p:spPr bwMode="auto">
              <a:xfrm>
                <a:off x="9652000"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ME</a:t>
                </a:r>
              </a:p>
            </p:txBody>
          </p:sp>
          <p:sp>
            <p:nvSpPr>
              <p:cNvPr id="351" name="Text Box 97"/>
              <p:cNvSpPr txBox="1">
                <a:spLocks noChangeArrowheads="1"/>
              </p:cNvSpPr>
              <p:nvPr/>
            </p:nvSpPr>
            <p:spPr bwMode="auto">
              <a:xfrm>
                <a:off x="9143999" y="167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VT</a:t>
                </a:r>
              </a:p>
            </p:txBody>
          </p:sp>
          <p:sp>
            <p:nvSpPr>
              <p:cNvPr id="352" name="Text Box 98"/>
              <p:cNvSpPr txBox="1">
                <a:spLocks noChangeArrowheads="1"/>
              </p:cNvSpPr>
              <p:nvPr/>
            </p:nvSpPr>
            <p:spPr bwMode="auto">
              <a:xfrm>
                <a:off x="9143999" y="2281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a:t>
                </a:r>
              </a:p>
            </p:txBody>
          </p:sp>
          <p:sp>
            <p:nvSpPr>
              <p:cNvPr id="353" name="Text Box 99"/>
              <p:cNvSpPr txBox="1">
                <a:spLocks noChangeArrowheads="1"/>
              </p:cNvSpPr>
              <p:nvPr/>
            </p:nvSpPr>
            <p:spPr bwMode="auto">
              <a:xfrm>
                <a:off x="8839198" y="5228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FL</a:t>
                </a:r>
              </a:p>
            </p:txBody>
          </p:sp>
          <p:sp>
            <p:nvSpPr>
              <p:cNvPr id="354" name="Text Box 100"/>
              <p:cNvSpPr txBox="1">
                <a:spLocks noChangeArrowheads="1"/>
              </p:cNvSpPr>
              <p:nvPr/>
            </p:nvSpPr>
            <p:spPr bwMode="auto">
              <a:xfrm>
                <a:off x="8432800"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GA</a:t>
                </a:r>
              </a:p>
            </p:txBody>
          </p:sp>
          <p:sp>
            <p:nvSpPr>
              <p:cNvPr id="355" name="Text Box 101"/>
              <p:cNvSpPr txBox="1">
                <a:spLocks noChangeArrowheads="1"/>
              </p:cNvSpPr>
              <p:nvPr/>
            </p:nvSpPr>
            <p:spPr bwMode="auto">
              <a:xfrm>
                <a:off x="7924799"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AL</a:t>
                </a:r>
              </a:p>
            </p:txBody>
          </p:sp>
          <p:sp>
            <p:nvSpPr>
              <p:cNvPr id="356" name="Text Box 102"/>
              <p:cNvSpPr txBox="1">
                <a:spLocks noChangeArrowheads="1"/>
              </p:cNvSpPr>
              <p:nvPr/>
            </p:nvSpPr>
            <p:spPr bwMode="auto">
              <a:xfrm>
                <a:off x="8940799" y="3805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NC</a:t>
                </a:r>
              </a:p>
            </p:txBody>
          </p:sp>
          <p:sp>
            <p:nvSpPr>
              <p:cNvPr id="357" name="Text Box 103"/>
              <p:cNvSpPr txBox="1">
                <a:spLocks noChangeArrowheads="1"/>
              </p:cNvSpPr>
              <p:nvPr/>
            </p:nvSpPr>
            <p:spPr bwMode="auto">
              <a:xfrm>
                <a:off x="8940799"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VA</a:t>
                </a:r>
              </a:p>
            </p:txBody>
          </p:sp>
          <p:sp>
            <p:nvSpPr>
              <p:cNvPr id="358" name="Text Box 104"/>
              <p:cNvSpPr txBox="1">
                <a:spLocks noChangeArrowheads="1"/>
              </p:cNvSpPr>
              <p:nvPr/>
            </p:nvSpPr>
            <p:spPr bwMode="auto">
              <a:xfrm>
                <a:off x="7924799"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MI</a:t>
                </a:r>
              </a:p>
            </p:txBody>
          </p:sp>
          <p:sp>
            <p:nvSpPr>
              <p:cNvPr id="359" name="Text Box 105"/>
              <p:cNvSpPr txBox="1">
                <a:spLocks noChangeArrowheads="1"/>
              </p:cNvSpPr>
              <p:nvPr/>
            </p:nvSpPr>
            <p:spPr bwMode="auto">
              <a:xfrm>
                <a:off x="8839198"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PA</a:t>
                </a:r>
              </a:p>
            </p:txBody>
          </p:sp>
          <p:sp>
            <p:nvSpPr>
              <p:cNvPr id="360" name="Text Box 106"/>
              <p:cNvSpPr txBox="1">
                <a:spLocks noChangeArrowheads="1"/>
              </p:cNvSpPr>
              <p:nvPr/>
            </p:nvSpPr>
            <p:spPr bwMode="auto">
              <a:xfrm>
                <a:off x="9448799" y="2789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NJ</a:t>
                </a:r>
              </a:p>
            </p:txBody>
          </p:sp>
          <p:sp>
            <p:nvSpPr>
              <p:cNvPr id="361" name="Text Box 107"/>
              <p:cNvSpPr txBox="1">
                <a:spLocks noChangeArrowheads="1"/>
              </p:cNvSpPr>
              <p:nvPr/>
            </p:nvSpPr>
            <p:spPr bwMode="auto">
              <a:xfrm>
                <a:off x="9550399" y="3094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DE</a:t>
                </a:r>
              </a:p>
            </p:txBody>
          </p:sp>
          <p:sp>
            <p:nvSpPr>
              <p:cNvPr id="362" name="Text Box 108"/>
              <p:cNvSpPr txBox="1">
                <a:spLocks noChangeArrowheads="1"/>
              </p:cNvSpPr>
              <p:nvPr/>
            </p:nvSpPr>
            <p:spPr bwMode="auto">
              <a:xfrm>
                <a:off x="9347200" y="1468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NH</a:t>
                </a:r>
              </a:p>
            </p:txBody>
          </p:sp>
          <p:sp>
            <p:nvSpPr>
              <p:cNvPr id="363" name="Text Box 109"/>
              <p:cNvSpPr txBox="1">
                <a:spLocks noChangeArrowheads="1"/>
              </p:cNvSpPr>
              <p:nvPr/>
            </p:nvSpPr>
            <p:spPr bwMode="auto">
              <a:xfrm>
                <a:off x="10058398" y="2586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CT</a:t>
                </a:r>
              </a:p>
            </p:txBody>
          </p:sp>
          <p:sp>
            <p:nvSpPr>
              <p:cNvPr id="364" name="Text Box 110"/>
              <p:cNvSpPr txBox="1">
                <a:spLocks noChangeArrowheads="1"/>
              </p:cNvSpPr>
              <p:nvPr/>
            </p:nvSpPr>
            <p:spPr bwMode="auto">
              <a:xfrm>
                <a:off x="10058399" y="2180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MA</a:t>
                </a:r>
              </a:p>
            </p:txBody>
          </p:sp>
          <p:sp>
            <p:nvSpPr>
              <p:cNvPr id="365" name="Text Box 111"/>
              <p:cNvSpPr txBox="1">
                <a:spLocks noChangeArrowheads="1"/>
              </p:cNvSpPr>
              <p:nvPr/>
            </p:nvSpPr>
            <p:spPr bwMode="auto">
              <a:xfrm>
                <a:off x="1727200" y="3251138"/>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HI</a:t>
                </a:r>
              </a:p>
            </p:txBody>
          </p:sp>
          <p:sp>
            <p:nvSpPr>
              <p:cNvPr id="366" name="Text Box 112"/>
              <p:cNvSpPr txBox="1">
                <a:spLocks noChangeArrowheads="1"/>
              </p:cNvSpPr>
              <p:nvPr/>
            </p:nvSpPr>
            <p:spPr bwMode="auto">
              <a:xfrm>
                <a:off x="4165600" y="43137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AZ</a:t>
                </a:r>
              </a:p>
            </p:txBody>
          </p:sp>
          <p:sp>
            <p:nvSpPr>
              <p:cNvPr id="367" name="Text Box 113"/>
              <p:cNvSpPr txBox="1">
                <a:spLocks noChangeArrowheads="1"/>
              </p:cNvSpPr>
              <p:nvPr/>
            </p:nvSpPr>
            <p:spPr bwMode="auto">
              <a:xfrm>
                <a:off x="7035799" y="482805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LA</a:t>
                </a:r>
              </a:p>
            </p:txBody>
          </p:sp>
          <p:sp>
            <p:nvSpPr>
              <p:cNvPr id="368" name="Text Box 114"/>
              <p:cNvSpPr txBox="1">
                <a:spLocks noChangeArrowheads="1"/>
              </p:cNvSpPr>
              <p:nvPr/>
            </p:nvSpPr>
            <p:spPr bwMode="auto">
              <a:xfrm>
                <a:off x="6299199" y="42121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OK</a:t>
                </a:r>
              </a:p>
            </p:txBody>
          </p:sp>
          <p:sp>
            <p:nvSpPr>
              <p:cNvPr id="369" name="Text Box 115"/>
              <p:cNvSpPr txBox="1">
                <a:spLocks noChangeArrowheads="1"/>
              </p:cNvSpPr>
              <p:nvPr/>
            </p:nvSpPr>
            <p:spPr bwMode="auto">
              <a:xfrm>
                <a:off x="61975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KS</a:t>
                </a:r>
              </a:p>
            </p:txBody>
          </p:sp>
          <p:sp>
            <p:nvSpPr>
              <p:cNvPr id="370" name="Text Box 116"/>
              <p:cNvSpPr txBox="1">
                <a:spLocks noChangeArrowheads="1"/>
              </p:cNvSpPr>
              <p:nvPr/>
            </p:nvSpPr>
            <p:spPr bwMode="auto">
              <a:xfrm>
                <a:off x="5079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CO</a:t>
                </a:r>
              </a:p>
            </p:txBody>
          </p:sp>
          <p:sp>
            <p:nvSpPr>
              <p:cNvPr id="371" name="Text Box 117"/>
              <p:cNvSpPr txBox="1">
                <a:spLocks noChangeArrowheads="1"/>
              </p:cNvSpPr>
              <p:nvPr/>
            </p:nvSpPr>
            <p:spPr bwMode="auto">
              <a:xfrm>
                <a:off x="4267200"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UT</a:t>
                </a:r>
              </a:p>
            </p:txBody>
          </p:sp>
          <p:sp>
            <p:nvSpPr>
              <p:cNvPr id="372" name="Text Box 118"/>
              <p:cNvSpPr txBox="1">
                <a:spLocks noChangeArrowheads="1"/>
              </p:cNvSpPr>
              <p:nvPr/>
            </p:nvSpPr>
            <p:spPr bwMode="auto">
              <a:xfrm>
                <a:off x="5892798" y="2484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SD</a:t>
                </a:r>
              </a:p>
            </p:txBody>
          </p:sp>
          <p:sp>
            <p:nvSpPr>
              <p:cNvPr id="373" name="Text Box 120"/>
              <p:cNvSpPr txBox="1">
                <a:spLocks noChangeArrowheads="1"/>
              </p:cNvSpPr>
              <p:nvPr/>
            </p:nvSpPr>
            <p:spPr bwMode="auto">
              <a:xfrm>
                <a:off x="6603999" y="1875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MN</a:t>
                </a:r>
              </a:p>
            </p:txBody>
          </p:sp>
          <p:sp>
            <p:nvSpPr>
              <p:cNvPr id="374" name="Text Box 121"/>
              <p:cNvSpPr txBox="1">
                <a:spLocks noChangeArrowheads="1"/>
              </p:cNvSpPr>
              <p:nvPr/>
            </p:nvSpPr>
            <p:spPr bwMode="auto">
              <a:xfrm>
                <a:off x="7213599" y="2383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WI</a:t>
                </a:r>
              </a:p>
            </p:txBody>
          </p:sp>
          <p:sp>
            <p:nvSpPr>
              <p:cNvPr id="375" name="Text Box 122"/>
              <p:cNvSpPr txBox="1">
                <a:spLocks noChangeArrowheads="1"/>
              </p:cNvSpPr>
              <p:nvPr/>
            </p:nvSpPr>
            <p:spPr bwMode="auto">
              <a:xfrm>
                <a:off x="6705600" y="2891303"/>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IA</a:t>
                </a:r>
              </a:p>
            </p:txBody>
          </p:sp>
          <p:sp>
            <p:nvSpPr>
              <p:cNvPr id="376" name="Text Box 123"/>
              <p:cNvSpPr txBox="1">
                <a:spLocks noChangeArrowheads="1"/>
              </p:cNvSpPr>
              <p:nvPr/>
            </p:nvSpPr>
            <p:spPr bwMode="auto">
              <a:xfrm>
                <a:off x="6908800" y="36025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MO</a:t>
                </a:r>
              </a:p>
            </p:txBody>
          </p:sp>
          <p:sp>
            <p:nvSpPr>
              <p:cNvPr id="377" name="Text Box 124"/>
              <p:cNvSpPr txBox="1">
                <a:spLocks noChangeArrowheads="1"/>
              </p:cNvSpPr>
              <p:nvPr/>
            </p:nvSpPr>
            <p:spPr bwMode="auto">
              <a:xfrm>
                <a:off x="74167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IL</a:t>
                </a:r>
              </a:p>
            </p:txBody>
          </p:sp>
          <p:sp>
            <p:nvSpPr>
              <p:cNvPr id="378" name="Text Box 125"/>
              <p:cNvSpPr txBox="1">
                <a:spLocks noChangeArrowheads="1"/>
              </p:cNvSpPr>
              <p:nvPr/>
            </p:nvSpPr>
            <p:spPr bwMode="auto">
              <a:xfrm>
                <a:off x="8534398" y="32977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WV</a:t>
                </a:r>
              </a:p>
            </p:txBody>
          </p:sp>
          <p:sp>
            <p:nvSpPr>
              <p:cNvPr id="379" name="Text Box 126"/>
              <p:cNvSpPr txBox="1">
                <a:spLocks noChangeArrowheads="1"/>
              </p:cNvSpPr>
              <p:nvPr/>
            </p:nvSpPr>
            <p:spPr bwMode="auto">
              <a:xfrm>
                <a:off x="7416798" y="45169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defPPr>
                  <a:defRPr lang="en-US"/>
                </a:defPPr>
                <a:lvl1pPr marR="0" lvl="0" indent="0"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MS</a:t>
                </a:r>
              </a:p>
            </p:txBody>
          </p:sp>
          <p:sp>
            <p:nvSpPr>
              <p:cNvPr id="380" name="Text Box 127"/>
              <p:cNvSpPr txBox="1">
                <a:spLocks noChangeArrowheads="1"/>
              </p:cNvSpPr>
              <p:nvPr/>
            </p:nvSpPr>
            <p:spPr bwMode="auto">
              <a:xfrm>
                <a:off x="8127999" y="36025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KY</a:t>
                </a:r>
              </a:p>
            </p:txBody>
          </p:sp>
          <p:sp>
            <p:nvSpPr>
              <p:cNvPr id="381" name="Text Box 128"/>
              <p:cNvSpPr txBox="1">
                <a:spLocks noChangeArrowheads="1"/>
              </p:cNvSpPr>
              <p:nvPr/>
            </p:nvSpPr>
            <p:spPr bwMode="auto">
              <a:xfrm>
                <a:off x="8229600" y="29929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OH</a:t>
                </a:r>
              </a:p>
            </p:txBody>
          </p:sp>
          <p:sp>
            <p:nvSpPr>
              <p:cNvPr id="382" name="Text Box 129"/>
              <p:cNvSpPr txBox="1">
                <a:spLocks noChangeArrowheads="1"/>
              </p:cNvSpPr>
              <p:nvPr/>
            </p:nvSpPr>
            <p:spPr bwMode="auto">
              <a:xfrm>
                <a:off x="7823199" y="31961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IN</a:t>
                </a:r>
              </a:p>
            </p:txBody>
          </p:sp>
          <p:sp>
            <p:nvSpPr>
              <p:cNvPr id="383" name="Line 131"/>
              <p:cNvSpPr>
                <a:spLocks noChangeShapeType="1"/>
              </p:cNvSpPr>
              <p:nvPr/>
            </p:nvSpPr>
            <p:spPr bwMode="auto">
              <a:xfrm flipV="1">
                <a:off x="9753600" y="2281704"/>
                <a:ext cx="3048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4" name="Line 132"/>
              <p:cNvSpPr>
                <a:spLocks noChangeShapeType="1"/>
              </p:cNvSpPr>
              <p:nvPr/>
            </p:nvSpPr>
            <p:spPr bwMode="auto">
              <a:xfrm flipH="1" flipV="1">
                <a:off x="9753600" y="2484904"/>
                <a:ext cx="304800" cy="1016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85" name="Line 133"/>
              <p:cNvSpPr>
                <a:spLocks noChangeShapeType="1"/>
              </p:cNvSpPr>
              <p:nvPr/>
            </p:nvSpPr>
            <p:spPr bwMode="auto">
              <a:xfrm flipV="1">
                <a:off x="9347200" y="2891304"/>
                <a:ext cx="101600" cy="0"/>
              </a:xfrm>
              <a:prstGeom prst="line">
                <a:avLst/>
              </a:prstGeom>
              <a:solidFill>
                <a:srgbClr val="FFFFFF"/>
              </a:solidFill>
              <a:ln w="3175" cap="flat" cmpd="sng" algn="ctr">
                <a:solidFill>
                  <a:srgbClr val="4B4B4B"/>
                </a:solidFill>
                <a:prstDash val="solid"/>
                <a:headEnd/>
                <a:tailEnd/>
              </a:ln>
              <a:effectLst/>
              <a:scene3d>
                <a:camera prst="orthographicFront"/>
                <a:lightRig rig="threePt" dir="t"/>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6" name="Line 134"/>
              <p:cNvSpPr>
                <a:spLocks noChangeShapeType="1"/>
              </p:cNvSpPr>
              <p:nvPr/>
            </p:nvSpPr>
            <p:spPr bwMode="auto">
              <a:xfrm>
                <a:off x="9855200" y="2484904"/>
                <a:ext cx="304800" cy="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7" name="Line 135"/>
              <p:cNvSpPr>
                <a:spLocks noChangeShapeType="1"/>
              </p:cNvSpPr>
              <p:nvPr/>
            </p:nvSpPr>
            <p:spPr bwMode="auto">
              <a:xfrm flipH="1" flipV="1">
                <a:off x="9347200" y="1773704"/>
                <a:ext cx="101600" cy="2032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8" name="Line 136"/>
              <p:cNvSpPr>
                <a:spLocks noChangeShapeType="1"/>
              </p:cNvSpPr>
              <p:nvPr/>
            </p:nvSpPr>
            <p:spPr bwMode="auto">
              <a:xfrm>
                <a:off x="9550400" y="1672104"/>
                <a:ext cx="101600" cy="3048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89" name="Line 137"/>
              <p:cNvSpPr>
                <a:spLocks noChangeShapeType="1"/>
              </p:cNvSpPr>
              <p:nvPr/>
            </p:nvSpPr>
            <p:spPr bwMode="auto">
              <a:xfrm>
                <a:off x="9347200" y="3094504"/>
                <a:ext cx="203200" cy="101600"/>
              </a:xfrm>
              <a:prstGeom prst="line">
                <a:avLst/>
              </a:prstGeom>
              <a:solidFill>
                <a:srgbClr val="CA813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0" name="Text Box 138"/>
              <p:cNvSpPr txBox="1">
                <a:spLocks noChangeArrowheads="1"/>
              </p:cNvSpPr>
              <p:nvPr/>
            </p:nvSpPr>
            <p:spPr bwMode="auto">
              <a:xfrm>
                <a:off x="9753599" y="3399304"/>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MD</a:t>
                </a:r>
              </a:p>
            </p:txBody>
          </p:sp>
          <p:sp>
            <p:nvSpPr>
              <p:cNvPr id="391" name="Line 139"/>
              <p:cNvSpPr>
                <a:spLocks noChangeShapeType="1"/>
              </p:cNvSpPr>
              <p:nvPr/>
            </p:nvSpPr>
            <p:spPr bwMode="auto">
              <a:xfrm>
                <a:off x="9448800" y="3297704"/>
                <a:ext cx="4064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2" name="Line 140"/>
              <p:cNvSpPr>
                <a:spLocks noChangeShapeType="1"/>
              </p:cNvSpPr>
              <p:nvPr/>
            </p:nvSpPr>
            <p:spPr bwMode="auto">
              <a:xfrm flipH="1">
                <a:off x="1625600" y="3454337"/>
                <a:ext cx="1016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3" name="Text Box 141"/>
              <p:cNvSpPr txBox="1">
                <a:spLocks noChangeArrowheads="1"/>
              </p:cNvSpPr>
              <p:nvPr/>
            </p:nvSpPr>
            <p:spPr bwMode="auto">
              <a:xfrm>
                <a:off x="8748184" y="415256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SC</a:t>
                </a:r>
              </a:p>
            </p:txBody>
          </p:sp>
          <p:sp>
            <p:nvSpPr>
              <p:cNvPr id="394" name="Text Box 118"/>
              <p:cNvSpPr txBox="1">
                <a:spLocks noChangeArrowheads="1"/>
              </p:cNvSpPr>
              <p:nvPr/>
            </p:nvSpPr>
            <p:spPr bwMode="auto">
              <a:xfrm>
                <a:off x="5892798" y="1875306"/>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ND</a:t>
                </a:r>
              </a:p>
            </p:txBody>
          </p:sp>
          <p:sp>
            <p:nvSpPr>
              <p:cNvPr id="395" name="Text Box 107"/>
              <p:cNvSpPr txBox="1">
                <a:spLocks noChangeArrowheads="1"/>
              </p:cNvSpPr>
              <p:nvPr/>
            </p:nvSpPr>
            <p:spPr bwMode="auto">
              <a:xfrm>
                <a:off x="9448797" y="3399305"/>
                <a:ext cx="241852"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 DC</a:t>
                </a:r>
              </a:p>
            </p:txBody>
          </p:sp>
          <p:sp>
            <p:nvSpPr>
              <p:cNvPr id="396" name="Line 137"/>
              <p:cNvSpPr>
                <a:spLocks noChangeShapeType="1"/>
              </p:cNvSpPr>
              <p:nvPr/>
            </p:nvSpPr>
            <p:spPr bwMode="auto">
              <a:xfrm>
                <a:off x="9144000" y="3196104"/>
                <a:ext cx="304800" cy="304800"/>
              </a:xfrm>
              <a:prstGeom prst="line">
                <a:avLst/>
              </a:prstGeom>
              <a:solidFill>
                <a:srgbClr val="FFC00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397" name="Text Box 106"/>
              <p:cNvSpPr txBox="1">
                <a:spLocks noChangeArrowheads="1"/>
              </p:cNvSpPr>
              <p:nvPr/>
            </p:nvSpPr>
            <p:spPr bwMode="auto">
              <a:xfrm>
                <a:off x="9755604" y="2797551"/>
                <a:ext cx="393730" cy="159824"/>
              </a:xfrm>
              <a:prstGeom prst="rect">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wrap="square" lIns="0" tIns="0" rIns="0" bIns="0">
                <a:spAutoFit/>
              </a:bodyPr>
              <a:lstStyle>
                <a:defPPr>
                  <a:defRPr lang="en-US"/>
                </a:defPPr>
                <a:lvl1pPr marR="0" lvl="0" indent="0" algn="ctr" fontAlgn="auto">
                  <a:lnSpc>
                    <a:spcPct val="100000"/>
                  </a:lnSpc>
                  <a:spcBef>
                    <a:spcPct val="50000"/>
                  </a:spcBef>
                  <a:spcAft>
                    <a:spcPts val="0"/>
                  </a:spcAft>
                  <a:buClrTx/>
                  <a:buSzTx/>
                  <a:buFontTx/>
                  <a:buNone/>
                  <a:tabLst/>
                  <a:defRPr kumimoji="0" sz="1067" b="1" i="0" u="none" strike="noStrike" kern="0" cap="none" spc="0" normalizeH="0" baseline="0">
                    <a:ln>
                      <a:noFill/>
                    </a:ln>
                    <a:solidFill>
                      <a:srgbClr val="0039A6"/>
                    </a:solidFill>
                    <a:effectLst/>
                    <a:uLnTx/>
                    <a:uFillTx/>
                    <a:latin typeface="Arial" charset="0"/>
                    <a:cs typeface="Arial" charset="0"/>
                  </a:defRPr>
                </a:lvl1pPr>
              </a:lstStyle>
              <a:p>
                <a:pPr marL="0" marR="0" lvl="0" indent="0" algn="ctr" defTabSz="914332" rtl="0" eaLnBrk="1" fontAlgn="auto" latinLnBrk="0" hangingPunct="1">
                  <a:lnSpc>
                    <a:spcPct val="100000"/>
                  </a:lnSpc>
                  <a:spcBef>
                    <a:spcPct val="50000"/>
                  </a:spcBef>
                  <a:spcAft>
                    <a:spcPts val="0"/>
                  </a:spcAft>
                  <a:buClrTx/>
                  <a:buSzTx/>
                  <a:buFontTx/>
                  <a:buNone/>
                  <a:tabLst/>
                  <a:defRPr/>
                </a:pPr>
                <a:r>
                  <a:rPr kumimoji="0" lang="en-US" sz="1067" b="1" i="0" u="none" strike="noStrike" kern="0" cap="none" spc="0" normalizeH="0" baseline="0" noProof="0" dirty="0">
                    <a:ln>
                      <a:noFill/>
                    </a:ln>
                    <a:solidFill>
                      <a:srgbClr val="0039A6"/>
                    </a:solidFill>
                    <a:effectLst/>
                    <a:uLnTx/>
                    <a:uFillTx/>
                    <a:latin typeface="Arial" charset="0"/>
                    <a:ea typeface="+mn-ea"/>
                    <a:cs typeface="Arial" charset="0"/>
                  </a:rPr>
                  <a:t>NYC</a:t>
                </a:r>
              </a:p>
            </p:txBody>
          </p:sp>
          <p:sp>
            <p:nvSpPr>
              <p:cNvPr id="398" name="Line 137"/>
              <p:cNvSpPr>
                <a:spLocks noChangeShapeType="1"/>
              </p:cNvSpPr>
              <p:nvPr/>
            </p:nvSpPr>
            <p:spPr bwMode="auto">
              <a:xfrm>
                <a:off x="9550400" y="2688104"/>
                <a:ext cx="203200" cy="101600"/>
              </a:xfrm>
              <a:prstGeom prst="line">
                <a:avLst/>
              </a:prstGeom>
              <a:gradFill rotWithShape="1">
                <a:gsLst>
                  <a:gs pos="0">
                    <a:srgbClr val="5B8F22">
                      <a:tint val="50000"/>
                      <a:satMod val="300000"/>
                    </a:srgbClr>
                  </a:gs>
                  <a:gs pos="35000">
                    <a:srgbClr val="5B8F22">
                      <a:tint val="37000"/>
                      <a:satMod val="300000"/>
                    </a:srgbClr>
                  </a:gs>
                  <a:gs pos="100000">
                    <a:srgbClr val="5B8F22">
                      <a:tint val="15000"/>
                      <a:satMod val="350000"/>
                    </a:srgbClr>
                  </a:gs>
                </a:gsLst>
                <a:lin ang="16200000" scaled="1"/>
              </a:gradFill>
              <a:ln w="3175" cap="flat" cmpd="sng" algn="ctr">
                <a:solidFill>
                  <a:srgbClr val="4B4B4B"/>
                </a:solidFill>
                <a:prstDash val="solid"/>
                <a:headEnd/>
                <a:tailEnd/>
              </a:ln>
              <a:effectLst/>
              <a:scene3d>
                <a:camera prst="orthographicFront"/>
                <a:lightRig rig="threePt" dir="t"/>
              </a:scene3d>
              <a:sp3d/>
            </p:spPr>
            <p:txBody>
              <a:bodyP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srgbClr val="0039A6"/>
                  </a:solidFill>
                  <a:effectLst/>
                  <a:uLnTx/>
                  <a:uFillTx/>
                  <a:latin typeface="Arial" charset="0"/>
                  <a:ea typeface="+mn-ea"/>
                  <a:cs typeface="Arial" charset="0"/>
                </a:endParaRPr>
              </a:p>
            </p:txBody>
          </p:sp>
          <p:sp>
            <p:nvSpPr>
              <p:cNvPr id="399" name="Oval 465"/>
              <p:cNvSpPr/>
              <p:nvPr/>
            </p:nvSpPr>
            <p:spPr>
              <a:xfrm>
                <a:off x="9093200" y="3149537"/>
                <a:ext cx="101600" cy="101600"/>
              </a:xfrm>
              <a:prstGeom prst="ellipse">
                <a:avLst/>
              </a:pr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sp>
            <p:nvSpPr>
              <p:cNvPr id="400" name="Oval 472"/>
              <p:cNvSpPr/>
              <p:nvPr/>
            </p:nvSpPr>
            <p:spPr>
              <a:xfrm>
                <a:off x="9469643" y="2628189"/>
                <a:ext cx="101600" cy="101600"/>
              </a:xfrm>
              <a:prstGeom prst="ellipse">
                <a:avLst/>
              </a:prstGeom>
              <a:solidFill>
                <a:srgbClr val="00963D"/>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1462858"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01" name="Freeform 69"/>
              <p:cNvSpPr>
                <a:spLocks/>
              </p:cNvSpPr>
              <p:nvPr/>
            </p:nvSpPr>
            <p:spPr bwMode="auto">
              <a:xfrm>
                <a:off x="10363200" y="4763004"/>
                <a:ext cx="508000" cy="201084"/>
              </a:xfrm>
              <a:custGeom>
                <a:avLst/>
                <a:gdLst>
                  <a:gd name="T0" fmla="*/ 2147483647 w 337"/>
                  <a:gd name="T1" fmla="*/ 2147483647 h 149"/>
                  <a:gd name="T2" fmla="*/ 2147483647 w 337"/>
                  <a:gd name="T3" fmla="*/ 2147483647 h 149"/>
                  <a:gd name="T4" fmla="*/ 2147483647 w 337"/>
                  <a:gd name="T5" fmla="*/ 2147483647 h 149"/>
                  <a:gd name="T6" fmla="*/ 2147483647 w 337"/>
                  <a:gd name="T7" fmla="*/ 2147483647 h 149"/>
                  <a:gd name="T8" fmla="*/ 2147483647 w 337"/>
                  <a:gd name="T9" fmla="*/ 2147483647 h 149"/>
                  <a:gd name="T10" fmla="*/ 2147483647 w 337"/>
                  <a:gd name="T11" fmla="*/ 2147483647 h 149"/>
                  <a:gd name="T12" fmla="*/ 0 w 337"/>
                  <a:gd name="T13" fmla="*/ 2147483647 h 149"/>
                  <a:gd name="T14" fmla="*/ 2147483647 w 337"/>
                  <a:gd name="T15" fmla="*/ 2147483647 h 149"/>
                  <a:gd name="T16" fmla="*/ 2147483647 w 337"/>
                  <a:gd name="T17" fmla="*/ 2147483647 h 149"/>
                  <a:gd name="T18" fmla="*/ 2147483647 w 337"/>
                  <a:gd name="T19" fmla="*/ 2147483647 h 149"/>
                  <a:gd name="T20" fmla="*/ 2147483647 w 337"/>
                  <a:gd name="T21" fmla="*/ 2147483647 h 149"/>
                  <a:gd name="T22" fmla="*/ 2147483647 w 337"/>
                  <a:gd name="T23" fmla="*/ 2147483647 h 149"/>
                  <a:gd name="T24" fmla="*/ 2147483647 w 337"/>
                  <a:gd name="T25" fmla="*/ 2147483647 h 149"/>
                  <a:gd name="T26" fmla="*/ 2147483647 w 337"/>
                  <a:gd name="T27" fmla="*/ 2147483647 h 149"/>
                  <a:gd name="T28" fmla="*/ 2147483647 w 337"/>
                  <a:gd name="T29" fmla="*/ 2147483647 h 149"/>
                  <a:gd name="T30" fmla="*/ 2147483647 w 337"/>
                  <a:gd name="T31" fmla="*/ 2147483647 h 149"/>
                  <a:gd name="T32" fmla="*/ 2147483647 w 337"/>
                  <a:gd name="T33" fmla="*/ 2147483647 h 149"/>
                  <a:gd name="T34" fmla="*/ 2147483647 w 337"/>
                  <a:gd name="T35" fmla="*/ 2147483647 h 149"/>
                  <a:gd name="T36" fmla="*/ 2147483647 w 337"/>
                  <a:gd name="T37" fmla="*/ 2147483647 h 149"/>
                  <a:gd name="T38" fmla="*/ 2147483647 w 337"/>
                  <a:gd name="T39" fmla="*/ 2147483647 h 149"/>
                  <a:gd name="T40" fmla="*/ 2147483647 w 337"/>
                  <a:gd name="T41" fmla="*/ 2147483647 h 149"/>
                  <a:gd name="T42" fmla="*/ 2147483647 w 337"/>
                  <a:gd name="T43" fmla="*/ 2147483647 h 149"/>
                  <a:gd name="T44" fmla="*/ 2147483647 w 337"/>
                  <a:gd name="T45" fmla="*/ 2147483647 h 149"/>
                  <a:gd name="T46" fmla="*/ 2147483647 w 337"/>
                  <a:gd name="T47" fmla="*/ 2147483647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7"/>
                  <a:gd name="T73" fmla="*/ 0 h 149"/>
                  <a:gd name="T74" fmla="*/ 337 w 337"/>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7" h="149">
                    <a:moveTo>
                      <a:pt x="174" y="12"/>
                    </a:moveTo>
                    <a:cubicBezTo>
                      <a:pt x="162" y="8"/>
                      <a:pt x="149" y="9"/>
                      <a:pt x="136" y="6"/>
                    </a:cubicBezTo>
                    <a:cubicBezTo>
                      <a:pt x="112" y="8"/>
                      <a:pt x="112" y="12"/>
                      <a:pt x="86" y="10"/>
                    </a:cubicBezTo>
                    <a:cubicBezTo>
                      <a:pt x="75" y="6"/>
                      <a:pt x="86" y="10"/>
                      <a:pt x="70" y="6"/>
                    </a:cubicBezTo>
                    <a:cubicBezTo>
                      <a:pt x="65" y="5"/>
                      <a:pt x="54" y="2"/>
                      <a:pt x="54" y="2"/>
                    </a:cubicBezTo>
                    <a:cubicBezTo>
                      <a:pt x="40" y="3"/>
                      <a:pt x="25" y="0"/>
                      <a:pt x="12" y="4"/>
                    </a:cubicBezTo>
                    <a:cubicBezTo>
                      <a:pt x="5" y="6"/>
                      <a:pt x="0" y="22"/>
                      <a:pt x="0" y="22"/>
                    </a:cubicBezTo>
                    <a:cubicBezTo>
                      <a:pt x="2" y="38"/>
                      <a:pt x="4" y="39"/>
                      <a:pt x="8" y="52"/>
                    </a:cubicBezTo>
                    <a:cubicBezTo>
                      <a:pt x="7" y="67"/>
                      <a:pt x="5" y="75"/>
                      <a:pt x="2" y="88"/>
                    </a:cubicBezTo>
                    <a:cubicBezTo>
                      <a:pt x="5" y="133"/>
                      <a:pt x="16" y="142"/>
                      <a:pt x="62" y="146"/>
                    </a:cubicBezTo>
                    <a:cubicBezTo>
                      <a:pt x="71" y="149"/>
                      <a:pt x="79" y="145"/>
                      <a:pt x="88" y="142"/>
                    </a:cubicBezTo>
                    <a:cubicBezTo>
                      <a:pt x="94" y="140"/>
                      <a:pt x="106" y="136"/>
                      <a:pt x="106" y="136"/>
                    </a:cubicBezTo>
                    <a:cubicBezTo>
                      <a:pt x="116" y="120"/>
                      <a:pt x="136" y="131"/>
                      <a:pt x="152" y="126"/>
                    </a:cubicBezTo>
                    <a:cubicBezTo>
                      <a:pt x="180" y="127"/>
                      <a:pt x="197" y="130"/>
                      <a:pt x="222" y="134"/>
                    </a:cubicBezTo>
                    <a:cubicBezTo>
                      <a:pt x="243" y="141"/>
                      <a:pt x="261" y="137"/>
                      <a:pt x="284" y="136"/>
                    </a:cubicBezTo>
                    <a:cubicBezTo>
                      <a:pt x="293" y="130"/>
                      <a:pt x="291" y="120"/>
                      <a:pt x="300" y="114"/>
                    </a:cubicBezTo>
                    <a:cubicBezTo>
                      <a:pt x="306" y="110"/>
                      <a:pt x="318" y="104"/>
                      <a:pt x="318" y="104"/>
                    </a:cubicBezTo>
                    <a:cubicBezTo>
                      <a:pt x="322" y="98"/>
                      <a:pt x="330" y="86"/>
                      <a:pt x="330" y="86"/>
                    </a:cubicBezTo>
                    <a:cubicBezTo>
                      <a:pt x="334" y="70"/>
                      <a:pt x="337" y="63"/>
                      <a:pt x="330" y="42"/>
                    </a:cubicBezTo>
                    <a:cubicBezTo>
                      <a:pt x="329" y="37"/>
                      <a:pt x="322" y="37"/>
                      <a:pt x="318" y="34"/>
                    </a:cubicBezTo>
                    <a:cubicBezTo>
                      <a:pt x="302" y="23"/>
                      <a:pt x="273" y="21"/>
                      <a:pt x="254" y="16"/>
                    </a:cubicBezTo>
                    <a:cubicBezTo>
                      <a:pt x="245" y="14"/>
                      <a:pt x="237" y="11"/>
                      <a:pt x="228" y="8"/>
                    </a:cubicBezTo>
                    <a:cubicBezTo>
                      <a:pt x="220" y="5"/>
                      <a:pt x="204" y="4"/>
                      <a:pt x="204" y="4"/>
                    </a:cubicBezTo>
                    <a:cubicBezTo>
                      <a:pt x="186" y="5"/>
                      <a:pt x="166" y="12"/>
                      <a:pt x="148" y="12"/>
                    </a:cubicBezTo>
                  </a:path>
                </a:pathLst>
              </a:custGeom>
              <a:solidFill>
                <a:sysClr val="window" lastClr="FFFFFF"/>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FFFFFF"/>
                  </a:solidFill>
                  <a:effectLst/>
                  <a:uLnTx/>
                  <a:uFillTx/>
                  <a:latin typeface="Arial" charset="0"/>
                  <a:ea typeface="+mn-ea"/>
                  <a:cs typeface="Arial" charset="0"/>
                </a:endParaRPr>
              </a:p>
            </p:txBody>
          </p:sp>
        </p:grpSp>
        <p:sp>
          <p:nvSpPr>
            <p:cNvPr id="3" name="Rectangle 2"/>
            <p:cNvSpPr/>
            <p:nvPr/>
          </p:nvSpPr>
          <p:spPr>
            <a:xfrm>
              <a:off x="928160" y="5491246"/>
              <a:ext cx="5147212" cy="338554"/>
            </a:xfrm>
            <a:prstGeom prst="rect">
              <a:avLst/>
            </a:prstGeom>
          </p:spPr>
          <p:txBody>
            <a:bodyPr wrap="square">
              <a:spAutoFit/>
            </a:body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Arial" charset="0"/>
                </a:rPr>
                <a:t>Piloting                          Total of 2 (states)</a:t>
              </a:r>
            </a:p>
          </p:txBody>
        </p:sp>
        <p:sp>
          <p:nvSpPr>
            <p:cNvPr id="150" name="Rectangle 144"/>
            <p:cNvSpPr>
              <a:spLocks noChangeArrowheads="1"/>
            </p:cNvSpPr>
            <p:nvPr/>
          </p:nvSpPr>
          <p:spPr bwMode="auto">
            <a:xfrm>
              <a:off x="529084" y="5610329"/>
              <a:ext cx="386601" cy="131168"/>
            </a:xfrm>
            <a:prstGeom prst="rect">
              <a:avLst/>
            </a:prstGeom>
            <a:solidFill>
              <a:srgbClr val="7030A0"/>
            </a:solidFill>
            <a:ln w="3175">
              <a:solidFill>
                <a:srgbClr val="4B4B4B"/>
              </a:solidFill>
              <a:headEnd/>
              <a:tailEnd/>
            </a:ln>
            <a:effectLst/>
            <a:scene3d>
              <a:camera prst="orthographicFront">
                <a:rot lat="0" lon="0" rev="0"/>
              </a:camera>
              <a:lightRig rig="threePt" dir="t">
                <a:rot lat="0" lon="0" rev="1200000"/>
              </a:lightRig>
            </a:scene3d>
            <a:sp3d/>
          </p:spPr>
          <p:txBody>
            <a:bodyPr wrap="none" anchor="ctr"/>
            <a:lstStyle/>
            <a:p>
              <a:pPr marL="0" marR="0" lvl="0" indent="0" algn="l" defTabSz="914332" rtl="0" eaLnBrk="1" fontAlgn="auto" latinLnBrk="0" hangingPunct="1">
                <a:lnSpc>
                  <a:spcPct val="100000"/>
                </a:lnSpc>
                <a:spcBef>
                  <a:spcPts val="0"/>
                </a:spcBef>
                <a:spcAft>
                  <a:spcPts val="0"/>
                </a:spcAft>
                <a:buClrTx/>
                <a:buSzTx/>
                <a:buFontTx/>
                <a:buNone/>
                <a:tabLst/>
                <a:defRPr/>
              </a:pPr>
              <a:endParaRPr kumimoji="0" lang="en-US" sz="1067" b="0" i="0" u="dottedHeavy" strike="noStrike" kern="0" cap="none" spc="0" normalizeH="0" baseline="0" noProof="0" dirty="0">
                <a:ln>
                  <a:noFill/>
                </a:ln>
                <a:solidFill>
                  <a:srgbClr val="0039A6"/>
                </a:solidFill>
                <a:effectLst/>
                <a:uLnTx/>
                <a:uFillTx/>
                <a:latin typeface="Calibri" panose="020F0502020204030204" pitchFamily="34" charset="0"/>
                <a:ea typeface="+mn-ea"/>
                <a:cs typeface="Arial" charset="0"/>
              </a:endParaRPr>
            </a:p>
          </p:txBody>
        </p:sp>
      </p:grpSp>
    </p:spTree>
    <p:extLst>
      <p:ext uri="{BB962C8B-B14F-4D97-AF65-F5344CB8AC3E}">
        <p14:creationId xmlns:p14="http://schemas.microsoft.com/office/powerpoint/2010/main" val="113108569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3740" y="46941"/>
            <a:ext cx="10972800" cy="648179"/>
          </a:xfrm>
        </p:spPr>
        <p:txBody>
          <a:bodyPr>
            <a:normAutofit/>
          </a:bodyPr>
          <a:lstStyle/>
          <a:p>
            <a:r>
              <a:rPr lang="en-US" sz="3600" dirty="0"/>
              <a:t>Onboarding Status</a:t>
            </a:r>
          </a:p>
        </p:txBody>
      </p:sp>
      <p:graphicFrame>
        <p:nvGraphicFramePr>
          <p:cNvPr id="5" name="Table 4" descr="Table that include total number of States that are Onboarding and/or In Production with GenV2, Hepatitis, or Arboviral v1.3 Message Mapping Guides(MMGs)..." title="Onboarding Status Table"/>
          <p:cNvGraphicFramePr>
            <a:graphicFrameLocks noGrp="1"/>
          </p:cNvGraphicFramePr>
          <p:nvPr>
            <p:extLst>
              <p:ext uri="{D42A27DB-BD31-4B8C-83A1-F6EECF244321}">
                <p14:modId xmlns:p14="http://schemas.microsoft.com/office/powerpoint/2010/main" val="2658208523"/>
              </p:ext>
            </p:extLst>
          </p:nvPr>
        </p:nvGraphicFramePr>
        <p:xfrm>
          <a:off x="385383" y="612540"/>
          <a:ext cx="11161157" cy="5750362"/>
        </p:xfrm>
        <a:graphic>
          <a:graphicData uri="http://schemas.openxmlformats.org/drawingml/2006/table">
            <a:tbl>
              <a:tblPr firstRow="1" firstCol="1" bandRow="1">
                <a:tableStyleId>{5C22544A-7EE6-4342-B048-85BDC9FD1C3A}</a:tableStyleId>
              </a:tblPr>
              <a:tblGrid>
                <a:gridCol w="2051052">
                  <a:extLst>
                    <a:ext uri="{9D8B030D-6E8A-4147-A177-3AD203B41FA5}">
                      <a16:colId xmlns:a16="http://schemas.microsoft.com/office/drawing/2014/main" val="84844175"/>
                    </a:ext>
                  </a:extLst>
                </a:gridCol>
                <a:gridCol w="2004936">
                  <a:extLst>
                    <a:ext uri="{9D8B030D-6E8A-4147-A177-3AD203B41FA5}">
                      <a16:colId xmlns:a16="http://schemas.microsoft.com/office/drawing/2014/main" val="870687818"/>
                    </a:ext>
                  </a:extLst>
                </a:gridCol>
                <a:gridCol w="2136711">
                  <a:extLst>
                    <a:ext uri="{9D8B030D-6E8A-4147-A177-3AD203B41FA5}">
                      <a16:colId xmlns:a16="http://schemas.microsoft.com/office/drawing/2014/main" val="23171938"/>
                    </a:ext>
                  </a:extLst>
                </a:gridCol>
                <a:gridCol w="2043404">
                  <a:extLst>
                    <a:ext uri="{9D8B030D-6E8A-4147-A177-3AD203B41FA5}">
                      <a16:colId xmlns:a16="http://schemas.microsoft.com/office/drawing/2014/main" val="130307617"/>
                    </a:ext>
                  </a:extLst>
                </a:gridCol>
                <a:gridCol w="2925054">
                  <a:extLst>
                    <a:ext uri="{9D8B030D-6E8A-4147-A177-3AD203B41FA5}">
                      <a16:colId xmlns:a16="http://schemas.microsoft.com/office/drawing/2014/main" val="2363599444"/>
                    </a:ext>
                  </a:extLst>
                </a:gridCol>
              </a:tblGrid>
              <a:tr h="571811">
                <a:tc>
                  <a:txBody>
                    <a:bodyPr/>
                    <a:lstStyle/>
                    <a:p>
                      <a:pPr marL="0" marR="0" algn="ctr">
                        <a:spcBef>
                          <a:spcPts val="0"/>
                        </a:spcBef>
                        <a:spcAft>
                          <a:spcPts val="0"/>
                        </a:spcAft>
                      </a:pPr>
                      <a:r>
                        <a:rPr lang="en-US" sz="1900" dirty="0">
                          <a:effectLst/>
                        </a:rPr>
                        <a:t>Message Mapping Guides (MMGs)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Onboarding</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States Onboarding</a:t>
                      </a:r>
                    </a:p>
                  </a:txBody>
                  <a:tcPr marL="83275" marR="83275" marT="0" marB="0" anchor="ctr"/>
                </a:tc>
                <a:tc>
                  <a:txBody>
                    <a:bodyPr/>
                    <a:lstStyle/>
                    <a:p>
                      <a:pPr marL="0" marR="0" algn="ctr">
                        <a:spcBef>
                          <a:spcPts val="0"/>
                        </a:spcBef>
                        <a:spcAft>
                          <a:spcPts val="0"/>
                        </a:spcAft>
                      </a:pPr>
                      <a:r>
                        <a:rPr lang="en-US" sz="1900" dirty="0">
                          <a:effectLst/>
                        </a:rPr>
                        <a:t>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1900" dirty="0">
                          <a:effectLst/>
                        </a:rPr>
                        <a:t>States in Production</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extLst>
                  <a:ext uri="{0D108BD9-81ED-4DB2-BD59-A6C34878D82A}">
                    <a16:rowId xmlns:a16="http://schemas.microsoft.com/office/drawing/2014/main" val="2995586704"/>
                  </a:ext>
                </a:extLst>
              </a:tr>
              <a:tr h="1504766">
                <a:tc>
                  <a:txBody>
                    <a:bodyPr/>
                    <a:lstStyle/>
                    <a:p>
                      <a:pPr marL="0" marR="0">
                        <a:spcBef>
                          <a:spcPts val="0"/>
                        </a:spcBef>
                        <a:spcAft>
                          <a:spcPts val="0"/>
                        </a:spcAft>
                      </a:pPr>
                      <a:r>
                        <a:rPr lang="en-US" sz="1900" dirty="0">
                          <a:effectLst/>
                        </a:rPr>
                        <a:t>Gen v2</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 NH</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b="0" dirty="0">
                          <a:solidFill>
                            <a:schemeClr val="tx1"/>
                          </a:solidFill>
                          <a:effectLst/>
                          <a:latin typeface="+mn-lt"/>
                          <a:ea typeface="+mn-ea"/>
                          <a:cs typeface="+mn-cs"/>
                        </a:rPr>
                        <a:t>18</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mn-lt"/>
                          <a:ea typeface="+mn-ea"/>
                          <a:cs typeface="+mn-cs"/>
                        </a:rPr>
                        <a:t>AK, CA,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t>
                      </a:r>
                      <a:r>
                        <a:rPr lang="en-US" sz="2000" b="0" kern="1200" dirty="0">
                          <a:solidFill>
                            <a:schemeClr val="tx1"/>
                          </a:solidFill>
                          <a:effectLst/>
                          <a:latin typeface="+mn-lt"/>
                          <a:ea typeface="+mn-ea"/>
                          <a:cs typeface="+mn-cs"/>
                        </a:rPr>
                        <a:t>FL, IA,</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ID, </a:t>
                      </a:r>
                      <a:r>
                        <a:rPr lang="en-US" sz="2000" b="0" kern="1200" dirty="0">
                          <a:solidFill>
                            <a:schemeClr val="tx1"/>
                          </a:solidFill>
                          <a:effectLst/>
                          <a:latin typeface="+mn-lt"/>
                          <a:ea typeface="+mn-ea"/>
                          <a:cs typeface="+mn-cs"/>
                        </a:rPr>
                        <a:t>IL, KS, MA, MI, MN, MS, NY, NYC,</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mn-lt"/>
                          <a:ea typeface="+mn-ea"/>
                          <a:cs typeface="+mn-cs"/>
                        </a:rPr>
                        <a:t>OR, SC, </a:t>
                      </a:r>
                      <a:r>
                        <a:rPr lang="en-US" sz="2000" b="1" kern="1200" dirty="0">
                          <a:solidFill>
                            <a:srgbClr val="00B050"/>
                          </a:solidFill>
                          <a:effectLst/>
                          <a:latin typeface="+mn-lt"/>
                          <a:ea typeface="+mn-ea"/>
                          <a:cs typeface="+mn-cs"/>
                        </a:rPr>
                        <a:t>UT</a:t>
                      </a:r>
                      <a:r>
                        <a:rPr lang="en-US" sz="2000" b="0" kern="1200" dirty="0">
                          <a:solidFill>
                            <a:schemeClr val="tx1"/>
                          </a:solidFill>
                          <a:effectLst/>
                          <a:latin typeface="+mn-lt"/>
                          <a:ea typeface="+mn-ea"/>
                          <a:cs typeface="+mn-cs"/>
                        </a:rPr>
                        <a:t>, WI</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000" b="0" kern="1200" dirty="0">
                        <a:solidFill>
                          <a:schemeClr val="tx1"/>
                        </a:solidFill>
                        <a:effectLst/>
                        <a:latin typeface="+mn-lt"/>
                        <a:ea typeface="+mn-ea"/>
                        <a:cs typeface="+mn-cs"/>
                      </a:endParaRPr>
                    </a:p>
                  </a:txBody>
                  <a:tcPr marL="83275" marR="83275" marT="0" marB="0" anchor="ctr"/>
                </a:tc>
                <a:extLst>
                  <a:ext uri="{0D108BD9-81ED-4DB2-BD59-A6C34878D82A}">
                    <a16:rowId xmlns:a16="http://schemas.microsoft.com/office/drawing/2014/main" val="2682037245"/>
                  </a:ext>
                </a:extLst>
              </a:tr>
              <a:tr h="902860">
                <a:tc>
                  <a:txBody>
                    <a:bodyPr/>
                    <a:lstStyle/>
                    <a:p>
                      <a:pPr marL="0" marR="0">
                        <a:spcBef>
                          <a:spcPts val="0"/>
                        </a:spcBef>
                        <a:spcAft>
                          <a:spcPts val="0"/>
                        </a:spcAft>
                      </a:pPr>
                      <a:r>
                        <a:rPr lang="en-US" sz="1900" dirty="0">
                          <a:effectLst/>
                        </a:rPr>
                        <a:t>Hepatitis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83275" marR="83275" marT="0" marB="0" anchor="ctr"/>
                </a:tc>
                <a:tc>
                  <a:txBody>
                    <a:bodyPr/>
                    <a:lstStyle/>
                    <a:p>
                      <a:pPr marL="0" marR="0" algn="l" defTabSz="914400" rtl="0" eaLnBrk="1" latinLnBrk="0" hangingPunct="1">
                        <a:spcBef>
                          <a:spcPts val="0"/>
                        </a:spcBef>
                        <a:spcAft>
                          <a:spcPts val="0"/>
                        </a:spcAft>
                      </a:pPr>
                      <a:r>
                        <a:rPr lang="en-US" sz="2000" b="0" kern="1200" dirty="0">
                          <a:solidFill>
                            <a:schemeClr val="tx1"/>
                          </a:solidFill>
                          <a:effectLst/>
                          <a:latin typeface="+mn-lt"/>
                          <a:ea typeface="+mn-ea"/>
                          <a:cs typeface="+mn-cs"/>
                        </a:rPr>
                        <a:t>CA, LA, SC, WI  </a:t>
                      </a:r>
                    </a:p>
                  </a:txBody>
                  <a:tcPr marL="83275" marR="83275" marT="0" marB="0" anchor="ctr"/>
                </a:tc>
                <a:tc>
                  <a:txBody>
                    <a:bodyPr/>
                    <a:lstStyle/>
                    <a:p>
                      <a:pPr marL="0" marR="0" algn="ctr">
                        <a:spcBef>
                          <a:spcPts val="0"/>
                        </a:spcBef>
                        <a:spcAft>
                          <a:spcPts val="0"/>
                        </a:spcAft>
                      </a:pPr>
                      <a:r>
                        <a:rPr lang="en-US" sz="2000" b="0" kern="1200" dirty="0">
                          <a:solidFill>
                            <a:schemeClr val="tx1"/>
                          </a:solidFill>
                          <a:effectLst/>
                          <a:latin typeface="+mn-lt"/>
                          <a:ea typeface="+mn-ea"/>
                          <a:cs typeface="+mn-cs"/>
                        </a:rPr>
                        <a:t>11</a:t>
                      </a:r>
                    </a:p>
                  </a:txBody>
                  <a:tcPr marL="83275" marR="83275"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mn-lt"/>
                          <a:ea typeface="+mn-ea"/>
                          <a:cs typeface="+mn-cs"/>
                        </a:rPr>
                        <a:t>AK, </a:t>
                      </a:r>
                      <a:r>
                        <a:rPr lang="en-US" sz="2000" b="1" kern="1200" dirty="0">
                          <a:solidFill>
                            <a:srgbClr val="00B050"/>
                          </a:solidFill>
                          <a:effectLst/>
                          <a:latin typeface="+mn-lt"/>
                          <a:ea typeface="+mn-ea"/>
                          <a:cs typeface="+mn-cs"/>
                        </a:rPr>
                        <a:t>AL</a:t>
                      </a:r>
                      <a:r>
                        <a:rPr lang="en-US" sz="2000" b="0" kern="1200" dirty="0">
                          <a:solidFill>
                            <a:schemeClr val="tx1"/>
                          </a:solidFill>
                          <a:effectLst/>
                          <a:latin typeface="+mn-lt"/>
                          <a:ea typeface="+mn-ea"/>
                          <a:cs typeface="+mn-cs"/>
                        </a:rPr>
                        <a:t>,</a:t>
                      </a:r>
                      <a:r>
                        <a:rPr lang="en-US" sz="2000" b="1" kern="1200" dirty="0">
                          <a:solidFill>
                            <a:srgbClr val="00B050"/>
                          </a:solidFill>
                          <a:effectLst/>
                          <a:latin typeface="+mn-lt"/>
                          <a:ea typeface="+mn-ea"/>
                          <a:cs typeface="+mn-cs"/>
                        </a:rPr>
                        <a:t> </a:t>
                      </a:r>
                      <a:r>
                        <a:rPr lang="en-US" sz="2000" b="0" kern="1200" dirty="0">
                          <a:solidFill>
                            <a:schemeClr val="tx1"/>
                          </a:solidFill>
                          <a:effectLst/>
                          <a:latin typeface="+mn-lt"/>
                          <a:ea typeface="+mn-ea"/>
                          <a:cs typeface="+mn-cs"/>
                        </a:rPr>
                        <a:t>FL, ID, MI, MN, NY, OR, </a:t>
                      </a:r>
                      <a:r>
                        <a:rPr lang="en-US" sz="2000" b="1" kern="1200" dirty="0">
                          <a:solidFill>
                            <a:srgbClr val="00B050"/>
                          </a:solidFill>
                          <a:effectLst/>
                          <a:latin typeface="+mn-lt"/>
                          <a:ea typeface="+mn-ea"/>
                          <a:cs typeface="+mn-cs"/>
                        </a:rPr>
                        <a:t>TN</a:t>
                      </a:r>
                      <a:r>
                        <a:rPr lang="en-US" sz="2000" b="0" kern="1200" dirty="0">
                          <a:solidFill>
                            <a:schemeClr val="tx1"/>
                          </a:solidFill>
                          <a:effectLst/>
                          <a:latin typeface="+mn-lt"/>
                          <a:ea typeface="+mn-ea"/>
                          <a:cs typeface="+mn-cs"/>
                        </a:rPr>
                        <a:t>, VA, WV</a:t>
                      </a:r>
                    </a:p>
                  </a:txBody>
                  <a:tcPr marL="83275" marR="83275" marT="0" marB="0" anchor="ctr"/>
                </a:tc>
                <a:extLst>
                  <a:ext uri="{0D108BD9-81ED-4DB2-BD59-A6C34878D82A}">
                    <a16:rowId xmlns:a16="http://schemas.microsoft.com/office/drawing/2014/main" val="969982193"/>
                  </a:ext>
                </a:extLst>
              </a:tr>
              <a:tr h="957898">
                <a:tc>
                  <a:txBody>
                    <a:bodyPr/>
                    <a:lstStyle/>
                    <a:p>
                      <a:pPr marL="0" marR="0">
                        <a:spcBef>
                          <a:spcPts val="0"/>
                        </a:spcBef>
                        <a:spcAft>
                          <a:spcPts val="0"/>
                        </a:spcAft>
                      </a:pPr>
                      <a:r>
                        <a:rPr lang="en-US" sz="1900" dirty="0">
                          <a:effectLst/>
                        </a:rPr>
                        <a:t>Arboviral v1.3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a:t>
                      </a: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b="0" dirty="0">
                          <a:solidFill>
                            <a:schemeClr val="tx1"/>
                          </a:solidFill>
                          <a:effectLst/>
                          <a:latin typeface="+mn-lt"/>
                          <a:ea typeface="+mn-ea"/>
                          <a:cs typeface="+mn-cs"/>
                        </a:rPr>
                        <a:t>14</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a:t>
                      </a:r>
                      <a:r>
                        <a:rPr lang="en-US" sz="2000" b="0" dirty="0">
                          <a:solidFill>
                            <a:schemeClr val="tx1"/>
                          </a:solidFill>
                          <a:effectLst/>
                        </a:rPr>
                        <a:t>, AZ,</a:t>
                      </a:r>
                      <a:r>
                        <a:rPr lang="en-US" sz="2000" b="0" baseline="0" dirty="0">
                          <a:solidFill>
                            <a:schemeClr val="tx1"/>
                          </a:solidFill>
                          <a:effectLst/>
                        </a:rPr>
                        <a:t> </a:t>
                      </a:r>
                      <a:r>
                        <a:rPr lang="en-US" sz="2000" b="0" dirty="0">
                          <a:solidFill>
                            <a:schemeClr val="tx1"/>
                          </a:solidFill>
                          <a:effectLst/>
                        </a:rPr>
                        <a:t>DE, FL, </a:t>
                      </a:r>
                      <a:r>
                        <a:rPr lang="en-US" sz="2000" b="0" kern="1200" dirty="0">
                          <a:solidFill>
                            <a:schemeClr val="tx1"/>
                          </a:solidFill>
                          <a:effectLst/>
                          <a:latin typeface="+mn-lt"/>
                          <a:ea typeface="+mn-ea"/>
                          <a:cs typeface="+mn-cs"/>
                        </a:rPr>
                        <a:t>ID, MD,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kern="1200" dirty="0">
                          <a:solidFill>
                            <a:schemeClr val="tx1"/>
                          </a:solidFill>
                          <a:effectLst/>
                          <a:latin typeface="+mn-lt"/>
                          <a:ea typeface="+mn-ea"/>
                          <a:cs typeface="+mn-cs"/>
                        </a:rPr>
                        <a:t>, </a:t>
                      </a:r>
                      <a:r>
                        <a:rPr lang="en-US" sz="2000" b="0" dirty="0">
                          <a:solidFill>
                            <a:schemeClr val="tx1"/>
                          </a:solidFill>
                          <a:effectLst/>
                        </a:rPr>
                        <a:t>NY, OR,</a:t>
                      </a:r>
                      <a:r>
                        <a:rPr lang="en-US" sz="2000" b="0" kern="1200" dirty="0">
                          <a:solidFill>
                            <a:schemeClr val="tx1"/>
                          </a:solidFill>
                          <a:effectLst/>
                          <a:latin typeface="+mn-lt"/>
                          <a:ea typeface="+mn-ea"/>
                          <a:cs typeface="+mn-cs"/>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RI,</a:t>
                      </a:r>
                      <a:r>
                        <a:rPr lang="en-US" sz="2000" b="0" dirty="0">
                          <a:solidFill>
                            <a:schemeClr val="tx1"/>
                          </a:solidFill>
                          <a:effectLst/>
                        </a:rPr>
                        <a:t> SD, TN, TX, WI </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87816213"/>
                  </a:ext>
                </a:extLst>
              </a:tr>
              <a:tr h="1805718">
                <a:tc>
                  <a:txBody>
                    <a:bodyPr/>
                    <a:lstStyle/>
                    <a:p>
                      <a:pPr marL="0" marR="0">
                        <a:spcBef>
                          <a:spcPts val="0"/>
                        </a:spcBef>
                        <a:spcAft>
                          <a:spcPts val="0"/>
                        </a:spcAft>
                      </a:pPr>
                      <a:r>
                        <a:rPr lang="en-US" sz="1900" dirty="0">
                          <a:effectLst/>
                        </a:rPr>
                        <a:t>Total # of Individual</a:t>
                      </a:r>
                      <a:r>
                        <a:rPr lang="en-US" sz="1900" baseline="0" dirty="0">
                          <a:effectLst/>
                        </a:rPr>
                        <a:t> </a:t>
                      </a:r>
                      <a:r>
                        <a:rPr lang="en-US" sz="1900" dirty="0">
                          <a:effectLst/>
                        </a:rPr>
                        <a:t>States</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effectLst/>
                        </a:rPr>
                        <a:t> 9</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 CA, CO,</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NE, NH, SC, WA,</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WI</a:t>
                      </a:r>
                      <a:endPar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a:t>
                      </a:r>
                    </a:p>
                  </a:txBody>
                  <a:tcPr marL="83275" marR="83275" marT="0" marB="0" anchor="ctr">
                    <a:lnT w="76200" cap="flat" cmpd="sng" algn="ctr">
                      <a:solidFill>
                        <a:schemeClr val="bg1"/>
                      </a:solidFill>
                      <a:prstDash val="solid"/>
                      <a:round/>
                      <a:headEnd type="none" w="med" len="med"/>
                      <a:tailEnd type="none" w="med" len="med"/>
                    </a:lnT>
                  </a:tcPr>
                </a:tc>
                <a:tc>
                  <a:txBody>
                    <a:bodyPr/>
                    <a:lstStyle/>
                    <a:p>
                      <a:pPr marL="0" marR="0">
                        <a:spcBef>
                          <a:spcPts val="0"/>
                        </a:spcBef>
                        <a:spcAft>
                          <a:spcPts val="0"/>
                        </a:spcAft>
                      </a:pP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AL</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AK, AR, AZ, CA, DE, FL, IA, ID, IL, KS, MA, MD, MI</a:t>
                      </a:r>
                      <a:r>
                        <a:rPr lang="en-US" sz="2000" b="0" dirty="0">
                          <a:solidFill>
                            <a:schemeClr val="tx1"/>
                          </a:solidFill>
                          <a:effectLst/>
                        </a:rPr>
                        <a:t>, MN,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MS</a:t>
                      </a:r>
                      <a:r>
                        <a:rPr lang="en-US" sz="2000" b="0" dirty="0">
                          <a:solidFill>
                            <a:schemeClr val="tx1"/>
                          </a:solidFill>
                          <a:effectLst/>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ND</a:t>
                      </a:r>
                      <a:r>
                        <a:rPr lang="en-US" sz="2000" b="0" dirty="0">
                          <a:solidFill>
                            <a:schemeClr val="tx1"/>
                          </a:solidFill>
                          <a:effectLst/>
                        </a:rPr>
                        <a:t>, NY, NYC, OR,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RI, </a:t>
                      </a:r>
                      <a:r>
                        <a:rPr lang="en-US" sz="2000" b="0" dirty="0">
                          <a:solidFill>
                            <a:schemeClr val="tx1"/>
                          </a:solidFill>
                          <a:effectLst/>
                        </a:rPr>
                        <a:t>SC, SD, </a:t>
                      </a:r>
                      <a:r>
                        <a:rPr lang="en-US" sz="2000" b="1" dirty="0">
                          <a:solidFill>
                            <a:srgbClr val="00B050"/>
                          </a:solidFill>
                          <a:effectLst/>
                        </a:rPr>
                        <a:t>TN</a:t>
                      </a:r>
                      <a:r>
                        <a:rPr lang="en-US" sz="2000" b="0" dirty="0">
                          <a:solidFill>
                            <a:schemeClr val="tx1"/>
                          </a:solidFill>
                          <a:effectLst/>
                        </a:rPr>
                        <a:t>, TX</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kern="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UT</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2000" b="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VA, </a:t>
                      </a:r>
                      <a:r>
                        <a:rPr lang="en-US" sz="2000" b="0" dirty="0">
                          <a:solidFill>
                            <a:schemeClr val="tx1"/>
                          </a:solidFill>
                          <a:effectLst/>
                        </a:rPr>
                        <a:t>WI, WV</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3275" marR="83275" marT="0" marB="0" anchor="ct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68034585"/>
                  </a:ext>
                </a:extLst>
              </a:tr>
            </a:tbl>
          </a:graphicData>
        </a:graphic>
      </p:graphicFrame>
      <p:sp>
        <p:nvSpPr>
          <p:cNvPr id="6" name="TextBox 5"/>
          <p:cNvSpPr txBox="1"/>
          <p:nvPr/>
        </p:nvSpPr>
        <p:spPr>
          <a:xfrm>
            <a:off x="10319657" y="6362902"/>
            <a:ext cx="11196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08/24/18</a:t>
            </a:r>
          </a:p>
        </p:txBody>
      </p:sp>
    </p:spTree>
    <p:extLst>
      <p:ext uri="{BB962C8B-B14F-4D97-AF65-F5344CB8AC3E}">
        <p14:creationId xmlns:p14="http://schemas.microsoft.com/office/powerpoint/2010/main" val="327844547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meline of all the Message Mapping Guides (MMGs) that are scheduled from July-September 2018-July-September 2019. Includes the development (light blue), Pre-Pilot (Light Purple), Piloting (Dark Purple), Preparation for Production (Light Green), and In production (Darker Green) " title="HL7 Message Mapping Guide Estimated Timeline"/>
          <p:cNvPicPr>
            <a:picLocks noChangeAspect="1"/>
          </p:cNvPicPr>
          <p:nvPr/>
        </p:nvPicPr>
        <p:blipFill>
          <a:blip r:embed="rId3"/>
          <a:stretch>
            <a:fillRect/>
          </a:stretch>
        </p:blipFill>
        <p:spPr>
          <a:xfrm>
            <a:off x="173505" y="1047263"/>
            <a:ext cx="12018495" cy="4937760"/>
          </a:xfrm>
          <a:prstGeom prst="rect">
            <a:avLst/>
          </a:prstGeom>
        </p:spPr>
      </p:pic>
      <p:sp>
        <p:nvSpPr>
          <p:cNvPr id="2" name="Title 1"/>
          <p:cNvSpPr>
            <a:spLocks noGrp="1"/>
          </p:cNvSpPr>
          <p:nvPr>
            <p:ph type="title"/>
          </p:nvPr>
        </p:nvSpPr>
        <p:spPr/>
        <p:txBody>
          <a:bodyPr>
            <a:normAutofit fontScale="90000"/>
          </a:bodyPr>
          <a:lstStyle/>
          <a:p>
            <a:r>
              <a:rPr lang="en-US" dirty="0">
                <a:solidFill>
                  <a:schemeClr val="bg1"/>
                </a:solidFill>
              </a:rPr>
              <a:t>NNDSS HL7 Message Mapping Guide Estimated Timeline</a:t>
            </a:r>
          </a:p>
        </p:txBody>
      </p:sp>
    </p:spTree>
    <p:extLst>
      <p:ext uri="{BB962C8B-B14F-4D97-AF65-F5344CB8AC3E}">
        <p14:creationId xmlns:p14="http://schemas.microsoft.com/office/powerpoint/2010/main" val="288161948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976393" y="1120894"/>
            <a:ext cx="10354753" cy="1663404"/>
          </a:xfrm>
        </p:spPr>
        <p:txBody>
          <a:bodyPr/>
          <a:lstStyle/>
          <a:p>
            <a:pPr marL="0" indent="0">
              <a:buNone/>
            </a:pPr>
            <a:r>
              <a:rPr lang="en-US" sz="2800" dirty="0">
                <a:solidFill>
                  <a:srgbClr val="5F5F5F"/>
                </a:solidFill>
              </a:rPr>
              <a:t>Epidemiology and Laboratory Capacity Health Information Systems Cooperative Agreement recipients must send production data for at least five more message mapping guide (MMG) by August 1, 2019. </a:t>
            </a:r>
          </a:p>
          <a:p>
            <a:r>
              <a:rPr lang="en-US" sz="2800" dirty="0">
                <a:solidFill>
                  <a:srgbClr val="5F5F5F"/>
                </a:solidFill>
              </a:rPr>
              <a:t>Please allow several weeks for onboarding</a:t>
            </a:r>
            <a:r>
              <a:rPr lang="en-US" sz="3000" dirty="0">
                <a:solidFill>
                  <a:srgbClr val="5F5F5F"/>
                </a:solidFill>
              </a:rPr>
              <a:t>.</a:t>
            </a:r>
          </a:p>
          <a:p>
            <a:endParaRPr lang="en-US" sz="3000" dirty="0">
              <a:solidFill>
                <a:srgbClr val="5F5F5F"/>
              </a:solidFill>
            </a:endParaRPr>
          </a:p>
          <a:p>
            <a:pPr marL="0" indent="0">
              <a:buNone/>
            </a:pPr>
            <a:endParaRPr lang="en-US" sz="2800" dirty="0">
              <a:solidFill>
                <a:srgbClr val="00B050"/>
              </a:solidFill>
            </a:endParaRPr>
          </a:p>
        </p:txBody>
      </p:sp>
      <p:sp>
        <p:nvSpPr>
          <p:cNvPr id="16" name="Title 15"/>
          <p:cNvSpPr>
            <a:spLocks noGrp="1"/>
          </p:cNvSpPr>
          <p:nvPr>
            <p:ph type="title"/>
          </p:nvPr>
        </p:nvSpPr>
        <p:spPr>
          <a:xfrm>
            <a:off x="609600" y="418192"/>
            <a:ext cx="10972800" cy="623162"/>
          </a:xfrm>
        </p:spPr>
        <p:txBody>
          <a:bodyPr anchor="t"/>
          <a:lstStyle/>
          <a:p>
            <a:r>
              <a:rPr lang="en-US" sz="3730" dirty="0"/>
              <a:t>Reminder!</a:t>
            </a:r>
          </a:p>
        </p:txBody>
      </p:sp>
      <p:pic>
        <p:nvPicPr>
          <p:cNvPr id="2" name="Picture 1" descr="Alarm clock as a reminder that it is time to send at least one production MMG to the CDC by August 1, 2018.&#10;&#10;" title="Alarm Clock"/>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4561" y="2983374"/>
            <a:ext cx="3413555" cy="3413555"/>
          </a:xfrm>
          <a:prstGeom prst="rect">
            <a:avLst/>
          </a:prstGeom>
        </p:spPr>
      </p:pic>
      <p:sp>
        <p:nvSpPr>
          <p:cNvPr id="5" name="Content Placeholder 2"/>
          <p:cNvSpPr txBox="1">
            <a:spLocks/>
          </p:cNvSpPr>
          <p:nvPr/>
        </p:nvSpPr>
        <p:spPr bwMode="auto">
          <a:xfrm>
            <a:off x="976393" y="3304409"/>
            <a:ext cx="4047670" cy="309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None/>
              <a:tabLst/>
              <a:defRPr/>
            </a:pPr>
            <a:r>
              <a:rPr kumimoji="0" lang="en-US" sz="2800" b="0"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Onboard for these now:</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Arboviral 1.3</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Generic v2</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Hepatitis</a:t>
            </a:r>
          </a:p>
          <a:p>
            <a:pPr marL="0" marR="0" lvl="0" indent="0" algn="l" defTabSz="914400" rtl="0" eaLnBrk="0" fontAlgn="base" latinLnBrk="0" hangingPunct="0">
              <a:lnSpc>
                <a:spcPct val="100000"/>
              </a:lnSpc>
              <a:spcBef>
                <a:spcPts val="600"/>
              </a:spcBef>
              <a:spcAft>
                <a:spcPts val="600"/>
              </a:spcAft>
              <a:buClr>
                <a:srgbClr val="0088B7"/>
              </a:buClr>
              <a:buSzTx/>
              <a:buFont typeface="Wingdings" panose="05000000000000000000" pitchFamily="2" charset="2"/>
              <a:buNone/>
              <a:tabLst/>
              <a:defRPr/>
            </a:pPr>
            <a:endParaRPr kumimoji="0" lang="en-US" sz="2800" b="0" i="0" u="none" strike="noStrike" kern="1200" cap="none" spc="0" normalizeH="0" baseline="0" noProof="0" dirty="0">
              <a:ln>
                <a:noFill/>
              </a:ln>
              <a:solidFill>
                <a:srgbClr val="7F7F7F">
                  <a:lumMod val="75000"/>
                </a:srgbClr>
              </a:solidFill>
              <a:effectLst/>
              <a:uLnTx/>
              <a:uFillTx/>
              <a:latin typeface="Calibri" panose="020F0502020204030204" pitchFamily="34" charset="0"/>
              <a:ea typeface="+mn-ea"/>
              <a:cs typeface="+mn-cs"/>
            </a:endParaRPr>
          </a:p>
        </p:txBody>
      </p:sp>
      <p:sp>
        <p:nvSpPr>
          <p:cNvPr id="6" name="Content Placeholder 2"/>
          <p:cNvSpPr txBox="1">
            <a:spLocks/>
          </p:cNvSpPr>
          <p:nvPr/>
        </p:nvSpPr>
        <p:spPr bwMode="auto">
          <a:xfrm>
            <a:off x="7537864" y="3304409"/>
            <a:ext cx="4047670" cy="309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Clr>
                <a:srgbClr val="0088B7"/>
              </a:buClr>
              <a:buFont typeface="Wingdings" panose="05000000000000000000" pitchFamily="2" charset="2"/>
              <a:buChar char="§"/>
              <a:defRPr sz="2667" kern="1200">
                <a:solidFill>
                  <a:schemeClr val="accent4">
                    <a:lumMod val="75000"/>
                  </a:schemeClr>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Clr>
                <a:srgbClr val="3D6C2A"/>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Clr>
                <a:srgbClr val="7A003C"/>
              </a:buClr>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chemeClr val="accent4">
                    <a:lumMod val="75000"/>
                  </a:schemeClr>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None/>
              <a:tabLst/>
              <a:defRPr/>
            </a:pPr>
            <a:r>
              <a:rPr kumimoji="0" lang="en-US" sz="2800" b="0"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Onboard for these soon:</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STD </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Congenital Syphilis</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Mumps</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Pertussis</a:t>
            </a:r>
          </a:p>
          <a:p>
            <a:pPr marL="457189" marR="0" lvl="0" indent="-457189" algn="l" defTabSz="914400" rtl="0" eaLnBrk="0" fontAlgn="base" latinLnBrk="0" hangingPunct="0">
              <a:lnSpc>
                <a:spcPct val="100000"/>
              </a:lnSpc>
              <a:spcBef>
                <a:spcPct val="20000"/>
              </a:spcBef>
              <a:spcAft>
                <a:spcPct val="0"/>
              </a:spcAft>
              <a:buClr>
                <a:srgbClr val="0088B7"/>
              </a:buClr>
              <a:buSzTx/>
              <a:buFont typeface="Wingdings" panose="05000000000000000000" pitchFamily="2" charset="2"/>
              <a:buChar char="§"/>
              <a:tabLst/>
              <a:defRPr/>
            </a:pPr>
            <a:r>
              <a:rPr kumimoji="0" lang="en-US" sz="2800" b="0" i="0" u="none" strike="noStrike" kern="1200" cap="none" spc="0" normalizeH="0" baseline="0" noProof="0" dirty="0">
                <a:ln>
                  <a:noFill/>
                </a:ln>
                <a:solidFill>
                  <a:srgbClr val="5F5F5F"/>
                </a:solidFill>
                <a:effectLst/>
                <a:uLnTx/>
                <a:uFillTx/>
                <a:latin typeface="Calibri" panose="020F0502020204030204" pitchFamily="34" charset="0"/>
                <a:ea typeface="+mn-ea"/>
                <a:cs typeface="+mn-cs"/>
              </a:rPr>
              <a:t>Varicella</a:t>
            </a:r>
          </a:p>
          <a:p>
            <a:pPr marL="0" marR="0" lvl="0" indent="0" algn="l" defTabSz="914400" rtl="0" eaLnBrk="0" fontAlgn="base" latinLnBrk="0" hangingPunct="0">
              <a:lnSpc>
                <a:spcPct val="100000"/>
              </a:lnSpc>
              <a:spcBef>
                <a:spcPts val="600"/>
              </a:spcBef>
              <a:spcAft>
                <a:spcPts val="600"/>
              </a:spcAft>
              <a:buClr>
                <a:srgbClr val="0088B7"/>
              </a:buClr>
              <a:buSzTx/>
              <a:buFont typeface="Wingdings" panose="05000000000000000000" pitchFamily="2" charset="2"/>
              <a:buNone/>
              <a:tabLst/>
              <a:defRPr/>
            </a:pPr>
            <a:endParaRPr kumimoji="0" lang="en-US" sz="2800" b="0" i="0" u="none" strike="noStrike" kern="1200" cap="none" spc="0" normalizeH="0" baseline="0" noProof="0" dirty="0">
              <a:ln>
                <a:noFill/>
              </a:ln>
              <a:solidFill>
                <a:srgbClr val="7F7F7F">
                  <a:lumMod val="75000"/>
                </a:srgbClr>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62906433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Apply for SAMS</a:t>
            </a:r>
          </a:p>
        </p:txBody>
      </p:sp>
      <p:sp>
        <p:nvSpPr>
          <p:cNvPr id="3" name="Rectangle 2"/>
          <p:cNvSpPr/>
          <p:nvPr/>
        </p:nvSpPr>
        <p:spPr>
          <a:xfrm>
            <a:off x="609600" y="1417639"/>
            <a:ext cx="10877551" cy="5078313"/>
          </a:xfrm>
          <a:prstGeom prst="rect">
            <a:avLst/>
          </a:prstGeom>
        </p:spPr>
        <p:txBody>
          <a:bodyPr wrap="square">
            <a:spAutoFit/>
          </a:bodyPr>
          <a:lstStyle/>
          <a:p>
            <a:pPr marL="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Jurisdictions will need Secure Access Management Services (SAMS) Level 2 access to use </a:t>
            </a:r>
            <a:r>
              <a:rPr lang="en-US" dirty="0">
                <a:solidFill>
                  <a:prstClr val="black"/>
                </a:solidFill>
                <a:latin typeface="Calibri" panose="020F0502020204030204"/>
              </a:rPr>
              <a:t>the Message Validation, Processing, and Provisioning System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MVPS).  </a:t>
            </a:r>
          </a:p>
          <a:p>
            <a:pPr marL="0" marR="0" lvl="1" indent="0" algn="l" defTabSz="914400" rtl="0" eaLnBrk="1" fontAlgn="auto" latinLnBrk="0" hangingPunct="1">
              <a:lnSpc>
                <a:spcPct val="100000"/>
              </a:lnSpc>
              <a:spcBef>
                <a:spcPts val="0"/>
              </a:spcBef>
              <a:spcAft>
                <a:spcPts val="0"/>
              </a:spcAft>
              <a:buClrTx/>
              <a:buSzPct val="100000"/>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Users With SAMS Level 2 Access: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MVPS SAMS Application Administrator will activate the MVPS link on SAMS for users with the appropriate SAMS access.</a:t>
            </a:r>
          </a:p>
          <a:p>
            <a:pPr marL="0" marR="0" lvl="1" indent="0" algn="l" defTabSz="914400" rtl="0" eaLnBrk="1" fontAlgn="auto" latinLnBrk="0" hangingPunct="1">
              <a:lnSpc>
                <a:spcPct val="100000"/>
              </a:lnSpc>
              <a:spcBef>
                <a:spcPts val="0"/>
              </a:spcBef>
              <a:spcAft>
                <a:spcPts val="0"/>
              </a:spcAft>
              <a:buClrTx/>
              <a:buSzPct val="100000"/>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800" b="1" i="1" u="none" strike="noStrike" kern="1200" cap="none" spc="0" normalizeH="0" baseline="0" noProof="0" dirty="0">
                <a:ln>
                  <a:noFill/>
                </a:ln>
                <a:solidFill>
                  <a:prstClr val="black"/>
                </a:solidFill>
                <a:effectLst/>
                <a:uLnTx/>
                <a:uFillTx/>
                <a:latin typeface="Calibri" panose="020F0502020204030204"/>
                <a:ea typeface="+mn-ea"/>
                <a:cs typeface="+mn-cs"/>
              </a:rPr>
              <a:t>Users Without SAMS Level 2 Access: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Jurisdictions may request SAMS access by emailing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edx@cdc.gov</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with subject line: SAMS Request Initiation.</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Jurisdictions will need to identify a designated proofing agent (authorized badged CDC staff or notary public) to sign and complete the final SAMS application.     </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SAMS access is free. </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Please allow at least 1 full week to receive access. </a:t>
            </a:r>
          </a:p>
          <a:p>
            <a:pPr marL="285750" marR="0" lvl="1" indent="-28575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Please review the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MVPS SAMS Guide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found on the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NNDSS Technical Assistance SAMS Training and Resources Page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https://www.cdc.gov/nndss/trc/data-systems/sams.html</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for additional information. </a:t>
            </a:r>
          </a:p>
          <a:p>
            <a:pPr marL="0" marR="0" lvl="1" indent="-228600" algn="l" defTabSz="914400" rtl="0" eaLnBrk="1" fontAlgn="auto" latinLnBrk="0" hangingPunct="1">
              <a:lnSpc>
                <a:spcPct val="100000"/>
              </a:lnSpc>
              <a:spcBef>
                <a:spcPts val="0"/>
              </a:spcBef>
              <a:spcAft>
                <a:spcPts val="0"/>
              </a:spcAft>
              <a:buClrTx/>
              <a:buSzPct val="100000"/>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1" indent="0" algn="l" defTabSz="914400" rtl="0" eaLnBrk="1" fontAlgn="auto" latinLnBrk="0" hangingPunct="1">
              <a:lnSpc>
                <a:spcPct val="100000"/>
              </a:lnSpc>
              <a:spcBef>
                <a:spcPts val="0"/>
              </a:spcBef>
              <a:spcAft>
                <a:spcPts val="0"/>
              </a:spcAft>
              <a:buClrTx/>
              <a:buSzPct val="100000"/>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23997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589" y="1243405"/>
            <a:ext cx="9099884" cy="1676400"/>
          </a:xfrm>
        </p:spPr>
        <p:txBody>
          <a:bodyPr/>
          <a:lstStyle/>
          <a:p>
            <a:pPr>
              <a:lnSpc>
                <a:spcPct val="100000"/>
              </a:lnSpc>
            </a:pPr>
            <a:r>
              <a:rPr lang="en-US" sz="3200" dirty="0">
                <a:solidFill>
                  <a:schemeClr val="accent6">
                    <a:lumMod val="25000"/>
                  </a:schemeClr>
                </a:solidFill>
                <a:latin typeface="Arial" panose="020B0604020202020204" pitchFamily="34" charset="0"/>
                <a:cs typeface="Arial" panose="020B0604020202020204" pitchFamily="34" charset="0"/>
              </a:rPr>
              <a:t>Mumps, Pertussis, and Varicella HL7 Case Notification Messages</a:t>
            </a:r>
            <a:br>
              <a:rPr lang="en-US" sz="3200" dirty="0">
                <a:solidFill>
                  <a:schemeClr val="accent6">
                    <a:lumMod val="25000"/>
                  </a:schemeClr>
                </a:solidFill>
                <a:latin typeface="Arial" panose="020B0604020202020204" pitchFamily="34" charset="0"/>
                <a:cs typeface="Arial" panose="020B0604020202020204" pitchFamily="34" charset="0"/>
              </a:rPr>
            </a:br>
            <a:endParaRPr lang="en-US" sz="3200" dirty="0"/>
          </a:p>
        </p:txBody>
      </p:sp>
      <p:sp>
        <p:nvSpPr>
          <p:cNvPr id="3" name="Subtitle 2"/>
          <p:cNvSpPr>
            <a:spLocks noGrp="1"/>
          </p:cNvSpPr>
          <p:nvPr>
            <p:ph type="subTitle" idx="1"/>
          </p:nvPr>
        </p:nvSpPr>
        <p:spPr>
          <a:xfrm>
            <a:off x="1746583" y="2587279"/>
            <a:ext cx="8341895" cy="420823"/>
          </a:xfrm>
        </p:spPr>
        <p:txBody>
          <a:bodyPr/>
          <a:lstStyle/>
          <a:p>
            <a:r>
              <a:rPr lang="en-US" dirty="0">
                <a:latin typeface="Arial" panose="020B0604020202020204" pitchFamily="34" charset="0"/>
                <a:cs typeface="Arial" panose="020B0604020202020204" pitchFamily="34" charset="0"/>
              </a:rPr>
              <a:t>August 28, 2018  eSHARE Webinar</a:t>
            </a:r>
          </a:p>
        </p:txBody>
      </p:sp>
      <p:sp>
        <p:nvSpPr>
          <p:cNvPr id="4" name="Text Placeholder 3"/>
          <p:cNvSpPr>
            <a:spLocks noGrp="1"/>
          </p:cNvSpPr>
          <p:nvPr>
            <p:ph type="body" sz="quarter" idx="10"/>
          </p:nvPr>
        </p:nvSpPr>
        <p:spPr>
          <a:xfrm>
            <a:off x="604253" y="4451692"/>
            <a:ext cx="4005847" cy="2006514"/>
          </a:xfrm>
        </p:spPr>
        <p:txBody>
          <a:bodyPr/>
          <a:lstStyle/>
          <a:p>
            <a:pPr algn="l"/>
            <a:r>
              <a:rPr lang="en-US" b="1" dirty="0">
                <a:latin typeface="Arial" panose="020B0604020202020204" pitchFamily="34" charset="0"/>
                <a:cs typeface="Arial" panose="020B0604020202020204" pitchFamily="34" charset="0"/>
              </a:rPr>
              <a:t>Contact Information:</a:t>
            </a:r>
          </a:p>
          <a:p>
            <a:pPr algn="l">
              <a:lnSpc>
                <a:spcPct val="100000"/>
              </a:lnSpc>
            </a:pPr>
            <a:r>
              <a:rPr lang="en-US" sz="1000" b="1" dirty="0">
                <a:latin typeface="Arial" panose="020B0604020202020204" pitchFamily="34" charset="0"/>
                <a:cs typeface="Arial" panose="020B0604020202020204" pitchFamily="34" charset="0"/>
              </a:rPr>
              <a:t>Sandra W. Roush, MT, MPH</a:t>
            </a:r>
          </a:p>
          <a:p>
            <a:pPr algn="l">
              <a:lnSpc>
                <a:spcPct val="100000"/>
              </a:lnSpc>
            </a:pPr>
            <a:r>
              <a:rPr lang="en-US" sz="1000" b="1" dirty="0">
                <a:latin typeface="Arial" panose="020B0604020202020204" pitchFamily="34" charset="0"/>
                <a:cs typeface="Arial" panose="020B0604020202020204" pitchFamily="34" charset="0"/>
              </a:rPr>
              <a:t>Surveillance Officer</a:t>
            </a:r>
          </a:p>
          <a:p>
            <a:pPr algn="l">
              <a:lnSpc>
                <a:spcPct val="100000"/>
              </a:lnSpc>
            </a:pPr>
            <a:r>
              <a:rPr lang="en-US" sz="1000" b="1" dirty="0">
                <a:latin typeface="Arial" panose="020B0604020202020204" pitchFamily="34" charset="0"/>
                <a:cs typeface="Arial" panose="020B0604020202020204" pitchFamily="34" charset="0"/>
              </a:rPr>
              <a:t>National Center for Immunization and Respiratory Diseases </a:t>
            </a:r>
          </a:p>
          <a:p>
            <a:pPr algn="l">
              <a:lnSpc>
                <a:spcPct val="100000"/>
              </a:lnSpc>
            </a:pPr>
            <a:r>
              <a:rPr lang="en-US" sz="1000" b="1" dirty="0">
                <a:latin typeface="Arial" panose="020B0604020202020204" pitchFamily="34" charset="0"/>
                <a:cs typeface="Arial" panose="020B0604020202020204" pitchFamily="34" charset="0"/>
              </a:rPr>
              <a:t>Centers for Disease Control and Prevention</a:t>
            </a:r>
          </a:p>
          <a:p>
            <a:pPr algn="l">
              <a:lnSpc>
                <a:spcPct val="100000"/>
              </a:lnSpc>
            </a:pPr>
            <a:r>
              <a:rPr lang="en-US" sz="1000" b="1" dirty="0">
                <a:latin typeface="Arial" panose="020B0604020202020204" pitchFamily="34" charset="0"/>
                <a:cs typeface="Arial" panose="020B0604020202020204" pitchFamily="34" charset="0"/>
              </a:rPr>
              <a:t>phone: 404-639-8741</a:t>
            </a:r>
          </a:p>
          <a:p>
            <a:pPr algn="l">
              <a:lnSpc>
                <a:spcPct val="100000"/>
              </a:lnSpc>
            </a:pPr>
            <a:r>
              <a:rPr lang="en-US" sz="1000" b="1" dirty="0">
                <a:latin typeface="Arial" panose="020B0604020202020204" pitchFamily="34" charset="0"/>
                <a:cs typeface="Arial" panose="020B0604020202020204" pitchFamily="34" charset="0"/>
              </a:rPr>
              <a:t>sroush@cdc.gov</a:t>
            </a:r>
          </a:p>
          <a:p>
            <a:endParaRPr lang="en-US" dirty="0"/>
          </a:p>
        </p:txBody>
      </p:sp>
      <p:sp>
        <p:nvSpPr>
          <p:cNvPr id="6" name="Text Placeholder 5"/>
          <p:cNvSpPr txBox="1">
            <a:spLocks/>
          </p:cNvSpPr>
          <p:nvPr/>
        </p:nvSpPr>
        <p:spPr>
          <a:xfrm>
            <a:off x="3667122" y="6270193"/>
            <a:ext cx="5124450" cy="244907"/>
          </a:xfrm>
          <a:prstGeom prst="rect">
            <a:avLst/>
          </a:prstGeom>
        </p:spPr>
        <p:txBody>
          <a:bodyPr/>
          <a:lstStyle>
            <a:lvl1pPr marL="342900" indent="-342900" algn="l" defTabSz="914400" rtl="0" eaLnBrk="1" latinLnBrk="0" hangingPunct="1">
              <a:spcBef>
                <a:spcPct val="20000"/>
              </a:spcBef>
              <a:buFont typeface="Arial" pitchFamily="34" charset="0"/>
              <a:buNone/>
              <a:defRPr sz="1000" kern="1200" baseline="0">
                <a:solidFill>
                  <a:schemeClr val="bg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solidFill>
                <a:effectLst/>
                <a:uLnTx/>
                <a:uFillTx/>
                <a:latin typeface="Calibri" pitchFamily="34" charset="0"/>
                <a:ea typeface="+mn-ea"/>
                <a:cs typeface="+mn-cs"/>
              </a:rPr>
              <a:t>National Center for Immunization and Respiratory Diseases (NCIRD)</a:t>
            </a:r>
          </a:p>
        </p:txBody>
      </p:sp>
      <p:sp>
        <p:nvSpPr>
          <p:cNvPr id="7" name="Text Placeholder 5"/>
          <p:cNvSpPr txBox="1">
            <a:spLocks/>
          </p:cNvSpPr>
          <p:nvPr/>
        </p:nvSpPr>
        <p:spPr>
          <a:xfrm>
            <a:off x="3667122" y="6446787"/>
            <a:ext cx="5124450" cy="244907"/>
          </a:xfrm>
          <a:prstGeom prst="rect">
            <a:avLst/>
          </a:prstGeom>
        </p:spPr>
        <p:txBody>
          <a:bodyPr/>
          <a:lstStyle>
            <a:lvl1pPr marL="342900" indent="-342900" algn="l" defTabSz="914400" rtl="0" eaLnBrk="1" latinLnBrk="0" hangingPunct="1">
              <a:spcBef>
                <a:spcPct val="20000"/>
              </a:spcBef>
              <a:buFont typeface="Arial" pitchFamily="34" charset="0"/>
              <a:buNone/>
              <a:defRPr sz="1000" kern="1200" baseline="0">
                <a:solidFill>
                  <a:schemeClr val="bg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rgbClr val="4B4B4B"/>
                </a:solidFill>
                <a:effectLst/>
                <a:uLnTx/>
                <a:uFillTx/>
                <a:latin typeface="Calibri" pitchFamily="34" charset="0"/>
                <a:ea typeface="+mn-ea"/>
                <a:cs typeface="+mn-cs"/>
              </a:rPr>
              <a:t>August 2018 eSHARE</a:t>
            </a:r>
          </a:p>
        </p:txBody>
      </p:sp>
      <p:sp>
        <p:nvSpPr>
          <p:cNvPr id="8" name="Content Placeholder 2"/>
          <p:cNvSpPr txBox="1">
            <a:spLocks/>
          </p:cNvSpPr>
          <p:nvPr/>
        </p:nvSpPr>
        <p:spPr>
          <a:xfrm>
            <a:off x="5765130" y="3740672"/>
            <a:ext cx="4549943" cy="2352927"/>
          </a:xfrm>
          <a:prstGeom prst="rect">
            <a:avLst/>
          </a:prstGeom>
        </p:spPr>
        <p:txBody>
          <a:bodyPr/>
          <a:lstStyle>
            <a:lvl1pPr marL="0" indent="0" algn="ctr" defTabSz="914400" rtl="0" eaLnBrk="1" latinLnBrk="0" hangingPunct="1">
              <a:spcBef>
                <a:spcPct val="20000"/>
              </a:spcBef>
              <a:buFont typeface="Arial" pitchFamily="34" charset="0"/>
              <a:buNone/>
              <a:defRPr sz="2000" b="1" kern="1200" baseline="0">
                <a:solidFill>
                  <a:schemeClr val="bg2"/>
                </a:solidFill>
                <a:effectLst/>
                <a:latin typeface="Calibri" pitchFamily="34"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1" i="0" u="sng" strike="noStrike" kern="1200" cap="none" spc="0" normalizeH="0" baseline="0" noProof="0" dirty="0">
                <a:ln>
                  <a:noFill/>
                </a:ln>
                <a:solidFill>
                  <a:srgbClr val="4B4B4B"/>
                </a:solidFill>
                <a:effectLst/>
                <a:uLnTx/>
                <a:uFillTx/>
                <a:latin typeface="Calibri" pitchFamily="34" charset="0"/>
                <a:ea typeface="+mn-ea"/>
                <a:cs typeface="+mn-cs"/>
              </a:rPr>
              <a:t>Surveillance Office</a:t>
            </a:r>
          </a:p>
          <a:p>
            <a:pPr marL="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srgbClr val="0039A6"/>
                </a:solidFill>
                <a:effectLst/>
                <a:uLnTx/>
                <a:uFillTx/>
                <a:latin typeface="Myriad Web Pro"/>
                <a:ea typeface="+mn-ea"/>
                <a:cs typeface="+mn-cs"/>
              </a:rPr>
              <a:t>Sandy Roush, Hannah Fast, Christine Miner</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1400" b="1" i="0" u="sng" strike="noStrike" kern="1200" cap="none" spc="0" normalizeH="0" baseline="0" noProof="0" dirty="0">
                <a:ln>
                  <a:noFill/>
                </a:ln>
                <a:solidFill>
                  <a:srgbClr val="4B4B4B"/>
                </a:solidFill>
                <a:effectLst/>
                <a:uLnTx/>
                <a:uFillTx/>
                <a:latin typeface="Calibri" pitchFamily="34" charset="0"/>
                <a:ea typeface="+mn-ea"/>
                <a:cs typeface="+mn-cs"/>
              </a:rPr>
              <a:t>Mumps</a:t>
            </a:r>
          </a:p>
          <a:p>
            <a:pPr marL="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srgbClr val="0039A6"/>
                </a:solidFill>
                <a:effectLst/>
                <a:uLnTx/>
                <a:uFillTx/>
                <a:latin typeface="Myriad Web Pro"/>
                <a:ea typeface="+mn-ea"/>
                <a:cs typeface="+mn-cs"/>
              </a:rPr>
              <a:t>Nakia Clemmons, Adria Lee, Susan Redd</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1400" b="1" i="0" u="sng" strike="noStrike" kern="1200" cap="none" spc="0" normalizeH="0" baseline="0" noProof="0" dirty="0">
                <a:ln>
                  <a:noFill/>
                </a:ln>
                <a:solidFill>
                  <a:srgbClr val="4B4B4B"/>
                </a:solidFill>
                <a:effectLst/>
                <a:uLnTx/>
                <a:uFillTx/>
                <a:latin typeface="Calibri" pitchFamily="34" charset="0"/>
                <a:ea typeface="+mn-ea"/>
                <a:cs typeface="+mn-cs"/>
              </a:rPr>
              <a:t>Pertussis</a:t>
            </a:r>
          </a:p>
          <a:p>
            <a:pPr marL="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srgbClr val="0039A6"/>
                </a:solidFill>
                <a:effectLst/>
                <a:uLnTx/>
                <a:uFillTx/>
                <a:latin typeface="Myriad Web Pro"/>
                <a:ea typeface="+mn-ea"/>
                <a:cs typeface="+mn-cs"/>
              </a:rPr>
              <a:t>Amanda Faulkner, Amy Blain</a:t>
            </a:r>
          </a:p>
          <a:p>
            <a:pPr marL="0" marR="0" lvl="0" indent="0" algn="ctr"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1400" b="1" i="0" u="sng" strike="noStrike" kern="1200" cap="none" spc="0" normalizeH="0" baseline="0" noProof="0" dirty="0">
                <a:ln>
                  <a:noFill/>
                </a:ln>
                <a:solidFill>
                  <a:srgbClr val="4B4B4B"/>
                </a:solidFill>
                <a:effectLst/>
                <a:uLnTx/>
                <a:uFillTx/>
                <a:latin typeface="Calibri" pitchFamily="34" charset="0"/>
                <a:ea typeface="+mn-ea"/>
                <a:cs typeface="+mn-cs"/>
              </a:rPr>
              <a:t>Varicella</a:t>
            </a:r>
          </a:p>
          <a:p>
            <a:pPr marL="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srgbClr val="0039A6"/>
                </a:solidFill>
                <a:effectLst/>
                <a:uLnTx/>
                <a:uFillTx/>
                <a:latin typeface="Myriad Web Pro"/>
                <a:ea typeface="+mn-ea"/>
                <a:cs typeface="+mn-cs"/>
              </a:rPr>
              <a:t>Adriana Lopez, Jessica Leung</a:t>
            </a: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rgbClr val="0039A6">
                  <a:tint val="75000"/>
                </a:srgbClr>
              </a:solidFill>
              <a:effectLst/>
              <a:uLnTx/>
              <a:uFillTx/>
              <a:latin typeface="Myriad Web Pro"/>
              <a:ea typeface="+mn-ea"/>
              <a:cs typeface="+mn-cs"/>
            </a:endParaRPr>
          </a:p>
        </p:txBody>
      </p:sp>
    </p:spTree>
    <p:extLst>
      <p:ext uri="{BB962C8B-B14F-4D97-AF65-F5344CB8AC3E}">
        <p14:creationId xmlns:p14="http://schemas.microsoft.com/office/powerpoint/2010/main" val="1359376792"/>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0.xml><?xml version="1.0" encoding="utf-8"?>
<a:theme xmlns:a="http://schemas.openxmlformats.org/drawingml/2006/main" name="7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1.xml><?xml version="1.0" encoding="utf-8"?>
<a:theme xmlns:a="http://schemas.openxmlformats.org/drawingml/2006/main" name="8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2.xml><?xml version="1.0" encoding="utf-8"?>
<a:theme xmlns:a="http://schemas.openxmlformats.org/drawingml/2006/main" name="CDC_OD_PPT_light([1]">
  <a:themeElements>
    <a:clrScheme name="CDC Light Branding Colors">
      <a:dk1>
        <a:srgbClr val="0039A6"/>
      </a:dk1>
      <a:lt1>
        <a:srgbClr val="FFFFFF"/>
      </a:lt1>
      <a:dk2>
        <a:srgbClr val="3077FF"/>
      </a:dk2>
      <a:lt2>
        <a:srgbClr val="4B4B4B"/>
      </a:lt2>
      <a:accent1>
        <a:srgbClr val="0039A6"/>
      </a:accent1>
      <a:accent2>
        <a:srgbClr val="007D57"/>
      </a:accent2>
      <a:accent3>
        <a:srgbClr val="9A3B26"/>
      </a:accent3>
      <a:accent4>
        <a:srgbClr val="7F7F7F"/>
      </a:accent4>
      <a:accent5>
        <a:srgbClr val="4983F2"/>
      </a:accent5>
      <a:accent6>
        <a:srgbClr val="AFCAFF"/>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9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1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NCEH_ATSDR_combined">
  <a:themeElements>
    <a:clrScheme name="Custom 13">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4834</TotalTime>
  <Words>2014</Words>
  <Application>Microsoft Office PowerPoint</Application>
  <PresentationFormat>Widescreen</PresentationFormat>
  <Paragraphs>351</Paragraphs>
  <Slides>21</Slides>
  <Notes>14</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21</vt:i4>
      </vt:variant>
    </vt:vector>
  </HeadingPairs>
  <TitlesOfParts>
    <vt:vector size="41" baseType="lpstr">
      <vt:lpstr>Arial</vt:lpstr>
      <vt:lpstr>Calibri</vt:lpstr>
      <vt:lpstr>Calibri Light</vt:lpstr>
      <vt:lpstr>Myriad Web Pro</vt:lpstr>
      <vt:lpstr>Wingdings</vt:lpstr>
      <vt:lpstr>NCEH_ATSDR_combined</vt:lpstr>
      <vt:lpstr>1_NCEH_ATSDR_combined</vt:lpstr>
      <vt:lpstr>2_NCEH_ATSDR_combined</vt:lpstr>
      <vt:lpstr>3_NCEH_ATSDR_combined</vt:lpstr>
      <vt:lpstr>4_NCEH_ATSDR_combined</vt:lpstr>
      <vt:lpstr>1_Office Theme</vt:lpstr>
      <vt:lpstr>5_NCEH_ATSDR_combined</vt:lpstr>
      <vt:lpstr>2_Office Theme</vt:lpstr>
      <vt:lpstr>6_NCEH_ATSDR_combined</vt:lpstr>
      <vt:lpstr>7_NCEH_ATSDR_combined</vt:lpstr>
      <vt:lpstr>8_NCEH_ATSDR_combined</vt:lpstr>
      <vt:lpstr>CDC_OD_PPT_light([1]</vt:lpstr>
      <vt:lpstr>9_NCEH_ATSDR_combined</vt:lpstr>
      <vt:lpstr>3_Office Theme</vt:lpstr>
      <vt:lpstr>Office Theme</vt:lpstr>
      <vt:lpstr>NNDSS Modernization Initiative (NMI): Walkthrough of Mumps, Pertussis, and Varicella HL7 Case Notification Messages</vt:lpstr>
      <vt:lpstr>Agenda</vt:lpstr>
      <vt:lpstr>NMI Updates and Timeline</vt:lpstr>
      <vt:lpstr>NMI Implementation Status  Aug 24, 2018</vt:lpstr>
      <vt:lpstr>Onboarding Status</vt:lpstr>
      <vt:lpstr>NNDSS HL7 Message Mapping Guide Estimated Timeline</vt:lpstr>
      <vt:lpstr>Reminder!</vt:lpstr>
      <vt:lpstr>Apply for SAMS</vt:lpstr>
      <vt:lpstr>Mumps, Pertussis, and Varicella HL7 Case Notification Messages </vt:lpstr>
      <vt:lpstr>Context of NNDSS Data Collected for Mumps, Pertussis, and Varicella</vt:lpstr>
      <vt:lpstr>NMI Message Mapping Guide (MMG) Development for NCIRD Conditions</vt:lpstr>
      <vt:lpstr>Harmonization Results for Disease Specific MMGs by Condition*</vt:lpstr>
      <vt:lpstr>Notes for Implementation – Mumps, Pertussis, and Varicella</vt:lpstr>
      <vt:lpstr>NCIRD Data Element Priorities</vt:lpstr>
      <vt:lpstr>NCIRD Data Element Priority_Mumps, Pertussis, Varicella – Spreadsheet Examples</vt:lpstr>
      <vt:lpstr>Thank you!</vt:lpstr>
      <vt:lpstr>Barriers, Challenges, and Lessons Learned while Piloting the Mumps, Pertussis, and Varicella HL7 Case Notification Messages </vt:lpstr>
      <vt:lpstr>State Panelists</vt:lpstr>
      <vt:lpstr>Panel Topics</vt:lpstr>
      <vt:lpstr>Questions and Answers</vt:lpstr>
      <vt:lpstr>PowerPoint Presentation</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August 2018</dc:title>
  <dc:subject>NMI eSHARE</dc:subject>
  <dc:creator>CDC</dc:creator>
  <cp:keywords>NMI, eSHARE, NNDSS, NMI, update, arboviral, case, notification, implementation, onboarding</cp:keywords>
  <cp:lastModifiedBy>Laspina, Michael (CDC/DDPHSS/CSELS/DHIS)</cp:lastModifiedBy>
  <cp:revision>477</cp:revision>
  <cp:lastPrinted>2018-08-07T19:04:46Z</cp:lastPrinted>
  <dcterms:created xsi:type="dcterms:W3CDTF">2016-10-13T18:50:31Z</dcterms:created>
  <dcterms:modified xsi:type="dcterms:W3CDTF">2021-04-26T15:15:37Z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2021-04-26T15:15:37Z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0299f244-e62d-4a1a-a31d-15a6f491a557</vt:lpwstr>
  </property>
  <property fmtid="{D5CDD505-2E9C-101B-9397-08002B2CF9AE}" pid="8" name="MSIP_Label_7b94a7b8-f06c-4dfe-bdcc-9b548fd58c31_ContentBits">
    <vt:lpwstr>0</vt:lpwstr>
  </property>
</Properties>
</file>