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8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  <p:sldMasterId id="2147483700" r:id="rId6"/>
    <p:sldMasterId id="2147483716" r:id="rId7"/>
    <p:sldMasterId id="2147483722" r:id="rId8"/>
    <p:sldMasterId id="2147483735" r:id="rId9"/>
  </p:sldMasterIdLst>
  <p:notesMasterIdLst>
    <p:notesMasterId r:id="rId35"/>
  </p:notesMasterIdLst>
  <p:handoutMasterIdLst>
    <p:handoutMasterId r:id="rId36"/>
  </p:handoutMasterIdLst>
  <p:sldIdLst>
    <p:sldId id="413" r:id="rId10"/>
    <p:sldId id="432" r:id="rId11"/>
    <p:sldId id="478" r:id="rId12"/>
    <p:sldId id="498" r:id="rId13"/>
    <p:sldId id="472" r:id="rId14"/>
    <p:sldId id="506" r:id="rId15"/>
    <p:sldId id="507" r:id="rId16"/>
    <p:sldId id="508" r:id="rId17"/>
    <p:sldId id="509" r:id="rId18"/>
    <p:sldId id="510" r:id="rId19"/>
    <p:sldId id="511" r:id="rId20"/>
    <p:sldId id="512" r:id="rId21"/>
    <p:sldId id="514" r:id="rId22"/>
    <p:sldId id="501" r:id="rId23"/>
    <p:sldId id="502" r:id="rId24"/>
    <p:sldId id="503" r:id="rId25"/>
    <p:sldId id="467" r:id="rId26"/>
    <p:sldId id="500" r:id="rId27"/>
    <p:sldId id="492" r:id="rId28"/>
    <p:sldId id="493" r:id="rId29"/>
    <p:sldId id="513" r:id="rId30"/>
    <p:sldId id="515" r:id="rId31"/>
    <p:sldId id="484" r:id="rId32"/>
    <p:sldId id="504" r:id="rId33"/>
    <p:sldId id="505" r:id="rId3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2E1E38-AB53-4EE3-9D03-5BC74FBE48F4}">
          <p14:sldIdLst>
            <p14:sldId id="413"/>
            <p14:sldId id="432"/>
            <p14:sldId id="478"/>
          </p14:sldIdLst>
        </p14:section>
        <p14:section name="Anticipated NMI MMG Implementation Timeline" id="{7E238A46-90D6-49BE-BC23-B9225F07B7AF}">
          <p14:sldIdLst>
            <p14:sldId id="498"/>
            <p14:sldId id="472"/>
            <p14:sldId id="506"/>
            <p14:sldId id="507"/>
            <p14:sldId id="508"/>
            <p14:sldId id="509"/>
            <p14:sldId id="510"/>
            <p14:sldId id="511"/>
            <p14:sldId id="512"/>
            <p14:sldId id="514"/>
            <p14:sldId id="501"/>
            <p14:sldId id="502"/>
            <p14:sldId id="503"/>
            <p14:sldId id="467"/>
            <p14:sldId id="500"/>
            <p14:sldId id="492"/>
            <p14:sldId id="493"/>
          </p14:sldIdLst>
        </p14:section>
        <p14:section name="Contact For More Information" id="{41B654D7-95F8-4D15-95AF-97B190C83DBA}">
          <p14:sldIdLst>
            <p14:sldId id="513"/>
            <p14:sldId id="515"/>
            <p14:sldId id="484"/>
            <p14:sldId id="504"/>
          </p14:sldIdLst>
        </p14:section>
        <p14:section name="Key Data Elements" id="{FB5CFD24-6709-4D7D-9D50-D1ADE4478D56}">
          <p14:sldIdLst>
            <p14:sldId id="50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ver, Michele (CDC/OPHSS/CSELS)" initials="HM(" lastIdx="6" clrIdx="0">
    <p:extLst>
      <p:ext uri="{19B8F6BF-5375-455C-9EA6-DF929625EA0E}">
        <p15:presenceInfo xmlns:p15="http://schemas.microsoft.com/office/powerpoint/2012/main" userId="S-1-5-21-1207783550-2075000910-922709458-171411" providerId="AD"/>
      </p:ext>
    </p:extLst>
  </p:cmAuthor>
  <p:cmAuthor id="2" name="Helmus, Lesliann E. (CDC/OPHSS/CSELS)" initials="HLE(" lastIdx="4" clrIdx="1">
    <p:extLst>
      <p:ext uri="{19B8F6BF-5375-455C-9EA6-DF929625EA0E}">
        <p15:presenceInfo xmlns:p15="http://schemas.microsoft.com/office/powerpoint/2012/main" userId="S-1-5-21-1207783550-2075000910-922709458-429956" providerId="AD"/>
      </p:ext>
    </p:extLst>
  </p:cmAuthor>
  <p:cmAuthor id="3" name="uaa0" initials="uaa0" lastIdx="7" clrIdx="2">
    <p:extLst>
      <p:ext uri="{19B8F6BF-5375-455C-9EA6-DF929625EA0E}">
        <p15:presenceInfo xmlns:p15="http://schemas.microsoft.com/office/powerpoint/2012/main" userId="uaa0" providerId="None"/>
      </p:ext>
    </p:extLst>
  </p:cmAuthor>
  <p:cmAuthor id="4" name="Cohen, Nicole (Nicky) (CDC/OID/NCEZID)" initials="CN((" lastIdx="11" clrIdx="3">
    <p:extLst>
      <p:ext uri="{19B8F6BF-5375-455C-9EA6-DF929625EA0E}">
        <p15:presenceInfo xmlns:p15="http://schemas.microsoft.com/office/powerpoint/2012/main" userId="S-1-5-21-1207783550-2075000910-922709458-188894" providerId="AD"/>
      </p:ext>
    </p:extLst>
  </p:cmAuthor>
  <p:cmAuthor id="5" name="Thomas, Melinda Christine (CDC/OPHSS/CSELS/DHIS)" initials="TMC(" lastIdx="1" clrIdx="4">
    <p:extLst>
      <p:ext uri="{19B8F6BF-5375-455C-9EA6-DF929625EA0E}">
        <p15:presenceInfo xmlns:p15="http://schemas.microsoft.com/office/powerpoint/2012/main" userId="S-1-5-21-1207783550-2075000910-922709458-542783" providerId="AD"/>
      </p:ext>
    </p:extLst>
  </p:cmAuthor>
  <p:cmAuthor id="6" name="Bastin, Lisa H. (CDC/OPHSS/CSELS/DHIS)" initials="BLH(" lastIdx="2" clrIdx="5">
    <p:extLst>
      <p:ext uri="{19B8F6BF-5375-455C-9EA6-DF929625EA0E}">
        <p15:presenceInfo xmlns:p15="http://schemas.microsoft.com/office/powerpoint/2012/main" userId="S-1-5-21-1207783550-2075000910-922709458-1671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F5F5F"/>
    <a:srgbClr val="000818"/>
    <a:srgbClr val="2F9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338" autoAdjust="0"/>
    <p:restoredTop sz="87409" autoAdjust="0"/>
  </p:normalViewPr>
  <p:slideViewPr>
    <p:cSldViewPr snapToGrid="0">
      <p:cViewPr varScale="1">
        <p:scale>
          <a:sx n="43" d="100"/>
          <a:sy n="43" d="100"/>
        </p:scale>
        <p:origin x="749" y="48"/>
      </p:cViewPr>
      <p:guideLst/>
    </p:cSldViewPr>
  </p:slideViewPr>
  <p:outlineViewPr>
    <p:cViewPr>
      <p:scale>
        <a:sx n="33" d="100"/>
        <a:sy n="33" d="100"/>
      </p:scale>
      <p:origin x="0" y="-223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486" y="1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viewProps" Target="viewProps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8-02-14T13:34:32.379" idx="2">
    <p:pos x="2443" y="277"/>
    <p:text>I put the panelists' names in alphabetical order.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031B8493-A2A6-4847-AE35-33172CCDB615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1EE5F92A-FA89-4075-A7E6-DDC984F67B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4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C437787A-DC68-4BDA-B9E4-AE58888B3A55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E8CF6D08-AA4D-4E4A-BC5A-6638DFC699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7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0729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348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587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230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68">
              <a:defRPr/>
            </a:pPr>
            <a:fld id="{E8CF6D08-AA4D-4E4A-BC5A-6638DFC699C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3668">
                <a:defRPr/>
              </a:pPr>
              <a:t>13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46364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87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68">
              <a:defRPr/>
            </a:pPr>
            <a:fld id="{E8CF6D08-AA4D-4E4A-BC5A-6638DFC699C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3668">
                <a:defRPr/>
              </a:pPr>
              <a:t>17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38206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68">
              <a:defRPr/>
            </a:pPr>
            <a:fld id="{E8CF6D08-AA4D-4E4A-BC5A-6638DFC699C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3668">
                <a:defRPr/>
              </a:pPr>
              <a:t>18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43547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74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726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77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3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68">
              <a:defRPr/>
            </a:pPr>
            <a:fld id="{E8CF6D08-AA4D-4E4A-BC5A-6638DFC699C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3668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74900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937">
              <a:defRPr/>
            </a:pPr>
            <a:fld id="{E8CF6D08-AA4D-4E4A-BC5A-6638DFC699C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2937"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03058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68">
              <a:defRPr/>
            </a:pPr>
            <a:fld id="{7E82054C-5FFB-4925-88B8-34BFE44764D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3668">
                <a:defRPr/>
              </a:pPr>
              <a:t>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3668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97660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084AA2-EDF3-41B6-9BD5-4D1331E35CE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608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113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145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2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>
                <a:solidFill>
                  <a:srgbClr val="0F56DC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741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2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1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66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45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 &amp; 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87687" y="295683"/>
            <a:ext cx="1121664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7" y="782622"/>
            <a:ext cx="11216640" cy="757255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487680" y="1611313"/>
            <a:ext cx="5486400" cy="4735487"/>
          </a:xfrm>
        </p:spPr>
        <p:txBody>
          <a:bodyPr/>
          <a:lstStyle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6217924" y="1611313"/>
            <a:ext cx="5486400" cy="4735487"/>
          </a:xfrm>
        </p:spPr>
        <p:txBody>
          <a:bodyPr/>
          <a:lstStyle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1486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mtClean="0">
                <a:solidFill>
                  <a:srgbClr val="0F56DC"/>
                </a:solidFill>
              </a:rPr>
              <a:pPr algn="r" defTabSz="914377"/>
              <a:t>‹#›</a:t>
            </a:fld>
            <a:endParaRPr lang="en-US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8165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lor_background">
    <p:bg>
      <p:bgPr>
        <a:solidFill>
          <a:srgbClr val="008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895408" y="6321705"/>
            <a:ext cx="1154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46F342E-8484-4702-8326-3C4F0D187E4A}" type="slidenum">
              <a:rPr lang="en-US" sz="2400" smtClean="0">
                <a:solidFill>
                  <a:srgbClr val="E7E6E6"/>
                </a:solidFill>
              </a:rPr>
              <a:pPr algn="r"/>
              <a:t>‹#›</a:t>
            </a:fld>
            <a:endParaRPr lang="en-US" sz="2400" dirty="0">
              <a:solidFill>
                <a:srgbClr val="E7E6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7644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SzPct val="70000"/>
              <a:buFont typeface="Wingdings" pitchFamily="2" charset="2"/>
              <a:buChar char="§"/>
              <a:defRPr sz="2400" b="1" baseline="0">
                <a:solidFill>
                  <a:schemeClr val="bg2"/>
                </a:solidFill>
                <a:latin typeface="Calibri" pitchFamily="34" charset="0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143000" indent="-228600">
              <a:buClr>
                <a:schemeClr val="tx1"/>
              </a:buClr>
              <a:buSzPct val="10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6019800"/>
            <a:ext cx="10972800" cy="3810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* Citations, references, and credits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9254853" y="64671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58ADCDDF-FB40-4505-AD3C-D7DB0F66083B}" type="slidenum">
              <a:rPr lang="en-US" sz="1100" smtClean="0">
                <a:solidFill>
                  <a:srgbClr val="5B9BD5">
                    <a:lumMod val="50000"/>
                  </a:srgbClr>
                </a:solidFill>
              </a:rPr>
              <a:pPr algn="r">
                <a:defRPr/>
              </a:pPr>
              <a:t>‹#›</a:t>
            </a:fld>
            <a:endParaRPr lang="en-US" sz="1100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1619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HHST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61"/>
          <a:stretch/>
        </p:blipFill>
        <p:spPr>
          <a:xfrm>
            <a:off x="0" y="1"/>
            <a:ext cx="12192000" cy="121061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99" y="1386071"/>
            <a:ext cx="11211969" cy="118097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788A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120203"/>
            <a:ext cx="9204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National Center for HIV/AIDS, Viral Hepatitis, STD, and TB Prevention</a:t>
            </a:r>
          </a:p>
          <a:p>
            <a:r>
              <a:rPr lang="en-US" sz="240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Division</a:t>
            </a:r>
            <a:r>
              <a:rPr lang="en-US" sz="2400" b="1" baseline="0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 of STD Prevention</a:t>
            </a:r>
            <a:endParaRPr lang="en-US" sz="2400" b="1" dirty="0">
              <a:solidFill>
                <a:schemeClr val="tx2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8508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6A71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9A4E9E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900459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SEL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2"/>
          <a:stretch/>
        </p:blipFill>
        <p:spPr>
          <a:xfrm>
            <a:off x="0" y="1"/>
            <a:ext cx="12192000" cy="12192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96D6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224572"/>
            <a:ext cx="920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800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Center for Surveillance, Epidemiology, and Laboratory Services</a:t>
            </a:r>
          </a:p>
        </p:txBody>
      </p:sp>
    </p:spTree>
    <p:extLst>
      <p:ext uri="{BB962C8B-B14F-4D97-AF65-F5344CB8AC3E}">
        <p14:creationId xmlns:p14="http://schemas.microsoft.com/office/powerpoint/2010/main" val="2129404291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16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6409509" y="1600201"/>
            <a:ext cx="5172892" cy="4191000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32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990575" indent="-38099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40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40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49"/>
          <a:stretch/>
        </p:blipFill>
        <p:spPr>
          <a:xfrm>
            <a:off x="0" y="6705601"/>
            <a:ext cx="12190928" cy="16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5531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0061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467097"/>
            <a:ext cx="11059884" cy="1162051"/>
          </a:xfrm>
          <a:prstGeom prst="rect">
            <a:avLst/>
          </a:prstGeom>
        </p:spPr>
        <p:txBody>
          <a:bodyPr anchor="b"/>
          <a:lstStyle>
            <a:lvl1pPr algn="l">
              <a:defRPr sz="48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09601" y="5900928"/>
            <a:ext cx="10363200" cy="568325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933"/>
              </a:lnSpc>
              <a:buNone/>
              <a:defRPr sz="2667" baseline="0">
                <a:solidFill>
                  <a:schemeClr val="bg2"/>
                </a:solidFill>
                <a:latin typeface="Calibr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305902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0"/>
          <a:stretch/>
        </p:blipFill>
        <p:spPr>
          <a:xfrm>
            <a:off x="0" y="5679808"/>
            <a:ext cx="12198571" cy="117819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69625" y="3662433"/>
            <a:ext cx="8852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</p:spTree>
    <p:extLst>
      <p:ext uri="{BB962C8B-B14F-4D97-AF65-F5344CB8AC3E}">
        <p14:creationId xmlns:p14="http://schemas.microsoft.com/office/powerpoint/2010/main" val="287760985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438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416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995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39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83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28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7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727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74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215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814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9A7E-F590-4D4C-8AF7-3959EF37DBF3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B850-4439-496F-8322-B2C842C3F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400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>
                <a:solidFill>
                  <a:srgbClr val="0F56DC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02321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4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78" indent="-457178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54"/>
            <a:fld id="{546F342E-8484-4702-8326-3C4F0D187E4A}" type="slidenum">
              <a:rPr lang="en-US" sz="1800">
                <a:solidFill>
                  <a:srgbClr val="0F56DC"/>
                </a:solidFill>
              </a:rPr>
              <a:pPr algn="r" defTabSz="914354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80845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SEL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2"/>
          <a:stretch/>
        </p:blipFill>
        <p:spPr>
          <a:xfrm>
            <a:off x="0" y="1"/>
            <a:ext cx="12192000" cy="12192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2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96D6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224572"/>
            <a:ext cx="920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/>
            <a:r>
              <a:rPr lang="en-US" sz="1800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Center for Surveillance, Epidemiology, and Laboratory Services</a:t>
            </a:r>
          </a:p>
        </p:txBody>
      </p:sp>
    </p:spTree>
    <p:extLst>
      <p:ext uri="{BB962C8B-B14F-4D97-AF65-F5344CB8AC3E}">
        <p14:creationId xmlns:p14="http://schemas.microsoft.com/office/powerpoint/2010/main" val="285331063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0"/>
          <a:stretch/>
        </p:blipFill>
        <p:spPr>
          <a:xfrm>
            <a:off x="1" y="5679809"/>
            <a:ext cx="12198571" cy="117819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51715" y="3662434"/>
            <a:ext cx="8852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/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472097" y="6365557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54"/>
            <a:fld id="{546F342E-8484-4702-8326-3C4F0D187E4A}" type="slidenum">
              <a:rPr lang="en-US" sz="1800">
                <a:solidFill>
                  <a:srgbClr val="FFFFFF"/>
                </a:solidFill>
              </a:rPr>
              <a:pPr algn="r" defTabSz="914354"/>
              <a:t>‹#›</a:t>
            </a:fld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47201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C6F5-B3FB-42DC-A96A-2A9D53DA3678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EB44-4A5E-41A8-A47E-A62358D3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5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69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91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8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1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5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30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9439018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500587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256082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0484463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7D829-4903-4B43-9F6A-1EFBAC7E30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F2E5-1E64-4701-99CA-9202FC211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9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488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9A7E-F590-4D4C-8AF7-3959EF37DBF3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8B850-4439-496F-8322-B2C842C3FA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0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22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4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0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278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78" indent="-4571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50" indent="-38098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25" indent="-30478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493" indent="-30478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062" indent="-30478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dc.gov/nndss/trc/news/" TargetMode="External"/><Relationship Id="rId4" Type="http://schemas.openxmlformats.org/officeDocument/2006/relationships/hyperlink" Target="https://www.cdc.gov/nndss/trc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2.xml"/><Relationship Id="rId6" Type="http://schemas.openxmlformats.org/officeDocument/2006/relationships/hyperlink" Target="mailto:rpresley@cdc.gov" TargetMode="External"/><Relationship Id="rId5" Type="http://schemas.openxmlformats.org/officeDocument/2006/relationships/hyperlink" Target="mailto:mstenger@cdc.gov" TargetMode="External"/><Relationship Id="rId4" Type="http://schemas.openxmlformats.org/officeDocument/2006/relationships/hyperlink" Target="mailto:EDX@cdc.gov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ndss/trc/new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cdc.gov/nndss/trc/onboarding/eshare.html" TargetMode="External"/><Relationship Id="rId5" Type="http://schemas.openxmlformats.org/officeDocument/2006/relationships/hyperlink" Target="mailto:edx@cdc.gov" TargetMode="External"/><Relationship Id="rId4" Type="http://schemas.openxmlformats.org/officeDocument/2006/relationships/hyperlink" Target="https://www.cdc.gov/nndss/trc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3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dx@cdc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s://www.cdc.gov/nndss/trc/data-systems/sams.html" TargetMode="External"/><Relationship Id="rId4" Type="http://schemas.openxmlformats.org/officeDocument/2006/relationships/hyperlink" Target="https://www.cdc.gov/nndss/docs/MVPS-Dashboard-Access-for-Jurisdictions-User-Needs-SAMS-UserID-508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198" y="6077224"/>
            <a:ext cx="11559095" cy="437877"/>
          </a:xfrm>
        </p:spPr>
        <p:txBody>
          <a:bodyPr/>
          <a:lstStyle/>
          <a:p>
            <a:r>
              <a:rPr lang="en-US" b="1" dirty="0"/>
              <a:t>February 20, 2018			      Division of Health Informatics and Surveillance</a:t>
            </a:r>
          </a:p>
        </p:txBody>
      </p:sp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28334" y="1832376"/>
            <a:ext cx="7487959" cy="195400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200" dirty="0">
                <a:solidFill>
                  <a:srgbClr val="2F97DA"/>
                </a:solidFill>
              </a:rPr>
              <a:t>NNDSS Modernization Initiative (NMI):</a:t>
            </a:r>
            <a:br>
              <a:rPr lang="en-US" altLang="en-US" sz="3200" dirty="0">
                <a:solidFill>
                  <a:srgbClr val="2F97DA"/>
                </a:solidFill>
              </a:rPr>
            </a:br>
            <a:r>
              <a:rPr lang="en-US" altLang="en-US" sz="3200" dirty="0">
                <a:solidFill>
                  <a:srgbClr val="2F97DA"/>
                </a:solidFill>
              </a:rPr>
              <a:t>Walkthrough of Sexually Transmitted Diseases (STD) and Congenital Syphilis (CS) HL7 Case Notification Messages</a:t>
            </a:r>
          </a:p>
        </p:txBody>
      </p:sp>
      <p:pic>
        <p:nvPicPr>
          <p:cNvPr id="6" name="Picture 5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1" y="1549262"/>
            <a:ext cx="3981359" cy="1563829"/>
          </a:xfrm>
          <a:prstGeom prst="rect">
            <a:avLst/>
          </a:prstGeom>
        </p:spPr>
      </p:pic>
      <p:sp>
        <p:nvSpPr>
          <p:cNvPr id="8" name="Subtitle 1">
            <a:extLst>
              <a:ext uri="{FF2B5EF4-FFF2-40B4-BE49-F238E27FC236}">
                <a16:creationId xmlns:a16="http://schemas.microsoft.com/office/drawing/2014/main" id="{FB30F5C1-7FFF-421F-89D8-37231B28BE6D}"/>
              </a:ext>
            </a:extLst>
          </p:cNvPr>
          <p:cNvSpPr txBox="1">
            <a:spLocks/>
          </p:cNvSpPr>
          <p:nvPr/>
        </p:nvSpPr>
        <p:spPr bwMode="auto">
          <a:xfrm>
            <a:off x="457197" y="3774988"/>
            <a:ext cx="11229587" cy="175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b="1" kern="1200" baseline="0">
                <a:solidFill>
                  <a:srgbClr val="0096D6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609585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733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21917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828754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438339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>
              <a:solidFill>
                <a:srgbClr val="FF0000"/>
              </a:solidFill>
            </a:endParaRP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</a:rPr>
              <a:t>Access the NNDSS Technical Resource Center at    </a:t>
            </a:r>
          </a:p>
          <a:p>
            <a:pPr>
              <a:spcBef>
                <a:spcPts val="0"/>
              </a:spcBef>
            </a:pPr>
            <a:r>
              <a:rPr lang="en-US" sz="2000">
                <a:solidFill>
                  <a:srgbClr val="FF0000"/>
                </a:solidFill>
              </a:rPr>
              <a:t>      </a:t>
            </a:r>
            <a:r>
              <a:rPr lang="en-US" sz="2000">
                <a:solidFill>
                  <a:srgbClr val="FF0000"/>
                </a:solidFill>
                <a:hlinkClick r:id="rId4" tooltip="Link to the NMI Technical Assistance and Training Resource Center at the CDC"/>
              </a:rPr>
              <a:t>https://www.cdc.gov/nndss/trc/</a:t>
            </a:r>
            <a:endParaRPr lang="en-US" sz="2000">
              <a:solidFill>
                <a:srgbClr val="FF0000"/>
              </a:solidFill>
            </a:endParaRPr>
          </a:p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</a:rPr>
              <a:t>Subscribe to monthly NMI Notes news updates at</a:t>
            </a:r>
          </a:p>
          <a:p>
            <a:pPr>
              <a:spcBef>
                <a:spcPts val="0"/>
              </a:spcBef>
            </a:pPr>
            <a:r>
              <a:rPr lang="en-US" sz="2000">
                <a:solidFill>
                  <a:srgbClr val="FF0000"/>
                </a:solidFill>
              </a:rPr>
              <a:t>      </a:t>
            </a:r>
            <a:r>
              <a:rPr lang="en-US" sz="2000">
                <a:solidFill>
                  <a:srgbClr val="FF0000"/>
                </a:solidFill>
                <a:hlinkClick r:id="rId5" tooltip="NMI Notes Update"/>
              </a:rPr>
              <a:t>https://www.cdc.gov/nndss/trc/news/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1220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Implementation Points—Nomenclature Change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5181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1219170"/>
            <a:r>
              <a:rPr lang="en-US" sz="2600" dirty="0">
                <a:solidFill>
                  <a:srgbClr val="00040C"/>
                </a:solidFill>
              </a:rPr>
              <a:t>National notifiable disease event code changes for syphilis based upon 2017 Council of State and Territorial Epidemiologists position statement revising the syphilis case definition. </a:t>
            </a:r>
          </a:p>
          <a:p>
            <a:pPr marL="457189" indent="-457189" defTabSz="1219170"/>
            <a:r>
              <a:rPr lang="en-US" sz="2600" dirty="0">
                <a:solidFill>
                  <a:srgbClr val="00040C"/>
                </a:solidFill>
              </a:rPr>
              <a:t>Beginning in 2018, only these codes will be acceptable in HL7 messages: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10311 = Primary syphilis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10312 = Secondary syphilis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10313 = Syphilis, early non-primary non-secondary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10316 = Congenital syphilis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10320 = Syphilis, unknown duration or late</a:t>
            </a:r>
          </a:p>
          <a:p>
            <a:pPr marL="609585" lvl="1" indent="0" defTabSz="1219170">
              <a:buNone/>
            </a:pPr>
            <a:r>
              <a:rPr lang="en-US" sz="2000" dirty="0">
                <a:solidFill>
                  <a:srgbClr val="00040C"/>
                </a:solidFill>
              </a:rPr>
              <a:t>Retired Codes (not to be used for MMGs):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10314 = Late latent syphilis</a:t>
            </a:r>
          </a:p>
          <a:p>
            <a:pPr marL="990575" lvl="1" indent="-380990" defTabSz="1219170"/>
            <a:r>
              <a:rPr lang="en-US" sz="2000" dirty="0">
                <a:solidFill>
                  <a:srgbClr val="00040C"/>
                </a:solidFill>
              </a:rPr>
              <a:t>10319 = Syphilis, late with clinical manifestations (including late benign syphilis and cardiovascular syphilis)</a:t>
            </a:r>
          </a:p>
          <a:p>
            <a:pPr marL="0" indent="0" defTabSz="1219170">
              <a:buNone/>
            </a:pPr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76198" indent="0" defTabSz="1219170">
              <a:buNone/>
            </a:pPr>
            <a:r>
              <a:rPr lang="en-US" sz="2400" dirty="0">
                <a:solidFill>
                  <a:srgbClr val="00040C"/>
                </a:solidFill>
              </a:rPr>
              <a:t>  </a:t>
            </a: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0" indent="0" defTabSz="1219170">
              <a:buNone/>
            </a:pPr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0048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Implementation Points—Epi/Interpretative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40839"/>
            <a:ext cx="10972800" cy="5181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Time frames relevant to syphilis are specified for behavioral risks (e.g., 12 months):</a:t>
            </a:r>
          </a:p>
          <a:p>
            <a:pPr marL="990575" lvl="1" indent="-380990" defTabSz="1219170"/>
            <a:endParaRPr lang="en-US" sz="2133" dirty="0">
              <a:solidFill>
                <a:srgbClr val="00040C"/>
              </a:solidFill>
            </a:endParaRPr>
          </a:p>
          <a:p>
            <a:pPr marL="609585" lvl="1" indent="0" defTabSz="1219170">
              <a:buNone/>
            </a:pPr>
            <a:r>
              <a:rPr lang="en-US" sz="2133" dirty="0">
                <a:solidFill>
                  <a:srgbClr val="00040C"/>
                </a:solidFill>
              </a:rPr>
              <a:t>For gonorrhea, chlamydia and chancroid cases:</a:t>
            </a:r>
          </a:p>
          <a:p>
            <a:pPr marL="990575" lvl="1" indent="-380990" defTabSz="1219170"/>
            <a:endParaRPr lang="en-US" sz="1600" dirty="0">
              <a:solidFill>
                <a:srgbClr val="00040C"/>
              </a:solidFill>
            </a:endParaRP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If local time frame for risk is &lt; 12 months, and a positive indication is present for that shorter time frame, reporting jurisdictions should indicate “Yes” in the MMG 12-month variables. 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If local time frame is &lt; 12 months, and negative indication is present, reporting jurisdictions should indicate “Unknown” in the MMG. </a:t>
            </a:r>
          </a:p>
          <a:p>
            <a:pPr marL="0" indent="0" defTabSz="1219170">
              <a:buNone/>
            </a:pPr>
            <a:endParaRPr lang="en-US" sz="2667" dirty="0">
              <a:solidFill>
                <a:srgbClr val="00040C"/>
              </a:solidFill>
            </a:endParaRPr>
          </a:p>
          <a:p>
            <a:pPr marL="0" indent="0" defTabSz="1219170">
              <a:buNone/>
            </a:pPr>
            <a:r>
              <a:rPr lang="en-US" sz="1867" i="1" dirty="0">
                <a:solidFill>
                  <a:srgbClr val="00040C"/>
                </a:solidFill>
              </a:rPr>
              <a:t>(STD107, STD108, STD109, STD110, STD111, STD112, STD113, STD114, STD118, STD119, and STD120)</a:t>
            </a: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76198" indent="0" defTabSz="1219170">
              <a:buNone/>
            </a:pPr>
            <a:r>
              <a:rPr lang="en-US" sz="2400" dirty="0">
                <a:solidFill>
                  <a:srgbClr val="00040C"/>
                </a:solidFill>
              </a:rPr>
              <a:t>  </a:t>
            </a: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0" indent="0" defTabSz="1219170">
              <a:buNone/>
            </a:pPr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6303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Implementation Points—Maternal/Infant Lab Data for CS MMG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4918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The mother and infant both have lab test repeating groups. 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The lab test modifier is specified: infant versus mother, mother’s first versus most recent, and non-treponemal versus treponemal. 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The Epi interpretative lab section is strongly encouraged for reporting congenital syphilis.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Lab template is optional. However, the lab template can be used to send only lab tests associated with the </a:t>
            </a:r>
            <a:r>
              <a:rPr lang="en-US" sz="2667" u="sng" dirty="0">
                <a:solidFill>
                  <a:srgbClr val="00040C"/>
                </a:solidFill>
              </a:rPr>
              <a:t>infant</a:t>
            </a:r>
            <a:r>
              <a:rPr lang="en-US" sz="2667" dirty="0">
                <a:solidFill>
                  <a:srgbClr val="00040C"/>
                </a:solidFill>
              </a:rPr>
              <a:t>.</a:t>
            </a: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76198" indent="0" defTabSz="1219170">
              <a:buNone/>
            </a:pPr>
            <a:r>
              <a:rPr lang="en-US" sz="2400" dirty="0">
                <a:solidFill>
                  <a:srgbClr val="00040C"/>
                </a:solidFill>
              </a:rPr>
              <a:t>  </a:t>
            </a: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0" indent="0" defTabSz="1219170">
              <a:buNone/>
            </a:pPr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9495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8946" y="4265629"/>
            <a:ext cx="5014306" cy="181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Bill Morrill, MPH, Epidemiologist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Surveillance and Data Branch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Division of Health Informatics and Surveillance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Center for Surveillance, Epidemiology and Laboratory Services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Centers for Disease Control and Prevention</a:t>
            </a:r>
          </a:p>
        </p:txBody>
      </p:sp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66159" y="2707097"/>
            <a:ext cx="8094133" cy="115577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Walkthrough of Lab Template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5752618" y="4265629"/>
            <a:ext cx="6439382" cy="183077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70" b="0" dirty="0"/>
              <a:t>Mark Stenger, </a:t>
            </a:r>
            <a:r>
              <a:rPr lang="en-US" sz="1870" b="0"/>
              <a:t>MA, Epidemiologist</a:t>
            </a:r>
            <a:endParaRPr lang="en-US" sz="1870" b="0" dirty="0"/>
          </a:p>
          <a:p>
            <a:pPr>
              <a:spcBef>
                <a:spcPts val="0"/>
              </a:spcBef>
            </a:pPr>
            <a:r>
              <a:rPr lang="en-US" sz="1870" b="0" dirty="0"/>
              <a:t>Surveillance and Special Studies Team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Surveillance and Data Management Branch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Division of STD Prevention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National Center for HIV/AIDS, Viral Hepatitis, STD, and TB Prevention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Centers for Disease Control and Prevention</a:t>
            </a:r>
          </a:p>
          <a:p>
            <a:pPr>
              <a:spcBef>
                <a:spcPts val="0"/>
              </a:spcBef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1387220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1799"/>
            <a:ext cx="10972800" cy="630430"/>
          </a:xfrm>
        </p:spPr>
        <p:txBody>
          <a:bodyPr/>
          <a:lstStyle/>
          <a:p>
            <a:r>
              <a:rPr lang="en-US" dirty="0"/>
              <a:t>Lab Template Implementation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243982"/>
            <a:ext cx="10508974" cy="543244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Using lab template is optional 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Supplements but does not replace information in interpretive lab questions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Structural errors will cause message to fail</a:t>
            </a:r>
          </a:p>
          <a:p>
            <a:r>
              <a:rPr lang="en-US" dirty="0">
                <a:solidFill>
                  <a:srgbClr val="000000"/>
                </a:solidFill>
              </a:rPr>
              <a:t>Included in all condition-specific MMGs except for arboviral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Implement once and use for all</a:t>
            </a:r>
          </a:p>
          <a:p>
            <a:r>
              <a:rPr lang="en-US" dirty="0">
                <a:solidFill>
                  <a:srgbClr val="000000"/>
                </a:solidFill>
              </a:rPr>
              <a:t>Standard codes (LOINC and SNOMED) for tests/results are preferred, but local codes are accepted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Broad test and result value sets, similar to electronic laboratory reporting (ELR)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No vocabulary validations performed by MVPS</a:t>
            </a:r>
          </a:p>
          <a:p>
            <a:r>
              <a:rPr lang="en-US" dirty="0">
                <a:solidFill>
                  <a:srgbClr val="000000"/>
                </a:solidFill>
              </a:rPr>
              <a:t>Lab template can be used to send only the lab information for the case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Do not use for mother’s test results for congenital syphilis, congenital rubella syndrome</a:t>
            </a:r>
          </a:p>
        </p:txBody>
      </p:sp>
    </p:spTree>
    <p:extLst>
      <p:ext uri="{BB962C8B-B14F-4D97-AF65-F5344CB8AC3E}">
        <p14:creationId xmlns:p14="http://schemas.microsoft.com/office/powerpoint/2010/main" val="159259567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59217"/>
          </a:xfrm>
        </p:spPr>
        <p:txBody>
          <a:bodyPr/>
          <a:lstStyle/>
          <a:p>
            <a:r>
              <a:rPr lang="en-US" dirty="0"/>
              <a:t>Lab Template Usage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Can be used to send associated lab information (e.g., test order, test results, specimen)  </a:t>
            </a:r>
          </a:p>
          <a:p>
            <a:r>
              <a:rPr lang="en-US" dirty="0">
                <a:solidFill>
                  <a:srgbClr val="000000"/>
                </a:solidFill>
              </a:rPr>
              <a:t>Can be used to send lab information from ELR or paper reports </a:t>
            </a:r>
            <a:r>
              <a:rPr lang="en-US" i="1" dirty="0">
                <a:solidFill>
                  <a:srgbClr val="000000"/>
                </a:solidFill>
              </a:rPr>
              <a:t>(e.g., fax)</a:t>
            </a:r>
          </a:p>
          <a:p>
            <a:r>
              <a:rPr lang="en-US" dirty="0">
                <a:solidFill>
                  <a:srgbClr val="000000"/>
                </a:solidFill>
              </a:rPr>
              <a:t>Can be used to send antimicrobial susceptibility </a:t>
            </a:r>
            <a:r>
              <a:rPr lang="en-US" i="1" dirty="0">
                <a:solidFill>
                  <a:srgbClr val="000000"/>
                </a:solidFill>
              </a:rPr>
              <a:t>(e.g., aerobic bacteria, minimum inhibitory concentrations) </a:t>
            </a:r>
          </a:p>
          <a:p>
            <a:r>
              <a:rPr lang="en-US" dirty="0">
                <a:solidFill>
                  <a:srgbClr val="000000"/>
                </a:solidFill>
              </a:rPr>
              <a:t>Can be used to send parent-child reflex lab tests </a:t>
            </a:r>
            <a:r>
              <a:rPr lang="en-US" i="1" dirty="0">
                <a:solidFill>
                  <a:srgbClr val="000000"/>
                </a:solidFill>
              </a:rPr>
              <a:t>(e.g., hepatitis C antibody with reflex to hepatitis C virus polymerase chain reaction [PCR], serum)</a:t>
            </a:r>
          </a:p>
          <a:p>
            <a:r>
              <a:rPr lang="en-US" dirty="0">
                <a:solidFill>
                  <a:srgbClr val="000000"/>
                </a:solidFill>
              </a:rPr>
              <a:t>Can be used to send lab results associated with a panel that covers multiple conditions  </a:t>
            </a:r>
            <a:r>
              <a:rPr lang="en-US" i="1" dirty="0">
                <a:solidFill>
                  <a:srgbClr val="000000"/>
                </a:solidFill>
              </a:rPr>
              <a:t>(e.g., chlamydia trachomatis and gonorrhea PCR urethra panel) </a:t>
            </a:r>
          </a:p>
          <a:p>
            <a:r>
              <a:rPr lang="en-US" dirty="0">
                <a:solidFill>
                  <a:srgbClr val="000000"/>
                </a:solidFill>
              </a:rPr>
              <a:t>Can be used to send negative results to rule out co-morbid conditions </a:t>
            </a:r>
            <a:r>
              <a:rPr lang="en-US" i="1" dirty="0">
                <a:solidFill>
                  <a:srgbClr val="000000"/>
                </a:solidFill>
              </a:rPr>
              <a:t>(e.g., rule out gonorrhea—negative lab results for gonorrhea can be sent in the lab template for a chlamydia trachomatis case)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3247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Data Elements in the Lab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Required HL7 structural data elements must be included or the messages will fail. 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Test result (OBX-5) is not structurally required; however, a</a:t>
            </a:r>
            <a:r>
              <a:rPr lang="en-US" sz="2400" u="sng" dirty="0">
                <a:solidFill>
                  <a:schemeClr val="tx1"/>
                </a:solidFill>
              </a:rPr>
              <a:t> lab finding should not be sent without a lab result.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Specimen type is required only if sending the specimen segment.</a:t>
            </a:r>
          </a:p>
          <a:p>
            <a:pPr marL="914389" lvl="3" indent="-457189">
              <a:lnSpc>
                <a:spcPct val="100000"/>
              </a:lnSpc>
              <a:spcBef>
                <a:spcPts val="1000"/>
              </a:spcBef>
              <a:buClr>
                <a:srgbClr val="0088B7"/>
              </a:buClr>
            </a:pPr>
            <a:r>
              <a:rPr lang="en-US" sz="2400" dirty="0">
                <a:solidFill>
                  <a:schemeClr val="tx1"/>
                </a:solidFill>
              </a:rPr>
              <a:t>The specimen information may be incorporated in the test information.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Information that could be used to identify a person (e.g., Performing Person Name in OBX-25) is optional. 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1"/>
                </a:solidFill>
              </a:rPr>
              <a:t>STD program would like to receive data elements that support reflex tests and anti-microbial susceptibility. </a:t>
            </a:r>
          </a:p>
          <a:p>
            <a:pPr>
              <a:lnSpc>
                <a:spcPct val="100000"/>
              </a:lnSpc>
            </a:pPr>
            <a:endParaRPr lang="en-US" sz="2300" dirty="0">
              <a:solidFill>
                <a:schemeClr val="tx1"/>
              </a:solidFill>
            </a:endParaRPr>
          </a:p>
          <a:p>
            <a:pPr lvl="2">
              <a:lnSpc>
                <a:spcPct val="70000"/>
              </a:lnSpc>
            </a:pP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74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627119" y="2707097"/>
            <a:ext cx="8094133" cy="115577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dirty="0"/>
              <a:t>Barriers, Challenges, and Lessons Learned while Piloting the STD and CS HL7 Case Notification Messages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8945" y="4754411"/>
            <a:ext cx="8353091" cy="2103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1867" dirty="0">
              <a:solidFill>
                <a:srgbClr val="0096D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Arizona Department of Health Services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Florida Department of Health 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Michigan Department of Health and Human Services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North Carolina Division of Public Health </a:t>
            </a:r>
          </a:p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Oregon Health Authority Public Health Division</a:t>
            </a:r>
          </a:p>
          <a:p>
            <a:pPr>
              <a:defRPr/>
            </a:pPr>
            <a:endParaRPr lang="en-US" sz="1867" dirty="0">
              <a:solidFill>
                <a:srgbClr val="0096D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279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86" y="0"/>
            <a:ext cx="10912258" cy="998620"/>
          </a:xfrm>
        </p:spPr>
        <p:txBody>
          <a:bodyPr/>
          <a:lstStyle/>
          <a:p>
            <a:r>
              <a:rPr lang="en-US" sz="4000" dirty="0"/>
              <a:t>State Panelists</a:t>
            </a:r>
            <a:endParaRPr lang="en-US" sz="4000" dirty="0">
              <a:solidFill>
                <a:srgbClr val="2F97DA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7500" y="1374992"/>
            <a:ext cx="11747500" cy="485488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Arizona Department of Health Services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Tymeckia Kendall, Teresa Jue, and Mary White (PRISM)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Florida Department of Health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Gayle Keller, James Matthias, Clayton Weiss, Mary White (PRISM), and Lajuan Williams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Michigan Department of Health and Human Services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Carolina Fulper and Ed Hartwick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North Carolina Division of Public Health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Anne Hakenewerth, Grace Oguntebi, and Lina Saintus</a:t>
            </a:r>
            <a:endParaRPr lang="en-US" sz="3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Oregon Health Authority Public Health Division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rgbClr val="000000"/>
                </a:solidFill>
              </a:rPr>
              <a:t>June Bancroft, Michelle Barber, and Irina Kasarskis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287" y="6334699"/>
            <a:ext cx="1049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7729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Topics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Mapping Data Elements</a:t>
            </a:r>
          </a:p>
          <a:p>
            <a:r>
              <a:rPr lang="en-US" sz="2800" dirty="0">
                <a:solidFill>
                  <a:srgbClr val="000000"/>
                </a:solidFill>
              </a:rPr>
              <a:t>Implementation of the Lab Template</a:t>
            </a:r>
          </a:p>
          <a:p>
            <a:r>
              <a:rPr lang="en-US" sz="2800" dirty="0">
                <a:solidFill>
                  <a:srgbClr val="000000"/>
                </a:solidFill>
              </a:rPr>
              <a:t>Best Practices and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541989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wo people meeting at a table" title="Agend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340" y="275506"/>
            <a:ext cx="2753820" cy="18991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609599" y="1225068"/>
            <a:ext cx="10475167" cy="498475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Welcome and Announcements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Walkthrough of STD and CS HL7 Case Notification Messages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Mark Stenger, Division of STD Prevention, National Center for HIV/AIDS, Viral Hepatitis, STD, and TB Prevention (NCHHSTP), CDC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Walkthrough of Lab Template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Bill Morrill, Division of Health Informatics and Surveillance (DHIS), Center for Surveillance, Epidemiology, and Laboratory Services (CSELS), CDC; and Mark Stenger, Division of STD Prevention, NCHHSTP, CDC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State Panel on Barriers, Challenges, and Lessons Learned While Piloting STD and CS HL7 Case Notification Messages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Arizona, Florida, Michigan, North Carolina, and Oregon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09600" y="418192"/>
            <a:ext cx="10972800" cy="623162"/>
          </a:xfrm>
        </p:spPr>
        <p:txBody>
          <a:bodyPr anchor="t"/>
          <a:lstStyle/>
          <a:p>
            <a:r>
              <a:rPr lang="en-US" sz="40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4276007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16708" y="2469199"/>
            <a:ext cx="10972800" cy="1143000"/>
          </a:xfrm>
        </p:spPr>
        <p:txBody>
          <a:bodyPr/>
          <a:lstStyle/>
          <a:p>
            <a:pPr algn="ctr"/>
            <a:r>
              <a:rPr lang="en-US" sz="4000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24838171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MC90007862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88" y="512591"/>
            <a:ext cx="1457760" cy="313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27371" y="1726992"/>
            <a:ext cx="69124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CSELS/Division of Health Informatics and Surveillance: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EDX@cdc.gov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Division of STD Prevention: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Mark Stenger (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hlinkClick r:id="rId5"/>
              </a:rPr>
              <a:t>mstenger@cdc.gov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Rodney Presley (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hlinkClick r:id="rId6"/>
              </a:rPr>
              <a:t>rpresley@cdc.gov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12591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Contact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263852820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11A385-9AEA-48A9-9F75-BB570364C1E7}"/>
              </a:ext>
            </a:extLst>
          </p:cNvPr>
          <p:cNvSpPr txBox="1"/>
          <p:nvPr/>
        </p:nvSpPr>
        <p:spPr>
          <a:xfrm>
            <a:off x="952500" y="88766"/>
            <a:ext cx="10287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Subscribe to monthly </a:t>
            </a:r>
            <a:r>
              <a:rPr lang="en-US" sz="2000" b="1" dirty="0">
                <a:solidFill>
                  <a:srgbClr val="FF0000"/>
                </a:solidFill>
              </a:rPr>
              <a:t>NMI Notes</a:t>
            </a:r>
            <a:r>
              <a:rPr lang="en-US" sz="2000" b="1" dirty="0">
                <a:solidFill>
                  <a:srgbClr val="000000"/>
                </a:solidFill>
              </a:rPr>
              <a:t> news updates at</a:t>
            </a:r>
            <a:br>
              <a:rPr lang="en-US" sz="2000" b="1" dirty="0">
                <a:solidFill>
                  <a:srgbClr val="000000"/>
                </a:solidFill>
              </a:rPr>
            </a:b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>
                <a:hlinkClick r:id="rId3" tooltip="NMI Notes"/>
              </a:rPr>
              <a:t>https://www.cdc.gov/nndss/trc/news/</a:t>
            </a:r>
            <a:endParaRPr lang="en-US" sz="2000" b="1" dirty="0"/>
          </a:p>
          <a:p>
            <a:pPr lvl="0" algn="ctr"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Access the </a:t>
            </a:r>
            <a:r>
              <a:rPr lang="en-US" sz="2000" b="1" dirty="0">
                <a:solidFill>
                  <a:srgbClr val="FF0000"/>
                </a:solidFill>
              </a:rPr>
              <a:t>NNDSS Technical Resource Center </a:t>
            </a:r>
            <a:r>
              <a:rPr lang="en-US" sz="2000" b="1" dirty="0">
                <a:solidFill>
                  <a:srgbClr val="000000"/>
                </a:solidFill>
              </a:rPr>
              <a:t>at</a:t>
            </a:r>
            <a:r>
              <a:rPr lang="en-US" sz="2000" b="1" dirty="0">
                <a:solidFill>
                  <a:srgbClr val="FF0000"/>
                </a:solidFill>
              </a:rPr>
              <a:t>  </a:t>
            </a: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  <a:hlinkClick r:id="rId4" tooltip="NMI Technical Assistance and Training Resource Center"/>
              </a:rPr>
              <a:t>https://www.cdc.gov/nndss/trc/</a:t>
            </a: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Request </a:t>
            </a:r>
            <a:r>
              <a:rPr lang="en-US" sz="2000" b="1" dirty="0">
                <a:solidFill>
                  <a:srgbClr val="FF0000"/>
                </a:solidFill>
              </a:rPr>
              <a:t>NNDSS technical assistance or onboarding </a:t>
            </a:r>
            <a:r>
              <a:rPr lang="en-US" sz="2000" b="1" dirty="0">
                <a:solidFill>
                  <a:srgbClr val="000000"/>
                </a:solidFill>
              </a:rPr>
              <a:t>at</a:t>
            </a:r>
          </a:p>
          <a:p>
            <a:pPr lvl="0" algn="ctr">
              <a:defRPr/>
            </a:pPr>
            <a:r>
              <a:rPr lang="en-US" sz="2000" b="1" dirty="0">
                <a:solidFill>
                  <a:srgbClr val="FF0000"/>
                </a:solidFill>
                <a:hlinkClick r:id="rId5" tooltip="NMI technical assistance or onboarding"/>
              </a:rPr>
              <a:t>edx@cdc.gov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pPr lvl="0" algn="ctr"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Next </a:t>
            </a:r>
            <a:r>
              <a:rPr lang="en-US" sz="2000" b="1" dirty="0">
                <a:solidFill>
                  <a:srgbClr val="FF0000"/>
                </a:solidFill>
              </a:rPr>
              <a:t>NNDSS </a:t>
            </a:r>
            <a:r>
              <a:rPr lang="en-US" sz="2000" b="1" dirty="0" err="1">
                <a:solidFill>
                  <a:srgbClr val="FF0000"/>
                </a:solidFill>
              </a:rPr>
              <a:t>eSHARE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is March 20, 2018 – details to come at</a:t>
            </a:r>
          </a:p>
          <a:p>
            <a:pPr lvl="0" algn="ctr">
              <a:defRPr/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  <a:hlinkClick r:id="rId6" tooltip="NMI eSHARE"/>
              </a:rPr>
              <a:t>https://www.cdc.gov/nndss/trc/onboarding/eshare.html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pPr algn="ctr"/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15344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Lab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9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52144"/>
            <a:ext cx="10972800" cy="3566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Overview of Lab Template Data Elements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152144"/>
            <a:ext cx="10972800" cy="4848607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b="1" u="sng" dirty="0">
                <a:solidFill>
                  <a:schemeClr val="tx1"/>
                </a:solidFill>
              </a:rPr>
              <a:t>Required data elements</a:t>
            </a:r>
            <a:r>
              <a:rPr lang="en-US" sz="2000" b="1" dirty="0">
                <a:solidFill>
                  <a:schemeClr val="tx1"/>
                </a:solidFill>
              </a:rPr>
              <a:t>			</a:t>
            </a:r>
            <a:r>
              <a:rPr lang="en-US" sz="2000" b="1" u="sng" dirty="0">
                <a:solidFill>
                  <a:schemeClr val="tx1"/>
                </a:solidFill>
              </a:rPr>
              <a:t>Data elements of interest to the CDC STD Program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Filler Order Number [</a:t>
            </a:r>
            <a:r>
              <a:rPr lang="en-US" sz="1800" dirty="0">
                <a:solidFill>
                  <a:srgbClr val="000000"/>
                </a:solidFill>
              </a:rPr>
              <a:t>OBR-3]	</a:t>
            </a:r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sz="1800" dirty="0">
                <a:solidFill>
                  <a:srgbClr val="000000"/>
                </a:solidFill>
              </a:rPr>
              <a:t>Test Performed Name [OBX-3]</a:t>
            </a:r>
            <a:r>
              <a:rPr lang="en-US" sz="1800" dirty="0">
                <a:solidFill>
                  <a:schemeClr val="tx1"/>
                </a:solidFill>
              </a:rPr>
              <a:t>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Test Ordered Name [OBR-4]			Test Result - Coded Qualitative (Non-organism) [OBX-5]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Observation Date/Time [OBR-7]		Test Result - Coded Organism [OBX-5]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</a:rPr>
              <a:t>Result Status [OBR-25]			Test Result - Numeric [OBX-5]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Test Performed Name [OBX-3]		Units of Measure [OBX-6]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</a:rPr>
              <a:t>Observation Result Status [OBX-11]</a:t>
            </a:r>
            <a:r>
              <a:rPr lang="en-US" sz="1800" dirty="0">
                <a:solidFill>
                  <a:schemeClr val="tx1"/>
                </a:solidFill>
              </a:rPr>
              <a:t>		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70C0"/>
                </a:solidFill>
              </a:rPr>
              <a:t>Specimen Type [SPM-4]*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If any of the required data elements are missing, the entire HL7 message would be rejected.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Personal identifying information such as Performing Person name (OBX-25) are optional.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Although Test Result (OBX-5) is not structurally required, a lab test should not be sent without a lab result.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70C0"/>
                </a:solidFill>
              </a:rPr>
              <a:t>* Specimen Type is only required if sending the specimen segment.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70C0"/>
                </a:solidFill>
              </a:rPr>
              <a:t>Sometimes the specimen information is incorporated in the test information, e.g., gonorrhea PCR urethra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0598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023" y="5675720"/>
            <a:ext cx="1013742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 identifying information such as Performing Person name (OBX-25) are optional.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Although Test Result (OBX-5) is not structurally required, a lab test should not be sent without a lab result.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90866" y="49498"/>
            <a:ext cx="515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 of Lab Template Data Elements</a:t>
            </a:r>
          </a:p>
        </p:txBody>
      </p:sp>
      <p:pic>
        <p:nvPicPr>
          <p:cNvPr id="7" name="Picture 6" descr="Lab Template Layout Example with OBR Test Order Information, OBX Test Result Information and SPM Specimen Information.&#10;" title="Lab Template Layout Examp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62" y="418830"/>
            <a:ext cx="11112761" cy="47627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191912" y="3859000"/>
            <a:ext cx="4064000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Required HL7 structural data elements. If these are missing, entire HL7 message would be rejected.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Data elements to support reflex tests and antimicrobial susceptibility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61954" y="3493712"/>
            <a:ext cx="4011819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Specimen type is only required if sending the specimen segment. Sometimes the specimen information is incorporated in the test information, e.g., gonorrhea PCR urethra</a:t>
            </a:r>
          </a:p>
        </p:txBody>
      </p:sp>
      <p:sp>
        <p:nvSpPr>
          <p:cNvPr id="4" name="Title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Lab Template Data Elements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0976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8945" y="4624444"/>
            <a:ext cx="8353091" cy="1528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Lesliann Helmus, MS, CHTS-CP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>
                <a:solidFill>
                  <a:srgbClr val="0096D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Associate Director for Surveillance</a:t>
            </a:r>
            <a:endParaRPr kumimoji="0" lang="en-US" sz="1867" b="0" i="0" u="none" strike="noStrike" kern="1200" cap="none" spc="0" normalizeH="0" baseline="0" noProof="0" dirty="0">
              <a:ln>
                <a:noFill/>
              </a:ln>
              <a:solidFill>
                <a:srgbClr val="0096D6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Division of Health Informatics and Surveillance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Center for Surveillance, Epidemiology, and Laboratory Services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0096D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Centers for Disease Control and Prevention</a:t>
            </a:r>
          </a:p>
        </p:txBody>
      </p:sp>
      <p:pic>
        <p:nvPicPr>
          <p:cNvPr id="2" name="Picture 1" title="NNDSS branding elemen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9" y="1534225"/>
            <a:ext cx="2986019" cy="1172872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66159" y="2707097"/>
            <a:ext cx="8094133" cy="115577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NMI Updates and Timeline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128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912" y="674301"/>
            <a:ext cx="468077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b="1" dirty="0">
                <a:solidFill>
                  <a:srgbClr val="ED7D31"/>
                </a:solidFill>
                <a:latin typeface="Calibri" panose="020F0502020204030204" pitchFamily="34" charset="0"/>
              </a:rPr>
              <a:t>2017</a:t>
            </a:r>
          </a:p>
        </p:txBody>
      </p:sp>
      <p:cxnSp>
        <p:nvCxnSpPr>
          <p:cNvPr id="2162" name="OTLSHAPE_TB_00000000000000000000000000000000_Separator1" descr="February Marker on TImeline.&#10;" title="February Marker on TImeline"/>
          <p:cNvCxnSpPr/>
          <p:nvPr>
            <p:custDataLst>
              <p:tags r:id="rId3"/>
            </p:custDataLst>
          </p:nvPr>
        </p:nvCxnSpPr>
        <p:spPr>
          <a:xfrm>
            <a:off x="1859627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4" name="OTLSHAPE_TB_00000000000000000000000000000000_Separator2" descr="April Marker on the Timeline.&#10;" title="April Marker on the Timeline"/>
          <p:cNvCxnSpPr/>
          <p:nvPr>
            <p:custDataLst>
              <p:tags r:id="rId4"/>
            </p:custDataLst>
          </p:nvPr>
        </p:nvCxnSpPr>
        <p:spPr>
          <a:xfrm>
            <a:off x="2723624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6" name="OTLSHAPE_TB_00000000000000000000000000000000_Separator3" descr="May Marker on the TImeline.&#10;" title="May Marker on the TImeline"/>
          <p:cNvCxnSpPr/>
          <p:nvPr>
            <p:custDataLst>
              <p:tags r:id="rId5"/>
            </p:custDataLst>
          </p:nvPr>
        </p:nvCxnSpPr>
        <p:spPr>
          <a:xfrm>
            <a:off x="3545815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8" name="OTLSHAPE_TB_00000000000000000000000000000000_Separator4" descr="June Marker on the Timeline.&#10;" title="June Marker on the Timeline."/>
          <p:cNvCxnSpPr/>
          <p:nvPr>
            <p:custDataLst>
              <p:tags r:id="rId6"/>
            </p:custDataLst>
          </p:nvPr>
        </p:nvCxnSpPr>
        <p:spPr>
          <a:xfrm>
            <a:off x="4395877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0" name="OTLSHAPE_TB_00000000000000000000000000000000_Separator5" descr="August Marker on the Timeline.&#10;" title="August Marker on the Timeline."/>
          <p:cNvCxnSpPr/>
          <p:nvPr>
            <p:custDataLst>
              <p:tags r:id="rId7"/>
            </p:custDataLst>
          </p:nvPr>
        </p:nvCxnSpPr>
        <p:spPr>
          <a:xfrm>
            <a:off x="5245939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2" name="OTLSHAPE_TB_00000000000000000000000000000000_Separator6" descr="October Marker on the TImeline.&#10;" title="October Marker on the TImeline"/>
          <p:cNvCxnSpPr/>
          <p:nvPr>
            <p:custDataLst>
              <p:tags r:id="rId8"/>
            </p:custDataLst>
          </p:nvPr>
        </p:nvCxnSpPr>
        <p:spPr>
          <a:xfrm>
            <a:off x="6096000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4" name="OTLSHAPE_TB_00000000000000000000000000000000_Separator7" descr="December Marker on the Timeline.&#10;" title="December Marker on the Timeline."/>
          <p:cNvCxnSpPr/>
          <p:nvPr>
            <p:custDataLst>
              <p:tags r:id="rId9"/>
            </p:custDataLst>
          </p:nvPr>
        </p:nvCxnSpPr>
        <p:spPr>
          <a:xfrm>
            <a:off x="6946061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6" name="OTLSHAPE_TB_00000000000000000000000000000000_Separator8" descr="January 2019 Marker on Timeline.&#10;" title="January 2019 Marker on Timeline."/>
          <p:cNvCxnSpPr/>
          <p:nvPr>
            <p:custDataLst>
              <p:tags r:id="rId10"/>
            </p:custDataLst>
          </p:nvPr>
        </p:nvCxnSpPr>
        <p:spPr>
          <a:xfrm>
            <a:off x="7810059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8" name="OTLSHAPE_TB_00000000000000000000000000000000_Separator9" descr="February 2019 Marker on Timeline.&#10;" title="February 2019 Marker on Timeline."/>
          <p:cNvCxnSpPr/>
          <p:nvPr>
            <p:custDataLst>
              <p:tags r:id="rId11"/>
            </p:custDataLst>
          </p:nvPr>
        </p:nvCxnSpPr>
        <p:spPr>
          <a:xfrm>
            <a:off x="8632251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0" name="OTLSHAPE_TB_00000000000000000000000000000000_Separator10" descr="April 2019 Marker on Timeline.&#10;" title="April 2019 Marker on Timeline."/>
          <p:cNvCxnSpPr/>
          <p:nvPr>
            <p:custDataLst>
              <p:tags r:id="rId12"/>
            </p:custDataLst>
          </p:nvPr>
        </p:nvCxnSpPr>
        <p:spPr>
          <a:xfrm>
            <a:off x="9482311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2" name="OTLSHAPE_TB_00000000000000000000000000000000_Separator11" descr="May 2019 Marker on Timeline.&#10;" title="May 2019 Marker on Timeline."/>
          <p:cNvCxnSpPr/>
          <p:nvPr>
            <p:custDataLst>
              <p:tags r:id="rId13"/>
            </p:custDataLst>
          </p:nvPr>
        </p:nvCxnSpPr>
        <p:spPr>
          <a:xfrm>
            <a:off x="10332373" y="6858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5" name="OTLSHAPE_T_590bbf8780604149bf99e148daf36af4_ShapePercentage" descr="Hepatitis with 8 conditions included in Production now.&#10;" hidden="1" title="Hepatitis with 8 conditions included in Production now"/>
          <p:cNvSpPr/>
          <p:nvPr>
            <p:custDataLst>
              <p:tags r:id="rId14"/>
            </p:custDataLst>
          </p:nvPr>
        </p:nvSpPr>
        <p:spPr>
          <a:xfrm>
            <a:off x="1246468" y="151955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86" name="OTLSHAPE_T_590bbf8780604149bf99e148daf36af4_Duration" hidden="1"/>
          <p:cNvSpPr txBox="1"/>
          <p:nvPr>
            <p:custDataLst>
              <p:tags r:id="rId15"/>
            </p:custDataLst>
          </p:nvPr>
        </p:nvSpPr>
        <p:spPr>
          <a:xfrm>
            <a:off x="1" y="1520124"/>
            <a:ext cx="393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89 days</a:t>
            </a:r>
          </a:p>
        </p:txBody>
      </p:sp>
      <p:sp>
        <p:nvSpPr>
          <p:cNvPr id="2187" name="OTLSHAPE_T_590bbf8780604149bf99e148daf36af4_TextPercentage" descr="Aboviral with 39 conditions in production now.&#10;" hidden="1" title="Aboviral with 39 conditions in production now."/>
          <p:cNvSpPr txBox="1"/>
          <p:nvPr>
            <p:custDataLst>
              <p:tags r:id="rId16"/>
            </p:custDataLst>
          </p:nvPr>
        </p:nvSpPr>
        <p:spPr>
          <a:xfrm>
            <a:off x="0" y="16745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188" name="OTLSHAPE_T_590bbf8780604149bf99e148daf36af4_JoinedDate" descr="Aboviral with 39 conditions in production now.&#10;&#10;" hidden="1" title="Aboviral with 39 conditions in production now."/>
          <p:cNvSpPr txBox="1"/>
          <p:nvPr>
            <p:custDataLst>
              <p:tags r:id="rId17"/>
            </p:custDataLst>
          </p:nvPr>
        </p:nvSpPr>
        <p:spPr>
          <a:xfrm>
            <a:off x="0" y="16745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193" name="OTLSHAPE_T_226f2f052a4b49cbbc1efc49839f4d3e_ShapePercentage" descr="STD with 7 conditions ready to accept case notificatons in February.&#10;" hidden="1" title="STD with 7 conditions "/>
          <p:cNvSpPr/>
          <p:nvPr>
            <p:custDataLst>
              <p:tags r:id="rId18"/>
            </p:custDataLst>
          </p:nvPr>
        </p:nvSpPr>
        <p:spPr>
          <a:xfrm>
            <a:off x="1246468" y="186172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94" name="OTLSHAPE_T_226f2f052a4b49cbbc1efc49839f4d3e_Duration" hidden="1"/>
          <p:cNvSpPr txBox="1"/>
          <p:nvPr>
            <p:custDataLst>
              <p:tags r:id="rId19"/>
            </p:custDataLst>
          </p:nvPr>
        </p:nvSpPr>
        <p:spPr>
          <a:xfrm>
            <a:off x="1" y="1862290"/>
            <a:ext cx="393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89 days</a:t>
            </a:r>
          </a:p>
        </p:txBody>
      </p:sp>
      <p:sp>
        <p:nvSpPr>
          <p:cNvPr id="2195" name="OTLSHAPE_T_226f2f052a4b49cbbc1efc49839f4d3e_TextPercentage" descr="nothing&#10;" hidden="1" title="nothing"/>
          <p:cNvSpPr txBox="1"/>
          <p:nvPr>
            <p:custDataLst>
              <p:tags r:id="rId20"/>
            </p:custDataLst>
          </p:nvPr>
        </p:nvSpPr>
        <p:spPr>
          <a:xfrm>
            <a:off x="0" y="201674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196" name="OTLSHAPE_T_226f2f052a4b49cbbc1efc49839f4d3e_JoinedDate" descr="nothing&#10;" hidden="1" title="nothing"/>
          <p:cNvSpPr txBox="1"/>
          <p:nvPr>
            <p:custDataLst>
              <p:tags r:id="rId21"/>
            </p:custDataLst>
          </p:nvPr>
        </p:nvSpPr>
        <p:spPr>
          <a:xfrm>
            <a:off x="0" y="201674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01" name="OTLSHAPE_T_e4fd3ae066c147dba1b796a466eaabf1_ShapePercentage" descr="Congenital Syphilis with one condition ready to accept case notification sin February.&#10;" hidden="1" title="Congenital Syphilis with one condition"/>
          <p:cNvSpPr/>
          <p:nvPr>
            <p:custDataLst>
              <p:tags r:id="rId22"/>
            </p:custDataLst>
          </p:nvPr>
        </p:nvSpPr>
        <p:spPr>
          <a:xfrm>
            <a:off x="1246468" y="220388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02" name="OTLSHAPE_T_e4fd3ae066c147dba1b796a466eaabf1_Duration" hidden="1"/>
          <p:cNvSpPr txBox="1"/>
          <p:nvPr>
            <p:custDataLst>
              <p:tags r:id="rId23"/>
            </p:custDataLst>
          </p:nvPr>
        </p:nvSpPr>
        <p:spPr>
          <a:xfrm>
            <a:off x="0" y="2204456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159 days</a:t>
            </a:r>
          </a:p>
        </p:txBody>
      </p:sp>
      <p:sp>
        <p:nvSpPr>
          <p:cNvPr id="2203" name="OTLSHAPE_T_e4fd3ae066c147dba1b796a466eaabf1_TextPercentage" descr="nothing&#10;" hidden="1" title="nothing"/>
          <p:cNvSpPr txBox="1"/>
          <p:nvPr>
            <p:custDataLst>
              <p:tags r:id="rId24"/>
            </p:custDataLst>
          </p:nvPr>
        </p:nvSpPr>
        <p:spPr>
          <a:xfrm>
            <a:off x="0" y="23589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04" name="OTLSHAPE_T_e4fd3ae066c147dba1b796a466eaabf1_JoinedDate" descr="nothing&#10;" hidden="1" title="nothing"/>
          <p:cNvSpPr txBox="1"/>
          <p:nvPr>
            <p:custDataLst>
              <p:tags r:id="rId25"/>
            </p:custDataLst>
          </p:nvPr>
        </p:nvSpPr>
        <p:spPr>
          <a:xfrm>
            <a:off x="0" y="23589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09" name="OTLSHAPE_T_b242ef8825584e75b42fa66aeb5f1d27_ShapePercentage" hidden="1" title="Mumps with "/>
          <p:cNvSpPr/>
          <p:nvPr>
            <p:custDataLst>
              <p:tags r:id="rId26"/>
            </p:custDataLst>
          </p:nvPr>
        </p:nvSpPr>
        <p:spPr>
          <a:xfrm>
            <a:off x="1246468" y="254605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10" name="OTLSHAPE_T_b242ef8825584e75b42fa66aeb5f1d27_Duration" hidden="1"/>
          <p:cNvSpPr txBox="1"/>
          <p:nvPr>
            <p:custDataLst>
              <p:tags r:id="rId27"/>
            </p:custDataLst>
          </p:nvPr>
        </p:nvSpPr>
        <p:spPr>
          <a:xfrm>
            <a:off x="0" y="2546622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158 days</a:t>
            </a:r>
          </a:p>
        </p:txBody>
      </p:sp>
      <p:sp>
        <p:nvSpPr>
          <p:cNvPr id="2211" name="OTLSHAPE_T_b242ef8825584e75b42fa66aeb5f1d27_TextPercentage" descr="Mumps with one condition ready to accept case notifications in March.&#10;" hidden="1" title="Mumps with one condition "/>
          <p:cNvSpPr txBox="1"/>
          <p:nvPr>
            <p:custDataLst>
              <p:tags r:id="rId28"/>
            </p:custDataLst>
          </p:nvPr>
        </p:nvSpPr>
        <p:spPr>
          <a:xfrm>
            <a:off x="0" y="270107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12" name="OTLSHAPE_T_b242ef8825584e75b42fa66aeb5f1d27_JoinedDate" descr="nothing&#10;" hidden="1" title="nothing"/>
          <p:cNvSpPr txBox="1"/>
          <p:nvPr>
            <p:custDataLst>
              <p:tags r:id="rId29"/>
            </p:custDataLst>
          </p:nvPr>
        </p:nvSpPr>
        <p:spPr>
          <a:xfrm>
            <a:off x="0" y="270107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17" name="OTLSHAPE_T_311e97b603ea44a6b1cca7d42b71f6e9_ShapePercentage" descr="Pertussis with one condition ready to accept case notifications in March.&#10;" hidden="1" title="Pertussis with one condition"/>
          <p:cNvSpPr/>
          <p:nvPr>
            <p:custDataLst>
              <p:tags r:id="rId30"/>
            </p:custDataLst>
          </p:nvPr>
        </p:nvSpPr>
        <p:spPr>
          <a:xfrm>
            <a:off x="1246468" y="288821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18" name="OTLSHAPE_T_311e97b603ea44a6b1cca7d42b71f6e9_Duration" hidden="1"/>
          <p:cNvSpPr txBox="1"/>
          <p:nvPr>
            <p:custDataLst>
              <p:tags r:id="rId31"/>
            </p:custDataLst>
          </p:nvPr>
        </p:nvSpPr>
        <p:spPr>
          <a:xfrm>
            <a:off x="0" y="2888788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175 days</a:t>
            </a:r>
          </a:p>
        </p:txBody>
      </p:sp>
      <p:sp>
        <p:nvSpPr>
          <p:cNvPr id="2219" name="OTLSHAPE_T_311e97b603ea44a6b1cca7d42b71f6e9_TextPercentage" descr="nothing&#10;" hidden="1" title="nothing"/>
          <p:cNvSpPr txBox="1"/>
          <p:nvPr>
            <p:custDataLst>
              <p:tags r:id="rId32"/>
            </p:custDataLst>
          </p:nvPr>
        </p:nvSpPr>
        <p:spPr>
          <a:xfrm>
            <a:off x="0" y="30432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20" name="OTLSHAPE_T_311e97b603ea44a6b1cca7d42b71f6e9_JoinedDate" descr="nothing&#10;" hidden="1" title="nothing"/>
          <p:cNvSpPr txBox="1"/>
          <p:nvPr>
            <p:custDataLst>
              <p:tags r:id="rId33"/>
            </p:custDataLst>
          </p:nvPr>
        </p:nvSpPr>
        <p:spPr>
          <a:xfrm>
            <a:off x="0" y="304324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25" name="OTLSHAPE_T_6eab57531e954281aa5808f1b3b9139b_ShapePercentage" descr="Varicella with one condition ready to accept case notifications in April.&#10;" hidden="1" title="Varicella with one condition"/>
          <p:cNvSpPr/>
          <p:nvPr>
            <p:custDataLst>
              <p:tags r:id="rId34"/>
            </p:custDataLst>
          </p:nvPr>
        </p:nvSpPr>
        <p:spPr>
          <a:xfrm>
            <a:off x="1246468" y="323038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26" name="OTLSHAPE_T_6eab57531e954281aa5808f1b3b9139b_Duration" hidden="1"/>
          <p:cNvSpPr txBox="1"/>
          <p:nvPr>
            <p:custDataLst>
              <p:tags r:id="rId35"/>
            </p:custDataLst>
          </p:nvPr>
        </p:nvSpPr>
        <p:spPr>
          <a:xfrm>
            <a:off x="0" y="3230954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208 days</a:t>
            </a:r>
          </a:p>
        </p:txBody>
      </p:sp>
      <p:sp>
        <p:nvSpPr>
          <p:cNvPr id="2227" name="OTLSHAPE_T_6eab57531e954281aa5808f1b3b9139b_TextPercentage" descr="nothing&#10;" hidden="1" title="nothing"/>
          <p:cNvSpPr txBox="1"/>
          <p:nvPr>
            <p:custDataLst>
              <p:tags r:id="rId36"/>
            </p:custDataLst>
          </p:nvPr>
        </p:nvSpPr>
        <p:spPr>
          <a:xfrm>
            <a:off x="0" y="338541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28" name="OTLSHAPE_T_6eab57531e954281aa5808f1b3b9139b_JoinedDate" descr="nothing&#10;" hidden="1" title="nothing"/>
          <p:cNvSpPr txBox="1"/>
          <p:nvPr>
            <p:custDataLst>
              <p:tags r:id="rId37"/>
            </p:custDataLst>
          </p:nvPr>
        </p:nvSpPr>
        <p:spPr>
          <a:xfrm>
            <a:off x="0" y="338541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33" name="OTLSHAPE_T_dc450f0972594db5b1cf892f13f19732_ShapePercentage" descr="FDD with 11 conditions ready to accept case notifications in May.&#10;" hidden="1" title="FDD with 11 conditions ready to accept case notifications"/>
          <p:cNvSpPr/>
          <p:nvPr>
            <p:custDataLst>
              <p:tags r:id="rId38"/>
            </p:custDataLst>
          </p:nvPr>
        </p:nvSpPr>
        <p:spPr>
          <a:xfrm>
            <a:off x="1246468" y="357255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34" name="OTLSHAPE_T_dc450f0972594db5b1cf892f13f19732_Duration" hidden="1"/>
          <p:cNvSpPr txBox="1"/>
          <p:nvPr>
            <p:custDataLst>
              <p:tags r:id="rId39"/>
            </p:custDataLst>
          </p:nvPr>
        </p:nvSpPr>
        <p:spPr>
          <a:xfrm>
            <a:off x="0" y="3573120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269 days</a:t>
            </a:r>
          </a:p>
        </p:txBody>
      </p:sp>
      <p:sp>
        <p:nvSpPr>
          <p:cNvPr id="2235" name="OTLSHAPE_T_dc450f0972594db5b1cf892f13f19732_TextPercentage" descr="nothing&#10;" hidden="1" title="nothing"/>
          <p:cNvSpPr txBox="1"/>
          <p:nvPr>
            <p:custDataLst>
              <p:tags r:id="rId40"/>
            </p:custDataLst>
          </p:nvPr>
        </p:nvSpPr>
        <p:spPr>
          <a:xfrm>
            <a:off x="0" y="37275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36" name="OTLSHAPE_T_dc450f0972594db5b1cf892f13f19732_JoinedDate" descr="nothing&#10;" hidden="1" title="nothing"/>
          <p:cNvSpPr txBox="1"/>
          <p:nvPr>
            <p:custDataLst>
              <p:tags r:id="rId41"/>
            </p:custDataLst>
          </p:nvPr>
        </p:nvSpPr>
        <p:spPr>
          <a:xfrm>
            <a:off x="0" y="372757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41" name="OTLSHAPE_T_1603cf796bcf4a99a08e9a936ee3100a_ShapePercentage" descr="Malaria with one conditon ready to accept case notifications in August.&#10;" hidden="1" title="Malaria with one conditon"/>
          <p:cNvSpPr/>
          <p:nvPr>
            <p:custDataLst>
              <p:tags r:id="rId42"/>
            </p:custDataLst>
          </p:nvPr>
        </p:nvSpPr>
        <p:spPr>
          <a:xfrm>
            <a:off x="1246468" y="391471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42" name="OTLSHAPE_T_1603cf796bcf4a99a08e9a936ee3100a_Duration" hidden="1"/>
          <p:cNvSpPr txBox="1"/>
          <p:nvPr>
            <p:custDataLst>
              <p:tags r:id="rId43"/>
            </p:custDataLst>
          </p:nvPr>
        </p:nvSpPr>
        <p:spPr>
          <a:xfrm>
            <a:off x="0" y="3915286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286 days</a:t>
            </a:r>
          </a:p>
        </p:txBody>
      </p:sp>
      <p:sp>
        <p:nvSpPr>
          <p:cNvPr id="2243" name="OTLSHAPE_T_1603cf796bcf4a99a08e9a936ee3100a_TextPercentage" descr="nothing&#10;" hidden="1" title="nothing"/>
          <p:cNvSpPr txBox="1"/>
          <p:nvPr>
            <p:custDataLst>
              <p:tags r:id="rId44"/>
            </p:custDataLst>
          </p:nvPr>
        </p:nvSpPr>
        <p:spPr>
          <a:xfrm>
            <a:off x="0" y="40697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44" name="OTLSHAPE_T_1603cf796bcf4a99a08e9a936ee3100a_JoinedDate" descr="nothing&#10;" hidden="1" title="nothing"/>
          <p:cNvSpPr txBox="1"/>
          <p:nvPr>
            <p:custDataLst>
              <p:tags r:id="rId45"/>
            </p:custDataLst>
          </p:nvPr>
        </p:nvSpPr>
        <p:spPr>
          <a:xfrm>
            <a:off x="0" y="40697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49" name="OTLSHAPE_T_c55e94c5e22c4998ac839a8cb6e8281d_ShapePercentage" hidden="1" title="Babesiosis with "/>
          <p:cNvSpPr/>
          <p:nvPr>
            <p:custDataLst>
              <p:tags r:id="rId46"/>
            </p:custDataLst>
          </p:nvPr>
        </p:nvSpPr>
        <p:spPr>
          <a:xfrm>
            <a:off x="1246468" y="425688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50" name="OTLSHAPE_T_c55e94c5e22c4998ac839a8cb6e8281d_Duration" hidden="1"/>
          <p:cNvSpPr txBox="1"/>
          <p:nvPr>
            <p:custDataLst>
              <p:tags r:id="rId47"/>
            </p:custDataLst>
          </p:nvPr>
        </p:nvSpPr>
        <p:spPr>
          <a:xfrm>
            <a:off x="0" y="4257452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293 days</a:t>
            </a:r>
          </a:p>
        </p:txBody>
      </p:sp>
      <p:sp>
        <p:nvSpPr>
          <p:cNvPr id="2251" name="OTLSHAPE_T_c55e94c5e22c4998ac839a8cb6e8281d_TextPercentage" descr="nothing" hidden="1" title="nothing"/>
          <p:cNvSpPr txBox="1"/>
          <p:nvPr>
            <p:custDataLst>
              <p:tags r:id="rId48"/>
            </p:custDataLst>
          </p:nvPr>
        </p:nvSpPr>
        <p:spPr>
          <a:xfrm>
            <a:off x="0" y="44119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52" name="OTLSHAPE_T_c55e94c5e22c4998ac839a8cb6e8281d_JoinedDate" descr="nothing&#10;" hidden="1" title="nothing"/>
          <p:cNvSpPr txBox="1"/>
          <p:nvPr>
            <p:custDataLst>
              <p:tags r:id="rId49"/>
            </p:custDataLst>
          </p:nvPr>
        </p:nvSpPr>
        <p:spPr>
          <a:xfrm>
            <a:off x="0" y="441190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57" name="OTLSHAPE_T_34843f69f9b145f9a7c1592afa95c41d_ShapePercentage" descr="Measles with one condition&#10;" hidden="1" title="Measles with one condition"/>
          <p:cNvSpPr/>
          <p:nvPr>
            <p:custDataLst>
              <p:tags r:id="rId50"/>
            </p:custDataLst>
          </p:nvPr>
        </p:nvSpPr>
        <p:spPr>
          <a:xfrm>
            <a:off x="1246468" y="459904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58" name="OTLSHAPE_T_34843f69f9b145f9a7c1592afa95c41d_Duration" hidden="1"/>
          <p:cNvSpPr txBox="1"/>
          <p:nvPr>
            <p:custDataLst>
              <p:tags r:id="rId51"/>
            </p:custDataLst>
          </p:nvPr>
        </p:nvSpPr>
        <p:spPr>
          <a:xfrm>
            <a:off x="0" y="4599618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409 days</a:t>
            </a:r>
          </a:p>
        </p:txBody>
      </p:sp>
      <p:sp>
        <p:nvSpPr>
          <p:cNvPr id="2259" name="OTLSHAPE_T_34843f69f9b145f9a7c1592afa95c41d_TextPercentage" descr="nothing&#10;" hidden="1" title="nothing"/>
          <p:cNvSpPr txBox="1"/>
          <p:nvPr>
            <p:custDataLst>
              <p:tags r:id="rId52"/>
            </p:custDataLst>
          </p:nvPr>
        </p:nvSpPr>
        <p:spPr>
          <a:xfrm>
            <a:off x="0" y="47540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60" name="OTLSHAPE_T_34843f69f9b145f9a7c1592afa95c41d_JoinedDate" descr="nothing&#10;" hidden="1" title="nothing"/>
          <p:cNvSpPr txBox="1"/>
          <p:nvPr>
            <p:custDataLst>
              <p:tags r:id="rId53"/>
            </p:custDataLst>
          </p:nvPr>
        </p:nvSpPr>
        <p:spPr>
          <a:xfrm>
            <a:off x="0" y="475407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65" name="OTLSHAPE_T_f003ba7d17d44b8397e556a9b999090b_ShapePercentage" descr="Rubella with one condition&#10;" hidden="1" title="Rubella with one condition"/>
          <p:cNvSpPr/>
          <p:nvPr>
            <p:custDataLst>
              <p:tags r:id="rId54"/>
            </p:custDataLst>
          </p:nvPr>
        </p:nvSpPr>
        <p:spPr>
          <a:xfrm>
            <a:off x="1246468" y="494121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66" name="OTLSHAPE_T_f003ba7d17d44b8397e556a9b999090b_Duration" hidden="1"/>
          <p:cNvSpPr txBox="1"/>
          <p:nvPr>
            <p:custDataLst>
              <p:tags r:id="rId55"/>
            </p:custDataLst>
          </p:nvPr>
        </p:nvSpPr>
        <p:spPr>
          <a:xfrm>
            <a:off x="0" y="4941784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439 days</a:t>
            </a:r>
          </a:p>
        </p:txBody>
      </p:sp>
      <p:sp>
        <p:nvSpPr>
          <p:cNvPr id="2267" name="OTLSHAPE_T_f003ba7d17d44b8397e556a9b999090b_TextPercentage" descr="nothing&#10;" hidden="1" title="nothing"/>
          <p:cNvSpPr txBox="1"/>
          <p:nvPr>
            <p:custDataLst>
              <p:tags r:id="rId56"/>
            </p:custDataLst>
          </p:nvPr>
        </p:nvSpPr>
        <p:spPr>
          <a:xfrm>
            <a:off x="0" y="50962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68" name="OTLSHAPE_T_f003ba7d17d44b8397e556a9b999090b_JoinedDate" descr="nothing&#10;" hidden="1" title="nothing"/>
          <p:cNvSpPr txBox="1"/>
          <p:nvPr>
            <p:custDataLst>
              <p:tags r:id="rId57"/>
            </p:custDataLst>
          </p:nvPr>
        </p:nvSpPr>
        <p:spPr>
          <a:xfrm>
            <a:off x="0" y="50962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73" name="OTLSHAPE_T_2aed876a52bc43f88442164422980f5c_ShapePercentage" descr="CP-CRE with 3 conditions&#10;" hidden="1" title="CP-CRE with 3 conditions"/>
          <p:cNvSpPr/>
          <p:nvPr>
            <p:custDataLst>
              <p:tags r:id="rId58"/>
            </p:custDataLst>
          </p:nvPr>
        </p:nvSpPr>
        <p:spPr>
          <a:xfrm>
            <a:off x="1246468" y="528338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74" name="OTLSHAPE_T_2aed876a52bc43f88442164422980f5c_Duration" hidden="1"/>
          <p:cNvSpPr txBox="1"/>
          <p:nvPr>
            <p:custDataLst>
              <p:tags r:id="rId59"/>
            </p:custDataLst>
          </p:nvPr>
        </p:nvSpPr>
        <p:spPr>
          <a:xfrm>
            <a:off x="0" y="5283950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474 days</a:t>
            </a:r>
          </a:p>
        </p:txBody>
      </p:sp>
      <p:sp>
        <p:nvSpPr>
          <p:cNvPr id="2275" name="OTLSHAPE_T_2aed876a52bc43f88442164422980f5c_TextPercentage" descr="nothing&#10;" hidden="1" title="nothing"/>
          <p:cNvSpPr txBox="1"/>
          <p:nvPr>
            <p:custDataLst>
              <p:tags r:id="rId60"/>
            </p:custDataLst>
          </p:nvPr>
        </p:nvSpPr>
        <p:spPr>
          <a:xfrm>
            <a:off x="0" y="543840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76" name="OTLSHAPE_T_2aed876a52bc43f88442164422980f5c_JoinedDate" descr="nothing&#10;" hidden="1" title="nothing"/>
          <p:cNvSpPr txBox="1"/>
          <p:nvPr>
            <p:custDataLst>
              <p:tags r:id="rId61"/>
            </p:custDataLst>
          </p:nvPr>
        </p:nvSpPr>
        <p:spPr>
          <a:xfrm>
            <a:off x="0" y="543840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81" name="OTLSHAPE_T_85d9bc26d88c4733a8fcccfb972fb18e_ShapePercentage" descr="Trichinellosis with one conditon&#10;" hidden="1" title="Trichinellosis with one conditon"/>
          <p:cNvSpPr/>
          <p:nvPr>
            <p:custDataLst>
              <p:tags r:id="rId62"/>
            </p:custDataLst>
          </p:nvPr>
        </p:nvSpPr>
        <p:spPr>
          <a:xfrm>
            <a:off x="2291627" y="5625547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82" name="OTLSHAPE_T_85d9bc26d88c4733a8fcccfb972fb18e_Duration" hidden="1"/>
          <p:cNvSpPr txBox="1"/>
          <p:nvPr>
            <p:custDataLst>
              <p:tags r:id="rId63"/>
            </p:custDataLst>
          </p:nvPr>
        </p:nvSpPr>
        <p:spPr>
          <a:xfrm>
            <a:off x="0" y="5626116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335 days</a:t>
            </a:r>
          </a:p>
        </p:txBody>
      </p:sp>
      <p:sp>
        <p:nvSpPr>
          <p:cNvPr id="2283" name="OTLSHAPE_T_85d9bc26d88c4733a8fcccfb972fb18e_TextPercentage" descr="nothing&#10;" hidden="1" title="nothing"/>
          <p:cNvSpPr txBox="1"/>
          <p:nvPr>
            <p:custDataLst>
              <p:tags r:id="rId64"/>
            </p:custDataLst>
          </p:nvPr>
        </p:nvSpPr>
        <p:spPr>
          <a:xfrm>
            <a:off x="0" y="578057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84" name="OTLSHAPE_T_85d9bc26d88c4733a8fcccfb972fb18e_JoinedDate" descr="nothing&#10;" hidden="1" title="nothing"/>
          <p:cNvSpPr txBox="1"/>
          <p:nvPr>
            <p:custDataLst>
              <p:tags r:id="rId65"/>
            </p:custDataLst>
          </p:nvPr>
        </p:nvSpPr>
        <p:spPr>
          <a:xfrm>
            <a:off x="0" y="578057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89" name="OTLSHAPE_T_c8f3135cd5e44c039e62a1dc5bbcd6f4_ShapePercentage" descr="TB with LTBI and 2 conditions&#10;" hidden="1" title="TB with LTBI and 2 conditions"/>
          <p:cNvSpPr/>
          <p:nvPr>
            <p:custDataLst>
              <p:tags r:id="rId66"/>
            </p:custDataLst>
          </p:nvPr>
        </p:nvSpPr>
        <p:spPr>
          <a:xfrm>
            <a:off x="2291627" y="5967713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90" name="OTLSHAPE_T_c8f3135cd5e44c039e62a1dc5bbcd6f4_Duration" hidden="1"/>
          <p:cNvSpPr txBox="1"/>
          <p:nvPr>
            <p:custDataLst>
              <p:tags r:id="rId67"/>
            </p:custDataLst>
          </p:nvPr>
        </p:nvSpPr>
        <p:spPr>
          <a:xfrm>
            <a:off x="0" y="5968282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339 days</a:t>
            </a:r>
          </a:p>
        </p:txBody>
      </p:sp>
      <p:sp>
        <p:nvSpPr>
          <p:cNvPr id="2291" name="OTLSHAPE_T_c8f3135cd5e44c039e62a1dc5bbcd6f4_TextPercentage" descr="nothing&#10;" hidden="1" title="nothing"/>
          <p:cNvSpPr txBox="1"/>
          <p:nvPr>
            <p:custDataLst>
              <p:tags r:id="rId68"/>
            </p:custDataLst>
          </p:nvPr>
        </p:nvSpPr>
        <p:spPr>
          <a:xfrm>
            <a:off x="0" y="61227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292" name="OTLSHAPE_T_c8f3135cd5e44c039e62a1dc5bbcd6f4_JoinedDate" descr="nothing&#10;" hidden="1" title="nothing"/>
          <p:cNvSpPr txBox="1"/>
          <p:nvPr>
            <p:custDataLst>
              <p:tags r:id="rId69"/>
            </p:custDataLst>
          </p:nvPr>
        </p:nvSpPr>
        <p:spPr>
          <a:xfrm>
            <a:off x="0" y="612273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97" name="OTLSHAPE_T_60f5e6f864ac49d8bd2a47a30a609227_ShapePercentage" descr="Listeriosis with 1 condition&#10;" hidden="1" title="Listeriosis with 1 condition"/>
          <p:cNvSpPr/>
          <p:nvPr>
            <p:custDataLst>
              <p:tags r:id="rId70"/>
            </p:custDataLst>
          </p:nvPr>
        </p:nvSpPr>
        <p:spPr>
          <a:xfrm>
            <a:off x="3267107" y="6309879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98" name="OTLSHAPE_T_60f5e6f864ac49d8bd2a47a30a609227_Duration" hidden="1"/>
          <p:cNvSpPr txBox="1"/>
          <p:nvPr>
            <p:custDataLst>
              <p:tags r:id="rId71"/>
            </p:custDataLst>
          </p:nvPr>
        </p:nvSpPr>
        <p:spPr>
          <a:xfrm>
            <a:off x="0" y="6310448"/>
            <a:ext cx="457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402 days</a:t>
            </a:r>
          </a:p>
        </p:txBody>
      </p:sp>
      <p:sp>
        <p:nvSpPr>
          <p:cNvPr id="2299" name="OTLSHAPE_T_60f5e6f864ac49d8bd2a47a30a609227_TextPercentage" descr="nothing&#10;" hidden="1" title="nothing"/>
          <p:cNvSpPr txBox="1"/>
          <p:nvPr>
            <p:custDataLst>
              <p:tags r:id="rId72"/>
            </p:custDataLst>
          </p:nvPr>
        </p:nvSpPr>
        <p:spPr>
          <a:xfrm>
            <a:off x="0" y="646490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2300" name="OTLSHAPE_T_60f5e6f864ac49d8bd2a47a30a609227_JoinedDate" descr="nothing&#10;" hidden="1" title="nothing"/>
          <p:cNvSpPr txBox="1"/>
          <p:nvPr>
            <p:custDataLst>
              <p:tags r:id="rId73"/>
            </p:custDataLst>
          </p:nvPr>
        </p:nvSpPr>
        <p:spPr>
          <a:xfrm>
            <a:off x="0" y="646490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549151" y="1261228"/>
            <a:ext cx="4652613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1371566" lvl="3" defTabSz="914377">
              <a:defRPr/>
            </a:pP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1371566" lvl="3" defTabSz="914377"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Pilot Test Ready Guide</a:t>
            </a:r>
          </a:p>
          <a:p>
            <a:pPr marL="1371566" lvl="3" defTabSz="914377">
              <a:defRPr/>
            </a:pP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1371566" lvl="3" defTabSz="914377"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Ready to accept Case Notifications</a:t>
            </a:r>
          </a:p>
          <a:p>
            <a:pPr algn="ctr" defTabSz="914377"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432025" y="3057013"/>
            <a:ext cx="3769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     MMG development process acceleration</a:t>
            </a:r>
          </a:p>
        </p:txBody>
      </p:sp>
      <p:sp>
        <p:nvSpPr>
          <p:cNvPr id="174" name="OTLSHAPE_TB_00000000000000000000000000000000_TimescaleInterval3"/>
          <p:cNvSpPr txBox="1"/>
          <p:nvPr>
            <p:custDataLst>
              <p:tags r:id="rId74"/>
            </p:custDataLst>
          </p:nvPr>
        </p:nvSpPr>
        <p:spPr>
          <a:xfrm>
            <a:off x="2181303" y="705074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defTabSz="914377">
              <a:defRPr/>
            </a:pPr>
            <a:r>
              <a:rPr lang="en-US" sz="1200" spc="-19" dirty="0">
                <a:solidFill>
                  <a:prstClr val="white"/>
                </a:solidFill>
                <a:latin typeface="Calibri" panose="020F0502020204030204" pitchFamily="34" charset="0"/>
              </a:rPr>
              <a:t>Feb</a:t>
            </a:r>
          </a:p>
        </p:txBody>
      </p:sp>
      <p:grpSp>
        <p:nvGrpSpPr>
          <p:cNvPr id="3" name="Group 2" descr="2018 February - December &amp; 2019 January - July Timeline&#10;" title="2018 February - December &amp; 2019 January - July Timeline"/>
          <p:cNvGrpSpPr/>
          <p:nvPr/>
        </p:nvGrpSpPr>
        <p:grpSpPr>
          <a:xfrm>
            <a:off x="932756" y="486439"/>
            <a:ext cx="10515600" cy="381000"/>
            <a:chOff x="894155" y="426387"/>
            <a:chExt cx="10515600" cy="381000"/>
          </a:xfrm>
        </p:grpSpPr>
        <p:grpSp>
          <p:nvGrpSpPr>
            <p:cNvPr id="2304" name="Group 2303"/>
            <p:cNvGrpSpPr/>
            <p:nvPr/>
          </p:nvGrpSpPr>
          <p:grpSpPr>
            <a:xfrm>
              <a:off x="894155" y="426387"/>
              <a:ext cx="10515600" cy="381000"/>
              <a:chOff x="894155" y="426387"/>
              <a:chExt cx="10515600" cy="381000"/>
            </a:xfrm>
          </p:grpSpPr>
          <p:sp>
            <p:nvSpPr>
              <p:cNvPr id="2157" name="OTLSHAPE_TB_00000000000000000000000000000000_ScaleContainer"/>
              <p:cNvSpPr/>
              <p:nvPr>
                <p:custDataLst>
                  <p:tags r:id="rId119"/>
                </p:custDataLst>
              </p:nvPr>
            </p:nvSpPr>
            <p:spPr>
              <a:xfrm>
                <a:off x="894155" y="426387"/>
                <a:ext cx="10515600" cy="381000"/>
              </a:xfrm>
              <a:prstGeom prst="roundRect">
                <a:avLst>
                  <a:gd name="adj" fmla="val 50000"/>
                </a:avLst>
              </a:prstGeom>
              <a:solidFill>
                <a:srgbClr val="748FB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163" name="OTLSHAPE_TB_00000000000000000000000000000000_TimescaleInterval2"/>
              <p:cNvSpPr txBox="1"/>
              <p:nvPr>
                <p:custDataLst>
                  <p:tags r:id="rId120"/>
                </p:custDataLst>
              </p:nvPr>
            </p:nvSpPr>
            <p:spPr>
              <a:xfrm>
                <a:off x="1395546" y="545004"/>
                <a:ext cx="5078031" cy="219397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 anchor="ctr" anchorCtr="0">
                <a:noAutofit/>
              </a:bodyPr>
              <a:lstStyle/>
              <a:p>
                <a:pPr defTabSz="914377">
                  <a:defRPr/>
                </a:pPr>
                <a:r>
                  <a:rPr lang="en-US" sz="1400" spc="-23" dirty="0">
                    <a:solidFill>
                      <a:prstClr val="white"/>
                    </a:solidFill>
                    <a:latin typeface="Calibri" panose="020F0502020204030204" pitchFamily="34" charset="0"/>
                  </a:rPr>
                  <a:t>      Feb       Mar       Apr       May       Jun       Jul        Aug       Sep       Oct       Nov        Dec         </a:t>
                </a:r>
              </a:p>
            </p:txBody>
          </p:sp>
        </p:grpSp>
        <p:sp>
          <p:nvSpPr>
            <p:cNvPr id="2306" name="OTLSHAPE_TB_00000000000000000000000000000000_RightEndCaps"/>
            <p:cNvSpPr txBox="1"/>
            <p:nvPr>
              <p:custDataLst>
                <p:tags r:id="rId118"/>
              </p:custDataLst>
            </p:nvPr>
          </p:nvSpPr>
          <p:spPr>
            <a:xfrm>
              <a:off x="1106400" y="509837"/>
              <a:ext cx="449097" cy="276999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ctr" defTabSz="914377">
                <a:defRPr/>
              </a:pPr>
              <a:r>
                <a:rPr lang="en-US" b="1" spc="-37" dirty="0">
                  <a:solidFill>
                    <a:srgbClr val="ED7D31"/>
                  </a:solidFill>
                  <a:latin typeface="Calibri" panose="020F0502020204030204" pitchFamily="34" charset="0"/>
                </a:rPr>
                <a:t>2018</a:t>
              </a:r>
            </a:p>
          </p:txBody>
        </p:sp>
      </p:grpSp>
      <p:sp>
        <p:nvSpPr>
          <p:cNvPr id="186" name="OTLSHAPE_TB_00000000000000000000000000000000_TimescaleInterval2"/>
          <p:cNvSpPr txBox="1"/>
          <p:nvPr>
            <p:custDataLst>
              <p:tags r:id="rId75"/>
            </p:custDataLst>
          </p:nvPr>
        </p:nvSpPr>
        <p:spPr>
          <a:xfrm>
            <a:off x="7141031" y="579950"/>
            <a:ext cx="4228883" cy="22877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defTabSz="914377">
              <a:defRPr/>
            </a:pPr>
            <a:r>
              <a:rPr lang="en-US" sz="1400" spc="-23" dirty="0">
                <a:solidFill>
                  <a:prstClr val="white"/>
                </a:solidFill>
                <a:latin typeface="Calibri" panose="020F0502020204030204" pitchFamily="34" charset="0"/>
              </a:rPr>
              <a:t>                 Jan       Feb       Mar       Apr       May       Jun       Jul               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436140" y="2821055"/>
            <a:ext cx="3769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     MMG development by disease program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7291969" y="2800767"/>
            <a:ext cx="267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*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141031" y="3023367"/>
            <a:ext cx="691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**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62974" y="5703687"/>
            <a:ext cx="26216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These are planning projections that will be updated as additional information becomes available. </a:t>
            </a:r>
          </a:p>
          <a:p>
            <a:pPr defTabSz="914377"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Updated 2/12/2018</a:t>
            </a:r>
          </a:p>
          <a:p>
            <a:pPr defTabSz="914377"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5" name="OTLSHAPE_T_590bbf8780604149bf99e148daf36af4_Title"/>
          <p:cNvSpPr txBox="1"/>
          <p:nvPr>
            <p:custDataLst>
              <p:tags r:id="rId76"/>
            </p:custDataLst>
          </p:nvPr>
        </p:nvSpPr>
        <p:spPr>
          <a:xfrm>
            <a:off x="267389" y="986301"/>
            <a:ext cx="1991977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sz="1000" b="1" u="sng" spc="-19" dirty="0">
                <a:solidFill>
                  <a:prstClr val="black"/>
                </a:solidFill>
                <a:latin typeface="Calibri" panose="020F0502020204030204" pitchFamily="34" charset="0"/>
              </a:rPr>
              <a:t>MMG Name  (# of conditions included</a:t>
            </a:r>
            <a:r>
              <a:rPr lang="en-US" sz="800" b="1" u="sng" spc="-19" dirty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76" name="OTLSHAPE_TB_00000000000000000000000000000000_RightEndCaps"/>
          <p:cNvSpPr txBox="1"/>
          <p:nvPr>
            <p:custDataLst>
              <p:tags r:id="rId77"/>
            </p:custDataLst>
          </p:nvPr>
        </p:nvSpPr>
        <p:spPr>
          <a:xfrm>
            <a:off x="7262403" y="561511"/>
            <a:ext cx="449097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 defTabSz="914377">
              <a:defRPr/>
            </a:pPr>
            <a:r>
              <a:rPr lang="en-US" b="1" spc="-37" dirty="0">
                <a:solidFill>
                  <a:srgbClr val="ED7D31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162" name="Diamond 161" descr="Green diamond shape identifies the message mapping guide for a specific notifiable condition that is ready for case notifications.&#10; " title="Green Diamond Shape Production Ready"/>
          <p:cNvSpPr/>
          <p:nvPr/>
        </p:nvSpPr>
        <p:spPr>
          <a:xfrm>
            <a:off x="7670121" y="1830164"/>
            <a:ext cx="261165" cy="251303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7" name="Diamond 166" descr="Purple diamond shape identifies the Pilot Test Ready Guide.&#10;" title="Purple Diamond Shape"/>
          <p:cNvSpPr/>
          <p:nvPr/>
        </p:nvSpPr>
        <p:spPr>
          <a:xfrm>
            <a:off x="7670122" y="1449583"/>
            <a:ext cx="261165" cy="251303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5" name="Group 14" descr="Grouping of notifialble conditions on timeline.&#10;" title="Grouping of notifialble conditions on timeline"/>
          <p:cNvGrpSpPr/>
          <p:nvPr/>
        </p:nvGrpSpPr>
        <p:grpSpPr>
          <a:xfrm>
            <a:off x="188480" y="1179996"/>
            <a:ext cx="8859257" cy="5129526"/>
            <a:chOff x="233083" y="1189876"/>
            <a:chExt cx="8859257" cy="5543162"/>
          </a:xfrm>
        </p:grpSpPr>
        <p:sp>
          <p:nvSpPr>
            <p:cNvPr id="195" name="OTLSHAPE_T_590bbf8780604149bf99e148daf36af4_Title"/>
            <p:cNvSpPr txBox="1"/>
            <p:nvPr>
              <p:custDataLst>
                <p:tags r:id="rId82"/>
              </p:custDataLst>
            </p:nvPr>
          </p:nvSpPr>
          <p:spPr>
            <a:xfrm>
              <a:off x="1487973" y="1201851"/>
              <a:ext cx="938213" cy="18292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r" defTabSz="914377">
                <a:defRPr/>
              </a:pPr>
              <a:r>
                <a:rPr lang="en-US" sz="1100" b="1" spc="-19" dirty="0">
                  <a:solidFill>
                    <a:srgbClr val="00B050"/>
                  </a:solidFill>
                  <a:latin typeface="Calibri" panose="020F0502020204030204" pitchFamily="34" charset="0"/>
                </a:rPr>
                <a:t>IN PRODUCTION</a:t>
              </a:r>
            </a:p>
          </p:txBody>
        </p:sp>
        <p:sp>
          <p:nvSpPr>
            <p:cNvPr id="196" name="OTLSHAPE_T_590bbf8780604149bf99e148daf36af4_Title"/>
            <p:cNvSpPr txBox="1"/>
            <p:nvPr>
              <p:custDataLst>
                <p:tags r:id="rId83"/>
              </p:custDataLst>
            </p:nvPr>
          </p:nvSpPr>
          <p:spPr>
            <a:xfrm>
              <a:off x="1476912" y="1438789"/>
              <a:ext cx="938213" cy="18292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r" defTabSz="914377">
                <a:defRPr/>
              </a:pPr>
              <a:r>
                <a:rPr lang="en-US" sz="1100" b="1" spc="-19" dirty="0">
                  <a:solidFill>
                    <a:srgbClr val="00B050"/>
                  </a:solidFill>
                  <a:latin typeface="Calibri" panose="020F0502020204030204" pitchFamily="34" charset="0"/>
                </a:rPr>
                <a:t>IN PRODUCTION</a:t>
              </a:r>
            </a:p>
          </p:txBody>
        </p:sp>
        <p:sp>
          <p:nvSpPr>
            <p:cNvPr id="197" name="OTLSHAPE_T_590bbf8780604149bf99e148daf36af4_Title"/>
            <p:cNvSpPr txBox="1"/>
            <p:nvPr>
              <p:custDataLst>
                <p:tags r:id="rId84"/>
              </p:custDataLst>
            </p:nvPr>
          </p:nvSpPr>
          <p:spPr>
            <a:xfrm>
              <a:off x="1487974" y="1674958"/>
              <a:ext cx="938213" cy="182927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r" defTabSz="914377">
                <a:defRPr/>
              </a:pPr>
              <a:r>
                <a:rPr lang="en-US" sz="1100" b="1" spc="-19" dirty="0">
                  <a:solidFill>
                    <a:srgbClr val="00B050"/>
                  </a:solidFill>
                  <a:latin typeface="Calibri" panose="020F0502020204030204" pitchFamily="34" charset="0"/>
                </a:rPr>
                <a:t>IN PRODUCTION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33083" y="1189876"/>
              <a:ext cx="8859257" cy="5543162"/>
              <a:chOff x="233083" y="1189876"/>
              <a:chExt cx="8859257" cy="5543162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233083" y="1189876"/>
                <a:ext cx="8859257" cy="5543162"/>
                <a:chOff x="233083" y="1192073"/>
                <a:chExt cx="8859257" cy="5635818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233083" y="1192073"/>
                  <a:ext cx="8859257" cy="5635818"/>
                  <a:chOff x="233083" y="1192073"/>
                  <a:chExt cx="8859257" cy="5635818"/>
                </a:xfrm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233083" y="1192073"/>
                    <a:ext cx="8859257" cy="5635818"/>
                    <a:chOff x="233083" y="933168"/>
                    <a:chExt cx="7658903" cy="5898102"/>
                  </a:xfrm>
                </p:grpSpPr>
                <p:grpSp>
                  <p:nvGrpSpPr>
                    <p:cNvPr id="10" name="Group 9"/>
                    <p:cNvGrpSpPr/>
                    <p:nvPr/>
                  </p:nvGrpSpPr>
                  <p:grpSpPr>
                    <a:xfrm>
                      <a:off x="233083" y="1715231"/>
                      <a:ext cx="7658903" cy="5116039"/>
                      <a:chOff x="188259" y="699482"/>
                      <a:chExt cx="7658903" cy="5958541"/>
                    </a:xfrm>
                  </p:grpSpPr>
                  <p:sp>
                    <p:nvSpPr>
                      <p:cNvPr id="172" name="TextBox 171"/>
                      <p:cNvSpPr txBox="1"/>
                      <p:nvPr/>
                    </p:nvSpPr>
                    <p:spPr>
                      <a:xfrm>
                        <a:off x="3043807" y="2519430"/>
                        <a:ext cx="267563" cy="70068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defTabSz="914377">
                          <a:defRPr/>
                        </a:pPr>
                        <a:r>
                          <a:rPr lang="en-US" sz="2800" dirty="0">
                            <a:solidFill>
                              <a:prstClr val="black"/>
                            </a:solidFill>
                            <a:latin typeface="Calibri" panose="020F0502020204030204"/>
                          </a:rPr>
                          <a:t>*</a:t>
                        </a:r>
                        <a:endParaRPr lang="en-US" sz="1400" dirty="0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191" name="OTLSHAPE_T_590bbf8780604149bf99e148daf36af4_Title"/>
                      <p:cNvSpPr txBox="1"/>
                      <p:nvPr>
                        <p:custDataLst>
                          <p:tags r:id="rId88"/>
                        </p:custDataLst>
                      </p:nvPr>
                    </p:nvSpPr>
                    <p:spPr>
                      <a:xfrm>
                        <a:off x="811231" y="741509"/>
                        <a:ext cx="407995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19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STD (7)</a:t>
                        </a:r>
                      </a:p>
                    </p:txBody>
                  </p:sp>
                  <p:sp>
                    <p:nvSpPr>
                      <p:cNvPr id="2199" name="OTLSHAPE_T_226f2f052a4b49cbbc1efc49839f4d3e_Title"/>
                      <p:cNvSpPr txBox="1"/>
                      <p:nvPr>
                        <p:custDataLst>
                          <p:tags r:id="rId89"/>
                        </p:custDataLst>
                      </p:nvPr>
                    </p:nvSpPr>
                    <p:spPr>
                      <a:xfrm>
                        <a:off x="883760" y="1112691"/>
                        <a:ext cx="330124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23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CS (1)</a:t>
                        </a:r>
                      </a:p>
                    </p:txBody>
                  </p:sp>
                  <p:sp>
                    <p:nvSpPr>
                      <p:cNvPr id="2232" name="OTLSHAPE_T_dc450f0972594db5b1cf892f13f19732_Shape"/>
                      <p:cNvSpPr/>
                      <p:nvPr>
                        <p:custDataLst>
                          <p:tags r:id="rId90"/>
                        </p:custDataLst>
                      </p:nvPr>
                    </p:nvSpPr>
                    <p:spPr>
                      <a:xfrm>
                        <a:off x="1287057" y="2988832"/>
                        <a:ext cx="2499974" cy="308438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239" name="OTLSHAPE_T_dc450f0972594db5b1cf892f13f19732_Title"/>
                      <p:cNvSpPr txBox="1"/>
                      <p:nvPr>
                        <p:custDataLst>
                          <p:tags r:id="rId91"/>
                        </p:custDataLst>
                      </p:nvPr>
                    </p:nvSpPr>
                    <p:spPr>
                      <a:xfrm>
                        <a:off x="679476" y="3023384"/>
                        <a:ext cx="558800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7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RIBD (7)</a:t>
                        </a:r>
                      </a:p>
                    </p:txBody>
                  </p:sp>
                  <p:sp>
                    <p:nvSpPr>
                      <p:cNvPr id="2240" name="OTLSHAPE_T_1603cf796bcf4a99a08e9a936ee3100a_Shape"/>
                      <p:cNvSpPr/>
                      <p:nvPr>
                        <p:custDataLst>
                          <p:tags r:id="rId92"/>
                        </p:custDataLst>
                      </p:nvPr>
                    </p:nvSpPr>
                    <p:spPr>
                      <a:xfrm>
                        <a:off x="1294434" y="3370392"/>
                        <a:ext cx="3170259" cy="316819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247" name="OTLSHAPE_T_1603cf796bcf4a99a08e9a936ee3100a_Title"/>
                      <p:cNvSpPr txBox="1"/>
                      <p:nvPr>
                        <p:custDataLst>
                          <p:tags r:id="rId93"/>
                        </p:custDataLst>
                      </p:nvPr>
                    </p:nvSpPr>
                    <p:spPr>
                      <a:xfrm>
                        <a:off x="493084" y="3410903"/>
                        <a:ext cx="744660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8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MALARIA (1)</a:t>
                        </a:r>
                      </a:p>
                    </p:txBody>
                  </p:sp>
                  <p:sp>
                    <p:nvSpPr>
                      <p:cNvPr id="2248" name="OTLSHAPE_T_c55e94c5e22c4998ac839a8cb6e8281d_Shape"/>
                      <p:cNvSpPr/>
                      <p:nvPr>
                        <p:custDataLst>
                          <p:tags r:id="rId94"/>
                        </p:custDataLst>
                      </p:nvPr>
                    </p:nvSpPr>
                    <p:spPr>
                      <a:xfrm>
                        <a:off x="1287054" y="3736937"/>
                        <a:ext cx="3721216" cy="308255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255" name="OTLSHAPE_T_c55e94c5e22c4998ac839a8cb6e8281d_Title"/>
                      <p:cNvSpPr txBox="1"/>
                      <p:nvPr>
                        <p:custDataLst>
                          <p:tags r:id="rId95"/>
                        </p:custDataLst>
                      </p:nvPr>
                    </p:nvSpPr>
                    <p:spPr>
                      <a:xfrm>
                        <a:off x="341637" y="3772522"/>
                        <a:ext cx="902989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8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BABESIOSIS (1)</a:t>
                        </a:r>
                      </a:p>
                    </p:txBody>
                  </p:sp>
                  <p:sp>
                    <p:nvSpPr>
                      <p:cNvPr id="2256" name="OTLSHAPE_T_34843f69f9b145f9a7c1592afa95c41d_Shape"/>
                      <p:cNvSpPr/>
                      <p:nvPr>
                        <p:custDataLst>
                          <p:tags r:id="rId96"/>
                        </p:custDataLst>
                      </p:nvPr>
                    </p:nvSpPr>
                    <p:spPr>
                      <a:xfrm>
                        <a:off x="1287055" y="4118196"/>
                        <a:ext cx="4554474" cy="317615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263" name="OTLSHAPE_T_34843f69f9b145f9a7c1592afa95c41d_Title"/>
                      <p:cNvSpPr txBox="1"/>
                      <p:nvPr>
                        <p:custDataLst>
                          <p:tags r:id="rId97"/>
                        </p:custDataLst>
                      </p:nvPr>
                    </p:nvSpPr>
                    <p:spPr>
                      <a:xfrm>
                        <a:off x="493084" y="4180000"/>
                        <a:ext cx="751543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12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MEASLES (1)</a:t>
                        </a:r>
                      </a:p>
                    </p:txBody>
                  </p:sp>
                  <p:sp>
                    <p:nvSpPr>
                      <p:cNvPr id="2264" name="OTLSHAPE_T_f003ba7d17d44b8397e556a9b999090b_Shape"/>
                      <p:cNvSpPr/>
                      <p:nvPr>
                        <p:custDataLst>
                          <p:tags r:id="rId98"/>
                        </p:custDataLst>
                      </p:nvPr>
                    </p:nvSpPr>
                    <p:spPr>
                      <a:xfrm>
                        <a:off x="1287057" y="4513860"/>
                        <a:ext cx="5234979" cy="329704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271" name="OTLSHAPE_T_f003ba7d17d44b8397e556a9b999090b_Title"/>
                      <p:cNvSpPr txBox="1"/>
                      <p:nvPr>
                        <p:custDataLst>
                          <p:tags r:id="rId99"/>
                        </p:custDataLst>
                      </p:nvPr>
                    </p:nvSpPr>
                    <p:spPr>
                      <a:xfrm>
                        <a:off x="493084" y="4557093"/>
                        <a:ext cx="745192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7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RUBELLA (1)</a:t>
                        </a:r>
                      </a:p>
                    </p:txBody>
                  </p:sp>
                  <p:sp>
                    <p:nvSpPr>
                      <p:cNvPr id="2272" name="OTLSHAPE_T_2aed876a52bc43f88442164422980f5c_Shape"/>
                      <p:cNvSpPr/>
                      <p:nvPr>
                        <p:custDataLst>
                          <p:tags r:id="rId100"/>
                        </p:custDataLst>
                      </p:nvPr>
                    </p:nvSpPr>
                    <p:spPr>
                      <a:xfrm>
                        <a:off x="1287055" y="4890260"/>
                        <a:ext cx="5242078" cy="323900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279" name="OTLSHAPE_T_2aed876a52bc43f88442164422980f5c_Title"/>
                      <p:cNvSpPr txBox="1"/>
                      <p:nvPr>
                        <p:custDataLst>
                          <p:tags r:id="rId101"/>
                        </p:custDataLst>
                      </p:nvPr>
                    </p:nvSpPr>
                    <p:spPr>
                      <a:xfrm>
                        <a:off x="851002" y="4943117"/>
                        <a:ext cx="392231" cy="2266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20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CRS (1)</a:t>
                        </a:r>
                      </a:p>
                    </p:txBody>
                  </p:sp>
                  <p:sp>
                    <p:nvSpPr>
                      <p:cNvPr id="135" name="Diamond 134" descr="Purple diamond marking Rubella on the Timeline in March identifying a ilot test ready guide.&#10;" title="Purple diamond marking Rubella on the Timeline "/>
                      <p:cNvSpPr/>
                      <p:nvPr/>
                    </p:nvSpPr>
                    <p:spPr>
                      <a:xfrm>
                        <a:off x="1949143" y="4519446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CC00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36" name="Diamond 135" descr="Purple diamond marking CRS on the Timeline in March identifying a ilot test ready guide.&#10;" title="Purple diamond marking CRS on the Timeline"/>
                      <p:cNvSpPr/>
                      <p:nvPr/>
                    </p:nvSpPr>
                    <p:spPr>
                      <a:xfrm>
                        <a:off x="1949143" y="4908801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CC00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37" name="Diamond 136" descr="Purple diamond marking Measles on the Timeline in March identifying a ilot test ready guide.&#10;" title="Purple diamond marking Measles on the Timeline"/>
                      <p:cNvSpPr/>
                      <p:nvPr/>
                    </p:nvSpPr>
                    <p:spPr>
                      <a:xfrm>
                        <a:off x="1949144" y="4120949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CC00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184" name="OTLSHAPE_T_590bbf8780604149bf99e148daf36af4_Shape" descr="Blue Oval STD Timeline identifying case notifications accepted in March.&#10;" title="Blue Oval STD Timeline March"/>
                      <p:cNvSpPr/>
                      <p:nvPr>
                        <p:custDataLst>
                          <p:tags r:id="rId102"/>
                        </p:custDataLst>
                      </p:nvPr>
                    </p:nvSpPr>
                    <p:spPr>
                      <a:xfrm>
                        <a:off x="1287056" y="699482"/>
                        <a:ext cx="585456" cy="317744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2192" name="OTLSHAPE_T_226f2f052a4b49cbbc1efc49839f4d3e_Shape" descr="Congenital Syphilis (CS) Timeline in March identifying the case notifications accepted." title="Congenital Syphilis (CS) Timeline March"/>
                      <p:cNvSpPr/>
                      <p:nvPr>
                        <p:custDataLst>
                          <p:tags r:id="rId103"/>
                        </p:custDataLst>
                      </p:nvPr>
                    </p:nvSpPr>
                    <p:spPr>
                      <a:xfrm>
                        <a:off x="1287056" y="1072613"/>
                        <a:ext cx="585456" cy="316152"/>
                      </a:xfrm>
                      <a:prstGeom prst="roundRect">
                        <a:avLst>
                          <a:gd name="adj" fmla="val 100000"/>
                        </a:avLst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 w="12700" cap="flat" cmpd="sng" algn="ctr">
                        <a:noFill/>
                        <a:prstDash val="solid"/>
                        <a:miter lim="800000"/>
                      </a:ln>
                      <a:effectLst>
                        <a:outerShdw>
                          <a:scrgbClr r="0" g="0" b="0">
                            <a:alpha val="50000"/>
                          </a:scrgbClr>
                        </a:outerShdw>
                      </a:effectLst>
                      <a:extLst>
                        <a:ext uri="{53640926-AAD7-44D8-BBD7-CCE9431645EC}">
                          <a14:shadowObscured xmlns:a14="http://schemas.microsoft.com/office/drawing/2010/main" val="1"/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41" name="Diamond 140" descr="Green diamond on the STD timeline identifying the acceptance of case notifications.&#10;" title="Green Diamond STD March"/>
                      <p:cNvSpPr/>
                      <p:nvPr/>
                    </p:nvSpPr>
                    <p:spPr>
                      <a:xfrm>
                        <a:off x="1594420" y="703662"/>
                        <a:ext cx="232419" cy="306307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grpSp>
                    <p:nvGrpSpPr>
                      <p:cNvPr id="8" name="Group 7"/>
                      <p:cNvGrpSpPr/>
                      <p:nvPr/>
                    </p:nvGrpSpPr>
                    <p:grpSpPr>
                      <a:xfrm>
                        <a:off x="733168" y="2606869"/>
                        <a:ext cx="2379840" cy="321941"/>
                        <a:chOff x="722288" y="1462599"/>
                        <a:chExt cx="2379840" cy="321941"/>
                      </a:xfrm>
                    </p:grpSpPr>
                    <p:sp>
                      <p:nvSpPr>
                        <p:cNvPr id="2200" name="OTLSHAPE_T_e4fd3ae066c147dba1b796a466eaabf1_Shape"/>
                        <p:cNvSpPr/>
                        <p:nvPr>
                          <p:custDataLst>
                            <p:tags r:id="rId116"/>
                          </p:custDataLst>
                        </p:nvPr>
                      </p:nvSpPr>
                      <p:spPr>
                        <a:xfrm>
                          <a:off x="1287054" y="1462599"/>
                          <a:ext cx="1815074" cy="321941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2207" name="OTLSHAPE_T_e4fd3ae066c147dba1b796a466eaabf1_Title"/>
                        <p:cNvSpPr txBox="1"/>
                        <p:nvPr>
                          <p:custDataLst>
                            <p:tags r:id="rId117"/>
                          </p:custDataLst>
                        </p:nvPr>
                      </p:nvSpPr>
                      <p:spPr>
                        <a:xfrm>
                          <a:off x="722288" y="1504628"/>
                          <a:ext cx="496938" cy="22669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11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FDD (11)</a:t>
                          </a:r>
                        </a:p>
                      </p:txBody>
                    </p:sp>
                    <p:sp>
                      <p:nvSpPr>
                        <p:cNvPr id="143" name="Diamond 142" descr="Green diamond marking FDD on the Timeline in April accepting the case notifications." title="Green Diamond Marking FDD on Timeline"/>
                        <p:cNvSpPr/>
                        <p:nvPr/>
                      </p:nvSpPr>
                      <p:spPr>
                        <a:xfrm>
                          <a:off x="2823687" y="1478234"/>
                          <a:ext cx="225779" cy="306306"/>
                        </a:xfrm>
                        <a:prstGeom prst="diamond">
                          <a:avLst/>
                        </a:prstGeom>
                        <a:solidFill>
                          <a:srgbClr val="00B05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</p:grpSp>
                  <p:grpSp>
                    <p:nvGrpSpPr>
                      <p:cNvPr id="5" name="Group 4"/>
                      <p:cNvGrpSpPr/>
                      <p:nvPr/>
                    </p:nvGrpSpPr>
                    <p:grpSpPr>
                      <a:xfrm>
                        <a:off x="397757" y="1456712"/>
                        <a:ext cx="2539459" cy="1075185"/>
                        <a:chOff x="396103" y="1844158"/>
                        <a:chExt cx="2539459" cy="1075185"/>
                      </a:xfrm>
                    </p:grpSpPr>
                    <p:sp>
                      <p:nvSpPr>
                        <p:cNvPr id="2208" name="OTLSHAPE_T_b242ef8825584e75b42fa66aeb5f1d27_Shape"/>
                        <p:cNvSpPr/>
                        <p:nvPr>
                          <p:custDataLst>
                            <p:tags r:id="rId110"/>
                          </p:custDataLst>
                        </p:nvPr>
                      </p:nvSpPr>
                      <p:spPr>
                        <a:xfrm>
                          <a:off x="1287055" y="1844158"/>
                          <a:ext cx="1141430" cy="315760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2215" name="OTLSHAPE_T_b242ef8825584e75b42fa66aeb5f1d27_Title"/>
                        <p:cNvSpPr txBox="1"/>
                        <p:nvPr>
                          <p:custDataLst>
                            <p:tags r:id="rId111"/>
                          </p:custDataLst>
                        </p:nvPr>
                      </p:nvSpPr>
                      <p:spPr>
                        <a:xfrm>
                          <a:off x="551619" y="1886185"/>
                          <a:ext cx="670265" cy="22669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11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MUMPS (1)</a:t>
                          </a:r>
                        </a:p>
                      </p:txBody>
                    </p:sp>
                    <p:sp>
                      <p:nvSpPr>
                        <p:cNvPr id="2216" name="OTLSHAPE_T_311e97b603ea44a6b1cca7d42b71f6e9_Shape"/>
                        <p:cNvSpPr/>
                        <p:nvPr>
                          <p:custDataLst>
                            <p:tags r:id="rId112"/>
                          </p:custDataLst>
                        </p:nvPr>
                      </p:nvSpPr>
                      <p:spPr>
                        <a:xfrm>
                          <a:off x="1287056" y="2219733"/>
                          <a:ext cx="1141430" cy="330383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2223" name="OTLSHAPE_T_311e97b603ea44a6b1cca7d42b71f6e9_Title"/>
                        <p:cNvSpPr txBox="1"/>
                        <p:nvPr>
                          <p:custDataLst>
                            <p:tags r:id="rId113"/>
                          </p:custDataLst>
                        </p:nvPr>
                      </p:nvSpPr>
                      <p:spPr>
                        <a:xfrm>
                          <a:off x="396103" y="2256901"/>
                          <a:ext cx="825781" cy="22669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8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PERTUSSIS (1)</a:t>
                          </a:r>
                        </a:p>
                      </p:txBody>
                    </p:sp>
                    <p:sp>
                      <p:nvSpPr>
                        <p:cNvPr id="2224" name="OTLSHAPE_T_6eab57531e954281aa5808f1b3b9139b_Shape"/>
                        <p:cNvSpPr/>
                        <p:nvPr>
                          <p:custDataLst>
                            <p:tags r:id="rId114"/>
                          </p:custDataLst>
                        </p:nvPr>
                      </p:nvSpPr>
                      <p:spPr>
                        <a:xfrm>
                          <a:off x="1287056" y="2601554"/>
                          <a:ext cx="1648506" cy="317789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2231" name="OTLSHAPE_T_6eab57531e954281aa5808f1b3b9139b_Title"/>
                        <p:cNvSpPr txBox="1"/>
                        <p:nvPr>
                          <p:custDataLst>
                            <p:tags r:id="rId115"/>
                          </p:custDataLst>
                        </p:nvPr>
                      </p:nvSpPr>
                      <p:spPr>
                        <a:xfrm>
                          <a:off x="407474" y="2648817"/>
                          <a:ext cx="825529" cy="22669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12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VARICELLA (1)</a:t>
                          </a:r>
                        </a:p>
                      </p:txBody>
                    </p:sp>
                    <p:sp>
                      <p:nvSpPr>
                        <p:cNvPr id="147" name="Diamond 146" descr="Green diamond marking Mumps Timeline in March accepting the case notifications.&#10;" title="Green diamond marking Mumps on Timeline "/>
                        <p:cNvSpPr/>
                        <p:nvPr/>
                      </p:nvSpPr>
                      <p:spPr>
                        <a:xfrm>
                          <a:off x="2136333" y="1855324"/>
                          <a:ext cx="225779" cy="288546"/>
                        </a:xfrm>
                        <a:prstGeom prst="diamond">
                          <a:avLst/>
                        </a:prstGeom>
                        <a:solidFill>
                          <a:srgbClr val="00B05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150" name="Diamond 149" descr="Green diamond marking Varicella on the Timeline in April accepting the case notifications.&#10;" title="Green Diamond Marking Varicella on Timeline"/>
                        <p:cNvSpPr/>
                        <p:nvPr/>
                      </p:nvSpPr>
                      <p:spPr>
                        <a:xfrm>
                          <a:off x="2645338" y="2603335"/>
                          <a:ext cx="225779" cy="306308"/>
                        </a:xfrm>
                        <a:prstGeom prst="diamond">
                          <a:avLst/>
                        </a:prstGeom>
                        <a:solidFill>
                          <a:srgbClr val="00B05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</p:grpSp>
                  <p:sp>
                    <p:nvSpPr>
                      <p:cNvPr id="152" name="Diamond 151" descr="Green diamond marking Malaria on the Timeline in August accepting the case notifications.&#10;" title="Green diamond marking Malaria on the Timeline"/>
                      <p:cNvSpPr/>
                      <p:nvPr/>
                    </p:nvSpPr>
                    <p:spPr>
                      <a:xfrm>
                        <a:off x="4159542" y="3382184"/>
                        <a:ext cx="225779" cy="299626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54" name="Diamond 153" descr="Green diamond marking Babesiosis on the Timeline in September for case notification acceptance.&#10;" title="Green diamond marking Babesiosis on the Timeline"/>
                      <p:cNvSpPr/>
                      <p:nvPr/>
                    </p:nvSpPr>
                    <p:spPr>
                      <a:xfrm>
                        <a:off x="4714261" y="3741847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grpSp>
                    <p:nvGrpSpPr>
                      <p:cNvPr id="6" name="Group 5"/>
                      <p:cNvGrpSpPr/>
                      <p:nvPr/>
                    </p:nvGrpSpPr>
                    <p:grpSpPr>
                      <a:xfrm>
                        <a:off x="188259" y="5666367"/>
                        <a:ext cx="7051203" cy="332183"/>
                        <a:chOff x="1689953" y="6100465"/>
                        <a:chExt cx="6649800" cy="275544"/>
                      </a:xfrm>
                    </p:grpSpPr>
                    <p:sp>
                      <p:nvSpPr>
                        <p:cNvPr id="2288" name="OTLSHAPE_T_c8f3135cd5e44c039e62a1dc5bbcd6f4_Shape"/>
                        <p:cNvSpPr/>
                        <p:nvPr>
                          <p:custDataLst>
                            <p:tags r:id="rId108"/>
                          </p:custDataLst>
                        </p:nvPr>
                      </p:nvSpPr>
                      <p:spPr>
                        <a:xfrm>
                          <a:off x="2736456" y="6100465"/>
                          <a:ext cx="5603297" cy="275544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2295" name="OTLSHAPE_T_c8f3135cd5e44c039e62a1dc5bbcd6f4_Title"/>
                        <p:cNvSpPr txBox="1"/>
                        <p:nvPr>
                          <p:custDataLst>
                            <p:tags r:id="rId109"/>
                          </p:custDataLst>
                        </p:nvPr>
                      </p:nvSpPr>
                      <p:spPr>
                        <a:xfrm>
                          <a:off x="1689953" y="6128740"/>
                          <a:ext cx="1020111" cy="1880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19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TRICHINELLOSIS (1)</a:t>
                          </a:r>
                        </a:p>
                      </p:txBody>
                    </p:sp>
                    <p:sp>
                      <p:nvSpPr>
                        <p:cNvPr id="139" name="Diamond 138" descr="Purple diamond marking Trichinellosis on the Timeline in March identifying pilot test ready guide." title="Purple diamond marking Trichinellosis on the Timeline"/>
                        <p:cNvSpPr/>
                        <p:nvPr/>
                      </p:nvSpPr>
                      <p:spPr>
                        <a:xfrm>
                          <a:off x="3587441" y="6102643"/>
                          <a:ext cx="216769" cy="268764"/>
                        </a:xfrm>
                        <a:prstGeom prst="diamond">
                          <a:avLst/>
                        </a:prstGeom>
                        <a:solidFill>
                          <a:srgbClr val="CC00FF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</p:grpSp>
                  <p:grpSp>
                    <p:nvGrpSpPr>
                      <p:cNvPr id="7" name="Group 6"/>
                      <p:cNvGrpSpPr/>
                      <p:nvPr/>
                    </p:nvGrpSpPr>
                    <p:grpSpPr>
                      <a:xfrm>
                        <a:off x="639477" y="5271817"/>
                        <a:ext cx="5501853" cy="337851"/>
                        <a:chOff x="904635" y="5663331"/>
                        <a:chExt cx="5358086" cy="332491"/>
                      </a:xfrm>
                    </p:grpSpPr>
                    <p:sp>
                      <p:nvSpPr>
                        <p:cNvPr id="2280" name="OTLSHAPE_T_85d9bc26d88c4733a8fcccfb972fb18e_Shape"/>
                        <p:cNvSpPr/>
                        <p:nvPr>
                          <p:custDataLst>
                            <p:tags r:id="rId106"/>
                          </p:custDataLst>
                        </p:nvPr>
                      </p:nvSpPr>
                      <p:spPr>
                        <a:xfrm>
                          <a:off x="1545884" y="5663331"/>
                          <a:ext cx="4716837" cy="315608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2287" name="OTLSHAPE_T_85d9bc26d88c4733a8fcccfb972fb18e_Title"/>
                        <p:cNvSpPr txBox="1"/>
                        <p:nvPr>
                          <p:custDataLst>
                            <p:tags r:id="rId107"/>
                          </p:custDataLst>
                        </p:nvPr>
                      </p:nvSpPr>
                      <p:spPr>
                        <a:xfrm>
                          <a:off x="904635" y="5723300"/>
                          <a:ext cx="589336" cy="22309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16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CP-CRE (3)</a:t>
                          </a:r>
                        </a:p>
                      </p:txBody>
                    </p:sp>
                    <p:sp>
                      <p:nvSpPr>
                        <p:cNvPr id="138" name="Diamond 137" descr="Purple diamond marking CP-CRE on the Timeline in June identifying pilot test ready guide." title="Purple diamond marking CP-CRE on the Timeline"/>
                        <p:cNvSpPr/>
                        <p:nvPr/>
                      </p:nvSpPr>
                      <p:spPr>
                        <a:xfrm>
                          <a:off x="3602910" y="5689515"/>
                          <a:ext cx="225779" cy="306307"/>
                        </a:xfrm>
                        <a:prstGeom prst="diamond">
                          <a:avLst/>
                        </a:prstGeom>
                        <a:solidFill>
                          <a:srgbClr val="CC00FF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  <p:sp>
                      <p:nvSpPr>
                        <p:cNvPr id="158" name="Diamond 157" descr="Green diamond marking CP-CRE on the Timeline in November for acceptance of case notifications.&#10;" title="Green diamond marking CP-CRE on the Timeline "/>
                        <p:cNvSpPr/>
                        <p:nvPr/>
                      </p:nvSpPr>
                      <p:spPr>
                        <a:xfrm>
                          <a:off x="6004098" y="5672632"/>
                          <a:ext cx="225779" cy="306308"/>
                        </a:xfrm>
                        <a:prstGeom prst="diamond">
                          <a:avLst/>
                        </a:prstGeom>
                        <a:solidFill>
                          <a:srgbClr val="00B05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</p:grpSp>
                  <p:sp>
                    <p:nvSpPr>
                      <p:cNvPr id="161" name="Diamond 160" descr="Green diamond marking Measles on the Timeline in November for case notification acceptance.&#10;" title="Green diamond marking Measles on the Timeline"/>
                      <p:cNvSpPr/>
                      <p:nvPr/>
                    </p:nvSpPr>
                    <p:spPr>
                      <a:xfrm>
                        <a:off x="5580037" y="4122331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63" name="Diamond 162" descr="Green diamond marking Rubella on the Timeline in December for case notification acceptance.&#10;&#10;" title="Green diamond marking Rubella on the Timeline "/>
                      <p:cNvSpPr/>
                      <p:nvPr/>
                    </p:nvSpPr>
                    <p:spPr>
                      <a:xfrm>
                        <a:off x="6222341" y="4520613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65" name="Diamond 164" descr="Green diamond marking CRS on the Timeline in December for case notification acceptance." title="Green diamond marking CRS on the Timeline "/>
                      <p:cNvSpPr/>
                      <p:nvPr/>
                    </p:nvSpPr>
                    <p:spPr>
                      <a:xfrm>
                        <a:off x="6222341" y="4896439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341637" y="6067975"/>
                        <a:ext cx="6187497" cy="322341"/>
                        <a:chOff x="1819095" y="6446159"/>
                        <a:chExt cx="6187497" cy="322341"/>
                      </a:xfrm>
                    </p:grpSpPr>
                    <p:sp>
                      <p:nvSpPr>
                        <p:cNvPr id="2303" name="OTLSHAPE_T_60f5e6f864ac49d8bd2a47a30a609227_Title"/>
                        <p:cNvSpPr txBox="1"/>
                        <p:nvPr>
                          <p:custDataLst>
                            <p:tags r:id="rId104"/>
                          </p:custDataLst>
                        </p:nvPr>
                      </p:nvSpPr>
                      <p:spPr>
                        <a:xfrm>
                          <a:off x="1819095" y="6483049"/>
                          <a:ext cx="927100" cy="22669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/>
                        <a:p>
                          <a:pPr algn="r" defTabSz="914377">
                            <a:defRPr/>
                          </a:pPr>
                          <a:r>
                            <a:rPr lang="en-US" sz="1100" b="1" spc="-7" dirty="0">
                              <a:solidFill>
                                <a:prstClr val="black"/>
                              </a:solidFill>
                              <a:latin typeface="Calibri" panose="020F0502020204030204" pitchFamily="34" charset="0"/>
                            </a:rPr>
                            <a:t>TB with LTBI (2)</a:t>
                          </a:r>
                        </a:p>
                      </p:txBody>
                    </p:sp>
                    <p:sp>
                      <p:nvSpPr>
                        <p:cNvPr id="2296" name="OTLSHAPE_T_60f5e6f864ac49d8bd2a47a30a609227_Shape"/>
                        <p:cNvSpPr/>
                        <p:nvPr>
                          <p:custDataLst>
                            <p:tags r:id="rId105"/>
                          </p:custDataLst>
                        </p:nvPr>
                      </p:nvSpPr>
                      <p:spPr>
                        <a:xfrm>
                          <a:off x="2775390" y="6446159"/>
                          <a:ext cx="5231202" cy="322341"/>
                        </a:xfrm>
                        <a:prstGeom prst="roundRect">
                          <a:avLst>
                            <a:gd name="adj" fmla="val 100000"/>
                          </a:avLst>
                        </a:prstGeom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n w="12700" cap="flat" cmpd="sng" algn="ctr">
                          <a:noFill/>
                          <a:prstDash val="solid"/>
                          <a:miter lim="800000"/>
                        </a:ln>
                        <a:effectLst>
                          <a:outerShdw>
                            <a:scrgbClr r="0" g="0" b="0">
                              <a:alpha val="50000"/>
                            </a:scrgbClr>
                          </a:outerShdw>
                        </a:effectLst>
                        <a:extLs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accent1">
                                  <a:shade val="50000"/>
                                </a:schemeClr>
                              </a:solidFill>
                              <a:prstDash val="solid"/>
                              <a:miter lim="800000"/>
                            </a14:hiddenLine>
                          </a:ext>
                          <a:ext uri="{53640926-AAD7-44D8-BBD7-CCE9431645EC}">
                            <a14:shadowObscured xmlns:a14="http://schemas.microsoft.com/office/drawing/2010/main" val="1"/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 defTabSz="914377">
                            <a:defRPr/>
                          </a:pPr>
                          <a:endParaRPr lang="en-US" dirty="0">
                            <a:solidFill>
                              <a:prstClr val="white"/>
                            </a:solidFill>
                            <a:latin typeface="Calibri" panose="020F0502020204030204"/>
                          </a:endParaRPr>
                        </a:p>
                      </p:txBody>
                    </p:sp>
                  </p:grpSp>
                  <p:sp>
                    <p:nvSpPr>
                      <p:cNvPr id="168" name="Diamond 167" descr="Green diamond marking RIBD on the Timeline in June accepting the case notifications." title="Green diamond marking RIBD on Timeline"/>
                      <p:cNvSpPr/>
                      <p:nvPr/>
                    </p:nvSpPr>
                    <p:spPr>
                      <a:xfrm>
                        <a:off x="3490910" y="2992218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70" name="TextBox 169"/>
                      <p:cNvSpPr txBox="1"/>
                      <p:nvPr/>
                    </p:nvSpPr>
                    <p:spPr>
                      <a:xfrm>
                        <a:off x="7184592" y="5591829"/>
                        <a:ext cx="662570" cy="70068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defTabSz="914377">
                          <a:defRPr/>
                        </a:pPr>
                        <a:r>
                          <a:rPr lang="en-US" sz="2800" dirty="0">
                            <a:solidFill>
                              <a:prstClr val="black"/>
                            </a:solidFill>
                            <a:latin typeface="Calibri" panose="020F0502020204030204"/>
                          </a:rPr>
                          <a:t>**</a:t>
                        </a:r>
                      </a:p>
                    </p:txBody>
                  </p:sp>
                  <p:sp>
                    <p:nvSpPr>
                      <p:cNvPr id="171" name="TextBox 170"/>
                      <p:cNvSpPr txBox="1"/>
                      <p:nvPr/>
                    </p:nvSpPr>
                    <p:spPr>
                      <a:xfrm>
                        <a:off x="6459040" y="5957334"/>
                        <a:ext cx="775267" cy="70068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defTabSz="914377">
                          <a:defRPr/>
                        </a:pPr>
                        <a:r>
                          <a:rPr lang="en-US" sz="2800" dirty="0">
                            <a:solidFill>
                              <a:prstClr val="black"/>
                            </a:solidFill>
                            <a:latin typeface="Calibri" panose="020F0502020204030204"/>
                          </a:rPr>
                          <a:t>**</a:t>
                        </a:r>
                      </a:p>
                    </p:txBody>
                  </p:sp>
                  <p:sp>
                    <p:nvSpPr>
                      <p:cNvPr id="181" name="TextBox 180"/>
                      <p:cNvSpPr txBox="1"/>
                      <p:nvPr/>
                    </p:nvSpPr>
                    <p:spPr>
                      <a:xfrm>
                        <a:off x="3765471" y="2914621"/>
                        <a:ext cx="267563" cy="70068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defTabSz="914377">
                          <a:defRPr/>
                        </a:pPr>
                        <a:r>
                          <a:rPr lang="en-US" sz="2800" dirty="0">
                            <a:solidFill>
                              <a:prstClr val="black"/>
                            </a:solidFill>
                            <a:latin typeface="Calibri" panose="020F0502020204030204"/>
                          </a:rPr>
                          <a:t>*</a:t>
                        </a:r>
                        <a:endParaRPr lang="en-US" sz="1400" dirty="0">
                          <a:solidFill>
                            <a:prstClr val="black"/>
                          </a:solidFill>
                          <a:latin typeface="Calibri" panose="020F0502020204030204"/>
                        </a:endParaRPr>
                      </a:p>
                    </p:txBody>
                  </p:sp>
                  <p:sp>
                    <p:nvSpPr>
                      <p:cNvPr id="184" name="Diamond 183" descr="Purple diamond marking RIBD on the Timeline in April identifying a ilot test ready guide." title="Purple diamond marking RIBDon the Timeline"/>
                      <p:cNvSpPr/>
                      <p:nvPr/>
                    </p:nvSpPr>
                    <p:spPr>
                      <a:xfrm>
                        <a:off x="2593621" y="2990963"/>
                        <a:ext cx="225779" cy="306307"/>
                      </a:xfrm>
                      <a:prstGeom prst="diamond">
                        <a:avLst/>
                      </a:prstGeom>
                      <a:solidFill>
                        <a:srgbClr val="CC00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 defTabSz="914377">
                          <a:defRPr/>
                        </a:pPr>
                        <a:endParaRPr lang="en-US" dirty="0">
                          <a:solidFill>
                            <a:prstClr val="white"/>
                          </a:solidFill>
                          <a:latin typeface="Calibri" panose="020F0502020204030204"/>
                        </a:endParaRPr>
                      </a:p>
                    </p:txBody>
                  </p:sp>
                </p:grpSp>
                <p:grpSp>
                  <p:nvGrpSpPr>
                    <p:cNvPr id="12" name="Group 11"/>
                    <p:cNvGrpSpPr/>
                    <p:nvPr/>
                  </p:nvGrpSpPr>
                  <p:grpSpPr>
                    <a:xfrm>
                      <a:off x="327691" y="933168"/>
                      <a:ext cx="952182" cy="696258"/>
                      <a:chOff x="282520" y="763455"/>
                      <a:chExt cx="952182" cy="696258"/>
                    </a:xfrm>
                  </p:grpSpPr>
                  <p:sp>
                    <p:nvSpPr>
                      <p:cNvPr id="164" name="OTLSHAPE_T_590bbf8780604149bf99e148daf36af4_Title"/>
                      <p:cNvSpPr txBox="1"/>
                      <p:nvPr>
                        <p:custDataLst>
                          <p:tags r:id="rId85"/>
                        </p:custDataLst>
                      </p:nvPr>
                    </p:nvSpPr>
                    <p:spPr>
                      <a:xfrm>
                        <a:off x="570946" y="763455"/>
                        <a:ext cx="642591" cy="1946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19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GEN V2 (63)</a:t>
                        </a:r>
                      </a:p>
                    </p:txBody>
                  </p:sp>
                  <p:sp>
                    <p:nvSpPr>
                      <p:cNvPr id="166" name="OTLSHAPE_T_226f2f052a4b49cbbc1efc49839f4d3e_Title"/>
                      <p:cNvSpPr txBox="1"/>
                      <p:nvPr>
                        <p:custDataLst>
                          <p:tags r:id="rId86"/>
                        </p:custDataLst>
                      </p:nvPr>
                    </p:nvSpPr>
                    <p:spPr>
                      <a:xfrm>
                        <a:off x="397410" y="1008402"/>
                        <a:ext cx="816127" cy="1946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23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HEPATITIS (8)</a:t>
                        </a:r>
                      </a:p>
                    </p:txBody>
                  </p:sp>
                  <p:sp>
                    <p:nvSpPr>
                      <p:cNvPr id="180" name="OTLSHAPE_T_b242ef8825584e75b42fa66aeb5f1d27_Title"/>
                      <p:cNvSpPr txBox="1"/>
                      <p:nvPr>
                        <p:custDataLst>
                          <p:tags r:id="rId87"/>
                        </p:custDataLst>
                      </p:nvPr>
                    </p:nvSpPr>
                    <p:spPr>
                      <a:xfrm>
                        <a:off x="282520" y="1265073"/>
                        <a:ext cx="952182" cy="1946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horz" wrap="square" lIns="0" tIns="0" rIns="0" bIns="0" rtlCol="0" anchor="ctr" anchorCtr="0">
                        <a:spAutoFit/>
                      </a:bodyPr>
                      <a:lstStyle/>
                      <a:p>
                        <a:pPr algn="r" defTabSz="914377">
                          <a:defRPr/>
                        </a:pPr>
                        <a:r>
                          <a:rPr lang="en-US" sz="1100" b="1" spc="-1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</a:rPr>
                          <a:t>ARBOVIRAL (39)</a:t>
                        </a:r>
                      </a:p>
                    </p:txBody>
                  </p:sp>
                </p:grpSp>
              </p:grpSp>
              <p:sp>
                <p:nvSpPr>
                  <p:cNvPr id="193" name="Diamond 192" descr="Green diamond marking TB with LTBI on the Timeline in December for acceptance of case notifications.&#10;" title="Green diamond marking TB with LTBI on the Timeline"/>
                  <p:cNvSpPr/>
                  <p:nvPr/>
                </p:nvSpPr>
                <p:spPr>
                  <a:xfrm>
                    <a:off x="7242062" y="6352902"/>
                    <a:ext cx="268172" cy="255354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377">
                      <a:defRPr/>
                    </a:pPr>
                    <a:endParaRPr lang="en-US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194" name="Diamond 193" descr="Green diamond marking Trichinellosis on the Timeline in January, 2019 for acceptance of case notifications.&#10;&#10;" title="Green diamond marking Trichinellosis on the Timeline"/>
                  <p:cNvSpPr/>
                  <p:nvPr/>
                </p:nvSpPr>
                <p:spPr>
                  <a:xfrm>
                    <a:off x="8049012" y="6024102"/>
                    <a:ext cx="268172" cy="255354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377">
                      <a:defRPr/>
                    </a:pPr>
                    <a:endParaRPr lang="en-US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169" name="Diamond 168" descr="Green diamond marking Congenital Syphilis (CS) Timeline in March accepting the case notifications.&#10;" title="Green Diamond CS March Case Notifications"/>
                  <p:cNvSpPr/>
                  <p:nvPr/>
                </p:nvSpPr>
                <p:spPr>
                  <a:xfrm>
                    <a:off x="1859627" y="2247797"/>
                    <a:ext cx="268845" cy="251302"/>
                  </a:xfrm>
                  <a:prstGeom prst="diamond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4377">
                      <a:defRPr/>
                    </a:pPr>
                    <a:endParaRPr lang="en-US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sp>
              <p:nvSpPr>
                <p:cNvPr id="177" name="Diamond 176" descr="Green diamond marking Pertusis on the Timeline in March accepting the case notifications." title="Green Diamond Marking Pertusis on Timeline"/>
                <p:cNvSpPr/>
                <p:nvPr/>
              </p:nvSpPr>
              <p:spPr>
                <a:xfrm>
                  <a:off x="2488385" y="2888490"/>
                  <a:ext cx="261165" cy="251302"/>
                </a:xfrm>
                <a:prstGeom prst="diamond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377">
                    <a:defRPr/>
                  </a:pPr>
                  <a:endParaRPr lang="en-US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78" name="Diamond 177" descr="Purple diamond marking TB with LTBI on the Timeline in April identifying pilot test ready guide." title="Purple diamond marking TB with LTBI on the Timeline"/>
              <p:cNvSpPr/>
              <p:nvPr/>
            </p:nvSpPr>
            <p:spPr>
              <a:xfrm>
                <a:off x="3010716" y="6262694"/>
                <a:ext cx="265878" cy="247005"/>
              </a:xfrm>
              <a:prstGeom prst="diamond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>
                  <a:defRPr/>
                </a:pPr>
                <a:endParaRPr lang="en-US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179" name="OTLSHAPE_T_c8f3135cd5e44c039e62a1dc5bbcd6f4_Shape" descr="Listeriosis with one condition&#10;" title="Listeriosis with one condition"/>
          <p:cNvSpPr/>
          <p:nvPr>
            <p:custDataLst>
              <p:tags r:id="rId78"/>
            </p:custDataLst>
          </p:nvPr>
        </p:nvSpPr>
        <p:spPr>
          <a:xfrm>
            <a:off x="1528393" y="6162437"/>
            <a:ext cx="7605355" cy="238363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7" name="OTLSHAPE_T_c8f3135cd5e44c039e62a1dc5bbcd6f4_Title"/>
          <p:cNvSpPr txBox="1"/>
          <p:nvPr>
            <p:custDataLst>
              <p:tags r:id="rId79"/>
            </p:custDataLst>
          </p:nvPr>
        </p:nvSpPr>
        <p:spPr>
          <a:xfrm>
            <a:off x="244805" y="6187894"/>
            <a:ext cx="1251217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 defTabSz="914377">
              <a:defRPr/>
            </a:pPr>
            <a:r>
              <a:rPr lang="en-US" sz="1100" b="1" spc="-19" dirty="0">
                <a:solidFill>
                  <a:prstClr val="black"/>
                </a:solidFill>
                <a:latin typeface="Calibri" panose="020F0502020204030204" pitchFamily="34" charset="0"/>
              </a:rPr>
              <a:t>LISTERIOSIS (1)</a:t>
            </a:r>
          </a:p>
        </p:txBody>
      </p:sp>
      <p:sp>
        <p:nvSpPr>
          <p:cNvPr id="188" name="Diamond 187" descr="Purple diamond marking Listeriosis on the Timeline in May identifying pilot test ready guide." title="Purple diamond marking Listeriosis on the Timeline"/>
          <p:cNvSpPr/>
          <p:nvPr/>
        </p:nvSpPr>
        <p:spPr>
          <a:xfrm>
            <a:off x="3742923" y="6166581"/>
            <a:ext cx="265879" cy="221299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9" name="OTLSHAPE_T_60f5e6f864ac49d8bd2a47a30a609227_Title"/>
          <p:cNvSpPr txBox="1"/>
          <p:nvPr>
            <p:custDataLst>
              <p:tags r:id="rId80"/>
            </p:custDataLst>
          </p:nvPr>
        </p:nvSpPr>
        <p:spPr>
          <a:xfrm>
            <a:off x="422221" y="6489867"/>
            <a:ext cx="1072401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 defTabSz="914377">
              <a:defRPr/>
            </a:pPr>
            <a:r>
              <a:rPr lang="en-US" sz="1100" b="1" spc="-7" dirty="0">
                <a:solidFill>
                  <a:prstClr val="black"/>
                </a:solidFill>
                <a:latin typeface="Calibri" panose="020F0502020204030204" pitchFamily="34" charset="0"/>
              </a:rPr>
              <a:t>TICKBORNE (?)</a:t>
            </a:r>
          </a:p>
        </p:txBody>
      </p:sp>
      <p:sp>
        <p:nvSpPr>
          <p:cNvPr id="190" name="OTLSHAPE_T_60f5e6f864ac49d8bd2a47a30a609227_Shape" descr="Tickborne with undetermined number of conditions.&#10;" title="Tickborne with undetermined number of conditions"/>
          <p:cNvSpPr/>
          <p:nvPr>
            <p:custDataLst>
              <p:tags r:id="rId81"/>
            </p:custDataLst>
          </p:nvPr>
        </p:nvSpPr>
        <p:spPr>
          <a:xfrm>
            <a:off x="1528394" y="6462321"/>
            <a:ext cx="7944903" cy="239311"/>
          </a:xfrm>
          <a:prstGeom prst="roundRect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1" name="Diamond 190" descr="Green diamond marking Tickborne on the Timeline in March, 2019 for accpetance of case notifications.&#10;" title="Green diamond marking Tickborne on the Timeline"/>
          <p:cNvSpPr/>
          <p:nvPr/>
        </p:nvSpPr>
        <p:spPr>
          <a:xfrm>
            <a:off x="9133747" y="6462321"/>
            <a:ext cx="268172" cy="232415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8" name="Diamond 197" descr="Green diamond marking Listeriosis on the Timeline in March, 2019 for acceptance of case notifications.&#10;" title="Green diamond marking Listeriosis on the Timeline"/>
          <p:cNvSpPr/>
          <p:nvPr/>
        </p:nvSpPr>
        <p:spPr>
          <a:xfrm>
            <a:off x="8813014" y="6166582"/>
            <a:ext cx="268172" cy="232415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9" name="Diamond 198" descr="Purple diamond marking Tickborne on the Timeline in September identifying pilot test ready guide.&#10;" title="Purple diamond marking Tickborne on the Timeline"/>
          <p:cNvSpPr/>
          <p:nvPr/>
        </p:nvSpPr>
        <p:spPr>
          <a:xfrm>
            <a:off x="5322325" y="6467887"/>
            <a:ext cx="265879" cy="228573"/>
          </a:xfrm>
          <a:prstGeom prst="diamond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9062373" y="6084085"/>
            <a:ext cx="309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*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3806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Anticipated NMI MMG Implementation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510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for SAMS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564387"/>
            <a:ext cx="1087755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Jurisdictions will need Secure Access Management Services (SAMS) Level 2 access to use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the Message Validation, Processing, and Provisioning System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MVPS). 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Users With SAMS Level 2 Access: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MVPS SAMS Application Administrator will activate the MVPS link on SAMS for users with the appropriate SAMS access.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Users Without SAMS Level 2 Access: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Jurisdictions may request SAMS access by emailing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edx@cdc.gov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with subject line: SAMS Request Initiation.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Jurisdictions will need to identify a designated proofing agent (authorized badged CDC staff or notary public) to sign and complete the final SAMS application.     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SAMS access is free. 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allow at least 1 full week to receive access. 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review the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MVPS SAMS Guide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found on the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NNDSS Technical Assistance SAMS Training and Resources Page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https://www.cdc.gov/nndss/trc/data-systems/sams.html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for additional information. </a:t>
            </a:r>
          </a:p>
          <a:p>
            <a:pPr marL="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3997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STD and Congenital Syphilis HL7 Case Notification Messages</a:t>
            </a:r>
            <a:br>
              <a:rPr lang="en-US" altLang="en-US" sz="2667" dirty="0"/>
            </a:br>
            <a:endParaRPr lang="en-US" altLang="en-US" sz="2667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599" y="4570022"/>
            <a:ext cx="8534400" cy="183077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70" b="0" dirty="0"/>
              <a:t>Mark Stenger, Epidemiologist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Surveillance and Special Studies Team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Surveillance and Data Management Branch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Division of STD Prevention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National Center for HIV/AIDS, Viral Hepatitis, STD, and TB Prevention</a:t>
            </a:r>
          </a:p>
          <a:p>
            <a:pPr>
              <a:spcBef>
                <a:spcPts val="0"/>
              </a:spcBef>
            </a:pPr>
            <a:r>
              <a:rPr lang="en-US" sz="1870" b="0" dirty="0"/>
              <a:t>Centers for Disease Control and Prevention</a:t>
            </a:r>
          </a:p>
          <a:p>
            <a:pPr>
              <a:spcBef>
                <a:spcPts val="0"/>
              </a:spcBef>
            </a:pPr>
            <a:endParaRPr lang="en-US" sz="1600" b="0" dirty="0"/>
          </a:p>
        </p:txBody>
      </p:sp>
      <p:pic>
        <p:nvPicPr>
          <p:cNvPr id="7172" name="Picture 6" descr="Logos of the United States Department of Health and Human Services and Centers for Disease Control and Preven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515101"/>
            <a:ext cx="254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4271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182747"/>
            <a:ext cx="10972800" cy="5181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>
              <a:buNone/>
            </a:pPr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Several significant enhancements to STD message mapping guide (MMG): 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Epi interpretative section for STD-related risks and disease-specific data in a repeating block and lab interpretive repeating group allowing for capture of multiple anatomic sites of infection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Case sampling flag for local enhanced investigations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Addition of key HIV-related co-morbidity indicators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Addition of ocular, otic, neurologic and late clinical manifestations for syphilis cases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Laboratory reporting template to capture additional laboratory data</a:t>
            </a:r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Addition of provisionally approved sexual orientation and gender identity (SOGI) variables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Programs are strongly encouraged to report SOGI if available in local surveillance data for Office of Management and Budget evaluation/renewal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0" indent="0" defTabSz="1219170">
              <a:buNone/>
            </a:pPr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1770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Implementation Points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05280"/>
            <a:ext cx="10972800" cy="5181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Core patient information should be reported by using generic version 2 (genv2) MMG.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For reporting purposes when using the congenital syphilis MMG, “infant” is the patient reported in the core genv2 part of the record. 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990575" lvl="1" indent="-380990" defTabSz="1219170"/>
            <a:r>
              <a:rPr lang="en-US" sz="2400" dirty="0">
                <a:solidFill>
                  <a:srgbClr val="00040C"/>
                </a:solidFill>
              </a:rPr>
              <a:t>Maternal and infant modifiers for lab data variables are available in the CS MMG to indicate source of laboratory data.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76198" indent="0" defTabSz="1219170">
              <a:buNone/>
            </a:pPr>
            <a:r>
              <a:rPr lang="en-US" sz="2400" dirty="0">
                <a:solidFill>
                  <a:srgbClr val="00040C"/>
                </a:solidFill>
              </a:rPr>
              <a:t>  </a:t>
            </a: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0" indent="0" defTabSz="1219170">
              <a:buNone/>
            </a:pPr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576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Implementation Points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40839"/>
            <a:ext cx="10764644" cy="5181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7F7F7F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1219170"/>
            <a:r>
              <a:rPr lang="en-US" sz="2667" dirty="0">
                <a:solidFill>
                  <a:srgbClr val="00040C"/>
                </a:solidFill>
              </a:rPr>
              <a:t>Multiple anatomic sites of infection for chlamydia and gonorrhea should be reported by using the laboratory interpretive repeating group. This allows multiple laboratory findings for the condition being reported. 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The Specimen Source (LAB165) is needed for gonorrhea and useful for chlamydia. 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For syphilis, coded titers are preferred, in addition to the qualitative results. 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For gonorrhea, an antimicrobial susceptibility repeating group has been added. </a:t>
            </a:r>
          </a:p>
          <a:p>
            <a:pPr marL="990575" lvl="1" indent="-380990" defTabSz="1219170"/>
            <a:r>
              <a:rPr lang="en-US" sz="2133" dirty="0">
                <a:solidFill>
                  <a:srgbClr val="00040C"/>
                </a:solidFill>
              </a:rPr>
              <a:t>Use of the lab template is optional for the STD and CS MMGs.</a:t>
            </a:r>
          </a:p>
          <a:p>
            <a:pPr marL="457189" indent="-457189" defTabSz="1219170"/>
            <a:endParaRPr lang="en-US" sz="2667" dirty="0">
              <a:solidFill>
                <a:srgbClr val="00040C"/>
              </a:solidFill>
            </a:endParaRPr>
          </a:p>
          <a:p>
            <a:pPr marL="0" indent="0" defTabSz="1219170">
              <a:buNone/>
            </a:pPr>
            <a:endParaRPr lang="en-US" sz="2667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457189" indent="-457189" defTabSz="1219170"/>
            <a:endParaRPr lang="en-US" sz="2133" dirty="0">
              <a:solidFill>
                <a:srgbClr val="00040C"/>
              </a:solidFill>
            </a:endParaRPr>
          </a:p>
          <a:p>
            <a:pPr marL="76198" indent="0" defTabSz="1219170">
              <a:buNone/>
            </a:pPr>
            <a:r>
              <a:rPr lang="en-US" sz="2400" dirty="0">
                <a:solidFill>
                  <a:srgbClr val="00040C"/>
                </a:solidFill>
              </a:rPr>
              <a:t>  </a:t>
            </a: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0" indent="0" defTabSz="1219170">
              <a:buNone/>
            </a:pPr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  <a:p>
            <a:pPr marL="457189" indent="-457189" defTabSz="1219170"/>
            <a:endParaRPr lang="en-US" sz="1867" dirty="0">
              <a:solidFill>
                <a:srgbClr val="7F7F7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5180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Sb2FkbWFwIiwiSXNUZW1wbGF0ZSI6ZmFsc2UsIlZlcnNpb24iOnsiJGlkIjoiMiIsIlZlcnNpb24iOiIzLjEuMCIsIk9yaWdpbmFsQXNzZW1ibHlWZXJzaW9uIjoiMy4xNi4wNS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TYsIkciOjE0MywiQiI6MTc4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ywiUXVpY2tQb3NpdGlvbiI6MywiQWJzb2x1dGVQb3NpdGlvbiI6NDk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4LjAsIkhlaWdodCI6MjA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DYWxpYnJpIiwiSXNCb2xkIjp0cnV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x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wLCJGb250TmFtZSI6IkNhbGlicmkiLCJJc0JvbGQiOmZhbHNlLCJJc0l0YWxpYyI6ZmFsc2UsIklzVW5kZXJsaW5lZCI6ZmFsc2UsIlBhcmVudFN0eWxlIjpudWxsfSwiQXV0b1NpemUiOjAsIkZvcmVncm91bmQiOnsiJGlkIjoiNzQiLCJDb2xvciI6eyIkaWQiOiI3NSIsIkEiOjI1NSwiUiI6NjgsIkciOjg0LCJCIjoxMDZ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wIiwiU2hhcGUiOjIsIlNoYXBlVGhpY2tuZXNzIjox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jM3LCJHIjoxMjUsIkIiOjQ5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jM3LCJHIjoxMjUsIkIiOjQ5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IsIkF1dG9EYXRlUmFuZ2UiOnRydWUsIldvcmtpbmdEYXlzIjozMSwiVG9kYXlNYXJrZXJUZXh0IjoiVG9kYXkiLCJBdXRvU2NhbGVUeXBlIjp0cnVlfSwiTWlsZXN0b25lcyI6W10sIlRhc2tzIjpbeyIkaWQiOiIxMjQiLCJHcm91cE5hbWUiOm51bGwsIlN0YXJ0RGF0ZSI6IjIwMTctMTAtMThUMDA6MDA6MDBaIiwiRW5kRGF0ZSI6IjIwMTgtMDItMTlUMjM6NTk6MDBaIiwiUGVyY2VudGFnZUNvbXBsZXRlIjpudWxsLCJTdHlsZSI6eyIkaWQiOiIxMjUiLCJTaGFwZSI6MiwiU2hhcGVUaGlja25lc3MiOjMsIkR1cmF0aW9uRm9ybWF0IjowLCJJbmNsdWRlTm9uV29ya2luZ0RheXNJbkR1cmF0aW9uIjpmYWxzZSwiUGVyY2VudGFnZUNvbXBsZXRlU3R5bGUiOnsiJGlkIjoiMTI2IiwiRm9udFNldHRpbmdzIjp7IiRpZCI6IjEy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EyOCIsIkxpbmVDb2xvciI6bnVsbCwiTGluZVdlaWdodCI6MC4wLCJMaW5lVHlwZSI6MCwiUGFyZW50U3R5bGUiOm51bGx9LCJQYXJlbnRTdHlsZSI6eyIkcmVmIjoiODEifX0sIkR1cmF0aW9uU3R5bGUiOnsiJGlkIjoiMTI5IiwiRm9udFNldHRpbmdzIjp7IiRpZCI6IjEz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EzMSIsIkxpbmVDb2xvciI6bnVsbCwiTGluZVdlaWdodCI6MC4wLCJMaW5lVHlwZSI6MCwiUGFyZW50U3R5bGUiOm51bGx9LCJQYXJlbnRTdHlsZSI6eyIkcmVmIjoiODgifX0sIkhvcml6b250YWxDb25uZWN0b3JTdHlsZSI6eyIkaWQiOiIxMzIiLCJMaW5lQ29sb3IiOnsiJHJlZiI6Ijk2In0sIkxpbmVXZWlnaHQiOjEuMCwiTGluZVR5cGUiOjAsIlBhcmVudFN0eWxlIjp7IiRyZWYiOiI5NSJ9fSwiVmVydGljYWxDb25uZWN0b3JTdHlsZSI6eyIkaWQiOiIxM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zQiLCJNYXJnaW4iOnsiJHJlZiI6IjEwMiJ9LCJQYWRkaW5nIjp7IiRyZWYiOiIxMDMifSwiQmFja2dyb3VuZCI6eyIkaWQiOiIxMzUiLCJDb2xvciI6eyIkaWQiOiIxMzYiLCJBIjoyNTUsIlIiOjkxLCJHIjoxNTUsIkIiOjIxM319LCJJc1Zpc2libGUiOnRydWUsIldpZHRoIjowLjAsIkhlaWdodCI6MjEuOTQyMjA1NDI5MDc3MTQ4LCJCb3JkZXJTdHlsZSI6eyIkaWQiOiIxMzciLCJMaW5lQ29sb3IiOnsiJHJlZiI6IjEwNSJ9LCJMaW5lV2VpZ2h0IjowLjAsIkxpbmVUeXBlIjowLCJQYXJlbnRTdHlsZSI6eyIkcmVmIjoiMTA0In19LCJQYXJlbnRTdHlsZSI6eyIkcmVmIjoiMTAxIn19LCJUaXRsZVN0eWxlIjp7IiRpZCI6IjEzOCIsIkZvbnRTZXR0aW5ncyI6eyIkaWQiOiIxM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TQwIiwiTGluZUNvbG9yIjpudWxsLCJMaW5lV2VpZ2h0IjowLjAsIkxpbmVUeXBlIjowLCJQYXJlbnRTdHlsZSI6bnVsbH0sIlBhcmVudFN0eWxlIjp7IiRyZWYiOiIxMDcifX0sIkRhdGVTdHlsZSI6eyIkaWQiOiIxNDEiLCJGb250U2V0dGluZ3MiOnsiJGlkIjoiMTQ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xNDMiLCJMaW5lQ29sb3IiOm51bGwsIkxpbmVXZWlnaHQiOjAuMCwiTGluZVR5cGUiOjAsIlBhcmVudFN0eWxlIjpudWxsfSwiUGFyZW50U3R5bGUiOnsiJHJlZiI6IjExNCJ9fSwiRGF0ZUZvcm1hdCI6eyIkcmVmIjoiMTIxIn0sIklzVmlzaWJsZSI6dHJ1ZSwiUGFyZW50U3R5bGUiOnsiJHJlZiI6IjgwIn19LCJJbmRleCI6MCwiU21hcnREdXJhdGlvbkFjdGl2YXRlZCI6ZmFsc2UsIkRhdGVGb3JtYXQiOnsiJHJlZiI6IjEyMSJ9LCJJZCI6IjU5MGJiZjg3LTgwNjAtNDE0OS1iZjk5LWUxNDhkYWYzNmFmNCIsIkltcG9ydElkIjoiMSIsIlRpdGxlIjoiU1REIiwiTm90ZSI6bnVsbCwiSHlwZXJsaW5rIjpudWxsLCJJc0NoYW5nZWQiOmZhbHNlLCJJc05ldyI6ZmFsc2V9LHsiJGlkIjoiMTQ0IiwiR3JvdXBOYW1lIjpudWxsLCJTdGFydERhdGUiOiIyMDE3LTEwLTE4VDAwOjAwOjAwWiIsIkVuZERhdGUiOiIyMDE4LTAyLTE5VDIzOjU5OjAwWiIsIlBlcmNlbnRhZ2VDb21wbGV0ZSI6bnVsbCwiU3R5bGUiOnsiJGlkIjoiMTQ1IiwiU2hhcGUiOjIsIlNoYXBlVGhpY2tuZXNzIjozLCJEdXJhdGlvbkZvcm1hdCI6MCwiSW5jbHVkZU5vbldvcmtpbmdEYXlzSW5EdXJhdGlvbiI6ZmFsc2UsIlBlcmNlbnRhZ2VDb21wbGV0ZVN0eWxlIjp7IiRpZCI6IjE0NiIsIkZvbnRTZXR0aW5ncyI6eyIkaWQiOiIxN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NDgiLCJMaW5lQ29sb3IiOm51bGwsIkxpbmVXZWlnaHQiOjAuMCwiTGluZVR5cGUiOjAsIlBhcmVudFN0eWxlIjpudWxsfSwiUGFyZW50U3R5bGUiOnsiJHJlZiI6IjgxIn19LCJEdXJhdGlvblN0eWxlIjp7IiRpZCI6IjE0OSIsIkZvbnRTZXR0aW5ncyI6eyIkaWQiOiIxN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NTEiLCJMaW5lQ29sb3IiOm51bGwsIkxpbmVXZWlnaHQiOjAuMCwiTGluZVR5cGUiOjAsIlBhcmVudFN0eWxlIjpudWxsfSwiUGFyZW50U3R5bGUiOnsiJHJlZiI6Ijg4In19LCJIb3Jpem9udGFsQ29ubmVjdG9yU3R5bGUiOnsiJGlkIjoiMTUyIiwiTGluZUNvbG9yIjp7IiRyZWYiOiI5NiJ9LCJMaW5lV2VpZ2h0IjoxLjAsIkxpbmVUeXBlIjowLCJQYXJlbnRTdHlsZSI6eyIkcmVmIjoiOTUifX0sIlZlcnRpY2FsQ29ubmVjdG9yU3R5bGUiOnsiJGlkIjoiMTU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U0IiwiTWFyZ2luIjp7IiRyZWYiOiIxMDIifSwiUGFkZGluZyI6eyIkcmVmIjoiMTAzIn0sIkJhY2tncm91bmQiOnsiJGlkIjoiMTU1IiwiQ29sb3IiOnsiJGlkIjoiMTU2IiwiQSI6MjU1LCJSIjo5MSwiRyI6MTU1LCJCIjoyMTN9fSwiSXNWaXNpYmxlIjp0cnVlLCJXaWR0aCI6MC4wLCJIZWlnaHQiOjIxLjk0MjIwNTQyOTA3NzE0OCwiQm9yZGVyU3R5bGUiOnsiJGlkIjoiMTU3IiwiTGluZUNvbG9yIjp7IiRyZWYiOiIxMDUifSwiTGluZVdlaWdodCI6MC4wLCJMaW5lVHlwZSI6MCwiUGFyZW50U3R5bGUiOnsiJHJlZiI6IjEwNCJ9fSwiUGFyZW50U3R5bGUiOnsiJHJlZiI6IjEwMSJ9fSwiVGl0bGVTdHlsZSI6eyIkaWQiOiIxNTgiLCJGb250U2V0dGluZ3MiOnsiJGlkIjoiMTU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E2MCIsIkxpbmVDb2xvciI6bnVsbCwiTGluZVdlaWdodCI6MC4wLCJMaW5lVHlwZSI6MCwiUGFyZW50U3R5bGUiOm51bGx9LCJQYXJlbnRTdHlsZSI6eyIkcmVmIjoiMTA3In19LCJEYXRlU3R5bGUiOnsiJGlkIjoiMTYxIiwiRm9udFNldHRpbmdzIjp7IiRpZCI6IjE2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TYzIiwiTGluZUNvbG9yIjpudWxsLCJMaW5lV2VpZ2h0IjowLjAsIkxpbmVUeXBlIjowLCJQYXJlbnRTdHlsZSI6bnVsbH0sIlBhcmVudFN0eWxlIjp7IiRyZWYiOiIxMTQifX0sIkRhdGVGb3JtYXQiOnsiJHJlZiI6IjEyMSJ9LCJJc1Zpc2libGUiOnRydWUsIlBhcmVudFN0eWxlIjp7IiRyZWYiOiI4MCJ9fSwiSW5kZXgiOjEsIlNtYXJ0RHVyYXRpb25BY3RpdmF0ZWQiOmZhbHNlLCJEYXRlRm9ybWF0Ijp7IiRyZWYiOiIxMjEifSwiSWQiOiIyMjZmMmYwNS0yYTRiLTQ5Y2ItYmMxZS1mYzQ5ODM5ZjRkM2UiLCJJbXBvcnRJZCI6IjEiLCJUaXRsZSI6IkNTIiwiTm90ZSI6bnVsbCwiSHlwZXJsaW5rIjpudWxsLCJJc0NoYW5nZWQiOmZhbHNlLCJJc05ldyI6ZmFsc2V9LHsiJGlkIjoiMTY0IiwiR3JvdXBOYW1lIjpudWxsLCJTdGFydERhdGUiOiIyMDE3LTEwLTE4VDAwOjAwOjAwWiIsIkVuZERhdGUiOiIyMDE4LTA1LTI4VDIzOjU5OjAwWiIsIlBlcmNlbnRhZ2VDb21wbGV0ZSI6bnVsbCwiU3R5bGUiOnsiJGlkIjoiMTY1IiwiU2hhcGUiOjIsIlNoYXBlVGhpY2tuZXNzIjozLCJEdXJhdGlvbkZvcm1hdCI6MCwiSW5jbHVkZU5vbldvcmtpbmdEYXlzSW5EdXJhdGlvbiI6ZmFsc2UsIlBlcmNlbnRhZ2VDb21wbGV0ZVN0eWxlIjp7IiRpZCI6IjE2NiIsIkZvbnRTZXR0aW5ncyI6eyIkaWQiOiIxNj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NjgiLCJMaW5lQ29sb3IiOm51bGwsIkxpbmVXZWlnaHQiOjAuMCwiTGluZVR5cGUiOjAsIlBhcmVudFN0eWxlIjpudWxsfSwiUGFyZW50U3R5bGUiOnsiJHJlZiI6IjgxIn19LCJEdXJhdGlvblN0eWxlIjp7IiRpZCI6IjE2OSIsIkZvbnRTZXR0aW5ncyI6eyIkaWQiOiIxNz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NzEiLCJMaW5lQ29sb3IiOm51bGwsIkxpbmVXZWlnaHQiOjAuMCwiTGluZVR5cGUiOjAsIlBhcmVudFN0eWxlIjpudWxsfSwiUGFyZW50U3R5bGUiOnsiJHJlZiI6Ijg4In19LCJIb3Jpem9udGFsQ29ubmVjdG9yU3R5bGUiOnsiJGlkIjoiMTcyIiwiTGluZUNvbG9yIjp7IiRyZWYiOiI5NiJ9LCJMaW5lV2VpZ2h0IjoxLjAsIkxpbmVUeXBlIjowLCJQYXJlbnRTdHlsZSI6eyIkcmVmIjoiOTUifX0sIlZlcnRpY2FsQ29ubmVjdG9yU3R5bGUiOnsiJGlkIjoiMTc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c0IiwiTWFyZ2luIjp7IiRyZWYiOiIxMDIifSwiUGFkZGluZyI6eyIkcmVmIjoiMTAzIn0sIkJhY2tncm91bmQiOnsiJGlkIjoiMTc1IiwiQ29sb3IiOnsiJGlkIjoiMTc2IiwiQSI6MjU1LCJSIjo5MSwiRyI6MTU1LCJCIjoyMTN9fSwiSXNWaXNpYmxlIjp0cnVlLCJXaWR0aCI6MC4wLCJIZWlnaHQiOjIxLjk0MjIwNTQyOTA3NzE0OCwiQm9yZGVyU3R5bGUiOnsiJGlkIjoiMTc3IiwiTGluZUNvbG9yIjp7IiRyZWYiOiIxMDUifSwiTGluZVdlaWdodCI6MC4wLCJMaW5lVHlwZSI6MCwiUGFyZW50U3R5bGUiOnsiJHJlZiI6IjEwNCJ9fSwiUGFyZW50U3R5bGUiOnsiJHJlZiI6IjEwMSJ9fSwiVGl0bGVTdHlsZSI6eyIkaWQiOiIxNzgiLCJGb250U2V0dGluZ3MiOnsiJGlkIjoiMTc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E4MCIsIkxpbmVDb2xvciI6bnVsbCwiTGluZVdlaWdodCI6MC4wLCJMaW5lVHlwZSI6MCwiUGFyZW50U3R5bGUiOm51bGx9LCJQYXJlbnRTdHlsZSI6eyIkcmVmIjoiMTA3In19LCJEYXRlU3R5bGUiOnsiJGlkIjoiMTgxIiwiRm9udFNldHRpbmdzIjp7IiRpZCI6IjE4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TgzIiwiTGluZUNvbG9yIjpudWxsLCJMaW5lV2VpZ2h0IjowLjAsIkxpbmVUeXBlIjowLCJQYXJlbnRTdHlsZSI6bnVsbH0sIlBhcmVudFN0eWxlIjp7IiRyZWYiOiIxMTQifX0sIkRhdGVGb3JtYXQiOnsiJHJlZiI6IjEyMSJ9LCJJc1Zpc2libGUiOnRydWUsIlBhcmVudFN0eWxlIjp7IiRyZWYiOiI4MCJ9fSwiSW5kZXgiOjIsIlNtYXJ0RHVyYXRpb25BY3RpdmF0ZWQiOmZhbHNlLCJEYXRlRm9ybWF0Ijp7IiRyZWYiOiIxMjEifSwiSWQiOiJlNGZkM2FlMC02NmMxLTQ3ZGItYTFiNy05NmE0NjZlYWFiZjEiLCJJbXBvcnRJZCI6IjEiLCJUaXRsZSI6IkZERCIsIk5vdGUiOm51bGwsIkh5cGVybGluayI6bnVsbCwiSXNDaGFuZ2VkIjpmYWxzZSwiSXNOZXciOmZhbHNlfSx7IiRpZCI6IjE4NCIsIkdyb3VwTmFtZSI6bnVsbCwiU3RhcnREYXRlIjoiMjAxNy0xMC0xOFQwMDowMDowMFoiLCJFbmREYXRlIjoiMjAxOC0wNS0yNVQyMzo1OTowMFoiLCJQZXJjZW50YWdlQ29tcGxldGUiOm51bGwsIlN0eWxlIjp7IiRpZCI6IjE4NSIsIlNoYXBlIjoyLCJTaGFwZVRoaWNrbmVzcyI6MywiRHVyYXRpb25Gb3JtYXQiOjAsIkluY2x1ZGVOb25Xb3JraW5nRGF5c0luRHVyYXRpb24iOmZhbHNlLCJQZXJjZW50YWdlQ29tcGxldGVTdHlsZSI6eyIkaWQiOiIxODYiLCJGb250U2V0dGluZ3MiOnsiJGlkIjoiMTg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Tg4IiwiTGluZUNvbG9yIjpudWxsLCJMaW5lV2VpZ2h0IjowLjAsIkxpbmVUeXBlIjowLCJQYXJlbnRTdHlsZSI6bnVsbH0sIlBhcmVudFN0eWxlIjp7IiRyZWYiOiI4MSJ9fSwiRHVyYXRpb25TdHlsZSI6eyIkaWQiOiIxODkiLCJGb250U2V0dGluZ3MiOnsiJGlkIjoiMTk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TkxIiwiTGluZUNvbG9yIjpudWxsLCJMaW5lV2VpZ2h0IjowLjAsIkxpbmVUeXBlIjowLCJQYXJlbnRTdHlsZSI6bnVsbH0sIlBhcmVudFN0eWxlIjp7IiRyZWYiOiI4OCJ9fSwiSG9yaXpvbnRhbENvbm5lY3RvclN0eWxlIjp7IiRpZCI6IjE5MiIsIkxpbmVDb2xvciI6eyIkcmVmIjoiOTYifSwiTGluZVdlaWdodCI6MS4wLCJMaW5lVHlwZSI6MCwiUGFyZW50U3R5bGUiOnsiJHJlZiI6Ijk1In19LCJWZXJ0aWNhbENvbm5lY3RvclN0eWxlIjp7IiRpZCI6IjE5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5NCIsIk1hcmdpbiI6eyIkcmVmIjoiMTAyIn0sIlBhZGRpbmciOnsiJHJlZiI6IjEwMyJ9LCJCYWNrZ3JvdW5kIjp7IiRpZCI6IjE5NSIsIkNvbG9yIjp7IiRpZCI6IjE5NiIsIkEiOjI1NSwiUiI6OTEsIkciOjE1NSwiQiI6MjEzfX0sIklzVmlzaWJsZSI6dHJ1ZSwiV2lkdGgiOjAuMCwiSGVpZ2h0IjoyMS45NDIyMDU0MjkwNzcxNDgsIkJvcmRlclN0eWxlIjp7IiRpZCI6IjE5NyIsIkxpbmVDb2xvciI6eyIkcmVmIjoiMTA1In0sIkxpbmVXZWlnaHQiOjAuMCwiTGluZVR5cGUiOjAsIlBhcmVudFN0eWxlIjp7IiRyZWYiOiIxMDQifX0sIlBhcmVudFN0eWxlIjp7IiRyZWYiOiIxMDEifX0sIlRpdGxlU3R5bGUiOnsiJGlkIjoiMTk4IiwiRm9udFNldHRpbmdzIjp7IiRpZCI6IjE5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yMDAiLCJMaW5lQ29sb3IiOm51bGwsIkxpbmVXZWlnaHQiOjAuMCwiTGluZVR5cGUiOjAsIlBhcmVudFN0eWxlIjpudWxsfSwiUGFyZW50U3R5bGUiOnsiJHJlZiI6IjEwNyJ9fSwiRGF0ZVN0eWxlIjp7IiRpZCI6IjIwMSIsIkZvbnRTZXR0aW5ncyI6eyIkaWQiOiIyM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wMyIsIkxpbmVDb2xvciI6bnVsbCwiTGluZVdlaWdodCI6MC4wLCJMaW5lVHlwZSI6MCwiUGFyZW50U3R5bGUiOm51bGx9LCJQYXJlbnRTdHlsZSI6eyIkcmVmIjoiMTE0In19LCJEYXRlRm9ybWF0Ijp7IiRyZWYiOiIxMjEifSwiSXNWaXNpYmxlIjp0cnVlLCJQYXJlbnRTdHlsZSI6eyIkcmVmIjoiODAifX0sIkluZGV4IjozLCJTbWFydER1cmF0aW9uQWN0aXZhdGVkIjpmYWxzZSwiRGF0ZUZvcm1hdCI6eyIkcmVmIjoiMTIxIn0sIklkIjoiYjI0MmVmODgtMjU1OC00ZTc1LWI0MmYtYTY2YWViNWYxZDI3IiwiSW1wb3J0SWQiOiIxIiwiVGl0bGUiOiJNVU1QUyIsIk5vdGUiOm51bGwsIkh5cGVybGluayI6bnVsbCwiSXNDaGFuZ2VkIjpmYWxzZSwiSXNOZXciOmZhbHNlfSx7IiRpZCI6IjIwNCIsIkdyb3VwTmFtZSI6bnVsbCwiU3RhcnREYXRlIjoiMjAxNy0xMC0xOFQwMDowMDowMFoiLCJFbmREYXRlIjoiMjAxOC0wNi0xOVQyMzo1OTowMFoiLCJQZXJjZW50YWdlQ29tcGxldGUiOm51bGwsIlN0eWxlIjp7IiRpZCI6IjIwNSIsIlNoYXBlIjoyLCJTaGFwZVRoaWNrbmVzcyI6MywiRHVyYXRpb25Gb3JtYXQiOjAsIkluY2x1ZGVOb25Xb3JraW5nRGF5c0luRHVyYXRpb24iOmZhbHNlLCJQZXJjZW50YWdlQ29tcGxldGVTdHlsZSI6eyIkaWQiOiIyMDYiLCJGb250U2V0dGluZ3MiOnsiJGlkIjoiMjA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A4IiwiTGluZUNvbG9yIjpudWxsLCJMaW5lV2VpZ2h0IjowLjAsIkxpbmVUeXBlIjowLCJQYXJlbnRTdHlsZSI6bnVsbH0sIlBhcmVudFN0eWxlIjp7IiRyZWYiOiI4MSJ9fSwiRHVyYXRpb25TdHlsZSI6eyIkaWQiOiIyMDkiLCJGb250U2V0dGluZ3MiOnsiJGlkIjoiMjE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ExIiwiTGluZUNvbG9yIjpudWxsLCJMaW5lV2VpZ2h0IjowLjAsIkxpbmVUeXBlIjowLCJQYXJlbnRTdHlsZSI6bnVsbH0sIlBhcmVudFN0eWxlIjp7IiRyZWYiOiI4OCJ9fSwiSG9yaXpvbnRhbENvbm5lY3RvclN0eWxlIjp7IiRpZCI6IjIxMiIsIkxpbmVDb2xvciI6eyIkcmVmIjoiOTYifSwiTGluZVdlaWdodCI6MS4wLCJMaW5lVHlwZSI6MCwiUGFyZW50U3R5bGUiOnsiJHJlZiI6Ijk1In19LCJWZXJ0aWNhbENvbm5lY3RvclN0eWxlIjp7IiRpZCI6IjIx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IxNCIsIk1hcmdpbiI6eyIkcmVmIjoiMTAyIn0sIlBhZGRpbmciOnsiJHJlZiI6IjEwMyJ9LCJCYWNrZ3JvdW5kIjp7IiRpZCI6IjIxNSIsIkNvbG9yIjp7IiRpZCI6IjIxNiIsIkEiOjI1NSwiUiI6OTEsIkciOjE1NSwiQiI6MjEzfX0sIklzVmlzaWJsZSI6dHJ1ZSwiV2lkdGgiOjAuMCwiSGVpZ2h0IjoyMS45NDIyMDU0MjkwNzcxNDgsIkJvcmRlclN0eWxlIjp7IiRpZCI6IjIxNyIsIkxpbmVDb2xvciI6eyIkcmVmIjoiMTA1In0sIkxpbmVXZWlnaHQiOjAuMCwiTGluZVR5cGUiOjAsIlBhcmVudFN0eWxlIjp7IiRyZWYiOiIxMDQifX0sIlBhcmVudFN0eWxlIjp7IiRyZWYiOiIxMDEifX0sIlRpdGxlU3R5bGUiOnsiJGlkIjoiMjE4IiwiRm9udFNldHRpbmdzIjp7IiRpZCI6IjIx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yMjAiLCJMaW5lQ29sb3IiOm51bGwsIkxpbmVXZWlnaHQiOjAuMCwiTGluZVR5cGUiOjAsIlBhcmVudFN0eWxlIjpudWxsfSwiUGFyZW50U3R5bGUiOnsiJHJlZiI6IjEwNyJ9fSwiRGF0ZVN0eWxlIjp7IiRpZCI6IjIyMSIsIkZvbnRTZXR0aW5ncyI6eyIkaWQiOiIyMj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yMyIsIkxpbmVDb2xvciI6bnVsbCwiTGluZVdlaWdodCI6MC4wLCJMaW5lVHlwZSI6MCwiUGFyZW50U3R5bGUiOm51bGx9LCJQYXJlbnRTdHlsZSI6eyIkcmVmIjoiMTE0In19LCJEYXRlRm9ybWF0Ijp7IiRyZWYiOiIxMjEifSwiSXNWaXNpYmxlIjp0cnVlLCJQYXJlbnRTdHlsZSI6eyIkcmVmIjoiODAifX0sIkluZGV4Ijo0LCJTbWFydER1cmF0aW9uQWN0aXZhdGVkIjpmYWxzZSwiRGF0ZUZvcm1hdCI6eyIkcmVmIjoiMTIxIn0sIklkIjoiMzExZTk3YjYtMDNlYS00NGE2LWIxY2MtYTdkNDJiNzFmNmU5IiwiSW1wb3J0SWQiOiIxIiwiVGl0bGUiOiJQRVJUVVNTSVMiLCJOb3RlIjpudWxsLCJIeXBlcmxpbmsiOm51bGwsIklzQ2hhbmdlZCI6ZmFsc2UsIklzTmV3IjpmYWxzZX0seyIkaWQiOiIyMjQiLCJHcm91cE5hbWUiOm51bGwsIlN0YXJ0RGF0ZSI6IjIwMTctMTAtMThUMDA6MDA6MDBaIiwiRW5kRGF0ZSI6IjIwMTgtMDgtMDNUMjM6NTk6MDBaIiwiUGVyY2VudGFnZUNvbXBsZXRlIjpudWxsLCJTdHlsZSI6eyIkaWQiOiIyMjUiLCJTaGFwZSI6MiwiU2hhcGVUaGlja25lc3MiOjMsIkR1cmF0aW9uRm9ybWF0IjowLCJJbmNsdWRlTm9uV29ya2luZ0RheXNJbkR1cmF0aW9uIjpmYWxzZSwiUGVyY2VudGFnZUNvbXBsZXRlU3R5bGUiOnsiJGlkIjoiMjI2IiwiRm9udFNldHRpbmdzIjp7IiRpZCI6IjIy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yOCIsIkxpbmVDb2xvciI6bnVsbCwiTGluZVdlaWdodCI6MC4wLCJMaW5lVHlwZSI6MCwiUGFyZW50U3R5bGUiOm51bGx9LCJQYXJlbnRTdHlsZSI6eyIkcmVmIjoiODEifX0sIkR1cmF0aW9uU3R5bGUiOnsiJGlkIjoiMjI5IiwiRm9udFNldHRpbmdzIjp7IiRpZCI6IjIz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zMSIsIkxpbmVDb2xvciI6bnVsbCwiTGluZVdlaWdodCI6MC4wLCJMaW5lVHlwZSI6MCwiUGFyZW50U3R5bGUiOm51bGx9LCJQYXJlbnRTdHlsZSI6eyIkcmVmIjoiODgifX0sIkhvcml6b250YWxDb25uZWN0b3JTdHlsZSI6eyIkaWQiOiIyMzIiLCJMaW5lQ29sb3IiOnsiJHJlZiI6Ijk2In0sIkxpbmVXZWlnaHQiOjEuMCwiTGluZVR5cGUiOjAsIlBhcmVudFN0eWxlIjp7IiRyZWYiOiI5NSJ9fSwiVmVydGljYWxDb25uZWN0b3JTdHlsZSI6eyIkaWQiOiIyM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yMzQiLCJNYXJnaW4iOnsiJHJlZiI6IjEwMiJ9LCJQYWRkaW5nIjp7IiRyZWYiOiIxMDMifSwiQmFja2dyb3VuZCI6eyIkaWQiOiIyMzUiLCJDb2xvciI6eyIkaWQiOiIyMzYiLCJBIjoyNTUsIlIiOjkxLCJHIjoxNTUsIkIiOjIxM319LCJJc1Zpc2libGUiOnRydWUsIldpZHRoIjowLjAsIkhlaWdodCI6MjEuOTQyMjA1NDI5MDc3MTQ4LCJCb3JkZXJTdHlsZSI6eyIkaWQiOiIyMzciLCJMaW5lQ29sb3IiOnsiJHJlZiI6IjEwNSJ9LCJMaW5lV2VpZ2h0IjowLjAsIkxpbmVUeXBlIjowLCJQYXJlbnRTdHlsZSI6eyIkcmVmIjoiMTA0In19LCJQYXJlbnRTdHlsZSI6eyIkcmVmIjoiMTAxIn19LCJUaXRsZVN0eWxlIjp7IiRpZCI6IjIzOCIsIkZvbnRTZXR0aW5ncyI6eyIkaWQiOiIyM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jQwIiwiTGluZUNvbG9yIjpudWxsLCJMaW5lV2VpZ2h0IjowLjAsIkxpbmVUeXBlIjowLCJQYXJlbnRTdHlsZSI6bnVsbH0sIlBhcmVudFN0eWxlIjp7IiRyZWYiOiIxMDcifX0sIkRhdGVTdHlsZSI6eyIkaWQiOiIyNDEiLCJGb250U2V0dGluZ3MiOnsiJGlkIjoiMjQ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NDMiLCJMaW5lQ29sb3IiOm51bGwsIkxpbmVXZWlnaHQiOjAuMCwiTGluZVR5cGUiOjAsIlBhcmVudFN0eWxlIjpudWxsfSwiUGFyZW50U3R5bGUiOnsiJHJlZiI6IjExNCJ9fSwiRGF0ZUZvcm1hdCI6eyIkcmVmIjoiMTIxIn0sIklzVmlzaWJsZSI6dHJ1ZSwiUGFyZW50U3R5bGUiOnsiJHJlZiI6IjgwIn19LCJJbmRleCI6NSwiU21hcnREdXJhdGlvbkFjdGl2YXRlZCI6ZmFsc2UsIkRhdGVGb3JtYXQiOnsiJHJlZiI6IjEyMSJ9LCJJZCI6IjZlYWI1NzUzLTFlOTUtNDI4MS1hYTU4LTA4ZjFiM2I5MTM5YiIsIkltcG9ydElkIjoiMSIsIlRpdGxlIjoiVkFSSUNFTExBIiwiTm90ZSI6bnVsbCwiSHlwZXJsaW5rIjpudWxsLCJJc0NoYW5nZWQiOmZhbHNlLCJJc05ldyI6ZmFsc2V9LHsiJGlkIjoiMjQ0IiwiR3JvdXBOYW1lIjpudWxsLCJTdGFydERhdGUiOiIyMDE3LTEwLTE4VDAwOjAwOjAwWiIsIkVuZERhdGUiOiIyMDE4LTEwLTI5VDIzOjU5OjAwWiIsIlBlcmNlbnRhZ2VDb21wbGV0ZSI6bnVsbCwiU3R5bGUiOnsiJGlkIjoiMjQ1IiwiU2hhcGUiOjIsIlNoYXBlVGhpY2tuZXNzIjozLCJEdXJhdGlvbkZvcm1hdCI6MCwiSW5jbHVkZU5vbldvcmtpbmdEYXlzSW5EdXJhdGlvbiI6ZmFsc2UsIlBlcmNlbnRhZ2VDb21wbGV0ZVN0eWxlIjp7IiRpZCI6IjI0NiIsIkZvbnRTZXR0aW5ncyI6eyIkaWQiOiIyN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NDgiLCJMaW5lQ29sb3IiOm51bGwsIkxpbmVXZWlnaHQiOjAuMCwiTGluZVR5cGUiOjAsIlBhcmVudFN0eWxlIjpudWxsfSwiUGFyZW50U3R5bGUiOnsiJHJlZiI6IjgxIn19LCJEdXJhdGlvblN0eWxlIjp7IiRpZCI6IjI0OSIsIkZvbnRTZXR0aW5ncyI6eyIkaWQiOiIyN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NTEiLCJMaW5lQ29sb3IiOm51bGwsIkxpbmVXZWlnaHQiOjAuMCwiTGluZVR5cGUiOjAsIlBhcmVudFN0eWxlIjpudWxsfSwiUGFyZW50U3R5bGUiOnsiJHJlZiI6Ijg4In19LCJIb3Jpem9udGFsQ29ubmVjdG9yU3R5bGUiOnsiJGlkIjoiMjUyIiwiTGluZUNvbG9yIjp7IiRyZWYiOiI5NiJ9LCJMaW5lV2VpZ2h0IjoxLjAsIkxpbmVUeXBlIjowLCJQYXJlbnRTdHlsZSI6eyIkcmVmIjoiOTUifX0sIlZlcnRpY2FsQ29ubmVjdG9yU3R5bGUiOnsiJGlkIjoiMjU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jU0IiwiTWFyZ2luIjp7IiRyZWYiOiIxMDIifSwiUGFkZGluZyI6eyIkcmVmIjoiMTAzIn0sIkJhY2tncm91bmQiOnsiJGlkIjoiMjU1IiwiQ29sb3IiOnsiJGlkIjoiMjU2IiwiQSI6MjU1LCJSIjo5MSwiRyI6MTU1LCJCIjoyMTN9fSwiSXNWaXNpYmxlIjp0cnVlLCJXaWR0aCI6MC4wLCJIZWlnaHQiOjIxLjk0MjIwNTQyOTA3NzE0OCwiQm9yZGVyU3R5bGUiOnsiJGlkIjoiMjU3IiwiTGluZUNvbG9yIjp7IiRyZWYiOiIxMDUifSwiTGluZVdlaWdodCI6MC4wLCJMaW5lVHlwZSI6MCwiUGFyZW50U3R5bGUiOnsiJHJlZiI6IjEwNCJ9fSwiUGFyZW50U3R5bGUiOnsiJHJlZiI6IjEwMSJ9fSwiVGl0bGVTdHlsZSI6eyIkaWQiOiIyNTgiLCJGb250U2V0dGluZ3MiOnsiJGlkIjoiMjU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I2MCIsIkxpbmVDb2xvciI6bnVsbCwiTGluZVdlaWdodCI6MC4wLCJMaW5lVHlwZSI6MCwiUGFyZW50U3R5bGUiOm51bGx9LCJQYXJlbnRTdHlsZSI6eyIkcmVmIjoiMTA3In19LCJEYXRlU3R5bGUiOnsiJGlkIjoiMjYxIiwiRm9udFNldHRpbmdzIjp7IiRpZCI6IjI2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jYzIiwiTGluZUNvbG9yIjpudWxsLCJMaW5lV2VpZ2h0IjowLjAsIkxpbmVUeXBlIjowLCJQYXJlbnRTdHlsZSI6bnVsbH0sIlBhcmVudFN0eWxlIjp7IiRyZWYiOiIxMTQifX0sIkRhdGVGb3JtYXQiOnsiJHJlZiI6IjEyMSJ9LCJJc1Zpc2libGUiOnRydWUsIlBhcmVudFN0eWxlIjp7IiRyZWYiOiI4MCJ9fSwiSW5kZXgiOjYsIlNtYXJ0RHVyYXRpb25BY3RpdmF0ZWQiOmZhbHNlLCJEYXRlRm9ybWF0Ijp7IiRyZWYiOiIxMjEifSwiSWQiOiJkYzQ1MGYwOS03MjU5LTRkYjUtYjFjZi04OTJmMTNmMTk3MzIiLCJJbXBvcnRJZCI6IjEiLCJUaXRsZSI6Ik1BTEFSSUEiLCJOb3RlIjpudWxsLCJIeXBlcmxpbmsiOm51bGwsIklzQ2hhbmdlZCI6ZmFsc2UsIklzTmV3IjpmYWxzZX0seyIkaWQiOiIyNjQiLCJHcm91cE5hbWUiOm51bGwsIlN0YXJ0RGF0ZSI6IjIwMTctMTAtMThUMDA6MDA6MDBaIiwiRW5kRGF0ZSI6IjIwMTgtMTEtMjFUMjM6NTk6MDBaIiwiUGVyY2VudGFnZUNvbXBsZXRlIjpudWxsLCJTdHlsZSI6eyIkaWQiOiIyNjUiLCJTaGFwZSI6MiwiU2hhcGVUaGlja25lc3MiOjMsIkR1cmF0aW9uRm9ybWF0IjowLCJJbmNsdWRlTm9uV29ya2luZ0RheXNJbkR1cmF0aW9uIjpmYWxzZSwiUGVyY2VudGFnZUNvbXBsZXRlU3R5bGUiOnsiJGlkIjoiMjY2IiwiRm9udFNldHRpbmdzIjp7IiRpZCI6IjI2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2OCIsIkxpbmVDb2xvciI6bnVsbCwiTGluZVdlaWdodCI6MC4wLCJMaW5lVHlwZSI6MCwiUGFyZW50U3R5bGUiOm51bGx9LCJQYXJlbnRTdHlsZSI6eyIkcmVmIjoiODEifX0sIkR1cmF0aW9uU3R5bGUiOnsiJGlkIjoiMjY5IiwiRm9udFNldHRpbmdzIjp7IiRpZCI6IjI3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3MSIsIkxpbmVDb2xvciI6bnVsbCwiTGluZVdlaWdodCI6MC4wLCJMaW5lVHlwZSI6MCwiUGFyZW50U3R5bGUiOm51bGx9LCJQYXJlbnRTdHlsZSI6eyIkcmVmIjoiODgifX0sIkhvcml6b250YWxDb25uZWN0b3JTdHlsZSI6eyIkaWQiOiIyNzIiLCJMaW5lQ29sb3IiOnsiJHJlZiI6Ijk2In0sIkxpbmVXZWlnaHQiOjEuMCwiTGluZVR5cGUiOjAsIlBhcmVudFN0eWxlIjp7IiRyZWYiOiI5NSJ9fSwiVmVydGljYWxDb25uZWN0b3JTdHlsZSI6eyIkaWQiOiIyN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yNzQiLCJNYXJnaW4iOnsiJHJlZiI6IjEwMiJ9LCJQYWRkaW5nIjp7IiRyZWYiOiIxMDMifSwiQmFja2dyb3VuZCI6eyIkaWQiOiIyNzUiLCJDb2xvciI6eyIkaWQiOiIyNzYiLCJBIjoyNTUsIlIiOjkxLCJHIjoxNTUsIkIiOjIxM319LCJJc1Zpc2libGUiOnRydWUsIldpZHRoIjowLjAsIkhlaWdodCI6MjEuOTQyMjA1NDI5MDc3MTQ4LCJCb3JkZXJTdHlsZSI6eyIkaWQiOiIyNzciLCJMaW5lQ29sb3IiOnsiJHJlZiI6IjEwNSJ9LCJMaW5lV2VpZ2h0IjowLjAsIkxpbmVUeXBlIjowLCJQYXJlbnRTdHlsZSI6eyIkcmVmIjoiMTA0In19LCJQYXJlbnRTdHlsZSI6eyIkcmVmIjoiMTAxIn19LCJUaXRsZVN0eWxlIjp7IiRpZCI6IjI3OCIsIkZvbnRTZXR0aW5ncyI6eyIkaWQiOiIyN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jgwIiwiTGluZUNvbG9yIjpudWxsLCJMaW5lV2VpZ2h0IjowLjAsIkxpbmVUeXBlIjowLCJQYXJlbnRTdHlsZSI6bnVsbH0sIlBhcmVudFN0eWxlIjp7IiRyZWYiOiIxMDcifX0sIkRhdGVTdHlsZSI6eyIkaWQiOiIyODEiLCJGb250U2V0dGluZ3MiOnsiJGlkIjoiMjg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yODMiLCJMaW5lQ29sb3IiOm51bGwsIkxpbmVXZWlnaHQiOjAuMCwiTGluZVR5cGUiOjAsIlBhcmVudFN0eWxlIjpudWxsfSwiUGFyZW50U3R5bGUiOnsiJHJlZiI6IjExNCJ9fSwiRGF0ZUZvcm1hdCI6eyIkcmVmIjoiMTIxIn0sIklzVmlzaWJsZSI6dHJ1ZSwiUGFyZW50U3R5bGUiOnsiJHJlZiI6IjgwIn19LCJJbmRleCI6NywiU21hcnREdXJhdGlvbkFjdGl2YXRlZCI6ZmFsc2UsIkRhdGVGb3JtYXQiOnsiJHJlZiI6IjEyMSJ9LCJJZCI6IjE2MDNjZjc5LTZiY2YtNGE5OS1hMDhlLTlhOTM2ZWUzMTAwYSIsIkltcG9ydElkIjoiMSIsIlRpdGxlIjoiQkFCRVNJT1NJUyIsIk5vdGUiOm51bGwsIkh5cGVybGluayI6bnVsbCwiSXNDaGFuZ2VkIjpmYWxzZSwiSXNOZXciOmZhbHNlfSx7IiRpZCI6IjI4NCIsIkdyb3VwTmFtZSI6bnVsbCwiU3RhcnREYXRlIjoiMjAxNy0xMC0xOFQwMDowMDowMFoiLCJFbmREYXRlIjoiMjAxOC0xMi0wMVQyMzo1OTowMFoiLCJQZXJjZW50YWdlQ29tcGxldGUiOm51bGwsIlN0eWxlIjp7IiRpZCI6IjI4NSIsIlNoYXBlIjoyLCJTaGFwZVRoaWNrbmVzcyI6MywiRHVyYXRpb25Gb3JtYXQiOjAsIkluY2x1ZGVOb25Xb3JraW5nRGF5c0luRHVyYXRpb24iOmZhbHNlLCJQZXJjZW50YWdlQ29tcGxldGVTdHlsZSI6eyIkaWQiOiIyODYiLCJGb250U2V0dGluZ3MiOnsiJGlkIjoiMjg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g4IiwiTGluZUNvbG9yIjpudWxsLCJMaW5lV2VpZ2h0IjowLjAsIkxpbmVUeXBlIjowLCJQYXJlbnRTdHlsZSI6bnVsbH0sIlBhcmVudFN0eWxlIjp7IiRyZWYiOiI4MSJ9fSwiRHVyYXRpb25TdHlsZSI6eyIkaWQiOiIyODkiLCJGb250U2V0dGluZ3MiOnsiJGlkIjoiMjk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kxIiwiTGluZUNvbG9yIjpudWxsLCJMaW5lV2VpZ2h0IjowLjAsIkxpbmVUeXBlIjowLCJQYXJlbnRTdHlsZSI6bnVsbH0sIlBhcmVudFN0eWxlIjp7IiRyZWYiOiI4OCJ9fSwiSG9yaXpvbnRhbENvbm5lY3RvclN0eWxlIjp7IiRpZCI6IjI5MiIsIkxpbmVDb2xvciI6eyIkcmVmIjoiOTYifSwiTGluZVdlaWdodCI6MS4wLCJMaW5lVHlwZSI6MCwiUGFyZW50U3R5bGUiOnsiJHJlZiI6Ijk1In19LCJWZXJ0aWNhbENvbm5lY3RvclN0eWxlIjp7IiRpZCI6IjI5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I5NCIsIk1hcmdpbiI6eyIkcmVmIjoiMTAyIn0sIlBhZGRpbmciOnsiJHJlZiI6IjEwMyJ9LCJCYWNrZ3JvdW5kIjp7IiRpZCI6IjI5NSIsIkNvbG9yIjp7IiRpZCI6IjI5NiIsIkEiOjI1NSwiUiI6OTEsIkciOjE1NSwiQiI6MjEzfX0sIklzVmlzaWJsZSI6dHJ1ZSwiV2lkdGgiOjAuMCwiSGVpZ2h0IjoyMS45NDIyMDU0MjkwNzcxNDgsIkJvcmRlclN0eWxlIjp7IiRpZCI6IjI5NyIsIkxpbmVDb2xvciI6eyIkcmVmIjoiMTA1In0sIkxpbmVXZWlnaHQiOjAuMCwiTGluZVR5cGUiOjAsIlBhcmVudFN0eWxlIjp7IiRyZWYiOiIxMDQifX0sIlBhcmVudFN0eWxlIjp7IiRyZWYiOiIxMDEifX0sIlRpdGxlU3R5bGUiOnsiJGlkIjoiMjk4IiwiRm9udFNldHRpbmdzIjp7IiRpZCI6IjI5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MDAiLCJMaW5lQ29sb3IiOm51bGwsIkxpbmVXZWlnaHQiOjAuMCwiTGluZVR5cGUiOjAsIlBhcmVudFN0eWxlIjpudWxsfSwiUGFyZW50U3R5bGUiOnsiJHJlZiI6IjEwNyJ9fSwiRGF0ZVN0eWxlIjp7IiRpZCI6IjMwMSIsIkZvbnRTZXR0aW5ncyI6eyIkaWQiOiIzM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MwMyIsIkxpbmVDb2xvciI6bnVsbCwiTGluZVdlaWdodCI6MC4wLCJMaW5lVHlwZSI6MCwiUGFyZW50U3R5bGUiOm51bGx9LCJQYXJlbnRTdHlsZSI6eyIkcmVmIjoiMTE0In19LCJEYXRlRm9ybWF0Ijp7IiRyZWYiOiIxMjEifSwiSXNWaXNpYmxlIjp0cnVlLCJQYXJlbnRTdHlsZSI6eyIkcmVmIjoiODAifX0sIkluZGV4Ijo4LCJTbWFydER1cmF0aW9uQWN0aXZhdGVkIjpmYWxzZSwiRGF0ZUZvcm1hdCI6eyIkcmVmIjoiMTIxIn0sIklkIjoiYzU1ZTk0YzUtZTIyYy00OTk4LWFjODMtOWE4Y2I2ZTgyODFkIiwiSW1wb3J0SWQiOiIxIiwiVGl0bGUiOiJSSUJEIiwiTm90ZSI6bnVsbCwiSHlwZXJsaW5rIjpudWxsLCJJc0NoYW5nZWQiOmZhbHNlLCJJc05ldyI6ZmFsc2V9LHsiJGlkIjoiMzA0IiwiR3JvdXBOYW1lIjpudWxsLCJTdGFydERhdGUiOiIyMDE3LTEwLTE4VDAwOjAwOjAwWiIsIkVuZERhdGUiOiIyMDE5LTA1LTEzVDIzOjU5OjAwWiIsIlBlcmNlbnRhZ2VDb21wbGV0ZSI6bnVsbCwiU3R5bGUiOnsiJGlkIjoiMzA1IiwiU2hhcGUiOjIsIlNoYXBlVGhpY2tuZXNzIjozLCJEdXJhdGlvbkZvcm1hdCI6MCwiSW5jbHVkZU5vbldvcmtpbmdEYXlzSW5EdXJhdGlvbiI6ZmFsc2UsIlBlcmNlbnRhZ2VDb21wbGV0ZVN0eWxlIjp7IiRpZCI6IjMwNiIsIkZvbnRTZXR0aW5ncyI6eyIkaWQiOiIzM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DgiLCJMaW5lQ29sb3IiOm51bGwsIkxpbmVXZWlnaHQiOjAuMCwiTGluZVR5cGUiOjAsIlBhcmVudFN0eWxlIjpudWxsfSwiUGFyZW50U3R5bGUiOnsiJHJlZiI6IjgxIn19LCJEdXJhdGlvblN0eWxlIjp7IiRpZCI6IjMwOSIsIkZvbnRTZXR0aW5ncyI6eyIkaWQiOiIzM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TEiLCJMaW5lQ29sb3IiOm51bGwsIkxpbmVXZWlnaHQiOjAuMCwiTGluZVR5cGUiOjAsIlBhcmVudFN0eWxlIjpudWxsfSwiUGFyZW50U3R5bGUiOnsiJHJlZiI6Ijg4In19LCJIb3Jpem9udGFsQ29ubmVjdG9yU3R5bGUiOnsiJGlkIjoiMzEyIiwiTGluZUNvbG9yIjp7IiRyZWYiOiI5NiJ9LCJMaW5lV2VpZ2h0IjoxLjAsIkxpbmVUeXBlIjowLCJQYXJlbnRTdHlsZSI6eyIkcmVmIjoiOTUifX0sIlZlcnRpY2FsQ29ubmVjdG9yU3R5bGUiOnsiJGlkIjoiMzE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zE0IiwiTWFyZ2luIjp7IiRyZWYiOiIxMDIifSwiUGFkZGluZyI6eyIkcmVmIjoiMTAzIn0sIkJhY2tncm91bmQiOnsiJGlkIjoiMzE1IiwiQ29sb3IiOnsiJGlkIjoiMzE2IiwiQSI6MjU1LCJSIjo5MSwiRyI6MTU1LCJCIjoyMTN9fSwiSXNWaXNpYmxlIjp0cnVlLCJXaWR0aCI6MC4wLCJIZWlnaHQiOjIxLjk0MjIwNTQyOTA3NzE0OCwiQm9yZGVyU3R5bGUiOnsiJGlkIjoiMzE3IiwiTGluZUNvbG9yIjp7IiRyZWYiOiIxMDUifSwiTGluZVdlaWdodCI6MC4wLCJMaW5lVHlwZSI6MCwiUGFyZW50U3R5bGUiOnsiJHJlZiI6IjEwNCJ9fSwiUGFyZW50U3R5bGUiOnsiJHJlZiI6IjEwMSJ9fSwiVGl0bGVTdHlsZSI6eyIkaWQiOiIzMTgiLCJGb250U2V0dGluZ3MiOnsiJGlkIjoiMzE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MyMCIsIkxpbmVDb2xvciI6bnVsbCwiTGluZVdlaWdodCI6MC4wLCJMaW5lVHlwZSI6MCwiUGFyZW50U3R5bGUiOm51bGx9LCJQYXJlbnRTdHlsZSI6eyIkcmVmIjoiMTA3In19LCJEYXRlU3R5bGUiOnsiJGlkIjoiMzIxIiwiRm9udFNldHRpbmdzIjp7IiRpZCI6IjMy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IzIiwiTGluZUNvbG9yIjpudWxsLCJMaW5lV2VpZ2h0IjowLjAsIkxpbmVUeXBlIjowLCJQYXJlbnRTdHlsZSI6bnVsbH0sIlBhcmVudFN0eWxlIjp7IiRyZWYiOiIxMTQifX0sIkRhdGVGb3JtYXQiOnsiJHJlZiI6IjEyMSJ9LCJJc1Zpc2libGUiOnRydWUsIlBhcmVudFN0eWxlIjp7IiRyZWYiOiI4MCJ9fSwiSW5kZXgiOjksIlNtYXJ0RHVyYXRpb25BY3RpdmF0ZWQiOmZhbHNlLCJEYXRlRm9ybWF0Ijp7IiRyZWYiOiIxMjEifSwiSWQiOiIzNDg0M2Y2OS1mOWIxLTQ1ZjktYTdjMS01OTJhZmE5NWM0MWQiLCJJbXBvcnRJZCI6IjEiLCJUaXRsZSI6Ik1FQVNMRVMiLCJOb3RlIjpudWxsLCJIeXBlcmxpbmsiOm51bGwsIklzQ2hhbmdlZCI6ZmFsc2UsIklzTmV3IjpmYWxzZX0seyIkaWQiOiIzMjQiLCJHcm91cE5hbWUiOm51bGwsIlN0YXJ0RGF0ZSI6IjIwMTctMTAtMThUMDA6MDA6MDBaIiwiRW5kRGF0ZSI6IjIwMTktMDYtMjRUMjM6NTk6MDBaIiwiUGVyY2VudGFnZUNvbXBsZXRlIjpudWxsLCJTdHlsZSI6eyIkaWQiOiIzMjUiLCJTaGFwZSI6MiwiU2hhcGVUaGlja25lc3MiOjMsIkR1cmF0aW9uRm9ybWF0IjowLCJJbmNsdWRlTm9uV29ya2luZ0RheXNJbkR1cmF0aW9uIjpmYWxzZSwiUGVyY2VudGFnZUNvbXBsZXRlU3R5bGUiOnsiJGlkIjoiMzI2IiwiRm9udFNldHRpbmdzIjp7IiRpZCI6IjMy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yOCIsIkxpbmVDb2xvciI6bnVsbCwiTGluZVdlaWdodCI6MC4wLCJMaW5lVHlwZSI6MCwiUGFyZW50U3R5bGUiOm51bGx9LCJQYXJlbnRTdHlsZSI6eyIkcmVmIjoiODEifX0sIkR1cmF0aW9uU3R5bGUiOnsiJGlkIjoiMzI5IiwiRm9udFNldHRpbmdzIjp7IiRpZCI6IjMz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zMSIsIkxpbmVDb2xvciI6bnVsbCwiTGluZVdlaWdodCI6MC4wLCJMaW5lVHlwZSI6MCwiUGFyZW50U3R5bGUiOm51bGx9LCJQYXJlbnRTdHlsZSI6eyIkcmVmIjoiODgifX0sIkhvcml6b250YWxDb25uZWN0b3JTdHlsZSI6eyIkaWQiOiIzMzIiLCJMaW5lQ29sb3IiOnsiJHJlZiI6Ijk2In0sIkxpbmVXZWlnaHQiOjEuMCwiTGluZVR5cGUiOjAsIlBhcmVudFN0eWxlIjp7IiRyZWYiOiI5NSJ9fSwiVmVydGljYWxDb25uZWN0b3JTdHlsZSI6eyIkaWQiOiIzMz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zMzQiLCJNYXJnaW4iOnsiJHJlZiI6IjEwMiJ9LCJQYWRkaW5nIjp7IiRyZWYiOiIxMDMifSwiQmFja2dyb3VuZCI6eyIkaWQiOiIzMzUiLCJDb2xvciI6eyIkaWQiOiIzMzYiLCJBIjoyNTUsIlIiOjkxLCJHIjoxNTUsIkIiOjIxM319LCJJc1Zpc2libGUiOnRydWUsIldpZHRoIjowLjAsIkhlaWdodCI6MjEuOTQyMjA1NDI5MDc3MTQ4LCJCb3JkZXJTdHlsZSI6eyIkaWQiOiIzMzciLCJMaW5lQ29sb3IiOnsiJHJlZiI6IjEwNSJ9LCJMaW5lV2VpZ2h0IjowLjAsIkxpbmVUeXBlIjowLCJQYXJlbnRTdHlsZSI6eyIkcmVmIjoiMTA0In19LCJQYXJlbnRTdHlsZSI6eyIkcmVmIjoiMTAxIn19LCJUaXRsZVN0eWxlIjp7IiRpZCI6IjMzOCIsIkZvbnRTZXR0aW5ncyI6eyIkaWQiOiIzMz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QwIiwiTGluZUNvbG9yIjpudWxsLCJMaW5lV2VpZ2h0IjowLjAsIkxpbmVUeXBlIjowLCJQYXJlbnRTdHlsZSI6bnVsbH0sIlBhcmVudFN0eWxlIjp7IiRyZWYiOiIxMDcifX0sIkRhdGVTdHlsZSI6eyIkaWQiOiIzNDEiLCJGb250U2V0dGluZ3MiOnsiJGlkIjoiMzQ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DMiLCJMaW5lQ29sb3IiOm51bGwsIkxpbmVXZWlnaHQiOjAuMCwiTGluZVR5cGUiOjAsIlBhcmVudFN0eWxlIjpudWxsfSwiUGFyZW50U3R5bGUiOnsiJHJlZiI6IjExNCJ9fSwiRGF0ZUZvcm1hdCI6eyIkcmVmIjoiMTIxIn0sIklzVmlzaWJsZSI6dHJ1ZSwiUGFyZW50U3R5bGUiOnsiJHJlZiI6IjgwIn19LCJJbmRleCI6MTAsIlNtYXJ0RHVyYXRpb25BY3RpdmF0ZWQiOmZhbHNlLCJEYXRlRm9ybWF0Ijp7IiRyZWYiOiIxMjEifSwiSWQiOiJmMDAzYmE3ZC0xN2Q0LTRiODMtOTdlNS01NmE5Yjk5OTA5MGIiLCJJbXBvcnRJZCI6IjEiLCJUaXRsZSI6IlJVQkVMTEEiLCJOb3RlIjpudWxsLCJIeXBlcmxpbmsiOm51bGwsIklzQ2hhbmdlZCI6ZmFsc2UsIklzTmV3IjpmYWxzZX0seyIkaWQiOiIzNDQiLCJHcm91cE5hbWUiOm51bGwsIlN0YXJ0RGF0ZSI6IjIwMTctMTAtMThUMDA6MDA6MDBaIiwiRW5kRGF0ZSI6IjIwMTktMDgtMTJUMjM6NTk6MDBaIiwiUGVyY2VudGFnZUNvbXBsZXRlIjpudWxsLCJTdHlsZSI6eyIkaWQiOiIzNDUiLCJTaGFwZSI6MiwiU2hhcGVUaGlja25lc3MiOjMsIkR1cmF0aW9uRm9ybWF0IjowLCJJbmNsdWRlTm9uV29ya2luZ0RheXNJbkR1cmF0aW9uIjpmYWxzZSwiUGVyY2VudGFnZUNvbXBsZXRlU3R5bGUiOnsiJGlkIjoiMzQ2IiwiRm9udFNldHRpbmdzIjp7IiRpZCI6IjM0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0OCIsIkxpbmVDb2xvciI6bnVsbCwiTGluZVdlaWdodCI6MC4wLCJMaW5lVHlwZSI6MCwiUGFyZW50U3R5bGUiOm51bGx9LCJQYXJlbnRTdHlsZSI6eyIkcmVmIjoiODEifX0sIkR1cmF0aW9uU3R5bGUiOnsiJGlkIjoiMzQ5IiwiRm9udFNldHRpbmdzIjp7IiRpZCI6IjM1M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1MSIsIkxpbmVDb2xvciI6bnVsbCwiTGluZVdlaWdodCI6MC4wLCJMaW5lVHlwZSI6MCwiUGFyZW50U3R5bGUiOm51bGx9LCJQYXJlbnRTdHlsZSI6eyIkcmVmIjoiODgifX0sIkhvcml6b250YWxDb25uZWN0b3JTdHlsZSI6eyIkaWQiOiIzNTIiLCJMaW5lQ29sb3IiOnsiJHJlZiI6Ijk2In0sIkxpbmVXZWlnaHQiOjEuMCwiTGluZVR5cGUiOjAsIlBhcmVudFN0eWxlIjp7IiRyZWYiOiI5NSJ9fSwiVmVydGljYWxDb25uZWN0b3JTdHlsZSI6eyIkaWQiOiIzNTMiLCJMaW5lQ29sb3IiOnsiJHJlZiI6Ijk5In0sIkxpbmVXZWlnaHQiOjAuMCwiTGluZVR5cGUiOjAsIlBhcmVudFN0eWxlIjp7IiRyZWYiOiI5OCJ9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zNTQiLCJNYXJnaW4iOnsiJHJlZiI6IjEwMiJ9LCJQYWRkaW5nIjp7IiRyZWYiOiIxMDMifSwiQmFja2dyb3VuZCI6eyIkaWQiOiIzNTUiLCJDb2xvciI6eyIkaWQiOiIzNTYiLCJBIjoyNTUsIlIiOjkxLCJHIjoxNTUsIkIiOjIxM319LCJJc1Zpc2libGUiOnRydWUsIldpZHRoIjowLjAsIkhlaWdodCI6MjEuOTQyMjA1NDI5MDc3MTQ4LCJCb3JkZXJTdHlsZSI6eyIkaWQiOiIzNTciLCJMaW5lQ29sb3IiOnsiJHJlZiI6IjEwNSJ9LCJMaW5lV2VpZ2h0IjowLjAsIkxpbmVUeXBlIjowLCJQYXJlbnRTdHlsZSI6eyIkcmVmIjoiMTA0In19LCJQYXJlbnRTdHlsZSI6eyIkcmVmIjoiMTAxIn19LCJUaXRsZVN0eWxlIjp7IiRpZCI6IjM1OCIsIkZvbnRTZXR0aW5ncyI6eyIkaWQiOiIzNTk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YwIiwiTGluZUNvbG9yIjpudWxsLCJMaW5lV2VpZ2h0IjowLjAsIkxpbmVUeXBlIjowLCJQYXJlbnRTdHlsZSI6bnVsbH0sIlBhcmVudFN0eWxlIjp7IiRyZWYiOiIxMDcifX0sIkRhdGVTdHlsZSI6eyIkaWQiOiIzNjEiLCJGb250U2V0dGluZ3MiOnsiJGlkIjoiMzYy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jMiLCJMaW5lQ29sb3IiOm51bGwsIkxpbmVXZWlnaHQiOjAuMCwiTGluZVR5cGUiOjAsIlBhcmVudFN0eWxlIjpudWxsfSwiUGFyZW50U3R5bGUiOnsiJHJlZiI6IjExNCJ9fSwiRGF0ZUZvcm1hdCI6eyIkcmVmIjoiMTIxIn0sIklzVmlzaWJsZSI6dHJ1ZSwiUGFyZW50U3R5bGUiOnsiJHJlZiI6IjgwIn19LCJJbmRleCI6MTEsIlNtYXJ0RHVyYXRpb25BY3RpdmF0ZWQiOmZhbHNlLCJEYXRlRm9ybWF0Ijp7IiRyZWYiOiIxMjEifSwiSWQiOiIyYWVkODc2YS01MmJjLTQzZjgtODQ0Mi0xNjQ0MjI5ODBmNWMiLCJJbXBvcnRJZCI6IjEiLCJUaXRsZSI6IkNSUyIsIk5vdGUiOm51bGwsIkh5cGVybGluayI6bnVsbCwiSXNDaGFuZ2VkIjpmYWxzZSwiSXNOZXciOmZhbHNlfSx7IiRpZCI6IjM2NCIsIkdyb3VwTmFtZSI6bnVsbCwiU3RhcnREYXRlIjoiMjAxOC0wMS0wMVQwMDowMDowMFoiLCJFbmREYXRlIjoiMjAxOS0wNC0xMlQyMzo1OTowMFoiLCJQZXJjZW50YWdlQ29tcGxldGUiOm51bGwsIlN0eWxlIjp7IiRpZCI6IjM2NSIsIlNoYXBlIjoyLCJTaGFwZVRoaWNrbmVzcyI6MywiRHVyYXRpb25Gb3JtYXQiOjAsIkluY2x1ZGVOb25Xb3JraW5nRGF5c0luRHVyYXRpb24iOmZhbHNlLCJQZXJjZW50YWdlQ29tcGxldGVTdHlsZSI6eyIkaWQiOiIzNjYiLCJGb250U2V0dGluZ3MiOnsiJGlkIjoiMzY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Y4IiwiTGluZUNvbG9yIjpudWxsLCJMaW5lV2VpZ2h0IjowLjAsIkxpbmVUeXBlIjowLCJQYXJlbnRTdHlsZSI6bnVsbH0sIlBhcmVudFN0eWxlIjp7IiRyZWYiOiI4MSJ9fSwiRHVyYXRpb25TdHlsZSI6eyIkaWQiOiIzNjkiLCJGb250U2V0dGluZ3MiOnsiJGlkIjoiMzc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cxIiwiTGluZUNvbG9yIjpudWxsLCJMaW5lV2VpZ2h0IjowLjAsIkxpbmVUeXBlIjowLCJQYXJlbnRTdHlsZSI6bnVsbH0sIlBhcmVudFN0eWxlIjp7IiRyZWYiOiI4OCJ9fSwiSG9yaXpvbnRhbENvbm5lY3RvclN0eWxlIjp7IiRpZCI6IjM3MiIsIkxpbmVDb2xvciI6eyIkcmVmIjoiOTYifSwiTGluZVdlaWdodCI6MS4wLCJMaW5lVHlwZSI6MCwiUGFyZW50U3R5bGUiOnsiJHJlZiI6Ijk1In19LCJWZXJ0aWNhbENvbm5lY3RvclN0eWxlIjp7IiRpZCI6IjM3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M3NCIsIk1hcmdpbiI6eyIkcmVmIjoiMTAyIn0sIlBhZGRpbmciOnsiJHJlZiI6IjEwMyJ9LCJCYWNrZ3JvdW5kIjp7IiRpZCI6IjM3NSIsIkNvbG9yIjp7IiRpZCI6IjM3NiIsIkEiOjI1NSwiUiI6OTEsIkciOjE1NSwiQiI6MjEzfX0sIklzVmlzaWJsZSI6dHJ1ZSwiV2lkdGgiOjAuMCwiSGVpZ2h0IjoyMS45NDIyMDU0MjkwNzcxNDgsIkJvcmRlclN0eWxlIjp7IiRpZCI6IjM3NyIsIkxpbmVDb2xvciI6eyIkcmVmIjoiMTA1In0sIkxpbmVXZWlnaHQiOjAuMCwiTGluZVR5cGUiOjAsIlBhcmVudFN0eWxlIjp7IiRyZWYiOiIxMDQifX0sIlBhcmVudFN0eWxlIjp7IiRyZWYiOiIxMDEifX0sIlRpdGxlU3R5bGUiOnsiJGlkIjoiMzc4IiwiRm9udFNldHRpbmdzIjp7IiRpZCI6IjM3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ODAiLCJMaW5lQ29sb3IiOm51bGwsIkxpbmVXZWlnaHQiOjAuMCwiTGluZVR5cGUiOjAsIlBhcmVudFN0eWxlIjpudWxsfSwiUGFyZW50U3R5bGUiOnsiJHJlZiI6IjEwNyJ9fSwiRGF0ZVN0eWxlIjp7IiRpZCI6IjM4MSIsIkZvbnRTZXR0aW5ncyI6eyIkaWQiOiIzOD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M4MyIsIkxpbmVDb2xvciI6bnVsbCwiTGluZVdlaWdodCI6MC4wLCJMaW5lVHlwZSI6MCwiUGFyZW50U3R5bGUiOm51bGx9LCJQYXJlbnRTdHlsZSI6eyIkcmVmIjoiMTE0In19LCJEYXRlRm9ybWF0Ijp7IiRyZWYiOiIxMjEifSwiSXNWaXNpYmxlIjp0cnVlLCJQYXJlbnRTdHlsZSI6eyIkcmVmIjoiODAifX0sIkluZGV4IjoxMiwiU21hcnREdXJhdGlvbkFjdGl2YXRlZCI6ZmFsc2UsIkRhdGVGb3JtYXQiOnsiJHJlZiI6IjEyMSJ9LCJJZCI6Ijg1ZDliYzI2LWQ4OGMtNDczMy1hOGZjLWNjZmI5NzJmYjE4ZSIsIkltcG9ydElkIjoiMSIsIlRpdGxlIjoiQ1JFIiwiTm90ZSI6bnVsbCwiSHlwZXJsaW5rIjpudWxsLCJJc0NoYW5nZWQiOmZhbHNlLCJJc05ldyI6ZmFsc2V9LHsiJGlkIjoiMzg0IiwiR3JvdXBOYW1lIjpudWxsLCJTdGFydERhdGUiOiIyMDE4LTAxLTAxVDAwOjAwOjAwWiIsIkVuZERhdGUiOiIyMDE5LTA0LTE4VDIzOjU5OjAwWiIsIlBlcmNlbnRhZ2VDb21wbGV0ZSI6bnVsbCwiU3R5bGUiOnsiJGlkIjoiMzg1IiwiU2hhcGUiOjIsIlNoYXBlVGhpY2tuZXNzIjozLCJEdXJhdGlvbkZvcm1hdCI6MCwiSW5jbHVkZU5vbldvcmtpbmdEYXlzSW5EdXJhdGlvbiI6ZmFsc2UsIlBlcmNlbnRhZ2VDb21wbGV0ZVN0eWxlIjp7IiRpZCI6IjM4NiIsIkZvbnRTZXR0aW5ncyI6eyIkaWQiOiIzO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ODgiLCJMaW5lQ29sb3IiOm51bGwsIkxpbmVXZWlnaHQiOjAuMCwiTGluZVR5cGUiOjAsIlBhcmVudFN0eWxlIjpudWxsfSwiUGFyZW50U3R5bGUiOnsiJHJlZiI6IjgxIn19LCJEdXJhdGlvblN0eWxlIjp7IiRpZCI6IjM4OSIsIkZvbnRTZXR0aW5ncyI6eyIkaWQiOiIzOTA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OTEiLCJMaW5lQ29sb3IiOm51bGwsIkxpbmVXZWlnaHQiOjAuMCwiTGluZVR5cGUiOjAsIlBhcmVudFN0eWxlIjpudWxsfSwiUGFyZW50U3R5bGUiOnsiJHJlZiI6Ijg4In19LCJIb3Jpem9udGFsQ29ubmVjdG9yU3R5bGUiOnsiJGlkIjoiMzkyIiwiTGluZUNvbG9yIjp7IiRyZWYiOiI5NiJ9LCJMaW5lV2VpZ2h0IjoxLjAsIkxpbmVUeXBlIjowLCJQYXJlbnRTdHlsZSI6eyIkcmVmIjoiOTUifX0sIlZlcnRpY2FsQ29ubmVjdG9yU3R5bGUiOnsiJGlkIjoiMzkzIiwiTGluZUNvbG9yIjp7IiRyZWYiOiI5OSJ9LCJMaW5lV2VpZ2h0IjowLjAsIkxpbmVUeXBlIjowLCJQYXJlbnRTdHlsZSI6eyIkcmVmIjoiOTgifX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zk0IiwiTWFyZ2luIjp7IiRyZWYiOiIxMDIifSwiUGFkZGluZyI6eyIkcmVmIjoiMTAzIn0sIkJhY2tncm91bmQiOnsiJGlkIjoiMzk1IiwiQ29sb3IiOnsiJGlkIjoiMzk2IiwiQSI6MjU1LCJSIjo5MSwiRyI6MTU1LCJCIjoyMTN9fSwiSXNWaXNpYmxlIjp0cnVlLCJXaWR0aCI6MC4wLCJIZWlnaHQiOjIxLjk0MjIwNTQyOTA3NzE0OCwiQm9yZGVyU3R5bGUiOnsiJGlkIjoiMzk3IiwiTGluZUNvbG9yIjp7IiRyZWYiOiIxMDUifSwiTGluZVdlaWdodCI6MC4wLCJMaW5lVHlwZSI6MCwiUGFyZW50U3R5bGUiOnsiJHJlZiI6IjEwNCJ9fSwiUGFyZW50U3R5bGUiOnsiJHJlZiI6IjEwMSJ9fSwiVGl0bGVTdHlsZSI6eyIkaWQiOiIzOTgiLCJGb250U2V0dGluZ3MiOnsiJGlkIjoiMzk5IiwiRm9udFNpemUiOjExLCJGb250TmFtZSI6IkNhbGlicmkiLCJJc0JvbGQiOnRydWUsIklzSXRhbGljIjpmYWxzZSwiSXNVbmRlcmxpbmVkIjpmYWxzZSwiUGFyZW50U3R5bGUiOnsiJHJlZiI6IjEwOCJ9fSwiQXV0b1NpemUiOjAsIkZvcmVncm91bmQiOnsiJHJlZiI6IjEwOSJ9LCJNYXhXaWR0aCI6OTY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QwMCIsIkxpbmVDb2xvciI6bnVsbCwiTGluZVdlaWdodCI6MC4wLCJMaW5lVHlwZSI6MCwiUGFyZW50U3R5bGUiOm51bGx9LCJQYXJlbnRTdHlsZSI6eyIkcmVmIjoiMTA3In19LCJEYXRlU3R5bGUiOnsiJGlkIjoiNDAxIiwiRm9udFNldHRpbmdzIjp7IiRpZCI6IjQwM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AzIiwiTGluZUNvbG9yIjpudWxsLCJMaW5lV2VpZ2h0IjowLjAsIkxpbmVUeXBlIjowLCJQYXJlbnRTdHlsZSI6bnVsbH0sIlBhcmVudFN0eWxlIjp7IiRyZWYiOiIxMTQifX0sIkRhdGVGb3JtYXQiOnsiJHJlZiI6IjEyMSJ9LCJJc1Zpc2libGUiOnRydWUsIlBhcmVudFN0eWxlIjp7IiRyZWYiOiI4MCJ9fSwiSW5kZXgiOjEzLCJTbWFydER1cmF0aW9uQWN0aXZhdGVkIjpmYWxzZSwiRGF0ZUZvcm1hdCI6eyIkcmVmIjoiMTIxIn0sIklkIjoiYzhmMzEzNWMtZDVlNC00YzAzLTllNjItYTFkYzViYmNkNmY0IiwiSW1wb3J0SWQiOiIxIiwiVGl0bGUiOiJUQiIsIk5vdGUiOm51bGwsIkh5cGVybGluayI6bnVsbCwiSXNDaGFuZ2VkIjpmYWxzZSwiSXNOZXciOmZhbHNlfSx7IiRpZCI6IjQwNCIsIkdyb3VwTmFtZSI6bnVsbCwiU3RhcnREYXRlIjoiMjAxOC0wMy0xMlQwMDowMDowMFoiLCJFbmREYXRlIjoiMjAxOS0wOS0yNFQyMzo1OTowMFoiLCJQZXJjZW50YWdlQ29tcGxldGUiOm51bGwsIlN0eWxlIjp7IiRpZCI6IjQwNSIsIlNoYXBlIjoyLCJTaGFwZVRoaWNrbmVzcyI6MywiRHVyYXRpb25Gb3JtYXQiOjAsIkluY2x1ZGVOb25Xb3JraW5nRGF5c0luRHVyYXRpb24iOmZhbHNlLCJQZXJjZW50YWdlQ29tcGxldGVTdHlsZSI6eyIkaWQiOiI0MDYiLCJGb250U2V0dGluZ3MiOnsiJGlkIjoiNDA3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A4IiwiTGluZUNvbG9yIjpudWxsLCJMaW5lV2VpZ2h0IjowLjAsIkxpbmVUeXBlIjowLCJQYXJlbnRTdHlsZSI6bnVsbH0sIlBhcmVudFN0eWxlIjp7IiRyZWYiOiI4MSJ9fSwiRHVyYXRpb25TdHlsZSI6eyIkaWQiOiI0MDkiLCJGb250U2V0dGluZ3MiOnsiJGlkIjoiNDEw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ExIiwiTGluZUNvbG9yIjpudWxsLCJMaW5lV2VpZ2h0IjowLjAsIkxpbmVUeXBlIjowLCJQYXJlbnRTdHlsZSI6bnVsbH0sIlBhcmVudFN0eWxlIjp7IiRyZWYiOiI4OCJ9fSwiSG9yaXpvbnRhbENvbm5lY3RvclN0eWxlIjp7IiRpZCI6IjQxMiIsIkxpbmVDb2xvciI6eyIkcmVmIjoiOTYifSwiTGluZVdlaWdodCI6MS4wLCJMaW5lVHlwZSI6MCwiUGFyZW50U3R5bGUiOnsiJHJlZiI6Ijk1In19LCJWZXJ0aWNhbENvbm5lY3RvclN0eWxlIjp7IiRpZCI6IjQxMyIsIkxpbmVDb2xvciI6eyIkcmVmIjoiOTkifSwiTGluZVdlaWdodCI6MC4wLCJMaW5lVHlwZSI6MCwiUGFyZW50U3R5bGUiOnsiJHJlZiI6Ijk4In1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QxNCIsIk1hcmdpbiI6eyIkcmVmIjoiMTAyIn0sIlBhZGRpbmciOnsiJHJlZiI6IjEwMyJ9LCJCYWNrZ3JvdW5kIjp7IiRpZCI6IjQxNSIsIkNvbG9yIjp7IiRpZCI6IjQxNiIsIkEiOjI1NSwiUiI6OTEsIkciOjE1NSwiQiI6MjEzfX0sIklzVmlzaWJsZSI6dHJ1ZSwiV2lkdGgiOjAuMCwiSGVpZ2h0IjoyMS45NDIyMDU0MjkwNzcxNDgsIkJvcmRlclN0eWxlIjp7IiRpZCI6IjQxNyIsIkxpbmVDb2xvciI6eyIkcmVmIjoiMTA1In0sIkxpbmVXZWlnaHQiOjAuMCwiTGluZVR5cGUiOjAsIlBhcmVudFN0eWxlIjp7IiRyZWYiOiIxMDQifX0sIlBhcmVudFN0eWxlIjp7IiRyZWYiOiIxMDEifX0sIlRpdGxlU3R5bGUiOnsiJGlkIjoiNDE4IiwiRm9udFNldHRpbmdzIjp7IiRpZCI6IjQxOS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0MjAiLCJMaW5lQ29sb3IiOm51bGwsIkxpbmVXZWlnaHQiOjAuMCwiTGluZVR5cGUiOjAsIlBhcmVudFN0eWxlIjpudWxsfSwiUGFyZW50U3R5bGUiOnsiJHJlZiI6IjEwNyJ9fSwiRGF0ZVN0eWxlIjp7IiRpZCI6IjQyMSIsIkZvbnRTZXR0aW5ncyI6eyIkaWQiOiI0MjI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yMyIsIkxpbmVDb2xvciI6bnVsbCwiTGluZVdlaWdodCI6MC4wLCJMaW5lVHlwZSI6MCwiUGFyZW50U3R5bGUiOm51bGx9LCJQYXJlbnRTdHlsZSI6eyIkcmVmIjoiMTE0In19LCJEYXRlRm9ybWF0Ijp7IiRyZWYiOiIxMjEifSwiSXNWaXNpYmxlIjp0cnVlLCJQYXJlbnRTdHlsZSI6eyIkcmVmIjoiODAifX0sIkluZGV4IjoxNCwiU21hcnREdXJhdGlvbkFjdGl2YXRlZCI6ZmFsc2UsIkRhdGVGb3JtYXQiOnsiJHJlZiI6IjEyMSJ9LCJJZCI6IjYwZjVlNmY4LTY0YWMtNDlkOC1iZDJhLTQ3YTMwYTYwOTIyNyIsIkltcG9ydElkIjoiMSIsIlRpdGxlIjoiVFJJQ0hJTkVMTE9TSVMiLCJOb3RlIjpudWxsLCJIeXBlcmxpbmsiOm51bGwsIklzQ2hhbmdlZCI6ZmFsc2UsIklzTmV3IjpmYWxzZX1dLCJNc1Byb2plY3RJdGVtc1RyZWUiOnsiJGlkIjoiNDI0IiwiUm9vdCI6eyJJbXBvcnRJZCI6bnVsbCwiSXNJbXBvcnRlZCI6ZmFsc2UsIkNoaWxkcmVuIjpbXX19LCJNZXRhZGF0YSI6eyIkaWQiOiI0MjUiLCJFeGNlbFNoZWV0TmFtZSI6IlRhc2tfVGFibGUxIiwiSXRlbXNUaXRsZXMiOiJbXCJUYXNrIE5hbWVcIixcIlNURFwiLFwiQ1NcIixcIkZERFwiLFwiTVVNUFNcIixcIlBFUlRVU1NJU1wiLFwiVkFSSUNFTExBXCIsXCJNQUxBUklBXCIsXCJCQUJFU0lPU0lTXCIsXCJSSUJEXCIsXCJNRUFTTEVTXCIsXCJSVUJFTExBXCIsXCJDUlNcIixcIkNSRVwiLFwiVEJcIixcIlRSSUNISU5FTExPU0lTXCJdIiwiQ29sdW1uc01hcHBpbmciOiJ7XCIkaWRcIjpcIjFcIixcIlRpdGxlQ29sdW1uTmFtZVwiOlwiQ29sdW1uMVwiLFwiVGl0bGVGcmllbmRseUNvbHVtbk5hbWVcIjpcIlRhc2sgTmFtZVwiLFwiU3RhcnREYXRlQ29sdW1uTmFtZVwiOlwiQ29sdW1uMlwiLFwiU3RhcnREYXRlRnJpZW5kbHlDb2x1bW5OYW1lXCI6XCJTdGFydF9EYXRlXCIsXCJFbmREYXRlQ29sdW1uTmFtZVwiOlwiQ29sdW1uM1wiLFwiRW5kRGF0ZUZyaWVuZGx5Q29sdW1uTmFtZVwiOlwiRmluaXNoX0RhdGVcIixcIlBlcmNlbnRhZ2VDb2x1bW5OYW1lXCI6bnVsbCxcIlBlcmNlbnRhZ2VGcmllbmRseUNvbHVtbk5hbWVcIjpudWxsLFwiTm90ZUNvbHVtbk5hbWVcIjpudWxsLFwiTm90ZUZyaWVuZGx5Q29sdW1uTmFtZVwiOm51bGwsXCJIZWFkZXJSb3dJbmRleFwiOjB9IiwiSGVhZGVyUm93IjoiW1wiVGFzayBOYW1lXCIsXCJTdGFydF9EYXRlXCIsXCJGaW5pc2hfRGF0ZVwiXSJ9LCJTZXR0aW5ncyI6eyIkaWQiOiI0MjYiLCJJbXBhT3B0aW9ucyI6eyIkaWQiOiI0Mjc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QsIkZpbGVQYXRoIjoiXFxcXGNkYy5nb3ZcXHByb2plY3RcXE9QSFNTX05NSV9CTUlfU3Vydl9TdHJhdGVneVxcTk5EU1MgTW9kZXJuaXphdGlvbiBJbml0aWF0aXZlIChOTUkpXFxOTUkgUHJvamVjdCBNYW5hZ2VtZW50XFxUaW1lbGluZVxcU09UXFxTT1QgVGVtcGxhdGUueGxzeCIsIlRpbWVDb25maWd1cmF0aW9uIjp7IiRpZCI6IjQyOCIsIlVzZVRpbWUiOmZhbHNlLCJXb3JrRGF5U3RhcnQiOiIwMDowMDowMCIsIldvcmtEYXlFbmQiOiIyMzo1OTowMCJ9fQ=="/>
  <p:tag name="__MASTER" val="__part_0"/>
  <p:tag name="AUTOMATICUPGRADETODOMPROCESSRUN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NCEH_ATSDR_combined">
  <a:themeElements>
    <a:clrScheme name="Custom 13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6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3947</TotalTime>
  <Words>2268</Words>
  <Application>Microsoft Office PowerPoint</Application>
  <PresentationFormat>Widescreen</PresentationFormat>
  <Paragraphs>312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25</vt:i4>
      </vt:variant>
    </vt:vector>
  </HeadingPairs>
  <TitlesOfParts>
    <vt:vector size="39" baseType="lpstr">
      <vt:lpstr>Arial</vt:lpstr>
      <vt:lpstr>Calibri</vt:lpstr>
      <vt:lpstr>Calibri Light</vt:lpstr>
      <vt:lpstr>Myriad Web Pro</vt:lpstr>
      <vt:lpstr>Wingdings</vt:lpstr>
      <vt:lpstr>NCEH_ATSDR_combined</vt:lpstr>
      <vt:lpstr>1_NCEH_ATSDR_combined</vt:lpstr>
      <vt:lpstr>2_NCEH_ATSDR_combined</vt:lpstr>
      <vt:lpstr>3_NCEH_ATSDR_combined</vt:lpstr>
      <vt:lpstr>4_NCEH_ATSDR_combined</vt:lpstr>
      <vt:lpstr>1_Office Theme</vt:lpstr>
      <vt:lpstr>5_NCEH_ATSDR_combined</vt:lpstr>
      <vt:lpstr>2_Office Theme</vt:lpstr>
      <vt:lpstr>6_NCEH_ATSDR_combined</vt:lpstr>
      <vt:lpstr>NNDSS Modernization Initiative (NMI): Walkthrough of Sexually Transmitted Diseases (STD) and Congenital Syphilis (CS) HL7 Case Notification Messages</vt:lpstr>
      <vt:lpstr>Agenda</vt:lpstr>
      <vt:lpstr>NMI Updates and Timeline </vt:lpstr>
      <vt:lpstr>PowerPoint Presentation</vt:lpstr>
      <vt:lpstr>Apply for SAMS</vt:lpstr>
      <vt:lpstr> STD and Congenital Syphilis HL7 Case Notification Messages </vt:lpstr>
      <vt:lpstr>Background</vt:lpstr>
      <vt:lpstr>Key Implementation Points</vt:lpstr>
      <vt:lpstr>Key Implementation Points</vt:lpstr>
      <vt:lpstr>Key Implementation Points—Nomenclature Change</vt:lpstr>
      <vt:lpstr>Key Implementation Points—Epi/Interpretative</vt:lpstr>
      <vt:lpstr>Key Implementation Points—Maternal/Infant Lab Data for CS MMG</vt:lpstr>
      <vt:lpstr>Walkthrough of Lab Template </vt:lpstr>
      <vt:lpstr>Lab Template Implementation</vt:lpstr>
      <vt:lpstr>Lab Template Usage</vt:lpstr>
      <vt:lpstr>Key Data Elements in the Lab Template</vt:lpstr>
      <vt:lpstr>Barriers, Challenges, and Lessons Learned while Piloting the STD and CS HL7 Case Notification Messages </vt:lpstr>
      <vt:lpstr>State Panelists</vt:lpstr>
      <vt:lpstr>Panel Topics</vt:lpstr>
      <vt:lpstr>Questions and Answers</vt:lpstr>
      <vt:lpstr>PowerPoint Presentation</vt:lpstr>
      <vt:lpstr>PowerPoint Presentation</vt:lpstr>
      <vt:lpstr>Appendix: Lab Template</vt:lpstr>
      <vt:lpstr>Overview of Lab Template Data Elements </vt:lpstr>
      <vt:lpstr>Overview of Lab Template Data Elements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NNDSS Modernization Initiative (NMI) eSHARE - February 2018</dc:title>
  <dc:subject>NMI eSHARE</dc:subject>
  <dc:creator>CDC</dc:creator>
  <cp:keywords>NMI, eSHARE, NNDSS, NMI, update, arboviral, case, notification, implementation, onboarding</cp:keywords>
  <cp:lastModifiedBy>Laspina, Michael (CDC/DDPHSS/CSELS/DHIS)</cp:lastModifiedBy>
  <cp:revision>438</cp:revision>
  <cp:lastPrinted>2018-02-13T17:59:42Z</cp:lastPrinted>
  <dcterms:created xsi:type="dcterms:W3CDTF">2016-10-13T18:50:31Z</dcterms:created>
  <dcterms:modified xsi:type="dcterms:W3CDTF">2021-04-26T15:16:30Z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2021-04-26T15:16:30Z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6d657b35-cc03-4b38-aefc-f5723a49e117</vt:lpwstr>
  </property>
  <property fmtid="{D5CDD505-2E9C-101B-9397-08002B2CF9AE}" pid="8" name="MSIP_Label_7b94a7b8-f06c-4dfe-bdcc-9b548fd58c31_ContentBits">
    <vt:lpwstr>0</vt:lpwstr>
  </property>
</Properties>
</file>