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6" r:id="rId4"/>
    <p:sldMasterId id="2147483668" r:id="rId5"/>
    <p:sldMasterId id="2147483688" r:id="rId6"/>
  </p:sldMasterIdLst>
  <p:notesMasterIdLst>
    <p:notesMasterId r:id="rId22"/>
  </p:notesMasterIdLst>
  <p:handoutMasterIdLst>
    <p:handoutMasterId r:id="rId23"/>
  </p:handoutMasterIdLst>
  <p:sldIdLst>
    <p:sldId id="413" r:id="rId7"/>
    <p:sldId id="432" r:id="rId8"/>
    <p:sldId id="456" r:id="rId9"/>
    <p:sldId id="446" r:id="rId10"/>
    <p:sldId id="447" r:id="rId11"/>
    <p:sldId id="469" r:id="rId12"/>
    <p:sldId id="464" r:id="rId13"/>
    <p:sldId id="465" r:id="rId14"/>
    <p:sldId id="466" r:id="rId15"/>
    <p:sldId id="467" r:id="rId16"/>
    <p:sldId id="468" r:id="rId17"/>
    <p:sldId id="438" r:id="rId18"/>
    <p:sldId id="471" r:id="rId19"/>
    <p:sldId id="364" r:id="rId20"/>
    <p:sldId id="323" r:id="rId21"/>
  </p:sldIdLst>
  <p:sldSz cx="12192000" cy="6858000"/>
  <p:notesSz cx="7016750" cy="9302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over, Michele (CDC/OPHSS/CSELS)" initials="HM(" lastIdx="6" clrIdx="0">
    <p:extLst>
      <p:ext uri="{19B8F6BF-5375-455C-9EA6-DF929625EA0E}">
        <p15:presenceInfo xmlns:p15="http://schemas.microsoft.com/office/powerpoint/2012/main" userId="S-1-5-21-1207783550-2075000910-922709458-171411" providerId="AD"/>
      </p:ext>
    </p:extLst>
  </p:cmAuthor>
  <p:cmAuthor id="2" name="Helmus, Lesliann E. (CDC/OPHSS/CSELS)" initials="HLE(" lastIdx="4" clrIdx="1">
    <p:extLst>
      <p:ext uri="{19B8F6BF-5375-455C-9EA6-DF929625EA0E}">
        <p15:presenceInfo xmlns:p15="http://schemas.microsoft.com/office/powerpoint/2012/main" userId="S-1-5-21-1207783550-2075000910-922709458-429956" providerId="AD"/>
      </p:ext>
    </p:extLst>
  </p:cmAuthor>
  <p:cmAuthor id="3" name="uaa0" initials="uaa0" lastIdx="7" clrIdx="2">
    <p:extLst>
      <p:ext uri="{19B8F6BF-5375-455C-9EA6-DF929625EA0E}">
        <p15:presenceInfo xmlns:p15="http://schemas.microsoft.com/office/powerpoint/2012/main" userId="uaa0" providerId="None"/>
      </p:ext>
    </p:extLst>
  </p:cmAuthor>
  <p:cmAuthor id="4" name="Cohen, Nicole (Nicky) (CDC/OID/NCEZID)" initials="CN((" lastIdx="11" clrIdx="3">
    <p:extLst>
      <p:ext uri="{19B8F6BF-5375-455C-9EA6-DF929625EA0E}">
        <p15:presenceInfo xmlns:p15="http://schemas.microsoft.com/office/powerpoint/2012/main" userId="S-1-5-21-1207783550-2075000910-922709458-188894" providerId="AD"/>
      </p:ext>
    </p:extLst>
  </p:cmAuthor>
  <p:cmAuthor id="5" name="Thomas, Melinda Christine (CDC/OPHSS/CSELS/DHIS)" initials="TMC(" lastIdx="1" clrIdx="4">
    <p:extLst>
      <p:ext uri="{19B8F6BF-5375-455C-9EA6-DF929625EA0E}">
        <p15:presenceInfo xmlns:p15="http://schemas.microsoft.com/office/powerpoint/2012/main" userId="S-1-5-21-1207783550-2075000910-922709458-542783" providerId="AD"/>
      </p:ext>
    </p:extLst>
  </p:cmAuthor>
  <p:cmAuthor id="6" name="Bastin, Lisa H. (CDC/OPHSS/CSELS/DHIS)" initials="BLH(" lastIdx="1" clrIdx="5">
    <p:extLst>
      <p:ext uri="{19B8F6BF-5375-455C-9EA6-DF929625EA0E}">
        <p15:presenceInfo xmlns:p15="http://schemas.microsoft.com/office/powerpoint/2012/main" userId="S-1-5-21-1207783550-2075000910-922709458-1671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000818"/>
    <a:srgbClr val="000000"/>
    <a:srgbClr val="2F9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338" autoAdjust="0"/>
    <p:restoredTop sz="87409" autoAdjust="0"/>
  </p:normalViewPr>
  <p:slideViewPr>
    <p:cSldViewPr snapToGrid="0">
      <p:cViewPr varScale="1">
        <p:scale>
          <a:sx n="43" d="100"/>
          <a:sy n="43" d="100"/>
        </p:scale>
        <p:origin x="749" y="48"/>
      </p:cViewPr>
      <p:guideLst/>
    </p:cSldViewPr>
  </p:slideViewPr>
  <p:outlineViewPr>
    <p:cViewPr>
      <p:scale>
        <a:sx n="33" d="100"/>
        <a:sy n="33" d="100"/>
      </p:scale>
      <p:origin x="0" y="-2239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486" y="1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6753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4534" y="0"/>
            <a:ext cx="3040592" cy="466753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r">
              <a:defRPr sz="1200"/>
            </a:lvl1pPr>
          </a:lstStyle>
          <a:p>
            <a:fld id="{031B8493-A2A6-4847-AE35-33172CCDB615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5998"/>
            <a:ext cx="3040592" cy="466752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4534" y="8835998"/>
            <a:ext cx="3040592" cy="466752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r">
              <a:defRPr sz="1200"/>
            </a:lvl1pPr>
          </a:lstStyle>
          <a:p>
            <a:fld id="{1EE5F92A-FA89-4075-A7E6-DDC984F67B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49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6753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4" y="0"/>
            <a:ext cx="3040592" cy="466753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r">
              <a:defRPr sz="1200"/>
            </a:lvl1pPr>
          </a:lstStyle>
          <a:p>
            <a:fld id="{C437787A-DC68-4BDA-B9E4-AE58888B3A55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78475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51" tIns="46625" rIns="93251" bIns="466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6948"/>
            <a:ext cx="5613400" cy="3662958"/>
          </a:xfrm>
          <a:prstGeom prst="rect">
            <a:avLst/>
          </a:prstGeom>
        </p:spPr>
        <p:txBody>
          <a:bodyPr vert="horz" lIns="93251" tIns="46625" rIns="93251" bIns="466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5998"/>
            <a:ext cx="3040592" cy="466752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4" y="8835998"/>
            <a:ext cx="3040592" cy="466752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r">
              <a:defRPr sz="1200"/>
            </a:lvl1pPr>
          </a:lstStyle>
          <a:p>
            <a:fld id="{E8CF6D08-AA4D-4E4A-BC5A-6638DFC699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7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0729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CF6D08-AA4D-4E4A-BC5A-6638DFC699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8206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CF6D08-AA4D-4E4A-BC5A-6638DFC699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789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F6D08-AA4D-4E4A-BC5A-6638DFC699C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9208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CF6D08-AA4D-4E4A-BC5A-6638DFC699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5791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0312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260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237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F6D08-AA4D-4E4A-BC5A-6638DFC699C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4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32426"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932426">
              <a:defRPr/>
            </a:pPr>
            <a:fld id="{EB38CAEC-4554-485B-9189-C45C7447A404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2426">
                <a:defRPr/>
              </a:pPr>
              <a:t>4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51890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32426"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932426">
              <a:defRPr/>
            </a:pPr>
            <a:fld id="{EB38CAEC-4554-485B-9189-C45C7447A404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2426">
                <a:defRPr/>
              </a:pPr>
              <a:t>5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85634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CF6D08-AA4D-4E4A-BC5A-6638DFC699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6509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CF6D08-AA4D-4E4A-BC5A-6638DFC699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101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CF6D08-AA4D-4E4A-BC5A-6638DFC699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3202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CF6D08-AA4D-4E4A-BC5A-6638DFC699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5852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2F97D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CSELS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26"/>
          <a:stretch/>
        </p:blipFill>
        <p:spPr>
          <a:xfrm>
            <a:off x="0" y="6691613"/>
            <a:ext cx="12192000" cy="166388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89" indent="-457189">
              <a:buClr>
                <a:srgbClr val="0088B7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3D6C2A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7A003C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895408" y="6321704"/>
            <a:ext cx="115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377"/>
            <a:fld id="{546F342E-8484-4702-8326-3C4F0D187E4A}" type="slidenum">
              <a:rPr lang="en-US" sz="1800">
                <a:solidFill>
                  <a:srgbClr val="0F56DC"/>
                </a:solidFill>
              </a:rPr>
              <a:pPr algn="r" defTabSz="914377"/>
              <a:t>‹#›</a:t>
            </a:fld>
            <a:endParaRPr lang="en-US" sz="1800" dirty="0">
              <a:solidFill>
                <a:srgbClr val="0F56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7414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729-2AC7-438B-9AD7-74B6D0BC8CD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25A1-6203-47A7-B27D-E601FA9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1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729-2AC7-438B-9AD7-74B6D0BC8CD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25A1-6203-47A7-B27D-E601FA9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38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729-2AC7-438B-9AD7-74B6D0BC8CD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25A1-6203-47A7-B27D-E601FA9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6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729-2AC7-438B-9AD7-74B6D0BC8CD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25A1-6203-47A7-B27D-E601FA9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39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729-2AC7-438B-9AD7-74B6D0BC8CD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25A1-6203-47A7-B27D-E601FA9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1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CSEL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2"/>
          <a:stretch/>
        </p:blipFill>
        <p:spPr>
          <a:xfrm>
            <a:off x="0" y="1"/>
            <a:ext cx="12192000" cy="12192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6071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96D6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96D6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96D6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09600" y="224572"/>
            <a:ext cx="9204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800" b="1" dirty="0">
                <a:solidFill>
                  <a:srgbClr val="FFFFFF">
                    <a:lumMod val="95000"/>
                  </a:srgbClr>
                </a:solidFill>
                <a:latin typeface="Calibri" panose="020F0502020204030204" pitchFamily="34" charset="0"/>
              </a:rPr>
              <a:t>Center for Surveillance, Epidemiology, and Laboratory Services</a:t>
            </a:r>
          </a:p>
        </p:txBody>
      </p:sp>
    </p:spTree>
    <p:extLst>
      <p:ext uri="{BB962C8B-B14F-4D97-AF65-F5344CB8AC3E}">
        <p14:creationId xmlns:p14="http://schemas.microsoft.com/office/powerpoint/2010/main" val="212940429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_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40"/>
          <a:stretch/>
        </p:blipFill>
        <p:spPr>
          <a:xfrm>
            <a:off x="0" y="5679808"/>
            <a:ext cx="12198571" cy="1178193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351714" y="3662433"/>
            <a:ext cx="88524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For more information, contact CDC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1-800-CDC-INFO (232-4636)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TTY:  1-888-232-6348    www.cdc.gov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-472097" y="6365557"/>
            <a:ext cx="115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377"/>
            <a:fld id="{546F342E-8484-4702-8326-3C4F0D187E4A}" type="slidenum">
              <a:rPr lang="en-US" sz="1800">
                <a:solidFill>
                  <a:srgbClr val="FFFFFF"/>
                </a:solidFill>
              </a:rPr>
              <a:pPr algn="r" defTabSz="914377"/>
              <a:t>‹#›</a:t>
            </a:fld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76192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729-2AC7-438B-9AD7-74B6D0BC8CD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25A1-6203-47A7-B27D-E601FA9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9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729-2AC7-438B-9AD7-74B6D0BC8CD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25A1-6203-47A7-B27D-E601FA9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7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729-2AC7-438B-9AD7-74B6D0BC8CD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25A1-6203-47A7-B27D-E601FA9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729-2AC7-438B-9AD7-74B6D0BC8CD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25A1-6203-47A7-B27D-E601FA9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9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729-2AC7-438B-9AD7-74B6D0BC8CD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25A1-6203-47A7-B27D-E601FA9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0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729-2AC7-438B-9AD7-74B6D0BC8CD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25A1-6203-47A7-B27D-E601FA9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5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30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9439018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8500587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256082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0484463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15729-2AC7-438B-9AD7-74B6D0BC8CD0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25A1-6203-47A7-B27D-E601FA9F7F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60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dc.gov/nndss/trc/news/" TargetMode="External"/><Relationship Id="rId4" Type="http://schemas.openxmlformats.org/officeDocument/2006/relationships/hyperlink" Target="https://www.cdc.gov/nndss/trc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mmgpage/hepatitis-message-mapping-guide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message-mapping-guide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ndss/trc/new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cdc.gov/nndss/trc/onboarding/eshare.html" TargetMode="External"/><Relationship Id="rId5" Type="http://schemas.openxmlformats.org/officeDocument/2006/relationships/hyperlink" Target="mailto:edx@cdc.gov" TargetMode="External"/><Relationship Id="rId4" Type="http://schemas.openxmlformats.org/officeDocument/2006/relationships/hyperlink" Target="https://www.cdc.gov/nndss/trc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slideLayout" Target="../slideLayouts/slideLayout10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event-codes-other-surveillance-resource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198" y="6077224"/>
            <a:ext cx="11559095" cy="437877"/>
          </a:xfrm>
        </p:spPr>
        <p:txBody>
          <a:bodyPr/>
          <a:lstStyle/>
          <a:p>
            <a:r>
              <a:rPr lang="en-US" b="1" dirty="0"/>
              <a:t>January 16, 2018			      Division of Health Informatics and Surveillance</a:t>
            </a:r>
          </a:p>
        </p:txBody>
      </p:sp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4528334" y="1832376"/>
            <a:ext cx="7487959" cy="195400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3200" dirty="0">
                <a:solidFill>
                  <a:srgbClr val="2F97DA"/>
                </a:solidFill>
              </a:rPr>
              <a:t>NNDSS Modernization Initiative (NMI):</a:t>
            </a:r>
            <a:br>
              <a:rPr lang="en-US" altLang="en-US" sz="3200" dirty="0">
                <a:solidFill>
                  <a:srgbClr val="2F97DA"/>
                </a:solidFill>
              </a:rPr>
            </a:br>
            <a:r>
              <a:rPr lang="en-US" altLang="en-US" sz="3200" dirty="0">
                <a:solidFill>
                  <a:srgbClr val="2F97DA"/>
                </a:solidFill>
              </a:rPr>
              <a:t>Preparing for Sending NNDSS HL7 Case Notifications in 2018</a:t>
            </a:r>
          </a:p>
        </p:txBody>
      </p:sp>
      <p:pic>
        <p:nvPicPr>
          <p:cNvPr id="6" name="Picture 5" title="NNDSS branding elemen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1" y="1549262"/>
            <a:ext cx="3981359" cy="1563829"/>
          </a:xfrm>
          <a:prstGeom prst="rect">
            <a:avLst/>
          </a:prstGeom>
        </p:spPr>
      </p:pic>
      <p:sp>
        <p:nvSpPr>
          <p:cNvPr id="8" name="Subtitle 1">
            <a:extLst>
              <a:ext uri="{FF2B5EF4-FFF2-40B4-BE49-F238E27FC236}">
                <a16:creationId xmlns:a16="http://schemas.microsoft.com/office/drawing/2014/main" id="{28447EA9-3A3D-469C-8CB3-CF9FECC0FD61}"/>
              </a:ext>
            </a:extLst>
          </p:cNvPr>
          <p:cNvSpPr txBox="1">
            <a:spLocks/>
          </p:cNvSpPr>
          <p:nvPr/>
        </p:nvSpPr>
        <p:spPr bwMode="auto">
          <a:xfrm>
            <a:off x="457197" y="3703271"/>
            <a:ext cx="11229587" cy="1758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b="1" kern="1200" baseline="0">
                <a:solidFill>
                  <a:srgbClr val="0096D6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609585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733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21917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828754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438339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rgbClr val="FF0000"/>
              </a:solidFill>
            </a:endParaRP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Access the NNDSS Technical Resource Center at    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FF0000"/>
                </a:solidFill>
              </a:rPr>
              <a:t>      </a:t>
            </a:r>
            <a:r>
              <a:rPr lang="en-US" sz="2000" dirty="0">
                <a:solidFill>
                  <a:srgbClr val="FF0000"/>
                </a:solidFill>
                <a:hlinkClick r:id="rId4" tooltip="Link to the NMI Technical Assistance and Training Resource Center at the CDC"/>
              </a:rPr>
              <a:t>https://www.cdc.gov/nndss/trc/</a:t>
            </a:r>
            <a:endParaRPr lang="en-US" sz="2000" dirty="0">
              <a:solidFill>
                <a:srgbClr val="FF0000"/>
              </a:solidFill>
            </a:endParaRP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Subscribe to monthly NMI Notes news updates at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FF0000"/>
                </a:solidFill>
              </a:rPr>
              <a:t>      </a:t>
            </a:r>
            <a:r>
              <a:rPr lang="en-US" sz="2000" dirty="0">
                <a:solidFill>
                  <a:srgbClr val="FF0000"/>
                </a:solidFill>
                <a:hlinkClick r:id="rId5" tooltip="NMI Notes Update"/>
              </a:rPr>
              <a:t>https://www.cdc.gov/nndss/trc/news/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11220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8945" y="4624444"/>
            <a:ext cx="8353091" cy="1241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Tony Winters, MSPH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96D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Division of Health Informatics and Surveillance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96D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Center for Surveillance, Epidemiology, and Laboratory Services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96D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Centers for Disease Control and Prevention</a:t>
            </a:r>
          </a:p>
        </p:txBody>
      </p:sp>
      <p:pic>
        <p:nvPicPr>
          <p:cNvPr id="2" name="Picture 1" title="NNDSS branding elemen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09" y="1534225"/>
            <a:ext cx="2986019" cy="1172872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627119" y="2707097"/>
            <a:ext cx="8094133" cy="115577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dirty="0"/>
              <a:t>Recent Updates to Hepatitis MMG</a:t>
            </a:r>
          </a:p>
        </p:txBody>
      </p:sp>
    </p:spTree>
    <p:extLst>
      <p:ext uri="{BB962C8B-B14F-4D97-AF65-F5344CB8AC3E}">
        <p14:creationId xmlns:p14="http://schemas.microsoft.com/office/powerpoint/2010/main" val="4480279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17500" y="1374992"/>
            <a:ext cx="11747500" cy="4854880"/>
          </a:xfrm>
        </p:spPr>
        <p:txBody>
          <a:bodyPr/>
          <a:lstStyle/>
          <a:p>
            <a:r>
              <a:rPr lang="en-US" sz="2600" dirty="0"/>
              <a:t>Release 4, posted on 11/9/17</a:t>
            </a:r>
          </a:p>
          <a:p>
            <a:pPr lvl="1" indent="-365760"/>
            <a:r>
              <a:rPr lang="en-US" sz="2600" dirty="0"/>
              <a:t>Lab Template updated to the most recent version </a:t>
            </a:r>
          </a:p>
          <a:p>
            <a:pPr lvl="1" indent="-365760"/>
            <a:r>
              <a:rPr lang="en-US" sz="2600" dirty="0"/>
              <a:t>Updates for Perinatal Hepatitis C Infection</a:t>
            </a:r>
          </a:p>
          <a:p>
            <a:pPr lvl="2" indent="-182880"/>
            <a:r>
              <a:rPr lang="en-US" sz="2400" dirty="0"/>
              <a:t>Following guidance is documented on the introduction tab:</a:t>
            </a:r>
          </a:p>
          <a:p>
            <a:pPr marL="1752557" lvl="3" indent="0">
              <a:buNone/>
            </a:pPr>
            <a:r>
              <a:rPr lang="en-US" sz="2000" i="1" dirty="0"/>
              <a:t>To send a case notification for Perinatal Hepatitis C infection, use the following artifacts:  </a:t>
            </a:r>
          </a:p>
          <a:p>
            <a:pPr marL="1752557" lvl="3" indent="0">
              <a:buNone/>
            </a:pPr>
            <a:r>
              <a:rPr lang="en-US" sz="2000" i="1" dirty="0"/>
              <a:t>1) </a:t>
            </a:r>
            <a:r>
              <a:rPr lang="en-US" sz="2000" i="1" dirty="0">
                <a:solidFill>
                  <a:srgbClr val="5F5F5F"/>
                </a:solidFill>
              </a:rPr>
              <a:t>generic individual </a:t>
            </a:r>
            <a:r>
              <a:rPr lang="en-US" sz="2000" i="1" dirty="0"/>
              <a:t>case notification message mapping guide v2</a:t>
            </a:r>
          </a:p>
          <a:p>
            <a:pPr marL="1752557" lvl="3" indent="0">
              <a:buNone/>
            </a:pPr>
            <a:r>
              <a:rPr lang="en-US" sz="2000" i="1" dirty="0"/>
              <a:t>2) hepatitis core tab in the hepatitis case notification message mapping guide v1</a:t>
            </a:r>
          </a:p>
          <a:p>
            <a:pPr marL="2819341" lvl="4" indent="-457200">
              <a:buFont typeface="+mj-lt"/>
              <a:buAutoNum type="alphaLcPeriod"/>
            </a:pPr>
            <a:r>
              <a:rPr lang="en-US" sz="2000" i="1" dirty="0"/>
              <a:t>Lab test types </a:t>
            </a:r>
            <a:r>
              <a:rPr lang="en-US" sz="2000" b="1" i="1" dirty="0"/>
              <a:t>HVC antigen</a:t>
            </a:r>
            <a:r>
              <a:rPr lang="en-US" sz="2000" i="1" dirty="0"/>
              <a:t>, </a:t>
            </a:r>
            <a:r>
              <a:rPr lang="en-US" sz="2000" b="1" i="1" dirty="0"/>
              <a:t>HCV genotype</a:t>
            </a:r>
            <a:r>
              <a:rPr lang="en-US" sz="2000" i="1" dirty="0"/>
              <a:t>, and </a:t>
            </a:r>
            <a:r>
              <a:rPr lang="en-US" sz="2000" b="1" i="1" dirty="0"/>
              <a:t>HCV RNA </a:t>
            </a:r>
            <a:r>
              <a:rPr lang="en-US" sz="2000" i="1" dirty="0"/>
              <a:t>should be sent using the lab template along with corresponding date</a:t>
            </a:r>
          </a:p>
          <a:p>
            <a:pPr lvl="2" indent="-182880"/>
            <a:r>
              <a:rPr lang="en-US" sz="2400" dirty="0"/>
              <a:t>The “</a:t>
            </a:r>
            <a:r>
              <a:rPr lang="en-US" sz="2400" b="1" dirty="0"/>
              <a:t>Test Performed Name</a:t>
            </a:r>
            <a:r>
              <a:rPr lang="en-US" sz="2400" dirty="0"/>
              <a:t>” data element in lab template should be used to transmit the name of the test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86" y="0"/>
            <a:ext cx="10912258" cy="998620"/>
          </a:xfrm>
        </p:spPr>
        <p:txBody>
          <a:bodyPr/>
          <a:lstStyle/>
          <a:p>
            <a:r>
              <a:rPr lang="en-US" sz="4000" dirty="0"/>
              <a:t>Recent Updates to Hepatitis MMG</a:t>
            </a:r>
            <a:endParaRPr lang="en-US" sz="4000" dirty="0">
              <a:solidFill>
                <a:srgbClr val="2F97D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7287" y="6334699"/>
            <a:ext cx="10499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5F5F5F"/>
                </a:solidFill>
                <a:latin typeface="Calibri" panose="020F0502020204030204" pitchFamily="34" charset="0"/>
              </a:rPr>
              <a:t>Hepatitis v1 MMGs available at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https://ndc.services.cdc.gov/mmgpage/hepatitis-message-mapping-guide/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74495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8809" y="4749704"/>
            <a:ext cx="8353091" cy="1818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7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Nihit Desai, MT, MBA</a:t>
            </a:r>
          </a:p>
          <a:p>
            <a:r>
              <a:rPr lang="en-US" sz="1870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Vocabulary SME, PHIN Vocabulary and Distribution System (PHINVADS)</a:t>
            </a:r>
          </a:p>
          <a:p>
            <a:r>
              <a:rPr lang="en-US" sz="1870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Contractor, CSRA</a:t>
            </a:r>
          </a:p>
          <a:p>
            <a:r>
              <a:rPr lang="en-US" sz="1870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Division of Health Informatics and Surveillance</a:t>
            </a:r>
          </a:p>
          <a:p>
            <a:r>
              <a:rPr lang="en-US" sz="1870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Center for Surveillance, Epidemiology, and Laboratory Services</a:t>
            </a:r>
          </a:p>
          <a:p>
            <a:r>
              <a:rPr lang="en-US" sz="1870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Centers for Disease Control and Prevention</a:t>
            </a:r>
          </a:p>
        </p:txBody>
      </p:sp>
      <p:pic>
        <p:nvPicPr>
          <p:cNvPr id="2" name="Picture 1" title="NNDSS branding elemen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09" y="1534225"/>
            <a:ext cx="2986019" cy="1172872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40663" y="2120661"/>
            <a:ext cx="7772400" cy="1155779"/>
          </a:xfrm>
        </p:spPr>
        <p:txBody>
          <a:bodyPr/>
          <a:lstStyle/>
          <a:p>
            <a:r>
              <a:rPr lang="en-US" sz="4000" dirty="0"/>
              <a:t>Hot Topic: Recent Updates to MMG Value Sets</a:t>
            </a:r>
            <a:br>
              <a:rPr lang="en-US" sz="40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9776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530" y="988481"/>
            <a:ext cx="11747500" cy="4854880"/>
          </a:xfrm>
        </p:spPr>
        <p:txBody>
          <a:bodyPr/>
          <a:lstStyle/>
          <a:p>
            <a:r>
              <a:rPr lang="en-US" sz="2400" dirty="0"/>
              <a:t>Updates to values sets</a:t>
            </a:r>
          </a:p>
          <a:p>
            <a:pPr marL="623888" lvl="1" indent="-379413"/>
            <a:r>
              <a:rPr lang="en-US" sz="2400" dirty="0"/>
              <a:t>Impacts value sets in all NNDSS MMGs; </a:t>
            </a:r>
          </a:p>
          <a:p>
            <a:pPr marL="1143000" lvl="2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solidFill>
                  <a:srgbClr val="5F5F5F"/>
                </a:solidFill>
                <a:latin typeface="Calibri" panose="020F0502020204030204"/>
              </a:rPr>
              <a:t>Birth Country (PHVS_BirthCountry_CDC)</a:t>
            </a:r>
          </a:p>
          <a:p>
            <a:pPr marL="1143000" lvl="2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solidFill>
                  <a:srgbClr val="5F5F5F"/>
                </a:solidFill>
                <a:latin typeface="Calibri" panose="020F0502020204030204"/>
              </a:rPr>
              <a:t>Country (PHVS_Country_ISO_3166-1)</a:t>
            </a:r>
          </a:p>
          <a:p>
            <a:pPr marL="1143000" lvl="2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solidFill>
                  <a:srgbClr val="5F5F5F"/>
                </a:solidFill>
                <a:latin typeface="Calibri" panose="020F0502020204030204"/>
              </a:rPr>
              <a:t>County (PHVS_County_FIPS_6-4)</a:t>
            </a:r>
          </a:p>
          <a:p>
            <a:pPr marL="1143000" lvl="2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solidFill>
                  <a:srgbClr val="5F5F5F"/>
                </a:solidFill>
                <a:latin typeface="Calibri" panose="020F0502020204030204"/>
              </a:rPr>
              <a:t>Ordered Test (PHVS_LabTestOrderables_CDC)</a:t>
            </a:r>
          </a:p>
          <a:p>
            <a:pPr marL="1143000" lvl="2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solidFill>
                  <a:srgbClr val="5F5F5F"/>
                </a:solidFill>
                <a:latin typeface="Calibri" panose="020F0502020204030204"/>
              </a:rPr>
              <a:t>Lab Test Result Name (PHVS_LabTestName_CDC)</a:t>
            </a:r>
          </a:p>
          <a:p>
            <a:pPr marL="1143000" lvl="2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solidFill>
                  <a:srgbClr val="5F5F5F"/>
                </a:solidFill>
                <a:latin typeface="Calibri" panose="020F0502020204030204"/>
              </a:rPr>
              <a:t>Units of Measure (PHVS_UnitsOfMeasure_CDC)</a:t>
            </a:r>
          </a:p>
          <a:p>
            <a:pPr marL="1143000" lvl="2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solidFill>
                  <a:srgbClr val="5F5F5F"/>
                </a:solidFill>
                <a:latin typeface="Calibri" panose="020F0502020204030204"/>
              </a:rPr>
              <a:t>Specimen (PHVS_Specimen_CDC) </a:t>
            </a:r>
          </a:p>
          <a:p>
            <a:pPr marL="1143000" lvl="2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solidFill>
                  <a:srgbClr val="5F5F5F"/>
                </a:solidFill>
                <a:latin typeface="Calibri" panose="020F0502020204030204"/>
              </a:rPr>
              <a:t>Body Site (PHVS_BodySite_CDC)</a:t>
            </a:r>
          </a:p>
          <a:p>
            <a:pPr marL="1143000" lvl="2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solidFill>
                  <a:srgbClr val="5F5F5F"/>
                </a:solidFill>
                <a:latin typeface="Calibri" panose="020F0502020204030204"/>
              </a:rPr>
              <a:t>Microorganism (</a:t>
            </a:r>
            <a:r>
              <a:rPr lang="en-US" sz="2000" dirty="0" err="1">
                <a:solidFill>
                  <a:srgbClr val="5F5F5F"/>
                </a:solidFill>
                <a:latin typeface="Calibri" panose="020F0502020204030204"/>
              </a:rPr>
              <a:t>PHVS_Microorganism_CDC</a:t>
            </a:r>
            <a:r>
              <a:rPr lang="en-US" sz="2000" dirty="0">
                <a:solidFill>
                  <a:srgbClr val="5F5F5F"/>
                </a:solidFill>
                <a:latin typeface="Calibri" panose="020F0502020204030204"/>
              </a:rPr>
              <a:t>)</a:t>
            </a:r>
          </a:p>
          <a:p>
            <a:pPr marL="609613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400" dirty="0">
                <a:solidFill>
                  <a:srgbClr val="5F5F5F"/>
                </a:solidFill>
                <a:latin typeface="Calibri" panose="020F0502020204030204"/>
              </a:rPr>
              <a:t>Birth Country and Country value sets (ISO 3166-1)—not available to download at this time but can still view on PHINVADS.cdc.gov.</a:t>
            </a:r>
          </a:p>
          <a:p>
            <a:pPr marL="609613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400" dirty="0">
                <a:solidFill>
                  <a:srgbClr val="5F5F5F"/>
                </a:solidFill>
                <a:latin typeface="Calibri" panose="020F0502020204030204"/>
              </a:rPr>
              <a:t>To sign up for PHIN VADS email alerts when a value set is updated, click on the                link on a value set’s page. </a:t>
            </a:r>
          </a:p>
          <a:p>
            <a:pPr marL="609613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en-US" sz="2400" dirty="0">
              <a:solidFill>
                <a:srgbClr val="5F5F5F"/>
              </a:solidFill>
              <a:latin typeface="Calibri" panose="020F0502020204030204"/>
            </a:endParaRPr>
          </a:p>
          <a:p>
            <a:pPr marL="609613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en-US" sz="2400" dirty="0">
              <a:solidFill>
                <a:srgbClr val="5F5F5F"/>
              </a:solidFill>
              <a:latin typeface="Calibri" panose="020F0502020204030204"/>
            </a:endParaRPr>
          </a:p>
          <a:p>
            <a:pPr marL="609613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en-US" sz="2400" dirty="0">
              <a:solidFill>
                <a:srgbClr val="5F5F5F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155" y="-10139"/>
            <a:ext cx="10912258" cy="998620"/>
          </a:xfrm>
        </p:spPr>
        <p:txBody>
          <a:bodyPr/>
          <a:lstStyle/>
          <a:p>
            <a:r>
              <a:rPr lang="en-US" sz="3800" dirty="0"/>
              <a:t>Recent Updates to MMG Value Sets</a:t>
            </a:r>
            <a:endParaRPr lang="en-US" sz="3800" dirty="0">
              <a:solidFill>
                <a:srgbClr val="2F97D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045" y="6431518"/>
            <a:ext cx="1049907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5F5F5F"/>
                </a:solidFill>
                <a:latin typeface="Calibri" panose="020F0502020204030204" pitchFamily="34" charset="0"/>
              </a:rPr>
              <a:t>MMGs available at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https://ndc.services.cdc.gov/message-mapping-guides/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05753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516708" y="2469199"/>
            <a:ext cx="10972800" cy="1143000"/>
          </a:xfrm>
        </p:spPr>
        <p:txBody>
          <a:bodyPr/>
          <a:lstStyle/>
          <a:p>
            <a:pPr algn="ctr"/>
            <a:r>
              <a:rPr lang="en-US" sz="4000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169176845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A665E39-718D-4E3F-AC91-351082282811}"/>
              </a:ext>
            </a:extLst>
          </p:cNvPr>
          <p:cNvSpPr txBox="1"/>
          <p:nvPr/>
        </p:nvSpPr>
        <p:spPr>
          <a:xfrm>
            <a:off x="952500" y="178411"/>
            <a:ext cx="10287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000" b="1" dirty="0">
                <a:solidFill>
                  <a:srgbClr val="000000"/>
                </a:solidFill>
              </a:rPr>
              <a:t>Subscribe to monthly </a:t>
            </a:r>
            <a:r>
              <a:rPr lang="en-US" sz="2000" b="1" dirty="0">
                <a:solidFill>
                  <a:srgbClr val="FF0000"/>
                </a:solidFill>
              </a:rPr>
              <a:t>NMI Notes</a:t>
            </a:r>
            <a:r>
              <a:rPr lang="en-US" sz="2000" b="1" dirty="0">
                <a:solidFill>
                  <a:srgbClr val="000000"/>
                </a:solidFill>
              </a:rPr>
              <a:t> news updates at</a:t>
            </a:r>
            <a:br>
              <a:rPr lang="en-US" sz="2000" b="1" dirty="0">
                <a:solidFill>
                  <a:srgbClr val="000000"/>
                </a:solidFill>
              </a:rPr>
            </a:b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>
                <a:hlinkClick r:id="rId3" tooltip="NMI Notes"/>
              </a:rPr>
              <a:t>https://www.cdc.gov/nndss/trc/news/</a:t>
            </a:r>
            <a:endParaRPr lang="en-US" sz="2000" b="1" dirty="0"/>
          </a:p>
          <a:p>
            <a:pPr lvl="0" algn="ctr">
              <a:defRPr/>
            </a:pPr>
            <a:endParaRPr lang="en-US" sz="2000" b="1" dirty="0">
              <a:solidFill>
                <a:srgbClr val="FF0000"/>
              </a:solidFill>
            </a:endParaRPr>
          </a:p>
          <a:p>
            <a:pPr lvl="0" algn="ctr">
              <a:defRPr/>
            </a:pPr>
            <a:r>
              <a:rPr lang="en-US" sz="2000" b="1" dirty="0">
                <a:solidFill>
                  <a:srgbClr val="000000"/>
                </a:solidFill>
              </a:rPr>
              <a:t>Access the </a:t>
            </a:r>
            <a:r>
              <a:rPr lang="en-US" sz="2000" b="1" dirty="0">
                <a:solidFill>
                  <a:srgbClr val="FF0000"/>
                </a:solidFill>
              </a:rPr>
              <a:t>NNDSS Technical Resource Center </a:t>
            </a:r>
            <a:r>
              <a:rPr lang="en-US" sz="2000" b="1" dirty="0">
                <a:solidFill>
                  <a:srgbClr val="000000"/>
                </a:solidFill>
              </a:rPr>
              <a:t>at</a:t>
            </a:r>
            <a:r>
              <a:rPr lang="en-US" sz="2000" b="1" dirty="0">
                <a:solidFill>
                  <a:srgbClr val="FF0000"/>
                </a:solidFill>
              </a:rPr>
              <a:t>  </a:t>
            </a:r>
          </a:p>
          <a:p>
            <a:pPr lvl="0" algn="ctr">
              <a:defRPr/>
            </a:pPr>
            <a:r>
              <a:rPr lang="en-US" sz="2000" b="1" dirty="0">
                <a:solidFill>
                  <a:srgbClr val="000000"/>
                </a:solidFill>
                <a:hlinkClick r:id="rId4" tooltip="NMI Technical Assistance and Training Resource Center"/>
              </a:rPr>
              <a:t>https://www.cdc.gov/nndss/trc/</a:t>
            </a:r>
            <a:endParaRPr lang="en-US" sz="2000" b="1" dirty="0">
              <a:solidFill>
                <a:srgbClr val="FF0000"/>
              </a:solidFill>
            </a:endParaRPr>
          </a:p>
          <a:p>
            <a:pPr lvl="0" algn="ctr">
              <a:defRPr/>
            </a:pPr>
            <a:endParaRPr lang="en-US" sz="2000" b="1" dirty="0">
              <a:solidFill>
                <a:srgbClr val="FF0000"/>
              </a:solidFill>
            </a:endParaRPr>
          </a:p>
          <a:p>
            <a:pPr lvl="0" algn="ctr">
              <a:defRPr/>
            </a:pPr>
            <a:r>
              <a:rPr lang="en-US" sz="2000" b="1" dirty="0">
                <a:solidFill>
                  <a:srgbClr val="000000"/>
                </a:solidFill>
              </a:rPr>
              <a:t>Request </a:t>
            </a:r>
            <a:r>
              <a:rPr lang="en-US" sz="2000" b="1" dirty="0">
                <a:solidFill>
                  <a:srgbClr val="FF0000"/>
                </a:solidFill>
              </a:rPr>
              <a:t>NNDSS technical assistance or onboarding </a:t>
            </a:r>
            <a:r>
              <a:rPr lang="en-US" sz="2000" b="1" dirty="0">
                <a:solidFill>
                  <a:srgbClr val="000000"/>
                </a:solidFill>
              </a:rPr>
              <a:t>at</a:t>
            </a:r>
          </a:p>
          <a:p>
            <a:pPr lvl="0" algn="ctr">
              <a:defRPr/>
            </a:pPr>
            <a:r>
              <a:rPr lang="en-US" sz="2000" b="1" dirty="0">
                <a:solidFill>
                  <a:srgbClr val="FF0000"/>
                </a:solidFill>
                <a:hlinkClick r:id="rId5" tooltip="NMI technical assistance or onboarding"/>
              </a:rPr>
              <a:t>edx@cdc.gov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</a:p>
          <a:p>
            <a:pPr lvl="0" algn="ctr">
              <a:defRPr/>
            </a:pPr>
            <a:endParaRPr lang="en-US" sz="2000" b="1" dirty="0">
              <a:solidFill>
                <a:srgbClr val="FF0000"/>
              </a:solidFill>
            </a:endParaRPr>
          </a:p>
          <a:p>
            <a:pPr lvl="0" algn="ctr">
              <a:defRPr/>
            </a:pPr>
            <a:r>
              <a:rPr lang="en-US" sz="2000" b="1" dirty="0">
                <a:solidFill>
                  <a:srgbClr val="000000"/>
                </a:solidFill>
              </a:rPr>
              <a:t>Next </a:t>
            </a:r>
            <a:r>
              <a:rPr lang="en-US" sz="2000" b="1" dirty="0">
                <a:solidFill>
                  <a:srgbClr val="FF0000"/>
                </a:solidFill>
              </a:rPr>
              <a:t>NNDSS </a:t>
            </a:r>
            <a:r>
              <a:rPr lang="en-US" sz="2000" b="1" dirty="0" err="1">
                <a:solidFill>
                  <a:srgbClr val="FF0000"/>
                </a:solidFill>
              </a:rPr>
              <a:t>eSHARE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000000"/>
                </a:solidFill>
              </a:rPr>
              <a:t>is February 20, 2018 – details to come at</a:t>
            </a:r>
          </a:p>
          <a:p>
            <a:pPr lvl="0" algn="ctr">
              <a:defRPr/>
            </a:pP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  <a:hlinkClick r:id="rId6" tooltip="NMI eSHARE"/>
              </a:rPr>
              <a:t>https://www.cdc.gov/nndss/trc/onboarding/eshare.html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37814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wo people meeting at a table" title="Agend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1294" y="418193"/>
            <a:ext cx="2753820" cy="18991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225068"/>
            <a:ext cx="8660130" cy="498475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Welcome and Announcements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NMI 2017 Accomplishments and 2018 Plans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2018 Event Code List Updates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Recent Updates to Hepatitis Message Mapping Guide (MMG)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Hot Topic: Recent Updates to MMG Value Sets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Questions and Answers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609600" y="418192"/>
            <a:ext cx="10972800" cy="623162"/>
          </a:xfrm>
        </p:spPr>
        <p:txBody>
          <a:bodyPr anchor="t"/>
          <a:lstStyle/>
          <a:p>
            <a:r>
              <a:rPr lang="en-US" sz="4000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54276007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8945" y="4624444"/>
            <a:ext cx="8353091" cy="1528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67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Lesliann Helmus, MSPH, CHTS-CP</a:t>
            </a:r>
          </a:p>
          <a:p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Associate Director for Surveillance</a:t>
            </a:r>
          </a:p>
          <a:p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Division of Health Informatics and Surveillance</a:t>
            </a:r>
          </a:p>
          <a:p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Center for Surveillance, Epidemiology, and Laboratory Services</a:t>
            </a:r>
          </a:p>
          <a:p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Centers for Disease Control and Prevention</a:t>
            </a:r>
          </a:p>
        </p:txBody>
      </p:sp>
      <p:pic>
        <p:nvPicPr>
          <p:cNvPr id="2" name="Picture 1" title="NNDSS branding elemen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09" y="1534225"/>
            <a:ext cx="2986019" cy="1172872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566159" y="2707097"/>
            <a:ext cx="8094133" cy="1155779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NMI 2017 Accomplishments and </a:t>
            </a:r>
            <a:br>
              <a:rPr lang="en-US" dirty="0"/>
            </a:br>
            <a:r>
              <a:rPr lang="en-US" dirty="0"/>
              <a:t>2018 Plans</a:t>
            </a:r>
          </a:p>
        </p:txBody>
      </p:sp>
    </p:spTree>
    <p:extLst>
      <p:ext uri="{BB962C8B-B14F-4D97-AF65-F5344CB8AC3E}">
        <p14:creationId xmlns:p14="http://schemas.microsoft.com/office/powerpoint/2010/main" val="66158919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0" cy="912667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NMI Implementation Status as of January 1, 2017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03989" y="1575564"/>
            <a:ext cx="11248652" cy="4808433"/>
            <a:chOff x="403989" y="1575564"/>
            <a:chExt cx="11248652" cy="4808433"/>
          </a:xfrm>
        </p:grpSpPr>
        <p:grpSp>
          <p:nvGrpSpPr>
            <p:cNvPr id="275" name="Group 274"/>
            <p:cNvGrpSpPr/>
            <p:nvPr/>
          </p:nvGrpSpPr>
          <p:grpSpPr>
            <a:xfrm>
              <a:off x="403989" y="1575564"/>
              <a:ext cx="11248652" cy="4808433"/>
              <a:chOff x="245536" y="1367304"/>
              <a:chExt cx="10625664" cy="4679952"/>
            </a:xfrm>
          </p:grpSpPr>
          <p:sp>
            <p:nvSpPr>
              <p:cNvPr id="276" name="Rectangle 144"/>
              <p:cNvSpPr>
                <a:spLocks noChangeArrowheads="1"/>
              </p:cNvSpPr>
              <p:nvPr/>
            </p:nvSpPr>
            <p:spPr bwMode="auto">
              <a:xfrm>
                <a:off x="365760" y="5730240"/>
                <a:ext cx="365760" cy="121920"/>
              </a:xfrm>
              <a:prstGeom prst="rect">
                <a:avLst/>
              </a:prstGeom>
              <a:solidFill>
                <a:srgbClr val="00B05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8" name="Text Box 107"/>
              <p:cNvSpPr txBox="1">
                <a:spLocks noChangeArrowheads="1"/>
              </p:cNvSpPr>
              <p:nvPr/>
            </p:nvSpPr>
            <p:spPr bwMode="auto">
              <a:xfrm>
                <a:off x="9962735" y="516045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PR</a:t>
                </a:r>
              </a:p>
            </p:txBody>
          </p:sp>
          <p:sp>
            <p:nvSpPr>
              <p:cNvPr id="279" name="Line 137"/>
              <p:cNvSpPr>
                <a:spLocks noChangeShapeType="1"/>
              </p:cNvSpPr>
              <p:nvPr/>
            </p:nvSpPr>
            <p:spPr bwMode="auto">
              <a:xfrm flipH="1">
                <a:off x="10206557" y="4954497"/>
                <a:ext cx="195293" cy="198815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</p:txBody>
          </p:sp>
          <p:sp>
            <p:nvSpPr>
              <p:cNvPr id="280" name="Rectangle 144"/>
              <p:cNvSpPr>
                <a:spLocks noChangeArrowheads="1"/>
              </p:cNvSpPr>
              <p:nvPr/>
            </p:nvSpPr>
            <p:spPr bwMode="auto">
              <a:xfrm>
                <a:off x="365760" y="5508375"/>
                <a:ext cx="365760" cy="121920"/>
              </a:xfrm>
              <a:prstGeom prst="rect">
                <a:avLst/>
              </a:prstGeom>
              <a:solidFill>
                <a:srgbClr val="2929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82" name="Rectangle 145"/>
              <p:cNvSpPr>
                <a:spLocks noChangeArrowheads="1"/>
              </p:cNvSpPr>
              <p:nvPr/>
            </p:nvSpPr>
            <p:spPr bwMode="auto">
              <a:xfrm>
                <a:off x="853440" y="5669279"/>
                <a:ext cx="4511040" cy="243840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square" lIns="0" tIns="0" rIns="0" bIns="0" anchor="ctr" anchorCtr="0">
                <a:norm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charset="0"/>
                  </a:rPr>
                  <a:t>Production 	Total of 5 (states)</a:t>
                </a:r>
                <a:r>
                  <a:rPr kumimoji="0" lang="en-US" sz="1067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charset="0"/>
                  </a:rPr>
                  <a:t>	</a:t>
                </a:r>
              </a:p>
            </p:txBody>
          </p:sp>
          <p:sp>
            <p:nvSpPr>
              <p:cNvPr id="283" name="Rectangle 145"/>
              <p:cNvSpPr>
                <a:spLocks noChangeArrowheads="1"/>
              </p:cNvSpPr>
              <p:nvPr/>
            </p:nvSpPr>
            <p:spPr bwMode="auto">
              <a:xfrm>
                <a:off x="853440" y="5447415"/>
                <a:ext cx="4511040" cy="243840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square" lIns="0" tIns="0" rIns="0" bIns="0" anchor="ctr" anchorCtr="0">
                <a:norm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charset="0"/>
                  </a:rPr>
                  <a:t>Onboarding	Total of 1 (states)  </a:t>
                </a:r>
              </a:p>
            </p:txBody>
          </p:sp>
          <p:sp>
            <p:nvSpPr>
              <p:cNvPr id="284" name="TextBox 283"/>
              <p:cNvSpPr txBox="1"/>
              <p:nvPr/>
            </p:nvSpPr>
            <p:spPr>
              <a:xfrm>
                <a:off x="245536" y="4413979"/>
                <a:ext cx="2384424" cy="329508"/>
              </a:xfrm>
              <a:prstGeom prst="rect">
                <a:avLst/>
              </a:prstGeom>
              <a:noFill/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endParaRPr>
              </a:p>
            </p:txBody>
          </p:sp>
          <p:sp>
            <p:nvSpPr>
              <p:cNvPr id="285" name="Freeform 334"/>
              <p:cNvSpPr>
                <a:spLocks noChangeArrowheads="1"/>
              </p:cNvSpPr>
              <p:nvPr/>
            </p:nvSpPr>
            <p:spPr bwMode="auto">
              <a:xfrm>
                <a:off x="9550400" y="1367304"/>
                <a:ext cx="541867" cy="882651"/>
              </a:xfrm>
              <a:custGeom>
                <a:avLst/>
                <a:gdLst/>
                <a:ahLst/>
                <a:cxnLst>
                  <a:cxn ang="0">
                    <a:pos x="61" y="13"/>
                  </a:cxn>
                  <a:cxn ang="0">
                    <a:pos x="22" y="90"/>
                  </a:cxn>
                  <a:cxn ang="0">
                    <a:pos x="41" y="118"/>
                  </a:cxn>
                  <a:cxn ang="0">
                    <a:pos x="22" y="152"/>
                  </a:cxn>
                  <a:cxn ang="0">
                    <a:pos x="34" y="164"/>
                  </a:cxn>
                  <a:cxn ang="0">
                    <a:pos x="26" y="188"/>
                  </a:cxn>
                  <a:cxn ang="0">
                    <a:pos x="26" y="226"/>
                  </a:cxn>
                  <a:cxn ang="0">
                    <a:pos x="0" y="241"/>
                  </a:cxn>
                  <a:cxn ang="0">
                    <a:pos x="10" y="253"/>
                  </a:cxn>
                  <a:cxn ang="0">
                    <a:pos x="65" y="397"/>
                  </a:cxn>
                  <a:cxn ang="0">
                    <a:pos x="107" y="417"/>
                  </a:cxn>
                  <a:cxn ang="0">
                    <a:pos x="104" y="386"/>
                  </a:cxn>
                  <a:cxn ang="0">
                    <a:pos x="125" y="363"/>
                  </a:cxn>
                  <a:cxn ang="0">
                    <a:pos x="117" y="339"/>
                  </a:cxn>
                  <a:cxn ang="0">
                    <a:pos x="170" y="308"/>
                  </a:cxn>
                  <a:cxn ang="0">
                    <a:pos x="173" y="267"/>
                  </a:cxn>
                  <a:cxn ang="0">
                    <a:pos x="203" y="266"/>
                  </a:cxn>
                  <a:cxn ang="0">
                    <a:pos x="227" y="234"/>
                  </a:cxn>
                  <a:cxn ang="0">
                    <a:pos x="256" y="213"/>
                  </a:cxn>
                  <a:cxn ang="0">
                    <a:pos x="256" y="188"/>
                  </a:cxn>
                  <a:cxn ang="0">
                    <a:pos x="217" y="180"/>
                  </a:cxn>
                  <a:cxn ang="0">
                    <a:pos x="210" y="152"/>
                  </a:cxn>
                  <a:cxn ang="0">
                    <a:pos x="169" y="148"/>
                  </a:cxn>
                  <a:cxn ang="0">
                    <a:pos x="136" y="25"/>
                  </a:cxn>
                  <a:cxn ang="0">
                    <a:pos x="121" y="0"/>
                  </a:cxn>
                  <a:cxn ang="0">
                    <a:pos x="80" y="9"/>
                  </a:cxn>
                  <a:cxn ang="0">
                    <a:pos x="74" y="23"/>
                  </a:cxn>
                  <a:cxn ang="0">
                    <a:pos x="61" y="13"/>
                  </a:cxn>
                </a:cxnLst>
                <a:rect l="0" t="0" r="r" b="b"/>
                <a:pathLst>
                  <a:path w="256" h="417">
                    <a:moveTo>
                      <a:pt x="61" y="13"/>
                    </a:moveTo>
                    <a:lnTo>
                      <a:pt x="22" y="90"/>
                    </a:lnTo>
                    <a:lnTo>
                      <a:pt x="41" y="118"/>
                    </a:lnTo>
                    <a:lnTo>
                      <a:pt x="22" y="152"/>
                    </a:lnTo>
                    <a:lnTo>
                      <a:pt x="34" y="164"/>
                    </a:lnTo>
                    <a:lnTo>
                      <a:pt x="26" y="188"/>
                    </a:lnTo>
                    <a:lnTo>
                      <a:pt x="26" y="226"/>
                    </a:lnTo>
                    <a:lnTo>
                      <a:pt x="0" y="241"/>
                    </a:lnTo>
                    <a:lnTo>
                      <a:pt x="10" y="253"/>
                    </a:lnTo>
                    <a:lnTo>
                      <a:pt x="65" y="397"/>
                    </a:lnTo>
                    <a:lnTo>
                      <a:pt x="107" y="417"/>
                    </a:lnTo>
                    <a:lnTo>
                      <a:pt x="104" y="386"/>
                    </a:lnTo>
                    <a:lnTo>
                      <a:pt x="125" y="363"/>
                    </a:lnTo>
                    <a:lnTo>
                      <a:pt x="117" y="339"/>
                    </a:lnTo>
                    <a:lnTo>
                      <a:pt x="170" y="308"/>
                    </a:lnTo>
                    <a:lnTo>
                      <a:pt x="173" y="267"/>
                    </a:lnTo>
                    <a:lnTo>
                      <a:pt x="203" y="266"/>
                    </a:lnTo>
                    <a:lnTo>
                      <a:pt x="227" y="234"/>
                    </a:lnTo>
                    <a:lnTo>
                      <a:pt x="256" y="213"/>
                    </a:lnTo>
                    <a:lnTo>
                      <a:pt x="256" y="188"/>
                    </a:lnTo>
                    <a:lnTo>
                      <a:pt x="217" y="180"/>
                    </a:lnTo>
                    <a:lnTo>
                      <a:pt x="210" y="152"/>
                    </a:lnTo>
                    <a:lnTo>
                      <a:pt x="169" y="148"/>
                    </a:lnTo>
                    <a:lnTo>
                      <a:pt x="136" y="25"/>
                    </a:lnTo>
                    <a:lnTo>
                      <a:pt x="121" y="0"/>
                    </a:lnTo>
                    <a:lnTo>
                      <a:pt x="80" y="9"/>
                    </a:lnTo>
                    <a:lnTo>
                      <a:pt x="74" y="23"/>
                    </a:lnTo>
                    <a:lnTo>
                      <a:pt x="61" y="13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86" name="Freeform 335"/>
              <p:cNvSpPr>
                <a:spLocks noChangeArrowheads="1"/>
              </p:cNvSpPr>
              <p:nvPr/>
            </p:nvSpPr>
            <p:spPr bwMode="auto">
              <a:xfrm>
                <a:off x="8748184" y="3062755"/>
                <a:ext cx="700616" cy="306916"/>
              </a:xfrm>
              <a:custGeom>
                <a:avLst/>
                <a:gdLst/>
                <a:ahLst/>
                <a:cxnLst>
                  <a:cxn ang="0">
                    <a:pos x="0" y="50"/>
                  </a:cxn>
                  <a:cxn ang="0">
                    <a:pos x="245" y="0"/>
                  </a:cxn>
                  <a:cxn ang="0">
                    <a:pos x="286" y="99"/>
                  </a:cxn>
                  <a:cxn ang="0">
                    <a:pos x="328" y="88"/>
                  </a:cxn>
                  <a:cxn ang="0">
                    <a:pos x="331" y="139"/>
                  </a:cxn>
                  <a:cxn ang="0">
                    <a:pos x="296" y="145"/>
                  </a:cxn>
                  <a:cxn ang="0">
                    <a:pos x="266" y="112"/>
                  </a:cxn>
                  <a:cxn ang="0">
                    <a:pos x="245" y="74"/>
                  </a:cxn>
                  <a:cxn ang="0">
                    <a:pos x="242" y="18"/>
                  </a:cxn>
                  <a:cxn ang="0">
                    <a:pos x="227" y="46"/>
                  </a:cxn>
                  <a:cxn ang="0">
                    <a:pos x="245" y="128"/>
                  </a:cxn>
                  <a:cxn ang="0">
                    <a:pos x="172" y="140"/>
                  </a:cxn>
                  <a:cxn ang="0">
                    <a:pos x="169" y="80"/>
                  </a:cxn>
                  <a:cxn ang="0">
                    <a:pos x="126" y="54"/>
                  </a:cxn>
                  <a:cxn ang="0">
                    <a:pos x="87" y="47"/>
                  </a:cxn>
                  <a:cxn ang="0">
                    <a:pos x="9" y="88"/>
                  </a:cxn>
                  <a:cxn ang="0">
                    <a:pos x="0" y="50"/>
                  </a:cxn>
                </a:cxnLst>
                <a:rect l="0" t="0" r="r" b="b"/>
                <a:pathLst>
                  <a:path w="331" h="145">
                    <a:moveTo>
                      <a:pt x="0" y="50"/>
                    </a:moveTo>
                    <a:lnTo>
                      <a:pt x="245" y="0"/>
                    </a:lnTo>
                    <a:lnTo>
                      <a:pt x="286" y="99"/>
                    </a:lnTo>
                    <a:lnTo>
                      <a:pt x="328" y="88"/>
                    </a:lnTo>
                    <a:lnTo>
                      <a:pt x="331" y="139"/>
                    </a:lnTo>
                    <a:lnTo>
                      <a:pt x="296" y="145"/>
                    </a:lnTo>
                    <a:lnTo>
                      <a:pt x="266" y="112"/>
                    </a:lnTo>
                    <a:lnTo>
                      <a:pt x="245" y="74"/>
                    </a:lnTo>
                    <a:lnTo>
                      <a:pt x="242" y="18"/>
                    </a:lnTo>
                    <a:lnTo>
                      <a:pt x="227" y="46"/>
                    </a:lnTo>
                    <a:lnTo>
                      <a:pt x="245" y="128"/>
                    </a:lnTo>
                    <a:lnTo>
                      <a:pt x="172" y="140"/>
                    </a:lnTo>
                    <a:lnTo>
                      <a:pt x="169" y="80"/>
                    </a:lnTo>
                    <a:lnTo>
                      <a:pt x="126" y="54"/>
                    </a:lnTo>
                    <a:lnTo>
                      <a:pt x="87" y="47"/>
                    </a:lnTo>
                    <a:lnTo>
                      <a:pt x="9" y="88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87" name="Freeform 336"/>
              <p:cNvSpPr>
                <a:spLocks noChangeArrowheads="1"/>
              </p:cNvSpPr>
              <p:nvPr/>
            </p:nvSpPr>
            <p:spPr bwMode="auto">
              <a:xfrm>
                <a:off x="3062818" y="1369422"/>
                <a:ext cx="924983" cy="715433"/>
              </a:xfrm>
              <a:custGeom>
                <a:avLst/>
                <a:gdLst/>
                <a:ahLst/>
                <a:cxnLst>
                  <a:cxn ang="0">
                    <a:pos x="111" y="0"/>
                  </a:cxn>
                  <a:cxn ang="0">
                    <a:pos x="201" y="25"/>
                  </a:cxn>
                  <a:cxn ang="0">
                    <a:pos x="268" y="42"/>
                  </a:cxn>
                  <a:cxn ang="0">
                    <a:pos x="302" y="50"/>
                  </a:cxn>
                  <a:cxn ang="0">
                    <a:pos x="336" y="55"/>
                  </a:cxn>
                  <a:cxn ang="0">
                    <a:pos x="381" y="64"/>
                  </a:cxn>
                  <a:cxn ang="0">
                    <a:pos x="437" y="75"/>
                  </a:cxn>
                  <a:cxn ang="0">
                    <a:pos x="401" y="338"/>
                  </a:cxn>
                  <a:cxn ang="0">
                    <a:pos x="233" y="300"/>
                  </a:cxn>
                  <a:cxn ang="0">
                    <a:pos x="209" y="317"/>
                  </a:cxn>
                  <a:cxn ang="0">
                    <a:pos x="178" y="291"/>
                  </a:cxn>
                  <a:cxn ang="0">
                    <a:pos x="151" y="317"/>
                  </a:cxn>
                  <a:cxn ang="0">
                    <a:pos x="127" y="295"/>
                  </a:cxn>
                  <a:cxn ang="0">
                    <a:pos x="57" y="291"/>
                  </a:cxn>
                  <a:cxn ang="0">
                    <a:pos x="66" y="248"/>
                  </a:cxn>
                  <a:cxn ang="0">
                    <a:pos x="16" y="246"/>
                  </a:cxn>
                  <a:cxn ang="0">
                    <a:pos x="12" y="219"/>
                  </a:cxn>
                  <a:cxn ang="0">
                    <a:pos x="21" y="194"/>
                  </a:cxn>
                  <a:cxn ang="0">
                    <a:pos x="9" y="170"/>
                  </a:cxn>
                  <a:cxn ang="0">
                    <a:pos x="10" y="104"/>
                  </a:cxn>
                  <a:cxn ang="0">
                    <a:pos x="0" y="54"/>
                  </a:cxn>
                  <a:cxn ang="0">
                    <a:pos x="6" y="35"/>
                  </a:cxn>
                  <a:cxn ang="0">
                    <a:pos x="29" y="42"/>
                  </a:cxn>
                  <a:cxn ang="0">
                    <a:pos x="51" y="72"/>
                  </a:cxn>
                  <a:cxn ang="0">
                    <a:pos x="95" y="79"/>
                  </a:cxn>
                  <a:cxn ang="0">
                    <a:pos x="106" y="103"/>
                  </a:cxn>
                  <a:cxn ang="0">
                    <a:pos x="85" y="103"/>
                  </a:cxn>
                  <a:cxn ang="0">
                    <a:pos x="82" y="124"/>
                  </a:cxn>
                  <a:cxn ang="0">
                    <a:pos x="95" y="127"/>
                  </a:cxn>
                  <a:cxn ang="0">
                    <a:pos x="99" y="148"/>
                  </a:cxn>
                  <a:cxn ang="0">
                    <a:pos x="74" y="164"/>
                  </a:cxn>
                  <a:cxn ang="0">
                    <a:pos x="74" y="177"/>
                  </a:cxn>
                  <a:cxn ang="0">
                    <a:pos x="103" y="177"/>
                  </a:cxn>
                  <a:cxn ang="0">
                    <a:pos x="111" y="141"/>
                  </a:cxn>
                  <a:cxn ang="0">
                    <a:pos x="133" y="119"/>
                  </a:cxn>
                  <a:cxn ang="0">
                    <a:pos x="106" y="62"/>
                  </a:cxn>
                  <a:cxn ang="0">
                    <a:pos x="123" y="43"/>
                  </a:cxn>
                  <a:cxn ang="0">
                    <a:pos x="111" y="0"/>
                  </a:cxn>
                </a:cxnLst>
                <a:rect l="0" t="0" r="r" b="b"/>
                <a:pathLst>
                  <a:path w="437" h="338">
                    <a:moveTo>
                      <a:pt x="111" y="0"/>
                    </a:moveTo>
                    <a:lnTo>
                      <a:pt x="201" y="25"/>
                    </a:lnTo>
                    <a:lnTo>
                      <a:pt x="268" y="42"/>
                    </a:lnTo>
                    <a:lnTo>
                      <a:pt x="302" y="50"/>
                    </a:lnTo>
                    <a:lnTo>
                      <a:pt x="336" y="55"/>
                    </a:lnTo>
                    <a:lnTo>
                      <a:pt x="381" y="64"/>
                    </a:lnTo>
                    <a:lnTo>
                      <a:pt x="437" y="75"/>
                    </a:lnTo>
                    <a:lnTo>
                      <a:pt x="401" y="338"/>
                    </a:lnTo>
                    <a:lnTo>
                      <a:pt x="233" y="300"/>
                    </a:lnTo>
                    <a:lnTo>
                      <a:pt x="209" y="317"/>
                    </a:lnTo>
                    <a:lnTo>
                      <a:pt x="178" y="291"/>
                    </a:lnTo>
                    <a:lnTo>
                      <a:pt x="151" y="317"/>
                    </a:lnTo>
                    <a:lnTo>
                      <a:pt x="127" y="295"/>
                    </a:lnTo>
                    <a:lnTo>
                      <a:pt x="57" y="291"/>
                    </a:lnTo>
                    <a:lnTo>
                      <a:pt x="66" y="248"/>
                    </a:lnTo>
                    <a:lnTo>
                      <a:pt x="16" y="246"/>
                    </a:lnTo>
                    <a:lnTo>
                      <a:pt x="12" y="219"/>
                    </a:lnTo>
                    <a:lnTo>
                      <a:pt x="21" y="194"/>
                    </a:lnTo>
                    <a:lnTo>
                      <a:pt x="9" y="170"/>
                    </a:lnTo>
                    <a:lnTo>
                      <a:pt x="10" y="104"/>
                    </a:lnTo>
                    <a:lnTo>
                      <a:pt x="0" y="54"/>
                    </a:lnTo>
                    <a:lnTo>
                      <a:pt x="6" y="35"/>
                    </a:lnTo>
                    <a:lnTo>
                      <a:pt x="29" y="42"/>
                    </a:lnTo>
                    <a:lnTo>
                      <a:pt x="51" y="72"/>
                    </a:lnTo>
                    <a:lnTo>
                      <a:pt x="95" y="79"/>
                    </a:lnTo>
                    <a:lnTo>
                      <a:pt x="106" y="103"/>
                    </a:lnTo>
                    <a:lnTo>
                      <a:pt x="85" y="103"/>
                    </a:lnTo>
                    <a:lnTo>
                      <a:pt x="82" y="124"/>
                    </a:lnTo>
                    <a:lnTo>
                      <a:pt x="95" y="127"/>
                    </a:lnTo>
                    <a:lnTo>
                      <a:pt x="99" y="148"/>
                    </a:lnTo>
                    <a:lnTo>
                      <a:pt x="74" y="164"/>
                    </a:lnTo>
                    <a:lnTo>
                      <a:pt x="74" y="177"/>
                    </a:lnTo>
                    <a:lnTo>
                      <a:pt x="103" y="177"/>
                    </a:lnTo>
                    <a:lnTo>
                      <a:pt x="111" y="141"/>
                    </a:lnTo>
                    <a:lnTo>
                      <a:pt x="133" y="119"/>
                    </a:lnTo>
                    <a:lnTo>
                      <a:pt x="106" y="62"/>
                    </a:lnTo>
                    <a:lnTo>
                      <a:pt x="123" y="43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88" name="Freeform 337"/>
              <p:cNvSpPr>
                <a:spLocks noChangeArrowheads="1"/>
              </p:cNvSpPr>
              <p:nvPr/>
            </p:nvSpPr>
            <p:spPr bwMode="auto">
              <a:xfrm>
                <a:off x="2844800" y="1885888"/>
                <a:ext cx="1151467" cy="931333"/>
              </a:xfrm>
              <a:custGeom>
                <a:avLst/>
                <a:gdLst/>
                <a:ahLst/>
                <a:cxnLst>
                  <a:cxn ang="0">
                    <a:pos x="119" y="0"/>
                  </a:cxn>
                  <a:cxn ang="0">
                    <a:pos x="103" y="10"/>
                  </a:cxn>
                  <a:cxn ang="0">
                    <a:pos x="92" y="48"/>
                  </a:cxn>
                  <a:cxn ang="0">
                    <a:pos x="83" y="81"/>
                  </a:cxn>
                  <a:cxn ang="0">
                    <a:pos x="76" y="106"/>
                  </a:cxn>
                  <a:cxn ang="0">
                    <a:pos x="66" y="135"/>
                  </a:cxn>
                  <a:cxn ang="0">
                    <a:pos x="55" y="165"/>
                  </a:cxn>
                  <a:cxn ang="0">
                    <a:pos x="41" y="195"/>
                  </a:cxn>
                  <a:cxn ang="0">
                    <a:pos x="21" y="232"/>
                  </a:cxn>
                  <a:cxn ang="0">
                    <a:pos x="0" y="266"/>
                  </a:cxn>
                  <a:cxn ang="0">
                    <a:pos x="0" y="343"/>
                  </a:cxn>
                  <a:cxn ang="0">
                    <a:pos x="305" y="409"/>
                  </a:cxn>
                  <a:cxn ang="0">
                    <a:pos x="446" y="440"/>
                  </a:cxn>
                  <a:cxn ang="0">
                    <a:pos x="475" y="288"/>
                  </a:cxn>
                  <a:cxn ang="0">
                    <a:pos x="493" y="274"/>
                  </a:cxn>
                  <a:cxn ang="0">
                    <a:pos x="476" y="240"/>
                  </a:cxn>
                  <a:cxn ang="0">
                    <a:pos x="485" y="206"/>
                  </a:cxn>
                  <a:cxn ang="0">
                    <a:pos x="544" y="147"/>
                  </a:cxn>
                  <a:cxn ang="0">
                    <a:pos x="504" y="93"/>
                  </a:cxn>
                  <a:cxn ang="0">
                    <a:pos x="334" y="56"/>
                  </a:cxn>
                  <a:cxn ang="0">
                    <a:pos x="311" y="72"/>
                  </a:cxn>
                  <a:cxn ang="0">
                    <a:pos x="280" y="45"/>
                  </a:cxn>
                  <a:cxn ang="0">
                    <a:pos x="254" y="73"/>
                  </a:cxn>
                  <a:cxn ang="0">
                    <a:pos x="227" y="45"/>
                  </a:cxn>
                  <a:cxn ang="0">
                    <a:pos x="160" y="47"/>
                  </a:cxn>
                  <a:cxn ang="0">
                    <a:pos x="169" y="4"/>
                  </a:cxn>
                  <a:cxn ang="0">
                    <a:pos x="119" y="0"/>
                  </a:cxn>
                </a:cxnLst>
                <a:rect l="0" t="0" r="r" b="b"/>
                <a:pathLst>
                  <a:path w="544" h="440">
                    <a:moveTo>
                      <a:pt x="119" y="0"/>
                    </a:moveTo>
                    <a:lnTo>
                      <a:pt x="103" y="10"/>
                    </a:lnTo>
                    <a:lnTo>
                      <a:pt x="92" y="48"/>
                    </a:lnTo>
                    <a:lnTo>
                      <a:pt x="83" y="81"/>
                    </a:lnTo>
                    <a:lnTo>
                      <a:pt x="76" y="106"/>
                    </a:lnTo>
                    <a:lnTo>
                      <a:pt x="66" y="135"/>
                    </a:lnTo>
                    <a:lnTo>
                      <a:pt x="55" y="165"/>
                    </a:lnTo>
                    <a:lnTo>
                      <a:pt x="41" y="195"/>
                    </a:lnTo>
                    <a:lnTo>
                      <a:pt x="21" y="232"/>
                    </a:lnTo>
                    <a:lnTo>
                      <a:pt x="0" y="266"/>
                    </a:lnTo>
                    <a:lnTo>
                      <a:pt x="0" y="343"/>
                    </a:lnTo>
                    <a:lnTo>
                      <a:pt x="305" y="409"/>
                    </a:lnTo>
                    <a:lnTo>
                      <a:pt x="446" y="440"/>
                    </a:lnTo>
                    <a:lnTo>
                      <a:pt x="475" y="288"/>
                    </a:lnTo>
                    <a:lnTo>
                      <a:pt x="493" y="274"/>
                    </a:lnTo>
                    <a:lnTo>
                      <a:pt x="476" y="240"/>
                    </a:lnTo>
                    <a:lnTo>
                      <a:pt x="485" y="206"/>
                    </a:lnTo>
                    <a:lnTo>
                      <a:pt x="544" y="147"/>
                    </a:lnTo>
                    <a:lnTo>
                      <a:pt x="504" y="93"/>
                    </a:lnTo>
                    <a:lnTo>
                      <a:pt x="334" y="56"/>
                    </a:lnTo>
                    <a:lnTo>
                      <a:pt x="311" y="72"/>
                    </a:lnTo>
                    <a:lnTo>
                      <a:pt x="280" y="45"/>
                    </a:lnTo>
                    <a:lnTo>
                      <a:pt x="254" y="73"/>
                    </a:lnTo>
                    <a:lnTo>
                      <a:pt x="227" y="45"/>
                    </a:lnTo>
                    <a:lnTo>
                      <a:pt x="160" y="47"/>
                    </a:lnTo>
                    <a:lnTo>
                      <a:pt x="169" y="4"/>
                    </a:lnTo>
                    <a:lnTo>
                      <a:pt x="119" y="0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89" name="Freeform 338"/>
              <p:cNvSpPr>
                <a:spLocks noChangeArrowheads="1"/>
              </p:cNvSpPr>
              <p:nvPr/>
            </p:nvSpPr>
            <p:spPr bwMode="auto">
              <a:xfrm>
                <a:off x="2753785" y="2607671"/>
                <a:ext cx="1212849" cy="1979084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307" y="55"/>
                  </a:cxn>
                  <a:cxn ang="0">
                    <a:pos x="249" y="330"/>
                  </a:cxn>
                  <a:cxn ang="0">
                    <a:pos x="547" y="750"/>
                  </a:cxn>
                  <a:cxn ang="0">
                    <a:pos x="573" y="803"/>
                  </a:cxn>
                  <a:cxn ang="0">
                    <a:pos x="546" y="828"/>
                  </a:cxn>
                  <a:cxn ang="0">
                    <a:pos x="527" y="874"/>
                  </a:cxn>
                  <a:cxn ang="0">
                    <a:pos x="510" y="902"/>
                  </a:cxn>
                  <a:cxn ang="0">
                    <a:pos x="528" y="926"/>
                  </a:cxn>
                  <a:cxn ang="0">
                    <a:pos x="498" y="935"/>
                  </a:cxn>
                  <a:cxn ang="0">
                    <a:pos x="323" y="929"/>
                  </a:cxn>
                  <a:cxn ang="0">
                    <a:pos x="313" y="874"/>
                  </a:cxn>
                  <a:cxn ang="0">
                    <a:pos x="281" y="833"/>
                  </a:cxn>
                  <a:cxn ang="0">
                    <a:pos x="260" y="820"/>
                  </a:cxn>
                  <a:cxn ang="0">
                    <a:pos x="254" y="791"/>
                  </a:cxn>
                  <a:cxn ang="0">
                    <a:pos x="234" y="775"/>
                  </a:cxn>
                  <a:cxn ang="0">
                    <a:pos x="216" y="757"/>
                  </a:cxn>
                  <a:cxn ang="0">
                    <a:pos x="211" y="734"/>
                  </a:cxn>
                  <a:cxn ang="0">
                    <a:pos x="193" y="719"/>
                  </a:cxn>
                  <a:cxn ang="0">
                    <a:pos x="166" y="727"/>
                  </a:cxn>
                  <a:cxn ang="0">
                    <a:pos x="135" y="716"/>
                  </a:cxn>
                  <a:cxn ang="0">
                    <a:pos x="135" y="705"/>
                  </a:cxn>
                  <a:cxn ang="0">
                    <a:pos x="135" y="678"/>
                  </a:cxn>
                  <a:cxn ang="0">
                    <a:pos x="122" y="651"/>
                  </a:cxn>
                  <a:cxn ang="0">
                    <a:pos x="121" y="627"/>
                  </a:cxn>
                  <a:cxn ang="0">
                    <a:pos x="107" y="606"/>
                  </a:cxn>
                  <a:cxn ang="0">
                    <a:pos x="111" y="586"/>
                  </a:cxn>
                  <a:cxn ang="0">
                    <a:pos x="73" y="538"/>
                  </a:cxn>
                  <a:cxn ang="0">
                    <a:pos x="73" y="512"/>
                  </a:cxn>
                  <a:cxn ang="0">
                    <a:pos x="93" y="501"/>
                  </a:cxn>
                  <a:cxn ang="0">
                    <a:pos x="93" y="484"/>
                  </a:cxn>
                  <a:cxn ang="0">
                    <a:pos x="73" y="479"/>
                  </a:cxn>
                  <a:cxn ang="0">
                    <a:pos x="65" y="453"/>
                  </a:cxn>
                  <a:cxn ang="0">
                    <a:pos x="54" y="407"/>
                  </a:cxn>
                  <a:cxn ang="0">
                    <a:pos x="82" y="432"/>
                  </a:cxn>
                  <a:cxn ang="0">
                    <a:pos x="72" y="401"/>
                  </a:cxn>
                  <a:cxn ang="0">
                    <a:pos x="93" y="401"/>
                  </a:cxn>
                  <a:cxn ang="0">
                    <a:pos x="93" y="377"/>
                  </a:cxn>
                  <a:cxn ang="0">
                    <a:pos x="72" y="362"/>
                  </a:cxn>
                  <a:cxn ang="0">
                    <a:pos x="62" y="383"/>
                  </a:cxn>
                  <a:cxn ang="0">
                    <a:pos x="44" y="375"/>
                  </a:cxn>
                  <a:cxn ang="0">
                    <a:pos x="7" y="271"/>
                  </a:cxn>
                  <a:cxn ang="0">
                    <a:pos x="16" y="195"/>
                  </a:cxn>
                  <a:cxn ang="0">
                    <a:pos x="0" y="153"/>
                  </a:cxn>
                  <a:cxn ang="0">
                    <a:pos x="8" y="121"/>
                  </a:cxn>
                  <a:cxn ang="0">
                    <a:pos x="27" y="115"/>
                  </a:cxn>
                  <a:cxn ang="0">
                    <a:pos x="44" y="62"/>
                  </a:cxn>
                  <a:cxn ang="0">
                    <a:pos x="44" y="0"/>
                  </a:cxn>
                </a:cxnLst>
                <a:rect l="0" t="0" r="r" b="b"/>
                <a:pathLst>
                  <a:path w="573" h="935">
                    <a:moveTo>
                      <a:pt x="44" y="0"/>
                    </a:moveTo>
                    <a:lnTo>
                      <a:pt x="307" y="55"/>
                    </a:lnTo>
                    <a:lnTo>
                      <a:pt x="249" y="330"/>
                    </a:lnTo>
                    <a:lnTo>
                      <a:pt x="547" y="750"/>
                    </a:lnTo>
                    <a:lnTo>
                      <a:pt x="573" y="803"/>
                    </a:lnTo>
                    <a:lnTo>
                      <a:pt x="546" y="828"/>
                    </a:lnTo>
                    <a:lnTo>
                      <a:pt x="527" y="874"/>
                    </a:lnTo>
                    <a:lnTo>
                      <a:pt x="510" y="902"/>
                    </a:lnTo>
                    <a:lnTo>
                      <a:pt x="528" y="926"/>
                    </a:lnTo>
                    <a:lnTo>
                      <a:pt x="498" y="935"/>
                    </a:lnTo>
                    <a:lnTo>
                      <a:pt x="323" y="929"/>
                    </a:lnTo>
                    <a:lnTo>
                      <a:pt x="313" y="874"/>
                    </a:lnTo>
                    <a:lnTo>
                      <a:pt x="281" y="833"/>
                    </a:lnTo>
                    <a:lnTo>
                      <a:pt x="260" y="820"/>
                    </a:lnTo>
                    <a:lnTo>
                      <a:pt x="254" y="791"/>
                    </a:lnTo>
                    <a:lnTo>
                      <a:pt x="234" y="775"/>
                    </a:lnTo>
                    <a:lnTo>
                      <a:pt x="216" y="757"/>
                    </a:lnTo>
                    <a:lnTo>
                      <a:pt x="211" y="734"/>
                    </a:lnTo>
                    <a:lnTo>
                      <a:pt x="193" y="719"/>
                    </a:lnTo>
                    <a:lnTo>
                      <a:pt x="166" y="727"/>
                    </a:lnTo>
                    <a:lnTo>
                      <a:pt x="135" y="716"/>
                    </a:lnTo>
                    <a:lnTo>
                      <a:pt x="135" y="705"/>
                    </a:lnTo>
                    <a:lnTo>
                      <a:pt x="135" y="678"/>
                    </a:lnTo>
                    <a:lnTo>
                      <a:pt x="122" y="651"/>
                    </a:lnTo>
                    <a:lnTo>
                      <a:pt x="121" y="627"/>
                    </a:lnTo>
                    <a:lnTo>
                      <a:pt x="107" y="606"/>
                    </a:lnTo>
                    <a:lnTo>
                      <a:pt x="111" y="586"/>
                    </a:lnTo>
                    <a:lnTo>
                      <a:pt x="73" y="538"/>
                    </a:lnTo>
                    <a:lnTo>
                      <a:pt x="73" y="512"/>
                    </a:lnTo>
                    <a:lnTo>
                      <a:pt x="93" y="501"/>
                    </a:lnTo>
                    <a:lnTo>
                      <a:pt x="93" y="484"/>
                    </a:lnTo>
                    <a:lnTo>
                      <a:pt x="73" y="479"/>
                    </a:lnTo>
                    <a:lnTo>
                      <a:pt x="65" y="453"/>
                    </a:lnTo>
                    <a:lnTo>
                      <a:pt x="54" y="407"/>
                    </a:lnTo>
                    <a:lnTo>
                      <a:pt x="82" y="432"/>
                    </a:lnTo>
                    <a:lnTo>
                      <a:pt x="72" y="401"/>
                    </a:lnTo>
                    <a:lnTo>
                      <a:pt x="93" y="401"/>
                    </a:lnTo>
                    <a:lnTo>
                      <a:pt x="93" y="377"/>
                    </a:lnTo>
                    <a:lnTo>
                      <a:pt x="72" y="362"/>
                    </a:lnTo>
                    <a:lnTo>
                      <a:pt x="62" y="383"/>
                    </a:lnTo>
                    <a:lnTo>
                      <a:pt x="44" y="375"/>
                    </a:lnTo>
                    <a:lnTo>
                      <a:pt x="7" y="271"/>
                    </a:lnTo>
                    <a:lnTo>
                      <a:pt x="16" y="195"/>
                    </a:lnTo>
                    <a:lnTo>
                      <a:pt x="0" y="153"/>
                    </a:lnTo>
                    <a:lnTo>
                      <a:pt x="8" y="121"/>
                    </a:lnTo>
                    <a:lnTo>
                      <a:pt x="27" y="115"/>
                    </a:lnTo>
                    <a:lnTo>
                      <a:pt x="44" y="62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90" name="Freeform 339"/>
              <p:cNvSpPr>
                <a:spLocks noChangeArrowheads="1"/>
              </p:cNvSpPr>
              <p:nvPr/>
            </p:nvSpPr>
            <p:spPr bwMode="auto">
              <a:xfrm>
                <a:off x="3280834" y="2730438"/>
                <a:ext cx="920751" cy="1462617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0" y="274"/>
                  </a:cxn>
                  <a:cxn ang="0">
                    <a:pos x="297" y="691"/>
                  </a:cxn>
                  <a:cxn ang="0">
                    <a:pos x="314" y="673"/>
                  </a:cxn>
                  <a:cxn ang="0">
                    <a:pos x="314" y="590"/>
                  </a:cxn>
                  <a:cxn ang="0">
                    <a:pos x="349" y="597"/>
                  </a:cxn>
                  <a:cxn ang="0">
                    <a:pos x="388" y="343"/>
                  </a:cxn>
                  <a:cxn ang="0">
                    <a:pos x="413" y="172"/>
                  </a:cxn>
                  <a:cxn ang="0">
                    <a:pos x="421" y="119"/>
                  </a:cxn>
                  <a:cxn ang="0">
                    <a:pos x="435" y="74"/>
                  </a:cxn>
                  <a:cxn ang="0">
                    <a:pos x="240" y="41"/>
                  </a:cxn>
                  <a:cxn ang="0">
                    <a:pos x="56" y="0"/>
                  </a:cxn>
                </a:cxnLst>
                <a:rect l="0" t="0" r="r" b="b"/>
                <a:pathLst>
                  <a:path w="435" h="691">
                    <a:moveTo>
                      <a:pt x="56" y="0"/>
                    </a:moveTo>
                    <a:lnTo>
                      <a:pt x="0" y="274"/>
                    </a:lnTo>
                    <a:lnTo>
                      <a:pt x="297" y="691"/>
                    </a:lnTo>
                    <a:lnTo>
                      <a:pt x="314" y="673"/>
                    </a:lnTo>
                    <a:lnTo>
                      <a:pt x="314" y="590"/>
                    </a:lnTo>
                    <a:lnTo>
                      <a:pt x="349" y="597"/>
                    </a:lnTo>
                    <a:lnTo>
                      <a:pt x="388" y="343"/>
                    </a:lnTo>
                    <a:lnTo>
                      <a:pt x="413" y="172"/>
                    </a:lnTo>
                    <a:lnTo>
                      <a:pt x="421" y="119"/>
                    </a:lnTo>
                    <a:lnTo>
                      <a:pt x="435" y="74"/>
                    </a:lnTo>
                    <a:lnTo>
                      <a:pt x="240" y="41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91" name="Freeform 340"/>
              <p:cNvSpPr>
                <a:spLocks noChangeArrowheads="1"/>
              </p:cNvSpPr>
              <p:nvPr/>
            </p:nvSpPr>
            <p:spPr bwMode="auto">
              <a:xfrm>
                <a:off x="3784600" y="1521821"/>
                <a:ext cx="831851" cy="1420283"/>
              </a:xfrm>
              <a:custGeom>
                <a:avLst/>
                <a:gdLst/>
                <a:ahLst/>
                <a:cxnLst>
                  <a:cxn ang="0">
                    <a:pos x="96" y="0"/>
                  </a:cxn>
                  <a:cxn ang="0">
                    <a:pos x="60" y="262"/>
                  </a:cxn>
                  <a:cxn ang="0">
                    <a:pos x="97" y="319"/>
                  </a:cxn>
                  <a:cxn ang="0">
                    <a:pos x="39" y="378"/>
                  </a:cxn>
                  <a:cxn ang="0">
                    <a:pos x="31" y="417"/>
                  </a:cxn>
                  <a:cxn ang="0">
                    <a:pos x="47" y="445"/>
                  </a:cxn>
                  <a:cxn ang="0">
                    <a:pos x="31" y="460"/>
                  </a:cxn>
                  <a:cxn ang="0">
                    <a:pos x="0" y="612"/>
                  </a:cxn>
                  <a:cxn ang="0">
                    <a:pos x="187" y="646"/>
                  </a:cxn>
                  <a:cxn ang="0">
                    <a:pos x="364" y="671"/>
                  </a:cxn>
                  <a:cxn ang="0">
                    <a:pos x="383" y="532"/>
                  </a:cxn>
                  <a:cxn ang="0">
                    <a:pos x="393" y="456"/>
                  </a:cxn>
                  <a:cxn ang="0">
                    <a:pos x="375" y="429"/>
                  </a:cxn>
                  <a:cxn ang="0">
                    <a:pos x="335" y="436"/>
                  </a:cxn>
                  <a:cxn ang="0">
                    <a:pos x="282" y="442"/>
                  </a:cxn>
                  <a:cxn ang="0">
                    <a:pos x="272" y="380"/>
                  </a:cxn>
                  <a:cxn ang="0">
                    <a:pos x="208" y="330"/>
                  </a:cxn>
                  <a:cxn ang="0">
                    <a:pos x="217" y="298"/>
                  </a:cxn>
                  <a:cxn ang="0">
                    <a:pos x="223" y="241"/>
                  </a:cxn>
                  <a:cxn ang="0">
                    <a:pos x="141" y="118"/>
                  </a:cxn>
                  <a:cxn ang="0">
                    <a:pos x="152" y="10"/>
                  </a:cxn>
                  <a:cxn ang="0">
                    <a:pos x="96" y="0"/>
                  </a:cxn>
                </a:cxnLst>
                <a:rect l="0" t="0" r="r" b="b"/>
                <a:pathLst>
                  <a:path w="393" h="671">
                    <a:moveTo>
                      <a:pt x="96" y="0"/>
                    </a:moveTo>
                    <a:lnTo>
                      <a:pt x="60" y="262"/>
                    </a:lnTo>
                    <a:lnTo>
                      <a:pt x="97" y="319"/>
                    </a:lnTo>
                    <a:lnTo>
                      <a:pt x="39" y="378"/>
                    </a:lnTo>
                    <a:lnTo>
                      <a:pt x="31" y="417"/>
                    </a:lnTo>
                    <a:lnTo>
                      <a:pt x="47" y="445"/>
                    </a:lnTo>
                    <a:lnTo>
                      <a:pt x="31" y="460"/>
                    </a:lnTo>
                    <a:lnTo>
                      <a:pt x="0" y="612"/>
                    </a:lnTo>
                    <a:lnTo>
                      <a:pt x="187" y="646"/>
                    </a:lnTo>
                    <a:lnTo>
                      <a:pt x="364" y="671"/>
                    </a:lnTo>
                    <a:lnTo>
                      <a:pt x="383" y="532"/>
                    </a:lnTo>
                    <a:lnTo>
                      <a:pt x="393" y="456"/>
                    </a:lnTo>
                    <a:lnTo>
                      <a:pt x="375" y="429"/>
                    </a:lnTo>
                    <a:lnTo>
                      <a:pt x="335" y="436"/>
                    </a:lnTo>
                    <a:lnTo>
                      <a:pt x="282" y="442"/>
                    </a:lnTo>
                    <a:lnTo>
                      <a:pt x="272" y="380"/>
                    </a:lnTo>
                    <a:lnTo>
                      <a:pt x="208" y="330"/>
                    </a:lnTo>
                    <a:lnTo>
                      <a:pt x="217" y="298"/>
                    </a:lnTo>
                    <a:lnTo>
                      <a:pt x="223" y="241"/>
                    </a:lnTo>
                    <a:lnTo>
                      <a:pt x="141" y="118"/>
                    </a:lnTo>
                    <a:lnTo>
                      <a:pt x="152" y="10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7030A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Calibri" panose="020F0502020204030204" pitchFamily="34" charset="0"/>
                  <a:cs typeface="Arial" charset="0"/>
                </a:endParaRPr>
              </a:p>
            </p:txBody>
          </p:sp>
          <p:sp>
            <p:nvSpPr>
              <p:cNvPr id="292" name="Freeform 341"/>
              <p:cNvSpPr>
                <a:spLocks noChangeArrowheads="1"/>
              </p:cNvSpPr>
              <p:nvPr/>
            </p:nvSpPr>
            <p:spPr bwMode="auto">
              <a:xfrm>
                <a:off x="4040718" y="2887071"/>
                <a:ext cx="766233" cy="1047751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246" y="26"/>
                  </a:cxn>
                  <a:cxn ang="0">
                    <a:pos x="233" y="120"/>
                  </a:cxn>
                  <a:cxn ang="0">
                    <a:pos x="362" y="134"/>
                  </a:cxn>
                  <a:cxn ang="0">
                    <a:pos x="327" y="495"/>
                  </a:cxn>
                  <a:cxn ang="0">
                    <a:pos x="0" y="458"/>
                  </a:cxn>
                  <a:cxn ang="0">
                    <a:pos x="34" y="228"/>
                  </a:cxn>
                  <a:cxn ang="0">
                    <a:pos x="67" y="0"/>
                  </a:cxn>
                </a:cxnLst>
                <a:rect l="0" t="0" r="r" b="b"/>
                <a:pathLst>
                  <a:path w="362" h="495">
                    <a:moveTo>
                      <a:pt x="67" y="0"/>
                    </a:moveTo>
                    <a:lnTo>
                      <a:pt x="246" y="26"/>
                    </a:lnTo>
                    <a:lnTo>
                      <a:pt x="233" y="120"/>
                    </a:lnTo>
                    <a:lnTo>
                      <a:pt x="362" y="134"/>
                    </a:lnTo>
                    <a:lnTo>
                      <a:pt x="327" y="495"/>
                    </a:lnTo>
                    <a:lnTo>
                      <a:pt x="0" y="458"/>
                    </a:lnTo>
                    <a:lnTo>
                      <a:pt x="34" y="228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93" name="Freeform 342"/>
              <p:cNvSpPr>
                <a:spLocks noChangeArrowheads="1"/>
              </p:cNvSpPr>
              <p:nvPr/>
            </p:nvSpPr>
            <p:spPr bwMode="auto">
              <a:xfrm>
                <a:off x="4076701" y="1536637"/>
                <a:ext cx="1443567" cy="95038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46" y="19"/>
                  </a:cxn>
                  <a:cxn ang="0">
                    <a:pos x="226" y="30"/>
                  </a:cxn>
                  <a:cxn ang="0">
                    <a:pos x="332" y="41"/>
                  </a:cxn>
                  <a:cxn ang="0">
                    <a:pos x="431" y="52"/>
                  </a:cxn>
                  <a:cxn ang="0">
                    <a:pos x="602" y="65"/>
                  </a:cxn>
                  <a:cxn ang="0">
                    <a:pos x="682" y="71"/>
                  </a:cxn>
                  <a:cxn ang="0">
                    <a:pos x="679" y="438"/>
                  </a:cxn>
                  <a:cxn ang="0">
                    <a:pos x="262" y="400"/>
                  </a:cxn>
                  <a:cxn ang="0">
                    <a:pos x="253" y="449"/>
                  </a:cxn>
                  <a:cxn ang="0">
                    <a:pos x="237" y="425"/>
                  </a:cxn>
                  <a:cxn ang="0">
                    <a:pos x="200" y="429"/>
                  </a:cxn>
                  <a:cxn ang="0">
                    <a:pos x="143" y="438"/>
                  </a:cxn>
                  <a:cxn ang="0">
                    <a:pos x="134" y="375"/>
                  </a:cxn>
                  <a:cxn ang="0">
                    <a:pos x="69" y="326"/>
                  </a:cxn>
                  <a:cxn ang="0">
                    <a:pos x="78" y="277"/>
                  </a:cxn>
                  <a:cxn ang="0">
                    <a:pos x="85" y="238"/>
                  </a:cxn>
                  <a:cxn ang="0">
                    <a:pos x="0" y="113"/>
                  </a:cxn>
                  <a:cxn ang="0">
                    <a:pos x="11" y="0"/>
                  </a:cxn>
                </a:cxnLst>
                <a:rect l="0" t="0" r="r" b="b"/>
                <a:pathLst>
                  <a:path w="682" h="449">
                    <a:moveTo>
                      <a:pt x="11" y="0"/>
                    </a:moveTo>
                    <a:lnTo>
                      <a:pt x="146" y="19"/>
                    </a:lnTo>
                    <a:lnTo>
                      <a:pt x="226" y="30"/>
                    </a:lnTo>
                    <a:lnTo>
                      <a:pt x="332" y="41"/>
                    </a:lnTo>
                    <a:lnTo>
                      <a:pt x="431" y="52"/>
                    </a:lnTo>
                    <a:lnTo>
                      <a:pt x="602" y="65"/>
                    </a:lnTo>
                    <a:lnTo>
                      <a:pt x="682" y="71"/>
                    </a:lnTo>
                    <a:lnTo>
                      <a:pt x="679" y="438"/>
                    </a:lnTo>
                    <a:lnTo>
                      <a:pt x="262" y="400"/>
                    </a:lnTo>
                    <a:lnTo>
                      <a:pt x="253" y="449"/>
                    </a:lnTo>
                    <a:lnTo>
                      <a:pt x="237" y="425"/>
                    </a:lnTo>
                    <a:lnTo>
                      <a:pt x="200" y="429"/>
                    </a:lnTo>
                    <a:lnTo>
                      <a:pt x="143" y="438"/>
                    </a:lnTo>
                    <a:lnTo>
                      <a:pt x="134" y="375"/>
                    </a:lnTo>
                    <a:lnTo>
                      <a:pt x="69" y="326"/>
                    </a:lnTo>
                    <a:lnTo>
                      <a:pt x="78" y="277"/>
                    </a:lnTo>
                    <a:lnTo>
                      <a:pt x="85" y="238"/>
                    </a:lnTo>
                    <a:lnTo>
                      <a:pt x="0" y="11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94" name="Freeform 343"/>
              <p:cNvSpPr>
                <a:spLocks noChangeArrowheads="1"/>
              </p:cNvSpPr>
              <p:nvPr/>
            </p:nvSpPr>
            <p:spPr bwMode="auto">
              <a:xfrm>
                <a:off x="4527551" y="2374838"/>
                <a:ext cx="986367" cy="853017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49"/>
                  </a:cxn>
                  <a:cxn ang="0">
                    <a:pos x="0" y="365"/>
                  </a:cxn>
                  <a:cxn ang="0">
                    <a:pos x="135" y="378"/>
                  </a:cxn>
                  <a:cxn ang="0">
                    <a:pos x="450" y="403"/>
                  </a:cxn>
                  <a:cxn ang="0">
                    <a:pos x="466" y="41"/>
                  </a:cxn>
                  <a:cxn ang="0">
                    <a:pos x="45" y="0"/>
                  </a:cxn>
                </a:cxnLst>
                <a:rect l="0" t="0" r="r" b="b"/>
                <a:pathLst>
                  <a:path w="466" h="403">
                    <a:moveTo>
                      <a:pt x="45" y="0"/>
                    </a:moveTo>
                    <a:lnTo>
                      <a:pt x="28" y="149"/>
                    </a:lnTo>
                    <a:lnTo>
                      <a:pt x="0" y="365"/>
                    </a:lnTo>
                    <a:lnTo>
                      <a:pt x="135" y="378"/>
                    </a:lnTo>
                    <a:lnTo>
                      <a:pt x="450" y="403"/>
                    </a:lnTo>
                    <a:lnTo>
                      <a:pt x="466" y="41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95" name="Freeform 344"/>
              <p:cNvSpPr>
                <a:spLocks noChangeArrowheads="1"/>
              </p:cNvSpPr>
              <p:nvPr/>
            </p:nvSpPr>
            <p:spPr bwMode="auto">
              <a:xfrm>
                <a:off x="4726518" y="3170705"/>
                <a:ext cx="1028700" cy="808567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6" y="230"/>
                  </a:cxn>
                  <a:cxn ang="0">
                    <a:pos x="0" y="362"/>
                  </a:cxn>
                  <a:cxn ang="0">
                    <a:pos x="244" y="375"/>
                  </a:cxn>
                  <a:cxn ang="0">
                    <a:pos x="475" y="382"/>
                  </a:cxn>
                  <a:cxn ang="0">
                    <a:pos x="482" y="203"/>
                  </a:cxn>
                  <a:cxn ang="0">
                    <a:pos x="486" y="29"/>
                  </a:cxn>
                  <a:cxn ang="0">
                    <a:pos x="353" y="26"/>
                  </a:cxn>
                  <a:cxn ang="0">
                    <a:pos x="41" y="0"/>
                  </a:cxn>
                </a:cxnLst>
                <a:rect l="0" t="0" r="r" b="b"/>
                <a:pathLst>
                  <a:path w="486" h="382">
                    <a:moveTo>
                      <a:pt x="41" y="0"/>
                    </a:moveTo>
                    <a:lnTo>
                      <a:pt x="16" y="230"/>
                    </a:lnTo>
                    <a:lnTo>
                      <a:pt x="0" y="362"/>
                    </a:lnTo>
                    <a:lnTo>
                      <a:pt x="244" y="375"/>
                    </a:lnTo>
                    <a:lnTo>
                      <a:pt x="475" y="382"/>
                    </a:lnTo>
                    <a:lnTo>
                      <a:pt x="482" y="203"/>
                    </a:lnTo>
                    <a:lnTo>
                      <a:pt x="486" y="29"/>
                    </a:lnTo>
                    <a:lnTo>
                      <a:pt x="353" y="26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96" name="Freeform 345"/>
              <p:cNvSpPr>
                <a:spLocks noChangeArrowheads="1"/>
              </p:cNvSpPr>
              <p:nvPr/>
            </p:nvSpPr>
            <p:spPr bwMode="auto">
              <a:xfrm>
                <a:off x="3801533" y="3850155"/>
                <a:ext cx="933451" cy="1092200"/>
              </a:xfrm>
              <a:custGeom>
                <a:avLst/>
                <a:gdLst/>
                <a:ahLst/>
                <a:cxnLst>
                  <a:cxn ang="0">
                    <a:pos x="113" y="0"/>
                  </a:cxn>
                  <a:cxn ang="0">
                    <a:pos x="103" y="68"/>
                  </a:cxn>
                  <a:cxn ang="0">
                    <a:pos x="65" y="60"/>
                  </a:cxn>
                  <a:cxn ang="0">
                    <a:pos x="68" y="146"/>
                  </a:cxn>
                  <a:cxn ang="0">
                    <a:pos x="51" y="163"/>
                  </a:cxn>
                  <a:cxn ang="0">
                    <a:pos x="77" y="216"/>
                  </a:cxn>
                  <a:cxn ang="0">
                    <a:pos x="51" y="240"/>
                  </a:cxn>
                  <a:cxn ang="0">
                    <a:pos x="35" y="278"/>
                  </a:cxn>
                  <a:cxn ang="0">
                    <a:pos x="13" y="315"/>
                  </a:cxn>
                  <a:cxn ang="0">
                    <a:pos x="29" y="338"/>
                  </a:cxn>
                  <a:cxn ang="0">
                    <a:pos x="3" y="347"/>
                  </a:cxn>
                  <a:cxn ang="0">
                    <a:pos x="0" y="381"/>
                  </a:cxn>
                  <a:cxn ang="0">
                    <a:pos x="248" y="514"/>
                  </a:cxn>
                  <a:cxn ang="0">
                    <a:pos x="388" y="516"/>
                  </a:cxn>
                  <a:cxn ang="0">
                    <a:pos x="441" y="40"/>
                  </a:cxn>
                  <a:cxn ang="0">
                    <a:pos x="113" y="0"/>
                  </a:cxn>
                </a:cxnLst>
                <a:rect l="0" t="0" r="r" b="b"/>
                <a:pathLst>
                  <a:path w="441" h="516">
                    <a:moveTo>
                      <a:pt x="113" y="0"/>
                    </a:moveTo>
                    <a:lnTo>
                      <a:pt x="103" y="68"/>
                    </a:lnTo>
                    <a:lnTo>
                      <a:pt x="65" y="60"/>
                    </a:lnTo>
                    <a:lnTo>
                      <a:pt x="68" y="146"/>
                    </a:lnTo>
                    <a:lnTo>
                      <a:pt x="51" y="163"/>
                    </a:lnTo>
                    <a:lnTo>
                      <a:pt x="77" y="216"/>
                    </a:lnTo>
                    <a:lnTo>
                      <a:pt x="51" y="240"/>
                    </a:lnTo>
                    <a:lnTo>
                      <a:pt x="35" y="278"/>
                    </a:lnTo>
                    <a:lnTo>
                      <a:pt x="13" y="315"/>
                    </a:lnTo>
                    <a:lnTo>
                      <a:pt x="29" y="338"/>
                    </a:lnTo>
                    <a:lnTo>
                      <a:pt x="3" y="347"/>
                    </a:lnTo>
                    <a:lnTo>
                      <a:pt x="0" y="381"/>
                    </a:lnTo>
                    <a:lnTo>
                      <a:pt x="248" y="514"/>
                    </a:lnTo>
                    <a:lnTo>
                      <a:pt x="388" y="516"/>
                    </a:lnTo>
                    <a:lnTo>
                      <a:pt x="441" y="40"/>
                    </a:lnTo>
                    <a:lnTo>
                      <a:pt x="113" y="0"/>
                    </a:lnTo>
                    <a:close/>
                  </a:path>
                </a:pathLst>
              </a:custGeom>
              <a:solidFill>
                <a:srgbClr val="7030A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Calibri" panose="020F0502020204030204" pitchFamily="34" charset="0"/>
                  <a:cs typeface="Arial" charset="0"/>
                </a:endParaRPr>
              </a:p>
            </p:txBody>
          </p:sp>
          <p:sp>
            <p:nvSpPr>
              <p:cNvPr id="297" name="Freeform 346"/>
              <p:cNvSpPr>
                <a:spLocks noChangeArrowheads="1"/>
              </p:cNvSpPr>
              <p:nvPr/>
            </p:nvSpPr>
            <p:spPr bwMode="auto">
              <a:xfrm>
                <a:off x="4616451" y="3928471"/>
                <a:ext cx="986367" cy="1037167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466" y="19"/>
                  </a:cxn>
                  <a:cxn ang="0">
                    <a:pos x="446" y="451"/>
                  </a:cxn>
                  <a:cxn ang="0">
                    <a:pos x="314" y="445"/>
                  </a:cxn>
                  <a:cxn ang="0">
                    <a:pos x="188" y="440"/>
                  </a:cxn>
                  <a:cxn ang="0">
                    <a:pos x="188" y="457"/>
                  </a:cxn>
                  <a:cxn ang="0">
                    <a:pos x="84" y="457"/>
                  </a:cxn>
                  <a:cxn ang="0">
                    <a:pos x="78" y="490"/>
                  </a:cxn>
                  <a:cxn ang="0">
                    <a:pos x="0" y="479"/>
                  </a:cxn>
                  <a:cxn ang="0">
                    <a:pos x="44" y="113"/>
                  </a:cxn>
                  <a:cxn ang="0">
                    <a:pos x="56" y="0"/>
                  </a:cxn>
                </a:cxnLst>
                <a:rect l="0" t="0" r="r" b="b"/>
                <a:pathLst>
                  <a:path w="466" h="490">
                    <a:moveTo>
                      <a:pt x="56" y="0"/>
                    </a:moveTo>
                    <a:lnTo>
                      <a:pt x="466" y="19"/>
                    </a:lnTo>
                    <a:lnTo>
                      <a:pt x="446" y="451"/>
                    </a:lnTo>
                    <a:lnTo>
                      <a:pt x="314" y="445"/>
                    </a:lnTo>
                    <a:lnTo>
                      <a:pt x="188" y="440"/>
                    </a:lnTo>
                    <a:lnTo>
                      <a:pt x="188" y="457"/>
                    </a:lnTo>
                    <a:lnTo>
                      <a:pt x="84" y="457"/>
                    </a:lnTo>
                    <a:lnTo>
                      <a:pt x="78" y="490"/>
                    </a:lnTo>
                    <a:lnTo>
                      <a:pt x="0" y="479"/>
                    </a:lnTo>
                    <a:lnTo>
                      <a:pt x="44" y="113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98" name="Freeform 347"/>
              <p:cNvSpPr>
                <a:spLocks noChangeArrowheads="1"/>
              </p:cNvSpPr>
              <p:nvPr/>
            </p:nvSpPr>
            <p:spPr bwMode="auto">
              <a:xfrm>
                <a:off x="5005918" y="4085105"/>
                <a:ext cx="2008716" cy="1962151"/>
              </a:xfrm>
              <a:custGeom>
                <a:avLst/>
                <a:gdLst/>
                <a:ahLst/>
                <a:cxnLst>
                  <a:cxn ang="0">
                    <a:pos x="276" y="0"/>
                  </a:cxn>
                  <a:cxn ang="0">
                    <a:pos x="485" y="8"/>
                  </a:cxn>
                  <a:cxn ang="0">
                    <a:pos x="485" y="176"/>
                  </a:cxn>
                  <a:cxn ang="0">
                    <a:pos x="592" y="223"/>
                  </a:cxn>
                  <a:cxn ang="0">
                    <a:pos x="621" y="208"/>
                  </a:cxn>
                  <a:cxn ang="0">
                    <a:pos x="691" y="243"/>
                  </a:cxn>
                  <a:cxn ang="0">
                    <a:pos x="734" y="241"/>
                  </a:cxn>
                  <a:cxn ang="0">
                    <a:pos x="814" y="205"/>
                  </a:cxn>
                  <a:cxn ang="0">
                    <a:pos x="861" y="239"/>
                  </a:cxn>
                  <a:cxn ang="0">
                    <a:pos x="902" y="249"/>
                  </a:cxn>
                  <a:cxn ang="0">
                    <a:pos x="902" y="386"/>
                  </a:cxn>
                  <a:cxn ang="0">
                    <a:pos x="949" y="471"/>
                  </a:cxn>
                  <a:cxn ang="0">
                    <a:pos x="937" y="587"/>
                  </a:cxn>
                  <a:cxn ang="0">
                    <a:pos x="886" y="635"/>
                  </a:cxn>
                  <a:cxn ang="0">
                    <a:pos x="875" y="591"/>
                  </a:cxn>
                  <a:cxn ang="0">
                    <a:pos x="861" y="611"/>
                  </a:cxn>
                  <a:cxn ang="0">
                    <a:pos x="871" y="638"/>
                  </a:cxn>
                  <a:cxn ang="0">
                    <a:pos x="780" y="709"/>
                  </a:cxn>
                  <a:cxn ang="0">
                    <a:pos x="757" y="712"/>
                  </a:cxn>
                  <a:cxn ang="0">
                    <a:pos x="710" y="747"/>
                  </a:cxn>
                  <a:cxn ang="0">
                    <a:pos x="710" y="766"/>
                  </a:cxn>
                  <a:cxn ang="0">
                    <a:pos x="695" y="770"/>
                  </a:cxn>
                  <a:cxn ang="0">
                    <a:pos x="706" y="794"/>
                  </a:cxn>
                  <a:cxn ang="0">
                    <a:pos x="681" y="828"/>
                  </a:cxn>
                  <a:cxn ang="0">
                    <a:pos x="695" y="878"/>
                  </a:cxn>
                  <a:cxn ang="0">
                    <a:pos x="710" y="896"/>
                  </a:cxn>
                  <a:cxn ang="0">
                    <a:pos x="706" y="927"/>
                  </a:cxn>
                  <a:cxn ang="0">
                    <a:pos x="670" y="927"/>
                  </a:cxn>
                  <a:cxn ang="0">
                    <a:pos x="636" y="912"/>
                  </a:cxn>
                  <a:cxn ang="0">
                    <a:pos x="613" y="916"/>
                  </a:cxn>
                  <a:cxn ang="0">
                    <a:pos x="540" y="889"/>
                  </a:cxn>
                  <a:cxn ang="0">
                    <a:pos x="507" y="783"/>
                  </a:cxn>
                  <a:cxn ang="0">
                    <a:pos x="456" y="732"/>
                  </a:cxn>
                  <a:cxn ang="0">
                    <a:pos x="411" y="638"/>
                  </a:cxn>
                  <a:cxn ang="0">
                    <a:pos x="389" y="630"/>
                  </a:cxn>
                  <a:cxn ang="0">
                    <a:pos x="366" y="606"/>
                  </a:cxn>
                  <a:cxn ang="0">
                    <a:pos x="342" y="606"/>
                  </a:cxn>
                  <a:cxn ang="0">
                    <a:pos x="306" y="598"/>
                  </a:cxn>
                  <a:cxn ang="0">
                    <a:pos x="280" y="606"/>
                  </a:cxn>
                  <a:cxn ang="0">
                    <a:pos x="260" y="652"/>
                  </a:cxn>
                  <a:cxn ang="0">
                    <a:pos x="233" y="660"/>
                  </a:cxn>
                  <a:cxn ang="0">
                    <a:pos x="172" y="624"/>
                  </a:cxn>
                  <a:cxn ang="0">
                    <a:pos x="137" y="581"/>
                  </a:cxn>
                  <a:cxn ang="0">
                    <a:pos x="131" y="526"/>
                  </a:cxn>
                  <a:cxn ang="0">
                    <a:pos x="105" y="491"/>
                  </a:cxn>
                  <a:cxn ang="0">
                    <a:pos x="45" y="440"/>
                  </a:cxn>
                  <a:cxn ang="0">
                    <a:pos x="0" y="387"/>
                  </a:cxn>
                  <a:cxn ang="0">
                    <a:pos x="0" y="365"/>
                  </a:cxn>
                  <a:cxn ang="0">
                    <a:pos x="145" y="366"/>
                  </a:cxn>
                  <a:cxn ang="0">
                    <a:pos x="260" y="377"/>
                  </a:cxn>
                  <a:cxn ang="0">
                    <a:pos x="276" y="0"/>
                  </a:cxn>
                </a:cxnLst>
                <a:rect l="0" t="0" r="r" b="b"/>
                <a:pathLst>
                  <a:path w="949" h="927">
                    <a:moveTo>
                      <a:pt x="276" y="0"/>
                    </a:moveTo>
                    <a:lnTo>
                      <a:pt x="485" y="8"/>
                    </a:lnTo>
                    <a:lnTo>
                      <a:pt x="485" y="176"/>
                    </a:lnTo>
                    <a:lnTo>
                      <a:pt x="592" y="223"/>
                    </a:lnTo>
                    <a:lnTo>
                      <a:pt x="621" y="208"/>
                    </a:lnTo>
                    <a:lnTo>
                      <a:pt x="691" y="243"/>
                    </a:lnTo>
                    <a:lnTo>
                      <a:pt x="734" y="241"/>
                    </a:lnTo>
                    <a:lnTo>
                      <a:pt x="814" y="205"/>
                    </a:lnTo>
                    <a:lnTo>
                      <a:pt x="861" y="239"/>
                    </a:lnTo>
                    <a:lnTo>
                      <a:pt x="902" y="249"/>
                    </a:lnTo>
                    <a:lnTo>
                      <a:pt x="902" y="386"/>
                    </a:lnTo>
                    <a:lnTo>
                      <a:pt x="949" y="471"/>
                    </a:lnTo>
                    <a:lnTo>
                      <a:pt x="937" y="587"/>
                    </a:lnTo>
                    <a:lnTo>
                      <a:pt x="886" y="635"/>
                    </a:lnTo>
                    <a:lnTo>
                      <a:pt x="875" y="591"/>
                    </a:lnTo>
                    <a:lnTo>
                      <a:pt x="861" y="611"/>
                    </a:lnTo>
                    <a:lnTo>
                      <a:pt x="871" y="638"/>
                    </a:lnTo>
                    <a:lnTo>
                      <a:pt x="780" y="709"/>
                    </a:lnTo>
                    <a:lnTo>
                      <a:pt x="757" y="712"/>
                    </a:lnTo>
                    <a:lnTo>
                      <a:pt x="710" y="747"/>
                    </a:lnTo>
                    <a:lnTo>
                      <a:pt x="710" y="766"/>
                    </a:lnTo>
                    <a:lnTo>
                      <a:pt x="695" y="770"/>
                    </a:lnTo>
                    <a:lnTo>
                      <a:pt x="706" y="794"/>
                    </a:lnTo>
                    <a:lnTo>
                      <a:pt x="681" y="828"/>
                    </a:lnTo>
                    <a:lnTo>
                      <a:pt x="695" y="878"/>
                    </a:lnTo>
                    <a:lnTo>
                      <a:pt x="710" y="896"/>
                    </a:lnTo>
                    <a:lnTo>
                      <a:pt x="706" y="927"/>
                    </a:lnTo>
                    <a:lnTo>
                      <a:pt x="670" y="927"/>
                    </a:lnTo>
                    <a:lnTo>
                      <a:pt x="636" y="912"/>
                    </a:lnTo>
                    <a:lnTo>
                      <a:pt x="613" y="916"/>
                    </a:lnTo>
                    <a:lnTo>
                      <a:pt x="540" y="889"/>
                    </a:lnTo>
                    <a:lnTo>
                      <a:pt x="507" y="783"/>
                    </a:lnTo>
                    <a:lnTo>
                      <a:pt x="456" y="732"/>
                    </a:lnTo>
                    <a:lnTo>
                      <a:pt x="411" y="638"/>
                    </a:lnTo>
                    <a:lnTo>
                      <a:pt x="389" y="630"/>
                    </a:lnTo>
                    <a:lnTo>
                      <a:pt x="366" y="606"/>
                    </a:lnTo>
                    <a:lnTo>
                      <a:pt x="342" y="606"/>
                    </a:lnTo>
                    <a:lnTo>
                      <a:pt x="306" y="598"/>
                    </a:lnTo>
                    <a:lnTo>
                      <a:pt x="280" y="606"/>
                    </a:lnTo>
                    <a:lnTo>
                      <a:pt x="260" y="652"/>
                    </a:lnTo>
                    <a:lnTo>
                      <a:pt x="233" y="660"/>
                    </a:lnTo>
                    <a:lnTo>
                      <a:pt x="172" y="624"/>
                    </a:lnTo>
                    <a:lnTo>
                      <a:pt x="137" y="581"/>
                    </a:lnTo>
                    <a:lnTo>
                      <a:pt x="131" y="526"/>
                    </a:lnTo>
                    <a:lnTo>
                      <a:pt x="105" y="491"/>
                    </a:lnTo>
                    <a:lnTo>
                      <a:pt x="45" y="440"/>
                    </a:lnTo>
                    <a:lnTo>
                      <a:pt x="0" y="387"/>
                    </a:lnTo>
                    <a:lnTo>
                      <a:pt x="0" y="365"/>
                    </a:lnTo>
                    <a:lnTo>
                      <a:pt x="145" y="366"/>
                    </a:lnTo>
                    <a:lnTo>
                      <a:pt x="260" y="377"/>
                    </a:lnTo>
                    <a:lnTo>
                      <a:pt x="276" y="0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defTabSz="1462966"/>
                <a:endParaRPr lang="en-US" sz="1067" u="dottedHeavy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9" name="Freeform 348"/>
              <p:cNvSpPr>
                <a:spLocks noChangeArrowheads="1"/>
              </p:cNvSpPr>
              <p:nvPr/>
            </p:nvSpPr>
            <p:spPr bwMode="auto">
              <a:xfrm>
                <a:off x="5513918" y="1693271"/>
                <a:ext cx="967316" cy="59478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384" y="9"/>
                  </a:cxn>
                  <a:cxn ang="0">
                    <a:pos x="412" y="91"/>
                  </a:cxn>
                  <a:cxn ang="0">
                    <a:pos x="438" y="155"/>
                  </a:cxn>
                  <a:cxn ang="0">
                    <a:pos x="457" y="258"/>
                  </a:cxn>
                  <a:cxn ang="0">
                    <a:pos x="446" y="281"/>
                  </a:cxn>
                  <a:cxn ang="0">
                    <a:pos x="304" y="278"/>
                  </a:cxn>
                  <a:cxn ang="0">
                    <a:pos x="0" y="273"/>
                  </a:cxn>
                  <a:cxn ang="0">
                    <a:pos x="1" y="0"/>
                  </a:cxn>
                </a:cxnLst>
                <a:rect l="0" t="0" r="r" b="b"/>
                <a:pathLst>
                  <a:path w="457" h="281">
                    <a:moveTo>
                      <a:pt x="1" y="0"/>
                    </a:moveTo>
                    <a:lnTo>
                      <a:pt x="384" y="9"/>
                    </a:lnTo>
                    <a:lnTo>
                      <a:pt x="412" y="91"/>
                    </a:lnTo>
                    <a:lnTo>
                      <a:pt x="438" y="155"/>
                    </a:lnTo>
                    <a:lnTo>
                      <a:pt x="457" y="258"/>
                    </a:lnTo>
                    <a:lnTo>
                      <a:pt x="446" y="281"/>
                    </a:lnTo>
                    <a:lnTo>
                      <a:pt x="304" y="278"/>
                    </a:lnTo>
                    <a:lnTo>
                      <a:pt x="0" y="27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00" name="Freeform 349"/>
              <p:cNvSpPr>
                <a:spLocks noChangeArrowheads="1"/>
              </p:cNvSpPr>
              <p:nvPr/>
            </p:nvSpPr>
            <p:spPr bwMode="auto">
              <a:xfrm>
                <a:off x="5488517" y="2264772"/>
                <a:ext cx="1016000" cy="700617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7" y="128"/>
                  </a:cxn>
                  <a:cxn ang="0">
                    <a:pos x="0" y="278"/>
                  </a:cxn>
                  <a:cxn ang="0">
                    <a:pos x="348" y="283"/>
                  </a:cxn>
                  <a:cxn ang="0">
                    <a:pos x="385" y="304"/>
                  </a:cxn>
                  <a:cxn ang="0">
                    <a:pos x="410" y="277"/>
                  </a:cxn>
                  <a:cxn ang="0">
                    <a:pos x="480" y="331"/>
                  </a:cxn>
                  <a:cxn ang="0">
                    <a:pos x="470" y="274"/>
                  </a:cxn>
                  <a:cxn ang="0">
                    <a:pos x="476" y="229"/>
                  </a:cxn>
                  <a:cxn ang="0">
                    <a:pos x="480" y="80"/>
                  </a:cxn>
                  <a:cxn ang="0">
                    <a:pos x="449" y="48"/>
                  </a:cxn>
                  <a:cxn ang="0">
                    <a:pos x="462" y="7"/>
                  </a:cxn>
                  <a:cxn ang="0">
                    <a:pos x="233" y="4"/>
                  </a:cxn>
                  <a:cxn ang="0">
                    <a:pos x="8" y="0"/>
                  </a:cxn>
                </a:cxnLst>
                <a:rect l="0" t="0" r="r" b="b"/>
                <a:pathLst>
                  <a:path w="480" h="331">
                    <a:moveTo>
                      <a:pt x="8" y="0"/>
                    </a:moveTo>
                    <a:lnTo>
                      <a:pt x="7" y="128"/>
                    </a:lnTo>
                    <a:lnTo>
                      <a:pt x="0" y="278"/>
                    </a:lnTo>
                    <a:lnTo>
                      <a:pt x="348" y="283"/>
                    </a:lnTo>
                    <a:lnTo>
                      <a:pt x="385" y="304"/>
                    </a:lnTo>
                    <a:lnTo>
                      <a:pt x="410" y="277"/>
                    </a:lnTo>
                    <a:lnTo>
                      <a:pt x="480" y="331"/>
                    </a:lnTo>
                    <a:lnTo>
                      <a:pt x="470" y="274"/>
                    </a:lnTo>
                    <a:lnTo>
                      <a:pt x="476" y="229"/>
                    </a:lnTo>
                    <a:lnTo>
                      <a:pt x="480" y="80"/>
                    </a:lnTo>
                    <a:lnTo>
                      <a:pt x="449" y="48"/>
                    </a:lnTo>
                    <a:lnTo>
                      <a:pt x="462" y="7"/>
                    </a:lnTo>
                    <a:lnTo>
                      <a:pt x="233" y="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1" name="Freeform 350"/>
              <p:cNvSpPr>
                <a:spLocks noChangeArrowheads="1"/>
              </p:cNvSpPr>
              <p:nvPr/>
            </p:nvSpPr>
            <p:spPr bwMode="auto">
              <a:xfrm>
                <a:off x="5473701" y="2844737"/>
                <a:ext cx="1208617" cy="577851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0"/>
                  </a:cxn>
                  <a:cxn ang="0">
                    <a:pos x="129" y="184"/>
                  </a:cxn>
                  <a:cxn ang="0">
                    <a:pos x="127" y="273"/>
                  </a:cxn>
                  <a:cxn ang="0">
                    <a:pos x="302" y="270"/>
                  </a:cxn>
                  <a:cxn ang="0">
                    <a:pos x="458" y="267"/>
                  </a:cxn>
                  <a:cxn ang="0">
                    <a:pos x="571" y="270"/>
                  </a:cxn>
                  <a:cxn ang="0">
                    <a:pos x="536" y="193"/>
                  </a:cxn>
                  <a:cxn ang="0">
                    <a:pos x="511" y="122"/>
                  </a:cxn>
                  <a:cxn ang="0">
                    <a:pos x="485" y="49"/>
                  </a:cxn>
                  <a:cxn ang="0">
                    <a:pos x="420" y="3"/>
                  </a:cxn>
                  <a:cxn ang="0">
                    <a:pos x="391" y="29"/>
                  </a:cxn>
                  <a:cxn ang="0">
                    <a:pos x="355" y="9"/>
                  </a:cxn>
                  <a:cxn ang="0">
                    <a:pos x="199" y="4"/>
                  </a:cxn>
                  <a:cxn ang="0">
                    <a:pos x="6" y="0"/>
                  </a:cxn>
                </a:cxnLst>
                <a:rect l="0" t="0" r="r" b="b"/>
                <a:pathLst>
                  <a:path w="571" h="273">
                    <a:moveTo>
                      <a:pt x="6" y="0"/>
                    </a:moveTo>
                    <a:lnTo>
                      <a:pt x="0" y="180"/>
                    </a:lnTo>
                    <a:lnTo>
                      <a:pt x="129" y="184"/>
                    </a:lnTo>
                    <a:lnTo>
                      <a:pt x="127" y="273"/>
                    </a:lnTo>
                    <a:lnTo>
                      <a:pt x="302" y="270"/>
                    </a:lnTo>
                    <a:lnTo>
                      <a:pt x="458" y="267"/>
                    </a:lnTo>
                    <a:lnTo>
                      <a:pt x="571" y="270"/>
                    </a:lnTo>
                    <a:lnTo>
                      <a:pt x="536" y="193"/>
                    </a:lnTo>
                    <a:lnTo>
                      <a:pt x="511" y="122"/>
                    </a:lnTo>
                    <a:lnTo>
                      <a:pt x="485" y="49"/>
                    </a:lnTo>
                    <a:lnTo>
                      <a:pt x="420" y="3"/>
                    </a:lnTo>
                    <a:lnTo>
                      <a:pt x="391" y="29"/>
                    </a:lnTo>
                    <a:lnTo>
                      <a:pt x="355" y="9"/>
                    </a:lnTo>
                    <a:lnTo>
                      <a:pt x="199" y="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02" name="Freeform 351"/>
              <p:cNvSpPr>
                <a:spLocks noChangeArrowheads="1"/>
              </p:cNvSpPr>
              <p:nvPr/>
            </p:nvSpPr>
            <p:spPr bwMode="auto">
              <a:xfrm>
                <a:off x="5731934" y="3405655"/>
                <a:ext cx="1064684" cy="575733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4" y="160"/>
                  </a:cxn>
                  <a:cxn ang="0">
                    <a:pos x="0" y="270"/>
                  </a:cxn>
                  <a:cxn ang="0">
                    <a:pos x="503" y="272"/>
                  </a:cxn>
                  <a:cxn ang="0">
                    <a:pos x="493" y="131"/>
                  </a:cxn>
                  <a:cxn ang="0">
                    <a:pos x="493" y="78"/>
                  </a:cxn>
                  <a:cxn ang="0">
                    <a:pos x="453" y="45"/>
                  </a:cxn>
                  <a:cxn ang="0">
                    <a:pos x="465" y="16"/>
                  </a:cxn>
                  <a:cxn ang="0">
                    <a:pos x="446" y="0"/>
                  </a:cxn>
                  <a:cxn ang="0">
                    <a:pos x="219" y="4"/>
                  </a:cxn>
                  <a:cxn ang="0">
                    <a:pos x="5" y="4"/>
                  </a:cxn>
                </a:cxnLst>
                <a:rect l="0" t="0" r="r" b="b"/>
                <a:pathLst>
                  <a:path w="503" h="272">
                    <a:moveTo>
                      <a:pt x="5" y="4"/>
                    </a:moveTo>
                    <a:lnTo>
                      <a:pt x="4" y="160"/>
                    </a:lnTo>
                    <a:lnTo>
                      <a:pt x="0" y="270"/>
                    </a:lnTo>
                    <a:lnTo>
                      <a:pt x="503" y="272"/>
                    </a:lnTo>
                    <a:lnTo>
                      <a:pt x="493" y="131"/>
                    </a:lnTo>
                    <a:lnTo>
                      <a:pt x="493" y="78"/>
                    </a:lnTo>
                    <a:lnTo>
                      <a:pt x="453" y="45"/>
                    </a:lnTo>
                    <a:lnTo>
                      <a:pt x="465" y="16"/>
                    </a:lnTo>
                    <a:lnTo>
                      <a:pt x="446" y="0"/>
                    </a:lnTo>
                    <a:lnTo>
                      <a:pt x="219" y="4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3" name="Freeform 352"/>
              <p:cNvSpPr>
                <a:spLocks noChangeArrowheads="1"/>
              </p:cNvSpPr>
              <p:nvPr/>
            </p:nvSpPr>
            <p:spPr bwMode="auto">
              <a:xfrm>
                <a:off x="5590118" y="3964455"/>
                <a:ext cx="1240367" cy="63500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55"/>
                  </a:cxn>
                  <a:cxn ang="0">
                    <a:pos x="207" y="61"/>
                  </a:cxn>
                  <a:cxn ang="0">
                    <a:pos x="209" y="232"/>
                  </a:cxn>
                  <a:cxn ang="0">
                    <a:pos x="316" y="278"/>
                  </a:cxn>
                  <a:cxn ang="0">
                    <a:pos x="345" y="261"/>
                  </a:cxn>
                  <a:cxn ang="0">
                    <a:pos x="413" y="300"/>
                  </a:cxn>
                  <a:cxn ang="0">
                    <a:pos x="456" y="298"/>
                  </a:cxn>
                  <a:cxn ang="0">
                    <a:pos x="537" y="261"/>
                  </a:cxn>
                  <a:cxn ang="0">
                    <a:pos x="586" y="297"/>
                  </a:cxn>
                  <a:cxn ang="0">
                    <a:pos x="586" y="113"/>
                  </a:cxn>
                  <a:cxn ang="0">
                    <a:pos x="570" y="6"/>
                  </a:cxn>
                  <a:cxn ang="0">
                    <a:pos x="4" y="0"/>
                  </a:cxn>
                </a:cxnLst>
                <a:rect l="0" t="0" r="r" b="b"/>
                <a:pathLst>
                  <a:path w="586" h="300">
                    <a:moveTo>
                      <a:pt x="4" y="0"/>
                    </a:moveTo>
                    <a:lnTo>
                      <a:pt x="0" y="55"/>
                    </a:lnTo>
                    <a:lnTo>
                      <a:pt x="207" y="61"/>
                    </a:lnTo>
                    <a:lnTo>
                      <a:pt x="209" y="232"/>
                    </a:lnTo>
                    <a:lnTo>
                      <a:pt x="316" y="278"/>
                    </a:lnTo>
                    <a:lnTo>
                      <a:pt x="345" y="261"/>
                    </a:lnTo>
                    <a:lnTo>
                      <a:pt x="413" y="300"/>
                    </a:lnTo>
                    <a:lnTo>
                      <a:pt x="456" y="298"/>
                    </a:lnTo>
                    <a:lnTo>
                      <a:pt x="537" y="261"/>
                    </a:lnTo>
                    <a:lnTo>
                      <a:pt x="586" y="297"/>
                    </a:lnTo>
                    <a:lnTo>
                      <a:pt x="586" y="113"/>
                    </a:lnTo>
                    <a:lnTo>
                      <a:pt x="570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04" name="Freeform 353"/>
              <p:cNvSpPr>
                <a:spLocks noChangeArrowheads="1"/>
              </p:cNvSpPr>
              <p:nvPr/>
            </p:nvSpPr>
            <p:spPr bwMode="auto">
              <a:xfrm>
                <a:off x="6805084" y="3998322"/>
                <a:ext cx="700616" cy="687916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31" y="12"/>
                  </a:cxn>
                  <a:cxn ang="0">
                    <a:pos x="291" y="0"/>
                  </a:cxn>
                  <a:cxn ang="0">
                    <a:pos x="283" y="43"/>
                  </a:cxn>
                  <a:cxn ang="0">
                    <a:pos x="318" y="33"/>
                  </a:cxn>
                  <a:cxn ang="0">
                    <a:pos x="331" y="62"/>
                  </a:cxn>
                  <a:cxn ang="0">
                    <a:pos x="294" y="88"/>
                  </a:cxn>
                  <a:cxn ang="0">
                    <a:pos x="302" y="133"/>
                  </a:cxn>
                  <a:cxn ang="0">
                    <a:pos x="263" y="208"/>
                  </a:cxn>
                  <a:cxn ang="0">
                    <a:pos x="237" y="256"/>
                  </a:cxn>
                  <a:cxn ang="0">
                    <a:pos x="252" y="314"/>
                  </a:cxn>
                  <a:cxn ang="0">
                    <a:pos x="48" y="325"/>
                  </a:cxn>
                  <a:cxn ang="0">
                    <a:pos x="48" y="289"/>
                  </a:cxn>
                  <a:cxn ang="0">
                    <a:pos x="7" y="281"/>
                  </a:cxn>
                  <a:cxn ang="0">
                    <a:pos x="7" y="88"/>
                  </a:cxn>
                  <a:cxn ang="0">
                    <a:pos x="0" y="29"/>
                  </a:cxn>
                </a:cxnLst>
                <a:rect l="0" t="0" r="r" b="b"/>
                <a:pathLst>
                  <a:path w="331" h="325">
                    <a:moveTo>
                      <a:pt x="0" y="29"/>
                    </a:moveTo>
                    <a:lnTo>
                      <a:pt x="131" y="12"/>
                    </a:lnTo>
                    <a:lnTo>
                      <a:pt x="291" y="0"/>
                    </a:lnTo>
                    <a:lnTo>
                      <a:pt x="283" y="43"/>
                    </a:lnTo>
                    <a:lnTo>
                      <a:pt x="318" y="33"/>
                    </a:lnTo>
                    <a:lnTo>
                      <a:pt x="331" y="62"/>
                    </a:lnTo>
                    <a:lnTo>
                      <a:pt x="294" y="88"/>
                    </a:lnTo>
                    <a:lnTo>
                      <a:pt x="302" y="133"/>
                    </a:lnTo>
                    <a:lnTo>
                      <a:pt x="263" y="208"/>
                    </a:lnTo>
                    <a:lnTo>
                      <a:pt x="237" y="256"/>
                    </a:lnTo>
                    <a:lnTo>
                      <a:pt x="252" y="314"/>
                    </a:lnTo>
                    <a:lnTo>
                      <a:pt x="48" y="325"/>
                    </a:lnTo>
                    <a:lnTo>
                      <a:pt x="48" y="289"/>
                    </a:lnTo>
                    <a:lnTo>
                      <a:pt x="7" y="281"/>
                    </a:lnTo>
                    <a:lnTo>
                      <a:pt x="7" y="88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5" name="Freeform 354"/>
              <p:cNvSpPr>
                <a:spLocks noChangeArrowheads="1"/>
              </p:cNvSpPr>
              <p:nvPr/>
            </p:nvSpPr>
            <p:spPr bwMode="auto">
              <a:xfrm>
                <a:off x="6906685" y="4662955"/>
                <a:ext cx="850900" cy="717549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201" y="0"/>
                  </a:cxn>
                  <a:cxn ang="0">
                    <a:pos x="237" y="70"/>
                  </a:cxn>
                  <a:cxn ang="0">
                    <a:pos x="206" y="152"/>
                  </a:cxn>
                  <a:cxn ang="0">
                    <a:pos x="196" y="189"/>
                  </a:cxn>
                  <a:cxn ang="0">
                    <a:pos x="331" y="173"/>
                  </a:cxn>
                  <a:cxn ang="0">
                    <a:pos x="340" y="229"/>
                  </a:cxn>
                  <a:cxn ang="0">
                    <a:pos x="299" y="224"/>
                  </a:cxn>
                  <a:cxn ang="0">
                    <a:pos x="282" y="246"/>
                  </a:cxn>
                  <a:cxn ang="0">
                    <a:pos x="301" y="262"/>
                  </a:cxn>
                  <a:cxn ang="0">
                    <a:pos x="339" y="243"/>
                  </a:cxn>
                  <a:cxn ang="0">
                    <a:pos x="340" y="270"/>
                  </a:cxn>
                  <a:cxn ang="0">
                    <a:pos x="362" y="247"/>
                  </a:cxn>
                  <a:cxn ang="0">
                    <a:pos x="376" y="247"/>
                  </a:cxn>
                  <a:cxn ang="0">
                    <a:pos x="360" y="294"/>
                  </a:cxn>
                  <a:cxn ang="0">
                    <a:pos x="392" y="300"/>
                  </a:cxn>
                  <a:cxn ang="0">
                    <a:pos x="402" y="325"/>
                  </a:cxn>
                  <a:cxn ang="0">
                    <a:pos x="388" y="332"/>
                  </a:cxn>
                  <a:cxn ang="0">
                    <a:pos x="366" y="318"/>
                  </a:cxn>
                  <a:cxn ang="0">
                    <a:pos x="328" y="306"/>
                  </a:cxn>
                  <a:cxn ang="0">
                    <a:pos x="336" y="335"/>
                  </a:cxn>
                  <a:cxn ang="0">
                    <a:pos x="316" y="339"/>
                  </a:cxn>
                  <a:cxn ang="0">
                    <a:pos x="300" y="312"/>
                  </a:cxn>
                  <a:cxn ang="0">
                    <a:pos x="291" y="328"/>
                  </a:cxn>
                  <a:cxn ang="0">
                    <a:pos x="231" y="328"/>
                  </a:cxn>
                  <a:cxn ang="0">
                    <a:pos x="231" y="312"/>
                  </a:cxn>
                  <a:cxn ang="0">
                    <a:pos x="209" y="294"/>
                  </a:cxn>
                  <a:cxn ang="0">
                    <a:pos x="165" y="290"/>
                  </a:cxn>
                  <a:cxn ang="0">
                    <a:pos x="202" y="312"/>
                  </a:cxn>
                  <a:cxn ang="0">
                    <a:pos x="151" y="324"/>
                  </a:cxn>
                  <a:cxn ang="0">
                    <a:pos x="70" y="308"/>
                  </a:cxn>
                  <a:cxn ang="0">
                    <a:pos x="38" y="312"/>
                  </a:cxn>
                  <a:cxn ang="0">
                    <a:pos x="50" y="198"/>
                  </a:cxn>
                  <a:cxn ang="0">
                    <a:pos x="1" y="108"/>
                  </a:cxn>
                  <a:cxn ang="0">
                    <a:pos x="0" y="7"/>
                  </a:cxn>
                </a:cxnLst>
                <a:rect l="0" t="0" r="r" b="b"/>
                <a:pathLst>
                  <a:path w="402" h="339">
                    <a:moveTo>
                      <a:pt x="0" y="7"/>
                    </a:moveTo>
                    <a:lnTo>
                      <a:pt x="201" y="0"/>
                    </a:lnTo>
                    <a:lnTo>
                      <a:pt x="237" y="70"/>
                    </a:lnTo>
                    <a:lnTo>
                      <a:pt x="206" y="152"/>
                    </a:lnTo>
                    <a:lnTo>
                      <a:pt x="196" y="189"/>
                    </a:lnTo>
                    <a:lnTo>
                      <a:pt x="331" y="173"/>
                    </a:lnTo>
                    <a:lnTo>
                      <a:pt x="340" y="229"/>
                    </a:lnTo>
                    <a:lnTo>
                      <a:pt x="299" y="224"/>
                    </a:lnTo>
                    <a:lnTo>
                      <a:pt x="282" y="246"/>
                    </a:lnTo>
                    <a:lnTo>
                      <a:pt x="301" y="262"/>
                    </a:lnTo>
                    <a:lnTo>
                      <a:pt x="339" y="243"/>
                    </a:lnTo>
                    <a:lnTo>
                      <a:pt x="340" y="270"/>
                    </a:lnTo>
                    <a:lnTo>
                      <a:pt x="362" y="247"/>
                    </a:lnTo>
                    <a:lnTo>
                      <a:pt x="376" y="247"/>
                    </a:lnTo>
                    <a:lnTo>
                      <a:pt x="360" y="294"/>
                    </a:lnTo>
                    <a:lnTo>
                      <a:pt x="392" y="300"/>
                    </a:lnTo>
                    <a:lnTo>
                      <a:pt x="402" y="325"/>
                    </a:lnTo>
                    <a:lnTo>
                      <a:pt x="388" y="332"/>
                    </a:lnTo>
                    <a:lnTo>
                      <a:pt x="366" y="318"/>
                    </a:lnTo>
                    <a:lnTo>
                      <a:pt x="328" y="306"/>
                    </a:lnTo>
                    <a:lnTo>
                      <a:pt x="336" y="335"/>
                    </a:lnTo>
                    <a:lnTo>
                      <a:pt x="316" y="339"/>
                    </a:lnTo>
                    <a:lnTo>
                      <a:pt x="300" y="312"/>
                    </a:lnTo>
                    <a:lnTo>
                      <a:pt x="291" y="328"/>
                    </a:lnTo>
                    <a:lnTo>
                      <a:pt x="231" y="328"/>
                    </a:lnTo>
                    <a:lnTo>
                      <a:pt x="231" y="312"/>
                    </a:lnTo>
                    <a:lnTo>
                      <a:pt x="209" y="294"/>
                    </a:lnTo>
                    <a:lnTo>
                      <a:pt x="165" y="290"/>
                    </a:lnTo>
                    <a:lnTo>
                      <a:pt x="202" y="312"/>
                    </a:lnTo>
                    <a:lnTo>
                      <a:pt x="151" y="324"/>
                    </a:lnTo>
                    <a:lnTo>
                      <a:pt x="70" y="308"/>
                    </a:lnTo>
                    <a:lnTo>
                      <a:pt x="38" y="312"/>
                    </a:lnTo>
                    <a:lnTo>
                      <a:pt x="50" y="198"/>
                    </a:lnTo>
                    <a:lnTo>
                      <a:pt x="1" y="10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7030A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Calibri" panose="020F0502020204030204" pitchFamily="34" charset="0"/>
                  <a:cs typeface="Arial" charset="0"/>
                </a:endParaRPr>
              </a:p>
            </p:txBody>
          </p:sp>
          <p:sp>
            <p:nvSpPr>
              <p:cNvPr id="306" name="Freeform 355"/>
              <p:cNvSpPr>
                <a:spLocks noChangeArrowheads="1"/>
              </p:cNvSpPr>
              <p:nvPr/>
            </p:nvSpPr>
            <p:spPr bwMode="auto">
              <a:xfrm>
                <a:off x="6322484" y="1617071"/>
                <a:ext cx="948267" cy="1130300"/>
              </a:xfrm>
              <a:custGeom>
                <a:avLst/>
                <a:gdLst/>
                <a:ahLst/>
                <a:cxnLst>
                  <a:cxn ang="0">
                    <a:pos x="0" y="41"/>
                  </a:cxn>
                  <a:cxn ang="0">
                    <a:pos x="118" y="41"/>
                  </a:cxn>
                  <a:cxn ang="0">
                    <a:pos x="116" y="0"/>
                  </a:cxn>
                  <a:cxn ang="0">
                    <a:pos x="142" y="12"/>
                  </a:cxn>
                  <a:cxn ang="0">
                    <a:pos x="147" y="44"/>
                  </a:cxn>
                  <a:cxn ang="0">
                    <a:pos x="204" y="78"/>
                  </a:cxn>
                  <a:cxn ang="0">
                    <a:pos x="220" y="64"/>
                  </a:cxn>
                  <a:cxn ang="0">
                    <a:pos x="253" y="64"/>
                  </a:cxn>
                  <a:cxn ang="0">
                    <a:pos x="278" y="94"/>
                  </a:cxn>
                  <a:cxn ang="0">
                    <a:pos x="297" y="84"/>
                  </a:cxn>
                  <a:cxn ang="0">
                    <a:pos x="346" y="96"/>
                  </a:cxn>
                  <a:cxn ang="0">
                    <a:pos x="362" y="73"/>
                  </a:cxn>
                  <a:cxn ang="0">
                    <a:pos x="394" y="90"/>
                  </a:cxn>
                  <a:cxn ang="0">
                    <a:pos x="448" y="88"/>
                  </a:cxn>
                  <a:cxn ang="0">
                    <a:pos x="359" y="155"/>
                  </a:cxn>
                  <a:cxn ang="0">
                    <a:pos x="314" y="213"/>
                  </a:cxn>
                  <a:cxn ang="0">
                    <a:pos x="323" y="297"/>
                  </a:cxn>
                  <a:cxn ang="0">
                    <a:pos x="292" y="333"/>
                  </a:cxn>
                  <a:cxn ang="0">
                    <a:pos x="305" y="356"/>
                  </a:cxn>
                  <a:cxn ang="0">
                    <a:pos x="305" y="420"/>
                  </a:cxn>
                  <a:cxn ang="0">
                    <a:pos x="335" y="420"/>
                  </a:cxn>
                  <a:cxn ang="0">
                    <a:pos x="380" y="465"/>
                  </a:cxn>
                  <a:cxn ang="0">
                    <a:pos x="399" y="519"/>
                  </a:cxn>
                  <a:cxn ang="0">
                    <a:pos x="82" y="534"/>
                  </a:cxn>
                  <a:cxn ang="0">
                    <a:pos x="82" y="387"/>
                  </a:cxn>
                  <a:cxn ang="0">
                    <a:pos x="55" y="354"/>
                  </a:cxn>
                  <a:cxn ang="0">
                    <a:pos x="64" y="315"/>
                  </a:cxn>
                  <a:cxn ang="0">
                    <a:pos x="75" y="293"/>
                  </a:cxn>
                  <a:cxn ang="0">
                    <a:pos x="55" y="191"/>
                  </a:cxn>
                  <a:cxn ang="0">
                    <a:pos x="28" y="123"/>
                  </a:cxn>
                  <a:cxn ang="0">
                    <a:pos x="0" y="41"/>
                  </a:cxn>
                </a:cxnLst>
                <a:rect l="0" t="0" r="r" b="b"/>
                <a:pathLst>
                  <a:path w="448" h="534">
                    <a:moveTo>
                      <a:pt x="0" y="41"/>
                    </a:moveTo>
                    <a:lnTo>
                      <a:pt x="118" y="41"/>
                    </a:lnTo>
                    <a:lnTo>
                      <a:pt x="116" y="0"/>
                    </a:lnTo>
                    <a:lnTo>
                      <a:pt x="142" y="12"/>
                    </a:lnTo>
                    <a:lnTo>
                      <a:pt x="147" y="44"/>
                    </a:lnTo>
                    <a:lnTo>
                      <a:pt x="204" y="78"/>
                    </a:lnTo>
                    <a:lnTo>
                      <a:pt x="220" y="64"/>
                    </a:lnTo>
                    <a:lnTo>
                      <a:pt x="253" y="64"/>
                    </a:lnTo>
                    <a:lnTo>
                      <a:pt x="278" y="94"/>
                    </a:lnTo>
                    <a:lnTo>
                      <a:pt x="297" y="84"/>
                    </a:lnTo>
                    <a:lnTo>
                      <a:pt x="346" y="96"/>
                    </a:lnTo>
                    <a:lnTo>
                      <a:pt x="362" y="73"/>
                    </a:lnTo>
                    <a:lnTo>
                      <a:pt x="394" y="90"/>
                    </a:lnTo>
                    <a:lnTo>
                      <a:pt x="448" y="88"/>
                    </a:lnTo>
                    <a:lnTo>
                      <a:pt x="359" y="155"/>
                    </a:lnTo>
                    <a:lnTo>
                      <a:pt x="314" y="213"/>
                    </a:lnTo>
                    <a:lnTo>
                      <a:pt x="323" y="297"/>
                    </a:lnTo>
                    <a:lnTo>
                      <a:pt x="292" y="333"/>
                    </a:lnTo>
                    <a:lnTo>
                      <a:pt x="305" y="356"/>
                    </a:lnTo>
                    <a:lnTo>
                      <a:pt x="305" y="420"/>
                    </a:lnTo>
                    <a:lnTo>
                      <a:pt x="335" y="420"/>
                    </a:lnTo>
                    <a:lnTo>
                      <a:pt x="380" y="465"/>
                    </a:lnTo>
                    <a:lnTo>
                      <a:pt x="399" y="519"/>
                    </a:lnTo>
                    <a:lnTo>
                      <a:pt x="82" y="534"/>
                    </a:lnTo>
                    <a:lnTo>
                      <a:pt x="82" y="387"/>
                    </a:lnTo>
                    <a:lnTo>
                      <a:pt x="55" y="354"/>
                    </a:lnTo>
                    <a:lnTo>
                      <a:pt x="64" y="315"/>
                    </a:lnTo>
                    <a:lnTo>
                      <a:pt x="75" y="293"/>
                    </a:lnTo>
                    <a:lnTo>
                      <a:pt x="55" y="191"/>
                    </a:lnTo>
                    <a:lnTo>
                      <a:pt x="28" y="123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7030A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Calibri" panose="020F0502020204030204" pitchFamily="34" charset="0"/>
                  <a:cs typeface="Arial" charset="0"/>
                </a:endParaRPr>
              </a:p>
            </p:txBody>
          </p:sp>
          <p:sp>
            <p:nvSpPr>
              <p:cNvPr id="307" name="Freeform 356"/>
              <p:cNvSpPr>
                <a:spLocks noChangeArrowheads="1"/>
              </p:cNvSpPr>
              <p:nvPr/>
            </p:nvSpPr>
            <p:spPr bwMode="auto">
              <a:xfrm>
                <a:off x="6936317" y="2006538"/>
                <a:ext cx="726016" cy="891117"/>
              </a:xfrm>
              <a:custGeom>
                <a:avLst/>
                <a:gdLst/>
                <a:ahLst/>
                <a:cxnLst>
                  <a:cxn ang="0">
                    <a:pos x="25" y="29"/>
                  </a:cxn>
                  <a:cxn ang="0">
                    <a:pos x="51" y="27"/>
                  </a:cxn>
                  <a:cxn ang="0">
                    <a:pos x="74" y="27"/>
                  </a:cxn>
                  <a:cxn ang="0">
                    <a:pos x="89" y="0"/>
                  </a:cxn>
                  <a:cxn ang="0">
                    <a:pos x="101" y="32"/>
                  </a:cxn>
                  <a:cxn ang="0">
                    <a:pos x="137" y="32"/>
                  </a:cxn>
                  <a:cxn ang="0">
                    <a:pos x="156" y="61"/>
                  </a:cxn>
                  <a:cxn ang="0">
                    <a:pos x="195" y="53"/>
                  </a:cxn>
                  <a:cxn ang="0">
                    <a:pos x="220" y="70"/>
                  </a:cxn>
                  <a:cxn ang="0">
                    <a:pos x="269" y="84"/>
                  </a:cxn>
                  <a:cxn ang="0">
                    <a:pos x="277" y="106"/>
                  </a:cxn>
                  <a:cxn ang="0">
                    <a:pos x="302" y="108"/>
                  </a:cxn>
                  <a:cxn ang="0">
                    <a:pos x="294" y="129"/>
                  </a:cxn>
                  <a:cxn ang="0">
                    <a:pos x="303" y="154"/>
                  </a:cxn>
                  <a:cxn ang="0">
                    <a:pos x="287" y="186"/>
                  </a:cxn>
                  <a:cxn ang="0">
                    <a:pos x="298" y="192"/>
                  </a:cxn>
                  <a:cxn ang="0">
                    <a:pos x="326" y="158"/>
                  </a:cxn>
                  <a:cxn ang="0">
                    <a:pos x="323" y="146"/>
                  </a:cxn>
                  <a:cxn ang="0">
                    <a:pos x="335" y="141"/>
                  </a:cxn>
                  <a:cxn ang="0">
                    <a:pos x="343" y="158"/>
                  </a:cxn>
                  <a:cxn ang="0">
                    <a:pos x="321" y="180"/>
                  </a:cxn>
                  <a:cxn ang="0">
                    <a:pos x="313" y="233"/>
                  </a:cxn>
                  <a:cxn ang="0">
                    <a:pos x="313" y="323"/>
                  </a:cxn>
                  <a:cxn ang="0">
                    <a:pos x="326" y="339"/>
                  </a:cxn>
                  <a:cxn ang="0">
                    <a:pos x="321" y="393"/>
                  </a:cxn>
                  <a:cxn ang="0">
                    <a:pos x="158" y="421"/>
                  </a:cxn>
                  <a:cxn ang="0">
                    <a:pos x="117" y="396"/>
                  </a:cxn>
                  <a:cxn ang="0">
                    <a:pos x="126" y="362"/>
                  </a:cxn>
                  <a:cxn ang="0">
                    <a:pos x="106" y="326"/>
                  </a:cxn>
                  <a:cxn ang="0">
                    <a:pos x="89" y="281"/>
                  </a:cxn>
                  <a:cxn ang="0">
                    <a:pos x="44" y="236"/>
                  </a:cxn>
                  <a:cxn ang="0">
                    <a:pos x="15" y="236"/>
                  </a:cxn>
                  <a:cxn ang="0">
                    <a:pos x="15" y="172"/>
                  </a:cxn>
                  <a:cxn ang="0">
                    <a:pos x="0" y="150"/>
                  </a:cxn>
                  <a:cxn ang="0">
                    <a:pos x="33" y="114"/>
                  </a:cxn>
                  <a:cxn ang="0">
                    <a:pos x="25" y="29"/>
                  </a:cxn>
                </a:cxnLst>
                <a:rect l="0" t="0" r="r" b="b"/>
                <a:pathLst>
                  <a:path w="343" h="421">
                    <a:moveTo>
                      <a:pt x="25" y="29"/>
                    </a:moveTo>
                    <a:lnTo>
                      <a:pt x="51" y="27"/>
                    </a:lnTo>
                    <a:lnTo>
                      <a:pt x="74" y="27"/>
                    </a:lnTo>
                    <a:lnTo>
                      <a:pt x="89" y="0"/>
                    </a:lnTo>
                    <a:lnTo>
                      <a:pt x="101" y="32"/>
                    </a:lnTo>
                    <a:lnTo>
                      <a:pt x="137" y="32"/>
                    </a:lnTo>
                    <a:lnTo>
                      <a:pt x="156" y="61"/>
                    </a:lnTo>
                    <a:lnTo>
                      <a:pt x="195" y="53"/>
                    </a:lnTo>
                    <a:lnTo>
                      <a:pt x="220" y="70"/>
                    </a:lnTo>
                    <a:lnTo>
                      <a:pt x="269" y="84"/>
                    </a:lnTo>
                    <a:lnTo>
                      <a:pt x="277" y="106"/>
                    </a:lnTo>
                    <a:lnTo>
                      <a:pt x="302" y="108"/>
                    </a:lnTo>
                    <a:lnTo>
                      <a:pt x="294" y="129"/>
                    </a:lnTo>
                    <a:lnTo>
                      <a:pt x="303" y="154"/>
                    </a:lnTo>
                    <a:lnTo>
                      <a:pt x="287" y="186"/>
                    </a:lnTo>
                    <a:lnTo>
                      <a:pt x="298" y="192"/>
                    </a:lnTo>
                    <a:lnTo>
                      <a:pt x="326" y="158"/>
                    </a:lnTo>
                    <a:lnTo>
                      <a:pt x="323" y="146"/>
                    </a:lnTo>
                    <a:lnTo>
                      <a:pt x="335" y="141"/>
                    </a:lnTo>
                    <a:lnTo>
                      <a:pt x="343" y="158"/>
                    </a:lnTo>
                    <a:lnTo>
                      <a:pt x="321" y="180"/>
                    </a:lnTo>
                    <a:lnTo>
                      <a:pt x="313" y="233"/>
                    </a:lnTo>
                    <a:lnTo>
                      <a:pt x="313" y="323"/>
                    </a:lnTo>
                    <a:lnTo>
                      <a:pt x="326" y="339"/>
                    </a:lnTo>
                    <a:lnTo>
                      <a:pt x="321" y="393"/>
                    </a:lnTo>
                    <a:lnTo>
                      <a:pt x="158" y="421"/>
                    </a:lnTo>
                    <a:lnTo>
                      <a:pt x="117" y="396"/>
                    </a:lnTo>
                    <a:lnTo>
                      <a:pt x="126" y="362"/>
                    </a:lnTo>
                    <a:lnTo>
                      <a:pt x="106" y="326"/>
                    </a:lnTo>
                    <a:lnTo>
                      <a:pt x="89" y="281"/>
                    </a:lnTo>
                    <a:lnTo>
                      <a:pt x="44" y="236"/>
                    </a:lnTo>
                    <a:lnTo>
                      <a:pt x="15" y="236"/>
                    </a:lnTo>
                    <a:lnTo>
                      <a:pt x="15" y="172"/>
                    </a:lnTo>
                    <a:lnTo>
                      <a:pt x="0" y="150"/>
                    </a:lnTo>
                    <a:lnTo>
                      <a:pt x="33" y="114"/>
                    </a:lnTo>
                    <a:lnTo>
                      <a:pt x="25" y="29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8" name="Freeform 357"/>
              <p:cNvSpPr>
                <a:spLocks noChangeArrowheads="1"/>
              </p:cNvSpPr>
              <p:nvPr/>
            </p:nvSpPr>
            <p:spPr bwMode="auto">
              <a:xfrm>
                <a:off x="6481234" y="2713505"/>
                <a:ext cx="840317" cy="573617"/>
              </a:xfrm>
              <a:custGeom>
                <a:avLst/>
                <a:gdLst/>
                <a:ahLst/>
                <a:cxnLst>
                  <a:cxn ang="0">
                    <a:pos x="5" y="14"/>
                  </a:cxn>
                  <a:cxn ang="0">
                    <a:pos x="0" y="62"/>
                  </a:cxn>
                  <a:cxn ang="0">
                    <a:pos x="7" y="112"/>
                  </a:cxn>
                  <a:cxn ang="0">
                    <a:pos x="46" y="216"/>
                  </a:cxn>
                  <a:cxn ang="0">
                    <a:pos x="66" y="271"/>
                  </a:cxn>
                  <a:cxn ang="0">
                    <a:pos x="300" y="258"/>
                  </a:cxn>
                  <a:cxn ang="0">
                    <a:pos x="337" y="271"/>
                  </a:cxn>
                  <a:cxn ang="0">
                    <a:pos x="361" y="218"/>
                  </a:cxn>
                  <a:cxn ang="0">
                    <a:pos x="352" y="181"/>
                  </a:cxn>
                  <a:cxn ang="0">
                    <a:pos x="391" y="173"/>
                  </a:cxn>
                  <a:cxn ang="0">
                    <a:pos x="397" y="114"/>
                  </a:cxn>
                  <a:cxn ang="0">
                    <a:pos x="373" y="87"/>
                  </a:cxn>
                  <a:cxn ang="0">
                    <a:pos x="332" y="62"/>
                  </a:cxn>
                  <a:cxn ang="0">
                    <a:pos x="341" y="25"/>
                  </a:cxn>
                  <a:cxn ang="0">
                    <a:pos x="324" y="0"/>
                  </a:cxn>
                  <a:cxn ang="0">
                    <a:pos x="236" y="4"/>
                  </a:cxn>
                  <a:cxn ang="0">
                    <a:pos x="148" y="8"/>
                  </a:cxn>
                  <a:cxn ang="0">
                    <a:pos x="5" y="14"/>
                  </a:cxn>
                </a:cxnLst>
                <a:rect l="0" t="0" r="r" b="b"/>
                <a:pathLst>
                  <a:path w="397" h="271">
                    <a:moveTo>
                      <a:pt x="5" y="14"/>
                    </a:moveTo>
                    <a:lnTo>
                      <a:pt x="0" y="62"/>
                    </a:lnTo>
                    <a:lnTo>
                      <a:pt x="7" y="112"/>
                    </a:lnTo>
                    <a:lnTo>
                      <a:pt x="46" y="216"/>
                    </a:lnTo>
                    <a:lnTo>
                      <a:pt x="66" y="271"/>
                    </a:lnTo>
                    <a:lnTo>
                      <a:pt x="300" y="258"/>
                    </a:lnTo>
                    <a:lnTo>
                      <a:pt x="337" y="271"/>
                    </a:lnTo>
                    <a:lnTo>
                      <a:pt x="361" y="218"/>
                    </a:lnTo>
                    <a:lnTo>
                      <a:pt x="352" y="181"/>
                    </a:lnTo>
                    <a:lnTo>
                      <a:pt x="391" y="173"/>
                    </a:lnTo>
                    <a:lnTo>
                      <a:pt x="397" y="114"/>
                    </a:lnTo>
                    <a:lnTo>
                      <a:pt x="373" y="87"/>
                    </a:lnTo>
                    <a:lnTo>
                      <a:pt x="332" y="62"/>
                    </a:lnTo>
                    <a:lnTo>
                      <a:pt x="341" y="25"/>
                    </a:lnTo>
                    <a:lnTo>
                      <a:pt x="324" y="0"/>
                    </a:lnTo>
                    <a:lnTo>
                      <a:pt x="236" y="4"/>
                    </a:lnTo>
                    <a:lnTo>
                      <a:pt x="148" y="8"/>
                    </a:lnTo>
                    <a:lnTo>
                      <a:pt x="5" y="14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09" name="Freeform 358"/>
              <p:cNvSpPr>
                <a:spLocks noChangeArrowheads="1"/>
              </p:cNvSpPr>
              <p:nvPr/>
            </p:nvSpPr>
            <p:spPr bwMode="auto">
              <a:xfrm>
                <a:off x="7757585" y="2139464"/>
                <a:ext cx="554567" cy="853440"/>
              </a:xfrm>
              <a:custGeom>
                <a:avLst/>
                <a:gdLst/>
                <a:ahLst/>
                <a:cxnLst>
                  <a:cxn ang="0">
                    <a:pos x="66" y="15"/>
                  </a:cxn>
                  <a:cxn ang="0">
                    <a:pos x="77" y="38"/>
                  </a:cxn>
                  <a:cxn ang="0">
                    <a:pos x="57" y="53"/>
                  </a:cxn>
                  <a:cxn ang="0">
                    <a:pos x="57" y="112"/>
                  </a:cxn>
                  <a:cxn ang="0">
                    <a:pos x="46" y="72"/>
                  </a:cxn>
                  <a:cxn ang="0">
                    <a:pos x="9" y="111"/>
                  </a:cxn>
                  <a:cxn ang="0">
                    <a:pos x="0" y="218"/>
                  </a:cxn>
                  <a:cxn ang="0">
                    <a:pos x="25" y="272"/>
                  </a:cxn>
                  <a:cxn ang="0">
                    <a:pos x="28" y="299"/>
                  </a:cxn>
                  <a:cxn ang="0">
                    <a:pos x="28" y="321"/>
                  </a:cxn>
                  <a:cxn ang="0">
                    <a:pos x="28" y="341"/>
                  </a:cxn>
                  <a:cxn ang="0">
                    <a:pos x="23" y="375"/>
                  </a:cxn>
                  <a:cxn ang="0">
                    <a:pos x="125" y="369"/>
                  </a:cxn>
                  <a:cxn ang="0">
                    <a:pos x="262" y="357"/>
                  </a:cxn>
                  <a:cxn ang="0">
                    <a:pos x="237" y="348"/>
                  </a:cxn>
                  <a:cxn ang="0">
                    <a:pos x="224" y="329"/>
                  </a:cxn>
                  <a:cxn ang="0">
                    <a:pos x="244" y="312"/>
                  </a:cxn>
                  <a:cxn ang="0">
                    <a:pos x="244" y="291"/>
                  </a:cxn>
                  <a:cxn ang="0">
                    <a:pos x="234" y="272"/>
                  </a:cxn>
                  <a:cxn ang="0">
                    <a:pos x="244" y="260"/>
                  </a:cxn>
                  <a:cxn ang="0">
                    <a:pos x="262" y="262"/>
                  </a:cxn>
                  <a:cxn ang="0">
                    <a:pos x="260" y="209"/>
                  </a:cxn>
                  <a:cxn ang="0">
                    <a:pos x="254" y="178"/>
                  </a:cxn>
                  <a:cxn ang="0">
                    <a:pos x="244" y="160"/>
                  </a:cxn>
                  <a:cxn ang="0">
                    <a:pos x="233" y="146"/>
                  </a:cxn>
                  <a:cxn ang="0">
                    <a:pos x="215" y="144"/>
                  </a:cxn>
                  <a:cxn ang="0">
                    <a:pos x="199" y="144"/>
                  </a:cxn>
                  <a:cxn ang="0">
                    <a:pos x="181" y="168"/>
                  </a:cxn>
                  <a:cxn ang="0">
                    <a:pos x="171" y="176"/>
                  </a:cxn>
                  <a:cxn ang="0">
                    <a:pos x="163" y="178"/>
                  </a:cxn>
                  <a:cxn ang="0">
                    <a:pos x="155" y="174"/>
                  </a:cxn>
                  <a:cxn ang="0">
                    <a:pos x="152" y="164"/>
                  </a:cxn>
                  <a:cxn ang="0">
                    <a:pos x="155" y="154"/>
                  </a:cxn>
                  <a:cxn ang="0">
                    <a:pos x="163" y="146"/>
                  </a:cxn>
                  <a:cxn ang="0">
                    <a:pos x="170" y="144"/>
                  </a:cxn>
                  <a:cxn ang="0">
                    <a:pos x="176" y="143"/>
                  </a:cxn>
                  <a:cxn ang="0">
                    <a:pos x="176" y="128"/>
                  </a:cxn>
                  <a:cxn ang="0">
                    <a:pos x="196" y="112"/>
                  </a:cxn>
                  <a:cxn ang="0">
                    <a:pos x="176" y="63"/>
                  </a:cxn>
                  <a:cxn ang="0">
                    <a:pos x="176" y="39"/>
                  </a:cxn>
                  <a:cxn ang="0">
                    <a:pos x="143" y="31"/>
                  </a:cxn>
                  <a:cxn ang="0">
                    <a:pos x="95" y="0"/>
                  </a:cxn>
                  <a:cxn ang="0">
                    <a:pos x="66" y="15"/>
                  </a:cxn>
                </a:cxnLst>
                <a:rect l="0" t="0" r="r" b="b"/>
                <a:pathLst>
                  <a:path w="262" h="375">
                    <a:moveTo>
                      <a:pt x="66" y="15"/>
                    </a:moveTo>
                    <a:lnTo>
                      <a:pt x="77" y="38"/>
                    </a:lnTo>
                    <a:lnTo>
                      <a:pt x="57" y="53"/>
                    </a:lnTo>
                    <a:lnTo>
                      <a:pt x="57" y="112"/>
                    </a:lnTo>
                    <a:lnTo>
                      <a:pt x="46" y="72"/>
                    </a:lnTo>
                    <a:lnTo>
                      <a:pt x="9" y="111"/>
                    </a:lnTo>
                    <a:lnTo>
                      <a:pt x="0" y="218"/>
                    </a:lnTo>
                    <a:lnTo>
                      <a:pt x="25" y="272"/>
                    </a:lnTo>
                    <a:lnTo>
                      <a:pt x="28" y="299"/>
                    </a:lnTo>
                    <a:lnTo>
                      <a:pt x="28" y="321"/>
                    </a:lnTo>
                    <a:lnTo>
                      <a:pt x="28" y="341"/>
                    </a:lnTo>
                    <a:lnTo>
                      <a:pt x="23" y="375"/>
                    </a:lnTo>
                    <a:lnTo>
                      <a:pt x="125" y="369"/>
                    </a:lnTo>
                    <a:lnTo>
                      <a:pt x="262" y="357"/>
                    </a:lnTo>
                    <a:lnTo>
                      <a:pt x="237" y="348"/>
                    </a:lnTo>
                    <a:lnTo>
                      <a:pt x="224" y="329"/>
                    </a:lnTo>
                    <a:lnTo>
                      <a:pt x="244" y="312"/>
                    </a:lnTo>
                    <a:lnTo>
                      <a:pt x="244" y="291"/>
                    </a:lnTo>
                    <a:lnTo>
                      <a:pt x="234" y="272"/>
                    </a:lnTo>
                    <a:lnTo>
                      <a:pt x="244" y="260"/>
                    </a:lnTo>
                    <a:lnTo>
                      <a:pt x="262" y="262"/>
                    </a:lnTo>
                    <a:lnTo>
                      <a:pt x="260" y="209"/>
                    </a:lnTo>
                    <a:lnTo>
                      <a:pt x="254" y="178"/>
                    </a:lnTo>
                    <a:lnTo>
                      <a:pt x="244" y="160"/>
                    </a:lnTo>
                    <a:lnTo>
                      <a:pt x="233" y="146"/>
                    </a:lnTo>
                    <a:lnTo>
                      <a:pt x="215" y="144"/>
                    </a:lnTo>
                    <a:lnTo>
                      <a:pt x="199" y="144"/>
                    </a:lnTo>
                    <a:lnTo>
                      <a:pt x="181" y="168"/>
                    </a:lnTo>
                    <a:lnTo>
                      <a:pt x="171" y="176"/>
                    </a:lnTo>
                    <a:lnTo>
                      <a:pt x="163" y="178"/>
                    </a:lnTo>
                    <a:lnTo>
                      <a:pt x="155" y="174"/>
                    </a:lnTo>
                    <a:lnTo>
                      <a:pt x="152" y="164"/>
                    </a:lnTo>
                    <a:lnTo>
                      <a:pt x="155" y="154"/>
                    </a:lnTo>
                    <a:lnTo>
                      <a:pt x="163" y="146"/>
                    </a:lnTo>
                    <a:lnTo>
                      <a:pt x="170" y="144"/>
                    </a:lnTo>
                    <a:lnTo>
                      <a:pt x="176" y="143"/>
                    </a:lnTo>
                    <a:lnTo>
                      <a:pt x="176" y="128"/>
                    </a:lnTo>
                    <a:lnTo>
                      <a:pt x="196" y="112"/>
                    </a:lnTo>
                    <a:lnTo>
                      <a:pt x="176" y="63"/>
                    </a:lnTo>
                    <a:lnTo>
                      <a:pt x="176" y="39"/>
                    </a:lnTo>
                    <a:lnTo>
                      <a:pt x="143" y="31"/>
                    </a:lnTo>
                    <a:lnTo>
                      <a:pt x="95" y="0"/>
                    </a:lnTo>
                    <a:lnTo>
                      <a:pt x="66" y="15"/>
                    </a:lnTo>
                    <a:close/>
                  </a:path>
                </a:pathLst>
              </a:custGeom>
              <a:solidFill>
                <a:srgbClr val="2929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defTabSz="1462966"/>
                <a:endParaRPr lang="en-US" sz="1067" u="dottedHeavy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0" name="Freeform 359"/>
              <p:cNvSpPr>
                <a:spLocks noChangeArrowheads="1"/>
              </p:cNvSpPr>
              <p:nvPr/>
            </p:nvSpPr>
            <p:spPr bwMode="auto">
              <a:xfrm>
                <a:off x="7152218" y="2834155"/>
                <a:ext cx="603249" cy="1051983"/>
              </a:xfrm>
              <a:custGeom>
                <a:avLst/>
                <a:gdLst/>
                <a:ahLst/>
                <a:cxnLst>
                  <a:cxn ang="0">
                    <a:pos x="53" y="29"/>
                  </a:cxn>
                  <a:cxn ang="0">
                    <a:pos x="217" y="0"/>
                  </a:cxn>
                  <a:cxn ang="0">
                    <a:pos x="242" y="62"/>
                  </a:cxn>
                  <a:cxn ang="0">
                    <a:pos x="276" y="315"/>
                  </a:cxn>
                  <a:cxn ang="0">
                    <a:pos x="285" y="349"/>
                  </a:cxn>
                  <a:cxn ang="0">
                    <a:pos x="260" y="417"/>
                  </a:cxn>
                  <a:cxn ang="0">
                    <a:pos x="260" y="463"/>
                  </a:cxn>
                  <a:cxn ang="0">
                    <a:pos x="230" y="458"/>
                  </a:cxn>
                  <a:cxn ang="0">
                    <a:pos x="230" y="497"/>
                  </a:cxn>
                  <a:cxn ang="0">
                    <a:pos x="201" y="481"/>
                  </a:cxn>
                  <a:cxn ang="0">
                    <a:pos x="185" y="487"/>
                  </a:cxn>
                  <a:cxn ang="0">
                    <a:pos x="160" y="483"/>
                  </a:cxn>
                  <a:cxn ang="0">
                    <a:pos x="144" y="423"/>
                  </a:cxn>
                  <a:cxn ang="0">
                    <a:pos x="111" y="405"/>
                  </a:cxn>
                  <a:cxn ang="0">
                    <a:pos x="111" y="341"/>
                  </a:cxn>
                  <a:cxn ang="0">
                    <a:pos x="77" y="349"/>
                  </a:cxn>
                  <a:cxn ang="0">
                    <a:pos x="60" y="303"/>
                  </a:cxn>
                  <a:cxn ang="0">
                    <a:pos x="0" y="249"/>
                  </a:cxn>
                  <a:cxn ang="0">
                    <a:pos x="44" y="163"/>
                  </a:cxn>
                  <a:cxn ang="0">
                    <a:pos x="31" y="123"/>
                  </a:cxn>
                  <a:cxn ang="0">
                    <a:pos x="74" y="114"/>
                  </a:cxn>
                  <a:cxn ang="0">
                    <a:pos x="77" y="58"/>
                  </a:cxn>
                  <a:cxn ang="0">
                    <a:pos x="53" y="29"/>
                  </a:cxn>
                </a:cxnLst>
                <a:rect l="0" t="0" r="r" b="b"/>
                <a:pathLst>
                  <a:path w="285" h="497">
                    <a:moveTo>
                      <a:pt x="53" y="29"/>
                    </a:moveTo>
                    <a:lnTo>
                      <a:pt x="217" y="0"/>
                    </a:lnTo>
                    <a:lnTo>
                      <a:pt x="242" y="62"/>
                    </a:lnTo>
                    <a:lnTo>
                      <a:pt x="276" y="315"/>
                    </a:lnTo>
                    <a:lnTo>
                      <a:pt x="285" y="349"/>
                    </a:lnTo>
                    <a:lnTo>
                      <a:pt x="260" y="417"/>
                    </a:lnTo>
                    <a:lnTo>
                      <a:pt x="260" y="463"/>
                    </a:lnTo>
                    <a:lnTo>
                      <a:pt x="230" y="458"/>
                    </a:lnTo>
                    <a:lnTo>
                      <a:pt x="230" y="497"/>
                    </a:lnTo>
                    <a:lnTo>
                      <a:pt x="201" y="481"/>
                    </a:lnTo>
                    <a:lnTo>
                      <a:pt x="185" y="487"/>
                    </a:lnTo>
                    <a:lnTo>
                      <a:pt x="160" y="483"/>
                    </a:lnTo>
                    <a:lnTo>
                      <a:pt x="144" y="423"/>
                    </a:lnTo>
                    <a:lnTo>
                      <a:pt x="111" y="405"/>
                    </a:lnTo>
                    <a:lnTo>
                      <a:pt x="111" y="341"/>
                    </a:lnTo>
                    <a:lnTo>
                      <a:pt x="77" y="349"/>
                    </a:lnTo>
                    <a:lnTo>
                      <a:pt x="60" y="303"/>
                    </a:lnTo>
                    <a:lnTo>
                      <a:pt x="0" y="249"/>
                    </a:lnTo>
                    <a:lnTo>
                      <a:pt x="44" y="163"/>
                    </a:lnTo>
                    <a:lnTo>
                      <a:pt x="31" y="123"/>
                    </a:lnTo>
                    <a:lnTo>
                      <a:pt x="74" y="114"/>
                    </a:lnTo>
                    <a:lnTo>
                      <a:pt x="77" y="58"/>
                    </a:lnTo>
                    <a:lnTo>
                      <a:pt x="53" y="29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11" name="Freeform 360"/>
              <p:cNvSpPr>
                <a:spLocks noChangeArrowheads="1"/>
              </p:cNvSpPr>
              <p:nvPr/>
            </p:nvSpPr>
            <p:spPr bwMode="auto">
              <a:xfrm>
                <a:off x="6616700" y="3259604"/>
                <a:ext cx="958851" cy="831851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99" y="0"/>
                  </a:cxn>
                  <a:cxn ang="0">
                    <a:pos x="240" y="0"/>
                  </a:cxn>
                  <a:cxn ang="0">
                    <a:pos x="272" y="12"/>
                  </a:cxn>
                  <a:cxn ang="0">
                    <a:pos x="256" y="45"/>
                  </a:cxn>
                  <a:cxn ang="0">
                    <a:pos x="313" y="102"/>
                  </a:cxn>
                  <a:cxn ang="0">
                    <a:pos x="331" y="147"/>
                  </a:cxn>
                  <a:cxn ang="0">
                    <a:pos x="366" y="136"/>
                  </a:cxn>
                  <a:cxn ang="0">
                    <a:pos x="364" y="202"/>
                  </a:cxn>
                  <a:cxn ang="0">
                    <a:pos x="399" y="221"/>
                  </a:cxn>
                  <a:cxn ang="0">
                    <a:pos x="415" y="279"/>
                  </a:cxn>
                  <a:cxn ang="0">
                    <a:pos x="440" y="286"/>
                  </a:cxn>
                  <a:cxn ang="0">
                    <a:pos x="453" y="310"/>
                  </a:cxn>
                  <a:cxn ang="0">
                    <a:pos x="423" y="344"/>
                  </a:cxn>
                  <a:cxn ang="0">
                    <a:pos x="412" y="382"/>
                  </a:cxn>
                  <a:cxn ang="0">
                    <a:pos x="370" y="393"/>
                  </a:cxn>
                  <a:cxn ang="0">
                    <a:pos x="380" y="351"/>
                  </a:cxn>
                  <a:cxn ang="0">
                    <a:pos x="211" y="366"/>
                  </a:cxn>
                  <a:cxn ang="0">
                    <a:pos x="89" y="381"/>
                  </a:cxn>
                  <a:cxn ang="0">
                    <a:pos x="82" y="340"/>
                  </a:cxn>
                  <a:cxn ang="0">
                    <a:pos x="73" y="214"/>
                  </a:cxn>
                  <a:cxn ang="0">
                    <a:pos x="72" y="145"/>
                  </a:cxn>
                  <a:cxn ang="0">
                    <a:pos x="31" y="114"/>
                  </a:cxn>
                  <a:cxn ang="0">
                    <a:pos x="47" y="86"/>
                  </a:cxn>
                  <a:cxn ang="0">
                    <a:pos x="27" y="70"/>
                  </a:cxn>
                  <a:cxn ang="0">
                    <a:pos x="0" y="13"/>
                  </a:cxn>
                </a:cxnLst>
                <a:rect l="0" t="0" r="r" b="b"/>
                <a:pathLst>
                  <a:path w="453" h="393">
                    <a:moveTo>
                      <a:pt x="0" y="13"/>
                    </a:moveTo>
                    <a:lnTo>
                      <a:pt x="199" y="0"/>
                    </a:lnTo>
                    <a:lnTo>
                      <a:pt x="240" y="0"/>
                    </a:lnTo>
                    <a:lnTo>
                      <a:pt x="272" y="12"/>
                    </a:lnTo>
                    <a:lnTo>
                      <a:pt x="256" y="45"/>
                    </a:lnTo>
                    <a:lnTo>
                      <a:pt x="313" y="102"/>
                    </a:lnTo>
                    <a:lnTo>
                      <a:pt x="331" y="147"/>
                    </a:lnTo>
                    <a:lnTo>
                      <a:pt x="366" y="136"/>
                    </a:lnTo>
                    <a:lnTo>
                      <a:pt x="364" y="202"/>
                    </a:lnTo>
                    <a:lnTo>
                      <a:pt x="399" y="221"/>
                    </a:lnTo>
                    <a:lnTo>
                      <a:pt x="415" y="279"/>
                    </a:lnTo>
                    <a:lnTo>
                      <a:pt x="440" y="286"/>
                    </a:lnTo>
                    <a:lnTo>
                      <a:pt x="453" y="310"/>
                    </a:lnTo>
                    <a:lnTo>
                      <a:pt x="423" y="344"/>
                    </a:lnTo>
                    <a:lnTo>
                      <a:pt x="412" y="382"/>
                    </a:lnTo>
                    <a:lnTo>
                      <a:pt x="370" y="393"/>
                    </a:lnTo>
                    <a:lnTo>
                      <a:pt x="380" y="351"/>
                    </a:lnTo>
                    <a:lnTo>
                      <a:pt x="211" y="366"/>
                    </a:lnTo>
                    <a:lnTo>
                      <a:pt x="89" y="381"/>
                    </a:lnTo>
                    <a:lnTo>
                      <a:pt x="82" y="340"/>
                    </a:lnTo>
                    <a:lnTo>
                      <a:pt x="73" y="214"/>
                    </a:lnTo>
                    <a:lnTo>
                      <a:pt x="72" y="145"/>
                    </a:lnTo>
                    <a:lnTo>
                      <a:pt x="31" y="114"/>
                    </a:lnTo>
                    <a:lnTo>
                      <a:pt x="47" y="86"/>
                    </a:lnTo>
                    <a:lnTo>
                      <a:pt x="27" y="7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12" name="Freeform 361"/>
              <p:cNvSpPr>
                <a:spLocks noChangeArrowheads="1"/>
              </p:cNvSpPr>
              <p:nvPr/>
            </p:nvSpPr>
            <p:spPr bwMode="auto">
              <a:xfrm>
                <a:off x="7664451" y="2912471"/>
                <a:ext cx="467783" cy="806451"/>
              </a:xfrm>
              <a:custGeom>
                <a:avLst/>
                <a:gdLst/>
                <a:ahLst/>
                <a:cxnLst>
                  <a:cxn ang="0">
                    <a:pos x="0" y="28"/>
                  </a:cxn>
                  <a:cxn ang="0">
                    <a:pos x="26" y="41"/>
                  </a:cxn>
                  <a:cxn ang="0">
                    <a:pos x="49" y="38"/>
                  </a:cxn>
                  <a:cxn ang="0">
                    <a:pos x="59" y="32"/>
                  </a:cxn>
                  <a:cxn ang="0">
                    <a:pos x="65" y="8"/>
                  </a:cxn>
                  <a:cxn ang="0">
                    <a:pos x="172" y="0"/>
                  </a:cxn>
                  <a:cxn ang="0">
                    <a:pos x="221" y="270"/>
                  </a:cxn>
                  <a:cxn ang="0">
                    <a:pos x="217" y="267"/>
                  </a:cxn>
                  <a:cxn ang="0">
                    <a:pos x="182" y="283"/>
                  </a:cxn>
                  <a:cxn ang="0">
                    <a:pos x="155" y="354"/>
                  </a:cxn>
                  <a:cxn ang="0">
                    <a:pos x="117" y="344"/>
                  </a:cxn>
                  <a:cxn ang="0">
                    <a:pos x="72" y="372"/>
                  </a:cxn>
                  <a:cxn ang="0">
                    <a:pos x="14" y="381"/>
                  </a:cxn>
                  <a:cxn ang="0">
                    <a:pos x="40" y="311"/>
                  </a:cxn>
                  <a:cxn ang="0">
                    <a:pos x="30" y="270"/>
                  </a:cxn>
                  <a:cxn ang="0">
                    <a:pos x="0" y="28"/>
                  </a:cxn>
                </a:cxnLst>
                <a:rect l="0" t="0" r="r" b="b"/>
                <a:pathLst>
                  <a:path w="221" h="381">
                    <a:moveTo>
                      <a:pt x="0" y="28"/>
                    </a:moveTo>
                    <a:lnTo>
                      <a:pt x="26" y="41"/>
                    </a:lnTo>
                    <a:lnTo>
                      <a:pt x="49" y="38"/>
                    </a:lnTo>
                    <a:lnTo>
                      <a:pt x="59" y="32"/>
                    </a:lnTo>
                    <a:lnTo>
                      <a:pt x="65" y="8"/>
                    </a:lnTo>
                    <a:lnTo>
                      <a:pt x="172" y="0"/>
                    </a:lnTo>
                    <a:lnTo>
                      <a:pt x="221" y="270"/>
                    </a:lnTo>
                    <a:lnTo>
                      <a:pt x="217" y="267"/>
                    </a:lnTo>
                    <a:lnTo>
                      <a:pt x="182" y="283"/>
                    </a:lnTo>
                    <a:lnTo>
                      <a:pt x="155" y="354"/>
                    </a:lnTo>
                    <a:lnTo>
                      <a:pt x="117" y="344"/>
                    </a:lnTo>
                    <a:lnTo>
                      <a:pt x="72" y="372"/>
                    </a:lnTo>
                    <a:lnTo>
                      <a:pt x="14" y="381"/>
                    </a:lnTo>
                    <a:lnTo>
                      <a:pt x="40" y="311"/>
                    </a:lnTo>
                    <a:lnTo>
                      <a:pt x="30" y="27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13" name="Freeform 362"/>
              <p:cNvSpPr>
                <a:spLocks noChangeArrowheads="1"/>
              </p:cNvSpPr>
              <p:nvPr/>
            </p:nvSpPr>
            <p:spPr bwMode="auto">
              <a:xfrm>
                <a:off x="8026401" y="2789704"/>
                <a:ext cx="599017" cy="731520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129" y="63"/>
                  </a:cxn>
                  <a:cxn ang="0">
                    <a:pos x="155" y="70"/>
                  </a:cxn>
                  <a:cxn ang="0">
                    <a:pos x="215" y="39"/>
                  </a:cxn>
                  <a:cxn ang="0">
                    <a:pos x="228" y="12"/>
                  </a:cxn>
                  <a:cxn ang="0">
                    <a:pos x="264" y="0"/>
                  </a:cxn>
                  <a:cxn ang="0">
                    <a:pos x="283" y="129"/>
                  </a:cxn>
                  <a:cxn ang="0">
                    <a:pos x="269" y="144"/>
                  </a:cxn>
                  <a:cxn ang="0">
                    <a:pos x="273" y="235"/>
                  </a:cxn>
                  <a:cxn ang="0">
                    <a:pos x="244" y="242"/>
                  </a:cxn>
                  <a:cxn ang="0">
                    <a:pos x="228" y="292"/>
                  </a:cxn>
                  <a:cxn ang="0">
                    <a:pos x="207" y="286"/>
                  </a:cxn>
                  <a:cxn ang="0">
                    <a:pos x="199" y="344"/>
                  </a:cxn>
                  <a:cxn ang="0">
                    <a:pos x="167" y="320"/>
                  </a:cxn>
                  <a:cxn ang="0">
                    <a:pos x="105" y="335"/>
                  </a:cxn>
                  <a:cxn ang="0">
                    <a:pos x="78" y="313"/>
                  </a:cxn>
                  <a:cxn ang="0">
                    <a:pos x="43" y="312"/>
                  </a:cxn>
                  <a:cxn ang="0">
                    <a:pos x="24" y="215"/>
                  </a:cxn>
                  <a:cxn ang="0">
                    <a:pos x="0" y="76"/>
                  </a:cxn>
                </a:cxnLst>
                <a:rect l="0" t="0" r="r" b="b"/>
                <a:pathLst>
                  <a:path w="283" h="344">
                    <a:moveTo>
                      <a:pt x="0" y="76"/>
                    </a:moveTo>
                    <a:lnTo>
                      <a:pt x="129" y="63"/>
                    </a:lnTo>
                    <a:lnTo>
                      <a:pt x="155" y="70"/>
                    </a:lnTo>
                    <a:lnTo>
                      <a:pt x="215" y="39"/>
                    </a:lnTo>
                    <a:lnTo>
                      <a:pt x="228" y="12"/>
                    </a:lnTo>
                    <a:lnTo>
                      <a:pt x="264" y="0"/>
                    </a:lnTo>
                    <a:lnTo>
                      <a:pt x="283" y="129"/>
                    </a:lnTo>
                    <a:lnTo>
                      <a:pt x="269" y="144"/>
                    </a:lnTo>
                    <a:lnTo>
                      <a:pt x="273" y="235"/>
                    </a:lnTo>
                    <a:lnTo>
                      <a:pt x="244" y="242"/>
                    </a:lnTo>
                    <a:lnTo>
                      <a:pt x="228" y="292"/>
                    </a:lnTo>
                    <a:lnTo>
                      <a:pt x="207" y="286"/>
                    </a:lnTo>
                    <a:lnTo>
                      <a:pt x="199" y="344"/>
                    </a:lnTo>
                    <a:lnTo>
                      <a:pt x="167" y="320"/>
                    </a:lnTo>
                    <a:lnTo>
                      <a:pt x="105" y="335"/>
                    </a:lnTo>
                    <a:lnTo>
                      <a:pt x="78" y="313"/>
                    </a:lnTo>
                    <a:lnTo>
                      <a:pt x="43" y="312"/>
                    </a:lnTo>
                    <a:lnTo>
                      <a:pt x="24" y="2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14" name="Freeform 363"/>
              <p:cNvSpPr>
                <a:spLocks noChangeArrowheads="1"/>
              </p:cNvSpPr>
              <p:nvPr/>
            </p:nvSpPr>
            <p:spPr bwMode="auto">
              <a:xfrm>
                <a:off x="7488767" y="3399304"/>
                <a:ext cx="1062567" cy="620184"/>
              </a:xfrm>
              <a:custGeom>
                <a:avLst/>
                <a:gdLst/>
                <a:ahLst/>
                <a:cxnLst>
                  <a:cxn ang="0">
                    <a:pos x="0" y="293"/>
                  </a:cxn>
                  <a:cxn ang="0">
                    <a:pos x="122" y="274"/>
                  </a:cxn>
                  <a:cxn ang="0">
                    <a:pos x="122" y="261"/>
                  </a:cxn>
                  <a:cxn ang="0">
                    <a:pos x="417" y="220"/>
                  </a:cxn>
                  <a:cxn ang="0">
                    <a:pos x="421" y="197"/>
                  </a:cxn>
                  <a:cxn ang="0">
                    <a:pos x="465" y="180"/>
                  </a:cxn>
                  <a:cxn ang="0">
                    <a:pos x="470" y="156"/>
                  </a:cxn>
                  <a:cxn ang="0">
                    <a:pos x="488" y="148"/>
                  </a:cxn>
                  <a:cxn ang="0">
                    <a:pos x="502" y="114"/>
                  </a:cxn>
                  <a:cxn ang="0">
                    <a:pos x="461" y="78"/>
                  </a:cxn>
                  <a:cxn ang="0">
                    <a:pos x="454" y="33"/>
                  </a:cxn>
                  <a:cxn ang="0">
                    <a:pos x="421" y="9"/>
                  </a:cxn>
                  <a:cxn ang="0">
                    <a:pos x="356" y="23"/>
                  </a:cxn>
                  <a:cxn ang="0">
                    <a:pos x="326" y="1"/>
                  </a:cxn>
                  <a:cxn ang="0">
                    <a:pos x="297" y="0"/>
                  </a:cxn>
                  <a:cxn ang="0">
                    <a:pos x="302" y="33"/>
                  </a:cxn>
                  <a:cxn ang="0">
                    <a:pos x="261" y="49"/>
                  </a:cxn>
                  <a:cxn ang="0">
                    <a:pos x="234" y="122"/>
                  </a:cxn>
                  <a:cxn ang="0">
                    <a:pos x="199" y="110"/>
                  </a:cxn>
                  <a:cxn ang="0">
                    <a:pos x="154" y="138"/>
                  </a:cxn>
                  <a:cxn ang="0">
                    <a:pos x="97" y="148"/>
                  </a:cxn>
                  <a:cxn ang="0">
                    <a:pos x="97" y="189"/>
                  </a:cxn>
                  <a:cxn ang="0">
                    <a:pos x="68" y="187"/>
                  </a:cxn>
                  <a:cxn ang="0">
                    <a:pos x="70" y="224"/>
                  </a:cxn>
                  <a:cxn ang="0">
                    <a:pos x="41" y="209"/>
                  </a:cxn>
                  <a:cxn ang="0">
                    <a:pos x="23" y="216"/>
                  </a:cxn>
                  <a:cxn ang="0">
                    <a:pos x="38" y="241"/>
                  </a:cxn>
                  <a:cxn ang="0">
                    <a:pos x="7" y="274"/>
                  </a:cxn>
                  <a:cxn ang="0">
                    <a:pos x="0" y="293"/>
                  </a:cxn>
                </a:cxnLst>
                <a:rect l="0" t="0" r="r" b="b"/>
                <a:pathLst>
                  <a:path w="502" h="293">
                    <a:moveTo>
                      <a:pt x="0" y="293"/>
                    </a:moveTo>
                    <a:lnTo>
                      <a:pt x="122" y="274"/>
                    </a:lnTo>
                    <a:lnTo>
                      <a:pt x="122" y="261"/>
                    </a:lnTo>
                    <a:lnTo>
                      <a:pt x="417" y="220"/>
                    </a:lnTo>
                    <a:lnTo>
                      <a:pt x="421" y="197"/>
                    </a:lnTo>
                    <a:lnTo>
                      <a:pt x="465" y="180"/>
                    </a:lnTo>
                    <a:lnTo>
                      <a:pt x="470" y="156"/>
                    </a:lnTo>
                    <a:lnTo>
                      <a:pt x="488" y="148"/>
                    </a:lnTo>
                    <a:lnTo>
                      <a:pt x="502" y="114"/>
                    </a:lnTo>
                    <a:lnTo>
                      <a:pt x="461" y="78"/>
                    </a:lnTo>
                    <a:lnTo>
                      <a:pt x="454" y="33"/>
                    </a:lnTo>
                    <a:lnTo>
                      <a:pt x="421" y="9"/>
                    </a:lnTo>
                    <a:lnTo>
                      <a:pt x="356" y="23"/>
                    </a:lnTo>
                    <a:lnTo>
                      <a:pt x="326" y="1"/>
                    </a:lnTo>
                    <a:lnTo>
                      <a:pt x="297" y="0"/>
                    </a:lnTo>
                    <a:lnTo>
                      <a:pt x="302" y="33"/>
                    </a:lnTo>
                    <a:lnTo>
                      <a:pt x="261" y="49"/>
                    </a:lnTo>
                    <a:lnTo>
                      <a:pt x="234" y="122"/>
                    </a:lnTo>
                    <a:lnTo>
                      <a:pt x="199" y="110"/>
                    </a:lnTo>
                    <a:lnTo>
                      <a:pt x="154" y="138"/>
                    </a:lnTo>
                    <a:lnTo>
                      <a:pt x="97" y="148"/>
                    </a:lnTo>
                    <a:lnTo>
                      <a:pt x="97" y="189"/>
                    </a:lnTo>
                    <a:lnTo>
                      <a:pt x="68" y="187"/>
                    </a:lnTo>
                    <a:lnTo>
                      <a:pt x="70" y="224"/>
                    </a:lnTo>
                    <a:lnTo>
                      <a:pt x="41" y="209"/>
                    </a:lnTo>
                    <a:lnTo>
                      <a:pt x="23" y="216"/>
                    </a:lnTo>
                    <a:lnTo>
                      <a:pt x="38" y="241"/>
                    </a:lnTo>
                    <a:lnTo>
                      <a:pt x="7" y="274"/>
                    </a:lnTo>
                    <a:lnTo>
                      <a:pt x="0" y="293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15" name="Freeform 364"/>
              <p:cNvSpPr>
                <a:spLocks noChangeArrowheads="1"/>
              </p:cNvSpPr>
              <p:nvPr/>
            </p:nvSpPr>
            <p:spPr bwMode="auto">
              <a:xfrm>
                <a:off x="7421033" y="3807821"/>
                <a:ext cx="1219200" cy="465667"/>
              </a:xfrm>
              <a:custGeom>
                <a:avLst/>
                <a:gdLst/>
                <a:ahLst/>
                <a:cxnLst>
                  <a:cxn ang="0">
                    <a:pos x="35" y="101"/>
                  </a:cxn>
                  <a:cxn ang="0">
                    <a:pos x="35" y="104"/>
                  </a:cxn>
                  <a:cxn ang="0">
                    <a:pos x="25" y="125"/>
                  </a:cxn>
                  <a:cxn ang="0">
                    <a:pos x="36" y="152"/>
                  </a:cxn>
                  <a:cxn ang="0">
                    <a:pos x="0" y="178"/>
                  </a:cxn>
                  <a:cxn ang="0">
                    <a:pos x="7" y="220"/>
                  </a:cxn>
                  <a:cxn ang="0">
                    <a:pos x="158" y="207"/>
                  </a:cxn>
                  <a:cxn ang="0">
                    <a:pos x="338" y="186"/>
                  </a:cxn>
                  <a:cxn ang="0">
                    <a:pos x="428" y="168"/>
                  </a:cxn>
                  <a:cxn ang="0">
                    <a:pos x="446" y="111"/>
                  </a:cxn>
                  <a:cxn ang="0">
                    <a:pos x="478" y="109"/>
                  </a:cxn>
                  <a:cxn ang="0">
                    <a:pos x="576" y="0"/>
                  </a:cxn>
                  <a:cxn ang="0">
                    <a:pos x="449" y="27"/>
                  </a:cxn>
                  <a:cxn ang="0">
                    <a:pos x="151" y="72"/>
                  </a:cxn>
                  <a:cxn ang="0">
                    <a:pos x="154" y="85"/>
                  </a:cxn>
                  <a:cxn ang="0">
                    <a:pos x="35" y="101"/>
                  </a:cxn>
                </a:cxnLst>
                <a:rect l="0" t="0" r="r" b="b"/>
                <a:pathLst>
                  <a:path w="576" h="220">
                    <a:moveTo>
                      <a:pt x="35" y="101"/>
                    </a:moveTo>
                    <a:lnTo>
                      <a:pt x="35" y="104"/>
                    </a:lnTo>
                    <a:lnTo>
                      <a:pt x="25" y="125"/>
                    </a:lnTo>
                    <a:lnTo>
                      <a:pt x="36" y="152"/>
                    </a:lnTo>
                    <a:lnTo>
                      <a:pt x="0" y="178"/>
                    </a:lnTo>
                    <a:lnTo>
                      <a:pt x="7" y="220"/>
                    </a:lnTo>
                    <a:lnTo>
                      <a:pt x="158" y="207"/>
                    </a:lnTo>
                    <a:lnTo>
                      <a:pt x="338" y="186"/>
                    </a:lnTo>
                    <a:lnTo>
                      <a:pt x="428" y="168"/>
                    </a:lnTo>
                    <a:lnTo>
                      <a:pt x="446" y="111"/>
                    </a:lnTo>
                    <a:lnTo>
                      <a:pt x="478" y="109"/>
                    </a:lnTo>
                    <a:lnTo>
                      <a:pt x="576" y="0"/>
                    </a:lnTo>
                    <a:lnTo>
                      <a:pt x="449" y="27"/>
                    </a:lnTo>
                    <a:lnTo>
                      <a:pt x="151" y="72"/>
                    </a:lnTo>
                    <a:lnTo>
                      <a:pt x="154" y="85"/>
                    </a:lnTo>
                    <a:lnTo>
                      <a:pt x="35" y="101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16" name="Freeform 365"/>
              <p:cNvSpPr>
                <a:spLocks noChangeArrowheads="1"/>
              </p:cNvSpPr>
              <p:nvPr/>
            </p:nvSpPr>
            <p:spPr bwMode="auto">
              <a:xfrm>
                <a:off x="7304617" y="4239622"/>
                <a:ext cx="497416" cy="918633"/>
              </a:xfrm>
              <a:custGeom>
                <a:avLst/>
                <a:gdLst/>
                <a:ahLst/>
                <a:cxnLst>
                  <a:cxn ang="0">
                    <a:pos x="65" y="13"/>
                  </a:cxn>
                  <a:cxn ang="0">
                    <a:pos x="30" y="87"/>
                  </a:cxn>
                  <a:cxn ang="0">
                    <a:pos x="0" y="136"/>
                  </a:cxn>
                  <a:cxn ang="0">
                    <a:pos x="9" y="193"/>
                  </a:cxn>
                  <a:cxn ang="0">
                    <a:pos x="46" y="270"/>
                  </a:cxn>
                  <a:cxn ang="0">
                    <a:pos x="17" y="349"/>
                  </a:cxn>
                  <a:cxn ang="0">
                    <a:pos x="5" y="391"/>
                  </a:cxn>
                  <a:cxn ang="0">
                    <a:pos x="143" y="373"/>
                  </a:cxn>
                  <a:cxn ang="0">
                    <a:pos x="149" y="428"/>
                  </a:cxn>
                  <a:cxn ang="0">
                    <a:pos x="177" y="434"/>
                  </a:cxn>
                  <a:cxn ang="0">
                    <a:pos x="184" y="406"/>
                  </a:cxn>
                  <a:cxn ang="0">
                    <a:pos x="235" y="398"/>
                  </a:cxn>
                  <a:cxn ang="0">
                    <a:pos x="223" y="311"/>
                  </a:cxn>
                  <a:cxn ang="0">
                    <a:pos x="222" y="0"/>
                  </a:cxn>
                  <a:cxn ang="0">
                    <a:pos x="65" y="13"/>
                  </a:cxn>
                </a:cxnLst>
                <a:rect l="0" t="0" r="r" b="b"/>
                <a:pathLst>
                  <a:path w="235" h="434">
                    <a:moveTo>
                      <a:pt x="65" y="13"/>
                    </a:moveTo>
                    <a:lnTo>
                      <a:pt x="30" y="87"/>
                    </a:lnTo>
                    <a:lnTo>
                      <a:pt x="0" y="136"/>
                    </a:lnTo>
                    <a:lnTo>
                      <a:pt x="9" y="193"/>
                    </a:lnTo>
                    <a:lnTo>
                      <a:pt x="46" y="270"/>
                    </a:lnTo>
                    <a:lnTo>
                      <a:pt x="17" y="349"/>
                    </a:lnTo>
                    <a:lnTo>
                      <a:pt x="5" y="391"/>
                    </a:lnTo>
                    <a:lnTo>
                      <a:pt x="143" y="373"/>
                    </a:lnTo>
                    <a:lnTo>
                      <a:pt x="149" y="428"/>
                    </a:lnTo>
                    <a:lnTo>
                      <a:pt x="177" y="434"/>
                    </a:lnTo>
                    <a:lnTo>
                      <a:pt x="184" y="406"/>
                    </a:lnTo>
                    <a:lnTo>
                      <a:pt x="235" y="398"/>
                    </a:lnTo>
                    <a:lnTo>
                      <a:pt x="223" y="311"/>
                    </a:lnTo>
                    <a:lnTo>
                      <a:pt x="222" y="0"/>
                    </a:lnTo>
                    <a:lnTo>
                      <a:pt x="65" y="13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17" name="Freeform 366"/>
              <p:cNvSpPr>
                <a:spLocks noChangeArrowheads="1"/>
              </p:cNvSpPr>
              <p:nvPr/>
            </p:nvSpPr>
            <p:spPr bwMode="auto">
              <a:xfrm>
                <a:off x="7768167" y="4193055"/>
                <a:ext cx="567267" cy="929216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174" y="0"/>
                  </a:cxn>
                  <a:cxn ang="0">
                    <a:pos x="229" y="203"/>
                  </a:cxn>
                  <a:cxn ang="0">
                    <a:pos x="268" y="235"/>
                  </a:cxn>
                  <a:cxn ang="0">
                    <a:pos x="237" y="296"/>
                  </a:cxn>
                  <a:cxn ang="0">
                    <a:pos x="266" y="353"/>
                  </a:cxn>
                  <a:cxn ang="0">
                    <a:pos x="89" y="374"/>
                  </a:cxn>
                  <a:cxn ang="0">
                    <a:pos x="97" y="422"/>
                  </a:cxn>
                  <a:cxn ang="0">
                    <a:pos x="71" y="439"/>
                  </a:cxn>
                  <a:cxn ang="0">
                    <a:pos x="51" y="377"/>
                  </a:cxn>
                  <a:cxn ang="0">
                    <a:pos x="39" y="428"/>
                  </a:cxn>
                  <a:cxn ang="0">
                    <a:pos x="16" y="422"/>
                  </a:cxn>
                  <a:cxn ang="0">
                    <a:pos x="8" y="371"/>
                  </a:cxn>
                  <a:cxn ang="0">
                    <a:pos x="3" y="328"/>
                  </a:cxn>
                  <a:cxn ang="0">
                    <a:pos x="0" y="22"/>
                  </a:cxn>
                </a:cxnLst>
                <a:rect l="0" t="0" r="r" b="b"/>
                <a:pathLst>
                  <a:path w="268" h="439">
                    <a:moveTo>
                      <a:pt x="0" y="22"/>
                    </a:moveTo>
                    <a:lnTo>
                      <a:pt x="174" y="0"/>
                    </a:lnTo>
                    <a:lnTo>
                      <a:pt x="229" y="203"/>
                    </a:lnTo>
                    <a:lnTo>
                      <a:pt x="268" y="235"/>
                    </a:lnTo>
                    <a:lnTo>
                      <a:pt x="237" y="296"/>
                    </a:lnTo>
                    <a:lnTo>
                      <a:pt x="266" y="353"/>
                    </a:lnTo>
                    <a:lnTo>
                      <a:pt x="89" y="374"/>
                    </a:lnTo>
                    <a:lnTo>
                      <a:pt x="97" y="422"/>
                    </a:lnTo>
                    <a:lnTo>
                      <a:pt x="71" y="439"/>
                    </a:lnTo>
                    <a:lnTo>
                      <a:pt x="51" y="377"/>
                    </a:lnTo>
                    <a:lnTo>
                      <a:pt x="39" y="428"/>
                    </a:lnTo>
                    <a:lnTo>
                      <a:pt x="16" y="422"/>
                    </a:lnTo>
                    <a:lnTo>
                      <a:pt x="8" y="371"/>
                    </a:lnTo>
                    <a:lnTo>
                      <a:pt x="3" y="328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7030A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Calibri" panose="020F0502020204030204" pitchFamily="34" charset="0"/>
                  <a:cs typeface="Arial" charset="0"/>
                </a:endParaRPr>
              </a:p>
            </p:txBody>
          </p:sp>
          <p:sp>
            <p:nvSpPr>
              <p:cNvPr id="318" name="Freeform 367"/>
              <p:cNvSpPr>
                <a:spLocks noChangeArrowheads="1"/>
              </p:cNvSpPr>
              <p:nvPr/>
            </p:nvSpPr>
            <p:spPr bwMode="auto">
              <a:xfrm>
                <a:off x="8136467" y="4152837"/>
                <a:ext cx="778933" cy="848784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90" y="7"/>
                  </a:cxn>
                  <a:cxn ang="0">
                    <a:pos x="165" y="0"/>
                  </a:cxn>
                  <a:cxn ang="0">
                    <a:pos x="155" y="20"/>
                  </a:cxn>
                  <a:cxn ang="0">
                    <a:pos x="178" y="20"/>
                  </a:cxn>
                  <a:cxn ang="0">
                    <a:pos x="308" y="143"/>
                  </a:cxn>
                  <a:cxn ang="0">
                    <a:pos x="360" y="224"/>
                  </a:cxn>
                  <a:cxn ang="0">
                    <a:pos x="368" y="278"/>
                  </a:cxn>
                  <a:cxn ang="0">
                    <a:pos x="349" y="291"/>
                  </a:cxn>
                  <a:cxn ang="0">
                    <a:pos x="360" y="345"/>
                  </a:cxn>
                  <a:cxn ang="0">
                    <a:pos x="323" y="348"/>
                  </a:cxn>
                  <a:cxn ang="0">
                    <a:pos x="323" y="394"/>
                  </a:cxn>
                  <a:cxn ang="0">
                    <a:pos x="294" y="372"/>
                  </a:cxn>
                  <a:cxn ang="0">
                    <a:pos x="106" y="401"/>
                  </a:cxn>
                  <a:cxn ang="0">
                    <a:pos x="63" y="315"/>
                  </a:cxn>
                  <a:cxn ang="0">
                    <a:pos x="92" y="255"/>
                  </a:cxn>
                  <a:cxn ang="0">
                    <a:pos x="53" y="225"/>
                  </a:cxn>
                  <a:cxn ang="0">
                    <a:pos x="0" y="24"/>
                  </a:cxn>
                </a:cxnLst>
                <a:rect l="0" t="0" r="r" b="b"/>
                <a:pathLst>
                  <a:path w="368" h="401">
                    <a:moveTo>
                      <a:pt x="0" y="24"/>
                    </a:moveTo>
                    <a:lnTo>
                      <a:pt x="4" y="24"/>
                    </a:lnTo>
                    <a:lnTo>
                      <a:pt x="90" y="7"/>
                    </a:lnTo>
                    <a:lnTo>
                      <a:pt x="165" y="0"/>
                    </a:lnTo>
                    <a:lnTo>
                      <a:pt x="155" y="20"/>
                    </a:lnTo>
                    <a:lnTo>
                      <a:pt x="178" y="20"/>
                    </a:lnTo>
                    <a:lnTo>
                      <a:pt x="308" y="143"/>
                    </a:lnTo>
                    <a:lnTo>
                      <a:pt x="360" y="224"/>
                    </a:lnTo>
                    <a:lnTo>
                      <a:pt x="368" y="278"/>
                    </a:lnTo>
                    <a:lnTo>
                      <a:pt x="349" y="291"/>
                    </a:lnTo>
                    <a:lnTo>
                      <a:pt x="360" y="345"/>
                    </a:lnTo>
                    <a:lnTo>
                      <a:pt x="323" y="348"/>
                    </a:lnTo>
                    <a:lnTo>
                      <a:pt x="323" y="394"/>
                    </a:lnTo>
                    <a:lnTo>
                      <a:pt x="294" y="372"/>
                    </a:lnTo>
                    <a:lnTo>
                      <a:pt x="106" y="401"/>
                    </a:lnTo>
                    <a:lnTo>
                      <a:pt x="63" y="315"/>
                    </a:lnTo>
                    <a:lnTo>
                      <a:pt x="92" y="255"/>
                    </a:lnTo>
                    <a:lnTo>
                      <a:pt x="53" y="225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19" name="Freeform 368"/>
              <p:cNvSpPr>
                <a:spLocks noChangeArrowheads="1"/>
              </p:cNvSpPr>
              <p:nvPr/>
            </p:nvSpPr>
            <p:spPr bwMode="auto">
              <a:xfrm>
                <a:off x="8464551" y="4034304"/>
                <a:ext cx="711200" cy="592667"/>
              </a:xfrm>
              <a:custGeom>
                <a:avLst/>
                <a:gdLst/>
                <a:ahLst/>
                <a:cxnLst>
                  <a:cxn ang="0">
                    <a:pos x="12" y="51"/>
                  </a:cxn>
                  <a:cxn ang="0">
                    <a:pos x="38" y="23"/>
                  </a:cxn>
                  <a:cxn ang="0">
                    <a:pos x="140" y="0"/>
                  </a:cxn>
                  <a:cxn ang="0">
                    <a:pos x="170" y="16"/>
                  </a:cxn>
                  <a:cxn ang="0">
                    <a:pos x="235" y="4"/>
                  </a:cxn>
                  <a:cxn ang="0">
                    <a:pos x="288" y="44"/>
                  </a:cxn>
                  <a:cxn ang="0">
                    <a:pos x="336" y="76"/>
                  </a:cxn>
                  <a:cxn ang="0">
                    <a:pos x="309" y="158"/>
                  </a:cxn>
                  <a:cxn ang="0">
                    <a:pos x="268" y="202"/>
                  </a:cxn>
                  <a:cxn ang="0">
                    <a:pos x="225" y="215"/>
                  </a:cxn>
                  <a:cxn ang="0">
                    <a:pos x="233" y="248"/>
                  </a:cxn>
                  <a:cxn ang="0">
                    <a:pos x="205" y="280"/>
                  </a:cxn>
                  <a:cxn ang="0">
                    <a:pos x="153" y="202"/>
                  </a:cxn>
                  <a:cxn ang="0">
                    <a:pos x="21" y="76"/>
                  </a:cxn>
                  <a:cxn ang="0">
                    <a:pos x="0" y="76"/>
                  </a:cxn>
                  <a:cxn ang="0">
                    <a:pos x="12" y="51"/>
                  </a:cxn>
                </a:cxnLst>
                <a:rect l="0" t="0" r="r" b="b"/>
                <a:pathLst>
                  <a:path w="336" h="280">
                    <a:moveTo>
                      <a:pt x="12" y="51"/>
                    </a:moveTo>
                    <a:lnTo>
                      <a:pt x="38" y="23"/>
                    </a:lnTo>
                    <a:lnTo>
                      <a:pt x="140" y="0"/>
                    </a:lnTo>
                    <a:lnTo>
                      <a:pt x="170" y="16"/>
                    </a:lnTo>
                    <a:lnTo>
                      <a:pt x="235" y="4"/>
                    </a:lnTo>
                    <a:lnTo>
                      <a:pt x="288" y="44"/>
                    </a:lnTo>
                    <a:lnTo>
                      <a:pt x="336" y="76"/>
                    </a:lnTo>
                    <a:lnTo>
                      <a:pt x="309" y="158"/>
                    </a:lnTo>
                    <a:lnTo>
                      <a:pt x="268" y="202"/>
                    </a:lnTo>
                    <a:lnTo>
                      <a:pt x="225" y="215"/>
                    </a:lnTo>
                    <a:lnTo>
                      <a:pt x="233" y="248"/>
                    </a:lnTo>
                    <a:lnTo>
                      <a:pt x="205" y="280"/>
                    </a:lnTo>
                    <a:lnTo>
                      <a:pt x="153" y="202"/>
                    </a:lnTo>
                    <a:lnTo>
                      <a:pt x="21" y="76"/>
                    </a:lnTo>
                    <a:lnTo>
                      <a:pt x="0" y="76"/>
                    </a:lnTo>
                    <a:lnTo>
                      <a:pt x="12" y="51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20" name="Freeform 369"/>
              <p:cNvSpPr>
                <a:spLocks noChangeArrowheads="1"/>
              </p:cNvSpPr>
              <p:nvPr/>
            </p:nvSpPr>
            <p:spPr bwMode="auto">
              <a:xfrm>
                <a:off x="7956551" y="4883088"/>
                <a:ext cx="1331383" cy="956733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173" y="27"/>
                  </a:cxn>
                  <a:cxn ang="0">
                    <a:pos x="191" y="56"/>
                  </a:cxn>
                  <a:cxn ang="0">
                    <a:pos x="376" y="27"/>
                  </a:cxn>
                  <a:cxn ang="0">
                    <a:pos x="408" y="51"/>
                  </a:cxn>
                  <a:cxn ang="0">
                    <a:pos x="408" y="4"/>
                  </a:cxn>
                  <a:cxn ang="0">
                    <a:pos x="405" y="0"/>
                  </a:cxn>
                  <a:cxn ang="0">
                    <a:pos x="442" y="3"/>
                  </a:cxn>
                  <a:cxn ang="0">
                    <a:pos x="482" y="73"/>
                  </a:cxn>
                  <a:cxn ang="0">
                    <a:pos x="544" y="167"/>
                  </a:cxn>
                  <a:cxn ang="0">
                    <a:pos x="574" y="249"/>
                  </a:cxn>
                  <a:cxn ang="0">
                    <a:pos x="621" y="306"/>
                  </a:cxn>
                  <a:cxn ang="0">
                    <a:pos x="629" y="388"/>
                  </a:cxn>
                  <a:cxn ang="0">
                    <a:pos x="614" y="439"/>
                  </a:cxn>
                  <a:cxn ang="0">
                    <a:pos x="548" y="452"/>
                  </a:cxn>
                  <a:cxn ang="0">
                    <a:pos x="536" y="431"/>
                  </a:cxn>
                  <a:cxn ang="0">
                    <a:pos x="491" y="401"/>
                  </a:cxn>
                  <a:cxn ang="0">
                    <a:pos x="475" y="370"/>
                  </a:cxn>
                  <a:cxn ang="0">
                    <a:pos x="463" y="358"/>
                  </a:cxn>
                  <a:cxn ang="0">
                    <a:pos x="457" y="330"/>
                  </a:cxn>
                  <a:cxn ang="0">
                    <a:pos x="445" y="337"/>
                  </a:cxn>
                  <a:cxn ang="0">
                    <a:pos x="408" y="300"/>
                  </a:cxn>
                  <a:cxn ang="0">
                    <a:pos x="417" y="265"/>
                  </a:cxn>
                  <a:cxn ang="0">
                    <a:pos x="408" y="245"/>
                  </a:cxn>
                  <a:cxn ang="0">
                    <a:pos x="397" y="252"/>
                  </a:cxn>
                  <a:cxn ang="0">
                    <a:pos x="398" y="273"/>
                  </a:cxn>
                  <a:cxn ang="0">
                    <a:pos x="387" y="245"/>
                  </a:cxn>
                  <a:cxn ang="0">
                    <a:pos x="387" y="182"/>
                  </a:cxn>
                  <a:cxn ang="0">
                    <a:pos x="364" y="145"/>
                  </a:cxn>
                  <a:cxn ang="0">
                    <a:pos x="306" y="113"/>
                  </a:cxn>
                  <a:cxn ang="0">
                    <a:pos x="277" y="79"/>
                  </a:cxn>
                  <a:cxn ang="0">
                    <a:pos x="242" y="75"/>
                  </a:cxn>
                  <a:cxn ang="0">
                    <a:pos x="229" y="96"/>
                  </a:cxn>
                  <a:cxn ang="0">
                    <a:pos x="180" y="112"/>
                  </a:cxn>
                  <a:cxn ang="0">
                    <a:pos x="152" y="96"/>
                  </a:cxn>
                  <a:cxn ang="0">
                    <a:pos x="138" y="73"/>
                  </a:cxn>
                  <a:cxn ang="0">
                    <a:pos x="46" y="93"/>
                  </a:cxn>
                  <a:cxn ang="0">
                    <a:pos x="27" y="77"/>
                  </a:cxn>
                  <a:cxn ang="0">
                    <a:pos x="5" y="96"/>
                  </a:cxn>
                  <a:cxn ang="0">
                    <a:pos x="0" y="44"/>
                  </a:cxn>
                </a:cxnLst>
                <a:rect l="0" t="0" r="r" b="b"/>
                <a:pathLst>
                  <a:path w="629" h="452">
                    <a:moveTo>
                      <a:pt x="0" y="44"/>
                    </a:moveTo>
                    <a:lnTo>
                      <a:pt x="173" y="27"/>
                    </a:lnTo>
                    <a:lnTo>
                      <a:pt x="191" y="56"/>
                    </a:lnTo>
                    <a:lnTo>
                      <a:pt x="376" y="27"/>
                    </a:lnTo>
                    <a:lnTo>
                      <a:pt x="408" y="51"/>
                    </a:lnTo>
                    <a:lnTo>
                      <a:pt x="408" y="4"/>
                    </a:lnTo>
                    <a:lnTo>
                      <a:pt x="405" y="0"/>
                    </a:lnTo>
                    <a:lnTo>
                      <a:pt x="442" y="3"/>
                    </a:lnTo>
                    <a:lnTo>
                      <a:pt x="482" y="73"/>
                    </a:lnTo>
                    <a:lnTo>
                      <a:pt x="544" y="167"/>
                    </a:lnTo>
                    <a:lnTo>
                      <a:pt x="574" y="249"/>
                    </a:lnTo>
                    <a:lnTo>
                      <a:pt x="621" y="306"/>
                    </a:lnTo>
                    <a:lnTo>
                      <a:pt x="629" y="388"/>
                    </a:lnTo>
                    <a:lnTo>
                      <a:pt x="614" y="439"/>
                    </a:lnTo>
                    <a:lnTo>
                      <a:pt x="548" y="452"/>
                    </a:lnTo>
                    <a:lnTo>
                      <a:pt x="536" y="431"/>
                    </a:lnTo>
                    <a:lnTo>
                      <a:pt x="491" y="401"/>
                    </a:lnTo>
                    <a:lnTo>
                      <a:pt x="475" y="370"/>
                    </a:lnTo>
                    <a:lnTo>
                      <a:pt x="463" y="358"/>
                    </a:lnTo>
                    <a:lnTo>
                      <a:pt x="457" y="330"/>
                    </a:lnTo>
                    <a:lnTo>
                      <a:pt x="445" y="337"/>
                    </a:lnTo>
                    <a:lnTo>
                      <a:pt x="408" y="300"/>
                    </a:lnTo>
                    <a:lnTo>
                      <a:pt x="417" y="265"/>
                    </a:lnTo>
                    <a:lnTo>
                      <a:pt x="408" y="245"/>
                    </a:lnTo>
                    <a:lnTo>
                      <a:pt x="397" y="252"/>
                    </a:lnTo>
                    <a:lnTo>
                      <a:pt x="398" y="273"/>
                    </a:lnTo>
                    <a:lnTo>
                      <a:pt x="387" y="245"/>
                    </a:lnTo>
                    <a:lnTo>
                      <a:pt x="387" y="182"/>
                    </a:lnTo>
                    <a:lnTo>
                      <a:pt x="364" y="145"/>
                    </a:lnTo>
                    <a:lnTo>
                      <a:pt x="306" y="113"/>
                    </a:lnTo>
                    <a:lnTo>
                      <a:pt x="277" y="79"/>
                    </a:lnTo>
                    <a:lnTo>
                      <a:pt x="242" y="75"/>
                    </a:lnTo>
                    <a:lnTo>
                      <a:pt x="229" y="96"/>
                    </a:lnTo>
                    <a:lnTo>
                      <a:pt x="180" y="112"/>
                    </a:lnTo>
                    <a:lnTo>
                      <a:pt x="152" y="96"/>
                    </a:lnTo>
                    <a:lnTo>
                      <a:pt x="138" y="73"/>
                    </a:lnTo>
                    <a:lnTo>
                      <a:pt x="46" y="93"/>
                    </a:lnTo>
                    <a:lnTo>
                      <a:pt x="27" y="77"/>
                    </a:lnTo>
                    <a:lnTo>
                      <a:pt x="5" y="96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21" name="Freeform 370"/>
              <p:cNvSpPr>
                <a:spLocks noChangeArrowheads="1"/>
              </p:cNvSpPr>
              <p:nvPr/>
            </p:nvSpPr>
            <p:spPr bwMode="auto">
              <a:xfrm>
                <a:off x="8322733" y="3623671"/>
                <a:ext cx="1227667" cy="569384"/>
              </a:xfrm>
              <a:custGeom>
                <a:avLst/>
                <a:gdLst/>
                <a:ahLst/>
                <a:cxnLst>
                  <a:cxn ang="0">
                    <a:pos x="20" y="198"/>
                  </a:cxn>
                  <a:cxn ang="0">
                    <a:pos x="0" y="255"/>
                  </a:cxn>
                  <a:cxn ang="0">
                    <a:pos x="75" y="247"/>
                  </a:cxn>
                  <a:cxn ang="0">
                    <a:pos x="104" y="222"/>
                  </a:cxn>
                  <a:cxn ang="0">
                    <a:pos x="207" y="193"/>
                  </a:cxn>
                  <a:cxn ang="0">
                    <a:pos x="235" y="209"/>
                  </a:cxn>
                  <a:cxn ang="0">
                    <a:pos x="302" y="198"/>
                  </a:cxn>
                  <a:cxn ang="0">
                    <a:pos x="302" y="202"/>
                  </a:cxn>
                  <a:cxn ang="0">
                    <a:pos x="403" y="269"/>
                  </a:cxn>
                  <a:cxn ang="0">
                    <a:pos x="461" y="249"/>
                  </a:cxn>
                  <a:cxn ang="0">
                    <a:pos x="495" y="175"/>
                  </a:cxn>
                  <a:cxn ang="0">
                    <a:pos x="552" y="155"/>
                  </a:cxn>
                  <a:cxn ang="0">
                    <a:pos x="580" y="101"/>
                  </a:cxn>
                  <a:cxn ang="0">
                    <a:pos x="579" y="34"/>
                  </a:cxn>
                  <a:cxn ang="0">
                    <a:pos x="571" y="89"/>
                  </a:cxn>
                  <a:cxn ang="0">
                    <a:pos x="539" y="135"/>
                  </a:cxn>
                  <a:cxn ang="0">
                    <a:pos x="527" y="131"/>
                  </a:cxn>
                  <a:cxn ang="0">
                    <a:pos x="484" y="144"/>
                  </a:cxn>
                  <a:cxn ang="0">
                    <a:pos x="484" y="128"/>
                  </a:cxn>
                  <a:cxn ang="0">
                    <a:pos x="527" y="112"/>
                  </a:cxn>
                  <a:cxn ang="0">
                    <a:pos x="488" y="107"/>
                  </a:cxn>
                  <a:cxn ang="0">
                    <a:pos x="531" y="94"/>
                  </a:cxn>
                  <a:cxn ang="0">
                    <a:pos x="548" y="101"/>
                  </a:cxn>
                  <a:cxn ang="0">
                    <a:pos x="558" y="49"/>
                  </a:cxn>
                  <a:cxn ang="0">
                    <a:pos x="547" y="38"/>
                  </a:cxn>
                  <a:cxn ang="0">
                    <a:pos x="493" y="58"/>
                  </a:cxn>
                  <a:cxn ang="0">
                    <a:pos x="495" y="28"/>
                  </a:cxn>
                  <a:cxn ang="0">
                    <a:pos x="517" y="36"/>
                  </a:cxn>
                  <a:cxn ang="0">
                    <a:pos x="547" y="12"/>
                  </a:cxn>
                  <a:cxn ang="0">
                    <a:pos x="531" y="0"/>
                  </a:cxn>
                  <a:cxn ang="0">
                    <a:pos x="358" y="42"/>
                  </a:cxn>
                  <a:cxn ang="0">
                    <a:pos x="145" y="87"/>
                  </a:cxn>
                  <a:cxn ang="0">
                    <a:pos x="48" y="197"/>
                  </a:cxn>
                  <a:cxn ang="0">
                    <a:pos x="20" y="198"/>
                  </a:cxn>
                </a:cxnLst>
                <a:rect l="0" t="0" r="r" b="b"/>
                <a:pathLst>
                  <a:path w="580" h="269">
                    <a:moveTo>
                      <a:pt x="20" y="198"/>
                    </a:moveTo>
                    <a:lnTo>
                      <a:pt x="0" y="255"/>
                    </a:lnTo>
                    <a:lnTo>
                      <a:pt x="75" y="247"/>
                    </a:lnTo>
                    <a:lnTo>
                      <a:pt x="104" y="222"/>
                    </a:lnTo>
                    <a:lnTo>
                      <a:pt x="207" y="193"/>
                    </a:lnTo>
                    <a:lnTo>
                      <a:pt x="235" y="209"/>
                    </a:lnTo>
                    <a:lnTo>
                      <a:pt x="302" y="198"/>
                    </a:lnTo>
                    <a:lnTo>
                      <a:pt x="302" y="202"/>
                    </a:lnTo>
                    <a:lnTo>
                      <a:pt x="403" y="269"/>
                    </a:lnTo>
                    <a:lnTo>
                      <a:pt x="461" y="249"/>
                    </a:lnTo>
                    <a:lnTo>
                      <a:pt x="495" y="175"/>
                    </a:lnTo>
                    <a:lnTo>
                      <a:pt x="552" y="155"/>
                    </a:lnTo>
                    <a:lnTo>
                      <a:pt x="580" y="101"/>
                    </a:lnTo>
                    <a:lnTo>
                      <a:pt x="579" y="34"/>
                    </a:lnTo>
                    <a:lnTo>
                      <a:pt x="571" y="89"/>
                    </a:lnTo>
                    <a:lnTo>
                      <a:pt x="539" y="135"/>
                    </a:lnTo>
                    <a:lnTo>
                      <a:pt x="527" y="131"/>
                    </a:lnTo>
                    <a:lnTo>
                      <a:pt x="484" y="144"/>
                    </a:lnTo>
                    <a:lnTo>
                      <a:pt x="484" y="128"/>
                    </a:lnTo>
                    <a:lnTo>
                      <a:pt x="527" y="112"/>
                    </a:lnTo>
                    <a:lnTo>
                      <a:pt x="488" y="107"/>
                    </a:lnTo>
                    <a:lnTo>
                      <a:pt x="531" y="94"/>
                    </a:lnTo>
                    <a:lnTo>
                      <a:pt x="548" y="101"/>
                    </a:lnTo>
                    <a:lnTo>
                      <a:pt x="558" y="49"/>
                    </a:lnTo>
                    <a:lnTo>
                      <a:pt x="547" y="38"/>
                    </a:lnTo>
                    <a:lnTo>
                      <a:pt x="493" y="58"/>
                    </a:lnTo>
                    <a:lnTo>
                      <a:pt x="495" y="28"/>
                    </a:lnTo>
                    <a:lnTo>
                      <a:pt x="517" y="36"/>
                    </a:lnTo>
                    <a:lnTo>
                      <a:pt x="547" y="12"/>
                    </a:lnTo>
                    <a:lnTo>
                      <a:pt x="531" y="0"/>
                    </a:lnTo>
                    <a:lnTo>
                      <a:pt x="358" y="42"/>
                    </a:lnTo>
                    <a:lnTo>
                      <a:pt x="145" y="87"/>
                    </a:lnTo>
                    <a:lnTo>
                      <a:pt x="48" y="197"/>
                    </a:lnTo>
                    <a:lnTo>
                      <a:pt x="20" y="198"/>
                    </a:lnTo>
                    <a:close/>
                  </a:path>
                </a:pathLst>
              </a:custGeom>
              <a:solidFill>
                <a:srgbClr val="7030A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Calibri" panose="020F0502020204030204" pitchFamily="34" charset="0"/>
                  <a:cs typeface="Arial" charset="0"/>
                </a:endParaRPr>
              </a:p>
            </p:txBody>
          </p:sp>
          <p:sp>
            <p:nvSpPr>
              <p:cNvPr id="322" name="Freeform 371"/>
              <p:cNvSpPr>
                <a:spLocks noChangeArrowheads="1"/>
              </p:cNvSpPr>
              <p:nvPr/>
            </p:nvSpPr>
            <p:spPr bwMode="auto">
              <a:xfrm>
                <a:off x="8371418" y="3155889"/>
                <a:ext cx="1073149" cy="704849"/>
              </a:xfrm>
              <a:custGeom>
                <a:avLst/>
                <a:gdLst/>
                <a:ahLst/>
                <a:cxnLst>
                  <a:cxn ang="0">
                    <a:pos x="83" y="234"/>
                  </a:cxn>
                  <a:cxn ang="0">
                    <a:pos x="69" y="267"/>
                  </a:cxn>
                  <a:cxn ang="0">
                    <a:pos x="48" y="277"/>
                  </a:cxn>
                  <a:cxn ang="0">
                    <a:pos x="46" y="298"/>
                  </a:cxn>
                  <a:cxn ang="0">
                    <a:pos x="3" y="315"/>
                  </a:cxn>
                  <a:cxn ang="0">
                    <a:pos x="0" y="333"/>
                  </a:cxn>
                  <a:cxn ang="0">
                    <a:pos x="120" y="311"/>
                  </a:cxn>
                  <a:cxn ang="0">
                    <a:pos x="337" y="263"/>
                  </a:cxn>
                  <a:cxn ang="0">
                    <a:pos x="507" y="221"/>
                  </a:cxn>
                  <a:cxn ang="0">
                    <a:pos x="507" y="187"/>
                  </a:cxn>
                  <a:cxn ang="0">
                    <a:pos x="488" y="176"/>
                  </a:cxn>
                  <a:cxn ang="0">
                    <a:pos x="472" y="193"/>
                  </a:cxn>
                  <a:cxn ang="0">
                    <a:pos x="465" y="148"/>
                  </a:cxn>
                  <a:cxn ang="0">
                    <a:pos x="472" y="108"/>
                  </a:cxn>
                  <a:cxn ang="0">
                    <a:pos x="410" y="78"/>
                  </a:cxn>
                  <a:cxn ang="0">
                    <a:pos x="368" y="86"/>
                  </a:cxn>
                  <a:cxn ang="0">
                    <a:pos x="367" y="24"/>
                  </a:cxn>
                  <a:cxn ang="0">
                    <a:pos x="322" y="0"/>
                  </a:cxn>
                  <a:cxn ang="0">
                    <a:pos x="290" y="16"/>
                  </a:cxn>
                  <a:cxn ang="0">
                    <a:pos x="267" y="74"/>
                  </a:cxn>
                  <a:cxn ang="0">
                    <a:pos x="228" y="97"/>
                  </a:cxn>
                  <a:cxn ang="0">
                    <a:pos x="212" y="189"/>
                  </a:cxn>
                  <a:cxn ang="0">
                    <a:pos x="148" y="234"/>
                  </a:cxn>
                  <a:cxn ang="0">
                    <a:pos x="97" y="251"/>
                  </a:cxn>
                  <a:cxn ang="0">
                    <a:pos x="83" y="234"/>
                  </a:cxn>
                </a:cxnLst>
                <a:rect l="0" t="0" r="r" b="b"/>
                <a:pathLst>
                  <a:path w="507" h="333">
                    <a:moveTo>
                      <a:pt x="83" y="234"/>
                    </a:moveTo>
                    <a:lnTo>
                      <a:pt x="69" y="267"/>
                    </a:lnTo>
                    <a:lnTo>
                      <a:pt x="48" y="277"/>
                    </a:lnTo>
                    <a:lnTo>
                      <a:pt x="46" y="298"/>
                    </a:lnTo>
                    <a:lnTo>
                      <a:pt x="3" y="315"/>
                    </a:lnTo>
                    <a:lnTo>
                      <a:pt x="0" y="333"/>
                    </a:lnTo>
                    <a:lnTo>
                      <a:pt x="120" y="311"/>
                    </a:lnTo>
                    <a:lnTo>
                      <a:pt x="337" y="263"/>
                    </a:lnTo>
                    <a:lnTo>
                      <a:pt x="507" y="221"/>
                    </a:lnTo>
                    <a:lnTo>
                      <a:pt x="507" y="187"/>
                    </a:lnTo>
                    <a:lnTo>
                      <a:pt x="488" y="176"/>
                    </a:lnTo>
                    <a:lnTo>
                      <a:pt x="472" y="193"/>
                    </a:lnTo>
                    <a:lnTo>
                      <a:pt x="465" y="148"/>
                    </a:lnTo>
                    <a:lnTo>
                      <a:pt x="472" y="108"/>
                    </a:lnTo>
                    <a:lnTo>
                      <a:pt x="410" y="78"/>
                    </a:lnTo>
                    <a:lnTo>
                      <a:pt x="368" y="86"/>
                    </a:lnTo>
                    <a:lnTo>
                      <a:pt x="367" y="24"/>
                    </a:lnTo>
                    <a:lnTo>
                      <a:pt x="322" y="0"/>
                    </a:lnTo>
                    <a:lnTo>
                      <a:pt x="290" y="16"/>
                    </a:lnTo>
                    <a:lnTo>
                      <a:pt x="267" y="74"/>
                    </a:lnTo>
                    <a:lnTo>
                      <a:pt x="228" y="97"/>
                    </a:lnTo>
                    <a:lnTo>
                      <a:pt x="212" y="189"/>
                    </a:lnTo>
                    <a:lnTo>
                      <a:pt x="148" y="234"/>
                    </a:lnTo>
                    <a:lnTo>
                      <a:pt x="97" y="251"/>
                    </a:lnTo>
                    <a:lnTo>
                      <a:pt x="83" y="234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23" name="Freeform 372"/>
              <p:cNvSpPr>
                <a:spLocks noChangeArrowheads="1"/>
              </p:cNvSpPr>
              <p:nvPr/>
            </p:nvSpPr>
            <p:spPr bwMode="auto">
              <a:xfrm>
                <a:off x="8449734" y="3014071"/>
                <a:ext cx="605367" cy="670984"/>
              </a:xfrm>
              <a:custGeom>
                <a:avLst/>
                <a:gdLst/>
                <a:ahLst/>
                <a:cxnLst>
                  <a:cxn ang="0">
                    <a:pos x="29" y="167"/>
                  </a:cxn>
                  <a:cxn ang="0">
                    <a:pos x="6" y="160"/>
                  </a:cxn>
                  <a:cxn ang="0">
                    <a:pos x="0" y="210"/>
                  </a:cxn>
                  <a:cxn ang="0">
                    <a:pos x="6" y="263"/>
                  </a:cxn>
                  <a:cxn ang="0">
                    <a:pos x="47" y="300"/>
                  </a:cxn>
                  <a:cxn ang="0">
                    <a:pos x="58" y="317"/>
                  </a:cxn>
                  <a:cxn ang="0">
                    <a:pos x="111" y="300"/>
                  </a:cxn>
                  <a:cxn ang="0">
                    <a:pos x="173" y="257"/>
                  </a:cxn>
                  <a:cxn ang="0">
                    <a:pos x="192" y="164"/>
                  </a:cxn>
                  <a:cxn ang="0">
                    <a:pos x="233" y="139"/>
                  </a:cxn>
                  <a:cxn ang="0">
                    <a:pos x="254" y="82"/>
                  </a:cxn>
                  <a:cxn ang="0">
                    <a:pos x="286" y="66"/>
                  </a:cxn>
                  <a:cxn ang="0">
                    <a:pos x="243" y="58"/>
                  </a:cxn>
                  <a:cxn ang="0">
                    <a:pos x="172" y="99"/>
                  </a:cxn>
                  <a:cxn ang="0">
                    <a:pos x="160" y="59"/>
                  </a:cxn>
                  <a:cxn ang="0">
                    <a:pos x="99" y="63"/>
                  </a:cxn>
                  <a:cxn ang="0">
                    <a:pos x="83" y="0"/>
                  </a:cxn>
                  <a:cxn ang="0">
                    <a:pos x="67" y="17"/>
                  </a:cxn>
                  <a:cxn ang="0">
                    <a:pos x="72" y="108"/>
                  </a:cxn>
                  <a:cxn ang="0">
                    <a:pos x="45" y="116"/>
                  </a:cxn>
                  <a:cxn ang="0">
                    <a:pos x="29" y="167"/>
                  </a:cxn>
                </a:cxnLst>
                <a:rect l="0" t="0" r="r" b="b"/>
                <a:pathLst>
                  <a:path w="286" h="317">
                    <a:moveTo>
                      <a:pt x="29" y="167"/>
                    </a:moveTo>
                    <a:lnTo>
                      <a:pt x="6" y="160"/>
                    </a:lnTo>
                    <a:lnTo>
                      <a:pt x="0" y="210"/>
                    </a:lnTo>
                    <a:lnTo>
                      <a:pt x="6" y="263"/>
                    </a:lnTo>
                    <a:lnTo>
                      <a:pt x="47" y="300"/>
                    </a:lnTo>
                    <a:lnTo>
                      <a:pt x="58" y="317"/>
                    </a:lnTo>
                    <a:lnTo>
                      <a:pt x="111" y="300"/>
                    </a:lnTo>
                    <a:lnTo>
                      <a:pt x="173" y="257"/>
                    </a:lnTo>
                    <a:lnTo>
                      <a:pt x="192" y="164"/>
                    </a:lnTo>
                    <a:lnTo>
                      <a:pt x="233" y="139"/>
                    </a:lnTo>
                    <a:lnTo>
                      <a:pt x="254" y="82"/>
                    </a:lnTo>
                    <a:lnTo>
                      <a:pt x="286" y="66"/>
                    </a:lnTo>
                    <a:lnTo>
                      <a:pt x="243" y="58"/>
                    </a:lnTo>
                    <a:lnTo>
                      <a:pt x="172" y="99"/>
                    </a:lnTo>
                    <a:lnTo>
                      <a:pt x="160" y="59"/>
                    </a:lnTo>
                    <a:lnTo>
                      <a:pt x="99" y="63"/>
                    </a:lnTo>
                    <a:lnTo>
                      <a:pt x="83" y="0"/>
                    </a:lnTo>
                    <a:lnTo>
                      <a:pt x="67" y="17"/>
                    </a:lnTo>
                    <a:lnTo>
                      <a:pt x="72" y="108"/>
                    </a:lnTo>
                    <a:lnTo>
                      <a:pt x="45" y="116"/>
                    </a:lnTo>
                    <a:lnTo>
                      <a:pt x="29" y="167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24" name="Freeform 373"/>
              <p:cNvSpPr>
                <a:spLocks noChangeArrowheads="1"/>
              </p:cNvSpPr>
              <p:nvPr/>
            </p:nvSpPr>
            <p:spPr bwMode="auto">
              <a:xfrm>
                <a:off x="8534402" y="2594972"/>
                <a:ext cx="819149" cy="571499"/>
              </a:xfrm>
              <a:custGeom>
                <a:avLst/>
                <a:gdLst/>
                <a:ahLst/>
                <a:cxnLst>
                  <a:cxn ang="0">
                    <a:pos x="35" y="40"/>
                  </a:cxn>
                  <a:cxn ang="0">
                    <a:pos x="0" y="75"/>
                  </a:cxn>
                  <a:cxn ang="0">
                    <a:pos x="19" y="208"/>
                  </a:cxn>
                  <a:cxn ang="0">
                    <a:pos x="35" y="270"/>
                  </a:cxn>
                  <a:cxn ang="0">
                    <a:pos x="101" y="266"/>
                  </a:cxn>
                  <a:cxn ang="0">
                    <a:pos x="345" y="216"/>
                  </a:cxn>
                  <a:cxn ang="0">
                    <a:pos x="362" y="208"/>
                  </a:cxn>
                  <a:cxn ang="0">
                    <a:pos x="387" y="147"/>
                  </a:cxn>
                  <a:cxn ang="0">
                    <a:pos x="350" y="114"/>
                  </a:cxn>
                  <a:cxn ang="0">
                    <a:pos x="370" y="36"/>
                  </a:cxn>
                  <a:cxn ang="0">
                    <a:pos x="342" y="28"/>
                  </a:cxn>
                  <a:cxn ang="0">
                    <a:pos x="342" y="8"/>
                  </a:cxn>
                  <a:cxn ang="0">
                    <a:pos x="329" y="0"/>
                  </a:cxn>
                  <a:cxn ang="0">
                    <a:pos x="46" y="56"/>
                  </a:cxn>
                  <a:cxn ang="0">
                    <a:pos x="35" y="40"/>
                  </a:cxn>
                </a:cxnLst>
                <a:rect l="0" t="0" r="r" b="b"/>
                <a:pathLst>
                  <a:path w="387" h="270">
                    <a:moveTo>
                      <a:pt x="35" y="40"/>
                    </a:moveTo>
                    <a:lnTo>
                      <a:pt x="0" y="75"/>
                    </a:lnTo>
                    <a:lnTo>
                      <a:pt x="19" y="208"/>
                    </a:lnTo>
                    <a:lnTo>
                      <a:pt x="35" y="270"/>
                    </a:lnTo>
                    <a:lnTo>
                      <a:pt x="101" y="266"/>
                    </a:lnTo>
                    <a:lnTo>
                      <a:pt x="345" y="216"/>
                    </a:lnTo>
                    <a:lnTo>
                      <a:pt x="362" y="208"/>
                    </a:lnTo>
                    <a:lnTo>
                      <a:pt x="387" y="147"/>
                    </a:lnTo>
                    <a:lnTo>
                      <a:pt x="350" y="114"/>
                    </a:lnTo>
                    <a:lnTo>
                      <a:pt x="370" y="36"/>
                    </a:lnTo>
                    <a:lnTo>
                      <a:pt x="342" y="28"/>
                    </a:lnTo>
                    <a:lnTo>
                      <a:pt x="342" y="8"/>
                    </a:lnTo>
                    <a:lnTo>
                      <a:pt x="329" y="0"/>
                    </a:lnTo>
                    <a:lnTo>
                      <a:pt x="46" y="56"/>
                    </a:lnTo>
                    <a:lnTo>
                      <a:pt x="35" y="4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5" name="Freeform 374"/>
              <p:cNvSpPr>
                <a:spLocks noChangeArrowheads="1"/>
              </p:cNvSpPr>
              <p:nvPr/>
            </p:nvSpPr>
            <p:spPr bwMode="auto">
              <a:xfrm>
                <a:off x="9213852" y="2586505"/>
                <a:ext cx="222249" cy="452967"/>
              </a:xfrm>
              <a:custGeom>
                <a:avLst/>
                <a:gdLst/>
                <a:ahLst/>
                <a:cxnLst>
                  <a:cxn ang="0">
                    <a:pos x="18" y="2"/>
                  </a:cxn>
                  <a:cxn ang="0">
                    <a:pos x="44" y="0"/>
                  </a:cxn>
                  <a:cxn ang="0">
                    <a:pos x="93" y="33"/>
                  </a:cxn>
                  <a:cxn ang="0">
                    <a:pos x="86" y="58"/>
                  </a:cxn>
                  <a:cxn ang="0">
                    <a:pos x="102" y="75"/>
                  </a:cxn>
                  <a:cxn ang="0">
                    <a:pos x="105" y="176"/>
                  </a:cxn>
                  <a:cxn ang="0">
                    <a:pos x="86" y="214"/>
                  </a:cxn>
                  <a:cxn ang="0">
                    <a:pos x="66" y="201"/>
                  </a:cxn>
                  <a:cxn ang="0">
                    <a:pos x="46" y="200"/>
                  </a:cxn>
                  <a:cxn ang="0">
                    <a:pos x="11" y="180"/>
                  </a:cxn>
                  <a:cxn ang="0">
                    <a:pos x="37" y="115"/>
                  </a:cxn>
                  <a:cxn ang="0">
                    <a:pos x="0" y="82"/>
                  </a:cxn>
                  <a:cxn ang="0">
                    <a:pos x="18" y="2"/>
                  </a:cxn>
                </a:cxnLst>
                <a:rect l="0" t="0" r="r" b="b"/>
                <a:pathLst>
                  <a:path w="105" h="214">
                    <a:moveTo>
                      <a:pt x="18" y="2"/>
                    </a:moveTo>
                    <a:lnTo>
                      <a:pt x="44" y="0"/>
                    </a:lnTo>
                    <a:lnTo>
                      <a:pt x="93" y="33"/>
                    </a:lnTo>
                    <a:lnTo>
                      <a:pt x="86" y="58"/>
                    </a:lnTo>
                    <a:lnTo>
                      <a:pt x="102" y="75"/>
                    </a:lnTo>
                    <a:lnTo>
                      <a:pt x="105" y="176"/>
                    </a:lnTo>
                    <a:lnTo>
                      <a:pt x="86" y="214"/>
                    </a:lnTo>
                    <a:lnTo>
                      <a:pt x="66" y="201"/>
                    </a:lnTo>
                    <a:lnTo>
                      <a:pt x="46" y="200"/>
                    </a:lnTo>
                    <a:lnTo>
                      <a:pt x="11" y="180"/>
                    </a:lnTo>
                    <a:lnTo>
                      <a:pt x="37" y="115"/>
                    </a:lnTo>
                    <a:lnTo>
                      <a:pt x="0" y="82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26" name="Freeform 375"/>
              <p:cNvSpPr>
                <a:spLocks noChangeArrowheads="1"/>
              </p:cNvSpPr>
              <p:nvPr/>
            </p:nvSpPr>
            <p:spPr bwMode="auto">
              <a:xfrm>
                <a:off x="8655051" y="1934571"/>
                <a:ext cx="905933" cy="785284"/>
              </a:xfrm>
              <a:custGeom>
                <a:avLst/>
                <a:gdLst/>
                <a:ahLst/>
                <a:cxnLst>
                  <a:cxn ang="0">
                    <a:pos x="31" y="250"/>
                  </a:cxn>
                  <a:cxn ang="0">
                    <a:pos x="72" y="227"/>
                  </a:cxn>
                  <a:cxn ang="0">
                    <a:pos x="128" y="222"/>
                  </a:cxn>
                  <a:cxn ang="0">
                    <a:pos x="141" y="202"/>
                  </a:cxn>
                  <a:cxn ang="0">
                    <a:pos x="161" y="199"/>
                  </a:cxn>
                  <a:cxn ang="0">
                    <a:pos x="172" y="180"/>
                  </a:cxn>
                  <a:cxn ang="0">
                    <a:pos x="190" y="172"/>
                  </a:cxn>
                  <a:cxn ang="0">
                    <a:pos x="182" y="132"/>
                  </a:cxn>
                  <a:cxn ang="0">
                    <a:pos x="172" y="121"/>
                  </a:cxn>
                  <a:cxn ang="0">
                    <a:pos x="194" y="91"/>
                  </a:cxn>
                  <a:cxn ang="0">
                    <a:pos x="209" y="91"/>
                  </a:cxn>
                  <a:cxn ang="0">
                    <a:pos x="259" y="25"/>
                  </a:cxn>
                  <a:cxn ang="0">
                    <a:pos x="336" y="0"/>
                  </a:cxn>
                  <a:cxn ang="0">
                    <a:pos x="345" y="63"/>
                  </a:cxn>
                  <a:cxn ang="0">
                    <a:pos x="349" y="60"/>
                  </a:cxn>
                  <a:cxn ang="0">
                    <a:pos x="368" y="82"/>
                  </a:cxn>
                  <a:cxn ang="0">
                    <a:pos x="368" y="145"/>
                  </a:cxn>
                  <a:cxn ang="0">
                    <a:pos x="391" y="197"/>
                  </a:cxn>
                  <a:cxn ang="0">
                    <a:pos x="399" y="264"/>
                  </a:cxn>
                  <a:cxn ang="0">
                    <a:pos x="402" y="322"/>
                  </a:cxn>
                  <a:cxn ang="0">
                    <a:pos x="428" y="342"/>
                  </a:cxn>
                  <a:cxn ang="0">
                    <a:pos x="410" y="371"/>
                  </a:cxn>
                  <a:cxn ang="0">
                    <a:pos x="360" y="338"/>
                  </a:cxn>
                  <a:cxn ang="0">
                    <a:pos x="333" y="340"/>
                  </a:cxn>
                  <a:cxn ang="0">
                    <a:pos x="308" y="332"/>
                  </a:cxn>
                  <a:cxn ang="0">
                    <a:pos x="309" y="313"/>
                  </a:cxn>
                  <a:cxn ang="0">
                    <a:pos x="293" y="307"/>
                  </a:cxn>
                  <a:cxn ang="0">
                    <a:pos x="12" y="364"/>
                  </a:cxn>
                  <a:cxn ang="0">
                    <a:pos x="0" y="346"/>
                  </a:cxn>
                  <a:cxn ang="0">
                    <a:pos x="43" y="280"/>
                  </a:cxn>
                  <a:cxn ang="0">
                    <a:pos x="31" y="250"/>
                  </a:cxn>
                </a:cxnLst>
                <a:rect l="0" t="0" r="r" b="b"/>
                <a:pathLst>
                  <a:path w="428" h="371">
                    <a:moveTo>
                      <a:pt x="31" y="250"/>
                    </a:moveTo>
                    <a:lnTo>
                      <a:pt x="72" y="227"/>
                    </a:lnTo>
                    <a:lnTo>
                      <a:pt x="128" y="222"/>
                    </a:lnTo>
                    <a:lnTo>
                      <a:pt x="141" y="202"/>
                    </a:lnTo>
                    <a:lnTo>
                      <a:pt x="161" y="199"/>
                    </a:lnTo>
                    <a:lnTo>
                      <a:pt x="172" y="180"/>
                    </a:lnTo>
                    <a:lnTo>
                      <a:pt x="190" y="172"/>
                    </a:lnTo>
                    <a:lnTo>
                      <a:pt x="182" y="132"/>
                    </a:lnTo>
                    <a:lnTo>
                      <a:pt x="172" y="121"/>
                    </a:lnTo>
                    <a:lnTo>
                      <a:pt x="194" y="91"/>
                    </a:lnTo>
                    <a:lnTo>
                      <a:pt x="209" y="91"/>
                    </a:lnTo>
                    <a:lnTo>
                      <a:pt x="259" y="25"/>
                    </a:lnTo>
                    <a:lnTo>
                      <a:pt x="336" y="0"/>
                    </a:lnTo>
                    <a:lnTo>
                      <a:pt x="345" y="63"/>
                    </a:lnTo>
                    <a:lnTo>
                      <a:pt x="349" y="60"/>
                    </a:lnTo>
                    <a:lnTo>
                      <a:pt x="368" y="82"/>
                    </a:lnTo>
                    <a:lnTo>
                      <a:pt x="368" y="145"/>
                    </a:lnTo>
                    <a:lnTo>
                      <a:pt x="391" y="197"/>
                    </a:lnTo>
                    <a:lnTo>
                      <a:pt x="399" y="264"/>
                    </a:lnTo>
                    <a:lnTo>
                      <a:pt x="402" y="322"/>
                    </a:lnTo>
                    <a:lnTo>
                      <a:pt x="428" y="342"/>
                    </a:lnTo>
                    <a:lnTo>
                      <a:pt x="410" y="371"/>
                    </a:lnTo>
                    <a:lnTo>
                      <a:pt x="360" y="338"/>
                    </a:lnTo>
                    <a:lnTo>
                      <a:pt x="333" y="340"/>
                    </a:lnTo>
                    <a:lnTo>
                      <a:pt x="308" y="332"/>
                    </a:lnTo>
                    <a:lnTo>
                      <a:pt x="309" y="313"/>
                    </a:lnTo>
                    <a:lnTo>
                      <a:pt x="293" y="307"/>
                    </a:lnTo>
                    <a:lnTo>
                      <a:pt x="12" y="364"/>
                    </a:lnTo>
                    <a:lnTo>
                      <a:pt x="0" y="346"/>
                    </a:lnTo>
                    <a:lnTo>
                      <a:pt x="43" y="280"/>
                    </a:lnTo>
                    <a:lnTo>
                      <a:pt x="31" y="250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defTabSz="1462966"/>
                <a:endParaRPr lang="en-US" sz="1067" u="dottedHeavy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7" name="Freeform 376"/>
              <p:cNvSpPr>
                <a:spLocks noChangeArrowheads="1"/>
              </p:cNvSpPr>
              <p:nvPr/>
            </p:nvSpPr>
            <p:spPr bwMode="auto">
              <a:xfrm>
                <a:off x="9357784" y="1892239"/>
                <a:ext cx="245533" cy="472016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85" y="0"/>
                  </a:cxn>
                  <a:cxn ang="0">
                    <a:pos x="116" y="61"/>
                  </a:cxn>
                  <a:cxn ang="0">
                    <a:pos x="100" y="76"/>
                  </a:cxn>
                  <a:cxn ang="0">
                    <a:pos x="106" y="211"/>
                  </a:cxn>
                  <a:cxn ang="0">
                    <a:pos x="58" y="223"/>
                  </a:cxn>
                  <a:cxn ang="0">
                    <a:pos x="34" y="166"/>
                  </a:cxn>
                  <a:cxn ang="0">
                    <a:pos x="33" y="102"/>
                  </a:cxn>
                  <a:cxn ang="0">
                    <a:pos x="12" y="82"/>
                  </a:cxn>
                  <a:cxn ang="0">
                    <a:pos x="0" y="24"/>
                  </a:cxn>
                </a:cxnLst>
                <a:rect l="0" t="0" r="r" b="b"/>
                <a:pathLst>
                  <a:path w="116" h="223">
                    <a:moveTo>
                      <a:pt x="0" y="24"/>
                    </a:moveTo>
                    <a:lnTo>
                      <a:pt x="85" y="0"/>
                    </a:lnTo>
                    <a:lnTo>
                      <a:pt x="116" y="61"/>
                    </a:lnTo>
                    <a:lnTo>
                      <a:pt x="100" y="76"/>
                    </a:lnTo>
                    <a:lnTo>
                      <a:pt x="106" y="211"/>
                    </a:lnTo>
                    <a:lnTo>
                      <a:pt x="58" y="223"/>
                    </a:lnTo>
                    <a:lnTo>
                      <a:pt x="34" y="166"/>
                    </a:lnTo>
                    <a:lnTo>
                      <a:pt x="33" y="102"/>
                    </a:lnTo>
                    <a:lnTo>
                      <a:pt x="12" y="8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" name="Freeform 377"/>
              <p:cNvSpPr>
                <a:spLocks noChangeArrowheads="1"/>
              </p:cNvSpPr>
              <p:nvPr/>
            </p:nvSpPr>
            <p:spPr bwMode="auto">
              <a:xfrm>
                <a:off x="9480552" y="2247839"/>
                <a:ext cx="512232" cy="251883"/>
              </a:xfrm>
              <a:custGeom>
                <a:avLst/>
                <a:gdLst/>
                <a:ahLst/>
                <a:cxnLst>
                  <a:cxn ang="0">
                    <a:pos x="0" y="47"/>
                  </a:cxn>
                  <a:cxn ang="0">
                    <a:pos x="123" y="14"/>
                  </a:cxn>
                  <a:cxn ang="0">
                    <a:pos x="138" y="17"/>
                  </a:cxn>
                  <a:cxn ang="0">
                    <a:pos x="152" y="0"/>
                  </a:cxn>
                  <a:cxn ang="0">
                    <a:pos x="166" y="9"/>
                  </a:cxn>
                  <a:cxn ang="0">
                    <a:pos x="151" y="43"/>
                  </a:cxn>
                  <a:cxn ang="0">
                    <a:pos x="176" y="40"/>
                  </a:cxn>
                  <a:cxn ang="0">
                    <a:pos x="191" y="66"/>
                  </a:cxn>
                  <a:cxn ang="0">
                    <a:pos x="208" y="69"/>
                  </a:cxn>
                  <a:cxn ang="0">
                    <a:pos x="220" y="65"/>
                  </a:cxn>
                  <a:cxn ang="0">
                    <a:pos x="220" y="50"/>
                  </a:cxn>
                  <a:cxn ang="0">
                    <a:pos x="200" y="32"/>
                  </a:cxn>
                  <a:cxn ang="0">
                    <a:pos x="216" y="30"/>
                  </a:cxn>
                  <a:cxn ang="0">
                    <a:pos x="242" y="70"/>
                  </a:cxn>
                  <a:cxn ang="0">
                    <a:pos x="216" y="92"/>
                  </a:cxn>
                  <a:cxn ang="0">
                    <a:pos x="187" y="82"/>
                  </a:cxn>
                  <a:cxn ang="0">
                    <a:pos x="168" y="110"/>
                  </a:cxn>
                  <a:cxn ang="0">
                    <a:pos x="132" y="82"/>
                  </a:cxn>
                  <a:cxn ang="0">
                    <a:pos x="11" y="119"/>
                  </a:cxn>
                  <a:cxn ang="0">
                    <a:pos x="0" y="47"/>
                  </a:cxn>
                </a:cxnLst>
                <a:rect l="0" t="0" r="r" b="b"/>
                <a:pathLst>
                  <a:path w="242" h="119">
                    <a:moveTo>
                      <a:pt x="0" y="47"/>
                    </a:moveTo>
                    <a:lnTo>
                      <a:pt x="123" y="14"/>
                    </a:lnTo>
                    <a:lnTo>
                      <a:pt x="138" y="17"/>
                    </a:lnTo>
                    <a:lnTo>
                      <a:pt x="152" y="0"/>
                    </a:lnTo>
                    <a:lnTo>
                      <a:pt x="166" y="9"/>
                    </a:lnTo>
                    <a:lnTo>
                      <a:pt x="151" y="43"/>
                    </a:lnTo>
                    <a:lnTo>
                      <a:pt x="176" y="40"/>
                    </a:lnTo>
                    <a:lnTo>
                      <a:pt x="191" y="66"/>
                    </a:lnTo>
                    <a:lnTo>
                      <a:pt x="208" y="69"/>
                    </a:lnTo>
                    <a:lnTo>
                      <a:pt x="220" y="65"/>
                    </a:lnTo>
                    <a:lnTo>
                      <a:pt x="220" y="50"/>
                    </a:lnTo>
                    <a:lnTo>
                      <a:pt x="200" y="32"/>
                    </a:lnTo>
                    <a:lnTo>
                      <a:pt x="216" y="30"/>
                    </a:lnTo>
                    <a:lnTo>
                      <a:pt x="242" y="70"/>
                    </a:lnTo>
                    <a:lnTo>
                      <a:pt x="216" y="92"/>
                    </a:lnTo>
                    <a:lnTo>
                      <a:pt x="187" y="82"/>
                    </a:lnTo>
                    <a:lnTo>
                      <a:pt x="168" y="110"/>
                    </a:lnTo>
                    <a:lnTo>
                      <a:pt x="132" y="82"/>
                    </a:lnTo>
                    <a:lnTo>
                      <a:pt x="11" y="119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29" name="Freeform 378"/>
              <p:cNvSpPr>
                <a:spLocks noChangeArrowheads="1"/>
              </p:cNvSpPr>
              <p:nvPr/>
            </p:nvSpPr>
            <p:spPr bwMode="auto">
              <a:xfrm>
                <a:off x="9484784" y="2419288"/>
                <a:ext cx="370416" cy="167217"/>
              </a:xfrm>
              <a:custGeom>
                <a:avLst/>
                <a:gdLst/>
                <a:ahLst/>
                <a:cxnLst>
                  <a:cxn ang="0">
                    <a:pos x="0" y="27"/>
                  </a:cxn>
                  <a:cxn ang="0">
                    <a:pos x="96" y="0"/>
                  </a:cxn>
                  <a:cxn ang="0">
                    <a:pos x="127" y="48"/>
                  </a:cxn>
                  <a:cxn ang="0">
                    <a:pos x="110" y="68"/>
                  </a:cxn>
                  <a:cxn ang="0">
                    <a:pos x="79" y="61"/>
                  </a:cxn>
                  <a:cxn ang="0">
                    <a:pos x="31" y="104"/>
                  </a:cxn>
                  <a:cxn ang="0">
                    <a:pos x="5" y="81"/>
                  </a:cxn>
                  <a:cxn ang="0">
                    <a:pos x="0" y="27"/>
                  </a:cxn>
                </a:cxnLst>
                <a:rect l="0" t="0" r="r" b="b"/>
                <a:pathLst>
                  <a:path w="127" h="104">
                    <a:moveTo>
                      <a:pt x="0" y="27"/>
                    </a:moveTo>
                    <a:lnTo>
                      <a:pt x="96" y="0"/>
                    </a:lnTo>
                    <a:lnTo>
                      <a:pt x="127" y="48"/>
                    </a:lnTo>
                    <a:lnTo>
                      <a:pt x="110" y="68"/>
                    </a:lnTo>
                    <a:lnTo>
                      <a:pt x="79" y="61"/>
                    </a:lnTo>
                    <a:lnTo>
                      <a:pt x="31" y="104"/>
                    </a:lnTo>
                    <a:lnTo>
                      <a:pt x="5" y="8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30" name="Freeform 379"/>
              <p:cNvSpPr>
                <a:spLocks noChangeArrowheads="1"/>
              </p:cNvSpPr>
              <p:nvPr/>
            </p:nvSpPr>
            <p:spPr bwMode="auto">
              <a:xfrm>
                <a:off x="9539819" y="2622489"/>
                <a:ext cx="179916" cy="137583"/>
              </a:xfrm>
              <a:custGeom>
                <a:avLst/>
                <a:gdLst/>
                <a:ahLst/>
                <a:cxnLst>
                  <a:cxn ang="0">
                    <a:pos x="0" y="58"/>
                  </a:cxn>
                  <a:cxn ang="0">
                    <a:pos x="51" y="32"/>
                  </a:cxn>
                  <a:cxn ang="0">
                    <a:pos x="103" y="0"/>
                  </a:cxn>
                  <a:cxn ang="0">
                    <a:pos x="111" y="1"/>
                  </a:cxn>
                  <a:cxn ang="0">
                    <a:pos x="126" y="3"/>
                  </a:cxn>
                  <a:cxn ang="0">
                    <a:pos x="75" y="44"/>
                  </a:cxn>
                  <a:cxn ang="0">
                    <a:pos x="14" y="78"/>
                  </a:cxn>
                  <a:cxn ang="0">
                    <a:pos x="0" y="58"/>
                  </a:cxn>
                </a:cxnLst>
                <a:rect l="0" t="0" r="r" b="b"/>
                <a:pathLst>
                  <a:path w="126" h="78">
                    <a:moveTo>
                      <a:pt x="0" y="58"/>
                    </a:moveTo>
                    <a:lnTo>
                      <a:pt x="51" y="32"/>
                    </a:lnTo>
                    <a:lnTo>
                      <a:pt x="103" y="0"/>
                    </a:lnTo>
                    <a:lnTo>
                      <a:pt x="111" y="1"/>
                    </a:lnTo>
                    <a:lnTo>
                      <a:pt x="126" y="3"/>
                    </a:lnTo>
                    <a:lnTo>
                      <a:pt x="75" y="44"/>
                    </a:lnTo>
                    <a:lnTo>
                      <a:pt x="14" y="7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defTabSz="1462966"/>
                <a:endParaRPr lang="en-US" sz="1067" u="dottedHeavy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1" name="Freeform 380"/>
              <p:cNvSpPr>
                <a:spLocks noChangeArrowheads="1"/>
              </p:cNvSpPr>
              <p:nvPr/>
            </p:nvSpPr>
            <p:spPr bwMode="auto">
              <a:xfrm>
                <a:off x="9550402" y="1773704"/>
                <a:ext cx="285749" cy="533400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0" y="45"/>
                  </a:cxn>
                  <a:cxn ang="0">
                    <a:pos x="30" y="102"/>
                  </a:cxn>
                  <a:cxn ang="0">
                    <a:pos x="11" y="118"/>
                  </a:cxn>
                  <a:cxn ang="0">
                    <a:pos x="19" y="252"/>
                  </a:cxn>
                  <a:cxn ang="0">
                    <a:pos x="95" y="232"/>
                  </a:cxn>
                  <a:cxn ang="0">
                    <a:pos x="115" y="232"/>
                  </a:cxn>
                  <a:cxn ang="0">
                    <a:pos x="125" y="217"/>
                  </a:cxn>
                  <a:cxn ang="0">
                    <a:pos x="125" y="192"/>
                  </a:cxn>
                  <a:cxn ang="0">
                    <a:pos x="135" y="178"/>
                  </a:cxn>
                  <a:cxn ang="0">
                    <a:pos x="92" y="158"/>
                  </a:cxn>
                  <a:cxn ang="0">
                    <a:pos x="38" y="12"/>
                  </a:cxn>
                  <a:cxn ang="0">
                    <a:pos x="27" y="0"/>
                  </a:cxn>
                </a:cxnLst>
                <a:rect l="0" t="0" r="r" b="b"/>
                <a:pathLst>
                  <a:path w="135" h="252">
                    <a:moveTo>
                      <a:pt x="27" y="0"/>
                    </a:moveTo>
                    <a:lnTo>
                      <a:pt x="0" y="45"/>
                    </a:lnTo>
                    <a:lnTo>
                      <a:pt x="30" y="102"/>
                    </a:lnTo>
                    <a:lnTo>
                      <a:pt x="11" y="118"/>
                    </a:lnTo>
                    <a:lnTo>
                      <a:pt x="19" y="252"/>
                    </a:lnTo>
                    <a:lnTo>
                      <a:pt x="95" y="232"/>
                    </a:lnTo>
                    <a:lnTo>
                      <a:pt x="115" y="232"/>
                    </a:lnTo>
                    <a:lnTo>
                      <a:pt x="125" y="217"/>
                    </a:lnTo>
                    <a:lnTo>
                      <a:pt x="125" y="192"/>
                    </a:lnTo>
                    <a:lnTo>
                      <a:pt x="135" y="178"/>
                    </a:lnTo>
                    <a:lnTo>
                      <a:pt x="92" y="158"/>
                    </a:lnTo>
                    <a:lnTo>
                      <a:pt x="38" y="1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32" name="Freeform 381"/>
              <p:cNvSpPr>
                <a:spLocks noChangeArrowheads="1"/>
              </p:cNvSpPr>
              <p:nvPr/>
            </p:nvSpPr>
            <p:spPr bwMode="auto">
              <a:xfrm>
                <a:off x="9753600" y="2383305"/>
                <a:ext cx="137584" cy="114299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28" y="0"/>
                  </a:cxn>
                  <a:cxn ang="0">
                    <a:pos x="65" y="28"/>
                  </a:cxn>
                  <a:cxn ang="0">
                    <a:pos x="59" y="36"/>
                  </a:cxn>
                  <a:cxn ang="0">
                    <a:pos x="39" y="36"/>
                  </a:cxn>
                  <a:cxn ang="0">
                    <a:pos x="31" y="54"/>
                  </a:cxn>
                  <a:cxn ang="0">
                    <a:pos x="0" y="8"/>
                  </a:cxn>
                </a:cxnLst>
                <a:rect l="0" t="0" r="r" b="b"/>
                <a:pathLst>
                  <a:path w="65" h="54">
                    <a:moveTo>
                      <a:pt x="0" y="8"/>
                    </a:moveTo>
                    <a:lnTo>
                      <a:pt x="28" y="0"/>
                    </a:lnTo>
                    <a:lnTo>
                      <a:pt x="65" y="28"/>
                    </a:lnTo>
                    <a:lnTo>
                      <a:pt x="59" y="36"/>
                    </a:lnTo>
                    <a:lnTo>
                      <a:pt x="39" y="36"/>
                    </a:lnTo>
                    <a:lnTo>
                      <a:pt x="31" y="5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333" name="Group 51"/>
              <p:cNvGrpSpPr>
                <a:grpSpLocks/>
              </p:cNvGrpSpPr>
              <p:nvPr/>
            </p:nvGrpSpPr>
            <p:grpSpPr bwMode="auto">
              <a:xfrm>
                <a:off x="1016000" y="3399304"/>
                <a:ext cx="1077384" cy="550333"/>
                <a:chOff x="288" y="2580"/>
                <a:chExt cx="509" cy="260"/>
              </a:xfrm>
              <a:solidFill>
                <a:sysClr val="window" lastClr="FFFFFF"/>
              </a:solidFill>
              <a:effectLst/>
            </p:grpSpPr>
            <p:grpSp>
              <p:nvGrpSpPr>
                <p:cNvPr id="402" name="Group 52"/>
                <p:cNvGrpSpPr>
                  <a:grpSpLocks/>
                </p:cNvGrpSpPr>
                <p:nvPr/>
              </p:nvGrpSpPr>
              <p:grpSpPr bwMode="auto">
                <a:xfrm>
                  <a:off x="288" y="2580"/>
                  <a:ext cx="510" cy="261"/>
                  <a:chOff x="288" y="2580"/>
                  <a:chExt cx="510" cy="261"/>
                </a:xfrm>
                <a:grpFill/>
              </p:grpSpPr>
              <p:sp>
                <p:nvSpPr>
                  <p:cNvPr id="404" name="Freeform 53"/>
                  <p:cNvSpPr>
                    <a:spLocks noChangeArrowheads="1"/>
                  </p:cNvSpPr>
                  <p:nvPr/>
                </p:nvSpPr>
                <p:spPr bwMode="auto">
                  <a:xfrm>
                    <a:off x="288" y="2613"/>
                    <a:ext cx="39" cy="37"/>
                  </a:xfrm>
                  <a:custGeom>
                    <a:avLst/>
                    <a:gdLst/>
                    <a:ahLst/>
                    <a:cxnLst>
                      <a:cxn ang="0">
                        <a:pos x="0" y="37"/>
                      </a:cxn>
                      <a:cxn ang="0">
                        <a:pos x="0" y="27"/>
                      </a:cxn>
                      <a:cxn ang="0">
                        <a:pos x="22" y="0"/>
                      </a:cxn>
                      <a:cxn ang="0">
                        <a:pos x="39" y="7"/>
                      </a:cxn>
                      <a:cxn ang="0">
                        <a:pos x="20" y="37"/>
                      </a:cxn>
                      <a:cxn ang="0">
                        <a:pos x="0" y="37"/>
                      </a:cxn>
                    </a:cxnLst>
                    <a:rect l="0" t="0" r="r" b="b"/>
                    <a:pathLst>
                      <a:path w="39" h="37">
                        <a:moveTo>
                          <a:pt x="0" y="37"/>
                        </a:moveTo>
                        <a:lnTo>
                          <a:pt x="0" y="27"/>
                        </a:lnTo>
                        <a:lnTo>
                          <a:pt x="22" y="0"/>
                        </a:lnTo>
                        <a:lnTo>
                          <a:pt x="39" y="7"/>
                        </a:lnTo>
                        <a:lnTo>
                          <a:pt x="2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405" name="Freeform 54"/>
                  <p:cNvSpPr>
                    <a:spLocks noChangeArrowheads="1"/>
                  </p:cNvSpPr>
                  <p:nvPr/>
                </p:nvSpPr>
                <p:spPr bwMode="auto">
                  <a:xfrm>
                    <a:off x="344" y="2580"/>
                    <a:ext cx="73" cy="48"/>
                  </a:xfrm>
                  <a:custGeom>
                    <a:avLst/>
                    <a:gdLst/>
                    <a:ahLst/>
                    <a:cxnLst>
                      <a:cxn ang="0">
                        <a:pos x="16" y="5"/>
                      </a:cxn>
                      <a:cxn ang="0">
                        <a:pos x="0" y="28"/>
                      </a:cxn>
                      <a:cxn ang="0">
                        <a:pos x="28" y="44"/>
                      </a:cxn>
                      <a:cxn ang="0">
                        <a:pos x="61" y="48"/>
                      </a:cxn>
                      <a:cxn ang="0">
                        <a:pos x="73" y="28"/>
                      </a:cxn>
                      <a:cxn ang="0">
                        <a:pos x="65" y="0"/>
                      </a:cxn>
                      <a:cxn ang="0">
                        <a:pos x="16" y="5"/>
                      </a:cxn>
                    </a:cxnLst>
                    <a:rect l="0" t="0" r="r" b="b"/>
                    <a:pathLst>
                      <a:path w="73" h="48">
                        <a:moveTo>
                          <a:pt x="16" y="5"/>
                        </a:moveTo>
                        <a:lnTo>
                          <a:pt x="0" y="28"/>
                        </a:lnTo>
                        <a:lnTo>
                          <a:pt x="28" y="44"/>
                        </a:lnTo>
                        <a:lnTo>
                          <a:pt x="61" y="48"/>
                        </a:lnTo>
                        <a:lnTo>
                          <a:pt x="73" y="28"/>
                        </a:lnTo>
                        <a:lnTo>
                          <a:pt x="65" y="0"/>
                        </a:lnTo>
                        <a:lnTo>
                          <a:pt x="16" y="5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406" name="Freeform 55"/>
                  <p:cNvSpPr>
                    <a:spLocks noChangeArrowheads="1"/>
                  </p:cNvSpPr>
                  <p:nvPr/>
                </p:nvSpPr>
                <p:spPr bwMode="auto">
                  <a:xfrm>
                    <a:off x="413" y="2613"/>
                    <a:ext cx="108" cy="53"/>
                  </a:xfrm>
                  <a:custGeom>
                    <a:avLst/>
                    <a:gdLst/>
                    <a:ahLst/>
                    <a:cxnLst>
                      <a:cxn ang="0">
                        <a:pos x="0" y="19"/>
                      </a:cxn>
                      <a:cxn ang="0">
                        <a:pos x="74" y="0"/>
                      </a:cxn>
                      <a:cxn ang="0">
                        <a:pos x="88" y="23"/>
                      </a:cxn>
                      <a:cxn ang="0">
                        <a:pos x="102" y="28"/>
                      </a:cxn>
                      <a:cxn ang="0">
                        <a:pos x="108" y="46"/>
                      </a:cxn>
                      <a:cxn ang="0">
                        <a:pos x="71" y="49"/>
                      </a:cxn>
                      <a:cxn ang="0">
                        <a:pos x="45" y="53"/>
                      </a:cxn>
                      <a:cxn ang="0">
                        <a:pos x="0" y="19"/>
                      </a:cxn>
                    </a:cxnLst>
                    <a:rect l="0" t="0" r="r" b="b"/>
                    <a:pathLst>
                      <a:path w="108" h="53">
                        <a:moveTo>
                          <a:pt x="0" y="19"/>
                        </a:moveTo>
                        <a:lnTo>
                          <a:pt x="74" y="0"/>
                        </a:lnTo>
                        <a:lnTo>
                          <a:pt x="88" y="23"/>
                        </a:lnTo>
                        <a:lnTo>
                          <a:pt x="102" y="28"/>
                        </a:lnTo>
                        <a:lnTo>
                          <a:pt x="108" y="46"/>
                        </a:lnTo>
                        <a:lnTo>
                          <a:pt x="71" y="49"/>
                        </a:lnTo>
                        <a:lnTo>
                          <a:pt x="45" y="53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407" name="Freeform 56"/>
                  <p:cNvSpPr>
                    <a:spLocks noChangeArrowheads="1"/>
                  </p:cNvSpPr>
                  <p:nvPr/>
                </p:nvSpPr>
                <p:spPr bwMode="auto">
                  <a:xfrm>
                    <a:off x="525" y="2653"/>
                    <a:ext cx="86" cy="29"/>
                  </a:xfrm>
                  <a:custGeom>
                    <a:avLst/>
                    <a:gdLst/>
                    <a:ahLst/>
                    <a:cxnLst>
                      <a:cxn ang="0">
                        <a:pos x="14" y="1"/>
                      </a:cxn>
                      <a:cxn ang="0">
                        <a:pos x="0" y="28"/>
                      </a:cxn>
                      <a:cxn ang="0">
                        <a:pos x="23" y="29"/>
                      </a:cxn>
                      <a:cxn ang="0">
                        <a:pos x="37" y="24"/>
                      </a:cxn>
                      <a:cxn ang="0">
                        <a:pos x="64" y="24"/>
                      </a:cxn>
                      <a:cxn ang="0">
                        <a:pos x="86" y="13"/>
                      </a:cxn>
                      <a:cxn ang="0">
                        <a:pos x="72" y="8"/>
                      </a:cxn>
                      <a:cxn ang="0">
                        <a:pos x="60" y="0"/>
                      </a:cxn>
                      <a:cxn ang="0">
                        <a:pos x="14" y="1"/>
                      </a:cxn>
                    </a:cxnLst>
                    <a:rect l="0" t="0" r="r" b="b"/>
                    <a:pathLst>
                      <a:path w="86" h="29">
                        <a:moveTo>
                          <a:pt x="14" y="1"/>
                        </a:moveTo>
                        <a:lnTo>
                          <a:pt x="0" y="28"/>
                        </a:lnTo>
                        <a:lnTo>
                          <a:pt x="23" y="29"/>
                        </a:lnTo>
                        <a:lnTo>
                          <a:pt x="37" y="24"/>
                        </a:lnTo>
                        <a:lnTo>
                          <a:pt x="64" y="24"/>
                        </a:lnTo>
                        <a:lnTo>
                          <a:pt x="86" y="13"/>
                        </a:lnTo>
                        <a:lnTo>
                          <a:pt x="72" y="8"/>
                        </a:lnTo>
                        <a:lnTo>
                          <a:pt x="60" y="0"/>
                        </a:lnTo>
                        <a:lnTo>
                          <a:pt x="14" y="1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408" name="Freeform 57"/>
                  <p:cNvSpPr>
                    <a:spLocks noChangeArrowheads="1"/>
                  </p:cNvSpPr>
                  <p:nvPr/>
                </p:nvSpPr>
                <p:spPr bwMode="auto">
                  <a:xfrm>
                    <a:off x="550" y="2694"/>
                    <a:ext cx="36" cy="20"/>
                  </a:xfrm>
                  <a:custGeom>
                    <a:avLst/>
                    <a:gdLst/>
                    <a:ahLst/>
                    <a:cxnLst>
                      <a:cxn ang="0">
                        <a:pos x="31" y="0"/>
                      </a:cxn>
                      <a:cxn ang="0">
                        <a:pos x="0" y="1"/>
                      </a:cxn>
                      <a:cxn ang="0">
                        <a:pos x="6" y="20"/>
                      </a:cxn>
                      <a:cxn ang="0">
                        <a:pos x="36" y="16"/>
                      </a:cxn>
                      <a:cxn ang="0">
                        <a:pos x="31" y="0"/>
                      </a:cxn>
                    </a:cxnLst>
                    <a:rect l="0" t="0" r="r" b="b"/>
                    <a:pathLst>
                      <a:path w="36" h="20">
                        <a:moveTo>
                          <a:pt x="31" y="0"/>
                        </a:moveTo>
                        <a:lnTo>
                          <a:pt x="0" y="1"/>
                        </a:lnTo>
                        <a:lnTo>
                          <a:pt x="6" y="20"/>
                        </a:lnTo>
                        <a:lnTo>
                          <a:pt x="36" y="16"/>
                        </a:lnTo>
                        <a:lnTo>
                          <a:pt x="31" y="0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409" name="Freeform 58"/>
                  <p:cNvSpPr>
                    <a:spLocks noChangeArrowheads="1"/>
                  </p:cNvSpPr>
                  <p:nvPr/>
                </p:nvSpPr>
                <p:spPr bwMode="auto">
                  <a:xfrm>
                    <a:off x="590" y="2715"/>
                    <a:ext cx="23" cy="21"/>
                  </a:xfrm>
                  <a:custGeom>
                    <a:avLst/>
                    <a:gdLst/>
                    <a:ahLst/>
                    <a:cxnLst>
                      <a:cxn ang="0">
                        <a:pos x="0" y="8"/>
                      </a:cxn>
                      <a:cxn ang="0">
                        <a:pos x="23" y="0"/>
                      </a:cxn>
                      <a:cxn ang="0">
                        <a:pos x="23" y="18"/>
                      </a:cxn>
                      <a:cxn ang="0">
                        <a:pos x="7" y="21"/>
                      </a:cxn>
                      <a:cxn ang="0">
                        <a:pos x="0" y="8"/>
                      </a:cxn>
                    </a:cxnLst>
                    <a:rect l="0" t="0" r="r" b="b"/>
                    <a:pathLst>
                      <a:path w="23" h="21">
                        <a:moveTo>
                          <a:pt x="0" y="8"/>
                        </a:moveTo>
                        <a:lnTo>
                          <a:pt x="23" y="0"/>
                        </a:lnTo>
                        <a:lnTo>
                          <a:pt x="23" y="18"/>
                        </a:lnTo>
                        <a:lnTo>
                          <a:pt x="7" y="21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410" name="Freeform 59"/>
                  <p:cNvSpPr>
                    <a:spLocks noChangeArrowheads="1"/>
                  </p:cNvSpPr>
                  <p:nvPr/>
                </p:nvSpPr>
                <p:spPr bwMode="auto">
                  <a:xfrm>
                    <a:off x="650" y="2726"/>
                    <a:ext cx="148" cy="115"/>
                  </a:xfrm>
                  <a:custGeom>
                    <a:avLst/>
                    <a:gdLst/>
                    <a:ahLst/>
                    <a:cxnLst>
                      <a:cxn ang="0">
                        <a:pos x="25" y="0"/>
                      </a:cxn>
                      <a:cxn ang="0">
                        <a:pos x="0" y="43"/>
                      </a:cxn>
                      <a:cxn ang="0">
                        <a:pos x="18" y="64"/>
                      </a:cxn>
                      <a:cxn ang="0">
                        <a:pos x="18" y="104"/>
                      </a:cxn>
                      <a:cxn ang="0">
                        <a:pos x="54" y="115"/>
                      </a:cxn>
                      <a:cxn ang="0">
                        <a:pos x="70" y="92"/>
                      </a:cxn>
                      <a:cxn ang="0">
                        <a:pos x="115" y="87"/>
                      </a:cxn>
                      <a:cxn ang="0">
                        <a:pos x="148" y="62"/>
                      </a:cxn>
                      <a:cxn ang="0">
                        <a:pos x="114" y="22"/>
                      </a:cxn>
                      <a:cxn ang="0">
                        <a:pos x="25" y="0"/>
                      </a:cxn>
                    </a:cxnLst>
                    <a:rect l="0" t="0" r="r" b="b"/>
                    <a:pathLst>
                      <a:path w="148" h="115">
                        <a:moveTo>
                          <a:pt x="25" y="0"/>
                        </a:moveTo>
                        <a:lnTo>
                          <a:pt x="0" y="43"/>
                        </a:lnTo>
                        <a:lnTo>
                          <a:pt x="18" y="64"/>
                        </a:lnTo>
                        <a:lnTo>
                          <a:pt x="18" y="104"/>
                        </a:lnTo>
                        <a:lnTo>
                          <a:pt x="54" y="115"/>
                        </a:lnTo>
                        <a:lnTo>
                          <a:pt x="70" y="92"/>
                        </a:lnTo>
                        <a:lnTo>
                          <a:pt x="115" y="87"/>
                        </a:lnTo>
                        <a:lnTo>
                          <a:pt x="148" y="62"/>
                        </a:lnTo>
                        <a:lnTo>
                          <a:pt x="114" y="22"/>
                        </a:lnTo>
                        <a:lnTo>
                          <a:pt x="25" y="0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</p:grpSp>
            <p:sp>
              <p:nvSpPr>
                <p:cNvPr id="403" name="Freeform 60"/>
                <p:cNvSpPr>
                  <a:spLocks noChangeArrowheads="1"/>
                </p:cNvSpPr>
                <p:nvPr/>
              </p:nvSpPr>
              <p:spPr bwMode="auto">
                <a:xfrm>
                  <a:off x="598" y="2670"/>
                  <a:ext cx="82" cy="46"/>
                </a:xfrm>
                <a:custGeom>
                  <a:avLst/>
                  <a:gdLst/>
                  <a:ahLst/>
                  <a:cxnLst>
                    <a:cxn ang="0">
                      <a:pos x="17" y="0"/>
                    </a:cxn>
                    <a:cxn ang="0">
                      <a:pos x="0" y="15"/>
                    </a:cxn>
                    <a:cxn ang="0">
                      <a:pos x="8" y="25"/>
                    </a:cxn>
                    <a:cxn ang="0">
                      <a:pos x="23" y="29"/>
                    </a:cxn>
                    <a:cxn ang="0">
                      <a:pos x="38" y="46"/>
                    </a:cxn>
                    <a:cxn ang="0">
                      <a:pos x="81" y="40"/>
                    </a:cxn>
                    <a:cxn ang="0">
                      <a:pos x="82" y="20"/>
                    </a:cxn>
                    <a:cxn ang="0">
                      <a:pos x="50" y="4"/>
                    </a:cxn>
                    <a:cxn ang="0">
                      <a:pos x="17" y="0"/>
                    </a:cxn>
                  </a:cxnLst>
                  <a:rect l="0" t="0" r="r" b="b"/>
                  <a:pathLst>
                    <a:path w="82" h="46">
                      <a:moveTo>
                        <a:pt x="17" y="0"/>
                      </a:moveTo>
                      <a:lnTo>
                        <a:pt x="0" y="15"/>
                      </a:lnTo>
                      <a:lnTo>
                        <a:pt x="8" y="25"/>
                      </a:lnTo>
                      <a:lnTo>
                        <a:pt x="23" y="29"/>
                      </a:lnTo>
                      <a:lnTo>
                        <a:pt x="38" y="46"/>
                      </a:lnTo>
                      <a:lnTo>
                        <a:pt x="81" y="40"/>
                      </a:lnTo>
                      <a:lnTo>
                        <a:pt x="82" y="20"/>
                      </a:lnTo>
                      <a:lnTo>
                        <a:pt x="50" y="4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4B4B4B"/>
                  </a:solidFill>
                  <a:headEnd/>
                  <a:tailEnd/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/>
              </p:spPr>
              <p:txBody>
                <a:bodyPr wrap="none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67" b="0" i="0" u="dottedHeavy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  <p:sp>
            <p:nvSpPr>
              <p:cNvPr id="334" name="Freeform 392"/>
              <p:cNvSpPr>
                <a:spLocks noChangeArrowheads="1"/>
              </p:cNvSpPr>
              <p:nvPr/>
            </p:nvSpPr>
            <p:spPr bwMode="auto">
              <a:xfrm>
                <a:off x="642408" y="1385817"/>
                <a:ext cx="1727200" cy="1524000"/>
              </a:xfrm>
              <a:custGeom>
                <a:avLst/>
                <a:gdLst/>
                <a:ahLst/>
                <a:cxnLst>
                  <a:cxn ang="0">
                    <a:pos x="130" y="93"/>
                  </a:cxn>
                  <a:cxn ang="0">
                    <a:pos x="293" y="0"/>
                  </a:cxn>
                  <a:cxn ang="0">
                    <a:pos x="370" y="16"/>
                  </a:cxn>
                  <a:cxn ang="0">
                    <a:pos x="408" y="47"/>
                  </a:cxn>
                  <a:cxn ang="0">
                    <a:pos x="560" y="57"/>
                  </a:cxn>
                  <a:cxn ang="0">
                    <a:pos x="564" y="366"/>
                  </a:cxn>
                  <a:cxn ang="0">
                    <a:pos x="614" y="375"/>
                  </a:cxn>
                  <a:cxn ang="0">
                    <a:pos x="638" y="412"/>
                  </a:cxn>
                  <a:cxn ang="0">
                    <a:pos x="673" y="400"/>
                  </a:cxn>
                  <a:cxn ang="0">
                    <a:pos x="747" y="483"/>
                  </a:cxn>
                  <a:cxn ang="0">
                    <a:pos x="810" y="522"/>
                  </a:cxn>
                  <a:cxn ang="0">
                    <a:pos x="808" y="555"/>
                  </a:cxn>
                  <a:cxn ang="0">
                    <a:pos x="727" y="559"/>
                  </a:cxn>
                  <a:cxn ang="0">
                    <a:pos x="692" y="457"/>
                  </a:cxn>
                  <a:cxn ang="0">
                    <a:pos x="441" y="356"/>
                  </a:cxn>
                  <a:cxn ang="0">
                    <a:pos x="448" y="388"/>
                  </a:cxn>
                  <a:cxn ang="0">
                    <a:pos x="391" y="429"/>
                  </a:cxn>
                  <a:cxn ang="0">
                    <a:pos x="381" y="413"/>
                  </a:cxn>
                  <a:cxn ang="0">
                    <a:pos x="366" y="413"/>
                  </a:cxn>
                  <a:cxn ang="0">
                    <a:pos x="321" y="499"/>
                  </a:cxn>
                  <a:cxn ang="0">
                    <a:pos x="179" y="584"/>
                  </a:cxn>
                  <a:cxn ang="0">
                    <a:pos x="40" y="624"/>
                  </a:cxn>
                  <a:cxn ang="0">
                    <a:pos x="0" y="618"/>
                  </a:cxn>
                  <a:cxn ang="0">
                    <a:pos x="160" y="546"/>
                  </a:cxn>
                  <a:cxn ang="0">
                    <a:pos x="179" y="546"/>
                  </a:cxn>
                  <a:cxn ang="0">
                    <a:pos x="239" y="490"/>
                  </a:cxn>
                  <a:cxn ang="0">
                    <a:pos x="264" y="489"/>
                  </a:cxn>
                  <a:cxn ang="0">
                    <a:pos x="303" y="446"/>
                  </a:cxn>
                  <a:cxn ang="0">
                    <a:pos x="290" y="426"/>
                  </a:cxn>
                  <a:cxn ang="0">
                    <a:pos x="204" y="436"/>
                  </a:cxn>
                  <a:cxn ang="0">
                    <a:pos x="146" y="330"/>
                  </a:cxn>
                  <a:cxn ang="0">
                    <a:pos x="179" y="282"/>
                  </a:cxn>
                  <a:cxn ang="0">
                    <a:pos x="233" y="265"/>
                  </a:cxn>
                  <a:cxn ang="0">
                    <a:pos x="213" y="223"/>
                  </a:cxn>
                  <a:cxn ang="0">
                    <a:pos x="158" y="242"/>
                  </a:cxn>
                  <a:cxn ang="0">
                    <a:pos x="115" y="182"/>
                  </a:cxn>
                  <a:cxn ang="0">
                    <a:pos x="162" y="167"/>
                  </a:cxn>
                  <a:cxn ang="0">
                    <a:pos x="204" y="184"/>
                  </a:cxn>
                  <a:cxn ang="0">
                    <a:pos x="224" y="175"/>
                  </a:cxn>
                  <a:cxn ang="0">
                    <a:pos x="188" y="122"/>
                  </a:cxn>
                  <a:cxn ang="0">
                    <a:pos x="127" y="119"/>
                  </a:cxn>
                  <a:cxn ang="0">
                    <a:pos x="130" y="93"/>
                  </a:cxn>
                </a:cxnLst>
                <a:rect l="0" t="0" r="r" b="b"/>
                <a:pathLst>
                  <a:path w="810" h="624">
                    <a:moveTo>
                      <a:pt x="130" y="93"/>
                    </a:moveTo>
                    <a:lnTo>
                      <a:pt x="293" y="0"/>
                    </a:lnTo>
                    <a:lnTo>
                      <a:pt x="370" y="16"/>
                    </a:lnTo>
                    <a:lnTo>
                      <a:pt x="408" y="47"/>
                    </a:lnTo>
                    <a:lnTo>
                      <a:pt x="560" y="57"/>
                    </a:lnTo>
                    <a:lnTo>
                      <a:pt x="564" y="366"/>
                    </a:lnTo>
                    <a:lnTo>
                      <a:pt x="614" y="375"/>
                    </a:lnTo>
                    <a:lnTo>
                      <a:pt x="638" y="412"/>
                    </a:lnTo>
                    <a:lnTo>
                      <a:pt x="673" y="400"/>
                    </a:lnTo>
                    <a:lnTo>
                      <a:pt x="747" y="483"/>
                    </a:lnTo>
                    <a:lnTo>
                      <a:pt x="810" y="522"/>
                    </a:lnTo>
                    <a:lnTo>
                      <a:pt x="808" y="555"/>
                    </a:lnTo>
                    <a:lnTo>
                      <a:pt x="727" y="559"/>
                    </a:lnTo>
                    <a:lnTo>
                      <a:pt x="692" y="457"/>
                    </a:lnTo>
                    <a:lnTo>
                      <a:pt x="441" y="356"/>
                    </a:lnTo>
                    <a:lnTo>
                      <a:pt x="448" y="388"/>
                    </a:lnTo>
                    <a:lnTo>
                      <a:pt x="391" y="429"/>
                    </a:lnTo>
                    <a:lnTo>
                      <a:pt x="381" y="413"/>
                    </a:lnTo>
                    <a:lnTo>
                      <a:pt x="366" y="413"/>
                    </a:lnTo>
                    <a:lnTo>
                      <a:pt x="321" y="499"/>
                    </a:lnTo>
                    <a:lnTo>
                      <a:pt x="179" y="584"/>
                    </a:lnTo>
                    <a:lnTo>
                      <a:pt x="40" y="624"/>
                    </a:lnTo>
                    <a:lnTo>
                      <a:pt x="0" y="618"/>
                    </a:lnTo>
                    <a:lnTo>
                      <a:pt x="160" y="546"/>
                    </a:lnTo>
                    <a:lnTo>
                      <a:pt x="179" y="546"/>
                    </a:lnTo>
                    <a:lnTo>
                      <a:pt x="239" y="490"/>
                    </a:lnTo>
                    <a:lnTo>
                      <a:pt x="264" y="489"/>
                    </a:lnTo>
                    <a:lnTo>
                      <a:pt x="303" y="446"/>
                    </a:lnTo>
                    <a:lnTo>
                      <a:pt x="290" y="426"/>
                    </a:lnTo>
                    <a:lnTo>
                      <a:pt x="204" y="436"/>
                    </a:lnTo>
                    <a:lnTo>
                      <a:pt x="146" y="330"/>
                    </a:lnTo>
                    <a:lnTo>
                      <a:pt x="179" y="282"/>
                    </a:lnTo>
                    <a:lnTo>
                      <a:pt x="233" y="265"/>
                    </a:lnTo>
                    <a:lnTo>
                      <a:pt x="213" y="223"/>
                    </a:lnTo>
                    <a:lnTo>
                      <a:pt x="158" y="242"/>
                    </a:lnTo>
                    <a:lnTo>
                      <a:pt x="115" y="182"/>
                    </a:lnTo>
                    <a:lnTo>
                      <a:pt x="162" y="167"/>
                    </a:lnTo>
                    <a:lnTo>
                      <a:pt x="204" y="184"/>
                    </a:lnTo>
                    <a:lnTo>
                      <a:pt x="224" y="175"/>
                    </a:lnTo>
                    <a:lnTo>
                      <a:pt x="188" y="122"/>
                    </a:lnTo>
                    <a:lnTo>
                      <a:pt x="127" y="119"/>
                    </a:lnTo>
                    <a:lnTo>
                      <a:pt x="130" y="93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35" name="Freeform 393"/>
              <p:cNvSpPr>
                <a:spLocks noChangeArrowheads="1"/>
              </p:cNvSpPr>
              <p:nvPr/>
            </p:nvSpPr>
            <p:spPr bwMode="auto">
              <a:xfrm>
                <a:off x="9271157" y="3051028"/>
                <a:ext cx="173567" cy="22648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9" y="0"/>
                  </a:cxn>
                  <a:cxn ang="0">
                    <a:pos x="56" y="23"/>
                  </a:cxn>
                  <a:cxn ang="0">
                    <a:pos x="56" y="46"/>
                  </a:cxn>
                  <a:cxn ang="0">
                    <a:pos x="81" y="64"/>
                  </a:cxn>
                  <a:cxn ang="0">
                    <a:pos x="82" y="95"/>
                  </a:cxn>
                  <a:cxn ang="0">
                    <a:pos x="40" y="107"/>
                  </a:cxn>
                  <a:cxn ang="0">
                    <a:pos x="0" y="7"/>
                  </a:cxn>
                </a:cxnLst>
                <a:rect l="0" t="0" r="r" b="b"/>
                <a:pathLst>
                  <a:path w="82" h="107">
                    <a:moveTo>
                      <a:pt x="0" y="7"/>
                    </a:moveTo>
                    <a:lnTo>
                      <a:pt x="19" y="0"/>
                    </a:lnTo>
                    <a:lnTo>
                      <a:pt x="56" y="23"/>
                    </a:lnTo>
                    <a:lnTo>
                      <a:pt x="56" y="46"/>
                    </a:lnTo>
                    <a:lnTo>
                      <a:pt x="81" y="64"/>
                    </a:lnTo>
                    <a:lnTo>
                      <a:pt x="82" y="95"/>
                    </a:lnTo>
                    <a:lnTo>
                      <a:pt x="40" y="10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36" name="Text Box 78"/>
              <p:cNvSpPr txBox="1">
                <a:spLocks noChangeArrowheads="1"/>
              </p:cNvSpPr>
              <p:nvPr/>
            </p:nvSpPr>
            <p:spPr bwMode="auto">
              <a:xfrm>
                <a:off x="10159998" y="23833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>
                <a:defPPr>
                  <a:defRPr lang="en-US"/>
                </a:defPPr>
                <a:lvl1pPr marR="0" lvl="0" indent="0" algn="ctr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r>
                  <a:rPr lang="en-US" dirty="0"/>
                  <a:t> RI</a:t>
                </a:r>
              </a:p>
            </p:txBody>
          </p:sp>
          <p:sp>
            <p:nvSpPr>
              <p:cNvPr id="337" name="Text Box 83"/>
              <p:cNvSpPr txBox="1">
                <a:spLocks noChangeArrowheads="1"/>
              </p:cNvSpPr>
              <p:nvPr/>
            </p:nvSpPr>
            <p:spPr bwMode="auto">
              <a:xfrm>
                <a:off x="1352936" y="18245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AK</a:t>
                </a:r>
              </a:p>
            </p:txBody>
          </p:sp>
          <p:sp>
            <p:nvSpPr>
              <p:cNvPr id="338" name="Text Box 84"/>
              <p:cNvSpPr txBox="1">
                <a:spLocks noChangeArrowheads="1"/>
              </p:cNvSpPr>
              <p:nvPr/>
            </p:nvSpPr>
            <p:spPr bwMode="auto">
              <a:xfrm>
                <a:off x="3454399" y="16721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WA</a:t>
                </a:r>
              </a:p>
            </p:txBody>
          </p:sp>
          <p:sp>
            <p:nvSpPr>
              <p:cNvPr id="339" name="Text Box 85"/>
              <p:cNvSpPr txBox="1">
                <a:spLocks noChangeArrowheads="1"/>
              </p:cNvSpPr>
              <p:nvPr/>
            </p:nvSpPr>
            <p:spPr bwMode="auto">
              <a:xfrm>
                <a:off x="3251199" y="22817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OR</a:t>
                </a:r>
              </a:p>
            </p:txBody>
          </p:sp>
          <p:sp>
            <p:nvSpPr>
              <p:cNvPr id="340" name="Text Box 86"/>
              <p:cNvSpPr txBox="1">
                <a:spLocks noChangeArrowheads="1"/>
              </p:cNvSpPr>
              <p:nvPr/>
            </p:nvSpPr>
            <p:spPr bwMode="auto">
              <a:xfrm>
                <a:off x="2844799" y="30945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CA</a:t>
                </a:r>
              </a:p>
            </p:txBody>
          </p:sp>
          <p:sp>
            <p:nvSpPr>
              <p:cNvPr id="341" name="Text Box 87"/>
              <p:cNvSpPr txBox="1">
                <a:spLocks noChangeArrowheads="1"/>
              </p:cNvSpPr>
              <p:nvPr/>
            </p:nvSpPr>
            <p:spPr bwMode="auto">
              <a:xfrm>
                <a:off x="4876799" y="17737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MT</a:t>
                </a:r>
              </a:p>
            </p:txBody>
          </p:sp>
          <p:sp>
            <p:nvSpPr>
              <p:cNvPr id="342" name="Text Box 88"/>
              <p:cNvSpPr txBox="1">
                <a:spLocks noChangeArrowheads="1"/>
              </p:cNvSpPr>
              <p:nvPr/>
            </p:nvSpPr>
            <p:spPr bwMode="auto">
              <a:xfrm>
                <a:off x="4063999" y="24849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ID</a:t>
                </a:r>
              </a:p>
            </p:txBody>
          </p:sp>
          <p:sp>
            <p:nvSpPr>
              <p:cNvPr id="343" name="Text Box 89"/>
              <p:cNvSpPr txBox="1">
                <a:spLocks noChangeArrowheads="1"/>
              </p:cNvSpPr>
              <p:nvPr/>
            </p:nvSpPr>
            <p:spPr bwMode="auto">
              <a:xfrm>
                <a:off x="4876799" y="2688103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WY</a:t>
                </a:r>
              </a:p>
            </p:txBody>
          </p:sp>
          <p:sp>
            <p:nvSpPr>
              <p:cNvPr id="344" name="Text Box 90"/>
              <p:cNvSpPr txBox="1">
                <a:spLocks noChangeArrowheads="1"/>
              </p:cNvSpPr>
              <p:nvPr/>
            </p:nvSpPr>
            <p:spPr bwMode="auto">
              <a:xfrm>
                <a:off x="5994399" y="3094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NE</a:t>
                </a:r>
              </a:p>
            </p:txBody>
          </p:sp>
          <p:sp>
            <p:nvSpPr>
              <p:cNvPr id="345" name="Text Box 91"/>
              <p:cNvSpPr txBox="1">
                <a:spLocks noChangeArrowheads="1"/>
              </p:cNvSpPr>
              <p:nvPr/>
            </p:nvSpPr>
            <p:spPr bwMode="auto">
              <a:xfrm>
                <a:off x="3555999" y="31961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NV</a:t>
                </a:r>
              </a:p>
            </p:txBody>
          </p:sp>
          <p:sp>
            <p:nvSpPr>
              <p:cNvPr id="346" name="Text Box 92"/>
              <p:cNvSpPr txBox="1">
                <a:spLocks noChangeArrowheads="1"/>
              </p:cNvSpPr>
              <p:nvPr/>
            </p:nvSpPr>
            <p:spPr bwMode="auto">
              <a:xfrm>
                <a:off x="4978399" y="43137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NM</a:t>
                </a:r>
              </a:p>
            </p:txBody>
          </p:sp>
          <p:sp>
            <p:nvSpPr>
              <p:cNvPr id="347" name="Text Box 93"/>
              <p:cNvSpPr txBox="1">
                <a:spLocks noChangeArrowheads="1"/>
              </p:cNvSpPr>
              <p:nvPr/>
            </p:nvSpPr>
            <p:spPr bwMode="auto">
              <a:xfrm>
                <a:off x="6095999" y="49233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TX</a:t>
                </a:r>
              </a:p>
            </p:txBody>
          </p:sp>
          <p:sp>
            <p:nvSpPr>
              <p:cNvPr id="348" name="Text Box 94"/>
              <p:cNvSpPr txBox="1">
                <a:spLocks noChangeArrowheads="1"/>
              </p:cNvSpPr>
              <p:nvPr/>
            </p:nvSpPr>
            <p:spPr bwMode="auto">
              <a:xfrm>
                <a:off x="7010400" y="42121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AR</a:t>
                </a:r>
              </a:p>
            </p:txBody>
          </p:sp>
          <p:sp>
            <p:nvSpPr>
              <p:cNvPr id="349" name="Text Box 95"/>
              <p:cNvSpPr txBox="1">
                <a:spLocks noChangeArrowheads="1"/>
              </p:cNvSpPr>
              <p:nvPr/>
            </p:nvSpPr>
            <p:spPr bwMode="auto">
              <a:xfrm>
                <a:off x="7924799" y="40089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TN</a:t>
                </a:r>
              </a:p>
            </p:txBody>
          </p:sp>
          <p:sp>
            <p:nvSpPr>
              <p:cNvPr id="350" name="Text Box 96"/>
              <p:cNvSpPr txBox="1">
                <a:spLocks noChangeArrowheads="1"/>
              </p:cNvSpPr>
              <p:nvPr/>
            </p:nvSpPr>
            <p:spPr bwMode="auto">
              <a:xfrm>
                <a:off x="9651999" y="16721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ME</a:t>
                </a:r>
              </a:p>
            </p:txBody>
          </p:sp>
          <p:sp>
            <p:nvSpPr>
              <p:cNvPr id="351" name="Text Box 97"/>
              <p:cNvSpPr txBox="1">
                <a:spLocks noChangeArrowheads="1"/>
              </p:cNvSpPr>
              <p:nvPr/>
            </p:nvSpPr>
            <p:spPr bwMode="auto">
              <a:xfrm>
                <a:off x="9143999" y="16721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VT</a:t>
                </a:r>
              </a:p>
            </p:txBody>
          </p:sp>
          <p:sp>
            <p:nvSpPr>
              <p:cNvPr id="352" name="Text Box 98"/>
              <p:cNvSpPr txBox="1">
                <a:spLocks noChangeArrowheads="1"/>
              </p:cNvSpPr>
              <p:nvPr/>
            </p:nvSpPr>
            <p:spPr bwMode="auto">
              <a:xfrm>
                <a:off x="9143999" y="22817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NY</a:t>
                </a:r>
              </a:p>
            </p:txBody>
          </p:sp>
          <p:sp>
            <p:nvSpPr>
              <p:cNvPr id="353" name="Text Box 99"/>
              <p:cNvSpPr txBox="1">
                <a:spLocks noChangeArrowheads="1"/>
              </p:cNvSpPr>
              <p:nvPr/>
            </p:nvSpPr>
            <p:spPr bwMode="auto">
              <a:xfrm>
                <a:off x="8839199" y="52281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FL</a:t>
                </a:r>
              </a:p>
            </p:txBody>
          </p:sp>
          <p:sp>
            <p:nvSpPr>
              <p:cNvPr id="354" name="Text Box 100"/>
              <p:cNvSpPr txBox="1">
                <a:spLocks noChangeArrowheads="1"/>
              </p:cNvSpPr>
              <p:nvPr/>
            </p:nvSpPr>
            <p:spPr bwMode="auto">
              <a:xfrm>
                <a:off x="8432800" y="4516906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GA</a:t>
                </a:r>
              </a:p>
            </p:txBody>
          </p:sp>
          <p:sp>
            <p:nvSpPr>
              <p:cNvPr id="355" name="Text Box 101"/>
              <p:cNvSpPr txBox="1">
                <a:spLocks noChangeArrowheads="1"/>
              </p:cNvSpPr>
              <p:nvPr/>
            </p:nvSpPr>
            <p:spPr bwMode="auto">
              <a:xfrm>
                <a:off x="7924799" y="4516906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AL</a:t>
                </a:r>
              </a:p>
            </p:txBody>
          </p:sp>
          <p:sp>
            <p:nvSpPr>
              <p:cNvPr id="356" name="Text Box 102"/>
              <p:cNvSpPr txBox="1">
                <a:spLocks noChangeArrowheads="1"/>
              </p:cNvSpPr>
              <p:nvPr/>
            </p:nvSpPr>
            <p:spPr bwMode="auto">
              <a:xfrm>
                <a:off x="8940799" y="38057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NC</a:t>
                </a:r>
              </a:p>
            </p:txBody>
          </p:sp>
          <p:sp>
            <p:nvSpPr>
              <p:cNvPr id="357" name="Text Box 103"/>
              <p:cNvSpPr txBox="1">
                <a:spLocks noChangeArrowheads="1"/>
              </p:cNvSpPr>
              <p:nvPr/>
            </p:nvSpPr>
            <p:spPr bwMode="auto">
              <a:xfrm>
                <a:off x="8940799" y="33993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VA</a:t>
                </a:r>
              </a:p>
            </p:txBody>
          </p:sp>
          <p:sp>
            <p:nvSpPr>
              <p:cNvPr id="358" name="Text Box 104"/>
              <p:cNvSpPr txBox="1">
                <a:spLocks noChangeArrowheads="1"/>
              </p:cNvSpPr>
              <p:nvPr/>
            </p:nvSpPr>
            <p:spPr bwMode="auto">
              <a:xfrm>
                <a:off x="7924799" y="2586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MI</a:t>
                </a:r>
              </a:p>
            </p:txBody>
          </p:sp>
          <p:sp>
            <p:nvSpPr>
              <p:cNvPr id="359" name="Text Box 105"/>
              <p:cNvSpPr txBox="1">
                <a:spLocks noChangeArrowheads="1"/>
              </p:cNvSpPr>
              <p:nvPr/>
            </p:nvSpPr>
            <p:spPr bwMode="auto">
              <a:xfrm>
                <a:off x="8839199" y="27897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PA</a:t>
                </a:r>
              </a:p>
            </p:txBody>
          </p:sp>
          <p:sp>
            <p:nvSpPr>
              <p:cNvPr id="360" name="Text Box 106"/>
              <p:cNvSpPr txBox="1">
                <a:spLocks noChangeArrowheads="1"/>
              </p:cNvSpPr>
              <p:nvPr/>
            </p:nvSpPr>
            <p:spPr bwMode="auto">
              <a:xfrm>
                <a:off x="9448799" y="27897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NJ</a:t>
                </a:r>
              </a:p>
            </p:txBody>
          </p:sp>
          <p:sp>
            <p:nvSpPr>
              <p:cNvPr id="361" name="Text Box 107"/>
              <p:cNvSpPr txBox="1">
                <a:spLocks noChangeArrowheads="1"/>
              </p:cNvSpPr>
              <p:nvPr/>
            </p:nvSpPr>
            <p:spPr bwMode="auto">
              <a:xfrm>
                <a:off x="9550399" y="3094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</a:t>
                </a:r>
                <a:r>
                  <a:rPr lang="en-US" sz="1067" b="1" kern="0" dirty="0">
                    <a:solidFill>
                      <a:srgbClr val="0039A6"/>
                    </a:solidFill>
                    <a:latin typeface="Arial" charset="0"/>
                    <a:cs typeface="Arial" charset="0"/>
                  </a:rPr>
                  <a:t>DE</a:t>
                </a:r>
              </a:p>
            </p:txBody>
          </p:sp>
          <p:sp>
            <p:nvSpPr>
              <p:cNvPr id="362" name="Text Box 108"/>
              <p:cNvSpPr txBox="1">
                <a:spLocks noChangeArrowheads="1"/>
              </p:cNvSpPr>
              <p:nvPr/>
            </p:nvSpPr>
            <p:spPr bwMode="auto">
              <a:xfrm>
                <a:off x="9347199" y="14689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NH</a:t>
                </a:r>
              </a:p>
            </p:txBody>
          </p:sp>
          <p:sp>
            <p:nvSpPr>
              <p:cNvPr id="363" name="Text Box 109"/>
              <p:cNvSpPr txBox="1">
                <a:spLocks noChangeArrowheads="1"/>
              </p:cNvSpPr>
              <p:nvPr/>
            </p:nvSpPr>
            <p:spPr bwMode="auto">
              <a:xfrm>
                <a:off x="10058398" y="2586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CT</a:t>
                </a:r>
              </a:p>
            </p:txBody>
          </p:sp>
          <p:sp>
            <p:nvSpPr>
              <p:cNvPr id="364" name="Text Box 110"/>
              <p:cNvSpPr txBox="1">
                <a:spLocks noChangeArrowheads="1"/>
              </p:cNvSpPr>
              <p:nvPr/>
            </p:nvSpPr>
            <p:spPr bwMode="auto">
              <a:xfrm>
                <a:off x="10058399" y="21801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MA</a:t>
                </a:r>
              </a:p>
            </p:txBody>
          </p:sp>
          <p:sp>
            <p:nvSpPr>
              <p:cNvPr id="365" name="Text Box 111"/>
              <p:cNvSpPr txBox="1">
                <a:spLocks noChangeArrowheads="1"/>
              </p:cNvSpPr>
              <p:nvPr/>
            </p:nvSpPr>
            <p:spPr bwMode="auto">
              <a:xfrm>
                <a:off x="1727199" y="3251138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HI</a:t>
                </a:r>
              </a:p>
            </p:txBody>
          </p:sp>
          <p:sp>
            <p:nvSpPr>
              <p:cNvPr id="366" name="Text Box 112"/>
              <p:cNvSpPr txBox="1">
                <a:spLocks noChangeArrowheads="1"/>
              </p:cNvSpPr>
              <p:nvPr/>
            </p:nvSpPr>
            <p:spPr bwMode="auto">
              <a:xfrm>
                <a:off x="4165600" y="43137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AZ</a:t>
                </a:r>
              </a:p>
            </p:txBody>
          </p:sp>
          <p:sp>
            <p:nvSpPr>
              <p:cNvPr id="367" name="Text Box 113"/>
              <p:cNvSpPr txBox="1">
                <a:spLocks noChangeArrowheads="1"/>
              </p:cNvSpPr>
              <p:nvPr/>
            </p:nvSpPr>
            <p:spPr bwMode="auto">
              <a:xfrm>
                <a:off x="7035799" y="4828056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LA</a:t>
                </a:r>
              </a:p>
            </p:txBody>
          </p:sp>
          <p:sp>
            <p:nvSpPr>
              <p:cNvPr id="368" name="Text Box 114"/>
              <p:cNvSpPr txBox="1">
                <a:spLocks noChangeArrowheads="1"/>
              </p:cNvSpPr>
              <p:nvPr/>
            </p:nvSpPr>
            <p:spPr bwMode="auto">
              <a:xfrm>
                <a:off x="6299199" y="42121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OK</a:t>
                </a:r>
              </a:p>
            </p:txBody>
          </p:sp>
          <p:sp>
            <p:nvSpPr>
              <p:cNvPr id="369" name="Text Box 115"/>
              <p:cNvSpPr txBox="1">
                <a:spLocks noChangeArrowheads="1"/>
              </p:cNvSpPr>
              <p:nvPr/>
            </p:nvSpPr>
            <p:spPr bwMode="auto">
              <a:xfrm>
                <a:off x="6197599" y="3602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KS</a:t>
                </a:r>
              </a:p>
            </p:txBody>
          </p:sp>
          <p:sp>
            <p:nvSpPr>
              <p:cNvPr id="370" name="Text Box 116"/>
              <p:cNvSpPr txBox="1">
                <a:spLocks noChangeArrowheads="1"/>
              </p:cNvSpPr>
              <p:nvPr/>
            </p:nvSpPr>
            <p:spPr bwMode="auto">
              <a:xfrm>
                <a:off x="5079999" y="3602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CO</a:t>
                </a:r>
              </a:p>
            </p:txBody>
          </p:sp>
          <p:sp>
            <p:nvSpPr>
              <p:cNvPr id="371" name="Text Box 117"/>
              <p:cNvSpPr txBox="1">
                <a:spLocks noChangeArrowheads="1"/>
              </p:cNvSpPr>
              <p:nvPr/>
            </p:nvSpPr>
            <p:spPr bwMode="auto">
              <a:xfrm>
                <a:off x="4267199" y="33993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UT</a:t>
                </a:r>
              </a:p>
            </p:txBody>
          </p:sp>
          <p:sp>
            <p:nvSpPr>
              <p:cNvPr id="372" name="Text Box 118"/>
              <p:cNvSpPr txBox="1">
                <a:spLocks noChangeArrowheads="1"/>
              </p:cNvSpPr>
              <p:nvPr/>
            </p:nvSpPr>
            <p:spPr bwMode="auto">
              <a:xfrm>
                <a:off x="5892798" y="24849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SD</a:t>
                </a:r>
              </a:p>
            </p:txBody>
          </p:sp>
          <p:sp>
            <p:nvSpPr>
              <p:cNvPr id="373" name="Text Box 120"/>
              <p:cNvSpPr txBox="1">
                <a:spLocks noChangeArrowheads="1"/>
              </p:cNvSpPr>
              <p:nvPr/>
            </p:nvSpPr>
            <p:spPr bwMode="auto">
              <a:xfrm>
                <a:off x="6603999" y="18753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MN</a:t>
                </a:r>
              </a:p>
            </p:txBody>
          </p:sp>
          <p:sp>
            <p:nvSpPr>
              <p:cNvPr id="374" name="Text Box 121"/>
              <p:cNvSpPr txBox="1">
                <a:spLocks noChangeArrowheads="1"/>
              </p:cNvSpPr>
              <p:nvPr/>
            </p:nvSpPr>
            <p:spPr bwMode="auto">
              <a:xfrm>
                <a:off x="7213599" y="23833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WI</a:t>
                </a:r>
              </a:p>
            </p:txBody>
          </p:sp>
          <p:sp>
            <p:nvSpPr>
              <p:cNvPr id="375" name="Text Box 122"/>
              <p:cNvSpPr txBox="1">
                <a:spLocks noChangeArrowheads="1"/>
              </p:cNvSpPr>
              <p:nvPr/>
            </p:nvSpPr>
            <p:spPr bwMode="auto">
              <a:xfrm>
                <a:off x="6705600" y="2891303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IA</a:t>
                </a:r>
              </a:p>
            </p:txBody>
          </p:sp>
          <p:sp>
            <p:nvSpPr>
              <p:cNvPr id="376" name="Text Box 123"/>
              <p:cNvSpPr txBox="1">
                <a:spLocks noChangeArrowheads="1"/>
              </p:cNvSpPr>
              <p:nvPr/>
            </p:nvSpPr>
            <p:spPr bwMode="auto">
              <a:xfrm>
                <a:off x="6908800" y="36025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MO</a:t>
                </a:r>
              </a:p>
            </p:txBody>
          </p:sp>
          <p:sp>
            <p:nvSpPr>
              <p:cNvPr id="377" name="Text Box 124"/>
              <p:cNvSpPr txBox="1">
                <a:spLocks noChangeArrowheads="1"/>
              </p:cNvSpPr>
              <p:nvPr/>
            </p:nvSpPr>
            <p:spPr bwMode="auto">
              <a:xfrm>
                <a:off x="7416799" y="32977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IL</a:t>
                </a:r>
              </a:p>
            </p:txBody>
          </p:sp>
          <p:sp>
            <p:nvSpPr>
              <p:cNvPr id="378" name="Text Box 125"/>
              <p:cNvSpPr txBox="1">
                <a:spLocks noChangeArrowheads="1"/>
              </p:cNvSpPr>
              <p:nvPr/>
            </p:nvSpPr>
            <p:spPr bwMode="auto">
              <a:xfrm>
                <a:off x="8534399" y="32977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>
                <a:defPPr>
                  <a:defRPr lang="en-US"/>
                </a:defPPr>
                <a:lvl1pPr marR="0" lvl="0" indent="0" algn="ctr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r>
                  <a:rPr lang="en-US" dirty="0"/>
                  <a:t>WV</a:t>
                </a:r>
              </a:p>
            </p:txBody>
          </p:sp>
          <p:sp>
            <p:nvSpPr>
              <p:cNvPr id="379" name="Text Box 126"/>
              <p:cNvSpPr txBox="1">
                <a:spLocks noChangeArrowheads="1"/>
              </p:cNvSpPr>
              <p:nvPr/>
            </p:nvSpPr>
            <p:spPr bwMode="auto">
              <a:xfrm>
                <a:off x="7416799" y="4516906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MS</a:t>
                </a:r>
              </a:p>
            </p:txBody>
          </p:sp>
          <p:sp>
            <p:nvSpPr>
              <p:cNvPr id="380" name="Text Box 127"/>
              <p:cNvSpPr txBox="1">
                <a:spLocks noChangeArrowheads="1"/>
              </p:cNvSpPr>
              <p:nvPr/>
            </p:nvSpPr>
            <p:spPr bwMode="auto">
              <a:xfrm>
                <a:off x="8127999" y="3602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KY</a:t>
                </a:r>
              </a:p>
            </p:txBody>
          </p:sp>
          <p:sp>
            <p:nvSpPr>
              <p:cNvPr id="381" name="Text Box 128"/>
              <p:cNvSpPr txBox="1">
                <a:spLocks noChangeArrowheads="1"/>
              </p:cNvSpPr>
              <p:nvPr/>
            </p:nvSpPr>
            <p:spPr bwMode="auto">
              <a:xfrm>
                <a:off x="8229599" y="29929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OH</a:t>
                </a:r>
              </a:p>
            </p:txBody>
          </p:sp>
          <p:sp>
            <p:nvSpPr>
              <p:cNvPr id="382" name="Text Box 129"/>
              <p:cNvSpPr txBox="1">
                <a:spLocks noChangeArrowheads="1"/>
              </p:cNvSpPr>
              <p:nvPr/>
            </p:nvSpPr>
            <p:spPr bwMode="auto">
              <a:xfrm>
                <a:off x="7823199" y="31961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IN</a:t>
                </a:r>
              </a:p>
            </p:txBody>
          </p:sp>
          <p:sp>
            <p:nvSpPr>
              <p:cNvPr id="383" name="Line 131"/>
              <p:cNvSpPr>
                <a:spLocks noChangeShapeType="1"/>
              </p:cNvSpPr>
              <p:nvPr/>
            </p:nvSpPr>
            <p:spPr bwMode="auto">
              <a:xfrm flipV="1">
                <a:off x="9753600" y="2281704"/>
                <a:ext cx="304800" cy="10160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4" name="Line 132"/>
              <p:cNvSpPr>
                <a:spLocks noChangeShapeType="1"/>
              </p:cNvSpPr>
              <p:nvPr/>
            </p:nvSpPr>
            <p:spPr bwMode="auto">
              <a:xfrm flipH="1" flipV="1">
                <a:off x="9753600" y="2484904"/>
                <a:ext cx="304800" cy="101600"/>
              </a:xfrm>
              <a:prstGeom prst="line">
                <a:avLst/>
              </a:prstGeom>
              <a:solidFill>
                <a:srgbClr val="FFC00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5" name="Line 133"/>
              <p:cNvSpPr>
                <a:spLocks noChangeShapeType="1"/>
              </p:cNvSpPr>
              <p:nvPr/>
            </p:nvSpPr>
            <p:spPr bwMode="auto">
              <a:xfrm flipV="1">
                <a:off x="9347200" y="2891304"/>
                <a:ext cx="101600" cy="0"/>
              </a:xfrm>
              <a:prstGeom prst="line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6" name="Line 134"/>
              <p:cNvSpPr>
                <a:spLocks noChangeShapeType="1"/>
              </p:cNvSpPr>
              <p:nvPr/>
            </p:nvSpPr>
            <p:spPr bwMode="auto">
              <a:xfrm>
                <a:off x="9855200" y="2484904"/>
                <a:ext cx="304800" cy="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7" name="Line 135"/>
              <p:cNvSpPr>
                <a:spLocks noChangeShapeType="1"/>
              </p:cNvSpPr>
              <p:nvPr/>
            </p:nvSpPr>
            <p:spPr bwMode="auto">
              <a:xfrm flipH="1" flipV="1">
                <a:off x="9347200" y="1773704"/>
                <a:ext cx="101600" cy="20320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8" name="Line 136"/>
              <p:cNvSpPr>
                <a:spLocks noChangeShapeType="1"/>
              </p:cNvSpPr>
              <p:nvPr/>
            </p:nvSpPr>
            <p:spPr bwMode="auto">
              <a:xfrm>
                <a:off x="9550400" y="1672104"/>
                <a:ext cx="101600" cy="30480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9" name="Line 137"/>
              <p:cNvSpPr>
                <a:spLocks noChangeShapeType="1"/>
              </p:cNvSpPr>
              <p:nvPr/>
            </p:nvSpPr>
            <p:spPr bwMode="auto">
              <a:xfrm>
                <a:off x="9347200" y="3094504"/>
                <a:ext cx="203200" cy="101600"/>
              </a:xfrm>
              <a:prstGeom prst="line">
                <a:avLst/>
              </a:prstGeom>
              <a:solidFill>
                <a:srgbClr val="CA813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90" name="Text Box 138"/>
              <p:cNvSpPr txBox="1">
                <a:spLocks noChangeArrowheads="1"/>
              </p:cNvSpPr>
              <p:nvPr/>
            </p:nvSpPr>
            <p:spPr bwMode="auto">
              <a:xfrm>
                <a:off x="9753599" y="33993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MD</a:t>
                </a:r>
              </a:p>
            </p:txBody>
          </p:sp>
          <p:sp>
            <p:nvSpPr>
              <p:cNvPr id="391" name="Line 139"/>
              <p:cNvSpPr>
                <a:spLocks noChangeShapeType="1"/>
              </p:cNvSpPr>
              <p:nvPr/>
            </p:nvSpPr>
            <p:spPr bwMode="auto">
              <a:xfrm>
                <a:off x="9448800" y="3297704"/>
                <a:ext cx="406400" cy="10160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92" name="Line 140"/>
              <p:cNvSpPr>
                <a:spLocks noChangeShapeType="1"/>
              </p:cNvSpPr>
              <p:nvPr/>
            </p:nvSpPr>
            <p:spPr bwMode="auto">
              <a:xfrm flipH="1">
                <a:off x="1625600" y="3454337"/>
                <a:ext cx="101600" cy="10160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93" name="Text Box 141"/>
              <p:cNvSpPr txBox="1">
                <a:spLocks noChangeArrowheads="1"/>
              </p:cNvSpPr>
              <p:nvPr/>
            </p:nvSpPr>
            <p:spPr bwMode="auto">
              <a:xfrm>
                <a:off x="8748184" y="415256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SC</a:t>
                </a:r>
              </a:p>
            </p:txBody>
          </p:sp>
          <p:sp>
            <p:nvSpPr>
              <p:cNvPr id="394" name="Text Box 118"/>
              <p:cNvSpPr txBox="1">
                <a:spLocks noChangeArrowheads="1"/>
              </p:cNvSpPr>
              <p:nvPr/>
            </p:nvSpPr>
            <p:spPr bwMode="auto">
              <a:xfrm>
                <a:off x="5892798" y="1875306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ND</a:t>
                </a:r>
              </a:p>
            </p:txBody>
          </p:sp>
          <p:sp>
            <p:nvSpPr>
              <p:cNvPr id="395" name="Text Box 107"/>
              <p:cNvSpPr txBox="1">
                <a:spLocks noChangeArrowheads="1"/>
              </p:cNvSpPr>
              <p:nvPr/>
            </p:nvSpPr>
            <p:spPr bwMode="auto">
              <a:xfrm>
                <a:off x="9448798" y="33993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DC</a:t>
                </a:r>
              </a:p>
            </p:txBody>
          </p:sp>
          <p:sp>
            <p:nvSpPr>
              <p:cNvPr id="396" name="Line 137"/>
              <p:cNvSpPr>
                <a:spLocks noChangeShapeType="1"/>
              </p:cNvSpPr>
              <p:nvPr/>
            </p:nvSpPr>
            <p:spPr bwMode="auto">
              <a:xfrm>
                <a:off x="9144000" y="3196104"/>
                <a:ext cx="304800" cy="304800"/>
              </a:xfrm>
              <a:prstGeom prst="line">
                <a:avLst/>
              </a:prstGeom>
              <a:solidFill>
                <a:srgbClr val="FFC00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97" name="Text Box 106"/>
              <p:cNvSpPr txBox="1">
                <a:spLocks noChangeArrowheads="1"/>
              </p:cNvSpPr>
              <p:nvPr/>
            </p:nvSpPr>
            <p:spPr bwMode="auto">
              <a:xfrm>
                <a:off x="9755604" y="2797550"/>
                <a:ext cx="393730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>
                <a:defPPr>
                  <a:defRPr lang="en-US"/>
                </a:defPPr>
                <a:lvl1pPr marR="0" lvl="0" indent="0" algn="ctr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r>
                  <a:rPr lang="en-US" dirty="0"/>
                  <a:t>NYC</a:t>
                </a:r>
              </a:p>
            </p:txBody>
          </p:sp>
          <p:sp>
            <p:nvSpPr>
              <p:cNvPr id="398" name="Line 137"/>
              <p:cNvSpPr>
                <a:spLocks noChangeShapeType="1"/>
              </p:cNvSpPr>
              <p:nvPr/>
            </p:nvSpPr>
            <p:spPr bwMode="auto">
              <a:xfrm>
                <a:off x="9550400" y="2688104"/>
                <a:ext cx="203200" cy="10160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99" name="Oval 465"/>
              <p:cNvSpPr/>
              <p:nvPr/>
            </p:nvSpPr>
            <p:spPr>
              <a:xfrm>
                <a:off x="9093200" y="3149537"/>
                <a:ext cx="101600" cy="101600"/>
              </a:xfrm>
              <a:prstGeom prst="ellipse">
                <a:avLst/>
              </a:pr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400" name="Oval 472"/>
              <p:cNvSpPr/>
              <p:nvPr/>
            </p:nvSpPr>
            <p:spPr>
              <a:xfrm>
                <a:off x="9469643" y="2628189"/>
                <a:ext cx="101600" cy="101600"/>
              </a:xfrm>
              <a:prstGeom prst="ellipse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01" name="Freeform 69"/>
              <p:cNvSpPr>
                <a:spLocks/>
              </p:cNvSpPr>
              <p:nvPr/>
            </p:nvSpPr>
            <p:spPr bwMode="auto">
              <a:xfrm>
                <a:off x="10363200" y="4763004"/>
                <a:ext cx="508000" cy="201084"/>
              </a:xfrm>
              <a:custGeom>
                <a:avLst/>
                <a:gdLst>
                  <a:gd name="T0" fmla="*/ 2147483647 w 337"/>
                  <a:gd name="T1" fmla="*/ 2147483647 h 149"/>
                  <a:gd name="T2" fmla="*/ 2147483647 w 337"/>
                  <a:gd name="T3" fmla="*/ 2147483647 h 149"/>
                  <a:gd name="T4" fmla="*/ 2147483647 w 337"/>
                  <a:gd name="T5" fmla="*/ 2147483647 h 149"/>
                  <a:gd name="T6" fmla="*/ 2147483647 w 337"/>
                  <a:gd name="T7" fmla="*/ 2147483647 h 149"/>
                  <a:gd name="T8" fmla="*/ 2147483647 w 337"/>
                  <a:gd name="T9" fmla="*/ 2147483647 h 149"/>
                  <a:gd name="T10" fmla="*/ 2147483647 w 337"/>
                  <a:gd name="T11" fmla="*/ 2147483647 h 149"/>
                  <a:gd name="T12" fmla="*/ 0 w 337"/>
                  <a:gd name="T13" fmla="*/ 2147483647 h 149"/>
                  <a:gd name="T14" fmla="*/ 2147483647 w 337"/>
                  <a:gd name="T15" fmla="*/ 2147483647 h 149"/>
                  <a:gd name="T16" fmla="*/ 2147483647 w 337"/>
                  <a:gd name="T17" fmla="*/ 2147483647 h 149"/>
                  <a:gd name="T18" fmla="*/ 2147483647 w 337"/>
                  <a:gd name="T19" fmla="*/ 2147483647 h 149"/>
                  <a:gd name="T20" fmla="*/ 2147483647 w 337"/>
                  <a:gd name="T21" fmla="*/ 2147483647 h 149"/>
                  <a:gd name="T22" fmla="*/ 2147483647 w 337"/>
                  <a:gd name="T23" fmla="*/ 2147483647 h 149"/>
                  <a:gd name="T24" fmla="*/ 2147483647 w 337"/>
                  <a:gd name="T25" fmla="*/ 2147483647 h 149"/>
                  <a:gd name="T26" fmla="*/ 2147483647 w 337"/>
                  <a:gd name="T27" fmla="*/ 2147483647 h 149"/>
                  <a:gd name="T28" fmla="*/ 2147483647 w 337"/>
                  <a:gd name="T29" fmla="*/ 2147483647 h 149"/>
                  <a:gd name="T30" fmla="*/ 2147483647 w 337"/>
                  <a:gd name="T31" fmla="*/ 2147483647 h 149"/>
                  <a:gd name="T32" fmla="*/ 2147483647 w 337"/>
                  <a:gd name="T33" fmla="*/ 2147483647 h 149"/>
                  <a:gd name="T34" fmla="*/ 2147483647 w 337"/>
                  <a:gd name="T35" fmla="*/ 2147483647 h 149"/>
                  <a:gd name="T36" fmla="*/ 2147483647 w 337"/>
                  <a:gd name="T37" fmla="*/ 2147483647 h 149"/>
                  <a:gd name="T38" fmla="*/ 2147483647 w 337"/>
                  <a:gd name="T39" fmla="*/ 2147483647 h 149"/>
                  <a:gd name="T40" fmla="*/ 2147483647 w 337"/>
                  <a:gd name="T41" fmla="*/ 2147483647 h 149"/>
                  <a:gd name="T42" fmla="*/ 2147483647 w 337"/>
                  <a:gd name="T43" fmla="*/ 2147483647 h 149"/>
                  <a:gd name="T44" fmla="*/ 2147483647 w 337"/>
                  <a:gd name="T45" fmla="*/ 2147483647 h 149"/>
                  <a:gd name="T46" fmla="*/ 2147483647 w 337"/>
                  <a:gd name="T47" fmla="*/ 2147483647 h 14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7"/>
                  <a:gd name="T73" fmla="*/ 0 h 149"/>
                  <a:gd name="T74" fmla="*/ 337 w 337"/>
                  <a:gd name="T75" fmla="*/ 149 h 14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7" h="149">
                    <a:moveTo>
                      <a:pt x="174" y="12"/>
                    </a:moveTo>
                    <a:cubicBezTo>
                      <a:pt x="162" y="8"/>
                      <a:pt x="149" y="9"/>
                      <a:pt x="136" y="6"/>
                    </a:cubicBezTo>
                    <a:cubicBezTo>
                      <a:pt x="112" y="8"/>
                      <a:pt x="112" y="12"/>
                      <a:pt x="86" y="10"/>
                    </a:cubicBezTo>
                    <a:cubicBezTo>
                      <a:pt x="75" y="6"/>
                      <a:pt x="86" y="10"/>
                      <a:pt x="70" y="6"/>
                    </a:cubicBezTo>
                    <a:cubicBezTo>
                      <a:pt x="65" y="5"/>
                      <a:pt x="54" y="2"/>
                      <a:pt x="54" y="2"/>
                    </a:cubicBezTo>
                    <a:cubicBezTo>
                      <a:pt x="40" y="3"/>
                      <a:pt x="25" y="0"/>
                      <a:pt x="12" y="4"/>
                    </a:cubicBezTo>
                    <a:cubicBezTo>
                      <a:pt x="5" y="6"/>
                      <a:pt x="0" y="22"/>
                      <a:pt x="0" y="22"/>
                    </a:cubicBezTo>
                    <a:cubicBezTo>
                      <a:pt x="2" y="38"/>
                      <a:pt x="4" y="39"/>
                      <a:pt x="8" y="52"/>
                    </a:cubicBezTo>
                    <a:cubicBezTo>
                      <a:pt x="7" y="67"/>
                      <a:pt x="5" y="75"/>
                      <a:pt x="2" y="88"/>
                    </a:cubicBezTo>
                    <a:cubicBezTo>
                      <a:pt x="5" y="133"/>
                      <a:pt x="16" y="142"/>
                      <a:pt x="62" y="146"/>
                    </a:cubicBezTo>
                    <a:cubicBezTo>
                      <a:pt x="71" y="149"/>
                      <a:pt x="79" y="145"/>
                      <a:pt x="88" y="142"/>
                    </a:cubicBezTo>
                    <a:cubicBezTo>
                      <a:pt x="94" y="140"/>
                      <a:pt x="106" y="136"/>
                      <a:pt x="106" y="136"/>
                    </a:cubicBezTo>
                    <a:cubicBezTo>
                      <a:pt x="116" y="120"/>
                      <a:pt x="136" y="131"/>
                      <a:pt x="152" y="126"/>
                    </a:cubicBezTo>
                    <a:cubicBezTo>
                      <a:pt x="180" y="127"/>
                      <a:pt x="197" y="130"/>
                      <a:pt x="222" y="134"/>
                    </a:cubicBezTo>
                    <a:cubicBezTo>
                      <a:pt x="243" y="141"/>
                      <a:pt x="261" y="137"/>
                      <a:pt x="284" y="136"/>
                    </a:cubicBezTo>
                    <a:cubicBezTo>
                      <a:pt x="293" y="130"/>
                      <a:pt x="291" y="120"/>
                      <a:pt x="300" y="114"/>
                    </a:cubicBezTo>
                    <a:cubicBezTo>
                      <a:pt x="306" y="110"/>
                      <a:pt x="318" y="104"/>
                      <a:pt x="318" y="104"/>
                    </a:cubicBezTo>
                    <a:cubicBezTo>
                      <a:pt x="322" y="98"/>
                      <a:pt x="330" y="86"/>
                      <a:pt x="330" y="86"/>
                    </a:cubicBezTo>
                    <a:cubicBezTo>
                      <a:pt x="334" y="70"/>
                      <a:pt x="337" y="63"/>
                      <a:pt x="330" y="42"/>
                    </a:cubicBezTo>
                    <a:cubicBezTo>
                      <a:pt x="329" y="37"/>
                      <a:pt x="322" y="37"/>
                      <a:pt x="318" y="34"/>
                    </a:cubicBezTo>
                    <a:cubicBezTo>
                      <a:pt x="302" y="23"/>
                      <a:pt x="273" y="21"/>
                      <a:pt x="254" y="16"/>
                    </a:cubicBezTo>
                    <a:cubicBezTo>
                      <a:pt x="245" y="14"/>
                      <a:pt x="237" y="11"/>
                      <a:pt x="228" y="8"/>
                    </a:cubicBezTo>
                    <a:cubicBezTo>
                      <a:pt x="220" y="5"/>
                      <a:pt x="204" y="4"/>
                      <a:pt x="204" y="4"/>
                    </a:cubicBezTo>
                    <a:cubicBezTo>
                      <a:pt x="186" y="5"/>
                      <a:pt x="166" y="12"/>
                      <a:pt x="148" y="12"/>
                    </a:cubicBezTo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3" name="Rectangle 2"/>
            <p:cNvSpPr/>
            <p:nvPr/>
          </p:nvSpPr>
          <p:spPr>
            <a:xfrm>
              <a:off x="958895" y="5500743"/>
              <a:ext cx="514721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Piloting             	Total of 6 (states)</a:t>
              </a:r>
            </a:p>
          </p:txBody>
        </p:sp>
        <p:sp>
          <p:nvSpPr>
            <p:cNvPr id="150" name="Rectangle 144"/>
            <p:cNvSpPr>
              <a:spLocks noChangeArrowheads="1"/>
            </p:cNvSpPr>
            <p:nvPr/>
          </p:nvSpPr>
          <p:spPr bwMode="auto">
            <a:xfrm>
              <a:off x="529084" y="5610329"/>
              <a:ext cx="386601" cy="131168"/>
            </a:xfrm>
            <a:prstGeom prst="rect">
              <a:avLst/>
            </a:prstGeom>
            <a:solidFill>
              <a:srgbClr val="7030A0"/>
            </a:solidFill>
            <a:ln w="3175">
              <a:solidFill>
                <a:srgbClr val="4B4B4B"/>
              </a:solidFill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67" b="0" i="0" u="dottedHeavy" strike="noStrike" kern="0" cap="none" spc="0" normalizeH="0" baseline="0" noProof="0" dirty="0">
                <a:ln>
                  <a:noFill/>
                </a:ln>
                <a:solidFill>
                  <a:srgbClr val="0039A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976089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0" cy="912667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NMI Implementation Status as of January 1, 2018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29084" y="1575564"/>
            <a:ext cx="11123557" cy="4808433"/>
            <a:chOff x="529084" y="1575564"/>
            <a:chExt cx="11123557" cy="4808433"/>
          </a:xfrm>
        </p:grpSpPr>
        <p:grpSp>
          <p:nvGrpSpPr>
            <p:cNvPr id="275" name="Group 274"/>
            <p:cNvGrpSpPr/>
            <p:nvPr/>
          </p:nvGrpSpPr>
          <p:grpSpPr>
            <a:xfrm>
              <a:off x="531262" y="1575564"/>
              <a:ext cx="11121379" cy="4808433"/>
              <a:chOff x="365760" y="1367304"/>
              <a:chExt cx="10505440" cy="4679952"/>
            </a:xfrm>
          </p:grpSpPr>
          <p:sp>
            <p:nvSpPr>
              <p:cNvPr id="276" name="Rectangle 144"/>
              <p:cNvSpPr>
                <a:spLocks noChangeArrowheads="1"/>
              </p:cNvSpPr>
              <p:nvPr/>
            </p:nvSpPr>
            <p:spPr bwMode="auto">
              <a:xfrm>
                <a:off x="365760" y="5730240"/>
                <a:ext cx="365760" cy="121920"/>
              </a:xfrm>
              <a:prstGeom prst="rect">
                <a:avLst/>
              </a:prstGeom>
              <a:solidFill>
                <a:srgbClr val="00B05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8" name="Text Box 107"/>
              <p:cNvSpPr txBox="1">
                <a:spLocks noChangeArrowheads="1"/>
              </p:cNvSpPr>
              <p:nvPr/>
            </p:nvSpPr>
            <p:spPr bwMode="auto">
              <a:xfrm>
                <a:off x="9962735" y="516045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PR</a:t>
                </a:r>
              </a:p>
            </p:txBody>
          </p:sp>
          <p:sp>
            <p:nvSpPr>
              <p:cNvPr id="279" name="Line 137"/>
              <p:cNvSpPr>
                <a:spLocks noChangeShapeType="1"/>
              </p:cNvSpPr>
              <p:nvPr/>
            </p:nvSpPr>
            <p:spPr bwMode="auto">
              <a:xfrm flipH="1">
                <a:off x="10206557" y="4954497"/>
                <a:ext cx="195293" cy="198815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endParaRPr>
              </a:p>
            </p:txBody>
          </p:sp>
          <p:sp>
            <p:nvSpPr>
              <p:cNvPr id="280" name="Rectangle 144"/>
              <p:cNvSpPr>
                <a:spLocks noChangeArrowheads="1"/>
              </p:cNvSpPr>
              <p:nvPr/>
            </p:nvSpPr>
            <p:spPr bwMode="auto">
              <a:xfrm>
                <a:off x="365760" y="5508375"/>
                <a:ext cx="365760" cy="121920"/>
              </a:xfrm>
              <a:prstGeom prst="rect">
                <a:avLst/>
              </a:prstGeom>
              <a:solidFill>
                <a:srgbClr val="2929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81" name="Rectangle 145"/>
              <p:cNvSpPr>
                <a:spLocks noChangeArrowheads="1"/>
              </p:cNvSpPr>
              <p:nvPr/>
            </p:nvSpPr>
            <p:spPr bwMode="auto">
              <a:xfrm>
                <a:off x="853016" y="5014573"/>
                <a:ext cx="4511040" cy="243840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square" lIns="0" tIns="0" rIns="0" bIns="0" anchor="ctr" anchorCtr="0">
                <a:norm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endParaRPr>
              </a:p>
            </p:txBody>
          </p:sp>
          <p:sp>
            <p:nvSpPr>
              <p:cNvPr id="282" name="Rectangle 145"/>
              <p:cNvSpPr>
                <a:spLocks noChangeArrowheads="1"/>
              </p:cNvSpPr>
              <p:nvPr/>
            </p:nvSpPr>
            <p:spPr bwMode="auto">
              <a:xfrm>
                <a:off x="853440" y="5669279"/>
                <a:ext cx="4511040" cy="243840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square" lIns="0" tIns="0" rIns="0" bIns="0" anchor="ctr" anchorCtr="0">
                <a:norm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charset="0"/>
                  </a:rPr>
                  <a:t>Production 	Total of </a:t>
                </a:r>
                <a:r>
                  <a:rPr lang="en-US" sz="1600" kern="0" dirty="0">
                    <a:solidFill>
                      <a:prstClr val="black">
                        <a:lumMod val="95000"/>
                        <a:lumOff val="5000"/>
                      </a:prstClr>
                    </a:solidFill>
                    <a:latin typeface="Calibri" panose="020F0502020204030204" pitchFamily="34" charset="0"/>
                    <a:cs typeface="Arial" charset="0"/>
                  </a:rPr>
                  <a:t>20</a:t>
                </a: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charset="0"/>
                  </a:rPr>
                  <a:t> (states)</a:t>
                </a:r>
                <a:r>
                  <a:rPr kumimoji="0" lang="en-US" sz="1067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charset="0"/>
                  </a:rPr>
                  <a:t>	</a:t>
                </a:r>
              </a:p>
            </p:txBody>
          </p:sp>
          <p:sp>
            <p:nvSpPr>
              <p:cNvPr id="283" name="Rectangle 145"/>
              <p:cNvSpPr>
                <a:spLocks noChangeArrowheads="1"/>
              </p:cNvSpPr>
              <p:nvPr/>
            </p:nvSpPr>
            <p:spPr bwMode="auto">
              <a:xfrm>
                <a:off x="853440" y="5447415"/>
                <a:ext cx="4511040" cy="243840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square" lIns="0" tIns="0" rIns="0" bIns="0" anchor="ctr" anchorCtr="0">
                <a:norm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charset="0"/>
                  </a:rPr>
                  <a:t>Onboarding	Total of  6 (states)  </a:t>
                </a:r>
              </a:p>
            </p:txBody>
          </p:sp>
          <p:sp>
            <p:nvSpPr>
              <p:cNvPr id="285" name="Freeform 334"/>
              <p:cNvSpPr>
                <a:spLocks noChangeArrowheads="1"/>
              </p:cNvSpPr>
              <p:nvPr/>
            </p:nvSpPr>
            <p:spPr bwMode="auto">
              <a:xfrm>
                <a:off x="9550400" y="1367304"/>
                <a:ext cx="541867" cy="882651"/>
              </a:xfrm>
              <a:custGeom>
                <a:avLst/>
                <a:gdLst/>
                <a:ahLst/>
                <a:cxnLst>
                  <a:cxn ang="0">
                    <a:pos x="61" y="13"/>
                  </a:cxn>
                  <a:cxn ang="0">
                    <a:pos x="22" y="90"/>
                  </a:cxn>
                  <a:cxn ang="0">
                    <a:pos x="41" y="118"/>
                  </a:cxn>
                  <a:cxn ang="0">
                    <a:pos x="22" y="152"/>
                  </a:cxn>
                  <a:cxn ang="0">
                    <a:pos x="34" y="164"/>
                  </a:cxn>
                  <a:cxn ang="0">
                    <a:pos x="26" y="188"/>
                  </a:cxn>
                  <a:cxn ang="0">
                    <a:pos x="26" y="226"/>
                  </a:cxn>
                  <a:cxn ang="0">
                    <a:pos x="0" y="241"/>
                  </a:cxn>
                  <a:cxn ang="0">
                    <a:pos x="10" y="253"/>
                  </a:cxn>
                  <a:cxn ang="0">
                    <a:pos x="65" y="397"/>
                  </a:cxn>
                  <a:cxn ang="0">
                    <a:pos x="107" y="417"/>
                  </a:cxn>
                  <a:cxn ang="0">
                    <a:pos x="104" y="386"/>
                  </a:cxn>
                  <a:cxn ang="0">
                    <a:pos x="125" y="363"/>
                  </a:cxn>
                  <a:cxn ang="0">
                    <a:pos x="117" y="339"/>
                  </a:cxn>
                  <a:cxn ang="0">
                    <a:pos x="170" y="308"/>
                  </a:cxn>
                  <a:cxn ang="0">
                    <a:pos x="173" y="267"/>
                  </a:cxn>
                  <a:cxn ang="0">
                    <a:pos x="203" y="266"/>
                  </a:cxn>
                  <a:cxn ang="0">
                    <a:pos x="227" y="234"/>
                  </a:cxn>
                  <a:cxn ang="0">
                    <a:pos x="256" y="213"/>
                  </a:cxn>
                  <a:cxn ang="0">
                    <a:pos x="256" y="188"/>
                  </a:cxn>
                  <a:cxn ang="0">
                    <a:pos x="217" y="180"/>
                  </a:cxn>
                  <a:cxn ang="0">
                    <a:pos x="210" y="152"/>
                  </a:cxn>
                  <a:cxn ang="0">
                    <a:pos x="169" y="148"/>
                  </a:cxn>
                  <a:cxn ang="0">
                    <a:pos x="136" y="25"/>
                  </a:cxn>
                  <a:cxn ang="0">
                    <a:pos x="121" y="0"/>
                  </a:cxn>
                  <a:cxn ang="0">
                    <a:pos x="80" y="9"/>
                  </a:cxn>
                  <a:cxn ang="0">
                    <a:pos x="74" y="23"/>
                  </a:cxn>
                  <a:cxn ang="0">
                    <a:pos x="61" y="13"/>
                  </a:cxn>
                </a:cxnLst>
                <a:rect l="0" t="0" r="r" b="b"/>
                <a:pathLst>
                  <a:path w="256" h="417">
                    <a:moveTo>
                      <a:pt x="61" y="13"/>
                    </a:moveTo>
                    <a:lnTo>
                      <a:pt x="22" y="90"/>
                    </a:lnTo>
                    <a:lnTo>
                      <a:pt x="41" y="118"/>
                    </a:lnTo>
                    <a:lnTo>
                      <a:pt x="22" y="152"/>
                    </a:lnTo>
                    <a:lnTo>
                      <a:pt x="34" y="164"/>
                    </a:lnTo>
                    <a:lnTo>
                      <a:pt x="26" y="188"/>
                    </a:lnTo>
                    <a:lnTo>
                      <a:pt x="26" y="226"/>
                    </a:lnTo>
                    <a:lnTo>
                      <a:pt x="0" y="241"/>
                    </a:lnTo>
                    <a:lnTo>
                      <a:pt x="10" y="253"/>
                    </a:lnTo>
                    <a:lnTo>
                      <a:pt x="65" y="397"/>
                    </a:lnTo>
                    <a:lnTo>
                      <a:pt x="107" y="417"/>
                    </a:lnTo>
                    <a:lnTo>
                      <a:pt x="104" y="386"/>
                    </a:lnTo>
                    <a:lnTo>
                      <a:pt x="125" y="363"/>
                    </a:lnTo>
                    <a:lnTo>
                      <a:pt x="117" y="339"/>
                    </a:lnTo>
                    <a:lnTo>
                      <a:pt x="170" y="308"/>
                    </a:lnTo>
                    <a:lnTo>
                      <a:pt x="173" y="267"/>
                    </a:lnTo>
                    <a:lnTo>
                      <a:pt x="203" y="266"/>
                    </a:lnTo>
                    <a:lnTo>
                      <a:pt x="227" y="234"/>
                    </a:lnTo>
                    <a:lnTo>
                      <a:pt x="256" y="213"/>
                    </a:lnTo>
                    <a:lnTo>
                      <a:pt x="256" y="188"/>
                    </a:lnTo>
                    <a:lnTo>
                      <a:pt x="217" y="180"/>
                    </a:lnTo>
                    <a:lnTo>
                      <a:pt x="210" y="152"/>
                    </a:lnTo>
                    <a:lnTo>
                      <a:pt x="169" y="148"/>
                    </a:lnTo>
                    <a:lnTo>
                      <a:pt x="136" y="25"/>
                    </a:lnTo>
                    <a:lnTo>
                      <a:pt x="121" y="0"/>
                    </a:lnTo>
                    <a:lnTo>
                      <a:pt x="80" y="9"/>
                    </a:lnTo>
                    <a:lnTo>
                      <a:pt x="74" y="23"/>
                    </a:lnTo>
                    <a:lnTo>
                      <a:pt x="61" y="13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86" name="Freeform 335"/>
              <p:cNvSpPr>
                <a:spLocks noChangeArrowheads="1"/>
              </p:cNvSpPr>
              <p:nvPr/>
            </p:nvSpPr>
            <p:spPr bwMode="auto">
              <a:xfrm>
                <a:off x="8748184" y="3062755"/>
                <a:ext cx="700616" cy="306916"/>
              </a:xfrm>
              <a:custGeom>
                <a:avLst/>
                <a:gdLst/>
                <a:ahLst/>
                <a:cxnLst>
                  <a:cxn ang="0">
                    <a:pos x="0" y="50"/>
                  </a:cxn>
                  <a:cxn ang="0">
                    <a:pos x="245" y="0"/>
                  </a:cxn>
                  <a:cxn ang="0">
                    <a:pos x="286" y="99"/>
                  </a:cxn>
                  <a:cxn ang="0">
                    <a:pos x="328" y="88"/>
                  </a:cxn>
                  <a:cxn ang="0">
                    <a:pos x="331" y="139"/>
                  </a:cxn>
                  <a:cxn ang="0">
                    <a:pos x="296" y="145"/>
                  </a:cxn>
                  <a:cxn ang="0">
                    <a:pos x="266" y="112"/>
                  </a:cxn>
                  <a:cxn ang="0">
                    <a:pos x="245" y="74"/>
                  </a:cxn>
                  <a:cxn ang="0">
                    <a:pos x="242" y="18"/>
                  </a:cxn>
                  <a:cxn ang="0">
                    <a:pos x="227" y="46"/>
                  </a:cxn>
                  <a:cxn ang="0">
                    <a:pos x="245" y="128"/>
                  </a:cxn>
                  <a:cxn ang="0">
                    <a:pos x="172" y="140"/>
                  </a:cxn>
                  <a:cxn ang="0">
                    <a:pos x="169" y="80"/>
                  </a:cxn>
                  <a:cxn ang="0">
                    <a:pos x="126" y="54"/>
                  </a:cxn>
                  <a:cxn ang="0">
                    <a:pos x="87" y="47"/>
                  </a:cxn>
                  <a:cxn ang="0">
                    <a:pos x="9" y="88"/>
                  </a:cxn>
                  <a:cxn ang="0">
                    <a:pos x="0" y="50"/>
                  </a:cxn>
                </a:cxnLst>
                <a:rect l="0" t="0" r="r" b="b"/>
                <a:pathLst>
                  <a:path w="331" h="145">
                    <a:moveTo>
                      <a:pt x="0" y="50"/>
                    </a:moveTo>
                    <a:lnTo>
                      <a:pt x="245" y="0"/>
                    </a:lnTo>
                    <a:lnTo>
                      <a:pt x="286" y="99"/>
                    </a:lnTo>
                    <a:lnTo>
                      <a:pt x="328" y="88"/>
                    </a:lnTo>
                    <a:lnTo>
                      <a:pt x="331" y="139"/>
                    </a:lnTo>
                    <a:lnTo>
                      <a:pt x="296" y="145"/>
                    </a:lnTo>
                    <a:lnTo>
                      <a:pt x="266" y="112"/>
                    </a:lnTo>
                    <a:lnTo>
                      <a:pt x="245" y="74"/>
                    </a:lnTo>
                    <a:lnTo>
                      <a:pt x="242" y="18"/>
                    </a:lnTo>
                    <a:lnTo>
                      <a:pt x="227" y="46"/>
                    </a:lnTo>
                    <a:lnTo>
                      <a:pt x="245" y="128"/>
                    </a:lnTo>
                    <a:lnTo>
                      <a:pt x="172" y="140"/>
                    </a:lnTo>
                    <a:lnTo>
                      <a:pt x="169" y="80"/>
                    </a:lnTo>
                    <a:lnTo>
                      <a:pt x="126" y="54"/>
                    </a:lnTo>
                    <a:lnTo>
                      <a:pt x="87" y="47"/>
                    </a:lnTo>
                    <a:lnTo>
                      <a:pt x="9" y="88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defTabSz="1462966"/>
                <a:endParaRPr lang="en-US" sz="1067" u="dottedHeavy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7" name="Freeform 336"/>
              <p:cNvSpPr>
                <a:spLocks noChangeArrowheads="1"/>
              </p:cNvSpPr>
              <p:nvPr/>
            </p:nvSpPr>
            <p:spPr bwMode="auto">
              <a:xfrm>
                <a:off x="3062818" y="1369422"/>
                <a:ext cx="924983" cy="715433"/>
              </a:xfrm>
              <a:custGeom>
                <a:avLst/>
                <a:gdLst/>
                <a:ahLst/>
                <a:cxnLst>
                  <a:cxn ang="0">
                    <a:pos x="111" y="0"/>
                  </a:cxn>
                  <a:cxn ang="0">
                    <a:pos x="201" y="25"/>
                  </a:cxn>
                  <a:cxn ang="0">
                    <a:pos x="268" y="42"/>
                  </a:cxn>
                  <a:cxn ang="0">
                    <a:pos x="302" y="50"/>
                  </a:cxn>
                  <a:cxn ang="0">
                    <a:pos x="336" y="55"/>
                  </a:cxn>
                  <a:cxn ang="0">
                    <a:pos x="381" y="64"/>
                  </a:cxn>
                  <a:cxn ang="0">
                    <a:pos x="437" y="75"/>
                  </a:cxn>
                  <a:cxn ang="0">
                    <a:pos x="401" y="338"/>
                  </a:cxn>
                  <a:cxn ang="0">
                    <a:pos x="233" y="300"/>
                  </a:cxn>
                  <a:cxn ang="0">
                    <a:pos x="209" y="317"/>
                  </a:cxn>
                  <a:cxn ang="0">
                    <a:pos x="178" y="291"/>
                  </a:cxn>
                  <a:cxn ang="0">
                    <a:pos x="151" y="317"/>
                  </a:cxn>
                  <a:cxn ang="0">
                    <a:pos x="127" y="295"/>
                  </a:cxn>
                  <a:cxn ang="0">
                    <a:pos x="57" y="291"/>
                  </a:cxn>
                  <a:cxn ang="0">
                    <a:pos x="66" y="248"/>
                  </a:cxn>
                  <a:cxn ang="0">
                    <a:pos x="16" y="246"/>
                  </a:cxn>
                  <a:cxn ang="0">
                    <a:pos x="12" y="219"/>
                  </a:cxn>
                  <a:cxn ang="0">
                    <a:pos x="21" y="194"/>
                  </a:cxn>
                  <a:cxn ang="0">
                    <a:pos x="9" y="170"/>
                  </a:cxn>
                  <a:cxn ang="0">
                    <a:pos x="10" y="104"/>
                  </a:cxn>
                  <a:cxn ang="0">
                    <a:pos x="0" y="54"/>
                  </a:cxn>
                  <a:cxn ang="0">
                    <a:pos x="6" y="35"/>
                  </a:cxn>
                  <a:cxn ang="0">
                    <a:pos x="29" y="42"/>
                  </a:cxn>
                  <a:cxn ang="0">
                    <a:pos x="51" y="72"/>
                  </a:cxn>
                  <a:cxn ang="0">
                    <a:pos x="95" y="79"/>
                  </a:cxn>
                  <a:cxn ang="0">
                    <a:pos x="106" y="103"/>
                  </a:cxn>
                  <a:cxn ang="0">
                    <a:pos x="85" y="103"/>
                  </a:cxn>
                  <a:cxn ang="0">
                    <a:pos x="82" y="124"/>
                  </a:cxn>
                  <a:cxn ang="0">
                    <a:pos x="95" y="127"/>
                  </a:cxn>
                  <a:cxn ang="0">
                    <a:pos x="99" y="148"/>
                  </a:cxn>
                  <a:cxn ang="0">
                    <a:pos x="74" y="164"/>
                  </a:cxn>
                  <a:cxn ang="0">
                    <a:pos x="74" y="177"/>
                  </a:cxn>
                  <a:cxn ang="0">
                    <a:pos x="103" y="177"/>
                  </a:cxn>
                  <a:cxn ang="0">
                    <a:pos x="111" y="141"/>
                  </a:cxn>
                  <a:cxn ang="0">
                    <a:pos x="133" y="119"/>
                  </a:cxn>
                  <a:cxn ang="0">
                    <a:pos x="106" y="62"/>
                  </a:cxn>
                  <a:cxn ang="0">
                    <a:pos x="123" y="43"/>
                  </a:cxn>
                  <a:cxn ang="0">
                    <a:pos x="111" y="0"/>
                  </a:cxn>
                </a:cxnLst>
                <a:rect l="0" t="0" r="r" b="b"/>
                <a:pathLst>
                  <a:path w="437" h="338">
                    <a:moveTo>
                      <a:pt x="111" y="0"/>
                    </a:moveTo>
                    <a:lnTo>
                      <a:pt x="201" y="25"/>
                    </a:lnTo>
                    <a:lnTo>
                      <a:pt x="268" y="42"/>
                    </a:lnTo>
                    <a:lnTo>
                      <a:pt x="302" y="50"/>
                    </a:lnTo>
                    <a:lnTo>
                      <a:pt x="336" y="55"/>
                    </a:lnTo>
                    <a:lnTo>
                      <a:pt x="381" y="64"/>
                    </a:lnTo>
                    <a:lnTo>
                      <a:pt x="437" y="75"/>
                    </a:lnTo>
                    <a:lnTo>
                      <a:pt x="401" y="338"/>
                    </a:lnTo>
                    <a:lnTo>
                      <a:pt x="233" y="300"/>
                    </a:lnTo>
                    <a:lnTo>
                      <a:pt x="209" y="317"/>
                    </a:lnTo>
                    <a:lnTo>
                      <a:pt x="178" y="291"/>
                    </a:lnTo>
                    <a:lnTo>
                      <a:pt x="151" y="317"/>
                    </a:lnTo>
                    <a:lnTo>
                      <a:pt x="127" y="295"/>
                    </a:lnTo>
                    <a:lnTo>
                      <a:pt x="57" y="291"/>
                    </a:lnTo>
                    <a:lnTo>
                      <a:pt x="66" y="248"/>
                    </a:lnTo>
                    <a:lnTo>
                      <a:pt x="16" y="246"/>
                    </a:lnTo>
                    <a:lnTo>
                      <a:pt x="12" y="219"/>
                    </a:lnTo>
                    <a:lnTo>
                      <a:pt x="21" y="194"/>
                    </a:lnTo>
                    <a:lnTo>
                      <a:pt x="9" y="170"/>
                    </a:lnTo>
                    <a:lnTo>
                      <a:pt x="10" y="104"/>
                    </a:lnTo>
                    <a:lnTo>
                      <a:pt x="0" y="54"/>
                    </a:lnTo>
                    <a:lnTo>
                      <a:pt x="6" y="35"/>
                    </a:lnTo>
                    <a:lnTo>
                      <a:pt x="29" y="42"/>
                    </a:lnTo>
                    <a:lnTo>
                      <a:pt x="51" y="72"/>
                    </a:lnTo>
                    <a:lnTo>
                      <a:pt x="95" y="79"/>
                    </a:lnTo>
                    <a:lnTo>
                      <a:pt x="106" y="103"/>
                    </a:lnTo>
                    <a:lnTo>
                      <a:pt x="85" y="103"/>
                    </a:lnTo>
                    <a:lnTo>
                      <a:pt x="82" y="124"/>
                    </a:lnTo>
                    <a:lnTo>
                      <a:pt x="95" y="127"/>
                    </a:lnTo>
                    <a:lnTo>
                      <a:pt x="99" y="148"/>
                    </a:lnTo>
                    <a:lnTo>
                      <a:pt x="74" y="164"/>
                    </a:lnTo>
                    <a:lnTo>
                      <a:pt x="74" y="177"/>
                    </a:lnTo>
                    <a:lnTo>
                      <a:pt x="103" y="177"/>
                    </a:lnTo>
                    <a:lnTo>
                      <a:pt x="111" y="141"/>
                    </a:lnTo>
                    <a:lnTo>
                      <a:pt x="133" y="119"/>
                    </a:lnTo>
                    <a:lnTo>
                      <a:pt x="106" y="62"/>
                    </a:lnTo>
                    <a:lnTo>
                      <a:pt x="123" y="43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88" name="Freeform 337"/>
              <p:cNvSpPr>
                <a:spLocks noChangeArrowheads="1"/>
              </p:cNvSpPr>
              <p:nvPr/>
            </p:nvSpPr>
            <p:spPr bwMode="auto">
              <a:xfrm>
                <a:off x="2844800" y="1885888"/>
                <a:ext cx="1151467" cy="931333"/>
              </a:xfrm>
              <a:custGeom>
                <a:avLst/>
                <a:gdLst/>
                <a:ahLst/>
                <a:cxnLst>
                  <a:cxn ang="0">
                    <a:pos x="119" y="0"/>
                  </a:cxn>
                  <a:cxn ang="0">
                    <a:pos x="103" y="10"/>
                  </a:cxn>
                  <a:cxn ang="0">
                    <a:pos x="92" y="48"/>
                  </a:cxn>
                  <a:cxn ang="0">
                    <a:pos x="83" y="81"/>
                  </a:cxn>
                  <a:cxn ang="0">
                    <a:pos x="76" y="106"/>
                  </a:cxn>
                  <a:cxn ang="0">
                    <a:pos x="66" y="135"/>
                  </a:cxn>
                  <a:cxn ang="0">
                    <a:pos x="55" y="165"/>
                  </a:cxn>
                  <a:cxn ang="0">
                    <a:pos x="41" y="195"/>
                  </a:cxn>
                  <a:cxn ang="0">
                    <a:pos x="21" y="232"/>
                  </a:cxn>
                  <a:cxn ang="0">
                    <a:pos x="0" y="266"/>
                  </a:cxn>
                  <a:cxn ang="0">
                    <a:pos x="0" y="343"/>
                  </a:cxn>
                  <a:cxn ang="0">
                    <a:pos x="305" y="409"/>
                  </a:cxn>
                  <a:cxn ang="0">
                    <a:pos x="446" y="440"/>
                  </a:cxn>
                  <a:cxn ang="0">
                    <a:pos x="475" y="288"/>
                  </a:cxn>
                  <a:cxn ang="0">
                    <a:pos x="493" y="274"/>
                  </a:cxn>
                  <a:cxn ang="0">
                    <a:pos x="476" y="240"/>
                  </a:cxn>
                  <a:cxn ang="0">
                    <a:pos x="485" y="206"/>
                  </a:cxn>
                  <a:cxn ang="0">
                    <a:pos x="544" y="147"/>
                  </a:cxn>
                  <a:cxn ang="0">
                    <a:pos x="504" y="93"/>
                  </a:cxn>
                  <a:cxn ang="0">
                    <a:pos x="334" y="56"/>
                  </a:cxn>
                  <a:cxn ang="0">
                    <a:pos x="311" y="72"/>
                  </a:cxn>
                  <a:cxn ang="0">
                    <a:pos x="280" y="45"/>
                  </a:cxn>
                  <a:cxn ang="0">
                    <a:pos x="254" y="73"/>
                  </a:cxn>
                  <a:cxn ang="0">
                    <a:pos x="227" y="45"/>
                  </a:cxn>
                  <a:cxn ang="0">
                    <a:pos x="160" y="47"/>
                  </a:cxn>
                  <a:cxn ang="0">
                    <a:pos x="169" y="4"/>
                  </a:cxn>
                  <a:cxn ang="0">
                    <a:pos x="119" y="0"/>
                  </a:cxn>
                </a:cxnLst>
                <a:rect l="0" t="0" r="r" b="b"/>
                <a:pathLst>
                  <a:path w="544" h="440">
                    <a:moveTo>
                      <a:pt x="119" y="0"/>
                    </a:moveTo>
                    <a:lnTo>
                      <a:pt x="103" y="10"/>
                    </a:lnTo>
                    <a:lnTo>
                      <a:pt x="92" y="48"/>
                    </a:lnTo>
                    <a:lnTo>
                      <a:pt x="83" y="81"/>
                    </a:lnTo>
                    <a:lnTo>
                      <a:pt x="76" y="106"/>
                    </a:lnTo>
                    <a:lnTo>
                      <a:pt x="66" y="135"/>
                    </a:lnTo>
                    <a:lnTo>
                      <a:pt x="55" y="165"/>
                    </a:lnTo>
                    <a:lnTo>
                      <a:pt x="41" y="195"/>
                    </a:lnTo>
                    <a:lnTo>
                      <a:pt x="21" y="232"/>
                    </a:lnTo>
                    <a:lnTo>
                      <a:pt x="0" y="266"/>
                    </a:lnTo>
                    <a:lnTo>
                      <a:pt x="0" y="343"/>
                    </a:lnTo>
                    <a:lnTo>
                      <a:pt x="305" y="409"/>
                    </a:lnTo>
                    <a:lnTo>
                      <a:pt x="446" y="440"/>
                    </a:lnTo>
                    <a:lnTo>
                      <a:pt x="475" y="288"/>
                    </a:lnTo>
                    <a:lnTo>
                      <a:pt x="493" y="274"/>
                    </a:lnTo>
                    <a:lnTo>
                      <a:pt x="476" y="240"/>
                    </a:lnTo>
                    <a:lnTo>
                      <a:pt x="485" y="206"/>
                    </a:lnTo>
                    <a:lnTo>
                      <a:pt x="544" y="147"/>
                    </a:lnTo>
                    <a:lnTo>
                      <a:pt x="504" y="93"/>
                    </a:lnTo>
                    <a:lnTo>
                      <a:pt x="334" y="56"/>
                    </a:lnTo>
                    <a:lnTo>
                      <a:pt x="311" y="72"/>
                    </a:lnTo>
                    <a:lnTo>
                      <a:pt x="280" y="45"/>
                    </a:lnTo>
                    <a:lnTo>
                      <a:pt x="254" y="73"/>
                    </a:lnTo>
                    <a:lnTo>
                      <a:pt x="227" y="45"/>
                    </a:lnTo>
                    <a:lnTo>
                      <a:pt x="160" y="47"/>
                    </a:lnTo>
                    <a:lnTo>
                      <a:pt x="169" y="4"/>
                    </a:lnTo>
                    <a:lnTo>
                      <a:pt x="119" y="0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89" name="Freeform 338"/>
              <p:cNvSpPr>
                <a:spLocks noChangeArrowheads="1"/>
              </p:cNvSpPr>
              <p:nvPr/>
            </p:nvSpPr>
            <p:spPr bwMode="auto">
              <a:xfrm>
                <a:off x="2753785" y="2607671"/>
                <a:ext cx="1212849" cy="1979084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307" y="55"/>
                  </a:cxn>
                  <a:cxn ang="0">
                    <a:pos x="249" y="330"/>
                  </a:cxn>
                  <a:cxn ang="0">
                    <a:pos x="547" y="750"/>
                  </a:cxn>
                  <a:cxn ang="0">
                    <a:pos x="573" y="803"/>
                  </a:cxn>
                  <a:cxn ang="0">
                    <a:pos x="546" y="828"/>
                  </a:cxn>
                  <a:cxn ang="0">
                    <a:pos x="527" y="874"/>
                  </a:cxn>
                  <a:cxn ang="0">
                    <a:pos x="510" y="902"/>
                  </a:cxn>
                  <a:cxn ang="0">
                    <a:pos x="528" y="926"/>
                  </a:cxn>
                  <a:cxn ang="0">
                    <a:pos x="498" y="935"/>
                  </a:cxn>
                  <a:cxn ang="0">
                    <a:pos x="323" y="929"/>
                  </a:cxn>
                  <a:cxn ang="0">
                    <a:pos x="313" y="874"/>
                  </a:cxn>
                  <a:cxn ang="0">
                    <a:pos x="281" y="833"/>
                  </a:cxn>
                  <a:cxn ang="0">
                    <a:pos x="260" y="820"/>
                  </a:cxn>
                  <a:cxn ang="0">
                    <a:pos x="254" y="791"/>
                  </a:cxn>
                  <a:cxn ang="0">
                    <a:pos x="234" y="775"/>
                  </a:cxn>
                  <a:cxn ang="0">
                    <a:pos x="216" y="757"/>
                  </a:cxn>
                  <a:cxn ang="0">
                    <a:pos x="211" y="734"/>
                  </a:cxn>
                  <a:cxn ang="0">
                    <a:pos x="193" y="719"/>
                  </a:cxn>
                  <a:cxn ang="0">
                    <a:pos x="166" y="727"/>
                  </a:cxn>
                  <a:cxn ang="0">
                    <a:pos x="135" y="716"/>
                  </a:cxn>
                  <a:cxn ang="0">
                    <a:pos x="135" y="705"/>
                  </a:cxn>
                  <a:cxn ang="0">
                    <a:pos x="135" y="678"/>
                  </a:cxn>
                  <a:cxn ang="0">
                    <a:pos x="122" y="651"/>
                  </a:cxn>
                  <a:cxn ang="0">
                    <a:pos x="121" y="627"/>
                  </a:cxn>
                  <a:cxn ang="0">
                    <a:pos x="107" y="606"/>
                  </a:cxn>
                  <a:cxn ang="0">
                    <a:pos x="111" y="586"/>
                  </a:cxn>
                  <a:cxn ang="0">
                    <a:pos x="73" y="538"/>
                  </a:cxn>
                  <a:cxn ang="0">
                    <a:pos x="73" y="512"/>
                  </a:cxn>
                  <a:cxn ang="0">
                    <a:pos x="93" y="501"/>
                  </a:cxn>
                  <a:cxn ang="0">
                    <a:pos x="93" y="484"/>
                  </a:cxn>
                  <a:cxn ang="0">
                    <a:pos x="73" y="479"/>
                  </a:cxn>
                  <a:cxn ang="0">
                    <a:pos x="65" y="453"/>
                  </a:cxn>
                  <a:cxn ang="0">
                    <a:pos x="54" y="407"/>
                  </a:cxn>
                  <a:cxn ang="0">
                    <a:pos x="82" y="432"/>
                  </a:cxn>
                  <a:cxn ang="0">
                    <a:pos x="72" y="401"/>
                  </a:cxn>
                  <a:cxn ang="0">
                    <a:pos x="93" y="401"/>
                  </a:cxn>
                  <a:cxn ang="0">
                    <a:pos x="93" y="377"/>
                  </a:cxn>
                  <a:cxn ang="0">
                    <a:pos x="72" y="362"/>
                  </a:cxn>
                  <a:cxn ang="0">
                    <a:pos x="62" y="383"/>
                  </a:cxn>
                  <a:cxn ang="0">
                    <a:pos x="44" y="375"/>
                  </a:cxn>
                  <a:cxn ang="0">
                    <a:pos x="7" y="271"/>
                  </a:cxn>
                  <a:cxn ang="0">
                    <a:pos x="16" y="195"/>
                  </a:cxn>
                  <a:cxn ang="0">
                    <a:pos x="0" y="153"/>
                  </a:cxn>
                  <a:cxn ang="0">
                    <a:pos x="8" y="121"/>
                  </a:cxn>
                  <a:cxn ang="0">
                    <a:pos x="27" y="115"/>
                  </a:cxn>
                  <a:cxn ang="0">
                    <a:pos x="44" y="62"/>
                  </a:cxn>
                  <a:cxn ang="0">
                    <a:pos x="44" y="0"/>
                  </a:cxn>
                </a:cxnLst>
                <a:rect l="0" t="0" r="r" b="b"/>
                <a:pathLst>
                  <a:path w="573" h="935">
                    <a:moveTo>
                      <a:pt x="44" y="0"/>
                    </a:moveTo>
                    <a:lnTo>
                      <a:pt x="307" y="55"/>
                    </a:lnTo>
                    <a:lnTo>
                      <a:pt x="249" y="330"/>
                    </a:lnTo>
                    <a:lnTo>
                      <a:pt x="547" y="750"/>
                    </a:lnTo>
                    <a:lnTo>
                      <a:pt x="573" y="803"/>
                    </a:lnTo>
                    <a:lnTo>
                      <a:pt x="546" y="828"/>
                    </a:lnTo>
                    <a:lnTo>
                      <a:pt x="527" y="874"/>
                    </a:lnTo>
                    <a:lnTo>
                      <a:pt x="510" y="902"/>
                    </a:lnTo>
                    <a:lnTo>
                      <a:pt x="528" y="926"/>
                    </a:lnTo>
                    <a:lnTo>
                      <a:pt x="498" y="935"/>
                    </a:lnTo>
                    <a:lnTo>
                      <a:pt x="323" y="929"/>
                    </a:lnTo>
                    <a:lnTo>
                      <a:pt x="313" y="874"/>
                    </a:lnTo>
                    <a:lnTo>
                      <a:pt x="281" y="833"/>
                    </a:lnTo>
                    <a:lnTo>
                      <a:pt x="260" y="820"/>
                    </a:lnTo>
                    <a:lnTo>
                      <a:pt x="254" y="791"/>
                    </a:lnTo>
                    <a:lnTo>
                      <a:pt x="234" y="775"/>
                    </a:lnTo>
                    <a:lnTo>
                      <a:pt x="216" y="757"/>
                    </a:lnTo>
                    <a:lnTo>
                      <a:pt x="211" y="734"/>
                    </a:lnTo>
                    <a:lnTo>
                      <a:pt x="193" y="719"/>
                    </a:lnTo>
                    <a:lnTo>
                      <a:pt x="166" y="727"/>
                    </a:lnTo>
                    <a:lnTo>
                      <a:pt x="135" y="716"/>
                    </a:lnTo>
                    <a:lnTo>
                      <a:pt x="135" y="705"/>
                    </a:lnTo>
                    <a:lnTo>
                      <a:pt x="135" y="678"/>
                    </a:lnTo>
                    <a:lnTo>
                      <a:pt x="122" y="651"/>
                    </a:lnTo>
                    <a:lnTo>
                      <a:pt x="121" y="627"/>
                    </a:lnTo>
                    <a:lnTo>
                      <a:pt x="107" y="606"/>
                    </a:lnTo>
                    <a:lnTo>
                      <a:pt x="111" y="586"/>
                    </a:lnTo>
                    <a:lnTo>
                      <a:pt x="73" y="538"/>
                    </a:lnTo>
                    <a:lnTo>
                      <a:pt x="73" y="512"/>
                    </a:lnTo>
                    <a:lnTo>
                      <a:pt x="93" y="501"/>
                    </a:lnTo>
                    <a:lnTo>
                      <a:pt x="93" y="484"/>
                    </a:lnTo>
                    <a:lnTo>
                      <a:pt x="73" y="479"/>
                    </a:lnTo>
                    <a:lnTo>
                      <a:pt x="65" y="453"/>
                    </a:lnTo>
                    <a:lnTo>
                      <a:pt x="54" y="407"/>
                    </a:lnTo>
                    <a:lnTo>
                      <a:pt x="82" y="432"/>
                    </a:lnTo>
                    <a:lnTo>
                      <a:pt x="72" y="401"/>
                    </a:lnTo>
                    <a:lnTo>
                      <a:pt x="93" y="401"/>
                    </a:lnTo>
                    <a:lnTo>
                      <a:pt x="93" y="377"/>
                    </a:lnTo>
                    <a:lnTo>
                      <a:pt x="72" y="362"/>
                    </a:lnTo>
                    <a:lnTo>
                      <a:pt x="62" y="383"/>
                    </a:lnTo>
                    <a:lnTo>
                      <a:pt x="44" y="375"/>
                    </a:lnTo>
                    <a:lnTo>
                      <a:pt x="7" y="271"/>
                    </a:lnTo>
                    <a:lnTo>
                      <a:pt x="16" y="195"/>
                    </a:lnTo>
                    <a:lnTo>
                      <a:pt x="0" y="153"/>
                    </a:lnTo>
                    <a:lnTo>
                      <a:pt x="8" y="121"/>
                    </a:lnTo>
                    <a:lnTo>
                      <a:pt x="27" y="115"/>
                    </a:lnTo>
                    <a:lnTo>
                      <a:pt x="44" y="62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defTabSz="1462966"/>
                <a:endParaRPr lang="en-US" sz="1067" u="dottedHeavy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0" name="Freeform 339"/>
              <p:cNvSpPr>
                <a:spLocks noChangeArrowheads="1"/>
              </p:cNvSpPr>
              <p:nvPr/>
            </p:nvSpPr>
            <p:spPr bwMode="auto">
              <a:xfrm>
                <a:off x="3280834" y="2730438"/>
                <a:ext cx="920751" cy="1462617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0" y="274"/>
                  </a:cxn>
                  <a:cxn ang="0">
                    <a:pos x="297" y="691"/>
                  </a:cxn>
                  <a:cxn ang="0">
                    <a:pos x="314" y="673"/>
                  </a:cxn>
                  <a:cxn ang="0">
                    <a:pos x="314" y="590"/>
                  </a:cxn>
                  <a:cxn ang="0">
                    <a:pos x="349" y="597"/>
                  </a:cxn>
                  <a:cxn ang="0">
                    <a:pos x="388" y="343"/>
                  </a:cxn>
                  <a:cxn ang="0">
                    <a:pos x="413" y="172"/>
                  </a:cxn>
                  <a:cxn ang="0">
                    <a:pos x="421" y="119"/>
                  </a:cxn>
                  <a:cxn ang="0">
                    <a:pos x="435" y="74"/>
                  </a:cxn>
                  <a:cxn ang="0">
                    <a:pos x="240" y="41"/>
                  </a:cxn>
                  <a:cxn ang="0">
                    <a:pos x="56" y="0"/>
                  </a:cxn>
                </a:cxnLst>
                <a:rect l="0" t="0" r="r" b="b"/>
                <a:pathLst>
                  <a:path w="435" h="691">
                    <a:moveTo>
                      <a:pt x="56" y="0"/>
                    </a:moveTo>
                    <a:lnTo>
                      <a:pt x="0" y="274"/>
                    </a:lnTo>
                    <a:lnTo>
                      <a:pt x="297" y="691"/>
                    </a:lnTo>
                    <a:lnTo>
                      <a:pt x="314" y="673"/>
                    </a:lnTo>
                    <a:lnTo>
                      <a:pt x="314" y="590"/>
                    </a:lnTo>
                    <a:lnTo>
                      <a:pt x="349" y="597"/>
                    </a:lnTo>
                    <a:lnTo>
                      <a:pt x="388" y="343"/>
                    </a:lnTo>
                    <a:lnTo>
                      <a:pt x="413" y="172"/>
                    </a:lnTo>
                    <a:lnTo>
                      <a:pt x="421" y="119"/>
                    </a:lnTo>
                    <a:lnTo>
                      <a:pt x="435" y="74"/>
                    </a:lnTo>
                    <a:lnTo>
                      <a:pt x="240" y="41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91" name="Freeform 340"/>
              <p:cNvSpPr>
                <a:spLocks noChangeArrowheads="1"/>
              </p:cNvSpPr>
              <p:nvPr/>
            </p:nvSpPr>
            <p:spPr bwMode="auto">
              <a:xfrm>
                <a:off x="3784600" y="1521821"/>
                <a:ext cx="831851" cy="1420283"/>
              </a:xfrm>
              <a:custGeom>
                <a:avLst/>
                <a:gdLst/>
                <a:ahLst/>
                <a:cxnLst>
                  <a:cxn ang="0">
                    <a:pos x="96" y="0"/>
                  </a:cxn>
                  <a:cxn ang="0">
                    <a:pos x="60" y="262"/>
                  </a:cxn>
                  <a:cxn ang="0">
                    <a:pos x="97" y="319"/>
                  </a:cxn>
                  <a:cxn ang="0">
                    <a:pos x="39" y="378"/>
                  </a:cxn>
                  <a:cxn ang="0">
                    <a:pos x="31" y="417"/>
                  </a:cxn>
                  <a:cxn ang="0">
                    <a:pos x="47" y="445"/>
                  </a:cxn>
                  <a:cxn ang="0">
                    <a:pos x="31" y="460"/>
                  </a:cxn>
                  <a:cxn ang="0">
                    <a:pos x="0" y="612"/>
                  </a:cxn>
                  <a:cxn ang="0">
                    <a:pos x="187" y="646"/>
                  </a:cxn>
                  <a:cxn ang="0">
                    <a:pos x="364" y="671"/>
                  </a:cxn>
                  <a:cxn ang="0">
                    <a:pos x="383" y="532"/>
                  </a:cxn>
                  <a:cxn ang="0">
                    <a:pos x="393" y="456"/>
                  </a:cxn>
                  <a:cxn ang="0">
                    <a:pos x="375" y="429"/>
                  </a:cxn>
                  <a:cxn ang="0">
                    <a:pos x="335" y="436"/>
                  </a:cxn>
                  <a:cxn ang="0">
                    <a:pos x="282" y="442"/>
                  </a:cxn>
                  <a:cxn ang="0">
                    <a:pos x="272" y="380"/>
                  </a:cxn>
                  <a:cxn ang="0">
                    <a:pos x="208" y="330"/>
                  </a:cxn>
                  <a:cxn ang="0">
                    <a:pos x="217" y="298"/>
                  </a:cxn>
                  <a:cxn ang="0">
                    <a:pos x="223" y="241"/>
                  </a:cxn>
                  <a:cxn ang="0">
                    <a:pos x="141" y="118"/>
                  </a:cxn>
                  <a:cxn ang="0">
                    <a:pos x="152" y="10"/>
                  </a:cxn>
                  <a:cxn ang="0">
                    <a:pos x="96" y="0"/>
                  </a:cxn>
                </a:cxnLst>
                <a:rect l="0" t="0" r="r" b="b"/>
                <a:pathLst>
                  <a:path w="393" h="671">
                    <a:moveTo>
                      <a:pt x="96" y="0"/>
                    </a:moveTo>
                    <a:lnTo>
                      <a:pt x="60" y="262"/>
                    </a:lnTo>
                    <a:lnTo>
                      <a:pt x="97" y="319"/>
                    </a:lnTo>
                    <a:lnTo>
                      <a:pt x="39" y="378"/>
                    </a:lnTo>
                    <a:lnTo>
                      <a:pt x="31" y="417"/>
                    </a:lnTo>
                    <a:lnTo>
                      <a:pt x="47" y="445"/>
                    </a:lnTo>
                    <a:lnTo>
                      <a:pt x="31" y="460"/>
                    </a:lnTo>
                    <a:lnTo>
                      <a:pt x="0" y="612"/>
                    </a:lnTo>
                    <a:lnTo>
                      <a:pt x="187" y="646"/>
                    </a:lnTo>
                    <a:lnTo>
                      <a:pt x="364" y="671"/>
                    </a:lnTo>
                    <a:lnTo>
                      <a:pt x="383" y="532"/>
                    </a:lnTo>
                    <a:lnTo>
                      <a:pt x="393" y="456"/>
                    </a:lnTo>
                    <a:lnTo>
                      <a:pt x="375" y="429"/>
                    </a:lnTo>
                    <a:lnTo>
                      <a:pt x="335" y="436"/>
                    </a:lnTo>
                    <a:lnTo>
                      <a:pt x="282" y="442"/>
                    </a:lnTo>
                    <a:lnTo>
                      <a:pt x="272" y="380"/>
                    </a:lnTo>
                    <a:lnTo>
                      <a:pt x="208" y="330"/>
                    </a:lnTo>
                    <a:lnTo>
                      <a:pt x="217" y="298"/>
                    </a:lnTo>
                    <a:lnTo>
                      <a:pt x="223" y="241"/>
                    </a:lnTo>
                    <a:lnTo>
                      <a:pt x="141" y="118"/>
                    </a:lnTo>
                    <a:lnTo>
                      <a:pt x="152" y="10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92" name="Freeform 341"/>
              <p:cNvSpPr>
                <a:spLocks noChangeArrowheads="1"/>
              </p:cNvSpPr>
              <p:nvPr/>
            </p:nvSpPr>
            <p:spPr bwMode="auto">
              <a:xfrm>
                <a:off x="4040718" y="2887071"/>
                <a:ext cx="766233" cy="1047751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246" y="26"/>
                  </a:cxn>
                  <a:cxn ang="0">
                    <a:pos x="233" y="120"/>
                  </a:cxn>
                  <a:cxn ang="0">
                    <a:pos x="362" y="134"/>
                  </a:cxn>
                  <a:cxn ang="0">
                    <a:pos x="327" y="495"/>
                  </a:cxn>
                  <a:cxn ang="0">
                    <a:pos x="0" y="458"/>
                  </a:cxn>
                  <a:cxn ang="0">
                    <a:pos x="34" y="228"/>
                  </a:cxn>
                  <a:cxn ang="0">
                    <a:pos x="67" y="0"/>
                  </a:cxn>
                </a:cxnLst>
                <a:rect l="0" t="0" r="r" b="b"/>
                <a:pathLst>
                  <a:path w="362" h="495">
                    <a:moveTo>
                      <a:pt x="67" y="0"/>
                    </a:moveTo>
                    <a:lnTo>
                      <a:pt x="246" y="26"/>
                    </a:lnTo>
                    <a:lnTo>
                      <a:pt x="233" y="120"/>
                    </a:lnTo>
                    <a:lnTo>
                      <a:pt x="362" y="134"/>
                    </a:lnTo>
                    <a:lnTo>
                      <a:pt x="327" y="495"/>
                    </a:lnTo>
                    <a:lnTo>
                      <a:pt x="0" y="458"/>
                    </a:lnTo>
                    <a:lnTo>
                      <a:pt x="34" y="228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7030A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Calibri" panose="020F0502020204030204" pitchFamily="34" charset="0"/>
                  <a:cs typeface="Arial" charset="0"/>
                </a:endParaRPr>
              </a:p>
            </p:txBody>
          </p:sp>
          <p:sp>
            <p:nvSpPr>
              <p:cNvPr id="293" name="Freeform 342"/>
              <p:cNvSpPr>
                <a:spLocks noChangeArrowheads="1"/>
              </p:cNvSpPr>
              <p:nvPr/>
            </p:nvSpPr>
            <p:spPr bwMode="auto">
              <a:xfrm>
                <a:off x="4076701" y="1536637"/>
                <a:ext cx="1443567" cy="95038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46" y="19"/>
                  </a:cxn>
                  <a:cxn ang="0">
                    <a:pos x="226" y="30"/>
                  </a:cxn>
                  <a:cxn ang="0">
                    <a:pos x="332" y="41"/>
                  </a:cxn>
                  <a:cxn ang="0">
                    <a:pos x="431" y="52"/>
                  </a:cxn>
                  <a:cxn ang="0">
                    <a:pos x="602" y="65"/>
                  </a:cxn>
                  <a:cxn ang="0">
                    <a:pos x="682" y="71"/>
                  </a:cxn>
                  <a:cxn ang="0">
                    <a:pos x="679" y="438"/>
                  </a:cxn>
                  <a:cxn ang="0">
                    <a:pos x="262" y="400"/>
                  </a:cxn>
                  <a:cxn ang="0">
                    <a:pos x="253" y="449"/>
                  </a:cxn>
                  <a:cxn ang="0">
                    <a:pos x="237" y="425"/>
                  </a:cxn>
                  <a:cxn ang="0">
                    <a:pos x="200" y="429"/>
                  </a:cxn>
                  <a:cxn ang="0">
                    <a:pos x="143" y="438"/>
                  </a:cxn>
                  <a:cxn ang="0">
                    <a:pos x="134" y="375"/>
                  </a:cxn>
                  <a:cxn ang="0">
                    <a:pos x="69" y="326"/>
                  </a:cxn>
                  <a:cxn ang="0">
                    <a:pos x="78" y="277"/>
                  </a:cxn>
                  <a:cxn ang="0">
                    <a:pos x="85" y="238"/>
                  </a:cxn>
                  <a:cxn ang="0">
                    <a:pos x="0" y="113"/>
                  </a:cxn>
                  <a:cxn ang="0">
                    <a:pos x="11" y="0"/>
                  </a:cxn>
                </a:cxnLst>
                <a:rect l="0" t="0" r="r" b="b"/>
                <a:pathLst>
                  <a:path w="682" h="449">
                    <a:moveTo>
                      <a:pt x="11" y="0"/>
                    </a:moveTo>
                    <a:lnTo>
                      <a:pt x="146" y="19"/>
                    </a:lnTo>
                    <a:lnTo>
                      <a:pt x="226" y="30"/>
                    </a:lnTo>
                    <a:lnTo>
                      <a:pt x="332" y="41"/>
                    </a:lnTo>
                    <a:lnTo>
                      <a:pt x="431" y="52"/>
                    </a:lnTo>
                    <a:lnTo>
                      <a:pt x="602" y="65"/>
                    </a:lnTo>
                    <a:lnTo>
                      <a:pt x="682" y="71"/>
                    </a:lnTo>
                    <a:lnTo>
                      <a:pt x="679" y="438"/>
                    </a:lnTo>
                    <a:lnTo>
                      <a:pt x="262" y="400"/>
                    </a:lnTo>
                    <a:lnTo>
                      <a:pt x="253" y="449"/>
                    </a:lnTo>
                    <a:lnTo>
                      <a:pt x="237" y="425"/>
                    </a:lnTo>
                    <a:lnTo>
                      <a:pt x="200" y="429"/>
                    </a:lnTo>
                    <a:lnTo>
                      <a:pt x="143" y="438"/>
                    </a:lnTo>
                    <a:lnTo>
                      <a:pt x="134" y="375"/>
                    </a:lnTo>
                    <a:lnTo>
                      <a:pt x="69" y="326"/>
                    </a:lnTo>
                    <a:lnTo>
                      <a:pt x="78" y="277"/>
                    </a:lnTo>
                    <a:lnTo>
                      <a:pt x="85" y="238"/>
                    </a:lnTo>
                    <a:lnTo>
                      <a:pt x="0" y="11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94" name="Freeform 343"/>
              <p:cNvSpPr>
                <a:spLocks noChangeArrowheads="1"/>
              </p:cNvSpPr>
              <p:nvPr/>
            </p:nvSpPr>
            <p:spPr bwMode="auto">
              <a:xfrm>
                <a:off x="4527551" y="2374838"/>
                <a:ext cx="986367" cy="853017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49"/>
                  </a:cxn>
                  <a:cxn ang="0">
                    <a:pos x="0" y="365"/>
                  </a:cxn>
                  <a:cxn ang="0">
                    <a:pos x="135" y="378"/>
                  </a:cxn>
                  <a:cxn ang="0">
                    <a:pos x="450" y="403"/>
                  </a:cxn>
                  <a:cxn ang="0">
                    <a:pos x="466" y="41"/>
                  </a:cxn>
                  <a:cxn ang="0">
                    <a:pos x="45" y="0"/>
                  </a:cxn>
                </a:cxnLst>
                <a:rect l="0" t="0" r="r" b="b"/>
                <a:pathLst>
                  <a:path w="466" h="403">
                    <a:moveTo>
                      <a:pt x="45" y="0"/>
                    </a:moveTo>
                    <a:lnTo>
                      <a:pt x="28" y="149"/>
                    </a:lnTo>
                    <a:lnTo>
                      <a:pt x="0" y="365"/>
                    </a:lnTo>
                    <a:lnTo>
                      <a:pt x="135" y="378"/>
                    </a:lnTo>
                    <a:lnTo>
                      <a:pt x="450" y="403"/>
                    </a:lnTo>
                    <a:lnTo>
                      <a:pt x="466" y="41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95" name="Freeform 344"/>
              <p:cNvSpPr>
                <a:spLocks noChangeArrowheads="1"/>
              </p:cNvSpPr>
              <p:nvPr/>
            </p:nvSpPr>
            <p:spPr bwMode="auto">
              <a:xfrm>
                <a:off x="4726518" y="3170705"/>
                <a:ext cx="1028700" cy="808567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6" y="230"/>
                  </a:cxn>
                  <a:cxn ang="0">
                    <a:pos x="0" y="362"/>
                  </a:cxn>
                  <a:cxn ang="0">
                    <a:pos x="244" y="375"/>
                  </a:cxn>
                  <a:cxn ang="0">
                    <a:pos x="475" y="382"/>
                  </a:cxn>
                  <a:cxn ang="0">
                    <a:pos x="482" y="203"/>
                  </a:cxn>
                  <a:cxn ang="0">
                    <a:pos x="486" y="29"/>
                  </a:cxn>
                  <a:cxn ang="0">
                    <a:pos x="353" y="26"/>
                  </a:cxn>
                  <a:cxn ang="0">
                    <a:pos x="41" y="0"/>
                  </a:cxn>
                </a:cxnLst>
                <a:rect l="0" t="0" r="r" b="b"/>
                <a:pathLst>
                  <a:path w="486" h="382">
                    <a:moveTo>
                      <a:pt x="41" y="0"/>
                    </a:moveTo>
                    <a:lnTo>
                      <a:pt x="16" y="230"/>
                    </a:lnTo>
                    <a:lnTo>
                      <a:pt x="0" y="362"/>
                    </a:lnTo>
                    <a:lnTo>
                      <a:pt x="244" y="375"/>
                    </a:lnTo>
                    <a:lnTo>
                      <a:pt x="475" y="382"/>
                    </a:lnTo>
                    <a:lnTo>
                      <a:pt x="482" y="203"/>
                    </a:lnTo>
                    <a:lnTo>
                      <a:pt x="486" y="29"/>
                    </a:lnTo>
                    <a:lnTo>
                      <a:pt x="353" y="26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96" name="Freeform 345"/>
              <p:cNvSpPr>
                <a:spLocks noChangeArrowheads="1"/>
              </p:cNvSpPr>
              <p:nvPr/>
            </p:nvSpPr>
            <p:spPr bwMode="auto">
              <a:xfrm>
                <a:off x="3801533" y="3850155"/>
                <a:ext cx="933451" cy="1092200"/>
              </a:xfrm>
              <a:custGeom>
                <a:avLst/>
                <a:gdLst/>
                <a:ahLst/>
                <a:cxnLst>
                  <a:cxn ang="0">
                    <a:pos x="113" y="0"/>
                  </a:cxn>
                  <a:cxn ang="0">
                    <a:pos x="103" y="68"/>
                  </a:cxn>
                  <a:cxn ang="0">
                    <a:pos x="65" y="60"/>
                  </a:cxn>
                  <a:cxn ang="0">
                    <a:pos x="68" y="146"/>
                  </a:cxn>
                  <a:cxn ang="0">
                    <a:pos x="51" y="163"/>
                  </a:cxn>
                  <a:cxn ang="0">
                    <a:pos x="77" y="216"/>
                  </a:cxn>
                  <a:cxn ang="0">
                    <a:pos x="51" y="240"/>
                  </a:cxn>
                  <a:cxn ang="0">
                    <a:pos x="35" y="278"/>
                  </a:cxn>
                  <a:cxn ang="0">
                    <a:pos x="13" y="315"/>
                  </a:cxn>
                  <a:cxn ang="0">
                    <a:pos x="29" y="338"/>
                  </a:cxn>
                  <a:cxn ang="0">
                    <a:pos x="3" y="347"/>
                  </a:cxn>
                  <a:cxn ang="0">
                    <a:pos x="0" y="381"/>
                  </a:cxn>
                  <a:cxn ang="0">
                    <a:pos x="248" y="514"/>
                  </a:cxn>
                  <a:cxn ang="0">
                    <a:pos x="388" y="516"/>
                  </a:cxn>
                  <a:cxn ang="0">
                    <a:pos x="441" y="40"/>
                  </a:cxn>
                  <a:cxn ang="0">
                    <a:pos x="113" y="0"/>
                  </a:cxn>
                </a:cxnLst>
                <a:rect l="0" t="0" r="r" b="b"/>
                <a:pathLst>
                  <a:path w="441" h="516">
                    <a:moveTo>
                      <a:pt x="113" y="0"/>
                    </a:moveTo>
                    <a:lnTo>
                      <a:pt x="103" y="68"/>
                    </a:lnTo>
                    <a:lnTo>
                      <a:pt x="65" y="60"/>
                    </a:lnTo>
                    <a:lnTo>
                      <a:pt x="68" y="146"/>
                    </a:lnTo>
                    <a:lnTo>
                      <a:pt x="51" y="163"/>
                    </a:lnTo>
                    <a:lnTo>
                      <a:pt x="77" y="216"/>
                    </a:lnTo>
                    <a:lnTo>
                      <a:pt x="51" y="240"/>
                    </a:lnTo>
                    <a:lnTo>
                      <a:pt x="35" y="278"/>
                    </a:lnTo>
                    <a:lnTo>
                      <a:pt x="13" y="315"/>
                    </a:lnTo>
                    <a:lnTo>
                      <a:pt x="29" y="338"/>
                    </a:lnTo>
                    <a:lnTo>
                      <a:pt x="3" y="347"/>
                    </a:lnTo>
                    <a:lnTo>
                      <a:pt x="0" y="381"/>
                    </a:lnTo>
                    <a:lnTo>
                      <a:pt x="248" y="514"/>
                    </a:lnTo>
                    <a:lnTo>
                      <a:pt x="388" y="516"/>
                    </a:lnTo>
                    <a:lnTo>
                      <a:pt x="441" y="40"/>
                    </a:lnTo>
                    <a:lnTo>
                      <a:pt x="113" y="0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defTabSz="1462966"/>
                <a:endParaRPr lang="en-US" sz="1067" u="dottedHeavy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7" name="Freeform 346"/>
              <p:cNvSpPr>
                <a:spLocks noChangeArrowheads="1"/>
              </p:cNvSpPr>
              <p:nvPr/>
            </p:nvSpPr>
            <p:spPr bwMode="auto">
              <a:xfrm>
                <a:off x="4616451" y="3928471"/>
                <a:ext cx="986367" cy="1037167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466" y="19"/>
                  </a:cxn>
                  <a:cxn ang="0">
                    <a:pos x="446" y="451"/>
                  </a:cxn>
                  <a:cxn ang="0">
                    <a:pos x="314" y="445"/>
                  </a:cxn>
                  <a:cxn ang="0">
                    <a:pos x="188" y="440"/>
                  </a:cxn>
                  <a:cxn ang="0">
                    <a:pos x="188" y="457"/>
                  </a:cxn>
                  <a:cxn ang="0">
                    <a:pos x="84" y="457"/>
                  </a:cxn>
                  <a:cxn ang="0">
                    <a:pos x="78" y="490"/>
                  </a:cxn>
                  <a:cxn ang="0">
                    <a:pos x="0" y="479"/>
                  </a:cxn>
                  <a:cxn ang="0">
                    <a:pos x="44" y="113"/>
                  </a:cxn>
                  <a:cxn ang="0">
                    <a:pos x="56" y="0"/>
                  </a:cxn>
                </a:cxnLst>
                <a:rect l="0" t="0" r="r" b="b"/>
                <a:pathLst>
                  <a:path w="466" h="490">
                    <a:moveTo>
                      <a:pt x="56" y="0"/>
                    </a:moveTo>
                    <a:lnTo>
                      <a:pt x="466" y="19"/>
                    </a:lnTo>
                    <a:lnTo>
                      <a:pt x="446" y="451"/>
                    </a:lnTo>
                    <a:lnTo>
                      <a:pt x="314" y="445"/>
                    </a:lnTo>
                    <a:lnTo>
                      <a:pt x="188" y="440"/>
                    </a:lnTo>
                    <a:lnTo>
                      <a:pt x="188" y="457"/>
                    </a:lnTo>
                    <a:lnTo>
                      <a:pt x="84" y="457"/>
                    </a:lnTo>
                    <a:lnTo>
                      <a:pt x="78" y="490"/>
                    </a:lnTo>
                    <a:lnTo>
                      <a:pt x="0" y="479"/>
                    </a:lnTo>
                    <a:lnTo>
                      <a:pt x="44" y="113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98" name="Freeform 347"/>
              <p:cNvSpPr>
                <a:spLocks noChangeArrowheads="1"/>
              </p:cNvSpPr>
              <p:nvPr/>
            </p:nvSpPr>
            <p:spPr bwMode="auto">
              <a:xfrm>
                <a:off x="5005918" y="4085105"/>
                <a:ext cx="2008716" cy="1962151"/>
              </a:xfrm>
              <a:custGeom>
                <a:avLst/>
                <a:gdLst/>
                <a:ahLst/>
                <a:cxnLst>
                  <a:cxn ang="0">
                    <a:pos x="276" y="0"/>
                  </a:cxn>
                  <a:cxn ang="0">
                    <a:pos x="485" y="8"/>
                  </a:cxn>
                  <a:cxn ang="0">
                    <a:pos x="485" y="176"/>
                  </a:cxn>
                  <a:cxn ang="0">
                    <a:pos x="592" y="223"/>
                  </a:cxn>
                  <a:cxn ang="0">
                    <a:pos x="621" y="208"/>
                  </a:cxn>
                  <a:cxn ang="0">
                    <a:pos x="691" y="243"/>
                  </a:cxn>
                  <a:cxn ang="0">
                    <a:pos x="734" y="241"/>
                  </a:cxn>
                  <a:cxn ang="0">
                    <a:pos x="814" y="205"/>
                  </a:cxn>
                  <a:cxn ang="0">
                    <a:pos x="861" y="239"/>
                  </a:cxn>
                  <a:cxn ang="0">
                    <a:pos x="902" y="249"/>
                  </a:cxn>
                  <a:cxn ang="0">
                    <a:pos x="902" y="386"/>
                  </a:cxn>
                  <a:cxn ang="0">
                    <a:pos x="949" y="471"/>
                  </a:cxn>
                  <a:cxn ang="0">
                    <a:pos x="937" y="587"/>
                  </a:cxn>
                  <a:cxn ang="0">
                    <a:pos x="886" y="635"/>
                  </a:cxn>
                  <a:cxn ang="0">
                    <a:pos x="875" y="591"/>
                  </a:cxn>
                  <a:cxn ang="0">
                    <a:pos x="861" y="611"/>
                  </a:cxn>
                  <a:cxn ang="0">
                    <a:pos x="871" y="638"/>
                  </a:cxn>
                  <a:cxn ang="0">
                    <a:pos x="780" y="709"/>
                  </a:cxn>
                  <a:cxn ang="0">
                    <a:pos x="757" y="712"/>
                  </a:cxn>
                  <a:cxn ang="0">
                    <a:pos x="710" y="747"/>
                  </a:cxn>
                  <a:cxn ang="0">
                    <a:pos x="710" y="766"/>
                  </a:cxn>
                  <a:cxn ang="0">
                    <a:pos x="695" y="770"/>
                  </a:cxn>
                  <a:cxn ang="0">
                    <a:pos x="706" y="794"/>
                  </a:cxn>
                  <a:cxn ang="0">
                    <a:pos x="681" y="828"/>
                  </a:cxn>
                  <a:cxn ang="0">
                    <a:pos x="695" y="878"/>
                  </a:cxn>
                  <a:cxn ang="0">
                    <a:pos x="710" y="896"/>
                  </a:cxn>
                  <a:cxn ang="0">
                    <a:pos x="706" y="927"/>
                  </a:cxn>
                  <a:cxn ang="0">
                    <a:pos x="670" y="927"/>
                  </a:cxn>
                  <a:cxn ang="0">
                    <a:pos x="636" y="912"/>
                  </a:cxn>
                  <a:cxn ang="0">
                    <a:pos x="613" y="916"/>
                  </a:cxn>
                  <a:cxn ang="0">
                    <a:pos x="540" y="889"/>
                  </a:cxn>
                  <a:cxn ang="0">
                    <a:pos x="507" y="783"/>
                  </a:cxn>
                  <a:cxn ang="0">
                    <a:pos x="456" y="732"/>
                  </a:cxn>
                  <a:cxn ang="0">
                    <a:pos x="411" y="638"/>
                  </a:cxn>
                  <a:cxn ang="0">
                    <a:pos x="389" y="630"/>
                  </a:cxn>
                  <a:cxn ang="0">
                    <a:pos x="366" y="606"/>
                  </a:cxn>
                  <a:cxn ang="0">
                    <a:pos x="342" y="606"/>
                  </a:cxn>
                  <a:cxn ang="0">
                    <a:pos x="306" y="598"/>
                  </a:cxn>
                  <a:cxn ang="0">
                    <a:pos x="280" y="606"/>
                  </a:cxn>
                  <a:cxn ang="0">
                    <a:pos x="260" y="652"/>
                  </a:cxn>
                  <a:cxn ang="0">
                    <a:pos x="233" y="660"/>
                  </a:cxn>
                  <a:cxn ang="0">
                    <a:pos x="172" y="624"/>
                  </a:cxn>
                  <a:cxn ang="0">
                    <a:pos x="137" y="581"/>
                  </a:cxn>
                  <a:cxn ang="0">
                    <a:pos x="131" y="526"/>
                  </a:cxn>
                  <a:cxn ang="0">
                    <a:pos x="105" y="491"/>
                  </a:cxn>
                  <a:cxn ang="0">
                    <a:pos x="45" y="440"/>
                  </a:cxn>
                  <a:cxn ang="0">
                    <a:pos x="0" y="387"/>
                  </a:cxn>
                  <a:cxn ang="0">
                    <a:pos x="0" y="365"/>
                  </a:cxn>
                  <a:cxn ang="0">
                    <a:pos x="145" y="366"/>
                  </a:cxn>
                  <a:cxn ang="0">
                    <a:pos x="260" y="377"/>
                  </a:cxn>
                  <a:cxn ang="0">
                    <a:pos x="276" y="0"/>
                  </a:cxn>
                </a:cxnLst>
                <a:rect l="0" t="0" r="r" b="b"/>
                <a:pathLst>
                  <a:path w="949" h="927">
                    <a:moveTo>
                      <a:pt x="276" y="0"/>
                    </a:moveTo>
                    <a:lnTo>
                      <a:pt x="485" y="8"/>
                    </a:lnTo>
                    <a:lnTo>
                      <a:pt x="485" y="176"/>
                    </a:lnTo>
                    <a:lnTo>
                      <a:pt x="592" y="223"/>
                    </a:lnTo>
                    <a:lnTo>
                      <a:pt x="621" y="208"/>
                    </a:lnTo>
                    <a:lnTo>
                      <a:pt x="691" y="243"/>
                    </a:lnTo>
                    <a:lnTo>
                      <a:pt x="734" y="241"/>
                    </a:lnTo>
                    <a:lnTo>
                      <a:pt x="814" y="205"/>
                    </a:lnTo>
                    <a:lnTo>
                      <a:pt x="861" y="239"/>
                    </a:lnTo>
                    <a:lnTo>
                      <a:pt x="902" y="249"/>
                    </a:lnTo>
                    <a:lnTo>
                      <a:pt x="902" y="386"/>
                    </a:lnTo>
                    <a:lnTo>
                      <a:pt x="949" y="471"/>
                    </a:lnTo>
                    <a:lnTo>
                      <a:pt x="937" y="587"/>
                    </a:lnTo>
                    <a:lnTo>
                      <a:pt x="886" y="635"/>
                    </a:lnTo>
                    <a:lnTo>
                      <a:pt x="875" y="591"/>
                    </a:lnTo>
                    <a:lnTo>
                      <a:pt x="861" y="611"/>
                    </a:lnTo>
                    <a:lnTo>
                      <a:pt x="871" y="638"/>
                    </a:lnTo>
                    <a:lnTo>
                      <a:pt x="780" y="709"/>
                    </a:lnTo>
                    <a:lnTo>
                      <a:pt x="757" y="712"/>
                    </a:lnTo>
                    <a:lnTo>
                      <a:pt x="710" y="747"/>
                    </a:lnTo>
                    <a:lnTo>
                      <a:pt x="710" y="766"/>
                    </a:lnTo>
                    <a:lnTo>
                      <a:pt x="695" y="770"/>
                    </a:lnTo>
                    <a:lnTo>
                      <a:pt x="706" y="794"/>
                    </a:lnTo>
                    <a:lnTo>
                      <a:pt x="681" y="828"/>
                    </a:lnTo>
                    <a:lnTo>
                      <a:pt x="695" y="878"/>
                    </a:lnTo>
                    <a:lnTo>
                      <a:pt x="710" y="896"/>
                    </a:lnTo>
                    <a:lnTo>
                      <a:pt x="706" y="927"/>
                    </a:lnTo>
                    <a:lnTo>
                      <a:pt x="670" y="927"/>
                    </a:lnTo>
                    <a:lnTo>
                      <a:pt x="636" y="912"/>
                    </a:lnTo>
                    <a:lnTo>
                      <a:pt x="613" y="916"/>
                    </a:lnTo>
                    <a:lnTo>
                      <a:pt x="540" y="889"/>
                    </a:lnTo>
                    <a:lnTo>
                      <a:pt x="507" y="783"/>
                    </a:lnTo>
                    <a:lnTo>
                      <a:pt x="456" y="732"/>
                    </a:lnTo>
                    <a:lnTo>
                      <a:pt x="411" y="638"/>
                    </a:lnTo>
                    <a:lnTo>
                      <a:pt x="389" y="630"/>
                    </a:lnTo>
                    <a:lnTo>
                      <a:pt x="366" y="606"/>
                    </a:lnTo>
                    <a:lnTo>
                      <a:pt x="342" y="606"/>
                    </a:lnTo>
                    <a:lnTo>
                      <a:pt x="306" y="598"/>
                    </a:lnTo>
                    <a:lnTo>
                      <a:pt x="280" y="606"/>
                    </a:lnTo>
                    <a:lnTo>
                      <a:pt x="260" y="652"/>
                    </a:lnTo>
                    <a:lnTo>
                      <a:pt x="233" y="660"/>
                    </a:lnTo>
                    <a:lnTo>
                      <a:pt x="172" y="624"/>
                    </a:lnTo>
                    <a:lnTo>
                      <a:pt x="137" y="581"/>
                    </a:lnTo>
                    <a:lnTo>
                      <a:pt x="131" y="526"/>
                    </a:lnTo>
                    <a:lnTo>
                      <a:pt x="105" y="491"/>
                    </a:lnTo>
                    <a:lnTo>
                      <a:pt x="45" y="440"/>
                    </a:lnTo>
                    <a:lnTo>
                      <a:pt x="0" y="387"/>
                    </a:lnTo>
                    <a:lnTo>
                      <a:pt x="0" y="365"/>
                    </a:lnTo>
                    <a:lnTo>
                      <a:pt x="145" y="366"/>
                    </a:lnTo>
                    <a:lnTo>
                      <a:pt x="260" y="377"/>
                    </a:lnTo>
                    <a:lnTo>
                      <a:pt x="276" y="0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99" name="Freeform 348"/>
              <p:cNvSpPr>
                <a:spLocks noChangeArrowheads="1"/>
              </p:cNvSpPr>
              <p:nvPr/>
            </p:nvSpPr>
            <p:spPr bwMode="auto">
              <a:xfrm>
                <a:off x="5513918" y="1693271"/>
                <a:ext cx="967316" cy="59478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384" y="9"/>
                  </a:cxn>
                  <a:cxn ang="0">
                    <a:pos x="412" y="91"/>
                  </a:cxn>
                  <a:cxn ang="0">
                    <a:pos x="438" y="155"/>
                  </a:cxn>
                  <a:cxn ang="0">
                    <a:pos x="457" y="258"/>
                  </a:cxn>
                  <a:cxn ang="0">
                    <a:pos x="446" y="281"/>
                  </a:cxn>
                  <a:cxn ang="0">
                    <a:pos x="304" y="278"/>
                  </a:cxn>
                  <a:cxn ang="0">
                    <a:pos x="0" y="273"/>
                  </a:cxn>
                  <a:cxn ang="0">
                    <a:pos x="1" y="0"/>
                  </a:cxn>
                </a:cxnLst>
                <a:rect l="0" t="0" r="r" b="b"/>
                <a:pathLst>
                  <a:path w="457" h="281">
                    <a:moveTo>
                      <a:pt x="1" y="0"/>
                    </a:moveTo>
                    <a:lnTo>
                      <a:pt x="384" y="9"/>
                    </a:lnTo>
                    <a:lnTo>
                      <a:pt x="412" y="91"/>
                    </a:lnTo>
                    <a:lnTo>
                      <a:pt x="438" y="155"/>
                    </a:lnTo>
                    <a:lnTo>
                      <a:pt x="457" y="258"/>
                    </a:lnTo>
                    <a:lnTo>
                      <a:pt x="446" y="281"/>
                    </a:lnTo>
                    <a:lnTo>
                      <a:pt x="304" y="278"/>
                    </a:lnTo>
                    <a:lnTo>
                      <a:pt x="0" y="27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00" name="Freeform 349"/>
              <p:cNvSpPr>
                <a:spLocks noChangeArrowheads="1"/>
              </p:cNvSpPr>
              <p:nvPr/>
            </p:nvSpPr>
            <p:spPr bwMode="auto">
              <a:xfrm>
                <a:off x="5488517" y="2264772"/>
                <a:ext cx="1016000" cy="700617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7" y="128"/>
                  </a:cxn>
                  <a:cxn ang="0">
                    <a:pos x="0" y="278"/>
                  </a:cxn>
                  <a:cxn ang="0">
                    <a:pos x="348" y="283"/>
                  </a:cxn>
                  <a:cxn ang="0">
                    <a:pos x="385" y="304"/>
                  </a:cxn>
                  <a:cxn ang="0">
                    <a:pos x="410" y="277"/>
                  </a:cxn>
                  <a:cxn ang="0">
                    <a:pos x="480" y="331"/>
                  </a:cxn>
                  <a:cxn ang="0">
                    <a:pos x="470" y="274"/>
                  </a:cxn>
                  <a:cxn ang="0">
                    <a:pos x="476" y="229"/>
                  </a:cxn>
                  <a:cxn ang="0">
                    <a:pos x="480" y="80"/>
                  </a:cxn>
                  <a:cxn ang="0">
                    <a:pos x="449" y="48"/>
                  </a:cxn>
                  <a:cxn ang="0">
                    <a:pos x="462" y="7"/>
                  </a:cxn>
                  <a:cxn ang="0">
                    <a:pos x="233" y="4"/>
                  </a:cxn>
                  <a:cxn ang="0">
                    <a:pos x="8" y="0"/>
                  </a:cxn>
                </a:cxnLst>
                <a:rect l="0" t="0" r="r" b="b"/>
                <a:pathLst>
                  <a:path w="480" h="331">
                    <a:moveTo>
                      <a:pt x="8" y="0"/>
                    </a:moveTo>
                    <a:lnTo>
                      <a:pt x="7" y="128"/>
                    </a:lnTo>
                    <a:lnTo>
                      <a:pt x="0" y="278"/>
                    </a:lnTo>
                    <a:lnTo>
                      <a:pt x="348" y="283"/>
                    </a:lnTo>
                    <a:lnTo>
                      <a:pt x="385" y="304"/>
                    </a:lnTo>
                    <a:lnTo>
                      <a:pt x="410" y="277"/>
                    </a:lnTo>
                    <a:lnTo>
                      <a:pt x="480" y="331"/>
                    </a:lnTo>
                    <a:lnTo>
                      <a:pt x="470" y="274"/>
                    </a:lnTo>
                    <a:lnTo>
                      <a:pt x="476" y="229"/>
                    </a:lnTo>
                    <a:lnTo>
                      <a:pt x="480" y="80"/>
                    </a:lnTo>
                    <a:lnTo>
                      <a:pt x="449" y="48"/>
                    </a:lnTo>
                    <a:lnTo>
                      <a:pt x="462" y="7"/>
                    </a:lnTo>
                    <a:lnTo>
                      <a:pt x="233" y="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01" name="Freeform 350"/>
              <p:cNvSpPr>
                <a:spLocks noChangeArrowheads="1"/>
              </p:cNvSpPr>
              <p:nvPr/>
            </p:nvSpPr>
            <p:spPr bwMode="auto">
              <a:xfrm>
                <a:off x="5473701" y="2844737"/>
                <a:ext cx="1208617" cy="577851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0"/>
                  </a:cxn>
                  <a:cxn ang="0">
                    <a:pos x="129" y="184"/>
                  </a:cxn>
                  <a:cxn ang="0">
                    <a:pos x="127" y="273"/>
                  </a:cxn>
                  <a:cxn ang="0">
                    <a:pos x="302" y="270"/>
                  </a:cxn>
                  <a:cxn ang="0">
                    <a:pos x="458" y="267"/>
                  </a:cxn>
                  <a:cxn ang="0">
                    <a:pos x="571" y="270"/>
                  </a:cxn>
                  <a:cxn ang="0">
                    <a:pos x="536" y="193"/>
                  </a:cxn>
                  <a:cxn ang="0">
                    <a:pos x="511" y="122"/>
                  </a:cxn>
                  <a:cxn ang="0">
                    <a:pos x="485" y="49"/>
                  </a:cxn>
                  <a:cxn ang="0">
                    <a:pos x="420" y="3"/>
                  </a:cxn>
                  <a:cxn ang="0">
                    <a:pos x="391" y="29"/>
                  </a:cxn>
                  <a:cxn ang="0">
                    <a:pos x="355" y="9"/>
                  </a:cxn>
                  <a:cxn ang="0">
                    <a:pos x="199" y="4"/>
                  </a:cxn>
                  <a:cxn ang="0">
                    <a:pos x="6" y="0"/>
                  </a:cxn>
                </a:cxnLst>
                <a:rect l="0" t="0" r="r" b="b"/>
                <a:pathLst>
                  <a:path w="571" h="273">
                    <a:moveTo>
                      <a:pt x="6" y="0"/>
                    </a:moveTo>
                    <a:lnTo>
                      <a:pt x="0" y="180"/>
                    </a:lnTo>
                    <a:lnTo>
                      <a:pt x="129" y="184"/>
                    </a:lnTo>
                    <a:lnTo>
                      <a:pt x="127" y="273"/>
                    </a:lnTo>
                    <a:lnTo>
                      <a:pt x="302" y="270"/>
                    </a:lnTo>
                    <a:lnTo>
                      <a:pt x="458" y="267"/>
                    </a:lnTo>
                    <a:lnTo>
                      <a:pt x="571" y="270"/>
                    </a:lnTo>
                    <a:lnTo>
                      <a:pt x="536" y="193"/>
                    </a:lnTo>
                    <a:lnTo>
                      <a:pt x="511" y="122"/>
                    </a:lnTo>
                    <a:lnTo>
                      <a:pt x="485" y="49"/>
                    </a:lnTo>
                    <a:lnTo>
                      <a:pt x="420" y="3"/>
                    </a:lnTo>
                    <a:lnTo>
                      <a:pt x="391" y="29"/>
                    </a:lnTo>
                    <a:lnTo>
                      <a:pt x="355" y="9"/>
                    </a:lnTo>
                    <a:lnTo>
                      <a:pt x="199" y="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02" name="Freeform 351"/>
              <p:cNvSpPr>
                <a:spLocks noChangeArrowheads="1"/>
              </p:cNvSpPr>
              <p:nvPr/>
            </p:nvSpPr>
            <p:spPr bwMode="auto">
              <a:xfrm>
                <a:off x="5731934" y="3405655"/>
                <a:ext cx="1064684" cy="575733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4" y="160"/>
                  </a:cxn>
                  <a:cxn ang="0">
                    <a:pos x="0" y="270"/>
                  </a:cxn>
                  <a:cxn ang="0">
                    <a:pos x="503" y="272"/>
                  </a:cxn>
                  <a:cxn ang="0">
                    <a:pos x="493" y="131"/>
                  </a:cxn>
                  <a:cxn ang="0">
                    <a:pos x="493" y="78"/>
                  </a:cxn>
                  <a:cxn ang="0">
                    <a:pos x="453" y="45"/>
                  </a:cxn>
                  <a:cxn ang="0">
                    <a:pos x="465" y="16"/>
                  </a:cxn>
                  <a:cxn ang="0">
                    <a:pos x="446" y="0"/>
                  </a:cxn>
                  <a:cxn ang="0">
                    <a:pos x="219" y="4"/>
                  </a:cxn>
                  <a:cxn ang="0">
                    <a:pos x="5" y="4"/>
                  </a:cxn>
                </a:cxnLst>
                <a:rect l="0" t="0" r="r" b="b"/>
                <a:pathLst>
                  <a:path w="503" h="272">
                    <a:moveTo>
                      <a:pt x="5" y="4"/>
                    </a:moveTo>
                    <a:lnTo>
                      <a:pt x="4" y="160"/>
                    </a:lnTo>
                    <a:lnTo>
                      <a:pt x="0" y="270"/>
                    </a:lnTo>
                    <a:lnTo>
                      <a:pt x="503" y="272"/>
                    </a:lnTo>
                    <a:lnTo>
                      <a:pt x="493" y="131"/>
                    </a:lnTo>
                    <a:lnTo>
                      <a:pt x="493" y="78"/>
                    </a:lnTo>
                    <a:lnTo>
                      <a:pt x="453" y="45"/>
                    </a:lnTo>
                    <a:lnTo>
                      <a:pt x="465" y="16"/>
                    </a:lnTo>
                    <a:lnTo>
                      <a:pt x="446" y="0"/>
                    </a:lnTo>
                    <a:lnTo>
                      <a:pt x="219" y="4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03" name="Freeform 352"/>
              <p:cNvSpPr>
                <a:spLocks noChangeArrowheads="1"/>
              </p:cNvSpPr>
              <p:nvPr/>
            </p:nvSpPr>
            <p:spPr bwMode="auto">
              <a:xfrm>
                <a:off x="5590118" y="3964455"/>
                <a:ext cx="1240367" cy="63500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55"/>
                  </a:cxn>
                  <a:cxn ang="0">
                    <a:pos x="207" y="61"/>
                  </a:cxn>
                  <a:cxn ang="0">
                    <a:pos x="209" y="232"/>
                  </a:cxn>
                  <a:cxn ang="0">
                    <a:pos x="316" y="278"/>
                  </a:cxn>
                  <a:cxn ang="0">
                    <a:pos x="345" y="261"/>
                  </a:cxn>
                  <a:cxn ang="0">
                    <a:pos x="413" y="300"/>
                  </a:cxn>
                  <a:cxn ang="0">
                    <a:pos x="456" y="298"/>
                  </a:cxn>
                  <a:cxn ang="0">
                    <a:pos x="537" y="261"/>
                  </a:cxn>
                  <a:cxn ang="0">
                    <a:pos x="586" y="297"/>
                  </a:cxn>
                  <a:cxn ang="0">
                    <a:pos x="586" y="113"/>
                  </a:cxn>
                  <a:cxn ang="0">
                    <a:pos x="570" y="6"/>
                  </a:cxn>
                  <a:cxn ang="0">
                    <a:pos x="4" y="0"/>
                  </a:cxn>
                </a:cxnLst>
                <a:rect l="0" t="0" r="r" b="b"/>
                <a:pathLst>
                  <a:path w="586" h="300">
                    <a:moveTo>
                      <a:pt x="4" y="0"/>
                    </a:moveTo>
                    <a:lnTo>
                      <a:pt x="0" y="55"/>
                    </a:lnTo>
                    <a:lnTo>
                      <a:pt x="207" y="61"/>
                    </a:lnTo>
                    <a:lnTo>
                      <a:pt x="209" y="232"/>
                    </a:lnTo>
                    <a:lnTo>
                      <a:pt x="316" y="278"/>
                    </a:lnTo>
                    <a:lnTo>
                      <a:pt x="345" y="261"/>
                    </a:lnTo>
                    <a:lnTo>
                      <a:pt x="413" y="300"/>
                    </a:lnTo>
                    <a:lnTo>
                      <a:pt x="456" y="298"/>
                    </a:lnTo>
                    <a:lnTo>
                      <a:pt x="537" y="261"/>
                    </a:lnTo>
                    <a:lnTo>
                      <a:pt x="586" y="297"/>
                    </a:lnTo>
                    <a:lnTo>
                      <a:pt x="586" y="113"/>
                    </a:lnTo>
                    <a:lnTo>
                      <a:pt x="570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04" name="Freeform 353"/>
              <p:cNvSpPr>
                <a:spLocks noChangeArrowheads="1"/>
              </p:cNvSpPr>
              <p:nvPr/>
            </p:nvSpPr>
            <p:spPr bwMode="auto">
              <a:xfrm>
                <a:off x="6805084" y="3998322"/>
                <a:ext cx="700616" cy="687916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31" y="12"/>
                  </a:cxn>
                  <a:cxn ang="0">
                    <a:pos x="291" y="0"/>
                  </a:cxn>
                  <a:cxn ang="0">
                    <a:pos x="283" y="43"/>
                  </a:cxn>
                  <a:cxn ang="0">
                    <a:pos x="318" y="33"/>
                  </a:cxn>
                  <a:cxn ang="0">
                    <a:pos x="331" y="62"/>
                  </a:cxn>
                  <a:cxn ang="0">
                    <a:pos x="294" y="88"/>
                  </a:cxn>
                  <a:cxn ang="0">
                    <a:pos x="302" y="133"/>
                  </a:cxn>
                  <a:cxn ang="0">
                    <a:pos x="263" y="208"/>
                  </a:cxn>
                  <a:cxn ang="0">
                    <a:pos x="237" y="256"/>
                  </a:cxn>
                  <a:cxn ang="0">
                    <a:pos x="252" y="314"/>
                  </a:cxn>
                  <a:cxn ang="0">
                    <a:pos x="48" y="325"/>
                  </a:cxn>
                  <a:cxn ang="0">
                    <a:pos x="48" y="289"/>
                  </a:cxn>
                  <a:cxn ang="0">
                    <a:pos x="7" y="281"/>
                  </a:cxn>
                  <a:cxn ang="0">
                    <a:pos x="7" y="88"/>
                  </a:cxn>
                  <a:cxn ang="0">
                    <a:pos x="0" y="29"/>
                  </a:cxn>
                </a:cxnLst>
                <a:rect l="0" t="0" r="r" b="b"/>
                <a:pathLst>
                  <a:path w="331" h="325">
                    <a:moveTo>
                      <a:pt x="0" y="29"/>
                    </a:moveTo>
                    <a:lnTo>
                      <a:pt x="131" y="12"/>
                    </a:lnTo>
                    <a:lnTo>
                      <a:pt x="291" y="0"/>
                    </a:lnTo>
                    <a:lnTo>
                      <a:pt x="283" y="43"/>
                    </a:lnTo>
                    <a:lnTo>
                      <a:pt x="318" y="33"/>
                    </a:lnTo>
                    <a:lnTo>
                      <a:pt x="331" y="62"/>
                    </a:lnTo>
                    <a:lnTo>
                      <a:pt x="294" y="88"/>
                    </a:lnTo>
                    <a:lnTo>
                      <a:pt x="302" y="133"/>
                    </a:lnTo>
                    <a:lnTo>
                      <a:pt x="263" y="208"/>
                    </a:lnTo>
                    <a:lnTo>
                      <a:pt x="237" y="256"/>
                    </a:lnTo>
                    <a:lnTo>
                      <a:pt x="252" y="314"/>
                    </a:lnTo>
                    <a:lnTo>
                      <a:pt x="48" y="325"/>
                    </a:lnTo>
                    <a:lnTo>
                      <a:pt x="48" y="289"/>
                    </a:lnTo>
                    <a:lnTo>
                      <a:pt x="7" y="281"/>
                    </a:lnTo>
                    <a:lnTo>
                      <a:pt x="7" y="88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05" name="Freeform 354"/>
              <p:cNvSpPr>
                <a:spLocks noChangeArrowheads="1"/>
              </p:cNvSpPr>
              <p:nvPr/>
            </p:nvSpPr>
            <p:spPr bwMode="auto">
              <a:xfrm>
                <a:off x="6906685" y="4662955"/>
                <a:ext cx="850900" cy="717549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201" y="0"/>
                  </a:cxn>
                  <a:cxn ang="0">
                    <a:pos x="237" y="70"/>
                  </a:cxn>
                  <a:cxn ang="0">
                    <a:pos x="206" y="152"/>
                  </a:cxn>
                  <a:cxn ang="0">
                    <a:pos x="196" y="189"/>
                  </a:cxn>
                  <a:cxn ang="0">
                    <a:pos x="331" y="173"/>
                  </a:cxn>
                  <a:cxn ang="0">
                    <a:pos x="340" y="229"/>
                  </a:cxn>
                  <a:cxn ang="0">
                    <a:pos x="299" y="224"/>
                  </a:cxn>
                  <a:cxn ang="0">
                    <a:pos x="282" y="246"/>
                  </a:cxn>
                  <a:cxn ang="0">
                    <a:pos x="301" y="262"/>
                  </a:cxn>
                  <a:cxn ang="0">
                    <a:pos x="339" y="243"/>
                  </a:cxn>
                  <a:cxn ang="0">
                    <a:pos x="340" y="270"/>
                  </a:cxn>
                  <a:cxn ang="0">
                    <a:pos x="362" y="247"/>
                  </a:cxn>
                  <a:cxn ang="0">
                    <a:pos x="376" y="247"/>
                  </a:cxn>
                  <a:cxn ang="0">
                    <a:pos x="360" y="294"/>
                  </a:cxn>
                  <a:cxn ang="0">
                    <a:pos x="392" y="300"/>
                  </a:cxn>
                  <a:cxn ang="0">
                    <a:pos x="402" y="325"/>
                  </a:cxn>
                  <a:cxn ang="0">
                    <a:pos x="388" y="332"/>
                  </a:cxn>
                  <a:cxn ang="0">
                    <a:pos x="366" y="318"/>
                  </a:cxn>
                  <a:cxn ang="0">
                    <a:pos x="328" y="306"/>
                  </a:cxn>
                  <a:cxn ang="0">
                    <a:pos x="336" y="335"/>
                  </a:cxn>
                  <a:cxn ang="0">
                    <a:pos x="316" y="339"/>
                  </a:cxn>
                  <a:cxn ang="0">
                    <a:pos x="300" y="312"/>
                  </a:cxn>
                  <a:cxn ang="0">
                    <a:pos x="291" y="328"/>
                  </a:cxn>
                  <a:cxn ang="0">
                    <a:pos x="231" y="328"/>
                  </a:cxn>
                  <a:cxn ang="0">
                    <a:pos x="231" y="312"/>
                  </a:cxn>
                  <a:cxn ang="0">
                    <a:pos x="209" y="294"/>
                  </a:cxn>
                  <a:cxn ang="0">
                    <a:pos x="165" y="290"/>
                  </a:cxn>
                  <a:cxn ang="0">
                    <a:pos x="202" y="312"/>
                  </a:cxn>
                  <a:cxn ang="0">
                    <a:pos x="151" y="324"/>
                  </a:cxn>
                  <a:cxn ang="0">
                    <a:pos x="70" y="308"/>
                  </a:cxn>
                  <a:cxn ang="0">
                    <a:pos x="38" y="312"/>
                  </a:cxn>
                  <a:cxn ang="0">
                    <a:pos x="50" y="198"/>
                  </a:cxn>
                  <a:cxn ang="0">
                    <a:pos x="1" y="108"/>
                  </a:cxn>
                  <a:cxn ang="0">
                    <a:pos x="0" y="7"/>
                  </a:cxn>
                </a:cxnLst>
                <a:rect l="0" t="0" r="r" b="b"/>
                <a:pathLst>
                  <a:path w="402" h="339">
                    <a:moveTo>
                      <a:pt x="0" y="7"/>
                    </a:moveTo>
                    <a:lnTo>
                      <a:pt x="201" y="0"/>
                    </a:lnTo>
                    <a:lnTo>
                      <a:pt x="237" y="70"/>
                    </a:lnTo>
                    <a:lnTo>
                      <a:pt x="206" y="152"/>
                    </a:lnTo>
                    <a:lnTo>
                      <a:pt x="196" y="189"/>
                    </a:lnTo>
                    <a:lnTo>
                      <a:pt x="331" y="173"/>
                    </a:lnTo>
                    <a:lnTo>
                      <a:pt x="340" y="229"/>
                    </a:lnTo>
                    <a:lnTo>
                      <a:pt x="299" y="224"/>
                    </a:lnTo>
                    <a:lnTo>
                      <a:pt x="282" y="246"/>
                    </a:lnTo>
                    <a:lnTo>
                      <a:pt x="301" y="262"/>
                    </a:lnTo>
                    <a:lnTo>
                      <a:pt x="339" y="243"/>
                    </a:lnTo>
                    <a:lnTo>
                      <a:pt x="340" y="270"/>
                    </a:lnTo>
                    <a:lnTo>
                      <a:pt x="362" y="247"/>
                    </a:lnTo>
                    <a:lnTo>
                      <a:pt x="376" y="247"/>
                    </a:lnTo>
                    <a:lnTo>
                      <a:pt x="360" y="294"/>
                    </a:lnTo>
                    <a:lnTo>
                      <a:pt x="392" y="300"/>
                    </a:lnTo>
                    <a:lnTo>
                      <a:pt x="402" y="325"/>
                    </a:lnTo>
                    <a:lnTo>
                      <a:pt x="388" y="332"/>
                    </a:lnTo>
                    <a:lnTo>
                      <a:pt x="366" y="318"/>
                    </a:lnTo>
                    <a:lnTo>
                      <a:pt x="328" y="306"/>
                    </a:lnTo>
                    <a:lnTo>
                      <a:pt x="336" y="335"/>
                    </a:lnTo>
                    <a:lnTo>
                      <a:pt x="316" y="339"/>
                    </a:lnTo>
                    <a:lnTo>
                      <a:pt x="300" y="312"/>
                    </a:lnTo>
                    <a:lnTo>
                      <a:pt x="291" y="328"/>
                    </a:lnTo>
                    <a:lnTo>
                      <a:pt x="231" y="328"/>
                    </a:lnTo>
                    <a:lnTo>
                      <a:pt x="231" y="312"/>
                    </a:lnTo>
                    <a:lnTo>
                      <a:pt x="209" y="294"/>
                    </a:lnTo>
                    <a:lnTo>
                      <a:pt x="165" y="290"/>
                    </a:lnTo>
                    <a:lnTo>
                      <a:pt x="202" y="312"/>
                    </a:lnTo>
                    <a:lnTo>
                      <a:pt x="151" y="324"/>
                    </a:lnTo>
                    <a:lnTo>
                      <a:pt x="70" y="308"/>
                    </a:lnTo>
                    <a:lnTo>
                      <a:pt x="38" y="312"/>
                    </a:lnTo>
                    <a:lnTo>
                      <a:pt x="50" y="198"/>
                    </a:lnTo>
                    <a:lnTo>
                      <a:pt x="1" y="10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7030A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0039A6"/>
                  </a:solidFill>
                  <a:latin typeface="Calibri" panose="020F0502020204030204" pitchFamily="34" charset="0"/>
                  <a:cs typeface="Arial" charset="0"/>
                </a:endParaRPr>
              </a:p>
            </p:txBody>
          </p:sp>
          <p:sp>
            <p:nvSpPr>
              <p:cNvPr id="306" name="Freeform 355"/>
              <p:cNvSpPr>
                <a:spLocks noChangeArrowheads="1"/>
              </p:cNvSpPr>
              <p:nvPr/>
            </p:nvSpPr>
            <p:spPr bwMode="auto">
              <a:xfrm>
                <a:off x="6322484" y="1617071"/>
                <a:ext cx="948267" cy="1130300"/>
              </a:xfrm>
              <a:custGeom>
                <a:avLst/>
                <a:gdLst/>
                <a:ahLst/>
                <a:cxnLst>
                  <a:cxn ang="0">
                    <a:pos x="0" y="41"/>
                  </a:cxn>
                  <a:cxn ang="0">
                    <a:pos x="118" y="41"/>
                  </a:cxn>
                  <a:cxn ang="0">
                    <a:pos x="116" y="0"/>
                  </a:cxn>
                  <a:cxn ang="0">
                    <a:pos x="142" y="12"/>
                  </a:cxn>
                  <a:cxn ang="0">
                    <a:pos x="147" y="44"/>
                  </a:cxn>
                  <a:cxn ang="0">
                    <a:pos x="204" y="78"/>
                  </a:cxn>
                  <a:cxn ang="0">
                    <a:pos x="220" y="64"/>
                  </a:cxn>
                  <a:cxn ang="0">
                    <a:pos x="253" y="64"/>
                  </a:cxn>
                  <a:cxn ang="0">
                    <a:pos x="278" y="94"/>
                  </a:cxn>
                  <a:cxn ang="0">
                    <a:pos x="297" y="84"/>
                  </a:cxn>
                  <a:cxn ang="0">
                    <a:pos x="346" y="96"/>
                  </a:cxn>
                  <a:cxn ang="0">
                    <a:pos x="362" y="73"/>
                  </a:cxn>
                  <a:cxn ang="0">
                    <a:pos x="394" y="90"/>
                  </a:cxn>
                  <a:cxn ang="0">
                    <a:pos x="448" y="88"/>
                  </a:cxn>
                  <a:cxn ang="0">
                    <a:pos x="359" y="155"/>
                  </a:cxn>
                  <a:cxn ang="0">
                    <a:pos x="314" y="213"/>
                  </a:cxn>
                  <a:cxn ang="0">
                    <a:pos x="323" y="297"/>
                  </a:cxn>
                  <a:cxn ang="0">
                    <a:pos x="292" y="333"/>
                  </a:cxn>
                  <a:cxn ang="0">
                    <a:pos x="305" y="356"/>
                  </a:cxn>
                  <a:cxn ang="0">
                    <a:pos x="305" y="420"/>
                  </a:cxn>
                  <a:cxn ang="0">
                    <a:pos x="335" y="420"/>
                  </a:cxn>
                  <a:cxn ang="0">
                    <a:pos x="380" y="465"/>
                  </a:cxn>
                  <a:cxn ang="0">
                    <a:pos x="399" y="519"/>
                  </a:cxn>
                  <a:cxn ang="0">
                    <a:pos x="82" y="534"/>
                  </a:cxn>
                  <a:cxn ang="0">
                    <a:pos x="82" y="387"/>
                  </a:cxn>
                  <a:cxn ang="0">
                    <a:pos x="55" y="354"/>
                  </a:cxn>
                  <a:cxn ang="0">
                    <a:pos x="64" y="315"/>
                  </a:cxn>
                  <a:cxn ang="0">
                    <a:pos x="75" y="293"/>
                  </a:cxn>
                  <a:cxn ang="0">
                    <a:pos x="55" y="191"/>
                  </a:cxn>
                  <a:cxn ang="0">
                    <a:pos x="28" y="123"/>
                  </a:cxn>
                  <a:cxn ang="0">
                    <a:pos x="0" y="41"/>
                  </a:cxn>
                </a:cxnLst>
                <a:rect l="0" t="0" r="r" b="b"/>
                <a:pathLst>
                  <a:path w="448" h="534">
                    <a:moveTo>
                      <a:pt x="0" y="41"/>
                    </a:moveTo>
                    <a:lnTo>
                      <a:pt x="118" y="41"/>
                    </a:lnTo>
                    <a:lnTo>
                      <a:pt x="116" y="0"/>
                    </a:lnTo>
                    <a:lnTo>
                      <a:pt x="142" y="12"/>
                    </a:lnTo>
                    <a:lnTo>
                      <a:pt x="147" y="44"/>
                    </a:lnTo>
                    <a:lnTo>
                      <a:pt x="204" y="78"/>
                    </a:lnTo>
                    <a:lnTo>
                      <a:pt x="220" y="64"/>
                    </a:lnTo>
                    <a:lnTo>
                      <a:pt x="253" y="64"/>
                    </a:lnTo>
                    <a:lnTo>
                      <a:pt x="278" y="94"/>
                    </a:lnTo>
                    <a:lnTo>
                      <a:pt x="297" y="84"/>
                    </a:lnTo>
                    <a:lnTo>
                      <a:pt x="346" y="96"/>
                    </a:lnTo>
                    <a:lnTo>
                      <a:pt x="362" y="73"/>
                    </a:lnTo>
                    <a:lnTo>
                      <a:pt x="394" y="90"/>
                    </a:lnTo>
                    <a:lnTo>
                      <a:pt x="448" y="88"/>
                    </a:lnTo>
                    <a:lnTo>
                      <a:pt x="359" y="155"/>
                    </a:lnTo>
                    <a:lnTo>
                      <a:pt x="314" y="213"/>
                    </a:lnTo>
                    <a:lnTo>
                      <a:pt x="323" y="297"/>
                    </a:lnTo>
                    <a:lnTo>
                      <a:pt x="292" y="333"/>
                    </a:lnTo>
                    <a:lnTo>
                      <a:pt x="305" y="356"/>
                    </a:lnTo>
                    <a:lnTo>
                      <a:pt x="305" y="420"/>
                    </a:lnTo>
                    <a:lnTo>
                      <a:pt x="335" y="420"/>
                    </a:lnTo>
                    <a:lnTo>
                      <a:pt x="380" y="465"/>
                    </a:lnTo>
                    <a:lnTo>
                      <a:pt x="399" y="519"/>
                    </a:lnTo>
                    <a:lnTo>
                      <a:pt x="82" y="534"/>
                    </a:lnTo>
                    <a:lnTo>
                      <a:pt x="82" y="387"/>
                    </a:lnTo>
                    <a:lnTo>
                      <a:pt x="55" y="354"/>
                    </a:lnTo>
                    <a:lnTo>
                      <a:pt x="64" y="315"/>
                    </a:lnTo>
                    <a:lnTo>
                      <a:pt x="75" y="293"/>
                    </a:lnTo>
                    <a:lnTo>
                      <a:pt x="55" y="191"/>
                    </a:lnTo>
                    <a:lnTo>
                      <a:pt x="28" y="123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07" name="Freeform 356"/>
              <p:cNvSpPr>
                <a:spLocks noChangeArrowheads="1"/>
              </p:cNvSpPr>
              <p:nvPr/>
            </p:nvSpPr>
            <p:spPr bwMode="auto">
              <a:xfrm>
                <a:off x="6936317" y="2006538"/>
                <a:ext cx="726016" cy="891117"/>
              </a:xfrm>
              <a:custGeom>
                <a:avLst/>
                <a:gdLst/>
                <a:ahLst/>
                <a:cxnLst>
                  <a:cxn ang="0">
                    <a:pos x="25" y="29"/>
                  </a:cxn>
                  <a:cxn ang="0">
                    <a:pos x="51" y="27"/>
                  </a:cxn>
                  <a:cxn ang="0">
                    <a:pos x="74" y="27"/>
                  </a:cxn>
                  <a:cxn ang="0">
                    <a:pos x="89" y="0"/>
                  </a:cxn>
                  <a:cxn ang="0">
                    <a:pos x="101" y="32"/>
                  </a:cxn>
                  <a:cxn ang="0">
                    <a:pos x="137" y="32"/>
                  </a:cxn>
                  <a:cxn ang="0">
                    <a:pos x="156" y="61"/>
                  </a:cxn>
                  <a:cxn ang="0">
                    <a:pos x="195" y="53"/>
                  </a:cxn>
                  <a:cxn ang="0">
                    <a:pos x="220" y="70"/>
                  </a:cxn>
                  <a:cxn ang="0">
                    <a:pos x="269" y="84"/>
                  </a:cxn>
                  <a:cxn ang="0">
                    <a:pos x="277" y="106"/>
                  </a:cxn>
                  <a:cxn ang="0">
                    <a:pos x="302" y="108"/>
                  </a:cxn>
                  <a:cxn ang="0">
                    <a:pos x="294" y="129"/>
                  </a:cxn>
                  <a:cxn ang="0">
                    <a:pos x="303" y="154"/>
                  </a:cxn>
                  <a:cxn ang="0">
                    <a:pos x="287" y="186"/>
                  </a:cxn>
                  <a:cxn ang="0">
                    <a:pos x="298" y="192"/>
                  </a:cxn>
                  <a:cxn ang="0">
                    <a:pos x="326" y="158"/>
                  </a:cxn>
                  <a:cxn ang="0">
                    <a:pos x="323" y="146"/>
                  </a:cxn>
                  <a:cxn ang="0">
                    <a:pos x="335" y="141"/>
                  </a:cxn>
                  <a:cxn ang="0">
                    <a:pos x="343" y="158"/>
                  </a:cxn>
                  <a:cxn ang="0">
                    <a:pos x="321" y="180"/>
                  </a:cxn>
                  <a:cxn ang="0">
                    <a:pos x="313" y="233"/>
                  </a:cxn>
                  <a:cxn ang="0">
                    <a:pos x="313" y="323"/>
                  </a:cxn>
                  <a:cxn ang="0">
                    <a:pos x="326" y="339"/>
                  </a:cxn>
                  <a:cxn ang="0">
                    <a:pos x="321" y="393"/>
                  </a:cxn>
                  <a:cxn ang="0">
                    <a:pos x="158" y="421"/>
                  </a:cxn>
                  <a:cxn ang="0">
                    <a:pos x="117" y="396"/>
                  </a:cxn>
                  <a:cxn ang="0">
                    <a:pos x="126" y="362"/>
                  </a:cxn>
                  <a:cxn ang="0">
                    <a:pos x="106" y="326"/>
                  </a:cxn>
                  <a:cxn ang="0">
                    <a:pos x="89" y="281"/>
                  </a:cxn>
                  <a:cxn ang="0">
                    <a:pos x="44" y="236"/>
                  </a:cxn>
                  <a:cxn ang="0">
                    <a:pos x="15" y="236"/>
                  </a:cxn>
                  <a:cxn ang="0">
                    <a:pos x="15" y="172"/>
                  </a:cxn>
                  <a:cxn ang="0">
                    <a:pos x="0" y="150"/>
                  </a:cxn>
                  <a:cxn ang="0">
                    <a:pos x="33" y="114"/>
                  </a:cxn>
                  <a:cxn ang="0">
                    <a:pos x="25" y="29"/>
                  </a:cxn>
                </a:cxnLst>
                <a:rect l="0" t="0" r="r" b="b"/>
                <a:pathLst>
                  <a:path w="343" h="421">
                    <a:moveTo>
                      <a:pt x="25" y="29"/>
                    </a:moveTo>
                    <a:lnTo>
                      <a:pt x="51" y="27"/>
                    </a:lnTo>
                    <a:lnTo>
                      <a:pt x="74" y="27"/>
                    </a:lnTo>
                    <a:lnTo>
                      <a:pt x="89" y="0"/>
                    </a:lnTo>
                    <a:lnTo>
                      <a:pt x="101" y="32"/>
                    </a:lnTo>
                    <a:lnTo>
                      <a:pt x="137" y="32"/>
                    </a:lnTo>
                    <a:lnTo>
                      <a:pt x="156" y="61"/>
                    </a:lnTo>
                    <a:lnTo>
                      <a:pt x="195" y="53"/>
                    </a:lnTo>
                    <a:lnTo>
                      <a:pt x="220" y="70"/>
                    </a:lnTo>
                    <a:lnTo>
                      <a:pt x="269" y="84"/>
                    </a:lnTo>
                    <a:lnTo>
                      <a:pt x="277" y="106"/>
                    </a:lnTo>
                    <a:lnTo>
                      <a:pt x="302" y="108"/>
                    </a:lnTo>
                    <a:lnTo>
                      <a:pt x="294" y="129"/>
                    </a:lnTo>
                    <a:lnTo>
                      <a:pt x="303" y="154"/>
                    </a:lnTo>
                    <a:lnTo>
                      <a:pt x="287" y="186"/>
                    </a:lnTo>
                    <a:lnTo>
                      <a:pt x="298" y="192"/>
                    </a:lnTo>
                    <a:lnTo>
                      <a:pt x="326" y="158"/>
                    </a:lnTo>
                    <a:lnTo>
                      <a:pt x="323" y="146"/>
                    </a:lnTo>
                    <a:lnTo>
                      <a:pt x="335" y="141"/>
                    </a:lnTo>
                    <a:lnTo>
                      <a:pt x="343" y="158"/>
                    </a:lnTo>
                    <a:lnTo>
                      <a:pt x="321" y="180"/>
                    </a:lnTo>
                    <a:lnTo>
                      <a:pt x="313" y="233"/>
                    </a:lnTo>
                    <a:lnTo>
                      <a:pt x="313" y="323"/>
                    </a:lnTo>
                    <a:lnTo>
                      <a:pt x="326" y="339"/>
                    </a:lnTo>
                    <a:lnTo>
                      <a:pt x="321" y="393"/>
                    </a:lnTo>
                    <a:lnTo>
                      <a:pt x="158" y="421"/>
                    </a:lnTo>
                    <a:lnTo>
                      <a:pt x="117" y="396"/>
                    </a:lnTo>
                    <a:lnTo>
                      <a:pt x="126" y="362"/>
                    </a:lnTo>
                    <a:lnTo>
                      <a:pt x="106" y="326"/>
                    </a:lnTo>
                    <a:lnTo>
                      <a:pt x="89" y="281"/>
                    </a:lnTo>
                    <a:lnTo>
                      <a:pt x="44" y="236"/>
                    </a:lnTo>
                    <a:lnTo>
                      <a:pt x="15" y="236"/>
                    </a:lnTo>
                    <a:lnTo>
                      <a:pt x="15" y="172"/>
                    </a:lnTo>
                    <a:lnTo>
                      <a:pt x="0" y="150"/>
                    </a:lnTo>
                    <a:lnTo>
                      <a:pt x="33" y="114"/>
                    </a:lnTo>
                    <a:lnTo>
                      <a:pt x="25" y="29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08" name="Freeform 357"/>
              <p:cNvSpPr>
                <a:spLocks noChangeArrowheads="1"/>
              </p:cNvSpPr>
              <p:nvPr/>
            </p:nvSpPr>
            <p:spPr bwMode="auto">
              <a:xfrm>
                <a:off x="6481234" y="2713505"/>
                <a:ext cx="840317" cy="573617"/>
              </a:xfrm>
              <a:custGeom>
                <a:avLst/>
                <a:gdLst/>
                <a:ahLst/>
                <a:cxnLst>
                  <a:cxn ang="0">
                    <a:pos x="5" y="14"/>
                  </a:cxn>
                  <a:cxn ang="0">
                    <a:pos x="0" y="62"/>
                  </a:cxn>
                  <a:cxn ang="0">
                    <a:pos x="7" y="112"/>
                  </a:cxn>
                  <a:cxn ang="0">
                    <a:pos x="46" y="216"/>
                  </a:cxn>
                  <a:cxn ang="0">
                    <a:pos x="66" y="271"/>
                  </a:cxn>
                  <a:cxn ang="0">
                    <a:pos x="300" y="258"/>
                  </a:cxn>
                  <a:cxn ang="0">
                    <a:pos x="337" y="271"/>
                  </a:cxn>
                  <a:cxn ang="0">
                    <a:pos x="361" y="218"/>
                  </a:cxn>
                  <a:cxn ang="0">
                    <a:pos x="352" y="181"/>
                  </a:cxn>
                  <a:cxn ang="0">
                    <a:pos x="391" y="173"/>
                  </a:cxn>
                  <a:cxn ang="0">
                    <a:pos x="397" y="114"/>
                  </a:cxn>
                  <a:cxn ang="0">
                    <a:pos x="373" y="87"/>
                  </a:cxn>
                  <a:cxn ang="0">
                    <a:pos x="332" y="62"/>
                  </a:cxn>
                  <a:cxn ang="0">
                    <a:pos x="341" y="25"/>
                  </a:cxn>
                  <a:cxn ang="0">
                    <a:pos x="324" y="0"/>
                  </a:cxn>
                  <a:cxn ang="0">
                    <a:pos x="236" y="4"/>
                  </a:cxn>
                  <a:cxn ang="0">
                    <a:pos x="148" y="8"/>
                  </a:cxn>
                  <a:cxn ang="0">
                    <a:pos x="5" y="14"/>
                  </a:cxn>
                </a:cxnLst>
                <a:rect l="0" t="0" r="r" b="b"/>
                <a:pathLst>
                  <a:path w="397" h="271">
                    <a:moveTo>
                      <a:pt x="5" y="14"/>
                    </a:moveTo>
                    <a:lnTo>
                      <a:pt x="0" y="62"/>
                    </a:lnTo>
                    <a:lnTo>
                      <a:pt x="7" y="112"/>
                    </a:lnTo>
                    <a:lnTo>
                      <a:pt x="46" y="216"/>
                    </a:lnTo>
                    <a:lnTo>
                      <a:pt x="66" y="271"/>
                    </a:lnTo>
                    <a:lnTo>
                      <a:pt x="300" y="258"/>
                    </a:lnTo>
                    <a:lnTo>
                      <a:pt x="337" y="271"/>
                    </a:lnTo>
                    <a:lnTo>
                      <a:pt x="361" y="218"/>
                    </a:lnTo>
                    <a:lnTo>
                      <a:pt x="352" y="181"/>
                    </a:lnTo>
                    <a:lnTo>
                      <a:pt x="391" y="173"/>
                    </a:lnTo>
                    <a:lnTo>
                      <a:pt x="397" y="114"/>
                    </a:lnTo>
                    <a:lnTo>
                      <a:pt x="373" y="87"/>
                    </a:lnTo>
                    <a:lnTo>
                      <a:pt x="332" y="62"/>
                    </a:lnTo>
                    <a:lnTo>
                      <a:pt x="341" y="25"/>
                    </a:lnTo>
                    <a:lnTo>
                      <a:pt x="324" y="0"/>
                    </a:lnTo>
                    <a:lnTo>
                      <a:pt x="236" y="4"/>
                    </a:lnTo>
                    <a:lnTo>
                      <a:pt x="148" y="8"/>
                    </a:lnTo>
                    <a:lnTo>
                      <a:pt x="5" y="14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09" name="Freeform 358"/>
              <p:cNvSpPr>
                <a:spLocks noChangeArrowheads="1"/>
              </p:cNvSpPr>
              <p:nvPr/>
            </p:nvSpPr>
            <p:spPr bwMode="auto">
              <a:xfrm>
                <a:off x="7757585" y="2139464"/>
                <a:ext cx="554567" cy="853440"/>
              </a:xfrm>
              <a:custGeom>
                <a:avLst/>
                <a:gdLst/>
                <a:ahLst/>
                <a:cxnLst>
                  <a:cxn ang="0">
                    <a:pos x="66" y="15"/>
                  </a:cxn>
                  <a:cxn ang="0">
                    <a:pos x="77" y="38"/>
                  </a:cxn>
                  <a:cxn ang="0">
                    <a:pos x="57" y="53"/>
                  </a:cxn>
                  <a:cxn ang="0">
                    <a:pos x="57" y="112"/>
                  </a:cxn>
                  <a:cxn ang="0">
                    <a:pos x="46" y="72"/>
                  </a:cxn>
                  <a:cxn ang="0">
                    <a:pos x="9" y="111"/>
                  </a:cxn>
                  <a:cxn ang="0">
                    <a:pos x="0" y="218"/>
                  </a:cxn>
                  <a:cxn ang="0">
                    <a:pos x="25" y="272"/>
                  </a:cxn>
                  <a:cxn ang="0">
                    <a:pos x="28" y="299"/>
                  </a:cxn>
                  <a:cxn ang="0">
                    <a:pos x="28" y="321"/>
                  </a:cxn>
                  <a:cxn ang="0">
                    <a:pos x="28" y="341"/>
                  </a:cxn>
                  <a:cxn ang="0">
                    <a:pos x="23" y="375"/>
                  </a:cxn>
                  <a:cxn ang="0">
                    <a:pos x="125" y="369"/>
                  </a:cxn>
                  <a:cxn ang="0">
                    <a:pos x="262" y="357"/>
                  </a:cxn>
                  <a:cxn ang="0">
                    <a:pos x="237" y="348"/>
                  </a:cxn>
                  <a:cxn ang="0">
                    <a:pos x="224" y="329"/>
                  </a:cxn>
                  <a:cxn ang="0">
                    <a:pos x="244" y="312"/>
                  </a:cxn>
                  <a:cxn ang="0">
                    <a:pos x="244" y="291"/>
                  </a:cxn>
                  <a:cxn ang="0">
                    <a:pos x="234" y="272"/>
                  </a:cxn>
                  <a:cxn ang="0">
                    <a:pos x="244" y="260"/>
                  </a:cxn>
                  <a:cxn ang="0">
                    <a:pos x="262" y="262"/>
                  </a:cxn>
                  <a:cxn ang="0">
                    <a:pos x="260" y="209"/>
                  </a:cxn>
                  <a:cxn ang="0">
                    <a:pos x="254" y="178"/>
                  </a:cxn>
                  <a:cxn ang="0">
                    <a:pos x="244" y="160"/>
                  </a:cxn>
                  <a:cxn ang="0">
                    <a:pos x="233" y="146"/>
                  </a:cxn>
                  <a:cxn ang="0">
                    <a:pos x="215" y="144"/>
                  </a:cxn>
                  <a:cxn ang="0">
                    <a:pos x="199" y="144"/>
                  </a:cxn>
                  <a:cxn ang="0">
                    <a:pos x="181" y="168"/>
                  </a:cxn>
                  <a:cxn ang="0">
                    <a:pos x="171" y="176"/>
                  </a:cxn>
                  <a:cxn ang="0">
                    <a:pos x="163" y="178"/>
                  </a:cxn>
                  <a:cxn ang="0">
                    <a:pos x="155" y="174"/>
                  </a:cxn>
                  <a:cxn ang="0">
                    <a:pos x="152" y="164"/>
                  </a:cxn>
                  <a:cxn ang="0">
                    <a:pos x="155" y="154"/>
                  </a:cxn>
                  <a:cxn ang="0">
                    <a:pos x="163" y="146"/>
                  </a:cxn>
                  <a:cxn ang="0">
                    <a:pos x="170" y="144"/>
                  </a:cxn>
                  <a:cxn ang="0">
                    <a:pos x="176" y="143"/>
                  </a:cxn>
                  <a:cxn ang="0">
                    <a:pos x="176" y="128"/>
                  </a:cxn>
                  <a:cxn ang="0">
                    <a:pos x="196" y="112"/>
                  </a:cxn>
                  <a:cxn ang="0">
                    <a:pos x="176" y="63"/>
                  </a:cxn>
                  <a:cxn ang="0">
                    <a:pos x="176" y="39"/>
                  </a:cxn>
                  <a:cxn ang="0">
                    <a:pos x="143" y="31"/>
                  </a:cxn>
                  <a:cxn ang="0">
                    <a:pos x="95" y="0"/>
                  </a:cxn>
                  <a:cxn ang="0">
                    <a:pos x="66" y="15"/>
                  </a:cxn>
                </a:cxnLst>
                <a:rect l="0" t="0" r="r" b="b"/>
                <a:pathLst>
                  <a:path w="262" h="375">
                    <a:moveTo>
                      <a:pt x="66" y="15"/>
                    </a:moveTo>
                    <a:lnTo>
                      <a:pt x="77" y="38"/>
                    </a:lnTo>
                    <a:lnTo>
                      <a:pt x="57" y="53"/>
                    </a:lnTo>
                    <a:lnTo>
                      <a:pt x="57" y="112"/>
                    </a:lnTo>
                    <a:lnTo>
                      <a:pt x="46" y="72"/>
                    </a:lnTo>
                    <a:lnTo>
                      <a:pt x="9" y="111"/>
                    </a:lnTo>
                    <a:lnTo>
                      <a:pt x="0" y="218"/>
                    </a:lnTo>
                    <a:lnTo>
                      <a:pt x="25" y="272"/>
                    </a:lnTo>
                    <a:lnTo>
                      <a:pt x="28" y="299"/>
                    </a:lnTo>
                    <a:lnTo>
                      <a:pt x="28" y="321"/>
                    </a:lnTo>
                    <a:lnTo>
                      <a:pt x="28" y="341"/>
                    </a:lnTo>
                    <a:lnTo>
                      <a:pt x="23" y="375"/>
                    </a:lnTo>
                    <a:lnTo>
                      <a:pt x="125" y="369"/>
                    </a:lnTo>
                    <a:lnTo>
                      <a:pt x="262" y="357"/>
                    </a:lnTo>
                    <a:lnTo>
                      <a:pt x="237" y="348"/>
                    </a:lnTo>
                    <a:lnTo>
                      <a:pt x="224" y="329"/>
                    </a:lnTo>
                    <a:lnTo>
                      <a:pt x="244" y="312"/>
                    </a:lnTo>
                    <a:lnTo>
                      <a:pt x="244" y="291"/>
                    </a:lnTo>
                    <a:lnTo>
                      <a:pt x="234" y="272"/>
                    </a:lnTo>
                    <a:lnTo>
                      <a:pt x="244" y="260"/>
                    </a:lnTo>
                    <a:lnTo>
                      <a:pt x="262" y="262"/>
                    </a:lnTo>
                    <a:lnTo>
                      <a:pt x="260" y="209"/>
                    </a:lnTo>
                    <a:lnTo>
                      <a:pt x="254" y="178"/>
                    </a:lnTo>
                    <a:lnTo>
                      <a:pt x="244" y="160"/>
                    </a:lnTo>
                    <a:lnTo>
                      <a:pt x="233" y="146"/>
                    </a:lnTo>
                    <a:lnTo>
                      <a:pt x="215" y="144"/>
                    </a:lnTo>
                    <a:lnTo>
                      <a:pt x="199" y="144"/>
                    </a:lnTo>
                    <a:lnTo>
                      <a:pt x="181" y="168"/>
                    </a:lnTo>
                    <a:lnTo>
                      <a:pt x="171" y="176"/>
                    </a:lnTo>
                    <a:lnTo>
                      <a:pt x="163" y="178"/>
                    </a:lnTo>
                    <a:lnTo>
                      <a:pt x="155" y="174"/>
                    </a:lnTo>
                    <a:lnTo>
                      <a:pt x="152" y="164"/>
                    </a:lnTo>
                    <a:lnTo>
                      <a:pt x="155" y="154"/>
                    </a:lnTo>
                    <a:lnTo>
                      <a:pt x="163" y="146"/>
                    </a:lnTo>
                    <a:lnTo>
                      <a:pt x="170" y="144"/>
                    </a:lnTo>
                    <a:lnTo>
                      <a:pt x="176" y="143"/>
                    </a:lnTo>
                    <a:lnTo>
                      <a:pt x="176" y="128"/>
                    </a:lnTo>
                    <a:lnTo>
                      <a:pt x="196" y="112"/>
                    </a:lnTo>
                    <a:lnTo>
                      <a:pt x="176" y="63"/>
                    </a:lnTo>
                    <a:lnTo>
                      <a:pt x="176" y="39"/>
                    </a:lnTo>
                    <a:lnTo>
                      <a:pt x="143" y="31"/>
                    </a:lnTo>
                    <a:lnTo>
                      <a:pt x="95" y="0"/>
                    </a:lnTo>
                    <a:lnTo>
                      <a:pt x="66" y="15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10" name="Freeform 359"/>
              <p:cNvSpPr>
                <a:spLocks noChangeArrowheads="1"/>
              </p:cNvSpPr>
              <p:nvPr/>
            </p:nvSpPr>
            <p:spPr bwMode="auto">
              <a:xfrm>
                <a:off x="7152218" y="2834155"/>
                <a:ext cx="603249" cy="1051983"/>
              </a:xfrm>
              <a:custGeom>
                <a:avLst/>
                <a:gdLst/>
                <a:ahLst/>
                <a:cxnLst>
                  <a:cxn ang="0">
                    <a:pos x="53" y="29"/>
                  </a:cxn>
                  <a:cxn ang="0">
                    <a:pos x="217" y="0"/>
                  </a:cxn>
                  <a:cxn ang="0">
                    <a:pos x="242" y="62"/>
                  </a:cxn>
                  <a:cxn ang="0">
                    <a:pos x="276" y="315"/>
                  </a:cxn>
                  <a:cxn ang="0">
                    <a:pos x="285" y="349"/>
                  </a:cxn>
                  <a:cxn ang="0">
                    <a:pos x="260" y="417"/>
                  </a:cxn>
                  <a:cxn ang="0">
                    <a:pos x="260" y="463"/>
                  </a:cxn>
                  <a:cxn ang="0">
                    <a:pos x="230" y="458"/>
                  </a:cxn>
                  <a:cxn ang="0">
                    <a:pos x="230" y="497"/>
                  </a:cxn>
                  <a:cxn ang="0">
                    <a:pos x="201" y="481"/>
                  </a:cxn>
                  <a:cxn ang="0">
                    <a:pos x="185" y="487"/>
                  </a:cxn>
                  <a:cxn ang="0">
                    <a:pos x="160" y="483"/>
                  </a:cxn>
                  <a:cxn ang="0">
                    <a:pos x="144" y="423"/>
                  </a:cxn>
                  <a:cxn ang="0">
                    <a:pos x="111" y="405"/>
                  </a:cxn>
                  <a:cxn ang="0">
                    <a:pos x="111" y="341"/>
                  </a:cxn>
                  <a:cxn ang="0">
                    <a:pos x="77" y="349"/>
                  </a:cxn>
                  <a:cxn ang="0">
                    <a:pos x="60" y="303"/>
                  </a:cxn>
                  <a:cxn ang="0">
                    <a:pos x="0" y="249"/>
                  </a:cxn>
                  <a:cxn ang="0">
                    <a:pos x="44" y="163"/>
                  </a:cxn>
                  <a:cxn ang="0">
                    <a:pos x="31" y="123"/>
                  </a:cxn>
                  <a:cxn ang="0">
                    <a:pos x="74" y="114"/>
                  </a:cxn>
                  <a:cxn ang="0">
                    <a:pos x="77" y="58"/>
                  </a:cxn>
                  <a:cxn ang="0">
                    <a:pos x="53" y="29"/>
                  </a:cxn>
                </a:cxnLst>
                <a:rect l="0" t="0" r="r" b="b"/>
                <a:pathLst>
                  <a:path w="285" h="497">
                    <a:moveTo>
                      <a:pt x="53" y="29"/>
                    </a:moveTo>
                    <a:lnTo>
                      <a:pt x="217" y="0"/>
                    </a:lnTo>
                    <a:lnTo>
                      <a:pt x="242" y="62"/>
                    </a:lnTo>
                    <a:lnTo>
                      <a:pt x="276" y="315"/>
                    </a:lnTo>
                    <a:lnTo>
                      <a:pt x="285" y="349"/>
                    </a:lnTo>
                    <a:lnTo>
                      <a:pt x="260" y="417"/>
                    </a:lnTo>
                    <a:lnTo>
                      <a:pt x="260" y="463"/>
                    </a:lnTo>
                    <a:lnTo>
                      <a:pt x="230" y="458"/>
                    </a:lnTo>
                    <a:lnTo>
                      <a:pt x="230" y="497"/>
                    </a:lnTo>
                    <a:lnTo>
                      <a:pt x="201" y="481"/>
                    </a:lnTo>
                    <a:lnTo>
                      <a:pt x="185" y="487"/>
                    </a:lnTo>
                    <a:lnTo>
                      <a:pt x="160" y="483"/>
                    </a:lnTo>
                    <a:lnTo>
                      <a:pt x="144" y="423"/>
                    </a:lnTo>
                    <a:lnTo>
                      <a:pt x="111" y="405"/>
                    </a:lnTo>
                    <a:lnTo>
                      <a:pt x="111" y="341"/>
                    </a:lnTo>
                    <a:lnTo>
                      <a:pt x="77" y="349"/>
                    </a:lnTo>
                    <a:lnTo>
                      <a:pt x="60" y="303"/>
                    </a:lnTo>
                    <a:lnTo>
                      <a:pt x="0" y="249"/>
                    </a:lnTo>
                    <a:lnTo>
                      <a:pt x="44" y="163"/>
                    </a:lnTo>
                    <a:lnTo>
                      <a:pt x="31" y="123"/>
                    </a:lnTo>
                    <a:lnTo>
                      <a:pt x="74" y="114"/>
                    </a:lnTo>
                    <a:lnTo>
                      <a:pt x="77" y="58"/>
                    </a:lnTo>
                    <a:lnTo>
                      <a:pt x="53" y="29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defTabSz="1462966"/>
                <a:endParaRPr lang="en-US" sz="1067" u="dottedHeavy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1" name="Freeform 360"/>
              <p:cNvSpPr>
                <a:spLocks noChangeArrowheads="1"/>
              </p:cNvSpPr>
              <p:nvPr/>
            </p:nvSpPr>
            <p:spPr bwMode="auto">
              <a:xfrm>
                <a:off x="6616700" y="3259604"/>
                <a:ext cx="958851" cy="831851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99" y="0"/>
                  </a:cxn>
                  <a:cxn ang="0">
                    <a:pos x="240" y="0"/>
                  </a:cxn>
                  <a:cxn ang="0">
                    <a:pos x="272" y="12"/>
                  </a:cxn>
                  <a:cxn ang="0">
                    <a:pos x="256" y="45"/>
                  </a:cxn>
                  <a:cxn ang="0">
                    <a:pos x="313" y="102"/>
                  </a:cxn>
                  <a:cxn ang="0">
                    <a:pos x="331" y="147"/>
                  </a:cxn>
                  <a:cxn ang="0">
                    <a:pos x="366" y="136"/>
                  </a:cxn>
                  <a:cxn ang="0">
                    <a:pos x="364" y="202"/>
                  </a:cxn>
                  <a:cxn ang="0">
                    <a:pos x="399" y="221"/>
                  </a:cxn>
                  <a:cxn ang="0">
                    <a:pos x="415" y="279"/>
                  </a:cxn>
                  <a:cxn ang="0">
                    <a:pos x="440" y="286"/>
                  </a:cxn>
                  <a:cxn ang="0">
                    <a:pos x="453" y="310"/>
                  </a:cxn>
                  <a:cxn ang="0">
                    <a:pos x="423" y="344"/>
                  </a:cxn>
                  <a:cxn ang="0">
                    <a:pos x="412" y="382"/>
                  </a:cxn>
                  <a:cxn ang="0">
                    <a:pos x="370" y="393"/>
                  </a:cxn>
                  <a:cxn ang="0">
                    <a:pos x="380" y="351"/>
                  </a:cxn>
                  <a:cxn ang="0">
                    <a:pos x="211" y="366"/>
                  </a:cxn>
                  <a:cxn ang="0">
                    <a:pos x="89" y="381"/>
                  </a:cxn>
                  <a:cxn ang="0">
                    <a:pos x="82" y="340"/>
                  </a:cxn>
                  <a:cxn ang="0">
                    <a:pos x="73" y="214"/>
                  </a:cxn>
                  <a:cxn ang="0">
                    <a:pos x="72" y="145"/>
                  </a:cxn>
                  <a:cxn ang="0">
                    <a:pos x="31" y="114"/>
                  </a:cxn>
                  <a:cxn ang="0">
                    <a:pos x="47" y="86"/>
                  </a:cxn>
                  <a:cxn ang="0">
                    <a:pos x="27" y="70"/>
                  </a:cxn>
                  <a:cxn ang="0">
                    <a:pos x="0" y="13"/>
                  </a:cxn>
                </a:cxnLst>
                <a:rect l="0" t="0" r="r" b="b"/>
                <a:pathLst>
                  <a:path w="453" h="393">
                    <a:moveTo>
                      <a:pt x="0" y="13"/>
                    </a:moveTo>
                    <a:lnTo>
                      <a:pt x="199" y="0"/>
                    </a:lnTo>
                    <a:lnTo>
                      <a:pt x="240" y="0"/>
                    </a:lnTo>
                    <a:lnTo>
                      <a:pt x="272" y="12"/>
                    </a:lnTo>
                    <a:lnTo>
                      <a:pt x="256" y="45"/>
                    </a:lnTo>
                    <a:lnTo>
                      <a:pt x="313" y="102"/>
                    </a:lnTo>
                    <a:lnTo>
                      <a:pt x="331" y="147"/>
                    </a:lnTo>
                    <a:lnTo>
                      <a:pt x="366" y="136"/>
                    </a:lnTo>
                    <a:lnTo>
                      <a:pt x="364" y="202"/>
                    </a:lnTo>
                    <a:lnTo>
                      <a:pt x="399" y="221"/>
                    </a:lnTo>
                    <a:lnTo>
                      <a:pt x="415" y="279"/>
                    </a:lnTo>
                    <a:lnTo>
                      <a:pt x="440" y="286"/>
                    </a:lnTo>
                    <a:lnTo>
                      <a:pt x="453" y="310"/>
                    </a:lnTo>
                    <a:lnTo>
                      <a:pt x="423" y="344"/>
                    </a:lnTo>
                    <a:lnTo>
                      <a:pt x="412" y="382"/>
                    </a:lnTo>
                    <a:lnTo>
                      <a:pt x="370" y="393"/>
                    </a:lnTo>
                    <a:lnTo>
                      <a:pt x="380" y="351"/>
                    </a:lnTo>
                    <a:lnTo>
                      <a:pt x="211" y="366"/>
                    </a:lnTo>
                    <a:lnTo>
                      <a:pt x="89" y="381"/>
                    </a:lnTo>
                    <a:lnTo>
                      <a:pt x="82" y="340"/>
                    </a:lnTo>
                    <a:lnTo>
                      <a:pt x="73" y="214"/>
                    </a:lnTo>
                    <a:lnTo>
                      <a:pt x="72" y="145"/>
                    </a:lnTo>
                    <a:lnTo>
                      <a:pt x="31" y="114"/>
                    </a:lnTo>
                    <a:lnTo>
                      <a:pt x="47" y="86"/>
                    </a:lnTo>
                    <a:lnTo>
                      <a:pt x="27" y="7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12" name="Freeform 361"/>
              <p:cNvSpPr>
                <a:spLocks noChangeArrowheads="1"/>
              </p:cNvSpPr>
              <p:nvPr/>
            </p:nvSpPr>
            <p:spPr bwMode="auto">
              <a:xfrm>
                <a:off x="7664451" y="2912471"/>
                <a:ext cx="467783" cy="806451"/>
              </a:xfrm>
              <a:custGeom>
                <a:avLst/>
                <a:gdLst/>
                <a:ahLst/>
                <a:cxnLst>
                  <a:cxn ang="0">
                    <a:pos x="0" y="28"/>
                  </a:cxn>
                  <a:cxn ang="0">
                    <a:pos x="26" y="41"/>
                  </a:cxn>
                  <a:cxn ang="0">
                    <a:pos x="49" y="38"/>
                  </a:cxn>
                  <a:cxn ang="0">
                    <a:pos x="59" y="32"/>
                  </a:cxn>
                  <a:cxn ang="0">
                    <a:pos x="65" y="8"/>
                  </a:cxn>
                  <a:cxn ang="0">
                    <a:pos x="172" y="0"/>
                  </a:cxn>
                  <a:cxn ang="0">
                    <a:pos x="221" y="270"/>
                  </a:cxn>
                  <a:cxn ang="0">
                    <a:pos x="217" y="267"/>
                  </a:cxn>
                  <a:cxn ang="0">
                    <a:pos x="182" y="283"/>
                  </a:cxn>
                  <a:cxn ang="0">
                    <a:pos x="155" y="354"/>
                  </a:cxn>
                  <a:cxn ang="0">
                    <a:pos x="117" y="344"/>
                  </a:cxn>
                  <a:cxn ang="0">
                    <a:pos x="72" y="372"/>
                  </a:cxn>
                  <a:cxn ang="0">
                    <a:pos x="14" y="381"/>
                  </a:cxn>
                  <a:cxn ang="0">
                    <a:pos x="40" y="311"/>
                  </a:cxn>
                  <a:cxn ang="0">
                    <a:pos x="30" y="270"/>
                  </a:cxn>
                  <a:cxn ang="0">
                    <a:pos x="0" y="28"/>
                  </a:cxn>
                </a:cxnLst>
                <a:rect l="0" t="0" r="r" b="b"/>
                <a:pathLst>
                  <a:path w="221" h="381">
                    <a:moveTo>
                      <a:pt x="0" y="28"/>
                    </a:moveTo>
                    <a:lnTo>
                      <a:pt x="26" y="41"/>
                    </a:lnTo>
                    <a:lnTo>
                      <a:pt x="49" y="38"/>
                    </a:lnTo>
                    <a:lnTo>
                      <a:pt x="59" y="32"/>
                    </a:lnTo>
                    <a:lnTo>
                      <a:pt x="65" y="8"/>
                    </a:lnTo>
                    <a:lnTo>
                      <a:pt x="172" y="0"/>
                    </a:lnTo>
                    <a:lnTo>
                      <a:pt x="221" y="270"/>
                    </a:lnTo>
                    <a:lnTo>
                      <a:pt x="217" y="267"/>
                    </a:lnTo>
                    <a:lnTo>
                      <a:pt x="182" y="283"/>
                    </a:lnTo>
                    <a:lnTo>
                      <a:pt x="155" y="354"/>
                    </a:lnTo>
                    <a:lnTo>
                      <a:pt x="117" y="344"/>
                    </a:lnTo>
                    <a:lnTo>
                      <a:pt x="72" y="372"/>
                    </a:lnTo>
                    <a:lnTo>
                      <a:pt x="14" y="381"/>
                    </a:lnTo>
                    <a:lnTo>
                      <a:pt x="40" y="311"/>
                    </a:lnTo>
                    <a:lnTo>
                      <a:pt x="30" y="27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13" name="Freeform 362"/>
              <p:cNvSpPr>
                <a:spLocks noChangeArrowheads="1"/>
              </p:cNvSpPr>
              <p:nvPr/>
            </p:nvSpPr>
            <p:spPr bwMode="auto">
              <a:xfrm>
                <a:off x="8026401" y="2789704"/>
                <a:ext cx="599017" cy="731520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129" y="63"/>
                  </a:cxn>
                  <a:cxn ang="0">
                    <a:pos x="155" y="70"/>
                  </a:cxn>
                  <a:cxn ang="0">
                    <a:pos x="215" y="39"/>
                  </a:cxn>
                  <a:cxn ang="0">
                    <a:pos x="228" y="12"/>
                  </a:cxn>
                  <a:cxn ang="0">
                    <a:pos x="264" y="0"/>
                  </a:cxn>
                  <a:cxn ang="0">
                    <a:pos x="283" y="129"/>
                  </a:cxn>
                  <a:cxn ang="0">
                    <a:pos x="269" y="144"/>
                  </a:cxn>
                  <a:cxn ang="0">
                    <a:pos x="273" y="235"/>
                  </a:cxn>
                  <a:cxn ang="0">
                    <a:pos x="244" y="242"/>
                  </a:cxn>
                  <a:cxn ang="0">
                    <a:pos x="228" y="292"/>
                  </a:cxn>
                  <a:cxn ang="0">
                    <a:pos x="207" y="286"/>
                  </a:cxn>
                  <a:cxn ang="0">
                    <a:pos x="199" y="344"/>
                  </a:cxn>
                  <a:cxn ang="0">
                    <a:pos x="167" y="320"/>
                  </a:cxn>
                  <a:cxn ang="0">
                    <a:pos x="105" y="335"/>
                  </a:cxn>
                  <a:cxn ang="0">
                    <a:pos x="78" y="313"/>
                  </a:cxn>
                  <a:cxn ang="0">
                    <a:pos x="43" y="312"/>
                  </a:cxn>
                  <a:cxn ang="0">
                    <a:pos x="24" y="215"/>
                  </a:cxn>
                  <a:cxn ang="0">
                    <a:pos x="0" y="76"/>
                  </a:cxn>
                </a:cxnLst>
                <a:rect l="0" t="0" r="r" b="b"/>
                <a:pathLst>
                  <a:path w="283" h="344">
                    <a:moveTo>
                      <a:pt x="0" y="76"/>
                    </a:moveTo>
                    <a:lnTo>
                      <a:pt x="129" y="63"/>
                    </a:lnTo>
                    <a:lnTo>
                      <a:pt x="155" y="70"/>
                    </a:lnTo>
                    <a:lnTo>
                      <a:pt x="215" y="39"/>
                    </a:lnTo>
                    <a:lnTo>
                      <a:pt x="228" y="12"/>
                    </a:lnTo>
                    <a:lnTo>
                      <a:pt x="264" y="0"/>
                    </a:lnTo>
                    <a:lnTo>
                      <a:pt x="283" y="129"/>
                    </a:lnTo>
                    <a:lnTo>
                      <a:pt x="269" y="144"/>
                    </a:lnTo>
                    <a:lnTo>
                      <a:pt x="273" y="235"/>
                    </a:lnTo>
                    <a:lnTo>
                      <a:pt x="244" y="242"/>
                    </a:lnTo>
                    <a:lnTo>
                      <a:pt x="228" y="292"/>
                    </a:lnTo>
                    <a:lnTo>
                      <a:pt x="207" y="286"/>
                    </a:lnTo>
                    <a:lnTo>
                      <a:pt x="199" y="344"/>
                    </a:lnTo>
                    <a:lnTo>
                      <a:pt x="167" y="320"/>
                    </a:lnTo>
                    <a:lnTo>
                      <a:pt x="105" y="335"/>
                    </a:lnTo>
                    <a:lnTo>
                      <a:pt x="78" y="313"/>
                    </a:lnTo>
                    <a:lnTo>
                      <a:pt x="43" y="312"/>
                    </a:lnTo>
                    <a:lnTo>
                      <a:pt x="24" y="2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14" name="Freeform 363"/>
              <p:cNvSpPr>
                <a:spLocks noChangeArrowheads="1"/>
              </p:cNvSpPr>
              <p:nvPr/>
            </p:nvSpPr>
            <p:spPr bwMode="auto">
              <a:xfrm>
                <a:off x="7488767" y="3399304"/>
                <a:ext cx="1062567" cy="620184"/>
              </a:xfrm>
              <a:custGeom>
                <a:avLst/>
                <a:gdLst/>
                <a:ahLst/>
                <a:cxnLst>
                  <a:cxn ang="0">
                    <a:pos x="0" y="293"/>
                  </a:cxn>
                  <a:cxn ang="0">
                    <a:pos x="122" y="274"/>
                  </a:cxn>
                  <a:cxn ang="0">
                    <a:pos x="122" y="261"/>
                  </a:cxn>
                  <a:cxn ang="0">
                    <a:pos x="417" y="220"/>
                  </a:cxn>
                  <a:cxn ang="0">
                    <a:pos x="421" y="197"/>
                  </a:cxn>
                  <a:cxn ang="0">
                    <a:pos x="465" y="180"/>
                  </a:cxn>
                  <a:cxn ang="0">
                    <a:pos x="470" y="156"/>
                  </a:cxn>
                  <a:cxn ang="0">
                    <a:pos x="488" y="148"/>
                  </a:cxn>
                  <a:cxn ang="0">
                    <a:pos x="502" y="114"/>
                  </a:cxn>
                  <a:cxn ang="0">
                    <a:pos x="461" y="78"/>
                  </a:cxn>
                  <a:cxn ang="0">
                    <a:pos x="454" y="33"/>
                  </a:cxn>
                  <a:cxn ang="0">
                    <a:pos x="421" y="9"/>
                  </a:cxn>
                  <a:cxn ang="0">
                    <a:pos x="356" y="23"/>
                  </a:cxn>
                  <a:cxn ang="0">
                    <a:pos x="326" y="1"/>
                  </a:cxn>
                  <a:cxn ang="0">
                    <a:pos x="297" y="0"/>
                  </a:cxn>
                  <a:cxn ang="0">
                    <a:pos x="302" y="33"/>
                  </a:cxn>
                  <a:cxn ang="0">
                    <a:pos x="261" y="49"/>
                  </a:cxn>
                  <a:cxn ang="0">
                    <a:pos x="234" y="122"/>
                  </a:cxn>
                  <a:cxn ang="0">
                    <a:pos x="199" y="110"/>
                  </a:cxn>
                  <a:cxn ang="0">
                    <a:pos x="154" y="138"/>
                  </a:cxn>
                  <a:cxn ang="0">
                    <a:pos x="97" y="148"/>
                  </a:cxn>
                  <a:cxn ang="0">
                    <a:pos x="97" y="189"/>
                  </a:cxn>
                  <a:cxn ang="0">
                    <a:pos x="68" y="187"/>
                  </a:cxn>
                  <a:cxn ang="0">
                    <a:pos x="70" y="224"/>
                  </a:cxn>
                  <a:cxn ang="0">
                    <a:pos x="41" y="209"/>
                  </a:cxn>
                  <a:cxn ang="0">
                    <a:pos x="23" y="216"/>
                  </a:cxn>
                  <a:cxn ang="0">
                    <a:pos x="38" y="241"/>
                  </a:cxn>
                  <a:cxn ang="0">
                    <a:pos x="7" y="274"/>
                  </a:cxn>
                  <a:cxn ang="0">
                    <a:pos x="0" y="293"/>
                  </a:cxn>
                </a:cxnLst>
                <a:rect l="0" t="0" r="r" b="b"/>
                <a:pathLst>
                  <a:path w="502" h="293">
                    <a:moveTo>
                      <a:pt x="0" y="293"/>
                    </a:moveTo>
                    <a:lnTo>
                      <a:pt x="122" y="274"/>
                    </a:lnTo>
                    <a:lnTo>
                      <a:pt x="122" y="261"/>
                    </a:lnTo>
                    <a:lnTo>
                      <a:pt x="417" y="220"/>
                    </a:lnTo>
                    <a:lnTo>
                      <a:pt x="421" y="197"/>
                    </a:lnTo>
                    <a:lnTo>
                      <a:pt x="465" y="180"/>
                    </a:lnTo>
                    <a:lnTo>
                      <a:pt x="470" y="156"/>
                    </a:lnTo>
                    <a:lnTo>
                      <a:pt x="488" y="148"/>
                    </a:lnTo>
                    <a:lnTo>
                      <a:pt x="502" y="114"/>
                    </a:lnTo>
                    <a:lnTo>
                      <a:pt x="461" y="78"/>
                    </a:lnTo>
                    <a:lnTo>
                      <a:pt x="454" y="33"/>
                    </a:lnTo>
                    <a:lnTo>
                      <a:pt x="421" y="9"/>
                    </a:lnTo>
                    <a:lnTo>
                      <a:pt x="356" y="23"/>
                    </a:lnTo>
                    <a:lnTo>
                      <a:pt x="326" y="1"/>
                    </a:lnTo>
                    <a:lnTo>
                      <a:pt x="297" y="0"/>
                    </a:lnTo>
                    <a:lnTo>
                      <a:pt x="302" y="33"/>
                    </a:lnTo>
                    <a:lnTo>
                      <a:pt x="261" y="49"/>
                    </a:lnTo>
                    <a:lnTo>
                      <a:pt x="234" y="122"/>
                    </a:lnTo>
                    <a:lnTo>
                      <a:pt x="199" y="110"/>
                    </a:lnTo>
                    <a:lnTo>
                      <a:pt x="154" y="138"/>
                    </a:lnTo>
                    <a:lnTo>
                      <a:pt x="97" y="148"/>
                    </a:lnTo>
                    <a:lnTo>
                      <a:pt x="97" y="189"/>
                    </a:lnTo>
                    <a:lnTo>
                      <a:pt x="68" y="187"/>
                    </a:lnTo>
                    <a:lnTo>
                      <a:pt x="70" y="224"/>
                    </a:lnTo>
                    <a:lnTo>
                      <a:pt x="41" y="209"/>
                    </a:lnTo>
                    <a:lnTo>
                      <a:pt x="23" y="216"/>
                    </a:lnTo>
                    <a:lnTo>
                      <a:pt x="38" y="241"/>
                    </a:lnTo>
                    <a:lnTo>
                      <a:pt x="7" y="274"/>
                    </a:lnTo>
                    <a:lnTo>
                      <a:pt x="0" y="293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15" name="Freeform 364"/>
              <p:cNvSpPr>
                <a:spLocks noChangeArrowheads="1"/>
              </p:cNvSpPr>
              <p:nvPr/>
            </p:nvSpPr>
            <p:spPr bwMode="auto">
              <a:xfrm>
                <a:off x="7421033" y="3807821"/>
                <a:ext cx="1219200" cy="465667"/>
              </a:xfrm>
              <a:custGeom>
                <a:avLst/>
                <a:gdLst/>
                <a:ahLst/>
                <a:cxnLst>
                  <a:cxn ang="0">
                    <a:pos x="35" y="101"/>
                  </a:cxn>
                  <a:cxn ang="0">
                    <a:pos x="35" y="104"/>
                  </a:cxn>
                  <a:cxn ang="0">
                    <a:pos x="25" y="125"/>
                  </a:cxn>
                  <a:cxn ang="0">
                    <a:pos x="36" y="152"/>
                  </a:cxn>
                  <a:cxn ang="0">
                    <a:pos x="0" y="178"/>
                  </a:cxn>
                  <a:cxn ang="0">
                    <a:pos x="7" y="220"/>
                  </a:cxn>
                  <a:cxn ang="0">
                    <a:pos x="158" y="207"/>
                  </a:cxn>
                  <a:cxn ang="0">
                    <a:pos x="338" y="186"/>
                  </a:cxn>
                  <a:cxn ang="0">
                    <a:pos x="428" y="168"/>
                  </a:cxn>
                  <a:cxn ang="0">
                    <a:pos x="446" y="111"/>
                  </a:cxn>
                  <a:cxn ang="0">
                    <a:pos x="478" y="109"/>
                  </a:cxn>
                  <a:cxn ang="0">
                    <a:pos x="576" y="0"/>
                  </a:cxn>
                  <a:cxn ang="0">
                    <a:pos x="449" y="27"/>
                  </a:cxn>
                  <a:cxn ang="0">
                    <a:pos x="151" y="72"/>
                  </a:cxn>
                  <a:cxn ang="0">
                    <a:pos x="154" y="85"/>
                  </a:cxn>
                  <a:cxn ang="0">
                    <a:pos x="35" y="101"/>
                  </a:cxn>
                </a:cxnLst>
                <a:rect l="0" t="0" r="r" b="b"/>
                <a:pathLst>
                  <a:path w="576" h="220">
                    <a:moveTo>
                      <a:pt x="35" y="101"/>
                    </a:moveTo>
                    <a:lnTo>
                      <a:pt x="35" y="104"/>
                    </a:lnTo>
                    <a:lnTo>
                      <a:pt x="25" y="125"/>
                    </a:lnTo>
                    <a:lnTo>
                      <a:pt x="36" y="152"/>
                    </a:lnTo>
                    <a:lnTo>
                      <a:pt x="0" y="178"/>
                    </a:lnTo>
                    <a:lnTo>
                      <a:pt x="7" y="220"/>
                    </a:lnTo>
                    <a:lnTo>
                      <a:pt x="158" y="207"/>
                    </a:lnTo>
                    <a:lnTo>
                      <a:pt x="338" y="186"/>
                    </a:lnTo>
                    <a:lnTo>
                      <a:pt x="428" y="168"/>
                    </a:lnTo>
                    <a:lnTo>
                      <a:pt x="446" y="111"/>
                    </a:lnTo>
                    <a:lnTo>
                      <a:pt x="478" y="109"/>
                    </a:lnTo>
                    <a:lnTo>
                      <a:pt x="576" y="0"/>
                    </a:lnTo>
                    <a:lnTo>
                      <a:pt x="449" y="27"/>
                    </a:lnTo>
                    <a:lnTo>
                      <a:pt x="151" y="72"/>
                    </a:lnTo>
                    <a:lnTo>
                      <a:pt x="154" y="85"/>
                    </a:lnTo>
                    <a:lnTo>
                      <a:pt x="35" y="101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16" name="Freeform 365"/>
              <p:cNvSpPr>
                <a:spLocks noChangeArrowheads="1"/>
              </p:cNvSpPr>
              <p:nvPr/>
            </p:nvSpPr>
            <p:spPr bwMode="auto">
              <a:xfrm>
                <a:off x="7304617" y="4239622"/>
                <a:ext cx="497416" cy="918633"/>
              </a:xfrm>
              <a:custGeom>
                <a:avLst/>
                <a:gdLst/>
                <a:ahLst/>
                <a:cxnLst>
                  <a:cxn ang="0">
                    <a:pos x="65" y="13"/>
                  </a:cxn>
                  <a:cxn ang="0">
                    <a:pos x="30" y="87"/>
                  </a:cxn>
                  <a:cxn ang="0">
                    <a:pos x="0" y="136"/>
                  </a:cxn>
                  <a:cxn ang="0">
                    <a:pos x="9" y="193"/>
                  </a:cxn>
                  <a:cxn ang="0">
                    <a:pos x="46" y="270"/>
                  </a:cxn>
                  <a:cxn ang="0">
                    <a:pos x="17" y="349"/>
                  </a:cxn>
                  <a:cxn ang="0">
                    <a:pos x="5" y="391"/>
                  </a:cxn>
                  <a:cxn ang="0">
                    <a:pos x="143" y="373"/>
                  </a:cxn>
                  <a:cxn ang="0">
                    <a:pos x="149" y="428"/>
                  </a:cxn>
                  <a:cxn ang="0">
                    <a:pos x="177" y="434"/>
                  </a:cxn>
                  <a:cxn ang="0">
                    <a:pos x="184" y="406"/>
                  </a:cxn>
                  <a:cxn ang="0">
                    <a:pos x="235" y="398"/>
                  </a:cxn>
                  <a:cxn ang="0">
                    <a:pos x="223" y="311"/>
                  </a:cxn>
                  <a:cxn ang="0">
                    <a:pos x="222" y="0"/>
                  </a:cxn>
                  <a:cxn ang="0">
                    <a:pos x="65" y="13"/>
                  </a:cxn>
                </a:cxnLst>
                <a:rect l="0" t="0" r="r" b="b"/>
                <a:pathLst>
                  <a:path w="235" h="434">
                    <a:moveTo>
                      <a:pt x="65" y="13"/>
                    </a:moveTo>
                    <a:lnTo>
                      <a:pt x="30" y="87"/>
                    </a:lnTo>
                    <a:lnTo>
                      <a:pt x="0" y="136"/>
                    </a:lnTo>
                    <a:lnTo>
                      <a:pt x="9" y="193"/>
                    </a:lnTo>
                    <a:lnTo>
                      <a:pt x="46" y="270"/>
                    </a:lnTo>
                    <a:lnTo>
                      <a:pt x="17" y="349"/>
                    </a:lnTo>
                    <a:lnTo>
                      <a:pt x="5" y="391"/>
                    </a:lnTo>
                    <a:lnTo>
                      <a:pt x="143" y="373"/>
                    </a:lnTo>
                    <a:lnTo>
                      <a:pt x="149" y="428"/>
                    </a:lnTo>
                    <a:lnTo>
                      <a:pt x="177" y="434"/>
                    </a:lnTo>
                    <a:lnTo>
                      <a:pt x="184" y="406"/>
                    </a:lnTo>
                    <a:lnTo>
                      <a:pt x="235" y="398"/>
                    </a:lnTo>
                    <a:lnTo>
                      <a:pt x="223" y="311"/>
                    </a:lnTo>
                    <a:lnTo>
                      <a:pt x="222" y="0"/>
                    </a:lnTo>
                    <a:lnTo>
                      <a:pt x="65" y="13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17" name="Freeform 366"/>
              <p:cNvSpPr>
                <a:spLocks noChangeArrowheads="1"/>
              </p:cNvSpPr>
              <p:nvPr/>
            </p:nvSpPr>
            <p:spPr bwMode="auto">
              <a:xfrm>
                <a:off x="7768167" y="4193055"/>
                <a:ext cx="567267" cy="929216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174" y="0"/>
                  </a:cxn>
                  <a:cxn ang="0">
                    <a:pos x="229" y="203"/>
                  </a:cxn>
                  <a:cxn ang="0">
                    <a:pos x="268" y="235"/>
                  </a:cxn>
                  <a:cxn ang="0">
                    <a:pos x="237" y="296"/>
                  </a:cxn>
                  <a:cxn ang="0">
                    <a:pos x="266" y="353"/>
                  </a:cxn>
                  <a:cxn ang="0">
                    <a:pos x="89" y="374"/>
                  </a:cxn>
                  <a:cxn ang="0">
                    <a:pos x="97" y="422"/>
                  </a:cxn>
                  <a:cxn ang="0">
                    <a:pos x="71" y="439"/>
                  </a:cxn>
                  <a:cxn ang="0">
                    <a:pos x="51" y="377"/>
                  </a:cxn>
                  <a:cxn ang="0">
                    <a:pos x="39" y="428"/>
                  </a:cxn>
                  <a:cxn ang="0">
                    <a:pos x="16" y="422"/>
                  </a:cxn>
                  <a:cxn ang="0">
                    <a:pos x="8" y="371"/>
                  </a:cxn>
                  <a:cxn ang="0">
                    <a:pos x="3" y="328"/>
                  </a:cxn>
                  <a:cxn ang="0">
                    <a:pos x="0" y="22"/>
                  </a:cxn>
                </a:cxnLst>
                <a:rect l="0" t="0" r="r" b="b"/>
                <a:pathLst>
                  <a:path w="268" h="439">
                    <a:moveTo>
                      <a:pt x="0" y="22"/>
                    </a:moveTo>
                    <a:lnTo>
                      <a:pt x="174" y="0"/>
                    </a:lnTo>
                    <a:lnTo>
                      <a:pt x="229" y="203"/>
                    </a:lnTo>
                    <a:lnTo>
                      <a:pt x="268" y="235"/>
                    </a:lnTo>
                    <a:lnTo>
                      <a:pt x="237" y="296"/>
                    </a:lnTo>
                    <a:lnTo>
                      <a:pt x="266" y="353"/>
                    </a:lnTo>
                    <a:lnTo>
                      <a:pt x="89" y="374"/>
                    </a:lnTo>
                    <a:lnTo>
                      <a:pt x="97" y="422"/>
                    </a:lnTo>
                    <a:lnTo>
                      <a:pt x="71" y="439"/>
                    </a:lnTo>
                    <a:lnTo>
                      <a:pt x="51" y="377"/>
                    </a:lnTo>
                    <a:lnTo>
                      <a:pt x="39" y="428"/>
                    </a:lnTo>
                    <a:lnTo>
                      <a:pt x="16" y="422"/>
                    </a:lnTo>
                    <a:lnTo>
                      <a:pt x="8" y="371"/>
                    </a:lnTo>
                    <a:lnTo>
                      <a:pt x="3" y="328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7030A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endParaRPr>
              </a:p>
            </p:txBody>
          </p:sp>
          <p:sp>
            <p:nvSpPr>
              <p:cNvPr id="318" name="Freeform 367"/>
              <p:cNvSpPr>
                <a:spLocks noChangeArrowheads="1"/>
              </p:cNvSpPr>
              <p:nvPr/>
            </p:nvSpPr>
            <p:spPr bwMode="auto">
              <a:xfrm>
                <a:off x="8136467" y="4152837"/>
                <a:ext cx="778933" cy="848784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90" y="7"/>
                  </a:cxn>
                  <a:cxn ang="0">
                    <a:pos x="165" y="0"/>
                  </a:cxn>
                  <a:cxn ang="0">
                    <a:pos x="155" y="20"/>
                  </a:cxn>
                  <a:cxn ang="0">
                    <a:pos x="178" y="20"/>
                  </a:cxn>
                  <a:cxn ang="0">
                    <a:pos x="308" y="143"/>
                  </a:cxn>
                  <a:cxn ang="0">
                    <a:pos x="360" y="224"/>
                  </a:cxn>
                  <a:cxn ang="0">
                    <a:pos x="368" y="278"/>
                  </a:cxn>
                  <a:cxn ang="0">
                    <a:pos x="349" y="291"/>
                  </a:cxn>
                  <a:cxn ang="0">
                    <a:pos x="360" y="345"/>
                  </a:cxn>
                  <a:cxn ang="0">
                    <a:pos x="323" y="348"/>
                  </a:cxn>
                  <a:cxn ang="0">
                    <a:pos x="323" y="394"/>
                  </a:cxn>
                  <a:cxn ang="0">
                    <a:pos x="294" y="372"/>
                  </a:cxn>
                  <a:cxn ang="0">
                    <a:pos x="106" y="401"/>
                  </a:cxn>
                  <a:cxn ang="0">
                    <a:pos x="63" y="315"/>
                  </a:cxn>
                  <a:cxn ang="0">
                    <a:pos x="92" y="255"/>
                  </a:cxn>
                  <a:cxn ang="0">
                    <a:pos x="53" y="225"/>
                  </a:cxn>
                  <a:cxn ang="0">
                    <a:pos x="0" y="24"/>
                  </a:cxn>
                </a:cxnLst>
                <a:rect l="0" t="0" r="r" b="b"/>
                <a:pathLst>
                  <a:path w="368" h="401">
                    <a:moveTo>
                      <a:pt x="0" y="24"/>
                    </a:moveTo>
                    <a:lnTo>
                      <a:pt x="4" y="24"/>
                    </a:lnTo>
                    <a:lnTo>
                      <a:pt x="90" y="7"/>
                    </a:lnTo>
                    <a:lnTo>
                      <a:pt x="165" y="0"/>
                    </a:lnTo>
                    <a:lnTo>
                      <a:pt x="155" y="20"/>
                    </a:lnTo>
                    <a:lnTo>
                      <a:pt x="178" y="20"/>
                    </a:lnTo>
                    <a:lnTo>
                      <a:pt x="308" y="143"/>
                    </a:lnTo>
                    <a:lnTo>
                      <a:pt x="360" y="224"/>
                    </a:lnTo>
                    <a:lnTo>
                      <a:pt x="368" y="278"/>
                    </a:lnTo>
                    <a:lnTo>
                      <a:pt x="349" y="291"/>
                    </a:lnTo>
                    <a:lnTo>
                      <a:pt x="360" y="345"/>
                    </a:lnTo>
                    <a:lnTo>
                      <a:pt x="323" y="348"/>
                    </a:lnTo>
                    <a:lnTo>
                      <a:pt x="323" y="394"/>
                    </a:lnTo>
                    <a:lnTo>
                      <a:pt x="294" y="372"/>
                    </a:lnTo>
                    <a:lnTo>
                      <a:pt x="106" y="401"/>
                    </a:lnTo>
                    <a:lnTo>
                      <a:pt x="63" y="315"/>
                    </a:lnTo>
                    <a:lnTo>
                      <a:pt x="92" y="255"/>
                    </a:lnTo>
                    <a:lnTo>
                      <a:pt x="53" y="225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19" name="Freeform 368"/>
              <p:cNvSpPr>
                <a:spLocks noChangeArrowheads="1"/>
              </p:cNvSpPr>
              <p:nvPr/>
            </p:nvSpPr>
            <p:spPr bwMode="auto">
              <a:xfrm>
                <a:off x="8464551" y="4034304"/>
                <a:ext cx="711200" cy="592667"/>
              </a:xfrm>
              <a:custGeom>
                <a:avLst/>
                <a:gdLst/>
                <a:ahLst/>
                <a:cxnLst>
                  <a:cxn ang="0">
                    <a:pos x="12" y="51"/>
                  </a:cxn>
                  <a:cxn ang="0">
                    <a:pos x="38" y="23"/>
                  </a:cxn>
                  <a:cxn ang="0">
                    <a:pos x="140" y="0"/>
                  </a:cxn>
                  <a:cxn ang="0">
                    <a:pos x="170" y="16"/>
                  </a:cxn>
                  <a:cxn ang="0">
                    <a:pos x="235" y="4"/>
                  </a:cxn>
                  <a:cxn ang="0">
                    <a:pos x="288" y="44"/>
                  </a:cxn>
                  <a:cxn ang="0">
                    <a:pos x="336" y="76"/>
                  </a:cxn>
                  <a:cxn ang="0">
                    <a:pos x="309" y="158"/>
                  </a:cxn>
                  <a:cxn ang="0">
                    <a:pos x="268" y="202"/>
                  </a:cxn>
                  <a:cxn ang="0">
                    <a:pos x="225" y="215"/>
                  </a:cxn>
                  <a:cxn ang="0">
                    <a:pos x="233" y="248"/>
                  </a:cxn>
                  <a:cxn ang="0">
                    <a:pos x="205" y="280"/>
                  </a:cxn>
                  <a:cxn ang="0">
                    <a:pos x="153" y="202"/>
                  </a:cxn>
                  <a:cxn ang="0">
                    <a:pos x="21" y="76"/>
                  </a:cxn>
                  <a:cxn ang="0">
                    <a:pos x="0" y="76"/>
                  </a:cxn>
                  <a:cxn ang="0">
                    <a:pos x="12" y="51"/>
                  </a:cxn>
                </a:cxnLst>
                <a:rect l="0" t="0" r="r" b="b"/>
                <a:pathLst>
                  <a:path w="336" h="280">
                    <a:moveTo>
                      <a:pt x="12" y="51"/>
                    </a:moveTo>
                    <a:lnTo>
                      <a:pt x="38" y="23"/>
                    </a:lnTo>
                    <a:lnTo>
                      <a:pt x="140" y="0"/>
                    </a:lnTo>
                    <a:lnTo>
                      <a:pt x="170" y="16"/>
                    </a:lnTo>
                    <a:lnTo>
                      <a:pt x="235" y="4"/>
                    </a:lnTo>
                    <a:lnTo>
                      <a:pt x="288" y="44"/>
                    </a:lnTo>
                    <a:lnTo>
                      <a:pt x="336" y="76"/>
                    </a:lnTo>
                    <a:lnTo>
                      <a:pt x="309" y="158"/>
                    </a:lnTo>
                    <a:lnTo>
                      <a:pt x="268" y="202"/>
                    </a:lnTo>
                    <a:lnTo>
                      <a:pt x="225" y="215"/>
                    </a:lnTo>
                    <a:lnTo>
                      <a:pt x="233" y="248"/>
                    </a:lnTo>
                    <a:lnTo>
                      <a:pt x="205" y="280"/>
                    </a:lnTo>
                    <a:lnTo>
                      <a:pt x="153" y="202"/>
                    </a:lnTo>
                    <a:lnTo>
                      <a:pt x="21" y="76"/>
                    </a:lnTo>
                    <a:lnTo>
                      <a:pt x="0" y="76"/>
                    </a:lnTo>
                    <a:lnTo>
                      <a:pt x="12" y="51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20" name="Freeform 369"/>
              <p:cNvSpPr>
                <a:spLocks noChangeArrowheads="1"/>
              </p:cNvSpPr>
              <p:nvPr/>
            </p:nvSpPr>
            <p:spPr bwMode="auto">
              <a:xfrm>
                <a:off x="7956551" y="4883088"/>
                <a:ext cx="1331383" cy="956733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173" y="27"/>
                  </a:cxn>
                  <a:cxn ang="0">
                    <a:pos x="191" y="56"/>
                  </a:cxn>
                  <a:cxn ang="0">
                    <a:pos x="376" y="27"/>
                  </a:cxn>
                  <a:cxn ang="0">
                    <a:pos x="408" y="51"/>
                  </a:cxn>
                  <a:cxn ang="0">
                    <a:pos x="408" y="4"/>
                  </a:cxn>
                  <a:cxn ang="0">
                    <a:pos x="405" y="0"/>
                  </a:cxn>
                  <a:cxn ang="0">
                    <a:pos x="442" y="3"/>
                  </a:cxn>
                  <a:cxn ang="0">
                    <a:pos x="482" y="73"/>
                  </a:cxn>
                  <a:cxn ang="0">
                    <a:pos x="544" y="167"/>
                  </a:cxn>
                  <a:cxn ang="0">
                    <a:pos x="574" y="249"/>
                  </a:cxn>
                  <a:cxn ang="0">
                    <a:pos x="621" y="306"/>
                  </a:cxn>
                  <a:cxn ang="0">
                    <a:pos x="629" y="388"/>
                  </a:cxn>
                  <a:cxn ang="0">
                    <a:pos x="614" y="439"/>
                  </a:cxn>
                  <a:cxn ang="0">
                    <a:pos x="548" y="452"/>
                  </a:cxn>
                  <a:cxn ang="0">
                    <a:pos x="536" y="431"/>
                  </a:cxn>
                  <a:cxn ang="0">
                    <a:pos x="491" y="401"/>
                  </a:cxn>
                  <a:cxn ang="0">
                    <a:pos x="475" y="370"/>
                  </a:cxn>
                  <a:cxn ang="0">
                    <a:pos x="463" y="358"/>
                  </a:cxn>
                  <a:cxn ang="0">
                    <a:pos x="457" y="330"/>
                  </a:cxn>
                  <a:cxn ang="0">
                    <a:pos x="445" y="337"/>
                  </a:cxn>
                  <a:cxn ang="0">
                    <a:pos x="408" y="300"/>
                  </a:cxn>
                  <a:cxn ang="0">
                    <a:pos x="417" y="265"/>
                  </a:cxn>
                  <a:cxn ang="0">
                    <a:pos x="408" y="245"/>
                  </a:cxn>
                  <a:cxn ang="0">
                    <a:pos x="397" y="252"/>
                  </a:cxn>
                  <a:cxn ang="0">
                    <a:pos x="398" y="273"/>
                  </a:cxn>
                  <a:cxn ang="0">
                    <a:pos x="387" y="245"/>
                  </a:cxn>
                  <a:cxn ang="0">
                    <a:pos x="387" y="182"/>
                  </a:cxn>
                  <a:cxn ang="0">
                    <a:pos x="364" y="145"/>
                  </a:cxn>
                  <a:cxn ang="0">
                    <a:pos x="306" y="113"/>
                  </a:cxn>
                  <a:cxn ang="0">
                    <a:pos x="277" y="79"/>
                  </a:cxn>
                  <a:cxn ang="0">
                    <a:pos x="242" y="75"/>
                  </a:cxn>
                  <a:cxn ang="0">
                    <a:pos x="229" y="96"/>
                  </a:cxn>
                  <a:cxn ang="0">
                    <a:pos x="180" y="112"/>
                  </a:cxn>
                  <a:cxn ang="0">
                    <a:pos x="152" y="96"/>
                  </a:cxn>
                  <a:cxn ang="0">
                    <a:pos x="138" y="73"/>
                  </a:cxn>
                  <a:cxn ang="0">
                    <a:pos x="46" y="93"/>
                  </a:cxn>
                  <a:cxn ang="0">
                    <a:pos x="27" y="77"/>
                  </a:cxn>
                  <a:cxn ang="0">
                    <a:pos x="5" y="96"/>
                  </a:cxn>
                  <a:cxn ang="0">
                    <a:pos x="0" y="44"/>
                  </a:cxn>
                </a:cxnLst>
                <a:rect l="0" t="0" r="r" b="b"/>
                <a:pathLst>
                  <a:path w="629" h="452">
                    <a:moveTo>
                      <a:pt x="0" y="44"/>
                    </a:moveTo>
                    <a:lnTo>
                      <a:pt x="173" y="27"/>
                    </a:lnTo>
                    <a:lnTo>
                      <a:pt x="191" y="56"/>
                    </a:lnTo>
                    <a:lnTo>
                      <a:pt x="376" y="27"/>
                    </a:lnTo>
                    <a:lnTo>
                      <a:pt x="408" y="51"/>
                    </a:lnTo>
                    <a:lnTo>
                      <a:pt x="408" y="4"/>
                    </a:lnTo>
                    <a:lnTo>
                      <a:pt x="405" y="0"/>
                    </a:lnTo>
                    <a:lnTo>
                      <a:pt x="442" y="3"/>
                    </a:lnTo>
                    <a:lnTo>
                      <a:pt x="482" y="73"/>
                    </a:lnTo>
                    <a:lnTo>
                      <a:pt x="544" y="167"/>
                    </a:lnTo>
                    <a:lnTo>
                      <a:pt x="574" y="249"/>
                    </a:lnTo>
                    <a:lnTo>
                      <a:pt x="621" y="306"/>
                    </a:lnTo>
                    <a:lnTo>
                      <a:pt x="629" y="388"/>
                    </a:lnTo>
                    <a:lnTo>
                      <a:pt x="614" y="439"/>
                    </a:lnTo>
                    <a:lnTo>
                      <a:pt x="548" y="452"/>
                    </a:lnTo>
                    <a:lnTo>
                      <a:pt x="536" y="431"/>
                    </a:lnTo>
                    <a:lnTo>
                      <a:pt x="491" y="401"/>
                    </a:lnTo>
                    <a:lnTo>
                      <a:pt x="475" y="370"/>
                    </a:lnTo>
                    <a:lnTo>
                      <a:pt x="463" y="358"/>
                    </a:lnTo>
                    <a:lnTo>
                      <a:pt x="457" y="330"/>
                    </a:lnTo>
                    <a:lnTo>
                      <a:pt x="445" y="337"/>
                    </a:lnTo>
                    <a:lnTo>
                      <a:pt x="408" y="300"/>
                    </a:lnTo>
                    <a:lnTo>
                      <a:pt x="417" y="265"/>
                    </a:lnTo>
                    <a:lnTo>
                      <a:pt x="408" y="245"/>
                    </a:lnTo>
                    <a:lnTo>
                      <a:pt x="397" y="252"/>
                    </a:lnTo>
                    <a:lnTo>
                      <a:pt x="398" y="273"/>
                    </a:lnTo>
                    <a:lnTo>
                      <a:pt x="387" y="245"/>
                    </a:lnTo>
                    <a:lnTo>
                      <a:pt x="387" y="182"/>
                    </a:lnTo>
                    <a:lnTo>
                      <a:pt x="364" y="145"/>
                    </a:lnTo>
                    <a:lnTo>
                      <a:pt x="306" y="113"/>
                    </a:lnTo>
                    <a:lnTo>
                      <a:pt x="277" y="79"/>
                    </a:lnTo>
                    <a:lnTo>
                      <a:pt x="242" y="75"/>
                    </a:lnTo>
                    <a:lnTo>
                      <a:pt x="229" y="96"/>
                    </a:lnTo>
                    <a:lnTo>
                      <a:pt x="180" y="112"/>
                    </a:lnTo>
                    <a:lnTo>
                      <a:pt x="152" y="96"/>
                    </a:lnTo>
                    <a:lnTo>
                      <a:pt x="138" y="73"/>
                    </a:lnTo>
                    <a:lnTo>
                      <a:pt x="46" y="93"/>
                    </a:lnTo>
                    <a:lnTo>
                      <a:pt x="27" y="77"/>
                    </a:lnTo>
                    <a:lnTo>
                      <a:pt x="5" y="96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21" name="Freeform 370"/>
              <p:cNvSpPr>
                <a:spLocks noChangeArrowheads="1"/>
              </p:cNvSpPr>
              <p:nvPr/>
            </p:nvSpPr>
            <p:spPr bwMode="auto">
              <a:xfrm>
                <a:off x="8322733" y="3623671"/>
                <a:ext cx="1227667" cy="569384"/>
              </a:xfrm>
              <a:custGeom>
                <a:avLst/>
                <a:gdLst/>
                <a:ahLst/>
                <a:cxnLst>
                  <a:cxn ang="0">
                    <a:pos x="20" y="198"/>
                  </a:cxn>
                  <a:cxn ang="0">
                    <a:pos x="0" y="255"/>
                  </a:cxn>
                  <a:cxn ang="0">
                    <a:pos x="75" y="247"/>
                  </a:cxn>
                  <a:cxn ang="0">
                    <a:pos x="104" y="222"/>
                  </a:cxn>
                  <a:cxn ang="0">
                    <a:pos x="207" y="193"/>
                  </a:cxn>
                  <a:cxn ang="0">
                    <a:pos x="235" y="209"/>
                  </a:cxn>
                  <a:cxn ang="0">
                    <a:pos x="302" y="198"/>
                  </a:cxn>
                  <a:cxn ang="0">
                    <a:pos x="302" y="202"/>
                  </a:cxn>
                  <a:cxn ang="0">
                    <a:pos x="403" y="269"/>
                  </a:cxn>
                  <a:cxn ang="0">
                    <a:pos x="461" y="249"/>
                  </a:cxn>
                  <a:cxn ang="0">
                    <a:pos x="495" y="175"/>
                  </a:cxn>
                  <a:cxn ang="0">
                    <a:pos x="552" y="155"/>
                  </a:cxn>
                  <a:cxn ang="0">
                    <a:pos x="580" y="101"/>
                  </a:cxn>
                  <a:cxn ang="0">
                    <a:pos x="579" y="34"/>
                  </a:cxn>
                  <a:cxn ang="0">
                    <a:pos x="571" y="89"/>
                  </a:cxn>
                  <a:cxn ang="0">
                    <a:pos x="539" y="135"/>
                  </a:cxn>
                  <a:cxn ang="0">
                    <a:pos x="527" y="131"/>
                  </a:cxn>
                  <a:cxn ang="0">
                    <a:pos x="484" y="144"/>
                  </a:cxn>
                  <a:cxn ang="0">
                    <a:pos x="484" y="128"/>
                  </a:cxn>
                  <a:cxn ang="0">
                    <a:pos x="527" y="112"/>
                  </a:cxn>
                  <a:cxn ang="0">
                    <a:pos x="488" y="107"/>
                  </a:cxn>
                  <a:cxn ang="0">
                    <a:pos x="531" y="94"/>
                  </a:cxn>
                  <a:cxn ang="0">
                    <a:pos x="548" y="101"/>
                  </a:cxn>
                  <a:cxn ang="0">
                    <a:pos x="558" y="49"/>
                  </a:cxn>
                  <a:cxn ang="0">
                    <a:pos x="547" y="38"/>
                  </a:cxn>
                  <a:cxn ang="0">
                    <a:pos x="493" y="58"/>
                  </a:cxn>
                  <a:cxn ang="0">
                    <a:pos x="495" y="28"/>
                  </a:cxn>
                  <a:cxn ang="0">
                    <a:pos x="517" y="36"/>
                  </a:cxn>
                  <a:cxn ang="0">
                    <a:pos x="547" y="12"/>
                  </a:cxn>
                  <a:cxn ang="0">
                    <a:pos x="531" y="0"/>
                  </a:cxn>
                  <a:cxn ang="0">
                    <a:pos x="358" y="42"/>
                  </a:cxn>
                  <a:cxn ang="0">
                    <a:pos x="145" y="87"/>
                  </a:cxn>
                  <a:cxn ang="0">
                    <a:pos x="48" y="197"/>
                  </a:cxn>
                  <a:cxn ang="0">
                    <a:pos x="20" y="198"/>
                  </a:cxn>
                </a:cxnLst>
                <a:rect l="0" t="0" r="r" b="b"/>
                <a:pathLst>
                  <a:path w="580" h="269">
                    <a:moveTo>
                      <a:pt x="20" y="198"/>
                    </a:moveTo>
                    <a:lnTo>
                      <a:pt x="0" y="255"/>
                    </a:lnTo>
                    <a:lnTo>
                      <a:pt x="75" y="247"/>
                    </a:lnTo>
                    <a:lnTo>
                      <a:pt x="104" y="222"/>
                    </a:lnTo>
                    <a:lnTo>
                      <a:pt x="207" y="193"/>
                    </a:lnTo>
                    <a:lnTo>
                      <a:pt x="235" y="209"/>
                    </a:lnTo>
                    <a:lnTo>
                      <a:pt x="302" y="198"/>
                    </a:lnTo>
                    <a:lnTo>
                      <a:pt x="302" y="202"/>
                    </a:lnTo>
                    <a:lnTo>
                      <a:pt x="403" y="269"/>
                    </a:lnTo>
                    <a:lnTo>
                      <a:pt x="461" y="249"/>
                    </a:lnTo>
                    <a:lnTo>
                      <a:pt x="495" y="175"/>
                    </a:lnTo>
                    <a:lnTo>
                      <a:pt x="552" y="155"/>
                    </a:lnTo>
                    <a:lnTo>
                      <a:pt x="580" y="101"/>
                    </a:lnTo>
                    <a:lnTo>
                      <a:pt x="579" y="34"/>
                    </a:lnTo>
                    <a:lnTo>
                      <a:pt x="571" y="89"/>
                    </a:lnTo>
                    <a:lnTo>
                      <a:pt x="539" y="135"/>
                    </a:lnTo>
                    <a:lnTo>
                      <a:pt x="527" y="131"/>
                    </a:lnTo>
                    <a:lnTo>
                      <a:pt x="484" y="144"/>
                    </a:lnTo>
                    <a:lnTo>
                      <a:pt x="484" y="128"/>
                    </a:lnTo>
                    <a:lnTo>
                      <a:pt x="527" y="112"/>
                    </a:lnTo>
                    <a:lnTo>
                      <a:pt x="488" y="107"/>
                    </a:lnTo>
                    <a:lnTo>
                      <a:pt x="531" y="94"/>
                    </a:lnTo>
                    <a:lnTo>
                      <a:pt x="548" y="101"/>
                    </a:lnTo>
                    <a:lnTo>
                      <a:pt x="558" y="49"/>
                    </a:lnTo>
                    <a:lnTo>
                      <a:pt x="547" y="38"/>
                    </a:lnTo>
                    <a:lnTo>
                      <a:pt x="493" y="58"/>
                    </a:lnTo>
                    <a:lnTo>
                      <a:pt x="495" y="28"/>
                    </a:lnTo>
                    <a:lnTo>
                      <a:pt x="517" y="36"/>
                    </a:lnTo>
                    <a:lnTo>
                      <a:pt x="547" y="12"/>
                    </a:lnTo>
                    <a:lnTo>
                      <a:pt x="531" y="0"/>
                    </a:lnTo>
                    <a:lnTo>
                      <a:pt x="358" y="42"/>
                    </a:lnTo>
                    <a:lnTo>
                      <a:pt x="145" y="87"/>
                    </a:lnTo>
                    <a:lnTo>
                      <a:pt x="48" y="197"/>
                    </a:lnTo>
                    <a:lnTo>
                      <a:pt x="20" y="198"/>
                    </a:lnTo>
                    <a:close/>
                  </a:path>
                </a:pathLst>
              </a:custGeom>
              <a:solidFill>
                <a:srgbClr val="7030A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endParaRPr>
              </a:p>
            </p:txBody>
          </p:sp>
          <p:sp>
            <p:nvSpPr>
              <p:cNvPr id="322" name="Freeform 371"/>
              <p:cNvSpPr>
                <a:spLocks noChangeArrowheads="1"/>
              </p:cNvSpPr>
              <p:nvPr/>
            </p:nvSpPr>
            <p:spPr bwMode="auto">
              <a:xfrm>
                <a:off x="8371418" y="3155889"/>
                <a:ext cx="1073149" cy="704849"/>
              </a:xfrm>
              <a:custGeom>
                <a:avLst/>
                <a:gdLst/>
                <a:ahLst/>
                <a:cxnLst>
                  <a:cxn ang="0">
                    <a:pos x="83" y="234"/>
                  </a:cxn>
                  <a:cxn ang="0">
                    <a:pos x="69" y="267"/>
                  </a:cxn>
                  <a:cxn ang="0">
                    <a:pos x="48" y="277"/>
                  </a:cxn>
                  <a:cxn ang="0">
                    <a:pos x="46" y="298"/>
                  </a:cxn>
                  <a:cxn ang="0">
                    <a:pos x="3" y="315"/>
                  </a:cxn>
                  <a:cxn ang="0">
                    <a:pos x="0" y="333"/>
                  </a:cxn>
                  <a:cxn ang="0">
                    <a:pos x="120" y="311"/>
                  </a:cxn>
                  <a:cxn ang="0">
                    <a:pos x="337" y="263"/>
                  </a:cxn>
                  <a:cxn ang="0">
                    <a:pos x="507" y="221"/>
                  </a:cxn>
                  <a:cxn ang="0">
                    <a:pos x="507" y="187"/>
                  </a:cxn>
                  <a:cxn ang="0">
                    <a:pos x="488" y="176"/>
                  </a:cxn>
                  <a:cxn ang="0">
                    <a:pos x="472" y="193"/>
                  </a:cxn>
                  <a:cxn ang="0">
                    <a:pos x="465" y="148"/>
                  </a:cxn>
                  <a:cxn ang="0">
                    <a:pos x="472" y="108"/>
                  </a:cxn>
                  <a:cxn ang="0">
                    <a:pos x="410" y="78"/>
                  </a:cxn>
                  <a:cxn ang="0">
                    <a:pos x="368" y="86"/>
                  </a:cxn>
                  <a:cxn ang="0">
                    <a:pos x="367" y="24"/>
                  </a:cxn>
                  <a:cxn ang="0">
                    <a:pos x="322" y="0"/>
                  </a:cxn>
                  <a:cxn ang="0">
                    <a:pos x="290" y="16"/>
                  </a:cxn>
                  <a:cxn ang="0">
                    <a:pos x="267" y="74"/>
                  </a:cxn>
                  <a:cxn ang="0">
                    <a:pos x="228" y="97"/>
                  </a:cxn>
                  <a:cxn ang="0">
                    <a:pos x="212" y="189"/>
                  </a:cxn>
                  <a:cxn ang="0">
                    <a:pos x="148" y="234"/>
                  </a:cxn>
                  <a:cxn ang="0">
                    <a:pos x="97" y="251"/>
                  </a:cxn>
                  <a:cxn ang="0">
                    <a:pos x="83" y="234"/>
                  </a:cxn>
                </a:cxnLst>
                <a:rect l="0" t="0" r="r" b="b"/>
                <a:pathLst>
                  <a:path w="507" h="333">
                    <a:moveTo>
                      <a:pt x="83" y="234"/>
                    </a:moveTo>
                    <a:lnTo>
                      <a:pt x="69" y="267"/>
                    </a:lnTo>
                    <a:lnTo>
                      <a:pt x="48" y="277"/>
                    </a:lnTo>
                    <a:lnTo>
                      <a:pt x="46" y="298"/>
                    </a:lnTo>
                    <a:lnTo>
                      <a:pt x="3" y="315"/>
                    </a:lnTo>
                    <a:lnTo>
                      <a:pt x="0" y="333"/>
                    </a:lnTo>
                    <a:lnTo>
                      <a:pt x="120" y="311"/>
                    </a:lnTo>
                    <a:lnTo>
                      <a:pt x="337" y="263"/>
                    </a:lnTo>
                    <a:lnTo>
                      <a:pt x="507" y="221"/>
                    </a:lnTo>
                    <a:lnTo>
                      <a:pt x="507" y="187"/>
                    </a:lnTo>
                    <a:lnTo>
                      <a:pt x="488" y="176"/>
                    </a:lnTo>
                    <a:lnTo>
                      <a:pt x="472" y="193"/>
                    </a:lnTo>
                    <a:lnTo>
                      <a:pt x="465" y="148"/>
                    </a:lnTo>
                    <a:lnTo>
                      <a:pt x="472" y="108"/>
                    </a:lnTo>
                    <a:lnTo>
                      <a:pt x="410" y="78"/>
                    </a:lnTo>
                    <a:lnTo>
                      <a:pt x="368" y="86"/>
                    </a:lnTo>
                    <a:lnTo>
                      <a:pt x="367" y="24"/>
                    </a:lnTo>
                    <a:lnTo>
                      <a:pt x="322" y="0"/>
                    </a:lnTo>
                    <a:lnTo>
                      <a:pt x="290" y="16"/>
                    </a:lnTo>
                    <a:lnTo>
                      <a:pt x="267" y="74"/>
                    </a:lnTo>
                    <a:lnTo>
                      <a:pt x="228" y="97"/>
                    </a:lnTo>
                    <a:lnTo>
                      <a:pt x="212" y="189"/>
                    </a:lnTo>
                    <a:lnTo>
                      <a:pt x="148" y="234"/>
                    </a:lnTo>
                    <a:lnTo>
                      <a:pt x="97" y="251"/>
                    </a:lnTo>
                    <a:lnTo>
                      <a:pt x="83" y="234"/>
                    </a:lnTo>
                    <a:close/>
                  </a:path>
                </a:pathLst>
              </a:custGeom>
              <a:solidFill>
                <a:srgbClr val="2929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23" name="Freeform 372"/>
              <p:cNvSpPr>
                <a:spLocks noChangeArrowheads="1"/>
              </p:cNvSpPr>
              <p:nvPr/>
            </p:nvSpPr>
            <p:spPr bwMode="auto">
              <a:xfrm>
                <a:off x="8449734" y="3014071"/>
                <a:ext cx="605367" cy="670984"/>
              </a:xfrm>
              <a:custGeom>
                <a:avLst/>
                <a:gdLst/>
                <a:ahLst/>
                <a:cxnLst>
                  <a:cxn ang="0">
                    <a:pos x="29" y="167"/>
                  </a:cxn>
                  <a:cxn ang="0">
                    <a:pos x="6" y="160"/>
                  </a:cxn>
                  <a:cxn ang="0">
                    <a:pos x="0" y="210"/>
                  </a:cxn>
                  <a:cxn ang="0">
                    <a:pos x="6" y="263"/>
                  </a:cxn>
                  <a:cxn ang="0">
                    <a:pos x="47" y="300"/>
                  </a:cxn>
                  <a:cxn ang="0">
                    <a:pos x="58" y="317"/>
                  </a:cxn>
                  <a:cxn ang="0">
                    <a:pos x="111" y="300"/>
                  </a:cxn>
                  <a:cxn ang="0">
                    <a:pos x="173" y="257"/>
                  </a:cxn>
                  <a:cxn ang="0">
                    <a:pos x="192" y="164"/>
                  </a:cxn>
                  <a:cxn ang="0">
                    <a:pos x="233" y="139"/>
                  </a:cxn>
                  <a:cxn ang="0">
                    <a:pos x="254" y="82"/>
                  </a:cxn>
                  <a:cxn ang="0">
                    <a:pos x="286" y="66"/>
                  </a:cxn>
                  <a:cxn ang="0">
                    <a:pos x="243" y="58"/>
                  </a:cxn>
                  <a:cxn ang="0">
                    <a:pos x="172" y="99"/>
                  </a:cxn>
                  <a:cxn ang="0">
                    <a:pos x="160" y="59"/>
                  </a:cxn>
                  <a:cxn ang="0">
                    <a:pos x="99" y="63"/>
                  </a:cxn>
                  <a:cxn ang="0">
                    <a:pos x="83" y="0"/>
                  </a:cxn>
                  <a:cxn ang="0">
                    <a:pos x="67" y="17"/>
                  </a:cxn>
                  <a:cxn ang="0">
                    <a:pos x="72" y="108"/>
                  </a:cxn>
                  <a:cxn ang="0">
                    <a:pos x="45" y="116"/>
                  </a:cxn>
                  <a:cxn ang="0">
                    <a:pos x="29" y="167"/>
                  </a:cxn>
                </a:cxnLst>
                <a:rect l="0" t="0" r="r" b="b"/>
                <a:pathLst>
                  <a:path w="286" h="317">
                    <a:moveTo>
                      <a:pt x="29" y="167"/>
                    </a:moveTo>
                    <a:lnTo>
                      <a:pt x="6" y="160"/>
                    </a:lnTo>
                    <a:lnTo>
                      <a:pt x="0" y="210"/>
                    </a:lnTo>
                    <a:lnTo>
                      <a:pt x="6" y="263"/>
                    </a:lnTo>
                    <a:lnTo>
                      <a:pt x="47" y="300"/>
                    </a:lnTo>
                    <a:lnTo>
                      <a:pt x="58" y="317"/>
                    </a:lnTo>
                    <a:lnTo>
                      <a:pt x="111" y="300"/>
                    </a:lnTo>
                    <a:lnTo>
                      <a:pt x="173" y="257"/>
                    </a:lnTo>
                    <a:lnTo>
                      <a:pt x="192" y="164"/>
                    </a:lnTo>
                    <a:lnTo>
                      <a:pt x="233" y="139"/>
                    </a:lnTo>
                    <a:lnTo>
                      <a:pt x="254" y="82"/>
                    </a:lnTo>
                    <a:lnTo>
                      <a:pt x="286" y="66"/>
                    </a:lnTo>
                    <a:lnTo>
                      <a:pt x="243" y="58"/>
                    </a:lnTo>
                    <a:lnTo>
                      <a:pt x="172" y="99"/>
                    </a:lnTo>
                    <a:lnTo>
                      <a:pt x="160" y="59"/>
                    </a:lnTo>
                    <a:lnTo>
                      <a:pt x="99" y="63"/>
                    </a:lnTo>
                    <a:lnTo>
                      <a:pt x="83" y="0"/>
                    </a:lnTo>
                    <a:lnTo>
                      <a:pt x="67" y="17"/>
                    </a:lnTo>
                    <a:lnTo>
                      <a:pt x="72" y="108"/>
                    </a:lnTo>
                    <a:lnTo>
                      <a:pt x="45" y="116"/>
                    </a:lnTo>
                    <a:lnTo>
                      <a:pt x="29" y="167"/>
                    </a:lnTo>
                    <a:close/>
                  </a:path>
                </a:pathLst>
              </a:custGeom>
              <a:solidFill>
                <a:srgbClr val="2929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defTabSz="1462966"/>
                <a:endParaRPr lang="en-US" sz="1067" u="dottedHeavy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4" name="Freeform 373"/>
              <p:cNvSpPr>
                <a:spLocks noChangeArrowheads="1"/>
              </p:cNvSpPr>
              <p:nvPr/>
            </p:nvSpPr>
            <p:spPr bwMode="auto">
              <a:xfrm>
                <a:off x="8534402" y="2594972"/>
                <a:ext cx="819149" cy="571499"/>
              </a:xfrm>
              <a:custGeom>
                <a:avLst/>
                <a:gdLst/>
                <a:ahLst/>
                <a:cxnLst>
                  <a:cxn ang="0">
                    <a:pos x="35" y="40"/>
                  </a:cxn>
                  <a:cxn ang="0">
                    <a:pos x="0" y="75"/>
                  </a:cxn>
                  <a:cxn ang="0">
                    <a:pos x="19" y="208"/>
                  </a:cxn>
                  <a:cxn ang="0">
                    <a:pos x="35" y="270"/>
                  </a:cxn>
                  <a:cxn ang="0">
                    <a:pos x="101" y="266"/>
                  </a:cxn>
                  <a:cxn ang="0">
                    <a:pos x="345" y="216"/>
                  </a:cxn>
                  <a:cxn ang="0">
                    <a:pos x="362" y="208"/>
                  </a:cxn>
                  <a:cxn ang="0">
                    <a:pos x="387" y="147"/>
                  </a:cxn>
                  <a:cxn ang="0">
                    <a:pos x="350" y="114"/>
                  </a:cxn>
                  <a:cxn ang="0">
                    <a:pos x="370" y="36"/>
                  </a:cxn>
                  <a:cxn ang="0">
                    <a:pos x="342" y="28"/>
                  </a:cxn>
                  <a:cxn ang="0">
                    <a:pos x="342" y="8"/>
                  </a:cxn>
                  <a:cxn ang="0">
                    <a:pos x="329" y="0"/>
                  </a:cxn>
                  <a:cxn ang="0">
                    <a:pos x="46" y="56"/>
                  </a:cxn>
                  <a:cxn ang="0">
                    <a:pos x="35" y="40"/>
                  </a:cxn>
                </a:cxnLst>
                <a:rect l="0" t="0" r="r" b="b"/>
                <a:pathLst>
                  <a:path w="387" h="270">
                    <a:moveTo>
                      <a:pt x="35" y="40"/>
                    </a:moveTo>
                    <a:lnTo>
                      <a:pt x="0" y="75"/>
                    </a:lnTo>
                    <a:lnTo>
                      <a:pt x="19" y="208"/>
                    </a:lnTo>
                    <a:lnTo>
                      <a:pt x="35" y="270"/>
                    </a:lnTo>
                    <a:lnTo>
                      <a:pt x="101" y="266"/>
                    </a:lnTo>
                    <a:lnTo>
                      <a:pt x="345" y="216"/>
                    </a:lnTo>
                    <a:lnTo>
                      <a:pt x="362" y="208"/>
                    </a:lnTo>
                    <a:lnTo>
                      <a:pt x="387" y="147"/>
                    </a:lnTo>
                    <a:lnTo>
                      <a:pt x="350" y="114"/>
                    </a:lnTo>
                    <a:lnTo>
                      <a:pt x="370" y="36"/>
                    </a:lnTo>
                    <a:lnTo>
                      <a:pt x="342" y="28"/>
                    </a:lnTo>
                    <a:lnTo>
                      <a:pt x="342" y="8"/>
                    </a:lnTo>
                    <a:lnTo>
                      <a:pt x="329" y="0"/>
                    </a:lnTo>
                    <a:lnTo>
                      <a:pt x="46" y="56"/>
                    </a:lnTo>
                    <a:lnTo>
                      <a:pt x="35" y="4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5" name="Freeform 374"/>
              <p:cNvSpPr>
                <a:spLocks noChangeArrowheads="1"/>
              </p:cNvSpPr>
              <p:nvPr/>
            </p:nvSpPr>
            <p:spPr bwMode="auto">
              <a:xfrm>
                <a:off x="9213852" y="2586505"/>
                <a:ext cx="222249" cy="452967"/>
              </a:xfrm>
              <a:custGeom>
                <a:avLst/>
                <a:gdLst/>
                <a:ahLst/>
                <a:cxnLst>
                  <a:cxn ang="0">
                    <a:pos x="18" y="2"/>
                  </a:cxn>
                  <a:cxn ang="0">
                    <a:pos x="44" y="0"/>
                  </a:cxn>
                  <a:cxn ang="0">
                    <a:pos x="93" y="33"/>
                  </a:cxn>
                  <a:cxn ang="0">
                    <a:pos x="86" y="58"/>
                  </a:cxn>
                  <a:cxn ang="0">
                    <a:pos x="102" y="75"/>
                  </a:cxn>
                  <a:cxn ang="0">
                    <a:pos x="105" y="176"/>
                  </a:cxn>
                  <a:cxn ang="0">
                    <a:pos x="86" y="214"/>
                  </a:cxn>
                  <a:cxn ang="0">
                    <a:pos x="66" y="201"/>
                  </a:cxn>
                  <a:cxn ang="0">
                    <a:pos x="46" y="200"/>
                  </a:cxn>
                  <a:cxn ang="0">
                    <a:pos x="11" y="180"/>
                  </a:cxn>
                  <a:cxn ang="0">
                    <a:pos x="37" y="115"/>
                  </a:cxn>
                  <a:cxn ang="0">
                    <a:pos x="0" y="82"/>
                  </a:cxn>
                  <a:cxn ang="0">
                    <a:pos x="18" y="2"/>
                  </a:cxn>
                </a:cxnLst>
                <a:rect l="0" t="0" r="r" b="b"/>
                <a:pathLst>
                  <a:path w="105" h="214">
                    <a:moveTo>
                      <a:pt x="18" y="2"/>
                    </a:moveTo>
                    <a:lnTo>
                      <a:pt x="44" y="0"/>
                    </a:lnTo>
                    <a:lnTo>
                      <a:pt x="93" y="33"/>
                    </a:lnTo>
                    <a:lnTo>
                      <a:pt x="86" y="58"/>
                    </a:lnTo>
                    <a:lnTo>
                      <a:pt x="102" y="75"/>
                    </a:lnTo>
                    <a:lnTo>
                      <a:pt x="105" y="176"/>
                    </a:lnTo>
                    <a:lnTo>
                      <a:pt x="86" y="214"/>
                    </a:lnTo>
                    <a:lnTo>
                      <a:pt x="66" y="201"/>
                    </a:lnTo>
                    <a:lnTo>
                      <a:pt x="46" y="200"/>
                    </a:lnTo>
                    <a:lnTo>
                      <a:pt x="11" y="180"/>
                    </a:lnTo>
                    <a:lnTo>
                      <a:pt x="37" y="115"/>
                    </a:lnTo>
                    <a:lnTo>
                      <a:pt x="0" y="82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endParaRPr lang="en-US" sz="1067" u="dottedHeavy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26" name="Freeform 375"/>
              <p:cNvSpPr>
                <a:spLocks noChangeArrowheads="1"/>
              </p:cNvSpPr>
              <p:nvPr/>
            </p:nvSpPr>
            <p:spPr bwMode="auto">
              <a:xfrm>
                <a:off x="8655051" y="1934571"/>
                <a:ext cx="905933" cy="785284"/>
              </a:xfrm>
              <a:custGeom>
                <a:avLst/>
                <a:gdLst/>
                <a:ahLst/>
                <a:cxnLst>
                  <a:cxn ang="0">
                    <a:pos x="31" y="250"/>
                  </a:cxn>
                  <a:cxn ang="0">
                    <a:pos x="72" y="227"/>
                  </a:cxn>
                  <a:cxn ang="0">
                    <a:pos x="128" y="222"/>
                  </a:cxn>
                  <a:cxn ang="0">
                    <a:pos x="141" y="202"/>
                  </a:cxn>
                  <a:cxn ang="0">
                    <a:pos x="161" y="199"/>
                  </a:cxn>
                  <a:cxn ang="0">
                    <a:pos x="172" y="180"/>
                  </a:cxn>
                  <a:cxn ang="0">
                    <a:pos x="190" y="172"/>
                  </a:cxn>
                  <a:cxn ang="0">
                    <a:pos x="182" y="132"/>
                  </a:cxn>
                  <a:cxn ang="0">
                    <a:pos x="172" y="121"/>
                  </a:cxn>
                  <a:cxn ang="0">
                    <a:pos x="194" y="91"/>
                  </a:cxn>
                  <a:cxn ang="0">
                    <a:pos x="209" y="91"/>
                  </a:cxn>
                  <a:cxn ang="0">
                    <a:pos x="259" y="25"/>
                  </a:cxn>
                  <a:cxn ang="0">
                    <a:pos x="336" y="0"/>
                  </a:cxn>
                  <a:cxn ang="0">
                    <a:pos x="345" y="63"/>
                  </a:cxn>
                  <a:cxn ang="0">
                    <a:pos x="349" y="60"/>
                  </a:cxn>
                  <a:cxn ang="0">
                    <a:pos x="368" y="82"/>
                  </a:cxn>
                  <a:cxn ang="0">
                    <a:pos x="368" y="145"/>
                  </a:cxn>
                  <a:cxn ang="0">
                    <a:pos x="391" y="197"/>
                  </a:cxn>
                  <a:cxn ang="0">
                    <a:pos x="399" y="264"/>
                  </a:cxn>
                  <a:cxn ang="0">
                    <a:pos x="402" y="322"/>
                  </a:cxn>
                  <a:cxn ang="0">
                    <a:pos x="428" y="342"/>
                  </a:cxn>
                  <a:cxn ang="0">
                    <a:pos x="410" y="371"/>
                  </a:cxn>
                  <a:cxn ang="0">
                    <a:pos x="360" y="338"/>
                  </a:cxn>
                  <a:cxn ang="0">
                    <a:pos x="333" y="340"/>
                  </a:cxn>
                  <a:cxn ang="0">
                    <a:pos x="308" y="332"/>
                  </a:cxn>
                  <a:cxn ang="0">
                    <a:pos x="309" y="313"/>
                  </a:cxn>
                  <a:cxn ang="0">
                    <a:pos x="293" y="307"/>
                  </a:cxn>
                  <a:cxn ang="0">
                    <a:pos x="12" y="364"/>
                  </a:cxn>
                  <a:cxn ang="0">
                    <a:pos x="0" y="346"/>
                  </a:cxn>
                  <a:cxn ang="0">
                    <a:pos x="43" y="280"/>
                  </a:cxn>
                  <a:cxn ang="0">
                    <a:pos x="31" y="250"/>
                  </a:cxn>
                </a:cxnLst>
                <a:rect l="0" t="0" r="r" b="b"/>
                <a:pathLst>
                  <a:path w="428" h="371">
                    <a:moveTo>
                      <a:pt x="31" y="250"/>
                    </a:moveTo>
                    <a:lnTo>
                      <a:pt x="72" y="227"/>
                    </a:lnTo>
                    <a:lnTo>
                      <a:pt x="128" y="222"/>
                    </a:lnTo>
                    <a:lnTo>
                      <a:pt x="141" y="202"/>
                    </a:lnTo>
                    <a:lnTo>
                      <a:pt x="161" y="199"/>
                    </a:lnTo>
                    <a:lnTo>
                      <a:pt x="172" y="180"/>
                    </a:lnTo>
                    <a:lnTo>
                      <a:pt x="190" y="172"/>
                    </a:lnTo>
                    <a:lnTo>
                      <a:pt x="182" y="132"/>
                    </a:lnTo>
                    <a:lnTo>
                      <a:pt x="172" y="121"/>
                    </a:lnTo>
                    <a:lnTo>
                      <a:pt x="194" y="91"/>
                    </a:lnTo>
                    <a:lnTo>
                      <a:pt x="209" y="91"/>
                    </a:lnTo>
                    <a:lnTo>
                      <a:pt x="259" y="25"/>
                    </a:lnTo>
                    <a:lnTo>
                      <a:pt x="336" y="0"/>
                    </a:lnTo>
                    <a:lnTo>
                      <a:pt x="345" y="63"/>
                    </a:lnTo>
                    <a:lnTo>
                      <a:pt x="349" y="60"/>
                    </a:lnTo>
                    <a:lnTo>
                      <a:pt x="368" y="82"/>
                    </a:lnTo>
                    <a:lnTo>
                      <a:pt x="368" y="145"/>
                    </a:lnTo>
                    <a:lnTo>
                      <a:pt x="391" y="197"/>
                    </a:lnTo>
                    <a:lnTo>
                      <a:pt x="399" y="264"/>
                    </a:lnTo>
                    <a:lnTo>
                      <a:pt x="402" y="322"/>
                    </a:lnTo>
                    <a:lnTo>
                      <a:pt x="428" y="342"/>
                    </a:lnTo>
                    <a:lnTo>
                      <a:pt x="410" y="371"/>
                    </a:lnTo>
                    <a:lnTo>
                      <a:pt x="360" y="338"/>
                    </a:lnTo>
                    <a:lnTo>
                      <a:pt x="333" y="340"/>
                    </a:lnTo>
                    <a:lnTo>
                      <a:pt x="308" y="332"/>
                    </a:lnTo>
                    <a:lnTo>
                      <a:pt x="309" y="313"/>
                    </a:lnTo>
                    <a:lnTo>
                      <a:pt x="293" y="307"/>
                    </a:lnTo>
                    <a:lnTo>
                      <a:pt x="12" y="364"/>
                    </a:lnTo>
                    <a:lnTo>
                      <a:pt x="0" y="346"/>
                    </a:lnTo>
                    <a:lnTo>
                      <a:pt x="43" y="280"/>
                    </a:lnTo>
                    <a:lnTo>
                      <a:pt x="31" y="250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27" name="Freeform 376"/>
              <p:cNvSpPr>
                <a:spLocks noChangeArrowheads="1"/>
              </p:cNvSpPr>
              <p:nvPr/>
            </p:nvSpPr>
            <p:spPr bwMode="auto">
              <a:xfrm>
                <a:off x="9357784" y="1892239"/>
                <a:ext cx="245533" cy="472016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85" y="0"/>
                  </a:cxn>
                  <a:cxn ang="0">
                    <a:pos x="116" y="61"/>
                  </a:cxn>
                  <a:cxn ang="0">
                    <a:pos x="100" y="76"/>
                  </a:cxn>
                  <a:cxn ang="0">
                    <a:pos x="106" y="211"/>
                  </a:cxn>
                  <a:cxn ang="0">
                    <a:pos x="58" y="223"/>
                  </a:cxn>
                  <a:cxn ang="0">
                    <a:pos x="34" y="166"/>
                  </a:cxn>
                  <a:cxn ang="0">
                    <a:pos x="33" y="102"/>
                  </a:cxn>
                  <a:cxn ang="0">
                    <a:pos x="12" y="82"/>
                  </a:cxn>
                  <a:cxn ang="0">
                    <a:pos x="0" y="24"/>
                  </a:cxn>
                </a:cxnLst>
                <a:rect l="0" t="0" r="r" b="b"/>
                <a:pathLst>
                  <a:path w="116" h="223">
                    <a:moveTo>
                      <a:pt x="0" y="24"/>
                    </a:moveTo>
                    <a:lnTo>
                      <a:pt x="85" y="0"/>
                    </a:lnTo>
                    <a:lnTo>
                      <a:pt x="116" y="61"/>
                    </a:lnTo>
                    <a:lnTo>
                      <a:pt x="100" y="76"/>
                    </a:lnTo>
                    <a:lnTo>
                      <a:pt x="106" y="211"/>
                    </a:lnTo>
                    <a:lnTo>
                      <a:pt x="58" y="223"/>
                    </a:lnTo>
                    <a:lnTo>
                      <a:pt x="34" y="166"/>
                    </a:lnTo>
                    <a:lnTo>
                      <a:pt x="33" y="102"/>
                    </a:lnTo>
                    <a:lnTo>
                      <a:pt x="12" y="8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" name="Freeform 377"/>
              <p:cNvSpPr>
                <a:spLocks noChangeArrowheads="1"/>
              </p:cNvSpPr>
              <p:nvPr/>
            </p:nvSpPr>
            <p:spPr bwMode="auto">
              <a:xfrm>
                <a:off x="9480552" y="2247839"/>
                <a:ext cx="512232" cy="251883"/>
              </a:xfrm>
              <a:custGeom>
                <a:avLst/>
                <a:gdLst/>
                <a:ahLst/>
                <a:cxnLst>
                  <a:cxn ang="0">
                    <a:pos x="0" y="47"/>
                  </a:cxn>
                  <a:cxn ang="0">
                    <a:pos x="123" y="14"/>
                  </a:cxn>
                  <a:cxn ang="0">
                    <a:pos x="138" y="17"/>
                  </a:cxn>
                  <a:cxn ang="0">
                    <a:pos x="152" y="0"/>
                  </a:cxn>
                  <a:cxn ang="0">
                    <a:pos x="166" y="9"/>
                  </a:cxn>
                  <a:cxn ang="0">
                    <a:pos x="151" y="43"/>
                  </a:cxn>
                  <a:cxn ang="0">
                    <a:pos x="176" y="40"/>
                  </a:cxn>
                  <a:cxn ang="0">
                    <a:pos x="191" y="66"/>
                  </a:cxn>
                  <a:cxn ang="0">
                    <a:pos x="208" y="69"/>
                  </a:cxn>
                  <a:cxn ang="0">
                    <a:pos x="220" y="65"/>
                  </a:cxn>
                  <a:cxn ang="0">
                    <a:pos x="220" y="50"/>
                  </a:cxn>
                  <a:cxn ang="0">
                    <a:pos x="200" y="32"/>
                  </a:cxn>
                  <a:cxn ang="0">
                    <a:pos x="216" y="30"/>
                  </a:cxn>
                  <a:cxn ang="0">
                    <a:pos x="242" y="70"/>
                  </a:cxn>
                  <a:cxn ang="0">
                    <a:pos x="216" y="92"/>
                  </a:cxn>
                  <a:cxn ang="0">
                    <a:pos x="187" y="82"/>
                  </a:cxn>
                  <a:cxn ang="0">
                    <a:pos x="168" y="110"/>
                  </a:cxn>
                  <a:cxn ang="0">
                    <a:pos x="132" y="82"/>
                  </a:cxn>
                  <a:cxn ang="0">
                    <a:pos x="11" y="119"/>
                  </a:cxn>
                  <a:cxn ang="0">
                    <a:pos x="0" y="47"/>
                  </a:cxn>
                </a:cxnLst>
                <a:rect l="0" t="0" r="r" b="b"/>
                <a:pathLst>
                  <a:path w="242" h="119">
                    <a:moveTo>
                      <a:pt x="0" y="47"/>
                    </a:moveTo>
                    <a:lnTo>
                      <a:pt x="123" y="14"/>
                    </a:lnTo>
                    <a:lnTo>
                      <a:pt x="138" y="17"/>
                    </a:lnTo>
                    <a:lnTo>
                      <a:pt x="152" y="0"/>
                    </a:lnTo>
                    <a:lnTo>
                      <a:pt x="166" y="9"/>
                    </a:lnTo>
                    <a:lnTo>
                      <a:pt x="151" y="43"/>
                    </a:lnTo>
                    <a:lnTo>
                      <a:pt x="176" y="40"/>
                    </a:lnTo>
                    <a:lnTo>
                      <a:pt x="191" y="66"/>
                    </a:lnTo>
                    <a:lnTo>
                      <a:pt x="208" y="69"/>
                    </a:lnTo>
                    <a:lnTo>
                      <a:pt x="220" y="65"/>
                    </a:lnTo>
                    <a:lnTo>
                      <a:pt x="220" y="50"/>
                    </a:lnTo>
                    <a:lnTo>
                      <a:pt x="200" y="32"/>
                    </a:lnTo>
                    <a:lnTo>
                      <a:pt x="216" y="30"/>
                    </a:lnTo>
                    <a:lnTo>
                      <a:pt x="242" y="70"/>
                    </a:lnTo>
                    <a:lnTo>
                      <a:pt x="216" y="92"/>
                    </a:lnTo>
                    <a:lnTo>
                      <a:pt x="187" y="82"/>
                    </a:lnTo>
                    <a:lnTo>
                      <a:pt x="168" y="110"/>
                    </a:lnTo>
                    <a:lnTo>
                      <a:pt x="132" y="82"/>
                    </a:lnTo>
                    <a:lnTo>
                      <a:pt x="11" y="119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2929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29" name="Freeform 378"/>
              <p:cNvSpPr>
                <a:spLocks noChangeArrowheads="1"/>
              </p:cNvSpPr>
              <p:nvPr/>
            </p:nvSpPr>
            <p:spPr bwMode="auto">
              <a:xfrm>
                <a:off x="9484784" y="2419288"/>
                <a:ext cx="370416" cy="167217"/>
              </a:xfrm>
              <a:custGeom>
                <a:avLst/>
                <a:gdLst/>
                <a:ahLst/>
                <a:cxnLst>
                  <a:cxn ang="0">
                    <a:pos x="0" y="27"/>
                  </a:cxn>
                  <a:cxn ang="0">
                    <a:pos x="96" y="0"/>
                  </a:cxn>
                  <a:cxn ang="0">
                    <a:pos x="127" y="48"/>
                  </a:cxn>
                  <a:cxn ang="0">
                    <a:pos x="110" y="68"/>
                  </a:cxn>
                  <a:cxn ang="0">
                    <a:pos x="79" y="61"/>
                  </a:cxn>
                  <a:cxn ang="0">
                    <a:pos x="31" y="104"/>
                  </a:cxn>
                  <a:cxn ang="0">
                    <a:pos x="5" y="81"/>
                  </a:cxn>
                  <a:cxn ang="0">
                    <a:pos x="0" y="27"/>
                  </a:cxn>
                </a:cxnLst>
                <a:rect l="0" t="0" r="r" b="b"/>
                <a:pathLst>
                  <a:path w="127" h="104">
                    <a:moveTo>
                      <a:pt x="0" y="27"/>
                    </a:moveTo>
                    <a:lnTo>
                      <a:pt x="96" y="0"/>
                    </a:lnTo>
                    <a:lnTo>
                      <a:pt x="127" y="48"/>
                    </a:lnTo>
                    <a:lnTo>
                      <a:pt x="110" y="68"/>
                    </a:lnTo>
                    <a:lnTo>
                      <a:pt x="79" y="61"/>
                    </a:lnTo>
                    <a:lnTo>
                      <a:pt x="31" y="104"/>
                    </a:lnTo>
                    <a:lnTo>
                      <a:pt x="5" y="8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30" name="Freeform 379"/>
              <p:cNvSpPr>
                <a:spLocks noChangeArrowheads="1"/>
              </p:cNvSpPr>
              <p:nvPr/>
            </p:nvSpPr>
            <p:spPr bwMode="auto">
              <a:xfrm>
                <a:off x="9539819" y="2622489"/>
                <a:ext cx="179916" cy="137583"/>
              </a:xfrm>
              <a:custGeom>
                <a:avLst/>
                <a:gdLst/>
                <a:ahLst/>
                <a:cxnLst>
                  <a:cxn ang="0">
                    <a:pos x="0" y="58"/>
                  </a:cxn>
                  <a:cxn ang="0">
                    <a:pos x="51" y="32"/>
                  </a:cxn>
                  <a:cxn ang="0">
                    <a:pos x="103" y="0"/>
                  </a:cxn>
                  <a:cxn ang="0">
                    <a:pos x="111" y="1"/>
                  </a:cxn>
                  <a:cxn ang="0">
                    <a:pos x="126" y="3"/>
                  </a:cxn>
                  <a:cxn ang="0">
                    <a:pos x="75" y="44"/>
                  </a:cxn>
                  <a:cxn ang="0">
                    <a:pos x="14" y="78"/>
                  </a:cxn>
                  <a:cxn ang="0">
                    <a:pos x="0" y="58"/>
                  </a:cxn>
                </a:cxnLst>
                <a:rect l="0" t="0" r="r" b="b"/>
                <a:pathLst>
                  <a:path w="126" h="78">
                    <a:moveTo>
                      <a:pt x="0" y="58"/>
                    </a:moveTo>
                    <a:lnTo>
                      <a:pt x="51" y="32"/>
                    </a:lnTo>
                    <a:lnTo>
                      <a:pt x="103" y="0"/>
                    </a:lnTo>
                    <a:lnTo>
                      <a:pt x="111" y="1"/>
                    </a:lnTo>
                    <a:lnTo>
                      <a:pt x="126" y="3"/>
                    </a:lnTo>
                    <a:lnTo>
                      <a:pt x="75" y="44"/>
                    </a:lnTo>
                    <a:lnTo>
                      <a:pt x="14" y="7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31" name="Freeform 380"/>
              <p:cNvSpPr>
                <a:spLocks noChangeArrowheads="1"/>
              </p:cNvSpPr>
              <p:nvPr/>
            </p:nvSpPr>
            <p:spPr bwMode="auto">
              <a:xfrm>
                <a:off x="9550402" y="1773704"/>
                <a:ext cx="285749" cy="533400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0" y="45"/>
                  </a:cxn>
                  <a:cxn ang="0">
                    <a:pos x="30" y="102"/>
                  </a:cxn>
                  <a:cxn ang="0">
                    <a:pos x="11" y="118"/>
                  </a:cxn>
                  <a:cxn ang="0">
                    <a:pos x="19" y="252"/>
                  </a:cxn>
                  <a:cxn ang="0">
                    <a:pos x="95" y="232"/>
                  </a:cxn>
                  <a:cxn ang="0">
                    <a:pos x="115" y="232"/>
                  </a:cxn>
                  <a:cxn ang="0">
                    <a:pos x="125" y="217"/>
                  </a:cxn>
                  <a:cxn ang="0">
                    <a:pos x="125" y="192"/>
                  </a:cxn>
                  <a:cxn ang="0">
                    <a:pos x="135" y="178"/>
                  </a:cxn>
                  <a:cxn ang="0">
                    <a:pos x="92" y="158"/>
                  </a:cxn>
                  <a:cxn ang="0">
                    <a:pos x="38" y="12"/>
                  </a:cxn>
                  <a:cxn ang="0">
                    <a:pos x="27" y="0"/>
                  </a:cxn>
                </a:cxnLst>
                <a:rect l="0" t="0" r="r" b="b"/>
                <a:pathLst>
                  <a:path w="135" h="252">
                    <a:moveTo>
                      <a:pt x="27" y="0"/>
                    </a:moveTo>
                    <a:lnTo>
                      <a:pt x="0" y="45"/>
                    </a:lnTo>
                    <a:lnTo>
                      <a:pt x="30" y="102"/>
                    </a:lnTo>
                    <a:lnTo>
                      <a:pt x="11" y="118"/>
                    </a:lnTo>
                    <a:lnTo>
                      <a:pt x="19" y="252"/>
                    </a:lnTo>
                    <a:lnTo>
                      <a:pt x="95" y="232"/>
                    </a:lnTo>
                    <a:lnTo>
                      <a:pt x="115" y="232"/>
                    </a:lnTo>
                    <a:lnTo>
                      <a:pt x="125" y="217"/>
                    </a:lnTo>
                    <a:lnTo>
                      <a:pt x="125" y="192"/>
                    </a:lnTo>
                    <a:lnTo>
                      <a:pt x="135" y="178"/>
                    </a:lnTo>
                    <a:lnTo>
                      <a:pt x="92" y="158"/>
                    </a:lnTo>
                    <a:lnTo>
                      <a:pt x="38" y="1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32" name="Freeform 381"/>
              <p:cNvSpPr>
                <a:spLocks noChangeArrowheads="1"/>
              </p:cNvSpPr>
              <p:nvPr/>
            </p:nvSpPr>
            <p:spPr bwMode="auto">
              <a:xfrm>
                <a:off x="9753600" y="2383305"/>
                <a:ext cx="137584" cy="114299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28" y="0"/>
                  </a:cxn>
                  <a:cxn ang="0">
                    <a:pos x="65" y="28"/>
                  </a:cxn>
                  <a:cxn ang="0">
                    <a:pos x="59" y="36"/>
                  </a:cxn>
                  <a:cxn ang="0">
                    <a:pos x="39" y="36"/>
                  </a:cxn>
                  <a:cxn ang="0">
                    <a:pos x="31" y="54"/>
                  </a:cxn>
                  <a:cxn ang="0">
                    <a:pos x="0" y="8"/>
                  </a:cxn>
                </a:cxnLst>
                <a:rect l="0" t="0" r="r" b="b"/>
                <a:pathLst>
                  <a:path w="65" h="54">
                    <a:moveTo>
                      <a:pt x="0" y="8"/>
                    </a:moveTo>
                    <a:lnTo>
                      <a:pt x="28" y="0"/>
                    </a:lnTo>
                    <a:lnTo>
                      <a:pt x="65" y="28"/>
                    </a:lnTo>
                    <a:lnTo>
                      <a:pt x="59" y="36"/>
                    </a:lnTo>
                    <a:lnTo>
                      <a:pt x="39" y="36"/>
                    </a:lnTo>
                    <a:lnTo>
                      <a:pt x="31" y="5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929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defTabSz="1462966"/>
                <a:endParaRPr lang="en-US" sz="1067" u="dottedHeavy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333" name="Group 51"/>
              <p:cNvGrpSpPr>
                <a:grpSpLocks/>
              </p:cNvGrpSpPr>
              <p:nvPr/>
            </p:nvGrpSpPr>
            <p:grpSpPr bwMode="auto">
              <a:xfrm>
                <a:off x="1016000" y="3399304"/>
                <a:ext cx="1077384" cy="550333"/>
                <a:chOff x="288" y="2580"/>
                <a:chExt cx="509" cy="260"/>
              </a:xfrm>
              <a:solidFill>
                <a:sysClr val="window" lastClr="FFFFFF"/>
              </a:solidFill>
              <a:effectLst/>
            </p:grpSpPr>
            <p:grpSp>
              <p:nvGrpSpPr>
                <p:cNvPr id="402" name="Group 52"/>
                <p:cNvGrpSpPr>
                  <a:grpSpLocks/>
                </p:cNvGrpSpPr>
                <p:nvPr/>
              </p:nvGrpSpPr>
              <p:grpSpPr bwMode="auto">
                <a:xfrm>
                  <a:off x="288" y="2580"/>
                  <a:ext cx="510" cy="261"/>
                  <a:chOff x="288" y="2580"/>
                  <a:chExt cx="510" cy="261"/>
                </a:xfrm>
                <a:grpFill/>
              </p:grpSpPr>
              <p:sp>
                <p:nvSpPr>
                  <p:cNvPr id="404" name="Freeform 53"/>
                  <p:cNvSpPr>
                    <a:spLocks noChangeArrowheads="1"/>
                  </p:cNvSpPr>
                  <p:nvPr/>
                </p:nvSpPr>
                <p:spPr bwMode="auto">
                  <a:xfrm>
                    <a:off x="288" y="2613"/>
                    <a:ext cx="39" cy="37"/>
                  </a:xfrm>
                  <a:custGeom>
                    <a:avLst/>
                    <a:gdLst/>
                    <a:ahLst/>
                    <a:cxnLst>
                      <a:cxn ang="0">
                        <a:pos x="0" y="37"/>
                      </a:cxn>
                      <a:cxn ang="0">
                        <a:pos x="0" y="27"/>
                      </a:cxn>
                      <a:cxn ang="0">
                        <a:pos x="22" y="0"/>
                      </a:cxn>
                      <a:cxn ang="0">
                        <a:pos x="39" y="7"/>
                      </a:cxn>
                      <a:cxn ang="0">
                        <a:pos x="20" y="37"/>
                      </a:cxn>
                      <a:cxn ang="0">
                        <a:pos x="0" y="37"/>
                      </a:cxn>
                    </a:cxnLst>
                    <a:rect l="0" t="0" r="r" b="b"/>
                    <a:pathLst>
                      <a:path w="39" h="37">
                        <a:moveTo>
                          <a:pt x="0" y="37"/>
                        </a:moveTo>
                        <a:lnTo>
                          <a:pt x="0" y="27"/>
                        </a:lnTo>
                        <a:lnTo>
                          <a:pt x="22" y="0"/>
                        </a:lnTo>
                        <a:lnTo>
                          <a:pt x="39" y="7"/>
                        </a:lnTo>
                        <a:lnTo>
                          <a:pt x="2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405" name="Freeform 54"/>
                  <p:cNvSpPr>
                    <a:spLocks noChangeArrowheads="1"/>
                  </p:cNvSpPr>
                  <p:nvPr/>
                </p:nvSpPr>
                <p:spPr bwMode="auto">
                  <a:xfrm>
                    <a:off x="344" y="2580"/>
                    <a:ext cx="73" cy="48"/>
                  </a:xfrm>
                  <a:custGeom>
                    <a:avLst/>
                    <a:gdLst/>
                    <a:ahLst/>
                    <a:cxnLst>
                      <a:cxn ang="0">
                        <a:pos x="16" y="5"/>
                      </a:cxn>
                      <a:cxn ang="0">
                        <a:pos x="0" y="28"/>
                      </a:cxn>
                      <a:cxn ang="0">
                        <a:pos x="28" y="44"/>
                      </a:cxn>
                      <a:cxn ang="0">
                        <a:pos x="61" y="48"/>
                      </a:cxn>
                      <a:cxn ang="0">
                        <a:pos x="73" y="28"/>
                      </a:cxn>
                      <a:cxn ang="0">
                        <a:pos x="65" y="0"/>
                      </a:cxn>
                      <a:cxn ang="0">
                        <a:pos x="16" y="5"/>
                      </a:cxn>
                    </a:cxnLst>
                    <a:rect l="0" t="0" r="r" b="b"/>
                    <a:pathLst>
                      <a:path w="73" h="48">
                        <a:moveTo>
                          <a:pt x="16" y="5"/>
                        </a:moveTo>
                        <a:lnTo>
                          <a:pt x="0" y="28"/>
                        </a:lnTo>
                        <a:lnTo>
                          <a:pt x="28" y="44"/>
                        </a:lnTo>
                        <a:lnTo>
                          <a:pt x="61" y="48"/>
                        </a:lnTo>
                        <a:lnTo>
                          <a:pt x="73" y="28"/>
                        </a:lnTo>
                        <a:lnTo>
                          <a:pt x="65" y="0"/>
                        </a:lnTo>
                        <a:lnTo>
                          <a:pt x="16" y="5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406" name="Freeform 55"/>
                  <p:cNvSpPr>
                    <a:spLocks noChangeArrowheads="1"/>
                  </p:cNvSpPr>
                  <p:nvPr/>
                </p:nvSpPr>
                <p:spPr bwMode="auto">
                  <a:xfrm>
                    <a:off x="413" y="2613"/>
                    <a:ext cx="108" cy="53"/>
                  </a:xfrm>
                  <a:custGeom>
                    <a:avLst/>
                    <a:gdLst/>
                    <a:ahLst/>
                    <a:cxnLst>
                      <a:cxn ang="0">
                        <a:pos x="0" y="19"/>
                      </a:cxn>
                      <a:cxn ang="0">
                        <a:pos x="74" y="0"/>
                      </a:cxn>
                      <a:cxn ang="0">
                        <a:pos x="88" y="23"/>
                      </a:cxn>
                      <a:cxn ang="0">
                        <a:pos x="102" y="28"/>
                      </a:cxn>
                      <a:cxn ang="0">
                        <a:pos x="108" y="46"/>
                      </a:cxn>
                      <a:cxn ang="0">
                        <a:pos x="71" y="49"/>
                      </a:cxn>
                      <a:cxn ang="0">
                        <a:pos x="45" y="53"/>
                      </a:cxn>
                      <a:cxn ang="0">
                        <a:pos x="0" y="19"/>
                      </a:cxn>
                    </a:cxnLst>
                    <a:rect l="0" t="0" r="r" b="b"/>
                    <a:pathLst>
                      <a:path w="108" h="53">
                        <a:moveTo>
                          <a:pt x="0" y="19"/>
                        </a:moveTo>
                        <a:lnTo>
                          <a:pt x="74" y="0"/>
                        </a:lnTo>
                        <a:lnTo>
                          <a:pt x="88" y="23"/>
                        </a:lnTo>
                        <a:lnTo>
                          <a:pt x="102" y="28"/>
                        </a:lnTo>
                        <a:lnTo>
                          <a:pt x="108" y="46"/>
                        </a:lnTo>
                        <a:lnTo>
                          <a:pt x="71" y="49"/>
                        </a:lnTo>
                        <a:lnTo>
                          <a:pt x="45" y="53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407" name="Freeform 56"/>
                  <p:cNvSpPr>
                    <a:spLocks noChangeArrowheads="1"/>
                  </p:cNvSpPr>
                  <p:nvPr/>
                </p:nvSpPr>
                <p:spPr bwMode="auto">
                  <a:xfrm>
                    <a:off x="525" y="2653"/>
                    <a:ext cx="86" cy="29"/>
                  </a:xfrm>
                  <a:custGeom>
                    <a:avLst/>
                    <a:gdLst/>
                    <a:ahLst/>
                    <a:cxnLst>
                      <a:cxn ang="0">
                        <a:pos x="14" y="1"/>
                      </a:cxn>
                      <a:cxn ang="0">
                        <a:pos x="0" y="28"/>
                      </a:cxn>
                      <a:cxn ang="0">
                        <a:pos x="23" y="29"/>
                      </a:cxn>
                      <a:cxn ang="0">
                        <a:pos x="37" y="24"/>
                      </a:cxn>
                      <a:cxn ang="0">
                        <a:pos x="64" y="24"/>
                      </a:cxn>
                      <a:cxn ang="0">
                        <a:pos x="86" y="13"/>
                      </a:cxn>
                      <a:cxn ang="0">
                        <a:pos x="72" y="8"/>
                      </a:cxn>
                      <a:cxn ang="0">
                        <a:pos x="60" y="0"/>
                      </a:cxn>
                      <a:cxn ang="0">
                        <a:pos x="14" y="1"/>
                      </a:cxn>
                    </a:cxnLst>
                    <a:rect l="0" t="0" r="r" b="b"/>
                    <a:pathLst>
                      <a:path w="86" h="29">
                        <a:moveTo>
                          <a:pt x="14" y="1"/>
                        </a:moveTo>
                        <a:lnTo>
                          <a:pt x="0" y="28"/>
                        </a:lnTo>
                        <a:lnTo>
                          <a:pt x="23" y="29"/>
                        </a:lnTo>
                        <a:lnTo>
                          <a:pt x="37" y="24"/>
                        </a:lnTo>
                        <a:lnTo>
                          <a:pt x="64" y="24"/>
                        </a:lnTo>
                        <a:lnTo>
                          <a:pt x="86" y="13"/>
                        </a:lnTo>
                        <a:lnTo>
                          <a:pt x="72" y="8"/>
                        </a:lnTo>
                        <a:lnTo>
                          <a:pt x="60" y="0"/>
                        </a:lnTo>
                        <a:lnTo>
                          <a:pt x="14" y="1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408" name="Freeform 57"/>
                  <p:cNvSpPr>
                    <a:spLocks noChangeArrowheads="1"/>
                  </p:cNvSpPr>
                  <p:nvPr/>
                </p:nvSpPr>
                <p:spPr bwMode="auto">
                  <a:xfrm>
                    <a:off x="550" y="2694"/>
                    <a:ext cx="36" cy="20"/>
                  </a:xfrm>
                  <a:custGeom>
                    <a:avLst/>
                    <a:gdLst/>
                    <a:ahLst/>
                    <a:cxnLst>
                      <a:cxn ang="0">
                        <a:pos x="31" y="0"/>
                      </a:cxn>
                      <a:cxn ang="0">
                        <a:pos x="0" y="1"/>
                      </a:cxn>
                      <a:cxn ang="0">
                        <a:pos x="6" y="20"/>
                      </a:cxn>
                      <a:cxn ang="0">
                        <a:pos x="36" y="16"/>
                      </a:cxn>
                      <a:cxn ang="0">
                        <a:pos x="31" y="0"/>
                      </a:cxn>
                    </a:cxnLst>
                    <a:rect l="0" t="0" r="r" b="b"/>
                    <a:pathLst>
                      <a:path w="36" h="20">
                        <a:moveTo>
                          <a:pt x="31" y="0"/>
                        </a:moveTo>
                        <a:lnTo>
                          <a:pt x="0" y="1"/>
                        </a:lnTo>
                        <a:lnTo>
                          <a:pt x="6" y="20"/>
                        </a:lnTo>
                        <a:lnTo>
                          <a:pt x="36" y="16"/>
                        </a:lnTo>
                        <a:lnTo>
                          <a:pt x="31" y="0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409" name="Freeform 58"/>
                  <p:cNvSpPr>
                    <a:spLocks noChangeArrowheads="1"/>
                  </p:cNvSpPr>
                  <p:nvPr/>
                </p:nvSpPr>
                <p:spPr bwMode="auto">
                  <a:xfrm>
                    <a:off x="590" y="2715"/>
                    <a:ext cx="23" cy="21"/>
                  </a:xfrm>
                  <a:custGeom>
                    <a:avLst/>
                    <a:gdLst/>
                    <a:ahLst/>
                    <a:cxnLst>
                      <a:cxn ang="0">
                        <a:pos x="0" y="8"/>
                      </a:cxn>
                      <a:cxn ang="0">
                        <a:pos x="23" y="0"/>
                      </a:cxn>
                      <a:cxn ang="0">
                        <a:pos x="23" y="18"/>
                      </a:cxn>
                      <a:cxn ang="0">
                        <a:pos x="7" y="21"/>
                      </a:cxn>
                      <a:cxn ang="0">
                        <a:pos x="0" y="8"/>
                      </a:cxn>
                    </a:cxnLst>
                    <a:rect l="0" t="0" r="r" b="b"/>
                    <a:pathLst>
                      <a:path w="23" h="21">
                        <a:moveTo>
                          <a:pt x="0" y="8"/>
                        </a:moveTo>
                        <a:lnTo>
                          <a:pt x="23" y="0"/>
                        </a:lnTo>
                        <a:lnTo>
                          <a:pt x="23" y="18"/>
                        </a:lnTo>
                        <a:lnTo>
                          <a:pt x="7" y="21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410" name="Freeform 59"/>
                  <p:cNvSpPr>
                    <a:spLocks noChangeArrowheads="1"/>
                  </p:cNvSpPr>
                  <p:nvPr/>
                </p:nvSpPr>
                <p:spPr bwMode="auto">
                  <a:xfrm>
                    <a:off x="650" y="2726"/>
                    <a:ext cx="148" cy="115"/>
                  </a:xfrm>
                  <a:custGeom>
                    <a:avLst/>
                    <a:gdLst/>
                    <a:ahLst/>
                    <a:cxnLst>
                      <a:cxn ang="0">
                        <a:pos x="25" y="0"/>
                      </a:cxn>
                      <a:cxn ang="0">
                        <a:pos x="0" y="43"/>
                      </a:cxn>
                      <a:cxn ang="0">
                        <a:pos x="18" y="64"/>
                      </a:cxn>
                      <a:cxn ang="0">
                        <a:pos x="18" y="104"/>
                      </a:cxn>
                      <a:cxn ang="0">
                        <a:pos x="54" y="115"/>
                      </a:cxn>
                      <a:cxn ang="0">
                        <a:pos x="70" y="92"/>
                      </a:cxn>
                      <a:cxn ang="0">
                        <a:pos x="115" y="87"/>
                      </a:cxn>
                      <a:cxn ang="0">
                        <a:pos x="148" y="62"/>
                      </a:cxn>
                      <a:cxn ang="0">
                        <a:pos x="114" y="22"/>
                      </a:cxn>
                      <a:cxn ang="0">
                        <a:pos x="25" y="0"/>
                      </a:cxn>
                    </a:cxnLst>
                    <a:rect l="0" t="0" r="r" b="b"/>
                    <a:pathLst>
                      <a:path w="148" h="115">
                        <a:moveTo>
                          <a:pt x="25" y="0"/>
                        </a:moveTo>
                        <a:lnTo>
                          <a:pt x="0" y="43"/>
                        </a:lnTo>
                        <a:lnTo>
                          <a:pt x="18" y="64"/>
                        </a:lnTo>
                        <a:lnTo>
                          <a:pt x="18" y="104"/>
                        </a:lnTo>
                        <a:lnTo>
                          <a:pt x="54" y="115"/>
                        </a:lnTo>
                        <a:lnTo>
                          <a:pt x="70" y="92"/>
                        </a:lnTo>
                        <a:lnTo>
                          <a:pt x="115" y="87"/>
                        </a:lnTo>
                        <a:lnTo>
                          <a:pt x="148" y="62"/>
                        </a:lnTo>
                        <a:lnTo>
                          <a:pt x="114" y="22"/>
                        </a:lnTo>
                        <a:lnTo>
                          <a:pt x="25" y="0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rgbClr val="4B4B4B"/>
                    </a:solidFill>
                    <a:headEnd/>
                    <a:tailEnd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067" b="0" i="0" u="dottedHeavy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</p:grpSp>
            <p:sp>
              <p:nvSpPr>
                <p:cNvPr id="403" name="Freeform 60"/>
                <p:cNvSpPr>
                  <a:spLocks noChangeArrowheads="1"/>
                </p:cNvSpPr>
                <p:nvPr/>
              </p:nvSpPr>
              <p:spPr bwMode="auto">
                <a:xfrm>
                  <a:off x="598" y="2670"/>
                  <a:ext cx="82" cy="46"/>
                </a:xfrm>
                <a:custGeom>
                  <a:avLst/>
                  <a:gdLst/>
                  <a:ahLst/>
                  <a:cxnLst>
                    <a:cxn ang="0">
                      <a:pos x="17" y="0"/>
                    </a:cxn>
                    <a:cxn ang="0">
                      <a:pos x="0" y="15"/>
                    </a:cxn>
                    <a:cxn ang="0">
                      <a:pos x="8" y="25"/>
                    </a:cxn>
                    <a:cxn ang="0">
                      <a:pos x="23" y="29"/>
                    </a:cxn>
                    <a:cxn ang="0">
                      <a:pos x="38" y="46"/>
                    </a:cxn>
                    <a:cxn ang="0">
                      <a:pos x="81" y="40"/>
                    </a:cxn>
                    <a:cxn ang="0">
                      <a:pos x="82" y="20"/>
                    </a:cxn>
                    <a:cxn ang="0">
                      <a:pos x="50" y="4"/>
                    </a:cxn>
                    <a:cxn ang="0">
                      <a:pos x="17" y="0"/>
                    </a:cxn>
                  </a:cxnLst>
                  <a:rect l="0" t="0" r="r" b="b"/>
                  <a:pathLst>
                    <a:path w="82" h="46">
                      <a:moveTo>
                        <a:pt x="17" y="0"/>
                      </a:moveTo>
                      <a:lnTo>
                        <a:pt x="0" y="15"/>
                      </a:lnTo>
                      <a:lnTo>
                        <a:pt x="8" y="25"/>
                      </a:lnTo>
                      <a:lnTo>
                        <a:pt x="23" y="29"/>
                      </a:lnTo>
                      <a:lnTo>
                        <a:pt x="38" y="46"/>
                      </a:lnTo>
                      <a:lnTo>
                        <a:pt x="81" y="40"/>
                      </a:lnTo>
                      <a:lnTo>
                        <a:pt x="82" y="20"/>
                      </a:lnTo>
                      <a:lnTo>
                        <a:pt x="50" y="4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4B4B4B"/>
                  </a:solidFill>
                  <a:headEnd/>
                  <a:tailEnd/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/>
              </p:spPr>
              <p:txBody>
                <a:bodyPr wrap="none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67" b="0" i="0" u="dottedHeavy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  <p:sp>
            <p:nvSpPr>
              <p:cNvPr id="334" name="Freeform 392"/>
              <p:cNvSpPr>
                <a:spLocks noChangeArrowheads="1"/>
              </p:cNvSpPr>
              <p:nvPr/>
            </p:nvSpPr>
            <p:spPr bwMode="auto">
              <a:xfrm>
                <a:off x="642408" y="1385817"/>
                <a:ext cx="1727200" cy="1524000"/>
              </a:xfrm>
              <a:custGeom>
                <a:avLst/>
                <a:gdLst/>
                <a:ahLst/>
                <a:cxnLst>
                  <a:cxn ang="0">
                    <a:pos x="130" y="93"/>
                  </a:cxn>
                  <a:cxn ang="0">
                    <a:pos x="293" y="0"/>
                  </a:cxn>
                  <a:cxn ang="0">
                    <a:pos x="370" y="16"/>
                  </a:cxn>
                  <a:cxn ang="0">
                    <a:pos x="408" y="47"/>
                  </a:cxn>
                  <a:cxn ang="0">
                    <a:pos x="560" y="57"/>
                  </a:cxn>
                  <a:cxn ang="0">
                    <a:pos x="564" y="366"/>
                  </a:cxn>
                  <a:cxn ang="0">
                    <a:pos x="614" y="375"/>
                  </a:cxn>
                  <a:cxn ang="0">
                    <a:pos x="638" y="412"/>
                  </a:cxn>
                  <a:cxn ang="0">
                    <a:pos x="673" y="400"/>
                  </a:cxn>
                  <a:cxn ang="0">
                    <a:pos x="747" y="483"/>
                  </a:cxn>
                  <a:cxn ang="0">
                    <a:pos x="810" y="522"/>
                  </a:cxn>
                  <a:cxn ang="0">
                    <a:pos x="808" y="555"/>
                  </a:cxn>
                  <a:cxn ang="0">
                    <a:pos x="727" y="559"/>
                  </a:cxn>
                  <a:cxn ang="0">
                    <a:pos x="692" y="457"/>
                  </a:cxn>
                  <a:cxn ang="0">
                    <a:pos x="441" y="356"/>
                  </a:cxn>
                  <a:cxn ang="0">
                    <a:pos x="448" y="388"/>
                  </a:cxn>
                  <a:cxn ang="0">
                    <a:pos x="391" y="429"/>
                  </a:cxn>
                  <a:cxn ang="0">
                    <a:pos x="381" y="413"/>
                  </a:cxn>
                  <a:cxn ang="0">
                    <a:pos x="366" y="413"/>
                  </a:cxn>
                  <a:cxn ang="0">
                    <a:pos x="321" y="499"/>
                  </a:cxn>
                  <a:cxn ang="0">
                    <a:pos x="179" y="584"/>
                  </a:cxn>
                  <a:cxn ang="0">
                    <a:pos x="40" y="624"/>
                  </a:cxn>
                  <a:cxn ang="0">
                    <a:pos x="0" y="618"/>
                  </a:cxn>
                  <a:cxn ang="0">
                    <a:pos x="160" y="546"/>
                  </a:cxn>
                  <a:cxn ang="0">
                    <a:pos x="179" y="546"/>
                  </a:cxn>
                  <a:cxn ang="0">
                    <a:pos x="239" y="490"/>
                  </a:cxn>
                  <a:cxn ang="0">
                    <a:pos x="264" y="489"/>
                  </a:cxn>
                  <a:cxn ang="0">
                    <a:pos x="303" y="446"/>
                  </a:cxn>
                  <a:cxn ang="0">
                    <a:pos x="290" y="426"/>
                  </a:cxn>
                  <a:cxn ang="0">
                    <a:pos x="204" y="436"/>
                  </a:cxn>
                  <a:cxn ang="0">
                    <a:pos x="146" y="330"/>
                  </a:cxn>
                  <a:cxn ang="0">
                    <a:pos x="179" y="282"/>
                  </a:cxn>
                  <a:cxn ang="0">
                    <a:pos x="233" y="265"/>
                  </a:cxn>
                  <a:cxn ang="0">
                    <a:pos x="213" y="223"/>
                  </a:cxn>
                  <a:cxn ang="0">
                    <a:pos x="158" y="242"/>
                  </a:cxn>
                  <a:cxn ang="0">
                    <a:pos x="115" y="182"/>
                  </a:cxn>
                  <a:cxn ang="0">
                    <a:pos x="162" y="167"/>
                  </a:cxn>
                  <a:cxn ang="0">
                    <a:pos x="204" y="184"/>
                  </a:cxn>
                  <a:cxn ang="0">
                    <a:pos x="224" y="175"/>
                  </a:cxn>
                  <a:cxn ang="0">
                    <a:pos x="188" y="122"/>
                  </a:cxn>
                  <a:cxn ang="0">
                    <a:pos x="127" y="119"/>
                  </a:cxn>
                  <a:cxn ang="0">
                    <a:pos x="130" y="93"/>
                  </a:cxn>
                </a:cxnLst>
                <a:rect l="0" t="0" r="r" b="b"/>
                <a:pathLst>
                  <a:path w="810" h="624">
                    <a:moveTo>
                      <a:pt x="130" y="93"/>
                    </a:moveTo>
                    <a:lnTo>
                      <a:pt x="293" y="0"/>
                    </a:lnTo>
                    <a:lnTo>
                      <a:pt x="370" y="16"/>
                    </a:lnTo>
                    <a:lnTo>
                      <a:pt x="408" y="47"/>
                    </a:lnTo>
                    <a:lnTo>
                      <a:pt x="560" y="57"/>
                    </a:lnTo>
                    <a:lnTo>
                      <a:pt x="564" y="366"/>
                    </a:lnTo>
                    <a:lnTo>
                      <a:pt x="614" y="375"/>
                    </a:lnTo>
                    <a:lnTo>
                      <a:pt x="638" y="412"/>
                    </a:lnTo>
                    <a:lnTo>
                      <a:pt x="673" y="400"/>
                    </a:lnTo>
                    <a:lnTo>
                      <a:pt x="747" y="483"/>
                    </a:lnTo>
                    <a:lnTo>
                      <a:pt x="810" y="522"/>
                    </a:lnTo>
                    <a:lnTo>
                      <a:pt x="808" y="555"/>
                    </a:lnTo>
                    <a:lnTo>
                      <a:pt x="727" y="559"/>
                    </a:lnTo>
                    <a:lnTo>
                      <a:pt x="692" y="457"/>
                    </a:lnTo>
                    <a:lnTo>
                      <a:pt x="441" y="356"/>
                    </a:lnTo>
                    <a:lnTo>
                      <a:pt x="448" y="388"/>
                    </a:lnTo>
                    <a:lnTo>
                      <a:pt x="391" y="429"/>
                    </a:lnTo>
                    <a:lnTo>
                      <a:pt x="381" y="413"/>
                    </a:lnTo>
                    <a:lnTo>
                      <a:pt x="366" y="413"/>
                    </a:lnTo>
                    <a:lnTo>
                      <a:pt x="321" y="499"/>
                    </a:lnTo>
                    <a:lnTo>
                      <a:pt x="179" y="584"/>
                    </a:lnTo>
                    <a:lnTo>
                      <a:pt x="40" y="624"/>
                    </a:lnTo>
                    <a:lnTo>
                      <a:pt x="0" y="618"/>
                    </a:lnTo>
                    <a:lnTo>
                      <a:pt x="160" y="546"/>
                    </a:lnTo>
                    <a:lnTo>
                      <a:pt x="179" y="546"/>
                    </a:lnTo>
                    <a:lnTo>
                      <a:pt x="239" y="490"/>
                    </a:lnTo>
                    <a:lnTo>
                      <a:pt x="264" y="489"/>
                    </a:lnTo>
                    <a:lnTo>
                      <a:pt x="303" y="446"/>
                    </a:lnTo>
                    <a:lnTo>
                      <a:pt x="290" y="426"/>
                    </a:lnTo>
                    <a:lnTo>
                      <a:pt x="204" y="436"/>
                    </a:lnTo>
                    <a:lnTo>
                      <a:pt x="146" y="330"/>
                    </a:lnTo>
                    <a:lnTo>
                      <a:pt x="179" y="282"/>
                    </a:lnTo>
                    <a:lnTo>
                      <a:pt x="233" y="265"/>
                    </a:lnTo>
                    <a:lnTo>
                      <a:pt x="213" y="223"/>
                    </a:lnTo>
                    <a:lnTo>
                      <a:pt x="158" y="242"/>
                    </a:lnTo>
                    <a:lnTo>
                      <a:pt x="115" y="182"/>
                    </a:lnTo>
                    <a:lnTo>
                      <a:pt x="162" y="167"/>
                    </a:lnTo>
                    <a:lnTo>
                      <a:pt x="204" y="184"/>
                    </a:lnTo>
                    <a:lnTo>
                      <a:pt x="224" y="175"/>
                    </a:lnTo>
                    <a:lnTo>
                      <a:pt x="188" y="122"/>
                    </a:lnTo>
                    <a:lnTo>
                      <a:pt x="127" y="119"/>
                    </a:lnTo>
                    <a:lnTo>
                      <a:pt x="130" y="93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35" name="Freeform 393"/>
              <p:cNvSpPr>
                <a:spLocks noChangeArrowheads="1"/>
              </p:cNvSpPr>
              <p:nvPr/>
            </p:nvSpPr>
            <p:spPr bwMode="auto">
              <a:xfrm>
                <a:off x="9271157" y="3051028"/>
                <a:ext cx="173567" cy="22648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9" y="0"/>
                  </a:cxn>
                  <a:cxn ang="0">
                    <a:pos x="56" y="23"/>
                  </a:cxn>
                  <a:cxn ang="0">
                    <a:pos x="56" y="46"/>
                  </a:cxn>
                  <a:cxn ang="0">
                    <a:pos x="81" y="64"/>
                  </a:cxn>
                  <a:cxn ang="0">
                    <a:pos x="82" y="95"/>
                  </a:cxn>
                  <a:cxn ang="0">
                    <a:pos x="40" y="107"/>
                  </a:cxn>
                  <a:cxn ang="0">
                    <a:pos x="0" y="7"/>
                  </a:cxn>
                </a:cxnLst>
                <a:rect l="0" t="0" r="r" b="b"/>
                <a:pathLst>
                  <a:path w="82" h="107">
                    <a:moveTo>
                      <a:pt x="0" y="7"/>
                    </a:moveTo>
                    <a:lnTo>
                      <a:pt x="19" y="0"/>
                    </a:lnTo>
                    <a:lnTo>
                      <a:pt x="56" y="23"/>
                    </a:lnTo>
                    <a:lnTo>
                      <a:pt x="56" y="46"/>
                    </a:lnTo>
                    <a:lnTo>
                      <a:pt x="81" y="64"/>
                    </a:lnTo>
                    <a:lnTo>
                      <a:pt x="82" y="95"/>
                    </a:lnTo>
                    <a:lnTo>
                      <a:pt x="40" y="10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963D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146296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36" name="Text Box 78"/>
              <p:cNvSpPr txBox="1">
                <a:spLocks noChangeArrowheads="1"/>
              </p:cNvSpPr>
              <p:nvPr/>
            </p:nvSpPr>
            <p:spPr bwMode="auto">
              <a:xfrm>
                <a:off x="10159998" y="23833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>
                <a:defPPr>
                  <a:defRPr lang="en-US"/>
                </a:defPPr>
                <a:lvl1pPr marR="0" lvl="0" indent="0" algn="ctr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r>
                  <a:rPr lang="en-US" dirty="0"/>
                  <a:t> RI</a:t>
                </a:r>
              </a:p>
            </p:txBody>
          </p:sp>
          <p:sp>
            <p:nvSpPr>
              <p:cNvPr id="337" name="Text Box 83"/>
              <p:cNvSpPr txBox="1">
                <a:spLocks noChangeArrowheads="1"/>
              </p:cNvSpPr>
              <p:nvPr/>
            </p:nvSpPr>
            <p:spPr bwMode="auto">
              <a:xfrm>
                <a:off x="1352936" y="18245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AK</a:t>
                </a:r>
              </a:p>
            </p:txBody>
          </p:sp>
          <p:sp>
            <p:nvSpPr>
              <p:cNvPr id="338" name="Text Box 84"/>
              <p:cNvSpPr txBox="1">
                <a:spLocks noChangeArrowheads="1"/>
              </p:cNvSpPr>
              <p:nvPr/>
            </p:nvSpPr>
            <p:spPr bwMode="auto">
              <a:xfrm>
                <a:off x="3454399" y="16721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WA</a:t>
                </a:r>
              </a:p>
            </p:txBody>
          </p:sp>
          <p:sp>
            <p:nvSpPr>
              <p:cNvPr id="339" name="Text Box 85"/>
              <p:cNvSpPr txBox="1">
                <a:spLocks noChangeArrowheads="1"/>
              </p:cNvSpPr>
              <p:nvPr/>
            </p:nvSpPr>
            <p:spPr bwMode="auto">
              <a:xfrm>
                <a:off x="3251199" y="22817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OR</a:t>
                </a:r>
              </a:p>
            </p:txBody>
          </p:sp>
          <p:sp>
            <p:nvSpPr>
              <p:cNvPr id="340" name="Text Box 86"/>
              <p:cNvSpPr txBox="1">
                <a:spLocks noChangeArrowheads="1"/>
              </p:cNvSpPr>
              <p:nvPr/>
            </p:nvSpPr>
            <p:spPr bwMode="auto">
              <a:xfrm>
                <a:off x="2844799" y="30945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CA</a:t>
                </a:r>
              </a:p>
            </p:txBody>
          </p:sp>
          <p:sp>
            <p:nvSpPr>
              <p:cNvPr id="341" name="Text Box 87"/>
              <p:cNvSpPr txBox="1">
                <a:spLocks noChangeArrowheads="1"/>
              </p:cNvSpPr>
              <p:nvPr/>
            </p:nvSpPr>
            <p:spPr bwMode="auto">
              <a:xfrm>
                <a:off x="4876799" y="17737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MT</a:t>
                </a:r>
              </a:p>
            </p:txBody>
          </p:sp>
          <p:sp>
            <p:nvSpPr>
              <p:cNvPr id="342" name="Text Box 88"/>
              <p:cNvSpPr txBox="1">
                <a:spLocks noChangeArrowheads="1"/>
              </p:cNvSpPr>
              <p:nvPr/>
            </p:nvSpPr>
            <p:spPr bwMode="auto">
              <a:xfrm>
                <a:off x="4063999" y="24849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ID</a:t>
                </a:r>
              </a:p>
            </p:txBody>
          </p:sp>
          <p:sp>
            <p:nvSpPr>
              <p:cNvPr id="343" name="Text Box 89"/>
              <p:cNvSpPr txBox="1">
                <a:spLocks noChangeArrowheads="1"/>
              </p:cNvSpPr>
              <p:nvPr/>
            </p:nvSpPr>
            <p:spPr bwMode="auto">
              <a:xfrm>
                <a:off x="4876799" y="2688103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WY</a:t>
                </a:r>
              </a:p>
            </p:txBody>
          </p:sp>
          <p:sp>
            <p:nvSpPr>
              <p:cNvPr id="344" name="Text Box 90"/>
              <p:cNvSpPr txBox="1">
                <a:spLocks noChangeArrowheads="1"/>
              </p:cNvSpPr>
              <p:nvPr/>
            </p:nvSpPr>
            <p:spPr bwMode="auto">
              <a:xfrm>
                <a:off x="5994399" y="3094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NE</a:t>
                </a:r>
              </a:p>
            </p:txBody>
          </p:sp>
          <p:sp>
            <p:nvSpPr>
              <p:cNvPr id="345" name="Text Box 91"/>
              <p:cNvSpPr txBox="1">
                <a:spLocks noChangeArrowheads="1"/>
              </p:cNvSpPr>
              <p:nvPr/>
            </p:nvSpPr>
            <p:spPr bwMode="auto">
              <a:xfrm>
                <a:off x="3555999" y="31961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NV</a:t>
                </a:r>
              </a:p>
            </p:txBody>
          </p:sp>
          <p:sp>
            <p:nvSpPr>
              <p:cNvPr id="346" name="Text Box 92"/>
              <p:cNvSpPr txBox="1">
                <a:spLocks noChangeArrowheads="1"/>
              </p:cNvSpPr>
              <p:nvPr/>
            </p:nvSpPr>
            <p:spPr bwMode="auto">
              <a:xfrm>
                <a:off x="4978399" y="43137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NM</a:t>
                </a:r>
              </a:p>
            </p:txBody>
          </p:sp>
          <p:sp>
            <p:nvSpPr>
              <p:cNvPr id="347" name="Text Box 93"/>
              <p:cNvSpPr txBox="1">
                <a:spLocks noChangeArrowheads="1"/>
              </p:cNvSpPr>
              <p:nvPr/>
            </p:nvSpPr>
            <p:spPr bwMode="auto">
              <a:xfrm>
                <a:off x="6095999" y="49233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TX</a:t>
                </a:r>
              </a:p>
            </p:txBody>
          </p:sp>
          <p:sp>
            <p:nvSpPr>
              <p:cNvPr id="348" name="Text Box 94"/>
              <p:cNvSpPr txBox="1">
                <a:spLocks noChangeArrowheads="1"/>
              </p:cNvSpPr>
              <p:nvPr/>
            </p:nvSpPr>
            <p:spPr bwMode="auto">
              <a:xfrm>
                <a:off x="7010400" y="42121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AR</a:t>
                </a:r>
              </a:p>
            </p:txBody>
          </p:sp>
          <p:sp>
            <p:nvSpPr>
              <p:cNvPr id="349" name="Text Box 95"/>
              <p:cNvSpPr txBox="1">
                <a:spLocks noChangeArrowheads="1"/>
              </p:cNvSpPr>
              <p:nvPr/>
            </p:nvSpPr>
            <p:spPr bwMode="auto">
              <a:xfrm>
                <a:off x="7924799" y="40089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TN</a:t>
                </a:r>
              </a:p>
            </p:txBody>
          </p:sp>
          <p:sp>
            <p:nvSpPr>
              <p:cNvPr id="350" name="Text Box 96"/>
              <p:cNvSpPr txBox="1">
                <a:spLocks noChangeArrowheads="1"/>
              </p:cNvSpPr>
              <p:nvPr/>
            </p:nvSpPr>
            <p:spPr bwMode="auto">
              <a:xfrm>
                <a:off x="9651999" y="16721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ME</a:t>
                </a:r>
              </a:p>
            </p:txBody>
          </p:sp>
          <p:sp>
            <p:nvSpPr>
              <p:cNvPr id="351" name="Text Box 97"/>
              <p:cNvSpPr txBox="1">
                <a:spLocks noChangeArrowheads="1"/>
              </p:cNvSpPr>
              <p:nvPr/>
            </p:nvSpPr>
            <p:spPr bwMode="auto">
              <a:xfrm>
                <a:off x="9143999" y="16721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VT</a:t>
                </a:r>
              </a:p>
            </p:txBody>
          </p:sp>
          <p:sp>
            <p:nvSpPr>
              <p:cNvPr id="352" name="Text Box 98"/>
              <p:cNvSpPr txBox="1">
                <a:spLocks noChangeArrowheads="1"/>
              </p:cNvSpPr>
              <p:nvPr/>
            </p:nvSpPr>
            <p:spPr bwMode="auto">
              <a:xfrm>
                <a:off x="9143999" y="22817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NY</a:t>
                </a:r>
              </a:p>
            </p:txBody>
          </p:sp>
          <p:sp>
            <p:nvSpPr>
              <p:cNvPr id="353" name="Text Box 99"/>
              <p:cNvSpPr txBox="1">
                <a:spLocks noChangeArrowheads="1"/>
              </p:cNvSpPr>
              <p:nvPr/>
            </p:nvSpPr>
            <p:spPr bwMode="auto">
              <a:xfrm>
                <a:off x="8839199" y="52281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FL</a:t>
                </a:r>
              </a:p>
            </p:txBody>
          </p:sp>
          <p:sp>
            <p:nvSpPr>
              <p:cNvPr id="354" name="Text Box 100"/>
              <p:cNvSpPr txBox="1">
                <a:spLocks noChangeArrowheads="1"/>
              </p:cNvSpPr>
              <p:nvPr/>
            </p:nvSpPr>
            <p:spPr bwMode="auto">
              <a:xfrm>
                <a:off x="8432800" y="4516906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GA</a:t>
                </a:r>
              </a:p>
            </p:txBody>
          </p:sp>
          <p:sp>
            <p:nvSpPr>
              <p:cNvPr id="355" name="Text Box 101"/>
              <p:cNvSpPr txBox="1">
                <a:spLocks noChangeArrowheads="1"/>
              </p:cNvSpPr>
              <p:nvPr/>
            </p:nvSpPr>
            <p:spPr bwMode="auto">
              <a:xfrm>
                <a:off x="7924799" y="4516906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AL</a:t>
                </a:r>
              </a:p>
            </p:txBody>
          </p:sp>
          <p:sp>
            <p:nvSpPr>
              <p:cNvPr id="356" name="Text Box 102"/>
              <p:cNvSpPr txBox="1">
                <a:spLocks noChangeArrowheads="1"/>
              </p:cNvSpPr>
              <p:nvPr/>
            </p:nvSpPr>
            <p:spPr bwMode="auto">
              <a:xfrm>
                <a:off x="8940799" y="38057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NC</a:t>
                </a:r>
              </a:p>
            </p:txBody>
          </p:sp>
          <p:sp>
            <p:nvSpPr>
              <p:cNvPr id="357" name="Text Box 103"/>
              <p:cNvSpPr txBox="1">
                <a:spLocks noChangeArrowheads="1"/>
              </p:cNvSpPr>
              <p:nvPr/>
            </p:nvSpPr>
            <p:spPr bwMode="auto">
              <a:xfrm>
                <a:off x="8940799" y="33993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VA</a:t>
                </a:r>
              </a:p>
            </p:txBody>
          </p:sp>
          <p:sp>
            <p:nvSpPr>
              <p:cNvPr id="358" name="Text Box 104"/>
              <p:cNvSpPr txBox="1">
                <a:spLocks noChangeArrowheads="1"/>
              </p:cNvSpPr>
              <p:nvPr/>
            </p:nvSpPr>
            <p:spPr bwMode="auto">
              <a:xfrm>
                <a:off x="7924799" y="2586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MI</a:t>
                </a:r>
              </a:p>
            </p:txBody>
          </p:sp>
          <p:sp>
            <p:nvSpPr>
              <p:cNvPr id="359" name="Text Box 105"/>
              <p:cNvSpPr txBox="1">
                <a:spLocks noChangeArrowheads="1"/>
              </p:cNvSpPr>
              <p:nvPr/>
            </p:nvSpPr>
            <p:spPr bwMode="auto">
              <a:xfrm>
                <a:off x="8839199" y="27897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PA</a:t>
                </a:r>
              </a:p>
            </p:txBody>
          </p:sp>
          <p:sp>
            <p:nvSpPr>
              <p:cNvPr id="360" name="Text Box 106"/>
              <p:cNvSpPr txBox="1">
                <a:spLocks noChangeArrowheads="1"/>
              </p:cNvSpPr>
              <p:nvPr/>
            </p:nvSpPr>
            <p:spPr bwMode="auto">
              <a:xfrm>
                <a:off x="9448799" y="27897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NJ</a:t>
                </a:r>
              </a:p>
            </p:txBody>
          </p:sp>
          <p:sp>
            <p:nvSpPr>
              <p:cNvPr id="361" name="Text Box 107"/>
              <p:cNvSpPr txBox="1">
                <a:spLocks noChangeArrowheads="1"/>
              </p:cNvSpPr>
              <p:nvPr/>
            </p:nvSpPr>
            <p:spPr bwMode="auto">
              <a:xfrm>
                <a:off x="9550399" y="3094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</a:t>
                </a:r>
                <a:r>
                  <a:rPr lang="en-US" sz="1067" b="1" kern="0" dirty="0">
                    <a:solidFill>
                      <a:srgbClr val="0039A6"/>
                    </a:solidFill>
                    <a:latin typeface="Arial" charset="0"/>
                    <a:cs typeface="Arial" charset="0"/>
                  </a:rPr>
                  <a:t>DE</a:t>
                </a:r>
              </a:p>
            </p:txBody>
          </p:sp>
          <p:sp>
            <p:nvSpPr>
              <p:cNvPr id="362" name="Text Box 108"/>
              <p:cNvSpPr txBox="1">
                <a:spLocks noChangeArrowheads="1"/>
              </p:cNvSpPr>
              <p:nvPr/>
            </p:nvSpPr>
            <p:spPr bwMode="auto">
              <a:xfrm>
                <a:off x="9347199" y="14689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NH</a:t>
                </a:r>
              </a:p>
            </p:txBody>
          </p:sp>
          <p:sp>
            <p:nvSpPr>
              <p:cNvPr id="363" name="Text Box 109"/>
              <p:cNvSpPr txBox="1">
                <a:spLocks noChangeArrowheads="1"/>
              </p:cNvSpPr>
              <p:nvPr/>
            </p:nvSpPr>
            <p:spPr bwMode="auto">
              <a:xfrm>
                <a:off x="10058398" y="2586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CT</a:t>
                </a:r>
              </a:p>
            </p:txBody>
          </p:sp>
          <p:sp>
            <p:nvSpPr>
              <p:cNvPr id="364" name="Text Box 110"/>
              <p:cNvSpPr txBox="1">
                <a:spLocks noChangeArrowheads="1"/>
              </p:cNvSpPr>
              <p:nvPr/>
            </p:nvSpPr>
            <p:spPr bwMode="auto">
              <a:xfrm>
                <a:off x="10058399" y="21801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MA</a:t>
                </a:r>
              </a:p>
            </p:txBody>
          </p:sp>
          <p:sp>
            <p:nvSpPr>
              <p:cNvPr id="365" name="Text Box 111"/>
              <p:cNvSpPr txBox="1">
                <a:spLocks noChangeArrowheads="1"/>
              </p:cNvSpPr>
              <p:nvPr/>
            </p:nvSpPr>
            <p:spPr bwMode="auto">
              <a:xfrm>
                <a:off x="1727199" y="3251138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HI</a:t>
                </a:r>
              </a:p>
            </p:txBody>
          </p:sp>
          <p:sp>
            <p:nvSpPr>
              <p:cNvPr id="366" name="Text Box 112"/>
              <p:cNvSpPr txBox="1">
                <a:spLocks noChangeArrowheads="1"/>
              </p:cNvSpPr>
              <p:nvPr/>
            </p:nvSpPr>
            <p:spPr bwMode="auto">
              <a:xfrm>
                <a:off x="4165600" y="43137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AZ</a:t>
                </a:r>
              </a:p>
            </p:txBody>
          </p:sp>
          <p:sp>
            <p:nvSpPr>
              <p:cNvPr id="367" name="Text Box 113"/>
              <p:cNvSpPr txBox="1">
                <a:spLocks noChangeArrowheads="1"/>
              </p:cNvSpPr>
              <p:nvPr/>
            </p:nvSpPr>
            <p:spPr bwMode="auto">
              <a:xfrm>
                <a:off x="7035799" y="4828056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LA</a:t>
                </a:r>
              </a:p>
            </p:txBody>
          </p:sp>
          <p:sp>
            <p:nvSpPr>
              <p:cNvPr id="368" name="Text Box 114"/>
              <p:cNvSpPr txBox="1">
                <a:spLocks noChangeArrowheads="1"/>
              </p:cNvSpPr>
              <p:nvPr/>
            </p:nvSpPr>
            <p:spPr bwMode="auto">
              <a:xfrm>
                <a:off x="6299199" y="42121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OK</a:t>
                </a:r>
              </a:p>
            </p:txBody>
          </p:sp>
          <p:sp>
            <p:nvSpPr>
              <p:cNvPr id="369" name="Text Box 115"/>
              <p:cNvSpPr txBox="1">
                <a:spLocks noChangeArrowheads="1"/>
              </p:cNvSpPr>
              <p:nvPr/>
            </p:nvSpPr>
            <p:spPr bwMode="auto">
              <a:xfrm>
                <a:off x="6197599" y="3602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KS</a:t>
                </a:r>
              </a:p>
            </p:txBody>
          </p:sp>
          <p:sp>
            <p:nvSpPr>
              <p:cNvPr id="370" name="Text Box 116"/>
              <p:cNvSpPr txBox="1">
                <a:spLocks noChangeArrowheads="1"/>
              </p:cNvSpPr>
              <p:nvPr/>
            </p:nvSpPr>
            <p:spPr bwMode="auto">
              <a:xfrm>
                <a:off x="5079999" y="3602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CO</a:t>
                </a:r>
              </a:p>
            </p:txBody>
          </p:sp>
          <p:sp>
            <p:nvSpPr>
              <p:cNvPr id="371" name="Text Box 117"/>
              <p:cNvSpPr txBox="1">
                <a:spLocks noChangeArrowheads="1"/>
              </p:cNvSpPr>
              <p:nvPr/>
            </p:nvSpPr>
            <p:spPr bwMode="auto">
              <a:xfrm>
                <a:off x="4267199" y="33993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UT</a:t>
                </a:r>
              </a:p>
            </p:txBody>
          </p:sp>
          <p:sp>
            <p:nvSpPr>
              <p:cNvPr id="372" name="Text Box 118"/>
              <p:cNvSpPr txBox="1">
                <a:spLocks noChangeArrowheads="1"/>
              </p:cNvSpPr>
              <p:nvPr/>
            </p:nvSpPr>
            <p:spPr bwMode="auto">
              <a:xfrm>
                <a:off x="5892798" y="24849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SD</a:t>
                </a:r>
              </a:p>
            </p:txBody>
          </p:sp>
          <p:sp>
            <p:nvSpPr>
              <p:cNvPr id="373" name="Text Box 120"/>
              <p:cNvSpPr txBox="1">
                <a:spLocks noChangeArrowheads="1"/>
              </p:cNvSpPr>
              <p:nvPr/>
            </p:nvSpPr>
            <p:spPr bwMode="auto">
              <a:xfrm>
                <a:off x="6603999" y="18753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MN</a:t>
                </a:r>
              </a:p>
            </p:txBody>
          </p:sp>
          <p:sp>
            <p:nvSpPr>
              <p:cNvPr id="374" name="Text Box 121"/>
              <p:cNvSpPr txBox="1">
                <a:spLocks noChangeArrowheads="1"/>
              </p:cNvSpPr>
              <p:nvPr/>
            </p:nvSpPr>
            <p:spPr bwMode="auto">
              <a:xfrm>
                <a:off x="7213599" y="23833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WI</a:t>
                </a:r>
              </a:p>
            </p:txBody>
          </p:sp>
          <p:sp>
            <p:nvSpPr>
              <p:cNvPr id="375" name="Text Box 122"/>
              <p:cNvSpPr txBox="1">
                <a:spLocks noChangeArrowheads="1"/>
              </p:cNvSpPr>
              <p:nvPr/>
            </p:nvSpPr>
            <p:spPr bwMode="auto">
              <a:xfrm>
                <a:off x="6705600" y="2891303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IA</a:t>
                </a:r>
              </a:p>
            </p:txBody>
          </p:sp>
          <p:sp>
            <p:nvSpPr>
              <p:cNvPr id="376" name="Text Box 123"/>
              <p:cNvSpPr txBox="1">
                <a:spLocks noChangeArrowheads="1"/>
              </p:cNvSpPr>
              <p:nvPr/>
            </p:nvSpPr>
            <p:spPr bwMode="auto">
              <a:xfrm>
                <a:off x="6908800" y="36025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MO</a:t>
                </a:r>
              </a:p>
            </p:txBody>
          </p:sp>
          <p:sp>
            <p:nvSpPr>
              <p:cNvPr id="377" name="Text Box 124"/>
              <p:cNvSpPr txBox="1">
                <a:spLocks noChangeArrowheads="1"/>
              </p:cNvSpPr>
              <p:nvPr/>
            </p:nvSpPr>
            <p:spPr bwMode="auto">
              <a:xfrm>
                <a:off x="7416799" y="32977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IL</a:t>
                </a:r>
              </a:p>
            </p:txBody>
          </p:sp>
          <p:sp>
            <p:nvSpPr>
              <p:cNvPr id="378" name="Text Box 125"/>
              <p:cNvSpPr txBox="1">
                <a:spLocks noChangeArrowheads="1"/>
              </p:cNvSpPr>
              <p:nvPr/>
            </p:nvSpPr>
            <p:spPr bwMode="auto">
              <a:xfrm>
                <a:off x="8534399" y="32977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>
                <a:defPPr>
                  <a:defRPr lang="en-US"/>
                </a:defPPr>
                <a:lvl1pPr marR="0" lvl="0" indent="0" algn="ctr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r>
                  <a:rPr lang="en-US" dirty="0"/>
                  <a:t>WV</a:t>
                </a:r>
              </a:p>
            </p:txBody>
          </p:sp>
          <p:sp>
            <p:nvSpPr>
              <p:cNvPr id="379" name="Text Box 126"/>
              <p:cNvSpPr txBox="1">
                <a:spLocks noChangeArrowheads="1"/>
              </p:cNvSpPr>
              <p:nvPr/>
            </p:nvSpPr>
            <p:spPr bwMode="auto">
              <a:xfrm>
                <a:off x="7416799" y="4516906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MS</a:t>
                </a:r>
              </a:p>
            </p:txBody>
          </p:sp>
          <p:sp>
            <p:nvSpPr>
              <p:cNvPr id="380" name="Text Box 127"/>
              <p:cNvSpPr txBox="1">
                <a:spLocks noChangeArrowheads="1"/>
              </p:cNvSpPr>
              <p:nvPr/>
            </p:nvSpPr>
            <p:spPr bwMode="auto">
              <a:xfrm>
                <a:off x="8127999" y="36025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KY</a:t>
                </a:r>
              </a:p>
            </p:txBody>
          </p:sp>
          <p:sp>
            <p:nvSpPr>
              <p:cNvPr id="381" name="Text Box 128"/>
              <p:cNvSpPr txBox="1">
                <a:spLocks noChangeArrowheads="1"/>
              </p:cNvSpPr>
              <p:nvPr/>
            </p:nvSpPr>
            <p:spPr bwMode="auto">
              <a:xfrm>
                <a:off x="8229599" y="29929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OH</a:t>
                </a:r>
              </a:p>
            </p:txBody>
          </p:sp>
          <p:sp>
            <p:nvSpPr>
              <p:cNvPr id="382" name="Text Box 129"/>
              <p:cNvSpPr txBox="1">
                <a:spLocks noChangeArrowheads="1"/>
              </p:cNvSpPr>
              <p:nvPr/>
            </p:nvSpPr>
            <p:spPr bwMode="auto">
              <a:xfrm>
                <a:off x="7823199" y="31961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IN</a:t>
                </a:r>
              </a:p>
            </p:txBody>
          </p:sp>
          <p:sp>
            <p:nvSpPr>
              <p:cNvPr id="383" name="Line 131"/>
              <p:cNvSpPr>
                <a:spLocks noChangeShapeType="1"/>
              </p:cNvSpPr>
              <p:nvPr/>
            </p:nvSpPr>
            <p:spPr bwMode="auto">
              <a:xfrm flipV="1">
                <a:off x="9753600" y="2281704"/>
                <a:ext cx="304800" cy="10160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4" name="Line 132"/>
              <p:cNvSpPr>
                <a:spLocks noChangeShapeType="1"/>
              </p:cNvSpPr>
              <p:nvPr/>
            </p:nvSpPr>
            <p:spPr bwMode="auto">
              <a:xfrm flipH="1" flipV="1">
                <a:off x="9753600" y="2484904"/>
                <a:ext cx="304800" cy="101600"/>
              </a:xfrm>
              <a:prstGeom prst="line">
                <a:avLst/>
              </a:prstGeom>
              <a:solidFill>
                <a:srgbClr val="FFC00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5" name="Line 133"/>
              <p:cNvSpPr>
                <a:spLocks noChangeShapeType="1"/>
              </p:cNvSpPr>
              <p:nvPr/>
            </p:nvSpPr>
            <p:spPr bwMode="auto">
              <a:xfrm flipV="1">
                <a:off x="9347200" y="2891304"/>
                <a:ext cx="101600" cy="0"/>
              </a:xfrm>
              <a:prstGeom prst="line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6" name="Line 134"/>
              <p:cNvSpPr>
                <a:spLocks noChangeShapeType="1"/>
              </p:cNvSpPr>
              <p:nvPr/>
            </p:nvSpPr>
            <p:spPr bwMode="auto">
              <a:xfrm>
                <a:off x="9855200" y="2484904"/>
                <a:ext cx="304800" cy="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7" name="Line 135"/>
              <p:cNvSpPr>
                <a:spLocks noChangeShapeType="1"/>
              </p:cNvSpPr>
              <p:nvPr/>
            </p:nvSpPr>
            <p:spPr bwMode="auto">
              <a:xfrm flipH="1" flipV="1">
                <a:off x="9347200" y="1773704"/>
                <a:ext cx="101600" cy="20320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8" name="Line 136"/>
              <p:cNvSpPr>
                <a:spLocks noChangeShapeType="1"/>
              </p:cNvSpPr>
              <p:nvPr/>
            </p:nvSpPr>
            <p:spPr bwMode="auto">
              <a:xfrm>
                <a:off x="9550400" y="1672104"/>
                <a:ext cx="101600" cy="30480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9" name="Line 137"/>
              <p:cNvSpPr>
                <a:spLocks noChangeShapeType="1"/>
              </p:cNvSpPr>
              <p:nvPr/>
            </p:nvSpPr>
            <p:spPr bwMode="auto">
              <a:xfrm>
                <a:off x="9347200" y="3094504"/>
                <a:ext cx="203200" cy="101600"/>
              </a:xfrm>
              <a:prstGeom prst="line">
                <a:avLst/>
              </a:prstGeom>
              <a:solidFill>
                <a:srgbClr val="CA813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90" name="Text Box 138"/>
              <p:cNvSpPr txBox="1">
                <a:spLocks noChangeArrowheads="1"/>
              </p:cNvSpPr>
              <p:nvPr/>
            </p:nvSpPr>
            <p:spPr bwMode="auto">
              <a:xfrm>
                <a:off x="9753599" y="3399304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MD</a:t>
                </a:r>
              </a:p>
            </p:txBody>
          </p:sp>
          <p:sp>
            <p:nvSpPr>
              <p:cNvPr id="391" name="Line 139"/>
              <p:cNvSpPr>
                <a:spLocks noChangeShapeType="1"/>
              </p:cNvSpPr>
              <p:nvPr/>
            </p:nvSpPr>
            <p:spPr bwMode="auto">
              <a:xfrm>
                <a:off x="9448800" y="3297704"/>
                <a:ext cx="406400" cy="10160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92" name="Line 140"/>
              <p:cNvSpPr>
                <a:spLocks noChangeShapeType="1"/>
              </p:cNvSpPr>
              <p:nvPr/>
            </p:nvSpPr>
            <p:spPr bwMode="auto">
              <a:xfrm flipH="1">
                <a:off x="1625600" y="3454337"/>
                <a:ext cx="101600" cy="10160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93" name="Text Box 141"/>
              <p:cNvSpPr txBox="1">
                <a:spLocks noChangeArrowheads="1"/>
              </p:cNvSpPr>
              <p:nvPr/>
            </p:nvSpPr>
            <p:spPr bwMode="auto">
              <a:xfrm>
                <a:off x="8748184" y="415256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SC</a:t>
                </a:r>
              </a:p>
            </p:txBody>
          </p:sp>
          <p:sp>
            <p:nvSpPr>
              <p:cNvPr id="394" name="Text Box 118"/>
              <p:cNvSpPr txBox="1">
                <a:spLocks noChangeArrowheads="1"/>
              </p:cNvSpPr>
              <p:nvPr/>
            </p:nvSpPr>
            <p:spPr bwMode="auto">
              <a:xfrm>
                <a:off x="5892798" y="1875306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ND</a:t>
                </a:r>
              </a:p>
            </p:txBody>
          </p:sp>
          <p:sp>
            <p:nvSpPr>
              <p:cNvPr id="395" name="Text Box 107"/>
              <p:cNvSpPr txBox="1">
                <a:spLocks noChangeArrowheads="1"/>
              </p:cNvSpPr>
              <p:nvPr/>
            </p:nvSpPr>
            <p:spPr bwMode="auto">
              <a:xfrm>
                <a:off x="9448798" y="3399305"/>
                <a:ext cx="241852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DC</a:t>
                </a:r>
              </a:p>
            </p:txBody>
          </p:sp>
          <p:sp>
            <p:nvSpPr>
              <p:cNvPr id="396" name="Line 137"/>
              <p:cNvSpPr>
                <a:spLocks noChangeShapeType="1"/>
              </p:cNvSpPr>
              <p:nvPr/>
            </p:nvSpPr>
            <p:spPr bwMode="auto">
              <a:xfrm>
                <a:off x="9144000" y="3196104"/>
                <a:ext cx="304800" cy="304800"/>
              </a:xfrm>
              <a:prstGeom prst="line">
                <a:avLst/>
              </a:prstGeom>
              <a:solidFill>
                <a:srgbClr val="FFC000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97" name="Text Box 106"/>
              <p:cNvSpPr txBox="1">
                <a:spLocks noChangeArrowheads="1"/>
              </p:cNvSpPr>
              <p:nvPr/>
            </p:nvSpPr>
            <p:spPr bwMode="auto">
              <a:xfrm>
                <a:off x="9755604" y="2797550"/>
                <a:ext cx="393730" cy="159824"/>
              </a:xfrm>
              <a:prstGeom prst="rect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 wrap="square" lIns="0" tIns="0" rIns="0" bIns="0">
                <a:spAutoFit/>
              </a:bodyPr>
              <a:lstStyle>
                <a:defPPr>
                  <a:defRPr lang="en-US"/>
                </a:defPPr>
                <a:lvl1pPr marR="0" lvl="0" indent="0" algn="ctr" fontAlgn="auto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67" b="1" i="0" u="none" strike="noStrike" kern="0" cap="none" spc="0" normalizeH="0" baseline="0">
                    <a:ln>
                      <a:noFill/>
                    </a:ln>
                    <a:solidFill>
                      <a:srgbClr val="0039A6"/>
                    </a:solidFill>
                    <a:effectLst/>
                    <a:uLnTx/>
                    <a:uFillTx/>
                    <a:latin typeface="Arial" charset="0"/>
                    <a:cs typeface="Arial" charset="0"/>
                  </a:defRPr>
                </a:lvl1pPr>
              </a:lstStyle>
              <a:p>
                <a:r>
                  <a:rPr lang="en-US" dirty="0"/>
                  <a:t>NYC</a:t>
                </a:r>
              </a:p>
            </p:txBody>
          </p:sp>
          <p:sp>
            <p:nvSpPr>
              <p:cNvPr id="398" name="Line 137"/>
              <p:cNvSpPr>
                <a:spLocks noChangeShapeType="1"/>
              </p:cNvSpPr>
              <p:nvPr/>
            </p:nvSpPr>
            <p:spPr bwMode="auto">
              <a:xfrm>
                <a:off x="9550400" y="2688104"/>
                <a:ext cx="203200" cy="101600"/>
              </a:xfrm>
              <a:prstGeom prst="line">
                <a:avLst/>
              </a:prstGeom>
              <a:gradFill rotWithShape="1">
                <a:gsLst>
                  <a:gs pos="0">
                    <a:srgbClr val="5B8F22">
                      <a:tint val="50000"/>
                      <a:satMod val="300000"/>
                    </a:srgbClr>
                  </a:gs>
                  <a:gs pos="35000">
                    <a:srgbClr val="5B8F22">
                      <a:tint val="37000"/>
                      <a:satMod val="300000"/>
                    </a:srgbClr>
                  </a:gs>
                  <a:gs pos="100000">
                    <a:srgbClr val="5B8F22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" cap="flat" cmpd="sng" algn="ctr">
                <a:solidFill>
                  <a:srgbClr val="4B4B4B"/>
                </a:solidFill>
                <a:prstDash val="solid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39A6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99" name="Oval 465"/>
              <p:cNvSpPr/>
              <p:nvPr/>
            </p:nvSpPr>
            <p:spPr>
              <a:xfrm>
                <a:off x="9093200" y="3149537"/>
                <a:ext cx="101600" cy="101600"/>
              </a:xfrm>
              <a:prstGeom prst="ellipse">
                <a:avLst/>
              </a:pr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400" name="Oval 472"/>
              <p:cNvSpPr/>
              <p:nvPr/>
            </p:nvSpPr>
            <p:spPr>
              <a:xfrm>
                <a:off x="9469643" y="2628189"/>
                <a:ext cx="101600" cy="101600"/>
              </a:xfrm>
              <a:prstGeom prst="ellipse">
                <a:avLst/>
              </a:prstGeom>
              <a:solidFill>
                <a:srgbClr val="2929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defTabSz="1462966"/>
                <a:endParaRPr lang="en-US" sz="1067" u="dottedHeavy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1" name="Freeform 69"/>
              <p:cNvSpPr>
                <a:spLocks/>
              </p:cNvSpPr>
              <p:nvPr/>
            </p:nvSpPr>
            <p:spPr bwMode="auto">
              <a:xfrm>
                <a:off x="10363200" y="4763004"/>
                <a:ext cx="508000" cy="201084"/>
              </a:xfrm>
              <a:custGeom>
                <a:avLst/>
                <a:gdLst>
                  <a:gd name="T0" fmla="*/ 2147483647 w 337"/>
                  <a:gd name="T1" fmla="*/ 2147483647 h 149"/>
                  <a:gd name="T2" fmla="*/ 2147483647 w 337"/>
                  <a:gd name="T3" fmla="*/ 2147483647 h 149"/>
                  <a:gd name="T4" fmla="*/ 2147483647 w 337"/>
                  <a:gd name="T5" fmla="*/ 2147483647 h 149"/>
                  <a:gd name="T6" fmla="*/ 2147483647 w 337"/>
                  <a:gd name="T7" fmla="*/ 2147483647 h 149"/>
                  <a:gd name="T8" fmla="*/ 2147483647 w 337"/>
                  <a:gd name="T9" fmla="*/ 2147483647 h 149"/>
                  <a:gd name="T10" fmla="*/ 2147483647 w 337"/>
                  <a:gd name="T11" fmla="*/ 2147483647 h 149"/>
                  <a:gd name="T12" fmla="*/ 0 w 337"/>
                  <a:gd name="T13" fmla="*/ 2147483647 h 149"/>
                  <a:gd name="T14" fmla="*/ 2147483647 w 337"/>
                  <a:gd name="T15" fmla="*/ 2147483647 h 149"/>
                  <a:gd name="T16" fmla="*/ 2147483647 w 337"/>
                  <a:gd name="T17" fmla="*/ 2147483647 h 149"/>
                  <a:gd name="T18" fmla="*/ 2147483647 w 337"/>
                  <a:gd name="T19" fmla="*/ 2147483647 h 149"/>
                  <a:gd name="T20" fmla="*/ 2147483647 w 337"/>
                  <a:gd name="T21" fmla="*/ 2147483647 h 149"/>
                  <a:gd name="T22" fmla="*/ 2147483647 w 337"/>
                  <a:gd name="T23" fmla="*/ 2147483647 h 149"/>
                  <a:gd name="T24" fmla="*/ 2147483647 w 337"/>
                  <a:gd name="T25" fmla="*/ 2147483647 h 149"/>
                  <a:gd name="T26" fmla="*/ 2147483647 w 337"/>
                  <a:gd name="T27" fmla="*/ 2147483647 h 149"/>
                  <a:gd name="T28" fmla="*/ 2147483647 w 337"/>
                  <a:gd name="T29" fmla="*/ 2147483647 h 149"/>
                  <a:gd name="T30" fmla="*/ 2147483647 w 337"/>
                  <a:gd name="T31" fmla="*/ 2147483647 h 149"/>
                  <a:gd name="T32" fmla="*/ 2147483647 w 337"/>
                  <a:gd name="T33" fmla="*/ 2147483647 h 149"/>
                  <a:gd name="T34" fmla="*/ 2147483647 w 337"/>
                  <a:gd name="T35" fmla="*/ 2147483647 h 149"/>
                  <a:gd name="T36" fmla="*/ 2147483647 w 337"/>
                  <a:gd name="T37" fmla="*/ 2147483647 h 149"/>
                  <a:gd name="T38" fmla="*/ 2147483647 w 337"/>
                  <a:gd name="T39" fmla="*/ 2147483647 h 149"/>
                  <a:gd name="T40" fmla="*/ 2147483647 w 337"/>
                  <a:gd name="T41" fmla="*/ 2147483647 h 149"/>
                  <a:gd name="T42" fmla="*/ 2147483647 w 337"/>
                  <a:gd name="T43" fmla="*/ 2147483647 h 149"/>
                  <a:gd name="T44" fmla="*/ 2147483647 w 337"/>
                  <a:gd name="T45" fmla="*/ 2147483647 h 149"/>
                  <a:gd name="T46" fmla="*/ 2147483647 w 337"/>
                  <a:gd name="T47" fmla="*/ 2147483647 h 14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7"/>
                  <a:gd name="T73" fmla="*/ 0 h 149"/>
                  <a:gd name="T74" fmla="*/ 337 w 337"/>
                  <a:gd name="T75" fmla="*/ 149 h 14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7" h="149">
                    <a:moveTo>
                      <a:pt x="174" y="12"/>
                    </a:moveTo>
                    <a:cubicBezTo>
                      <a:pt x="162" y="8"/>
                      <a:pt x="149" y="9"/>
                      <a:pt x="136" y="6"/>
                    </a:cubicBezTo>
                    <a:cubicBezTo>
                      <a:pt x="112" y="8"/>
                      <a:pt x="112" y="12"/>
                      <a:pt x="86" y="10"/>
                    </a:cubicBezTo>
                    <a:cubicBezTo>
                      <a:pt x="75" y="6"/>
                      <a:pt x="86" y="10"/>
                      <a:pt x="70" y="6"/>
                    </a:cubicBezTo>
                    <a:cubicBezTo>
                      <a:pt x="65" y="5"/>
                      <a:pt x="54" y="2"/>
                      <a:pt x="54" y="2"/>
                    </a:cubicBezTo>
                    <a:cubicBezTo>
                      <a:pt x="40" y="3"/>
                      <a:pt x="25" y="0"/>
                      <a:pt x="12" y="4"/>
                    </a:cubicBezTo>
                    <a:cubicBezTo>
                      <a:pt x="5" y="6"/>
                      <a:pt x="0" y="22"/>
                      <a:pt x="0" y="22"/>
                    </a:cubicBezTo>
                    <a:cubicBezTo>
                      <a:pt x="2" y="38"/>
                      <a:pt x="4" y="39"/>
                      <a:pt x="8" y="52"/>
                    </a:cubicBezTo>
                    <a:cubicBezTo>
                      <a:pt x="7" y="67"/>
                      <a:pt x="5" y="75"/>
                      <a:pt x="2" y="88"/>
                    </a:cubicBezTo>
                    <a:cubicBezTo>
                      <a:pt x="5" y="133"/>
                      <a:pt x="16" y="142"/>
                      <a:pt x="62" y="146"/>
                    </a:cubicBezTo>
                    <a:cubicBezTo>
                      <a:pt x="71" y="149"/>
                      <a:pt x="79" y="145"/>
                      <a:pt x="88" y="142"/>
                    </a:cubicBezTo>
                    <a:cubicBezTo>
                      <a:pt x="94" y="140"/>
                      <a:pt x="106" y="136"/>
                      <a:pt x="106" y="136"/>
                    </a:cubicBezTo>
                    <a:cubicBezTo>
                      <a:pt x="116" y="120"/>
                      <a:pt x="136" y="131"/>
                      <a:pt x="152" y="126"/>
                    </a:cubicBezTo>
                    <a:cubicBezTo>
                      <a:pt x="180" y="127"/>
                      <a:pt x="197" y="130"/>
                      <a:pt x="222" y="134"/>
                    </a:cubicBezTo>
                    <a:cubicBezTo>
                      <a:pt x="243" y="141"/>
                      <a:pt x="261" y="137"/>
                      <a:pt x="284" y="136"/>
                    </a:cubicBezTo>
                    <a:cubicBezTo>
                      <a:pt x="293" y="130"/>
                      <a:pt x="291" y="120"/>
                      <a:pt x="300" y="114"/>
                    </a:cubicBezTo>
                    <a:cubicBezTo>
                      <a:pt x="306" y="110"/>
                      <a:pt x="318" y="104"/>
                      <a:pt x="318" y="104"/>
                    </a:cubicBezTo>
                    <a:cubicBezTo>
                      <a:pt x="322" y="98"/>
                      <a:pt x="330" y="86"/>
                      <a:pt x="330" y="86"/>
                    </a:cubicBezTo>
                    <a:cubicBezTo>
                      <a:pt x="334" y="70"/>
                      <a:pt x="337" y="63"/>
                      <a:pt x="330" y="42"/>
                    </a:cubicBezTo>
                    <a:cubicBezTo>
                      <a:pt x="329" y="37"/>
                      <a:pt x="322" y="37"/>
                      <a:pt x="318" y="34"/>
                    </a:cubicBezTo>
                    <a:cubicBezTo>
                      <a:pt x="302" y="23"/>
                      <a:pt x="273" y="21"/>
                      <a:pt x="254" y="16"/>
                    </a:cubicBezTo>
                    <a:cubicBezTo>
                      <a:pt x="245" y="14"/>
                      <a:pt x="237" y="11"/>
                      <a:pt x="228" y="8"/>
                    </a:cubicBezTo>
                    <a:cubicBezTo>
                      <a:pt x="220" y="5"/>
                      <a:pt x="204" y="4"/>
                      <a:pt x="204" y="4"/>
                    </a:cubicBezTo>
                    <a:cubicBezTo>
                      <a:pt x="186" y="5"/>
                      <a:pt x="166" y="12"/>
                      <a:pt x="148" y="12"/>
                    </a:cubicBezTo>
                  </a:path>
                </a:pathLst>
              </a:custGeom>
              <a:solidFill>
                <a:sysClr val="window" lastClr="FFFFFF"/>
              </a:solidFill>
              <a:ln w="3175">
                <a:solidFill>
                  <a:srgbClr val="4B4B4B"/>
                </a:solidFill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67" b="0" i="0" u="dottedHeavy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3" name="Rectangle 2"/>
            <p:cNvSpPr/>
            <p:nvPr/>
          </p:nvSpPr>
          <p:spPr>
            <a:xfrm>
              <a:off x="958895" y="5500743"/>
              <a:ext cx="514721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Piloting             	Total of  4 (states)</a:t>
              </a:r>
            </a:p>
          </p:txBody>
        </p:sp>
        <p:sp>
          <p:nvSpPr>
            <p:cNvPr id="150" name="Rectangle 144"/>
            <p:cNvSpPr>
              <a:spLocks noChangeArrowheads="1"/>
            </p:cNvSpPr>
            <p:nvPr/>
          </p:nvSpPr>
          <p:spPr bwMode="auto">
            <a:xfrm>
              <a:off x="529084" y="5610329"/>
              <a:ext cx="386601" cy="131168"/>
            </a:xfrm>
            <a:prstGeom prst="rect">
              <a:avLst/>
            </a:prstGeom>
            <a:solidFill>
              <a:srgbClr val="7030A0"/>
            </a:solidFill>
            <a:ln w="3175">
              <a:solidFill>
                <a:srgbClr val="4B4B4B"/>
              </a:solidFill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67" b="0" i="0" u="dottedHeavy" strike="noStrike" kern="0" cap="none" spc="0" normalizeH="0" baseline="0" noProof="0" dirty="0">
                <a:ln>
                  <a:noFill/>
                </a:ln>
                <a:solidFill>
                  <a:srgbClr val="0039A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852219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" name="OTLSHAPE_TB_00000000000000000000000000000000_LeftEndCaps" hidden="1"/>
          <p:cNvSpPr txBox="1"/>
          <p:nvPr>
            <p:custDataLst>
              <p:tags r:id="rId2"/>
            </p:custDataLst>
          </p:nvPr>
        </p:nvSpPr>
        <p:spPr>
          <a:xfrm>
            <a:off x="254000" y="6732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2017</a:t>
            </a:r>
          </a:p>
        </p:txBody>
      </p:sp>
      <p:cxnSp>
        <p:nvCxnSpPr>
          <p:cNvPr id="2162" name="OTLSHAPE_TB_00000000000000000000000000000000_Separator1"/>
          <p:cNvCxnSpPr/>
          <p:nvPr>
            <p:custDataLst>
              <p:tags r:id="rId3"/>
            </p:custDataLst>
          </p:nvPr>
        </p:nvCxnSpPr>
        <p:spPr>
          <a:xfrm>
            <a:off x="1859627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4" name="OTLSHAPE_TB_00000000000000000000000000000000_Separator2"/>
          <p:cNvCxnSpPr/>
          <p:nvPr>
            <p:custDataLst>
              <p:tags r:id="rId4"/>
            </p:custDataLst>
          </p:nvPr>
        </p:nvCxnSpPr>
        <p:spPr>
          <a:xfrm>
            <a:off x="2723624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6" name="OTLSHAPE_TB_00000000000000000000000000000000_Separator3"/>
          <p:cNvCxnSpPr/>
          <p:nvPr>
            <p:custDataLst>
              <p:tags r:id="rId5"/>
            </p:custDataLst>
          </p:nvPr>
        </p:nvCxnSpPr>
        <p:spPr>
          <a:xfrm>
            <a:off x="3545815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8" name="OTLSHAPE_TB_00000000000000000000000000000000_Separator4"/>
          <p:cNvCxnSpPr/>
          <p:nvPr>
            <p:custDataLst>
              <p:tags r:id="rId6"/>
            </p:custDataLst>
          </p:nvPr>
        </p:nvCxnSpPr>
        <p:spPr>
          <a:xfrm>
            <a:off x="4395877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0" name="OTLSHAPE_TB_00000000000000000000000000000000_Separator5"/>
          <p:cNvCxnSpPr/>
          <p:nvPr>
            <p:custDataLst>
              <p:tags r:id="rId7"/>
            </p:custDataLst>
          </p:nvPr>
        </p:nvCxnSpPr>
        <p:spPr>
          <a:xfrm>
            <a:off x="5245938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2" name="OTLSHAPE_TB_00000000000000000000000000000000_Separator6"/>
          <p:cNvCxnSpPr/>
          <p:nvPr>
            <p:custDataLst>
              <p:tags r:id="rId8"/>
            </p:custDataLst>
          </p:nvPr>
        </p:nvCxnSpPr>
        <p:spPr>
          <a:xfrm>
            <a:off x="6096000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4" name="OTLSHAPE_TB_00000000000000000000000000000000_Separator7"/>
          <p:cNvCxnSpPr/>
          <p:nvPr>
            <p:custDataLst>
              <p:tags r:id="rId9"/>
            </p:custDataLst>
          </p:nvPr>
        </p:nvCxnSpPr>
        <p:spPr>
          <a:xfrm>
            <a:off x="6946061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6" name="OTLSHAPE_TB_00000000000000000000000000000000_Separator8"/>
          <p:cNvCxnSpPr/>
          <p:nvPr>
            <p:custDataLst>
              <p:tags r:id="rId10"/>
            </p:custDataLst>
          </p:nvPr>
        </p:nvCxnSpPr>
        <p:spPr>
          <a:xfrm>
            <a:off x="7810059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8" name="OTLSHAPE_TB_00000000000000000000000000000000_Separator9"/>
          <p:cNvCxnSpPr/>
          <p:nvPr>
            <p:custDataLst>
              <p:tags r:id="rId11"/>
            </p:custDataLst>
          </p:nvPr>
        </p:nvCxnSpPr>
        <p:spPr>
          <a:xfrm>
            <a:off x="8632250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0" name="OTLSHAPE_TB_00000000000000000000000000000000_Separator10"/>
          <p:cNvCxnSpPr/>
          <p:nvPr>
            <p:custDataLst>
              <p:tags r:id="rId12"/>
            </p:custDataLst>
          </p:nvPr>
        </p:nvCxnSpPr>
        <p:spPr>
          <a:xfrm>
            <a:off x="9482311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2" name="OTLSHAPE_TB_00000000000000000000000000000000_Separator11"/>
          <p:cNvCxnSpPr/>
          <p:nvPr>
            <p:custDataLst>
              <p:tags r:id="rId13"/>
            </p:custDataLst>
          </p:nvPr>
        </p:nvCxnSpPr>
        <p:spPr>
          <a:xfrm>
            <a:off x="10332373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5" name="OTLSHAPE_T_590bbf8780604149bf99e148daf36af4_ShapePercentage" hidden="1"/>
          <p:cNvSpPr/>
          <p:nvPr>
            <p:custDataLst>
              <p:tags r:id="rId14"/>
            </p:custDataLst>
          </p:nvPr>
        </p:nvSpPr>
        <p:spPr>
          <a:xfrm>
            <a:off x="1246468" y="151955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86" name="OTLSHAPE_T_590bbf8780604149bf99e148daf36af4_Duration" hidden="1"/>
          <p:cNvSpPr txBox="1"/>
          <p:nvPr>
            <p:custDataLst>
              <p:tags r:id="rId15"/>
            </p:custDataLst>
          </p:nvPr>
        </p:nvSpPr>
        <p:spPr>
          <a:xfrm>
            <a:off x="0" y="151955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89 days</a:t>
            </a:r>
          </a:p>
        </p:txBody>
      </p:sp>
      <p:sp>
        <p:nvSpPr>
          <p:cNvPr id="2187" name="OTLSHAPE_T_590bbf8780604149bf99e148daf36af4_TextPercentage" hidden="1"/>
          <p:cNvSpPr txBox="1"/>
          <p:nvPr>
            <p:custDataLst>
              <p:tags r:id="rId16"/>
            </p:custDataLst>
          </p:nvPr>
        </p:nvSpPr>
        <p:spPr>
          <a:xfrm>
            <a:off x="0" y="16745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188" name="OTLSHAPE_T_590bbf8780604149bf99e148daf36af4_JoinedDate" hidden="1"/>
          <p:cNvSpPr txBox="1"/>
          <p:nvPr>
            <p:custDataLst>
              <p:tags r:id="rId17"/>
            </p:custDataLst>
          </p:nvPr>
        </p:nvSpPr>
        <p:spPr>
          <a:xfrm>
            <a:off x="0" y="16745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193" name="OTLSHAPE_T_226f2f052a4b49cbbc1efc49839f4d3e_ShapePercentage" hidden="1"/>
          <p:cNvSpPr/>
          <p:nvPr>
            <p:custDataLst>
              <p:tags r:id="rId18"/>
            </p:custDataLst>
          </p:nvPr>
        </p:nvSpPr>
        <p:spPr>
          <a:xfrm>
            <a:off x="1246468" y="186172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94" name="OTLSHAPE_T_226f2f052a4b49cbbc1efc49839f4d3e_Duration" hidden="1"/>
          <p:cNvSpPr txBox="1"/>
          <p:nvPr>
            <p:custDataLst>
              <p:tags r:id="rId19"/>
            </p:custDataLst>
          </p:nvPr>
        </p:nvSpPr>
        <p:spPr>
          <a:xfrm>
            <a:off x="0" y="186172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89 days</a:t>
            </a:r>
          </a:p>
        </p:txBody>
      </p:sp>
      <p:sp>
        <p:nvSpPr>
          <p:cNvPr id="2195" name="OTLSHAPE_T_226f2f052a4b49cbbc1efc49839f4d3e_TextPercentage" hidden="1"/>
          <p:cNvSpPr txBox="1"/>
          <p:nvPr>
            <p:custDataLst>
              <p:tags r:id="rId20"/>
            </p:custDataLst>
          </p:nvPr>
        </p:nvSpPr>
        <p:spPr>
          <a:xfrm>
            <a:off x="0" y="201674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196" name="OTLSHAPE_T_226f2f052a4b49cbbc1efc49839f4d3e_JoinedDate" hidden="1"/>
          <p:cNvSpPr txBox="1"/>
          <p:nvPr>
            <p:custDataLst>
              <p:tags r:id="rId21"/>
            </p:custDataLst>
          </p:nvPr>
        </p:nvSpPr>
        <p:spPr>
          <a:xfrm>
            <a:off x="0" y="201674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01" name="OTLSHAPE_T_e4fd3ae066c147dba1b796a466eaabf1_ShapePercentage" hidden="1"/>
          <p:cNvSpPr/>
          <p:nvPr>
            <p:custDataLst>
              <p:tags r:id="rId22"/>
            </p:custDataLst>
          </p:nvPr>
        </p:nvSpPr>
        <p:spPr>
          <a:xfrm>
            <a:off x="1246468" y="220388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2" name="OTLSHAPE_T_e4fd3ae066c147dba1b796a466eaabf1_Duration" hidden="1"/>
          <p:cNvSpPr txBox="1"/>
          <p:nvPr>
            <p:custDataLst>
              <p:tags r:id="rId23"/>
            </p:custDataLst>
          </p:nvPr>
        </p:nvSpPr>
        <p:spPr>
          <a:xfrm>
            <a:off x="0" y="2203887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159 days</a:t>
            </a:r>
          </a:p>
        </p:txBody>
      </p:sp>
      <p:sp>
        <p:nvSpPr>
          <p:cNvPr id="2203" name="OTLSHAPE_T_e4fd3ae066c147dba1b796a466eaabf1_TextPercentage" hidden="1"/>
          <p:cNvSpPr txBox="1"/>
          <p:nvPr>
            <p:custDataLst>
              <p:tags r:id="rId24"/>
            </p:custDataLst>
          </p:nvPr>
        </p:nvSpPr>
        <p:spPr>
          <a:xfrm>
            <a:off x="0" y="23589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04" name="OTLSHAPE_T_e4fd3ae066c147dba1b796a466eaabf1_JoinedDate" hidden="1"/>
          <p:cNvSpPr txBox="1"/>
          <p:nvPr>
            <p:custDataLst>
              <p:tags r:id="rId25"/>
            </p:custDataLst>
          </p:nvPr>
        </p:nvSpPr>
        <p:spPr>
          <a:xfrm>
            <a:off x="0" y="23589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09" name="OTLSHAPE_T_b242ef8825584e75b42fa66aeb5f1d27_ShapePercentage" hidden="1"/>
          <p:cNvSpPr/>
          <p:nvPr>
            <p:custDataLst>
              <p:tags r:id="rId26"/>
            </p:custDataLst>
          </p:nvPr>
        </p:nvSpPr>
        <p:spPr>
          <a:xfrm>
            <a:off x="1246468" y="254605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10" name="OTLSHAPE_T_b242ef8825584e75b42fa66aeb5f1d27_Duration" hidden="1"/>
          <p:cNvSpPr txBox="1"/>
          <p:nvPr>
            <p:custDataLst>
              <p:tags r:id="rId27"/>
            </p:custDataLst>
          </p:nvPr>
        </p:nvSpPr>
        <p:spPr>
          <a:xfrm>
            <a:off x="0" y="2546053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158 days</a:t>
            </a:r>
          </a:p>
        </p:txBody>
      </p:sp>
      <p:sp>
        <p:nvSpPr>
          <p:cNvPr id="2211" name="OTLSHAPE_T_b242ef8825584e75b42fa66aeb5f1d27_TextPercentage" hidden="1"/>
          <p:cNvSpPr txBox="1"/>
          <p:nvPr>
            <p:custDataLst>
              <p:tags r:id="rId28"/>
            </p:custDataLst>
          </p:nvPr>
        </p:nvSpPr>
        <p:spPr>
          <a:xfrm>
            <a:off x="0" y="270107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12" name="OTLSHAPE_T_b242ef8825584e75b42fa66aeb5f1d27_JoinedDate" hidden="1"/>
          <p:cNvSpPr txBox="1"/>
          <p:nvPr>
            <p:custDataLst>
              <p:tags r:id="rId29"/>
            </p:custDataLst>
          </p:nvPr>
        </p:nvSpPr>
        <p:spPr>
          <a:xfrm>
            <a:off x="0" y="270107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17" name="OTLSHAPE_T_311e97b603ea44a6b1cca7d42b71f6e9_ShapePercentage" hidden="1"/>
          <p:cNvSpPr/>
          <p:nvPr>
            <p:custDataLst>
              <p:tags r:id="rId30"/>
            </p:custDataLst>
          </p:nvPr>
        </p:nvSpPr>
        <p:spPr>
          <a:xfrm>
            <a:off x="1246468" y="288821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18" name="OTLSHAPE_T_311e97b603ea44a6b1cca7d42b71f6e9_Duration" hidden="1"/>
          <p:cNvSpPr txBox="1"/>
          <p:nvPr>
            <p:custDataLst>
              <p:tags r:id="rId31"/>
            </p:custDataLst>
          </p:nvPr>
        </p:nvSpPr>
        <p:spPr>
          <a:xfrm>
            <a:off x="0" y="2888219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175 days</a:t>
            </a:r>
          </a:p>
        </p:txBody>
      </p:sp>
      <p:sp>
        <p:nvSpPr>
          <p:cNvPr id="2219" name="OTLSHAPE_T_311e97b603ea44a6b1cca7d42b71f6e9_TextPercentage" hidden="1"/>
          <p:cNvSpPr txBox="1"/>
          <p:nvPr>
            <p:custDataLst>
              <p:tags r:id="rId32"/>
            </p:custDataLst>
          </p:nvPr>
        </p:nvSpPr>
        <p:spPr>
          <a:xfrm>
            <a:off x="0" y="304324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20" name="OTLSHAPE_T_311e97b603ea44a6b1cca7d42b71f6e9_JoinedDate" hidden="1"/>
          <p:cNvSpPr txBox="1"/>
          <p:nvPr>
            <p:custDataLst>
              <p:tags r:id="rId33"/>
            </p:custDataLst>
          </p:nvPr>
        </p:nvSpPr>
        <p:spPr>
          <a:xfrm>
            <a:off x="0" y="304324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25" name="OTLSHAPE_T_6eab57531e954281aa5808f1b3b9139b_ShapePercentage" hidden="1"/>
          <p:cNvSpPr/>
          <p:nvPr>
            <p:custDataLst>
              <p:tags r:id="rId34"/>
            </p:custDataLst>
          </p:nvPr>
        </p:nvSpPr>
        <p:spPr>
          <a:xfrm>
            <a:off x="1246468" y="323038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6" name="OTLSHAPE_T_6eab57531e954281aa5808f1b3b9139b_Duration" hidden="1"/>
          <p:cNvSpPr txBox="1"/>
          <p:nvPr>
            <p:custDataLst>
              <p:tags r:id="rId35"/>
            </p:custDataLst>
          </p:nvPr>
        </p:nvSpPr>
        <p:spPr>
          <a:xfrm>
            <a:off x="0" y="323038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208 days</a:t>
            </a:r>
          </a:p>
        </p:txBody>
      </p:sp>
      <p:sp>
        <p:nvSpPr>
          <p:cNvPr id="2227" name="OTLSHAPE_T_6eab57531e954281aa5808f1b3b9139b_TextPercentage" hidden="1"/>
          <p:cNvSpPr txBox="1"/>
          <p:nvPr>
            <p:custDataLst>
              <p:tags r:id="rId36"/>
            </p:custDataLst>
          </p:nvPr>
        </p:nvSpPr>
        <p:spPr>
          <a:xfrm>
            <a:off x="0" y="33854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28" name="OTLSHAPE_T_6eab57531e954281aa5808f1b3b9139b_JoinedDate" hidden="1"/>
          <p:cNvSpPr txBox="1"/>
          <p:nvPr>
            <p:custDataLst>
              <p:tags r:id="rId37"/>
            </p:custDataLst>
          </p:nvPr>
        </p:nvSpPr>
        <p:spPr>
          <a:xfrm>
            <a:off x="0" y="33854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33" name="OTLSHAPE_T_dc450f0972594db5b1cf892f13f19732_ShapePercentage" hidden="1"/>
          <p:cNvSpPr/>
          <p:nvPr>
            <p:custDataLst>
              <p:tags r:id="rId38"/>
            </p:custDataLst>
          </p:nvPr>
        </p:nvSpPr>
        <p:spPr>
          <a:xfrm>
            <a:off x="1246468" y="357255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34" name="OTLSHAPE_T_dc450f0972594db5b1cf892f13f19732_Duration" hidden="1"/>
          <p:cNvSpPr txBox="1"/>
          <p:nvPr>
            <p:custDataLst>
              <p:tags r:id="rId39"/>
            </p:custDataLst>
          </p:nvPr>
        </p:nvSpPr>
        <p:spPr>
          <a:xfrm>
            <a:off x="0" y="3572551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269 days</a:t>
            </a:r>
          </a:p>
        </p:txBody>
      </p:sp>
      <p:sp>
        <p:nvSpPr>
          <p:cNvPr id="2235" name="OTLSHAPE_T_dc450f0972594db5b1cf892f13f19732_TextPercentage" hidden="1"/>
          <p:cNvSpPr txBox="1"/>
          <p:nvPr>
            <p:custDataLst>
              <p:tags r:id="rId40"/>
            </p:custDataLst>
          </p:nvPr>
        </p:nvSpPr>
        <p:spPr>
          <a:xfrm>
            <a:off x="0" y="372757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36" name="OTLSHAPE_T_dc450f0972594db5b1cf892f13f19732_JoinedDate" hidden="1"/>
          <p:cNvSpPr txBox="1"/>
          <p:nvPr>
            <p:custDataLst>
              <p:tags r:id="rId41"/>
            </p:custDataLst>
          </p:nvPr>
        </p:nvSpPr>
        <p:spPr>
          <a:xfrm>
            <a:off x="0" y="372757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41" name="OTLSHAPE_T_1603cf796bcf4a99a08e9a936ee3100a_ShapePercentage" hidden="1"/>
          <p:cNvSpPr/>
          <p:nvPr>
            <p:custDataLst>
              <p:tags r:id="rId42"/>
            </p:custDataLst>
          </p:nvPr>
        </p:nvSpPr>
        <p:spPr>
          <a:xfrm>
            <a:off x="1246468" y="391471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" name="OTLSHAPE_T_1603cf796bcf4a99a08e9a936ee3100a_Duration" hidden="1"/>
          <p:cNvSpPr txBox="1"/>
          <p:nvPr>
            <p:custDataLst>
              <p:tags r:id="rId43"/>
            </p:custDataLst>
          </p:nvPr>
        </p:nvSpPr>
        <p:spPr>
          <a:xfrm>
            <a:off x="0" y="3914717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286 days</a:t>
            </a:r>
          </a:p>
        </p:txBody>
      </p:sp>
      <p:sp>
        <p:nvSpPr>
          <p:cNvPr id="2243" name="OTLSHAPE_T_1603cf796bcf4a99a08e9a936ee3100a_TextPercentage" hidden="1"/>
          <p:cNvSpPr txBox="1"/>
          <p:nvPr>
            <p:custDataLst>
              <p:tags r:id="rId44"/>
            </p:custDataLst>
          </p:nvPr>
        </p:nvSpPr>
        <p:spPr>
          <a:xfrm>
            <a:off x="0" y="406974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44" name="OTLSHAPE_T_1603cf796bcf4a99a08e9a936ee3100a_JoinedDate" hidden="1"/>
          <p:cNvSpPr txBox="1"/>
          <p:nvPr>
            <p:custDataLst>
              <p:tags r:id="rId45"/>
            </p:custDataLst>
          </p:nvPr>
        </p:nvSpPr>
        <p:spPr>
          <a:xfrm>
            <a:off x="0" y="406974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49" name="OTLSHAPE_T_c55e94c5e22c4998ac839a8cb6e8281d_ShapePercentage" hidden="1"/>
          <p:cNvSpPr/>
          <p:nvPr>
            <p:custDataLst>
              <p:tags r:id="rId46"/>
            </p:custDataLst>
          </p:nvPr>
        </p:nvSpPr>
        <p:spPr>
          <a:xfrm>
            <a:off x="1246468" y="425688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50" name="OTLSHAPE_T_c55e94c5e22c4998ac839a8cb6e8281d_Duration" hidden="1"/>
          <p:cNvSpPr txBox="1"/>
          <p:nvPr>
            <p:custDataLst>
              <p:tags r:id="rId47"/>
            </p:custDataLst>
          </p:nvPr>
        </p:nvSpPr>
        <p:spPr>
          <a:xfrm>
            <a:off x="0" y="4256883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293 days</a:t>
            </a:r>
          </a:p>
        </p:txBody>
      </p:sp>
      <p:sp>
        <p:nvSpPr>
          <p:cNvPr id="2251" name="OTLSHAPE_T_c55e94c5e22c4998ac839a8cb6e8281d_TextPercentage" hidden="1"/>
          <p:cNvSpPr txBox="1"/>
          <p:nvPr>
            <p:custDataLst>
              <p:tags r:id="rId48"/>
            </p:custDataLst>
          </p:nvPr>
        </p:nvSpPr>
        <p:spPr>
          <a:xfrm>
            <a:off x="0" y="44119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52" name="OTLSHAPE_T_c55e94c5e22c4998ac839a8cb6e8281d_JoinedDate" hidden="1"/>
          <p:cNvSpPr txBox="1"/>
          <p:nvPr>
            <p:custDataLst>
              <p:tags r:id="rId49"/>
            </p:custDataLst>
          </p:nvPr>
        </p:nvSpPr>
        <p:spPr>
          <a:xfrm>
            <a:off x="0" y="44119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57" name="OTLSHAPE_T_34843f69f9b145f9a7c1592afa95c41d_ShapePercentage" hidden="1"/>
          <p:cNvSpPr/>
          <p:nvPr>
            <p:custDataLst>
              <p:tags r:id="rId50"/>
            </p:custDataLst>
          </p:nvPr>
        </p:nvSpPr>
        <p:spPr>
          <a:xfrm>
            <a:off x="1246468" y="459904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58" name="OTLSHAPE_T_34843f69f9b145f9a7c1592afa95c41d_Duration" hidden="1"/>
          <p:cNvSpPr txBox="1"/>
          <p:nvPr>
            <p:custDataLst>
              <p:tags r:id="rId51"/>
            </p:custDataLst>
          </p:nvPr>
        </p:nvSpPr>
        <p:spPr>
          <a:xfrm>
            <a:off x="0" y="4599049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409 days</a:t>
            </a:r>
          </a:p>
        </p:txBody>
      </p:sp>
      <p:sp>
        <p:nvSpPr>
          <p:cNvPr id="2259" name="OTLSHAPE_T_34843f69f9b145f9a7c1592afa95c41d_TextPercentage" hidden="1"/>
          <p:cNvSpPr txBox="1"/>
          <p:nvPr>
            <p:custDataLst>
              <p:tags r:id="rId52"/>
            </p:custDataLst>
          </p:nvPr>
        </p:nvSpPr>
        <p:spPr>
          <a:xfrm>
            <a:off x="0" y="47540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60" name="OTLSHAPE_T_34843f69f9b145f9a7c1592afa95c41d_JoinedDate" hidden="1"/>
          <p:cNvSpPr txBox="1"/>
          <p:nvPr>
            <p:custDataLst>
              <p:tags r:id="rId53"/>
            </p:custDataLst>
          </p:nvPr>
        </p:nvSpPr>
        <p:spPr>
          <a:xfrm>
            <a:off x="0" y="47540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65" name="OTLSHAPE_T_f003ba7d17d44b8397e556a9b999090b_ShapePercentage" hidden="1"/>
          <p:cNvSpPr/>
          <p:nvPr>
            <p:custDataLst>
              <p:tags r:id="rId54"/>
            </p:custDataLst>
          </p:nvPr>
        </p:nvSpPr>
        <p:spPr>
          <a:xfrm>
            <a:off x="1246468" y="494121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66" name="OTLSHAPE_T_f003ba7d17d44b8397e556a9b999090b_Duration" hidden="1"/>
          <p:cNvSpPr txBox="1"/>
          <p:nvPr>
            <p:custDataLst>
              <p:tags r:id="rId55"/>
            </p:custDataLst>
          </p:nvPr>
        </p:nvSpPr>
        <p:spPr>
          <a:xfrm>
            <a:off x="0" y="494121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439 days</a:t>
            </a:r>
          </a:p>
        </p:txBody>
      </p:sp>
      <p:sp>
        <p:nvSpPr>
          <p:cNvPr id="2267" name="OTLSHAPE_T_f003ba7d17d44b8397e556a9b999090b_TextPercentage" hidden="1"/>
          <p:cNvSpPr txBox="1"/>
          <p:nvPr>
            <p:custDataLst>
              <p:tags r:id="rId56"/>
            </p:custDataLst>
          </p:nvPr>
        </p:nvSpPr>
        <p:spPr>
          <a:xfrm>
            <a:off x="0" y="50962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68" name="OTLSHAPE_T_f003ba7d17d44b8397e556a9b999090b_JoinedDate" hidden="1"/>
          <p:cNvSpPr txBox="1"/>
          <p:nvPr>
            <p:custDataLst>
              <p:tags r:id="rId57"/>
            </p:custDataLst>
          </p:nvPr>
        </p:nvSpPr>
        <p:spPr>
          <a:xfrm>
            <a:off x="0" y="50962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73" name="OTLSHAPE_T_2aed876a52bc43f88442164422980f5c_ShapePercentage" hidden="1"/>
          <p:cNvSpPr/>
          <p:nvPr>
            <p:custDataLst>
              <p:tags r:id="rId58"/>
            </p:custDataLst>
          </p:nvPr>
        </p:nvSpPr>
        <p:spPr>
          <a:xfrm>
            <a:off x="1246468" y="528338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74" name="OTLSHAPE_T_2aed876a52bc43f88442164422980f5c_Duration" hidden="1"/>
          <p:cNvSpPr txBox="1"/>
          <p:nvPr>
            <p:custDataLst>
              <p:tags r:id="rId59"/>
            </p:custDataLst>
          </p:nvPr>
        </p:nvSpPr>
        <p:spPr>
          <a:xfrm>
            <a:off x="0" y="5283381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474 days</a:t>
            </a:r>
          </a:p>
        </p:txBody>
      </p:sp>
      <p:sp>
        <p:nvSpPr>
          <p:cNvPr id="2275" name="OTLSHAPE_T_2aed876a52bc43f88442164422980f5c_TextPercentage" hidden="1"/>
          <p:cNvSpPr txBox="1"/>
          <p:nvPr>
            <p:custDataLst>
              <p:tags r:id="rId60"/>
            </p:custDataLst>
          </p:nvPr>
        </p:nvSpPr>
        <p:spPr>
          <a:xfrm>
            <a:off x="0" y="543840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76" name="OTLSHAPE_T_2aed876a52bc43f88442164422980f5c_JoinedDate" hidden="1"/>
          <p:cNvSpPr txBox="1"/>
          <p:nvPr>
            <p:custDataLst>
              <p:tags r:id="rId61"/>
            </p:custDataLst>
          </p:nvPr>
        </p:nvSpPr>
        <p:spPr>
          <a:xfrm>
            <a:off x="0" y="543840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81" name="OTLSHAPE_T_85d9bc26d88c4733a8fcccfb972fb18e_ShapePercentage" hidden="1"/>
          <p:cNvSpPr/>
          <p:nvPr>
            <p:custDataLst>
              <p:tags r:id="rId62"/>
            </p:custDataLst>
          </p:nvPr>
        </p:nvSpPr>
        <p:spPr>
          <a:xfrm>
            <a:off x="2291626" y="562554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2" name="OTLSHAPE_T_85d9bc26d88c4733a8fcccfb972fb18e_Duration" hidden="1"/>
          <p:cNvSpPr txBox="1"/>
          <p:nvPr>
            <p:custDataLst>
              <p:tags r:id="rId63"/>
            </p:custDataLst>
          </p:nvPr>
        </p:nvSpPr>
        <p:spPr>
          <a:xfrm>
            <a:off x="0" y="5625547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335 days</a:t>
            </a:r>
          </a:p>
        </p:txBody>
      </p:sp>
      <p:sp>
        <p:nvSpPr>
          <p:cNvPr id="2283" name="OTLSHAPE_T_85d9bc26d88c4733a8fcccfb972fb18e_TextPercentage" hidden="1"/>
          <p:cNvSpPr txBox="1"/>
          <p:nvPr>
            <p:custDataLst>
              <p:tags r:id="rId64"/>
            </p:custDataLst>
          </p:nvPr>
        </p:nvSpPr>
        <p:spPr>
          <a:xfrm>
            <a:off x="0" y="578057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84" name="OTLSHAPE_T_85d9bc26d88c4733a8fcccfb972fb18e_JoinedDate" hidden="1"/>
          <p:cNvSpPr txBox="1"/>
          <p:nvPr>
            <p:custDataLst>
              <p:tags r:id="rId65"/>
            </p:custDataLst>
          </p:nvPr>
        </p:nvSpPr>
        <p:spPr>
          <a:xfrm>
            <a:off x="0" y="578057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89" name="OTLSHAPE_T_c8f3135cd5e44c039e62a1dc5bbcd6f4_ShapePercentage" hidden="1"/>
          <p:cNvSpPr/>
          <p:nvPr>
            <p:custDataLst>
              <p:tags r:id="rId66"/>
            </p:custDataLst>
          </p:nvPr>
        </p:nvSpPr>
        <p:spPr>
          <a:xfrm>
            <a:off x="2291626" y="596771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90" name="OTLSHAPE_T_c8f3135cd5e44c039e62a1dc5bbcd6f4_Duration" hidden="1"/>
          <p:cNvSpPr txBox="1"/>
          <p:nvPr>
            <p:custDataLst>
              <p:tags r:id="rId67"/>
            </p:custDataLst>
          </p:nvPr>
        </p:nvSpPr>
        <p:spPr>
          <a:xfrm>
            <a:off x="0" y="5967713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339 days</a:t>
            </a:r>
          </a:p>
        </p:txBody>
      </p:sp>
      <p:sp>
        <p:nvSpPr>
          <p:cNvPr id="2291" name="OTLSHAPE_T_c8f3135cd5e44c039e62a1dc5bbcd6f4_TextPercentage" hidden="1"/>
          <p:cNvSpPr txBox="1"/>
          <p:nvPr>
            <p:custDataLst>
              <p:tags r:id="rId68"/>
            </p:custDataLst>
          </p:nvPr>
        </p:nvSpPr>
        <p:spPr>
          <a:xfrm>
            <a:off x="0" y="61227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92" name="OTLSHAPE_T_c8f3135cd5e44c039e62a1dc5bbcd6f4_JoinedDate" hidden="1"/>
          <p:cNvSpPr txBox="1"/>
          <p:nvPr>
            <p:custDataLst>
              <p:tags r:id="rId69"/>
            </p:custDataLst>
          </p:nvPr>
        </p:nvSpPr>
        <p:spPr>
          <a:xfrm>
            <a:off x="0" y="61227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97" name="OTLSHAPE_T_60f5e6f864ac49d8bd2a47a30a609227_ShapePercentage" hidden="1"/>
          <p:cNvSpPr/>
          <p:nvPr>
            <p:custDataLst>
              <p:tags r:id="rId70"/>
            </p:custDataLst>
          </p:nvPr>
        </p:nvSpPr>
        <p:spPr>
          <a:xfrm>
            <a:off x="3267106" y="630987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98" name="OTLSHAPE_T_60f5e6f864ac49d8bd2a47a30a609227_Duration" hidden="1"/>
          <p:cNvSpPr txBox="1"/>
          <p:nvPr>
            <p:custDataLst>
              <p:tags r:id="rId71"/>
            </p:custDataLst>
          </p:nvPr>
        </p:nvSpPr>
        <p:spPr>
          <a:xfrm>
            <a:off x="0" y="6309879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402 days</a:t>
            </a:r>
          </a:p>
        </p:txBody>
      </p:sp>
      <p:sp>
        <p:nvSpPr>
          <p:cNvPr id="2299" name="OTLSHAPE_T_60f5e6f864ac49d8bd2a47a30a609227_TextPercentage" hidden="1"/>
          <p:cNvSpPr txBox="1"/>
          <p:nvPr>
            <p:custDataLst>
              <p:tags r:id="rId72"/>
            </p:custDataLst>
          </p:nvPr>
        </p:nvSpPr>
        <p:spPr>
          <a:xfrm>
            <a:off x="0" y="646490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300" name="OTLSHAPE_T_60f5e6f864ac49d8bd2a47a30a609227_JoinedDate" hidden="1"/>
          <p:cNvSpPr txBox="1"/>
          <p:nvPr>
            <p:custDataLst>
              <p:tags r:id="rId73"/>
            </p:custDataLst>
          </p:nvPr>
        </p:nvSpPr>
        <p:spPr>
          <a:xfrm>
            <a:off x="0" y="646490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549150" y="1261228"/>
            <a:ext cx="4652613" cy="153888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Anticipated NMI MMG Implementation Timeline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Pilot Test-Ready Guide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Ready to Accept Case Notifications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Diamond 129"/>
          <p:cNvSpPr/>
          <p:nvPr/>
        </p:nvSpPr>
        <p:spPr>
          <a:xfrm>
            <a:off x="7604771" y="1795981"/>
            <a:ext cx="225779" cy="306307"/>
          </a:xfrm>
          <a:prstGeom prst="diamond">
            <a:avLst/>
          </a:prstGeom>
          <a:solidFill>
            <a:srgbClr val="CC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2" name="Diamond 131"/>
          <p:cNvSpPr/>
          <p:nvPr/>
        </p:nvSpPr>
        <p:spPr>
          <a:xfrm>
            <a:off x="7604771" y="2154660"/>
            <a:ext cx="225779" cy="306307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3833244" y="2570720"/>
            <a:ext cx="267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7432024" y="3057013"/>
            <a:ext cx="3769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MMG development process acceleration</a:t>
            </a:r>
          </a:p>
        </p:txBody>
      </p:sp>
      <p:sp>
        <p:nvSpPr>
          <p:cNvPr id="174" name="OTLSHAPE_TB_00000000000000000000000000000000_TimescaleInterval3"/>
          <p:cNvSpPr txBox="1"/>
          <p:nvPr>
            <p:custDataLst>
              <p:tags r:id="rId74"/>
            </p:custDataLst>
          </p:nvPr>
        </p:nvSpPr>
        <p:spPr>
          <a:xfrm>
            <a:off x="2181302" y="705072"/>
            <a:ext cx="2192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4085" y="241886"/>
            <a:ext cx="10515600" cy="381000"/>
            <a:chOff x="844465" y="622300"/>
            <a:chExt cx="10515600" cy="381000"/>
          </a:xfrm>
        </p:grpSpPr>
        <p:grpSp>
          <p:nvGrpSpPr>
            <p:cNvPr id="2304" name="Group 2303"/>
            <p:cNvGrpSpPr/>
            <p:nvPr/>
          </p:nvGrpSpPr>
          <p:grpSpPr>
            <a:xfrm>
              <a:off x="844465" y="622300"/>
              <a:ext cx="10515600" cy="381000"/>
              <a:chOff x="844465" y="622300"/>
              <a:chExt cx="10515600" cy="381000"/>
            </a:xfrm>
          </p:grpSpPr>
          <p:sp>
            <p:nvSpPr>
              <p:cNvPr id="2157" name="OTLSHAPE_TB_00000000000000000000000000000000_ScaleContainer"/>
              <p:cNvSpPr/>
              <p:nvPr>
                <p:custDataLst>
                  <p:tags r:id="rId108"/>
                </p:custDataLst>
              </p:nvPr>
            </p:nvSpPr>
            <p:spPr>
              <a:xfrm>
                <a:off x="844465" y="622300"/>
                <a:ext cx="10515600" cy="381000"/>
              </a:xfrm>
              <a:prstGeom prst="roundRect">
                <a:avLst>
                  <a:gd name="adj" fmla="val 100000"/>
                </a:avLst>
              </a:prstGeom>
              <a:solidFill>
                <a:srgbClr val="748FB2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63" name="OTLSHAPE_TB_00000000000000000000000000000000_TimescaleInterval2"/>
              <p:cNvSpPr txBox="1"/>
              <p:nvPr>
                <p:custDataLst>
                  <p:tags r:id="rId109"/>
                </p:custDataLst>
              </p:nvPr>
            </p:nvSpPr>
            <p:spPr>
              <a:xfrm>
                <a:off x="1384618" y="705072"/>
                <a:ext cx="5078031" cy="219397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-22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Jan     Feb     Mar     Apr     May     Jun     Jul     Aug     Sep     Oct     Nov     Dec         </a:t>
                </a:r>
              </a:p>
            </p:txBody>
          </p:sp>
        </p:grpSp>
        <p:sp>
          <p:nvSpPr>
            <p:cNvPr id="2306" name="OTLSHAPE_TB_00000000000000000000000000000000_RightEndCaps"/>
            <p:cNvSpPr txBox="1"/>
            <p:nvPr>
              <p:custDataLst>
                <p:tags r:id="rId106"/>
              </p:custDataLst>
            </p:nvPr>
          </p:nvSpPr>
          <p:spPr>
            <a:xfrm>
              <a:off x="906206" y="673269"/>
              <a:ext cx="448584" cy="276999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-38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2018</a:t>
              </a:r>
            </a:p>
          </p:txBody>
        </p:sp>
        <p:sp>
          <p:nvSpPr>
            <p:cNvPr id="159" name="OTLSHAPE_TB_00000000000000000000000000000000_RightEndCaps"/>
            <p:cNvSpPr txBox="1"/>
            <p:nvPr>
              <p:custDataLst>
                <p:tags r:id="rId107"/>
              </p:custDataLst>
            </p:nvPr>
          </p:nvSpPr>
          <p:spPr>
            <a:xfrm>
              <a:off x="6522306" y="673269"/>
              <a:ext cx="451662" cy="27906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-38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2019</a:t>
              </a:r>
            </a:p>
          </p:txBody>
        </p:sp>
      </p:grpSp>
      <p:sp>
        <p:nvSpPr>
          <p:cNvPr id="2191" name="OTLSHAPE_T_590bbf8780604149bf99e148daf36af4_Title"/>
          <p:cNvSpPr txBox="1"/>
          <p:nvPr>
            <p:custDataLst>
              <p:tags r:id="rId75"/>
            </p:custDataLst>
          </p:nvPr>
        </p:nvSpPr>
        <p:spPr>
          <a:xfrm>
            <a:off x="990626" y="759780"/>
            <a:ext cx="228600" cy="1901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STD</a:t>
            </a:r>
          </a:p>
        </p:txBody>
      </p:sp>
      <p:sp>
        <p:nvSpPr>
          <p:cNvPr id="2199" name="OTLSHAPE_T_226f2f052a4b49cbbc1efc49839f4d3e_Title"/>
          <p:cNvSpPr txBox="1"/>
          <p:nvPr>
            <p:custDataLst>
              <p:tags r:id="rId76"/>
            </p:custDataLst>
          </p:nvPr>
        </p:nvSpPr>
        <p:spPr>
          <a:xfrm>
            <a:off x="1028726" y="1141339"/>
            <a:ext cx="152400" cy="1901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CS</a:t>
            </a:r>
          </a:p>
        </p:txBody>
      </p:sp>
      <p:sp>
        <p:nvSpPr>
          <p:cNvPr id="2232" name="OTLSHAPE_T_dc450f0972594db5b1cf892f13f19732_Shape"/>
          <p:cNvSpPr/>
          <p:nvPr>
            <p:custDataLst>
              <p:tags r:id="rId77"/>
            </p:custDataLst>
          </p:nvPr>
        </p:nvSpPr>
        <p:spPr>
          <a:xfrm>
            <a:off x="1287056" y="2988832"/>
            <a:ext cx="2862023" cy="314884"/>
          </a:xfrm>
          <a:prstGeom prst="roundRect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39" name="OTLSHAPE_T_dc450f0972594db5b1cf892f13f19732_Title"/>
          <p:cNvSpPr txBox="1"/>
          <p:nvPr>
            <p:custDataLst>
              <p:tags r:id="rId78"/>
            </p:custDataLst>
          </p:nvPr>
        </p:nvSpPr>
        <p:spPr>
          <a:xfrm>
            <a:off x="811231" y="3059567"/>
            <a:ext cx="5588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RIBD</a:t>
            </a:r>
          </a:p>
        </p:txBody>
      </p:sp>
      <p:sp>
        <p:nvSpPr>
          <p:cNvPr id="2240" name="OTLSHAPE_T_1603cf796bcf4a99a08e9a936ee3100a_Shape"/>
          <p:cNvSpPr/>
          <p:nvPr>
            <p:custDataLst>
              <p:tags r:id="rId79"/>
            </p:custDataLst>
          </p:nvPr>
        </p:nvSpPr>
        <p:spPr>
          <a:xfrm>
            <a:off x="1259538" y="3370392"/>
            <a:ext cx="3852583" cy="305672"/>
          </a:xfrm>
          <a:prstGeom prst="roundRect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7" name="OTLSHAPE_T_1603cf796bcf4a99a08e9a936ee3100a_Title"/>
          <p:cNvSpPr txBox="1"/>
          <p:nvPr>
            <p:custDataLst>
              <p:tags r:id="rId80"/>
            </p:custDataLst>
          </p:nvPr>
        </p:nvSpPr>
        <p:spPr>
          <a:xfrm>
            <a:off x="612133" y="3440411"/>
            <a:ext cx="6858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MALARIA</a:t>
            </a:r>
          </a:p>
        </p:txBody>
      </p:sp>
      <p:sp>
        <p:nvSpPr>
          <p:cNvPr id="2248" name="OTLSHAPE_T_c55e94c5e22c4998ac839a8cb6e8281d_Shape"/>
          <p:cNvSpPr/>
          <p:nvPr>
            <p:custDataLst>
              <p:tags r:id="rId81"/>
            </p:custDataLst>
          </p:nvPr>
        </p:nvSpPr>
        <p:spPr>
          <a:xfrm>
            <a:off x="1287054" y="3718855"/>
            <a:ext cx="4379713" cy="346064"/>
          </a:xfrm>
          <a:prstGeom prst="roundRect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55" name="OTLSHAPE_T_c55e94c5e22c4998ac839a8cb6e8281d_Title"/>
          <p:cNvSpPr txBox="1"/>
          <p:nvPr>
            <p:custDataLst>
              <p:tags r:id="rId82"/>
            </p:custDataLst>
          </p:nvPr>
        </p:nvSpPr>
        <p:spPr>
          <a:xfrm>
            <a:off x="553273" y="3801231"/>
            <a:ext cx="691353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BABESIOSIS</a:t>
            </a:r>
          </a:p>
        </p:txBody>
      </p:sp>
      <p:sp>
        <p:nvSpPr>
          <p:cNvPr id="2256" name="OTLSHAPE_T_34843f69f9b145f9a7c1592afa95c41d_Shape"/>
          <p:cNvSpPr/>
          <p:nvPr>
            <p:custDataLst>
              <p:tags r:id="rId83"/>
            </p:custDataLst>
          </p:nvPr>
        </p:nvSpPr>
        <p:spPr>
          <a:xfrm>
            <a:off x="1287055" y="4148996"/>
            <a:ext cx="6373833" cy="295261"/>
          </a:xfrm>
          <a:prstGeom prst="roundRect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63" name="OTLSHAPE_T_34843f69f9b145f9a7c1592afa95c41d_Title"/>
          <p:cNvSpPr txBox="1"/>
          <p:nvPr>
            <p:custDataLst>
              <p:tags r:id="rId84"/>
            </p:custDataLst>
          </p:nvPr>
        </p:nvSpPr>
        <p:spPr>
          <a:xfrm>
            <a:off x="711226" y="4198272"/>
            <a:ext cx="533400" cy="1901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MEASLES</a:t>
            </a:r>
          </a:p>
        </p:txBody>
      </p:sp>
      <p:sp>
        <p:nvSpPr>
          <p:cNvPr id="2264" name="OTLSHAPE_T_f003ba7d17d44b8397e556a9b999090b_Shape"/>
          <p:cNvSpPr/>
          <p:nvPr>
            <p:custDataLst>
              <p:tags r:id="rId85"/>
            </p:custDataLst>
          </p:nvPr>
        </p:nvSpPr>
        <p:spPr>
          <a:xfrm>
            <a:off x="1287056" y="4513860"/>
            <a:ext cx="6373832" cy="311955"/>
          </a:xfrm>
          <a:prstGeom prst="roundRect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71" name="OTLSHAPE_T_f003ba7d17d44b8397e556a9b999090b_Title"/>
          <p:cNvSpPr txBox="1"/>
          <p:nvPr>
            <p:custDataLst>
              <p:tags r:id="rId86"/>
            </p:custDataLst>
          </p:nvPr>
        </p:nvSpPr>
        <p:spPr>
          <a:xfrm>
            <a:off x="717576" y="4575365"/>
            <a:ext cx="520700" cy="1901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RUBELLA</a:t>
            </a:r>
          </a:p>
        </p:txBody>
      </p:sp>
      <p:sp>
        <p:nvSpPr>
          <p:cNvPr id="2272" name="OTLSHAPE_T_2aed876a52bc43f88442164422980f5c_Shape"/>
          <p:cNvSpPr/>
          <p:nvPr>
            <p:custDataLst>
              <p:tags r:id="rId87"/>
            </p:custDataLst>
          </p:nvPr>
        </p:nvSpPr>
        <p:spPr>
          <a:xfrm>
            <a:off x="1287055" y="4903738"/>
            <a:ext cx="6373833" cy="303636"/>
          </a:xfrm>
          <a:prstGeom prst="roundRect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79" name="OTLSHAPE_T_2aed876a52bc43f88442164422980f5c_Title"/>
          <p:cNvSpPr txBox="1"/>
          <p:nvPr>
            <p:custDataLst>
              <p:tags r:id="rId88"/>
            </p:custDataLst>
          </p:nvPr>
        </p:nvSpPr>
        <p:spPr>
          <a:xfrm>
            <a:off x="1014633" y="4961389"/>
            <a:ext cx="228600" cy="1901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CRS</a:t>
            </a:r>
          </a:p>
        </p:txBody>
      </p:sp>
      <p:sp>
        <p:nvSpPr>
          <p:cNvPr id="135" name="Diamond 134"/>
          <p:cNvSpPr/>
          <p:nvPr/>
        </p:nvSpPr>
        <p:spPr>
          <a:xfrm>
            <a:off x="2347521" y="4520244"/>
            <a:ext cx="225779" cy="306307"/>
          </a:xfrm>
          <a:prstGeom prst="diamond">
            <a:avLst/>
          </a:pr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6" name="Diamond 135"/>
          <p:cNvSpPr/>
          <p:nvPr/>
        </p:nvSpPr>
        <p:spPr>
          <a:xfrm>
            <a:off x="2677168" y="4896625"/>
            <a:ext cx="225779" cy="306307"/>
          </a:xfrm>
          <a:prstGeom prst="diamond">
            <a:avLst/>
          </a:pr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Diamond 136"/>
          <p:cNvSpPr/>
          <p:nvPr/>
        </p:nvSpPr>
        <p:spPr>
          <a:xfrm>
            <a:off x="2701169" y="4133874"/>
            <a:ext cx="225779" cy="306307"/>
          </a:xfrm>
          <a:prstGeom prst="diamond">
            <a:avLst/>
          </a:pr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84" name="OTLSHAPE_T_590bbf8780604149bf99e148daf36af4_Shape"/>
          <p:cNvSpPr/>
          <p:nvPr>
            <p:custDataLst>
              <p:tags r:id="rId89"/>
            </p:custDataLst>
          </p:nvPr>
        </p:nvSpPr>
        <p:spPr>
          <a:xfrm>
            <a:off x="1287055" y="699482"/>
            <a:ext cx="1060466" cy="310748"/>
          </a:xfrm>
          <a:prstGeom prst="roundRect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92" name="OTLSHAPE_T_226f2f052a4b49cbbc1efc49839f4d3e_Shape"/>
          <p:cNvSpPr/>
          <p:nvPr>
            <p:custDataLst>
              <p:tags r:id="rId90"/>
            </p:custDataLst>
          </p:nvPr>
        </p:nvSpPr>
        <p:spPr>
          <a:xfrm>
            <a:off x="1287055" y="1081041"/>
            <a:ext cx="1060466" cy="310748"/>
          </a:xfrm>
          <a:prstGeom prst="roundRect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Diamond 140"/>
          <p:cNvSpPr/>
          <p:nvPr/>
        </p:nvSpPr>
        <p:spPr>
          <a:xfrm>
            <a:off x="2052238" y="703961"/>
            <a:ext cx="232419" cy="306307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Diamond 141"/>
          <p:cNvSpPr/>
          <p:nvPr/>
        </p:nvSpPr>
        <p:spPr>
          <a:xfrm>
            <a:off x="2052238" y="1080192"/>
            <a:ext cx="225779" cy="306307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88806" y="2606869"/>
            <a:ext cx="2844438" cy="310748"/>
            <a:chOff x="977926" y="1462599"/>
            <a:chExt cx="2844438" cy="310748"/>
          </a:xfrm>
        </p:grpSpPr>
        <p:sp>
          <p:nvSpPr>
            <p:cNvPr id="2200" name="OTLSHAPE_T_e4fd3ae066c147dba1b796a466eaabf1_Shape"/>
            <p:cNvSpPr/>
            <p:nvPr>
              <p:custDataLst>
                <p:tags r:id="rId104"/>
              </p:custDataLst>
            </p:nvPr>
          </p:nvSpPr>
          <p:spPr>
            <a:xfrm>
              <a:off x="1287053" y="1462599"/>
              <a:ext cx="2535311" cy="310748"/>
            </a:xfrm>
            <a:prstGeom prst="roundRect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07" name="OTLSHAPE_T_e4fd3ae066c147dba1b796a466eaabf1_Title"/>
            <p:cNvSpPr txBox="1"/>
            <p:nvPr>
              <p:custDataLst>
                <p:tags r:id="rId105"/>
              </p:custDataLst>
            </p:nvPr>
          </p:nvSpPr>
          <p:spPr>
            <a:xfrm>
              <a:off x="977926" y="1522897"/>
              <a:ext cx="241300" cy="19015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FDD</a:t>
              </a:r>
            </a:p>
          </p:txBody>
        </p:sp>
        <p:sp>
          <p:nvSpPr>
            <p:cNvPr id="143" name="Diamond 142"/>
            <p:cNvSpPr/>
            <p:nvPr/>
          </p:nvSpPr>
          <p:spPr>
            <a:xfrm>
              <a:off x="3523808" y="1464818"/>
              <a:ext cx="225779" cy="306307"/>
            </a:xfrm>
            <a:prstGeom prst="diamond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01238" y="1456712"/>
            <a:ext cx="2805093" cy="1073865"/>
            <a:chOff x="599584" y="1844158"/>
            <a:chExt cx="2805093" cy="1073865"/>
          </a:xfrm>
        </p:grpSpPr>
        <p:sp>
          <p:nvSpPr>
            <p:cNvPr id="2208" name="OTLSHAPE_T_b242ef8825584e75b42fa66aeb5f1d27_Shape"/>
            <p:cNvSpPr/>
            <p:nvPr>
              <p:custDataLst>
                <p:tags r:id="rId98"/>
              </p:custDataLst>
            </p:nvPr>
          </p:nvSpPr>
          <p:spPr>
            <a:xfrm>
              <a:off x="1287055" y="1844158"/>
              <a:ext cx="1530691" cy="310748"/>
            </a:xfrm>
            <a:prstGeom prst="roundRect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15" name="OTLSHAPE_T_b242ef8825584e75b42fa66aeb5f1d27_Title"/>
            <p:cNvSpPr txBox="1"/>
            <p:nvPr>
              <p:custDataLst>
                <p:tags r:id="rId99"/>
              </p:custDataLst>
            </p:nvPr>
          </p:nvSpPr>
          <p:spPr>
            <a:xfrm>
              <a:off x="739284" y="1904456"/>
              <a:ext cx="482600" cy="19015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MUMPS</a:t>
              </a:r>
            </a:p>
          </p:txBody>
        </p:sp>
        <p:sp>
          <p:nvSpPr>
            <p:cNvPr id="2216" name="OTLSHAPE_T_311e97b603ea44a6b1cca7d42b71f6e9_Shape"/>
            <p:cNvSpPr/>
            <p:nvPr>
              <p:custDataLst>
                <p:tags r:id="rId100"/>
              </p:custDataLst>
            </p:nvPr>
          </p:nvSpPr>
          <p:spPr>
            <a:xfrm>
              <a:off x="1287055" y="2219733"/>
              <a:ext cx="1530691" cy="311049"/>
            </a:xfrm>
            <a:prstGeom prst="roundRect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23" name="OTLSHAPE_T_311e97b603ea44a6b1cca7d42b71f6e9_Title"/>
            <p:cNvSpPr txBox="1"/>
            <p:nvPr>
              <p:custDataLst>
                <p:tags r:id="rId101"/>
              </p:custDataLst>
            </p:nvPr>
          </p:nvSpPr>
          <p:spPr>
            <a:xfrm>
              <a:off x="599584" y="2275173"/>
              <a:ext cx="622300" cy="19015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PERTUSSIS</a:t>
              </a:r>
            </a:p>
          </p:txBody>
        </p:sp>
        <p:sp>
          <p:nvSpPr>
            <p:cNvPr id="2224" name="OTLSHAPE_T_6eab57531e954281aa5808f1b3b9139b_Shape"/>
            <p:cNvSpPr/>
            <p:nvPr>
              <p:custDataLst>
                <p:tags r:id="rId102"/>
              </p:custDataLst>
            </p:nvPr>
          </p:nvSpPr>
          <p:spPr>
            <a:xfrm>
              <a:off x="1287057" y="2601555"/>
              <a:ext cx="2117620" cy="316468"/>
            </a:xfrm>
            <a:prstGeom prst="roundRect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31" name="OTLSHAPE_T_6eab57531e954281aa5808f1b3b9139b_Title"/>
            <p:cNvSpPr txBox="1"/>
            <p:nvPr>
              <p:custDataLst>
                <p:tags r:id="rId103"/>
              </p:custDataLst>
            </p:nvPr>
          </p:nvSpPr>
          <p:spPr>
            <a:xfrm>
              <a:off x="619875" y="2667573"/>
              <a:ext cx="622300" cy="19015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-12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VARICELLA</a:t>
              </a:r>
            </a:p>
          </p:txBody>
        </p:sp>
        <p:sp>
          <p:nvSpPr>
            <p:cNvPr id="147" name="Diamond 146"/>
            <p:cNvSpPr/>
            <p:nvPr/>
          </p:nvSpPr>
          <p:spPr>
            <a:xfrm>
              <a:off x="2524258" y="1854473"/>
              <a:ext cx="225779" cy="306307"/>
            </a:xfrm>
            <a:prstGeom prst="diamond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8" name="Diamond 147"/>
            <p:cNvSpPr/>
            <p:nvPr/>
          </p:nvSpPr>
          <p:spPr>
            <a:xfrm>
              <a:off x="2520013" y="2224033"/>
              <a:ext cx="225779" cy="306307"/>
            </a:xfrm>
            <a:prstGeom prst="diamond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0" name="Diamond 149"/>
            <p:cNvSpPr/>
            <p:nvPr/>
          </p:nvSpPr>
          <p:spPr>
            <a:xfrm>
              <a:off x="3115043" y="2603991"/>
              <a:ext cx="225779" cy="306307"/>
            </a:xfrm>
            <a:prstGeom prst="diamond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3" name="Diamond 132"/>
          <p:cNvSpPr/>
          <p:nvPr/>
        </p:nvSpPr>
        <p:spPr>
          <a:xfrm>
            <a:off x="1628152" y="3374441"/>
            <a:ext cx="225779" cy="306307"/>
          </a:xfrm>
          <a:prstGeom prst="diamond">
            <a:avLst/>
          </a:pr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2" name="Diamond 151"/>
          <p:cNvSpPr/>
          <p:nvPr/>
        </p:nvSpPr>
        <p:spPr>
          <a:xfrm>
            <a:off x="4824867" y="3372861"/>
            <a:ext cx="225779" cy="306307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4" name="Diamond 133"/>
          <p:cNvSpPr/>
          <p:nvPr/>
        </p:nvSpPr>
        <p:spPr>
          <a:xfrm>
            <a:off x="1394847" y="3740379"/>
            <a:ext cx="225779" cy="306307"/>
          </a:xfrm>
          <a:prstGeom prst="diamond">
            <a:avLst/>
          </a:pr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Diamond 153"/>
          <p:cNvSpPr/>
          <p:nvPr/>
        </p:nvSpPr>
        <p:spPr>
          <a:xfrm>
            <a:off x="5365546" y="3755946"/>
            <a:ext cx="225779" cy="306307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47994" y="5666372"/>
            <a:ext cx="6385393" cy="326634"/>
            <a:chOff x="1746288" y="6100466"/>
            <a:chExt cx="6021893" cy="270941"/>
          </a:xfrm>
        </p:grpSpPr>
        <p:sp>
          <p:nvSpPr>
            <p:cNvPr id="2288" name="OTLSHAPE_T_c8f3135cd5e44c039e62a1dc5bbcd6f4_Shape"/>
            <p:cNvSpPr/>
            <p:nvPr>
              <p:custDataLst>
                <p:tags r:id="rId96"/>
              </p:custDataLst>
            </p:nvPr>
          </p:nvSpPr>
          <p:spPr>
            <a:xfrm>
              <a:off x="2733157" y="6100466"/>
              <a:ext cx="5035024" cy="270940"/>
            </a:xfrm>
            <a:prstGeom prst="roundRect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95" name="OTLSHAPE_T_c8f3135cd5e44c039e62a1dc5bbcd6f4_Title"/>
            <p:cNvSpPr txBox="1"/>
            <p:nvPr>
              <p:custDataLst>
                <p:tags r:id="rId97"/>
              </p:custDataLst>
            </p:nvPr>
          </p:nvSpPr>
          <p:spPr>
            <a:xfrm>
              <a:off x="1746288" y="6138122"/>
              <a:ext cx="963776" cy="16927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-1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TRICHINELLOSIS</a:t>
              </a:r>
            </a:p>
          </p:txBody>
        </p:sp>
        <p:sp>
          <p:nvSpPr>
            <p:cNvPr id="139" name="Diamond 138"/>
            <p:cNvSpPr/>
            <p:nvPr/>
          </p:nvSpPr>
          <p:spPr>
            <a:xfrm>
              <a:off x="3954543" y="6102643"/>
              <a:ext cx="216769" cy="268764"/>
            </a:xfrm>
            <a:prstGeom prst="diamond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40938" y="5288229"/>
            <a:ext cx="5897889" cy="315758"/>
            <a:chOff x="1003445" y="5679474"/>
            <a:chExt cx="5743775" cy="310748"/>
          </a:xfrm>
        </p:grpSpPr>
        <p:sp>
          <p:nvSpPr>
            <p:cNvPr id="2280" name="OTLSHAPE_T_85d9bc26d88c4733a8fcccfb972fb18e_Shape"/>
            <p:cNvSpPr/>
            <p:nvPr>
              <p:custDataLst>
                <p:tags r:id="rId94"/>
              </p:custDataLst>
            </p:nvPr>
          </p:nvSpPr>
          <p:spPr>
            <a:xfrm>
              <a:off x="1535291" y="5679474"/>
              <a:ext cx="5211929" cy="310748"/>
            </a:xfrm>
            <a:prstGeom prst="roundRect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87" name="OTLSHAPE_T_85d9bc26d88c4733a8fcccfb972fb18e_Title"/>
            <p:cNvSpPr txBox="1"/>
            <p:nvPr>
              <p:custDataLst>
                <p:tags r:id="rId95"/>
              </p:custDataLst>
            </p:nvPr>
          </p:nvSpPr>
          <p:spPr>
            <a:xfrm>
              <a:off x="1003445" y="5770875"/>
              <a:ext cx="424124" cy="12794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-16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CP-CRE</a:t>
              </a:r>
            </a:p>
          </p:txBody>
        </p:sp>
        <p:sp>
          <p:nvSpPr>
            <p:cNvPr id="138" name="Diamond 137"/>
            <p:cNvSpPr/>
            <p:nvPr/>
          </p:nvSpPr>
          <p:spPr>
            <a:xfrm>
              <a:off x="4410387" y="5683814"/>
              <a:ext cx="225779" cy="306307"/>
            </a:xfrm>
            <a:prstGeom prst="diamond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Diamond 157"/>
            <p:cNvSpPr/>
            <p:nvPr/>
          </p:nvSpPr>
          <p:spPr>
            <a:xfrm>
              <a:off x="6451557" y="5683814"/>
              <a:ext cx="225779" cy="306307"/>
            </a:xfrm>
            <a:prstGeom prst="diamond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1" name="Diamond 160"/>
          <p:cNvSpPr/>
          <p:nvPr/>
        </p:nvSpPr>
        <p:spPr>
          <a:xfrm>
            <a:off x="7364167" y="4145342"/>
            <a:ext cx="225779" cy="306307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3" name="Diamond 162"/>
          <p:cNvSpPr/>
          <p:nvPr/>
        </p:nvSpPr>
        <p:spPr>
          <a:xfrm>
            <a:off x="7364167" y="4528236"/>
            <a:ext cx="225779" cy="306307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5" name="Diamond 164"/>
          <p:cNvSpPr/>
          <p:nvPr/>
        </p:nvSpPr>
        <p:spPr>
          <a:xfrm>
            <a:off x="7364167" y="4911815"/>
            <a:ext cx="225779" cy="306307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1637" y="6071863"/>
            <a:ext cx="6291750" cy="320544"/>
            <a:chOff x="1819095" y="6450047"/>
            <a:chExt cx="6291750" cy="320544"/>
          </a:xfrm>
        </p:grpSpPr>
        <p:sp>
          <p:nvSpPr>
            <p:cNvPr id="2303" name="OTLSHAPE_T_60f5e6f864ac49d8bd2a47a30a609227_Title"/>
            <p:cNvSpPr txBox="1"/>
            <p:nvPr>
              <p:custDataLst>
                <p:tags r:id="rId92"/>
              </p:custDataLst>
            </p:nvPr>
          </p:nvSpPr>
          <p:spPr>
            <a:xfrm>
              <a:off x="1819095" y="6511758"/>
              <a:ext cx="927100" cy="16927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-6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TB with LTBI</a:t>
              </a:r>
            </a:p>
          </p:txBody>
        </p:sp>
        <p:sp>
          <p:nvSpPr>
            <p:cNvPr id="2296" name="OTLSHAPE_T_60f5e6f864ac49d8bd2a47a30a609227_Shape"/>
            <p:cNvSpPr/>
            <p:nvPr>
              <p:custDataLst>
                <p:tags r:id="rId93"/>
              </p:custDataLst>
            </p:nvPr>
          </p:nvSpPr>
          <p:spPr>
            <a:xfrm>
              <a:off x="2736996" y="6450047"/>
              <a:ext cx="5373849" cy="320544"/>
            </a:xfrm>
            <a:prstGeom prst="roundRect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8" name="Diamond 167"/>
          <p:cNvSpPr/>
          <p:nvPr/>
        </p:nvSpPr>
        <p:spPr>
          <a:xfrm>
            <a:off x="3869642" y="2993871"/>
            <a:ext cx="225779" cy="306307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6591555" y="5609673"/>
            <a:ext cx="66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6587548" y="6046276"/>
            <a:ext cx="657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</a:t>
            </a:r>
          </a:p>
        </p:txBody>
      </p:sp>
      <p:sp>
        <p:nvSpPr>
          <p:cNvPr id="176" name="Diamond 175"/>
          <p:cNvSpPr/>
          <p:nvPr/>
        </p:nvSpPr>
        <p:spPr>
          <a:xfrm>
            <a:off x="3092334" y="6033756"/>
            <a:ext cx="225779" cy="306307"/>
          </a:xfrm>
          <a:prstGeom prst="diamond">
            <a:avLst/>
          </a:pr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8" name="Diamond 177"/>
          <p:cNvSpPr/>
          <p:nvPr/>
        </p:nvSpPr>
        <p:spPr>
          <a:xfrm>
            <a:off x="6326464" y="6084703"/>
            <a:ext cx="225779" cy="306307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9" name="Diamond 178"/>
          <p:cNvSpPr/>
          <p:nvPr/>
        </p:nvSpPr>
        <p:spPr>
          <a:xfrm>
            <a:off x="6350508" y="5655224"/>
            <a:ext cx="225779" cy="306307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6" name="OTLSHAPE_TB_00000000000000000000000000000000_TimescaleInterval2"/>
          <p:cNvSpPr txBox="1"/>
          <p:nvPr>
            <p:custDataLst>
              <p:tags r:id="rId91"/>
            </p:custDataLst>
          </p:nvPr>
        </p:nvSpPr>
        <p:spPr>
          <a:xfrm>
            <a:off x="6984805" y="320815"/>
            <a:ext cx="4228882" cy="22877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    Feb     Mar     Apr     May     Jun     Jul     Aug     Sep     Oct          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7436139" y="2821054"/>
            <a:ext cx="3769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MMG development by disease program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4121679" y="2922601"/>
            <a:ext cx="267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7291968" y="2800767"/>
            <a:ext cx="267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202574" y="3036486"/>
            <a:ext cx="588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4" name="Diamond 183"/>
          <p:cNvSpPr/>
          <p:nvPr/>
        </p:nvSpPr>
        <p:spPr>
          <a:xfrm>
            <a:off x="2347521" y="2981001"/>
            <a:ext cx="225779" cy="306307"/>
          </a:xfrm>
          <a:prstGeom prst="diamond">
            <a:avLst/>
          </a:pr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13687" y="6302851"/>
            <a:ext cx="706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1/09/18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944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8945" y="4624444"/>
            <a:ext cx="8353091" cy="1528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Tony Winters, MSPH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96D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Health Scientist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96D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Division of Health Informatics and Surveillance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96D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Center for Surveillance, Epidemiology, and Laboratory Services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96D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Centers for Disease Control and Prevention</a:t>
            </a:r>
          </a:p>
        </p:txBody>
      </p:sp>
      <p:pic>
        <p:nvPicPr>
          <p:cNvPr id="2" name="Picture 1" title="NNDSS branding elemen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09" y="1534225"/>
            <a:ext cx="2986019" cy="1172872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566159" y="2707097"/>
            <a:ext cx="8094133" cy="1155779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2018 Event Code List Updates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8394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267" y="205373"/>
            <a:ext cx="10912258" cy="753928"/>
          </a:xfrm>
        </p:spPr>
        <p:txBody>
          <a:bodyPr/>
          <a:lstStyle/>
          <a:p>
            <a:r>
              <a:rPr lang="en-US" dirty="0"/>
              <a:t>2018 Event Code List Updates</a:t>
            </a:r>
            <a:endParaRPr lang="en-US" sz="4000" dirty="0">
              <a:solidFill>
                <a:srgbClr val="2F97DA"/>
              </a:solidFill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 bwMode="auto">
          <a:xfrm>
            <a:off x="199930" y="959301"/>
            <a:ext cx="11830050" cy="556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457189" indent="-457189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8B7"/>
              </a:buClr>
              <a:buFont typeface="Wingdings" panose="05000000000000000000" pitchFamily="2" charset="2"/>
              <a:buChar char="§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90575" indent="-38099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D6C2A"/>
              </a:buClr>
              <a:buFont typeface="Arial" panose="020B0604020202020204" pitchFamily="34" charset="0"/>
              <a:buChar char="–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523962" indent="-304792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A003C"/>
              </a:buClr>
              <a:buFont typeface="Arial" panose="020B0604020202020204" pitchFamily="34" charset="0"/>
              <a:buChar char="•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2133547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74313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0663" marR="0" lvl="0" indent="-2206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8B7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Additions</a:t>
            </a:r>
          </a:p>
          <a:p>
            <a:pPr marL="339725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Nationally notifiable:</a:t>
            </a: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(CP-CRE),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enterobacter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spp (50247)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*</a:t>
            </a: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(CP-CRE),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escherichia coli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(50246)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*</a:t>
            </a: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(CP-CRE),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klebsiella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spp (50245)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*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F7F7F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Perinatal hepatitis C virus infection (50248)</a:t>
            </a: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Paratyphoid fever (50236)</a:t>
            </a: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Salmonellosis (excluding paratyphoid fever and typhoid fever) (50242)</a:t>
            </a: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Syphilis, unknown duration or late (10320)</a:t>
            </a:r>
          </a:p>
          <a:p>
            <a:pPr marL="23495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sng" strike="noStrike" kern="1200" cap="none" spc="0" normalizeH="0" baseline="0" noProof="0" dirty="0">
              <a:ln>
                <a:noFill/>
              </a:ln>
              <a:solidFill>
                <a:srgbClr val="7F7F7F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3495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Under standardized surveillance:</a:t>
            </a: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Acute flaccid myelitis (11120)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*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Candida auris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(50243)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*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F7F7F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339725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F7F7F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609585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6C2A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F7F7F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34950" marR="0" lvl="0" indent="-2206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88B7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Revisions</a:t>
            </a: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“Syphilis, early latent” (10313) has been renamed to “Syphilis, early non-primary, non-secondary”</a:t>
            </a:r>
          </a:p>
          <a:p>
            <a:pPr marL="234950" marR="0" lvl="0" indent="-2206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88B7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Removal</a:t>
            </a: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Salmonellosis (11000) –replaced with Paratyphoid fever (50236) and Salmonellosis (excluding paratyphoid fever and typhoid fever) (50242)</a:t>
            </a: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Syphilis, late latent (10314) </a:t>
            </a:r>
          </a:p>
          <a:p>
            <a:pPr marL="574675" marR="0" lvl="1" indent="-2349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Syphilis, late with clinical manifestations (including late benign syphilis and cardiovascular syphilis) (10319)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 bwMode="auto">
          <a:xfrm>
            <a:off x="199930" y="6340402"/>
            <a:ext cx="11830050" cy="339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189" indent="-457189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8B7"/>
              </a:buClr>
              <a:buFont typeface="Wingdings" panose="05000000000000000000" pitchFamily="2" charset="2"/>
              <a:buChar char="§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90575" indent="-38099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D6C2A"/>
              </a:buClr>
              <a:buFont typeface="Arial" panose="020B0604020202020204" pitchFamily="34" charset="0"/>
              <a:buChar char="–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523962" indent="-304792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A003C"/>
              </a:buClr>
              <a:buFont typeface="Arial" panose="020B0604020202020204" pitchFamily="34" charset="0"/>
              <a:buChar char="•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2133547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74313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287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8B7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*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Please do not transmit data for condition until CDC has received Office of Management and Budget approval.</a:t>
            </a:r>
          </a:p>
        </p:txBody>
      </p:sp>
    </p:spTree>
    <p:extLst>
      <p:ext uri="{BB962C8B-B14F-4D97-AF65-F5344CB8AC3E}">
        <p14:creationId xmlns:p14="http://schemas.microsoft.com/office/powerpoint/2010/main" val="345202770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267" y="205373"/>
            <a:ext cx="10912258" cy="753928"/>
          </a:xfrm>
        </p:spPr>
        <p:txBody>
          <a:bodyPr/>
          <a:lstStyle/>
          <a:p>
            <a:r>
              <a:rPr lang="en-US" dirty="0"/>
              <a:t>2018 Event Code List Updates</a:t>
            </a:r>
            <a:endParaRPr lang="en-US" sz="4000" dirty="0">
              <a:solidFill>
                <a:srgbClr val="2F97DA"/>
              </a:solidFill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 bwMode="auto">
          <a:xfrm>
            <a:off x="405267" y="959301"/>
            <a:ext cx="11830050" cy="5723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189" indent="-457189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8B7"/>
              </a:buClr>
              <a:buFont typeface="Wingdings" panose="05000000000000000000" pitchFamily="2" charset="2"/>
              <a:buChar char="§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90575" indent="-38099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D6C2A"/>
              </a:buClr>
              <a:buFont typeface="Arial" panose="020B0604020202020204" pitchFamily="34" charset="0"/>
              <a:buChar char="–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523962" indent="-304792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A003C"/>
              </a:buClr>
              <a:buFont typeface="Arial" panose="020B0604020202020204" pitchFamily="34" charset="0"/>
              <a:buChar char="•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2133547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74313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0663" marR="0" lvl="0" indent="-2206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8B7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Additional Updates for</a:t>
            </a:r>
            <a:r>
              <a:rPr kumimoji="0" lang="en-US" sz="2400" b="0" i="0" u="sng" strike="noStrike" kern="1200" cap="none" spc="0" normalizeH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2017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– Arboviral  </a:t>
            </a:r>
          </a:p>
          <a:p>
            <a:pPr marL="576072" marR="0" lvl="1" indent="-237744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California encephalitis virus disease (11718)</a:t>
            </a:r>
          </a:p>
          <a:p>
            <a:pPr marL="576072" marR="0" lvl="1" indent="-237744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 Flavivirus disease, not otherwise specified (50237)</a:t>
            </a:r>
          </a:p>
          <a:p>
            <a:pPr marL="576072" marR="0" lvl="1" indent="-237744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 Keystone virus disease (11712)</a:t>
            </a:r>
          </a:p>
          <a:p>
            <a:pPr marL="576072" marR="0" lvl="1" indent="-237744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 Other Arboviral diseases, not otherwise specified (10072)</a:t>
            </a:r>
          </a:p>
          <a:p>
            <a:pPr marL="576072" marR="0" lvl="1" indent="-237744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 Snowshoe hare virus disease (11734)</a:t>
            </a:r>
          </a:p>
          <a:p>
            <a:pPr marL="576072" marR="0" lvl="1" indent="-237744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 Trivittatus virus disease (11724)</a:t>
            </a:r>
          </a:p>
          <a:p>
            <a:pPr marL="576072" marR="0" lvl="1" indent="-237744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 Venezuelan equine encephalitis virus neuroinvasive disease (10055) </a:t>
            </a:r>
          </a:p>
          <a:p>
            <a:pPr marL="576072" marR="0" lvl="1" indent="-237744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3D6C2A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 Venezuelan equine encephalitis virus non-neuroinvasive disease (10067)</a:t>
            </a:r>
          </a:p>
          <a:p>
            <a:pPr marL="234950" lvl="0" indent="-22066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7F7F7F">
                    <a:lumMod val="75000"/>
                  </a:srgbClr>
                </a:solidFill>
              </a:rPr>
              <a:t>National surveillance case definitions were revised for</a:t>
            </a:r>
            <a:r>
              <a:rPr lang="en-US" sz="2000" dirty="0">
                <a:solidFill>
                  <a:srgbClr val="7F7F7F">
                    <a:lumMod val="75000"/>
                  </a:srgbClr>
                </a:solidFill>
              </a:rPr>
              <a:t>:</a:t>
            </a:r>
          </a:p>
          <a:p>
            <a:pPr marL="768336" lvl="1" indent="-22066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7F7F7F">
                    <a:lumMod val="75000"/>
                  </a:srgbClr>
                </a:solidFill>
              </a:rPr>
              <a:t>Anthrax, Shiga Toxin-Producing </a:t>
            </a:r>
            <a:r>
              <a:rPr lang="en-US" sz="2000" i="1" dirty="0">
                <a:solidFill>
                  <a:srgbClr val="7F7F7F">
                    <a:lumMod val="75000"/>
                  </a:srgbClr>
                </a:solidFill>
              </a:rPr>
              <a:t>E. coli </a:t>
            </a:r>
            <a:r>
              <a:rPr lang="en-US" sz="2000" dirty="0">
                <a:solidFill>
                  <a:srgbClr val="7F7F7F">
                    <a:lumMod val="75000"/>
                  </a:srgbClr>
                </a:solidFill>
              </a:rPr>
              <a:t>(STEC), and Syphilis</a:t>
            </a:r>
          </a:p>
          <a:p>
            <a:pPr marL="234950" indent="-22066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7F7F7F">
                    <a:lumMod val="75000"/>
                  </a:srgbClr>
                </a:solidFill>
              </a:rPr>
              <a:t>The 2018 State Epi Letter (revised version) was distributed on 12/18/17. </a:t>
            </a:r>
          </a:p>
          <a:p>
            <a:pPr marL="768336" lvl="1" indent="-22066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7F7F7F">
                    <a:lumMod val="75000"/>
                  </a:srgbClr>
                </a:solidFill>
              </a:rPr>
              <a:t>The full letter can be found on the </a:t>
            </a:r>
            <a:r>
              <a:rPr lang="en-US" sz="2000" dirty="0">
                <a:solidFill>
                  <a:srgbClr val="7F7F7F">
                    <a:lumMod val="75000"/>
                  </a:srgbClr>
                </a:solidFill>
                <a:hlinkClick r:id="rId3"/>
              </a:rPr>
              <a:t>NNDSS Event Codes &amp; Other Surveillance Resources webpage</a:t>
            </a:r>
            <a:r>
              <a:rPr lang="en-US" sz="2000" dirty="0">
                <a:solidFill>
                  <a:srgbClr val="7F7F7F">
                    <a:lumMod val="75000"/>
                  </a:srgbClr>
                </a:solidFill>
              </a:rPr>
              <a:t>.</a:t>
            </a:r>
          </a:p>
          <a:p>
            <a:pPr marL="14287" indent="0">
              <a:spcBef>
                <a:spcPts val="0"/>
              </a:spcBef>
              <a:spcAft>
                <a:spcPts val="0"/>
              </a:spcAft>
              <a:buClr>
                <a:srgbClr val="3D6C2A"/>
              </a:buClr>
              <a:buNone/>
              <a:defRPr/>
            </a:pPr>
            <a:endParaRPr lang="en-US" sz="1400" dirty="0">
              <a:solidFill>
                <a:srgbClr val="7F7F7F">
                  <a:lumMod val="75000"/>
                </a:srgbClr>
              </a:solidFill>
            </a:endParaRPr>
          </a:p>
          <a:p>
            <a:pPr marL="14287" indent="0">
              <a:spcBef>
                <a:spcPts val="0"/>
              </a:spcBef>
              <a:spcAft>
                <a:spcPts val="0"/>
              </a:spcAft>
              <a:buClr>
                <a:srgbClr val="3D6C2A"/>
              </a:buClr>
              <a:buNone/>
              <a:defRPr/>
            </a:pPr>
            <a:endParaRPr lang="en-US" sz="1800" dirty="0">
              <a:solidFill>
                <a:srgbClr val="7F7F7F">
                  <a:lumMod val="75000"/>
                </a:srgbClr>
              </a:solidFill>
            </a:endParaRPr>
          </a:p>
          <a:p>
            <a:pPr marL="14287" indent="0">
              <a:spcBef>
                <a:spcPts val="0"/>
              </a:spcBef>
              <a:spcAft>
                <a:spcPts val="0"/>
              </a:spcAft>
              <a:buClr>
                <a:srgbClr val="3D6C2A"/>
              </a:buClr>
              <a:buNone/>
              <a:defRPr/>
            </a:pPr>
            <a:r>
              <a:rPr lang="en-US" sz="1800" dirty="0">
                <a:solidFill>
                  <a:srgbClr val="7F7F7F">
                    <a:lumMod val="75000"/>
                  </a:srgbClr>
                </a:solidFill>
              </a:rPr>
              <a:t>Annual NNDSS Event Code Lists available at </a:t>
            </a:r>
            <a:r>
              <a:rPr lang="en-US" sz="1800" dirty="0">
                <a:solidFill>
                  <a:srgbClr val="7F7F7F">
                    <a:lumMod val="75000"/>
                  </a:srgbClr>
                </a:solidFill>
                <a:hlinkClick r:id="rId3"/>
              </a:rPr>
              <a:t>https://ndc.services.cdc.gov/event-codes-other-surveillance-resources/</a:t>
            </a:r>
            <a:r>
              <a:rPr lang="en-US" sz="1800" dirty="0">
                <a:solidFill>
                  <a:srgbClr val="7F7F7F">
                    <a:lumMod val="75000"/>
                  </a:srgbClr>
                </a:solidFill>
              </a:rPr>
              <a:t>.</a:t>
            </a:r>
          </a:p>
          <a:p>
            <a:pPr marL="42686" indent="-237744">
              <a:spcBef>
                <a:spcPts val="300"/>
              </a:spcBef>
              <a:spcAft>
                <a:spcPts val="300"/>
              </a:spcAft>
              <a:buClr>
                <a:srgbClr val="3D6C2A"/>
              </a:buClr>
              <a:buFont typeface="Arial" panose="020B0604020202020204" pitchFamily="34" charset="0"/>
              <a:buChar char="–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F7F7F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822093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Sb2FkbWFwIiwiSXNUZW1wbGF0ZSI6ZmFsc2UsIlZlcnNpb24iOnsiJGlkIjoiMiIsIlZlcnNpb24iOiIzLjEuMCIsIk9yaWdpbmFsQXNzZW1ibHlWZXJzaW9uIjoiMy4xNi4wNS4wMCIsIkVkaXRpb24iOiJQbHVzIiwiSXNQbHVzRWRpdGlvbiI6dHJ1ZX0sIkVmZmVjdCI6MC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xMTYsIkciOjE0MywiQiI6MTc4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NzcsIlIiOjI1NSwiRyI6MCwiQiI6MH19LCJBcHBlbmRZZWFyT25ZZWFyQ2hhbmdlIjp0cnVlLCJFbGFwc2VkVGltZUZvcm1hdCI6MSwiVG9kYXlNYXJrZXJQb3NpdGlvbiI6MywiUXVpY2tQb3NpdGlvbiI6MywiQWJzb2x1dGVQb3NpdGlvbiI6NDkuMC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MC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c5LCJHIjoxMjksIkIiOjE4OX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4LjAsIkhlaWdodCI6MjA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SwiRm9udE5hbWUiOiJDYWxpYnJpIiwiSXNCb2xkIjp0cnVlLCJJc0l0YWxpYyI6ZmFsc2UsIklzVW5kZXJsaW5lZCI6ZmFsc2UsIlBhcmVudFN0eWxlIjpudWxsfSwiQXV0b1NpemUiOjAsIkZvcmVncm91bmQiOnsiJGlkIjoiNjciLCJDb2xvciI6eyIkaWQiOiI2OCIsIkEiOjI1NSwiUiI6MCwiRyI6MCwiQiI6MH19LCJNYXhXaWR0aCI6MjAwLjAsIk1heEhlaWdodCI6IkluZmluaXR5IiwiU21hcnRGb3JlZ3JvdW5kSXNBY3RpdmUiOmZhbHNlLCJIb3Jpem9udGFsQWxpZ25tZW50IjoxLCJWZXJ0aWNhbEFsaWdubWVudCI6MCwiU21hcnRGb3JlZ3JvdW5kIjpudWxsLCJNYXJnaW4iOnsiJGlkIjoiNjkiLCJUb3AiOjAsIkxlZnQiOjAsIlJpZ2h0IjowLCJCb3R0b20iOjB9LCJQYWRkaW5nIjp7IiRpZCI6IjcwIiwiVG9wIjowLCJMZWZ0IjowLCJSaWdodCI6MCwiQm90dG9tIjowfSwiQmFja2dyb3VuZCI6eyIkaWQiOiI3MSIsIkNvbG9yIjp7IiRyZWYiOiIyMCJ9fSwiSXNWaXNpYmxlIjp0cnVlLCJXaWR0aCI6MC4wLCJIZWlnaHQiOjAuMCwiQm9yZGVyU3R5bGUiOm51bGwsIlBhcmVudFN0eWxlIjpudWxsfSwiRGF0ZVN0eWxlIjp7IiRpZCI6IjcyIiwiRm9udFNldHRpbmdzIjp7IiRpZCI6IjczIiwiRm9udFNpemUiOjEwLCJGb250TmFtZSI6IkNhbGlicmkiLCJJc0JvbGQiOmZhbHNlLCJJc0l0YWxpYyI6ZmFsc2UsIklzVW5kZXJsaW5lZCI6ZmFsc2UsIlBhcmVudFN0eWxlIjpudWxsfSwiQXV0b1NpemUiOjAsIkZvcmVncm91bmQiOnsiJGlkIjoiNzQiLCJDb2xvciI6eyIkaWQiOiI3NSIsIkEiOjI1NSwiUiI6NjgsIkciOjg0LCJCIjoxMDZ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EZWZhdWx0VGFza1N0eWxlIjp7IiRpZCI6IjgwIiwiU2hhcGUiOjIsIlNoYXBlVGhpY2tuZXNzIjoxLCJEdXJhdGlvbkZvcm1hdCI6MCwiSW5jbHVkZU5vbldvcmtpbmdEYXlzSW5EdXJhdGlvbiI6ZmFsc2U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MjM3LCJHIjoxMjUsIkIiOjQ5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jM3LCJHIjoxMjUsIkIiOjQ5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NjgsIkciOjg0LCJCIjoxMD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AwMDEtMDEtMDFUMDA6MDA6MDAiLCJFbmREYXRlIjoiMDAwMS0wMS0wMVQwMDowMDowMCIsIkZvcm1hdCI6Ik1NTSIsIlR5cGUiOjIsIkF1dG9EYXRlUmFuZ2UiOnRydWUsIldvcmtpbmdEYXlzIjozMSwiVG9kYXlNYXJrZXJUZXh0IjoiVG9kYXkiLCJBdXRvU2NhbGVUeXBlIjp0cnVlfSwiTWlsZXN0b25lcyI6W10sIlRhc2tzIjpbeyIkaWQiOiIxMjQiLCJHcm91cE5hbWUiOm51bGwsIlN0YXJ0RGF0ZSI6IjIwMTctMTAtMThUMDA6MDA6MDBaIiwiRW5kRGF0ZSI6IjIwMTgtMDItMTlUMjM6NTk6MDBaIiwiUGVyY2VudGFnZUNvbXBsZXRlIjpudWxsLCJTdHlsZSI6eyIkaWQiOiIxMjUiLCJTaGFwZSI6MiwiU2hhcGVUaGlja25lc3MiOjMsIkR1cmF0aW9uRm9ybWF0IjowLCJJbmNsdWRlTm9uV29ya2luZ0RheXNJbkR1cmF0aW9uIjpmYWxzZSwiUGVyY2VudGFnZUNvbXBsZXRlU3R5bGUiOnsiJGlkIjoiMTI2IiwiRm9udFNldHRpbmdzIjp7IiRpZCI6IjEy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EyOCIsIkxpbmVDb2xvciI6bnVsbCwiTGluZVdlaWdodCI6MC4wLCJMaW5lVHlwZSI6MCwiUGFyZW50U3R5bGUiOm51bGx9LCJQYXJlbnRTdHlsZSI6eyIkcmVmIjoiODEifX0sIkR1cmF0aW9uU3R5bGUiOnsiJGlkIjoiMTI5IiwiRm9udFNldHRpbmdzIjp7IiRpZCI6IjEzM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EzMSIsIkxpbmVDb2xvciI6bnVsbCwiTGluZVdlaWdodCI6MC4wLCJMaW5lVHlwZSI6MCwiUGFyZW50U3R5bGUiOm51bGx9LCJQYXJlbnRTdHlsZSI6eyIkcmVmIjoiODgifX0sIkhvcml6b250YWxDb25uZWN0b3JTdHlsZSI6eyIkaWQiOiIxMzIiLCJMaW5lQ29sb3IiOnsiJHJlZiI6Ijk2In0sIkxpbmVXZWlnaHQiOjEuMCwiTGluZVR5cGUiOjAsIlBhcmVudFN0eWxlIjp7IiRyZWYiOiI5NSJ9fSwiVmVydGljYWxDb25uZWN0b3JTdHlsZSI6eyIkaWQiOiIxMzMiLCJMaW5lQ29sb3IiOnsiJHJlZiI6Ijk5In0sIkxpbmVXZWlnaHQiOjAuMCwiTGluZVR5cGUiOjAsIlBhcmVudFN0eWxlIjp7IiRyZWYiOiI5OCJ9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xMzQiLCJNYXJnaW4iOnsiJHJlZiI6IjEwMiJ9LCJQYWRkaW5nIjp7IiRyZWYiOiIxMDMifSwiQmFja2dyb3VuZCI6eyIkaWQiOiIxMzUiLCJDb2xvciI6eyIkaWQiOiIxMzYiLCJBIjoyNTUsIlIiOjkxLCJHIjoxNTUsIkIiOjIxM319LCJJc1Zpc2libGUiOnRydWUsIldpZHRoIjowLjAsIkhlaWdodCI6MjEuOTQyMjA1NDI5MDc3MTQ4LCJCb3JkZXJTdHlsZSI6eyIkaWQiOiIxMzciLCJMaW5lQ29sb3IiOnsiJHJlZiI6IjEwNSJ9LCJMaW5lV2VpZ2h0IjowLjAsIkxpbmVUeXBlIjowLCJQYXJlbnRTdHlsZSI6eyIkcmVmIjoiMTA0In19LCJQYXJlbnRTdHlsZSI6eyIkcmVmIjoiMTAxIn19LCJUaXRsZVN0eWxlIjp7IiRpZCI6IjEzOCIsIkZvbnRTZXR0aW5ncyI6eyIkaWQiOiIxMzk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TQwIiwiTGluZUNvbG9yIjpudWxsLCJMaW5lV2VpZ2h0IjowLjAsIkxpbmVUeXBlIjowLCJQYXJlbnRTdHlsZSI6bnVsbH0sIlBhcmVudFN0eWxlIjp7IiRyZWYiOiIxMDcifX0sIkRhdGVTdHlsZSI6eyIkaWQiOiIxNDEiLCJGb250U2V0dGluZ3MiOnsiJGlkIjoiMTQy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xNDMiLCJMaW5lQ29sb3IiOm51bGwsIkxpbmVXZWlnaHQiOjAuMCwiTGluZVR5cGUiOjAsIlBhcmVudFN0eWxlIjpudWxsfSwiUGFyZW50U3R5bGUiOnsiJHJlZiI6IjExNCJ9fSwiRGF0ZUZvcm1hdCI6eyIkcmVmIjoiMTIxIn0sIklzVmlzaWJsZSI6dHJ1ZSwiUGFyZW50U3R5bGUiOnsiJHJlZiI6IjgwIn19LCJJbmRleCI6MCwiU21hcnREdXJhdGlvbkFjdGl2YXRlZCI6ZmFsc2UsIkRhdGVGb3JtYXQiOnsiJHJlZiI6IjEyMSJ9LCJJZCI6IjU5MGJiZjg3LTgwNjAtNDE0OS1iZjk5LWUxNDhkYWYzNmFmNCIsIkltcG9ydElkIjoiMSIsIlRpdGxlIjoiU1REIiwiTm90ZSI6bnVsbCwiSHlwZXJsaW5rIjpudWxsLCJJc0NoYW5nZWQiOmZhbHNlLCJJc05ldyI6ZmFsc2V9LHsiJGlkIjoiMTQ0IiwiR3JvdXBOYW1lIjpudWxsLCJTdGFydERhdGUiOiIyMDE3LTEwLTE4VDAwOjAwOjAwWiIsIkVuZERhdGUiOiIyMDE4LTAyLTE5VDIzOjU5OjAwWiIsIlBlcmNlbnRhZ2VDb21wbGV0ZSI6bnVsbCwiU3R5bGUiOnsiJGlkIjoiMTQ1IiwiU2hhcGUiOjIsIlNoYXBlVGhpY2tuZXNzIjozLCJEdXJhdGlvbkZvcm1hdCI6MCwiSW5jbHVkZU5vbldvcmtpbmdEYXlzSW5EdXJhdGlvbiI6ZmFsc2UsIlBlcmNlbnRhZ2VDb21wbGV0ZVN0eWxlIjp7IiRpZCI6IjE0NiIsIkZvbnRTZXR0aW5ncyI6eyIkaWQiOiIxND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xNDgiLCJMaW5lQ29sb3IiOm51bGwsIkxpbmVXZWlnaHQiOjAuMCwiTGluZVR5cGUiOjAsIlBhcmVudFN0eWxlIjpudWxsfSwiUGFyZW50U3R5bGUiOnsiJHJlZiI6IjgxIn19LCJEdXJhdGlvblN0eWxlIjp7IiRpZCI6IjE0OSIsIkZvbnRTZXR0aW5ncyI6eyIkaWQiOiIxNTA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xNTEiLCJMaW5lQ29sb3IiOm51bGwsIkxpbmVXZWlnaHQiOjAuMCwiTGluZVR5cGUiOjAsIlBhcmVudFN0eWxlIjpudWxsfSwiUGFyZW50U3R5bGUiOnsiJHJlZiI6Ijg4In19LCJIb3Jpem9udGFsQ29ubmVjdG9yU3R5bGUiOnsiJGlkIjoiMTUyIiwiTGluZUNvbG9yIjp7IiRyZWYiOiI5NiJ9LCJMaW5lV2VpZ2h0IjoxLjAsIkxpbmVUeXBlIjowLCJQYXJlbnRTdHlsZSI6eyIkcmVmIjoiOTUifX0sIlZlcnRpY2FsQ29ubmVjdG9yU3R5bGUiOnsiJGlkIjoiMTUzIiwiTGluZUNvbG9yIjp7IiRyZWYiOiI5OSJ9LCJMaW5lV2VpZ2h0IjowLjAsIkxpbmVUeXBlIjowLCJQYXJlbnRTdHlsZSI6eyIkcmVmIjoiOTgifX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U0IiwiTWFyZ2luIjp7IiRyZWYiOiIxMDIifSwiUGFkZGluZyI6eyIkcmVmIjoiMTAzIn0sIkJhY2tncm91bmQiOnsiJGlkIjoiMTU1IiwiQ29sb3IiOnsiJGlkIjoiMTU2IiwiQSI6MjU1LCJSIjo5MSwiRyI6MTU1LCJCIjoyMTN9fSwiSXNWaXNpYmxlIjp0cnVlLCJXaWR0aCI6MC4wLCJIZWlnaHQiOjIxLjk0MjIwNTQyOTA3NzE0OCwiQm9yZGVyU3R5bGUiOnsiJGlkIjoiMTU3IiwiTGluZUNvbG9yIjp7IiRyZWYiOiIxMDUifSwiTGluZVdlaWdodCI6MC4wLCJMaW5lVHlwZSI6MCwiUGFyZW50U3R5bGUiOnsiJHJlZiI6IjEwNCJ9fSwiUGFyZW50U3R5bGUiOnsiJHJlZiI6IjEwMSJ9fSwiVGl0bGVTdHlsZSI6eyIkaWQiOiIxNTgiLCJGb250U2V0dGluZ3MiOnsiJGlkIjoiMTU5IiwiRm9udFNpemUiOjExLCJGb250TmFtZSI6IkNhbGlicmkiLCJJc0JvbGQiOnRydWUsIklzSXRhbGljIjpmYWxzZSwiSXNVbmRlcmxpbmVkIjpmYWxzZSwiUGFyZW50U3R5bGUiOnsiJHJlZiI6IjEwOCJ9fSwiQXV0b1NpemUiOjAsIkZvcmVncm91bmQiOnsiJHJlZiI6IjEwOSJ9LCJNYXhXaWR0aCI6OTY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E2MCIsIkxpbmVDb2xvciI6bnVsbCwiTGluZVdlaWdodCI6MC4wLCJMaW5lVHlwZSI6MCwiUGFyZW50U3R5bGUiOm51bGx9LCJQYXJlbnRTdHlsZSI6eyIkcmVmIjoiMTA3In19LCJEYXRlU3R5bGUiOnsiJGlkIjoiMTYxIiwiRm9udFNldHRpbmdzIjp7IiRpZCI6IjE2M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TYzIiwiTGluZUNvbG9yIjpudWxsLCJMaW5lV2VpZ2h0IjowLjAsIkxpbmVUeXBlIjowLCJQYXJlbnRTdHlsZSI6bnVsbH0sIlBhcmVudFN0eWxlIjp7IiRyZWYiOiIxMTQifX0sIkRhdGVGb3JtYXQiOnsiJHJlZiI6IjEyMSJ9LCJJc1Zpc2libGUiOnRydWUsIlBhcmVudFN0eWxlIjp7IiRyZWYiOiI4MCJ9fSwiSW5kZXgiOjEsIlNtYXJ0RHVyYXRpb25BY3RpdmF0ZWQiOmZhbHNlLCJEYXRlRm9ybWF0Ijp7IiRyZWYiOiIxMjEifSwiSWQiOiIyMjZmMmYwNS0yYTRiLTQ5Y2ItYmMxZS1mYzQ5ODM5ZjRkM2UiLCJJbXBvcnRJZCI6IjEiLCJUaXRsZSI6IkNTIiwiTm90ZSI6bnVsbCwiSHlwZXJsaW5rIjpudWxsLCJJc0NoYW5nZWQiOmZhbHNlLCJJc05ldyI6ZmFsc2V9LHsiJGlkIjoiMTY0IiwiR3JvdXBOYW1lIjpudWxsLCJTdGFydERhdGUiOiIyMDE3LTEwLTE4VDAwOjAwOjAwWiIsIkVuZERhdGUiOiIyMDE4LTA1LTI4VDIzOjU5OjAwWiIsIlBlcmNlbnRhZ2VDb21wbGV0ZSI6bnVsbCwiU3R5bGUiOnsiJGlkIjoiMTY1IiwiU2hhcGUiOjIsIlNoYXBlVGhpY2tuZXNzIjozLCJEdXJhdGlvbkZvcm1hdCI6MCwiSW5jbHVkZU5vbldvcmtpbmdEYXlzSW5EdXJhdGlvbiI6ZmFsc2UsIlBlcmNlbnRhZ2VDb21wbGV0ZVN0eWxlIjp7IiRpZCI6IjE2NiIsIkZvbnRTZXR0aW5ncyI6eyIkaWQiOiIxNj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xNjgiLCJMaW5lQ29sb3IiOm51bGwsIkxpbmVXZWlnaHQiOjAuMCwiTGluZVR5cGUiOjAsIlBhcmVudFN0eWxlIjpudWxsfSwiUGFyZW50U3R5bGUiOnsiJHJlZiI6IjgxIn19LCJEdXJhdGlvblN0eWxlIjp7IiRpZCI6IjE2OSIsIkZvbnRTZXR0aW5ncyI6eyIkaWQiOiIxNzA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xNzEiLCJMaW5lQ29sb3IiOm51bGwsIkxpbmVXZWlnaHQiOjAuMCwiTGluZVR5cGUiOjAsIlBhcmVudFN0eWxlIjpudWxsfSwiUGFyZW50U3R5bGUiOnsiJHJlZiI6Ijg4In19LCJIb3Jpem9udGFsQ29ubmVjdG9yU3R5bGUiOnsiJGlkIjoiMTcyIiwiTGluZUNvbG9yIjp7IiRyZWYiOiI5NiJ9LCJMaW5lV2VpZ2h0IjoxLjAsIkxpbmVUeXBlIjowLCJQYXJlbnRTdHlsZSI6eyIkcmVmIjoiOTUifX0sIlZlcnRpY2FsQ29ubmVjdG9yU3R5bGUiOnsiJGlkIjoiMTczIiwiTGluZUNvbG9yIjp7IiRyZWYiOiI5OSJ9LCJMaW5lV2VpZ2h0IjowLjAsIkxpbmVUeXBlIjowLCJQYXJlbnRTdHlsZSI6eyIkcmVmIjoiOTgifX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c0IiwiTWFyZ2luIjp7IiRyZWYiOiIxMDIifSwiUGFkZGluZyI6eyIkcmVmIjoiMTAzIn0sIkJhY2tncm91bmQiOnsiJGlkIjoiMTc1IiwiQ29sb3IiOnsiJGlkIjoiMTc2IiwiQSI6MjU1LCJSIjo5MSwiRyI6MTU1LCJCIjoyMTN9fSwiSXNWaXNpYmxlIjp0cnVlLCJXaWR0aCI6MC4wLCJIZWlnaHQiOjIxLjk0MjIwNTQyOTA3NzE0OCwiQm9yZGVyU3R5bGUiOnsiJGlkIjoiMTc3IiwiTGluZUNvbG9yIjp7IiRyZWYiOiIxMDUifSwiTGluZVdlaWdodCI6MC4wLCJMaW5lVHlwZSI6MCwiUGFyZW50U3R5bGUiOnsiJHJlZiI6IjEwNCJ9fSwiUGFyZW50U3R5bGUiOnsiJHJlZiI6IjEwMSJ9fSwiVGl0bGVTdHlsZSI6eyIkaWQiOiIxNzgiLCJGb250U2V0dGluZ3MiOnsiJGlkIjoiMTc5IiwiRm9udFNpemUiOjExLCJGb250TmFtZSI6IkNhbGlicmkiLCJJc0JvbGQiOnRydWUsIklzSXRhbGljIjpmYWxzZSwiSXNVbmRlcmxpbmVkIjpmYWxzZSwiUGFyZW50U3R5bGUiOnsiJHJlZiI6IjEwOCJ9fSwiQXV0b1NpemUiOjAsIkZvcmVncm91bmQiOnsiJHJlZiI6IjEwOSJ9LCJNYXhXaWR0aCI6OTY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E4MCIsIkxpbmVDb2xvciI6bnVsbCwiTGluZVdlaWdodCI6MC4wLCJMaW5lVHlwZSI6MCwiUGFyZW50U3R5bGUiOm51bGx9LCJQYXJlbnRTdHlsZSI6eyIkcmVmIjoiMTA3In19LCJEYXRlU3R5bGUiOnsiJGlkIjoiMTgxIiwiRm9udFNldHRpbmdzIjp7IiRpZCI6IjE4M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TgzIiwiTGluZUNvbG9yIjpudWxsLCJMaW5lV2VpZ2h0IjowLjAsIkxpbmVUeXBlIjowLCJQYXJlbnRTdHlsZSI6bnVsbH0sIlBhcmVudFN0eWxlIjp7IiRyZWYiOiIxMTQifX0sIkRhdGVGb3JtYXQiOnsiJHJlZiI6IjEyMSJ9LCJJc1Zpc2libGUiOnRydWUsIlBhcmVudFN0eWxlIjp7IiRyZWYiOiI4MCJ9fSwiSW5kZXgiOjIsIlNtYXJ0RHVyYXRpb25BY3RpdmF0ZWQiOmZhbHNlLCJEYXRlRm9ybWF0Ijp7IiRyZWYiOiIxMjEifSwiSWQiOiJlNGZkM2FlMC02NmMxLTQ3ZGItYTFiNy05NmE0NjZlYWFiZjEiLCJJbXBvcnRJZCI6IjEiLCJUaXRsZSI6IkZERCIsIk5vdGUiOm51bGwsIkh5cGVybGluayI6bnVsbCwiSXNDaGFuZ2VkIjpmYWxzZSwiSXNOZXciOmZhbHNlfSx7IiRpZCI6IjE4NCIsIkdyb3VwTmFtZSI6bnVsbCwiU3RhcnREYXRlIjoiMjAxNy0xMC0xOFQwMDowMDowMFoiLCJFbmREYXRlIjoiMjAxOC0wNS0yNVQyMzo1OTowMFoiLCJQZXJjZW50YWdlQ29tcGxldGUiOm51bGwsIlN0eWxlIjp7IiRpZCI6IjE4NSIsIlNoYXBlIjoyLCJTaGFwZVRoaWNrbmVzcyI6MywiRHVyYXRpb25Gb3JtYXQiOjAsIkluY2x1ZGVOb25Xb3JraW5nRGF5c0luRHVyYXRpb24iOmZhbHNlLCJQZXJjZW50YWdlQ29tcGxldGVTdHlsZSI6eyIkaWQiOiIxODYiLCJGb250U2V0dGluZ3MiOnsiJGlkIjoiMTg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Tg4IiwiTGluZUNvbG9yIjpudWxsLCJMaW5lV2VpZ2h0IjowLjAsIkxpbmVUeXBlIjowLCJQYXJlbnRTdHlsZSI6bnVsbH0sIlBhcmVudFN0eWxlIjp7IiRyZWYiOiI4MSJ9fSwiRHVyYXRpb25TdHlsZSI6eyIkaWQiOiIxODkiLCJGb250U2V0dGluZ3MiOnsiJGlkIjoiMTk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TkxIiwiTGluZUNvbG9yIjpudWxsLCJMaW5lV2VpZ2h0IjowLjAsIkxpbmVUeXBlIjowLCJQYXJlbnRTdHlsZSI6bnVsbH0sIlBhcmVudFN0eWxlIjp7IiRyZWYiOiI4OCJ9fSwiSG9yaXpvbnRhbENvbm5lY3RvclN0eWxlIjp7IiRpZCI6IjE5MiIsIkxpbmVDb2xvciI6eyIkcmVmIjoiOTYifSwiTGluZVdlaWdodCI6MS4wLCJMaW5lVHlwZSI6MCwiUGFyZW50U3R5bGUiOnsiJHJlZiI6Ijk1In19LCJWZXJ0aWNhbENvbm5lY3RvclN0eWxlIjp7IiRpZCI6IjE5MyIsIkxpbmVDb2xvciI6eyIkcmVmIjoiOTkifSwiTGluZVdlaWdodCI6MC4wLCJMaW5lVHlwZSI6MCwiUGFyZW50U3R5bGUiOnsiJHJlZiI6Ijk4In1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E5NCIsIk1hcmdpbiI6eyIkcmVmIjoiMTAyIn0sIlBhZGRpbmciOnsiJHJlZiI6IjEwMyJ9LCJCYWNrZ3JvdW5kIjp7IiRpZCI6IjE5NSIsIkNvbG9yIjp7IiRpZCI6IjE5NiIsIkEiOjI1NSwiUiI6OTEsIkciOjE1NSwiQiI6MjEzfX0sIklzVmlzaWJsZSI6dHJ1ZSwiV2lkdGgiOjAuMCwiSGVpZ2h0IjoyMS45NDIyMDU0MjkwNzcxNDgsIkJvcmRlclN0eWxlIjp7IiRpZCI6IjE5NyIsIkxpbmVDb2xvciI6eyIkcmVmIjoiMTA1In0sIkxpbmVXZWlnaHQiOjAuMCwiTGluZVR5cGUiOjAsIlBhcmVudFN0eWxlIjp7IiRyZWYiOiIxMDQifX0sIlBhcmVudFN0eWxlIjp7IiRyZWYiOiIxMDEifX0sIlRpdGxlU3R5bGUiOnsiJGlkIjoiMTk4IiwiRm9udFNldHRpbmdzIjp7IiRpZCI6IjE5OS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yMDAiLCJMaW5lQ29sb3IiOm51bGwsIkxpbmVXZWlnaHQiOjAuMCwiTGluZVR5cGUiOjAsIlBhcmVudFN0eWxlIjpudWxsfSwiUGFyZW50U3R5bGUiOnsiJHJlZiI6IjEwNyJ9fSwiRGF0ZVN0eWxlIjp7IiRpZCI6IjIwMSIsIkZvbnRTZXR0aW5ncyI6eyIkaWQiOiIyMD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IwMyIsIkxpbmVDb2xvciI6bnVsbCwiTGluZVdlaWdodCI6MC4wLCJMaW5lVHlwZSI6MCwiUGFyZW50U3R5bGUiOm51bGx9LCJQYXJlbnRTdHlsZSI6eyIkcmVmIjoiMTE0In19LCJEYXRlRm9ybWF0Ijp7IiRyZWYiOiIxMjEifSwiSXNWaXNpYmxlIjp0cnVlLCJQYXJlbnRTdHlsZSI6eyIkcmVmIjoiODAifX0sIkluZGV4IjozLCJTbWFydER1cmF0aW9uQWN0aXZhdGVkIjpmYWxzZSwiRGF0ZUZvcm1hdCI6eyIkcmVmIjoiMTIxIn0sIklkIjoiYjI0MmVmODgtMjU1OC00ZTc1LWI0MmYtYTY2YWViNWYxZDI3IiwiSW1wb3J0SWQiOiIxIiwiVGl0bGUiOiJNVU1QUyIsIk5vdGUiOm51bGwsIkh5cGVybGluayI6bnVsbCwiSXNDaGFuZ2VkIjpmYWxzZSwiSXNOZXciOmZhbHNlfSx7IiRpZCI6IjIwNCIsIkdyb3VwTmFtZSI6bnVsbCwiU3RhcnREYXRlIjoiMjAxNy0xMC0xOFQwMDowMDowMFoiLCJFbmREYXRlIjoiMjAxOC0wNi0xOVQyMzo1OTowMFoiLCJQZXJjZW50YWdlQ29tcGxldGUiOm51bGwsIlN0eWxlIjp7IiRpZCI6IjIwNSIsIlNoYXBlIjoyLCJTaGFwZVRoaWNrbmVzcyI6MywiRHVyYXRpb25Gb3JtYXQiOjAsIkluY2x1ZGVOb25Xb3JraW5nRGF5c0luRHVyYXRpb24iOmZhbHNlLCJQZXJjZW50YWdlQ29tcGxldGVTdHlsZSI6eyIkaWQiOiIyMDYiLCJGb250U2V0dGluZ3MiOnsiJGlkIjoiMjA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A4IiwiTGluZUNvbG9yIjpudWxsLCJMaW5lV2VpZ2h0IjowLjAsIkxpbmVUeXBlIjowLCJQYXJlbnRTdHlsZSI6bnVsbH0sIlBhcmVudFN0eWxlIjp7IiRyZWYiOiI4MSJ9fSwiRHVyYXRpb25TdHlsZSI6eyIkaWQiOiIyMDkiLCJGb250U2V0dGluZ3MiOnsiJGlkIjoiMjE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ExIiwiTGluZUNvbG9yIjpudWxsLCJMaW5lV2VpZ2h0IjowLjAsIkxpbmVUeXBlIjowLCJQYXJlbnRTdHlsZSI6bnVsbH0sIlBhcmVudFN0eWxlIjp7IiRyZWYiOiI4OCJ9fSwiSG9yaXpvbnRhbENvbm5lY3RvclN0eWxlIjp7IiRpZCI6IjIxMiIsIkxpbmVDb2xvciI6eyIkcmVmIjoiOTYifSwiTGluZVdlaWdodCI6MS4wLCJMaW5lVHlwZSI6MCwiUGFyZW50U3R5bGUiOnsiJHJlZiI6Ijk1In19LCJWZXJ0aWNhbENvbm5lY3RvclN0eWxlIjp7IiRpZCI6IjIxMyIsIkxpbmVDb2xvciI6eyIkcmVmIjoiOTkifSwiTGluZVdlaWdodCI6MC4wLCJMaW5lVHlwZSI6MCwiUGFyZW50U3R5bGUiOnsiJHJlZiI6Ijk4In1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IxNCIsIk1hcmdpbiI6eyIkcmVmIjoiMTAyIn0sIlBhZGRpbmciOnsiJHJlZiI6IjEwMyJ9LCJCYWNrZ3JvdW5kIjp7IiRpZCI6IjIxNSIsIkNvbG9yIjp7IiRpZCI6IjIxNiIsIkEiOjI1NSwiUiI6OTEsIkciOjE1NSwiQiI6MjEzfX0sIklzVmlzaWJsZSI6dHJ1ZSwiV2lkdGgiOjAuMCwiSGVpZ2h0IjoyMS45NDIyMDU0MjkwNzcxNDgsIkJvcmRlclN0eWxlIjp7IiRpZCI6IjIxNyIsIkxpbmVDb2xvciI6eyIkcmVmIjoiMTA1In0sIkxpbmVXZWlnaHQiOjAuMCwiTGluZVR5cGUiOjAsIlBhcmVudFN0eWxlIjp7IiRyZWYiOiIxMDQifX0sIlBhcmVudFN0eWxlIjp7IiRyZWYiOiIxMDEifX0sIlRpdGxlU3R5bGUiOnsiJGlkIjoiMjE4IiwiRm9udFNldHRpbmdzIjp7IiRpZCI6IjIxOS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yMjAiLCJMaW5lQ29sb3IiOm51bGwsIkxpbmVXZWlnaHQiOjAuMCwiTGluZVR5cGUiOjAsIlBhcmVudFN0eWxlIjpudWxsfSwiUGFyZW50U3R5bGUiOnsiJHJlZiI6IjEwNyJ9fSwiRGF0ZVN0eWxlIjp7IiRpZCI6IjIyMSIsIkZvbnRTZXR0aW5ncyI6eyIkaWQiOiIyMj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IyMyIsIkxpbmVDb2xvciI6bnVsbCwiTGluZVdlaWdodCI6MC4wLCJMaW5lVHlwZSI6MCwiUGFyZW50U3R5bGUiOm51bGx9LCJQYXJlbnRTdHlsZSI6eyIkcmVmIjoiMTE0In19LCJEYXRlRm9ybWF0Ijp7IiRyZWYiOiIxMjEifSwiSXNWaXNpYmxlIjp0cnVlLCJQYXJlbnRTdHlsZSI6eyIkcmVmIjoiODAifX0sIkluZGV4Ijo0LCJTbWFydER1cmF0aW9uQWN0aXZhdGVkIjpmYWxzZSwiRGF0ZUZvcm1hdCI6eyIkcmVmIjoiMTIxIn0sIklkIjoiMzExZTk3YjYtMDNlYS00NGE2LWIxY2MtYTdkNDJiNzFmNmU5IiwiSW1wb3J0SWQiOiIxIiwiVGl0bGUiOiJQRVJUVVNTSVMiLCJOb3RlIjpudWxsLCJIeXBlcmxpbmsiOm51bGwsIklzQ2hhbmdlZCI6ZmFsc2UsIklzTmV3IjpmYWxzZX0seyIkaWQiOiIyMjQiLCJHcm91cE5hbWUiOm51bGwsIlN0YXJ0RGF0ZSI6IjIwMTctMTAtMThUMDA6MDA6MDBaIiwiRW5kRGF0ZSI6IjIwMTgtMDgtMDNUMjM6NTk6MDBaIiwiUGVyY2VudGFnZUNvbXBsZXRlIjpudWxsLCJTdHlsZSI6eyIkaWQiOiIyMjUiLCJTaGFwZSI6MiwiU2hhcGVUaGlja25lc3MiOjMsIkR1cmF0aW9uRm9ybWF0IjowLCJJbmNsdWRlTm9uV29ya2luZ0RheXNJbkR1cmF0aW9uIjpmYWxzZSwiUGVyY2VudGFnZUNvbXBsZXRlU3R5bGUiOnsiJGlkIjoiMjI2IiwiRm9udFNldHRpbmdzIjp7IiRpZCI6IjIy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yOCIsIkxpbmVDb2xvciI6bnVsbCwiTGluZVdlaWdodCI6MC4wLCJMaW5lVHlwZSI6MCwiUGFyZW50U3R5bGUiOm51bGx9LCJQYXJlbnRTdHlsZSI6eyIkcmVmIjoiODEifX0sIkR1cmF0aW9uU3R5bGUiOnsiJGlkIjoiMjI5IiwiRm9udFNldHRpbmdzIjp7IiRpZCI6IjIzM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zMSIsIkxpbmVDb2xvciI6bnVsbCwiTGluZVdlaWdodCI6MC4wLCJMaW5lVHlwZSI6MCwiUGFyZW50U3R5bGUiOm51bGx9LCJQYXJlbnRTdHlsZSI6eyIkcmVmIjoiODgifX0sIkhvcml6b250YWxDb25uZWN0b3JTdHlsZSI6eyIkaWQiOiIyMzIiLCJMaW5lQ29sb3IiOnsiJHJlZiI6Ijk2In0sIkxpbmVXZWlnaHQiOjEuMCwiTGluZVR5cGUiOjAsIlBhcmVudFN0eWxlIjp7IiRyZWYiOiI5NSJ9fSwiVmVydGljYWxDb25uZWN0b3JTdHlsZSI6eyIkaWQiOiIyMzMiLCJMaW5lQ29sb3IiOnsiJHJlZiI6Ijk5In0sIkxpbmVXZWlnaHQiOjAuMCwiTGluZVR5cGUiOjAsIlBhcmVudFN0eWxlIjp7IiRyZWYiOiI5OCJ9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yMzQiLCJNYXJnaW4iOnsiJHJlZiI6IjEwMiJ9LCJQYWRkaW5nIjp7IiRyZWYiOiIxMDMifSwiQmFja2dyb3VuZCI6eyIkaWQiOiIyMzUiLCJDb2xvciI6eyIkaWQiOiIyMzYiLCJBIjoyNTUsIlIiOjkxLCJHIjoxNTUsIkIiOjIxM319LCJJc1Zpc2libGUiOnRydWUsIldpZHRoIjowLjAsIkhlaWdodCI6MjEuOTQyMjA1NDI5MDc3MTQ4LCJCb3JkZXJTdHlsZSI6eyIkaWQiOiIyMzciLCJMaW5lQ29sb3IiOnsiJHJlZiI6IjEwNSJ9LCJMaW5lV2VpZ2h0IjowLjAsIkxpbmVUeXBlIjowLCJQYXJlbnRTdHlsZSI6eyIkcmVmIjoiMTA0In19LCJQYXJlbnRTdHlsZSI6eyIkcmVmIjoiMTAxIn19LCJUaXRsZVN0eWxlIjp7IiRpZCI6IjIzOCIsIkZvbnRTZXR0aW5ncyI6eyIkaWQiOiIyMzk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jQwIiwiTGluZUNvbG9yIjpudWxsLCJMaW5lV2VpZ2h0IjowLjAsIkxpbmVUeXBlIjowLCJQYXJlbnRTdHlsZSI6bnVsbH0sIlBhcmVudFN0eWxlIjp7IiRyZWYiOiIxMDcifX0sIkRhdGVTdHlsZSI6eyIkaWQiOiIyNDEiLCJGb250U2V0dGluZ3MiOnsiJGlkIjoiMjQy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yNDMiLCJMaW5lQ29sb3IiOm51bGwsIkxpbmVXZWlnaHQiOjAuMCwiTGluZVR5cGUiOjAsIlBhcmVudFN0eWxlIjpudWxsfSwiUGFyZW50U3R5bGUiOnsiJHJlZiI6IjExNCJ9fSwiRGF0ZUZvcm1hdCI6eyIkcmVmIjoiMTIxIn0sIklzVmlzaWJsZSI6dHJ1ZSwiUGFyZW50U3R5bGUiOnsiJHJlZiI6IjgwIn19LCJJbmRleCI6NSwiU21hcnREdXJhdGlvbkFjdGl2YXRlZCI6ZmFsc2UsIkRhdGVGb3JtYXQiOnsiJHJlZiI6IjEyMSJ9LCJJZCI6IjZlYWI1NzUzLTFlOTUtNDI4MS1hYTU4LTA4ZjFiM2I5MTM5YiIsIkltcG9ydElkIjoiMSIsIlRpdGxlIjoiVkFSSUNFTExBIiwiTm90ZSI6bnVsbCwiSHlwZXJsaW5rIjpudWxsLCJJc0NoYW5nZWQiOmZhbHNlLCJJc05ldyI6ZmFsc2V9LHsiJGlkIjoiMjQ0IiwiR3JvdXBOYW1lIjpudWxsLCJTdGFydERhdGUiOiIyMDE3LTEwLTE4VDAwOjAwOjAwWiIsIkVuZERhdGUiOiIyMDE4LTEwLTI5VDIzOjU5OjAwWiIsIlBlcmNlbnRhZ2VDb21wbGV0ZSI6bnVsbCwiU3R5bGUiOnsiJGlkIjoiMjQ1IiwiU2hhcGUiOjIsIlNoYXBlVGhpY2tuZXNzIjozLCJEdXJhdGlvbkZvcm1hdCI6MCwiSW5jbHVkZU5vbldvcmtpbmdEYXlzSW5EdXJhdGlvbiI6ZmFsc2UsIlBlcmNlbnRhZ2VDb21wbGV0ZVN0eWxlIjp7IiRpZCI6IjI0NiIsIkZvbnRTZXR0aW5ncyI6eyIkaWQiOiIyND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NDgiLCJMaW5lQ29sb3IiOm51bGwsIkxpbmVXZWlnaHQiOjAuMCwiTGluZVR5cGUiOjAsIlBhcmVudFN0eWxlIjpudWxsfSwiUGFyZW50U3R5bGUiOnsiJHJlZiI6IjgxIn19LCJEdXJhdGlvblN0eWxlIjp7IiRpZCI6IjI0OSIsIkZvbnRTZXR0aW5ncyI6eyIkaWQiOiIyNTA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NTEiLCJMaW5lQ29sb3IiOm51bGwsIkxpbmVXZWlnaHQiOjAuMCwiTGluZVR5cGUiOjAsIlBhcmVudFN0eWxlIjpudWxsfSwiUGFyZW50U3R5bGUiOnsiJHJlZiI6Ijg4In19LCJIb3Jpem9udGFsQ29ubmVjdG9yU3R5bGUiOnsiJGlkIjoiMjUyIiwiTGluZUNvbG9yIjp7IiRyZWYiOiI5NiJ9LCJMaW5lV2VpZ2h0IjoxLjAsIkxpbmVUeXBlIjowLCJQYXJlbnRTdHlsZSI6eyIkcmVmIjoiOTUifX0sIlZlcnRpY2FsQ29ubmVjdG9yU3R5bGUiOnsiJGlkIjoiMjUzIiwiTGluZUNvbG9yIjp7IiRyZWYiOiI5OSJ9LCJMaW5lV2VpZ2h0IjowLjAsIkxpbmVUeXBlIjowLCJQYXJlbnRTdHlsZSI6eyIkcmVmIjoiOTgifX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jU0IiwiTWFyZ2luIjp7IiRyZWYiOiIxMDIifSwiUGFkZGluZyI6eyIkcmVmIjoiMTAzIn0sIkJhY2tncm91bmQiOnsiJGlkIjoiMjU1IiwiQ29sb3IiOnsiJGlkIjoiMjU2IiwiQSI6MjU1LCJSIjo5MSwiRyI6MTU1LCJCIjoyMTN9fSwiSXNWaXNpYmxlIjp0cnVlLCJXaWR0aCI6MC4wLCJIZWlnaHQiOjIxLjk0MjIwNTQyOTA3NzE0OCwiQm9yZGVyU3R5bGUiOnsiJGlkIjoiMjU3IiwiTGluZUNvbG9yIjp7IiRyZWYiOiIxMDUifSwiTGluZVdlaWdodCI6MC4wLCJMaW5lVHlwZSI6MCwiUGFyZW50U3R5bGUiOnsiJHJlZiI6IjEwNCJ9fSwiUGFyZW50U3R5bGUiOnsiJHJlZiI6IjEwMSJ9fSwiVGl0bGVTdHlsZSI6eyIkaWQiOiIyNTgiLCJGb250U2V0dGluZ3MiOnsiJGlkIjoiMjU5IiwiRm9udFNpemUiOjExLCJGb250TmFtZSI6IkNhbGlicmkiLCJJc0JvbGQiOnRydWUsIklzSXRhbGljIjpmYWxzZSwiSXNVbmRlcmxpbmVkIjpmYWxzZSwiUGFyZW50U3R5bGUiOnsiJHJlZiI6IjEwOCJ9fSwiQXV0b1NpemUiOjAsIkZvcmVncm91bmQiOnsiJHJlZiI6IjEwOSJ9LCJNYXhXaWR0aCI6OTY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I2MCIsIkxpbmVDb2xvciI6bnVsbCwiTGluZVdlaWdodCI6MC4wLCJMaW5lVHlwZSI6MCwiUGFyZW50U3R5bGUiOm51bGx9LCJQYXJlbnRTdHlsZSI6eyIkcmVmIjoiMTA3In19LCJEYXRlU3R5bGUiOnsiJGlkIjoiMjYxIiwiRm9udFNldHRpbmdzIjp7IiRpZCI6IjI2M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jYzIiwiTGluZUNvbG9yIjpudWxsLCJMaW5lV2VpZ2h0IjowLjAsIkxpbmVUeXBlIjowLCJQYXJlbnRTdHlsZSI6bnVsbH0sIlBhcmVudFN0eWxlIjp7IiRyZWYiOiIxMTQifX0sIkRhdGVGb3JtYXQiOnsiJHJlZiI6IjEyMSJ9LCJJc1Zpc2libGUiOnRydWUsIlBhcmVudFN0eWxlIjp7IiRyZWYiOiI4MCJ9fSwiSW5kZXgiOjYsIlNtYXJ0RHVyYXRpb25BY3RpdmF0ZWQiOmZhbHNlLCJEYXRlRm9ybWF0Ijp7IiRyZWYiOiIxMjEifSwiSWQiOiJkYzQ1MGYwOS03MjU5LTRkYjUtYjFjZi04OTJmMTNmMTk3MzIiLCJJbXBvcnRJZCI6IjEiLCJUaXRsZSI6Ik1BTEFSSUEiLCJOb3RlIjpudWxsLCJIeXBlcmxpbmsiOm51bGwsIklzQ2hhbmdlZCI6ZmFsc2UsIklzTmV3IjpmYWxzZX0seyIkaWQiOiIyNjQiLCJHcm91cE5hbWUiOm51bGwsIlN0YXJ0RGF0ZSI6IjIwMTctMTAtMThUMDA6MDA6MDBaIiwiRW5kRGF0ZSI6IjIwMTgtMTEtMjFUMjM6NTk6MDBaIiwiUGVyY2VudGFnZUNvbXBsZXRlIjpudWxsLCJTdHlsZSI6eyIkaWQiOiIyNjUiLCJTaGFwZSI6MiwiU2hhcGVUaGlja25lc3MiOjMsIkR1cmF0aW9uRm9ybWF0IjowLCJJbmNsdWRlTm9uV29ya2luZ0RheXNJbkR1cmF0aW9uIjpmYWxzZSwiUGVyY2VudGFnZUNvbXBsZXRlU3R5bGUiOnsiJGlkIjoiMjY2IiwiRm9udFNldHRpbmdzIjp7IiRpZCI6IjI2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2OCIsIkxpbmVDb2xvciI6bnVsbCwiTGluZVdlaWdodCI6MC4wLCJMaW5lVHlwZSI6MCwiUGFyZW50U3R5bGUiOm51bGx9LCJQYXJlbnRTdHlsZSI6eyIkcmVmIjoiODEifX0sIkR1cmF0aW9uU3R5bGUiOnsiJGlkIjoiMjY5IiwiRm9udFNldHRpbmdzIjp7IiRpZCI6IjI3M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3MSIsIkxpbmVDb2xvciI6bnVsbCwiTGluZVdlaWdodCI6MC4wLCJMaW5lVHlwZSI6MCwiUGFyZW50U3R5bGUiOm51bGx9LCJQYXJlbnRTdHlsZSI6eyIkcmVmIjoiODgifX0sIkhvcml6b250YWxDb25uZWN0b3JTdHlsZSI6eyIkaWQiOiIyNzIiLCJMaW5lQ29sb3IiOnsiJHJlZiI6Ijk2In0sIkxpbmVXZWlnaHQiOjEuMCwiTGluZVR5cGUiOjAsIlBhcmVudFN0eWxlIjp7IiRyZWYiOiI5NSJ9fSwiVmVydGljYWxDb25uZWN0b3JTdHlsZSI6eyIkaWQiOiIyNzMiLCJMaW5lQ29sb3IiOnsiJHJlZiI6Ijk5In0sIkxpbmVXZWlnaHQiOjAuMCwiTGluZVR5cGUiOjAsIlBhcmVudFN0eWxlIjp7IiRyZWYiOiI5OCJ9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yNzQiLCJNYXJnaW4iOnsiJHJlZiI6IjEwMiJ9LCJQYWRkaW5nIjp7IiRyZWYiOiIxMDMifSwiQmFja2dyb3VuZCI6eyIkaWQiOiIyNzUiLCJDb2xvciI6eyIkaWQiOiIyNzYiLCJBIjoyNTUsIlIiOjkxLCJHIjoxNTUsIkIiOjIxM319LCJJc1Zpc2libGUiOnRydWUsIldpZHRoIjowLjAsIkhlaWdodCI6MjEuOTQyMjA1NDI5MDc3MTQ4LCJCb3JkZXJTdHlsZSI6eyIkaWQiOiIyNzciLCJMaW5lQ29sb3IiOnsiJHJlZiI6IjEwNSJ9LCJMaW5lV2VpZ2h0IjowLjAsIkxpbmVUeXBlIjowLCJQYXJlbnRTdHlsZSI6eyIkcmVmIjoiMTA0In19LCJQYXJlbnRTdHlsZSI6eyIkcmVmIjoiMTAxIn19LCJUaXRsZVN0eWxlIjp7IiRpZCI6IjI3OCIsIkZvbnRTZXR0aW5ncyI6eyIkaWQiOiIyNzk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jgwIiwiTGluZUNvbG9yIjpudWxsLCJMaW5lV2VpZ2h0IjowLjAsIkxpbmVUeXBlIjowLCJQYXJlbnRTdHlsZSI6bnVsbH0sIlBhcmVudFN0eWxlIjp7IiRyZWYiOiIxMDcifX0sIkRhdGVTdHlsZSI6eyIkaWQiOiIyODEiLCJGb250U2V0dGluZ3MiOnsiJGlkIjoiMjgy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yODMiLCJMaW5lQ29sb3IiOm51bGwsIkxpbmVXZWlnaHQiOjAuMCwiTGluZVR5cGUiOjAsIlBhcmVudFN0eWxlIjpudWxsfSwiUGFyZW50U3R5bGUiOnsiJHJlZiI6IjExNCJ9fSwiRGF0ZUZvcm1hdCI6eyIkcmVmIjoiMTIxIn0sIklzVmlzaWJsZSI6dHJ1ZSwiUGFyZW50U3R5bGUiOnsiJHJlZiI6IjgwIn19LCJJbmRleCI6NywiU21hcnREdXJhdGlvbkFjdGl2YXRlZCI6ZmFsc2UsIkRhdGVGb3JtYXQiOnsiJHJlZiI6IjEyMSJ9LCJJZCI6IjE2MDNjZjc5LTZiY2YtNGE5OS1hMDhlLTlhOTM2ZWUzMTAwYSIsIkltcG9ydElkIjoiMSIsIlRpdGxlIjoiQkFCRVNJT1NJUyIsIk5vdGUiOm51bGwsIkh5cGVybGluayI6bnVsbCwiSXNDaGFuZ2VkIjpmYWxzZSwiSXNOZXciOmZhbHNlfSx7IiRpZCI6IjI4NCIsIkdyb3VwTmFtZSI6bnVsbCwiU3RhcnREYXRlIjoiMjAxNy0xMC0xOFQwMDowMDowMFoiLCJFbmREYXRlIjoiMjAxOC0xMi0wMVQyMzo1OTowMFoiLCJQZXJjZW50YWdlQ29tcGxldGUiOm51bGwsIlN0eWxlIjp7IiRpZCI6IjI4NSIsIlNoYXBlIjoyLCJTaGFwZVRoaWNrbmVzcyI6MywiRHVyYXRpb25Gb3JtYXQiOjAsIkluY2x1ZGVOb25Xb3JraW5nRGF5c0luRHVyYXRpb24iOmZhbHNlLCJQZXJjZW50YWdlQ29tcGxldGVTdHlsZSI6eyIkaWQiOiIyODYiLCJGb250U2V0dGluZ3MiOnsiJGlkIjoiMjg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g4IiwiTGluZUNvbG9yIjpudWxsLCJMaW5lV2VpZ2h0IjowLjAsIkxpbmVUeXBlIjowLCJQYXJlbnRTdHlsZSI6bnVsbH0sIlBhcmVudFN0eWxlIjp7IiRyZWYiOiI4MSJ9fSwiRHVyYXRpb25TdHlsZSI6eyIkaWQiOiIyODkiLCJGb250U2V0dGluZ3MiOnsiJGlkIjoiMjk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kxIiwiTGluZUNvbG9yIjpudWxsLCJMaW5lV2VpZ2h0IjowLjAsIkxpbmVUeXBlIjowLCJQYXJlbnRTdHlsZSI6bnVsbH0sIlBhcmVudFN0eWxlIjp7IiRyZWYiOiI4OCJ9fSwiSG9yaXpvbnRhbENvbm5lY3RvclN0eWxlIjp7IiRpZCI6IjI5MiIsIkxpbmVDb2xvciI6eyIkcmVmIjoiOTYifSwiTGluZVdlaWdodCI6MS4wLCJMaW5lVHlwZSI6MCwiUGFyZW50U3R5bGUiOnsiJHJlZiI6Ijk1In19LCJWZXJ0aWNhbENvbm5lY3RvclN0eWxlIjp7IiRpZCI6IjI5MyIsIkxpbmVDb2xvciI6eyIkcmVmIjoiOTkifSwiTGluZVdlaWdodCI6MC4wLCJMaW5lVHlwZSI6MCwiUGFyZW50U3R5bGUiOnsiJHJlZiI6Ijk4In1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I5NCIsIk1hcmdpbiI6eyIkcmVmIjoiMTAyIn0sIlBhZGRpbmciOnsiJHJlZiI6IjEwMyJ9LCJCYWNrZ3JvdW5kIjp7IiRpZCI6IjI5NSIsIkNvbG9yIjp7IiRpZCI6IjI5NiIsIkEiOjI1NSwiUiI6OTEsIkciOjE1NSwiQiI6MjEzfX0sIklzVmlzaWJsZSI6dHJ1ZSwiV2lkdGgiOjAuMCwiSGVpZ2h0IjoyMS45NDIyMDU0MjkwNzcxNDgsIkJvcmRlclN0eWxlIjp7IiRpZCI6IjI5NyIsIkxpbmVDb2xvciI6eyIkcmVmIjoiMTA1In0sIkxpbmVXZWlnaHQiOjAuMCwiTGluZVR5cGUiOjAsIlBhcmVudFN0eWxlIjp7IiRyZWYiOiIxMDQifX0sIlBhcmVudFN0eWxlIjp7IiRyZWYiOiIxMDEifX0sIlRpdGxlU3R5bGUiOnsiJGlkIjoiMjk4IiwiRm9udFNldHRpbmdzIjp7IiRpZCI6IjI5OS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zMDAiLCJMaW5lQ29sb3IiOm51bGwsIkxpbmVXZWlnaHQiOjAuMCwiTGluZVR5cGUiOjAsIlBhcmVudFN0eWxlIjpudWxsfSwiUGFyZW50U3R5bGUiOnsiJHJlZiI6IjEwNyJ9fSwiRGF0ZVN0eWxlIjp7IiRpZCI6IjMwMSIsIkZvbnRTZXR0aW5ncyI6eyIkaWQiOiIzMD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MwMyIsIkxpbmVDb2xvciI6bnVsbCwiTGluZVdlaWdodCI6MC4wLCJMaW5lVHlwZSI6MCwiUGFyZW50U3R5bGUiOm51bGx9LCJQYXJlbnRTdHlsZSI6eyIkcmVmIjoiMTE0In19LCJEYXRlRm9ybWF0Ijp7IiRyZWYiOiIxMjEifSwiSXNWaXNpYmxlIjp0cnVlLCJQYXJlbnRTdHlsZSI6eyIkcmVmIjoiODAifX0sIkluZGV4Ijo4LCJTbWFydER1cmF0aW9uQWN0aXZhdGVkIjpmYWxzZSwiRGF0ZUZvcm1hdCI6eyIkcmVmIjoiMTIxIn0sIklkIjoiYzU1ZTk0YzUtZTIyYy00OTk4LWFjODMtOWE4Y2I2ZTgyODFkIiwiSW1wb3J0SWQiOiIxIiwiVGl0bGUiOiJSSUJEIiwiTm90ZSI6bnVsbCwiSHlwZXJsaW5rIjpudWxsLCJJc0NoYW5nZWQiOmZhbHNlLCJJc05ldyI6ZmFsc2V9LHsiJGlkIjoiMzA0IiwiR3JvdXBOYW1lIjpudWxsLCJTdGFydERhdGUiOiIyMDE3LTEwLTE4VDAwOjAwOjAwWiIsIkVuZERhdGUiOiIyMDE5LTA1LTEzVDIzOjU5OjAwWiIsIlBlcmNlbnRhZ2VDb21wbGV0ZSI6bnVsbCwiU3R5bGUiOnsiJGlkIjoiMzA1IiwiU2hhcGUiOjIsIlNoYXBlVGhpY2tuZXNzIjozLCJEdXJhdGlvbkZvcm1hdCI6MCwiSW5jbHVkZU5vbldvcmtpbmdEYXlzSW5EdXJhdGlvbiI6ZmFsc2UsIlBlcmNlbnRhZ2VDb21wbGV0ZVN0eWxlIjp7IiRpZCI6IjMwNiIsIkZvbnRTZXR0aW5ncyI6eyIkaWQiOiIzMD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DgiLCJMaW5lQ29sb3IiOm51bGwsIkxpbmVXZWlnaHQiOjAuMCwiTGluZVR5cGUiOjAsIlBhcmVudFN0eWxlIjpudWxsfSwiUGFyZW50U3R5bGUiOnsiJHJlZiI6IjgxIn19LCJEdXJhdGlvblN0eWxlIjp7IiRpZCI6IjMwOSIsIkZvbnRTZXR0aW5ncyI6eyIkaWQiOiIzMTA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TEiLCJMaW5lQ29sb3IiOm51bGwsIkxpbmVXZWlnaHQiOjAuMCwiTGluZVR5cGUiOjAsIlBhcmVudFN0eWxlIjpudWxsfSwiUGFyZW50U3R5bGUiOnsiJHJlZiI6Ijg4In19LCJIb3Jpem9udGFsQ29ubmVjdG9yU3R5bGUiOnsiJGlkIjoiMzEyIiwiTGluZUNvbG9yIjp7IiRyZWYiOiI5NiJ9LCJMaW5lV2VpZ2h0IjoxLjAsIkxpbmVUeXBlIjowLCJQYXJlbnRTdHlsZSI6eyIkcmVmIjoiOTUifX0sIlZlcnRpY2FsQ29ubmVjdG9yU3R5bGUiOnsiJGlkIjoiMzEzIiwiTGluZUNvbG9yIjp7IiRyZWYiOiI5OSJ9LCJMaW5lV2VpZ2h0IjowLjAsIkxpbmVUeXBlIjowLCJQYXJlbnRTdHlsZSI6eyIkcmVmIjoiOTgifX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zE0IiwiTWFyZ2luIjp7IiRyZWYiOiIxMDIifSwiUGFkZGluZyI6eyIkcmVmIjoiMTAzIn0sIkJhY2tncm91bmQiOnsiJGlkIjoiMzE1IiwiQ29sb3IiOnsiJGlkIjoiMzE2IiwiQSI6MjU1LCJSIjo5MSwiRyI6MTU1LCJCIjoyMTN9fSwiSXNWaXNpYmxlIjp0cnVlLCJXaWR0aCI6MC4wLCJIZWlnaHQiOjIxLjk0MjIwNTQyOTA3NzE0OCwiQm9yZGVyU3R5bGUiOnsiJGlkIjoiMzE3IiwiTGluZUNvbG9yIjp7IiRyZWYiOiIxMDUifSwiTGluZVdlaWdodCI6MC4wLCJMaW5lVHlwZSI6MCwiUGFyZW50U3R5bGUiOnsiJHJlZiI6IjEwNCJ9fSwiUGFyZW50U3R5bGUiOnsiJHJlZiI6IjEwMSJ9fSwiVGl0bGVTdHlsZSI6eyIkaWQiOiIzMTgiLCJGb250U2V0dGluZ3MiOnsiJGlkIjoiMzE5IiwiRm9udFNpemUiOjExLCJGb250TmFtZSI6IkNhbGlicmkiLCJJc0JvbGQiOnRydWUsIklzSXRhbGljIjpmYWxzZSwiSXNVbmRlcmxpbmVkIjpmYWxzZSwiUGFyZW50U3R5bGUiOnsiJHJlZiI6IjEwOCJ9fSwiQXV0b1NpemUiOjAsIkZvcmVncm91bmQiOnsiJHJlZiI6IjEwOSJ9LCJNYXhXaWR0aCI6OTY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MyMCIsIkxpbmVDb2xvciI6bnVsbCwiTGluZVdlaWdodCI6MC4wLCJMaW5lVHlwZSI6MCwiUGFyZW50U3R5bGUiOm51bGx9LCJQYXJlbnRTdHlsZSI6eyIkcmVmIjoiMTA3In19LCJEYXRlU3R5bGUiOnsiJGlkIjoiMzIxIiwiRm9udFNldHRpbmdzIjp7IiRpZCI6IjMyM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zIzIiwiTGluZUNvbG9yIjpudWxsLCJMaW5lV2VpZ2h0IjowLjAsIkxpbmVUeXBlIjowLCJQYXJlbnRTdHlsZSI6bnVsbH0sIlBhcmVudFN0eWxlIjp7IiRyZWYiOiIxMTQifX0sIkRhdGVGb3JtYXQiOnsiJHJlZiI6IjEyMSJ9LCJJc1Zpc2libGUiOnRydWUsIlBhcmVudFN0eWxlIjp7IiRyZWYiOiI4MCJ9fSwiSW5kZXgiOjksIlNtYXJ0RHVyYXRpb25BY3RpdmF0ZWQiOmZhbHNlLCJEYXRlRm9ybWF0Ijp7IiRyZWYiOiIxMjEifSwiSWQiOiIzNDg0M2Y2OS1mOWIxLTQ1ZjktYTdjMS01OTJhZmE5NWM0MWQiLCJJbXBvcnRJZCI6IjEiLCJUaXRsZSI6Ik1FQVNMRVMiLCJOb3RlIjpudWxsLCJIeXBlcmxpbmsiOm51bGwsIklzQ2hhbmdlZCI6ZmFsc2UsIklzTmV3IjpmYWxzZX0seyIkaWQiOiIzMjQiLCJHcm91cE5hbWUiOm51bGwsIlN0YXJ0RGF0ZSI6IjIwMTctMTAtMThUMDA6MDA6MDBaIiwiRW5kRGF0ZSI6IjIwMTktMDYtMjRUMjM6NTk6MDBaIiwiUGVyY2VudGFnZUNvbXBsZXRlIjpudWxsLCJTdHlsZSI6eyIkaWQiOiIzMjUiLCJTaGFwZSI6MiwiU2hhcGVUaGlja25lc3MiOjMsIkR1cmF0aW9uRm9ybWF0IjowLCJJbmNsdWRlTm9uV29ya2luZ0RheXNJbkR1cmF0aW9uIjpmYWxzZSwiUGVyY2VudGFnZUNvbXBsZXRlU3R5bGUiOnsiJGlkIjoiMzI2IiwiRm9udFNldHRpbmdzIjp7IiRpZCI6IjMy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yOCIsIkxpbmVDb2xvciI6bnVsbCwiTGluZVdlaWdodCI6MC4wLCJMaW5lVHlwZSI6MCwiUGFyZW50U3R5bGUiOm51bGx9LCJQYXJlbnRTdHlsZSI6eyIkcmVmIjoiODEifX0sIkR1cmF0aW9uU3R5bGUiOnsiJGlkIjoiMzI5IiwiRm9udFNldHRpbmdzIjp7IiRpZCI6IjMzM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zMSIsIkxpbmVDb2xvciI6bnVsbCwiTGluZVdlaWdodCI6MC4wLCJMaW5lVHlwZSI6MCwiUGFyZW50U3R5bGUiOm51bGx9LCJQYXJlbnRTdHlsZSI6eyIkcmVmIjoiODgifX0sIkhvcml6b250YWxDb25uZWN0b3JTdHlsZSI6eyIkaWQiOiIzMzIiLCJMaW5lQ29sb3IiOnsiJHJlZiI6Ijk2In0sIkxpbmVXZWlnaHQiOjEuMCwiTGluZVR5cGUiOjAsIlBhcmVudFN0eWxlIjp7IiRyZWYiOiI5NSJ9fSwiVmVydGljYWxDb25uZWN0b3JTdHlsZSI6eyIkaWQiOiIzMzMiLCJMaW5lQ29sb3IiOnsiJHJlZiI6Ijk5In0sIkxpbmVXZWlnaHQiOjAuMCwiTGluZVR5cGUiOjAsIlBhcmVudFN0eWxlIjp7IiRyZWYiOiI5OCJ9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zMzQiLCJNYXJnaW4iOnsiJHJlZiI6IjEwMiJ9LCJQYWRkaW5nIjp7IiRyZWYiOiIxMDMifSwiQmFja2dyb3VuZCI6eyIkaWQiOiIzMzUiLCJDb2xvciI6eyIkaWQiOiIzMzYiLCJBIjoyNTUsIlIiOjkxLCJHIjoxNTUsIkIiOjIxM319LCJJc1Zpc2libGUiOnRydWUsIldpZHRoIjowLjAsIkhlaWdodCI6MjEuOTQyMjA1NDI5MDc3MTQ4LCJCb3JkZXJTdHlsZSI6eyIkaWQiOiIzMzciLCJMaW5lQ29sb3IiOnsiJHJlZiI6IjEwNSJ9LCJMaW5lV2VpZ2h0IjowLjAsIkxpbmVUeXBlIjowLCJQYXJlbnRTdHlsZSI6eyIkcmVmIjoiMTA0In19LCJQYXJlbnRTdHlsZSI6eyIkcmVmIjoiMTAxIn19LCJUaXRsZVN0eWxlIjp7IiRpZCI6IjMzOCIsIkZvbnRTZXR0aW5ncyI6eyIkaWQiOiIzMzk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zQwIiwiTGluZUNvbG9yIjpudWxsLCJMaW5lV2VpZ2h0IjowLjAsIkxpbmVUeXBlIjowLCJQYXJlbnRTdHlsZSI6bnVsbH0sIlBhcmVudFN0eWxlIjp7IiRyZWYiOiIxMDcifX0sIkRhdGVTdHlsZSI6eyIkaWQiOiIzNDEiLCJGb250U2V0dGluZ3MiOnsiJGlkIjoiMzQy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NDMiLCJMaW5lQ29sb3IiOm51bGwsIkxpbmVXZWlnaHQiOjAuMCwiTGluZVR5cGUiOjAsIlBhcmVudFN0eWxlIjpudWxsfSwiUGFyZW50U3R5bGUiOnsiJHJlZiI6IjExNCJ9fSwiRGF0ZUZvcm1hdCI6eyIkcmVmIjoiMTIxIn0sIklzVmlzaWJsZSI6dHJ1ZSwiUGFyZW50U3R5bGUiOnsiJHJlZiI6IjgwIn19LCJJbmRleCI6MTAsIlNtYXJ0RHVyYXRpb25BY3RpdmF0ZWQiOmZhbHNlLCJEYXRlRm9ybWF0Ijp7IiRyZWYiOiIxMjEifSwiSWQiOiJmMDAzYmE3ZC0xN2Q0LTRiODMtOTdlNS01NmE5Yjk5OTA5MGIiLCJJbXBvcnRJZCI6IjEiLCJUaXRsZSI6IlJVQkVMTEEiLCJOb3RlIjpudWxsLCJIeXBlcmxpbmsiOm51bGwsIklzQ2hhbmdlZCI6ZmFsc2UsIklzTmV3IjpmYWxzZX0seyIkaWQiOiIzNDQiLCJHcm91cE5hbWUiOm51bGwsIlN0YXJ0RGF0ZSI6IjIwMTctMTAtMThUMDA6MDA6MDBaIiwiRW5kRGF0ZSI6IjIwMTktMDgtMTJUMjM6NTk6MDBaIiwiUGVyY2VudGFnZUNvbXBsZXRlIjpudWxsLCJTdHlsZSI6eyIkaWQiOiIzNDUiLCJTaGFwZSI6MiwiU2hhcGVUaGlja25lc3MiOjMsIkR1cmF0aW9uRm9ybWF0IjowLCJJbmNsdWRlTm9uV29ya2luZ0RheXNJbkR1cmF0aW9uIjpmYWxzZSwiUGVyY2VudGFnZUNvbXBsZXRlU3R5bGUiOnsiJGlkIjoiMzQ2IiwiRm9udFNldHRpbmdzIjp7IiRpZCI6IjM0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0OCIsIkxpbmVDb2xvciI6bnVsbCwiTGluZVdlaWdodCI6MC4wLCJMaW5lVHlwZSI6MCwiUGFyZW50U3R5bGUiOm51bGx9LCJQYXJlbnRTdHlsZSI6eyIkcmVmIjoiODEifX0sIkR1cmF0aW9uU3R5bGUiOnsiJGlkIjoiMzQ5IiwiRm9udFNldHRpbmdzIjp7IiRpZCI6IjM1M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1MSIsIkxpbmVDb2xvciI6bnVsbCwiTGluZVdlaWdodCI6MC4wLCJMaW5lVHlwZSI6MCwiUGFyZW50U3R5bGUiOm51bGx9LCJQYXJlbnRTdHlsZSI6eyIkcmVmIjoiODgifX0sIkhvcml6b250YWxDb25uZWN0b3JTdHlsZSI6eyIkaWQiOiIzNTIiLCJMaW5lQ29sb3IiOnsiJHJlZiI6Ijk2In0sIkxpbmVXZWlnaHQiOjEuMCwiTGluZVR5cGUiOjAsIlBhcmVudFN0eWxlIjp7IiRyZWYiOiI5NSJ9fSwiVmVydGljYWxDb25uZWN0b3JTdHlsZSI6eyIkaWQiOiIzNTMiLCJMaW5lQ29sb3IiOnsiJHJlZiI6Ijk5In0sIkxpbmVXZWlnaHQiOjAuMCwiTGluZVR5cGUiOjAsIlBhcmVudFN0eWxlIjp7IiRyZWYiOiI5OCJ9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zNTQiLCJNYXJnaW4iOnsiJHJlZiI6IjEwMiJ9LCJQYWRkaW5nIjp7IiRyZWYiOiIxMDMifSwiQmFja2dyb3VuZCI6eyIkaWQiOiIzNTUiLCJDb2xvciI6eyIkaWQiOiIzNTYiLCJBIjoyNTUsIlIiOjkxLCJHIjoxNTUsIkIiOjIxM319LCJJc1Zpc2libGUiOnRydWUsIldpZHRoIjowLjAsIkhlaWdodCI6MjEuOTQyMjA1NDI5MDc3MTQ4LCJCb3JkZXJTdHlsZSI6eyIkaWQiOiIzNTciLCJMaW5lQ29sb3IiOnsiJHJlZiI6IjEwNSJ9LCJMaW5lV2VpZ2h0IjowLjAsIkxpbmVUeXBlIjowLCJQYXJlbnRTdHlsZSI6eyIkcmVmIjoiMTA0In19LCJQYXJlbnRTdHlsZSI6eyIkcmVmIjoiMTAxIn19LCJUaXRsZVN0eWxlIjp7IiRpZCI6IjM1OCIsIkZvbnRTZXR0aW5ncyI6eyIkaWQiOiIzNTk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zYwIiwiTGluZUNvbG9yIjpudWxsLCJMaW5lV2VpZ2h0IjowLjAsIkxpbmVUeXBlIjowLCJQYXJlbnRTdHlsZSI6bnVsbH0sIlBhcmVudFN0eWxlIjp7IiRyZWYiOiIxMDcifX0sIkRhdGVTdHlsZSI6eyIkaWQiOiIzNjEiLCJGb250U2V0dGluZ3MiOnsiJGlkIjoiMzYy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NjMiLCJMaW5lQ29sb3IiOm51bGwsIkxpbmVXZWlnaHQiOjAuMCwiTGluZVR5cGUiOjAsIlBhcmVudFN0eWxlIjpudWxsfSwiUGFyZW50U3R5bGUiOnsiJHJlZiI6IjExNCJ9fSwiRGF0ZUZvcm1hdCI6eyIkcmVmIjoiMTIxIn0sIklzVmlzaWJsZSI6dHJ1ZSwiUGFyZW50U3R5bGUiOnsiJHJlZiI6IjgwIn19LCJJbmRleCI6MTEsIlNtYXJ0RHVyYXRpb25BY3RpdmF0ZWQiOmZhbHNlLCJEYXRlRm9ybWF0Ijp7IiRyZWYiOiIxMjEifSwiSWQiOiIyYWVkODc2YS01MmJjLTQzZjgtODQ0Mi0xNjQ0MjI5ODBmNWMiLCJJbXBvcnRJZCI6IjEiLCJUaXRsZSI6IkNSUyIsIk5vdGUiOm51bGwsIkh5cGVybGluayI6bnVsbCwiSXNDaGFuZ2VkIjpmYWxzZSwiSXNOZXciOmZhbHNlfSx7IiRpZCI6IjM2NCIsIkdyb3VwTmFtZSI6bnVsbCwiU3RhcnREYXRlIjoiMjAxOC0wMS0wMVQwMDowMDowMFoiLCJFbmREYXRlIjoiMjAxOS0wNC0xMlQyMzo1OTowMFoiLCJQZXJjZW50YWdlQ29tcGxldGUiOm51bGwsIlN0eWxlIjp7IiRpZCI6IjM2NSIsIlNoYXBlIjoyLCJTaGFwZVRoaWNrbmVzcyI6MywiRHVyYXRpb25Gb3JtYXQiOjAsIkluY2x1ZGVOb25Xb3JraW5nRGF5c0luRHVyYXRpb24iOmZhbHNlLCJQZXJjZW50YWdlQ29tcGxldGVTdHlsZSI6eyIkaWQiOiIzNjYiLCJGb250U2V0dGluZ3MiOnsiJGlkIjoiMzY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Y4IiwiTGluZUNvbG9yIjpudWxsLCJMaW5lV2VpZ2h0IjowLjAsIkxpbmVUeXBlIjowLCJQYXJlbnRTdHlsZSI6bnVsbH0sIlBhcmVudFN0eWxlIjp7IiRyZWYiOiI4MSJ9fSwiRHVyYXRpb25TdHlsZSI6eyIkaWQiOiIzNjkiLCJGb250U2V0dGluZ3MiOnsiJGlkIjoiMzc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cxIiwiTGluZUNvbG9yIjpudWxsLCJMaW5lV2VpZ2h0IjowLjAsIkxpbmVUeXBlIjowLCJQYXJlbnRTdHlsZSI6bnVsbH0sIlBhcmVudFN0eWxlIjp7IiRyZWYiOiI4OCJ9fSwiSG9yaXpvbnRhbENvbm5lY3RvclN0eWxlIjp7IiRpZCI6IjM3MiIsIkxpbmVDb2xvciI6eyIkcmVmIjoiOTYifSwiTGluZVdlaWdodCI6MS4wLCJMaW5lVHlwZSI6MCwiUGFyZW50U3R5bGUiOnsiJHJlZiI6Ijk1In19LCJWZXJ0aWNhbENvbm5lY3RvclN0eWxlIjp7IiRpZCI6IjM3MyIsIkxpbmVDb2xvciI6eyIkcmVmIjoiOTkifSwiTGluZVdlaWdodCI6MC4wLCJMaW5lVHlwZSI6MCwiUGFyZW50U3R5bGUiOnsiJHJlZiI6Ijk4In1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M3NCIsIk1hcmdpbiI6eyIkcmVmIjoiMTAyIn0sIlBhZGRpbmciOnsiJHJlZiI6IjEwMyJ9LCJCYWNrZ3JvdW5kIjp7IiRpZCI6IjM3NSIsIkNvbG9yIjp7IiRpZCI6IjM3NiIsIkEiOjI1NSwiUiI6OTEsIkciOjE1NSwiQiI6MjEzfX0sIklzVmlzaWJsZSI6dHJ1ZSwiV2lkdGgiOjAuMCwiSGVpZ2h0IjoyMS45NDIyMDU0MjkwNzcxNDgsIkJvcmRlclN0eWxlIjp7IiRpZCI6IjM3NyIsIkxpbmVDb2xvciI6eyIkcmVmIjoiMTA1In0sIkxpbmVXZWlnaHQiOjAuMCwiTGluZVR5cGUiOjAsIlBhcmVudFN0eWxlIjp7IiRyZWYiOiIxMDQifX0sIlBhcmVudFN0eWxlIjp7IiRyZWYiOiIxMDEifX0sIlRpdGxlU3R5bGUiOnsiJGlkIjoiMzc4IiwiRm9udFNldHRpbmdzIjp7IiRpZCI6IjM3OS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zODAiLCJMaW5lQ29sb3IiOm51bGwsIkxpbmVXZWlnaHQiOjAuMCwiTGluZVR5cGUiOjAsIlBhcmVudFN0eWxlIjpudWxsfSwiUGFyZW50U3R5bGUiOnsiJHJlZiI6IjEwNyJ9fSwiRGF0ZVN0eWxlIjp7IiRpZCI6IjM4MSIsIkZvbnRTZXR0aW5ncyI6eyIkaWQiOiIzOD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M4MyIsIkxpbmVDb2xvciI6bnVsbCwiTGluZVdlaWdodCI6MC4wLCJMaW5lVHlwZSI6MCwiUGFyZW50U3R5bGUiOm51bGx9LCJQYXJlbnRTdHlsZSI6eyIkcmVmIjoiMTE0In19LCJEYXRlRm9ybWF0Ijp7IiRyZWYiOiIxMjEifSwiSXNWaXNpYmxlIjp0cnVlLCJQYXJlbnRTdHlsZSI6eyIkcmVmIjoiODAifX0sIkluZGV4IjoxMiwiU21hcnREdXJhdGlvbkFjdGl2YXRlZCI6ZmFsc2UsIkRhdGVGb3JtYXQiOnsiJHJlZiI6IjEyMSJ9LCJJZCI6Ijg1ZDliYzI2LWQ4OGMtNDczMy1hOGZjLWNjZmI5NzJmYjE4ZSIsIkltcG9ydElkIjoiMSIsIlRpdGxlIjoiQ1JFIiwiTm90ZSI6bnVsbCwiSHlwZXJsaW5rIjpudWxsLCJJc0NoYW5nZWQiOmZhbHNlLCJJc05ldyI6ZmFsc2V9LHsiJGlkIjoiMzg0IiwiR3JvdXBOYW1lIjpudWxsLCJTdGFydERhdGUiOiIyMDE4LTAxLTAxVDAwOjAwOjAwWiIsIkVuZERhdGUiOiIyMDE5LTA0LTE4VDIzOjU5OjAwWiIsIlBlcmNlbnRhZ2VDb21wbGV0ZSI6bnVsbCwiU3R5bGUiOnsiJGlkIjoiMzg1IiwiU2hhcGUiOjIsIlNoYXBlVGhpY2tuZXNzIjozLCJEdXJhdGlvbkZvcm1hdCI6MCwiSW5jbHVkZU5vbldvcmtpbmdEYXlzSW5EdXJhdGlvbiI6ZmFsc2UsIlBlcmNlbnRhZ2VDb21wbGV0ZVN0eWxlIjp7IiRpZCI6IjM4NiIsIkZvbnRTZXR0aW5ncyI6eyIkaWQiOiIzOD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ODgiLCJMaW5lQ29sb3IiOm51bGwsIkxpbmVXZWlnaHQiOjAuMCwiTGluZVR5cGUiOjAsIlBhcmVudFN0eWxlIjpudWxsfSwiUGFyZW50U3R5bGUiOnsiJHJlZiI6IjgxIn19LCJEdXJhdGlvblN0eWxlIjp7IiRpZCI6IjM4OSIsIkZvbnRTZXR0aW5ncyI6eyIkaWQiOiIzOTA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OTEiLCJMaW5lQ29sb3IiOm51bGwsIkxpbmVXZWlnaHQiOjAuMCwiTGluZVR5cGUiOjAsIlBhcmVudFN0eWxlIjpudWxsfSwiUGFyZW50U3R5bGUiOnsiJHJlZiI6Ijg4In19LCJIb3Jpem9udGFsQ29ubmVjdG9yU3R5bGUiOnsiJGlkIjoiMzkyIiwiTGluZUNvbG9yIjp7IiRyZWYiOiI5NiJ9LCJMaW5lV2VpZ2h0IjoxLjAsIkxpbmVUeXBlIjowLCJQYXJlbnRTdHlsZSI6eyIkcmVmIjoiOTUifX0sIlZlcnRpY2FsQ29ubmVjdG9yU3R5bGUiOnsiJGlkIjoiMzkzIiwiTGluZUNvbG9yIjp7IiRyZWYiOiI5OSJ9LCJMaW5lV2VpZ2h0IjowLjAsIkxpbmVUeXBlIjowLCJQYXJlbnRTdHlsZSI6eyIkcmVmIjoiOTgifX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zk0IiwiTWFyZ2luIjp7IiRyZWYiOiIxMDIifSwiUGFkZGluZyI6eyIkcmVmIjoiMTAzIn0sIkJhY2tncm91bmQiOnsiJGlkIjoiMzk1IiwiQ29sb3IiOnsiJGlkIjoiMzk2IiwiQSI6MjU1LCJSIjo5MSwiRyI6MTU1LCJCIjoyMTN9fSwiSXNWaXNpYmxlIjp0cnVlLCJXaWR0aCI6MC4wLCJIZWlnaHQiOjIxLjk0MjIwNTQyOTA3NzE0OCwiQm9yZGVyU3R5bGUiOnsiJGlkIjoiMzk3IiwiTGluZUNvbG9yIjp7IiRyZWYiOiIxMDUifSwiTGluZVdlaWdodCI6MC4wLCJMaW5lVHlwZSI6MCwiUGFyZW50U3R5bGUiOnsiJHJlZiI6IjEwNCJ9fSwiUGFyZW50U3R5bGUiOnsiJHJlZiI6IjEwMSJ9fSwiVGl0bGVTdHlsZSI6eyIkaWQiOiIzOTgiLCJGb250U2V0dGluZ3MiOnsiJGlkIjoiMzk5IiwiRm9udFNpemUiOjExLCJGb250TmFtZSI6IkNhbGlicmkiLCJJc0JvbGQiOnRydWUsIklzSXRhbGljIjpmYWxzZSwiSXNVbmRlcmxpbmVkIjpmYWxzZSwiUGFyZW50U3R5bGUiOnsiJHJlZiI6IjEwOCJ9fSwiQXV0b1NpemUiOjAsIkZvcmVncm91bmQiOnsiJHJlZiI6IjEwOSJ9LCJNYXhXaWR0aCI6OTY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QwMCIsIkxpbmVDb2xvciI6bnVsbCwiTGluZVdlaWdodCI6MC4wLCJMaW5lVHlwZSI6MCwiUGFyZW50U3R5bGUiOm51bGx9LCJQYXJlbnRTdHlsZSI6eyIkcmVmIjoiMTA3In19LCJEYXRlU3R5bGUiOnsiJGlkIjoiNDAxIiwiRm9udFNldHRpbmdzIjp7IiRpZCI6IjQwM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DAzIiwiTGluZUNvbG9yIjpudWxsLCJMaW5lV2VpZ2h0IjowLjAsIkxpbmVUeXBlIjowLCJQYXJlbnRTdHlsZSI6bnVsbH0sIlBhcmVudFN0eWxlIjp7IiRyZWYiOiIxMTQifX0sIkRhdGVGb3JtYXQiOnsiJHJlZiI6IjEyMSJ9LCJJc1Zpc2libGUiOnRydWUsIlBhcmVudFN0eWxlIjp7IiRyZWYiOiI4MCJ9fSwiSW5kZXgiOjEzLCJTbWFydER1cmF0aW9uQWN0aXZhdGVkIjpmYWxzZSwiRGF0ZUZvcm1hdCI6eyIkcmVmIjoiMTIxIn0sIklkIjoiYzhmMzEzNWMtZDVlNC00YzAzLTllNjItYTFkYzViYmNkNmY0IiwiSW1wb3J0SWQiOiIxIiwiVGl0bGUiOiJUQiIsIk5vdGUiOm51bGwsIkh5cGVybGluayI6bnVsbCwiSXNDaGFuZ2VkIjpmYWxzZSwiSXNOZXciOmZhbHNlfSx7IiRpZCI6IjQwNCIsIkdyb3VwTmFtZSI6bnVsbCwiU3RhcnREYXRlIjoiMjAxOC0wMy0xMlQwMDowMDowMFoiLCJFbmREYXRlIjoiMjAxOS0wOS0yNFQyMzo1OTowMFoiLCJQZXJjZW50YWdlQ29tcGxldGUiOm51bGwsIlN0eWxlIjp7IiRpZCI6IjQwNSIsIlNoYXBlIjoyLCJTaGFwZVRoaWNrbmVzcyI6MywiRHVyYXRpb25Gb3JtYXQiOjAsIkluY2x1ZGVOb25Xb3JraW5nRGF5c0luRHVyYXRpb24iOmZhbHNlLCJQZXJjZW50YWdlQ29tcGxldGVTdHlsZSI6eyIkaWQiOiI0MDYiLCJGb250U2V0dGluZ3MiOnsiJGlkIjoiNDA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DA4IiwiTGluZUNvbG9yIjpudWxsLCJMaW5lV2VpZ2h0IjowLjAsIkxpbmVUeXBlIjowLCJQYXJlbnRTdHlsZSI6bnVsbH0sIlBhcmVudFN0eWxlIjp7IiRyZWYiOiI4MSJ9fSwiRHVyYXRpb25TdHlsZSI6eyIkaWQiOiI0MDkiLCJGb250U2V0dGluZ3MiOnsiJGlkIjoiNDE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DExIiwiTGluZUNvbG9yIjpudWxsLCJMaW5lV2VpZ2h0IjowLjAsIkxpbmVUeXBlIjowLCJQYXJlbnRTdHlsZSI6bnVsbH0sIlBhcmVudFN0eWxlIjp7IiRyZWYiOiI4OCJ9fSwiSG9yaXpvbnRhbENvbm5lY3RvclN0eWxlIjp7IiRpZCI6IjQxMiIsIkxpbmVDb2xvciI6eyIkcmVmIjoiOTYifSwiTGluZVdlaWdodCI6MS4wLCJMaW5lVHlwZSI6MCwiUGFyZW50U3R5bGUiOnsiJHJlZiI6Ijk1In19LCJWZXJ0aWNhbENvbm5lY3RvclN0eWxlIjp7IiRpZCI6IjQxMyIsIkxpbmVDb2xvciI6eyIkcmVmIjoiOTkifSwiTGluZVdlaWdodCI6MC4wLCJMaW5lVHlwZSI6MCwiUGFyZW50U3R5bGUiOnsiJHJlZiI6Ijk4In1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QxNCIsIk1hcmdpbiI6eyIkcmVmIjoiMTAyIn0sIlBhZGRpbmciOnsiJHJlZiI6IjEwMyJ9LCJCYWNrZ3JvdW5kIjp7IiRpZCI6IjQxNSIsIkNvbG9yIjp7IiRpZCI6IjQxNiIsIkEiOjI1NSwiUiI6OTEsIkciOjE1NSwiQiI6MjEzfX0sIklzVmlzaWJsZSI6dHJ1ZSwiV2lkdGgiOjAuMCwiSGVpZ2h0IjoyMS45NDIyMDU0MjkwNzcxNDgsIkJvcmRlclN0eWxlIjp7IiRpZCI6IjQxNyIsIkxpbmVDb2xvciI6eyIkcmVmIjoiMTA1In0sIkxpbmVXZWlnaHQiOjAuMCwiTGluZVR5cGUiOjAsIlBhcmVudFN0eWxlIjp7IiRyZWYiOiIxMDQifX0sIlBhcmVudFN0eWxlIjp7IiRyZWYiOiIxMDEifX0sIlRpdGxlU3R5bGUiOnsiJGlkIjoiNDE4IiwiRm9udFNldHRpbmdzIjp7IiRpZCI6IjQxOS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0MjAiLCJMaW5lQ29sb3IiOm51bGwsIkxpbmVXZWlnaHQiOjAuMCwiTGluZVR5cGUiOjAsIlBhcmVudFN0eWxlIjpudWxsfSwiUGFyZW50U3R5bGUiOnsiJHJlZiI6IjEwNyJ9fSwiRGF0ZVN0eWxlIjp7IiRpZCI6IjQyMSIsIkZvbnRTZXR0aW5ncyI6eyIkaWQiOiI0Mj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QyMyIsIkxpbmVDb2xvciI6bnVsbCwiTGluZVdlaWdodCI6MC4wLCJMaW5lVHlwZSI6MCwiUGFyZW50U3R5bGUiOm51bGx9LCJQYXJlbnRTdHlsZSI6eyIkcmVmIjoiMTE0In19LCJEYXRlRm9ybWF0Ijp7IiRyZWYiOiIxMjEifSwiSXNWaXNpYmxlIjp0cnVlLCJQYXJlbnRTdHlsZSI6eyIkcmVmIjoiODAifX0sIkluZGV4IjoxNCwiU21hcnREdXJhdGlvbkFjdGl2YXRlZCI6ZmFsc2UsIkRhdGVGb3JtYXQiOnsiJHJlZiI6IjEyMSJ9LCJJZCI6IjYwZjVlNmY4LTY0YWMtNDlkOC1iZDJhLTQ3YTMwYTYwOTIyNyIsIkltcG9ydElkIjoiMSIsIlRpdGxlIjoiVFJJQ0hJTkVMTE9TSVMiLCJOb3RlIjpudWxsLCJIeXBlcmxpbmsiOm51bGwsIklzQ2hhbmdlZCI6ZmFsc2UsIklzTmV3IjpmYWxzZX1dLCJNc1Byb2plY3RJdGVtc1RyZWUiOnsiJGlkIjoiNDI0IiwiUm9vdCI6eyJJbXBvcnRJZCI6bnVsbCwiSXNJbXBvcnRlZCI6ZmFsc2UsIkNoaWxkcmVuIjpbXX19LCJNZXRhZGF0YSI6eyIkaWQiOiI0MjUiLCJFeGNlbFNoZWV0TmFtZSI6IlRhc2tfVGFibGUxIiwiSXRlbXNUaXRsZXMiOiJbXCJUYXNrIE5hbWVcIixcIlNURFwiLFwiQ1NcIixcIkZERFwiLFwiTVVNUFNcIixcIlBFUlRVU1NJU1wiLFwiVkFSSUNFTExBXCIsXCJNQUxBUklBXCIsXCJCQUJFU0lPU0lTXCIsXCJSSUJEXCIsXCJNRUFTTEVTXCIsXCJSVUJFTExBXCIsXCJDUlNcIixcIkNSRVwiLFwiVEJcIixcIlRSSUNISU5FTExPU0lTXCJdIiwiQ29sdW1uc01hcHBpbmciOiJ7XCIkaWRcIjpcIjFcIixcIlRpdGxlQ29sdW1uTmFtZVwiOlwiQ29sdW1uMVwiLFwiVGl0bGVGcmllbmRseUNvbHVtbk5hbWVcIjpcIlRhc2sgTmFtZVwiLFwiU3RhcnREYXRlQ29sdW1uTmFtZVwiOlwiQ29sdW1uMlwiLFwiU3RhcnREYXRlRnJpZW5kbHlDb2x1bW5OYW1lXCI6XCJTdGFydF9EYXRlXCIsXCJFbmREYXRlQ29sdW1uTmFtZVwiOlwiQ29sdW1uM1wiLFwiRW5kRGF0ZUZyaWVuZGx5Q29sdW1uTmFtZVwiOlwiRmluaXNoX0RhdGVcIixcIlBlcmNlbnRhZ2VDb2x1bW5OYW1lXCI6bnVsbCxcIlBlcmNlbnRhZ2VGcmllbmRseUNvbHVtbk5hbWVcIjpudWxsLFwiTm90ZUNvbHVtbk5hbWVcIjpudWxsLFwiTm90ZUZyaWVuZGx5Q29sdW1uTmFtZVwiOm51bGwsXCJIZWFkZXJSb3dJbmRleFwiOjB9IiwiSGVhZGVyUm93IjoiW1wiVGFzayBOYW1lXCIsXCJTdGFydF9EYXRlXCIsXCJGaW5pc2hfRGF0ZVwiXSJ9LCJTZXR0aW5ncyI6eyIkaWQiOiI0MjYiLCJJbXBhT3B0aW9ucyI6eyIkaWQiOiI0Mjc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nRydWUsIkltcG9ydFR5cGUiOjQsIkZpbGVQYXRoIjoiXFxcXGNkYy5nb3ZcXHByb2plY3RcXE9QSFNTX05NSV9CTUlfU3Vydl9TdHJhdGVneVxcTk5EU1MgTW9kZXJuaXphdGlvbiBJbml0aWF0aXZlIChOTUkpXFxOTUkgUHJvamVjdCBNYW5hZ2VtZW50XFxUaW1lbGluZVxcU09UXFxTT1QgVGVtcGxhdGUueGxzeCIsIlRpbWVDb25maWd1cmF0aW9uIjp7IiRpZCI6IjQyOCIsIlVzZVRpbWUiOmZhbHNlLCJXb3JrRGF5U3RhcnQiOiIwMDowMDowMCIsIldvcmtEYXlFbmQiOiIyMzo1OTowMCJ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4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3154</TotalTime>
  <Words>1289</Words>
  <Application>Microsoft Office PowerPoint</Application>
  <PresentationFormat>Widescreen</PresentationFormat>
  <Paragraphs>292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Myriad Web Pro</vt:lpstr>
      <vt:lpstr>Wingdings</vt:lpstr>
      <vt:lpstr>NCEH_ATSDR_combined</vt:lpstr>
      <vt:lpstr>1_NCEH_ATSDR_combined</vt:lpstr>
      <vt:lpstr>2_NCEH_ATSDR_combined</vt:lpstr>
      <vt:lpstr>3_NCEH_ATSDR_combined</vt:lpstr>
      <vt:lpstr>4_NCEH_ATSDR_combined</vt:lpstr>
      <vt:lpstr>Office Theme</vt:lpstr>
      <vt:lpstr>NNDSS Modernization Initiative (NMI): Preparing for Sending NNDSS HL7 Case Notifications in 2018</vt:lpstr>
      <vt:lpstr>Agenda</vt:lpstr>
      <vt:lpstr>NMI 2017 Accomplishments and  2018 Plans</vt:lpstr>
      <vt:lpstr>NMI Implementation Status as of January 1, 2017</vt:lpstr>
      <vt:lpstr>NMI Implementation Status as of January 1, 2018</vt:lpstr>
      <vt:lpstr>PowerPoint Presentation</vt:lpstr>
      <vt:lpstr>2018 Event Code List Updates </vt:lpstr>
      <vt:lpstr>2018 Event Code List Updates</vt:lpstr>
      <vt:lpstr>2018 Event Code List Updates</vt:lpstr>
      <vt:lpstr>Recent Updates to Hepatitis MMG</vt:lpstr>
      <vt:lpstr>Recent Updates to Hepatitis MMG</vt:lpstr>
      <vt:lpstr>Hot Topic: Recent Updates to MMG Value Sets </vt:lpstr>
      <vt:lpstr>Recent Updates to MMG Value Sets</vt:lpstr>
      <vt:lpstr>Questions and Answers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NNDSS Modernization Initiative (NMI) eSHARE - January 2018</dc:title>
  <dc:subject>NMI eSHARE</dc:subject>
  <dc:creator>CDC</dc:creator>
  <cp:keywords>NMI, eSHARE, NNDSS, NMI, update, arboviral, case, notification, implementation, onboarding</cp:keywords>
  <cp:lastModifiedBy>Laspina, Michael (CDC/DDPHSS/CSELS/DHIS)</cp:lastModifiedBy>
  <cp:revision>383</cp:revision>
  <cp:lastPrinted>2018-01-08T17:16:33Z</cp:lastPrinted>
  <dcterms:created xsi:type="dcterms:W3CDTF">2016-10-13T18:50:31Z</dcterms:created>
  <dcterms:modified xsi:type="dcterms:W3CDTF">2021-04-26T15:17:10Z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2021-04-26T14:38:18Z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09d57c41-532e-44ab-b56a-8ef1494781eb</vt:lpwstr>
  </property>
  <property fmtid="{D5CDD505-2E9C-101B-9397-08002B2CF9AE}" pid="8" name="MSIP_Label_7b94a7b8-f06c-4dfe-bdcc-9b548fd58c31_ContentBits">
    <vt:lpwstr>0</vt:lpwstr>
  </property>
</Properties>
</file>