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  <p:sldMasterId id="2147483664" r:id="rId3"/>
    <p:sldMasterId id="2147483666" r:id="rId4"/>
    <p:sldMasterId id="2147483668" r:id="rId5"/>
  </p:sldMasterIdLst>
  <p:notesMasterIdLst>
    <p:notesMasterId r:id="rId17"/>
  </p:notesMasterIdLst>
  <p:handoutMasterIdLst>
    <p:handoutMasterId r:id="rId18"/>
  </p:handoutMasterIdLst>
  <p:sldIdLst>
    <p:sldId id="310" r:id="rId6"/>
    <p:sldId id="311" r:id="rId7"/>
    <p:sldId id="363" r:id="rId8"/>
    <p:sldId id="350" r:id="rId9"/>
    <p:sldId id="351" r:id="rId10"/>
    <p:sldId id="352" r:id="rId11"/>
    <p:sldId id="354" r:id="rId12"/>
    <p:sldId id="357" r:id="rId13"/>
    <p:sldId id="364" r:id="rId14"/>
    <p:sldId id="321" r:id="rId15"/>
    <p:sldId id="323" r:id="rId16"/>
  </p:sldIdLst>
  <p:sldSz cx="12192000" cy="6858000"/>
  <p:notesSz cx="7016750" cy="9302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over, Michele (CDC/OPHSS/CSELS)" initials="HM(" lastIdx="6" clrIdx="0">
    <p:extLst>
      <p:ext uri="{19B8F6BF-5375-455C-9EA6-DF929625EA0E}">
        <p15:presenceInfo xmlns:p15="http://schemas.microsoft.com/office/powerpoint/2012/main" userId="S-1-5-21-1207783550-2075000910-922709458-171411" providerId="AD"/>
      </p:ext>
    </p:extLst>
  </p:cmAuthor>
  <p:cmAuthor id="2" name="Helmus, Lesliann E. (CDC/OPHSS/CSELS)" initials="HLE(" lastIdx="4" clrIdx="1">
    <p:extLst>
      <p:ext uri="{19B8F6BF-5375-455C-9EA6-DF929625EA0E}">
        <p15:presenceInfo xmlns:p15="http://schemas.microsoft.com/office/powerpoint/2012/main" userId="S-1-5-21-1207783550-2075000910-922709458-429956" providerId="AD"/>
      </p:ext>
    </p:extLst>
  </p:cmAuthor>
  <p:cmAuthor id="3" name="Grigorescu, Violanda (CDC/OPHSS/CSELS/DHIS)" initials="GV(" lastIdx="3" clrIdx="2">
    <p:extLst>
      <p:ext uri="{19B8F6BF-5375-455C-9EA6-DF929625EA0E}">
        <p15:presenceInfo xmlns:p15="http://schemas.microsoft.com/office/powerpoint/2012/main" userId="S-1-5-21-1207783550-2075000910-922709458-202804" providerId="AD"/>
      </p:ext>
    </p:extLst>
  </p:cmAuthor>
  <p:cmAuthor id="4" name="Bastin, Lisa H. (CDC/OPHSS/CSELS)" initials="BLH(" lastIdx="1" clrIdx="3">
    <p:extLst>
      <p:ext uri="{19B8F6BF-5375-455C-9EA6-DF929625EA0E}">
        <p15:presenceInfo xmlns:p15="http://schemas.microsoft.com/office/powerpoint/2012/main" userId="S-1-5-21-1207783550-2075000910-922709458-1671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F9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8" autoAdjust="0"/>
    <p:restoredTop sz="69388" autoAdjust="0"/>
  </p:normalViewPr>
  <p:slideViewPr>
    <p:cSldViewPr snapToGrid="0">
      <p:cViewPr varScale="1">
        <p:scale>
          <a:sx n="56" d="100"/>
          <a:sy n="56" d="100"/>
        </p:scale>
        <p:origin x="811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2486" y="1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3" dt="2017-08-10T15:40:41.587" idx="2">
    <p:pos x="10" y="1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031B8493-A2A6-4847-AE35-33172CCDB61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1EE5F92A-FA89-4075-A7E6-DDC984F67B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84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4534" y="0"/>
            <a:ext cx="3040592" cy="466753"/>
          </a:xfrm>
          <a:prstGeom prst="rect">
            <a:avLst/>
          </a:prstGeom>
        </p:spPr>
        <p:txBody>
          <a:bodyPr vert="horz" lIns="93251" tIns="46625" rIns="93251" bIns="46625" rtlCol="0"/>
          <a:lstStyle>
            <a:lvl1pPr algn="r">
              <a:defRPr sz="1200"/>
            </a:lvl1pPr>
          </a:lstStyle>
          <a:p>
            <a:fld id="{C437787A-DC68-4BDA-B9E4-AE58888B3A55}" type="datetimeFigureOut">
              <a:rPr lang="en-US" smtClean="0"/>
              <a:t>4/26/2021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78475" cy="3138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51" tIns="46625" rIns="93251" bIns="466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6948"/>
            <a:ext cx="5613400" cy="3662958"/>
          </a:xfrm>
          <a:prstGeom prst="rect">
            <a:avLst/>
          </a:prstGeom>
        </p:spPr>
        <p:txBody>
          <a:bodyPr vert="horz" lIns="93251" tIns="46625" rIns="93251" bIns="466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4534" y="8835998"/>
            <a:ext cx="3040592" cy="466752"/>
          </a:xfrm>
          <a:prstGeom prst="rect">
            <a:avLst/>
          </a:prstGeom>
        </p:spPr>
        <p:txBody>
          <a:bodyPr vert="horz" lIns="93251" tIns="46625" rIns="93251" bIns="46625" rtlCol="0" anchor="b"/>
          <a:lstStyle>
            <a:lvl1pPr algn="r">
              <a:defRPr sz="1200"/>
            </a:lvl1pPr>
          </a:lstStyle>
          <a:p>
            <a:fld id="{E8CF6D08-AA4D-4E4A-BC5A-6638DFC699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17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7755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40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26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7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82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051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0793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3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86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55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6D08-AA4D-4E4A-BC5A-6638DFC699C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4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31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4000"/>
              </a:lnSpc>
              <a:defRPr sz="3733" b="1" baseline="0">
                <a:solidFill>
                  <a:srgbClr val="2F97DA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 dirty="0"/>
              <a:t>Bottom band: CSELS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326"/>
          <a:stretch/>
        </p:blipFill>
        <p:spPr>
          <a:xfrm>
            <a:off x="0" y="6691613"/>
            <a:ext cx="12192000" cy="166388"/>
          </a:xfrm>
          <a:prstGeom prst="rect">
            <a:avLst/>
          </a:prstGeom>
        </p:spPr>
      </p:pic>
      <p:sp>
        <p:nvSpPr>
          <p:cNvPr id="6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609600" y="1545167"/>
            <a:ext cx="10972800" cy="4455584"/>
          </a:xfrm>
        </p:spPr>
        <p:txBody>
          <a:bodyPr/>
          <a:lstStyle>
            <a:lvl1pPr marL="457189" indent="-457189">
              <a:buClr>
                <a:srgbClr val="0088B7"/>
              </a:buClr>
              <a:buFont typeface="Wingdings" panose="05000000000000000000" pitchFamily="2" charset="2"/>
              <a:buChar char="§"/>
              <a:defRPr sz="2667">
                <a:solidFill>
                  <a:schemeClr val="accent4">
                    <a:lumMod val="75000"/>
                  </a:schemeClr>
                </a:solidFill>
              </a:defRPr>
            </a:lvl1pPr>
            <a:lvl2pPr>
              <a:buClr>
                <a:srgbClr val="3D6C2A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2pPr>
            <a:lvl3pPr>
              <a:buClr>
                <a:srgbClr val="7A003C"/>
              </a:buClr>
              <a:defRPr sz="2667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667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667"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0895408" y="6321704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0F56DC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0F56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7414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CSEL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62"/>
          <a:stretch/>
        </p:blipFill>
        <p:spPr>
          <a:xfrm>
            <a:off x="0" y="1"/>
            <a:ext cx="12192000" cy="12192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1386071"/>
            <a:ext cx="10972800" cy="1155779"/>
          </a:xfrm>
          <a:prstGeom prst="rect">
            <a:avLst/>
          </a:prstGeom>
        </p:spPr>
        <p:txBody>
          <a:bodyPr/>
          <a:lstStyle>
            <a:lvl1pPr algn="l">
              <a:lnSpc>
                <a:spcPts val="4000"/>
              </a:lnSpc>
              <a:defRPr sz="3733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09600" y="2859349"/>
            <a:ext cx="85344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67" b="1" baseline="0">
                <a:solidFill>
                  <a:srgbClr val="0096D6"/>
                </a:solidFill>
                <a:effectLst/>
                <a:latin typeface="Calibri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09600" y="3946019"/>
            <a:ext cx="8534400" cy="1295400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667"/>
              </a:lnSpc>
              <a:buNone/>
              <a:defRPr sz="2400" baseline="0">
                <a:solidFill>
                  <a:srgbClr val="0096D6"/>
                </a:solidFill>
                <a:latin typeface="Calibri" pitchFamily="34" charset="0"/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09600" y="224572"/>
            <a:ext cx="9204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800" b="1" dirty="0">
                <a:solidFill>
                  <a:srgbClr val="FFFFFF">
                    <a:lumMod val="95000"/>
                  </a:srgbClr>
                </a:solidFill>
                <a:latin typeface="Calibri" panose="020F0502020204030204" pitchFamily="34" charset="0"/>
              </a:rPr>
              <a:t>Center for Surveillance, Epidemiology, and Laboratory Services</a:t>
            </a:r>
          </a:p>
        </p:txBody>
      </p:sp>
    </p:spTree>
    <p:extLst>
      <p:ext uri="{BB962C8B-B14F-4D97-AF65-F5344CB8AC3E}">
        <p14:creationId xmlns:p14="http://schemas.microsoft.com/office/powerpoint/2010/main" val="212940429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_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40"/>
          <a:stretch/>
        </p:blipFill>
        <p:spPr>
          <a:xfrm>
            <a:off x="0" y="5679808"/>
            <a:ext cx="12198571" cy="1178193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351714" y="3662433"/>
            <a:ext cx="885245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/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For more information, contact CDC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1-800-CDC-INFO (232-4636)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TTY:  1-888-232-6348    www.cdc.gov</a:t>
            </a: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b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</a:br>
            <a:r>
              <a:rPr lang="en-US" sz="1600" dirty="0">
                <a:solidFill>
                  <a:srgbClr val="695E4A"/>
                </a:solidFill>
                <a:latin typeface="Calibri" panose="020F0502020204030204" pitchFamily="34" charset="0"/>
              </a:rPr>
              <a:t>The findings and conclusions in this report are those of the authors and do not necessarily represent the official position of the Centers for Disease Control and Prevention.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472097" y="6365557"/>
            <a:ext cx="1154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914377"/>
            <a:fld id="{546F342E-8484-4702-8326-3C4F0D187E4A}" type="slidenum">
              <a:rPr lang="en-US" sz="1800">
                <a:solidFill>
                  <a:srgbClr val="FFFFFF"/>
                </a:solidFill>
              </a:rPr>
              <a:pPr algn="r" defTabSz="914377"/>
              <a:t>‹#›</a:t>
            </a:fld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761921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30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19439018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500587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256082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6684"/>
            <a:ext cx="10515600" cy="4349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0484463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Myriad Web Pro" panose="020B0503030403020204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33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67" kern="1200">
          <a:solidFill>
            <a:srgbClr val="7F7F7F"/>
          </a:solidFill>
          <a:latin typeface="Calibri" panose="020F0502020204030204" pitchFamily="34" charset="0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ndss/trc/index.html" TargetMode="External"/><Relationship Id="rId5" Type="http://schemas.openxmlformats.org/officeDocument/2006/relationships/hyperlink" Target="https://www.cdc.gov/nndss/trc/news/index.html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nndss/trc/news/index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cdc.gov/nndss/trc/onboarding/eshare.html" TargetMode="External"/><Relationship Id="rId5" Type="http://schemas.openxmlformats.org/officeDocument/2006/relationships/hyperlink" Target="mailto:edx@cdc.gov" TargetMode="External"/><Relationship Id="rId4" Type="http://schemas.openxmlformats.org/officeDocument/2006/relationships/hyperlink" Target="https://www.cdc.gov/nndss/trc/index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28334" y="1620618"/>
            <a:ext cx="7487959" cy="1954007"/>
          </a:xfrm>
        </p:spPr>
        <p:txBody>
          <a:bodyPr/>
          <a:lstStyle/>
          <a:p>
            <a:r>
              <a:rPr lang="en-US" dirty="0"/>
              <a:t>Tips and Lessons Learned from States on NMI Implementation and Onboarding</a:t>
            </a:r>
            <a:endParaRPr lang="en-US" altLang="en-US" sz="2400" dirty="0">
              <a:solidFill>
                <a:srgbClr val="2F97DA"/>
              </a:solidFill>
            </a:endParaRPr>
          </a:p>
        </p:txBody>
      </p:sp>
      <p:pic>
        <p:nvPicPr>
          <p:cNvPr id="7172" name="Picture 6" descr="Logos of the United States Department of Health and Human Services and Centers for Disease Control and Preven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200" y="6515102"/>
            <a:ext cx="254000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57198" y="6077224"/>
            <a:ext cx="11559095" cy="437877"/>
          </a:xfrm>
        </p:spPr>
        <p:txBody>
          <a:bodyPr/>
          <a:lstStyle/>
          <a:p>
            <a:r>
              <a:rPr lang="en-US" b="1" dirty="0"/>
              <a:t>August 15, 2017			      Division of Health Informatics and Surveillance</a:t>
            </a:r>
          </a:p>
          <a:p>
            <a:endParaRPr lang="en-US" dirty="0"/>
          </a:p>
        </p:txBody>
      </p:sp>
      <p:pic>
        <p:nvPicPr>
          <p:cNvPr id="6" name="Picture 5" title="NNDSS branding element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1" y="1549262"/>
            <a:ext cx="3981359" cy="1563829"/>
          </a:xfrm>
          <a:prstGeom prst="rect">
            <a:avLst/>
          </a:prstGeom>
        </p:spPr>
      </p:pic>
      <p:sp>
        <p:nvSpPr>
          <p:cNvPr id="9" name="Subtitle 1">
            <a:extLst>
              <a:ext uri="{FF2B5EF4-FFF2-40B4-BE49-F238E27FC236}">
                <a16:creationId xmlns:a16="http://schemas.microsoft.com/office/drawing/2014/main" id="{D87FE90D-3ABA-4479-9A19-CE6CEB54FEFE}"/>
              </a:ext>
            </a:extLst>
          </p:cNvPr>
          <p:cNvSpPr txBox="1">
            <a:spLocks/>
          </p:cNvSpPr>
          <p:nvPr/>
        </p:nvSpPr>
        <p:spPr bwMode="auto">
          <a:xfrm>
            <a:off x="1412567" y="3429000"/>
            <a:ext cx="8605920" cy="2186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b="1" kern="1200" baseline="0">
                <a:solidFill>
                  <a:srgbClr val="0096D6"/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Subscribe to monthly NMI Notes news updates at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  <a:hlinkClick r:id="rId5"/>
              </a:rPr>
              <a:t>https://www.cdc.gov/nndss/trc/news/index.html</a:t>
            </a:r>
            <a:r>
              <a:rPr lang="en-US" dirty="0">
                <a:solidFill>
                  <a:srgbClr val="FF0000"/>
                </a:solidFill>
              </a:rPr>
              <a:t>!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Access the NNDSS Technical Resource Center at 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  <a:hlinkClick r:id="rId6"/>
              </a:rPr>
              <a:t>https://www.cdc.gov/nndss/trc/index.html</a:t>
            </a:r>
            <a:r>
              <a:rPr lang="en-US" dirty="0">
                <a:solidFill>
                  <a:srgbClr val="FF0000"/>
                </a:solidFill>
              </a:rPr>
              <a:t>! 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b="0" dirty="0">
              <a:solidFill>
                <a:srgbClr val="FF0000"/>
              </a:solidFill>
            </a:endParaRPr>
          </a:p>
          <a:p>
            <a:endParaRPr lang="en-US" b="0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979964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September eSHARE Webinar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endParaRPr lang="en-US" sz="2000" dirty="0"/>
          </a:p>
          <a:p>
            <a:pPr>
              <a:spcAft>
                <a:spcPts val="1200"/>
              </a:spcAft>
            </a:pPr>
            <a:r>
              <a:rPr lang="en-US" sz="2800" dirty="0"/>
              <a:t>Tips and Lessons Learned from States on Implementing and Onboarding the Arboviral 1.3 Case Notification Message </a:t>
            </a:r>
          </a:p>
          <a:p>
            <a:r>
              <a:rPr lang="en-US" sz="2800" dirty="0"/>
              <a:t>Save the Date for September 19 at 3:00 PM ET!</a:t>
            </a:r>
            <a:br>
              <a:rPr lang="en-US" sz="2800" dirty="0"/>
            </a:b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60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>
          <a:xfrm>
            <a:off x="838200" y="366186"/>
            <a:ext cx="10515600" cy="1325033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Additional Questions?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1AB06-3436-4EFE-8B98-0316F71F76F7}"/>
              </a:ext>
            </a:extLst>
          </p:cNvPr>
          <p:cNvSpPr txBox="1"/>
          <p:nvPr/>
        </p:nvSpPr>
        <p:spPr>
          <a:xfrm>
            <a:off x="2141764" y="100734"/>
            <a:ext cx="77152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000" b="1" dirty="0">
                <a:solidFill>
                  <a:srgbClr val="000000"/>
                </a:solidFill>
              </a:rPr>
              <a:t>Subscribe to monthly </a:t>
            </a:r>
            <a:r>
              <a:rPr lang="en-US" sz="2000" b="1" dirty="0">
                <a:solidFill>
                  <a:srgbClr val="FF0000"/>
                </a:solidFill>
              </a:rPr>
              <a:t>NMI Notes </a:t>
            </a:r>
            <a:r>
              <a:rPr lang="en-US" sz="2000" b="1" dirty="0">
                <a:solidFill>
                  <a:srgbClr val="000000"/>
                </a:solidFill>
              </a:rPr>
              <a:t>news updates at </a:t>
            </a:r>
            <a:r>
              <a:rPr lang="en-US" sz="2000" b="1" dirty="0">
                <a:solidFill>
                  <a:srgbClr val="FF0000"/>
                </a:solidFill>
                <a:hlinkClick r:id="rId3"/>
              </a:rPr>
              <a:t>https://www.cdc.gov/nndss/trc/news/index.html</a:t>
            </a:r>
            <a:r>
              <a:rPr lang="en-US" sz="2000" b="1" dirty="0">
                <a:solidFill>
                  <a:srgbClr val="000000"/>
                </a:solidFill>
              </a:rPr>
              <a:t>!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pPr lvl="0" algn="ctr"/>
            <a:endParaRPr lang="en-US" sz="2000" b="1" dirty="0">
              <a:solidFill>
                <a:srgbClr val="FF0000"/>
              </a:solidFill>
            </a:endParaRPr>
          </a:p>
          <a:p>
            <a:pPr lvl="0" algn="ctr"/>
            <a:r>
              <a:rPr lang="en-US" sz="2000" b="1" dirty="0">
                <a:solidFill>
                  <a:srgbClr val="000000"/>
                </a:solidFill>
              </a:rPr>
              <a:t>Access the </a:t>
            </a:r>
            <a:r>
              <a:rPr lang="en-US" sz="2000" b="1" dirty="0">
                <a:solidFill>
                  <a:srgbClr val="FF0000"/>
                </a:solidFill>
              </a:rPr>
              <a:t>NNDSS Technical Resource Center </a:t>
            </a:r>
            <a:r>
              <a:rPr lang="en-US" sz="2000" b="1" dirty="0">
                <a:solidFill>
                  <a:srgbClr val="000000"/>
                </a:solidFill>
              </a:rPr>
              <a:t>at </a:t>
            </a:r>
            <a:r>
              <a:rPr lang="en-US" sz="2000" b="1" dirty="0">
                <a:solidFill>
                  <a:srgbClr val="FF0000"/>
                </a:solidFill>
                <a:hlinkClick r:id="rId4"/>
              </a:rPr>
              <a:t>https://www.cdc.gov/nndss/trc/index.html</a:t>
            </a:r>
            <a:r>
              <a:rPr lang="en-US" sz="2000" b="1" dirty="0">
                <a:solidFill>
                  <a:srgbClr val="000000"/>
                </a:solidFill>
              </a:rPr>
              <a:t>!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  <a:p>
            <a:pPr lvl="0" algn="ctr"/>
            <a:endParaRPr lang="en-US" sz="2000" b="1" dirty="0">
              <a:solidFill>
                <a:srgbClr val="FF0000"/>
              </a:solidFill>
            </a:endParaRPr>
          </a:p>
          <a:p>
            <a:pPr lvl="0" algn="ctr"/>
            <a:r>
              <a:rPr lang="en-US" sz="2000" b="1" dirty="0">
                <a:solidFill>
                  <a:srgbClr val="000000"/>
                </a:solidFill>
              </a:rPr>
              <a:t>Request </a:t>
            </a:r>
            <a:r>
              <a:rPr lang="en-US" sz="2000" b="1" dirty="0">
                <a:solidFill>
                  <a:srgbClr val="FF0000"/>
                </a:solidFill>
              </a:rPr>
              <a:t>NMI technical assistance or onboarding </a:t>
            </a:r>
            <a:r>
              <a:rPr lang="en-US" sz="2000" b="1" dirty="0">
                <a:solidFill>
                  <a:srgbClr val="000000"/>
                </a:solidFill>
              </a:rPr>
              <a:t>at</a:t>
            </a:r>
          </a:p>
          <a:p>
            <a:pPr lvl="0" algn="ctr"/>
            <a:r>
              <a:rPr lang="en-US" sz="2000" b="1" dirty="0">
                <a:solidFill>
                  <a:srgbClr val="FF0000"/>
                </a:solidFill>
                <a:hlinkClick r:id="rId5"/>
              </a:rPr>
              <a:t>edx@cdc.gov</a:t>
            </a:r>
            <a:r>
              <a:rPr lang="en-US" sz="2000" b="1" dirty="0">
                <a:solidFill>
                  <a:srgbClr val="000000"/>
                </a:solidFill>
              </a:rPr>
              <a:t>! </a:t>
            </a:r>
          </a:p>
          <a:p>
            <a:pPr lvl="0" algn="ctr"/>
            <a:endParaRPr lang="en-US" sz="2000" b="1" dirty="0">
              <a:solidFill>
                <a:srgbClr val="FF0000"/>
              </a:solidFill>
            </a:endParaRPr>
          </a:p>
          <a:p>
            <a:pPr lvl="0" algn="ctr"/>
            <a:r>
              <a:rPr lang="en-US" sz="2000" b="1" dirty="0">
                <a:solidFill>
                  <a:srgbClr val="000000"/>
                </a:solidFill>
              </a:rPr>
              <a:t>Next </a:t>
            </a:r>
            <a:r>
              <a:rPr lang="en-US" sz="2000" b="1" dirty="0">
                <a:solidFill>
                  <a:srgbClr val="FF0000"/>
                </a:solidFill>
              </a:rPr>
              <a:t>NMI eSHARE </a:t>
            </a:r>
            <a:r>
              <a:rPr lang="en-US" sz="2000" b="1" dirty="0">
                <a:solidFill>
                  <a:srgbClr val="000000"/>
                </a:solidFill>
              </a:rPr>
              <a:t>is September 19, 2017–details at </a:t>
            </a:r>
            <a:r>
              <a:rPr lang="en-US" sz="2000" b="1" dirty="0">
                <a:solidFill>
                  <a:srgbClr val="FF0000"/>
                </a:solidFill>
                <a:hlinkClick r:id="rId6"/>
              </a:rPr>
              <a:t>https://www.cdc.gov/nndss/trc/onboarding/eshare.html</a:t>
            </a:r>
            <a:r>
              <a:rPr lang="en-US" sz="2000" b="1" dirty="0">
                <a:solidFill>
                  <a:srgbClr val="000000"/>
                </a:solidFill>
              </a:rPr>
              <a:t>! </a:t>
            </a:r>
          </a:p>
          <a:p>
            <a:pPr algn="ctr"/>
            <a:endParaRPr lang="en-US" sz="20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37814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609600" y="418192"/>
            <a:ext cx="10972800" cy="623162"/>
          </a:xfrm>
        </p:spPr>
        <p:txBody>
          <a:bodyPr anchor="t"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592499"/>
            <a:ext cx="8021052" cy="498475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Welcome &amp; Announcements</a:t>
            </a:r>
          </a:p>
          <a:p>
            <a:pPr>
              <a:spcAft>
                <a:spcPts val="1200"/>
              </a:spcAft>
            </a:pPr>
            <a:r>
              <a:rPr lang="en-US" dirty="0"/>
              <a:t>Tips and Lessons Learned from States on National Notifiable Diseases Surveillance System Modernization Initiative (NMI) Implementation and Onboarding</a:t>
            </a:r>
          </a:p>
          <a:p>
            <a:pPr>
              <a:spcAft>
                <a:spcPts val="1200"/>
              </a:spcAft>
            </a:pPr>
            <a:r>
              <a:rPr lang="en-US" dirty="0"/>
              <a:t>Questions and Answers</a:t>
            </a:r>
          </a:p>
          <a:p>
            <a:pPr marL="0" indent="0">
              <a:buNone/>
            </a:pPr>
            <a:endParaRPr lang="en-US" sz="3071" dirty="0"/>
          </a:p>
        </p:txBody>
      </p:sp>
      <p:pic>
        <p:nvPicPr>
          <p:cNvPr id="4" name="Picture 3" descr="Two people meeting at a table" title="Agend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294" y="418193"/>
            <a:ext cx="2753820" cy="1899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557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15500"/>
            <a:ext cx="10972800" cy="1155779"/>
          </a:xfrm>
        </p:spPr>
        <p:txBody>
          <a:bodyPr/>
          <a:lstStyle/>
          <a:p>
            <a:r>
              <a:rPr lang="en-US" sz="4000" dirty="0"/>
              <a:t>Tips and Lessons Learned from States on NMI Implementation and Onboarding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09600" y="2881141"/>
            <a:ext cx="8534400" cy="2401077"/>
          </a:xfrm>
        </p:spPr>
        <p:txBody>
          <a:bodyPr numCol="2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Arizona	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Florida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Idaho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Michigan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Minnesota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New York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North Carolina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Oregon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Wisconsin</a:t>
            </a:r>
          </a:p>
        </p:txBody>
      </p:sp>
    </p:spTree>
    <p:extLst>
      <p:ext uri="{BB962C8B-B14F-4D97-AF65-F5344CB8AC3E}">
        <p14:creationId xmlns:p14="http://schemas.microsoft.com/office/powerpoint/2010/main" val="91691877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sz="3200" dirty="0"/>
              <a:t>CDC Lessons Learned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795688"/>
            <a:ext cx="10972800" cy="445558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Message Validation, Processing, and Provisioning System Dashboard</a:t>
            </a:r>
          </a:p>
          <a:p>
            <a:pPr>
              <a:spcAft>
                <a:spcPts val="1200"/>
              </a:spcAft>
            </a:pPr>
            <a:r>
              <a:rPr lang="en-US" dirty="0"/>
              <a:t>Reconciliation</a:t>
            </a:r>
          </a:p>
          <a:p>
            <a:pPr>
              <a:spcAft>
                <a:spcPts val="1200"/>
              </a:spcAft>
            </a:pPr>
            <a:r>
              <a:rPr lang="en-US" dirty="0"/>
              <a:t>Transport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0401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42961"/>
          </a:xfrm>
        </p:spPr>
        <p:txBody>
          <a:bodyPr/>
          <a:lstStyle/>
          <a:p>
            <a:r>
              <a:rPr lang="en-US" sz="3200" dirty="0"/>
              <a:t>State Panel Participants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598863"/>
            <a:ext cx="10972800" cy="4489116"/>
          </a:xfrm>
        </p:spPr>
        <p:txBody>
          <a:bodyPr numCol="2"/>
          <a:lstStyle/>
          <a:p>
            <a:pPr marL="0" indent="0">
              <a:buNone/>
            </a:pPr>
            <a:r>
              <a:rPr lang="en-US" sz="2000" b="1" dirty="0"/>
              <a:t>Arizona</a:t>
            </a:r>
          </a:p>
          <a:p>
            <a:pPr marL="0" indent="0">
              <a:buNone/>
            </a:pPr>
            <a:r>
              <a:rPr lang="en-US" sz="2000" dirty="0"/>
              <a:t>Sara </a:t>
            </a:r>
            <a:r>
              <a:rPr lang="en-US" sz="2000" dirty="0" err="1"/>
              <a:t>Imholte</a:t>
            </a:r>
            <a:r>
              <a:rPr lang="en-US" sz="2000" dirty="0"/>
              <a:t>, Teresa </a:t>
            </a:r>
            <a:r>
              <a:rPr lang="en-US" sz="2000" dirty="0" err="1"/>
              <a:t>Jue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000" b="1" dirty="0"/>
              <a:t>Florida					</a:t>
            </a:r>
          </a:p>
          <a:p>
            <a:pPr marL="0" indent="0">
              <a:buNone/>
            </a:pPr>
            <a:r>
              <a:rPr lang="en-US" sz="2000" dirty="0"/>
              <a:t>Janet Hamilton, Kim Wiley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000" b="1" dirty="0"/>
              <a:t>Idaho </a:t>
            </a:r>
          </a:p>
          <a:p>
            <a:pPr marL="0" indent="0">
              <a:buNone/>
            </a:pPr>
            <a:r>
              <a:rPr lang="en-US" sz="2000" dirty="0"/>
              <a:t>Robb Byres, Kathy Turner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b="1" dirty="0"/>
              <a:t>Michigan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Jim Collins, Edward Hartwick </a:t>
            </a:r>
            <a:endParaRPr lang="en-US" sz="1200" b="1" dirty="0"/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2000" b="1" dirty="0"/>
              <a:t>Minnesota</a:t>
            </a:r>
          </a:p>
          <a:p>
            <a:pPr marL="0" indent="0">
              <a:buNone/>
            </a:pPr>
            <a:r>
              <a:rPr lang="en-US" sz="2000" dirty="0"/>
              <a:t>Teresa Schillo, Sarah Solarz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New York State</a:t>
            </a:r>
          </a:p>
          <a:p>
            <a:pPr marL="0" indent="0">
              <a:buNone/>
            </a:pPr>
            <a:r>
              <a:rPr lang="en-US" sz="2000" dirty="0"/>
              <a:t>Hwa-Gan Chang, Frank Murphy</a:t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North Carolina </a:t>
            </a:r>
            <a:r>
              <a:rPr lang="en-US" sz="2000" dirty="0"/>
              <a:t>	 </a:t>
            </a:r>
          </a:p>
          <a:p>
            <a:pPr marL="0" indent="0">
              <a:buNone/>
            </a:pPr>
            <a:r>
              <a:rPr lang="en-US" sz="2000" dirty="0"/>
              <a:t>Anne Hakenewerth, Tara Riley-Williams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b="1" dirty="0"/>
              <a:t>Oregon </a:t>
            </a:r>
          </a:p>
          <a:p>
            <a:pPr marL="0" indent="0">
              <a:buNone/>
            </a:pPr>
            <a:r>
              <a:rPr lang="en-US" sz="2000" dirty="0"/>
              <a:t>June Bancroft, Michele Barber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2000" b="1" dirty="0"/>
              <a:t>Wisconsin</a:t>
            </a:r>
          </a:p>
          <a:p>
            <a:pPr marL="0" indent="0">
              <a:buNone/>
            </a:pPr>
            <a:r>
              <a:rPr lang="en-US" sz="2000" dirty="0"/>
              <a:t>Amy Bittrich, Misty A. Johnson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98592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42961"/>
          </a:xfrm>
        </p:spPr>
        <p:txBody>
          <a:bodyPr/>
          <a:lstStyle/>
          <a:p>
            <a:r>
              <a:rPr lang="en-US" sz="3200" dirty="0"/>
              <a:t>Implementation / Pre-Onboarding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0267" y="790221"/>
            <a:ext cx="10950222" cy="4455584"/>
          </a:xfrm>
        </p:spPr>
        <p:txBody>
          <a:bodyPr/>
          <a:lstStyle/>
          <a:p>
            <a:pPr marL="0" indent="0">
              <a:buNone/>
            </a:pPr>
            <a:endParaRPr lang="en-US" sz="2000" dirty="0"/>
          </a:p>
          <a:p>
            <a:endParaRPr lang="en-US" sz="2800" dirty="0"/>
          </a:p>
          <a:p>
            <a:r>
              <a:rPr lang="en-US" sz="2800" dirty="0"/>
              <a:t>Gap Analysis</a:t>
            </a:r>
          </a:p>
          <a:p>
            <a:r>
              <a:rPr lang="en-US" sz="2800" dirty="0"/>
              <a:t>Technical Assistance </a:t>
            </a:r>
          </a:p>
          <a:p>
            <a:r>
              <a:rPr lang="en-US" sz="2800" dirty="0"/>
              <a:t>Planning for Routine Transmissions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28166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16708" y="2469199"/>
            <a:ext cx="10972800" cy="1143000"/>
          </a:xfrm>
        </p:spPr>
        <p:txBody>
          <a:bodyPr/>
          <a:lstStyle/>
          <a:p>
            <a:pPr algn="ctr"/>
            <a:r>
              <a:rPr lang="en-US" sz="3200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289625068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42961"/>
          </a:xfrm>
        </p:spPr>
        <p:txBody>
          <a:bodyPr/>
          <a:lstStyle/>
          <a:p>
            <a:r>
              <a:rPr lang="en-US" sz="3200" dirty="0"/>
              <a:t>Onboarding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09600" y="1217789"/>
            <a:ext cx="10972800" cy="4455584"/>
          </a:xfrm>
        </p:spPr>
        <p:txBody>
          <a:bodyPr/>
          <a:lstStyle/>
          <a:p>
            <a:pPr marL="0" indent="0">
              <a:buNone/>
            </a:pPr>
            <a:endParaRPr lang="en-US" sz="2000" b="1" dirty="0"/>
          </a:p>
          <a:p>
            <a:pPr>
              <a:spcAft>
                <a:spcPts val="1200"/>
              </a:spcAft>
            </a:pPr>
            <a:r>
              <a:rPr lang="en-US" sz="2800" dirty="0"/>
              <a:t>Timing of Onboarding and How It Impacts Level of Effort</a:t>
            </a:r>
          </a:p>
          <a:p>
            <a:pPr>
              <a:spcAft>
                <a:spcPts val="1200"/>
              </a:spcAft>
            </a:pPr>
            <a:r>
              <a:rPr lang="en-US" sz="2800" dirty="0"/>
              <a:t>Configuring Transport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45336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516708" y="2469199"/>
            <a:ext cx="10972800" cy="1143000"/>
          </a:xfrm>
        </p:spPr>
        <p:txBody>
          <a:bodyPr/>
          <a:lstStyle/>
          <a:p>
            <a:pPr algn="ctr"/>
            <a:r>
              <a:rPr lang="en-US" sz="3200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169176845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NCEH_ATSDR_combined">
  <a:themeElements>
    <a:clrScheme name="Custom 15">
      <a:dk1>
        <a:srgbClr val="0F56DC"/>
      </a:dk1>
      <a:lt1>
        <a:srgbClr val="FFC000"/>
      </a:lt1>
      <a:dk2>
        <a:srgbClr val="FFFFFF"/>
      </a:dk2>
      <a:lt2>
        <a:srgbClr val="FFFFFF"/>
      </a:lt2>
      <a:accent1>
        <a:srgbClr val="4983F2"/>
      </a:accent1>
      <a:accent2>
        <a:srgbClr val="007D57"/>
      </a:accent2>
      <a:accent3>
        <a:srgbClr val="9A3B26"/>
      </a:accent3>
      <a:accent4>
        <a:srgbClr val="7F7F7F"/>
      </a:accent4>
      <a:accent5>
        <a:srgbClr val="0F56DC"/>
      </a:accent5>
      <a:accent6>
        <a:srgbClr val="002060"/>
      </a:accent6>
      <a:hlink>
        <a:srgbClr val="0F56DC"/>
      </a:hlink>
      <a:folHlink>
        <a:srgbClr val="3077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000000"/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15">
    <a:dk1>
      <a:srgbClr val="0F56DC"/>
    </a:dk1>
    <a:lt1>
      <a:srgbClr val="FFC000"/>
    </a:lt1>
    <a:dk2>
      <a:srgbClr val="FFFFFF"/>
    </a:dk2>
    <a:lt2>
      <a:srgbClr val="FFFFFF"/>
    </a:lt2>
    <a:accent1>
      <a:srgbClr val="4983F2"/>
    </a:accent1>
    <a:accent2>
      <a:srgbClr val="007D57"/>
    </a:accent2>
    <a:accent3>
      <a:srgbClr val="9A3B26"/>
    </a:accent3>
    <a:accent4>
      <a:srgbClr val="7F7F7F"/>
    </a:accent4>
    <a:accent5>
      <a:srgbClr val="0F56DC"/>
    </a:accent5>
    <a:accent6>
      <a:srgbClr val="002060"/>
    </a:accent6>
    <a:hlink>
      <a:srgbClr val="0F56DC"/>
    </a:hlink>
    <a:folHlink>
      <a:srgbClr val="3077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2122</TotalTime>
  <Words>374</Words>
  <Application>Microsoft Office PowerPoint</Application>
  <PresentationFormat>Widescreen</PresentationFormat>
  <Paragraphs>92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Myriad Web Pro</vt:lpstr>
      <vt:lpstr>Wingdings</vt:lpstr>
      <vt:lpstr>NCEH_ATSDR_combined</vt:lpstr>
      <vt:lpstr>1_NCEH_ATSDR_combined</vt:lpstr>
      <vt:lpstr>2_NCEH_ATSDR_combined</vt:lpstr>
      <vt:lpstr>3_NCEH_ATSDR_combined</vt:lpstr>
      <vt:lpstr>4_NCEH_ATSDR_combined</vt:lpstr>
      <vt:lpstr>Tips and Lessons Learned from States on NMI Implementation and Onboarding</vt:lpstr>
      <vt:lpstr>Agenda</vt:lpstr>
      <vt:lpstr>Tips and Lessons Learned from States on NMI Implementation and Onboarding</vt:lpstr>
      <vt:lpstr>CDC Lessons Learned</vt:lpstr>
      <vt:lpstr>State Panel Participants</vt:lpstr>
      <vt:lpstr>Implementation / Pre-Onboarding</vt:lpstr>
      <vt:lpstr>Questions and Answers</vt:lpstr>
      <vt:lpstr>Onboarding</vt:lpstr>
      <vt:lpstr>Questions and Answers</vt:lpstr>
      <vt:lpstr>September eSHARE Webinar</vt:lpstr>
      <vt:lpstr>Additional Questions?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NNDSS Modernization Initiative (NMI) eSHARE - August 2017</dc:title>
  <dc:subject>NMI eSHARE</dc:subject>
  <dc:creator>CDC</dc:creator>
  <cp:keywords>NMI, eSHARE, tips, lessons, learned, states, implementation, onboarding</cp:keywords>
  <cp:lastModifiedBy>Laspina, Michael (CDC/DDPHSS/CSELS/DHIS)</cp:lastModifiedBy>
  <cp:revision>244</cp:revision>
  <cp:lastPrinted>2017-08-03T19:27:45Z</cp:lastPrinted>
  <dcterms:created xsi:type="dcterms:W3CDTF">2016-10-13T18:50:31Z</dcterms:created>
  <dcterms:modified xsi:type="dcterms:W3CDTF">2021-04-26T16:54:46Z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2021-04-26T16:54:46Z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8667b7c1-4e61-49e2-b9ed-af941c3b571d</vt:lpwstr>
  </property>
  <property fmtid="{D5CDD505-2E9C-101B-9397-08002B2CF9AE}" pid="8" name="MSIP_Label_7b94a7b8-f06c-4dfe-bdcc-9b548fd58c31_ContentBits">
    <vt:lpwstr>0</vt:lpwstr>
  </property>
</Properties>
</file>