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80" r:id="rId6"/>
  </p:sldMasterIdLst>
  <p:notesMasterIdLst>
    <p:notesMasterId r:id="rId45"/>
  </p:notesMasterIdLst>
  <p:handoutMasterIdLst>
    <p:handoutMasterId r:id="rId46"/>
  </p:handoutMasterIdLst>
  <p:sldIdLst>
    <p:sldId id="310" r:id="rId7"/>
    <p:sldId id="311" r:id="rId8"/>
    <p:sldId id="312" r:id="rId9"/>
    <p:sldId id="316" r:id="rId10"/>
    <p:sldId id="317" r:id="rId11"/>
    <p:sldId id="315" r:id="rId12"/>
    <p:sldId id="350" r:id="rId13"/>
    <p:sldId id="355" r:id="rId14"/>
    <p:sldId id="351" r:id="rId15"/>
    <p:sldId id="352" r:id="rId16"/>
    <p:sldId id="353"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18" r:id="rId39"/>
    <p:sldId id="356" r:id="rId40"/>
    <p:sldId id="320" r:id="rId41"/>
    <p:sldId id="321" r:id="rId42"/>
    <p:sldId id="322" r:id="rId43"/>
    <p:sldId id="323"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4" clrIdx="1">
    <p:extLst>
      <p:ext uri="{19B8F6BF-5375-455C-9EA6-DF929625EA0E}">
        <p15:presenceInfo xmlns:p15="http://schemas.microsoft.com/office/powerpoint/2012/main" userId="S-1-5-21-1207783550-2075000910-922709458-4299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F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8" autoAdjust="0"/>
    <p:restoredTop sz="86352" autoAdjust="0"/>
  </p:normalViewPr>
  <p:slideViewPr>
    <p:cSldViewPr snapToGrid="0">
      <p:cViewPr varScale="1">
        <p:scale>
          <a:sx n="70" d="100"/>
          <a:sy n="70" d="100"/>
        </p:scale>
        <p:origin x="269" y="58"/>
      </p:cViewPr>
      <p:guideLst/>
    </p:cSldViewPr>
  </p:slideViewPr>
  <p:outlineViewPr>
    <p:cViewPr>
      <p:scale>
        <a:sx n="33" d="100"/>
        <a:sy n="33" d="100"/>
      </p:scale>
      <p:origin x="0" y="-537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486" y="1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858752453240645"/>
          <c:y val="3.4182602174728162E-2"/>
          <c:w val="0.42071433638362771"/>
          <c:h val="0.84156897054534863"/>
        </c:manualLayout>
      </c:layout>
      <c:barChart>
        <c:barDir val="bar"/>
        <c:grouping val="clustered"/>
        <c:varyColors val="0"/>
        <c:ser>
          <c:idx val="0"/>
          <c:order val="0"/>
          <c:spPr>
            <a:solidFill>
              <a:srgbClr val="003399"/>
            </a:solidFill>
            <a:ln>
              <a:solidFill>
                <a:schemeClr val="accent1"/>
              </a:solidFill>
            </a:ln>
          </c:spPr>
          <c:invertIfNegative val="0"/>
          <c:dPt>
            <c:idx val="3"/>
            <c:invertIfNegative val="0"/>
            <c:bubble3D val="0"/>
            <c:extLst>
              <c:ext xmlns:c16="http://schemas.microsoft.com/office/drawing/2014/chart" uri="{C3380CC4-5D6E-409C-BE32-E72D297353CC}">
                <c16:uniqueId val="{00000000-3691-4890-9D25-AA6DF55ECA82}"/>
              </c:ext>
            </c:extLst>
          </c:dPt>
          <c:cat>
            <c:strRef>
              <c:f>'Graph - slide 9'!$A$1:$A$16</c:f>
              <c:strCache>
                <c:ptCount val="16"/>
                <c:pt idx="0">
                  <c:v>Office &amp; Administrative</c:v>
                </c:pt>
                <c:pt idx="1">
                  <c:v>Medical professional</c:v>
                </c:pt>
                <c:pt idx="2">
                  <c:v>Food service</c:v>
                </c:pt>
                <c:pt idx="3">
                  <c:v>Business and financial operations</c:v>
                </c:pt>
                <c:pt idx="4">
                  <c:v>Teacher / Day care worker</c:v>
                </c:pt>
                <c:pt idx="5">
                  <c:v>Sales and related occupations</c:v>
                </c:pt>
                <c:pt idx="6">
                  <c:v>Construction / Plumber</c:v>
                </c:pt>
                <c:pt idx="7">
                  <c:v>Computer specialist</c:v>
                </c:pt>
                <c:pt idx="8">
                  <c:v>Engineers</c:v>
                </c:pt>
                <c:pt idx="9">
                  <c:v>Transportation and material moving</c:v>
                </c:pt>
                <c:pt idx="10">
                  <c:v>Animal related</c:v>
                </c:pt>
                <c:pt idx="11">
                  <c:v>Human services worker / Public health worker</c:v>
                </c:pt>
                <c:pt idx="12">
                  <c:v>Hairdresser / Barber / Nail technician</c:v>
                </c:pt>
                <c:pt idx="13">
                  <c:v>Landscaper, grounds maintenance worker</c:v>
                </c:pt>
                <c:pt idx="14">
                  <c:v>Police officer / Firefighter / Correctional officer</c:v>
                </c:pt>
                <c:pt idx="15">
                  <c:v>Postal worker</c:v>
                </c:pt>
              </c:strCache>
            </c:strRef>
          </c:cat>
          <c:val>
            <c:numRef>
              <c:f>'Graph - slide 9'!$B$1:$B$16</c:f>
              <c:numCache>
                <c:formatCode>0.0</c:formatCode>
                <c:ptCount val="16"/>
                <c:pt idx="0">
                  <c:v>17.245179063360883</c:v>
                </c:pt>
                <c:pt idx="1">
                  <c:v>14.490358126721764</c:v>
                </c:pt>
                <c:pt idx="2">
                  <c:v>11.129476584022038</c:v>
                </c:pt>
                <c:pt idx="3">
                  <c:v>9.9173553719008272</c:v>
                </c:pt>
                <c:pt idx="4">
                  <c:v>9.8071625344352604</c:v>
                </c:pt>
                <c:pt idx="5">
                  <c:v>8.5399449035812669</c:v>
                </c:pt>
                <c:pt idx="6">
                  <c:v>6.8319559228650144</c:v>
                </c:pt>
                <c:pt idx="7">
                  <c:v>4.6280991735537187</c:v>
                </c:pt>
                <c:pt idx="8">
                  <c:v>4.0220385674931132</c:v>
                </c:pt>
                <c:pt idx="9">
                  <c:v>2.8650137741046833</c:v>
                </c:pt>
                <c:pt idx="10">
                  <c:v>2.4793388429752068</c:v>
                </c:pt>
                <c:pt idx="11">
                  <c:v>2.4793388429752068</c:v>
                </c:pt>
                <c:pt idx="12">
                  <c:v>1.8181818181818181</c:v>
                </c:pt>
                <c:pt idx="13">
                  <c:v>1.7079889807162536</c:v>
                </c:pt>
                <c:pt idx="14">
                  <c:v>1.5977961432506886</c:v>
                </c:pt>
                <c:pt idx="15">
                  <c:v>0.44077134986225891</c:v>
                </c:pt>
              </c:numCache>
            </c:numRef>
          </c:val>
          <c:extLst>
            <c:ext xmlns:c16="http://schemas.microsoft.com/office/drawing/2014/chart" uri="{C3380CC4-5D6E-409C-BE32-E72D297353CC}">
              <c16:uniqueId val="{00000001-3691-4890-9D25-AA6DF55ECA82}"/>
            </c:ext>
          </c:extLst>
        </c:ser>
        <c:dLbls>
          <c:showLegendKey val="0"/>
          <c:showVal val="0"/>
          <c:showCatName val="0"/>
          <c:showSerName val="0"/>
          <c:showPercent val="0"/>
          <c:showBubbleSize val="0"/>
        </c:dLbls>
        <c:gapWidth val="100"/>
        <c:axId val="282370768"/>
        <c:axId val="282370376"/>
      </c:barChart>
      <c:valAx>
        <c:axId val="282370376"/>
        <c:scaling>
          <c:orientation val="minMax"/>
          <c:max val="20"/>
          <c:min val="0"/>
        </c:scaling>
        <c:delete val="0"/>
        <c:axPos val="b"/>
        <c:majorGridlines/>
        <c:numFmt formatCode="0" sourceLinked="0"/>
        <c:majorTickMark val="out"/>
        <c:minorTickMark val="none"/>
        <c:tickLblPos val="nextTo"/>
        <c:txPr>
          <a:bodyPr/>
          <a:lstStyle/>
          <a:p>
            <a:pPr>
              <a:defRPr>
                <a:solidFill>
                  <a:schemeClr val="tx1"/>
                </a:solidFill>
              </a:defRPr>
            </a:pPr>
            <a:endParaRPr lang="en-US"/>
          </a:p>
        </c:txPr>
        <c:crossAx val="282370768"/>
        <c:crosses val="autoZero"/>
        <c:crossBetween val="between"/>
        <c:majorUnit val="5"/>
        <c:minorUnit val="1"/>
      </c:valAx>
      <c:catAx>
        <c:axId val="282370768"/>
        <c:scaling>
          <c:orientation val="minMax"/>
        </c:scaling>
        <c:delete val="0"/>
        <c:axPos val="l"/>
        <c:numFmt formatCode="General" sourceLinked="0"/>
        <c:majorTickMark val="out"/>
        <c:minorTickMark val="none"/>
        <c:tickLblPos val="nextTo"/>
        <c:txPr>
          <a:bodyPr/>
          <a:lstStyle/>
          <a:p>
            <a:pPr>
              <a:defRPr>
                <a:solidFill>
                  <a:schemeClr val="tx1"/>
                </a:solidFill>
              </a:defRPr>
            </a:pPr>
            <a:endParaRPr lang="en-US"/>
          </a:p>
        </c:txPr>
        <c:crossAx val="282370376"/>
        <c:crosses val="autoZero"/>
        <c:auto val="1"/>
        <c:lblAlgn val="ctr"/>
        <c:lblOffset val="100"/>
        <c:noMultiLvlLbl val="0"/>
      </c:catAx>
    </c:plotArea>
    <c:plotVisOnly val="1"/>
    <c:dispBlanksAs val="gap"/>
    <c:showDLblsOverMax val="0"/>
  </c:chart>
  <c:txPr>
    <a:bodyPr/>
    <a:lstStyle/>
    <a:p>
      <a:pPr>
        <a:defRPr sz="1400">
          <a:solidFill>
            <a:schemeClr val="bg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858752453240645"/>
          <c:y val="1.6159981955380581E-2"/>
          <c:w val="0.41210924065526294"/>
          <c:h val="0.8680239091207349"/>
        </c:manualLayout>
      </c:layout>
      <c:barChart>
        <c:barDir val="bar"/>
        <c:grouping val="clustered"/>
        <c:varyColors val="0"/>
        <c:ser>
          <c:idx val="0"/>
          <c:order val="0"/>
          <c:spPr>
            <a:solidFill>
              <a:srgbClr val="003399"/>
            </a:solidFill>
            <a:ln>
              <a:solidFill>
                <a:schemeClr val="accent1"/>
              </a:solidFill>
            </a:ln>
          </c:spPr>
          <c:invertIfNegative val="0"/>
          <c:dPt>
            <c:idx val="3"/>
            <c:invertIfNegative val="0"/>
            <c:bubble3D val="0"/>
            <c:extLst>
              <c:ext xmlns:c16="http://schemas.microsoft.com/office/drawing/2014/chart" uri="{C3380CC4-5D6E-409C-BE32-E72D297353CC}">
                <c16:uniqueId val="{00000000-EEAA-4FED-9D6E-136E57A7ACE0}"/>
              </c:ext>
            </c:extLst>
          </c:dPt>
          <c:cat>
            <c:strRef>
              <c:f>'SOC distribution'!$B$1:$B$19</c:f>
              <c:strCache>
                <c:ptCount val="19"/>
                <c:pt idx="0">
                  <c:v>43 - Office and Administrative Support Occupations</c:v>
                </c:pt>
                <c:pt idx="1">
                  <c:v>13 - Business and Financial Operations</c:v>
                </c:pt>
                <c:pt idx="2">
                  <c:v>41 - Sales and Related Occupations</c:v>
                </c:pt>
                <c:pt idx="3">
                  <c:v>25 - Education, Training, and Library Occupations</c:v>
                </c:pt>
                <c:pt idx="4">
                  <c:v>35 - Food Preparation and Serving Related</c:v>
                </c:pt>
                <c:pt idx="5">
                  <c:v>47 - Construction and Extraction Occupations</c:v>
                </c:pt>
                <c:pt idx="6">
                  <c:v>29 - Healthcare Practitioners and Technical</c:v>
                </c:pt>
                <c:pt idx="7">
                  <c:v>15 - Computer and Mathematical Occupations</c:v>
                </c:pt>
                <c:pt idx="8">
                  <c:v>39 - Personal Care and Service Occupations</c:v>
                </c:pt>
                <c:pt idx="9">
                  <c:v>17 - Architecture and Engineering Occupations</c:v>
                </c:pt>
                <c:pt idx="10">
                  <c:v>31 - Healthcare Support Occupations</c:v>
                </c:pt>
                <c:pt idx="11">
                  <c:v>53 - Transportation and Material Moving Occupations</c:v>
                </c:pt>
                <c:pt idx="12">
                  <c:v>37 - Building and Grounds Cleaning Occupations</c:v>
                </c:pt>
                <c:pt idx="13">
                  <c:v>23 - Legal Occupations</c:v>
                </c:pt>
                <c:pt idx="14">
                  <c:v>21 - Community and Social Services Occupations</c:v>
                </c:pt>
                <c:pt idx="15">
                  <c:v>27 - Arts, Design, Entertainment, Sports, and Media</c:v>
                </c:pt>
                <c:pt idx="16">
                  <c:v>51 - Production Occupations</c:v>
                </c:pt>
                <c:pt idx="17">
                  <c:v>33 - Protective Service Occupations</c:v>
                </c:pt>
                <c:pt idx="18">
                  <c:v>Other (11, 19, 49, 45 ,55)</c:v>
                </c:pt>
              </c:strCache>
            </c:strRef>
          </c:cat>
          <c:val>
            <c:numRef>
              <c:f>'SOC distribution'!$C$1:$C$19</c:f>
              <c:numCache>
                <c:formatCode>General</c:formatCode>
                <c:ptCount val="19"/>
                <c:pt idx="0">
                  <c:v>15.65</c:v>
                </c:pt>
                <c:pt idx="1">
                  <c:v>9.2899999999999991</c:v>
                </c:pt>
                <c:pt idx="2">
                  <c:v>9.2899999999999991</c:v>
                </c:pt>
                <c:pt idx="3">
                  <c:v>7.66</c:v>
                </c:pt>
                <c:pt idx="4">
                  <c:v>7.2</c:v>
                </c:pt>
                <c:pt idx="5">
                  <c:v>6.04</c:v>
                </c:pt>
                <c:pt idx="6">
                  <c:v>5.9</c:v>
                </c:pt>
                <c:pt idx="7">
                  <c:v>4.88</c:v>
                </c:pt>
                <c:pt idx="8">
                  <c:v>4.55</c:v>
                </c:pt>
                <c:pt idx="9">
                  <c:v>4.18</c:v>
                </c:pt>
                <c:pt idx="10">
                  <c:v>3.9</c:v>
                </c:pt>
                <c:pt idx="11">
                  <c:v>2.88</c:v>
                </c:pt>
                <c:pt idx="12">
                  <c:v>2.79</c:v>
                </c:pt>
                <c:pt idx="13">
                  <c:v>2.65</c:v>
                </c:pt>
                <c:pt idx="14">
                  <c:v>2.46</c:v>
                </c:pt>
                <c:pt idx="15">
                  <c:v>2.46</c:v>
                </c:pt>
                <c:pt idx="16">
                  <c:v>2.1800000000000002</c:v>
                </c:pt>
                <c:pt idx="17">
                  <c:v>2</c:v>
                </c:pt>
                <c:pt idx="18">
                  <c:v>4.04</c:v>
                </c:pt>
              </c:numCache>
            </c:numRef>
          </c:val>
          <c:extLst>
            <c:ext xmlns:c16="http://schemas.microsoft.com/office/drawing/2014/chart" uri="{C3380CC4-5D6E-409C-BE32-E72D297353CC}">
              <c16:uniqueId val="{00000001-EEAA-4FED-9D6E-136E57A7ACE0}"/>
            </c:ext>
          </c:extLst>
        </c:ser>
        <c:dLbls>
          <c:showLegendKey val="0"/>
          <c:showVal val="0"/>
          <c:showCatName val="0"/>
          <c:showSerName val="0"/>
          <c:showPercent val="0"/>
          <c:showBubbleSize val="0"/>
        </c:dLbls>
        <c:gapWidth val="100"/>
        <c:axId val="282371944"/>
        <c:axId val="282371552"/>
      </c:barChart>
      <c:valAx>
        <c:axId val="282371552"/>
        <c:scaling>
          <c:orientation val="minMax"/>
          <c:max val="20"/>
          <c:min val="0"/>
        </c:scaling>
        <c:delete val="0"/>
        <c:axPos val="b"/>
        <c:majorGridlines/>
        <c:numFmt formatCode="General" sourceLinked="1"/>
        <c:majorTickMark val="out"/>
        <c:minorTickMark val="none"/>
        <c:tickLblPos val="nextTo"/>
        <c:txPr>
          <a:bodyPr/>
          <a:lstStyle/>
          <a:p>
            <a:pPr>
              <a:defRPr sz="1400">
                <a:solidFill>
                  <a:schemeClr val="tx1"/>
                </a:solidFill>
              </a:defRPr>
            </a:pPr>
            <a:endParaRPr lang="en-US"/>
          </a:p>
        </c:txPr>
        <c:crossAx val="282371944"/>
        <c:crosses val="autoZero"/>
        <c:crossBetween val="between"/>
        <c:majorUnit val="5"/>
        <c:minorUnit val="1"/>
      </c:valAx>
      <c:catAx>
        <c:axId val="282371944"/>
        <c:scaling>
          <c:orientation val="minMax"/>
        </c:scaling>
        <c:delete val="0"/>
        <c:axPos val="l"/>
        <c:numFmt formatCode="General" sourceLinked="1"/>
        <c:majorTickMark val="out"/>
        <c:minorTickMark val="none"/>
        <c:tickLblPos val="nextTo"/>
        <c:txPr>
          <a:bodyPr/>
          <a:lstStyle/>
          <a:p>
            <a:pPr>
              <a:defRPr sz="1200" baseline="0">
                <a:solidFill>
                  <a:schemeClr val="tx1"/>
                </a:solidFill>
              </a:defRPr>
            </a:pPr>
            <a:endParaRPr lang="en-US"/>
          </a:p>
        </c:txPr>
        <c:crossAx val="28237155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0.16418</cdr:y>
    </cdr:from>
    <cdr:to>
      <cdr:x>0.04504</cdr:x>
      <cdr:y>0.89613</cdr:y>
    </cdr:to>
    <cdr:sp macro="" textlink="">
      <cdr:nvSpPr>
        <cdr:cNvPr id="2" name="TextBox 1"/>
        <cdr:cNvSpPr txBox="1"/>
      </cdr:nvSpPr>
      <cdr:spPr>
        <a:xfrm xmlns:a="http://schemas.openxmlformats.org/drawingml/2006/main" rot="16200000">
          <a:off x="-1675511" y="2501012"/>
          <a:ext cx="3736897" cy="4112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solidFill>
                <a:schemeClr val="tx1"/>
              </a:solidFill>
              <a:latin typeface="+mj-lt"/>
            </a:rPr>
            <a:t>MDPH</a:t>
          </a:r>
          <a:r>
            <a:rPr lang="en-US" sz="2000" dirty="0">
              <a:solidFill>
                <a:schemeClr val="bg1"/>
              </a:solidFill>
              <a:latin typeface="+mj-lt"/>
            </a:rPr>
            <a:t> </a:t>
          </a:r>
          <a:r>
            <a:rPr lang="en-US" sz="2000" dirty="0">
              <a:solidFill>
                <a:schemeClr val="tx1"/>
              </a:solidFill>
              <a:latin typeface="+mj-lt"/>
            </a:rPr>
            <a:t>Reference list for</a:t>
          </a:r>
          <a:r>
            <a:rPr lang="en-US" sz="2000" dirty="0">
              <a:solidFill>
                <a:schemeClr val="bg1"/>
              </a:solidFill>
              <a:latin typeface="+mj-lt"/>
            </a:rPr>
            <a:t> </a:t>
          </a:r>
          <a:r>
            <a:rPr lang="en-US" sz="2000" dirty="0">
              <a:solidFill>
                <a:schemeClr val="tx1"/>
              </a:solidFill>
              <a:latin typeface="+mj-lt"/>
            </a:rPr>
            <a:t>occupations</a:t>
          </a:r>
        </a:p>
      </cdr:txBody>
    </cdr:sp>
  </cdr:relSizeAnchor>
  <cdr:relSizeAnchor xmlns:cdr="http://schemas.openxmlformats.org/drawingml/2006/chartDrawing">
    <cdr:from>
      <cdr:x>0.72072</cdr:x>
      <cdr:y>0.93651</cdr:y>
    </cdr:from>
    <cdr:to>
      <cdr:x>0.82883</cdr:x>
      <cdr:y>1</cdr:y>
    </cdr:to>
    <cdr:sp macro="" textlink="">
      <cdr:nvSpPr>
        <cdr:cNvPr id="3" name="TextBox 2"/>
        <cdr:cNvSpPr txBox="1"/>
      </cdr:nvSpPr>
      <cdr:spPr>
        <a:xfrm xmlns:a="http://schemas.openxmlformats.org/drawingml/2006/main">
          <a:off x="6096000" y="44958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0.28125</cdr:y>
    </cdr:from>
    <cdr:to>
      <cdr:x>0.03448</cdr:x>
      <cdr:y>0.76563</cdr:y>
    </cdr:to>
    <cdr:sp macro="" textlink="">
      <cdr:nvSpPr>
        <cdr:cNvPr id="2" name="TextBox 1"/>
        <cdr:cNvSpPr txBox="1"/>
      </cdr:nvSpPr>
      <cdr:spPr>
        <a:xfrm xmlns:a="http://schemas.openxmlformats.org/drawingml/2006/main" rot="16200000">
          <a:off x="-1181099" y="2400300"/>
          <a:ext cx="23622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solidFill>
                <a:schemeClr val="tx1"/>
              </a:solidFill>
              <a:latin typeface="+mj-lt"/>
            </a:rPr>
            <a:t>SOC</a:t>
          </a:r>
          <a:r>
            <a:rPr lang="en-US" sz="2000" dirty="0">
              <a:solidFill>
                <a:schemeClr val="bg1"/>
              </a:solidFill>
              <a:latin typeface="+mj-lt"/>
            </a:rPr>
            <a:t> </a:t>
          </a:r>
          <a:r>
            <a:rPr lang="en-US" sz="2000" dirty="0">
              <a:solidFill>
                <a:schemeClr val="tx1"/>
              </a:solidFill>
              <a:latin typeface="+mj-lt"/>
            </a:rPr>
            <a:t>2-digit</a:t>
          </a:r>
          <a:r>
            <a:rPr lang="en-US" sz="2000" dirty="0">
              <a:solidFill>
                <a:schemeClr val="bg1"/>
              </a:solidFill>
              <a:latin typeface="+mj-lt"/>
            </a:rPr>
            <a:t> </a:t>
          </a:r>
          <a:r>
            <a:rPr lang="en-US" sz="2000" dirty="0">
              <a:solidFill>
                <a:schemeClr val="tx1"/>
              </a:solidFill>
              <a:latin typeface="+mj-lt"/>
            </a:rPr>
            <a:t>occupations</a:t>
          </a:r>
        </a:p>
      </cdr:txBody>
    </cdr:sp>
  </cdr:relSizeAnchor>
  <cdr:relSizeAnchor xmlns:cdr="http://schemas.openxmlformats.org/drawingml/2006/chartDrawing">
    <cdr:from>
      <cdr:x>0.7027</cdr:x>
      <cdr:y>0.9375</cdr:y>
    </cdr:from>
    <cdr:to>
      <cdr:x>0.81081</cdr:x>
      <cdr:y>1</cdr:y>
    </cdr:to>
    <cdr:sp macro="" textlink="">
      <cdr:nvSpPr>
        <cdr:cNvPr id="3" name="TextBox 2"/>
        <cdr:cNvSpPr txBox="1"/>
      </cdr:nvSpPr>
      <cdr:spPr>
        <a:xfrm xmlns:a="http://schemas.openxmlformats.org/drawingml/2006/main">
          <a:off x="5943600" y="45720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31B8493-A2A6-4847-AE35-33172CCDB615}" type="datetimeFigureOut">
              <a:rPr lang="en-US" smtClean="0"/>
              <a:t>4/26/2021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37787A-DC68-4BDA-B9E4-AE58888B3A55}" type="datetimeFigureOut">
              <a:rPr lang="en-US" smtClean="0"/>
              <a:t>4/26/2021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83775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dirty="0"/>
              <a:t>There is no official code for Retail food worker – we need more information to code retail food worker to the SOC so we created</a:t>
            </a:r>
            <a:r>
              <a:rPr lang="en-US" baseline="0" dirty="0"/>
              <a:t> our own code. We wanted to keep it simple so we only have one code currently.</a:t>
            </a:r>
          </a:p>
          <a:p>
            <a:endParaRPr lang="en-US" baseline="0" dirty="0"/>
          </a:p>
          <a:p>
            <a:r>
              <a:rPr lang="en-US" baseline="0" dirty="0"/>
              <a:t>Helpful to code for analysis</a:t>
            </a:r>
            <a:endParaRPr lang="en-US" dirty="0"/>
          </a:p>
        </p:txBody>
      </p:sp>
      <p:sp>
        <p:nvSpPr>
          <p:cNvPr id="4" name="Slide Number Placeholder 3"/>
          <p:cNvSpPr>
            <a:spLocks noGrp="1"/>
          </p:cNvSpPr>
          <p:nvPr>
            <p:ph type="sldNum" sz="quarter" idx="10"/>
          </p:nvPr>
        </p:nvSpPr>
        <p:spPr/>
        <p:txBody>
          <a:bodyPr/>
          <a:lstStyle/>
          <a:p>
            <a:pPr defTabSz="949568" fontAlgn="base">
              <a:spcBef>
                <a:spcPct val="0"/>
              </a:spcBef>
              <a:spcAft>
                <a:spcPct val="0"/>
              </a:spcAft>
              <a:defRPr/>
            </a:pPr>
            <a:fld id="{55E240CD-9EAC-4090-AF4F-700BA5338866}" type="slidenum">
              <a:rPr lang="en-US" altLang="en-US">
                <a:solidFill>
                  <a:srgbClr val="000000"/>
                </a:solidFill>
                <a:latin typeface="Arial" charset="0"/>
              </a:rPr>
              <a:pPr defTabSz="949568" fontAlgn="base">
                <a:spcBef>
                  <a:spcPct val="0"/>
                </a:spcBef>
                <a:spcAft>
                  <a:spcPct val="0"/>
                </a:spcAft>
                <a:defRPr/>
              </a:pPr>
              <a:t>19</a:t>
            </a:fld>
            <a:endParaRPr lang="en-US" altLang="en-US">
              <a:solidFill>
                <a:srgbClr val="000000"/>
              </a:solidFill>
              <a:latin typeface="Arial" charset="0"/>
            </a:endParaRPr>
          </a:p>
        </p:txBody>
      </p:sp>
    </p:spTree>
    <p:extLst>
      <p:ext uri="{BB962C8B-B14F-4D97-AF65-F5344CB8AC3E}">
        <p14:creationId xmlns:p14="http://schemas.microsoft.com/office/powerpoint/2010/main" val="236835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There</a:t>
            </a:r>
            <a:r>
              <a:rPr lang="en-US" baseline="0" dirty="0"/>
              <a:t> were 2,725 cases that did not have any text in the occupation field.</a:t>
            </a:r>
          </a:p>
          <a:p>
            <a:pPr marL="174708" indent="-174708">
              <a:buFont typeface="Arial" panose="020B0604020202020204" pitchFamily="34" charset="0"/>
              <a:buChar char="•"/>
            </a:pPr>
            <a:r>
              <a:rPr lang="en-US" baseline="0" dirty="0"/>
              <a:t>We looked at the “occupation” field and “occupation – specify” and excluded non-working cases (3,008).  There were 1,224 cases of “occupation = other”; we looked at the “occupation – specify” field and found that of these, 40 were unemployed and 3 were retired.</a:t>
            </a:r>
          </a:p>
          <a:p>
            <a:pPr marL="174708" indent="-174708">
              <a:buFont typeface="Arial" panose="020B0604020202020204" pitchFamily="34" charset="0"/>
              <a:buChar char="•"/>
            </a:pPr>
            <a:r>
              <a:rPr lang="en-US" baseline="0" dirty="0"/>
              <a:t>There were 188 cases that said “unknown” in the “occupation” field and 79 cases of “occupation – specify” that didn’t have any specific information to be able to use.</a:t>
            </a:r>
          </a:p>
          <a:p>
            <a:pPr marL="174708" indent="-174708">
              <a:buFont typeface="Arial" panose="020B0604020202020204" pitchFamily="34" charset="0"/>
              <a:buChar char="•"/>
            </a:pPr>
            <a:r>
              <a:rPr lang="en-US" baseline="0" dirty="0"/>
              <a:t>That left 2,688 working cases with text to be coded – 1,507 were cases that had the occupation originally selected from the MDPH pick list and 1,181 were “occupation = other” that needed to be coded to the MDPH pick list and SOC.  NOTE: any cases that had the occupation originally selected from the MDPH pick list was automatically cross-walked to SOC.</a:t>
            </a:r>
          </a:p>
          <a:p>
            <a:pPr marL="174708" indent="-174708">
              <a:buFont typeface="Arial" panose="020B0604020202020204" pitchFamily="34" charset="0"/>
              <a:buChar char="•"/>
            </a:pPr>
            <a:r>
              <a:rPr lang="en-US" baseline="0" dirty="0"/>
              <a:t>We ran NIOCCS and also manually coded cases to SOC.  There were 421 cases that could not be coded to SOC and could not be coded to the MDPH pick list.</a:t>
            </a:r>
          </a:p>
          <a:p>
            <a:pPr marL="174708" indent="-174708">
              <a:buFont typeface="Arial" panose="020B0604020202020204" pitchFamily="34" charset="0"/>
              <a:buChar char="•"/>
            </a:pPr>
            <a:r>
              <a:rPr lang="en-US" baseline="0" dirty="0"/>
              <a:t>There were then 2,267 cases that could be analyzed.</a:t>
            </a:r>
          </a:p>
        </p:txBody>
      </p:sp>
      <p:sp>
        <p:nvSpPr>
          <p:cNvPr id="4" name="Slide Number Placeholder 3"/>
          <p:cNvSpPr>
            <a:spLocks noGrp="1"/>
          </p:cNvSpPr>
          <p:nvPr>
            <p:ph type="sldNum" sz="quarter" idx="10"/>
          </p:nvPr>
        </p:nvSpPr>
        <p:spPr/>
        <p:txBody>
          <a:bodyPr/>
          <a:lstStyle/>
          <a:p>
            <a:pPr defTabSz="949568" fontAlgn="base">
              <a:spcBef>
                <a:spcPct val="0"/>
              </a:spcBef>
              <a:spcAft>
                <a:spcPct val="0"/>
              </a:spcAft>
              <a:defRPr/>
            </a:pPr>
            <a:fld id="{E3EBBA10-31E2-4BF5-955B-B24FB588BF1B}" type="slidenum">
              <a:rPr lang="en-US" altLang="en-US">
                <a:solidFill>
                  <a:prstClr val="black"/>
                </a:solidFill>
                <a:latin typeface="Arial" charset="0"/>
              </a:rPr>
              <a:pPr defTabSz="949568" fontAlgn="base">
                <a:spcBef>
                  <a:spcPct val="0"/>
                </a:spcBef>
                <a:spcAft>
                  <a:spcPct val="0"/>
                </a:spcAft>
                <a:defRPr/>
              </a:pPr>
              <a:t>23</a:t>
            </a:fld>
            <a:endParaRPr lang="en-US" altLang="en-US">
              <a:solidFill>
                <a:prstClr val="black"/>
              </a:solidFill>
              <a:latin typeface="Arial" charset="0"/>
            </a:endParaRPr>
          </a:p>
        </p:txBody>
      </p:sp>
    </p:spTree>
    <p:extLst>
      <p:ext uri="{BB962C8B-B14F-4D97-AF65-F5344CB8AC3E}">
        <p14:creationId xmlns:p14="http://schemas.microsoft.com/office/powerpoint/2010/main" val="391701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fontScale="92500"/>
          </a:bodyPr>
          <a:lstStyle/>
          <a:p>
            <a:pPr marL="174708" indent="-174708">
              <a:buFont typeface="Arial" panose="020B0604020202020204" pitchFamily="34" charset="0"/>
              <a:buChar char="•"/>
            </a:pPr>
            <a:r>
              <a:rPr lang="en-US" dirty="0"/>
              <a:t>Any</a:t>
            </a:r>
            <a:r>
              <a:rPr lang="en-US" baseline="0" dirty="0"/>
              <a:t> case where the occupation was chosen from the DPH pick list was automatically assigned an SOC code.  </a:t>
            </a:r>
          </a:p>
          <a:p>
            <a:pPr marL="174708" indent="-174708">
              <a:buFont typeface="Arial" panose="020B0604020202020204" pitchFamily="34" charset="0"/>
              <a:buChar char="•"/>
            </a:pPr>
            <a:r>
              <a:rPr lang="en-US" b="1" baseline="0" dirty="0"/>
              <a:t>We then applied NIOCCS to the “Occupation – specify” field, setting NIOCCS</a:t>
            </a:r>
            <a:r>
              <a:rPr lang="en-US" baseline="0" dirty="0"/>
              <a:t> at </a:t>
            </a:r>
            <a:r>
              <a:rPr lang="en-US" b="1" baseline="0" dirty="0"/>
              <a:t>MEDIUM</a:t>
            </a:r>
            <a:r>
              <a:rPr lang="en-US" baseline="0" dirty="0"/>
              <a:t>.  We manually coded additional cases.  We have not finished manually reviewing / coding cases, so the number of cases we are able to assign a 2-digit SOC code to may increase.  We ran 873 cases through NIOCCS as a batch – about 35% were coded by NIOCCS in this batch process.  In the future we will se the sensitivity to HIGH and re-run these cases through NIOCCS and see how many we are able to code.</a:t>
            </a:r>
          </a:p>
          <a:p>
            <a:pPr marL="174708" indent="-174708">
              <a:buFont typeface="Arial" panose="020B0604020202020204" pitchFamily="34" charset="0"/>
              <a:buChar char="•"/>
            </a:pPr>
            <a:r>
              <a:rPr lang="en-US" baseline="0" dirty="0"/>
              <a:t>We were able to code 2,267 cases.  1701 were coded to the MDPH pick list (and thus to SOC).  An additional 114 were coded only to the MDPH pick list. (The pick list had limitations, and it was not possible to code all to SOC.)  An additional 452 were assigned an SOC code, but could not be matched with an option on the MDPH pick list.</a:t>
            </a:r>
          </a:p>
          <a:p>
            <a:pPr marL="174708" indent="-174708">
              <a:buFont typeface="Arial" panose="020B0604020202020204" pitchFamily="34" charset="0"/>
              <a:buChar char="•"/>
            </a:pPr>
            <a:r>
              <a:rPr lang="en-US" baseline="0" dirty="0"/>
              <a:t>This left us with 1,815 cases that could be assigned to the MDPH pick list and 2,153 cases that could be assigned a 2-digit SOC code.</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r>
              <a:rPr lang="en-US" baseline="0" dirty="0"/>
              <a:t> OF THE WORKING CASES WITH TEXT IN THE OCCUPATION FIELD, 80% COULD BE CODED TO SOC AT THE 2-DIGIT LEVEL (WITHOUT INDUSTRY INFORMATION BEING AVAILABLE).  ADDITIONAL CODING AND ANALYSIS IS NEEDED TO DETERMINE THE NUMBER OF CASES THAT CAN BE CODED TO 4 AND 6-DIGIT SOC CODES.</a:t>
            </a:r>
          </a:p>
          <a:p>
            <a:endParaRPr lang="en-US" dirty="0"/>
          </a:p>
        </p:txBody>
      </p:sp>
      <p:sp>
        <p:nvSpPr>
          <p:cNvPr id="4" name="Slide Number Placeholder 3"/>
          <p:cNvSpPr>
            <a:spLocks noGrp="1"/>
          </p:cNvSpPr>
          <p:nvPr>
            <p:ph type="sldNum" sz="quarter" idx="10"/>
          </p:nvPr>
        </p:nvSpPr>
        <p:spPr/>
        <p:txBody>
          <a:bodyPr/>
          <a:lstStyle/>
          <a:p>
            <a:pPr defTabSz="949568" fontAlgn="base">
              <a:spcBef>
                <a:spcPct val="0"/>
              </a:spcBef>
              <a:spcAft>
                <a:spcPct val="0"/>
              </a:spcAft>
              <a:defRPr/>
            </a:pPr>
            <a:fld id="{E3EBBA10-31E2-4BF5-955B-B24FB588BF1B}" type="slidenum">
              <a:rPr lang="en-US" altLang="en-US">
                <a:solidFill>
                  <a:prstClr val="black"/>
                </a:solidFill>
                <a:latin typeface="Arial" charset="0"/>
              </a:rPr>
              <a:pPr defTabSz="949568" fontAlgn="base">
                <a:spcBef>
                  <a:spcPct val="0"/>
                </a:spcBef>
                <a:spcAft>
                  <a:spcPct val="0"/>
                </a:spcAft>
                <a:defRPr/>
              </a:pPr>
              <a:t>24</a:t>
            </a:fld>
            <a:endParaRPr lang="en-US" altLang="en-US">
              <a:solidFill>
                <a:prstClr val="black"/>
              </a:solidFill>
              <a:latin typeface="Arial" charset="0"/>
            </a:endParaRPr>
          </a:p>
        </p:txBody>
      </p:sp>
    </p:spTree>
    <p:extLst>
      <p:ext uri="{BB962C8B-B14F-4D97-AF65-F5344CB8AC3E}">
        <p14:creationId xmlns:p14="http://schemas.microsoft.com/office/powerpoint/2010/main" val="817683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49568" fontAlgn="base">
              <a:spcBef>
                <a:spcPct val="0"/>
              </a:spcBef>
              <a:spcAft>
                <a:spcPct val="0"/>
              </a:spcAft>
              <a:defRPr/>
            </a:pPr>
            <a:fld id="{E3EBBA10-31E2-4BF5-955B-B24FB588BF1B}" type="slidenum">
              <a:rPr lang="en-US" altLang="en-US">
                <a:solidFill>
                  <a:srgbClr val="000000"/>
                </a:solidFill>
                <a:latin typeface="Arial" charset="0"/>
              </a:rPr>
              <a:pPr defTabSz="949568" fontAlgn="base">
                <a:spcBef>
                  <a:spcPct val="0"/>
                </a:spcBef>
                <a:spcAft>
                  <a:spcPct val="0"/>
                </a:spcAft>
                <a:defRPr/>
              </a:pPr>
              <a:t>25</a:t>
            </a:fld>
            <a:endParaRPr lang="en-US" altLang="en-US">
              <a:solidFill>
                <a:srgbClr val="000000"/>
              </a:solidFill>
              <a:latin typeface="Arial" charset="0"/>
            </a:endParaRPr>
          </a:p>
        </p:txBody>
      </p:sp>
    </p:spTree>
    <p:extLst>
      <p:ext uri="{BB962C8B-B14F-4D97-AF65-F5344CB8AC3E}">
        <p14:creationId xmlns:p14="http://schemas.microsoft.com/office/powerpoint/2010/main" val="1505527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49568" fontAlgn="base">
              <a:spcBef>
                <a:spcPct val="0"/>
              </a:spcBef>
              <a:spcAft>
                <a:spcPct val="0"/>
              </a:spcAft>
              <a:defRPr/>
            </a:pPr>
            <a:fld id="{E3EBBA10-31E2-4BF5-955B-B24FB588BF1B}" type="slidenum">
              <a:rPr lang="en-US" altLang="en-US">
                <a:solidFill>
                  <a:srgbClr val="000000"/>
                </a:solidFill>
                <a:latin typeface="Arial" charset="0"/>
              </a:rPr>
              <a:pPr defTabSz="949568" fontAlgn="base">
                <a:spcBef>
                  <a:spcPct val="0"/>
                </a:spcBef>
                <a:spcAft>
                  <a:spcPct val="0"/>
                </a:spcAft>
                <a:defRPr/>
              </a:pPr>
              <a:t>26</a:t>
            </a:fld>
            <a:endParaRPr lang="en-US" altLang="en-US">
              <a:solidFill>
                <a:srgbClr val="000000"/>
              </a:solidFill>
              <a:latin typeface="Arial" charset="0"/>
            </a:endParaRPr>
          </a:p>
        </p:txBody>
      </p:sp>
    </p:spTree>
    <p:extLst>
      <p:ext uri="{BB962C8B-B14F-4D97-AF65-F5344CB8AC3E}">
        <p14:creationId xmlns:p14="http://schemas.microsoft.com/office/powerpoint/2010/main" val="2631781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31800" y="708025"/>
            <a:ext cx="6302375" cy="3544888"/>
          </a:xfrm>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spcBef>
                <a:spcPct val="30000"/>
              </a:spcBef>
              <a:defRPr sz="1200">
                <a:solidFill>
                  <a:schemeClr val="tx1"/>
                </a:solidFill>
                <a:latin typeface="Arial" charset="0"/>
              </a:defRPr>
            </a:lvl1pPr>
            <a:lvl2pPr marL="757066" indent="-291179" defTabSz="949568" eaLnBrk="0" hangingPunct="0">
              <a:spcBef>
                <a:spcPct val="30000"/>
              </a:spcBef>
              <a:defRPr sz="1200">
                <a:solidFill>
                  <a:schemeClr val="tx1"/>
                </a:solidFill>
                <a:latin typeface="Arial" charset="0"/>
              </a:defRPr>
            </a:lvl2pPr>
            <a:lvl3pPr marL="1164717" indent="-232943" defTabSz="949568" eaLnBrk="0" hangingPunct="0">
              <a:spcBef>
                <a:spcPct val="30000"/>
              </a:spcBef>
              <a:defRPr sz="1200">
                <a:solidFill>
                  <a:schemeClr val="tx1"/>
                </a:solidFill>
                <a:latin typeface="Arial" charset="0"/>
              </a:defRPr>
            </a:lvl3pPr>
            <a:lvl4pPr marL="1630604" indent="-232943" defTabSz="949568" eaLnBrk="0" hangingPunct="0">
              <a:spcBef>
                <a:spcPct val="30000"/>
              </a:spcBef>
              <a:defRPr sz="1200">
                <a:solidFill>
                  <a:schemeClr val="tx1"/>
                </a:solidFill>
                <a:latin typeface="Arial" charset="0"/>
              </a:defRPr>
            </a:lvl4pPr>
            <a:lvl5pPr marL="2096491" indent="-232943" defTabSz="949568" eaLnBrk="0" hangingPunct="0">
              <a:spcBef>
                <a:spcPct val="30000"/>
              </a:spcBef>
              <a:defRPr sz="1200">
                <a:solidFill>
                  <a:schemeClr val="tx1"/>
                </a:solidFill>
                <a:latin typeface="Arial" charset="0"/>
              </a:defRPr>
            </a:lvl5pPr>
            <a:lvl6pPr marL="2562377" indent="-232943" defTabSz="949568" eaLnBrk="0" fontAlgn="base" hangingPunct="0">
              <a:spcBef>
                <a:spcPct val="30000"/>
              </a:spcBef>
              <a:spcAft>
                <a:spcPct val="0"/>
              </a:spcAft>
              <a:defRPr sz="1200">
                <a:solidFill>
                  <a:schemeClr val="tx1"/>
                </a:solidFill>
                <a:latin typeface="Arial" charset="0"/>
              </a:defRPr>
            </a:lvl6pPr>
            <a:lvl7pPr marL="3028264" indent="-232943" defTabSz="949568" eaLnBrk="0" fontAlgn="base" hangingPunct="0">
              <a:spcBef>
                <a:spcPct val="30000"/>
              </a:spcBef>
              <a:spcAft>
                <a:spcPct val="0"/>
              </a:spcAft>
              <a:defRPr sz="1200">
                <a:solidFill>
                  <a:schemeClr val="tx1"/>
                </a:solidFill>
                <a:latin typeface="Arial" charset="0"/>
              </a:defRPr>
            </a:lvl7pPr>
            <a:lvl8pPr marL="3494151" indent="-232943" defTabSz="949568" eaLnBrk="0" fontAlgn="base" hangingPunct="0">
              <a:spcBef>
                <a:spcPct val="30000"/>
              </a:spcBef>
              <a:spcAft>
                <a:spcPct val="0"/>
              </a:spcAft>
              <a:defRPr sz="1200">
                <a:solidFill>
                  <a:schemeClr val="tx1"/>
                </a:solidFill>
                <a:latin typeface="Arial" charset="0"/>
              </a:defRPr>
            </a:lvl8pPr>
            <a:lvl9pPr marL="3960038" indent="-232943" defTabSz="949568"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defRPr/>
            </a:pPr>
            <a:fld id="{710B0567-D1C7-4CF8-BA85-018DE90D6C16}" type="slidenum">
              <a:rPr lang="en-US" altLang="en-US">
                <a:solidFill>
                  <a:srgbClr val="000000"/>
                </a:solidFill>
                <a:ea typeface="MS PGothic" pitchFamily="34" charset="-128"/>
              </a:rPr>
              <a:pPr eaLnBrk="1" fontAlgn="base" hangingPunct="1">
                <a:spcBef>
                  <a:spcPct val="0"/>
                </a:spcBef>
                <a:spcAft>
                  <a:spcPct val="0"/>
                </a:spcAft>
                <a:defRPr/>
              </a:pPr>
              <a:t>32</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85418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7375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 may include botulism in the FDD MMG, but since this isn’t definite, I thought I’d mention that it is under consideration but not list those conditions on the slide.</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757644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 may include botulism in the FDD MMG, but since this isn’t definite, I thought I’d mention that it is under consideration but not list those conditions on the slide.</a:t>
            </a:r>
          </a:p>
        </p:txBody>
      </p:sp>
    </p:spTree>
    <p:extLst>
      <p:ext uri="{BB962C8B-B14F-4D97-AF65-F5344CB8AC3E}">
        <p14:creationId xmlns:p14="http://schemas.microsoft.com/office/powerpoint/2010/main" val="212472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648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8472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926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729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49568" eaLnBrk="0" hangingPunct="0">
              <a:spcBef>
                <a:spcPct val="30000"/>
              </a:spcBef>
              <a:defRPr sz="1200">
                <a:solidFill>
                  <a:schemeClr val="tx1"/>
                </a:solidFill>
                <a:latin typeface="Arial" charset="0"/>
              </a:defRPr>
            </a:lvl1pPr>
            <a:lvl2pPr marL="757066" indent="-291179" defTabSz="949568" eaLnBrk="0" hangingPunct="0">
              <a:spcBef>
                <a:spcPct val="30000"/>
              </a:spcBef>
              <a:defRPr sz="1200">
                <a:solidFill>
                  <a:schemeClr val="tx1"/>
                </a:solidFill>
                <a:latin typeface="Arial" charset="0"/>
              </a:defRPr>
            </a:lvl2pPr>
            <a:lvl3pPr marL="1164717" indent="-232943" defTabSz="949568" eaLnBrk="0" hangingPunct="0">
              <a:spcBef>
                <a:spcPct val="30000"/>
              </a:spcBef>
              <a:defRPr sz="1200">
                <a:solidFill>
                  <a:schemeClr val="tx1"/>
                </a:solidFill>
                <a:latin typeface="Arial" charset="0"/>
              </a:defRPr>
            </a:lvl3pPr>
            <a:lvl4pPr marL="1630604" indent="-232943" defTabSz="949568" eaLnBrk="0" hangingPunct="0">
              <a:spcBef>
                <a:spcPct val="30000"/>
              </a:spcBef>
              <a:defRPr sz="1200">
                <a:solidFill>
                  <a:schemeClr val="tx1"/>
                </a:solidFill>
                <a:latin typeface="Arial" charset="0"/>
              </a:defRPr>
            </a:lvl4pPr>
            <a:lvl5pPr marL="2096491" indent="-232943" defTabSz="949568" eaLnBrk="0" hangingPunct="0">
              <a:spcBef>
                <a:spcPct val="30000"/>
              </a:spcBef>
              <a:defRPr sz="1200">
                <a:solidFill>
                  <a:schemeClr val="tx1"/>
                </a:solidFill>
                <a:latin typeface="Arial" charset="0"/>
              </a:defRPr>
            </a:lvl5pPr>
            <a:lvl6pPr marL="2562377" indent="-232943" defTabSz="949568" eaLnBrk="0" fontAlgn="base" hangingPunct="0">
              <a:spcBef>
                <a:spcPct val="30000"/>
              </a:spcBef>
              <a:spcAft>
                <a:spcPct val="0"/>
              </a:spcAft>
              <a:defRPr sz="1200">
                <a:solidFill>
                  <a:schemeClr val="tx1"/>
                </a:solidFill>
                <a:latin typeface="Arial" charset="0"/>
              </a:defRPr>
            </a:lvl6pPr>
            <a:lvl7pPr marL="3028264" indent="-232943" defTabSz="949568" eaLnBrk="0" fontAlgn="base" hangingPunct="0">
              <a:spcBef>
                <a:spcPct val="30000"/>
              </a:spcBef>
              <a:spcAft>
                <a:spcPct val="0"/>
              </a:spcAft>
              <a:defRPr sz="1200">
                <a:solidFill>
                  <a:schemeClr val="tx1"/>
                </a:solidFill>
                <a:latin typeface="Arial" charset="0"/>
              </a:defRPr>
            </a:lvl7pPr>
            <a:lvl8pPr marL="3494151" indent="-232943" defTabSz="949568" eaLnBrk="0" fontAlgn="base" hangingPunct="0">
              <a:spcBef>
                <a:spcPct val="30000"/>
              </a:spcBef>
              <a:spcAft>
                <a:spcPct val="0"/>
              </a:spcAft>
              <a:defRPr sz="1200">
                <a:solidFill>
                  <a:schemeClr val="tx1"/>
                </a:solidFill>
                <a:latin typeface="Arial" charset="0"/>
              </a:defRPr>
            </a:lvl8pPr>
            <a:lvl9pPr marL="3960038" indent="-232943" defTabSz="949568"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defRPr/>
            </a:pPr>
            <a:fld id="{10DFD07F-642F-440A-BB83-E73FD073F727}" type="slidenum">
              <a:rPr lang="en-US" altLang="en-US">
                <a:solidFill>
                  <a:srgbClr val="000000"/>
                </a:solidFill>
              </a:rPr>
              <a:pPr eaLnBrk="1" fontAlgn="base" hangingPunct="1">
                <a:spcBef>
                  <a:spcPct val="0"/>
                </a:spcBef>
                <a:spcAft>
                  <a:spcPct val="0"/>
                </a:spcAft>
                <a:defRPr/>
              </a:pPr>
              <a:t>12</a:t>
            </a:fld>
            <a:endParaRPr lang="en-US" altLang="en-US">
              <a:solidFill>
                <a:srgbClr val="000000"/>
              </a:solidFill>
            </a:endParaRPr>
          </a:p>
        </p:txBody>
      </p:sp>
      <p:sp>
        <p:nvSpPr>
          <p:cNvPr id="21507" name="Rectangle 2"/>
          <p:cNvSpPr>
            <a:spLocks noGrp="1" noRot="1" noChangeAspect="1" noChangeArrowheads="1" noTextEdit="1"/>
          </p:cNvSpPr>
          <p:nvPr>
            <p:ph type="sldImg"/>
          </p:nvPr>
        </p:nvSpPr>
        <p:spPr>
          <a:xfrm>
            <a:off x="576263" y="696913"/>
            <a:ext cx="6096000" cy="3429000"/>
          </a:xfrm>
          <a:ln/>
        </p:spPr>
      </p:sp>
      <p:sp>
        <p:nvSpPr>
          <p:cNvPr id="21508" name="Rectangle 3"/>
          <p:cNvSpPr>
            <a:spLocks noGrp="1" noChangeArrowheads="1"/>
          </p:cNvSpPr>
          <p:nvPr>
            <p:ph type="body" idx="1"/>
          </p:nvPr>
        </p:nvSpPr>
        <p:spPr>
          <a:xfrm>
            <a:off x="554991" y="4493260"/>
            <a:ext cx="6293132" cy="3950970"/>
          </a:xfrm>
          <a:noFill/>
        </p:spPr>
        <p:txBody>
          <a:bodyPr/>
          <a:lstStyle/>
          <a:p>
            <a:pPr eaLnBrk="1" hangingPunct="1"/>
            <a:endParaRPr lang="en-US" altLang="en-US" dirty="0"/>
          </a:p>
        </p:txBody>
      </p:sp>
    </p:spTree>
    <p:extLst>
      <p:ext uri="{BB962C8B-B14F-4D97-AF65-F5344CB8AC3E}">
        <p14:creationId xmlns:p14="http://schemas.microsoft.com/office/powerpoint/2010/main" val="220381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spcBef>
                <a:spcPct val="30000"/>
              </a:spcBef>
              <a:defRPr sz="1200">
                <a:solidFill>
                  <a:schemeClr val="tx1"/>
                </a:solidFill>
                <a:latin typeface="Arial" charset="0"/>
              </a:defRPr>
            </a:lvl1pPr>
            <a:lvl2pPr marL="38652428" indent="-38186541" defTabSz="949568" eaLnBrk="0" hangingPunct="0">
              <a:spcBef>
                <a:spcPct val="30000"/>
              </a:spcBef>
              <a:defRPr sz="1200">
                <a:solidFill>
                  <a:schemeClr val="tx1"/>
                </a:solidFill>
                <a:latin typeface="Arial" charset="0"/>
              </a:defRPr>
            </a:lvl2pPr>
            <a:lvl3pPr marL="1164717" indent="-232943" defTabSz="949568" eaLnBrk="0" hangingPunct="0">
              <a:spcBef>
                <a:spcPct val="30000"/>
              </a:spcBef>
              <a:defRPr sz="1200">
                <a:solidFill>
                  <a:schemeClr val="tx1"/>
                </a:solidFill>
                <a:latin typeface="Arial" charset="0"/>
              </a:defRPr>
            </a:lvl3pPr>
            <a:lvl4pPr marL="1630604" indent="-232943" defTabSz="949568" eaLnBrk="0" hangingPunct="0">
              <a:spcBef>
                <a:spcPct val="30000"/>
              </a:spcBef>
              <a:defRPr sz="1200">
                <a:solidFill>
                  <a:schemeClr val="tx1"/>
                </a:solidFill>
                <a:latin typeface="Arial" charset="0"/>
              </a:defRPr>
            </a:lvl4pPr>
            <a:lvl5pPr marL="2096491" indent="-232943" defTabSz="949568" eaLnBrk="0" hangingPunct="0">
              <a:spcBef>
                <a:spcPct val="30000"/>
              </a:spcBef>
              <a:defRPr sz="1200">
                <a:solidFill>
                  <a:schemeClr val="tx1"/>
                </a:solidFill>
                <a:latin typeface="Arial" charset="0"/>
              </a:defRPr>
            </a:lvl5pPr>
            <a:lvl6pPr marL="2562377" indent="-232943" defTabSz="949568" eaLnBrk="0" fontAlgn="base" hangingPunct="0">
              <a:spcBef>
                <a:spcPct val="30000"/>
              </a:spcBef>
              <a:spcAft>
                <a:spcPct val="0"/>
              </a:spcAft>
              <a:defRPr sz="1200">
                <a:solidFill>
                  <a:schemeClr val="tx1"/>
                </a:solidFill>
                <a:latin typeface="Arial" charset="0"/>
              </a:defRPr>
            </a:lvl6pPr>
            <a:lvl7pPr marL="3028264" indent="-232943" defTabSz="949568" eaLnBrk="0" fontAlgn="base" hangingPunct="0">
              <a:spcBef>
                <a:spcPct val="30000"/>
              </a:spcBef>
              <a:spcAft>
                <a:spcPct val="0"/>
              </a:spcAft>
              <a:defRPr sz="1200">
                <a:solidFill>
                  <a:schemeClr val="tx1"/>
                </a:solidFill>
                <a:latin typeface="Arial" charset="0"/>
              </a:defRPr>
            </a:lvl7pPr>
            <a:lvl8pPr marL="3494151" indent="-232943" defTabSz="949568" eaLnBrk="0" fontAlgn="base" hangingPunct="0">
              <a:spcBef>
                <a:spcPct val="30000"/>
              </a:spcBef>
              <a:spcAft>
                <a:spcPct val="0"/>
              </a:spcAft>
              <a:defRPr sz="1200">
                <a:solidFill>
                  <a:schemeClr val="tx1"/>
                </a:solidFill>
                <a:latin typeface="Arial" charset="0"/>
              </a:defRPr>
            </a:lvl8pPr>
            <a:lvl9pPr marL="3960038" indent="-232943" defTabSz="949568"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defRPr/>
            </a:pPr>
            <a:fld id="{B5D7FC6E-BA75-43E4-946B-F36668F8E7DF}" type="slidenum">
              <a:rPr lang="en-US" altLang="en-US">
                <a:solidFill>
                  <a:srgbClr val="000000"/>
                </a:solidFill>
                <a:ea typeface="MS PGothic" pitchFamily="34" charset="-128"/>
              </a:rPr>
              <a:pPr eaLnBrk="1" fontAlgn="base" hangingPunct="1">
                <a:spcBef>
                  <a:spcPct val="0"/>
                </a:spcBef>
                <a:spcAft>
                  <a:spcPct val="0"/>
                </a:spcAft>
                <a:defRPr/>
              </a:pPr>
              <a:t>13</a:t>
            </a:fld>
            <a:endParaRPr lang="en-US" altLang="en-US">
              <a:solidFill>
                <a:srgbClr val="000000"/>
              </a:solidFill>
              <a:ea typeface="MS PGothic" pitchFamily="34" charset="-128"/>
            </a:endParaRPr>
          </a:p>
        </p:txBody>
      </p:sp>
      <p:sp>
        <p:nvSpPr>
          <p:cNvPr id="22531" name="Rectangle 2"/>
          <p:cNvSpPr>
            <a:spLocks noGrp="1" noRot="1" noChangeAspect="1" noChangeArrowheads="1" noTextEdit="1"/>
          </p:cNvSpPr>
          <p:nvPr>
            <p:ph type="sldImg"/>
          </p:nvPr>
        </p:nvSpPr>
        <p:spPr>
          <a:xfrm>
            <a:off x="434975" y="709613"/>
            <a:ext cx="6300788" cy="3543300"/>
          </a:xfrm>
          <a:ln/>
        </p:spPr>
      </p:sp>
      <p:sp>
        <p:nvSpPr>
          <p:cNvPr id="22532" name="Rectangle 3"/>
          <p:cNvSpPr>
            <a:spLocks noGrp="1" noChangeArrowheads="1"/>
          </p:cNvSpPr>
          <p:nvPr>
            <p:ph type="body" idx="1"/>
          </p:nvPr>
        </p:nvSpPr>
        <p:spPr>
          <a:xfrm>
            <a:off x="955817" y="4490033"/>
            <a:ext cx="5254554" cy="42511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Clr>
                <a:schemeClr val="tx1"/>
              </a:buClr>
              <a:buFontTx/>
              <a:buChar char="•"/>
            </a:pPr>
            <a:r>
              <a:rPr lang="en-US" altLang="en-US" sz="800" dirty="0">
                <a:ea typeface="MS PGothic" pitchFamily="34" charset="-128"/>
              </a:rPr>
              <a:t>It allow for complete data capture in single integrated system across multiple programs within the Bureau of Infectious Disease.</a:t>
            </a:r>
          </a:p>
          <a:p>
            <a:pPr eaLnBrk="1" hangingPunct="1">
              <a:lnSpc>
                <a:spcPct val="80000"/>
              </a:lnSpc>
              <a:buClr>
                <a:schemeClr val="tx1"/>
              </a:buClr>
              <a:buFontTx/>
              <a:buChar char="•"/>
            </a:pPr>
            <a:r>
              <a:rPr lang="en-US" altLang="en-US" sz="800" dirty="0">
                <a:ea typeface="MS PGothic" pitchFamily="34" charset="-128"/>
              </a:rPr>
              <a:t>It is a person based system- a person’s demographic information is in the system once and may linked to multiple disease events. Disease events have event time periods associated with them that determine whether a new piece of information is associated with the existing or is a new infection.</a:t>
            </a:r>
          </a:p>
          <a:p>
            <a:pPr eaLnBrk="1" hangingPunct="1">
              <a:lnSpc>
                <a:spcPct val="80000"/>
              </a:lnSpc>
              <a:buClr>
                <a:schemeClr val="tx1"/>
              </a:buClr>
              <a:buFontTx/>
              <a:buChar char="•"/>
            </a:pPr>
            <a:r>
              <a:rPr lang="en-US" altLang="en-US" sz="800" dirty="0">
                <a:ea typeface="MS PGothic" pitchFamily="34" charset="-128"/>
              </a:rPr>
              <a:t>The system is flexible and allows us to tailor question packages by disease so we can ask someone with gonorrhea about sexual risk history and for brucellosis about exposure to livestock </a:t>
            </a:r>
          </a:p>
          <a:p>
            <a:pPr eaLnBrk="1" hangingPunct="1">
              <a:lnSpc>
                <a:spcPct val="80000"/>
              </a:lnSpc>
            </a:pPr>
            <a:endParaRPr lang="en-US" altLang="en-US" sz="800" dirty="0">
              <a:ea typeface="MS PGothic" pitchFamily="34" charset="-128"/>
            </a:endParaRPr>
          </a:p>
        </p:txBody>
      </p:sp>
    </p:spTree>
    <p:extLst>
      <p:ext uri="{BB962C8B-B14F-4D97-AF65-F5344CB8AC3E}">
        <p14:creationId xmlns:p14="http://schemas.microsoft.com/office/powerpoint/2010/main" val="53092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spcBef>
                <a:spcPct val="30000"/>
              </a:spcBef>
              <a:defRPr sz="1200">
                <a:solidFill>
                  <a:schemeClr val="tx1"/>
                </a:solidFill>
                <a:latin typeface="Arial" charset="0"/>
              </a:defRPr>
            </a:lvl1pPr>
            <a:lvl2pPr marL="38652428" indent="-38186541" defTabSz="949568" eaLnBrk="0" hangingPunct="0">
              <a:spcBef>
                <a:spcPct val="30000"/>
              </a:spcBef>
              <a:defRPr sz="1200">
                <a:solidFill>
                  <a:schemeClr val="tx1"/>
                </a:solidFill>
                <a:latin typeface="Arial" charset="0"/>
              </a:defRPr>
            </a:lvl2pPr>
            <a:lvl3pPr marL="1164717" indent="-232943" defTabSz="949568" eaLnBrk="0" hangingPunct="0">
              <a:spcBef>
                <a:spcPct val="30000"/>
              </a:spcBef>
              <a:defRPr sz="1200">
                <a:solidFill>
                  <a:schemeClr val="tx1"/>
                </a:solidFill>
                <a:latin typeface="Arial" charset="0"/>
              </a:defRPr>
            </a:lvl3pPr>
            <a:lvl4pPr marL="1630604" indent="-232943" defTabSz="949568" eaLnBrk="0" hangingPunct="0">
              <a:spcBef>
                <a:spcPct val="30000"/>
              </a:spcBef>
              <a:defRPr sz="1200">
                <a:solidFill>
                  <a:schemeClr val="tx1"/>
                </a:solidFill>
                <a:latin typeface="Arial" charset="0"/>
              </a:defRPr>
            </a:lvl4pPr>
            <a:lvl5pPr marL="2096491" indent="-232943" defTabSz="949568" eaLnBrk="0" hangingPunct="0">
              <a:spcBef>
                <a:spcPct val="30000"/>
              </a:spcBef>
              <a:defRPr sz="1200">
                <a:solidFill>
                  <a:schemeClr val="tx1"/>
                </a:solidFill>
                <a:latin typeface="Arial" charset="0"/>
              </a:defRPr>
            </a:lvl5pPr>
            <a:lvl6pPr marL="2562377" indent="-232943" defTabSz="949568" eaLnBrk="0" fontAlgn="base" hangingPunct="0">
              <a:spcBef>
                <a:spcPct val="30000"/>
              </a:spcBef>
              <a:spcAft>
                <a:spcPct val="0"/>
              </a:spcAft>
              <a:defRPr sz="1200">
                <a:solidFill>
                  <a:schemeClr val="tx1"/>
                </a:solidFill>
                <a:latin typeface="Arial" charset="0"/>
              </a:defRPr>
            </a:lvl6pPr>
            <a:lvl7pPr marL="3028264" indent="-232943" defTabSz="949568" eaLnBrk="0" fontAlgn="base" hangingPunct="0">
              <a:spcBef>
                <a:spcPct val="30000"/>
              </a:spcBef>
              <a:spcAft>
                <a:spcPct val="0"/>
              </a:spcAft>
              <a:defRPr sz="1200">
                <a:solidFill>
                  <a:schemeClr val="tx1"/>
                </a:solidFill>
                <a:latin typeface="Arial" charset="0"/>
              </a:defRPr>
            </a:lvl7pPr>
            <a:lvl8pPr marL="3494151" indent="-232943" defTabSz="949568" eaLnBrk="0" fontAlgn="base" hangingPunct="0">
              <a:spcBef>
                <a:spcPct val="30000"/>
              </a:spcBef>
              <a:spcAft>
                <a:spcPct val="0"/>
              </a:spcAft>
              <a:defRPr sz="1200">
                <a:solidFill>
                  <a:schemeClr val="tx1"/>
                </a:solidFill>
                <a:latin typeface="Arial" charset="0"/>
              </a:defRPr>
            </a:lvl8pPr>
            <a:lvl9pPr marL="3960038" indent="-232943" defTabSz="949568"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defRPr/>
            </a:pPr>
            <a:fld id="{8E9A673E-4A3F-4C16-955F-F21E243FD9ED}" type="slidenum">
              <a:rPr lang="en-US" altLang="en-US">
                <a:solidFill>
                  <a:srgbClr val="000000"/>
                </a:solidFill>
                <a:ea typeface="ＭＳ Ｐゴシック" pitchFamily="34" charset="-128"/>
              </a:rPr>
              <a:pPr eaLnBrk="1" fontAlgn="base" hangingPunct="1">
                <a:spcBef>
                  <a:spcPct val="0"/>
                </a:spcBef>
                <a:spcAft>
                  <a:spcPct val="0"/>
                </a:spcAft>
                <a:defRPr/>
              </a:pPr>
              <a:t>14</a:t>
            </a:fld>
            <a:endParaRPr lang="en-US" altLang="en-US">
              <a:solidFill>
                <a:srgbClr val="000000"/>
              </a:solidFill>
              <a:ea typeface="ＭＳ Ｐゴシック" pitchFamily="34" charset="-128"/>
            </a:endParaRPr>
          </a:p>
        </p:txBody>
      </p:sp>
      <p:sp>
        <p:nvSpPr>
          <p:cNvPr id="44035" name="Rectangle 2"/>
          <p:cNvSpPr>
            <a:spLocks noGrp="1" noRot="1" noChangeAspect="1" noChangeArrowheads="1" noTextEdit="1"/>
          </p:cNvSpPr>
          <p:nvPr>
            <p:ph type="sldImg"/>
          </p:nvPr>
        </p:nvSpPr>
        <p:spPr>
          <a:xfrm>
            <a:off x="431800" y="708025"/>
            <a:ext cx="6302375" cy="3544888"/>
          </a:xfrm>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1500" dirty="0">
                <a:ea typeface="ＭＳ Ｐゴシック" pitchFamily="34" charset="-128"/>
              </a:rPr>
              <a:t>Initially:   4 workflows, 4 reports</a:t>
            </a:r>
          </a:p>
          <a:p>
            <a:pPr lvl="1" eaLnBrk="1" hangingPunct="1"/>
            <a:r>
              <a:rPr lang="en-US" altLang="en-US" sz="1500" dirty="0">
                <a:ea typeface="ＭＳ Ｐゴシック" pitchFamily="34" charset="-128"/>
              </a:rPr>
              <a:t>Currently:  ~100</a:t>
            </a:r>
          </a:p>
          <a:p>
            <a:pPr lvl="1" eaLnBrk="1" hangingPunct="1"/>
            <a:endParaRPr lang="en-US" altLang="en-US" sz="1500" dirty="0">
              <a:ea typeface="ＭＳ Ｐゴシック" pitchFamily="34" charset="-128"/>
            </a:endParaRP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93498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dirty="0"/>
              <a:t>We</a:t>
            </a:r>
            <a:r>
              <a:rPr lang="en-US" baseline="0" dirty="0"/>
              <a:t> have a reference code list in MAVEN but also have a free text option by using Other (Specify) to capture those occupations not in the list.</a:t>
            </a:r>
            <a:endParaRPr lang="en-US" dirty="0"/>
          </a:p>
        </p:txBody>
      </p:sp>
      <p:sp>
        <p:nvSpPr>
          <p:cNvPr id="4" name="Slide Number Placeholder 3"/>
          <p:cNvSpPr>
            <a:spLocks noGrp="1"/>
          </p:cNvSpPr>
          <p:nvPr>
            <p:ph type="sldNum" sz="quarter" idx="10"/>
          </p:nvPr>
        </p:nvSpPr>
        <p:spPr/>
        <p:txBody>
          <a:bodyPr/>
          <a:lstStyle/>
          <a:p>
            <a:pPr defTabSz="949568" fontAlgn="base">
              <a:spcBef>
                <a:spcPct val="0"/>
              </a:spcBef>
              <a:spcAft>
                <a:spcPct val="0"/>
              </a:spcAft>
              <a:defRPr/>
            </a:pPr>
            <a:fld id="{55E240CD-9EAC-4090-AF4F-700BA5338866}" type="slidenum">
              <a:rPr lang="en-US" altLang="en-US">
                <a:solidFill>
                  <a:srgbClr val="000000"/>
                </a:solidFill>
                <a:latin typeface="Arial" charset="0"/>
              </a:rPr>
              <a:pPr defTabSz="949568" fontAlgn="base">
                <a:spcBef>
                  <a:spcPct val="0"/>
                </a:spcBef>
                <a:spcAft>
                  <a:spcPct val="0"/>
                </a:spcAft>
                <a:defRPr/>
              </a:pPr>
              <a:t>15</a:t>
            </a:fld>
            <a:endParaRPr lang="en-US" altLang="en-US">
              <a:solidFill>
                <a:srgbClr val="000000"/>
              </a:solidFill>
              <a:latin typeface="Arial" charset="0"/>
            </a:endParaRPr>
          </a:p>
        </p:txBody>
      </p:sp>
    </p:spTree>
    <p:extLst>
      <p:ext uri="{BB962C8B-B14F-4D97-AF65-F5344CB8AC3E}">
        <p14:creationId xmlns:p14="http://schemas.microsoft.com/office/powerpoint/2010/main" val="290198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dirty="0"/>
              <a:t>Talk</a:t>
            </a:r>
            <a:r>
              <a:rPr lang="en-US" baseline="0" dirty="0"/>
              <a:t> about MA workers</a:t>
            </a:r>
            <a:endParaRPr lang="en-US" dirty="0"/>
          </a:p>
        </p:txBody>
      </p:sp>
      <p:sp>
        <p:nvSpPr>
          <p:cNvPr id="4" name="Slide Number Placeholder 3"/>
          <p:cNvSpPr>
            <a:spLocks noGrp="1"/>
          </p:cNvSpPr>
          <p:nvPr>
            <p:ph type="sldNum" sz="quarter" idx="10"/>
          </p:nvPr>
        </p:nvSpPr>
        <p:spPr/>
        <p:txBody>
          <a:bodyPr/>
          <a:lstStyle/>
          <a:p>
            <a:pPr defTabSz="949568" fontAlgn="base">
              <a:spcBef>
                <a:spcPct val="0"/>
              </a:spcBef>
              <a:spcAft>
                <a:spcPct val="0"/>
              </a:spcAft>
              <a:defRPr/>
            </a:pPr>
            <a:fld id="{55E240CD-9EAC-4090-AF4F-700BA5338866}" type="slidenum">
              <a:rPr lang="en-US" altLang="en-US">
                <a:solidFill>
                  <a:srgbClr val="000000"/>
                </a:solidFill>
                <a:latin typeface="Arial" charset="0"/>
              </a:rPr>
              <a:pPr defTabSz="949568" fontAlgn="base">
                <a:spcBef>
                  <a:spcPct val="0"/>
                </a:spcBef>
                <a:spcAft>
                  <a:spcPct val="0"/>
                </a:spcAft>
                <a:defRPr/>
              </a:pPr>
              <a:t>17</a:t>
            </a:fld>
            <a:endParaRPr lang="en-US" altLang="en-US">
              <a:solidFill>
                <a:srgbClr val="000000"/>
              </a:solidFill>
              <a:latin typeface="Arial" charset="0"/>
            </a:endParaRPr>
          </a:p>
        </p:txBody>
      </p:sp>
    </p:spTree>
    <p:extLst>
      <p:ext uri="{BB962C8B-B14F-4D97-AF65-F5344CB8AC3E}">
        <p14:creationId xmlns:p14="http://schemas.microsoft.com/office/powerpoint/2010/main" val="255016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dirty="0"/>
              <a:t>Foodborne important</a:t>
            </a:r>
          </a:p>
        </p:txBody>
      </p:sp>
      <p:sp>
        <p:nvSpPr>
          <p:cNvPr id="4" name="Slide Number Placeholder 3"/>
          <p:cNvSpPr>
            <a:spLocks noGrp="1"/>
          </p:cNvSpPr>
          <p:nvPr>
            <p:ph type="sldNum" sz="quarter" idx="10"/>
          </p:nvPr>
        </p:nvSpPr>
        <p:spPr/>
        <p:txBody>
          <a:bodyPr/>
          <a:lstStyle/>
          <a:p>
            <a:pPr defTabSz="949568" fontAlgn="base">
              <a:spcBef>
                <a:spcPct val="0"/>
              </a:spcBef>
              <a:spcAft>
                <a:spcPct val="0"/>
              </a:spcAft>
              <a:defRPr/>
            </a:pPr>
            <a:fld id="{55E240CD-9EAC-4090-AF4F-700BA5338866}" type="slidenum">
              <a:rPr lang="en-US" altLang="en-US">
                <a:solidFill>
                  <a:srgbClr val="000000"/>
                </a:solidFill>
                <a:latin typeface="Arial" charset="0"/>
              </a:rPr>
              <a:pPr defTabSz="949568" fontAlgn="base">
                <a:spcBef>
                  <a:spcPct val="0"/>
                </a:spcBef>
                <a:spcAft>
                  <a:spcPct val="0"/>
                </a:spcAft>
                <a:defRPr/>
              </a:pPr>
              <a:t>18</a:t>
            </a:fld>
            <a:endParaRPr lang="en-US" altLang="en-US">
              <a:solidFill>
                <a:srgbClr val="000000"/>
              </a:solidFill>
              <a:latin typeface="Arial" charset="0"/>
            </a:endParaRPr>
          </a:p>
        </p:txBody>
      </p:sp>
    </p:spTree>
    <p:extLst>
      <p:ext uri="{BB962C8B-B14F-4D97-AF65-F5344CB8AC3E}">
        <p14:creationId xmlns:p14="http://schemas.microsoft.com/office/powerpoint/2010/main" val="3908976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3996741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DB331B17-369A-41D9-BBEA-46B9B4EFFD3D}" type="slidenum">
              <a:rPr lang="en-US" altLang="en-US"/>
              <a:pPr>
                <a:defRPr/>
              </a:pPr>
              <a:t>‹#›</a:t>
            </a:fld>
            <a:endParaRPr lang="en-US" altLang="en-US"/>
          </a:p>
        </p:txBody>
      </p:sp>
    </p:spTree>
    <p:extLst>
      <p:ext uri="{BB962C8B-B14F-4D97-AF65-F5344CB8AC3E}">
        <p14:creationId xmlns:p14="http://schemas.microsoft.com/office/powerpoint/2010/main" val="269529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B7269F9F-45AB-4FA7-9B93-3DDE9E8265BD}" type="slidenum">
              <a:rPr lang="en-US" altLang="en-US"/>
              <a:pPr>
                <a:defRPr/>
              </a:pPr>
              <a:t>‹#›</a:t>
            </a:fld>
            <a:endParaRPr lang="en-US" altLang="en-US"/>
          </a:p>
        </p:txBody>
      </p:sp>
    </p:spTree>
    <p:extLst>
      <p:ext uri="{BB962C8B-B14F-4D97-AF65-F5344CB8AC3E}">
        <p14:creationId xmlns:p14="http://schemas.microsoft.com/office/powerpoint/2010/main" val="999853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315D2B63-68B5-415D-B82C-4E6002740A26}" type="slidenum">
              <a:rPr lang="en-US" altLang="en-US"/>
              <a:pPr>
                <a:defRPr/>
              </a:pPr>
              <a:t>‹#›</a:t>
            </a:fld>
            <a:endParaRPr lang="en-US" altLang="en-US"/>
          </a:p>
        </p:txBody>
      </p:sp>
    </p:spTree>
    <p:extLst>
      <p:ext uri="{BB962C8B-B14F-4D97-AF65-F5344CB8AC3E}">
        <p14:creationId xmlns:p14="http://schemas.microsoft.com/office/powerpoint/2010/main" val="3148611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0A5681B-1401-4ACD-9055-E310D0A5317C}" type="slidenum">
              <a:rPr lang="en-US" altLang="en-US"/>
              <a:pPr>
                <a:defRPr/>
              </a:pPr>
              <a:t>‹#›</a:t>
            </a:fld>
            <a:endParaRPr lang="en-US" altLang="en-US"/>
          </a:p>
        </p:txBody>
      </p:sp>
    </p:spTree>
    <p:extLst>
      <p:ext uri="{BB962C8B-B14F-4D97-AF65-F5344CB8AC3E}">
        <p14:creationId xmlns:p14="http://schemas.microsoft.com/office/powerpoint/2010/main" val="3813795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AD21D82-8D39-4F72-AD5C-ABFD436C2894}" type="slidenum">
              <a:rPr lang="en-US" altLang="en-US"/>
              <a:pPr>
                <a:defRPr/>
              </a:pPr>
              <a:t>‹#›</a:t>
            </a:fld>
            <a:endParaRPr lang="en-US" altLang="en-US"/>
          </a:p>
        </p:txBody>
      </p:sp>
    </p:spTree>
    <p:extLst>
      <p:ext uri="{BB962C8B-B14F-4D97-AF65-F5344CB8AC3E}">
        <p14:creationId xmlns:p14="http://schemas.microsoft.com/office/powerpoint/2010/main" val="737769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40"/>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40"/>
            <a:ext cx="8026400"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3ED693D9-B601-419D-9EDF-182C4F0868DC}" type="slidenum">
              <a:rPr lang="en-US" altLang="en-US"/>
              <a:pPr>
                <a:defRPr/>
              </a:pPr>
              <a:t>‹#›</a:t>
            </a:fld>
            <a:endParaRPr lang="en-US" altLang="en-US"/>
          </a:p>
        </p:txBody>
      </p:sp>
    </p:spTree>
    <p:extLst>
      <p:ext uri="{BB962C8B-B14F-4D97-AF65-F5344CB8AC3E}">
        <p14:creationId xmlns:p14="http://schemas.microsoft.com/office/powerpoint/2010/main" val="492969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0317" y="198437"/>
            <a:ext cx="10972800" cy="1111251"/>
          </a:xfrm>
        </p:spPr>
        <p:txBody>
          <a:bodyPr/>
          <a:lstStyle/>
          <a:p>
            <a:r>
              <a:rPr lang="en-US"/>
              <a:t>Click to edit Master title style</a:t>
            </a:r>
          </a:p>
        </p:txBody>
      </p:sp>
      <p:sp>
        <p:nvSpPr>
          <p:cNvPr id="3" name="Text Placeholder 2"/>
          <p:cNvSpPr>
            <a:spLocks noGrp="1"/>
          </p:cNvSpPr>
          <p:nvPr>
            <p:ph type="body" sz="half" idx="1"/>
          </p:nvPr>
        </p:nvSpPr>
        <p:spPr>
          <a:xfrm>
            <a:off x="1193802" y="1600201"/>
            <a:ext cx="50927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2" y="1600201"/>
            <a:ext cx="50927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A28581EA-C88E-4357-85F6-1E63ADA310F1}" type="slidenum">
              <a:rPr lang="en-US" altLang="en-US"/>
              <a:pPr>
                <a:defRPr/>
              </a:pPr>
              <a:t>‹#›</a:t>
            </a:fld>
            <a:endParaRPr lang="en-US" altLang="en-US"/>
          </a:p>
        </p:txBody>
      </p:sp>
    </p:spTree>
    <p:extLst>
      <p:ext uri="{BB962C8B-B14F-4D97-AF65-F5344CB8AC3E}">
        <p14:creationId xmlns:p14="http://schemas.microsoft.com/office/powerpoint/2010/main" val="200443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1294042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21697619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Tree>
    <p:extLst>
      <p:ext uri="{BB962C8B-B14F-4D97-AF65-F5344CB8AC3E}">
        <p14:creationId xmlns:p14="http://schemas.microsoft.com/office/powerpoint/2010/main" val="8797868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A104F43A-C307-41D2-B207-8649F091B662}" type="slidenum">
              <a:rPr lang="en-US" altLang="en-US"/>
              <a:pPr>
                <a:defRPr/>
              </a:pPr>
              <a:t>‹#›</a:t>
            </a:fld>
            <a:endParaRPr lang="en-US" altLang="en-US"/>
          </a:p>
        </p:txBody>
      </p:sp>
    </p:spTree>
    <p:extLst>
      <p:ext uri="{BB962C8B-B14F-4D97-AF65-F5344CB8AC3E}">
        <p14:creationId xmlns:p14="http://schemas.microsoft.com/office/powerpoint/2010/main" val="142228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39653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8D0C669A-83A0-471E-89F6-150BE2CB681C}" type="slidenum">
              <a:rPr lang="en-US" altLang="en-US"/>
              <a:pPr>
                <a:defRPr/>
              </a:pPr>
              <a:t>‹#›</a:t>
            </a:fld>
            <a:endParaRPr lang="en-US" altLang="en-US"/>
          </a:p>
        </p:txBody>
      </p:sp>
    </p:spTree>
    <p:extLst>
      <p:ext uri="{BB962C8B-B14F-4D97-AF65-F5344CB8AC3E}">
        <p14:creationId xmlns:p14="http://schemas.microsoft.com/office/powerpoint/2010/main" val="187114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2"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2"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DD41CCE7-6211-4933-8246-37D3D32E645F}" type="slidenum">
              <a:rPr lang="en-US" altLang="en-US"/>
              <a:pPr>
                <a:defRPr/>
              </a:pPr>
              <a:t>‹#›</a:t>
            </a:fld>
            <a:endParaRPr lang="en-US" altLang="en-US"/>
          </a:p>
        </p:txBody>
      </p:sp>
    </p:spTree>
    <p:extLst>
      <p:ext uri="{BB962C8B-B14F-4D97-AF65-F5344CB8AC3E}">
        <p14:creationId xmlns:p14="http://schemas.microsoft.com/office/powerpoint/2010/main" val="178815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E5E63777-CE18-4947-A04B-CA76F71B990E}" type="slidenum">
              <a:rPr lang="en-US" altLang="en-US"/>
              <a:pPr>
                <a:defRPr/>
              </a:pPr>
              <a:t>‹#›</a:t>
            </a:fld>
            <a:endParaRPr lang="en-US" altLang="en-US"/>
          </a:p>
        </p:txBody>
      </p:sp>
    </p:spTree>
    <p:extLst>
      <p:ext uri="{BB962C8B-B14F-4D97-AF65-F5344CB8AC3E}">
        <p14:creationId xmlns:p14="http://schemas.microsoft.com/office/powerpoint/2010/main" val="2138737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6.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730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19439018"/>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58500587"/>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58256082"/>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10484463"/>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1" y="1"/>
            <a:ext cx="12211051" cy="14239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p>
        </p:txBody>
      </p:sp>
      <p:sp>
        <p:nvSpPr>
          <p:cNvPr id="1027" name="Rectangle 8"/>
          <p:cNvSpPr>
            <a:spLocks noGrp="1" noChangeArrowheads="1"/>
          </p:cNvSpPr>
          <p:nvPr>
            <p:ph type="title"/>
          </p:nvPr>
        </p:nvSpPr>
        <p:spPr bwMode="auto">
          <a:xfrm>
            <a:off x="840317" y="198437"/>
            <a:ext cx="10972800" cy="111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9"/>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35" name="Rectangle 11"/>
          <p:cNvSpPr>
            <a:spLocks noGrp="1" noChangeArrowheads="1"/>
          </p:cNvSpPr>
          <p:nvPr>
            <p:ph type="ftr" sz="quarter" idx="3"/>
          </p:nvPr>
        </p:nvSpPr>
        <p:spPr bwMode="auto">
          <a:xfrm>
            <a:off x="4165600" y="6245225"/>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6" name="Rectangle 12"/>
          <p:cNvSpPr>
            <a:spLocks noGrp="1" noChangeArrowheads="1"/>
          </p:cNvSpPr>
          <p:nvPr>
            <p:ph type="sldNum" sz="quarter" idx="4"/>
          </p:nvPr>
        </p:nvSpPr>
        <p:spPr bwMode="auto">
          <a:xfrm>
            <a:off x="8737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B6FF60D-A84F-4508-B32E-2B4C8134F88A}" type="slidenum">
              <a:rPr lang="en-US" altLang="en-US"/>
              <a:pPr>
                <a:defRPr/>
              </a:pPr>
              <a:t>‹#›</a:t>
            </a:fld>
            <a:endParaRPr lang="en-US" altLang="en-US"/>
          </a:p>
        </p:txBody>
      </p:sp>
    </p:spTree>
    <p:extLst>
      <p:ext uri="{BB962C8B-B14F-4D97-AF65-F5344CB8AC3E}">
        <p14:creationId xmlns:p14="http://schemas.microsoft.com/office/powerpoint/2010/main" val="379544071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cdc.gov/nndss/trc/index.html" TargetMode="External"/><Relationship Id="rId5" Type="http://schemas.openxmlformats.org/officeDocument/2006/relationships/hyperlink" Target="https://www.cdc.gov/nndss/trc/news/index.html"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mailto:scott.troppy@state.ma.u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mailto:angela.Laramie@state.ma.u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nndss/trc/news/index.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28334" y="1620618"/>
            <a:ext cx="7487959" cy="1954007"/>
          </a:xfrm>
        </p:spPr>
        <p:txBody>
          <a:bodyPr/>
          <a:lstStyle/>
          <a:p>
            <a:r>
              <a:rPr lang="en-US" altLang="en-US" sz="3200" dirty="0">
                <a:solidFill>
                  <a:srgbClr val="2F97DA"/>
                </a:solidFill>
              </a:rPr>
              <a:t>NNDSS Modernization Initiative (NMI):  Capturing Industry and Occupation Surveillance Data  </a:t>
            </a:r>
            <a:endParaRPr lang="en-US" altLang="en-US" sz="2400" dirty="0">
              <a:solidFill>
                <a:srgbClr val="2F97DA"/>
              </a:solidFill>
            </a:endParaRP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0"/>
          </p:nvPr>
        </p:nvSpPr>
        <p:spPr>
          <a:xfrm>
            <a:off x="457198" y="6077224"/>
            <a:ext cx="11559095" cy="437877"/>
          </a:xfrm>
        </p:spPr>
        <p:txBody>
          <a:bodyPr/>
          <a:lstStyle/>
          <a:p>
            <a:r>
              <a:rPr lang="en-US" b="1" dirty="0"/>
              <a:t>July 18, 2017			                          Division of Health Informatics and Surveillance</a:t>
            </a:r>
          </a:p>
          <a:p>
            <a:endParaRPr lang="en-US" dirty="0"/>
          </a:p>
        </p:txBody>
      </p:sp>
      <p:pic>
        <p:nvPicPr>
          <p:cNvPr id="6" name="Picture 5" title="NNDSS branding ele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1" y="1549262"/>
            <a:ext cx="3981359" cy="1563829"/>
          </a:xfrm>
          <a:prstGeom prst="rect">
            <a:avLst/>
          </a:prstGeom>
        </p:spPr>
      </p:pic>
      <p:sp>
        <p:nvSpPr>
          <p:cNvPr id="9" name="Subtitle 1">
            <a:extLst>
              <a:ext uri="{FF2B5EF4-FFF2-40B4-BE49-F238E27FC236}">
                <a16:creationId xmlns:a16="http://schemas.microsoft.com/office/drawing/2014/main" id="{7E015254-E6D4-46A3-9E17-9345A7242D4D}"/>
              </a:ext>
            </a:extLst>
          </p:cNvPr>
          <p:cNvSpPr txBox="1">
            <a:spLocks/>
          </p:cNvSpPr>
          <p:nvPr/>
        </p:nvSpPr>
        <p:spPr bwMode="auto">
          <a:xfrm>
            <a:off x="1412567" y="3429000"/>
            <a:ext cx="8605920" cy="2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96D6"/>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rgbClr val="FF0000"/>
              </a:solidFill>
            </a:endParaRPr>
          </a:p>
          <a:p>
            <a:pPr marL="342900" indent="-342900">
              <a:buFont typeface="Arial" panose="020B0604020202020204" pitchFamily="34" charset="0"/>
              <a:buChar char="•"/>
            </a:pPr>
            <a:r>
              <a:rPr lang="en-US" dirty="0">
                <a:solidFill>
                  <a:srgbClr val="FF0000"/>
                </a:solidFill>
              </a:rPr>
              <a:t>Subscribe to monthly NMI Notes news updates at </a:t>
            </a:r>
            <a:br>
              <a:rPr lang="en-US" dirty="0">
                <a:solidFill>
                  <a:srgbClr val="FF0000"/>
                </a:solidFill>
              </a:rPr>
            </a:br>
            <a:r>
              <a:rPr lang="en-US" dirty="0">
                <a:solidFill>
                  <a:srgbClr val="FF0000"/>
                </a:solidFill>
                <a:hlinkClick r:id="rId5"/>
              </a:rPr>
              <a:t>https://www.cdc.gov/nndss/trc/news/index.html</a:t>
            </a:r>
            <a:r>
              <a:rPr lang="en-US" dirty="0">
                <a:solidFill>
                  <a:srgbClr val="FF0000"/>
                </a:solidFill>
              </a:rPr>
              <a:t>!</a:t>
            </a:r>
            <a:br>
              <a:rPr lang="en-US" dirty="0">
                <a:solidFill>
                  <a:srgbClr val="FF0000"/>
                </a:solidFill>
              </a:rPr>
            </a:br>
            <a:r>
              <a:rPr lang="en-US" dirty="0">
                <a:solidFill>
                  <a:srgbClr val="FF0000"/>
                </a:solidFill>
              </a:rPr>
              <a:t> </a:t>
            </a:r>
          </a:p>
          <a:p>
            <a:pPr marL="342900" indent="-342900">
              <a:buFont typeface="Arial" panose="020B0604020202020204" pitchFamily="34" charset="0"/>
              <a:buChar char="•"/>
            </a:pPr>
            <a:r>
              <a:rPr lang="en-US" dirty="0">
                <a:solidFill>
                  <a:srgbClr val="FF0000"/>
                </a:solidFill>
              </a:rPr>
              <a:t>Access the NNDSS Technical Resource Center at </a:t>
            </a:r>
            <a:br>
              <a:rPr lang="en-US" dirty="0">
                <a:solidFill>
                  <a:srgbClr val="FF0000"/>
                </a:solidFill>
              </a:rPr>
            </a:br>
            <a:r>
              <a:rPr lang="en-US" dirty="0">
                <a:solidFill>
                  <a:srgbClr val="FF0000"/>
                </a:solidFill>
                <a:hlinkClick r:id="rId6"/>
              </a:rPr>
              <a:t>https://www.cdc.gov/nndss/trc/index.html</a:t>
            </a:r>
            <a:r>
              <a:rPr lang="en-US" dirty="0">
                <a:solidFill>
                  <a:srgbClr val="FF0000"/>
                </a:solidFill>
              </a:rPr>
              <a:t>! </a:t>
            </a:r>
          </a:p>
          <a:p>
            <a:endParaRPr lang="en-US" dirty="0">
              <a:solidFill>
                <a:srgbClr val="FF0000"/>
              </a:solidFill>
            </a:endParaRPr>
          </a:p>
          <a:p>
            <a:endParaRPr lang="en-US" b="0" dirty="0">
              <a:solidFill>
                <a:srgbClr val="FF0000"/>
              </a:solidFill>
            </a:endParaRPr>
          </a:p>
          <a:p>
            <a:endParaRPr lang="en-US" b="0"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0669799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title="Website: NIOSH Industry and Computerized Coding System"/>
          <p:cNvPicPr>
            <a:picLocks noChangeAspect="1"/>
          </p:cNvPicPr>
          <p:nvPr/>
        </p:nvPicPr>
        <p:blipFill rotWithShape="1">
          <a:blip r:embed="rId2"/>
          <a:srcRect l="8192"/>
          <a:stretch/>
        </p:blipFill>
        <p:spPr>
          <a:xfrm>
            <a:off x="735422" y="70170"/>
            <a:ext cx="9957460" cy="6518647"/>
          </a:xfrm>
          <a:prstGeom prst="rect">
            <a:avLst/>
          </a:prstGeom>
        </p:spPr>
      </p:pic>
      <p:sp>
        <p:nvSpPr>
          <p:cNvPr id="2" name="Title 1" hidden="1"/>
          <p:cNvSpPr>
            <a:spLocks noGrp="1"/>
          </p:cNvSpPr>
          <p:nvPr>
            <p:ph type="title"/>
          </p:nvPr>
        </p:nvSpPr>
        <p:spPr/>
        <p:txBody>
          <a:bodyPr/>
          <a:lstStyle/>
          <a:p>
            <a:r>
              <a:rPr lang="en-US" dirty="0"/>
              <a:t>NIOCSS website screenshot 5</a:t>
            </a:r>
          </a:p>
        </p:txBody>
      </p:sp>
    </p:spTree>
    <p:extLst>
      <p:ext uri="{BB962C8B-B14F-4D97-AF65-F5344CB8AC3E}">
        <p14:creationId xmlns:p14="http://schemas.microsoft.com/office/powerpoint/2010/main" val="19224379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title="Website screenshot: NIOSH Industry and Occupation Computerized Coding System"/>
          <p:cNvPicPr>
            <a:picLocks noChangeAspect="1"/>
          </p:cNvPicPr>
          <p:nvPr/>
        </p:nvPicPr>
        <p:blipFill>
          <a:blip r:embed="rId2"/>
          <a:stretch>
            <a:fillRect/>
          </a:stretch>
        </p:blipFill>
        <p:spPr>
          <a:xfrm>
            <a:off x="417319" y="146306"/>
            <a:ext cx="10872721" cy="6478430"/>
          </a:xfrm>
          <a:prstGeom prst="rect">
            <a:avLst/>
          </a:prstGeom>
        </p:spPr>
      </p:pic>
      <p:sp>
        <p:nvSpPr>
          <p:cNvPr id="2" name="Title 1" hidden="1"/>
          <p:cNvSpPr>
            <a:spLocks noGrp="1"/>
          </p:cNvSpPr>
          <p:nvPr>
            <p:ph type="title"/>
          </p:nvPr>
        </p:nvSpPr>
        <p:spPr/>
        <p:txBody>
          <a:bodyPr/>
          <a:lstStyle/>
          <a:p>
            <a:r>
              <a:rPr lang="en-US" dirty="0"/>
              <a:t>NIOCSS website screenshot 6</a:t>
            </a:r>
          </a:p>
        </p:txBody>
      </p:sp>
    </p:spTree>
    <p:extLst>
      <p:ext uri="{BB962C8B-B14F-4D97-AF65-F5344CB8AC3E}">
        <p14:creationId xmlns:p14="http://schemas.microsoft.com/office/powerpoint/2010/main" val="26608181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p:txBody>
          <a:bodyPr/>
          <a:lstStyle/>
          <a:p>
            <a:pPr eaLnBrk="1" hangingPunct="1">
              <a:lnSpc>
                <a:spcPct val="90000"/>
              </a:lnSpc>
            </a:pPr>
            <a:r>
              <a:rPr lang="en-US" altLang="en-US"/>
              <a:t> </a:t>
            </a:r>
          </a:p>
          <a:p>
            <a:pPr eaLnBrk="1" hangingPunct="1"/>
            <a:endParaRPr lang="en-US" altLang="en-US"/>
          </a:p>
        </p:txBody>
      </p:sp>
      <p:pic>
        <p:nvPicPr>
          <p:cNvPr id="2051" name="Picture 3" descr="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9" y="387351"/>
            <a:ext cx="9163051"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1790700" y="1538289"/>
            <a:ext cx="8724901" cy="5078313"/>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377" eaLnBrk="1" fontAlgn="base" hangingPunct="1">
              <a:spcBef>
                <a:spcPct val="0"/>
              </a:spcBef>
              <a:spcAft>
                <a:spcPct val="0"/>
              </a:spcAft>
              <a:buNone/>
            </a:pPr>
            <a:r>
              <a:rPr lang="en-US" altLang="en-US" dirty="0">
                <a:solidFill>
                  <a:srgbClr val="002060"/>
                </a:solidFill>
              </a:rPr>
              <a:t>Incorporating </a:t>
            </a:r>
            <a:r>
              <a:rPr lang="en-US" altLang="en-US">
                <a:solidFill>
                  <a:srgbClr val="002060"/>
                </a:solidFill>
              </a:rPr>
              <a:t>Occupation Data </a:t>
            </a:r>
            <a:r>
              <a:rPr lang="en-US" altLang="en-US" dirty="0">
                <a:solidFill>
                  <a:srgbClr val="002060"/>
                </a:solidFill>
              </a:rPr>
              <a:t>into an Integrated Surveillance System: </a:t>
            </a:r>
            <a:br>
              <a:rPr lang="en-US" altLang="en-US" dirty="0">
                <a:solidFill>
                  <a:srgbClr val="002060"/>
                </a:solidFill>
              </a:rPr>
            </a:br>
            <a:r>
              <a:rPr lang="en-US" altLang="en-US" dirty="0">
                <a:solidFill>
                  <a:srgbClr val="002060"/>
                </a:solidFill>
              </a:rPr>
              <a:t>Collaboration between Infectious Disease &amp; Occupational Health</a:t>
            </a:r>
          </a:p>
          <a:p>
            <a:pPr algn="ctr" defTabSz="914377" eaLnBrk="1" fontAlgn="base" hangingPunct="1">
              <a:spcBef>
                <a:spcPct val="0"/>
              </a:spcBef>
              <a:spcAft>
                <a:spcPct val="0"/>
              </a:spcAft>
              <a:buNone/>
            </a:pPr>
            <a:endParaRPr lang="en-US" altLang="en-US" dirty="0">
              <a:solidFill>
                <a:srgbClr val="333399"/>
              </a:solidFill>
            </a:endParaRPr>
          </a:p>
          <a:p>
            <a:pPr algn="ctr" defTabSz="914377" eaLnBrk="1" fontAlgn="base" hangingPunct="1">
              <a:spcBef>
                <a:spcPct val="0"/>
              </a:spcBef>
              <a:spcAft>
                <a:spcPct val="0"/>
              </a:spcAft>
              <a:buNone/>
            </a:pPr>
            <a:endParaRPr lang="en-US" altLang="en-US" dirty="0">
              <a:solidFill>
                <a:srgbClr val="333399"/>
              </a:solidFill>
            </a:endParaRPr>
          </a:p>
          <a:p>
            <a:pPr algn="ctr" defTabSz="914377" eaLnBrk="1" fontAlgn="base" hangingPunct="1">
              <a:spcBef>
                <a:spcPct val="0"/>
              </a:spcBef>
              <a:spcAft>
                <a:spcPct val="0"/>
              </a:spcAft>
              <a:buNone/>
            </a:pPr>
            <a:endParaRPr lang="en-US" altLang="en-US" dirty="0">
              <a:solidFill>
                <a:srgbClr val="333399"/>
              </a:solidFill>
            </a:endParaRPr>
          </a:p>
          <a:p>
            <a:pPr algn="ctr" defTabSz="914377" eaLnBrk="1" fontAlgn="base" hangingPunct="1">
              <a:spcBef>
                <a:spcPct val="0"/>
              </a:spcBef>
              <a:spcAft>
                <a:spcPct val="0"/>
              </a:spcAft>
              <a:buNone/>
            </a:pPr>
            <a:r>
              <a:rPr lang="en-US" altLang="en-US" sz="2000" dirty="0">
                <a:solidFill>
                  <a:srgbClr val="002060"/>
                </a:solidFill>
              </a:rPr>
              <a:t>T. Scott Troppy, MPH, PMP</a:t>
            </a:r>
          </a:p>
          <a:p>
            <a:pPr algn="ctr" defTabSz="914377" eaLnBrk="1" fontAlgn="base" hangingPunct="1">
              <a:spcBef>
                <a:spcPct val="0"/>
              </a:spcBef>
              <a:spcAft>
                <a:spcPct val="0"/>
              </a:spcAft>
              <a:buNone/>
            </a:pPr>
            <a:r>
              <a:rPr lang="en-US" altLang="en-US" sz="2000" dirty="0">
                <a:solidFill>
                  <a:srgbClr val="002060"/>
                </a:solidFill>
              </a:rPr>
              <a:t>Office of Integrated Surveillance and Informatics Services </a:t>
            </a:r>
          </a:p>
          <a:p>
            <a:pPr algn="ctr" defTabSz="914377" eaLnBrk="1" fontAlgn="base" hangingPunct="1">
              <a:spcBef>
                <a:spcPct val="0"/>
              </a:spcBef>
              <a:spcAft>
                <a:spcPct val="0"/>
              </a:spcAft>
              <a:buNone/>
            </a:pPr>
            <a:r>
              <a:rPr lang="en-US" altLang="en-US" sz="2000" dirty="0">
                <a:solidFill>
                  <a:srgbClr val="002060"/>
                </a:solidFill>
              </a:rPr>
              <a:t>Bureau of Infectious Disease and Laboratory Sciences</a:t>
            </a:r>
          </a:p>
          <a:p>
            <a:pPr algn="ctr" defTabSz="914377" eaLnBrk="1" fontAlgn="base" hangingPunct="1">
              <a:spcBef>
                <a:spcPct val="0"/>
              </a:spcBef>
              <a:spcAft>
                <a:spcPct val="0"/>
              </a:spcAft>
              <a:buNone/>
            </a:pPr>
            <a:br>
              <a:rPr lang="en-US" altLang="en-US" sz="2000" dirty="0">
                <a:solidFill>
                  <a:srgbClr val="333399"/>
                </a:solidFill>
              </a:rPr>
            </a:br>
            <a:endParaRPr lang="en-US" altLang="en-US" sz="2000" dirty="0">
              <a:solidFill>
                <a:srgbClr val="333399"/>
              </a:solidFill>
            </a:endParaRPr>
          </a:p>
        </p:txBody>
      </p:sp>
      <p:pic>
        <p:nvPicPr>
          <p:cNvPr id="7" name="Picture 3" title="Mav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1" y="3962401"/>
            <a:ext cx="2513567" cy="64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12</a:t>
            </a:r>
          </a:p>
        </p:txBody>
      </p:sp>
      <p:sp>
        <p:nvSpPr>
          <p:cNvPr id="2" name="Title 1" hidden="1"/>
          <p:cNvSpPr>
            <a:spLocks noGrp="1"/>
          </p:cNvSpPr>
          <p:nvPr>
            <p:ph type="ctrTitle"/>
          </p:nvPr>
        </p:nvSpPr>
        <p:spPr/>
        <p:txBody>
          <a:bodyPr/>
          <a:lstStyle/>
          <a:p>
            <a:r>
              <a:rPr lang="en-US" dirty="0"/>
              <a:t>NIOCSS website screenshot 7</a:t>
            </a:r>
          </a:p>
        </p:txBody>
      </p:sp>
    </p:spTree>
    <p:extLst>
      <p:ext uri="{BB962C8B-B14F-4D97-AF65-F5344CB8AC3E}">
        <p14:creationId xmlns:p14="http://schemas.microsoft.com/office/powerpoint/2010/main" val="11187164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57400" y="198437"/>
            <a:ext cx="8229600" cy="1111251"/>
          </a:xfrm>
        </p:spPr>
        <p:txBody>
          <a:bodyPr/>
          <a:lstStyle/>
          <a:p>
            <a:pPr eaLnBrk="1" hangingPunct="1"/>
            <a:r>
              <a:rPr lang="en-US" altLang="en-US" b="1" dirty="0">
                <a:solidFill>
                  <a:schemeClr val="bg1"/>
                </a:solidFill>
                <a:ea typeface="MS PGothic" pitchFamily="34" charset="-128"/>
              </a:rPr>
              <a:t>MAVEN Features</a:t>
            </a:r>
          </a:p>
        </p:txBody>
      </p:sp>
      <p:sp>
        <p:nvSpPr>
          <p:cNvPr id="3075" name="Rectangle 3"/>
          <p:cNvSpPr>
            <a:spLocks noGrp="1" noChangeArrowheads="1"/>
          </p:cNvSpPr>
          <p:nvPr>
            <p:ph type="body" idx="1"/>
          </p:nvPr>
        </p:nvSpPr>
        <p:spPr>
          <a:xfrm>
            <a:off x="1981200" y="1897063"/>
            <a:ext cx="4800600" cy="4348162"/>
          </a:xfrm>
        </p:spPr>
        <p:txBody>
          <a:bodyPr/>
          <a:lstStyle/>
          <a:p>
            <a:pPr eaLnBrk="1" hangingPunct="1">
              <a:lnSpc>
                <a:spcPct val="90000"/>
              </a:lnSpc>
              <a:buClr>
                <a:srgbClr val="FFC000"/>
              </a:buClr>
              <a:buSzPct val="115000"/>
              <a:buFont typeface="Wingdings" panose="05000000000000000000" pitchFamily="2" charset="2"/>
              <a:buChar char="§"/>
            </a:pPr>
            <a:r>
              <a:rPr lang="en-US" altLang="en-US" sz="2400" dirty="0">
                <a:latin typeface="Times New Roman" pitchFamily="18" charset="0"/>
                <a:ea typeface="MS PGothic" pitchFamily="34" charset="-128"/>
                <a:cs typeface="Times New Roman" pitchFamily="18" charset="0"/>
              </a:rPr>
              <a:t>Complete data capture in single integrated system across BIDLS</a:t>
            </a:r>
          </a:p>
          <a:p>
            <a:pPr lvl="1" eaLnBrk="1" hangingPunct="1">
              <a:lnSpc>
                <a:spcPct val="90000"/>
              </a:lnSpc>
              <a:buClr>
                <a:srgbClr val="FFC000"/>
              </a:buClr>
              <a:buSzPct val="115000"/>
              <a:buFont typeface="Wingdings" panose="05000000000000000000" pitchFamily="2" charset="2"/>
              <a:buChar char="§"/>
            </a:pPr>
            <a:r>
              <a:rPr lang="en-US" altLang="en-US" sz="2000" dirty="0">
                <a:latin typeface="Times New Roman" pitchFamily="18" charset="0"/>
                <a:ea typeface="MS PGothic" pitchFamily="34" charset="-128"/>
                <a:cs typeface="Times New Roman" pitchFamily="18" charset="0"/>
              </a:rPr>
              <a:t>co-infection analysis </a:t>
            </a:r>
          </a:p>
          <a:p>
            <a:pPr eaLnBrk="1" hangingPunct="1">
              <a:lnSpc>
                <a:spcPct val="90000"/>
              </a:lnSpc>
              <a:buClr>
                <a:srgbClr val="FFC000"/>
              </a:buClr>
              <a:buSzPct val="115000"/>
              <a:buFont typeface="Wingdings" panose="05000000000000000000" pitchFamily="2" charset="2"/>
              <a:buChar char="§"/>
            </a:pPr>
            <a:r>
              <a:rPr lang="en-US" altLang="en-US" sz="2400" dirty="0">
                <a:latin typeface="Times New Roman" pitchFamily="18" charset="0"/>
                <a:ea typeface="MS PGothic" pitchFamily="34" charset="-128"/>
                <a:cs typeface="Times New Roman" pitchFamily="18" charset="0"/>
              </a:rPr>
              <a:t>ELR/ </a:t>
            </a:r>
            <a:r>
              <a:rPr lang="en-US" altLang="en-US" sz="2400" dirty="0" err="1">
                <a:latin typeface="Times New Roman" pitchFamily="18" charset="0"/>
                <a:ea typeface="MS PGothic" pitchFamily="34" charset="-128"/>
                <a:cs typeface="Times New Roman" pitchFamily="18" charset="0"/>
              </a:rPr>
              <a:t>eCR</a:t>
            </a:r>
            <a:r>
              <a:rPr lang="en-US" altLang="en-US" sz="2400" dirty="0">
                <a:latin typeface="Times New Roman" pitchFamily="18" charset="0"/>
                <a:ea typeface="MS PGothic" pitchFamily="34" charset="-128"/>
                <a:cs typeface="Times New Roman" pitchFamily="18" charset="0"/>
              </a:rPr>
              <a:t> interface</a:t>
            </a:r>
          </a:p>
          <a:p>
            <a:pPr eaLnBrk="1" hangingPunct="1">
              <a:lnSpc>
                <a:spcPct val="90000"/>
              </a:lnSpc>
              <a:buClr>
                <a:srgbClr val="FFC000"/>
              </a:buClr>
              <a:buSzPct val="115000"/>
              <a:buFont typeface="Wingdings" panose="05000000000000000000" pitchFamily="2" charset="2"/>
              <a:buChar char="§"/>
            </a:pPr>
            <a:r>
              <a:rPr lang="en-US" altLang="en-US" sz="2400" dirty="0">
                <a:latin typeface="Times New Roman" pitchFamily="18" charset="0"/>
                <a:ea typeface="MS PGothic" pitchFamily="34" charset="-128"/>
                <a:cs typeface="Times New Roman" pitchFamily="18" charset="0"/>
              </a:rPr>
              <a:t>Real-time information sharing</a:t>
            </a:r>
          </a:p>
          <a:p>
            <a:pPr eaLnBrk="1" hangingPunct="1">
              <a:lnSpc>
                <a:spcPct val="90000"/>
              </a:lnSpc>
              <a:buClr>
                <a:srgbClr val="FFC000"/>
              </a:buClr>
              <a:buSzPct val="115000"/>
              <a:buFont typeface="Wingdings" panose="05000000000000000000" pitchFamily="2" charset="2"/>
              <a:buChar char="§"/>
            </a:pPr>
            <a:r>
              <a:rPr lang="en-US" altLang="en-US" sz="2400" dirty="0">
                <a:latin typeface="Times New Roman" pitchFamily="18" charset="0"/>
                <a:ea typeface="MS PGothic" pitchFamily="34" charset="-128"/>
                <a:cs typeface="Times New Roman" pitchFamily="18" charset="0"/>
              </a:rPr>
              <a:t>Automated triage of information</a:t>
            </a:r>
          </a:p>
          <a:p>
            <a:pPr lvl="1" eaLnBrk="1" hangingPunct="1">
              <a:lnSpc>
                <a:spcPct val="90000"/>
              </a:lnSpc>
              <a:buClr>
                <a:srgbClr val="FFC000"/>
              </a:buClr>
              <a:buSzPct val="115000"/>
              <a:buFont typeface="Wingdings" panose="05000000000000000000" pitchFamily="2" charset="2"/>
              <a:buChar char="§"/>
            </a:pPr>
            <a:r>
              <a:rPr lang="en-US" altLang="en-US" sz="2000" dirty="0">
                <a:latin typeface="Times New Roman" pitchFamily="18" charset="0"/>
                <a:ea typeface="MS PGothic" pitchFamily="34" charset="-128"/>
                <a:cs typeface="Times New Roman" pitchFamily="18" charset="0"/>
              </a:rPr>
              <a:t>streamlined case investigation and surveillance </a:t>
            </a:r>
          </a:p>
          <a:p>
            <a:pPr eaLnBrk="1" hangingPunct="1">
              <a:lnSpc>
                <a:spcPct val="90000"/>
              </a:lnSpc>
              <a:buClr>
                <a:srgbClr val="FFC000"/>
              </a:buClr>
              <a:buSzPct val="115000"/>
              <a:buFont typeface="Wingdings" panose="05000000000000000000" pitchFamily="2" charset="2"/>
              <a:buChar char="§"/>
            </a:pPr>
            <a:r>
              <a:rPr lang="en-US" altLang="en-US" sz="2400" dirty="0">
                <a:latin typeface="Times New Roman" pitchFamily="18" charset="0"/>
                <a:ea typeface="MS PGothic" pitchFamily="34" charset="-128"/>
                <a:cs typeface="Times New Roman" pitchFamily="18" charset="0"/>
              </a:rPr>
              <a:t>Contact investigations</a:t>
            </a:r>
          </a:p>
          <a:p>
            <a:pPr eaLnBrk="1" hangingPunct="1">
              <a:lnSpc>
                <a:spcPct val="90000"/>
              </a:lnSpc>
              <a:buClr>
                <a:srgbClr val="FFC000"/>
              </a:buClr>
              <a:buSzPct val="115000"/>
              <a:buFont typeface="Wingdings" panose="05000000000000000000" pitchFamily="2" charset="2"/>
              <a:buChar char="§"/>
            </a:pPr>
            <a:r>
              <a:rPr lang="en-US" altLang="en-US" sz="2400" dirty="0">
                <a:latin typeface="Times New Roman" pitchFamily="18" charset="0"/>
                <a:ea typeface="MS PGothic" pitchFamily="34" charset="-128"/>
                <a:cs typeface="Times New Roman" pitchFamily="18" charset="0"/>
              </a:rPr>
              <a:t>Outbreak response</a:t>
            </a:r>
          </a:p>
          <a:p>
            <a:pPr eaLnBrk="1" hangingPunct="1">
              <a:lnSpc>
                <a:spcPct val="90000"/>
              </a:lnSpc>
              <a:buClr>
                <a:srgbClr val="FFC000"/>
              </a:buClr>
              <a:buSzPct val="115000"/>
              <a:buFont typeface="Wingdings" panose="05000000000000000000" pitchFamily="2" charset="2"/>
              <a:buChar char="§"/>
            </a:pPr>
            <a:r>
              <a:rPr lang="en-US" altLang="en-US" sz="2400" dirty="0">
                <a:latin typeface="Times New Roman" pitchFamily="18" charset="0"/>
                <a:ea typeface="MS PGothic" pitchFamily="34" charset="-128"/>
                <a:cs typeface="Times New Roman" pitchFamily="18" charset="0"/>
              </a:rPr>
              <a:t>Ability to capture occupation information</a:t>
            </a:r>
          </a:p>
        </p:txBody>
      </p:sp>
      <p:grpSp>
        <p:nvGrpSpPr>
          <p:cNvPr id="3076" name="Group 5" title="&quot;&quot;"/>
          <p:cNvGrpSpPr>
            <a:grpSpLocks/>
          </p:cNvGrpSpPr>
          <p:nvPr/>
        </p:nvGrpSpPr>
        <p:grpSpPr bwMode="auto">
          <a:xfrm>
            <a:off x="7467600" y="2057400"/>
            <a:ext cx="2590800" cy="3200400"/>
            <a:chOff x="3216" y="720"/>
            <a:chExt cx="2496" cy="2304"/>
          </a:xfrm>
        </p:grpSpPr>
        <p:pic>
          <p:nvPicPr>
            <p:cNvPr id="3078" name="Picture 6" descr="j03029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 y="1008"/>
              <a:ext cx="95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scabies_m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6" y="720"/>
              <a:ext cx="791"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Giardia cy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6" y="1536"/>
              <a:ext cx="816"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6" y="2256"/>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Line 10"/>
            <p:cNvSpPr>
              <a:spLocks noChangeShapeType="1"/>
            </p:cNvSpPr>
            <p:nvPr/>
          </p:nvSpPr>
          <p:spPr bwMode="auto">
            <a:xfrm flipH="1">
              <a:off x="4224" y="960"/>
              <a:ext cx="672"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pPr>
              <a:endParaRPr lang="en-US">
                <a:solidFill>
                  <a:srgbClr val="000000"/>
                </a:solidFill>
                <a:latin typeface="Arial" charset="0"/>
              </a:endParaRPr>
            </a:p>
          </p:txBody>
        </p:sp>
        <p:sp>
          <p:nvSpPr>
            <p:cNvPr id="3083" name="Line 11"/>
            <p:cNvSpPr>
              <a:spLocks noChangeShapeType="1"/>
            </p:cNvSpPr>
            <p:nvPr/>
          </p:nvSpPr>
          <p:spPr bwMode="auto">
            <a:xfrm flipH="1">
              <a:off x="4224" y="177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pPr>
              <a:endParaRPr lang="en-US">
                <a:solidFill>
                  <a:srgbClr val="000000"/>
                </a:solidFill>
                <a:latin typeface="Arial" charset="0"/>
              </a:endParaRPr>
            </a:p>
          </p:txBody>
        </p:sp>
        <p:sp>
          <p:nvSpPr>
            <p:cNvPr id="3084" name="Line 12"/>
            <p:cNvSpPr>
              <a:spLocks noChangeShapeType="1"/>
            </p:cNvSpPr>
            <p:nvPr/>
          </p:nvSpPr>
          <p:spPr bwMode="auto">
            <a:xfrm flipH="1" flipV="1">
              <a:off x="4224" y="1872"/>
              <a:ext cx="62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pPr>
              <a:endParaRPr lang="en-US">
                <a:solidFill>
                  <a:srgbClr val="000000"/>
                </a:solidFill>
                <a:latin typeface="Arial" charset="0"/>
              </a:endParaRPr>
            </a:p>
          </p:txBody>
        </p:sp>
      </p:grpSp>
      <p:sp>
        <p:nvSpPr>
          <p:cNvPr id="4" name="Slide Number Placeholder 3"/>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13</a:t>
            </a:r>
          </a:p>
        </p:txBody>
      </p:sp>
    </p:spTree>
    <p:extLst>
      <p:ext uri="{BB962C8B-B14F-4D97-AF65-F5344CB8AC3E}">
        <p14:creationId xmlns:p14="http://schemas.microsoft.com/office/powerpoint/2010/main" val="26175189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b="1" dirty="0">
                <a:solidFill>
                  <a:schemeClr val="bg1"/>
                </a:solidFill>
                <a:ea typeface="ＭＳ Ｐゴシック" pitchFamily="34" charset="-128"/>
              </a:rPr>
              <a:t>Milestones</a:t>
            </a:r>
          </a:p>
        </p:txBody>
      </p:sp>
      <p:sp>
        <p:nvSpPr>
          <p:cNvPr id="22531" name="Rectangle 3"/>
          <p:cNvSpPr>
            <a:spLocks noGrp="1" noChangeArrowheads="1"/>
          </p:cNvSpPr>
          <p:nvPr>
            <p:ph type="body" idx="1"/>
          </p:nvPr>
        </p:nvSpPr>
        <p:spPr>
          <a:xfrm>
            <a:off x="1981200" y="1447800"/>
            <a:ext cx="8534400" cy="5105400"/>
          </a:xfrm>
        </p:spPr>
        <p:txBody>
          <a:bodyPr/>
          <a:lstStyle/>
          <a:p>
            <a:pPr eaLnBrk="1" hangingPunct="1">
              <a:lnSpc>
                <a:spcPct val="80000"/>
              </a:lnSpc>
            </a:pPr>
            <a:endParaRPr lang="en-US" altLang="en-US" sz="2000" b="1" dirty="0">
              <a:ea typeface="ＭＳ Ｐゴシック" pitchFamily="34" charset="-128"/>
            </a:endParaRPr>
          </a:p>
          <a:p>
            <a:pPr eaLnBrk="1" hangingPunct="1">
              <a:lnSpc>
                <a:spcPct val="80000"/>
              </a:lnSpc>
              <a:buSzPct val="70000"/>
              <a:buFontTx/>
              <a:buBlip>
                <a:blip r:embed="rId3"/>
              </a:buBlip>
            </a:pPr>
            <a:r>
              <a:rPr lang="en-US" altLang="en-US" sz="3600" b="1" dirty="0">
                <a:solidFill>
                  <a:srgbClr val="002060"/>
                </a:solidFill>
              </a:rPr>
              <a:t>MAVEN</a:t>
            </a:r>
            <a:r>
              <a:rPr lang="en-US" altLang="en-US" dirty="0"/>
              <a:t> </a:t>
            </a:r>
            <a:r>
              <a:rPr lang="en-US" altLang="en-US" sz="2000" dirty="0"/>
              <a:t>(Massachusetts Virtual Epidemiologic Network)</a:t>
            </a:r>
            <a:endParaRPr lang="en-US" altLang="en-US" dirty="0"/>
          </a:p>
          <a:p>
            <a:pPr lvl="1" eaLnBrk="1" hangingPunct="1">
              <a:lnSpc>
                <a:spcPct val="80000"/>
              </a:lnSpc>
              <a:buClr>
                <a:srgbClr val="FFC000"/>
              </a:buClr>
              <a:buSzPct val="107000"/>
              <a:buFont typeface="Wingdings" panose="05000000000000000000" pitchFamily="2" charset="2"/>
              <a:buChar char="§"/>
            </a:pPr>
            <a:r>
              <a:rPr lang="en-US" altLang="en-US" sz="2000" b="1" dirty="0">
                <a:ea typeface="ＭＳ Ｐゴシック" pitchFamily="34" charset="-128"/>
                <a:cs typeface="Times New Roman" pitchFamily="18" charset="0"/>
              </a:rPr>
              <a:t>2006-07:  </a:t>
            </a:r>
            <a:r>
              <a:rPr lang="en-US" altLang="en-US" sz="2000" dirty="0">
                <a:ea typeface="ＭＳ Ｐゴシック" pitchFamily="34" charset="-128"/>
                <a:cs typeface="Times New Roman" pitchFamily="18" charset="0"/>
              </a:rPr>
              <a:t>vaccine preventable, zoonotic, viral hepatitis, general 			epidemiology and enteric diseases, TB case management</a:t>
            </a:r>
          </a:p>
          <a:p>
            <a:pPr lvl="1" eaLnBrk="1" hangingPunct="1">
              <a:lnSpc>
                <a:spcPct val="80000"/>
              </a:lnSpc>
              <a:buClr>
                <a:srgbClr val="FFC000"/>
              </a:buClr>
              <a:buSzPct val="107000"/>
              <a:buFont typeface="Wingdings" panose="05000000000000000000" pitchFamily="2" charset="2"/>
              <a:buChar char="§"/>
            </a:pPr>
            <a:r>
              <a:rPr lang="en-US" altLang="en-US" sz="2000" b="1" dirty="0">
                <a:ea typeface="ＭＳ Ｐゴシック" pitchFamily="34" charset="-128"/>
                <a:cs typeface="Times New Roman" pitchFamily="18" charset="0"/>
              </a:rPr>
              <a:t>2009-10:  </a:t>
            </a:r>
            <a:r>
              <a:rPr lang="en-US" altLang="en-US" sz="2000" dirty="0">
                <a:ea typeface="ＭＳ Ｐゴシック" pitchFamily="34" charset="-128"/>
                <a:cs typeface="Times New Roman" pitchFamily="18" charset="0"/>
              </a:rPr>
              <a:t>H1N1 response, on- call, rabies, outbreak management,</a:t>
            </a:r>
            <a:r>
              <a:rPr lang="en-US" altLang="en-US" sz="2000" b="1" dirty="0">
                <a:ea typeface="ＭＳ Ｐゴシック" pitchFamily="34" charset="-128"/>
                <a:cs typeface="Times New Roman" pitchFamily="18" charset="0"/>
              </a:rPr>
              <a:t>  		</a:t>
            </a:r>
            <a:r>
              <a:rPr lang="en-US" altLang="en-US" sz="2000" dirty="0">
                <a:ea typeface="ＭＳ Ｐゴシック" pitchFamily="34" charset="-128"/>
                <a:cs typeface="Times New Roman" pitchFamily="18" charset="0"/>
              </a:rPr>
              <a:t>RIHP module</a:t>
            </a:r>
          </a:p>
          <a:p>
            <a:pPr lvl="1" eaLnBrk="1" hangingPunct="1">
              <a:lnSpc>
                <a:spcPct val="80000"/>
              </a:lnSpc>
              <a:buClr>
                <a:srgbClr val="FFC000"/>
              </a:buClr>
              <a:buSzPct val="107000"/>
              <a:buFont typeface="Wingdings" panose="05000000000000000000" pitchFamily="2" charset="2"/>
              <a:buChar char="§"/>
            </a:pPr>
            <a:r>
              <a:rPr lang="en-US" altLang="en-US" sz="2000" b="1" dirty="0">
                <a:ea typeface="ＭＳ Ｐゴシック" pitchFamily="34" charset="-128"/>
                <a:cs typeface="Times New Roman" pitchFamily="18" charset="0"/>
              </a:rPr>
              <a:t>2011-13:  </a:t>
            </a:r>
            <a:r>
              <a:rPr lang="en-US" altLang="en-US" sz="2000" dirty="0" err="1">
                <a:ea typeface="ＭＳ Ｐゴシック" pitchFamily="34" charset="-128"/>
                <a:cs typeface="Times New Roman" pitchFamily="18" charset="0"/>
              </a:rPr>
              <a:t>ESPnet</a:t>
            </a:r>
            <a:r>
              <a:rPr lang="en-US" altLang="en-US" sz="2000" dirty="0">
                <a:ea typeface="ＭＳ Ｐゴシック" pitchFamily="34" charset="-128"/>
                <a:cs typeface="Times New Roman" pitchFamily="18" charset="0"/>
              </a:rPr>
              <a:t> integration, Communication events</a:t>
            </a:r>
          </a:p>
          <a:p>
            <a:pPr lvl="1" eaLnBrk="1" hangingPunct="1">
              <a:lnSpc>
                <a:spcPct val="80000"/>
              </a:lnSpc>
              <a:buClr>
                <a:srgbClr val="FFC000"/>
              </a:buClr>
              <a:buSzPct val="107000"/>
              <a:buFont typeface="Wingdings" panose="05000000000000000000" pitchFamily="2" charset="2"/>
              <a:buChar char="§"/>
            </a:pPr>
            <a:r>
              <a:rPr lang="en-US" altLang="en-US" sz="2000" b="1" dirty="0">
                <a:ea typeface="ＭＳ Ｐゴシック" pitchFamily="34" charset="-128"/>
                <a:cs typeface="Times New Roman" pitchFamily="18" charset="0"/>
              </a:rPr>
              <a:t>2014-15:  </a:t>
            </a:r>
            <a:r>
              <a:rPr lang="en-US" altLang="en-US" sz="2000" dirty="0">
                <a:ea typeface="ＭＳ Ｐゴシック" pitchFamily="34" charset="-128"/>
                <a:cs typeface="Times New Roman" pitchFamily="18" charset="0"/>
              </a:rPr>
              <a:t>STI Module, Food Protection Program Modules, Vibrio, HIV Phase I and II, Ebola</a:t>
            </a:r>
          </a:p>
          <a:p>
            <a:pPr lvl="1" eaLnBrk="1" hangingPunct="1">
              <a:lnSpc>
                <a:spcPct val="80000"/>
              </a:lnSpc>
              <a:buClr>
                <a:srgbClr val="FFC000"/>
              </a:buClr>
              <a:buSzPct val="107000"/>
              <a:buFont typeface="Wingdings" panose="05000000000000000000" pitchFamily="2" charset="2"/>
              <a:buChar char="§"/>
            </a:pPr>
            <a:r>
              <a:rPr lang="en-US" altLang="en-US" sz="2000" b="1" dirty="0">
                <a:ea typeface="ＭＳ Ｐゴシック" pitchFamily="34" charset="-128"/>
                <a:cs typeface="Times New Roman" pitchFamily="18" charset="0"/>
              </a:rPr>
              <a:t>2016:  </a:t>
            </a:r>
            <a:r>
              <a:rPr lang="en-US" altLang="en-US" sz="2000" dirty="0">
                <a:ea typeface="ＭＳ Ｐゴシック" pitchFamily="34" charset="-128"/>
                <a:cs typeface="Times New Roman" pitchFamily="18" charset="0"/>
              </a:rPr>
              <a:t>Zika, HIV Phase III, data and legal requests</a:t>
            </a:r>
          </a:p>
          <a:p>
            <a:pPr lvl="1" eaLnBrk="1" hangingPunct="1">
              <a:lnSpc>
                <a:spcPct val="80000"/>
              </a:lnSpc>
              <a:buClr>
                <a:srgbClr val="FFC000"/>
              </a:buClr>
              <a:buSzPct val="107000"/>
              <a:buFont typeface="Wingdings" panose="05000000000000000000" pitchFamily="2" charset="2"/>
              <a:buChar char="§"/>
            </a:pPr>
            <a:r>
              <a:rPr lang="en-US" altLang="en-US" sz="2000" b="1" dirty="0">
                <a:ea typeface="ＭＳ Ｐゴシック" pitchFamily="34" charset="-128"/>
                <a:cs typeface="Times New Roman" pitchFamily="18" charset="0"/>
              </a:rPr>
              <a:t>2017:</a:t>
            </a:r>
            <a:r>
              <a:rPr lang="en-US" altLang="en-US" sz="2000" dirty="0">
                <a:ea typeface="ＭＳ Ｐゴシック" pitchFamily="34" charset="-128"/>
                <a:cs typeface="Times New Roman" pitchFamily="18" charset="0"/>
              </a:rPr>
              <a:t> infection preventionists</a:t>
            </a:r>
          </a:p>
          <a:p>
            <a:pPr lvl="1" eaLnBrk="1" hangingPunct="1">
              <a:lnSpc>
                <a:spcPct val="80000"/>
              </a:lnSpc>
              <a:buClr>
                <a:srgbClr val="FFC000"/>
              </a:buClr>
              <a:buSzPct val="107000"/>
              <a:buFont typeface="Wingdings" panose="05000000000000000000" pitchFamily="2" charset="2"/>
              <a:buChar char="§"/>
            </a:pPr>
            <a:r>
              <a:rPr lang="en-US" altLang="en-US" sz="2000" dirty="0">
                <a:ea typeface="ＭＳ Ｐゴシック" pitchFamily="34" charset="-128"/>
                <a:cs typeface="Times New Roman" pitchFamily="18" charset="0"/>
              </a:rPr>
              <a:t>Over 600 active users</a:t>
            </a:r>
          </a:p>
          <a:p>
            <a:pPr lvl="2" eaLnBrk="1" hangingPunct="1">
              <a:lnSpc>
                <a:spcPct val="80000"/>
              </a:lnSpc>
              <a:buClr>
                <a:srgbClr val="FFC000"/>
              </a:buClr>
              <a:buSzPct val="107000"/>
              <a:buFont typeface="Wingdings" panose="05000000000000000000" pitchFamily="2" charset="2"/>
              <a:buChar char="§"/>
            </a:pPr>
            <a:r>
              <a:rPr lang="en-US" altLang="en-US" sz="1800" dirty="0">
                <a:ea typeface="ＭＳ Ｐゴシック" pitchFamily="34" charset="-128"/>
                <a:cs typeface="Times New Roman" pitchFamily="18" charset="0"/>
              </a:rPr>
              <a:t>State: </a:t>
            </a:r>
            <a:r>
              <a:rPr lang="en-US" altLang="en-US" sz="1800" dirty="0"/>
              <a:t>BIDLS, DHCSQ, DMF and BEH </a:t>
            </a:r>
            <a:endParaRPr lang="en-US" altLang="en-US" sz="1800" dirty="0">
              <a:ea typeface="ＭＳ Ｐゴシック" pitchFamily="34" charset="-128"/>
              <a:cs typeface="Times New Roman" pitchFamily="18" charset="0"/>
            </a:endParaRPr>
          </a:p>
          <a:p>
            <a:pPr lvl="2" eaLnBrk="1" hangingPunct="1">
              <a:lnSpc>
                <a:spcPct val="80000"/>
              </a:lnSpc>
              <a:buClr>
                <a:srgbClr val="FFC000"/>
              </a:buClr>
              <a:buSzPct val="107000"/>
              <a:buFont typeface="Wingdings" panose="05000000000000000000" pitchFamily="2" charset="2"/>
              <a:buChar char="§"/>
            </a:pPr>
            <a:r>
              <a:rPr lang="en-US" altLang="en-US" sz="1800" dirty="0">
                <a:ea typeface="ＭＳ Ｐゴシック" pitchFamily="34" charset="-128"/>
                <a:cs typeface="Times New Roman" pitchFamily="18" charset="0"/>
              </a:rPr>
              <a:t>&gt;95% of local boards of health</a:t>
            </a:r>
          </a:p>
          <a:p>
            <a:pPr lvl="2" eaLnBrk="1" hangingPunct="1">
              <a:lnSpc>
                <a:spcPct val="80000"/>
              </a:lnSpc>
              <a:buClr>
                <a:srgbClr val="FFC000"/>
              </a:buClr>
              <a:buSzPct val="107000"/>
              <a:buFont typeface="Wingdings" panose="05000000000000000000" pitchFamily="2" charset="2"/>
              <a:buChar char="§"/>
            </a:pPr>
            <a:r>
              <a:rPr lang="en-US" altLang="en-US" sz="1800" dirty="0">
                <a:ea typeface="ＭＳ Ｐゴシック" pitchFamily="34" charset="-128"/>
                <a:cs typeface="Times New Roman" pitchFamily="18" charset="0"/>
              </a:rPr>
              <a:t>Clinical Practitioner Role (proof of concept)</a:t>
            </a:r>
          </a:p>
        </p:txBody>
      </p:sp>
      <p:sp>
        <p:nvSpPr>
          <p:cNvPr id="4" name="Slide Number Placeholder 3"/>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14</a:t>
            </a:r>
          </a:p>
        </p:txBody>
      </p:sp>
    </p:spTree>
    <p:extLst>
      <p:ext uri="{BB962C8B-B14F-4D97-AF65-F5344CB8AC3E}">
        <p14:creationId xmlns:p14="http://schemas.microsoft.com/office/powerpoint/2010/main" val="20421426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54239" y="198437"/>
            <a:ext cx="8229600" cy="111125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377">
              <a:defRPr/>
            </a:pPr>
            <a:r>
              <a:rPr lang="en-US" altLang="en-US" b="1" kern="0" dirty="0">
                <a:solidFill>
                  <a:srgbClr val="FFFFFF"/>
                </a:solidFill>
                <a:latin typeface="Arial"/>
              </a:rPr>
              <a:t>Occupation “Process”</a:t>
            </a:r>
          </a:p>
        </p:txBody>
      </p:sp>
      <p:sp>
        <p:nvSpPr>
          <p:cNvPr id="4" name="Rectangle 3"/>
          <p:cNvSpPr txBox="1">
            <a:spLocks noChangeArrowheads="1"/>
          </p:cNvSpPr>
          <p:nvPr/>
        </p:nvSpPr>
        <p:spPr>
          <a:xfrm>
            <a:off x="2286000" y="1798639"/>
            <a:ext cx="7543800" cy="4525963"/>
          </a:xfrm>
          <a:prstGeom prst="rect">
            <a:avLst/>
          </a:prstGeom>
          <a:noFill/>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891" indent="-342891" defTabSz="914377" eaLnBrk="1" hangingPunct="1">
              <a:lnSpc>
                <a:spcPct val="110000"/>
              </a:lnSpc>
              <a:buSzPct val="115000"/>
              <a:buBlip>
                <a:blip r:embed="rId3"/>
              </a:buBlip>
              <a:defRPr/>
            </a:pPr>
            <a:r>
              <a:rPr lang="en-US" altLang="en-US" sz="2400" kern="0" dirty="0">
                <a:solidFill>
                  <a:srgbClr val="000000"/>
                </a:solidFill>
                <a:latin typeface="Arial"/>
              </a:rPr>
              <a:t>Initiated discussion in </a:t>
            </a:r>
            <a:r>
              <a:rPr lang="en-US" altLang="en-US" sz="2400" b="1" kern="0" dirty="0">
                <a:solidFill>
                  <a:srgbClr val="000000"/>
                </a:solidFill>
                <a:latin typeface="Arial"/>
              </a:rPr>
              <a:t>2007</a:t>
            </a:r>
            <a:r>
              <a:rPr lang="en-US" altLang="en-US" sz="2400" kern="0" dirty="0">
                <a:solidFill>
                  <a:srgbClr val="000000"/>
                </a:solidFill>
                <a:latin typeface="Arial"/>
              </a:rPr>
              <a:t> with Occupational Health Surveillance Program</a:t>
            </a:r>
          </a:p>
          <a:p>
            <a:pPr marL="742932" lvl="1" indent="-285744" defTabSz="914377" eaLnBrk="1" hangingPunct="1">
              <a:lnSpc>
                <a:spcPct val="110000"/>
              </a:lnSpc>
              <a:buSzPct val="115000"/>
              <a:buBlip>
                <a:blip r:embed="rId3"/>
              </a:buBlip>
              <a:defRPr/>
            </a:pPr>
            <a:r>
              <a:rPr lang="en-US" altLang="en-US" sz="2000" kern="0" dirty="0">
                <a:solidFill>
                  <a:srgbClr val="000000"/>
                </a:solidFill>
                <a:latin typeface="Arial"/>
              </a:rPr>
              <a:t>inform Occupational Health Surveillance Program, Division of Health Care Safety &amp; Quality, and Environmental Health of cases of relevance for potential risk</a:t>
            </a:r>
          </a:p>
          <a:p>
            <a:pPr marL="1142971" lvl="2" indent="-228594" defTabSz="914377" eaLnBrk="1" hangingPunct="1">
              <a:lnSpc>
                <a:spcPct val="110000"/>
              </a:lnSpc>
              <a:buSzPct val="115000"/>
              <a:buBlip>
                <a:blip r:embed="rId3"/>
              </a:buBlip>
              <a:defRPr/>
            </a:pPr>
            <a:r>
              <a:rPr lang="en-US" altLang="en-US" sz="1600" kern="0" dirty="0">
                <a:solidFill>
                  <a:srgbClr val="000000"/>
                </a:solidFill>
                <a:latin typeface="Arial"/>
              </a:rPr>
              <a:t>Tularemia/Landscaper, Enteric/Food handler, Animal Exposures/Veterinary</a:t>
            </a:r>
          </a:p>
          <a:p>
            <a:pPr marL="342891" indent="-342891" defTabSz="914377" eaLnBrk="1" hangingPunct="1">
              <a:lnSpc>
                <a:spcPct val="110000"/>
              </a:lnSpc>
              <a:buSzPct val="115000"/>
              <a:buBlip>
                <a:blip r:embed="rId3"/>
              </a:buBlip>
              <a:defRPr/>
            </a:pPr>
            <a:r>
              <a:rPr lang="en-US" altLang="en-US" sz="2400" kern="0" dirty="0">
                <a:solidFill>
                  <a:srgbClr val="000000"/>
                </a:solidFill>
                <a:latin typeface="Arial"/>
              </a:rPr>
              <a:t>Update current reference code list for occupation list</a:t>
            </a:r>
          </a:p>
        </p:txBody>
      </p:sp>
      <p:sp>
        <p:nvSpPr>
          <p:cNvPr id="6" name="Slide Number Placeholder 5"/>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15</a:t>
            </a:r>
          </a:p>
        </p:txBody>
      </p:sp>
      <p:sp>
        <p:nvSpPr>
          <p:cNvPr id="3" name="Title 2" hidden="1"/>
          <p:cNvSpPr>
            <a:spLocks noGrp="1"/>
          </p:cNvSpPr>
          <p:nvPr>
            <p:ph type="title" idx="4294967295"/>
          </p:nvPr>
        </p:nvSpPr>
        <p:spPr/>
        <p:txBody>
          <a:bodyPr/>
          <a:lstStyle/>
          <a:p>
            <a:r>
              <a:rPr lang="en-US" dirty="0"/>
              <a:t>Occupation Process</a:t>
            </a:r>
          </a:p>
        </p:txBody>
      </p:sp>
    </p:spTree>
    <p:extLst>
      <p:ext uri="{BB962C8B-B14F-4D97-AF65-F5344CB8AC3E}">
        <p14:creationId xmlns:p14="http://schemas.microsoft.com/office/powerpoint/2010/main" val="406333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b="1" dirty="0">
                <a:solidFill>
                  <a:schemeClr val="bg1"/>
                </a:solidFill>
              </a:rPr>
              <a:t>Developing a New </a:t>
            </a:r>
            <a:br>
              <a:rPr lang="en-US" b="1" dirty="0">
                <a:solidFill>
                  <a:schemeClr val="bg1"/>
                </a:solidFill>
              </a:rPr>
            </a:br>
            <a:r>
              <a:rPr lang="en-US" b="1" dirty="0">
                <a:solidFill>
                  <a:schemeClr val="bg1"/>
                </a:solidFill>
              </a:rPr>
              <a:t>Occupation List</a:t>
            </a:r>
          </a:p>
        </p:txBody>
      </p:sp>
      <p:sp>
        <p:nvSpPr>
          <p:cNvPr id="3" name="Content Placeholder 2"/>
          <p:cNvSpPr>
            <a:spLocks noGrp="1"/>
          </p:cNvSpPr>
          <p:nvPr>
            <p:ph idx="1"/>
          </p:nvPr>
        </p:nvSpPr>
        <p:spPr>
          <a:xfrm>
            <a:off x="1701800" y="1371600"/>
            <a:ext cx="8991600" cy="5410200"/>
          </a:xfrm>
        </p:spPr>
        <p:txBody>
          <a:bodyPr/>
          <a:lstStyle/>
          <a:p>
            <a:pPr>
              <a:buClr>
                <a:srgbClr val="FFC000"/>
              </a:buClr>
              <a:buSzPct val="115000"/>
              <a:buFont typeface="Wingdings" panose="05000000000000000000" pitchFamily="2" charset="2"/>
              <a:buChar char="§"/>
            </a:pPr>
            <a:r>
              <a:rPr lang="en-US" dirty="0"/>
              <a:t>Used CPS* to identify most common occupations and industries in MA</a:t>
            </a:r>
          </a:p>
          <a:p>
            <a:pPr lvl="1">
              <a:buClr>
                <a:srgbClr val="FFC000"/>
              </a:buClr>
              <a:buSzPct val="115000"/>
              <a:buFont typeface="Wingdings" panose="05000000000000000000" pitchFamily="2" charset="2"/>
              <a:buChar char="§"/>
            </a:pPr>
            <a:r>
              <a:rPr lang="en-US" dirty="0"/>
              <a:t>Added or removed occupations based on MAVEN and CPS data</a:t>
            </a:r>
          </a:p>
          <a:p>
            <a:pPr lvl="1">
              <a:buClr>
                <a:srgbClr val="FFC000"/>
              </a:buClr>
              <a:buSzPct val="115000"/>
              <a:buFont typeface="Wingdings" panose="05000000000000000000" pitchFamily="2" charset="2"/>
              <a:buChar char="§"/>
            </a:pPr>
            <a:r>
              <a:rPr lang="en-US" dirty="0"/>
              <a:t>Identified occupation groups that needed more or less specificity</a:t>
            </a:r>
          </a:p>
          <a:p>
            <a:pPr lvl="2">
              <a:buClr>
                <a:srgbClr val="FFC000"/>
              </a:buClr>
              <a:buSzPct val="115000"/>
              <a:buFont typeface="Wingdings" panose="05000000000000000000" pitchFamily="2" charset="2"/>
              <a:buChar char="§"/>
            </a:pPr>
            <a:r>
              <a:rPr lang="en-US" dirty="0"/>
              <a:t>e.g., Farming (2 digit code-major group) vs Medical professions (6 digit codes-detailed occupation)</a:t>
            </a:r>
          </a:p>
          <a:p>
            <a:pPr>
              <a:buClr>
                <a:srgbClr val="FFC000"/>
              </a:buClr>
              <a:buFont typeface="Wingdings" panose="05000000000000000000" pitchFamily="2" charset="2"/>
              <a:buChar char="§"/>
            </a:pPr>
            <a:r>
              <a:rPr lang="en-US" dirty="0"/>
              <a:t>Assigned SOC</a:t>
            </a:r>
            <a:r>
              <a:rPr lang="en-US" baseline="60000" dirty="0"/>
              <a:t>+</a:t>
            </a:r>
            <a:r>
              <a:rPr lang="en-US" dirty="0"/>
              <a:t> codes </a:t>
            </a:r>
          </a:p>
          <a:p>
            <a:pPr marL="457189" indent="-457189">
              <a:buFontTx/>
              <a:buChar char="-"/>
            </a:pPr>
            <a:endParaRPr lang="en-US" dirty="0"/>
          </a:p>
        </p:txBody>
      </p:sp>
      <p:sp>
        <p:nvSpPr>
          <p:cNvPr id="4" name="Rectangle 3"/>
          <p:cNvSpPr/>
          <p:nvPr/>
        </p:nvSpPr>
        <p:spPr>
          <a:xfrm>
            <a:off x="1625546" y="6211671"/>
            <a:ext cx="5537255" cy="646331"/>
          </a:xfrm>
          <a:prstGeom prst="rect">
            <a:avLst/>
          </a:prstGeom>
        </p:spPr>
        <p:txBody>
          <a:bodyPr wrap="square">
            <a:spAutoFit/>
          </a:bodyPr>
          <a:lstStyle/>
          <a:p>
            <a:pPr defTabSz="914377" fontAlgn="base">
              <a:spcBef>
                <a:spcPct val="0"/>
              </a:spcBef>
              <a:spcAft>
                <a:spcPct val="0"/>
              </a:spcAft>
              <a:defRPr/>
            </a:pPr>
            <a:r>
              <a:rPr lang="en-US" altLang="en-US" dirty="0">
                <a:solidFill>
                  <a:srgbClr val="000000"/>
                </a:solidFill>
                <a:latin typeface="Arial" charset="0"/>
              </a:rPr>
              <a:t>* </a:t>
            </a:r>
            <a:r>
              <a:rPr lang="en-US" altLang="en-US" sz="1400" dirty="0">
                <a:solidFill>
                  <a:srgbClr val="000000"/>
                </a:solidFill>
                <a:latin typeface="Arial" charset="0"/>
              </a:rPr>
              <a:t>Current Population Survey </a:t>
            </a:r>
          </a:p>
          <a:p>
            <a:pPr defTabSz="914377" fontAlgn="base">
              <a:spcBef>
                <a:spcPct val="0"/>
              </a:spcBef>
              <a:spcAft>
                <a:spcPct val="0"/>
              </a:spcAft>
              <a:defRPr/>
            </a:pPr>
            <a:r>
              <a:rPr lang="en-US" baseline="60000" dirty="0">
                <a:solidFill>
                  <a:srgbClr val="000000"/>
                </a:solidFill>
                <a:latin typeface="Arial" charset="0"/>
              </a:rPr>
              <a:t>+</a:t>
            </a:r>
            <a:r>
              <a:rPr lang="en-US" altLang="en-US" dirty="0">
                <a:solidFill>
                  <a:srgbClr val="000000"/>
                </a:solidFill>
                <a:latin typeface="Arial" charset="0"/>
              </a:rPr>
              <a:t> </a:t>
            </a:r>
            <a:r>
              <a:rPr lang="en-US" altLang="en-US" sz="1400" dirty="0">
                <a:solidFill>
                  <a:srgbClr val="000000"/>
                </a:solidFill>
                <a:latin typeface="Arial" charset="0"/>
              </a:rPr>
              <a:t> Standard Occupational Classification</a:t>
            </a:r>
          </a:p>
        </p:txBody>
      </p:sp>
      <p:sp>
        <p:nvSpPr>
          <p:cNvPr id="7" name="Slide Number Placeholder 6"/>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16</a:t>
            </a:r>
          </a:p>
        </p:txBody>
      </p:sp>
    </p:spTree>
    <p:extLst>
      <p:ext uri="{BB962C8B-B14F-4D97-AF65-F5344CB8AC3E}">
        <p14:creationId xmlns:p14="http://schemas.microsoft.com/office/powerpoint/2010/main" val="359549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b="1" dirty="0">
                <a:solidFill>
                  <a:schemeClr val="bg1"/>
                </a:solidFill>
              </a:rPr>
              <a:t>Distribution of Occupations in Massachusetts – CPS 2013</a:t>
            </a:r>
          </a:p>
        </p:txBody>
      </p:sp>
      <p:graphicFrame>
        <p:nvGraphicFramePr>
          <p:cNvPr id="6" name="Content Placeholder 5" title="Occupations"/>
          <p:cNvGraphicFramePr>
            <a:graphicFrameLocks noGrp="1"/>
          </p:cNvGraphicFramePr>
          <p:nvPr>
            <p:ph idx="1"/>
            <p:extLst>
              <p:ext uri="{D42A27DB-BD31-4B8C-83A1-F6EECF244321}">
                <p14:modId xmlns:p14="http://schemas.microsoft.com/office/powerpoint/2010/main" val="3524377755"/>
              </p:ext>
            </p:extLst>
          </p:nvPr>
        </p:nvGraphicFramePr>
        <p:xfrm>
          <a:off x="1676400" y="1600200"/>
          <a:ext cx="4495800" cy="5232756"/>
        </p:xfrm>
        <a:graphic>
          <a:graphicData uri="http://schemas.openxmlformats.org/drawingml/2006/table">
            <a:tbl>
              <a:tblPr firstRow="1">
                <a:tableStyleId>{5C22544A-7EE6-4342-B048-85BDC9FD1C3A}</a:tableStyleId>
              </a:tblPr>
              <a:tblGrid>
                <a:gridCol w="3810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253183">
                <a:tc>
                  <a:txBody>
                    <a:bodyPr/>
                    <a:lstStyle/>
                    <a:p>
                      <a:pPr marL="0" indent="0" algn="l" fontAlgn="b">
                        <a:buFont typeface="Arial" panose="020B0604020202020204" pitchFamily="34" charset="0"/>
                        <a:buNone/>
                      </a:pPr>
                      <a:r>
                        <a:rPr lang="en-US" sz="1600" b="0" i="0" u="none" strike="noStrike" dirty="0">
                          <a:solidFill>
                            <a:srgbClr val="000000"/>
                          </a:solidFill>
                          <a:effectLst/>
                          <a:latin typeface="Calibri"/>
                        </a:rPr>
                        <a:t>Occupation</a:t>
                      </a:r>
                    </a:p>
                  </a:txBody>
                  <a:tcPr marL="9343" marR="9343" marT="9343" marB="0" anchor="b">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p>
                  </a:txBody>
                  <a:tcPr marL="9343" marR="9343" marT="9343"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7023">
                <a:tc>
                  <a:txBody>
                    <a:bodyPr/>
                    <a:lstStyle/>
                    <a:p>
                      <a:pPr marL="285750" indent="-285750" algn="l" fontAlgn="b">
                        <a:buFont typeface="Arial" panose="020B0604020202020204" pitchFamily="34" charset="0"/>
                        <a:buChar char="•"/>
                      </a:pPr>
                      <a:r>
                        <a:rPr lang="en-US" sz="1600" u="none" strike="noStrike" dirty="0">
                          <a:effectLst/>
                        </a:rPr>
                        <a:t>Office and administrative support occupations</a:t>
                      </a:r>
                      <a:endParaRPr lang="en-US" sz="1600" b="0" i="0" u="none" strike="noStrike" dirty="0">
                        <a:solidFill>
                          <a:srgbClr val="000000"/>
                        </a:solidFill>
                        <a:effectLst/>
                        <a:latin typeface="Calibri"/>
                      </a:endParaRPr>
                    </a:p>
                  </a:txBody>
                  <a:tcPr marL="9343" marR="9343" marT="9343"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12.3</a:t>
                      </a:r>
                      <a:endParaRPr lang="en-US" sz="1600" b="0" i="0" u="none" strike="noStrike" dirty="0">
                        <a:solidFill>
                          <a:srgbClr val="000000"/>
                        </a:solidFill>
                        <a:effectLst/>
                        <a:latin typeface="Calibri"/>
                      </a:endParaRPr>
                    </a:p>
                  </a:txBody>
                  <a:tcPr marL="9343" marR="9343" marT="9343"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53183">
                <a:tc>
                  <a:txBody>
                    <a:bodyPr/>
                    <a:lstStyle/>
                    <a:p>
                      <a:pPr marL="285750" indent="-285750" algn="l" fontAlgn="b">
                        <a:buFont typeface="Arial" panose="020B0604020202020204" pitchFamily="34" charset="0"/>
                        <a:buChar char="•"/>
                      </a:pPr>
                      <a:r>
                        <a:rPr lang="en-US" sz="1600" u="none" strike="noStrike" dirty="0">
                          <a:effectLst/>
                        </a:rPr>
                        <a:t>Management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a:effectLst/>
                        </a:rPr>
                        <a:t>10.9</a:t>
                      </a:r>
                      <a:endParaRPr lang="en-US" sz="1600" b="0" i="0" u="none" strike="noStrike">
                        <a:solidFill>
                          <a:srgbClr val="000000"/>
                        </a:solidFill>
                        <a:effectLst/>
                        <a:latin typeface="Calibri"/>
                      </a:endParaRPr>
                    </a:p>
                  </a:txBody>
                  <a:tcPr marL="9343" marR="9343" marT="9343" marB="0" anchor="b"/>
                </a:tc>
                <a:extLst>
                  <a:ext uri="{0D108BD9-81ED-4DB2-BD59-A6C34878D82A}">
                    <a16:rowId xmlns:a16="http://schemas.microsoft.com/office/drawing/2014/main" val="10002"/>
                  </a:ext>
                </a:extLst>
              </a:tr>
              <a:tr h="253183">
                <a:tc>
                  <a:txBody>
                    <a:bodyPr/>
                    <a:lstStyle/>
                    <a:p>
                      <a:pPr marL="285750" indent="-285750" algn="l" fontAlgn="b">
                        <a:buFont typeface="Arial" panose="020B0604020202020204" pitchFamily="34" charset="0"/>
                        <a:buChar char="•"/>
                      </a:pPr>
                      <a:r>
                        <a:rPr lang="en-US" sz="1600" u="none" strike="noStrike" dirty="0">
                          <a:effectLst/>
                        </a:rPr>
                        <a:t>Sales and related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a:effectLst/>
                        </a:rPr>
                        <a:t>9.1</a:t>
                      </a:r>
                      <a:endParaRPr lang="en-US" sz="1600" b="0" i="0" u="none" strike="noStrike">
                        <a:solidFill>
                          <a:srgbClr val="000000"/>
                        </a:solidFill>
                        <a:effectLst/>
                        <a:latin typeface="Calibri"/>
                      </a:endParaRPr>
                    </a:p>
                  </a:txBody>
                  <a:tcPr marL="9343" marR="9343" marT="9343" marB="0" anchor="b"/>
                </a:tc>
                <a:extLst>
                  <a:ext uri="{0D108BD9-81ED-4DB2-BD59-A6C34878D82A}">
                    <a16:rowId xmlns:a16="http://schemas.microsoft.com/office/drawing/2014/main" val="10003"/>
                  </a:ext>
                </a:extLst>
              </a:tr>
              <a:tr h="497023">
                <a:tc>
                  <a:txBody>
                    <a:bodyPr/>
                    <a:lstStyle/>
                    <a:p>
                      <a:pPr marL="285750" indent="-285750" algn="l" fontAlgn="b">
                        <a:buFont typeface="Arial" panose="020B0604020202020204" pitchFamily="34" charset="0"/>
                        <a:buChar char="•"/>
                      </a:pPr>
                      <a:r>
                        <a:rPr lang="en-US" sz="1600" u="none" strike="noStrike" dirty="0">
                          <a:effectLst/>
                        </a:rPr>
                        <a:t>Education, training, and library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a:effectLst/>
                        </a:rPr>
                        <a:t>7.3</a:t>
                      </a:r>
                      <a:endParaRPr lang="en-US" sz="1600" b="0" i="0" u="none" strike="noStrike">
                        <a:solidFill>
                          <a:srgbClr val="000000"/>
                        </a:solidFill>
                        <a:effectLst/>
                        <a:latin typeface="Calibri"/>
                      </a:endParaRPr>
                    </a:p>
                  </a:txBody>
                  <a:tcPr marL="9343" marR="9343" marT="9343" marB="0" anchor="b"/>
                </a:tc>
                <a:extLst>
                  <a:ext uri="{0D108BD9-81ED-4DB2-BD59-A6C34878D82A}">
                    <a16:rowId xmlns:a16="http://schemas.microsoft.com/office/drawing/2014/main" val="10004"/>
                  </a:ext>
                </a:extLst>
              </a:tr>
              <a:tr h="497023">
                <a:tc>
                  <a:txBody>
                    <a:bodyPr/>
                    <a:lstStyle/>
                    <a:p>
                      <a:pPr marL="285750" indent="-285750" algn="l" fontAlgn="b">
                        <a:buFont typeface="Arial" panose="020B0604020202020204" pitchFamily="34" charset="0"/>
                        <a:buChar char="•"/>
                      </a:pPr>
                      <a:r>
                        <a:rPr lang="en-US" sz="1600" u="none" strike="noStrike" dirty="0">
                          <a:effectLst/>
                        </a:rPr>
                        <a:t>Business and financial operations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a:effectLst/>
                        </a:rPr>
                        <a:t>6.4</a:t>
                      </a:r>
                      <a:endParaRPr lang="en-US" sz="1600" b="0" i="0" u="none" strike="noStrike">
                        <a:solidFill>
                          <a:srgbClr val="000000"/>
                        </a:solidFill>
                        <a:effectLst/>
                        <a:latin typeface="Calibri"/>
                      </a:endParaRPr>
                    </a:p>
                  </a:txBody>
                  <a:tcPr marL="9343" marR="9343" marT="9343" marB="0" anchor="b"/>
                </a:tc>
                <a:extLst>
                  <a:ext uri="{0D108BD9-81ED-4DB2-BD59-A6C34878D82A}">
                    <a16:rowId xmlns:a16="http://schemas.microsoft.com/office/drawing/2014/main" val="10005"/>
                  </a:ext>
                </a:extLst>
              </a:tr>
              <a:tr h="497023">
                <a:tc>
                  <a:txBody>
                    <a:bodyPr/>
                    <a:lstStyle/>
                    <a:p>
                      <a:pPr marL="285750" indent="-285750" algn="l" fontAlgn="b">
                        <a:buFont typeface="Arial" panose="020B0604020202020204" pitchFamily="34" charset="0"/>
                        <a:buChar char="•"/>
                      </a:pPr>
                      <a:r>
                        <a:rPr lang="en-US" sz="1600" u="none" strike="noStrike" dirty="0">
                          <a:effectLst/>
                        </a:rPr>
                        <a:t>Healthcare practitioner and technical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a:effectLst/>
                        </a:rPr>
                        <a:t>5.9</a:t>
                      </a:r>
                      <a:endParaRPr lang="en-US" sz="1600" b="0" i="0" u="none" strike="noStrike">
                        <a:solidFill>
                          <a:srgbClr val="000000"/>
                        </a:solidFill>
                        <a:effectLst/>
                        <a:latin typeface="Calibri"/>
                      </a:endParaRPr>
                    </a:p>
                  </a:txBody>
                  <a:tcPr marL="9343" marR="9343" marT="9343" marB="0" anchor="b"/>
                </a:tc>
                <a:extLst>
                  <a:ext uri="{0D108BD9-81ED-4DB2-BD59-A6C34878D82A}">
                    <a16:rowId xmlns:a16="http://schemas.microsoft.com/office/drawing/2014/main" val="10006"/>
                  </a:ext>
                </a:extLst>
              </a:tr>
              <a:tr h="497023">
                <a:tc>
                  <a:txBody>
                    <a:bodyPr/>
                    <a:lstStyle/>
                    <a:p>
                      <a:pPr marL="285750" indent="-285750" algn="l" fontAlgn="b">
                        <a:buFont typeface="Arial" panose="020B0604020202020204" pitchFamily="34" charset="0"/>
                        <a:buChar char="•"/>
                      </a:pPr>
                      <a:r>
                        <a:rPr lang="en-US" sz="1600" u="none" strike="noStrike" dirty="0">
                          <a:effectLst/>
                        </a:rPr>
                        <a:t>Food preparation and serving related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a:effectLst/>
                        </a:rPr>
                        <a:t>5.4</a:t>
                      </a:r>
                      <a:endParaRPr lang="en-US" sz="1600" b="0" i="0" u="none" strike="noStrike">
                        <a:solidFill>
                          <a:srgbClr val="000000"/>
                        </a:solidFill>
                        <a:effectLst/>
                        <a:latin typeface="Calibri"/>
                      </a:endParaRPr>
                    </a:p>
                  </a:txBody>
                  <a:tcPr marL="9343" marR="9343" marT="9343" marB="0" anchor="b"/>
                </a:tc>
                <a:extLst>
                  <a:ext uri="{0D108BD9-81ED-4DB2-BD59-A6C34878D82A}">
                    <a16:rowId xmlns:a16="http://schemas.microsoft.com/office/drawing/2014/main" val="10007"/>
                  </a:ext>
                </a:extLst>
              </a:tr>
              <a:tr h="497023">
                <a:tc>
                  <a:txBody>
                    <a:bodyPr/>
                    <a:lstStyle/>
                    <a:p>
                      <a:pPr marL="285750" indent="-285750" algn="l" fontAlgn="b">
                        <a:buFont typeface="Arial" panose="020B0604020202020204" pitchFamily="34" charset="0"/>
                        <a:buChar char="•"/>
                      </a:pPr>
                      <a:r>
                        <a:rPr lang="en-US" sz="1600" u="none" strike="noStrike" dirty="0">
                          <a:effectLst/>
                        </a:rPr>
                        <a:t>Construction and extraction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a:effectLst/>
                        </a:rPr>
                        <a:t>4.5</a:t>
                      </a:r>
                      <a:endParaRPr lang="en-US" sz="1600" b="0" i="0" u="none" strike="noStrike">
                        <a:solidFill>
                          <a:srgbClr val="000000"/>
                        </a:solidFill>
                        <a:effectLst/>
                        <a:latin typeface="Calibri"/>
                      </a:endParaRPr>
                    </a:p>
                  </a:txBody>
                  <a:tcPr marL="9343" marR="9343" marT="9343" marB="0" anchor="b"/>
                </a:tc>
                <a:extLst>
                  <a:ext uri="{0D108BD9-81ED-4DB2-BD59-A6C34878D82A}">
                    <a16:rowId xmlns:a16="http://schemas.microsoft.com/office/drawing/2014/main" val="10008"/>
                  </a:ext>
                </a:extLst>
              </a:tr>
              <a:tr h="497023">
                <a:tc>
                  <a:txBody>
                    <a:bodyPr/>
                    <a:lstStyle/>
                    <a:p>
                      <a:pPr marL="285750" indent="-285750" algn="l" fontAlgn="b">
                        <a:buFont typeface="Arial" panose="020B0604020202020204" pitchFamily="34" charset="0"/>
                        <a:buChar char="•"/>
                      </a:pPr>
                      <a:r>
                        <a:rPr lang="en-US" sz="1600" u="none" strike="noStrike" dirty="0">
                          <a:effectLst/>
                        </a:rPr>
                        <a:t>Personal care and service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4.3</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09"/>
                  </a:ext>
                </a:extLst>
              </a:tr>
              <a:tr h="497023">
                <a:tc>
                  <a:txBody>
                    <a:bodyPr/>
                    <a:lstStyle/>
                    <a:p>
                      <a:pPr marL="285750" indent="-285750" algn="l" fontAlgn="b">
                        <a:buFont typeface="Arial" panose="020B0604020202020204" pitchFamily="34" charset="0"/>
                        <a:buChar char="•"/>
                      </a:pPr>
                      <a:r>
                        <a:rPr lang="en-US" sz="1600" u="none" strike="noStrike" dirty="0">
                          <a:effectLst/>
                        </a:rPr>
                        <a:t>Transportation and material moving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4.1</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10"/>
                  </a:ext>
                </a:extLst>
              </a:tr>
              <a:tr h="497023">
                <a:tc>
                  <a:txBody>
                    <a:bodyPr/>
                    <a:lstStyle/>
                    <a:p>
                      <a:pPr marL="285750" indent="-285750" algn="l" fontAlgn="b">
                        <a:buFont typeface="Arial" panose="020B0604020202020204" pitchFamily="34" charset="0"/>
                        <a:buChar char="•"/>
                      </a:pPr>
                      <a:r>
                        <a:rPr lang="en-US" sz="1600" u="none" strike="noStrike" dirty="0">
                          <a:effectLst/>
                        </a:rPr>
                        <a:t>Computer and mathematical science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4.1</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11"/>
                  </a:ext>
                </a:extLst>
              </a:tr>
            </a:tbl>
          </a:graphicData>
        </a:graphic>
      </p:graphicFrame>
      <p:graphicFrame>
        <p:nvGraphicFramePr>
          <p:cNvPr id="7" name="Content Placeholder 5" title="Occupations"/>
          <p:cNvGraphicFramePr>
            <a:graphicFrameLocks noGrp="1"/>
          </p:cNvGraphicFramePr>
          <p:nvPr>
            <p:ph idx="1"/>
            <p:extLst>
              <p:ext uri="{D42A27DB-BD31-4B8C-83A1-F6EECF244321}">
                <p14:modId xmlns:p14="http://schemas.microsoft.com/office/powerpoint/2010/main" val="3882193484"/>
              </p:ext>
            </p:extLst>
          </p:nvPr>
        </p:nvGraphicFramePr>
        <p:xfrm>
          <a:off x="6324600" y="1600200"/>
          <a:ext cx="4191000" cy="4745076"/>
        </p:xfrm>
        <a:graphic>
          <a:graphicData uri="http://schemas.openxmlformats.org/drawingml/2006/table">
            <a:tbl>
              <a:tblPr firstRow="1">
                <a:tableStyleId>{5C22544A-7EE6-4342-B048-85BDC9FD1C3A}</a:tableStyleId>
              </a:tblPr>
              <a:tblGrid>
                <a:gridCol w="36576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253183">
                <a:tc>
                  <a:txBody>
                    <a:bodyPr/>
                    <a:lstStyle/>
                    <a:p>
                      <a:pPr marL="0" indent="0" algn="l" fontAlgn="b">
                        <a:buFont typeface="Arial" panose="020B0604020202020204" pitchFamily="34" charset="0"/>
                        <a:buNone/>
                      </a:pPr>
                      <a:r>
                        <a:rPr lang="en-US" sz="1600" b="0" i="0" u="none" strike="noStrike" dirty="0">
                          <a:solidFill>
                            <a:srgbClr val="000000"/>
                          </a:solidFill>
                          <a:effectLst/>
                          <a:latin typeface="Calibri"/>
                        </a:rPr>
                        <a:t>Occupation</a:t>
                      </a:r>
                    </a:p>
                  </a:txBody>
                  <a:tcPr marL="9343" marR="9343" marT="934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600" b="0" i="0" u="none" strike="noStrike" dirty="0">
                          <a:solidFill>
                            <a:srgbClr val="000000"/>
                          </a:solidFill>
                          <a:effectLst/>
                          <a:latin typeface="Calibri"/>
                        </a:rPr>
                        <a:t>%</a:t>
                      </a:r>
                    </a:p>
                  </a:txBody>
                  <a:tcPr marL="9343" marR="9343" marT="9343" marB="0" anchor="b">
                    <a:lnL w="12700" cmpd="sng">
                      <a:noFill/>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7023">
                <a:tc>
                  <a:txBody>
                    <a:bodyPr/>
                    <a:lstStyle/>
                    <a:p>
                      <a:pPr marL="285750" indent="-285750" algn="l" fontAlgn="b">
                        <a:buFont typeface="Arial" panose="020B0604020202020204" pitchFamily="34" charset="0"/>
                        <a:buChar char="•"/>
                      </a:pPr>
                      <a:r>
                        <a:rPr lang="en-US" sz="1600" u="none" strike="noStrike" dirty="0">
                          <a:effectLst/>
                        </a:rPr>
                        <a:t>Building and grounds cleaning and maintenance occupations</a:t>
                      </a:r>
                      <a:endParaRPr lang="en-US" sz="1600" b="0" i="0" u="none" strike="noStrike" dirty="0">
                        <a:solidFill>
                          <a:srgbClr val="000000"/>
                        </a:solidFill>
                        <a:effectLst/>
                        <a:latin typeface="Calibri"/>
                      </a:endParaRPr>
                    </a:p>
                  </a:txBody>
                  <a:tcPr marL="9343" marR="9343" marT="9343"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3.8</a:t>
                      </a:r>
                      <a:endParaRPr lang="en-US" sz="1600" b="0" i="0" u="none" strike="noStrike" dirty="0">
                        <a:solidFill>
                          <a:srgbClr val="000000"/>
                        </a:solidFill>
                        <a:effectLst/>
                        <a:latin typeface="Calibri"/>
                      </a:endParaRPr>
                    </a:p>
                  </a:txBody>
                  <a:tcPr marL="9343" marR="9343" marT="9343"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53183">
                <a:tc>
                  <a:txBody>
                    <a:bodyPr/>
                    <a:lstStyle/>
                    <a:p>
                      <a:pPr marL="285750" indent="-285750" algn="l" fontAlgn="b">
                        <a:buFont typeface="Arial" panose="020B0604020202020204" pitchFamily="34" charset="0"/>
                        <a:buChar char="•"/>
                      </a:pPr>
                      <a:r>
                        <a:rPr lang="en-US" sz="1600" u="none" strike="noStrike" dirty="0">
                          <a:effectLst/>
                        </a:rPr>
                        <a:t>Healthcare support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a:effectLst/>
                        </a:rPr>
                        <a:t>3.0</a:t>
                      </a:r>
                      <a:endParaRPr lang="en-US" sz="1600" b="0" i="0" u="none" strike="noStrike">
                        <a:solidFill>
                          <a:srgbClr val="000000"/>
                        </a:solidFill>
                        <a:effectLst/>
                        <a:latin typeface="Calibri"/>
                      </a:endParaRPr>
                    </a:p>
                  </a:txBody>
                  <a:tcPr marL="9343" marR="9343" marT="9343" marB="0" anchor="b"/>
                </a:tc>
                <a:extLst>
                  <a:ext uri="{0D108BD9-81ED-4DB2-BD59-A6C34878D82A}">
                    <a16:rowId xmlns:a16="http://schemas.microsoft.com/office/drawing/2014/main" val="10002"/>
                  </a:ext>
                </a:extLst>
              </a:tr>
              <a:tr h="497023">
                <a:tc>
                  <a:txBody>
                    <a:bodyPr/>
                    <a:lstStyle/>
                    <a:p>
                      <a:pPr marL="285750" indent="-285750" algn="l" fontAlgn="b">
                        <a:buFont typeface="Arial" panose="020B0604020202020204" pitchFamily="34" charset="0"/>
                        <a:buChar char="•"/>
                      </a:pPr>
                      <a:r>
                        <a:rPr lang="en-US" sz="1600" u="none" strike="noStrike" dirty="0">
                          <a:effectLst/>
                        </a:rPr>
                        <a:t>Arts, design, entertainment, sports, and media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2.7</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03"/>
                  </a:ext>
                </a:extLst>
              </a:tr>
              <a:tr h="497023">
                <a:tc>
                  <a:txBody>
                    <a:bodyPr/>
                    <a:lstStyle/>
                    <a:p>
                      <a:pPr marL="285750" indent="-285750" algn="l" fontAlgn="b">
                        <a:buFont typeface="Arial" panose="020B0604020202020204" pitchFamily="34" charset="0"/>
                        <a:buChar char="•"/>
                      </a:pPr>
                      <a:r>
                        <a:rPr lang="en-US" sz="1600" u="none" strike="noStrike" dirty="0">
                          <a:effectLst/>
                        </a:rPr>
                        <a:t>Installation, maintenance, and repair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2.3</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04"/>
                  </a:ext>
                </a:extLst>
              </a:tr>
              <a:tr h="497023">
                <a:tc>
                  <a:txBody>
                    <a:bodyPr/>
                    <a:lstStyle/>
                    <a:p>
                      <a:pPr marL="285750" indent="-285750" algn="l" fontAlgn="b">
                        <a:buFont typeface="Arial" panose="020B0604020202020204" pitchFamily="34" charset="0"/>
                        <a:buChar char="•"/>
                      </a:pPr>
                      <a:r>
                        <a:rPr lang="en-US" sz="1600" u="none" strike="noStrike" dirty="0">
                          <a:effectLst/>
                        </a:rPr>
                        <a:t>Community and social service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2.2</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05"/>
                  </a:ext>
                </a:extLst>
              </a:tr>
              <a:tr h="497023">
                <a:tc>
                  <a:txBody>
                    <a:bodyPr/>
                    <a:lstStyle/>
                    <a:p>
                      <a:pPr marL="285750" indent="-285750" algn="l" fontAlgn="b">
                        <a:buFont typeface="Arial" panose="020B0604020202020204" pitchFamily="34" charset="0"/>
                        <a:buChar char="•"/>
                      </a:pPr>
                      <a:r>
                        <a:rPr lang="en-US" sz="1600" u="none" strike="noStrike" dirty="0">
                          <a:effectLst/>
                        </a:rPr>
                        <a:t>Architecture and engineering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2.1</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06"/>
                  </a:ext>
                </a:extLst>
              </a:tr>
              <a:tr h="497023">
                <a:tc>
                  <a:txBody>
                    <a:bodyPr/>
                    <a:lstStyle/>
                    <a:p>
                      <a:pPr marL="285750" indent="-285750" algn="l" fontAlgn="b">
                        <a:buFont typeface="Arial" panose="020B0604020202020204" pitchFamily="34" charset="0"/>
                        <a:buChar char="•"/>
                      </a:pPr>
                      <a:r>
                        <a:rPr lang="en-US" sz="1600" u="none" strike="noStrike" dirty="0">
                          <a:effectLst/>
                        </a:rPr>
                        <a:t>Life, physical, and social service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2.0</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07"/>
                  </a:ext>
                </a:extLst>
              </a:tr>
              <a:tr h="253183">
                <a:tc>
                  <a:txBody>
                    <a:bodyPr/>
                    <a:lstStyle/>
                    <a:p>
                      <a:pPr marL="285750" indent="-285750" algn="l" fontAlgn="b">
                        <a:buFont typeface="Arial" panose="020B0604020202020204" pitchFamily="34" charset="0"/>
                        <a:buChar char="•"/>
                      </a:pPr>
                      <a:r>
                        <a:rPr lang="en-US" sz="1600" u="none" strike="noStrike" dirty="0">
                          <a:effectLst/>
                        </a:rPr>
                        <a:t>Protective service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1.8</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08"/>
                  </a:ext>
                </a:extLst>
              </a:tr>
              <a:tr h="253183">
                <a:tc>
                  <a:txBody>
                    <a:bodyPr/>
                    <a:lstStyle/>
                    <a:p>
                      <a:pPr marL="285750" indent="-285750" algn="l" fontAlgn="b">
                        <a:buFont typeface="Arial" panose="020B0604020202020204" pitchFamily="34" charset="0"/>
                        <a:buChar char="•"/>
                      </a:pPr>
                      <a:r>
                        <a:rPr lang="en-US" sz="1600" u="none" strike="noStrike" dirty="0">
                          <a:effectLst/>
                        </a:rPr>
                        <a:t>Legal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1.7</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09"/>
                  </a:ext>
                </a:extLst>
              </a:tr>
              <a:tr h="497023">
                <a:tc>
                  <a:txBody>
                    <a:bodyPr/>
                    <a:lstStyle/>
                    <a:p>
                      <a:pPr marL="285750" indent="-285750" algn="l" fontAlgn="b">
                        <a:buFont typeface="Arial" panose="020B0604020202020204" pitchFamily="34" charset="0"/>
                        <a:buChar char="•"/>
                      </a:pPr>
                      <a:r>
                        <a:rPr lang="en-US" sz="1600" u="none" strike="noStrike" dirty="0">
                          <a:effectLst/>
                        </a:rPr>
                        <a:t>Farming, fishing, and forestry occupations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0.2</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10"/>
                  </a:ext>
                </a:extLst>
              </a:tr>
              <a:tr h="253183">
                <a:tc>
                  <a:txBody>
                    <a:bodyPr/>
                    <a:lstStyle/>
                    <a:p>
                      <a:pPr marL="285750" indent="-285750" algn="l" fontAlgn="b">
                        <a:buFont typeface="Arial" panose="020B0604020202020204" pitchFamily="34" charset="0"/>
                        <a:buChar char="•"/>
                      </a:pPr>
                      <a:r>
                        <a:rPr lang="en-US" sz="1600" u="none" strike="noStrike" dirty="0">
                          <a:effectLst/>
                        </a:rPr>
                        <a:t>Armed Forces</a:t>
                      </a:r>
                      <a:endParaRPr lang="en-US" sz="1600" b="0" i="0" u="none" strike="noStrike" dirty="0">
                        <a:solidFill>
                          <a:srgbClr val="000000"/>
                        </a:solidFill>
                        <a:effectLst/>
                        <a:latin typeface="Calibri"/>
                      </a:endParaRPr>
                    </a:p>
                  </a:txBody>
                  <a:tcPr marL="9343" marR="9343" marT="9343" marB="0" anchor="b"/>
                </a:tc>
                <a:tc>
                  <a:txBody>
                    <a:bodyPr/>
                    <a:lstStyle/>
                    <a:p>
                      <a:pPr algn="r" fontAlgn="b"/>
                      <a:r>
                        <a:rPr lang="en-US" sz="1600" u="none" strike="noStrike" dirty="0">
                          <a:effectLst/>
                        </a:rPr>
                        <a:t>0.0</a:t>
                      </a:r>
                      <a:endParaRPr lang="en-US" sz="1600" b="0" i="0" u="none" strike="noStrike" dirty="0">
                        <a:solidFill>
                          <a:srgbClr val="000000"/>
                        </a:solidFill>
                        <a:effectLst/>
                        <a:latin typeface="Calibri"/>
                      </a:endParaRPr>
                    </a:p>
                  </a:txBody>
                  <a:tcPr marL="9343" marR="9343" marT="9343" marB="0" anchor="b"/>
                </a:tc>
                <a:extLst>
                  <a:ext uri="{0D108BD9-81ED-4DB2-BD59-A6C34878D82A}">
                    <a16:rowId xmlns:a16="http://schemas.microsoft.com/office/drawing/2014/main" val="10011"/>
                  </a:ext>
                </a:extLst>
              </a:tr>
            </a:tbl>
          </a:graphicData>
        </a:graphic>
      </p:graphicFrame>
      <p:sp>
        <p:nvSpPr>
          <p:cNvPr id="5" name="Slide Number Placeholder 4"/>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17</a:t>
            </a:r>
          </a:p>
        </p:txBody>
      </p:sp>
    </p:spTree>
    <p:extLst>
      <p:ext uri="{BB962C8B-B14F-4D97-AF65-F5344CB8AC3E}">
        <p14:creationId xmlns:p14="http://schemas.microsoft.com/office/powerpoint/2010/main" val="1976581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Implementing updated reference list in MAVEN</a:t>
            </a:r>
          </a:p>
        </p:txBody>
      </p:sp>
      <p:sp>
        <p:nvSpPr>
          <p:cNvPr id="3" name="Content Placeholder 2"/>
          <p:cNvSpPr>
            <a:spLocks noGrp="1"/>
          </p:cNvSpPr>
          <p:nvPr>
            <p:ph idx="1"/>
          </p:nvPr>
        </p:nvSpPr>
        <p:spPr>
          <a:xfrm>
            <a:off x="1676400" y="1752600"/>
            <a:ext cx="8839200" cy="4876800"/>
          </a:xfrm>
        </p:spPr>
        <p:txBody>
          <a:bodyPr/>
          <a:lstStyle/>
          <a:p>
            <a:pPr>
              <a:buClr>
                <a:srgbClr val="FFC000"/>
              </a:buClr>
              <a:buSzPct val="115000"/>
              <a:buFont typeface="Wingdings" panose="05000000000000000000" pitchFamily="2" charset="2"/>
              <a:buChar char="§"/>
            </a:pPr>
            <a:r>
              <a:rPr lang="en-US" dirty="0"/>
              <a:t>May 2014 – updated occupation reference list  for the new Foodborne Illness Complaint model</a:t>
            </a:r>
          </a:p>
          <a:p>
            <a:pPr>
              <a:buClr>
                <a:srgbClr val="FFC000"/>
              </a:buClr>
              <a:buSzPct val="115000"/>
              <a:buFont typeface="Wingdings" panose="05000000000000000000" pitchFamily="2" charset="2"/>
              <a:buChar char="§"/>
            </a:pPr>
            <a:r>
              <a:rPr lang="en-US" dirty="0"/>
              <a:t>March 2015 – updated reference list for MAVEN core product to apply to all models and disease product codes</a:t>
            </a:r>
          </a:p>
        </p:txBody>
      </p:sp>
      <p:sp>
        <p:nvSpPr>
          <p:cNvPr id="6" name="Slide Number Placeholder 5"/>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18</a:t>
            </a:r>
          </a:p>
        </p:txBody>
      </p:sp>
    </p:spTree>
    <p:extLst>
      <p:ext uri="{BB962C8B-B14F-4D97-AF65-F5344CB8AC3E}">
        <p14:creationId xmlns:p14="http://schemas.microsoft.com/office/powerpoint/2010/main" val="158017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1" y="228600"/>
            <a:ext cx="8229600" cy="1143000"/>
          </a:xfrm>
        </p:spPr>
        <p:txBody>
          <a:bodyPr/>
          <a:lstStyle/>
          <a:p>
            <a:r>
              <a:rPr lang="en-US" b="1" dirty="0">
                <a:solidFill>
                  <a:schemeClr val="bg1"/>
                </a:solidFill>
              </a:rPr>
              <a:t>Standard Occupational Classification (SOC)</a:t>
            </a:r>
          </a:p>
        </p:txBody>
      </p:sp>
      <p:pic>
        <p:nvPicPr>
          <p:cNvPr id="9218" name="Picture 2" title="SOC List and Reference List (MA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72556"/>
            <a:ext cx="9220200" cy="2302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23956" y="2030965"/>
            <a:ext cx="2380780" cy="769441"/>
          </a:xfrm>
          <a:prstGeom prst="rect">
            <a:avLst/>
          </a:prstGeom>
          <a:noFill/>
        </p:spPr>
        <p:txBody>
          <a:bodyPr wrap="none" lIns="91440" tIns="45720" rIns="91440" bIns="45720">
            <a:spAutoFit/>
          </a:bodyPr>
          <a:lstStyle/>
          <a:p>
            <a:pPr algn="ctr" defTabSz="914377" fontAlgn="base">
              <a:spcBef>
                <a:spcPct val="0"/>
              </a:spcBef>
              <a:spcAft>
                <a:spcPct val="0"/>
              </a:spcAft>
            </a:pPr>
            <a:r>
              <a:rPr lang="en-US" sz="44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charset="0"/>
              </a:rPr>
              <a:t>SOC list</a:t>
            </a:r>
          </a:p>
        </p:txBody>
      </p:sp>
      <p:sp>
        <p:nvSpPr>
          <p:cNvPr id="10" name="Rectangle 9"/>
          <p:cNvSpPr/>
          <p:nvPr/>
        </p:nvSpPr>
        <p:spPr>
          <a:xfrm>
            <a:off x="6896117" y="2026158"/>
            <a:ext cx="3715889" cy="1446550"/>
          </a:xfrm>
          <a:prstGeom prst="rect">
            <a:avLst/>
          </a:prstGeom>
          <a:noFill/>
        </p:spPr>
        <p:txBody>
          <a:bodyPr wrap="none" lIns="91440" tIns="45720" rIns="91440" bIns="45720">
            <a:spAutoFit/>
          </a:bodyPr>
          <a:lstStyle/>
          <a:p>
            <a:pPr algn="ctr" defTabSz="914377" fontAlgn="base">
              <a:spcBef>
                <a:spcPct val="0"/>
              </a:spcBef>
              <a:spcAft>
                <a:spcPct val="0"/>
              </a:spcAft>
            </a:pPr>
            <a:r>
              <a:rPr lang="en-US" sz="44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charset="0"/>
              </a:rPr>
              <a:t>Reference</a:t>
            </a:r>
          </a:p>
          <a:p>
            <a:pPr algn="ctr" defTabSz="914377" fontAlgn="base">
              <a:spcBef>
                <a:spcPct val="0"/>
              </a:spcBef>
              <a:spcAft>
                <a:spcPct val="0"/>
              </a:spcAft>
            </a:pPr>
            <a:r>
              <a:rPr lang="en-US" sz="44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charset="0"/>
              </a:rPr>
              <a:t>List (MAVEN)</a:t>
            </a:r>
          </a:p>
        </p:txBody>
      </p:sp>
      <p:sp>
        <p:nvSpPr>
          <p:cNvPr id="5" name="Slide Number Placeholder 4"/>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19</a:t>
            </a:r>
          </a:p>
        </p:txBody>
      </p:sp>
    </p:spTree>
    <p:extLst>
      <p:ext uri="{BB962C8B-B14F-4D97-AF65-F5344CB8AC3E}">
        <p14:creationId xmlns:p14="http://schemas.microsoft.com/office/powerpoint/2010/main" val="176133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418192"/>
            <a:ext cx="10972800" cy="1143000"/>
          </a:xfrm>
        </p:spPr>
        <p:txBody>
          <a:bodyPr anchor="t"/>
          <a:lstStyle/>
          <a:p>
            <a:r>
              <a:rPr lang="en-US" sz="3200" dirty="0"/>
              <a:t>Agenda</a:t>
            </a:r>
          </a:p>
        </p:txBody>
      </p:sp>
      <p:sp>
        <p:nvSpPr>
          <p:cNvPr id="3" name="Content Placeholder 2"/>
          <p:cNvSpPr>
            <a:spLocks noGrp="1"/>
          </p:cNvSpPr>
          <p:nvPr>
            <p:ph type="body" sz="quarter" idx="10"/>
          </p:nvPr>
        </p:nvSpPr>
        <p:spPr>
          <a:xfrm>
            <a:off x="609601" y="1041354"/>
            <a:ext cx="8021052" cy="4984751"/>
          </a:xfrm>
        </p:spPr>
        <p:txBody>
          <a:bodyPr/>
          <a:lstStyle/>
          <a:p>
            <a:pPr>
              <a:spcAft>
                <a:spcPts val="1200"/>
              </a:spcAft>
            </a:pPr>
            <a:r>
              <a:rPr lang="en-US" dirty="0"/>
              <a:t>Welcome </a:t>
            </a:r>
          </a:p>
          <a:p>
            <a:pPr>
              <a:spcAft>
                <a:spcPts val="1200"/>
              </a:spcAft>
            </a:pPr>
            <a:r>
              <a:rPr lang="en-US" dirty="0"/>
              <a:t>Presentation of New Industry and Occupation Message Mapping Guide Template </a:t>
            </a:r>
          </a:p>
          <a:p>
            <a:pPr>
              <a:spcAft>
                <a:spcPts val="1200"/>
              </a:spcAft>
            </a:pPr>
            <a:r>
              <a:rPr lang="en-US" dirty="0"/>
              <a:t>Demonstration of NIOSH Industry and Occupation Computerized Coding System (NIOCCS) Tool</a:t>
            </a:r>
          </a:p>
          <a:p>
            <a:pPr>
              <a:spcAft>
                <a:spcPts val="1200"/>
              </a:spcAft>
            </a:pPr>
            <a:r>
              <a:rPr lang="en-US" dirty="0"/>
              <a:t>State’s Perspective on Collecting Industry and Occupation Data </a:t>
            </a:r>
            <a:endParaRPr lang="en-US" altLang="en-US" dirty="0"/>
          </a:p>
          <a:p>
            <a:pPr>
              <a:spcAft>
                <a:spcPts val="1200"/>
              </a:spcAft>
            </a:pPr>
            <a:r>
              <a:rPr lang="en-US" dirty="0"/>
              <a:t>Hot Topic: Unique Identifiers for Cases in Disease Notifications</a:t>
            </a:r>
          </a:p>
          <a:p>
            <a:pPr>
              <a:spcAft>
                <a:spcPts val="1200"/>
              </a:spcAft>
            </a:pPr>
            <a:r>
              <a:rPr lang="en-US" dirty="0"/>
              <a:t>General Questions and Answers</a:t>
            </a:r>
          </a:p>
          <a:p>
            <a:endParaRPr lang="en-US" sz="3071" dirty="0"/>
          </a:p>
        </p:txBody>
      </p:sp>
      <p:pic>
        <p:nvPicPr>
          <p:cNvPr id="4" name="Picture 3"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294" y="418193"/>
            <a:ext cx="2753820" cy="1899123"/>
          </a:xfrm>
          <a:prstGeom prst="rect">
            <a:avLst/>
          </a:prstGeom>
        </p:spPr>
      </p:pic>
    </p:spTree>
    <p:extLst>
      <p:ext uri="{BB962C8B-B14F-4D97-AF65-F5344CB8AC3E}">
        <p14:creationId xmlns:p14="http://schemas.microsoft.com/office/powerpoint/2010/main" val="13325575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chemeClr val="bg1"/>
                </a:solidFill>
              </a:rPr>
              <a:t>Foodhandler</a:t>
            </a:r>
            <a:r>
              <a:rPr lang="en-US" b="1" dirty="0">
                <a:solidFill>
                  <a:schemeClr val="bg1"/>
                </a:solidFill>
              </a:rPr>
              <a:t> Changes</a:t>
            </a:r>
          </a:p>
        </p:txBody>
      </p:sp>
      <p:pic>
        <p:nvPicPr>
          <p:cNvPr id="6146" name="Picture 2" title="Original and Upd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2" y="2202261"/>
            <a:ext cx="8411389" cy="44359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61829" y="1278931"/>
            <a:ext cx="3839513" cy="923330"/>
          </a:xfrm>
          <a:prstGeom prst="rect">
            <a:avLst/>
          </a:prstGeom>
          <a:noFill/>
        </p:spPr>
        <p:txBody>
          <a:bodyPr wrap="none" lIns="91440" tIns="45720" rIns="91440" bIns="45720">
            <a:spAutoFit/>
          </a:bodyPr>
          <a:lstStyle/>
          <a:p>
            <a:pPr algn="ctr" defTabSz="914377" fontAlgn="base">
              <a:spcBef>
                <a:spcPct val="0"/>
              </a:spcBef>
              <a:spcAft>
                <a:spcPct val="0"/>
              </a:spcAft>
            </a:pPr>
            <a:r>
              <a:rPr lang="en-US" sz="54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charset="0"/>
              </a:rPr>
              <a:t>Original (1)</a:t>
            </a:r>
          </a:p>
        </p:txBody>
      </p:sp>
      <p:sp>
        <p:nvSpPr>
          <p:cNvPr id="9" name="Rectangle 8"/>
          <p:cNvSpPr/>
          <p:nvPr/>
        </p:nvSpPr>
        <p:spPr>
          <a:xfrm>
            <a:off x="5002524" y="3048000"/>
            <a:ext cx="4378122" cy="923330"/>
          </a:xfrm>
          <a:prstGeom prst="rect">
            <a:avLst/>
          </a:prstGeom>
          <a:noFill/>
        </p:spPr>
        <p:txBody>
          <a:bodyPr wrap="none" lIns="91440" tIns="45720" rIns="91440" bIns="45720">
            <a:spAutoFit/>
          </a:bodyPr>
          <a:lstStyle/>
          <a:p>
            <a:pPr algn="ctr" defTabSz="914377" fontAlgn="base">
              <a:spcBef>
                <a:spcPct val="0"/>
              </a:spcBef>
              <a:spcAft>
                <a:spcPct val="0"/>
              </a:spcAft>
            </a:pPr>
            <a:r>
              <a:rPr lang="en-US" sz="54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Arial" charset="0"/>
              </a:rPr>
              <a:t>Updated (10)</a:t>
            </a:r>
          </a:p>
        </p:txBody>
      </p:sp>
      <p:pic>
        <p:nvPicPr>
          <p:cNvPr id="6" name="Picture 3" title="Mav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0701" y="6511927"/>
            <a:ext cx="1257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20</a:t>
            </a:r>
          </a:p>
        </p:txBody>
      </p:sp>
    </p:spTree>
    <p:extLst>
      <p:ext uri="{BB962C8B-B14F-4D97-AF65-F5344CB8AC3E}">
        <p14:creationId xmlns:p14="http://schemas.microsoft.com/office/powerpoint/2010/main" val="233300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b="1" dirty="0">
                <a:solidFill>
                  <a:schemeClr val="bg1"/>
                </a:solidFill>
              </a:rPr>
              <a:t>Occupation Groups for </a:t>
            </a:r>
            <a:br>
              <a:rPr lang="en-US" altLang="en-US" b="1" dirty="0">
                <a:solidFill>
                  <a:schemeClr val="bg1"/>
                </a:solidFill>
              </a:rPr>
            </a:br>
            <a:r>
              <a:rPr lang="en-US" altLang="en-US" b="1" dirty="0">
                <a:solidFill>
                  <a:schemeClr val="bg1"/>
                </a:solidFill>
              </a:rPr>
              <a:t>Animal Related (MAVEN)</a:t>
            </a:r>
          </a:p>
        </p:txBody>
      </p:sp>
      <p:pic>
        <p:nvPicPr>
          <p:cNvPr id="10243" name="Picture 2" title="Occupational Groups for Animal Rel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1" y="2057401"/>
            <a:ext cx="9253539"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title="Mav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0701" y="6511927"/>
            <a:ext cx="1257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21</a:t>
            </a:r>
          </a:p>
        </p:txBody>
      </p:sp>
    </p:spTree>
    <p:extLst>
      <p:ext uri="{BB962C8B-B14F-4D97-AF65-F5344CB8AC3E}">
        <p14:creationId xmlns:p14="http://schemas.microsoft.com/office/powerpoint/2010/main" val="199738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Analysis</a:t>
            </a:r>
          </a:p>
        </p:txBody>
      </p:sp>
      <p:sp>
        <p:nvSpPr>
          <p:cNvPr id="5" name="Text Placeholder 4"/>
          <p:cNvSpPr>
            <a:spLocks noGrp="1"/>
          </p:cNvSpPr>
          <p:nvPr>
            <p:ph type="body" idx="1"/>
          </p:nvPr>
        </p:nvSpPr>
        <p:spPr/>
        <p:txBody>
          <a:bodyPr/>
          <a:lstStyle/>
          <a:p>
            <a:r>
              <a:rPr lang="en-US" dirty="0"/>
              <a:t>Occupation</a:t>
            </a:r>
          </a:p>
        </p:txBody>
      </p:sp>
      <p:sp>
        <p:nvSpPr>
          <p:cNvPr id="6" name="Slide Number Placeholder 5"/>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22</a:t>
            </a:r>
          </a:p>
        </p:txBody>
      </p:sp>
    </p:spTree>
    <p:extLst>
      <p:ext uri="{BB962C8B-B14F-4D97-AF65-F5344CB8AC3E}">
        <p14:creationId xmlns:p14="http://schemas.microsoft.com/office/powerpoint/2010/main" val="3402449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bwMode="auto">
          <a:xfrm>
            <a:off x="1660825" y="76200"/>
            <a:ext cx="88290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C99"/>
                </a:solidFill>
                <a:latin typeface="+mj-lt"/>
                <a:ea typeface="+mj-ea"/>
                <a:cs typeface="+mj-cs"/>
              </a:defRPr>
            </a:lvl1pPr>
            <a:lvl2pPr algn="ctr" rtl="0" fontAlgn="base">
              <a:spcBef>
                <a:spcPct val="0"/>
              </a:spcBef>
              <a:spcAft>
                <a:spcPct val="0"/>
              </a:spcAft>
              <a:defRPr sz="4400">
                <a:solidFill>
                  <a:srgbClr val="FFCC99"/>
                </a:solidFill>
                <a:latin typeface="Arial" charset="0"/>
              </a:defRPr>
            </a:lvl2pPr>
            <a:lvl3pPr algn="ctr" rtl="0" fontAlgn="base">
              <a:spcBef>
                <a:spcPct val="0"/>
              </a:spcBef>
              <a:spcAft>
                <a:spcPct val="0"/>
              </a:spcAft>
              <a:defRPr sz="4400">
                <a:solidFill>
                  <a:srgbClr val="FFCC99"/>
                </a:solidFill>
                <a:latin typeface="Arial" charset="0"/>
              </a:defRPr>
            </a:lvl3pPr>
            <a:lvl4pPr algn="ctr" rtl="0" fontAlgn="base">
              <a:spcBef>
                <a:spcPct val="0"/>
              </a:spcBef>
              <a:spcAft>
                <a:spcPct val="0"/>
              </a:spcAft>
              <a:defRPr sz="4400">
                <a:solidFill>
                  <a:srgbClr val="FFCC99"/>
                </a:solidFill>
                <a:latin typeface="Arial" charset="0"/>
              </a:defRPr>
            </a:lvl4pPr>
            <a:lvl5pPr algn="ctr" rtl="0" fontAlgn="base">
              <a:spcBef>
                <a:spcPct val="0"/>
              </a:spcBef>
              <a:spcAft>
                <a:spcPct val="0"/>
              </a:spcAft>
              <a:defRPr sz="4400">
                <a:solidFill>
                  <a:srgbClr val="FFCC99"/>
                </a:solidFill>
                <a:latin typeface="Arial" charset="0"/>
              </a:defRPr>
            </a:lvl5pPr>
            <a:lvl6pPr marL="457200" algn="ctr" rtl="0" fontAlgn="base">
              <a:spcBef>
                <a:spcPct val="0"/>
              </a:spcBef>
              <a:spcAft>
                <a:spcPct val="0"/>
              </a:spcAft>
              <a:defRPr sz="4400">
                <a:solidFill>
                  <a:srgbClr val="FFCC99"/>
                </a:solidFill>
                <a:latin typeface="Arial" charset="0"/>
              </a:defRPr>
            </a:lvl6pPr>
            <a:lvl7pPr marL="914400" algn="ctr" rtl="0" fontAlgn="base">
              <a:spcBef>
                <a:spcPct val="0"/>
              </a:spcBef>
              <a:spcAft>
                <a:spcPct val="0"/>
              </a:spcAft>
              <a:defRPr sz="4400">
                <a:solidFill>
                  <a:srgbClr val="FFCC99"/>
                </a:solidFill>
                <a:latin typeface="Arial" charset="0"/>
              </a:defRPr>
            </a:lvl7pPr>
            <a:lvl8pPr marL="1371600" algn="ctr" rtl="0" fontAlgn="base">
              <a:spcBef>
                <a:spcPct val="0"/>
              </a:spcBef>
              <a:spcAft>
                <a:spcPct val="0"/>
              </a:spcAft>
              <a:defRPr sz="4400">
                <a:solidFill>
                  <a:srgbClr val="FFCC99"/>
                </a:solidFill>
                <a:latin typeface="Arial" charset="0"/>
              </a:defRPr>
            </a:lvl8pPr>
            <a:lvl9pPr marL="1828800" algn="ctr" rtl="0" fontAlgn="base">
              <a:spcBef>
                <a:spcPct val="0"/>
              </a:spcBef>
              <a:spcAft>
                <a:spcPct val="0"/>
              </a:spcAft>
              <a:defRPr sz="4400">
                <a:solidFill>
                  <a:srgbClr val="FFCC99"/>
                </a:solidFill>
                <a:latin typeface="Arial" charset="0"/>
              </a:defRPr>
            </a:lvl9pPr>
          </a:lstStyle>
          <a:p>
            <a:pPr defTabSz="914377"/>
            <a:r>
              <a:rPr lang="en-US" sz="4000" b="1" kern="0" dirty="0">
                <a:solidFill>
                  <a:srgbClr val="FFFFFF"/>
                </a:solidFill>
                <a:latin typeface="Arial"/>
              </a:rPr>
              <a:t>Occupation Data Analysis</a:t>
            </a:r>
          </a:p>
          <a:p>
            <a:pPr defTabSz="914377"/>
            <a:r>
              <a:rPr lang="en-US" sz="1800" b="1" kern="0" dirty="0">
                <a:solidFill>
                  <a:srgbClr val="FFFFFF"/>
                </a:solidFill>
                <a:latin typeface="Arial"/>
              </a:rPr>
              <a:t>Enteric Cases </a:t>
            </a:r>
            <a:r>
              <a:rPr lang="en-US" sz="1800" b="1" dirty="0">
                <a:solidFill>
                  <a:srgbClr val="FFFFFF"/>
                </a:solidFill>
                <a:latin typeface="Arial"/>
              </a:rPr>
              <a:t>(April 2015-December 2016)</a:t>
            </a:r>
            <a:endParaRPr lang="en-US" sz="1800" b="1" kern="0" dirty="0">
              <a:solidFill>
                <a:srgbClr val="FFFFFF"/>
              </a:solidFill>
              <a:latin typeface="Arial"/>
            </a:endParaRPr>
          </a:p>
        </p:txBody>
      </p:sp>
      <p:grpSp>
        <p:nvGrpSpPr>
          <p:cNvPr id="2" name="Group 1" descr="There were 2,725 cases that did not have any text in the occupation field.&#10;We looked at the “occupation” field and “occupation – specify” and excluded non-working cases (3,008).  There were 1,224 cases of “occupation = other”; we looked at the “occupation – specify” field and found that of these, 40 were unemployed and 3 were retired.&#10;There were 188 cases that said “unknown” in the “occupation” field and 79 cases of “occupation – specify” that didn’t have any specific information to be able to use.&#10;That left 2,688 working cases with text to be coded – 1,507 were cases that had the occupation originally selected from the MDPH pick list and 1,181 were “occupation = other” that needed to be coded to the MDPH pick list and SOC.  NOTE: any cases that had the occupation originally selected from the MDPH pick list was automatically cross-walked to SOC.&#10;We ran NIOCCS and also manually coded cases to SOC.  There were 421 cases that could not be coded to SOC and could not be coded to the MDPH pick list.&#10;There were then 2,267 cases that could be analyzed.&#10;"/>
          <p:cNvGrpSpPr/>
          <p:nvPr/>
        </p:nvGrpSpPr>
        <p:grpSpPr>
          <a:xfrm>
            <a:off x="1523999" y="1505949"/>
            <a:ext cx="9011828" cy="5352054"/>
            <a:chOff x="1523999" y="1505949"/>
            <a:chExt cx="9011828" cy="5352054"/>
          </a:xfrm>
        </p:grpSpPr>
        <p:sp>
          <p:nvSpPr>
            <p:cNvPr id="4" name="Rounded Rectangle 3"/>
            <p:cNvSpPr/>
            <p:nvPr/>
          </p:nvSpPr>
          <p:spPr bwMode="auto">
            <a:xfrm>
              <a:off x="1660824" y="1505949"/>
              <a:ext cx="6111576" cy="6096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600" dirty="0">
                  <a:solidFill>
                    <a:srgbClr val="000000"/>
                  </a:solidFill>
                  <a:latin typeface="Arial" charset="0"/>
                </a:rPr>
                <a:t>Total enteric events from MAVEN (April 2015-December 2016)   N=8,688</a:t>
              </a:r>
            </a:p>
          </p:txBody>
        </p:sp>
        <p:sp>
          <p:nvSpPr>
            <p:cNvPr id="5" name="Rounded Rectangle 4"/>
            <p:cNvSpPr/>
            <p:nvPr/>
          </p:nvSpPr>
          <p:spPr bwMode="auto">
            <a:xfrm>
              <a:off x="1630381" y="2713565"/>
              <a:ext cx="4572000" cy="62865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600" dirty="0">
                  <a:solidFill>
                    <a:srgbClr val="000000"/>
                  </a:solidFill>
                  <a:latin typeface="Arial" charset="0"/>
                </a:rPr>
                <a:t>Occupation field completed</a:t>
              </a:r>
            </a:p>
            <a:p>
              <a:pPr algn="ctr" defTabSz="914377" fontAlgn="base">
                <a:spcBef>
                  <a:spcPct val="0"/>
                </a:spcBef>
                <a:spcAft>
                  <a:spcPct val="0"/>
                </a:spcAft>
              </a:pPr>
              <a:r>
                <a:rPr lang="en-US" sz="1600" dirty="0">
                  <a:solidFill>
                    <a:srgbClr val="000000"/>
                  </a:solidFill>
                  <a:latin typeface="Arial" charset="0"/>
                </a:rPr>
                <a:t>N=5,963 (69%) </a:t>
              </a:r>
            </a:p>
          </p:txBody>
        </p:sp>
        <p:sp>
          <p:nvSpPr>
            <p:cNvPr id="8" name="Rounded Rectangle 7"/>
            <p:cNvSpPr/>
            <p:nvPr/>
          </p:nvSpPr>
          <p:spPr bwMode="auto">
            <a:xfrm>
              <a:off x="8458200" y="2205808"/>
              <a:ext cx="2077627" cy="381000"/>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000000"/>
                  </a:solidFill>
                  <a:latin typeface="Arial" charset="0"/>
                </a:rPr>
                <a:t>Missing</a:t>
              </a:r>
            </a:p>
            <a:p>
              <a:pPr algn="ctr" defTabSz="914377" fontAlgn="base">
                <a:spcBef>
                  <a:spcPct val="0"/>
                </a:spcBef>
                <a:spcAft>
                  <a:spcPct val="0"/>
                </a:spcAft>
              </a:pPr>
              <a:r>
                <a:rPr lang="en-US" sz="1600" dirty="0">
                  <a:solidFill>
                    <a:srgbClr val="000000"/>
                  </a:solidFill>
                  <a:latin typeface="Arial" charset="0"/>
                </a:rPr>
                <a:t> </a:t>
              </a:r>
            </a:p>
            <a:p>
              <a:pPr algn="ctr" defTabSz="914377" fontAlgn="base">
                <a:spcBef>
                  <a:spcPct val="0"/>
                </a:spcBef>
                <a:spcAft>
                  <a:spcPct val="0"/>
                </a:spcAft>
              </a:pPr>
              <a:br>
                <a:rPr lang="en-US" dirty="0">
                  <a:solidFill>
                    <a:srgbClr val="000000"/>
                  </a:solidFill>
                  <a:latin typeface="Arial" charset="0"/>
                </a:rPr>
              </a:br>
              <a:endParaRPr lang="en-US" dirty="0">
                <a:solidFill>
                  <a:srgbClr val="000000"/>
                </a:solidFill>
                <a:latin typeface="Arial" charset="0"/>
              </a:endParaRPr>
            </a:p>
          </p:txBody>
        </p:sp>
        <p:sp>
          <p:nvSpPr>
            <p:cNvPr id="9" name="Rounded Rectangle 8"/>
            <p:cNvSpPr/>
            <p:nvPr/>
          </p:nvSpPr>
          <p:spPr bwMode="auto">
            <a:xfrm>
              <a:off x="1654885" y="5943602"/>
              <a:ext cx="4441115" cy="61912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600" dirty="0">
                  <a:solidFill>
                    <a:srgbClr val="000000"/>
                  </a:solidFill>
                  <a:latin typeface="Arial" charset="0"/>
                </a:rPr>
                <a:t>Enteric cases with occupation for analysis </a:t>
              </a:r>
            </a:p>
            <a:p>
              <a:pPr algn="ctr" defTabSz="914377" fontAlgn="base">
                <a:spcBef>
                  <a:spcPct val="0"/>
                </a:spcBef>
                <a:spcAft>
                  <a:spcPct val="0"/>
                </a:spcAft>
              </a:pPr>
              <a:r>
                <a:rPr lang="en-US" sz="1600" dirty="0">
                  <a:solidFill>
                    <a:srgbClr val="000000"/>
                  </a:solidFill>
                  <a:latin typeface="Arial" charset="0"/>
                </a:rPr>
                <a:t>2,267 (26%)</a:t>
              </a:r>
            </a:p>
          </p:txBody>
        </p:sp>
        <p:sp>
          <p:nvSpPr>
            <p:cNvPr id="10" name="Down Arrow 9"/>
            <p:cNvSpPr/>
            <p:nvPr/>
          </p:nvSpPr>
          <p:spPr bwMode="auto">
            <a:xfrm>
              <a:off x="3427965" y="2138513"/>
              <a:ext cx="349400" cy="562595"/>
            </a:xfrm>
            <a:prstGeom prst="down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endParaRPr lang="en-US">
                <a:solidFill>
                  <a:srgbClr val="000000"/>
                </a:solidFill>
                <a:latin typeface="Arial" charset="0"/>
              </a:endParaRPr>
            </a:p>
          </p:txBody>
        </p:sp>
        <p:pic>
          <p:nvPicPr>
            <p:cNvPr id="447490" name="Picture 2" descr="There were 2,725 cases that did not have any text in the occupation field.&#10;We looked at the “occupation” field and “occupation – specify” and excluded non-working cases (3,008).  There were 1,224 cases of “occupation = other”; we looked at the “occupation – specify” field and found that of these, 40 were unemployed and 3 were retired.&#10;There were 188 cases that said “unknown” in the “occupation” field and 79 cases of “occupation – specify” that didn’t have any specific information to be able to use.&#10;That left 2,688 working cases with text to be coded – 1,507 were cases that had the occupation originally selected from the MDPH pick list and 1,181 were “occupation = other” that needed to be coded to the MDPH pick list and SOC.  NOTE: any cases that had the occupation originally selected from the MDPH pick list was automatically cross-walked to SOC.&#10;We ran NIOCCS and also manually coded cases to SOC.  There were 421 cases that could not be coded to SOC and could not be coded to the MDPH pick list.&#10;There were then 2,267 cases that could be analyz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241" y="3342213"/>
              <a:ext cx="306299" cy="138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bwMode="auto">
            <a:xfrm>
              <a:off x="4183213" y="2091508"/>
              <a:ext cx="4274988" cy="609600"/>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C00000"/>
                  </a:solidFill>
                  <a:latin typeface="Arial" charset="0"/>
                </a:rPr>
                <a:t>Excluded cases w/o occupation info  2,725 (31%)</a:t>
              </a:r>
            </a:p>
          </p:txBody>
        </p:sp>
        <p:sp>
          <p:nvSpPr>
            <p:cNvPr id="12" name="Right Arrow 11"/>
            <p:cNvSpPr/>
            <p:nvPr/>
          </p:nvSpPr>
          <p:spPr bwMode="auto">
            <a:xfrm>
              <a:off x="4183213" y="3342215"/>
              <a:ext cx="4274988" cy="609600"/>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C00000"/>
                  </a:solidFill>
                  <a:latin typeface="Arial" charset="0"/>
                </a:rPr>
                <a:t>Excluded non-working cases 3008 (35%)</a:t>
              </a:r>
            </a:p>
          </p:txBody>
        </p:sp>
        <p:sp>
          <p:nvSpPr>
            <p:cNvPr id="13" name="Rounded Rectangle 12"/>
            <p:cNvSpPr/>
            <p:nvPr/>
          </p:nvSpPr>
          <p:spPr bwMode="auto">
            <a:xfrm>
              <a:off x="8458202" y="4085896"/>
              <a:ext cx="2077625" cy="79090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000000"/>
                  </a:solidFill>
                  <a:latin typeface="Arial" charset="0"/>
                </a:rPr>
                <a:t>Unknown (188)</a:t>
              </a:r>
            </a:p>
            <a:p>
              <a:pPr algn="ctr" defTabSz="914377" fontAlgn="base">
                <a:spcBef>
                  <a:spcPct val="0"/>
                </a:spcBef>
                <a:spcAft>
                  <a:spcPct val="0"/>
                </a:spcAft>
              </a:pPr>
              <a:r>
                <a:rPr lang="en-US" sz="1400" dirty="0">
                  <a:solidFill>
                    <a:srgbClr val="000000"/>
                  </a:solidFill>
                  <a:latin typeface="Arial" charset="0"/>
                </a:rPr>
                <a:t>Other – non-specified (79)</a:t>
              </a:r>
            </a:p>
            <a:p>
              <a:pPr algn="ctr" defTabSz="914377" fontAlgn="base">
                <a:spcBef>
                  <a:spcPct val="0"/>
                </a:spcBef>
                <a:spcAft>
                  <a:spcPct val="0"/>
                </a:spcAft>
              </a:pPr>
              <a:r>
                <a:rPr lang="en-US" sz="1600" dirty="0">
                  <a:solidFill>
                    <a:srgbClr val="000000"/>
                  </a:solidFill>
                  <a:latin typeface="Arial" charset="0"/>
                </a:rPr>
                <a:t> </a:t>
              </a:r>
            </a:p>
            <a:p>
              <a:pPr algn="ctr" defTabSz="914377" fontAlgn="base">
                <a:spcBef>
                  <a:spcPct val="0"/>
                </a:spcBef>
                <a:spcAft>
                  <a:spcPct val="0"/>
                </a:spcAft>
              </a:pPr>
              <a:br>
                <a:rPr lang="en-US" dirty="0">
                  <a:solidFill>
                    <a:srgbClr val="000000"/>
                  </a:solidFill>
                  <a:latin typeface="Arial" charset="0"/>
                </a:rPr>
              </a:br>
              <a:endParaRPr lang="en-US" dirty="0">
                <a:solidFill>
                  <a:srgbClr val="000000"/>
                </a:solidFill>
                <a:latin typeface="Arial" charset="0"/>
              </a:endParaRPr>
            </a:p>
          </p:txBody>
        </p:sp>
        <p:sp>
          <p:nvSpPr>
            <p:cNvPr id="15" name="Right Arrow 14"/>
            <p:cNvSpPr/>
            <p:nvPr/>
          </p:nvSpPr>
          <p:spPr bwMode="auto">
            <a:xfrm>
              <a:off x="4183213" y="4085897"/>
              <a:ext cx="4274988" cy="609600"/>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C00000"/>
                  </a:solidFill>
                  <a:latin typeface="Arial" charset="0"/>
                </a:rPr>
                <a:t>Excluded cases with non-specific info 267 (3%)</a:t>
              </a:r>
            </a:p>
          </p:txBody>
        </p:sp>
        <p:sp>
          <p:nvSpPr>
            <p:cNvPr id="19" name="Right Arrow 18"/>
            <p:cNvSpPr/>
            <p:nvPr/>
          </p:nvSpPr>
          <p:spPr bwMode="auto">
            <a:xfrm>
              <a:off x="4183213" y="5343525"/>
              <a:ext cx="4122588" cy="609600"/>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C00000"/>
                  </a:solidFill>
                  <a:latin typeface="Arial" charset="0"/>
                </a:rPr>
                <a:t>Excluded cases that can’t be coded 421(5%)</a:t>
              </a:r>
            </a:p>
          </p:txBody>
        </p:sp>
        <p:sp>
          <p:nvSpPr>
            <p:cNvPr id="20" name="Rounded Rectangle 19"/>
            <p:cNvSpPr/>
            <p:nvPr/>
          </p:nvSpPr>
          <p:spPr bwMode="auto">
            <a:xfrm>
              <a:off x="8305801" y="5343526"/>
              <a:ext cx="2209780" cy="909637"/>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000000"/>
                  </a:solidFill>
                  <a:latin typeface="Arial" charset="0"/>
                </a:rPr>
                <a:t>Not enough info to code to MDPH list or SOC (421)</a:t>
              </a:r>
            </a:p>
            <a:p>
              <a:pPr algn="ctr" defTabSz="914377" fontAlgn="base">
                <a:spcBef>
                  <a:spcPct val="0"/>
                </a:spcBef>
                <a:spcAft>
                  <a:spcPct val="0"/>
                </a:spcAft>
              </a:pPr>
              <a:r>
                <a:rPr lang="en-US" sz="1600" dirty="0">
                  <a:solidFill>
                    <a:srgbClr val="000000"/>
                  </a:solidFill>
                  <a:latin typeface="Arial" charset="0"/>
                </a:rPr>
                <a:t> </a:t>
              </a:r>
            </a:p>
            <a:p>
              <a:pPr algn="ctr" defTabSz="914377" fontAlgn="base">
                <a:spcBef>
                  <a:spcPct val="0"/>
                </a:spcBef>
                <a:spcAft>
                  <a:spcPct val="0"/>
                </a:spcAft>
              </a:pPr>
              <a:br>
                <a:rPr lang="en-US" dirty="0">
                  <a:solidFill>
                    <a:srgbClr val="000000"/>
                  </a:solidFill>
                  <a:latin typeface="Arial" charset="0"/>
                </a:rPr>
              </a:br>
              <a:endParaRPr lang="en-US" dirty="0">
                <a:solidFill>
                  <a:srgbClr val="000000"/>
                </a:solidFill>
                <a:latin typeface="Arial" charset="0"/>
              </a:endParaRPr>
            </a:p>
          </p:txBody>
        </p:sp>
        <p:sp>
          <p:nvSpPr>
            <p:cNvPr id="21" name="Rounded Rectangle 20"/>
            <p:cNvSpPr/>
            <p:nvPr/>
          </p:nvSpPr>
          <p:spPr bwMode="auto">
            <a:xfrm>
              <a:off x="8458200" y="2900310"/>
              <a:ext cx="2077627" cy="101001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000000"/>
                  </a:solidFill>
                  <a:latin typeface="Arial" charset="0"/>
                </a:rPr>
                <a:t>Child (943)</a:t>
              </a:r>
            </a:p>
            <a:p>
              <a:pPr algn="ctr" defTabSz="914377" fontAlgn="base">
                <a:spcBef>
                  <a:spcPct val="0"/>
                </a:spcBef>
                <a:spcAft>
                  <a:spcPct val="0"/>
                </a:spcAft>
              </a:pPr>
              <a:r>
                <a:rPr lang="en-US" sz="1400" dirty="0">
                  <a:solidFill>
                    <a:srgbClr val="000000"/>
                  </a:solidFill>
                  <a:latin typeface="Arial" charset="0"/>
                </a:rPr>
                <a:t>Student (606) </a:t>
              </a:r>
            </a:p>
            <a:p>
              <a:pPr algn="ctr" defTabSz="914377" fontAlgn="base">
                <a:spcBef>
                  <a:spcPct val="0"/>
                </a:spcBef>
                <a:spcAft>
                  <a:spcPct val="0"/>
                </a:spcAft>
              </a:pPr>
              <a:r>
                <a:rPr lang="en-US" sz="1400" dirty="0">
                  <a:solidFill>
                    <a:srgbClr val="000000"/>
                  </a:solidFill>
                  <a:latin typeface="Arial" charset="0"/>
                </a:rPr>
                <a:t>Unemployed (540)</a:t>
              </a:r>
            </a:p>
            <a:p>
              <a:pPr algn="ctr" defTabSz="914377" fontAlgn="base">
                <a:spcBef>
                  <a:spcPct val="0"/>
                </a:spcBef>
                <a:spcAft>
                  <a:spcPct val="0"/>
                </a:spcAft>
              </a:pPr>
              <a:r>
                <a:rPr lang="en-US" sz="1400" dirty="0">
                  <a:solidFill>
                    <a:srgbClr val="000000"/>
                  </a:solidFill>
                  <a:latin typeface="Arial" charset="0"/>
                </a:rPr>
                <a:t>Retired (919)</a:t>
              </a:r>
            </a:p>
            <a:p>
              <a:pPr algn="ctr" defTabSz="914377" fontAlgn="base">
                <a:spcBef>
                  <a:spcPct val="0"/>
                </a:spcBef>
                <a:spcAft>
                  <a:spcPct val="0"/>
                </a:spcAft>
              </a:pPr>
              <a:r>
                <a:rPr lang="en-US" sz="1600" dirty="0">
                  <a:solidFill>
                    <a:srgbClr val="000000"/>
                  </a:solidFill>
                  <a:latin typeface="Arial" charset="0"/>
                </a:rPr>
                <a:t> </a:t>
              </a:r>
            </a:p>
          </p:txBody>
        </p:sp>
        <p:sp>
          <p:nvSpPr>
            <p:cNvPr id="16" name="Rounded Rectangle 15"/>
            <p:cNvSpPr/>
            <p:nvPr/>
          </p:nvSpPr>
          <p:spPr bwMode="auto">
            <a:xfrm>
              <a:off x="1696620" y="3569029"/>
              <a:ext cx="1794621" cy="506283"/>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151" dirty="0">
                  <a:solidFill>
                    <a:srgbClr val="000000"/>
                  </a:solidFill>
                  <a:latin typeface="Arial" charset="0"/>
                </a:rPr>
                <a:t>“Other – please specify” </a:t>
              </a:r>
            </a:p>
            <a:p>
              <a:pPr algn="ctr" defTabSz="914377" fontAlgn="base">
                <a:spcBef>
                  <a:spcPct val="0"/>
                </a:spcBef>
                <a:spcAft>
                  <a:spcPct val="0"/>
                </a:spcAft>
              </a:pPr>
              <a:r>
                <a:rPr lang="en-US" sz="1151" dirty="0">
                  <a:solidFill>
                    <a:srgbClr val="000000"/>
                  </a:solidFill>
                  <a:latin typeface="Arial" charset="0"/>
                </a:rPr>
                <a:t>1,224 (14.4%)</a:t>
              </a:r>
            </a:p>
            <a:p>
              <a:pPr algn="ctr" defTabSz="914377" fontAlgn="base">
                <a:spcBef>
                  <a:spcPct val="0"/>
                </a:spcBef>
                <a:spcAft>
                  <a:spcPct val="0"/>
                </a:spcAft>
              </a:pPr>
              <a:r>
                <a:rPr lang="en-US" sz="1600" dirty="0">
                  <a:solidFill>
                    <a:srgbClr val="000000"/>
                  </a:solidFill>
                  <a:latin typeface="Arial" charset="0"/>
                </a:rPr>
                <a:t> </a:t>
              </a:r>
            </a:p>
            <a:p>
              <a:pPr algn="ctr" defTabSz="914377" fontAlgn="base">
                <a:spcBef>
                  <a:spcPct val="0"/>
                </a:spcBef>
                <a:spcAft>
                  <a:spcPct val="0"/>
                </a:spcAft>
              </a:pPr>
              <a:br>
                <a:rPr lang="en-US" dirty="0">
                  <a:solidFill>
                    <a:srgbClr val="000000"/>
                  </a:solidFill>
                  <a:latin typeface="Arial" charset="0"/>
                </a:rPr>
              </a:br>
              <a:endParaRPr lang="en-US" dirty="0">
                <a:solidFill>
                  <a:srgbClr val="000000"/>
                </a:solidFill>
                <a:latin typeface="Arial" charset="0"/>
              </a:endParaRPr>
            </a:p>
          </p:txBody>
        </p:sp>
        <p:sp>
          <p:nvSpPr>
            <p:cNvPr id="27" name="Rounded Rectangle 26"/>
            <p:cNvSpPr/>
            <p:nvPr/>
          </p:nvSpPr>
          <p:spPr bwMode="auto">
            <a:xfrm>
              <a:off x="1660824" y="4724402"/>
              <a:ext cx="4435176" cy="61912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600" dirty="0">
                  <a:solidFill>
                    <a:srgbClr val="000000"/>
                  </a:solidFill>
                  <a:latin typeface="Arial" charset="0"/>
                </a:rPr>
                <a:t>Working cases with text to code</a:t>
              </a:r>
            </a:p>
            <a:p>
              <a:pPr algn="ctr" defTabSz="914377" fontAlgn="base">
                <a:spcBef>
                  <a:spcPct val="0"/>
                </a:spcBef>
                <a:spcAft>
                  <a:spcPct val="0"/>
                </a:spcAft>
              </a:pPr>
              <a:r>
                <a:rPr lang="en-US" sz="1600" dirty="0">
                  <a:solidFill>
                    <a:srgbClr val="000000"/>
                  </a:solidFill>
                  <a:latin typeface="Arial" charset="0"/>
                </a:rPr>
                <a:t>2,688 (31%)</a:t>
              </a:r>
            </a:p>
          </p:txBody>
        </p:sp>
        <p:sp>
          <p:nvSpPr>
            <p:cNvPr id="28" name="Down Arrow 27"/>
            <p:cNvSpPr/>
            <p:nvPr/>
          </p:nvSpPr>
          <p:spPr bwMode="auto">
            <a:xfrm>
              <a:off x="3466855" y="5343525"/>
              <a:ext cx="349400" cy="562595"/>
            </a:xfrm>
            <a:prstGeom prst="down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endParaRPr lang="en-US">
                <a:solidFill>
                  <a:srgbClr val="000000"/>
                </a:solidFill>
                <a:latin typeface="Arial" charset="0"/>
              </a:endParaRPr>
            </a:p>
          </p:txBody>
        </p:sp>
        <p:sp>
          <p:nvSpPr>
            <p:cNvPr id="22" name="TextBox 21"/>
            <p:cNvSpPr txBox="1"/>
            <p:nvPr/>
          </p:nvSpPr>
          <p:spPr>
            <a:xfrm>
              <a:off x="1523999" y="6581004"/>
              <a:ext cx="3414148" cy="276999"/>
            </a:xfrm>
            <a:prstGeom prst="rect">
              <a:avLst/>
            </a:prstGeom>
            <a:noFill/>
          </p:spPr>
          <p:txBody>
            <a:bodyPr wrap="square" rtlCol="0">
              <a:spAutoFit/>
            </a:bodyPr>
            <a:lstStyle/>
            <a:p>
              <a:pPr defTabSz="914377" fontAlgn="base">
                <a:spcBef>
                  <a:spcPct val="0"/>
                </a:spcBef>
                <a:spcAft>
                  <a:spcPct val="0"/>
                </a:spcAft>
              </a:pPr>
              <a:r>
                <a:rPr lang="en-US" sz="1200" dirty="0">
                  <a:solidFill>
                    <a:srgbClr val="000000"/>
                  </a:solidFill>
                  <a:latin typeface="Arial" charset="0"/>
                </a:rPr>
                <a:t>Data Source: MAVEN, April 2015 – Dec 2017</a:t>
              </a:r>
            </a:p>
          </p:txBody>
        </p:sp>
      </p:grpSp>
      <p:sp>
        <p:nvSpPr>
          <p:cNvPr id="6" name="Slide Number Placeholder 5"/>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23</a:t>
            </a:r>
          </a:p>
        </p:txBody>
      </p:sp>
      <p:sp>
        <p:nvSpPr>
          <p:cNvPr id="3" name="Title 2" hidden="1"/>
          <p:cNvSpPr>
            <a:spLocks noGrp="1"/>
          </p:cNvSpPr>
          <p:nvPr>
            <p:ph type="title"/>
          </p:nvPr>
        </p:nvSpPr>
        <p:spPr/>
        <p:txBody>
          <a:bodyPr/>
          <a:lstStyle/>
          <a:p>
            <a:r>
              <a:rPr lang="en-US" dirty="0"/>
              <a:t>Occupation Data Analysis</a:t>
            </a:r>
          </a:p>
        </p:txBody>
      </p:sp>
    </p:spTree>
    <p:extLst>
      <p:ext uri="{BB962C8B-B14F-4D97-AF65-F5344CB8AC3E}">
        <p14:creationId xmlns:p14="http://schemas.microsoft.com/office/powerpoint/2010/main" val="2758998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bwMode="auto">
          <a:xfrm>
            <a:off x="1676400" y="1524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C99"/>
                </a:solidFill>
                <a:latin typeface="+mj-lt"/>
                <a:ea typeface="+mj-ea"/>
                <a:cs typeface="+mj-cs"/>
              </a:defRPr>
            </a:lvl1pPr>
            <a:lvl2pPr algn="ctr" rtl="0" fontAlgn="base">
              <a:spcBef>
                <a:spcPct val="0"/>
              </a:spcBef>
              <a:spcAft>
                <a:spcPct val="0"/>
              </a:spcAft>
              <a:defRPr sz="4400">
                <a:solidFill>
                  <a:srgbClr val="FFCC99"/>
                </a:solidFill>
                <a:latin typeface="Arial" charset="0"/>
              </a:defRPr>
            </a:lvl2pPr>
            <a:lvl3pPr algn="ctr" rtl="0" fontAlgn="base">
              <a:spcBef>
                <a:spcPct val="0"/>
              </a:spcBef>
              <a:spcAft>
                <a:spcPct val="0"/>
              </a:spcAft>
              <a:defRPr sz="4400">
                <a:solidFill>
                  <a:srgbClr val="FFCC99"/>
                </a:solidFill>
                <a:latin typeface="Arial" charset="0"/>
              </a:defRPr>
            </a:lvl3pPr>
            <a:lvl4pPr algn="ctr" rtl="0" fontAlgn="base">
              <a:spcBef>
                <a:spcPct val="0"/>
              </a:spcBef>
              <a:spcAft>
                <a:spcPct val="0"/>
              </a:spcAft>
              <a:defRPr sz="4400">
                <a:solidFill>
                  <a:srgbClr val="FFCC99"/>
                </a:solidFill>
                <a:latin typeface="Arial" charset="0"/>
              </a:defRPr>
            </a:lvl4pPr>
            <a:lvl5pPr algn="ctr" rtl="0" fontAlgn="base">
              <a:spcBef>
                <a:spcPct val="0"/>
              </a:spcBef>
              <a:spcAft>
                <a:spcPct val="0"/>
              </a:spcAft>
              <a:defRPr sz="4400">
                <a:solidFill>
                  <a:srgbClr val="FFCC99"/>
                </a:solidFill>
                <a:latin typeface="Arial" charset="0"/>
              </a:defRPr>
            </a:lvl5pPr>
            <a:lvl6pPr marL="457200" algn="ctr" rtl="0" fontAlgn="base">
              <a:spcBef>
                <a:spcPct val="0"/>
              </a:spcBef>
              <a:spcAft>
                <a:spcPct val="0"/>
              </a:spcAft>
              <a:defRPr sz="4400">
                <a:solidFill>
                  <a:srgbClr val="FFCC99"/>
                </a:solidFill>
                <a:latin typeface="Arial" charset="0"/>
              </a:defRPr>
            </a:lvl6pPr>
            <a:lvl7pPr marL="914400" algn="ctr" rtl="0" fontAlgn="base">
              <a:spcBef>
                <a:spcPct val="0"/>
              </a:spcBef>
              <a:spcAft>
                <a:spcPct val="0"/>
              </a:spcAft>
              <a:defRPr sz="4400">
                <a:solidFill>
                  <a:srgbClr val="FFCC99"/>
                </a:solidFill>
                <a:latin typeface="Arial" charset="0"/>
              </a:defRPr>
            </a:lvl7pPr>
            <a:lvl8pPr marL="1371600" algn="ctr" rtl="0" fontAlgn="base">
              <a:spcBef>
                <a:spcPct val="0"/>
              </a:spcBef>
              <a:spcAft>
                <a:spcPct val="0"/>
              </a:spcAft>
              <a:defRPr sz="4400">
                <a:solidFill>
                  <a:srgbClr val="FFCC99"/>
                </a:solidFill>
                <a:latin typeface="Arial" charset="0"/>
              </a:defRPr>
            </a:lvl8pPr>
            <a:lvl9pPr marL="1828800" algn="ctr" rtl="0" fontAlgn="base">
              <a:spcBef>
                <a:spcPct val="0"/>
              </a:spcBef>
              <a:spcAft>
                <a:spcPct val="0"/>
              </a:spcAft>
              <a:defRPr sz="4400">
                <a:solidFill>
                  <a:srgbClr val="FFCC99"/>
                </a:solidFill>
                <a:latin typeface="Arial" charset="0"/>
              </a:defRPr>
            </a:lvl9pPr>
          </a:lstStyle>
          <a:p>
            <a:pPr defTabSz="914377"/>
            <a:r>
              <a:rPr lang="en-US" sz="4000" b="1" kern="0" dirty="0">
                <a:solidFill>
                  <a:srgbClr val="FFFFFF"/>
                </a:solidFill>
                <a:latin typeface="Arial"/>
              </a:rPr>
              <a:t>Occupation Data Analysis</a:t>
            </a:r>
          </a:p>
          <a:p>
            <a:pPr defTabSz="914377"/>
            <a:r>
              <a:rPr lang="en-US" sz="2800" b="1" kern="0" dirty="0">
                <a:solidFill>
                  <a:srgbClr val="FFFFFF"/>
                </a:solidFill>
                <a:latin typeface="Arial"/>
              </a:rPr>
              <a:t>Enteric Cases </a:t>
            </a:r>
            <a:r>
              <a:rPr lang="en-US" sz="2800" b="1" dirty="0">
                <a:solidFill>
                  <a:srgbClr val="FFFFFF"/>
                </a:solidFill>
                <a:latin typeface="Arial"/>
              </a:rPr>
              <a:t>(April 2015-December 2016)</a:t>
            </a:r>
            <a:endParaRPr lang="en-US" sz="2800" b="1" kern="0" dirty="0">
              <a:solidFill>
                <a:srgbClr val="FFFFFF"/>
              </a:solidFill>
              <a:latin typeface="Arial"/>
            </a:endParaRPr>
          </a:p>
        </p:txBody>
      </p:sp>
      <p:grpSp>
        <p:nvGrpSpPr>
          <p:cNvPr id="2" name="Group 1" descr="Any case where the occupation was chosen from the DPH pick list was automatically assigned an SOC code.  &#10;We then applied NIOCCS to the “Occupation – specify” field, setting NIOCCS at MEDIUM.  We manually coded additional cases.  We have not finished manually reviewing / coding cases, so the number of cases we are able to assign a 2-digit SOC code to may increase.  We ran 873 cases through NIOCCS as a batch – about 35% were coded by NIOCCS in this batch process.  In the future we will se the sensitivity to HIGH and re-run these cases through NIOCCS and see how many we are able to code.&#10;We were able to code 2,267 cases.  1701 were coded to the MDPH pick list (and thus to SOC).  An additional 114 were coded only to the MDPH pick list. (The pick list had limitations, and it was not possible to code all to SOC.)  An additional 452 were assigned an SOC code, but could not be matched with an option on the MDPH pick list.&#10;This left us with 1,815 cases that could be assigned to the MDPH pick list and 2,153 cases that could be assigned a 2-digit SOC code.&#10;&#10;&#10; OF THE WORKING CASES WITH TEXT IN THE OCCUPATION FIELD, 80% COULD BE CODED TO SOC AT THE 2-DIGIT LEVEL (WITHOUT INDUSTRY INFORMATION BEING AVAILABLE).  ADDITIONAL CODING AND ANALYSIS IS NEEDED TO DETERMINE THE NUMBER OF CASES THAT CAN BE CODED TO 4 AND 6-DIGIT SOC CODES."/>
          <p:cNvGrpSpPr/>
          <p:nvPr/>
        </p:nvGrpSpPr>
        <p:grpSpPr>
          <a:xfrm>
            <a:off x="1523999" y="1536304"/>
            <a:ext cx="8839201" cy="5321699"/>
            <a:chOff x="1523999" y="1536304"/>
            <a:chExt cx="8839201" cy="5321699"/>
          </a:xfrm>
        </p:grpSpPr>
        <p:sp>
          <p:nvSpPr>
            <p:cNvPr id="9" name="Rounded Rectangle 8"/>
            <p:cNvSpPr/>
            <p:nvPr/>
          </p:nvSpPr>
          <p:spPr bwMode="auto">
            <a:xfrm>
              <a:off x="3878412" y="3898504"/>
              <a:ext cx="4435176" cy="61912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600" dirty="0">
                  <a:solidFill>
                    <a:srgbClr val="000000"/>
                  </a:solidFill>
                  <a:latin typeface="Arial" charset="0"/>
                </a:rPr>
                <a:t>Cases with coded occupation text for analysis </a:t>
              </a:r>
            </a:p>
            <a:p>
              <a:pPr algn="ctr" defTabSz="914377" fontAlgn="base">
                <a:spcBef>
                  <a:spcPct val="0"/>
                </a:spcBef>
                <a:spcAft>
                  <a:spcPct val="0"/>
                </a:spcAft>
              </a:pPr>
              <a:r>
                <a:rPr lang="en-US" sz="1600" dirty="0">
                  <a:solidFill>
                    <a:srgbClr val="000000"/>
                  </a:solidFill>
                  <a:latin typeface="Arial" charset="0"/>
                </a:rPr>
                <a:t>2,267 (84%)</a:t>
              </a:r>
            </a:p>
          </p:txBody>
        </p:sp>
        <p:sp>
          <p:nvSpPr>
            <p:cNvPr id="22" name="Rounded Rectangle 21"/>
            <p:cNvSpPr/>
            <p:nvPr/>
          </p:nvSpPr>
          <p:spPr bwMode="auto">
            <a:xfrm>
              <a:off x="2114525" y="5054999"/>
              <a:ext cx="2152675" cy="5334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000000"/>
                  </a:solidFill>
                  <a:latin typeface="Arial" charset="0"/>
                </a:rPr>
                <a:t>MDPH pick list only</a:t>
              </a:r>
            </a:p>
            <a:p>
              <a:pPr algn="ctr" defTabSz="914377" fontAlgn="base">
                <a:spcBef>
                  <a:spcPct val="0"/>
                </a:spcBef>
                <a:spcAft>
                  <a:spcPct val="0"/>
                </a:spcAft>
              </a:pPr>
              <a:r>
                <a:rPr lang="en-US" sz="1400" dirty="0">
                  <a:solidFill>
                    <a:srgbClr val="000000"/>
                  </a:solidFill>
                  <a:latin typeface="Arial" charset="0"/>
                </a:rPr>
                <a:t>114 (4%)</a:t>
              </a:r>
            </a:p>
            <a:p>
              <a:pPr algn="ctr" defTabSz="914377" fontAlgn="base">
                <a:spcBef>
                  <a:spcPct val="0"/>
                </a:spcBef>
                <a:spcAft>
                  <a:spcPct val="0"/>
                </a:spcAft>
              </a:pPr>
              <a:r>
                <a:rPr lang="en-US" sz="1600" dirty="0">
                  <a:solidFill>
                    <a:srgbClr val="000000"/>
                  </a:solidFill>
                  <a:latin typeface="Arial" charset="0"/>
                </a:rPr>
                <a:t> </a:t>
              </a:r>
            </a:p>
            <a:p>
              <a:pPr algn="ctr" defTabSz="914377" fontAlgn="base">
                <a:spcBef>
                  <a:spcPct val="0"/>
                </a:spcBef>
                <a:spcAft>
                  <a:spcPct val="0"/>
                </a:spcAft>
              </a:pPr>
              <a:br>
                <a:rPr lang="en-US" dirty="0">
                  <a:solidFill>
                    <a:srgbClr val="000000"/>
                  </a:solidFill>
                  <a:latin typeface="Arial" charset="0"/>
                </a:rPr>
              </a:br>
              <a:endParaRPr lang="en-US" dirty="0">
                <a:solidFill>
                  <a:srgbClr val="000000"/>
                </a:solidFill>
                <a:latin typeface="Arial" charset="0"/>
              </a:endParaRPr>
            </a:p>
          </p:txBody>
        </p:sp>
        <p:sp>
          <p:nvSpPr>
            <p:cNvPr id="23" name="Rounded Rectangle 22"/>
            <p:cNvSpPr/>
            <p:nvPr/>
          </p:nvSpPr>
          <p:spPr bwMode="auto">
            <a:xfrm>
              <a:off x="4724402" y="5041501"/>
              <a:ext cx="2802941" cy="597299"/>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000000"/>
                  </a:solidFill>
                  <a:latin typeface="Arial" charset="0"/>
                </a:rPr>
                <a:t>Code to MDPH pick list &amp; SOC 1,701 (63%)</a:t>
              </a:r>
            </a:p>
            <a:p>
              <a:pPr algn="ctr" defTabSz="914377" fontAlgn="base">
                <a:spcBef>
                  <a:spcPct val="0"/>
                </a:spcBef>
                <a:spcAft>
                  <a:spcPct val="0"/>
                </a:spcAft>
              </a:pPr>
              <a:r>
                <a:rPr lang="en-US" sz="1600" dirty="0">
                  <a:solidFill>
                    <a:srgbClr val="000000"/>
                  </a:solidFill>
                  <a:latin typeface="Arial" charset="0"/>
                </a:rPr>
                <a:t> </a:t>
              </a:r>
            </a:p>
            <a:p>
              <a:pPr algn="ctr" defTabSz="914377" fontAlgn="base">
                <a:spcBef>
                  <a:spcPct val="0"/>
                </a:spcBef>
                <a:spcAft>
                  <a:spcPct val="0"/>
                </a:spcAft>
              </a:pPr>
              <a:br>
                <a:rPr lang="en-US" dirty="0">
                  <a:solidFill>
                    <a:srgbClr val="000000"/>
                  </a:solidFill>
                  <a:latin typeface="Arial" charset="0"/>
                </a:rPr>
              </a:br>
              <a:endParaRPr lang="en-US" dirty="0">
                <a:solidFill>
                  <a:srgbClr val="000000"/>
                </a:solidFill>
                <a:latin typeface="Arial" charset="0"/>
              </a:endParaRPr>
            </a:p>
          </p:txBody>
        </p:sp>
        <p:sp>
          <p:nvSpPr>
            <p:cNvPr id="24" name="Rounded Rectangle 23"/>
            <p:cNvSpPr/>
            <p:nvPr/>
          </p:nvSpPr>
          <p:spPr bwMode="auto">
            <a:xfrm>
              <a:off x="7924801" y="5041501"/>
              <a:ext cx="1813699" cy="597299"/>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000000"/>
                  </a:solidFill>
                  <a:latin typeface="Arial" charset="0"/>
                </a:rPr>
                <a:t>Code to SOC only  452 (17%)</a:t>
              </a:r>
            </a:p>
            <a:p>
              <a:pPr algn="ctr" defTabSz="914377" fontAlgn="base">
                <a:spcBef>
                  <a:spcPct val="0"/>
                </a:spcBef>
                <a:spcAft>
                  <a:spcPct val="0"/>
                </a:spcAft>
              </a:pPr>
              <a:r>
                <a:rPr lang="en-US" sz="1600" dirty="0">
                  <a:solidFill>
                    <a:srgbClr val="000000"/>
                  </a:solidFill>
                  <a:latin typeface="Arial" charset="0"/>
                </a:rPr>
                <a:t> </a:t>
              </a:r>
            </a:p>
            <a:p>
              <a:pPr algn="ctr" defTabSz="914377" fontAlgn="base">
                <a:spcBef>
                  <a:spcPct val="0"/>
                </a:spcBef>
                <a:spcAft>
                  <a:spcPct val="0"/>
                </a:spcAft>
              </a:pPr>
              <a:br>
                <a:rPr lang="en-US" dirty="0">
                  <a:solidFill>
                    <a:srgbClr val="000000"/>
                  </a:solidFill>
                  <a:latin typeface="Arial" charset="0"/>
                </a:rPr>
              </a:br>
              <a:endParaRPr lang="en-US" dirty="0">
                <a:solidFill>
                  <a:srgbClr val="000000"/>
                </a:solidFill>
                <a:latin typeface="Arial" charset="0"/>
              </a:endParaRPr>
            </a:p>
          </p:txBody>
        </p:sp>
        <p:sp>
          <p:nvSpPr>
            <p:cNvPr id="26" name="Rounded Rectangle 25"/>
            <p:cNvSpPr/>
            <p:nvPr/>
          </p:nvSpPr>
          <p:spPr bwMode="auto">
            <a:xfrm>
              <a:off x="3429000" y="6032101"/>
              <a:ext cx="2133600" cy="521099"/>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000000"/>
                  </a:solidFill>
                  <a:latin typeface="Arial" charset="0"/>
                </a:rPr>
                <a:t>Code to MDPH pick list  1,815 (68%)</a:t>
              </a:r>
              <a:endParaRPr lang="en-US" dirty="0">
                <a:solidFill>
                  <a:srgbClr val="000000"/>
                </a:solidFill>
                <a:latin typeface="Arial" charset="0"/>
              </a:endParaRPr>
            </a:p>
          </p:txBody>
        </p:sp>
        <p:sp>
          <p:nvSpPr>
            <p:cNvPr id="27" name="Rounded Rectangle 26"/>
            <p:cNvSpPr/>
            <p:nvPr/>
          </p:nvSpPr>
          <p:spPr bwMode="auto">
            <a:xfrm>
              <a:off x="6607100" y="6032101"/>
              <a:ext cx="1840483" cy="521099"/>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400" dirty="0">
                  <a:solidFill>
                    <a:srgbClr val="000000"/>
                  </a:solidFill>
                  <a:latin typeface="Arial" charset="0"/>
                </a:rPr>
                <a:t>Code to SOC </a:t>
              </a:r>
            </a:p>
            <a:p>
              <a:pPr algn="ctr" defTabSz="914377" fontAlgn="base">
                <a:spcBef>
                  <a:spcPct val="0"/>
                </a:spcBef>
                <a:spcAft>
                  <a:spcPct val="0"/>
                </a:spcAft>
              </a:pPr>
              <a:r>
                <a:rPr lang="en-US" sz="1400" dirty="0">
                  <a:solidFill>
                    <a:srgbClr val="000000"/>
                  </a:solidFill>
                  <a:latin typeface="Arial" charset="0"/>
                </a:rPr>
                <a:t>2,153 (80%)</a:t>
              </a:r>
            </a:p>
            <a:p>
              <a:pPr algn="ctr" defTabSz="914377" fontAlgn="base">
                <a:spcBef>
                  <a:spcPct val="0"/>
                </a:spcBef>
                <a:spcAft>
                  <a:spcPct val="0"/>
                </a:spcAft>
              </a:pPr>
              <a:r>
                <a:rPr lang="en-US" sz="1600" dirty="0">
                  <a:solidFill>
                    <a:srgbClr val="000000"/>
                  </a:solidFill>
                  <a:latin typeface="Arial" charset="0"/>
                </a:rPr>
                <a:t> </a:t>
              </a:r>
            </a:p>
            <a:p>
              <a:pPr algn="ctr" defTabSz="914377" fontAlgn="base">
                <a:spcBef>
                  <a:spcPct val="0"/>
                </a:spcBef>
                <a:spcAft>
                  <a:spcPct val="0"/>
                </a:spcAft>
              </a:pPr>
              <a:br>
                <a:rPr lang="en-US" dirty="0">
                  <a:solidFill>
                    <a:srgbClr val="000000"/>
                  </a:solidFill>
                  <a:latin typeface="Arial" charset="0"/>
                </a:rPr>
              </a:br>
              <a:endParaRPr lang="en-US" dirty="0">
                <a:solidFill>
                  <a:srgbClr val="000000"/>
                </a:solidFill>
                <a:latin typeface="Arial" charset="0"/>
              </a:endParaRPr>
            </a:p>
          </p:txBody>
        </p:sp>
        <p:sp>
          <p:nvSpPr>
            <p:cNvPr id="28" name="Oval 27"/>
            <p:cNvSpPr/>
            <p:nvPr/>
          </p:nvSpPr>
          <p:spPr bwMode="auto">
            <a:xfrm>
              <a:off x="7527343" y="2351194"/>
              <a:ext cx="1378267" cy="1242511"/>
            </a:xfrm>
            <a:prstGeom prst="ellipse">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200" dirty="0">
                  <a:solidFill>
                    <a:srgbClr val="000000"/>
                  </a:solidFill>
                  <a:latin typeface="Arial" charset="0"/>
                </a:rPr>
                <a:t>Coded to SOC only by NIOCCS 307 (11%)</a:t>
              </a:r>
            </a:p>
          </p:txBody>
        </p:sp>
        <p:sp>
          <p:nvSpPr>
            <p:cNvPr id="29" name="Oval 28"/>
            <p:cNvSpPr/>
            <p:nvPr/>
          </p:nvSpPr>
          <p:spPr bwMode="auto">
            <a:xfrm>
              <a:off x="9135384" y="2351194"/>
              <a:ext cx="1227816" cy="1242511"/>
            </a:xfrm>
            <a:prstGeom prst="ellipse">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200" dirty="0">
                  <a:solidFill>
                    <a:srgbClr val="000000"/>
                  </a:solidFill>
                  <a:latin typeface="Arial" charset="0"/>
                </a:rPr>
                <a:t>Coded to SOC only manually 145 (5%)</a:t>
              </a:r>
            </a:p>
          </p:txBody>
        </p:sp>
        <p:sp>
          <p:nvSpPr>
            <p:cNvPr id="31" name="Rounded Rectangle 30"/>
            <p:cNvSpPr/>
            <p:nvPr/>
          </p:nvSpPr>
          <p:spPr bwMode="auto">
            <a:xfrm>
              <a:off x="3878412" y="1536304"/>
              <a:ext cx="4435176" cy="61912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600" dirty="0">
                  <a:solidFill>
                    <a:srgbClr val="000000"/>
                  </a:solidFill>
                  <a:latin typeface="Arial" charset="0"/>
                </a:rPr>
                <a:t>Working cases with useable text</a:t>
              </a:r>
            </a:p>
            <a:p>
              <a:pPr algn="ctr" defTabSz="914377" fontAlgn="base">
                <a:spcBef>
                  <a:spcPct val="0"/>
                </a:spcBef>
                <a:spcAft>
                  <a:spcPct val="0"/>
                </a:spcAft>
              </a:pPr>
              <a:r>
                <a:rPr lang="en-US" sz="1600" dirty="0">
                  <a:solidFill>
                    <a:srgbClr val="000000"/>
                  </a:solidFill>
                  <a:latin typeface="Arial" charset="0"/>
                </a:rPr>
                <a:t>N=2,688</a:t>
              </a:r>
            </a:p>
          </p:txBody>
        </p:sp>
        <p:sp>
          <p:nvSpPr>
            <p:cNvPr id="34" name="Rounded Rectangle 33"/>
            <p:cNvSpPr/>
            <p:nvPr/>
          </p:nvSpPr>
          <p:spPr bwMode="auto">
            <a:xfrm>
              <a:off x="1676402" y="2198292"/>
              <a:ext cx="3586709" cy="30580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r>
                <a:rPr lang="en-US" sz="1200" dirty="0">
                  <a:solidFill>
                    <a:srgbClr val="C00000"/>
                  </a:solidFill>
                  <a:latin typeface="Arial" charset="0"/>
                </a:rPr>
                <a:t>Excluded cases that can’t be coded 421 (16%)</a:t>
              </a:r>
            </a:p>
          </p:txBody>
        </p:sp>
        <p:pic>
          <p:nvPicPr>
            <p:cNvPr id="35" name="Picture 2" descr="Any case where the occupation was chosen from the DPH pick list was automatically assigned an SOC code.  &#10;We then applied NIOCCS to the “Occupation – specify” field, setting NIOCCS at MEDIUM.  We manually coded additional cases.  We have not finished manually reviewing / coding cases, so the number of cases we are able to assign a 2-digit SOC code to may increase.  We ran 873 cases through NIOCCS as a batch – about 35% were coded by NIOCCS in this batch process.  In the future we will se the sensitivity to HIGH and re-run these cases through NIOCCS and see how many we are able to code.&#10;We were able to code 2,267 cases.  1701 were coded to the MDPH pick list (and thus to SOC).  An additional 114 were coded only to the MDPH pick list. (The pick list had limitations, and it was not possible to code all to SOC.)  An additional 452 were assigned an SOC code, but could not be matched with an option on the MDPH pick list.&#10;This left us with 1,815 cases that could be assigned to the MDPH pick list and 2,153 cases that could be assigned a 2-digit SOC code.&#10;&#10;&#10; OF THE WORKING CASES WITH TEXT IN THE OCCUPATION FIELD, 80% COULD BE CODED TO SOC AT THE 2-DIGIT LEVEL (WITHOUT INDUSTRY INFORMATION BEING AVAILABLE).  ADDITIONAL CODING AND ANALYSIS IS NEEDED TO DETERMINE THE NUMBER OF CASES THAT CAN BE CODED TO 4 AND 6-DIGIT SOC COD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148" y="2144144"/>
              <a:ext cx="2377053" cy="175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15001" y="2765027"/>
              <a:ext cx="892100" cy="523220"/>
            </a:xfrm>
            <a:prstGeom prst="rect">
              <a:avLst/>
            </a:prstGeom>
            <a:noFill/>
          </p:spPr>
          <p:txBody>
            <a:bodyPr wrap="square" rtlCol="0">
              <a:spAutoFit/>
            </a:bodyPr>
            <a:lstStyle/>
            <a:p>
              <a:pPr algn="ctr" defTabSz="914377" fontAlgn="base">
                <a:spcBef>
                  <a:spcPct val="0"/>
                </a:spcBef>
                <a:spcAft>
                  <a:spcPct val="0"/>
                </a:spcAft>
              </a:pPr>
              <a:r>
                <a:rPr lang="en-US" sz="1400" b="1" dirty="0">
                  <a:solidFill>
                    <a:srgbClr val="000000"/>
                  </a:solidFill>
                  <a:latin typeface="Arial" charset="0"/>
                </a:rPr>
                <a:t>SOC coding</a:t>
              </a:r>
            </a:p>
          </p:txBody>
        </p:sp>
        <p:sp>
          <p:nvSpPr>
            <p:cNvPr id="36" name="Down Arrow 35"/>
            <p:cNvSpPr/>
            <p:nvPr/>
          </p:nvSpPr>
          <p:spPr bwMode="auto">
            <a:xfrm>
              <a:off x="3862435" y="4517629"/>
              <a:ext cx="349400" cy="537371"/>
            </a:xfrm>
            <a:prstGeom prst="down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endParaRPr lang="en-US">
                <a:solidFill>
                  <a:srgbClr val="000000"/>
                </a:solidFill>
                <a:latin typeface="Arial" charset="0"/>
              </a:endParaRPr>
            </a:p>
          </p:txBody>
        </p:sp>
        <p:sp>
          <p:nvSpPr>
            <p:cNvPr id="37" name="Down Arrow 36"/>
            <p:cNvSpPr/>
            <p:nvPr/>
          </p:nvSpPr>
          <p:spPr bwMode="auto">
            <a:xfrm>
              <a:off x="5233068" y="5638801"/>
              <a:ext cx="349400" cy="393303"/>
            </a:xfrm>
            <a:prstGeom prst="down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endParaRPr lang="en-US">
                <a:solidFill>
                  <a:srgbClr val="000000"/>
                </a:solidFill>
                <a:latin typeface="Arial" charset="0"/>
              </a:endParaRPr>
            </a:p>
          </p:txBody>
        </p:sp>
        <p:sp>
          <p:nvSpPr>
            <p:cNvPr id="38" name="Down Arrow 37"/>
            <p:cNvSpPr/>
            <p:nvPr/>
          </p:nvSpPr>
          <p:spPr bwMode="auto">
            <a:xfrm>
              <a:off x="6607100" y="5638801"/>
              <a:ext cx="349400" cy="393303"/>
            </a:xfrm>
            <a:prstGeom prst="down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endParaRPr lang="en-US">
                <a:solidFill>
                  <a:srgbClr val="000000"/>
                </a:solidFill>
                <a:latin typeface="Arial" charset="0"/>
              </a:endParaRPr>
            </a:p>
          </p:txBody>
        </p:sp>
        <p:sp>
          <p:nvSpPr>
            <p:cNvPr id="39" name="Down Arrow 38"/>
            <p:cNvSpPr/>
            <p:nvPr/>
          </p:nvSpPr>
          <p:spPr bwMode="auto">
            <a:xfrm>
              <a:off x="8123779" y="5638801"/>
              <a:ext cx="349400" cy="393303"/>
            </a:xfrm>
            <a:prstGeom prst="down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endParaRPr lang="en-US">
                <a:solidFill>
                  <a:srgbClr val="000000"/>
                </a:solidFill>
                <a:latin typeface="Arial" charset="0"/>
              </a:endParaRPr>
            </a:p>
          </p:txBody>
        </p:sp>
        <p:sp>
          <p:nvSpPr>
            <p:cNvPr id="40" name="Down Arrow 39"/>
            <p:cNvSpPr/>
            <p:nvPr/>
          </p:nvSpPr>
          <p:spPr bwMode="auto">
            <a:xfrm>
              <a:off x="5921300" y="4536680"/>
              <a:ext cx="349400" cy="504825"/>
            </a:xfrm>
            <a:prstGeom prst="down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endParaRPr lang="en-US">
                <a:solidFill>
                  <a:srgbClr val="000000"/>
                </a:solidFill>
                <a:latin typeface="Arial" charset="0"/>
              </a:endParaRPr>
            </a:p>
          </p:txBody>
        </p:sp>
        <p:sp>
          <p:nvSpPr>
            <p:cNvPr id="41" name="Down Arrow 40"/>
            <p:cNvSpPr/>
            <p:nvPr/>
          </p:nvSpPr>
          <p:spPr bwMode="auto">
            <a:xfrm>
              <a:off x="7884188" y="4517629"/>
              <a:ext cx="349400" cy="523875"/>
            </a:xfrm>
            <a:prstGeom prst="down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endParaRPr lang="en-US">
                <a:solidFill>
                  <a:srgbClr val="000000"/>
                </a:solidFill>
                <a:latin typeface="Arial" charset="0"/>
              </a:endParaRPr>
            </a:p>
          </p:txBody>
        </p:sp>
        <p:sp>
          <p:nvSpPr>
            <p:cNvPr id="42" name="Down Arrow 41"/>
            <p:cNvSpPr/>
            <p:nvPr/>
          </p:nvSpPr>
          <p:spPr bwMode="auto">
            <a:xfrm>
              <a:off x="3811559" y="5591178"/>
              <a:ext cx="349400" cy="440927"/>
            </a:xfrm>
            <a:prstGeom prst="down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fontAlgn="base">
                <a:spcBef>
                  <a:spcPct val="0"/>
                </a:spcBef>
                <a:spcAft>
                  <a:spcPct val="0"/>
                </a:spcAft>
              </a:pPr>
              <a:endParaRPr lang="en-US">
                <a:solidFill>
                  <a:srgbClr val="000000"/>
                </a:solidFill>
                <a:latin typeface="Arial" charset="0"/>
              </a:endParaRPr>
            </a:p>
          </p:txBody>
        </p:sp>
        <p:sp>
          <p:nvSpPr>
            <p:cNvPr id="30" name="TextBox 29"/>
            <p:cNvSpPr txBox="1"/>
            <p:nvPr/>
          </p:nvSpPr>
          <p:spPr>
            <a:xfrm>
              <a:off x="1523999" y="6581004"/>
              <a:ext cx="3414148" cy="276999"/>
            </a:xfrm>
            <a:prstGeom prst="rect">
              <a:avLst/>
            </a:prstGeom>
            <a:noFill/>
          </p:spPr>
          <p:txBody>
            <a:bodyPr wrap="square" rtlCol="0">
              <a:spAutoFit/>
            </a:bodyPr>
            <a:lstStyle/>
            <a:p>
              <a:pPr defTabSz="914377" fontAlgn="base">
                <a:spcBef>
                  <a:spcPct val="0"/>
                </a:spcBef>
                <a:spcAft>
                  <a:spcPct val="0"/>
                </a:spcAft>
              </a:pPr>
              <a:r>
                <a:rPr lang="en-US" sz="1200" dirty="0">
                  <a:solidFill>
                    <a:srgbClr val="000000"/>
                  </a:solidFill>
                  <a:latin typeface="Arial" charset="0"/>
                </a:rPr>
                <a:t>Data Source: MAVEN, April 2015 – Dec 2017</a:t>
              </a:r>
            </a:p>
          </p:txBody>
        </p:sp>
      </p:grpSp>
      <p:sp>
        <p:nvSpPr>
          <p:cNvPr id="5" name="Slide Number Placeholder 4"/>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24</a:t>
            </a:r>
          </a:p>
        </p:txBody>
      </p:sp>
      <p:sp>
        <p:nvSpPr>
          <p:cNvPr id="4" name="Title 3" hidden="1"/>
          <p:cNvSpPr>
            <a:spLocks noGrp="1"/>
          </p:cNvSpPr>
          <p:nvPr>
            <p:ph type="title"/>
          </p:nvPr>
        </p:nvSpPr>
        <p:spPr/>
        <p:txBody>
          <a:bodyPr/>
          <a:lstStyle/>
          <a:p>
            <a:r>
              <a:rPr lang="en-US" dirty="0"/>
              <a:t>Occupational Data Analysis</a:t>
            </a:r>
            <a:r>
              <a:rPr lang="en-US" baseline="0" dirty="0"/>
              <a:t> 2</a:t>
            </a:r>
            <a:endParaRPr lang="en-US" dirty="0"/>
          </a:p>
        </p:txBody>
      </p:sp>
    </p:spTree>
    <p:extLst>
      <p:ext uri="{BB962C8B-B14F-4D97-AF65-F5344CB8AC3E}">
        <p14:creationId xmlns:p14="http://schemas.microsoft.com/office/powerpoint/2010/main" val="289859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8437"/>
            <a:ext cx="8915400" cy="1111251"/>
          </a:xfrm>
        </p:spPr>
        <p:txBody>
          <a:bodyPr/>
          <a:lstStyle/>
          <a:p>
            <a:r>
              <a:rPr lang="en-US" sz="3200" dirty="0">
                <a:solidFill>
                  <a:schemeClr val="bg1"/>
                </a:solidFill>
              </a:rPr>
              <a:t>Distribution of Occupation within Enteric Diseases by MDPH Occupation Group, N=1,815</a:t>
            </a:r>
          </a:p>
        </p:txBody>
      </p:sp>
      <p:graphicFrame>
        <p:nvGraphicFramePr>
          <p:cNvPr id="4" name="Content Placeholder 3" descr="Chart"/>
          <p:cNvGraphicFramePr>
            <a:graphicFrameLocks noGrp="1"/>
          </p:cNvGraphicFramePr>
          <p:nvPr>
            <p:ph idx="1"/>
            <p:extLst>
              <p:ext uri="{D42A27DB-BD31-4B8C-83A1-F6EECF244321}">
                <p14:modId xmlns:p14="http://schemas.microsoft.com/office/powerpoint/2010/main" val="3860929842"/>
              </p:ext>
            </p:extLst>
          </p:nvPr>
        </p:nvGraphicFramePr>
        <p:xfrm>
          <a:off x="1536701" y="1524000"/>
          <a:ext cx="91313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3999" y="6550225"/>
            <a:ext cx="3253776" cy="276999"/>
          </a:xfrm>
          <a:prstGeom prst="rect">
            <a:avLst/>
          </a:prstGeom>
          <a:noFill/>
        </p:spPr>
        <p:txBody>
          <a:bodyPr wrap="none" rtlCol="0">
            <a:spAutoFit/>
          </a:bodyPr>
          <a:lstStyle/>
          <a:p>
            <a:pPr defTabSz="914377" fontAlgn="base">
              <a:spcBef>
                <a:spcPct val="0"/>
              </a:spcBef>
              <a:spcAft>
                <a:spcPct val="0"/>
              </a:spcAft>
            </a:pPr>
            <a:r>
              <a:rPr lang="en-US" sz="1200" dirty="0">
                <a:solidFill>
                  <a:srgbClr val="000000"/>
                </a:solidFill>
                <a:latin typeface="Arial" charset="0"/>
              </a:rPr>
              <a:t>Data Source: MAVEN, April 2015 – Dec 2017</a:t>
            </a:r>
          </a:p>
        </p:txBody>
      </p:sp>
      <p:sp>
        <p:nvSpPr>
          <p:cNvPr id="7" name="Slide Number Placeholder 6"/>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25</a:t>
            </a:r>
          </a:p>
        </p:txBody>
      </p:sp>
    </p:spTree>
    <p:extLst>
      <p:ext uri="{BB962C8B-B14F-4D97-AF65-F5344CB8AC3E}">
        <p14:creationId xmlns:p14="http://schemas.microsoft.com/office/powerpoint/2010/main" val="160184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8437"/>
            <a:ext cx="8839200" cy="1111251"/>
          </a:xfrm>
        </p:spPr>
        <p:txBody>
          <a:bodyPr/>
          <a:lstStyle/>
          <a:p>
            <a:r>
              <a:rPr lang="en-US" sz="3200" dirty="0">
                <a:solidFill>
                  <a:schemeClr val="bg1"/>
                </a:solidFill>
              </a:rPr>
              <a:t>Distribution of Occupation within Enteric Diseases by SOC Occupation Group, N=2,153</a:t>
            </a:r>
          </a:p>
        </p:txBody>
      </p:sp>
      <p:graphicFrame>
        <p:nvGraphicFramePr>
          <p:cNvPr id="4" name="Content Placeholder 3" title="Chart"/>
          <p:cNvGraphicFramePr>
            <a:graphicFrameLocks noGrp="1"/>
          </p:cNvGraphicFramePr>
          <p:nvPr>
            <p:ph idx="1"/>
            <p:extLst>
              <p:ext uri="{D42A27DB-BD31-4B8C-83A1-F6EECF244321}">
                <p14:modId xmlns:p14="http://schemas.microsoft.com/office/powerpoint/2010/main" val="433952246"/>
              </p:ext>
            </p:extLst>
          </p:nvPr>
        </p:nvGraphicFramePr>
        <p:xfrm>
          <a:off x="1600200" y="1447800"/>
          <a:ext cx="9067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3999" y="6550225"/>
            <a:ext cx="3253776" cy="276999"/>
          </a:xfrm>
          <a:prstGeom prst="rect">
            <a:avLst/>
          </a:prstGeom>
          <a:noFill/>
        </p:spPr>
        <p:txBody>
          <a:bodyPr wrap="none" rtlCol="0">
            <a:spAutoFit/>
          </a:bodyPr>
          <a:lstStyle/>
          <a:p>
            <a:pPr defTabSz="914377" fontAlgn="base">
              <a:spcBef>
                <a:spcPct val="0"/>
              </a:spcBef>
              <a:spcAft>
                <a:spcPct val="0"/>
              </a:spcAft>
            </a:pPr>
            <a:r>
              <a:rPr lang="en-US" sz="1200" dirty="0">
                <a:solidFill>
                  <a:srgbClr val="000000"/>
                </a:solidFill>
                <a:latin typeface="Arial" charset="0"/>
              </a:rPr>
              <a:t>Data Source: MAVEN, April 2015 – Dec 2017</a:t>
            </a:r>
          </a:p>
        </p:txBody>
      </p:sp>
      <p:sp>
        <p:nvSpPr>
          <p:cNvPr id="7" name="Slide Number Placeholder 6"/>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26</a:t>
            </a:r>
          </a:p>
        </p:txBody>
      </p:sp>
    </p:spTree>
    <p:extLst>
      <p:ext uri="{BB962C8B-B14F-4D97-AF65-F5344CB8AC3E}">
        <p14:creationId xmlns:p14="http://schemas.microsoft.com/office/powerpoint/2010/main" val="1742713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Enteric Disease Events</a:t>
            </a:r>
          </a:p>
        </p:txBody>
      </p:sp>
      <p:sp>
        <p:nvSpPr>
          <p:cNvPr id="5" name="Text Placeholder 4"/>
          <p:cNvSpPr>
            <a:spLocks noGrp="1"/>
          </p:cNvSpPr>
          <p:nvPr>
            <p:ph type="body" idx="1"/>
          </p:nvPr>
        </p:nvSpPr>
        <p:spPr/>
        <p:txBody>
          <a:bodyPr/>
          <a:lstStyle/>
          <a:p>
            <a:r>
              <a:rPr lang="en-US" dirty="0"/>
              <a:t>Mechanisms to improve completeness of Occupation variable</a:t>
            </a:r>
          </a:p>
        </p:txBody>
      </p:sp>
      <p:sp>
        <p:nvSpPr>
          <p:cNvPr id="6" name="Slide Number Placeholder 5"/>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27</a:t>
            </a:r>
          </a:p>
        </p:txBody>
      </p:sp>
    </p:spTree>
    <p:extLst>
      <p:ext uri="{BB962C8B-B14F-4D97-AF65-F5344CB8AC3E}">
        <p14:creationId xmlns:p14="http://schemas.microsoft.com/office/powerpoint/2010/main" val="435644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b="1">
                <a:solidFill>
                  <a:schemeClr val="bg1"/>
                </a:solidFill>
              </a:rPr>
              <a:t>Concerns for Salmonellosis</a:t>
            </a:r>
          </a:p>
        </p:txBody>
      </p:sp>
      <p:sp>
        <p:nvSpPr>
          <p:cNvPr id="12291" name="Rectangle 3"/>
          <p:cNvSpPr>
            <a:spLocks noGrp="1" noChangeArrowheads="1"/>
          </p:cNvSpPr>
          <p:nvPr>
            <p:ph type="body" idx="1"/>
          </p:nvPr>
        </p:nvSpPr>
        <p:spPr>
          <a:xfrm>
            <a:off x="1676400" y="1600200"/>
            <a:ext cx="8991600" cy="5257800"/>
          </a:xfrm>
        </p:spPr>
        <p:txBody>
          <a:bodyPr/>
          <a:lstStyle/>
          <a:p>
            <a:pPr>
              <a:buClr>
                <a:srgbClr val="FFC000"/>
              </a:buClr>
              <a:buFont typeface="Wingdings" pitchFamily="2" charset="2"/>
              <a:buChar char="§"/>
            </a:pPr>
            <a:r>
              <a:rPr lang="en-US" altLang="en-US" sz="2000" dirty="0"/>
              <a:t>For Salmonellosis and other enteric diseases, the following concern was developed: “</a:t>
            </a:r>
            <a:r>
              <a:rPr lang="en-US" altLang="en-US" sz="2000" dirty="0">
                <a:solidFill>
                  <a:srgbClr val="FF0000"/>
                </a:solidFill>
              </a:rPr>
              <a:t>Please note the case’s occupation in the Demographic Question Package.</a:t>
            </a:r>
            <a:r>
              <a:rPr lang="en-US" altLang="en-US" sz="2000" dirty="0"/>
              <a:t>”</a:t>
            </a:r>
          </a:p>
          <a:p>
            <a:endParaRPr lang="en-US" altLang="en-US" sz="2000" dirty="0"/>
          </a:p>
        </p:txBody>
      </p:sp>
      <p:pic>
        <p:nvPicPr>
          <p:cNvPr id="12292" name="Picture 4"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57501"/>
            <a:ext cx="9144000" cy="3611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5"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9401"/>
            <a:ext cx="9144000" cy="3611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5835203" y="2819402"/>
            <a:ext cx="4800600" cy="18438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891" indent="-342891" defTabSz="914377">
              <a:buClr>
                <a:srgbClr val="FFC000"/>
              </a:buClr>
              <a:buFont typeface="Wingdings" pitchFamily="2" charset="2"/>
              <a:buChar char="§"/>
            </a:pPr>
            <a:r>
              <a:rPr lang="en-US" altLang="en-US" sz="2000" kern="0" dirty="0">
                <a:solidFill>
                  <a:srgbClr val="000000"/>
                </a:solidFill>
                <a:latin typeface="Arial"/>
              </a:rPr>
              <a:t>color-coded reminders to complete information specific to a disease event </a:t>
            </a:r>
          </a:p>
          <a:p>
            <a:pPr marL="342891" indent="-342891" defTabSz="914377">
              <a:buClr>
                <a:srgbClr val="FFC000"/>
              </a:buClr>
              <a:buFont typeface="Wingdings" pitchFamily="2" charset="2"/>
              <a:buChar char="§"/>
            </a:pPr>
            <a:r>
              <a:rPr lang="en-US" altLang="en-US" sz="2000" kern="0" dirty="0">
                <a:solidFill>
                  <a:srgbClr val="000000"/>
                </a:solidFill>
                <a:latin typeface="Arial"/>
              </a:rPr>
              <a:t>implemented in 2013 for all enteric disease events</a:t>
            </a:r>
          </a:p>
          <a:p>
            <a:pPr marL="342891" indent="-342891" defTabSz="914377">
              <a:buClr>
                <a:srgbClr val="FFC000"/>
              </a:buClr>
              <a:buFont typeface="Wingdings" pitchFamily="2" charset="2"/>
              <a:buChar char="§"/>
            </a:pPr>
            <a:endParaRPr lang="en-US" altLang="en-US" sz="2800" kern="0" dirty="0">
              <a:solidFill>
                <a:srgbClr val="000000"/>
              </a:solidFill>
              <a:latin typeface="Arial"/>
            </a:endParaRPr>
          </a:p>
        </p:txBody>
      </p:sp>
      <p:sp>
        <p:nvSpPr>
          <p:cNvPr id="4" name="Slide Number Placeholder 3"/>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28</a:t>
            </a:r>
          </a:p>
        </p:txBody>
      </p:sp>
    </p:spTree>
    <p:extLst>
      <p:ext uri="{BB962C8B-B14F-4D97-AF65-F5344CB8AC3E}">
        <p14:creationId xmlns:p14="http://schemas.microsoft.com/office/powerpoint/2010/main" val="7354682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b="1">
                <a:solidFill>
                  <a:schemeClr val="bg1"/>
                </a:solidFill>
              </a:rPr>
              <a:t>Salmonellosis</a:t>
            </a:r>
          </a:p>
        </p:txBody>
      </p:sp>
      <p:sp>
        <p:nvSpPr>
          <p:cNvPr id="13315" name="Rectangle 5"/>
          <p:cNvSpPr>
            <a:spLocks noGrp="1" noChangeArrowheads="1"/>
          </p:cNvSpPr>
          <p:nvPr>
            <p:ph type="body" idx="1"/>
          </p:nvPr>
        </p:nvSpPr>
        <p:spPr>
          <a:xfrm>
            <a:off x="1778001" y="1600201"/>
            <a:ext cx="8605839" cy="850900"/>
          </a:xfrm>
        </p:spPr>
        <p:txBody>
          <a:bodyPr/>
          <a:lstStyle/>
          <a:p>
            <a:pPr>
              <a:buClr>
                <a:srgbClr val="FFC000"/>
              </a:buClr>
              <a:buFont typeface="Wingdings" pitchFamily="2" charset="2"/>
              <a:buChar char="§"/>
            </a:pPr>
            <a:r>
              <a:rPr lang="en-US" altLang="en-US" sz="2400"/>
              <a:t>Completeness of Occupation information between 2013 and 2014</a:t>
            </a:r>
          </a:p>
        </p:txBody>
      </p:sp>
      <p:pic>
        <p:nvPicPr>
          <p:cNvPr id="13316" name="Picture 9" descr="Char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2046289"/>
            <a:ext cx="5824539" cy="3986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Text Box 10"/>
          <p:cNvSpPr txBox="1">
            <a:spLocks noChangeArrowheads="1"/>
          </p:cNvSpPr>
          <p:nvPr/>
        </p:nvSpPr>
        <p:spPr bwMode="auto">
          <a:xfrm>
            <a:off x="1600201" y="3136901"/>
            <a:ext cx="2959100" cy="13388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377" eaLnBrk="1" fontAlgn="base" hangingPunct="1">
              <a:spcBef>
                <a:spcPct val="50000"/>
              </a:spcBef>
              <a:spcAft>
                <a:spcPct val="0"/>
              </a:spcAft>
              <a:buNone/>
            </a:pPr>
            <a:r>
              <a:rPr lang="en-US" altLang="en-US" sz="1800" dirty="0">
                <a:solidFill>
                  <a:srgbClr val="000000"/>
                </a:solidFill>
                <a:latin typeface="Arial Unicode MS" pitchFamily="34" charset="-128"/>
                <a:ea typeface="MS PGothic" pitchFamily="34" charset="-128"/>
              </a:rPr>
              <a:t>Odds Ratio:3.95; 95% Confidence Interval: 3.28, 4.76;</a:t>
            </a:r>
          </a:p>
          <a:p>
            <a:pPr defTabSz="914377" eaLnBrk="1" fontAlgn="base" hangingPunct="1">
              <a:spcBef>
                <a:spcPct val="50000"/>
              </a:spcBef>
              <a:spcAft>
                <a:spcPct val="0"/>
              </a:spcAft>
              <a:buNone/>
            </a:pPr>
            <a:r>
              <a:rPr lang="en-US" altLang="en-US" sz="1800" dirty="0">
                <a:solidFill>
                  <a:srgbClr val="000000"/>
                </a:solidFill>
                <a:latin typeface="Arial Unicode MS" pitchFamily="34" charset="-128"/>
                <a:ea typeface="MS PGothic" pitchFamily="34" charset="-128"/>
              </a:rPr>
              <a:t> p-value &lt;0.0001</a:t>
            </a:r>
          </a:p>
        </p:txBody>
      </p:sp>
      <p:sp>
        <p:nvSpPr>
          <p:cNvPr id="13318" name="Text Box 11"/>
          <p:cNvSpPr txBox="1">
            <a:spLocks noChangeArrowheads="1"/>
          </p:cNvSpPr>
          <p:nvPr/>
        </p:nvSpPr>
        <p:spPr bwMode="auto">
          <a:xfrm>
            <a:off x="6108701" y="2855913"/>
            <a:ext cx="825500" cy="7848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377" eaLnBrk="1" fontAlgn="base" hangingPunct="1">
              <a:spcBef>
                <a:spcPct val="50000"/>
              </a:spcBef>
              <a:spcAft>
                <a:spcPct val="0"/>
              </a:spcAft>
              <a:buNone/>
            </a:pPr>
            <a:r>
              <a:rPr lang="en-US" altLang="en-US" sz="1800" b="1">
                <a:solidFill>
                  <a:srgbClr val="FFFFFF"/>
                </a:solidFill>
                <a:latin typeface="Times New Roman" pitchFamily="18" charset="0"/>
                <a:ea typeface="MS PGothic" pitchFamily="34" charset="-128"/>
              </a:rPr>
              <a:t>50% </a:t>
            </a:r>
          </a:p>
          <a:p>
            <a:pPr algn="ctr" defTabSz="914377" eaLnBrk="1" fontAlgn="base" hangingPunct="1">
              <a:spcBef>
                <a:spcPct val="50000"/>
              </a:spcBef>
              <a:spcAft>
                <a:spcPct val="0"/>
              </a:spcAft>
              <a:buNone/>
            </a:pPr>
            <a:r>
              <a:rPr lang="en-US" altLang="en-US" sz="1800" b="1">
                <a:solidFill>
                  <a:srgbClr val="FFFFFF"/>
                </a:solidFill>
                <a:latin typeface="Times New Roman" pitchFamily="18" charset="0"/>
                <a:ea typeface="MS PGothic" pitchFamily="34" charset="-128"/>
              </a:rPr>
              <a:t>N=576</a:t>
            </a:r>
          </a:p>
        </p:txBody>
      </p:sp>
      <p:sp>
        <p:nvSpPr>
          <p:cNvPr id="13319" name="Text Box 12"/>
          <p:cNvSpPr txBox="1">
            <a:spLocks noChangeArrowheads="1"/>
          </p:cNvSpPr>
          <p:nvPr/>
        </p:nvSpPr>
        <p:spPr bwMode="auto">
          <a:xfrm>
            <a:off x="8235951" y="2466976"/>
            <a:ext cx="825500" cy="7848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377" eaLnBrk="1" fontAlgn="base" hangingPunct="1">
              <a:spcBef>
                <a:spcPct val="50000"/>
              </a:spcBef>
              <a:spcAft>
                <a:spcPct val="0"/>
              </a:spcAft>
              <a:buNone/>
            </a:pPr>
            <a:r>
              <a:rPr lang="en-US" altLang="en-US" sz="1800" b="1">
                <a:solidFill>
                  <a:srgbClr val="FFFFFF"/>
                </a:solidFill>
                <a:latin typeface="Times New Roman" pitchFamily="18" charset="0"/>
                <a:ea typeface="MS PGothic" pitchFamily="34" charset="-128"/>
              </a:rPr>
              <a:t>20% </a:t>
            </a:r>
          </a:p>
          <a:p>
            <a:pPr algn="ctr" defTabSz="914377" eaLnBrk="1" fontAlgn="base" hangingPunct="1">
              <a:spcBef>
                <a:spcPct val="50000"/>
              </a:spcBef>
              <a:spcAft>
                <a:spcPct val="0"/>
              </a:spcAft>
              <a:buNone/>
            </a:pPr>
            <a:r>
              <a:rPr lang="en-US" altLang="en-US" sz="1800" b="1">
                <a:solidFill>
                  <a:srgbClr val="FFFFFF"/>
                </a:solidFill>
                <a:latin typeface="Times New Roman" pitchFamily="18" charset="0"/>
                <a:ea typeface="MS PGothic" pitchFamily="34" charset="-128"/>
              </a:rPr>
              <a:t>N=228</a:t>
            </a:r>
          </a:p>
        </p:txBody>
      </p:sp>
      <p:sp>
        <p:nvSpPr>
          <p:cNvPr id="13320" name="Text Box 14"/>
          <p:cNvSpPr txBox="1">
            <a:spLocks noChangeArrowheads="1"/>
          </p:cNvSpPr>
          <p:nvPr/>
        </p:nvSpPr>
        <p:spPr bwMode="auto">
          <a:xfrm>
            <a:off x="1778001" y="6119814"/>
            <a:ext cx="8605839" cy="11695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377" eaLnBrk="1" fontAlgn="base" hangingPunct="1">
              <a:spcBef>
                <a:spcPct val="50000"/>
              </a:spcBef>
              <a:spcAft>
                <a:spcPct val="0"/>
              </a:spcAft>
              <a:buNone/>
            </a:pPr>
            <a:r>
              <a:rPr lang="en-US" altLang="en-US" sz="2000" b="1">
                <a:solidFill>
                  <a:srgbClr val="000000"/>
                </a:solidFill>
                <a:latin typeface="Arial Unicode MS" pitchFamily="34" charset="-128"/>
                <a:ea typeface="MS PGothic" pitchFamily="34" charset="-128"/>
              </a:rPr>
              <a:t>Events in 2014 were 4 times more likely to have Occupation completed compared to events in 2013</a:t>
            </a:r>
          </a:p>
          <a:p>
            <a:pPr algn="ctr" defTabSz="914377" eaLnBrk="1" fontAlgn="base" hangingPunct="1">
              <a:spcBef>
                <a:spcPct val="50000"/>
              </a:spcBef>
              <a:spcAft>
                <a:spcPct val="0"/>
              </a:spcAft>
              <a:buNone/>
            </a:pPr>
            <a:endParaRPr lang="en-US" altLang="en-US" sz="2000" b="1">
              <a:solidFill>
                <a:srgbClr val="000000"/>
              </a:solidFill>
              <a:latin typeface="Arial Unicode MS" pitchFamily="34" charset="-128"/>
              <a:ea typeface="MS PGothic" pitchFamily="34" charset="-128"/>
            </a:endParaRPr>
          </a:p>
        </p:txBody>
      </p:sp>
      <p:sp>
        <p:nvSpPr>
          <p:cNvPr id="13321" name="Text Box 16"/>
          <p:cNvSpPr txBox="1">
            <a:spLocks noChangeArrowheads="1"/>
          </p:cNvSpPr>
          <p:nvPr/>
        </p:nvSpPr>
        <p:spPr bwMode="auto">
          <a:xfrm rot="-5400000">
            <a:off x="3106739" y="3534184"/>
            <a:ext cx="305276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377" eaLnBrk="1" fontAlgn="base" hangingPunct="1">
              <a:spcBef>
                <a:spcPct val="50000"/>
              </a:spcBef>
              <a:spcAft>
                <a:spcPct val="0"/>
              </a:spcAft>
              <a:buNone/>
            </a:pPr>
            <a:r>
              <a:rPr lang="en-US" altLang="en-US" sz="1200">
                <a:solidFill>
                  <a:srgbClr val="000000"/>
                </a:solidFill>
                <a:latin typeface="Arial Unicode MS" pitchFamily="34" charset="-128"/>
                <a:ea typeface="MS PGothic" pitchFamily="34" charset="-128"/>
              </a:rPr>
              <a:t>Number of Confirmed Cases</a:t>
            </a:r>
          </a:p>
        </p:txBody>
      </p:sp>
      <p:sp>
        <p:nvSpPr>
          <p:cNvPr id="4" name="Slide Number Placeholder 3"/>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29</a:t>
            </a:r>
          </a:p>
        </p:txBody>
      </p:sp>
    </p:spTree>
    <p:extLst>
      <p:ext uri="{BB962C8B-B14F-4D97-AF65-F5344CB8AC3E}">
        <p14:creationId xmlns:p14="http://schemas.microsoft.com/office/powerpoint/2010/main" val="193956854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5181" y="1844372"/>
            <a:ext cx="7326819" cy="1062496"/>
          </a:xfrm>
        </p:spPr>
        <p:txBody>
          <a:bodyPr/>
          <a:lstStyle/>
          <a:p>
            <a:r>
              <a:rPr lang="en-US" sz="3200" dirty="0"/>
              <a:t>New Industry and Occupation Template for Message Mapping Guides </a:t>
            </a:r>
            <a:br>
              <a:rPr lang="en-US" sz="3200" dirty="0"/>
            </a:br>
            <a:br>
              <a:rPr lang="en-US" sz="4800" dirty="0">
                <a:cs typeface="Times New Roman" panose="02020603050405020304" pitchFamily="18" charset="0"/>
              </a:rPr>
            </a:br>
            <a:endParaRPr lang="en-US" sz="4800" dirty="0">
              <a:solidFill>
                <a:srgbClr val="2F97DA"/>
              </a:solidFill>
            </a:endParaRPr>
          </a:p>
        </p:txBody>
      </p:sp>
      <p:sp>
        <p:nvSpPr>
          <p:cNvPr id="3" name="Rectangle 2"/>
          <p:cNvSpPr/>
          <p:nvPr/>
        </p:nvSpPr>
        <p:spPr>
          <a:xfrm>
            <a:off x="615253" y="4562104"/>
            <a:ext cx="11137455" cy="1938992"/>
          </a:xfrm>
          <a:prstGeom prst="rect">
            <a:avLst/>
          </a:prstGeom>
        </p:spPr>
        <p:txBody>
          <a:bodyPr wrap="square">
            <a:spAutoFit/>
          </a:bodyPr>
          <a:lstStyle/>
          <a:p>
            <a:r>
              <a:rPr lang="en-US" sz="2400" b="1" dirty="0">
                <a:solidFill>
                  <a:srgbClr val="0096D6"/>
                </a:solidFill>
                <a:latin typeface="Calibri" panose="020F0502020204030204" pitchFamily="34" charset="0"/>
                <a:cs typeface="Arial" panose="020B0604020202020204" pitchFamily="34" charset="0"/>
              </a:rPr>
              <a:t>Ruth Jajosky, DMD, MPH</a:t>
            </a:r>
            <a:endParaRPr lang="en-US" sz="2400" dirty="0">
              <a:solidFill>
                <a:srgbClr val="0096D6"/>
              </a:solidFill>
              <a:latin typeface="Calibri" panose="020F0502020204030204" pitchFamily="34" charset="0"/>
              <a:cs typeface="Arial" panose="020B0604020202020204" pitchFamily="34" charset="0"/>
            </a:endParaRPr>
          </a:p>
          <a:p>
            <a:r>
              <a:rPr lang="en-US" sz="2400" dirty="0">
                <a:solidFill>
                  <a:srgbClr val="0096D6"/>
                </a:solidFill>
                <a:latin typeface="Calibri" panose="020F0502020204030204" pitchFamily="34" charset="0"/>
                <a:cs typeface="Arial" panose="020B0604020202020204" pitchFamily="34" charset="0"/>
              </a:rPr>
              <a:t>Office of Public Health Scientific Service</a:t>
            </a:r>
          </a:p>
          <a:p>
            <a:r>
              <a:rPr lang="en-US" sz="2400" dirty="0">
                <a:solidFill>
                  <a:srgbClr val="0096D6"/>
                </a:solidFill>
                <a:latin typeface="Calibri" panose="020F0502020204030204" pitchFamily="34" charset="0"/>
                <a:cs typeface="Arial" panose="020B0604020202020204" pitchFamily="34" charset="0"/>
              </a:rPr>
              <a:t>Division of Health Informatics and Surveillance</a:t>
            </a:r>
          </a:p>
          <a:p>
            <a:r>
              <a:rPr lang="en-US" sz="2400" dirty="0">
                <a:solidFill>
                  <a:srgbClr val="0096D6"/>
                </a:solidFill>
                <a:latin typeface="Calibri" panose="020F0502020204030204" pitchFamily="34" charset="0"/>
                <a:cs typeface="Arial" panose="020B0604020202020204" pitchFamily="34" charset="0"/>
              </a:rPr>
              <a:t>Center for Surveillance, Epidemiology, and Laboratory Services</a:t>
            </a:r>
          </a:p>
          <a:p>
            <a:r>
              <a:rPr lang="en-US" sz="2400" dirty="0">
                <a:solidFill>
                  <a:srgbClr val="0096D6"/>
                </a:solidFill>
                <a:latin typeface="Calibri" panose="020F0502020204030204" pitchFamily="34" charset="0"/>
                <a:cs typeface="Arial" panose="020B0604020202020204" pitchFamily="34" charset="0"/>
              </a:rPr>
              <a:t>Centers for Disease Control and Prevention</a:t>
            </a:r>
          </a:p>
        </p:txBody>
      </p:sp>
      <p:pic>
        <p:nvPicPr>
          <p:cNvPr id="5" name="Picture 4"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08" y="1719038"/>
            <a:ext cx="3777659" cy="1434065"/>
          </a:xfrm>
          <a:prstGeom prst="rect">
            <a:avLst/>
          </a:prstGeom>
        </p:spPr>
      </p:pic>
    </p:spTree>
    <p:extLst>
      <p:ext uri="{BB962C8B-B14F-4D97-AF65-F5344CB8AC3E}">
        <p14:creationId xmlns:p14="http://schemas.microsoft.com/office/powerpoint/2010/main" val="2182297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Manual Process </a:t>
            </a:r>
          </a:p>
        </p:txBody>
      </p:sp>
      <p:sp>
        <p:nvSpPr>
          <p:cNvPr id="3" name="Content Placeholder 2"/>
          <p:cNvSpPr>
            <a:spLocks noGrp="1"/>
          </p:cNvSpPr>
          <p:nvPr>
            <p:ph idx="1"/>
          </p:nvPr>
        </p:nvSpPr>
        <p:spPr>
          <a:xfrm>
            <a:off x="1885949" y="1653143"/>
            <a:ext cx="7791451" cy="4525963"/>
          </a:xfrm>
        </p:spPr>
        <p:txBody>
          <a:bodyPr/>
          <a:lstStyle/>
          <a:p>
            <a:pPr>
              <a:buClr>
                <a:srgbClr val="FFC000"/>
              </a:buClr>
              <a:buSzPct val="115000"/>
              <a:buFont typeface="Wingdings" panose="05000000000000000000" pitchFamily="2" charset="2"/>
              <a:buChar char="§"/>
            </a:pPr>
            <a:r>
              <a:rPr lang="en-US" dirty="0"/>
              <a:t>Tularemia/Landscaper – daily Epi-of-the-day notes reviewed by surveillance staff and then notify OHSP</a:t>
            </a:r>
          </a:p>
        </p:txBody>
      </p:sp>
      <p:pic>
        <p:nvPicPr>
          <p:cNvPr id="1026" name="Picture 2" descr="West Tisbury-Tularamia case 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04893"/>
            <a:ext cx="7010400" cy="3448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30</a:t>
            </a:r>
          </a:p>
        </p:txBody>
      </p:sp>
    </p:spTree>
    <p:extLst>
      <p:ext uri="{BB962C8B-B14F-4D97-AF65-F5344CB8AC3E}">
        <p14:creationId xmlns:p14="http://schemas.microsoft.com/office/powerpoint/2010/main" val="1256483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a:solidFill>
                  <a:schemeClr val="bg1"/>
                </a:solidFill>
              </a:rPr>
              <a:t>Next Steps</a:t>
            </a:r>
          </a:p>
        </p:txBody>
      </p:sp>
      <p:sp>
        <p:nvSpPr>
          <p:cNvPr id="18435" name="Content Placeholder 2"/>
          <p:cNvSpPr>
            <a:spLocks noGrp="1"/>
          </p:cNvSpPr>
          <p:nvPr>
            <p:ph idx="1"/>
          </p:nvPr>
        </p:nvSpPr>
        <p:spPr>
          <a:xfrm>
            <a:off x="2286000" y="1524000"/>
            <a:ext cx="7772400" cy="5181600"/>
          </a:xfrm>
        </p:spPr>
        <p:txBody>
          <a:bodyPr/>
          <a:lstStyle/>
          <a:p>
            <a:pPr>
              <a:buClr>
                <a:srgbClr val="FFC000"/>
              </a:buClr>
              <a:buFont typeface="Wingdings" pitchFamily="2" charset="2"/>
              <a:buChar char="§"/>
            </a:pPr>
            <a:r>
              <a:rPr lang="en-US" altLang="en-US" sz="2400" dirty="0"/>
              <a:t>Create additional variables in MAVEN to identify potential work related risk</a:t>
            </a:r>
          </a:p>
          <a:p>
            <a:pPr>
              <a:buClr>
                <a:srgbClr val="FFC000"/>
              </a:buClr>
              <a:buFont typeface="Wingdings" pitchFamily="2" charset="2"/>
              <a:buChar char="§"/>
            </a:pPr>
            <a:r>
              <a:rPr lang="en-US" altLang="en-US" sz="2400" dirty="0"/>
              <a:t>Incorporate OHSP into MAVEN workflows to identify cases of relevance</a:t>
            </a:r>
          </a:p>
          <a:p>
            <a:pPr>
              <a:buClr>
                <a:srgbClr val="FFC000"/>
              </a:buClr>
              <a:buFont typeface="Wingdings" pitchFamily="2" charset="2"/>
              <a:buChar char="§"/>
            </a:pPr>
            <a:r>
              <a:rPr lang="en-US" altLang="en-US" sz="2400" dirty="0"/>
              <a:t>Extract data for OHSP on an on-going basis for review and analysis</a:t>
            </a:r>
          </a:p>
          <a:p>
            <a:pPr>
              <a:buClr>
                <a:srgbClr val="FFC000"/>
              </a:buClr>
              <a:buFont typeface="Wingdings" pitchFamily="2" charset="2"/>
              <a:buChar char="§"/>
            </a:pPr>
            <a:r>
              <a:rPr lang="en-US" altLang="en-US" sz="2400" dirty="0"/>
              <a:t>Use data to identify emerging hazards and occupations at risk</a:t>
            </a:r>
          </a:p>
          <a:p>
            <a:pPr>
              <a:buClr>
                <a:srgbClr val="FFC000"/>
              </a:buClr>
              <a:buFont typeface="Wingdings" pitchFamily="2" charset="2"/>
              <a:buChar char="§"/>
            </a:pPr>
            <a:r>
              <a:rPr lang="en-US" altLang="en-US" sz="2400" dirty="0"/>
              <a:t>Work with OHSP to develop prevention material where relevant</a:t>
            </a:r>
          </a:p>
          <a:p>
            <a:pPr>
              <a:buClr>
                <a:srgbClr val="FFC000"/>
              </a:buClr>
              <a:buFont typeface="Wingdings" pitchFamily="2" charset="2"/>
              <a:buChar char="§"/>
            </a:pPr>
            <a:r>
              <a:rPr lang="en-US" altLang="en-US" sz="2400" dirty="0"/>
              <a:t>Determine process for updating reference code list when needed</a:t>
            </a:r>
          </a:p>
          <a:p>
            <a:pPr>
              <a:buClr>
                <a:srgbClr val="FFC000"/>
              </a:buClr>
              <a:buFont typeface="Wingdings" pitchFamily="2" charset="2"/>
              <a:buChar char="§"/>
            </a:pPr>
            <a:endParaRPr lang="en-US" altLang="en-US" sz="2400" dirty="0"/>
          </a:p>
          <a:p>
            <a:endParaRPr lang="en-US" altLang="en-US" sz="2800" dirty="0"/>
          </a:p>
        </p:txBody>
      </p:sp>
      <p:sp>
        <p:nvSpPr>
          <p:cNvPr id="4" name="Slide Number Placeholder 3"/>
          <p:cNvSpPr>
            <a:spLocks noGrp="1"/>
          </p:cNvSpPr>
          <p:nvPr>
            <p:ph type="sldNum" sz="quarter" idx="12"/>
          </p:nvPr>
        </p:nvSpPr>
        <p:spPr/>
        <p:txBody>
          <a:bodyPr/>
          <a:lstStyle/>
          <a:p>
            <a:pPr defTabSz="1219170" eaLnBrk="0" fontAlgn="base" hangingPunct="0">
              <a:spcBef>
                <a:spcPct val="0"/>
              </a:spcBef>
              <a:spcAft>
                <a:spcPct val="0"/>
              </a:spcAft>
              <a:defRPr/>
            </a:pPr>
            <a:r>
              <a:rPr lang="en-US" altLang="en-US" dirty="0">
                <a:solidFill>
                  <a:srgbClr val="000000"/>
                </a:solidFill>
                <a:latin typeface="Myriad Web Pro" panose="020B0503030403020204" pitchFamily="34" charset="0"/>
              </a:rPr>
              <a:t>31</a:t>
            </a:r>
          </a:p>
        </p:txBody>
      </p:sp>
    </p:spTree>
    <p:extLst>
      <p:ext uri="{BB962C8B-B14F-4D97-AF65-F5344CB8AC3E}">
        <p14:creationId xmlns:p14="http://schemas.microsoft.com/office/powerpoint/2010/main" val="2207478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32" indent="-285744" eaLnBrk="0" hangingPunct="0">
              <a:spcBef>
                <a:spcPct val="20000"/>
              </a:spcBef>
              <a:buChar char="–"/>
              <a:defRPr sz="2800">
                <a:solidFill>
                  <a:schemeClr val="tx1"/>
                </a:solidFill>
                <a:latin typeface="Arial" charset="0"/>
              </a:defRPr>
            </a:lvl2pPr>
            <a:lvl3pPr marL="1142971" indent="-228594" eaLnBrk="0" hangingPunct="0">
              <a:spcBef>
                <a:spcPct val="20000"/>
              </a:spcBef>
              <a:buChar char="•"/>
              <a:defRPr sz="2400">
                <a:solidFill>
                  <a:schemeClr val="tx1"/>
                </a:solidFill>
                <a:latin typeface="Arial" charset="0"/>
              </a:defRPr>
            </a:lvl3pPr>
            <a:lvl4pPr marL="1600160" indent="-228594" eaLnBrk="0" hangingPunct="0">
              <a:spcBef>
                <a:spcPct val="20000"/>
              </a:spcBef>
              <a:buChar char="–"/>
              <a:defRPr sz="2000">
                <a:solidFill>
                  <a:schemeClr val="tx1"/>
                </a:solidFill>
                <a:latin typeface="Arial" charset="0"/>
              </a:defRPr>
            </a:lvl4pPr>
            <a:lvl5pPr marL="2057349" indent="-228594" eaLnBrk="0" hangingPunct="0">
              <a:spcBef>
                <a:spcPct val="20000"/>
              </a:spcBef>
              <a:buChar char="»"/>
              <a:defRPr sz="2000">
                <a:solidFill>
                  <a:schemeClr val="tx1"/>
                </a:solidFill>
                <a:latin typeface="Arial" charset="0"/>
              </a:defRPr>
            </a:lvl5pPr>
            <a:lvl6pPr marL="2514537" indent="-228594" eaLnBrk="0" fontAlgn="base" hangingPunct="0">
              <a:spcBef>
                <a:spcPct val="20000"/>
              </a:spcBef>
              <a:spcAft>
                <a:spcPct val="0"/>
              </a:spcAft>
              <a:buChar char="»"/>
              <a:defRPr sz="2000">
                <a:solidFill>
                  <a:schemeClr val="tx1"/>
                </a:solidFill>
                <a:latin typeface="Arial" charset="0"/>
              </a:defRPr>
            </a:lvl6pPr>
            <a:lvl7pPr marL="2971726" indent="-228594" eaLnBrk="0" fontAlgn="base" hangingPunct="0">
              <a:spcBef>
                <a:spcPct val="20000"/>
              </a:spcBef>
              <a:spcAft>
                <a:spcPct val="0"/>
              </a:spcAft>
              <a:buChar char="»"/>
              <a:defRPr sz="2000">
                <a:solidFill>
                  <a:schemeClr val="tx1"/>
                </a:solidFill>
                <a:latin typeface="Arial" charset="0"/>
              </a:defRPr>
            </a:lvl7pPr>
            <a:lvl8pPr marL="3428914" indent="-228594" eaLnBrk="0" fontAlgn="base" hangingPunct="0">
              <a:spcBef>
                <a:spcPct val="20000"/>
              </a:spcBef>
              <a:spcAft>
                <a:spcPct val="0"/>
              </a:spcAft>
              <a:buChar char="»"/>
              <a:defRPr sz="2000">
                <a:solidFill>
                  <a:schemeClr val="tx1"/>
                </a:solidFill>
                <a:latin typeface="Arial" charset="0"/>
              </a:defRPr>
            </a:lvl8pPr>
            <a:lvl9pPr marL="3886103" indent="-228594" eaLnBrk="0" fontAlgn="base" hangingPunct="0">
              <a:spcBef>
                <a:spcPct val="20000"/>
              </a:spcBef>
              <a:spcAft>
                <a:spcPct val="0"/>
              </a:spcAft>
              <a:buChar char="»"/>
              <a:defRPr sz="2000">
                <a:solidFill>
                  <a:schemeClr val="tx1"/>
                </a:solidFill>
                <a:latin typeface="Arial" charset="0"/>
              </a:defRPr>
            </a:lvl9pPr>
          </a:lstStyle>
          <a:p>
            <a:pPr defTabSz="914377" eaLnBrk="1" fontAlgn="base" hangingPunct="1">
              <a:spcBef>
                <a:spcPct val="0"/>
              </a:spcBef>
              <a:spcAft>
                <a:spcPct val="0"/>
              </a:spcAft>
              <a:buNone/>
            </a:pPr>
            <a:r>
              <a:rPr lang="en-US" altLang="en-US" sz="1400" dirty="0">
                <a:solidFill>
                  <a:srgbClr val="000000"/>
                </a:solidFill>
                <a:ea typeface="MS PGothic" pitchFamily="34" charset="-128"/>
              </a:rPr>
              <a:t>32</a:t>
            </a:r>
          </a:p>
        </p:txBody>
      </p:sp>
      <p:sp>
        <p:nvSpPr>
          <p:cNvPr id="6" name="Title 1"/>
          <p:cNvSpPr txBox="1">
            <a:spLocks/>
          </p:cNvSpPr>
          <p:nvPr/>
        </p:nvSpPr>
        <p:spPr bwMode="auto">
          <a:xfrm>
            <a:off x="1765300" y="165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600" b="1">
                <a:solidFill>
                  <a:schemeClr val="bg1"/>
                </a:solidFill>
                <a:latin typeface="Arial" charset="0"/>
                <a:ea typeface="+mj-ea"/>
                <a:cs typeface="+mj-cs"/>
              </a:defRPr>
            </a:lvl1pPr>
            <a:lvl2pPr algn="ct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a:lstStyle>
          <a:p>
            <a:pPr defTabSz="914377" eaLnBrk="1" hangingPunct="1">
              <a:defRPr/>
            </a:pPr>
            <a:r>
              <a:rPr lang="en-US" altLang="en-US" sz="4400" kern="0" dirty="0">
                <a:solidFill>
                  <a:srgbClr val="FFFFFF"/>
                </a:solidFill>
                <a:latin typeface="Calibri" pitchFamily="34" charset="0"/>
              </a:rPr>
              <a:t>More information</a:t>
            </a:r>
          </a:p>
        </p:txBody>
      </p:sp>
      <p:sp>
        <p:nvSpPr>
          <p:cNvPr id="30725" name="Rectangle 4"/>
          <p:cNvSpPr>
            <a:spLocks noChangeArrowheads="1"/>
          </p:cNvSpPr>
          <p:nvPr/>
        </p:nvSpPr>
        <p:spPr bwMode="auto">
          <a:xfrm>
            <a:off x="1752600" y="1676400"/>
            <a:ext cx="8610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6039" rIns="45720" bIns="46039"/>
          <a:lstStyle>
            <a:lvl1pPr marL="457200" indent="-457200">
              <a:spcBef>
                <a:spcPct val="20000"/>
              </a:spcBef>
              <a:buChar char="•"/>
              <a:tabLst>
                <a:tab pos="914400" algn="l"/>
              </a:tabLst>
              <a:defRPr sz="2800">
                <a:solidFill>
                  <a:schemeClr val="tx1"/>
                </a:solidFill>
                <a:latin typeface="Arial" charset="0"/>
                <a:ea typeface="MS PGothic" pitchFamily="34" charset="-128"/>
              </a:defRPr>
            </a:lvl1pPr>
            <a:lvl2pPr marL="742950" indent="-285750">
              <a:spcBef>
                <a:spcPct val="20000"/>
              </a:spcBef>
              <a:buChar char="–"/>
              <a:tabLst>
                <a:tab pos="914400" algn="l"/>
              </a:tabLst>
              <a:defRPr sz="2800">
                <a:solidFill>
                  <a:schemeClr val="tx1"/>
                </a:solidFill>
                <a:latin typeface="Arial" charset="0"/>
                <a:ea typeface="MS PGothic" pitchFamily="34" charset="-128"/>
              </a:defRPr>
            </a:lvl2pPr>
            <a:lvl3pPr marL="1143000" indent="-228600">
              <a:spcBef>
                <a:spcPct val="20000"/>
              </a:spcBef>
              <a:buChar char="•"/>
              <a:tabLst>
                <a:tab pos="914400" algn="l"/>
              </a:tabLst>
              <a:defRPr sz="2400">
                <a:solidFill>
                  <a:schemeClr val="tx1"/>
                </a:solidFill>
                <a:latin typeface="Arial" charset="0"/>
                <a:ea typeface="MS PGothic" pitchFamily="34" charset="-128"/>
              </a:defRPr>
            </a:lvl3pPr>
            <a:lvl4pPr marL="1600200" indent="-228600">
              <a:spcBef>
                <a:spcPct val="20000"/>
              </a:spcBef>
              <a:buChar char="–"/>
              <a:tabLst>
                <a:tab pos="914400" algn="l"/>
              </a:tabLst>
              <a:defRPr sz="2000">
                <a:solidFill>
                  <a:schemeClr val="tx1"/>
                </a:solidFill>
                <a:latin typeface="Arial" charset="0"/>
                <a:ea typeface="MS PGothic" pitchFamily="34" charset="-128"/>
              </a:defRPr>
            </a:lvl4pPr>
            <a:lvl5pPr marL="2057400" indent="-228600">
              <a:spcBef>
                <a:spcPct val="20000"/>
              </a:spcBef>
              <a:buChar char="»"/>
              <a:tabLst>
                <a:tab pos="914400" algn="l"/>
              </a:tabLst>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tabLst>
                <a:tab pos="914400" algn="l"/>
              </a:tabLs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tabLst>
                <a:tab pos="914400" algn="l"/>
              </a:tabLs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tabLst>
                <a:tab pos="914400" algn="l"/>
              </a:tabLs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tabLst>
                <a:tab pos="914400" algn="l"/>
              </a:tabLst>
              <a:defRPr sz="2000">
                <a:solidFill>
                  <a:schemeClr val="tx1"/>
                </a:solidFill>
                <a:latin typeface="Arial" charset="0"/>
                <a:ea typeface="MS PGothic" pitchFamily="34" charset="-128"/>
              </a:defRPr>
            </a:lvl9pPr>
          </a:lstStyle>
          <a:p>
            <a:pPr marL="457189" indent="-457189" defTabSz="914377" fontAlgn="base">
              <a:lnSpc>
                <a:spcPct val="80000"/>
              </a:lnSpc>
              <a:spcBef>
                <a:spcPct val="25000"/>
              </a:spcBef>
              <a:spcAft>
                <a:spcPct val="0"/>
              </a:spcAft>
              <a:buClr>
                <a:srgbClr val="003399"/>
              </a:buClr>
              <a:buNone/>
              <a:tabLst>
                <a:tab pos="914377" algn="l"/>
              </a:tabLst>
              <a:defRPr/>
            </a:pPr>
            <a:endParaRPr lang="en-US" altLang="en-US" sz="1800" dirty="0">
              <a:solidFill>
                <a:srgbClr val="000000"/>
              </a:solidFill>
              <a:latin typeface="Calibri" pitchFamily="34" charset="0"/>
              <a:cs typeface="Calibri" panose="020F0502020204030204" pitchFamily="34" charset="0"/>
            </a:endParaRPr>
          </a:p>
          <a:p>
            <a:pPr marL="457189" indent="-457189" defTabSz="914377" fontAlgn="base">
              <a:lnSpc>
                <a:spcPct val="80000"/>
              </a:lnSpc>
              <a:spcBef>
                <a:spcPct val="25000"/>
              </a:spcBef>
              <a:spcAft>
                <a:spcPct val="0"/>
              </a:spcAft>
              <a:buClr>
                <a:srgbClr val="003399"/>
              </a:buClr>
              <a:buNone/>
              <a:tabLst>
                <a:tab pos="914377" algn="l"/>
              </a:tabLst>
              <a:defRPr/>
            </a:pPr>
            <a:endParaRPr lang="en-US" altLang="en-US" sz="1800" dirty="0">
              <a:solidFill>
                <a:srgbClr val="000000"/>
              </a:solidFill>
              <a:latin typeface="Calibri" pitchFamily="34" charset="0"/>
              <a:cs typeface="Calibri" panose="020F0502020204030204" pitchFamily="34" charset="0"/>
            </a:endParaRPr>
          </a:p>
          <a:p>
            <a:pPr marL="0" indent="0" algn="ctr" defTabSz="914377" fontAlgn="base">
              <a:spcAft>
                <a:spcPct val="0"/>
              </a:spcAft>
              <a:buNone/>
              <a:tabLst>
                <a:tab pos="914377" algn="l"/>
              </a:tabLst>
              <a:defRPr/>
            </a:pPr>
            <a:r>
              <a:rPr lang="en-US" altLang="en-US" sz="2400" dirty="0">
                <a:solidFill>
                  <a:srgbClr val="002060"/>
                </a:solidFill>
                <a:effectLst>
                  <a:outerShdw blurRad="38100" dist="38100" dir="2700000" algn="tl">
                    <a:srgbClr val="C0C0C0"/>
                  </a:outerShdw>
                </a:effectLst>
                <a:latin typeface="Calibri" pitchFamily="34" charset="0"/>
                <a:cs typeface="Calibri" panose="020F0502020204030204" pitchFamily="34" charset="0"/>
              </a:rPr>
              <a:t>Scott Troppy</a:t>
            </a:r>
          </a:p>
          <a:p>
            <a:pPr marL="0" indent="0" algn="ctr" defTabSz="914377" fontAlgn="base">
              <a:spcAft>
                <a:spcPct val="0"/>
              </a:spcAft>
              <a:buNone/>
              <a:tabLst>
                <a:tab pos="914377" algn="l"/>
              </a:tabLst>
              <a:defRPr/>
            </a:pPr>
            <a:r>
              <a:rPr lang="en-US" sz="2400" dirty="0">
                <a:solidFill>
                  <a:srgbClr val="002060"/>
                </a:solidFill>
                <a:latin typeface="Calibri" panose="020F0502020204030204" pitchFamily="34" charset="0"/>
                <a:cs typeface="Calibri" panose="020F0502020204030204" pitchFamily="34" charset="0"/>
              </a:rPr>
              <a:t>Bureau of Infectious Diseases and Laboratory Sciences</a:t>
            </a:r>
          </a:p>
          <a:p>
            <a:pPr marL="0" indent="0" algn="ctr" defTabSz="914377" fontAlgn="base">
              <a:spcAft>
                <a:spcPct val="0"/>
              </a:spcAft>
              <a:buNone/>
              <a:tabLst>
                <a:tab pos="914377" algn="l"/>
              </a:tabLst>
              <a:defRPr/>
            </a:pPr>
            <a:r>
              <a:rPr lang="en-US" altLang="en-US" sz="2400" dirty="0">
                <a:solidFill>
                  <a:srgbClr val="003B92"/>
                </a:solidFill>
                <a:effectLst>
                  <a:outerShdw blurRad="38100" dist="38100" dir="2700000" algn="tl">
                    <a:srgbClr val="C0C0C0"/>
                  </a:outerShdw>
                </a:effectLst>
                <a:latin typeface="Calibri" pitchFamily="34" charset="0"/>
                <a:cs typeface="Calibri" panose="020F0502020204030204" pitchFamily="34" charset="0"/>
                <a:hlinkClick r:id="rId3"/>
              </a:rPr>
              <a:t>scott.troppy@state.ma.us</a:t>
            </a:r>
            <a:endParaRPr lang="en-US" altLang="en-US" sz="2400" dirty="0">
              <a:solidFill>
                <a:srgbClr val="003B92"/>
              </a:solidFill>
              <a:effectLst>
                <a:outerShdw blurRad="38100" dist="38100" dir="2700000" algn="tl">
                  <a:srgbClr val="C0C0C0"/>
                </a:outerShdw>
              </a:effectLst>
              <a:latin typeface="Calibri" pitchFamily="34" charset="0"/>
              <a:cs typeface="Calibri" panose="020F0502020204030204" pitchFamily="34" charset="0"/>
            </a:endParaRPr>
          </a:p>
          <a:p>
            <a:pPr marL="0" indent="0" algn="ctr" defTabSz="914377" fontAlgn="base">
              <a:spcAft>
                <a:spcPct val="0"/>
              </a:spcAft>
              <a:buNone/>
              <a:tabLst>
                <a:tab pos="914377" algn="l"/>
              </a:tabLst>
              <a:defRPr/>
            </a:pPr>
            <a:r>
              <a:rPr lang="en-US" altLang="en-US" sz="2400" dirty="0">
                <a:solidFill>
                  <a:srgbClr val="002060"/>
                </a:solidFill>
                <a:effectLst>
                  <a:outerShdw blurRad="38100" dist="38100" dir="2700000" algn="tl">
                    <a:srgbClr val="C0C0C0"/>
                  </a:outerShdw>
                </a:effectLst>
                <a:latin typeface="Calibri" pitchFamily="34" charset="0"/>
                <a:cs typeface="Calibri" panose="020F0502020204030204" pitchFamily="34" charset="0"/>
              </a:rPr>
              <a:t>617-983-6819</a:t>
            </a:r>
          </a:p>
          <a:p>
            <a:pPr marL="0" indent="0" algn="ctr" defTabSz="914377" fontAlgn="base">
              <a:spcAft>
                <a:spcPct val="0"/>
              </a:spcAft>
              <a:buNone/>
              <a:tabLst>
                <a:tab pos="914377" algn="l"/>
              </a:tabLst>
              <a:defRPr/>
            </a:pPr>
            <a:endParaRPr lang="en-US" altLang="en-US" sz="2400" dirty="0">
              <a:solidFill>
                <a:srgbClr val="000000"/>
              </a:solidFill>
              <a:effectLst>
                <a:outerShdw blurRad="38100" dist="38100" dir="2700000" algn="tl">
                  <a:srgbClr val="C0C0C0"/>
                </a:outerShdw>
              </a:effectLst>
              <a:latin typeface="Calibri" pitchFamily="34" charset="0"/>
            </a:endParaRPr>
          </a:p>
          <a:p>
            <a:pPr marL="0" indent="0" algn="ctr" defTabSz="914377" fontAlgn="base">
              <a:spcAft>
                <a:spcPct val="0"/>
              </a:spcAft>
              <a:buNone/>
              <a:tabLst>
                <a:tab pos="914377" algn="l"/>
              </a:tabLst>
            </a:pPr>
            <a:r>
              <a:rPr lang="en-US" sz="2400" dirty="0">
                <a:solidFill>
                  <a:srgbClr val="002060"/>
                </a:solidFill>
                <a:latin typeface="Calibri" panose="020F0502020204030204" pitchFamily="34" charset="0"/>
                <a:cs typeface="Calibri" panose="020F0502020204030204" pitchFamily="34" charset="0"/>
              </a:rPr>
              <a:t>Angela Laramie</a:t>
            </a:r>
          </a:p>
          <a:p>
            <a:pPr marL="0" indent="0" algn="ctr" defTabSz="914377" fontAlgn="base">
              <a:spcAft>
                <a:spcPct val="0"/>
              </a:spcAft>
              <a:buNone/>
              <a:tabLst>
                <a:tab pos="914377" algn="l"/>
              </a:tabLst>
            </a:pPr>
            <a:r>
              <a:rPr lang="en-US" sz="2400" dirty="0">
                <a:solidFill>
                  <a:srgbClr val="002060"/>
                </a:solidFill>
                <a:latin typeface="Calibri" panose="020F0502020204030204" pitchFamily="34" charset="0"/>
                <a:cs typeface="Calibri" panose="020F0502020204030204" pitchFamily="34" charset="0"/>
              </a:rPr>
              <a:t>Massachusetts Occupational Health Surveillance Program</a:t>
            </a:r>
          </a:p>
          <a:p>
            <a:pPr marL="0" indent="0" algn="ctr" defTabSz="914377" fontAlgn="base">
              <a:spcAft>
                <a:spcPct val="0"/>
              </a:spcAft>
              <a:buNone/>
              <a:tabLst>
                <a:tab pos="914377" algn="l"/>
              </a:tabLst>
            </a:pPr>
            <a:r>
              <a:rPr lang="en-US" sz="2400" dirty="0">
                <a:solidFill>
                  <a:srgbClr val="000000"/>
                </a:solidFill>
                <a:latin typeface="Calibri" panose="020F0502020204030204" pitchFamily="34" charset="0"/>
                <a:cs typeface="Calibri" panose="020F0502020204030204" pitchFamily="34" charset="0"/>
                <a:hlinkClick r:id="rId4"/>
              </a:rPr>
              <a:t>angela.Laramie@state.ma.us</a:t>
            </a:r>
            <a:endParaRPr lang="en-US" sz="2400" dirty="0">
              <a:solidFill>
                <a:srgbClr val="000000"/>
              </a:solidFill>
              <a:latin typeface="Calibri" panose="020F0502020204030204" pitchFamily="34" charset="0"/>
              <a:cs typeface="Calibri" panose="020F0502020204030204" pitchFamily="34" charset="0"/>
            </a:endParaRPr>
          </a:p>
          <a:p>
            <a:pPr marL="0" indent="0" algn="ctr" defTabSz="914377" fontAlgn="base">
              <a:spcAft>
                <a:spcPct val="0"/>
              </a:spcAft>
              <a:buNone/>
              <a:tabLst>
                <a:tab pos="914377" algn="l"/>
              </a:tabLst>
            </a:pPr>
            <a:r>
              <a:rPr lang="en-US" altLang="en-US" sz="2400" dirty="0">
                <a:solidFill>
                  <a:srgbClr val="003B92"/>
                </a:solidFill>
                <a:effectLst>
                  <a:outerShdw blurRad="38100" dist="38100" dir="2700000" algn="tl">
                    <a:srgbClr val="C0C0C0"/>
                  </a:outerShdw>
                </a:effectLst>
                <a:latin typeface="Calibri" pitchFamily="34" charset="0"/>
                <a:cs typeface="Calibri" panose="020F0502020204030204" pitchFamily="34" charset="0"/>
              </a:rPr>
              <a:t>617-624-5641</a:t>
            </a:r>
          </a:p>
          <a:p>
            <a:pPr marL="0" indent="0" algn="ctr" defTabSz="914377" fontAlgn="base">
              <a:spcAft>
                <a:spcPct val="0"/>
              </a:spcAft>
              <a:buNone/>
              <a:tabLst>
                <a:tab pos="914377" algn="l"/>
              </a:tabLst>
              <a:defRPr/>
            </a:pPr>
            <a:endParaRPr lang="en-US" altLang="en-US" sz="2400" dirty="0">
              <a:solidFill>
                <a:srgbClr val="003B92"/>
              </a:solidFill>
              <a:effectLst>
                <a:outerShdw blurRad="38100" dist="38100" dir="2700000" algn="tl">
                  <a:srgbClr val="C0C0C0"/>
                </a:outerShdw>
              </a:effectLst>
              <a:latin typeface="Calibri" pitchFamily="34" charset="0"/>
            </a:endParaRPr>
          </a:p>
          <a:p>
            <a:pPr marL="457189" indent="-457189" algn="ctr" defTabSz="914377" fontAlgn="base">
              <a:lnSpc>
                <a:spcPct val="80000"/>
              </a:lnSpc>
              <a:spcBef>
                <a:spcPct val="25000"/>
              </a:spcBef>
              <a:spcAft>
                <a:spcPct val="0"/>
              </a:spcAft>
              <a:buClr>
                <a:srgbClr val="003399"/>
              </a:buClr>
              <a:buNone/>
              <a:tabLst>
                <a:tab pos="914377" algn="l"/>
              </a:tabLst>
              <a:defRPr/>
            </a:pPr>
            <a:endParaRPr lang="en-US" altLang="en-US" sz="2400" dirty="0">
              <a:solidFill>
                <a:srgbClr val="003366"/>
              </a:solidFill>
              <a:latin typeface="Calibri" pitchFamily="34" charset="0"/>
            </a:endParaRPr>
          </a:p>
          <a:p>
            <a:pPr marL="457189" indent="-457189" algn="ctr" defTabSz="914377" fontAlgn="base">
              <a:lnSpc>
                <a:spcPct val="80000"/>
              </a:lnSpc>
              <a:spcBef>
                <a:spcPct val="25000"/>
              </a:spcBef>
              <a:spcAft>
                <a:spcPct val="0"/>
              </a:spcAft>
              <a:buClr>
                <a:srgbClr val="003399"/>
              </a:buClr>
              <a:buNone/>
              <a:tabLst>
                <a:tab pos="914377" algn="l"/>
              </a:tabLst>
              <a:defRPr/>
            </a:pPr>
            <a:endParaRPr lang="en-US" altLang="en-US" sz="2000" dirty="0">
              <a:solidFill>
                <a:srgbClr val="003366"/>
              </a:solidFill>
              <a:latin typeface="Calibri" pitchFamily="34" charset="0"/>
            </a:endParaRPr>
          </a:p>
          <a:p>
            <a:pPr marL="457189" indent="-457189" algn="ctr" defTabSz="914377" fontAlgn="base">
              <a:lnSpc>
                <a:spcPct val="80000"/>
              </a:lnSpc>
              <a:spcBef>
                <a:spcPct val="25000"/>
              </a:spcBef>
              <a:spcAft>
                <a:spcPct val="0"/>
              </a:spcAft>
              <a:buClr>
                <a:srgbClr val="003399"/>
              </a:buClr>
              <a:buNone/>
              <a:tabLst>
                <a:tab pos="914377" algn="l"/>
              </a:tabLst>
              <a:defRPr/>
            </a:pPr>
            <a:endParaRPr lang="en-US" altLang="en-US" sz="3000" dirty="0">
              <a:solidFill>
                <a:srgbClr val="003366"/>
              </a:solidFill>
              <a:latin typeface="Calibri" pitchFamily="34" charset="0"/>
            </a:endParaRPr>
          </a:p>
          <a:p>
            <a:pPr marL="457189" indent="-457189" defTabSz="914377" fontAlgn="base">
              <a:lnSpc>
                <a:spcPct val="80000"/>
              </a:lnSpc>
              <a:spcBef>
                <a:spcPct val="25000"/>
              </a:spcBef>
              <a:spcAft>
                <a:spcPct val="0"/>
              </a:spcAft>
              <a:buClr>
                <a:srgbClr val="003399"/>
              </a:buClr>
              <a:buNone/>
              <a:tabLst>
                <a:tab pos="914377" algn="l"/>
              </a:tabLst>
              <a:defRPr/>
            </a:pPr>
            <a:endParaRPr lang="en-US" altLang="en-US" sz="3000" b="1" dirty="0">
              <a:solidFill>
                <a:srgbClr val="003366"/>
              </a:solidFill>
            </a:endParaRPr>
          </a:p>
        </p:txBody>
      </p:sp>
      <p:sp>
        <p:nvSpPr>
          <p:cNvPr id="2" name="Title 1" hidden="1"/>
          <p:cNvSpPr>
            <a:spLocks noGrp="1"/>
          </p:cNvSpPr>
          <p:nvPr>
            <p:ph type="ctrTitle"/>
          </p:nvPr>
        </p:nvSpPr>
        <p:spPr/>
        <p:txBody>
          <a:bodyPr/>
          <a:lstStyle/>
          <a:p>
            <a:r>
              <a:rPr lang="en-US" dirty="0"/>
              <a:t>More Information</a:t>
            </a:r>
          </a:p>
        </p:txBody>
      </p:sp>
    </p:spTree>
    <p:extLst>
      <p:ext uri="{BB962C8B-B14F-4D97-AF65-F5344CB8AC3E}">
        <p14:creationId xmlns:p14="http://schemas.microsoft.com/office/powerpoint/2010/main" val="363357790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0001" y="1719495"/>
            <a:ext cx="7505876" cy="1624596"/>
          </a:xfrm>
        </p:spPr>
        <p:txBody>
          <a:bodyPr/>
          <a:lstStyle/>
          <a:p>
            <a:r>
              <a:rPr lang="en-US" sz="3200" dirty="0">
                <a:solidFill>
                  <a:srgbClr val="2F97DA"/>
                </a:solidFill>
              </a:rPr>
              <a:t>Hot Topic: Proposed Change to </a:t>
            </a:r>
            <a:r>
              <a:rPr lang="en-US" sz="3200" dirty="0"/>
              <a:t>Unique Case Identifier in Disease Notifications sent to MVPS</a:t>
            </a:r>
            <a:br>
              <a:rPr lang="en-US" sz="4267" dirty="0"/>
            </a:br>
            <a:endParaRPr lang="en-US" sz="4267" dirty="0">
              <a:solidFill>
                <a:srgbClr val="2F97DA"/>
              </a:solidFill>
            </a:endParaRPr>
          </a:p>
        </p:txBody>
      </p:sp>
      <p:sp>
        <p:nvSpPr>
          <p:cNvPr id="3" name="Rectangle 2"/>
          <p:cNvSpPr/>
          <p:nvPr/>
        </p:nvSpPr>
        <p:spPr>
          <a:xfrm>
            <a:off x="615253" y="4562104"/>
            <a:ext cx="11137455" cy="1938992"/>
          </a:xfrm>
          <a:prstGeom prst="rect">
            <a:avLst/>
          </a:prstGeom>
        </p:spPr>
        <p:txBody>
          <a:bodyPr wrap="square">
            <a:spAutoFit/>
          </a:bodyPr>
          <a:lstStyle/>
          <a:p>
            <a:r>
              <a:rPr lang="en-US" sz="2400" b="1" dirty="0">
                <a:solidFill>
                  <a:srgbClr val="2F97DA"/>
                </a:solidFill>
                <a:latin typeface="Calibri" panose="020F0502020204030204" pitchFamily="34" charset="0"/>
              </a:rPr>
              <a:t>Lesliann Helmus, MS, CHTS-CP</a:t>
            </a:r>
          </a:p>
          <a:p>
            <a:r>
              <a:rPr lang="en-US" sz="2400" dirty="0">
                <a:solidFill>
                  <a:srgbClr val="2F97DA"/>
                </a:solidFill>
                <a:latin typeface="Calibri" panose="020F0502020204030204" pitchFamily="34" charset="0"/>
              </a:rPr>
              <a:t>NNDSS Program Manager</a:t>
            </a:r>
          </a:p>
          <a:p>
            <a:r>
              <a:rPr lang="en-US" sz="2400" dirty="0">
                <a:solidFill>
                  <a:srgbClr val="0096D6"/>
                </a:solidFill>
                <a:latin typeface="Calibri" panose="020F0502020204030204" pitchFamily="34" charset="0"/>
                <a:cs typeface="Arial" panose="020B0604020202020204" pitchFamily="34" charset="0"/>
              </a:rPr>
              <a:t>Division of Health Informatics and Surveillance</a:t>
            </a:r>
          </a:p>
          <a:p>
            <a:r>
              <a:rPr lang="en-US" sz="2400" dirty="0">
                <a:solidFill>
                  <a:srgbClr val="0096D6"/>
                </a:solidFill>
                <a:latin typeface="Calibri" panose="020F0502020204030204" pitchFamily="34" charset="0"/>
                <a:cs typeface="Arial" panose="020B0604020202020204" pitchFamily="34" charset="0"/>
              </a:rPr>
              <a:t>Center for Surveillance, Epidemiology, and Laboratory Services</a:t>
            </a:r>
          </a:p>
          <a:p>
            <a:r>
              <a:rPr lang="en-US" sz="2400" dirty="0">
                <a:solidFill>
                  <a:srgbClr val="0096D6"/>
                </a:solidFill>
                <a:latin typeface="Calibri" panose="020F0502020204030204" pitchFamily="34" charset="0"/>
                <a:cs typeface="Arial" panose="020B0604020202020204" pitchFamily="34" charset="0"/>
              </a:rPr>
              <a:t>Centers for Disease Control and Prevention</a:t>
            </a:r>
          </a:p>
        </p:txBody>
      </p:sp>
      <p:pic>
        <p:nvPicPr>
          <p:cNvPr id="5" name="Picture 4"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93" y="1533712"/>
            <a:ext cx="3777659" cy="1434065"/>
          </a:xfrm>
          <a:prstGeom prst="rect">
            <a:avLst/>
          </a:prstGeom>
        </p:spPr>
      </p:pic>
    </p:spTree>
    <p:extLst>
      <p:ext uri="{BB962C8B-B14F-4D97-AF65-F5344CB8AC3E}">
        <p14:creationId xmlns:p14="http://schemas.microsoft.com/office/powerpoint/2010/main" val="427090093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74639"/>
            <a:ext cx="10972800" cy="736743"/>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2F97D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lang="en-US" sz="3200" dirty="0"/>
              <a:t>NNDSS approaches to Unique Case ID</a:t>
            </a:r>
          </a:p>
        </p:txBody>
      </p:sp>
      <p:graphicFrame>
        <p:nvGraphicFramePr>
          <p:cNvPr id="8" name="Table 7" descr="NNDSS Approaches to Unique Case ID&#10;"/>
          <p:cNvGraphicFramePr>
            <a:graphicFrameLocks noGrp="1"/>
          </p:cNvGraphicFramePr>
          <p:nvPr>
            <p:extLst>
              <p:ext uri="{D42A27DB-BD31-4B8C-83A1-F6EECF244321}">
                <p14:modId xmlns:p14="http://schemas.microsoft.com/office/powerpoint/2010/main" val="275592857"/>
              </p:ext>
            </p:extLst>
          </p:nvPr>
        </p:nvGraphicFramePr>
        <p:xfrm>
          <a:off x="634482" y="1170790"/>
          <a:ext cx="10947918" cy="1854200"/>
        </p:xfrm>
        <a:graphic>
          <a:graphicData uri="http://schemas.openxmlformats.org/drawingml/2006/table">
            <a:tbl>
              <a:tblPr firstRow="1" bandRow="1">
                <a:tableStyleId>{BC89EF96-8CEA-46FF-86C4-4CE0E7609802}</a:tableStyleId>
              </a:tblPr>
              <a:tblGrid>
                <a:gridCol w="2314537">
                  <a:extLst>
                    <a:ext uri="{9D8B030D-6E8A-4147-A177-3AD203B41FA5}">
                      <a16:colId xmlns:a16="http://schemas.microsoft.com/office/drawing/2014/main" val="2295240043"/>
                    </a:ext>
                  </a:extLst>
                </a:gridCol>
                <a:gridCol w="8633381">
                  <a:extLst>
                    <a:ext uri="{9D8B030D-6E8A-4147-A177-3AD203B41FA5}">
                      <a16:colId xmlns:a16="http://schemas.microsoft.com/office/drawing/2014/main" val="2563093513"/>
                    </a:ext>
                  </a:extLst>
                </a:gridCol>
              </a:tblGrid>
              <a:tr h="370840">
                <a:tc>
                  <a:txBody>
                    <a:bodyPr/>
                    <a:lstStyle/>
                    <a:p>
                      <a:pPr algn="ctr"/>
                      <a:r>
                        <a:rPr lang="en-US" sz="1600" dirty="0">
                          <a:solidFill>
                            <a:schemeClr val="tx1">
                              <a:lumMod val="50000"/>
                            </a:schemeClr>
                          </a:solidFill>
                        </a:rPr>
                        <a:t>System/Message</a:t>
                      </a:r>
                    </a:p>
                  </a:txBody>
                  <a:tcPr/>
                </a:tc>
                <a:tc>
                  <a:txBody>
                    <a:bodyPr/>
                    <a:lstStyle/>
                    <a:p>
                      <a:pPr algn="ctr"/>
                      <a:r>
                        <a:rPr lang="en-US" sz="1600" dirty="0">
                          <a:solidFill>
                            <a:schemeClr val="tx1">
                              <a:lumMod val="50000"/>
                            </a:schemeClr>
                          </a:solidFill>
                        </a:rPr>
                        <a:t>Data Elements</a:t>
                      </a:r>
                    </a:p>
                  </a:txBody>
                  <a:tcPr/>
                </a:tc>
                <a:extLst>
                  <a:ext uri="{0D108BD9-81ED-4DB2-BD59-A6C34878D82A}">
                    <a16:rowId xmlns:a16="http://schemas.microsoft.com/office/drawing/2014/main" val="1255688769"/>
                  </a:ext>
                </a:extLst>
              </a:tr>
              <a:tr h="370840">
                <a:tc>
                  <a:txBody>
                    <a:bodyPr/>
                    <a:lstStyle/>
                    <a:p>
                      <a:r>
                        <a:rPr lang="en-US" sz="1600" dirty="0"/>
                        <a:t>NETSS</a:t>
                      </a:r>
                      <a:endParaRPr lang="en-US" sz="1600" dirty="0">
                        <a:solidFill>
                          <a:srgbClr val="003300"/>
                        </a:solidFill>
                      </a:endParaRPr>
                    </a:p>
                  </a:txBody>
                  <a:tcPr/>
                </a:tc>
                <a:tc>
                  <a:txBody>
                    <a:bodyPr/>
                    <a:lstStyle/>
                    <a:p>
                      <a:r>
                        <a:rPr lang="en-US" sz="1600" dirty="0" err="1"/>
                        <a:t>CaseID</a:t>
                      </a:r>
                      <a:r>
                        <a:rPr lang="en-US" sz="1600" dirty="0"/>
                        <a:t> + State + Site ID + MMWR Year</a:t>
                      </a:r>
                      <a:endParaRPr lang="en-US" sz="1600" dirty="0">
                        <a:solidFill>
                          <a:srgbClr val="003300"/>
                        </a:solidFill>
                      </a:endParaRPr>
                    </a:p>
                  </a:txBody>
                  <a:tcPr/>
                </a:tc>
                <a:extLst>
                  <a:ext uri="{0D108BD9-81ED-4DB2-BD59-A6C34878D82A}">
                    <a16:rowId xmlns:a16="http://schemas.microsoft.com/office/drawing/2014/main" val="2997258468"/>
                  </a:ext>
                </a:extLst>
              </a:tr>
              <a:tr h="370840">
                <a:tc>
                  <a:txBody>
                    <a:bodyPr/>
                    <a:lstStyle/>
                    <a:p>
                      <a:r>
                        <a:rPr lang="en-US" sz="1600" dirty="0"/>
                        <a:t>NBS Master Message</a:t>
                      </a:r>
                      <a:endParaRPr lang="en-US" sz="1600" dirty="0">
                        <a:solidFill>
                          <a:srgbClr val="003300"/>
                        </a:solidFill>
                      </a:endParaRPr>
                    </a:p>
                  </a:txBody>
                  <a:tcPr/>
                </a:tc>
                <a:tc>
                  <a:txBody>
                    <a:bodyPr/>
                    <a:lstStyle/>
                    <a:p>
                      <a:r>
                        <a:rPr lang="en-US" sz="1600" dirty="0"/>
                        <a:t>Local Record ID + State Code</a:t>
                      </a:r>
                      <a:endParaRPr lang="en-US" sz="1600" dirty="0">
                        <a:solidFill>
                          <a:srgbClr val="003300"/>
                        </a:solidFill>
                      </a:endParaRPr>
                    </a:p>
                  </a:txBody>
                  <a:tcPr/>
                </a:tc>
                <a:extLst>
                  <a:ext uri="{0D108BD9-81ED-4DB2-BD59-A6C34878D82A}">
                    <a16:rowId xmlns:a16="http://schemas.microsoft.com/office/drawing/2014/main" val="3032848556"/>
                  </a:ext>
                </a:extLst>
              </a:tr>
              <a:tr h="370840">
                <a:tc>
                  <a:txBody>
                    <a:bodyPr/>
                    <a:lstStyle/>
                    <a:p>
                      <a:r>
                        <a:rPr lang="en-US" sz="1600" dirty="0"/>
                        <a:t>Old HL7 messages</a:t>
                      </a:r>
                      <a:endParaRPr lang="en-US" sz="1600" dirty="0">
                        <a:solidFill>
                          <a:srgbClr val="003300"/>
                        </a:solidFill>
                      </a:endParaRPr>
                    </a:p>
                  </a:txBody>
                  <a:tcPr/>
                </a:tc>
                <a:tc>
                  <a:txBody>
                    <a:bodyPr/>
                    <a:lstStyle/>
                    <a:p>
                      <a:r>
                        <a:rPr lang="en-US" sz="1600" dirty="0"/>
                        <a:t>Local Record ID + State Code</a:t>
                      </a:r>
                      <a:endParaRPr lang="en-US" sz="1600" dirty="0">
                        <a:solidFill>
                          <a:srgbClr val="003300"/>
                        </a:solidFill>
                      </a:endParaRPr>
                    </a:p>
                  </a:txBody>
                  <a:tcPr/>
                </a:tc>
                <a:extLst>
                  <a:ext uri="{0D108BD9-81ED-4DB2-BD59-A6C34878D82A}">
                    <a16:rowId xmlns:a16="http://schemas.microsoft.com/office/drawing/2014/main" val="1167817006"/>
                  </a:ext>
                </a:extLst>
              </a:tr>
              <a:tr h="370840">
                <a:tc>
                  <a:txBody>
                    <a:bodyPr/>
                    <a:lstStyle/>
                    <a:p>
                      <a:r>
                        <a:rPr lang="en-US" sz="1600" b="1" dirty="0"/>
                        <a:t>MVPS</a:t>
                      </a:r>
                      <a:endParaRPr lang="en-US" sz="1600" b="1" dirty="0">
                        <a:solidFill>
                          <a:srgbClr val="003300"/>
                        </a:solidFill>
                      </a:endParaRPr>
                    </a:p>
                  </a:txBody>
                  <a:tcPr/>
                </a:tc>
                <a:tc>
                  <a:txBody>
                    <a:bodyPr/>
                    <a:lstStyle/>
                    <a:p>
                      <a:r>
                        <a:rPr lang="en-US" sz="1600" b="1" kern="1200" dirty="0">
                          <a:effectLst/>
                        </a:rPr>
                        <a:t>Local Record ID + National Reporting Jurisdiction + </a:t>
                      </a:r>
                      <a:r>
                        <a:rPr lang="en-US" sz="1600" b="1" kern="1200" dirty="0">
                          <a:solidFill>
                            <a:srgbClr val="C00000"/>
                          </a:solidFill>
                          <a:effectLst/>
                        </a:rPr>
                        <a:t>Date first electronically submitted</a:t>
                      </a:r>
                      <a:endParaRPr lang="en-US" sz="1600" b="1" dirty="0">
                        <a:solidFill>
                          <a:srgbClr val="C00000"/>
                        </a:solidFill>
                      </a:endParaRPr>
                    </a:p>
                  </a:txBody>
                  <a:tcPr/>
                </a:tc>
                <a:extLst>
                  <a:ext uri="{0D108BD9-81ED-4DB2-BD59-A6C34878D82A}">
                    <a16:rowId xmlns:a16="http://schemas.microsoft.com/office/drawing/2014/main" val="189628442"/>
                  </a:ext>
                </a:extLst>
              </a:tr>
            </a:tbl>
          </a:graphicData>
        </a:graphic>
      </p:graphicFrame>
      <p:sp>
        <p:nvSpPr>
          <p:cNvPr id="11" name="Text Placeholder 1"/>
          <p:cNvSpPr>
            <a:spLocks noGrp="1"/>
          </p:cNvSpPr>
          <p:nvPr>
            <p:ph type="body" sz="quarter" idx="10"/>
          </p:nvPr>
        </p:nvSpPr>
        <p:spPr>
          <a:xfrm>
            <a:off x="609600" y="3413889"/>
            <a:ext cx="10972800" cy="3159122"/>
          </a:xfrm>
        </p:spPr>
        <p:txBody>
          <a:bodyPr/>
          <a:lstStyle/>
          <a:p>
            <a:pPr marL="0" indent="0">
              <a:buNone/>
            </a:pPr>
            <a:r>
              <a:rPr lang="en-US" sz="2400" dirty="0">
                <a:solidFill>
                  <a:srgbClr val="003300"/>
                </a:solidFill>
              </a:rPr>
              <a:t>Presumed </a:t>
            </a:r>
            <a:r>
              <a:rPr lang="en-US" sz="2400" u="sng" dirty="0">
                <a:solidFill>
                  <a:srgbClr val="003300"/>
                </a:solidFill>
              </a:rPr>
              <a:t>benefits</a:t>
            </a:r>
            <a:r>
              <a:rPr lang="en-US" sz="2400" dirty="0">
                <a:solidFill>
                  <a:srgbClr val="003300"/>
                </a:solidFill>
              </a:rPr>
              <a:t> of including “Date first electronically submitted”:  </a:t>
            </a:r>
          </a:p>
          <a:p>
            <a:r>
              <a:rPr lang="en-US" sz="2000" dirty="0">
                <a:solidFill>
                  <a:srgbClr val="003300"/>
                </a:solidFill>
              </a:rPr>
              <a:t>Historically, some states re-used case IDs from year to year</a:t>
            </a:r>
            <a:endParaRPr lang="en-US" sz="2000" dirty="0"/>
          </a:p>
          <a:p>
            <a:r>
              <a:rPr lang="en-US" sz="2000" dirty="0">
                <a:solidFill>
                  <a:srgbClr val="003300"/>
                </a:solidFill>
              </a:rPr>
              <a:t>States with multiple surveillance systems could conceivably have two cases with the same ID</a:t>
            </a:r>
          </a:p>
          <a:p>
            <a:pPr marL="0" indent="0">
              <a:spcBef>
                <a:spcPts val="1800"/>
              </a:spcBef>
              <a:buNone/>
            </a:pPr>
            <a:r>
              <a:rPr lang="en-US" sz="2400" dirty="0">
                <a:solidFill>
                  <a:srgbClr val="003300"/>
                </a:solidFill>
              </a:rPr>
              <a:t>Observed </a:t>
            </a:r>
            <a:r>
              <a:rPr lang="en-US" sz="2400" u="sng" dirty="0">
                <a:solidFill>
                  <a:srgbClr val="003300"/>
                </a:solidFill>
              </a:rPr>
              <a:t>drawbacks</a:t>
            </a:r>
            <a:r>
              <a:rPr lang="en-US" sz="2400" dirty="0">
                <a:solidFill>
                  <a:srgbClr val="003300"/>
                </a:solidFill>
              </a:rPr>
              <a:t> based on experience with ~25 states: </a:t>
            </a:r>
          </a:p>
          <a:p>
            <a:r>
              <a:rPr lang="en-US" sz="2000" dirty="0">
                <a:solidFill>
                  <a:srgbClr val="003300"/>
                </a:solidFill>
              </a:rPr>
              <a:t>Some states have had difficulty sending the value reliably (failures resulted in numerous duplicates)</a:t>
            </a:r>
          </a:p>
          <a:p>
            <a:r>
              <a:rPr lang="en-US" sz="2000" dirty="0">
                <a:solidFill>
                  <a:srgbClr val="003300"/>
                </a:solidFill>
              </a:rPr>
              <a:t>Many surveillance systems were not designed to capture and store  this value</a:t>
            </a:r>
          </a:p>
          <a:p>
            <a:r>
              <a:rPr lang="en-US" sz="2000" dirty="0">
                <a:solidFill>
                  <a:srgbClr val="003300"/>
                </a:solidFill>
              </a:rPr>
              <a:t>Extensive programming may be required to capture and store</a:t>
            </a:r>
          </a:p>
          <a:p>
            <a:r>
              <a:rPr lang="en-US" sz="2000" dirty="0">
                <a:solidFill>
                  <a:srgbClr val="003300"/>
                </a:solidFill>
              </a:rPr>
              <a:t>It is difficult to maintain the value when states migrate data to a new surveillance system</a:t>
            </a:r>
          </a:p>
          <a:p>
            <a:endParaRPr lang="en-US" sz="2000" dirty="0">
              <a:solidFill>
                <a:srgbClr val="003300"/>
              </a:solidFill>
            </a:endParaRPr>
          </a:p>
        </p:txBody>
      </p:sp>
      <p:sp>
        <p:nvSpPr>
          <p:cNvPr id="2" name="TextBox 1"/>
          <p:cNvSpPr txBox="1"/>
          <p:nvPr/>
        </p:nvSpPr>
        <p:spPr>
          <a:xfrm>
            <a:off x="2126666" y="3024990"/>
            <a:ext cx="8929261" cy="307777"/>
          </a:xfrm>
          <a:prstGeom prst="rect">
            <a:avLst/>
          </a:prstGeom>
          <a:noFill/>
        </p:spPr>
        <p:txBody>
          <a:bodyPr wrap="square" rtlCol="0">
            <a:spAutoFit/>
          </a:bodyPr>
          <a:lstStyle/>
          <a:p>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CaseID</a:t>
            </a:r>
            <a:r>
              <a:rPr lang="en-US" sz="1400" dirty="0">
                <a:solidFill>
                  <a:srgbClr val="000000"/>
                </a:solidFill>
                <a:latin typeface="Calibri" panose="020F0502020204030204" pitchFamily="34" charset="0"/>
              </a:rPr>
              <a:t> and Local Record ID both represent the case identifier in the jurisdiction surveillance system</a:t>
            </a:r>
          </a:p>
        </p:txBody>
      </p:sp>
      <p:sp>
        <p:nvSpPr>
          <p:cNvPr id="3" name="Title 2" hidden="1"/>
          <p:cNvSpPr>
            <a:spLocks noGrp="1"/>
          </p:cNvSpPr>
          <p:nvPr>
            <p:ph type="title"/>
          </p:nvPr>
        </p:nvSpPr>
        <p:spPr/>
        <p:txBody>
          <a:bodyPr/>
          <a:lstStyle/>
          <a:p>
            <a:r>
              <a:rPr lang="en-US" dirty="0"/>
              <a:t>NNDSS approaches</a:t>
            </a:r>
            <a:r>
              <a:rPr lang="en-US" baseline="0" dirty="0"/>
              <a:t> to Unique Case ID</a:t>
            </a:r>
            <a:endParaRPr lang="en-US" dirty="0"/>
          </a:p>
        </p:txBody>
      </p:sp>
    </p:spTree>
    <p:extLst>
      <p:ext uri="{BB962C8B-B14F-4D97-AF65-F5344CB8AC3E}">
        <p14:creationId xmlns:p14="http://schemas.microsoft.com/office/powerpoint/2010/main" val="105357323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74641"/>
            <a:ext cx="10972800" cy="736743"/>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2F97D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914377"/>
            <a:r>
              <a:rPr lang="en-US" sz="3200" dirty="0"/>
              <a:t>Proposed strategy</a:t>
            </a:r>
          </a:p>
        </p:txBody>
      </p:sp>
      <p:sp>
        <p:nvSpPr>
          <p:cNvPr id="2" name="Text Placeholder 1"/>
          <p:cNvSpPr>
            <a:spLocks noGrp="1"/>
          </p:cNvSpPr>
          <p:nvPr>
            <p:ph type="body" sz="quarter" idx="10"/>
          </p:nvPr>
        </p:nvSpPr>
        <p:spPr>
          <a:xfrm>
            <a:off x="609600" y="1098121"/>
            <a:ext cx="10972800" cy="5558019"/>
          </a:xfrm>
        </p:spPr>
        <p:txBody>
          <a:bodyPr/>
          <a:lstStyle/>
          <a:p>
            <a:r>
              <a:rPr lang="en-US" sz="2400" dirty="0">
                <a:solidFill>
                  <a:srgbClr val="003300"/>
                </a:solidFill>
              </a:rPr>
              <a:t>Recommended change:</a:t>
            </a:r>
          </a:p>
          <a:p>
            <a:pPr lvl="1">
              <a:spcBef>
                <a:spcPts val="400"/>
              </a:spcBef>
            </a:pPr>
            <a:r>
              <a:rPr lang="en-US" sz="2000" dirty="0">
                <a:solidFill>
                  <a:srgbClr val="003300"/>
                </a:solidFill>
              </a:rPr>
              <a:t>Use </a:t>
            </a:r>
            <a:r>
              <a:rPr lang="en-US" sz="2000" b="1" dirty="0">
                <a:solidFill>
                  <a:schemeClr val="accent6">
                    <a:lumMod val="75000"/>
                    <a:lumOff val="25000"/>
                  </a:schemeClr>
                </a:solidFill>
              </a:rPr>
              <a:t>Local Record ID + National Reporting Jurisdiction </a:t>
            </a:r>
            <a:r>
              <a:rPr lang="en-US" sz="2000" dirty="0">
                <a:solidFill>
                  <a:srgbClr val="003300"/>
                </a:solidFill>
              </a:rPr>
              <a:t>as unique case ID in MVPS  </a:t>
            </a:r>
          </a:p>
          <a:p>
            <a:pPr lvl="1">
              <a:spcBef>
                <a:spcPts val="400"/>
              </a:spcBef>
            </a:pPr>
            <a:r>
              <a:rPr lang="en-US" sz="2000" dirty="0">
                <a:solidFill>
                  <a:srgbClr val="003300"/>
                </a:solidFill>
              </a:rPr>
              <a:t>Remove </a:t>
            </a:r>
            <a:r>
              <a:rPr lang="en-US" sz="2000" b="1" dirty="0">
                <a:solidFill>
                  <a:srgbClr val="C00000"/>
                </a:solidFill>
              </a:rPr>
              <a:t>Date first electronically submitted </a:t>
            </a:r>
            <a:r>
              <a:rPr lang="en-US" sz="2000" dirty="0">
                <a:solidFill>
                  <a:srgbClr val="003300"/>
                </a:solidFill>
              </a:rPr>
              <a:t>from MVPS calculation of unique case identifier</a:t>
            </a:r>
            <a:endParaRPr lang="en-US" sz="2000" dirty="0">
              <a:solidFill>
                <a:srgbClr val="C00000"/>
              </a:solidFill>
            </a:endParaRPr>
          </a:p>
          <a:p>
            <a:pPr lvl="1">
              <a:spcBef>
                <a:spcPts val="400"/>
              </a:spcBef>
            </a:pPr>
            <a:r>
              <a:rPr lang="en-US" sz="2000" dirty="0">
                <a:solidFill>
                  <a:srgbClr val="003300"/>
                </a:solidFill>
              </a:rPr>
              <a:t>Hold jurisdictions responsible for ensuring that Local Record ID is unique within jurisdiction</a:t>
            </a:r>
          </a:p>
          <a:p>
            <a:pPr>
              <a:spcBef>
                <a:spcPts val="600"/>
              </a:spcBef>
            </a:pPr>
            <a:r>
              <a:rPr lang="en-US" sz="2400" dirty="0">
                <a:solidFill>
                  <a:srgbClr val="003300"/>
                </a:solidFill>
              </a:rPr>
              <a:t>Considerations for states:</a:t>
            </a:r>
          </a:p>
          <a:p>
            <a:pPr lvl="1">
              <a:spcBef>
                <a:spcPts val="400"/>
              </a:spcBef>
            </a:pPr>
            <a:r>
              <a:rPr lang="en-US" sz="2000" dirty="0">
                <a:solidFill>
                  <a:srgbClr val="003300"/>
                </a:solidFill>
              </a:rPr>
              <a:t>If system re-uses identifiers annually:  add year indicator (e.g., year case created)</a:t>
            </a:r>
          </a:p>
          <a:p>
            <a:pPr lvl="1">
              <a:spcBef>
                <a:spcPts val="400"/>
              </a:spcBef>
            </a:pPr>
            <a:r>
              <a:rPr lang="en-US" sz="2000" dirty="0">
                <a:solidFill>
                  <a:srgbClr val="003300"/>
                </a:solidFill>
              </a:rPr>
              <a:t>If multiple surveillance systems are use:  add system indicator</a:t>
            </a:r>
          </a:p>
          <a:p>
            <a:pPr lvl="1">
              <a:spcBef>
                <a:spcPts val="400"/>
              </a:spcBef>
            </a:pPr>
            <a:r>
              <a:rPr lang="en-US" sz="2000" dirty="0">
                <a:solidFill>
                  <a:srgbClr val="003300"/>
                </a:solidFill>
              </a:rPr>
              <a:t>If sub-jurisdictions use their own systems:  add a system or sub-jurisdiction indicator</a:t>
            </a:r>
          </a:p>
          <a:p>
            <a:pPr lvl="1">
              <a:spcBef>
                <a:spcPts val="400"/>
              </a:spcBef>
            </a:pPr>
            <a:r>
              <a:rPr lang="en-US" sz="2000" dirty="0">
                <a:solidFill>
                  <a:srgbClr val="003300"/>
                </a:solidFill>
              </a:rPr>
              <a:t>If migrating between systems:  incorporate original Local Record ID in Legacy Case ID field in new system </a:t>
            </a:r>
          </a:p>
          <a:p>
            <a:pPr>
              <a:spcBef>
                <a:spcPts val="600"/>
              </a:spcBef>
            </a:pPr>
            <a:r>
              <a:rPr lang="en-US" sz="2400" dirty="0">
                <a:solidFill>
                  <a:srgbClr val="003300"/>
                </a:solidFill>
              </a:rPr>
              <a:t>Thoughts?</a:t>
            </a:r>
          </a:p>
        </p:txBody>
      </p:sp>
      <p:sp>
        <p:nvSpPr>
          <p:cNvPr id="3" name="Title 2" hidden="1"/>
          <p:cNvSpPr>
            <a:spLocks noGrp="1"/>
          </p:cNvSpPr>
          <p:nvPr>
            <p:ph type="title"/>
          </p:nvPr>
        </p:nvSpPr>
        <p:spPr/>
        <p:txBody>
          <a:bodyPr/>
          <a:lstStyle/>
          <a:p>
            <a:r>
              <a:rPr lang="en-US" dirty="0"/>
              <a:t>Proposed strategy</a:t>
            </a:r>
          </a:p>
        </p:txBody>
      </p:sp>
    </p:spTree>
    <p:extLst>
      <p:ext uri="{BB962C8B-B14F-4D97-AF65-F5344CB8AC3E}">
        <p14:creationId xmlns:p14="http://schemas.microsoft.com/office/powerpoint/2010/main" val="328762023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Upcoming eSHARE Webinars</a:t>
            </a:r>
          </a:p>
        </p:txBody>
      </p:sp>
      <p:sp>
        <p:nvSpPr>
          <p:cNvPr id="3" name="Text Placeholder 2"/>
          <p:cNvSpPr>
            <a:spLocks noGrp="1"/>
          </p:cNvSpPr>
          <p:nvPr>
            <p:ph type="body" sz="quarter" idx="10"/>
          </p:nvPr>
        </p:nvSpPr>
        <p:spPr/>
        <p:txBody>
          <a:bodyPr/>
          <a:lstStyle/>
          <a:p>
            <a:pPr marL="0" indent="0">
              <a:buNone/>
            </a:pPr>
            <a:endParaRPr lang="en-US" dirty="0"/>
          </a:p>
          <a:p>
            <a:r>
              <a:rPr lang="en-US" dirty="0"/>
              <a:t>August 15</a:t>
            </a:r>
          </a:p>
          <a:p>
            <a:pPr lvl="1"/>
            <a:r>
              <a:rPr lang="en-US" dirty="0"/>
              <a:t>Panel Presentation of States Onboarded to MVPS to Discuss Barriers, Challenges, and Lessons Learned.  </a:t>
            </a:r>
          </a:p>
          <a:p>
            <a:pPr lvl="1"/>
            <a:endParaRPr lang="en-US" dirty="0"/>
          </a:p>
        </p:txBody>
      </p:sp>
    </p:spTree>
    <p:extLst>
      <p:ext uri="{BB962C8B-B14F-4D97-AF65-F5344CB8AC3E}">
        <p14:creationId xmlns:p14="http://schemas.microsoft.com/office/powerpoint/2010/main" val="30796004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6708" y="2469199"/>
            <a:ext cx="10972800" cy="1143000"/>
          </a:xfrm>
        </p:spPr>
        <p:txBody>
          <a:bodyPr/>
          <a:lstStyle/>
          <a:p>
            <a:pPr algn="ctr"/>
            <a:r>
              <a:rPr lang="en-US" sz="3200" dirty="0"/>
              <a:t>Questions and Answers</a:t>
            </a:r>
          </a:p>
        </p:txBody>
      </p:sp>
    </p:spTree>
    <p:extLst>
      <p:ext uri="{BB962C8B-B14F-4D97-AF65-F5344CB8AC3E}">
        <p14:creationId xmlns:p14="http://schemas.microsoft.com/office/powerpoint/2010/main" val="359214092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838200" y="366186"/>
            <a:ext cx="10515600" cy="1325033"/>
          </a:xfrm>
          <a:prstGeom prst="rect">
            <a:avLst/>
          </a:prstGeom>
        </p:spPr>
        <p:txBody>
          <a:bodyPr/>
          <a:lstStyle/>
          <a:p>
            <a:r>
              <a:rPr lang="en-US" dirty="0"/>
              <a:t>Additional Questions?</a:t>
            </a:r>
          </a:p>
        </p:txBody>
      </p:sp>
      <p:sp>
        <p:nvSpPr>
          <p:cNvPr id="5" name="TextBox 4">
            <a:extLst>
              <a:ext uri="{FF2B5EF4-FFF2-40B4-BE49-F238E27FC236}">
                <a16:creationId xmlns:a16="http://schemas.microsoft.com/office/drawing/2014/main" id="{BC01FD28-5390-4F35-A457-E24FA2A5FBA3}"/>
              </a:ext>
            </a:extLst>
          </p:cNvPr>
          <p:cNvSpPr txBox="1"/>
          <p:nvPr/>
        </p:nvSpPr>
        <p:spPr>
          <a:xfrm>
            <a:off x="2141764" y="142003"/>
            <a:ext cx="7715250" cy="3785652"/>
          </a:xfrm>
          <a:prstGeom prst="rect">
            <a:avLst/>
          </a:prstGeom>
          <a:noFill/>
        </p:spPr>
        <p:txBody>
          <a:bodyPr wrap="square" rtlCol="0">
            <a:spAutoFit/>
          </a:bodyPr>
          <a:lstStyle/>
          <a:p>
            <a:pPr lvl="0" algn="ctr"/>
            <a:r>
              <a:rPr lang="en-US" sz="2000" b="1" dirty="0">
                <a:solidFill>
                  <a:srgbClr val="000000"/>
                </a:solidFill>
              </a:rPr>
              <a:t>Subscribe to monthly </a:t>
            </a:r>
            <a:r>
              <a:rPr lang="en-US" sz="2000" b="1" dirty="0">
                <a:solidFill>
                  <a:srgbClr val="FF0000"/>
                </a:solidFill>
              </a:rPr>
              <a:t>NMI Notes </a:t>
            </a:r>
            <a:r>
              <a:rPr lang="en-US" sz="2000" b="1" dirty="0">
                <a:solidFill>
                  <a:srgbClr val="000000"/>
                </a:solidFill>
              </a:rPr>
              <a:t>news updates at </a:t>
            </a:r>
            <a:r>
              <a:rPr lang="en-US" sz="2000" b="1" dirty="0">
                <a:solidFill>
                  <a:srgbClr val="FF0000"/>
                </a:solidFill>
                <a:hlinkClick r:id="rId3"/>
              </a:rPr>
              <a:t>https://www.cdc.gov/nndss/trc/news/index.html</a:t>
            </a:r>
            <a:r>
              <a:rPr lang="en-US" sz="2000" b="1" dirty="0">
                <a:solidFill>
                  <a:srgbClr val="000000"/>
                </a:solidFill>
              </a:rPr>
              <a:t>!</a:t>
            </a:r>
            <a:r>
              <a:rPr lang="en-US" sz="2000" b="1" dirty="0">
                <a:solidFill>
                  <a:srgbClr val="FF0000"/>
                </a:solidFill>
              </a:rPr>
              <a:t> </a:t>
            </a:r>
          </a:p>
          <a:p>
            <a:pPr lvl="0" algn="ctr"/>
            <a:endParaRPr lang="en-US" sz="2000" b="1" dirty="0">
              <a:solidFill>
                <a:srgbClr val="FF0000"/>
              </a:solidFill>
            </a:endParaRPr>
          </a:p>
          <a:p>
            <a:pPr lvl="0" algn="ct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 </a:t>
            </a:r>
            <a:r>
              <a:rPr lang="en-US" sz="2000" b="1" dirty="0">
                <a:solidFill>
                  <a:srgbClr val="FF0000"/>
                </a:solidFill>
                <a:hlinkClick r:id="rId4"/>
              </a:rPr>
              <a:t>https://www.cdc.gov/nndss/trc/index.html</a:t>
            </a:r>
            <a:r>
              <a:rPr lang="en-US" sz="2000" b="1" dirty="0">
                <a:solidFill>
                  <a:srgbClr val="000000"/>
                </a:solidFill>
              </a:rPr>
              <a:t>!</a:t>
            </a:r>
            <a:r>
              <a:rPr lang="en-US" sz="2000" b="1" dirty="0">
                <a:solidFill>
                  <a:srgbClr val="FF0000"/>
                </a:solidFill>
              </a:rPr>
              <a:t> </a:t>
            </a:r>
          </a:p>
          <a:p>
            <a:pPr lvl="0" algn="ctr"/>
            <a:endParaRPr lang="en-US" sz="2000" b="1" dirty="0">
              <a:solidFill>
                <a:srgbClr val="FF0000"/>
              </a:solidFill>
            </a:endParaRPr>
          </a:p>
          <a:p>
            <a:pPr lvl="0" algn="ctr"/>
            <a:r>
              <a:rPr lang="en-US" sz="2000" b="1" dirty="0">
                <a:solidFill>
                  <a:srgbClr val="000000"/>
                </a:solidFill>
              </a:rPr>
              <a:t>Request </a:t>
            </a:r>
            <a:r>
              <a:rPr lang="en-US" sz="2000" b="1" dirty="0">
                <a:solidFill>
                  <a:srgbClr val="FF0000"/>
                </a:solidFill>
              </a:rPr>
              <a:t>NMI technical assistance or onboarding </a:t>
            </a:r>
            <a:r>
              <a:rPr lang="en-US" sz="2000" b="1" dirty="0">
                <a:solidFill>
                  <a:srgbClr val="000000"/>
                </a:solidFill>
              </a:rPr>
              <a:t>at</a:t>
            </a:r>
          </a:p>
          <a:p>
            <a:pPr lvl="0" algn="ctr"/>
            <a:r>
              <a:rPr lang="en-US" sz="2000" b="1" dirty="0">
                <a:solidFill>
                  <a:srgbClr val="FF0000"/>
                </a:solidFill>
                <a:hlinkClick r:id="rId5"/>
              </a:rPr>
              <a:t>edx@cdc.gov</a:t>
            </a:r>
            <a:r>
              <a:rPr lang="en-US" sz="2000" b="1" dirty="0">
                <a:solidFill>
                  <a:srgbClr val="000000"/>
                </a:solidFill>
              </a:rPr>
              <a:t>! </a:t>
            </a:r>
          </a:p>
          <a:p>
            <a:pPr lvl="0" algn="ctr"/>
            <a:endParaRPr lang="en-US" sz="2000" b="1" dirty="0">
              <a:solidFill>
                <a:srgbClr val="FF0000"/>
              </a:solidFill>
            </a:endParaRPr>
          </a:p>
          <a:p>
            <a:pPr lvl="0" algn="ctr"/>
            <a:r>
              <a:rPr lang="en-US" sz="2000" b="1" dirty="0">
                <a:solidFill>
                  <a:srgbClr val="000000"/>
                </a:solidFill>
              </a:rPr>
              <a:t>Next </a:t>
            </a:r>
            <a:r>
              <a:rPr lang="en-US" sz="2000" b="1" dirty="0">
                <a:solidFill>
                  <a:srgbClr val="FF0000"/>
                </a:solidFill>
              </a:rPr>
              <a:t>NMI eSHARE </a:t>
            </a:r>
            <a:r>
              <a:rPr lang="en-US" sz="2000" b="1" dirty="0">
                <a:solidFill>
                  <a:srgbClr val="000000"/>
                </a:solidFill>
              </a:rPr>
              <a:t>is August 15, 2017–details at </a:t>
            </a:r>
            <a:r>
              <a:rPr lang="en-US" sz="2000" b="1" dirty="0">
                <a:solidFill>
                  <a:srgbClr val="FF0000"/>
                </a:solidFill>
                <a:hlinkClick r:id="rId6"/>
              </a:rPr>
              <a:t>https://www.cdc.gov/nndss/trc/onboarding/eshare.html</a:t>
            </a:r>
            <a:r>
              <a:rPr lang="en-US" sz="2000" b="1" dirty="0">
                <a:solidFill>
                  <a:srgbClr val="000000"/>
                </a:solidFill>
              </a:rPr>
              <a:t>! </a:t>
            </a:r>
          </a:p>
          <a:p>
            <a:pPr algn="ctr"/>
            <a:endParaRPr lang="en-US"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893781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7529"/>
            <a:ext cx="10972800" cy="436561"/>
          </a:xfrm>
        </p:spPr>
        <p:txBody>
          <a:bodyPr/>
          <a:lstStyle/>
          <a:p>
            <a:r>
              <a:rPr lang="en-US" sz="2670" dirty="0"/>
              <a:t>Industry and Occupation Template for Message Mapping Guides (MMGs)</a:t>
            </a:r>
          </a:p>
        </p:txBody>
      </p:sp>
      <p:sp>
        <p:nvSpPr>
          <p:cNvPr id="3" name="Text Placeholder 2"/>
          <p:cNvSpPr>
            <a:spLocks noGrp="1"/>
          </p:cNvSpPr>
          <p:nvPr>
            <p:ph type="body" sz="quarter" idx="10"/>
          </p:nvPr>
        </p:nvSpPr>
        <p:spPr>
          <a:xfrm>
            <a:off x="767786" y="1086557"/>
            <a:ext cx="10080978" cy="5325673"/>
          </a:xfrm>
        </p:spPr>
        <p:txBody>
          <a:bodyPr/>
          <a:lstStyle/>
          <a:p>
            <a:pPr marL="380990" indent="0" defTabSz="609585">
              <a:spcBef>
                <a:spcPts val="0"/>
              </a:spcBef>
              <a:buClr>
                <a:srgbClr val="2F97DA"/>
              </a:buClr>
            </a:pPr>
            <a:r>
              <a:rPr lang="en-US" sz="2400" b="1" u="sng" dirty="0">
                <a:solidFill>
                  <a:srgbClr val="5F5F5F"/>
                </a:solidFill>
                <a:latin typeface="Calibri" panose="020F0502020204030204"/>
              </a:rPr>
              <a:t> Purpose</a:t>
            </a:r>
            <a:r>
              <a:rPr lang="en-US" sz="2400" b="1" dirty="0">
                <a:solidFill>
                  <a:srgbClr val="5F5F5F"/>
                </a:solidFill>
                <a:latin typeface="Calibri" panose="020F0502020204030204"/>
              </a:rPr>
              <a:t>:  To facilitate NIOSH’S and Programs’ exploration of potential                   	relationships between specific diseases/conditions and specific 	occupations and/or industries.</a:t>
            </a:r>
          </a:p>
          <a:p>
            <a:pPr marL="380990" indent="0" defTabSz="609585">
              <a:spcBef>
                <a:spcPts val="0"/>
              </a:spcBef>
              <a:buClr>
                <a:srgbClr val="2F97DA"/>
              </a:buClr>
              <a:buFont typeface="Wingdings" panose="05000000000000000000" pitchFamily="2" charset="2"/>
              <a:buChar char="v"/>
            </a:pPr>
            <a:endParaRPr lang="en-US" sz="2400" b="1" dirty="0">
              <a:solidFill>
                <a:srgbClr val="5F5F5F"/>
              </a:solidFill>
              <a:latin typeface="Calibri" panose="020F0502020204030204"/>
            </a:endParaRPr>
          </a:p>
          <a:p>
            <a:pPr marL="380990" indent="0" defTabSz="609585">
              <a:spcBef>
                <a:spcPts val="0"/>
              </a:spcBef>
              <a:buClr>
                <a:srgbClr val="2F97DA"/>
              </a:buClr>
            </a:pPr>
            <a:r>
              <a:rPr lang="en-US" sz="2400" b="1" u="sng" dirty="0">
                <a:solidFill>
                  <a:srgbClr val="5F5F5F"/>
                </a:solidFill>
                <a:latin typeface="Calibri" panose="020F0502020204030204"/>
              </a:rPr>
              <a:t> Current Status</a:t>
            </a:r>
            <a:r>
              <a:rPr lang="en-US" sz="2400" b="1" dirty="0">
                <a:solidFill>
                  <a:srgbClr val="5F5F5F"/>
                </a:solidFill>
                <a:latin typeface="Calibri" panose="020F0502020204030204"/>
              </a:rPr>
              <a:t>:  Incorporating the template into MMGs, starting with 	Mumps, Pertussis, and Varicella MMGs.</a:t>
            </a:r>
          </a:p>
          <a:p>
            <a:pPr marL="380990" indent="0" defTabSz="609585">
              <a:spcBef>
                <a:spcPts val="0"/>
              </a:spcBef>
              <a:buClr>
                <a:srgbClr val="2F97DA"/>
              </a:buClr>
            </a:pPr>
            <a:endParaRPr lang="en-US" sz="2400" b="1" dirty="0">
              <a:solidFill>
                <a:srgbClr val="5F5F5F"/>
              </a:solidFill>
              <a:latin typeface="Calibri" panose="020F0502020204030204"/>
            </a:endParaRPr>
          </a:p>
          <a:p>
            <a:pPr marL="380990" indent="0" defTabSz="609585">
              <a:spcBef>
                <a:spcPts val="0"/>
              </a:spcBef>
              <a:buClr>
                <a:srgbClr val="2F97DA"/>
              </a:buClr>
            </a:pPr>
            <a:r>
              <a:rPr lang="en-US" sz="2400" b="1" u="sng" dirty="0">
                <a:solidFill>
                  <a:srgbClr val="5F5F5F"/>
                </a:solidFill>
                <a:latin typeface="Calibri" panose="020F0502020204030204"/>
              </a:rPr>
              <a:t> Next Steps:</a:t>
            </a:r>
            <a:r>
              <a:rPr lang="en-US" sz="2400" b="1" dirty="0">
                <a:solidFill>
                  <a:srgbClr val="5F5F5F"/>
                </a:solidFill>
                <a:latin typeface="Calibri" panose="020F0502020204030204"/>
              </a:rPr>
              <a:t>  </a:t>
            </a:r>
          </a:p>
          <a:p>
            <a:pPr indent="0" defTabSz="609585">
              <a:spcBef>
                <a:spcPts val="0"/>
              </a:spcBef>
              <a:buClr>
                <a:srgbClr val="2F97DA"/>
              </a:buClr>
              <a:buNone/>
            </a:pPr>
            <a:r>
              <a:rPr lang="en-US" sz="2400" b="1" dirty="0">
                <a:solidFill>
                  <a:srgbClr val="5F5F5F"/>
                </a:solidFill>
                <a:latin typeface="Calibri" panose="020F0502020204030204"/>
              </a:rPr>
              <a:t>	- Continue incorporating the template into future MMGs</a:t>
            </a:r>
          </a:p>
          <a:p>
            <a:pPr marL="0" indent="0" defTabSz="609585">
              <a:spcBef>
                <a:spcPts val="0"/>
              </a:spcBef>
              <a:buClr>
                <a:srgbClr val="2F97DA"/>
              </a:buClr>
              <a:buNone/>
            </a:pPr>
            <a:r>
              <a:rPr lang="en-US" sz="2400" b="1" dirty="0">
                <a:solidFill>
                  <a:srgbClr val="5F5F5F"/>
                </a:solidFill>
                <a:latin typeface="Calibri" panose="020F0502020204030204"/>
              </a:rPr>
              <a:t>	- DHIS and NIOSH will engage in ongoing collaborations to facilitate 	  	  	  discussions with the jurisdictions related to the feasibility of data    	  	  collection and usefulness of the data. The template may be revised 	  	  based upon these findings.</a:t>
            </a:r>
          </a:p>
          <a:p>
            <a:pPr indent="0" defTabSz="609585">
              <a:spcBef>
                <a:spcPts val="0"/>
              </a:spcBef>
              <a:buClr>
                <a:srgbClr val="2F97DA"/>
              </a:buClr>
              <a:buNone/>
            </a:pPr>
            <a:r>
              <a:rPr lang="en-US" sz="2400" b="1" dirty="0">
                <a:solidFill>
                  <a:srgbClr val="5F5F5F"/>
                </a:solidFill>
                <a:latin typeface="Calibri" panose="020F0502020204030204"/>
              </a:rPr>
              <a:t>	- Eventually incorporate template into the Generic v.3 MMG</a:t>
            </a:r>
          </a:p>
          <a:p>
            <a:endParaRPr lang="en-US" sz="1600" dirty="0"/>
          </a:p>
        </p:txBody>
      </p:sp>
    </p:spTree>
    <p:extLst>
      <p:ext uri="{BB962C8B-B14F-4D97-AF65-F5344CB8AC3E}">
        <p14:creationId xmlns:p14="http://schemas.microsoft.com/office/powerpoint/2010/main" val="31852322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571500"/>
            <a:ext cx="10972800" cy="1143000"/>
          </a:xfrm>
        </p:spPr>
        <p:txBody>
          <a:bodyPr/>
          <a:lstStyle/>
          <a:p>
            <a:r>
              <a:rPr lang="en-US" sz="2670" dirty="0">
                <a:solidFill>
                  <a:srgbClr val="2F97DA"/>
                </a:solidFill>
                <a:latin typeface="Calibri" panose="020F0502020204030204" pitchFamily="34" charset="0"/>
              </a:rPr>
              <a:t>Industry and Occupation Template</a:t>
            </a:r>
            <a:endParaRPr lang="en-US" sz="2670" dirty="0">
              <a:latin typeface="Calibri" panose="020F0502020204030204" pitchFamily="34" charset="0"/>
            </a:endParaRPr>
          </a:p>
        </p:txBody>
      </p:sp>
      <p:pic>
        <p:nvPicPr>
          <p:cNvPr id="4" name="Content Placeholder 3" title="Templ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890" y="571500"/>
            <a:ext cx="11943644" cy="6156678"/>
          </a:xfrm>
        </p:spPr>
      </p:pic>
    </p:spTree>
    <p:extLst>
      <p:ext uri="{BB962C8B-B14F-4D97-AF65-F5344CB8AC3E}">
        <p14:creationId xmlns:p14="http://schemas.microsoft.com/office/powerpoint/2010/main" val="24927219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0366"/>
            <a:ext cx="8991600" cy="1371599"/>
          </a:xfrm>
        </p:spPr>
        <p:txBody>
          <a:bodyPr/>
          <a:lstStyle/>
          <a:p>
            <a:r>
              <a:rPr lang="en-US" sz="3200" dirty="0"/>
              <a:t>Demonstration of NIOSH Industry and Occupation Computerized Coding System (NIOCCS) Tool</a:t>
            </a:r>
            <a:br>
              <a:rPr lang="en-US" sz="3200" dirty="0"/>
            </a:br>
            <a:endParaRPr lang="en-US" sz="3200" dirty="0"/>
          </a:p>
        </p:txBody>
      </p:sp>
      <p:sp>
        <p:nvSpPr>
          <p:cNvPr id="4" name="TextBox 3"/>
          <p:cNvSpPr txBox="1"/>
          <p:nvPr/>
        </p:nvSpPr>
        <p:spPr>
          <a:xfrm>
            <a:off x="609600" y="4404001"/>
            <a:ext cx="8232000" cy="1815882"/>
          </a:xfrm>
          <a:prstGeom prst="rect">
            <a:avLst/>
          </a:prstGeom>
          <a:noFill/>
        </p:spPr>
        <p:txBody>
          <a:bodyPr wrap="square" rtlCol="0">
            <a:spAutoFit/>
          </a:bodyPr>
          <a:lstStyle/>
          <a:p>
            <a:pPr lvl="0"/>
            <a:endParaRPr lang="en-US" sz="1600" b="1" dirty="0">
              <a:solidFill>
                <a:srgbClr val="0096D6"/>
              </a:solidFill>
              <a:latin typeface="Calibri" panose="020F0502020204030204" pitchFamily="34" charset="0"/>
              <a:cs typeface="Arial" panose="020B0604020202020204" pitchFamily="34" charset="0"/>
            </a:endParaRPr>
          </a:p>
          <a:p>
            <a:r>
              <a:rPr lang="en-US" sz="2400" b="1" dirty="0">
                <a:solidFill>
                  <a:srgbClr val="2F97DA"/>
                </a:solidFill>
                <a:latin typeface="Calibri" panose="020F0502020204030204" pitchFamily="34" charset="0"/>
              </a:rPr>
              <a:t>Pam Schumacher</a:t>
            </a:r>
          </a:p>
          <a:p>
            <a:r>
              <a:rPr lang="en-US" sz="2400" b="1" dirty="0">
                <a:solidFill>
                  <a:srgbClr val="2F97DA"/>
                </a:solidFill>
                <a:latin typeface="Calibri" panose="020F0502020204030204" pitchFamily="34" charset="0"/>
              </a:rPr>
              <a:t>Technical Information Specialist</a:t>
            </a:r>
          </a:p>
          <a:p>
            <a:r>
              <a:rPr lang="en-US" sz="2400" b="1" dirty="0">
                <a:solidFill>
                  <a:srgbClr val="2F97DA"/>
                </a:solidFill>
                <a:latin typeface="Calibri" panose="020F0502020204030204" pitchFamily="34" charset="0"/>
              </a:rPr>
              <a:t>Surveillance Branch, DSHEFS,</a:t>
            </a:r>
          </a:p>
          <a:p>
            <a:r>
              <a:rPr lang="en-US" sz="2400" b="1" dirty="0">
                <a:solidFill>
                  <a:srgbClr val="2F97DA"/>
                </a:solidFill>
                <a:latin typeface="Calibri" panose="020F0502020204030204" pitchFamily="34" charset="0"/>
              </a:rPr>
              <a:t>National Institute for Occupational Safety and Health (NIOSH)</a:t>
            </a:r>
          </a:p>
        </p:txBody>
      </p:sp>
    </p:spTree>
    <p:extLst>
      <p:ext uri="{BB962C8B-B14F-4D97-AF65-F5344CB8AC3E}">
        <p14:creationId xmlns:p14="http://schemas.microsoft.com/office/powerpoint/2010/main" val="93797121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title="Website: NIOSH Industry and Occupation Compterized Coding System"/>
          <p:cNvPicPr>
            <a:picLocks noChangeAspect="1"/>
          </p:cNvPicPr>
          <p:nvPr/>
        </p:nvPicPr>
        <p:blipFill>
          <a:blip r:embed="rId2"/>
          <a:stretch>
            <a:fillRect/>
          </a:stretch>
        </p:blipFill>
        <p:spPr>
          <a:xfrm>
            <a:off x="640973" y="167951"/>
            <a:ext cx="10523851" cy="6523901"/>
          </a:xfrm>
          <a:prstGeom prst="rect">
            <a:avLst/>
          </a:prstGeom>
        </p:spPr>
      </p:pic>
      <p:sp>
        <p:nvSpPr>
          <p:cNvPr id="2" name="Title 1" hidden="1"/>
          <p:cNvSpPr>
            <a:spLocks noGrp="1"/>
          </p:cNvSpPr>
          <p:nvPr>
            <p:ph type="title"/>
          </p:nvPr>
        </p:nvSpPr>
        <p:spPr/>
        <p:txBody>
          <a:bodyPr/>
          <a:lstStyle/>
          <a:p>
            <a:r>
              <a:rPr lang="en-US" dirty="0"/>
              <a:t>NIOCCS website screenshot</a:t>
            </a:r>
          </a:p>
        </p:txBody>
      </p:sp>
    </p:spTree>
    <p:extLst>
      <p:ext uri="{BB962C8B-B14F-4D97-AF65-F5344CB8AC3E}">
        <p14:creationId xmlns:p14="http://schemas.microsoft.com/office/powerpoint/2010/main" val="17619867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title="Website: NIOSH Industry and Computerized Coding System"/>
          <p:cNvPicPr>
            <a:picLocks noChangeAspect="1"/>
          </p:cNvPicPr>
          <p:nvPr/>
        </p:nvPicPr>
        <p:blipFill>
          <a:blip r:embed="rId2"/>
          <a:stretch>
            <a:fillRect/>
          </a:stretch>
        </p:blipFill>
        <p:spPr>
          <a:xfrm>
            <a:off x="554856" y="100584"/>
            <a:ext cx="11046985" cy="6623685"/>
          </a:xfrm>
          <a:prstGeom prst="rect">
            <a:avLst/>
          </a:prstGeom>
        </p:spPr>
      </p:pic>
      <p:sp>
        <p:nvSpPr>
          <p:cNvPr id="2" name="Title 1" hidden="1"/>
          <p:cNvSpPr>
            <a:spLocks noGrp="1"/>
          </p:cNvSpPr>
          <p:nvPr>
            <p:ph type="title"/>
          </p:nvPr>
        </p:nvSpPr>
        <p:spPr/>
        <p:txBody>
          <a:bodyPr/>
          <a:lstStyle/>
          <a:p>
            <a:r>
              <a:rPr lang="en-US" dirty="0"/>
              <a:t>NIOCCS website screenshot 2</a:t>
            </a:r>
          </a:p>
        </p:txBody>
      </p:sp>
    </p:spTree>
    <p:extLst>
      <p:ext uri="{BB962C8B-B14F-4D97-AF65-F5344CB8AC3E}">
        <p14:creationId xmlns:p14="http://schemas.microsoft.com/office/powerpoint/2010/main" val="7495940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title="Website: NIOSH Industry and Computerized Coding System"/>
          <p:cNvPicPr>
            <a:picLocks noChangeAspect="1"/>
          </p:cNvPicPr>
          <p:nvPr/>
        </p:nvPicPr>
        <p:blipFill>
          <a:blip r:embed="rId2"/>
          <a:stretch>
            <a:fillRect/>
          </a:stretch>
        </p:blipFill>
        <p:spPr>
          <a:xfrm>
            <a:off x="149288" y="164043"/>
            <a:ext cx="11742147" cy="6190107"/>
          </a:xfrm>
          <a:prstGeom prst="rect">
            <a:avLst/>
          </a:prstGeom>
        </p:spPr>
      </p:pic>
      <p:sp>
        <p:nvSpPr>
          <p:cNvPr id="2" name="Title 1" hidden="1"/>
          <p:cNvSpPr>
            <a:spLocks noGrp="1"/>
          </p:cNvSpPr>
          <p:nvPr>
            <p:ph type="title"/>
          </p:nvPr>
        </p:nvSpPr>
        <p:spPr/>
        <p:txBody>
          <a:bodyPr/>
          <a:lstStyle/>
          <a:p>
            <a:r>
              <a:rPr lang="en-US" dirty="0"/>
              <a:t>NIOCSS</a:t>
            </a:r>
            <a:r>
              <a:rPr lang="en-US" baseline="0" dirty="0"/>
              <a:t> website screenshot 4</a:t>
            </a:r>
            <a:endParaRPr lang="en-US" dirty="0"/>
          </a:p>
        </p:txBody>
      </p:sp>
    </p:spTree>
    <p:extLst>
      <p:ext uri="{BB962C8B-B14F-4D97-AF65-F5344CB8AC3E}">
        <p14:creationId xmlns:p14="http://schemas.microsoft.com/office/powerpoint/2010/main" val="1829358452"/>
      </p:ext>
    </p:extLst>
  </p:cSld>
  <p:clrMapOvr>
    <a:masterClrMapping/>
  </p:clrMapOvr>
  <p:transition>
    <p:fade/>
  </p:transition>
</p:sld>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2730</Words>
  <Application>Microsoft Office PowerPoint</Application>
  <PresentationFormat>Widescreen</PresentationFormat>
  <Paragraphs>373</Paragraphs>
  <Slides>38</Slides>
  <Notes>20</Notes>
  <HiddenSlides>6</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38</vt:i4>
      </vt:variant>
    </vt:vector>
  </HeadingPairs>
  <TitlesOfParts>
    <vt:vector size="51" baseType="lpstr">
      <vt:lpstr>Arial Unicode MS</vt:lpstr>
      <vt:lpstr>Arial</vt:lpstr>
      <vt:lpstr>Calibri</vt:lpstr>
      <vt:lpstr>Courier New</vt:lpstr>
      <vt:lpstr>Myriad Web Pro</vt:lpstr>
      <vt:lpstr>Times New Roman</vt:lpstr>
      <vt:lpstr>Wingdings</vt:lpstr>
      <vt:lpstr>NCEH_ATSDR_combined</vt:lpstr>
      <vt:lpstr>1_NCEH_ATSDR_combined</vt:lpstr>
      <vt:lpstr>2_NCEH_ATSDR_combined</vt:lpstr>
      <vt:lpstr>3_NCEH_ATSDR_combined</vt:lpstr>
      <vt:lpstr>4_NCEH_ATSDR_combined</vt:lpstr>
      <vt:lpstr>Default Design</vt:lpstr>
      <vt:lpstr>NNDSS Modernization Initiative (NMI):  Capturing Industry and Occupation Surveillance Data  </vt:lpstr>
      <vt:lpstr>Agenda</vt:lpstr>
      <vt:lpstr>New Industry and Occupation Template for Message Mapping Guides   </vt:lpstr>
      <vt:lpstr>Industry and Occupation Template for Message Mapping Guides (MMGs)</vt:lpstr>
      <vt:lpstr>Industry and Occupation Template</vt:lpstr>
      <vt:lpstr>Demonstration of NIOSH Industry and Occupation Computerized Coding System (NIOCCS) Tool </vt:lpstr>
      <vt:lpstr>NIOCCS website screenshot</vt:lpstr>
      <vt:lpstr>NIOCCS website screenshot 2</vt:lpstr>
      <vt:lpstr>NIOCSS website screenshot 4</vt:lpstr>
      <vt:lpstr>NIOCSS website screenshot 5</vt:lpstr>
      <vt:lpstr>NIOCSS website screenshot 6</vt:lpstr>
      <vt:lpstr>NIOCSS website screenshot 7</vt:lpstr>
      <vt:lpstr>MAVEN Features</vt:lpstr>
      <vt:lpstr>Milestones</vt:lpstr>
      <vt:lpstr>Occupation Process</vt:lpstr>
      <vt:lpstr>Developing a New  Occupation List</vt:lpstr>
      <vt:lpstr>Distribution of Occupations in Massachusetts – CPS 2013</vt:lpstr>
      <vt:lpstr>Implementing updated reference list in MAVEN</vt:lpstr>
      <vt:lpstr>Standard Occupational Classification (SOC)</vt:lpstr>
      <vt:lpstr>Foodhandler Changes</vt:lpstr>
      <vt:lpstr>Occupation Groups for  Animal Related (MAVEN)</vt:lpstr>
      <vt:lpstr>Data Analysis</vt:lpstr>
      <vt:lpstr>Occupation Data Analysis</vt:lpstr>
      <vt:lpstr>Occupational Data Analysis 2</vt:lpstr>
      <vt:lpstr>Distribution of Occupation within Enteric Diseases by MDPH Occupation Group, N=1,815</vt:lpstr>
      <vt:lpstr>Distribution of Occupation within Enteric Diseases by SOC Occupation Group, N=2,153</vt:lpstr>
      <vt:lpstr>Enteric Disease Events</vt:lpstr>
      <vt:lpstr>Concerns for Salmonellosis</vt:lpstr>
      <vt:lpstr>Salmonellosis</vt:lpstr>
      <vt:lpstr>Manual Process </vt:lpstr>
      <vt:lpstr>Next Steps</vt:lpstr>
      <vt:lpstr>More Information</vt:lpstr>
      <vt:lpstr>Hot Topic: Proposed Change to Unique Case Identifier in Disease Notifications sent to MVPS </vt:lpstr>
      <vt:lpstr>NNDSS approaches to Unique Case ID</vt:lpstr>
      <vt:lpstr>Proposed strategy</vt:lpstr>
      <vt:lpstr>Upcoming eSHARE Webinars</vt:lpstr>
      <vt:lpstr>Questions and Answers</vt:lpstr>
      <vt:lpstr>Additional 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July 2017</dc:title>
  <dc:subject>NMI eSHARE</dc:subject>
  <dc:creator>CDC</dc:creator>
  <cp:keywords>NMI, eSHARE, NNDSS, NMI, update, arboviral, case, notification, implementation, onboarding</cp:keywords>
  <cp:lastModifiedBy>Laspina, Michael (CDC/DDPHSS/CSELS/DHIS)</cp:lastModifiedBy>
  <cp:revision>209</cp:revision>
  <cp:lastPrinted>2017-07-17T12:20:33Z</cp:lastPrinted>
  <dcterms:created xsi:type="dcterms:W3CDTF">2016-10-13T18:50:31Z</dcterms:created>
  <dcterms:modified xsi:type="dcterms:W3CDTF">2021-04-26T16:55:09Z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2021-04-26T16:55:09Z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5c46216b-9ccc-4884-8ce8-df69c3c135d8</vt:lpwstr>
  </property>
  <property fmtid="{D5CDD505-2E9C-101B-9397-08002B2CF9AE}" pid="9" name="MSIP_Label_7b94a7b8-f06c-4dfe-bdcc-9b548fd58c31_ContentBits">
    <vt:lpwstr>0</vt:lpwstr>
  </property>
</Properties>
</file>