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5"/>
  </p:sldMasterIdLst>
  <p:notesMasterIdLst>
    <p:notesMasterId r:id="rId26"/>
  </p:notesMasterIdLst>
  <p:handoutMasterIdLst>
    <p:handoutMasterId r:id="rId27"/>
  </p:handoutMasterIdLst>
  <p:sldIdLst>
    <p:sldId id="371" r:id="rId6"/>
    <p:sldId id="372" r:id="rId7"/>
    <p:sldId id="373" r:id="rId8"/>
    <p:sldId id="374" r:id="rId9"/>
    <p:sldId id="382" r:id="rId10"/>
    <p:sldId id="368" r:id="rId11"/>
    <p:sldId id="366" r:id="rId12"/>
    <p:sldId id="367" r:id="rId13"/>
    <p:sldId id="369" r:id="rId14"/>
    <p:sldId id="370" r:id="rId15"/>
    <p:sldId id="343" r:id="rId16"/>
    <p:sldId id="364" r:id="rId17"/>
    <p:sldId id="365" r:id="rId18"/>
    <p:sldId id="383" r:id="rId19"/>
    <p:sldId id="376" r:id="rId20"/>
    <p:sldId id="377" r:id="rId21"/>
    <p:sldId id="378" r:id="rId22"/>
    <p:sldId id="379" r:id="rId23"/>
    <p:sldId id="385" r:id="rId24"/>
    <p:sldId id="384" r:id="rId2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yriad Web Pro" panose="020B0503030403020204" pitchFamily="34" charset="0"/>
      <p:regular r:id="rId32"/>
      <p:bold r:id="rId33"/>
      <p: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linger, Patrick (CDC/OPHSS/CSELS) (CTR)" initials="WWE2" lastIdx="19" clrIdx="0">
    <p:extLst>
      <p:ext uri="{19B8F6BF-5375-455C-9EA6-DF929625EA0E}">
        <p15:presenceInfo xmlns:p15="http://schemas.microsoft.com/office/powerpoint/2012/main" userId="Ollinger, Patrick (CDC/OPHSS/CSELS) (CTR)" providerId="None"/>
      </p:ext>
    </p:extLst>
  </p:cmAuthor>
  <p:cmAuthor id="2" name="Hsu, Trevor (CDC/OPHSS/CSELS) (CTR)" initials="HT((" lastIdx="2" clrIdx="1">
    <p:extLst>
      <p:ext uri="{19B8F6BF-5375-455C-9EA6-DF929625EA0E}">
        <p15:presenceInfo xmlns:p15="http://schemas.microsoft.com/office/powerpoint/2012/main" userId="S-1-5-21-1207783550-2075000910-922709458-535566" providerId="AD"/>
      </p:ext>
    </p:extLst>
  </p:cmAuthor>
  <p:cmAuthor id="3" name="Ajani, Umed (CDC/OPHSS/CSELS)" initials="AU(" lastIdx="2" clrIdx="2">
    <p:extLst>
      <p:ext uri="{19B8F6BF-5375-455C-9EA6-DF929625EA0E}">
        <p15:presenceInfo xmlns:p15="http://schemas.microsoft.com/office/powerpoint/2012/main" userId="S-1-5-21-1207783550-2075000910-922709458-202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97DA"/>
    <a:srgbClr val="436CEF"/>
    <a:srgbClr val="5F5F5F"/>
    <a:srgbClr val="29F7DA"/>
    <a:srgbClr val="B45340"/>
    <a:srgbClr val="9A4E9E"/>
    <a:srgbClr val="0088B7"/>
    <a:srgbClr val="FFFFFF"/>
    <a:srgbClr val="00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715" autoAdjust="0"/>
  </p:normalViewPr>
  <p:slideViewPr>
    <p:cSldViewPr snapToGrid="0">
      <p:cViewPr varScale="1">
        <p:scale>
          <a:sx n="98" d="100"/>
          <a:sy n="98" d="100"/>
        </p:scale>
        <p:origin x="112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3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7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6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7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6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6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TA	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1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9144000" cy="914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168429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4447508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5018709"/>
            <a:ext cx="9144000" cy="124791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749940"/>
            <a:ext cx="8229600" cy="3737466"/>
          </a:xfrm>
        </p:spPr>
        <p:txBody>
          <a:bodyPr/>
          <a:lstStyle>
            <a:lvl1pPr marL="342900" indent="-342900">
              <a:buClr>
                <a:srgbClr val="0088B7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171556" y="4741278"/>
            <a:ext cx="86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6F342E-8484-4702-8326-3C4F0D187E4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79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88B7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55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79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88B7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940"/>
            <a:ext cx="3879669" cy="35934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749940"/>
            <a:ext cx="3879669" cy="35442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5093" y="5013702"/>
            <a:ext cx="9130696" cy="1375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171556" y="4741278"/>
            <a:ext cx="86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6F342E-8484-4702-8326-3C4F0D187E4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8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71556" y="4741278"/>
            <a:ext cx="86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6F342E-8484-4702-8326-3C4F0D187E4A}" type="slidenum">
              <a:rPr lang="en-US" smtClean="0">
                <a:solidFill>
                  <a:schemeClr val="bg2"/>
                </a:solidFill>
              </a:rPr>
              <a:pPr algn="r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" y="4259856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3786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354073" y="4774168"/>
            <a:ext cx="865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83"/>
            <a:fld id="{546F342E-8484-4702-8326-3C4F0D187E4A}" type="slidenum">
              <a:rPr lang="en-US" sz="1350">
                <a:solidFill>
                  <a:srgbClr val="FFFFFF"/>
                </a:solidFill>
              </a:rPr>
              <a:pPr algn="r" defTabSz="685783"/>
              <a:t>‹#›</a:t>
            </a:fld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03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2" r:id="rId3"/>
    <p:sldLayoutId id="2147483823" r:id="rId4"/>
    <p:sldLayoutId id="2147483859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c.gov/nndss/trc/index.html" TargetMode="External"/><Relationship Id="rId5" Type="http://schemas.openxmlformats.org/officeDocument/2006/relationships/hyperlink" Target="https://www.cdc.gov/nndss/trc/news/index.htm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DX@cdc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ndss/trc/news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c.gov/nndss/trc/onboarding/eshare.html" TargetMode="External"/><Relationship Id="rId5" Type="http://schemas.openxmlformats.org/officeDocument/2006/relationships/hyperlink" Target="mailto:edx@cdc.gov" TargetMode="External"/><Relationship Id="rId4" Type="http://schemas.openxmlformats.org/officeDocument/2006/relationships/hyperlink" Target="https://www.cdc.gov/nndss/trc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396250" y="1215463"/>
            <a:ext cx="5615969" cy="1465505"/>
          </a:xfrm>
        </p:spPr>
        <p:txBody>
          <a:bodyPr/>
          <a:lstStyle/>
          <a:p>
            <a:r>
              <a:rPr lang="en-US" altLang="en-US" sz="2400" dirty="0">
                <a:solidFill>
                  <a:srgbClr val="2F97DA"/>
                </a:solidFill>
              </a:rPr>
              <a:t>NNDSS Modernization Initiative (NMI): Update on and Recent Lessons Learned from NMI Onboarding</a:t>
            </a:r>
            <a:endParaRPr lang="en-US" altLang="en-US" sz="1800" dirty="0">
              <a:solidFill>
                <a:srgbClr val="2F97DA"/>
              </a:solidFill>
            </a:endParaRP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6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898" y="4557918"/>
            <a:ext cx="8669321" cy="328408"/>
          </a:xfrm>
        </p:spPr>
        <p:txBody>
          <a:bodyPr/>
          <a:lstStyle/>
          <a:p>
            <a:r>
              <a:rPr lang="en-US" b="1" dirty="0"/>
              <a:t>May 16, 2017			      Division of Health Informatics and Surveillance</a:t>
            </a:r>
          </a:p>
          <a:p>
            <a:endParaRPr lang="en-US" dirty="0"/>
          </a:p>
        </p:txBody>
      </p:sp>
      <p:pic>
        <p:nvPicPr>
          <p:cNvPr id="6" name="Picture 5" title="NNDSS branding elem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61946"/>
            <a:ext cx="2986019" cy="1172872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BC5857B-8151-4A63-B8EB-F60159DC3405}"/>
              </a:ext>
            </a:extLst>
          </p:cNvPr>
          <p:cNvSpPr txBox="1">
            <a:spLocks/>
          </p:cNvSpPr>
          <p:nvPr/>
        </p:nvSpPr>
        <p:spPr bwMode="auto">
          <a:xfrm>
            <a:off x="30080" y="2566987"/>
            <a:ext cx="8605920" cy="17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0096D6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Subscribe to monthly NMI Notes news updates at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  <a:hlinkClick r:id="rId5"/>
              </a:rPr>
              <a:t>https://www.cdc.gov/nndss/trc/news/index.html</a:t>
            </a:r>
            <a:r>
              <a:rPr lang="en-US" sz="1800" dirty="0">
                <a:solidFill>
                  <a:srgbClr val="FF0000"/>
                </a:solidFill>
              </a:rPr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Access the NNDSS Technical Resource Center at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  <a:hlinkClick r:id="rId6"/>
              </a:rPr>
              <a:t>https://www.cdc.gov/nndss/trc/index.html</a:t>
            </a:r>
            <a:r>
              <a:rPr lang="en-US" sz="1800" dirty="0">
                <a:solidFill>
                  <a:srgbClr val="FF0000"/>
                </a:solidFill>
              </a:rPr>
              <a:t>!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b="0" dirty="0">
              <a:solidFill>
                <a:srgbClr val="FF0000"/>
              </a:solidFill>
            </a:endParaRPr>
          </a:p>
          <a:p>
            <a:endParaRPr lang="en-US" sz="1800" b="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420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Once the jurisdiction is approved to cutover to production, the jurisdiction will cutoff transmission from their legacy system.</a:t>
            </a:r>
          </a:p>
          <a:p>
            <a:r>
              <a:rPr lang="en-US" dirty="0"/>
              <a:t>The jurisdiction will continue sending any new case notification messages to MVPS.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Step 4: Routine Production Message Transmission</a:t>
            </a:r>
          </a:p>
        </p:txBody>
      </p:sp>
      <p:grpSp>
        <p:nvGrpSpPr>
          <p:cNvPr id="4" name="Group 3" descr="&quot;&quot;" title="&quot;&quot;"/>
          <p:cNvGrpSpPr/>
          <p:nvPr/>
        </p:nvGrpSpPr>
        <p:grpSpPr>
          <a:xfrm>
            <a:off x="3482788" y="3186953"/>
            <a:ext cx="5116995" cy="1536269"/>
            <a:chOff x="3706259" y="3807233"/>
            <a:chExt cx="4888395" cy="1173198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 bwMode="auto">
            <a:xfrm>
              <a:off x="3706259" y="3807233"/>
              <a:ext cx="4888395" cy="105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8B7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D6C2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A003C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41260" y="4081833"/>
              <a:ext cx="1506067" cy="89859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Jurisdiction Production Environment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88587" y="4081834"/>
              <a:ext cx="1506067" cy="898597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MVPS Production Environment</a:t>
              </a:r>
            </a:p>
          </p:txBody>
        </p:sp>
      </p:grpSp>
      <p:sp>
        <p:nvSpPr>
          <p:cNvPr id="9" name="Right Arrow 8"/>
          <p:cNvSpPr/>
          <p:nvPr/>
        </p:nvSpPr>
        <p:spPr>
          <a:xfrm>
            <a:off x="5256671" y="3913484"/>
            <a:ext cx="1710542" cy="44278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Routine Production Messages</a:t>
            </a:r>
          </a:p>
        </p:txBody>
      </p:sp>
    </p:spTree>
    <p:extLst>
      <p:ext uri="{BB962C8B-B14F-4D97-AF65-F5344CB8AC3E}">
        <p14:creationId xmlns:p14="http://schemas.microsoft.com/office/powerpoint/2010/main" val="16943986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0455" y="1289622"/>
            <a:ext cx="5538952" cy="796872"/>
          </a:xfrm>
        </p:spPr>
        <p:txBody>
          <a:bodyPr/>
          <a:lstStyle/>
          <a:p>
            <a:r>
              <a:rPr lang="en-US" sz="3600" dirty="0">
                <a:solidFill>
                  <a:srgbClr val="2F97DA"/>
                </a:solidFill>
              </a:rPr>
              <a:t>Lessons Learned from Issues Identified in the Data During NMI Onboarding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439" y="3421578"/>
            <a:ext cx="8353091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Michele Hoover, MS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NMI State Implementation and Technical Assistance Team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Division of Health Informatics and Surveillance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 for Surveillance, Epidemiology, and Laboratory Services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Centers for Disease Control and Prevention</a:t>
            </a:r>
          </a:p>
        </p:txBody>
      </p:sp>
      <p:pic>
        <p:nvPicPr>
          <p:cNvPr id="5" name="Picture 4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0" y="1150283"/>
            <a:ext cx="2833244" cy="10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745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 and time for submission </a:t>
            </a:r>
          </a:p>
          <a:p>
            <a:pPr lvl="1"/>
            <a:r>
              <a:rPr lang="en-US" dirty="0"/>
              <a:t>Use a 24-hour clock in all messages.</a:t>
            </a:r>
          </a:p>
          <a:p>
            <a:pPr lvl="1"/>
            <a:r>
              <a:rPr lang="en-US" dirty="0"/>
              <a:t>Ensure that date first submitted to CDC (OBR-7) is consistent among cases.</a:t>
            </a:r>
          </a:p>
          <a:p>
            <a:r>
              <a:rPr lang="en-US" dirty="0"/>
              <a:t>Event codes </a:t>
            </a:r>
          </a:p>
          <a:p>
            <a:pPr lvl="1"/>
            <a:r>
              <a:rPr lang="en-US" dirty="0"/>
              <a:t>Reclassify event codes to current codes.</a:t>
            </a:r>
          </a:p>
          <a:p>
            <a:pPr lvl="1"/>
            <a:r>
              <a:rPr lang="en-US" dirty="0"/>
              <a:t>Exclude conditions that are no longer reportable.</a:t>
            </a:r>
          </a:p>
          <a:p>
            <a:r>
              <a:rPr lang="en-US" dirty="0"/>
              <a:t>Repeating Blocks</a:t>
            </a:r>
          </a:p>
          <a:p>
            <a:pPr lvl="1"/>
            <a:r>
              <a:rPr lang="en-US" dirty="0"/>
              <a:t>Provide a unique combination of the data element identifier (OBX-3) and the observation sub ID (OBX-4).</a:t>
            </a:r>
          </a:p>
          <a:p>
            <a:endParaRPr lang="en-US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Issues Identified During NMI Onboarding</a:t>
            </a:r>
          </a:p>
        </p:txBody>
      </p:sp>
    </p:spTree>
    <p:extLst>
      <p:ext uri="{BB962C8B-B14F-4D97-AF65-F5344CB8AC3E}">
        <p14:creationId xmlns:p14="http://schemas.microsoft.com/office/powerpoint/2010/main" val="37942721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5082"/>
            <a:ext cx="8229600" cy="3492324"/>
          </a:xfrm>
        </p:spPr>
        <p:txBody>
          <a:bodyPr/>
          <a:lstStyle/>
          <a:p>
            <a:r>
              <a:rPr lang="en-US" dirty="0"/>
              <a:t>Counties within the state are missing.</a:t>
            </a:r>
          </a:p>
          <a:p>
            <a:r>
              <a:rPr lang="en-US" dirty="0"/>
              <a:t>Date of birth entry is invalid or missing.</a:t>
            </a:r>
          </a:p>
          <a:p>
            <a:r>
              <a:rPr lang="en-US" dirty="0"/>
              <a:t>Race and ethnicity entry is invalid.</a:t>
            </a:r>
          </a:p>
          <a:p>
            <a:r>
              <a:rPr lang="en-US" dirty="0"/>
              <a:t>Illness onset date is populated with date submitted to CDC. </a:t>
            </a:r>
          </a:p>
          <a:p>
            <a:r>
              <a:rPr lang="en-US" dirty="0"/>
              <a:t>Admission date is not provided in a hospitalization case.</a:t>
            </a:r>
          </a:p>
          <a:p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572"/>
            <a:ext cx="8229600" cy="78910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Some Issues Do Not Prevent Going into Production</a:t>
            </a:r>
            <a:br>
              <a:rPr lang="en-US" dirty="0">
                <a:solidFill>
                  <a:srgbClr val="2F97DA"/>
                </a:solidFill>
              </a:rPr>
            </a:br>
            <a:r>
              <a:rPr lang="en-US" sz="2000" dirty="0">
                <a:solidFill>
                  <a:srgbClr val="2F97D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4743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0455" y="1289622"/>
            <a:ext cx="5538952" cy="796872"/>
          </a:xfrm>
        </p:spPr>
        <p:txBody>
          <a:bodyPr/>
          <a:lstStyle/>
          <a:p>
            <a:r>
              <a:rPr lang="en-US" sz="3600" dirty="0">
                <a:solidFill>
                  <a:srgbClr val="2F97DA"/>
                </a:solidFill>
              </a:rPr>
              <a:t>Hot Topic: Onboarding New Generic v2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439" y="3421578"/>
            <a:ext cx="8353091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Michele Hoover, MS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NMI State Implementation and Technical Assistance Team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Division of Health Informatics and Surveillance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 for Surveillance, Epidemiology, and Laboratory Services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Centers for Disease Control and Prevention</a:t>
            </a:r>
          </a:p>
        </p:txBody>
      </p:sp>
      <p:pic>
        <p:nvPicPr>
          <p:cNvPr id="5" name="Picture 4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0" y="1150283"/>
            <a:ext cx="2833244" cy="10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73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619597"/>
            <a:ext cx="7991976" cy="351953"/>
          </a:xfrm>
        </p:spPr>
        <p:txBody>
          <a:bodyPr/>
          <a:lstStyle/>
          <a:p>
            <a:br>
              <a:rPr lang="en-US" dirty="0">
                <a:solidFill>
                  <a:srgbClr val="2F97DA"/>
                </a:solidFill>
              </a:rPr>
            </a:br>
            <a:r>
              <a:rPr lang="en-US" dirty="0">
                <a:solidFill>
                  <a:srgbClr val="2F97DA"/>
                </a:solidFill>
              </a:rPr>
              <a:t>New Conditions for Generic v2 Only: Nationally Notifiable Conditions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066144"/>
            <a:ext cx="7200900" cy="2907792"/>
          </a:xfrm>
        </p:spPr>
        <p:txBody>
          <a:bodyPr/>
          <a:lstStyle/>
          <a:p>
            <a:r>
              <a:rPr lang="en-US" dirty="0"/>
              <a:t>The 2017 NNDSS Event Code List and Conditions to Use Generic v2-only List were updated to include:  </a:t>
            </a:r>
          </a:p>
          <a:p>
            <a:pPr lvl="1"/>
            <a:r>
              <a:rPr lang="en-US" dirty="0"/>
              <a:t>Cyclosporiasis (event code 11575),</a:t>
            </a:r>
          </a:p>
          <a:p>
            <a:pPr lvl="1"/>
            <a:r>
              <a:rPr lang="en-US" dirty="0"/>
              <a:t>Trichinellosis (event code 10270), and</a:t>
            </a:r>
          </a:p>
          <a:p>
            <a:pPr lvl="1"/>
            <a:r>
              <a:rPr lang="en-US" dirty="0"/>
              <a:t>Malaria (event code 10130).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States must continue to send malaria case reports to the National Malaria Surveillance System until they have </a:t>
            </a:r>
            <a:r>
              <a:rPr lang="en-US" dirty="0" err="1"/>
              <a:t>onboarded</a:t>
            </a:r>
            <a:r>
              <a:rPr lang="en-US" dirty="0"/>
              <a:t> the malaria HL7 MMG. </a:t>
            </a:r>
          </a:p>
          <a:p>
            <a:r>
              <a:rPr lang="en-US" dirty="0"/>
              <a:t>Reminder: All jurisdiction-reportable conditions for each MMG are expected to be </a:t>
            </a:r>
            <a:r>
              <a:rPr lang="en-US" dirty="0" err="1"/>
              <a:t>onboarded</a:t>
            </a:r>
            <a:r>
              <a:rPr lang="en-US" dirty="0"/>
              <a:t> at the same time.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04159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93777"/>
            <a:ext cx="7991976" cy="667782"/>
          </a:xfrm>
        </p:spPr>
        <p:txBody>
          <a:bodyPr/>
          <a:lstStyle/>
          <a:p>
            <a:br>
              <a:rPr lang="en-US" dirty="0">
                <a:solidFill>
                  <a:srgbClr val="2F97DA"/>
                </a:solidFill>
              </a:rPr>
            </a:br>
            <a:r>
              <a:rPr lang="en-US" dirty="0">
                <a:solidFill>
                  <a:srgbClr val="2F97DA"/>
                </a:solidFill>
              </a:rPr>
              <a:t>New Conditions for Generic v2 Only: Standardized Criteria for Case Identification and Classification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120805"/>
            <a:ext cx="7200900" cy="2907792"/>
          </a:xfrm>
        </p:spPr>
        <p:txBody>
          <a:bodyPr/>
          <a:lstStyle/>
          <a:p>
            <a:r>
              <a:rPr lang="en-US" sz="1800" dirty="0"/>
              <a:t>The 2017 NNDSS Event Code List and case definitions have been updated to include the following: </a:t>
            </a:r>
          </a:p>
          <a:p>
            <a:pPr lvl="1"/>
            <a:r>
              <a:rPr lang="en-US" sz="1800" dirty="0"/>
              <a:t>Acanthamoeba disease–excluding keratitis (event code 50225)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Balamuthia mandrillaris disease (event code 50226)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Naegleria fowleri causing Primary Amebic Meningoencephalitis (event code 50227)</a:t>
            </a:r>
          </a:p>
          <a:p>
            <a:r>
              <a:rPr lang="en-US" sz="1800" dirty="0"/>
              <a:t>These conditions are not Nationally Notifiable Conditions.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If jurisdictions collect data on these conditions, the CDC program would like to receive notifications using the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Generic v2 Message Mapping Guide.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Legacy formats will not be accepted.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17801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75655"/>
          </a:xfr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Process for Onboarding Newly Added Generic v2 Conditions Once Jurisdiction is in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81634"/>
            <a:ext cx="8229600" cy="350577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Send email to </a:t>
            </a:r>
            <a:r>
              <a:rPr lang="en-US" dirty="0">
                <a:hlinkClick r:id="rId2"/>
              </a:rPr>
              <a:t>EDX@cdc.gov</a:t>
            </a:r>
            <a:r>
              <a:rPr lang="en-US" dirty="0"/>
              <a:t> with conditions to be </a:t>
            </a:r>
            <a:r>
              <a:rPr lang="en-US" dirty="0" err="1"/>
              <a:t>onboarded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CDC Onboarding team with update existing information to include the new conditions. </a:t>
            </a:r>
          </a:p>
          <a:p>
            <a:endParaRPr lang="en-US" dirty="0"/>
          </a:p>
          <a:p>
            <a:r>
              <a:rPr lang="en-US" dirty="0"/>
              <a:t>CDC Onboarding team will send an approval email to the jurisdiction.</a:t>
            </a:r>
          </a:p>
          <a:p>
            <a:endParaRPr lang="en-US" dirty="0"/>
          </a:p>
          <a:p>
            <a:r>
              <a:rPr lang="en-US" dirty="0"/>
              <a:t>State is </a:t>
            </a:r>
            <a:r>
              <a:rPr lang="en-US" dirty="0" err="1"/>
              <a:t>onboarded</a:t>
            </a:r>
            <a:r>
              <a:rPr lang="en-US" dirty="0"/>
              <a:t> and starts routine transmission. </a:t>
            </a:r>
          </a:p>
        </p:txBody>
      </p:sp>
    </p:spTree>
    <p:extLst>
      <p:ext uri="{BB962C8B-B14F-4D97-AF65-F5344CB8AC3E}">
        <p14:creationId xmlns:p14="http://schemas.microsoft.com/office/powerpoint/2010/main" val="28931300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Upcoming eSHARE Webinars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20: </a:t>
            </a:r>
          </a:p>
          <a:p>
            <a:pPr lvl="1"/>
            <a:r>
              <a:rPr lang="en-US" dirty="0"/>
              <a:t>NNDSS-Related Highlights from the 2017 Council of State and Territorial Epidemiologists Annual Meeting </a:t>
            </a:r>
          </a:p>
          <a:p>
            <a:r>
              <a:rPr lang="en-US" dirty="0"/>
              <a:t>July 18:  </a:t>
            </a:r>
          </a:p>
          <a:p>
            <a:pPr lvl="1"/>
            <a:r>
              <a:rPr lang="en-US" dirty="0"/>
              <a:t>Introduction of Industry and Occupational Template and Demonstration of National Institute for Occupational Safety and Health Industry and Occupation Computerized Coding System</a:t>
            </a:r>
          </a:p>
          <a:p>
            <a:r>
              <a:rPr lang="en-US" dirty="0"/>
              <a:t>August 15</a:t>
            </a:r>
          </a:p>
          <a:p>
            <a:pPr lvl="1"/>
            <a:r>
              <a:rPr lang="en-US" dirty="0"/>
              <a:t>Panel Presentation of States Onboarded to MVPS to Discuss Barriers, Challenges, and Lessons Learned.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04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87531" y="1851899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675875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13644"/>
            <a:ext cx="8229600" cy="857250"/>
          </a:xfrm>
        </p:spPr>
        <p:txBody>
          <a:bodyPr anchor="t"/>
          <a:lstStyle/>
          <a:p>
            <a:r>
              <a:rPr lang="en-US" dirty="0">
                <a:solidFill>
                  <a:srgbClr val="2F97DA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5815"/>
            <a:ext cx="6015789" cy="37385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2303" dirty="0"/>
              <a:t>Welcome </a:t>
            </a:r>
          </a:p>
          <a:p>
            <a:pPr>
              <a:spcAft>
                <a:spcPts val="900"/>
              </a:spcAft>
            </a:pPr>
            <a:r>
              <a:rPr lang="en-US" sz="2303" dirty="0"/>
              <a:t>Announcement: Update on NMI Timeline</a:t>
            </a:r>
          </a:p>
          <a:p>
            <a:pPr>
              <a:spcAft>
                <a:spcPts val="900"/>
              </a:spcAft>
            </a:pPr>
            <a:r>
              <a:rPr lang="en-US" altLang="en-US" sz="2400" dirty="0"/>
              <a:t>Update on and Recent Lessons Learned from NMI Onboarding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Hot Topics: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303" dirty="0"/>
              <a:t>Onboarding New Generic v2 Conditions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General Questions and Answers</a:t>
            </a:r>
          </a:p>
          <a:p>
            <a:endParaRPr lang="en-US" sz="2303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70" y="313645"/>
            <a:ext cx="2065365" cy="14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275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52891"/>
            <a:ext cx="771525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b="1" dirty="0">
                <a:solidFill>
                  <a:srgbClr val="000000"/>
                </a:solidFill>
              </a:rPr>
              <a:t>Subscribe to monthly </a:t>
            </a:r>
            <a:r>
              <a:rPr lang="en-US" sz="1500" b="1" dirty="0">
                <a:solidFill>
                  <a:srgbClr val="FF0000"/>
                </a:solidFill>
              </a:rPr>
              <a:t>NMI Notes </a:t>
            </a:r>
            <a:r>
              <a:rPr lang="en-US" sz="1500" b="1" dirty="0">
                <a:solidFill>
                  <a:srgbClr val="000000"/>
                </a:solidFill>
              </a:rPr>
              <a:t>news updates at </a:t>
            </a:r>
            <a:r>
              <a:rPr lang="en-US" sz="1500" b="1" dirty="0">
                <a:solidFill>
                  <a:srgbClr val="FF0000"/>
                </a:solidFill>
                <a:hlinkClick r:id="rId3"/>
              </a:rPr>
              <a:t>https://www.cdc.gov/nndss/trc/news/index.html</a:t>
            </a:r>
            <a:r>
              <a:rPr lang="en-US" sz="1500" b="1" dirty="0">
                <a:solidFill>
                  <a:srgbClr val="000000"/>
                </a:solidFill>
              </a:rPr>
              <a:t>!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</a:p>
          <a:p>
            <a:pPr lvl="0" algn="ctr"/>
            <a:endParaRPr lang="en-US" sz="1500" b="1" dirty="0">
              <a:solidFill>
                <a:srgbClr val="FF0000"/>
              </a:solidFill>
            </a:endParaRPr>
          </a:p>
          <a:p>
            <a:pPr lvl="0" algn="ctr"/>
            <a:r>
              <a:rPr lang="en-US" sz="1500" b="1" dirty="0">
                <a:solidFill>
                  <a:srgbClr val="000000"/>
                </a:solidFill>
              </a:rPr>
              <a:t>Access the </a:t>
            </a:r>
            <a:r>
              <a:rPr lang="en-US" sz="1500" b="1" dirty="0">
                <a:solidFill>
                  <a:srgbClr val="FF0000"/>
                </a:solidFill>
              </a:rPr>
              <a:t>NNDSS Technical Resource Center </a:t>
            </a:r>
            <a:r>
              <a:rPr lang="en-US" sz="1500" b="1" dirty="0">
                <a:solidFill>
                  <a:srgbClr val="000000"/>
                </a:solidFill>
              </a:rPr>
              <a:t>at </a:t>
            </a:r>
            <a:r>
              <a:rPr lang="en-US" sz="1500" b="1" dirty="0">
                <a:solidFill>
                  <a:srgbClr val="FF0000"/>
                </a:solidFill>
                <a:hlinkClick r:id="rId4"/>
              </a:rPr>
              <a:t>https://www.cdc.gov/nndss/trc/index.html</a:t>
            </a:r>
            <a:r>
              <a:rPr lang="en-US" sz="1500" b="1" dirty="0">
                <a:solidFill>
                  <a:srgbClr val="000000"/>
                </a:solidFill>
              </a:rPr>
              <a:t>!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</a:p>
          <a:p>
            <a:pPr lvl="0" algn="ctr"/>
            <a:endParaRPr lang="en-US" sz="1500" b="1" dirty="0">
              <a:solidFill>
                <a:srgbClr val="FF0000"/>
              </a:solidFill>
            </a:endParaRPr>
          </a:p>
          <a:p>
            <a:pPr lvl="0" algn="ctr"/>
            <a:r>
              <a:rPr lang="en-US" sz="1500" b="1" dirty="0">
                <a:solidFill>
                  <a:srgbClr val="000000"/>
                </a:solidFill>
              </a:rPr>
              <a:t>Request </a:t>
            </a:r>
            <a:r>
              <a:rPr lang="en-US" sz="1500" b="1" dirty="0">
                <a:solidFill>
                  <a:srgbClr val="FF0000"/>
                </a:solidFill>
              </a:rPr>
              <a:t>NMI technical assistance or onboarding </a:t>
            </a:r>
            <a:r>
              <a:rPr lang="en-US" sz="1500" b="1" dirty="0">
                <a:solidFill>
                  <a:srgbClr val="000000"/>
                </a:solidFill>
              </a:rPr>
              <a:t>at</a:t>
            </a:r>
          </a:p>
          <a:p>
            <a:pPr lvl="0" algn="ctr"/>
            <a:r>
              <a:rPr lang="en-US" sz="1500" b="1" dirty="0">
                <a:solidFill>
                  <a:srgbClr val="FF0000"/>
                </a:solidFill>
                <a:hlinkClick r:id="rId5"/>
              </a:rPr>
              <a:t>edx@cdc.gov</a:t>
            </a:r>
            <a:r>
              <a:rPr lang="en-US" sz="1500" b="1" dirty="0">
                <a:solidFill>
                  <a:srgbClr val="000000"/>
                </a:solidFill>
              </a:rPr>
              <a:t>! </a:t>
            </a:r>
          </a:p>
          <a:p>
            <a:pPr lvl="0" algn="ctr"/>
            <a:endParaRPr lang="en-US" sz="1500" b="1" dirty="0">
              <a:solidFill>
                <a:srgbClr val="FF0000"/>
              </a:solidFill>
            </a:endParaRPr>
          </a:p>
          <a:p>
            <a:pPr lvl="0" algn="ctr"/>
            <a:r>
              <a:rPr lang="en-US" sz="1500" b="1" dirty="0">
                <a:solidFill>
                  <a:srgbClr val="000000"/>
                </a:solidFill>
              </a:rPr>
              <a:t>Next </a:t>
            </a:r>
            <a:r>
              <a:rPr lang="en-US" sz="1500" b="1" dirty="0">
                <a:solidFill>
                  <a:srgbClr val="FF0000"/>
                </a:solidFill>
              </a:rPr>
              <a:t>NMI eSHARE </a:t>
            </a:r>
            <a:r>
              <a:rPr lang="en-US" sz="1500" b="1" dirty="0">
                <a:solidFill>
                  <a:srgbClr val="000000"/>
                </a:solidFill>
              </a:rPr>
              <a:t>is June 20, 2017–details at </a:t>
            </a:r>
            <a:r>
              <a:rPr lang="en-US" sz="1500" b="1" dirty="0">
                <a:solidFill>
                  <a:srgbClr val="FF0000"/>
                </a:solidFill>
                <a:hlinkClick r:id="rId6"/>
              </a:rPr>
              <a:t>https://www.cdc.gov/nndss/trc/onboarding/eshare.html</a:t>
            </a:r>
            <a:r>
              <a:rPr lang="en-US" sz="1500" b="1" dirty="0">
                <a:solidFill>
                  <a:srgbClr val="000000"/>
                </a:solidFill>
              </a:rPr>
              <a:t>! 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Additional Questions?</a:t>
            </a:r>
          </a:p>
        </p:txBody>
      </p:sp>
    </p:spTree>
    <p:extLst>
      <p:ext uri="{BB962C8B-B14F-4D97-AF65-F5344CB8AC3E}">
        <p14:creationId xmlns:p14="http://schemas.microsoft.com/office/powerpoint/2010/main" val="37771576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026088" cy="748965"/>
          </a:xfr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Announcement: Expected Timeline for NMI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500" y="971550"/>
            <a:ext cx="7715250" cy="3208074"/>
          </a:xfrm>
        </p:spPr>
        <p:txBody>
          <a:bodyPr/>
          <a:lstStyle/>
          <a:p>
            <a:pPr marL="0" indent="0">
              <a:buNone/>
            </a:pPr>
            <a:r>
              <a:rPr lang="en-US" sz="825" dirty="0"/>
              <a:t> </a:t>
            </a:r>
          </a:p>
          <a:p>
            <a:r>
              <a:rPr lang="en-US" sz="1800" dirty="0"/>
              <a:t>Generic v2 and hepatitis migrate to Message Validation, Processing, and Provisioning System update (MVPSu) in late July 2017.</a:t>
            </a:r>
          </a:p>
          <a:p>
            <a:r>
              <a:rPr lang="en-US" sz="1800" dirty="0"/>
              <a:t>MVPSu ready to receive STD and congenital syphilis case notification messages in October 2017.</a:t>
            </a:r>
          </a:p>
          <a:p>
            <a:r>
              <a:rPr lang="en-US" sz="1800" dirty="0"/>
              <a:t>MVPSu ready to receive mumps and pertussis case notification messages in December 2017.</a:t>
            </a:r>
          </a:p>
          <a:p>
            <a:r>
              <a:rPr lang="en-US" sz="1800" dirty="0"/>
              <a:t>MVPSu ready to receive varicella case notification messages in February 2018.</a:t>
            </a:r>
          </a:p>
          <a:p>
            <a:r>
              <a:rPr lang="en-US" sz="1800" dirty="0"/>
              <a:t>Work continues on other message mapping guides (MMGs).</a:t>
            </a:r>
          </a:p>
          <a:p>
            <a:r>
              <a:rPr lang="en-US" sz="1800" dirty="0"/>
              <a:t>MMG team is creating re-usable data element blocks and templates, where possible. </a:t>
            </a:r>
          </a:p>
          <a:p>
            <a:r>
              <a:rPr lang="en-US" sz="1800" dirty="0"/>
              <a:t>MVPS team will update MVPS Dashboard in the future.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  </a:t>
            </a:r>
          </a:p>
        </p:txBody>
      </p:sp>
    </p:spTree>
    <p:extLst>
      <p:ext uri="{BB962C8B-B14F-4D97-AF65-F5344CB8AC3E}">
        <p14:creationId xmlns:p14="http://schemas.microsoft.com/office/powerpoint/2010/main" val="16913395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8886" y="1383279"/>
            <a:ext cx="5495114" cy="796872"/>
          </a:xfrm>
        </p:spPr>
        <p:txBody>
          <a:bodyPr/>
          <a:lstStyle/>
          <a:p>
            <a:r>
              <a:rPr lang="en-US" sz="3600" dirty="0">
                <a:solidFill>
                  <a:srgbClr val="2F97DA"/>
                </a:solidFill>
              </a:rPr>
              <a:t>Update on NMI Onboarding Activities and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439" y="3421578"/>
            <a:ext cx="8353091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Michele Hoover, MS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NMI State Implementation and Technical Assistance Team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Division of Health Informatics and Surveillance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 for Surveillance, Epidemiology, and Laboratory Services</a:t>
            </a:r>
          </a:p>
          <a:p>
            <a:r>
              <a:rPr lang="en-US" sz="1867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Centers for Disease Control and Prevention</a:t>
            </a:r>
          </a:p>
        </p:txBody>
      </p:sp>
      <p:pic>
        <p:nvPicPr>
          <p:cNvPr id="5" name="Picture 4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1" y="1289278"/>
            <a:ext cx="2833244" cy="10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96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4500"/>
          </a:xfrm>
        </p:spPr>
        <p:txBody>
          <a:bodyPr/>
          <a:lstStyle/>
          <a:p>
            <a:r>
              <a:rPr lang="en-US" sz="3000" dirty="0"/>
              <a:t>NMI Implementation Status May 2017</a:t>
            </a:r>
          </a:p>
        </p:txBody>
      </p:sp>
      <p:grpSp>
        <p:nvGrpSpPr>
          <p:cNvPr id="5" name="Group 4" descr="There are 55 Jurisdictions categorized by three categories:&#10;a) Piloting; b) Onboarding; and c) Production.&#10;&#10;Piloting: &#10;Arizona;&#10;Arkansas;&#10;Louisiana;&#10;Kentucky;&#10;Alabama;&#10;and North Carolina.&#10;&#10;Onboarding:&#10;Alaska;&#10;California;&#10;Kansas;&#10;Illinois;&#10;Mississippi;&#10;South Carolina;&#10;Deleware;&#10;Maine.&#10;&#10;Production:&#10;Oregon;&#10;Idaho;&#10;Texas;&#10;South Dakota, &#10;Minnesoa;&#10;Tennessee;&#10;Florida;&#10;New York;&#10;New York City.&#10;&#10;All other jurisdictions are uncategorized." title="Map of the United States."/>
          <p:cNvGrpSpPr/>
          <p:nvPr/>
        </p:nvGrpSpPr>
        <p:grpSpPr>
          <a:xfrm>
            <a:off x="362956" y="1247686"/>
            <a:ext cx="8418087" cy="3606325"/>
            <a:chOff x="362956" y="1247686"/>
            <a:chExt cx="8418087" cy="3606325"/>
          </a:xfrm>
        </p:grpSpPr>
        <p:grpSp>
          <p:nvGrpSpPr>
            <p:cNvPr id="275" name="Group 274"/>
            <p:cNvGrpSpPr/>
            <p:nvPr/>
          </p:nvGrpSpPr>
          <p:grpSpPr>
            <a:xfrm>
              <a:off x="362956" y="1247686"/>
              <a:ext cx="8418087" cy="3606325"/>
              <a:chOff x="268713" y="1367304"/>
              <a:chExt cx="10602487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Rectangle 144"/>
              <p:cNvSpPr>
                <a:spLocks noChangeArrowheads="1"/>
              </p:cNvSpPr>
              <p:nvPr/>
            </p:nvSpPr>
            <p:spPr bwMode="auto">
              <a:xfrm>
                <a:off x="365760" y="5242560"/>
                <a:ext cx="365760" cy="121920"/>
              </a:xfrm>
              <a:prstGeom prst="rect">
                <a:avLst/>
              </a:pr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6" y="5160454"/>
                <a:ext cx="285889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Myriad Web Pro"/>
                    <a:cs typeface="Arial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160000" y="4953270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Myriad Web Pro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486400"/>
                <a:ext cx="365760" cy="121920"/>
              </a:xfrm>
              <a:prstGeom prst="rect">
                <a:avLst/>
              </a:pr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440" y="5181600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charset="0"/>
                  </a:rPr>
                  <a:t>Piloting	Total of 6 (states)</a:t>
                </a: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charset="0"/>
                  </a:rPr>
                  <a:t>Production 	Total of 10 (states)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25440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charset="0"/>
                  </a:rPr>
                  <a:t>Onboarding	Total of 8 (states)  </a:t>
                </a: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268713" y="4805038"/>
                <a:ext cx="2384424" cy="359463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charset="0"/>
                  </a:rPr>
                  <a:t>N=55 Jurisdictions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594972"/>
                <a:ext cx="266699" cy="16509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45601" y="2992905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654E2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800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9" y="23833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400" y="16721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200" y="22817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800" y="30945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800" y="17737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4000" y="24849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800" y="2688103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400" y="30945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6000" y="3196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400" y="43137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6000" y="4923304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1" y="4212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800" y="40089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2000" y="1672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4000" y="1672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4000" y="2281704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200" y="5228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1" y="4516906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800" y="4516906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800" y="38057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800" y="33993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800" y="25865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200" y="27897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800" y="2789705"/>
                <a:ext cx="217714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400" y="3094505"/>
                <a:ext cx="256118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200" y="14689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9" y="2586505"/>
                <a:ext cx="220133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400" y="21801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200" y="3251138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1" y="43137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10401" y="4720104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200" y="42121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80000" y="36025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CO</a:t>
                </a:r>
              </a:p>
            </p:txBody>
          </p:sp>
          <p:sp>
            <p:nvSpPr>
              <p:cNvPr id="371" name="Text Box 117"/>
              <p:cNvSpPr txBox="1">
                <a:spLocks noChangeArrowheads="1"/>
              </p:cNvSpPr>
              <p:nvPr/>
            </p:nvSpPr>
            <p:spPr bwMode="auto">
              <a:xfrm>
                <a:off x="4267200" y="33993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UT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9" y="24849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4000" y="18753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600" y="23833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800" y="3297704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400" y="32977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800" y="4516906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8000" y="36025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600" y="2992905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200" y="3196104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CA813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600" y="3399304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37599" y="4110505"/>
                <a:ext cx="3048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9" y="1875306"/>
                <a:ext cx="203200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9" y="3399305"/>
                <a:ext cx="234951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68960" y="2798172"/>
                <a:ext cx="1000643" cy="159762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New York City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" name="5-Point Star 2"/>
            <p:cNvSpPr/>
            <p:nvPr/>
          </p:nvSpPr>
          <p:spPr>
            <a:xfrm>
              <a:off x="6434126" y="3071006"/>
              <a:ext cx="45719" cy="6834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724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537" y="1186042"/>
            <a:ext cx="2607469" cy="15557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Jurisdiction Test 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519" y="3136106"/>
            <a:ext cx="2607469" cy="16144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Jurisdiction Production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4657" y="1160887"/>
            <a:ext cx="2607469" cy="1555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MVPS Secure Onboarding Environment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6150" y="3136106"/>
            <a:ext cx="2607469" cy="16144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MVPS Production Environment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57438" y="1309317"/>
            <a:ext cx="2871787" cy="516581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Test Messages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136106" y="3407537"/>
            <a:ext cx="2871787" cy="515871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Year-to-Date (YTD) Production Messages</a:t>
            </a:r>
          </a:p>
        </p:txBody>
      </p:sp>
      <p:sp>
        <p:nvSpPr>
          <p:cNvPr id="15" name="Right Arrow 14"/>
          <p:cNvSpPr/>
          <p:nvPr/>
        </p:nvSpPr>
        <p:spPr>
          <a:xfrm rot="20209728">
            <a:off x="3065572" y="2429368"/>
            <a:ext cx="3063555" cy="558054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Limited Production Messages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0950" y="1699341"/>
            <a:ext cx="724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 1</a:t>
            </a:r>
          </a:p>
        </p:txBody>
      </p:sp>
      <p:sp>
        <p:nvSpPr>
          <p:cNvPr id="19" name="TextBox 18"/>
          <p:cNvSpPr txBox="1"/>
          <p:nvPr/>
        </p:nvSpPr>
        <p:spPr>
          <a:xfrm rot="20147146">
            <a:off x="4287327" y="2754713"/>
            <a:ext cx="85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 2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0992" y="3757101"/>
            <a:ext cx="62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 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25440" y="4034100"/>
            <a:ext cx="2882454" cy="489717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Routine Production Messages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201" y="4368111"/>
            <a:ext cx="575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 4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High Level NMI Onboarding Overview</a:t>
            </a:r>
          </a:p>
        </p:txBody>
      </p:sp>
    </p:spTree>
    <p:extLst>
      <p:ext uri="{BB962C8B-B14F-4D97-AF65-F5344CB8AC3E}">
        <p14:creationId xmlns:p14="http://schemas.microsoft.com/office/powerpoint/2010/main" val="7764418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Jurisdiction creates test messages based on the test case scenario spreadsheet provided by CDC.</a:t>
            </a:r>
          </a:p>
          <a:p>
            <a:pPr lvl="1"/>
            <a:r>
              <a:rPr lang="en-US" dirty="0"/>
              <a:t>Ensures the jurisdiction’s system can generate and populate messages with the correct content</a:t>
            </a:r>
          </a:p>
          <a:p>
            <a:r>
              <a:rPr lang="en-US" dirty="0"/>
              <a:t>Jurisdiction sends test messages from their test environment to the MVPS onboarding environment.</a:t>
            </a:r>
          </a:p>
          <a:p>
            <a:r>
              <a:rPr lang="en-US" dirty="0"/>
              <a:t>CDC compares every data element in the message with the information provided in the test case scenario to validate content and structure.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Step 1: Send Test Messages</a:t>
            </a:r>
          </a:p>
        </p:txBody>
      </p:sp>
      <p:grpSp>
        <p:nvGrpSpPr>
          <p:cNvPr id="18" name="Group 17" descr="&quot;&quot;" title="&quot;&quot;"/>
          <p:cNvGrpSpPr/>
          <p:nvPr/>
        </p:nvGrpSpPr>
        <p:grpSpPr>
          <a:xfrm>
            <a:off x="3630706" y="3496237"/>
            <a:ext cx="4963948" cy="1226295"/>
            <a:chOff x="3841260" y="4081831"/>
            <a:chExt cx="4753394" cy="898600"/>
          </a:xfrm>
        </p:grpSpPr>
        <p:sp>
          <p:nvSpPr>
            <p:cNvPr id="7" name="Text Placeholder 2"/>
            <p:cNvSpPr txBox="1">
              <a:spLocks/>
            </p:cNvSpPr>
            <p:nvPr/>
          </p:nvSpPr>
          <p:spPr bwMode="auto">
            <a:xfrm>
              <a:off x="3841260" y="4081832"/>
              <a:ext cx="4753394" cy="79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8B7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D6C2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A003C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41260" y="4081831"/>
              <a:ext cx="1506067" cy="898597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Jurisdiction Test Environment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8587" y="4081834"/>
              <a:ext cx="1506067" cy="8985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MVPS Secure Onboarding Environment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388589" y="4381940"/>
              <a:ext cx="1658736" cy="298376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Test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151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Jurisdiction sends a limited set of production messages (10 for each MMG) from the jurisdiction production environment to the MVPS onboarding environment. </a:t>
            </a:r>
          </a:p>
          <a:p>
            <a:pPr lvl="1"/>
            <a:r>
              <a:rPr lang="en-US" dirty="0"/>
              <a:t>Ensures no problems emerge due to move from test environment to production environment</a:t>
            </a:r>
          </a:p>
          <a:p>
            <a:r>
              <a:rPr lang="en-US" dirty="0"/>
              <a:t>CDC compares each data element in the message to the appropriate MMG.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Step 2: Send Limited Production Messages</a:t>
            </a:r>
          </a:p>
        </p:txBody>
      </p:sp>
      <p:grpSp>
        <p:nvGrpSpPr>
          <p:cNvPr id="8" name="Group 7" descr="&quot;&quot;" title="&quot;&quot;"/>
          <p:cNvGrpSpPr/>
          <p:nvPr/>
        </p:nvGrpSpPr>
        <p:grpSpPr>
          <a:xfrm>
            <a:off x="3657600" y="3793084"/>
            <a:ext cx="4937054" cy="1226287"/>
            <a:chOff x="3841260" y="4081832"/>
            <a:chExt cx="4753394" cy="898599"/>
          </a:xfrm>
        </p:grpSpPr>
        <p:sp>
          <p:nvSpPr>
            <p:cNvPr id="9" name="Text Placeholder 2"/>
            <p:cNvSpPr txBox="1">
              <a:spLocks/>
            </p:cNvSpPr>
            <p:nvPr/>
          </p:nvSpPr>
          <p:spPr bwMode="auto">
            <a:xfrm>
              <a:off x="3841260" y="4081832"/>
              <a:ext cx="4753394" cy="79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8B7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D6C2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A003C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41260" y="4167394"/>
              <a:ext cx="1506067" cy="81303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Jurisdiction Production Environment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8587" y="4167394"/>
              <a:ext cx="1506067" cy="81303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MVPS Secure Onboarding Environment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383778" y="4381943"/>
              <a:ext cx="1658736" cy="340382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Limited Production Messages</a:t>
              </a:r>
            </a:p>
          </p:txBody>
        </p:sp>
      </p:grp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65054" y="3117259"/>
            <a:ext cx="8229600" cy="692176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B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C2A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i="1" dirty="0">
                <a:solidFill>
                  <a:srgbClr val="7F7F7F">
                    <a:lumMod val="75000"/>
                  </a:srgbClr>
                </a:solidFill>
              </a:rPr>
              <a:t>MVPS onboarding environment has the same security features as MVPS production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765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Jurisdiction sends their production YTD messages to the MVPS production environment. </a:t>
            </a:r>
          </a:p>
          <a:p>
            <a:r>
              <a:rPr lang="en-US" dirty="0"/>
              <a:t>MVPS assesses the messages for errors and warnings that would prevent the message from being accepted.</a:t>
            </a:r>
          </a:p>
          <a:p>
            <a:r>
              <a:rPr lang="en-US" dirty="0"/>
              <a:t>Once all critical issues with the YTD messages are addressed, the jurisdiction will be approved for production and will continue transmitting any new case notifications to MVPS.</a:t>
            </a:r>
          </a:p>
          <a:p>
            <a:pPr lvl="1"/>
            <a:r>
              <a:rPr lang="en-US" dirty="0"/>
              <a:t>The jurisdiction may be approved to go into production with contingencies.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97DA"/>
                </a:solidFill>
              </a:rPr>
              <a:t>Step 3: Send Production YTD Messages</a:t>
            </a:r>
          </a:p>
        </p:txBody>
      </p:sp>
      <p:grpSp>
        <p:nvGrpSpPr>
          <p:cNvPr id="5" name="Group 4" descr="&quot;&quot;" title="&quot;&quot;"/>
          <p:cNvGrpSpPr/>
          <p:nvPr/>
        </p:nvGrpSpPr>
        <p:grpSpPr>
          <a:xfrm>
            <a:off x="3644153" y="3496236"/>
            <a:ext cx="4955630" cy="1226992"/>
            <a:chOff x="3841260" y="4081832"/>
            <a:chExt cx="4753394" cy="898599"/>
          </a:xfrm>
        </p:grpSpPr>
        <p:sp>
          <p:nvSpPr>
            <p:cNvPr id="6" name="Text Placeholder 2"/>
            <p:cNvSpPr txBox="1">
              <a:spLocks/>
            </p:cNvSpPr>
            <p:nvPr/>
          </p:nvSpPr>
          <p:spPr bwMode="auto">
            <a:xfrm>
              <a:off x="3841260" y="4081832"/>
              <a:ext cx="4753394" cy="79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8B7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D6C2A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A003C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41260" y="4081833"/>
              <a:ext cx="1506067" cy="89859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Jurisdiction Production Environment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88587" y="4081834"/>
              <a:ext cx="1506067" cy="898597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MVPS Production Environment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88589" y="4381943"/>
              <a:ext cx="1658736" cy="320317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YTD Production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1035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3671465F6D242A2069F4A211F2AC6" ma:contentTypeVersion="0" ma:contentTypeDescription="Create a new document." ma:contentTypeScope="" ma:versionID="a581d7b4b876ea10f91726459a087cd1">
  <xsd:schema xmlns:xsd="http://www.w3.org/2001/XMLSchema" xmlns:xs="http://www.w3.org/2001/XMLSchema" xmlns:p="http://schemas.microsoft.com/office/2006/metadata/properties" xmlns:ns2="61e0aa89-821a-4b43-b623-2509ea82b111" targetNamespace="http://schemas.microsoft.com/office/2006/metadata/properties" ma:root="true" ma:fieldsID="ca42f09da617d62acfb759b9095bdcea" ns2:_="">
    <xsd:import namespace="61e0aa89-821a-4b43-b623-2509ea82b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0aa89-821a-4b43-b623-2509ea82b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e0aa89-821a-4b43-b623-2509ea82b111">7DAU5SSH7P55-1450-6083</_dlc_DocId>
    <_dlc_DocIdUrl xmlns="61e0aa89-821a-4b43-b623-2509ea82b111">
      <Url>https://esp.cdc.gov/sites/csels/DHIS/DNDHI/NNDSS/NND_Case_Notification/_layouts/15/DocIdRedir.aspx?ID=7DAU5SSH7P55-1450-6083</Url>
      <Description>7DAU5SSH7P55-1450-6083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0BE32C-9CAA-4287-A176-986DCE992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0aa89-821a-4b43-b623-2509ea82b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0F899-1195-42F0-BE0D-F2F165637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D6B8D-3B80-4A54-861E-9091C5D3473E}">
  <ds:schemaRefs>
    <ds:schemaRef ds:uri="61e0aa89-821a-4b43-b623-2509ea82b111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3F5E29E-5D42-422F-8EF5-B002F88495E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1325</Words>
  <Application>Microsoft Office PowerPoint</Application>
  <PresentationFormat>On-screen Show (16:9)</PresentationFormat>
  <Paragraphs>240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Wingdings</vt:lpstr>
      <vt:lpstr>Myriad Web Pro</vt:lpstr>
      <vt:lpstr>Calibri</vt:lpstr>
      <vt:lpstr>Courier New</vt:lpstr>
      <vt:lpstr>NCEH_ATSDR_combined</vt:lpstr>
      <vt:lpstr>NNDSS Modernization Initiative (NMI): Update on and Recent Lessons Learned from NMI Onboarding</vt:lpstr>
      <vt:lpstr>Agenda</vt:lpstr>
      <vt:lpstr>Announcement: Expected Timeline for NMI</vt:lpstr>
      <vt:lpstr>Update on NMI Onboarding Activities and Process</vt:lpstr>
      <vt:lpstr>NMI Implementation Status May 2017</vt:lpstr>
      <vt:lpstr>High Level NMI Onboarding Overview</vt:lpstr>
      <vt:lpstr>Step 1: Send Test Messages</vt:lpstr>
      <vt:lpstr>Step 2: Send Limited Production Messages</vt:lpstr>
      <vt:lpstr>Step 3: Send Production YTD Messages</vt:lpstr>
      <vt:lpstr>Step 4: Routine Production Message Transmission</vt:lpstr>
      <vt:lpstr>Lessons Learned from Issues Identified in the Data During NMI Onboarding</vt:lpstr>
      <vt:lpstr>Issues Identified During NMI Onboarding</vt:lpstr>
      <vt:lpstr>Some Issues Do Not Prevent Going into Production  </vt:lpstr>
      <vt:lpstr>Hot Topic: Onboarding New Generic v2 Conditions</vt:lpstr>
      <vt:lpstr> New Conditions for Generic v2 Only: Nationally Notifiable Conditions</vt:lpstr>
      <vt:lpstr> New Conditions for Generic v2 Only: Standardized Criteria for Case Identification and Classification</vt:lpstr>
      <vt:lpstr>Process for Onboarding Newly Added Generic v2 Conditions Once Jurisdiction is in Production</vt:lpstr>
      <vt:lpstr>Upcoming eSHARE Webinars</vt:lpstr>
      <vt:lpstr>Questions and Answers</vt:lpstr>
      <vt:lpstr>Additional Questions?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May 2017</dc:title>
  <dc:subject>NMI eSHARE</dc:subject>
  <dc:creator>CDC</dc:creator>
  <cp:keywords>NMI, eSHARE, onboarding, lessons, learned</cp:keywords>
  <cp:lastModifiedBy>Laspina, Michael (CDC/DDPHSS/CSELS/DHIS)</cp:lastModifiedBy>
  <cp:revision>372</cp:revision>
  <cp:lastPrinted>2017-04-26T15:12:04Z</cp:lastPrinted>
  <dcterms:created xsi:type="dcterms:W3CDTF">2011-03-17T17:43:16Z</dcterms:created>
  <dcterms:modified xsi:type="dcterms:W3CDTF">2021-04-26T20:49:55Z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0x0101007233671465F6D242A2069F4A211F2AC6</vt:lpwstr>
  </property>
  <property fmtid="{D5CDD505-2E9C-101B-9397-08002B2CF9AE}" pid="4" name="_dlc_DocIdItemGuid">
    <vt:lpwstr>ea46203e-14da-4c38-9384-21c507f19916</vt:lpwstr>
  </property>
  <property fmtid="{D5CDD505-2E9C-101B-9397-08002B2CF9AE}" pid="5" name="MSIP_Label_7b94a7b8-f06c-4dfe-bdcc-9b548fd58c31_Enabled">
    <vt:lpwstr>true</vt:lpwstr>
  </property>
  <property fmtid="{D5CDD505-2E9C-101B-9397-08002B2CF9AE}" pid="6" name="MSIP_Label_7b94a7b8-f06c-4dfe-bdcc-9b548fd58c31_SetDate">
    <vt:lpwstr>2021-04-26T16:55:24Z</vt:lpwstr>
  </property>
  <property fmtid="{D5CDD505-2E9C-101B-9397-08002B2CF9AE}" pid="7" name="MSIP_Label_7b94a7b8-f06c-4dfe-bdcc-9b548fd58c31_Method">
    <vt:lpwstr>Privileged</vt:lpwstr>
  </property>
  <property fmtid="{D5CDD505-2E9C-101B-9397-08002B2CF9AE}" pid="8" name="MSIP_Label_7b94a7b8-f06c-4dfe-bdcc-9b548fd58c31_Name">
    <vt:lpwstr>7b94a7b8-f06c-4dfe-bdcc-9b548fd58c31</vt:lpwstr>
  </property>
  <property fmtid="{D5CDD505-2E9C-101B-9397-08002B2CF9AE}" pid="9" name="MSIP_Label_7b94a7b8-f06c-4dfe-bdcc-9b548fd58c31_SiteId">
    <vt:lpwstr>9ce70869-60db-44fd-abe8-d2767077fc8f</vt:lpwstr>
  </property>
  <property fmtid="{D5CDD505-2E9C-101B-9397-08002B2CF9AE}" pid="10" name="MSIP_Label_7b94a7b8-f06c-4dfe-bdcc-9b548fd58c31_ActionId">
    <vt:lpwstr>2bc54de8-ed02-4c75-ac2e-444497c1426b</vt:lpwstr>
  </property>
  <property fmtid="{D5CDD505-2E9C-101B-9397-08002B2CF9AE}" pid="11" name="MSIP_Label_7b94a7b8-f06c-4dfe-bdcc-9b548fd58c31_ContentBits">
    <vt:lpwstr>0</vt:lpwstr>
  </property>
</Properties>
</file>