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Lst>
  <p:notesMasterIdLst>
    <p:notesMasterId r:id="rId16"/>
  </p:notesMasterIdLst>
  <p:handoutMasterIdLst>
    <p:handoutMasterId r:id="rId17"/>
  </p:handoutMasterIdLst>
  <p:sldIdLst>
    <p:sldId id="298" r:id="rId6"/>
    <p:sldId id="299" r:id="rId7"/>
    <p:sldId id="300" r:id="rId8"/>
    <p:sldId id="308" r:id="rId9"/>
    <p:sldId id="304" r:id="rId10"/>
    <p:sldId id="303" r:id="rId11"/>
    <p:sldId id="307" r:id="rId12"/>
    <p:sldId id="302" r:id="rId13"/>
    <p:sldId id="306" r:id="rId14"/>
    <p:sldId id="30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over, Michele (CDC/OPHSS/CSELS)" initials="HM(" lastIdx="6" clrIdx="0">
    <p:extLst>
      <p:ext uri="{19B8F6BF-5375-455C-9EA6-DF929625EA0E}">
        <p15:presenceInfo xmlns:p15="http://schemas.microsoft.com/office/powerpoint/2012/main" userId="S-1-5-21-1207783550-2075000910-922709458-171411" providerId="AD"/>
      </p:ext>
    </p:extLst>
  </p:cmAuthor>
  <p:cmAuthor id="2" name="Helmus, Lesliann E. (CDC/OPHSS/CSELS)" initials="HLE(" lastIdx="4" clrIdx="1">
    <p:extLst>
      <p:ext uri="{19B8F6BF-5375-455C-9EA6-DF929625EA0E}">
        <p15:presenceInfo xmlns:p15="http://schemas.microsoft.com/office/powerpoint/2012/main" userId="S-1-5-21-1207783550-2075000910-922709458-4299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F97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8" autoAdjust="0"/>
    <p:restoredTop sz="86446" autoAdjust="0"/>
  </p:normalViewPr>
  <p:slideViewPr>
    <p:cSldViewPr snapToGrid="0">
      <p:cViewPr varScale="1">
        <p:scale>
          <a:sx n="70" d="100"/>
          <a:sy n="70" d="100"/>
        </p:scale>
        <p:origin x="269"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2486" y="1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1B8493-A2A6-4847-AE35-33172CCDB615}" type="datetimeFigureOut">
              <a:rPr lang="en-US" smtClean="0"/>
              <a:t>4/26/2021</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EE5F92A-FA89-4075-A7E6-DDC984F67BB3}" type="slidenum">
              <a:rPr lang="en-US" smtClean="0"/>
              <a:t>‹#›</a:t>
            </a:fld>
            <a:endParaRPr lang="en-US" dirty="0"/>
          </a:p>
        </p:txBody>
      </p:sp>
    </p:spTree>
    <p:extLst>
      <p:ext uri="{BB962C8B-B14F-4D97-AF65-F5344CB8AC3E}">
        <p14:creationId xmlns:p14="http://schemas.microsoft.com/office/powerpoint/2010/main" val="3010849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37787A-DC68-4BDA-B9E4-AE58888B3A55}" type="datetimeFigureOut">
              <a:rPr lang="en-US" smtClean="0"/>
              <a:t>4/26/2021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CF6D08-AA4D-4E4A-BC5A-6638DFC699C5}" type="slidenum">
              <a:rPr lang="en-US" smtClean="0"/>
              <a:t>‹#›</a:t>
            </a:fld>
            <a:endParaRPr lang="en-US" dirty="0"/>
          </a:p>
        </p:txBody>
      </p:sp>
    </p:spTree>
    <p:extLst>
      <p:ext uri="{BB962C8B-B14F-4D97-AF65-F5344CB8AC3E}">
        <p14:creationId xmlns:p14="http://schemas.microsoft.com/office/powerpoint/2010/main" val="980177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42950" indent="-285750">
              <a:defRPr>
                <a:solidFill>
                  <a:schemeClr val="tx1"/>
                </a:solidFill>
                <a:latin typeface="Myriad Web Pro" panose="020B0503030403020204" pitchFamily="34" charset="0"/>
              </a:defRPr>
            </a:lvl2pPr>
            <a:lvl3pPr marL="1143000" indent="-228600">
              <a:defRPr>
                <a:solidFill>
                  <a:schemeClr val="tx1"/>
                </a:solidFill>
                <a:latin typeface="Myriad Web Pro" panose="020B0503030403020204" pitchFamily="34" charset="0"/>
              </a:defRPr>
            </a:lvl3pPr>
            <a:lvl4pPr marL="1600200" indent="-228600">
              <a:defRPr>
                <a:solidFill>
                  <a:schemeClr val="tx1"/>
                </a:solidFill>
                <a:latin typeface="Myriad Web Pro" panose="020B0503030403020204" pitchFamily="34" charset="0"/>
              </a:defRPr>
            </a:lvl4pPr>
            <a:lvl5pPr marL="2057400" indent="-228600">
              <a:defRPr>
                <a:solidFill>
                  <a:schemeClr val="tx1"/>
                </a:solidFill>
                <a:latin typeface="Myriad Web Pro" panose="020B0503030403020204" pitchFamily="34" charset="0"/>
              </a:defRPr>
            </a:lvl5pPr>
            <a:lvl6pPr marL="2514600" indent="-228600" fontAlgn="base">
              <a:spcBef>
                <a:spcPct val="0"/>
              </a:spcBef>
              <a:spcAft>
                <a:spcPct val="0"/>
              </a:spcAft>
              <a:defRPr>
                <a:solidFill>
                  <a:schemeClr val="tx1"/>
                </a:solidFill>
                <a:latin typeface="Myriad Web Pro" panose="020B0503030403020204" pitchFamily="34" charset="0"/>
              </a:defRPr>
            </a:lvl6pPr>
            <a:lvl7pPr marL="2971800" indent="-228600" fontAlgn="base">
              <a:spcBef>
                <a:spcPct val="0"/>
              </a:spcBef>
              <a:spcAft>
                <a:spcPct val="0"/>
              </a:spcAft>
              <a:defRPr>
                <a:solidFill>
                  <a:schemeClr val="tx1"/>
                </a:solidFill>
                <a:latin typeface="Myriad Web Pro" panose="020B0503030403020204" pitchFamily="34" charset="0"/>
              </a:defRPr>
            </a:lvl7pPr>
            <a:lvl8pPr marL="3429000" indent="-228600" fontAlgn="base">
              <a:spcBef>
                <a:spcPct val="0"/>
              </a:spcBef>
              <a:spcAft>
                <a:spcPct val="0"/>
              </a:spcAft>
              <a:defRPr>
                <a:solidFill>
                  <a:schemeClr val="tx1"/>
                </a:solidFill>
                <a:latin typeface="Myriad Web Pro" panose="020B0503030403020204" pitchFamily="34" charset="0"/>
              </a:defRPr>
            </a:lvl8pPr>
            <a:lvl9pPr marL="3886200" indent="-228600" fontAlgn="base">
              <a:spcBef>
                <a:spcPct val="0"/>
              </a:spcBef>
              <a:spcAft>
                <a:spcPct val="0"/>
              </a:spcAft>
              <a:defRPr>
                <a:solidFill>
                  <a:schemeClr val="tx1"/>
                </a:solidFill>
                <a:latin typeface="Myriad Web Pro" panose="020B0503030403020204" pitchFamily="34" charset="0"/>
              </a:defRPr>
            </a:lvl9pPr>
          </a:lstStyle>
          <a:p>
            <a:pPr fontAlgn="base">
              <a:spcBef>
                <a:spcPct val="0"/>
              </a:spcBef>
              <a:spcAft>
                <a:spcPct val="0"/>
              </a:spcAft>
            </a:pPr>
            <a:fld id="{6F084AA2-EDF3-41B6-9BD5-4D1331E35CE7}" type="slidenum">
              <a:rPr lang="en-US" altLang="en-US">
                <a:solidFill>
                  <a:prstClr val="black"/>
                </a:solidFill>
                <a:latin typeface="Calibri" panose="020F0502020204030204" pitchFamily="34" charset="0"/>
              </a:rPr>
              <a:pPr fontAlgn="base">
                <a:spcBef>
                  <a:spcPct val="0"/>
                </a:spcBef>
                <a:spcAft>
                  <a:spcPct val="0"/>
                </a:spcAft>
              </a:pPr>
              <a:t>1</a:t>
            </a:fld>
            <a:endParaRPr lang="en-US" altLang="en-US" dirty="0">
              <a:solidFill>
                <a:prstClr val="black"/>
              </a:solidFill>
              <a:latin typeface="Calibri" panose="020F0502020204030204" pitchFamily="34" charset="0"/>
            </a:endParaRPr>
          </a:p>
        </p:txBody>
      </p:sp>
      <p:sp>
        <p:nvSpPr>
          <p:cNvPr id="2" name="Footer Placeholder 1"/>
          <p:cNvSpPr>
            <a:spLocks noGrp="1"/>
          </p:cNvSpPr>
          <p:nvPr>
            <p:ph type="ftr" sz="quarter" idx="10"/>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3661102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2</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1038764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5</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604937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7</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16060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2664694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40152436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239967414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12940429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userDrawn="1"/>
        </p:nvSpPr>
        <p:spPr>
          <a:xfrm>
            <a:off x="351714" y="3662433"/>
            <a:ext cx="8852455" cy="1815882"/>
          </a:xfrm>
          <a:prstGeom prst="rect">
            <a:avLst/>
          </a:prstGeom>
          <a:noFill/>
        </p:spPr>
        <p:txBody>
          <a:bodyPr wrap="square" rtlCol="0">
            <a:spAutoFit/>
          </a:bodyPr>
          <a:lstStyle/>
          <a:p>
            <a:pPr defTabSz="914377"/>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77"/>
            <a:fld id="{546F342E-8484-4702-8326-3C4F0D187E4A}" type="slidenum">
              <a:rPr lang="en-US" sz="1800">
                <a:solidFill>
                  <a:srgbClr val="FFFFFF"/>
                </a:solidFill>
              </a:rPr>
              <a:pPr algn="r" defTabSz="914377"/>
              <a:t>‹#›</a:t>
            </a:fld>
            <a:endParaRPr lang="en-US" sz="1800" dirty="0">
              <a:solidFill>
                <a:srgbClr val="FFFFFF"/>
              </a:solidFill>
            </a:endParaRPr>
          </a:p>
        </p:txBody>
      </p:sp>
    </p:spTree>
    <p:extLst>
      <p:ext uri="{BB962C8B-B14F-4D97-AF65-F5344CB8AC3E}">
        <p14:creationId xmlns:p14="http://schemas.microsoft.com/office/powerpoint/2010/main" val="216976192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73002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919439018"/>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58500587"/>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58256082"/>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10484463"/>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cdc.gov/nndss/trc/index.html" TargetMode="External"/><Relationship Id="rId4" Type="http://schemas.openxmlformats.org/officeDocument/2006/relationships/hyperlink" Target="https://www.cdc.gov/nndss/trc/news/index.html"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www.cdc.gov/nndss/trc/news/index.html"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hyperlink" Target="mailto:edx@cdc.gov" TargetMode="External"/><Relationship Id="rId4" Type="http://schemas.openxmlformats.org/officeDocument/2006/relationships/hyperlink" Target="https://www.cdc.gov/nndss/trc/index.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cdc.gov/nndss/trc/onboarding/eshare.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mailto:EDX@cdc.gov"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344463" y="1722060"/>
            <a:ext cx="11455054" cy="1954006"/>
          </a:xfrm>
        </p:spPr>
        <p:txBody>
          <a:bodyPr/>
          <a:lstStyle/>
          <a:p>
            <a:r>
              <a:rPr lang="en-US" altLang="en-US" sz="3200" dirty="0"/>
              <a:t>NNDSS Modernization Initiative (NMI) eSHARE: </a:t>
            </a:r>
            <a:br>
              <a:rPr lang="en-US" altLang="en-US" sz="3200" dirty="0"/>
            </a:br>
            <a:r>
              <a:rPr lang="en-US" altLang="en-US" sz="3200" dirty="0"/>
              <a:t>Update on Arboviral Case Notification Implementation</a:t>
            </a:r>
            <a:br>
              <a:rPr lang="en-US" altLang="en-US" sz="3200" dirty="0"/>
            </a:br>
            <a:r>
              <a:rPr lang="en-US" altLang="en-US" sz="3200" dirty="0"/>
              <a:t>and Onboarding</a:t>
            </a:r>
            <a:br>
              <a:rPr lang="en-US" altLang="en-US" sz="3200" dirty="0"/>
            </a:br>
            <a:endParaRPr lang="en-US" altLang="en-US" sz="2400" dirty="0"/>
          </a:p>
        </p:txBody>
      </p:sp>
      <p:pic>
        <p:nvPicPr>
          <p:cNvPr id="7172" name="Picture 6" descr="Logos of the United States Department of Health and Human Services and Centers for Disease Control and Preventio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3200" y="6515101"/>
            <a:ext cx="2540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1"/>
          <p:cNvSpPr>
            <a:spLocks noGrp="1"/>
          </p:cNvSpPr>
          <p:nvPr>
            <p:ph type="subTitle" idx="1"/>
          </p:nvPr>
        </p:nvSpPr>
        <p:spPr>
          <a:xfrm>
            <a:off x="457197" y="4036157"/>
            <a:ext cx="11229586" cy="1758761"/>
          </a:xfrm>
        </p:spPr>
        <p:txBody>
          <a:bodyPr/>
          <a:lstStyle/>
          <a:p>
            <a:endParaRPr lang="en-US" sz="2000" dirty="0">
              <a:solidFill>
                <a:srgbClr val="FF0000"/>
              </a:solidFill>
            </a:endParaRPr>
          </a:p>
          <a:p>
            <a:pPr marL="342900" indent="-342900">
              <a:buFont typeface="Arial" panose="020B0604020202020204" pitchFamily="34" charset="0"/>
              <a:buChar char="•"/>
            </a:pPr>
            <a:r>
              <a:rPr lang="en-US" sz="2000" dirty="0">
                <a:solidFill>
                  <a:srgbClr val="FF0000"/>
                </a:solidFill>
              </a:rPr>
              <a:t>Subscribe to monthly NMI Notes news updates at </a:t>
            </a:r>
            <a:r>
              <a:rPr lang="en-US" sz="2000" dirty="0">
                <a:solidFill>
                  <a:srgbClr val="FF0000"/>
                </a:solidFill>
                <a:hlinkClick r:id="rId4"/>
              </a:rPr>
              <a:t>https://www.cdc.gov/nndss/trc/news/index.html</a:t>
            </a:r>
            <a:r>
              <a:rPr lang="en-US" sz="2000" dirty="0">
                <a:solidFill>
                  <a:srgbClr val="FF0000"/>
                </a:solidFill>
              </a:rPr>
              <a:t>! </a:t>
            </a:r>
          </a:p>
          <a:p>
            <a:pPr marL="342900" indent="-342900">
              <a:buFont typeface="Arial" panose="020B0604020202020204" pitchFamily="34" charset="0"/>
              <a:buChar char="•"/>
            </a:pPr>
            <a:r>
              <a:rPr lang="en-US" sz="2000" dirty="0">
                <a:solidFill>
                  <a:srgbClr val="FF0000"/>
                </a:solidFill>
              </a:rPr>
              <a:t>Access the NNDSS Technical Resource Center at </a:t>
            </a:r>
            <a:r>
              <a:rPr lang="en-US" sz="2000" dirty="0">
                <a:solidFill>
                  <a:srgbClr val="FF0000"/>
                </a:solidFill>
                <a:hlinkClick r:id="rId5"/>
              </a:rPr>
              <a:t>https://www.cdc.gov/nndss/trc/index.html</a:t>
            </a:r>
            <a:r>
              <a:rPr lang="en-US" sz="2000" dirty="0">
                <a:solidFill>
                  <a:srgbClr val="FF0000"/>
                </a:solidFill>
              </a:rPr>
              <a:t>! </a:t>
            </a:r>
          </a:p>
          <a:p>
            <a:endParaRPr lang="en-US" sz="2000" dirty="0">
              <a:solidFill>
                <a:srgbClr val="FF0000"/>
              </a:solidFill>
            </a:endParaRPr>
          </a:p>
          <a:p>
            <a:endParaRPr lang="en-US" sz="2000" b="0" dirty="0">
              <a:solidFill>
                <a:srgbClr val="FF0000"/>
              </a:solidFill>
            </a:endParaRPr>
          </a:p>
          <a:p>
            <a:endParaRPr lang="en-US" sz="2000" b="0" dirty="0">
              <a:solidFill>
                <a:srgbClr val="FF0000"/>
              </a:solidFill>
            </a:endParaRPr>
          </a:p>
          <a:p>
            <a:endParaRPr lang="en-US" sz="2000" dirty="0">
              <a:solidFill>
                <a:srgbClr val="FF0000"/>
              </a:solidFill>
            </a:endParaRPr>
          </a:p>
        </p:txBody>
      </p:sp>
      <p:sp>
        <p:nvSpPr>
          <p:cNvPr id="7" name="Text Placeholder 5"/>
          <p:cNvSpPr>
            <a:spLocks noGrp="1"/>
          </p:cNvSpPr>
          <p:nvPr>
            <p:ph type="body" sz="quarter" idx="10"/>
          </p:nvPr>
        </p:nvSpPr>
        <p:spPr>
          <a:xfrm>
            <a:off x="457197" y="6077224"/>
            <a:ext cx="11559095" cy="437877"/>
          </a:xfrm>
        </p:spPr>
        <p:txBody>
          <a:bodyPr/>
          <a:lstStyle/>
          <a:p>
            <a:r>
              <a:rPr lang="en-US" b="1" dirty="0"/>
              <a:t>April 18, 2017			                          Division of Health Informatics and Surveillance</a:t>
            </a:r>
          </a:p>
          <a:p>
            <a:endParaRPr lang="en-US" dirty="0"/>
          </a:p>
        </p:txBody>
      </p:sp>
    </p:spTree>
    <p:extLst>
      <p:ext uri="{BB962C8B-B14F-4D97-AF65-F5344CB8AC3E}">
        <p14:creationId xmlns:p14="http://schemas.microsoft.com/office/powerpoint/2010/main" val="3855626625"/>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381000"/>
            <a:ext cx="10287000" cy="3539430"/>
          </a:xfrm>
          <a:prstGeom prst="rect">
            <a:avLst/>
          </a:prstGeom>
          <a:noFill/>
        </p:spPr>
        <p:txBody>
          <a:bodyPr wrap="square" rtlCol="0">
            <a:spAutoFit/>
          </a:bodyPr>
          <a:lstStyle/>
          <a:p>
            <a:pPr lvl="0" algn="ctr"/>
            <a:r>
              <a:rPr lang="en-US" sz="2000" b="1" dirty="0">
                <a:solidFill>
                  <a:srgbClr val="000000"/>
                </a:solidFill>
              </a:rPr>
              <a:t>Subscribe to monthly </a:t>
            </a:r>
            <a:r>
              <a:rPr lang="en-US" sz="2000" b="1" dirty="0">
                <a:solidFill>
                  <a:srgbClr val="FF0000"/>
                </a:solidFill>
              </a:rPr>
              <a:t>NMI Notes </a:t>
            </a:r>
            <a:r>
              <a:rPr lang="en-US" sz="2000" b="1" dirty="0">
                <a:solidFill>
                  <a:srgbClr val="000000"/>
                </a:solidFill>
              </a:rPr>
              <a:t>news updates at </a:t>
            </a:r>
            <a:r>
              <a:rPr lang="en-US" sz="2000" b="1" dirty="0">
                <a:solidFill>
                  <a:srgbClr val="FF0000"/>
                </a:solidFill>
                <a:hlinkClick r:id="rId3"/>
              </a:rPr>
              <a:t>https://www.cdc.gov/nndss/trc/news/index.html</a:t>
            </a:r>
            <a:r>
              <a:rPr lang="en-US" sz="2000" b="1" dirty="0">
                <a:solidFill>
                  <a:srgbClr val="000000"/>
                </a:solidFill>
              </a:rPr>
              <a:t>!</a:t>
            </a:r>
            <a:r>
              <a:rPr lang="en-US" sz="2000" b="1" dirty="0">
                <a:solidFill>
                  <a:srgbClr val="FF0000"/>
                </a:solidFill>
              </a:rPr>
              <a:t> </a:t>
            </a:r>
          </a:p>
          <a:p>
            <a:pPr lvl="0" algn="ctr"/>
            <a:endParaRPr lang="en-US" sz="2000" b="1" dirty="0">
              <a:solidFill>
                <a:srgbClr val="FF0000"/>
              </a:solidFill>
            </a:endParaRPr>
          </a:p>
          <a:p>
            <a:pPr lvl="0" algn="ctr"/>
            <a:r>
              <a:rPr lang="en-US" sz="2000" b="1" dirty="0">
                <a:solidFill>
                  <a:srgbClr val="000000"/>
                </a:solidFill>
              </a:rPr>
              <a:t>Access the </a:t>
            </a:r>
            <a:r>
              <a:rPr lang="en-US" sz="2000" b="1" dirty="0">
                <a:solidFill>
                  <a:srgbClr val="FF0000"/>
                </a:solidFill>
              </a:rPr>
              <a:t>NNDSS Technical Resource Center </a:t>
            </a:r>
            <a:r>
              <a:rPr lang="en-US" sz="2000" b="1" dirty="0">
                <a:solidFill>
                  <a:srgbClr val="000000"/>
                </a:solidFill>
              </a:rPr>
              <a:t>at </a:t>
            </a:r>
            <a:r>
              <a:rPr lang="en-US" sz="2000" b="1" dirty="0">
                <a:solidFill>
                  <a:srgbClr val="FF0000"/>
                </a:solidFill>
                <a:hlinkClick r:id="rId4"/>
              </a:rPr>
              <a:t>https://www.cdc.gov/nndss/trc/index.html</a:t>
            </a:r>
            <a:r>
              <a:rPr lang="en-US" sz="2000" b="1" dirty="0">
                <a:solidFill>
                  <a:srgbClr val="000000"/>
                </a:solidFill>
              </a:rPr>
              <a:t>!</a:t>
            </a:r>
            <a:r>
              <a:rPr lang="en-US" sz="2000" b="1" dirty="0">
                <a:solidFill>
                  <a:srgbClr val="FF0000"/>
                </a:solidFill>
              </a:rPr>
              <a:t> </a:t>
            </a:r>
          </a:p>
          <a:p>
            <a:pPr lvl="0" algn="ctr"/>
            <a:endParaRPr lang="en-US" sz="2000" b="1" dirty="0">
              <a:solidFill>
                <a:srgbClr val="FF0000"/>
              </a:solidFill>
            </a:endParaRPr>
          </a:p>
          <a:p>
            <a:pPr lvl="0" algn="ctr"/>
            <a:r>
              <a:rPr lang="en-US" sz="2000" b="1" dirty="0">
                <a:solidFill>
                  <a:srgbClr val="000000"/>
                </a:solidFill>
              </a:rPr>
              <a:t>Request </a:t>
            </a:r>
            <a:r>
              <a:rPr lang="en-US" sz="2000" b="1" dirty="0">
                <a:solidFill>
                  <a:srgbClr val="FF0000"/>
                </a:solidFill>
              </a:rPr>
              <a:t>NMI technical assistance or onboarding </a:t>
            </a:r>
            <a:r>
              <a:rPr lang="en-US" sz="2000" b="1" dirty="0">
                <a:solidFill>
                  <a:srgbClr val="000000"/>
                </a:solidFill>
              </a:rPr>
              <a:t>at</a:t>
            </a:r>
          </a:p>
          <a:p>
            <a:pPr lvl="0" algn="ctr"/>
            <a:r>
              <a:rPr lang="en-US" sz="2000" b="1" dirty="0">
                <a:solidFill>
                  <a:srgbClr val="FF0000"/>
                </a:solidFill>
                <a:hlinkClick r:id="rId5"/>
              </a:rPr>
              <a:t>edx@cdc.gov</a:t>
            </a:r>
            <a:r>
              <a:rPr lang="en-US" sz="2000" b="1" dirty="0">
                <a:solidFill>
                  <a:srgbClr val="000000"/>
                </a:solidFill>
              </a:rPr>
              <a:t>! </a:t>
            </a:r>
          </a:p>
          <a:p>
            <a:pPr lvl="0" algn="ctr"/>
            <a:endParaRPr lang="en-US" sz="2000" b="1" dirty="0">
              <a:solidFill>
                <a:srgbClr val="FF0000"/>
              </a:solidFill>
            </a:endParaRPr>
          </a:p>
          <a:p>
            <a:pPr lvl="0" algn="ctr"/>
            <a:r>
              <a:rPr lang="en-US" sz="2000" b="1" dirty="0">
                <a:solidFill>
                  <a:srgbClr val="000000"/>
                </a:solidFill>
              </a:rPr>
              <a:t>Next </a:t>
            </a:r>
            <a:r>
              <a:rPr lang="en-US" sz="2000" b="1" dirty="0">
                <a:solidFill>
                  <a:srgbClr val="FF0000"/>
                </a:solidFill>
              </a:rPr>
              <a:t>NMI </a:t>
            </a:r>
            <a:r>
              <a:rPr lang="en-US" sz="2000" b="1" dirty="0" err="1">
                <a:solidFill>
                  <a:srgbClr val="FF0000"/>
                </a:solidFill>
              </a:rPr>
              <a:t>eSHARE</a:t>
            </a:r>
            <a:r>
              <a:rPr lang="en-US" sz="2000" b="1" dirty="0">
                <a:solidFill>
                  <a:srgbClr val="FF0000"/>
                </a:solidFill>
              </a:rPr>
              <a:t> </a:t>
            </a:r>
            <a:r>
              <a:rPr lang="en-US" sz="2000" b="1" dirty="0">
                <a:solidFill>
                  <a:srgbClr val="000000"/>
                </a:solidFill>
              </a:rPr>
              <a:t>is </a:t>
            </a:r>
            <a:r>
              <a:rPr lang="en-US" sz="2000" b="1" u="sng" dirty="0">
                <a:solidFill>
                  <a:srgbClr val="0F56DC"/>
                </a:solidFill>
              </a:rPr>
              <a:t>May 16, 2017</a:t>
            </a:r>
            <a:r>
              <a:rPr lang="en-US" sz="2000" b="1" dirty="0">
                <a:solidFill>
                  <a:srgbClr val="000000"/>
                </a:solidFill>
              </a:rPr>
              <a:t>!</a:t>
            </a:r>
            <a:r>
              <a:rPr lang="en-US" sz="2000" b="1" dirty="0">
                <a:solidFill>
                  <a:srgbClr val="FF0000"/>
                </a:solidFill>
              </a:rPr>
              <a:t> </a:t>
            </a:r>
          </a:p>
          <a:p>
            <a:pPr algn="ctr"/>
            <a:endParaRPr lang="en-US" sz="2400" b="1" dirty="0">
              <a:solidFill>
                <a:srgbClr val="000000"/>
              </a:solidFill>
              <a:latin typeface="Calibri" panose="020F0502020204030204" pitchFamily="34" charset="0"/>
            </a:endParaRPr>
          </a:p>
        </p:txBody>
      </p:sp>
      <p:sp>
        <p:nvSpPr>
          <p:cNvPr id="2" name="Title 1" hidden="1"/>
          <p:cNvSpPr>
            <a:spLocks noGrp="1"/>
          </p:cNvSpPr>
          <p:nvPr>
            <p:ph type="title" idx="4294967295"/>
          </p:nvPr>
        </p:nvSpPr>
        <p:spPr>
          <a:xfrm>
            <a:off x="838200" y="366185"/>
            <a:ext cx="10515600" cy="1325033"/>
          </a:xfrm>
          <a:prstGeom prst="rect">
            <a:avLst/>
          </a:prstGeom>
        </p:spPr>
        <p:txBody>
          <a:bodyPr/>
          <a:lstStyle/>
          <a:p>
            <a:r>
              <a:rPr lang="en-US" dirty="0"/>
              <a:t>Additional Questions?</a:t>
            </a:r>
          </a:p>
        </p:txBody>
      </p:sp>
    </p:spTree>
    <p:extLst>
      <p:ext uri="{BB962C8B-B14F-4D97-AF65-F5344CB8AC3E}">
        <p14:creationId xmlns:p14="http://schemas.microsoft.com/office/powerpoint/2010/main" val="179478274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600" y="418192"/>
            <a:ext cx="10972800" cy="1143000"/>
          </a:xfrm>
        </p:spPr>
        <p:txBody>
          <a:bodyPr anchor="t"/>
          <a:lstStyle/>
          <a:p>
            <a:r>
              <a:rPr lang="en-US" dirty="0"/>
              <a:t>Agenda</a:t>
            </a:r>
          </a:p>
        </p:txBody>
      </p:sp>
      <p:sp>
        <p:nvSpPr>
          <p:cNvPr id="3" name="Content Placeholder 2"/>
          <p:cNvSpPr>
            <a:spLocks noGrp="1"/>
          </p:cNvSpPr>
          <p:nvPr>
            <p:ph type="body" sz="quarter" idx="10"/>
          </p:nvPr>
        </p:nvSpPr>
        <p:spPr>
          <a:xfrm>
            <a:off x="609600" y="1367753"/>
            <a:ext cx="7482214" cy="4984751"/>
          </a:xfrm>
        </p:spPr>
        <p:txBody>
          <a:bodyPr/>
          <a:lstStyle/>
          <a:p>
            <a:pPr>
              <a:spcAft>
                <a:spcPts val="1200"/>
              </a:spcAft>
            </a:pPr>
            <a:r>
              <a:rPr lang="en-US" sz="3070" dirty="0"/>
              <a:t>Welcome and Introductions</a:t>
            </a:r>
          </a:p>
          <a:p>
            <a:pPr>
              <a:spcAft>
                <a:spcPts val="1200"/>
              </a:spcAft>
            </a:pPr>
            <a:r>
              <a:rPr lang="en-US" sz="3070" dirty="0"/>
              <a:t>Update on Arboviral Case Notification Implementation and Onboarding</a:t>
            </a:r>
          </a:p>
          <a:p>
            <a:pPr>
              <a:spcAft>
                <a:spcPts val="1200"/>
              </a:spcAft>
            </a:pPr>
            <a:r>
              <a:rPr lang="en-US" sz="3070" dirty="0"/>
              <a:t>Questions and Answers on Arboviral Message</a:t>
            </a:r>
          </a:p>
          <a:p>
            <a:pPr>
              <a:spcAft>
                <a:spcPts val="1200"/>
              </a:spcAft>
            </a:pPr>
            <a:r>
              <a:rPr lang="en-US" sz="3070" dirty="0"/>
              <a:t>Hot Topic: Batching HL7 Messages</a:t>
            </a:r>
          </a:p>
          <a:p>
            <a:pPr>
              <a:spcAft>
                <a:spcPts val="1200"/>
              </a:spcAft>
            </a:pPr>
            <a:r>
              <a:rPr lang="en-US" sz="3070" dirty="0"/>
              <a:t>General Questions and Answers</a:t>
            </a:r>
          </a:p>
          <a:p>
            <a:endParaRPr lang="en-US" sz="3070" dirty="0"/>
          </a:p>
        </p:txBody>
      </p:sp>
      <p:pic>
        <p:nvPicPr>
          <p:cNvPr id="4" name="Picture 3" title="&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1293" y="418192"/>
            <a:ext cx="2753820" cy="1899123"/>
          </a:xfrm>
          <a:prstGeom prst="rect">
            <a:avLst/>
          </a:prstGeom>
        </p:spPr>
      </p:pic>
    </p:spTree>
    <p:extLst>
      <p:ext uri="{BB962C8B-B14F-4D97-AF65-F5344CB8AC3E}">
        <p14:creationId xmlns:p14="http://schemas.microsoft.com/office/powerpoint/2010/main" val="246687187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title="Updated Arboviral Case Notification Implementation and Onboarding"/>
          <p:cNvSpPr txBox="1">
            <a:spLocks/>
          </p:cNvSpPr>
          <p:nvPr/>
        </p:nvSpPr>
        <p:spPr>
          <a:xfrm>
            <a:off x="3423416" y="1480127"/>
            <a:ext cx="8496441" cy="1140380"/>
          </a:xfrm>
          <a:prstGeom prst="rect">
            <a:avLst/>
          </a:prstGeom>
        </p:spPr>
        <p:txBody>
          <a:bodyPr/>
          <a:lstStyle>
            <a:lvl1pPr algn="l" rtl="0" eaLnBrk="0" fontAlgn="base" hangingPunct="0">
              <a:lnSpc>
                <a:spcPts val="3000"/>
              </a:lnSpc>
              <a:spcBef>
                <a:spcPct val="0"/>
              </a:spcBef>
              <a:spcAft>
                <a:spcPct val="0"/>
              </a:spcAft>
              <a:defRPr sz="2800" b="1" kern="1200" baseline="0">
                <a:solidFill>
                  <a:srgbClr val="0096D6"/>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endParaRPr lang="en-US" sz="3733" dirty="0"/>
          </a:p>
        </p:txBody>
      </p:sp>
      <p:sp>
        <p:nvSpPr>
          <p:cNvPr id="8" name="Rectangle 7"/>
          <p:cNvSpPr/>
          <p:nvPr/>
        </p:nvSpPr>
        <p:spPr>
          <a:xfrm>
            <a:off x="448945" y="4624444"/>
            <a:ext cx="8353091" cy="1816266"/>
          </a:xfrm>
          <a:prstGeom prst="rect">
            <a:avLst/>
          </a:prstGeom>
        </p:spPr>
        <p:txBody>
          <a:bodyPr wrap="square">
            <a:spAutoFit/>
          </a:bodyPr>
          <a:lstStyle/>
          <a:p>
            <a:r>
              <a:rPr lang="en-US" sz="1867" b="1" dirty="0">
                <a:solidFill>
                  <a:srgbClr val="0096D6"/>
                </a:solidFill>
                <a:latin typeface="Calibri" panose="020F0502020204030204" pitchFamily="34" charset="0"/>
                <a:cs typeface="Arial" panose="020B0604020202020204" pitchFamily="34" charset="0"/>
              </a:rPr>
              <a:t>Michele Hoover, MS</a:t>
            </a:r>
          </a:p>
          <a:p>
            <a:r>
              <a:rPr lang="en-US" sz="1867" b="1" dirty="0">
                <a:solidFill>
                  <a:srgbClr val="0096D6"/>
                </a:solidFill>
                <a:latin typeface="Calibri" panose="020F0502020204030204" pitchFamily="34" charset="0"/>
                <a:cs typeface="Arial" panose="020B0604020202020204" pitchFamily="34" charset="0"/>
              </a:rPr>
              <a:t>Melinda Thomas, MPH</a:t>
            </a:r>
          </a:p>
          <a:p>
            <a:r>
              <a:rPr lang="en-US" sz="1867" dirty="0">
                <a:solidFill>
                  <a:srgbClr val="0096D6"/>
                </a:solidFill>
                <a:latin typeface="Calibri" panose="020F0502020204030204" pitchFamily="34" charset="0"/>
                <a:cs typeface="Arial" panose="020B0604020202020204" pitchFamily="34" charset="0"/>
              </a:rPr>
              <a:t>NMI State Implementation and Technical Assistance Team</a:t>
            </a:r>
          </a:p>
          <a:p>
            <a:r>
              <a:rPr lang="en-US" sz="1867" dirty="0">
                <a:solidFill>
                  <a:srgbClr val="0096D6"/>
                </a:solidFill>
                <a:latin typeface="Calibri" panose="020F0502020204030204" pitchFamily="34" charset="0"/>
                <a:cs typeface="Arial" panose="020B0604020202020204" pitchFamily="34" charset="0"/>
              </a:rPr>
              <a:t>Division of Health Informatics and Surveillance</a:t>
            </a:r>
          </a:p>
          <a:p>
            <a:r>
              <a:rPr lang="en-US" sz="1867" dirty="0">
                <a:solidFill>
                  <a:srgbClr val="0096D6"/>
                </a:solidFill>
                <a:latin typeface="Calibri" panose="020F0502020204030204" pitchFamily="34" charset="0"/>
                <a:cs typeface="Arial" panose="020B0604020202020204" pitchFamily="34" charset="0"/>
              </a:rPr>
              <a:t>Center for Surveillance, Epidemiology, and Laboratory Services</a:t>
            </a:r>
          </a:p>
          <a:p>
            <a:r>
              <a:rPr lang="en-US" sz="1867" dirty="0">
                <a:solidFill>
                  <a:srgbClr val="0096D6"/>
                </a:solidFill>
                <a:latin typeface="Calibri" panose="020F0502020204030204" pitchFamily="34" charset="0"/>
                <a:cs typeface="Arial" panose="020B0604020202020204" pitchFamily="34" charset="0"/>
              </a:rPr>
              <a:t>Centers for Disease Control and Prevention</a:t>
            </a:r>
          </a:p>
        </p:txBody>
      </p:sp>
      <p:pic>
        <p:nvPicPr>
          <p:cNvPr id="2" name="Picture 1" title="NNDSS branding elemen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3" name="Title 2" hidden="1"/>
          <p:cNvSpPr>
            <a:spLocks noGrp="1"/>
          </p:cNvSpPr>
          <p:nvPr>
            <p:ph type="title"/>
          </p:nvPr>
        </p:nvSpPr>
        <p:spPr/>
        <p:txBody>
          <a:bodyPr/>
          <a:lstStyle/>
          <a:p>
            <a:r>
              <a:rPr lang="en-US" dirty="0"/>
              <a:t>Hot Topic</a:t>
            </a:r>
          </a:p>
        </p:txBody>
      </p:sp>
      <p:sp>
        <p:nvSpPr>
          <p:cNvPr id="7" name="Title 3"/>
          <p:cNvSpPr txBox="1">
            <a:spLocks/>
          </p:cNvSpPr>
          <p:nvPr/>
        </p:nvSpPr>
        <p:spPr>
          <a:xfrm>
            <a:off x="3695559" y="1754571"/>
            <a:ext cx="8496441" cy="1140380"/>
          </a:xfrm>
          <a:prstGeom prst="rect">
            <a:avLst/>
          </a:prstGeom>
        </p:spPr>
        <p:txBody>
          <a:bodyPr/>
          <a:lstStyle>
            <a:lvl1pPr algn="l" rtl="0" eaLnBrk="0" fontAlgn="base" hangingPunct="0">
              <a:lnSpc>
                <a:spcPts val="3000"/>
              </a:lnSpc>
              <a:spcBef>
                <a:spcPct val="0"/>
              </a:spcBef>
              <a:spcAft>
                <a:spcPct val="0"/>
              </a:spcAft>
              <a:defRPr sz="2800" b="1" kern="1200" baseline="0">
                <a:solidFill>
                  <a:srgbClr val="0096D6"/>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pPr>
              <a:lnSpc>
                <a:spcPts val="3500"/>
              </a:lnSpc>
            </a:pPr>
            <a:r>
              <a:rPr lang="en-US" sz="3733" dirty="0"/>
              <a:t>Update on Arboviral Case Notification Implementation and Onboarding</a:t>
            </a:r>
          </a:p>
        </p:txBody>
      </p:sp>
    </p:spTree>
    <p:extLst>
      <p:ext uri="{BB962C8B-B14F-4D97-AF65-F5344CB8AC3E}">
        <p14:creationId xmlns:p14="http://schemas.microsoft.com/office/powerpoint/2010/main" val="44995414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Arboviral v1.3 Implementation: Timeline</a:t>
            </a:r>
            <a:endParaRPr lang="en-US" dirty="0"/>
          </a:p>
        </p:txBody>
      </p:sp>
      <p:sp>
        <p:nvSpPr>
          <p:cNvPr id="3" name="Text Placeholder 2"/>
          <p:cNvSpPr>
            <a:spLocks noGrp="1"/>
          </p:cNvSpPr>
          <p:nvPr>
            <p:ph type="body" sz="quarter" idx="10"/>
          </p:nvPr>
        </p:nvSpPr>
        <p:spPr>
          <a:xfrm>
            <a:off x="609600" y="1604160"/>
            <a:ext cx="10972800" cy="4455584"/>
          </a:xfrm>
        </p:spPr>
        <p:txBody>
          <a:bodyPr/>
          <a:lstStyle/>
          <a:p>
            <a:pPr marL="0" indent="0">
              <a:buNone/>
            </a:pPr>
            <a:r>
              <a:rPr lang="en-US" sz="2800" dirty="0"/>
              <a:t>2016</a:t>
            </a:r>
          </a:p>
          <a:p>
            <a:r>
              <a:rPr lang="en-US" sz="2800" dirty="0"/>
              <a:t>Spring: Published initial version of Arboviral v1.3 message mapping guide (MMG).</a:t>
            </a:r>
          </a:p>
          <a:p>
            <a:r>
              <a:rPr lang="en-US" sz="2800" dirty="0"/>
              <a:t>Summer/Fall: Florida, New York, Tennessee, and Texas piloted MMG.</a:t>
            </a:r>
          </a:p>
          <a:p>
            <a:pPr lvl="1"/>
            <a:r>
              <a:rPr lang="en-US" sz="2800" dirty="0"/>
              <a:t>October: Pilots started sending production data!</a:t>
            </a:r>
          </a:p>
          <a:p>
            <a:r>
              <a:rPr lang="en-US" sz="2800" dirty="0"/>
              <a:t>Fall/Winter: CDC identified issues that would affect onboarding.</a:t>
            </a:r>
          </a:p>
          <a:p>
            <a:pPr marL="0" indent="0">
              <a:buNone/>
            </a:pPr>
            <a:endParaRPr lang="en-US" sz="2800" dirty="0"/>
          </a:p>
          <a:p>
            <a:pPr marL="0" indent="0">
              <a:buNone/>
            </a:pPr>
            <a:r>
              <a:rPr lang="en-US" sz="2800" dirty="0"/>
              <a:t>2017</a:t>
            </a:r>
          </a:p>
          <a:p>
            <a:r>
              <a:rPr lang="en-US" sz="2800" dirty="0"/>
              <a:t>Winter/Spring: CDC is coordinating among programs to resolve identified issues. </a:t>
            </a:r>
          </a:p>
          <a:p>
            <a:endParaRPr lang="en-US" sz="2800" dirty="0"/>
          </a:p>
          <a:p>
            <a:endParaRPr lang="en-US" dirty="0"/>
          </a:p>
        </p:txBody>
      </p:sp>
    </p:spTree>
    <p:extLst>
      <p:ext uri="{BB962C8B-B14F-4D97-AF65-F5344CB8AC3E}">
        <p14:creationId xmlns:p14="http://schemas.microsoft.com/office/powerpoint/2010/main" val="346311073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nchor="t"/>
          <a:lstStyle/>
          <a:p>
            <a:r>
              <a:rPr lang="en-US" sz="3600" dirty="0"/>
              <a:t>Arboviral v1.3 Implementation: What Can States Do Now?</a:t>
            </a:r>
          </a:p>
        </p:txBody>
      </p:sp>
      <p:sp>
        <p:nvSpPr>
          <p:cNvPr id="3" name="Content Placeholder 2"/>
          <p:cNvSpPr>
            <a:spLocks noGrp="1"/>
          </p:cNvSpPr>
          <p:nvPr>
            <p:ph type="body" sz="quarter" idx="10"/>
          </p:nvPr>
        </p:nvSpPr>
        <p:spPr>
          <a:xfrm>
            <a:off x="301214" y="1417639"/>
            <a:ext cx="11405512" cy="4984751"/>
          </a:xfrm>
        </p:spPr>
        <p:txBody>
          <a:bodyPr/>
          <a:lstStyle/>
          <a:p>
            <a:r>
              <a:rPr lang="en-US" sz="2400" dirty="0"/>
              <a:t>Consider what changes need to be made to current processes for human arboviral surveillance.*</a:t>
            </a:r>
          </a:p>
          <a:p>
            <a:pPr lvl="1"/>
            <a:r>
              <a:rPr lang="en-US" sz="2200" dirty="0"/>
              <a:t>Are all human arboviral cases in your integrated system?  </a:t>
            </a:r>
          </a:p>
          <a:p>
            <a:pPr lvl="1"/>
            <a:r>
              <a:rPr lang="en-US" sz="2200" dirty="0"/>
              <a:t>What are your current workflows and data flows for human arboviral cases? How are your processes going to change with the v1.3 implementation? How will those involved in the processes know what to do differently?</a:t>
            </a:r>
          </a:p>
          <a:p>
            <a:pPr lvl="1"/>
            <a:r>
              <a:rPr lang="en-US" sz="2200" dirty="0"/>
              <a:t>Who is involved in the decision-making processes for an arboviral case? Who makes the final decision to transmit a case to CDC?</a:t>
            </a:r>
          </a:p>
          <a:p>
            <a:r>
              <a:rPr lang="en-US" sz="2400" dirty="0"/>
              <a:t>Plan transition of human arboviral disease surveillance from legacy business processes and systems to jurisdiction’s integrated surveillance system. </a:t>
            </a:r>
          </a:p>
          <a:p>
            <a:pPr lvl="1"/>
            <a:r>
              <a:rPr lang="en-US" sz="2200" b="1" dirty="0">
                <a:solidFill>
                  <a:srgbClr val="FF0000"/>
                </a:solidFill>
              </a:rPr>
              <a:t>Enter all human arboviral cases into your integrated system for non-reconciled year(s).</a:t>
            </a:r>
          </a:p>
          <a:p>
            <a:pPr lvl="1"/>
            <a:endParaRPr lang="en-US" sz="2200" dirty="0"/>
          </a:p>
          <a:p>
            <a:pPr marL="0" indent="0">
              <a:buNone/>
            </a:pPr>
            <a:r>
              <a:rPr lang="en-US" sz="1800" dirty="0"/>
              <a:t>* See February 21, 2017, eSHARE “Implementation 101” for additional questions to consider (</a:t>
            </a:r>
            <a:r>
              <a:rPr lang="en-US" sz="1800" dirty="0">
                <a:hlinkClick r:id="rId3"/>
              </a:rPr>
              <a:t>https://www.cdc.gov/nndss/trc/onboarding/eshare.html</a:t>
            </a:r>
            <a:r>
              <a:rPr lang="en-US" sz="1800" dirty="0"/>
              <a:t>). </a:t>
            </a:r>
          </a:p>
        </p:txBody>
      </p:sp>
    </p:spTree>
    <p:extLst>
      <p:ext uri="{BB962C8B-B14F-4D97-AF65-F5344CB8AC3E}">
        <p14:creationId xmlns:p14="http://schemas.microsoft.com/office/powerpoint/2010/main" val="303686401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Arboviral v1.3 Implementation: What Can States Do Now?</a:t>
            </a:r>
          </a:p>
        </p:txBody>
      </p:sp>
      <p:sp>
        <p:nvSpPr>
          <p:cNvPr id="6" name="Text Placeholder 5"/>
          <p:cNvSpPr>
            <a:spLocks noGrp="1"/>
          </p:cNvSpPr>
          <p:nvPr>
            <p:ph type="body" sz="quarter" idx="10"/>
          </p:nvPr>
        </p:nvSpPr>
        <p:spPr/>
        <p:txBody>
          <a:bodyPr/>
          <a:lstStyle/>
          <a:p>
            <a:r>
              <a:rPr lang="en-US" sz="2800" dirty="0"/>
              <a:t>Perform gap analysis to compare MMG data elements (required, preferred, and optional) against the information contained in the integrated surveillance system. </a:t>
            </a:r>
          </a:p>
          <a:p>
            <a:r>
              <a:rPr lang="en-US" sz="2800" dirty="0"/>
              <a:t>Update integrated surveillance system, as needed, to be able to populate the Arboviral v1.3 message.</a:t>
            </a:r>
          </a:p>
          <a:p>
            <a:r>
              <a:rPr lang="en-US" sz="2800" dirty="0"/>
              <a:t>Request technical assistance for implementation of the Arboviral v1.3 message.</a:t>
            </a:r>
          </a:p>
          <a:p>
            <a:r>
              <a:rPr lang="en-US" sz="2800" dirty="0"/>
              <a:t>Ready to onboard? Email </a:t>
            </a:r>
            <a:r>
              <a:rPr lang="en-US" sz="2800" dirty="0">
                <a:hlinkClick r:id="rId2"/>
              </a:rPr>
              <a:t>EDX@cdc.gov</a:t>
            </a:r>
            <a:r>
              <a:rPr lang="en-US" sz="2800" dirty="0"/>
              <a:t>.</a:t>
            </a:r>
            <a:endParaRPr lang="en-US" sz="3200" dirty="0"/>
          </a:p>
          <a:p>
            <a:endParaRPr lang="en-US" dirty="0"/>
          </a:p>
        </p:txBody>
      </p:sp>
    </p:spTree>
    <p:extLst>
      <p:ext uri="{BB962C8B-B14F-4D97-AF65-F5344CB8AC3E}">
        <p14:creationId xmlns:p14="http://schemas.microsoft.com/office/powerpoint/2010/main" val="240785700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516708" y="2469199"/>
            <a:ext cx="10972800" cy="1143000"/>
          </a:xfrm>
        </p:spPr>
        <p:txBody>
          <a:bodyPr/>
          <a:lstStyle/>
          <a:p>
            <a:pPr algn="ctr"/>
            <a:r>
              <a:rPr lang="en-US" sz="3700" dirty="0"/>
              <a:t>Questions and Answers</a:t>
            </a:r>
            <a:br>
              <a:rPr lang="en-US" sz="3700" dirty="0"/>
            </a:br>
            <a:r>
              <a:rPr lang="en-US" sz="3700" dirty="0"/>
              <a:t>on Arboviral Message</a:t>
            </a:r>
          </a:p>
        </p:txBody>
      </p:sp>
    </p:spTree>
    <p:extLst>
      <p:ext uri="{BB962C8B-B14F-4D97-AF65-F5344CB8AC3E}">
        <p14:creationId xmlns:p14="http://schemas.microsoft.com/office/powerpoint/2010/main" val="364633516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Hot Topic: Batching HL7 Messages</a:t>
            </a:r>
          </a:p>
        </p:txBody>
      </p:sp>
      <p:sp>
        <p:nvSpPr>
          <p:cNvPr id="6" name="Text Placeholder 5"/>
          <p:cNvSpPr>
            <a:spLocks noGrp="1"/>
          </p:cNvSpPr>
          <p:nvPr>
            <p:ph type="body" sz="quarter" idx="10"/>
          </p:nvPr>
        </p:nvSpPr>
        <p:spPr/>
        <p:txBody>
          <a:bodyPr/>
          <a:lstStyle/>
          <a:p>
            <a:r>
              <a:rPr lang="en-US" dirty="0"/>
              <a:t>States may use batch protocol for implementing HL7 messages to make messaging more efficient with the PHIN Messaging System (PHINMS).</a:t>
            </a:r>
          </a:p>
          <a:p>
            <a:pPr marL="0" indent="0">
              <a:buNone/>
            </a:pPr>
            <a:endParaRPr lang="en-US" dirty="0"/>
          </a:p>
          <a:p>
            <a:r>
              <a:rPr lang="en-US" dirty="0"/>
              <a:t>At this time, CDC recommends batching messages for high-volume messages.</a:t>
            </a:r>
          </a:p>
          <a:p>
            <a:pPr lvl="1"/>
            <a:r>
              <a:rPr lang="en-US" dirty="0"/>
              <a:t>Example: Batching is recommended for sending year-to-date messages during the cutover-to-production step of onboarding.</a:t>
            </a:r>
          </a:p>
          <a:p>
            <a:endParaRPr lang="en-US" dirty="0"/>
          </a:p>
          <a:p>
            <a:r>
              <a:rPr lang="en-US" dirty="0"/>
              <a:t>CDC can provide HL7 batching examples during onboarding.</a:t>
            </a:r>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31926278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516708" y="2469199"/>
            <a:ext cx="10972800" cy="1143000"/>
          </a:xfrm>
        </p:spPr>
        <p:txBody>
          <a:bodyPr/>
          <a:lstStyle/>
          <a:p>
            <a:pPr algn="ctr"/>
            <a:r>
              <a:rPr lang="en-US" dirty="0"/>
              <a:t>Questions and Answers</a:t>
            </a:r>
          </a:p>
        </p:txBody>
      </p:sp>
    </p:spTree>
    <p:extLst>
      <p:ext uri="{BB962C8B-B14F-4D97-AF65-F5344CB8AC3E}">
        <p14:creationId xmlns:p14="http://schemas.microsoft.com/office/powerpoint/2010/main" val="45080332"/>
      </p:ext>
    </p:extLst>
  </p:cSld>
  <p:clrMapOvr>
    <a:masterClrMapping/>
  </p:clrMapOvr>
  <p:transition>
    <p:fade/>
  </p:transition>
</p:sld>
</file>

<file path=ppt/theme/theme1.xml><?xml version="1.0" encoding="utf-8"?>
<a:theme xmlns:a="http://schemas.openxmlformats.org/drawingml/2006/main" name="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2.xml><?xml version="1.0" encoding="utf-8"?>
<a:theme xmlns:a="http://schemas.openxmlformats.org/drawingml/2006/main" name="1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3.xml><?xml version="1.0" encoding="utf-8"?>
<a:theme xmlns:a="http://schemas.openxmlformats.org/drawingml/2006/main" name="2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4.xml><?xml version="1.0" encoding="utf-8"?>
<a:theme xmlns:a="http://schemas.openxmlformats.org/drawingml/2006/main" name="3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5.xml><?xml version="1.0" encoding="utf-8"?>
<a:theme xmlns:a="http://schemas.openxmlformats.org/drawingml/2006/main" name="4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1449</TotalTime>
  <Words>625</Words>
  <Application>Microsoft Office PowerPoint</Application>
  <PresentationFormat>Widescreen</PresentationFormat>
  <Paragraphs>71</Paragraphs>
  <Slides>10</Slides>
  <Notes>6</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10</vt:i4>
      </vt:variant>
    </vt:vector>
  </HeadingPairs>
  <TitlesOfParts>
    <vt:vector size="19" baseType="lpstr">
      <vt:lpstr>Arial</vt:lpstr>
      <vt:lpstr>Calibri</vt:lpstr>
      <vt:lpstr>Myriad Web Pro</vt:lpstr>
      <vt:lpstr>Wingdings</vt:lpstr>
      <vt:lpstr>NCEH_ATSDR_combined</vt:lpstr>
      <vt:lpstr>1_NCEH_ATSDR_combined</vt:lpstr>
      <vt:lpstr>2_NCEH_ATSDR_combined</vt:lpstr>
      <vt:lpstr>3_NCEH_ATSDR_combined</vt:lpstr>
      <vt:lpstr>4_NCEH_ATSDR_combined</vt:lpstr>
      <vt:lpstr>NNDSS Modernization Initiative (NMI) eSHARE:  Update on Arboviral Case Notification Implementation and Onboarding </vt:lpstr>
      <vt:lpstr>Agenda</vt:lpstr>
      <vt:lpstr>Hot Topic</vt:lpstr>
      <vt:lpstr>Arboviral v1.3 Implementation: Timeline</vt:lpstr>
      <vt:lpstr>Arboviral v1.3 Implementation: What Can States Do Now?</vt:lpstr>
      <vt:lpstr>Arboviral v1.3 Implementation: What Can States Do Now?</vt:lpstr>
      <vt:lpstr>Questions and Answers on Arboviral Message</vt:lpstr>
      <vt:lpstr>Hot Topic: Batching HL7 Messages</vt:lpstr>
      <vt:lpstr>Questions and Answers</vt:lpstr>
      <vt:lpstr>Additional Questions?</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NNDSS Modernization Initiative (NMI) eSHARE - April 2017</dc:title>
  <dc:subject>NMI eSHARE</dc:subject>
  <dc:creator>CDC</dc:creator>
  <cp:keywords>NMI, eSHARE, NNDSS, NMI, update, arboviral, case, notification, implementation, onboarding</cp:keywords>
  <cp:lastModifiedBy>Laspina, Michael (CDC/DDPHSS/CSELS/DHIS)</cp:lastModifiedBy>
  <cp:revision>190</cp:revision>
  <dcterms:created xsi:type="dcterms:W3CDTF">2016-10-13T18:50:31Z</dcterms:created>
  <dcterms:modified xsi:type="dcterms:W3CDTF">2021-04-26T16:55:43Z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2021-04-26T16:55:43Z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f01caa58-dfe4-47f7-a2ed-8fbeee359a66</vt:lpwstr>
  </property>
  <property fmtid="{D5CDD505-2E9C-101B-9397-08002B2CF9AE}" pid="8" name="MSIP_Label_7b94a7b8-f06c-4dfe-bdcc-9b548fd58c31_ContentBits">
    <vt:lpwstr>0</vt:lpwstr>
  </property>
</Properties>
</file>