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7"/>
    <p:sldMasterId id="2147483657" r:id="rId58"/>
    <p:sldMasterId id="2147483666" r:id="rId59"/>
    <p:sldMasterId id="2147483668" r:id="rId60"/>
    <p:sldMasterId id="2147483670" r:id="rId61"/>
    <p:sldMasterId id="2147483672" r:id="rId62"/>
    <p:sldMasterId id="2147483674" r:id="rId63"/>
  </p:sldMasterIdLst>
  <p:notesMasterIdLst>
    <p:notesMasterId r:id="rId96"/>
  </p:notesMasterIdLst>
  <p:handoutMasterIdLst>
    <p:handoutMasterId r:id="rId97"/>
  </p:handoutMasterIdLst>
  <p:sldIdLst>
    <p:sldId id="307" r:id="rId64"/>
    <p:sldId id="308" r:id="rId65"/>
    <p:sldId id="309" r:id="rId66"/>
    <p:sldId id="310" r:id="rId67"/>
    <p:sldId id="320" r:id="rId68"/>
    <p:sldId id="311" r:id="rId69"/>
    <p:sldId id="269" r:id="rId70"/>
    <p:sldId id="279" r:id="rId71"/>
    <p:sldId id="304" r:id="rId72"/>
    <p:sldId id="289" r:id="rId73"/>
    <p:sldId id="294" r:id="rId74"/>
    <p:sldId id="280" r:id="rId75"/>
    <p:sldId id="282" r:id="rId76"/>
    <p:sldId id="283" r:id="rId77"/>
    <p:sldId id="270" r:id="rId78"/>
    <p:sldId id="277" r:id="rId79"/>
    <p:sldId id="273" r:id="rId80"/>
    <p:sldId id="295" r:id="rId81"/>
    <p:sldId id="274" r:id="rId82"/>
    <p:sldId id="276" r:id="rId83"/>
    <p:sldId id="302" r:id="rId84"/>
    <p:sldId id="290" r:id="rId85"/>
    <p:sldId id="319" r:id="rId86"/>
    <p:sldId id="278" r:id="rId87"/>
    <p:sldId id="312" r:id="rId88"/>
    <p:sldId id="313" r:id="rId89"/>
    <p:sldId id="314" r:id="rId90"/>
    <p:sldId id="315" r:id="rId91"/>
    <p:sldId id="316" r:id="rId92"/>
    <p:sldId id="317" r:id="rId93"/>
    <p:sldId id="318" r:id="rId94"/>
    <p:sldId id="321" r:id="rId9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ver, Michele (CDC/OPHSS/CSELS)" initials="HM(" lastIdx="27" clrIdx="0">
    <p:extLst>
      <p:ext uri="{19B8F6BF-5375-455C-9EA6-DF929625EA0E}">
        <p15:presenceInfo xmlns:p15="http://schemas.microsoft.com/office/powerpoint/2012/main" userId="S-1-5-21-1207783550-2075000910-922709458-171411" providerId="AD"/>
      </p:ext>
    </p:extLst>
  </p:cmAuthor>
  <p:cmAuthor id="2" name="Carlton, Laura  | APHL" initials="CL|A" lastIdx="13" clrIdx="1">
    <p:extLst>
      <p:ext uri="{19B8F6BF-5375-455C-9EA6-DF929625EA0E}">
        <p15:presenceInfo xmlns:p15="http://schemas.microsoft.com/office/powerpoint/2012/main" userId="S-1-5-21-376835676-564275060-233764494-11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7DA"/>
    <a:srgbClr val="404040"/>
    <a:srgbClr val="00A0AF"/>
    <a:srgbClr val="B42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6412" autoAdjust="0"/>
  </p:normalViewPr>
  <p:slideViewPr>
    <p:cSldViewPr>
      <p:cViewPr varScale="1">
        <p:scale>
          <a:sx n="43" d="100"/>
          <a:sy n="43" d="100"/>
        </p:scale>
        <p:origin x="974" y="38"/>
      </p:cViewPr>
      <p:guideLst>
        <p:guide orient="horz" pos="864"/>
        <p:guide pos="288"/>
      </p:guideLst>
    </p:cSldViewPr>
  </p:slideViewPr>
  <p:outlineViewPr>
    <p:cViewPr>
      <p:scale>
        <a:sx n="33" d="100"/>
        <a:sy n="33" d="100"/>
      </p:scale>
      <p:origin x="0" y="-42954"/>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8" d="100"/>
          <a:sy n="98" d="100"/>
        </p:scale>
        <p:origin x="-35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Master" Target="slideMasters/slideMaster7.xml"/><Relationship Id="rId68" Type="http://schemas.openxmlformats.org/officeDocument/2006/relationships/slide" Target="slides/slide5.xml"/><Relationship Id="rId84" Type="http://schemas.openxmlformats.org/officeDocument/2006/relationships/slide" Target="slides/slide21.xml"/><Relationship Id="rId89" Type="http://schemas.openxmlformats.org/officeDocument/2006/relationships/slide" Target="slides/slide26.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Master" Target="slideMasters/slideMaster2.xml"/><Relationship Id="rId74" Type="http://schemas.openxmlformats.org/officeDocument/2006/relationships/slide" Target="slides/slide11.xml"/><Relationship Id="rId79" Type="http://schemas.openxmlformats.org/officeDocument/2006/relationships/slide" Target="slides/slide16.xml"/><Relationship Id="rId102" Type="http://schemas.openxmlformats.org/officeDocument/2006/relationships/tableStyles" Target="tableStyles.xml"/><Relationship Id="rId5" Type="http://schemas.openxmlformats.org/officeDocument/2006/relationships/customXml" Target="../customXml/item5.xml"/><Relationship Id="rId90" Type="http://schemas.openxmlformats.org/officeDocument/2006/relationships/slide" Target="slides/slide27.xml"/><Relationship Id="rId95" Type="http://schemas.openxmlformats.org/officeDocument/2006/relationships/slide" Target="slides/slide32.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1.xml"/><Relationship Id="rId69" Type="http://schemas.openxmlformats.org/officeDocument/2006/relationships/slide" Target="slides/slide6.xml"/><Relationship Id="rId80" Type="http://schemas.openxmlformats.org/officeDocument/2006/relationships/slide" Target="slides/slide17.xml"/><Relationship Id="rId85" Type="http://schemas.openxmlformats.org/officeDocument/2006/relationships/slide" Target="slides/slide22.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Master" Target="slideMasters/slideMaster3.xml"/><Relationship Id="rId67" Type="http://schemas.openxmlformats.org/officeDocument/2006/relationships/slide" Target="slides/slide4.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6.xml"/><Relationship Id="rId70" Type="http://schemas.openxmlformats.org/officeDocument/2006/relationships/slide" Target="slides/slide7.xml"/><Relationship Id="rId75" Type="http://schemas.openxmlformats.org/officeDocument/2006/relationships/slide" Target="slides/slide12.xml"/><Relationship Id="rId83" Type="http://schemas.openxmlformats.org/officeDocument/2006/relationships/slide" Target="slides/slide20.xml"/><Relationship Id="rId88" Type="http://schemas.openxmlformats.org/officeDocument/2006/relationships/slide" Target="slides/slide25.xml"/><Relationship Id="rId91" Type="http://schemas.openxmlformats.org/officeDocument/2006/relationships/slide" Target="slides/slide28.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Master" Target="slideMasters/slideMaster4.xml"/><Relationship Id="rId65" Type="http://schemas.openxmlformats.org/officeDocument/2006/relationships/slide" Target="slides/slide2.xml"/><Relationship Id="rId73" Type="http://schemas.openxmlformats.org/officeDocument/2006/relationships/slide" Target="slides/slide10.xml"/><Relationship Id="rId78" Type="http://schemas.openxmlformats.org/officeDocument/2006/relationships/slide" Target="slides/slide15.xml"/><Relationship Id="rId81" Type="http://schemas.openxmlformats.org/officeDocument/2006/relationships/slide" Target="slides/slide18.xml"/><Relationship Id="rId86" Type="http://schemas.openxmlformats.org/officeDocument/2006/relationships/slide" Target="slides/slide23.xml"/><Relationship Id="rId94" Type="http://schemas.openxmlformats.org/officeDocument/2006/relationships/slide" Target="slides/slide3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3.xml"/><Relationship Id="rId97"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8.xml"/><Relationship Id="rId92" Type="http://schemas.openxmlformats.org/officeDocument/2006/relationships/slide" Target="slides/slide29.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3.xml"/><Relationship Id="rId87" Type="http://schemas.openxmlformats.org/officeDocument/2006/relationships/slide" Target="slides/slide24.xml"/><Relationship Id="rId61" Type="http://schemas.openxmlformats.org/officeDocument/2006/relationships/slideMaster" Target="slideMasters/slideMaster5.xml"/><Relationship Id="rId82" Type="http://schemas.openxmlformats.org/officeDocument/2006/relationships/slide" Target="slides/slide19.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4.xml"/><Relationship Id="rId100"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9.xml"/><Relationship Id="rId93" Type="http://schemas.openxmlformats.org/officeDocument/2006/relationships/slide" Target="slides/slide30.xml"/><Relationship Id="rId98"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018D0-F994-C342-A711-A52C9B794EE3}"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6DC52091-584B-E841-9A58-399E9A30251B}">
      <dgm:prSet custT="1"/>
      <dgm:spPr/>
      <dgm:t>
        <a:bodyPr/>
        <a:lstStyle/>
        <a:p>
          <a:pPr rtl="0"/>
          <a:r>
            <a:rPr lang="en-US" sz="1400" dirty="0"/>
            <a:t>Walk Through Tools and Resources</a:t>
          </a:r>
        </a:p>
      </dgm:t>
    </dgm:pt>
    <dgm:pt modelId="{D71E881E-4995-4D4E-8A82-F9C43CD4002B}" type="parTrans" cxnId="{0F0E30C6-F678-E24B-B99E-22961EA76C82}">
      <dgm:prSet/>
      <dgm:spPr/>
      <dgm:t>
        <a:bodyPr/>
        <a:lstStyle/>
        <a:p>
          <a:endParaRPr lang="en-US"/>
        </a:p>
      </dgm:t>
    </dgm:pt>
    <dgm:pt modelId="{FE013999-7E41-5147-A77A-D041AD25D826}" type="sibTrans" cxnId="{0F0E30C6-F678-E24B-B99E-22961EA76C82}">
      <dgm:prSet/>
      <dgm:spPr/>
      <dgm:t>
        <a:bodyPr/>
        <a:lstStyle/>
        <a:p>
          <a:endParaRPr lang="en-US"/>
        </a:p>
      </dgm:t>
    </dgm:pt>
    <dgm:pt modelId="{3831A84A-7D5D-2A49-8FF4-7B4F9404782C}">
      <dgm:prSet custT="1"/>
      <dgm:spPr/>
      <dgm:t>
        <a:bodyPr/>
        <a:lstStyle/>
        <a:p>
          <a:pPr rtl="0"/>
          <a:r>
            <a:rPr lang="en-US" sz="1200" dirty="0"/>
            <a:t>CDC resource centers</a:t>
          </a:r>
        </a:p>
      </dgm:t>
    </dgm:pt>
    <dgm:pt modelId="{C0A813FB-53B5-EB41-AD2B-F995413B5E2F}" type="parTrans" cxnId="{BF69D592-BA9F-F84D-9BEC-150CCC800332}">
      <dgm:prSet/>
      <dgm:spPr/>
      <dgm:t>
        <a:bodyPr/>
        <a:lstStyle/>
        <a:p>
          <a:endParaRPr lang="en-US"/>
        </a:p>
      </dgm:t>
    </dgm:pt>
    <dgm:pt modelId="{0190B789-CEBF-494F-8E50-2F511CB470C5}" type="sibTrans" cxnId="{BF69D592-BA9F-F84D-9BEC-150CCC800332}">
      <dgm:prSet/>
      <dgm:spPr/>
      <dgm:t>
        <a:bodyPr/>
        <a:lstStyle/>
        <a:p>
          <a:endParaRPr lang="en-US"/>
        </a:p>
      </dgm:t>
    </dgm:pt>
    <dgm:pt modelId="{38293EB9-689A-444A-AF39-E58BA9BCE621}">
      <dgm:prSet custT="1"/>
      <dgm:spPr/>
      <dgm:t>
        <a:bodyPr/>
        <a:lstStyle/>
        <a:p>
          <a:pPr rtl="0"/>
          <a:r>
            <a:rPr lang="en-US" sz="1400" dirty="0"/>
            <a:t>Closer Look at First Steps</a:t>
          </a:r>
        </a:p>
      </dgm:t>
    </dgm:pt>
    <dgm:pt modelId="{548E40EF-1545-AE47-8454-9F066A66394A}" type="parTrans" cxnId="{4D2D16DC-730A-034E-8621-95C25D9BC8DF}">
      <dgm:prSet/>
      <dgm:spPr/>
      <dgm:t>
        <a:bodyPr/>
        <a:lstStyle/>
        <a:p>
          <a:endParaRPr lang="en-US"/>
        </a:p>
      </dgm:t>
    </dgm:pt>
    <dgm:pt modelId="{54E85FBA-B37D-5B4C-8DA6-648927F616F8}" type="sibTrans" cxnId="{4D2D16DC-730A-034E-8621-95C25D9BC8DF}">
      <dgm:prSet/>
      <dgm:spPr/>
      <dgm:t>
        <a:bodyPr/>
        <a:lstStyle/>
        <a:p>
          <a:endParaRPr lang="en-US"/>
        </a:p>
      </dgm:t>
    </dgm:pt>
    <dgm:pt modelId="{460E878A-A5C7-0742-A212-2626CAAE549A}">
      <dgm:prSet custT="1"/>
      <dgm:spPr/>
      <dgm:t>
        <a:bodyPr/>
        <a:lstStyle/>
        <a:p>
          <a:pPr rtl="0"/>
          <a:r>
            <a:rPr lang="en-US" sz="1200" dirty="0"/>
            <a:t>What to review</a:t>
          </a:r>
        </a:p>
      </dgm:t>
    </dgm:pt>
    <dgm:pt modelId="{A14FCF03-52B3-6648-893F-A5ADBF50B145}" type="parTrans" cxnId="{10486F91-3976-2646-B6A1-5B777A7B5977}">
      <dgm:prSet/>
      <dgm:spPr/>
      <dgm:t>
        <a:bodyPr/>
        <a:lstStyle/>
        <a:p>
          <a:endParaRPr lang="en-US"/>
        </a:p>
      </dgm:t>
    </dgm:pt>
    <dgm:pt modelId="{0164E088-E0C1-934F-BB74-E3AFD7E7B13B}" type="sibTrans" cxnId="{10486F91-3976-2646-B6A1-5B777A7B5977}">
      <dgm:prSet/>
      <dgm:spPr/>
      <dgm:t>
        <a:bodyPr/>
        <a:lstStyle/>
        <a:p>
          <a:endParaRPr lang="en-US"/>
        </a:p>
      </dgm:t>
    </dgm:pt>
    <dgm:pt modelId="{AFCEA627-1FCC-E748-8A71-28828B2FDD68}">
      <dgm:prSet custT="1"/>
      <dgm:spPr/>
      <dgm:t>
        <a:bodyPr/>
        <a:lstStyle/>
        <a:p>
          <a:pPr rtl="0"/>
          <a:r>
            <a:rPr lang="en-US" sz="1200" dirty="0"/>
            <a:t>What to gather</a:t>
          </a:r>
        </a:p>
      </dgm:t>
    </dgm:pt>
    <dgm:pt modelId="{66B1A791-9C9D-4F40-8F99-5378D7E4BCA1}" type="parTrans" cxnId="{D3ABCE50-DB21-3943-9BE4-FBFB65F58654}">
      <dgm:prSet/>
      <dgm:spPr/>
      <dgm:t>
        <a:bodyPr/>
        <a:lstStyle/>
        <a:p>
          <a:endParaRPr lang="en-US"/>
        </a:p>
      </dgm:t>
    </dgm:pt>
    <dgm:pt modelId="{4145B899-5077-8F4B-93BD-B3063578BAD3}" type="sibTrans" cxnId="{D3ABCE50-DB21-3943-9BE4-FBFB65F58654}">
      <dgm:prSet/>
      <dgm:spPr/>
      <dgm:t>
        <a:bodyPr/>
        <a:lstStyle/>
        <a:p>
          <a:endParaRPr lang="en-US"/>
        </a:p>
      </dgm:t>
    </dgm:pt>
    <dgm:pt modelId="{571BDE0E-84E7-D94C-9A1B-A94F92B18E95}">
      <dgm:prSet custT="1"/>
      <dgm:spPr/>
      <dgm:t>
        <a:bodyPr/>
        <a:lstStyle/>
        <a:p>
          <a:pPr rtl="0"/>
          <a:r>
            <a:rPr lang="en-US" sz="1200" dirty="0"/>
            <a:t>Who to involve</a:t>
          </a:r>
        </a:p>
      </dgm:t>
    </dgm:pt>
    <dgm:pt modelId="{FAD25A56-D24C-8C45-A11F-958DC2343154}" type="parTrans" cxnId="{7F58A945-5B48-5E4F-B24F-1A7815CC7C1B}">
      <dgm:prSet/>
      <dgm:spPr/>
      <dgm:t>
        <a:bodyPr/>
        <a:lstStyle/>
        <a:p>
          <a:endParaRPr lang="en-US"/>
        </a:p>
      </dgm:t>
    </dgm:pt>
    <dgm:pt modelId="{79912BBA-9F30-A34D-B117-6791D17A5CCD}" type="sibTrans" cxnId="{7F58A945-5B48-5E4F-B24F-1A7815CC7C1B}">
      <dgm:prSet/>
      <dgm:spPr/>
      <dgm:t>
        <a:bodyPr/>
        <a:lstStyle/>
        <a:p>
          <a:endParaRPr lang="en-US"/>
        </a:p>
      </dgm:t>
    </dgm:pt>
    <dgm:pt modelId="{F4E392FB-C19A-AF44-8FB2-80353423DDDF}">
      <dgm:prSet custT="1"/>
      <dgm:spPr/>
      <dgm:t>
        <a:bodyPr/>
        <a:lstStyle/>
        <a:p>
          <a:pPr rtl="0"/>
          <a:r>
            <a:rPr lang="en-US" sz="1400" dirty="0"/>
            <a:t>What To Watch Out For</a:t>
          </a:r>
        </a:p>
      </dgm:t>
    </dgm:pt>
    <dgm:pt modelId="{4817764E-FDAC-FC4B-A466-C0C49A1578F7}" type="parTrans" cxnId="{477BE1F8-E28A-3940-B181-D8807CB77734}">
      <dgm:prSet/>
      <dgm:spPr/>
      <dgm:t>
        <a:bodyPr/>
        <a:lstStyle/>
        <a:p>
          <a:endParaRPr lang="en-US"/>
        </a:p>
      </dgm:t>
    </dgm:pt>
    <dgm:pt modelId="{A06B5DEC-71B3-4043-A750-2BF82F382415}" type="sibTrans" cxnId="{477BE1F8-E28A-3940-B181-D8807CB77734}">
      <dgm:prSet/>
      <dgm:spPr/>
      <dgm:t>
        <a:bodyPr/>
        <a:lstStyle/>
        <a:p>
          <a:endParaRPr lang="en-US"/>
        </a:p>
      </dgm:t>
    </dgm:pt>
    <dgm:pt modelId="{909FBBEF-110A-7A45-997C-5D9494568128}">
      <dgm:prSet custT="1"/>
      <dgm:spPr/>
      <dgm:t>
        <a:bodyPr/>
        <a:lstStyle/>
        <a:p>
          <a:pPr rtl="0"/>
          <a:r>
            <a:rPr lang="en-US" sz="1200" dirty="0"/>
            <a:t>Things to think about as you get ready</a:t>
          </a:r>
        </a:p>
      </dgm:t>
    </dgm:pt>
    <dgm:pt modelId="{0D02FE83-654E-924D-BBF1-0B4F04F65FDD}" type="parTrans" cxnId="{E934200B-D2CC-E04A-9DA3-A0D940668290}">
      <dgm:prSet/>
      <dgm:spPr/>
      <dgm:t>
        <a:bodyPr/>
        <a:lstStyle/>
        <a:p>
          <a:endParaRPr lang="en-US"/>
        </a:p>
      </dgm:t>
    </dgm:pt>
    <dgm:pt modelId="{9C55FA32-A682-224A-B6FB-C828EB4F59FD}" type="sibTrans" cxnId="{E934200B-D2CC-E04A-9DA3-A0D940668290}">
      <dgm:prSet/>
      <dgm:spPr/>
      <dgm:t>
        <a:bodyPr/>
        <a:lstStyle/>
        <a:p>
          <a:endParaRPr lang="en-US"/>
        </a:p>
      </dgm:t>
    </dgm:pt>
    <dgm:pt modelId="{836F094D-16BA-3040-9E42-429CBC5C9563}">
      <dgm:prSet custT="1"/>
      <dgm:spPr/>
      <dgm:t>
        <a:bodyPr/>
        <a:lstStyle/>
        <a:p>
          <a:pPr rtl="0"/>
          <a:r>
            <a:rPr lang="en-US" sz="1200" dirty="0"/>
            <a:t>Decisions you’ll need to make, things you’ll need to know</a:t>
          </a:r>
        </a:p>
      </dgm:t>
    </dgm:pt>
    <dgm:pt modelId="{78A106DD-CCFA-1B46-AE89-5E049B1695B4}" type="parTrans" cxnId="{6AAFF943-A689-004D-8FDC-883BD79A20CF}">
      <dgm:prSet/>
      <dgm:spPr/>
      <dgm:t>
        <a:bodyPr/>
        <a:lstStyle/>
        <a:p>
          <a:endParaRPr lang="en-US"/>
        </a:p>
      </dgm:t>
    </dgm:pt>
    <dgm:pt modelId="{7933CA08-20B2-5047-9396-D10AFDB671FE}" type="sibTrans" cxnId="{6AAFF943-A689-004D-8FDC-883BD79A20CF}">
      <dgm:prSet/>
      <dgm:spPr/>
      <dgm:t>
        <a:bodyPr/>
        <a:lstStyle/>
        <a:p>
          <a:endParaRPr lang="en-US"/>
        </a:p>
      </dgm:t>
    </dgm:pt>
    <dgm:pt modelId="{D13534E7-DD92-403C-9018-E11C1CF074C8}">
      <dgm:prSet custT="1"/>
      <dgm:spPr/>
      <dgm:t>
        <a:bodyPr/>
        <a:lstStyle/>
        <a:p>
          <a:pPr rtl="0"/>
          <a:r>
            <a:rPr lang="en-US" sz="1200" dirty="0"/>
            <a:t>NMI HL7 Case Notification Implementation Guidebook</a:t>
          </a:r>
        </a:p>
      </dgm:t>
    </dgm:pt>
    <dgm:pt modelId="{339DD677-A5A1-4DA7-B938-C97AF5C1C87E}" type="parTrans" cxnId="{82B6E436-89D3-4EA7-A6ED-7BF332676006}">
      <dgm:prSet/>
      <dgm:spPr/>
      <dgm:t>
        <a:bodyPr/>
        <a:lstStyle/>
        <a:p>
          <a:endParaRPr lang="en-US"/>
        </a:p>
      </dgm:t>
    </dgm:pt>
    <dgm:pt modelId="{5931C6B6-36DD-41AF-A618-3361B3A7BAF4}" type="sibTrans" cxnId="{82B6E436-89D3-4EA7-A6ED-7BF332676006}">
      <dgm:prSet/>
      <dgm:spPr/>
      <dgm:t>
        <a:bodyPr/>
        <a:lstStyle/>
        <a:p>
          <a:endParaRPr lang="en-US"/>
        </a:p>
      </dgm:t>
    </dgm:pt>
    <dgm:pt modelId="{E224E0B3-50E4-4953-8F43-3C7D41728802}">
      <dgm:prSet custT="1"/>
      <dgm:spPr/>
      <dgm:t>
        <a:bodyPr/>
        <a:lstStyle/>
        <a:p>
          <a:pPr rtl="0"/>
          <a:r>
            <a:rPr lang="en-US" sz="1200" dirty="0"/>
            <a:t>NMI Technical Assistance and Training Resource Center</a:t>
          </a:r>
        </a:p>
      </dgm:t>
    </dgm:pt>
    <dgm:pt modelId="{D4C642CB-89A6-473F-9F18-DE8BEA3A10D0}" type="parTrans" cxnId="{55C0559F-9368-477B-A3B0-6F2F475B0313}">
      <dgm:prSet/>
      <dgm:spPr/>
      <dgm:t>
        <a:bodyPr/>
        <a:lstStyle/>
        <a:p>
          <a:endParaRPr lang="en-US"/>
        </a:p>
      </dgm:t>
    </dgm:pt>
    <dgm:pt modelId="{69476AF3-5532-4A8F-BD11-F6380F0910C0}" type="sibTrans" cxnId="{55C0559F-9368-477B-A3B0-6F2F475B0313}">
      <dgm:prSet/>
      <dgm:spPr/>
      <dgm:t>
        <a:bodyPr/>
        <a:lstStyle/>
        <a:p>
          <a:endParaRPr lang="en-US"/>
        </a:p>
      </dgm:t>
    </dgm:pt>
    <dgm:pt modelId="{353CBD3B-AD9A-4BBB-BF19-8DC8EBE642D9}">
      <dgm:prSet custT="1"/>
      <dgm:spPr/>
      <dgm:t>
        <a:bodyPr/>
        <a:lstStyle/>
        <a:p>
          <a:pPr rtl="0"/>
          <a:r>
            <a:rPr lang="en-US" sz="1200" dirty="0"/>
            <a:t>NNDSS HL7 Case Notification Resource Center</a:t>
          </a:r>
        </a:p>
      </dgm:t>
    </dgm:pt>
    <dgm:pt modelId="{F81B7B53-880C-4D02-AB44-7B5CED96BF03}" type="parTrans" cxnId="{4C77441B-BC50-4869-89E5-471BC7475541}">
      <dgm:prSet/>
      <dgm:spPr/>
      <dgm:t>
        <a:bodyPr/>
        <a:lstStyle/>
        <a:p>
          <a:endParaRPr lang="en-US"/>
        </a:p>
      </dgm:t>
    </dgm:pt>
    <dgm:pt modelId="{F52CF240-7B57-4AD8-B262-83AB7B3AB76E}" type="sibTrans" cxnId="{4C77441B-BC50-4869-89E5-471BC7475541}">
      <dgm:prSet/>
      <dgm:spPr/>
      <dgm:t>
        <a:bodyPr/>
        <a:lstStyle/>
        <a:p>
          <a:endParaRPr lang="en-US"/>
        </a:p>
      </dgm:t>
    </dgm:pt>
    <dgm:pt modelId="{789F15E1-1126-BF4D-BB2E-08D15E00527D}" type="pres">
      <dgm:prSet presAssocID="{15E018D0-F994-C342-A711-A52C9B794EE3}" presName="linear" presStyleCnt="0">
        <dgm:presLayoutVars>
          <dgm:dir/>
          <dgm:animLvl val="lvl"/>
          <dgm:resizeHandles val="exact"/>
        </dgm:presLayoutVars>
      </dgm:prSet>
      <dgm:spPr/>
    </dgm:pt>
    <dgm:pt modelId="{EA58C16E-0EBB-DD49-8559-9DE48CAAF92E}" type="pres">
      <dgm:prSet presAssocID="{6DC52091-584B-E841-9A58-399E9A30251B}" presName="parentLin" presStyleCnt="0"/>
      <dgm:spPr/>
    </dgm:pt>
    <dgm:pt modelId="{C454C13B-4701-6641-B98C-1C7202663B92}" type="pres">
      <dgm:prSet presAssocID="{6DC52091-584B-E841-9A58-399E9A30251B}" presName="parentLeftMargin" presStyleLbl="node1" presStyleIdx="0" presStyleCnt="3"/>
      <dgm:spPr/>
    </dgm:pt>
    <dgm:pt modelId="{4402A6CB-C693-D545-AFAB-1834E0DBE909}" type="pres">
      <dgm:prSet presAssocID="{6DC52091-584B-E841-9A58-399E9A30251B}" presName="parentText" presStyleLbl="node1" presStyleIdx="0" presStyleCnt="3">
        <dgm:presLayoutVars>
          <dgm:chMax val="0"/>
          <dgm:bulletEnabled val="1"/>
        </dgm:presLayoutVars>
      </dgm:prSet>
      <dgm:spPr/>
    </dgm:pt>
    <dgm:pt modelId="{9D5CDF5B-A4EA-1649-B688-310273CC1EF3}" type="pres">
      <dgm:prSet presAssocID="{6DC52091-584B-E841-9A58-399E9A30251B}" presName="negativeSpace" presStyleCnt="0"/>
      <dgm:spPr/>
    </dgm:pt>
    <dgm:pt modelId="{13962DE9-0EE4-7043-9BD9-8960D7CCDFDC}" type="pres">
      <dgm:prSet presAssocID="{6DC52091-584B-E841-9A58-399E9A30251B}" presName="childText" presStyleLbl="conFgAcc1" presStyleIdx="0" presStyleCnt="3" custScaleY="83128" custLinFactY="1311" custLinFactNeighborX="-142" custLinFactNeighborY="100000">
        <dgm:presLayoutVars>
          <dgm:bulletEnabled val="1"/>
        </dgm:presLayoutVars>
      </dgm:prSet>
      <dgm:spPr/>
    </dgm:pt>
    <dgm:pt modelId="{F2C73F71-72F0-3C42-B21E-D707D8703560}" type="pres">
      <dgm:prSet presAssocID="{FE013999-7E41-5147-A77A-D041AD25D826}" presName="spaceBetweenRectangles" presStyleCnt="0"/>
      <dgm:spPr/>
    </dgm:pt>
    <dgm:pt modelId="{24547A7F-2B96-354E-A98C-3AB35617FCEE}" type="pres">
      <dgm:prSet presAssocID="{38293EB9-689A-444A-AF39-E58BA9BCE621}" presName="parentLin" presStyleCnt="0"/>
      <dgm:spPr/>
    </dgm:pt>
    <dgm:pt modelId="{229EEDE4-C6C7-0B4C-A94D-E32051A05F13}" type="pres">
      <dgm:prSet presAssocID="{38293EB9-689A-444A-AF39-E58BA9BCE621}" presName="parentLeftMargin" presStyleLbl="node1" presStyleIdx="0" presStyleCnt="3"/>
      <dgm:spPr/>
    </dgm:pt>
    <dgm:pt modelId="{8AACF9E1-265B-5A41-9407-C756441B0C91}" type="pres">
      <dgm:prSet presAssocID="{38293EB9-689A-444A-AF39-E58BA9BCE621}" presName="parentText" presStyleLbl="node1" presStyleIdx="1" presStyleCnt="3" custLinFactNeighborX="11111" custLinFactNeighborY="-4067">
        <dgm:presLayoutVars>
          <dgm:chMax val="0"/>
          <dgm:bulletEnabled val="1"/>
        </dgm:presLayoutVars>
      </dgm:prSet>
      <dgm:spPr/>
    </dgm:pt>
    <dgm:pt modelId="{9CBD4490-8C51-4C4B-A757-7E902DB071E3}" type="pres">
      <dgm:prSet presAssocID="{38293EB9-689A-444A-AF39-E58BA9BCE621}" presName="negativeSpace" presStyleCnt="0"/>
      <dgm:spPr/>
    </dgm:pt>
    <dgm:pt modelId="{F10AC607-C92E-C543-84B1-D75F72134970}" type="pres">
      <dgm:prSet presAssocID="{38293EB9-689A-444A-AF39-E58BA9BCE621}" presName="childText" presStyleLbl="conFgAcc1" presStyleIdx="1" presStyleCnt="3" custScaleY="79447" custLinFactNeighborY="66023">
        <dgm:presLayoutVars>
          <dgm:bulletEnabled val="1"/>
        </dgm:presLayoutVars>
      </dgm:prSet>
      <dgm:spPr/>
    </dgm:pt>
    <dgm:pt modelId="{E38E76D1-1EA8-5048-9818-402FDD5BFF07}" type="pres">
      <dgm:prSet presAssocID="{54E85FBA-B37D-5B4C-8DA6-648927F616F8}" presName="spaceBetweenRectangles" presStyleCnt="0"/>
      <dgm:spPr/>
    </dgm:pt>
    <dgm:pt modelId="{D09C7FD8-926C-AD41-AEAF-8343F89CA915}" type="pres">
      <dgm:prSet presAssocID="{F4E392FB-C19A-AF44-8FB2-80353423DDDF}" presName="parentLin" presStyleCnt="0"/>
      <dgm:spPr/>
    </dgm:pt>
    <dgm:pt modelId="{3ECFEADF-B762-1644-9E8A-A5B1A0A1972A}" type="pres">
      <dgm:prSet presAssocID="{F4E392FB-C19A-AF44-8FB2-80353423DDDF}" presName="parentLeftMargin" presStyleLbl="node1" presStyleIdx="1" presStyleCnt="3"/>
      <dgm:spPr/>
    </dgm:pt>
    <dgm:pt modelId="{90AFF5A7-B919-064C-8686-07265222F65F}" type="pres">
      <dgm:prSet presAssocID="{F4E392FB-C19A-AF44-8FB2-80353423DDDF}" presName="parentText" presStyleLbl="node1" presStyleIdx="2" presStyleCnt="3" custLinFactNeighborX="11111" custLinFactNeighborY="-14562">
        <dgm:presLayoutVars>
          <dgm:chMax val="0"/>
          <dgm:bulletEnabled val="1"/>
        </dgm:presLayoutVars>
      </dgm:prSet>
      <dgm:spPr/>
    </dgm:pt>
    <dgm:pt modelId="{DDD44621-FCEC-9846-B549-C9F7FE8AEEA0}" type="pres">
      <dgm:prSet presAssocID="{F4E392FB-C19A-AF44-8FB2-80353423DDDF}" presName="negativeSpace" presStyleCnt="0"/>
      <dgm:spPr/>
    </dgm:pt>
    <dgm:pt modelId="{0A34D30A-931C-1B48-A7FD-2C4FD15CEDF6}" type="pres">
      <dgm:prSet presAssocID="{F4E392FB-C19A-AF44-8FB2-80353423DDDF}" presName="childText" presStyleLbl="conFgAcc1" presStyleIdx="2" presStyleCnt="3" custLinFactNeighborX="-92" custLinFactNeighborY="71151">
        <dgm:presLayoutVars>
          <dgm:bulletEnabled val="1"/>
        </dgm:presLayoutVars>
      </dgm:prSet>
      <dgm:spPr/>
    </dgm:pt>
  </dgm:ptLst>
  <dgm:cxnLst>
    <dgm:cxn modelId="{E698A100-92D6-3142-9097-8EE7A5FD6C69}" type="presOf" srcId="{F4E392FB-C19A-AF44-8FB2-80353423DDDF}" destId="{90AFF5A7-B919-064C-8686-07265222F65F}" srcOrd="1" destOrd="0" presId="urn:microsoft.com/office/officeart/2005/8/layout/list1"/>
    <dgm:cxn modelId="{02055104-9F3B-2F41-8B26-E2ED83FEC0E8}" type="presOf" srcId="{F4E392FB-C19A-AF44-8FB2-80353423DDDF}" destId="{3ECFEADF-B762-1644-9E8A-A5B1A0A1972A}" srcOrd="0" destOrd="0" presId="urn:microsoft.com/office/officeart/2005/8/layout/list1"/>
    <dgm:cxn modelId="{E934200B-D2CC-E04A-9DA3-A0D940668290}" srcId="{F4E392FB-C19A-AF44-8FB2-80353423DDDF}" destId="{909FBBEF-110A-7A45-997C-5D9494568128}" srcOrd="0" destOrd="0" parTransId="{0D02FE83-654E-924D-BBF1-0B4F04F65FDD}" sibTransId="{9C55FA32-A682-224A-B6FB-C828EB4F59FD}"/>
    <dgm:cxn modelId="{A39A380B-1077-DA44-B377-20A2AB724294}" type="presOf" srcId="{AFCEA627-1FCC-E748-8A71-28828B2FDD68}" destId="{F10AC607-C92E-C543-84B1-D75F72134970}" srcOrd="0" destOrd="1" presId="urn:microsoft.com/office/officeart/2005/8/layout/list1"/>
    <dgm:cxn modelId="{4C77441B-BC50-4869-89E5-471BC7475541}" srcId="{3831A84A-7D5D-2A49-8FF4-7B4F9404782C}" destId="{353CBD3B-AD9A-4BBB-BF19-8DC8EBE642D9}" srcOrd="1" destOrd="0" parTransId="{F81B7B53-880C-4D02-AB44-7B5CED96BF03}" sibTransId="{F52CF240-7B57-4AD8-B262-83AB7B3AB76E}"/>
    <dgm:cxn modelId="{1137F41D-665D-444D-A452-8C41B54F83A3}" type="presOf" srcId="{E224E0B3-50E4-4953-8F43-3C7D41728802}" destId="{13962DE9-0EE4-7043-9BD9-8960D7CCDFDC}" srcOrd="0" destOrd="1" presId="urn:microsoft.com/office/officeart/2005/8/layout/list1"/>
    <dgm:cxn modelId="{1608B42D-F7E5-BF4F-BEFE-BE5AF9DAC4D6}" type="presOf" srcId="{6DC52091-584B-E841-9A58-399E9A30251B}" destId="{C454C13B-4701-6641-B98C-1C7202663B92}" srcOrd="0" destOrd="0" presId="urn:microsoft.com/office/officeart/2005/8/layout/list1"/>
    <dgm:cxn modelId="{E1C40C30-221B-774B-8B38-51F9A85A27E7}" type="presOf" srcId="{571BDE0E-84E7-D94C-9A1B-A94F92B18E95}" destId="{F10AC607-C92E-C543-84B1-D75F72134970}" srcOrd="0" destOrd="2" presId="urn:microsoft.com/office/officeart/2005/8/layout/list1"/>
    <dgm:cxn modelId="{82B6E436-89D3-4EA7-A6ED-7BF332676006}" srcId="{6DC52091-584B-E841-9A58-399E9A30251B}" destId="{D13534E7-DD92-403C-9018-E11C1CF074C8}" srcOrd="1" destOrd="0" parTransId="{339DD677-A5A1-4DA7-B938-C97AF5C1C87E}" sibTransId="{5931C6B6-36DD-41AF-A618-3361B3A7BAF4}"/>
    <dgm:cxn modelId="{6AAFF943-A689-004D-8FDC-883BD79A20CF}" srcId="{F4E392FB-C19A-AF44-8FB2-80353423DDDF}" destId="{836F094D-16BA-3040-9E42-429CBC5C9563}" srcOrd="1" destOrd="0" parTransId="{78A106DD-CCFA-1B46-AE89-5E049B1695B4}" sibTransId="{7933CA08-20B2-5047-9396-D10AFDB671FE}"/>
    <dgm:cxn modelId="{7F58A945-5B48-5E4F-B24F-1A7815CC7C1B}" srcId="{38293EB9-689A-444A-AF39-E58BA9BCE621}" destId="{571BDE0E-84E7-D94C-9A1B-A94F92B18E95}" srcOrd="2" destOrd="0" parTransId="{FAD25A56-D24C-8C45-A11F-958DC2343154}" sibTransId="{79912BBA-9F30-A34D-B117-6791D17A5CCD}"/>
    <dgm:cxn modelId="{12FDDE4C-0466-5E44-B900-F1D9215C5DBA}" type="presOf" srcId="{909FBBEF-110A-7A45-997C-5D9494568128}" destId="{0A34D30A-931C-1B48-A7FD-2C4FD15CEDF6}" srcOrd="0" destOrd="0" presId="urn:microsoft.com/office/officeart/2005/8/layout/list1"/>
    <dgm:cxn modelId="{D3ABCE50-DB21-3943-9BE4-FBFB65F58654}" srcId="{38293EB9-689A-444A-AF39-E58BA9BCE621}" destId="{AFCEA627-1FCC-E748-8A71-28828B2FDD68}" srcOrd="1" destOrd="0" parTransId="{66B1A791-9C9D-4F40-8F99-5378D7E4BCA1}" sibTransId="{4145B899-5077-8F4B-93BD-B3063578BAD3}"/>
    <dgm:cxn modelId="{35831F53-3802-4DD2-BD1F-C0D2BEB87BED}" type="presOf" srcId="{353CBD3B-AD9A-4BBB-BF19-8DC8EBE642D9}" destId="{13962DE9-0EE4-7043-9BD9-8960D7CCDFDC}" srcOrd="0" destOrd="2" presId="urn:microsoft.com/office/officeart/2005/8/layout/list1"/>
    <dgm:cxn modelId="{D955AB75-CBBF-AD4B-9C73-AD08607682AA}" type="presOf" srcId="{15E018D0-F994-C342-A711-A52C9B794EE3}" destId="{789F15E1-1126-BF4D-BB2E-08D15E00527D}" srcOrd="0" destOrd="0" presId="urn:microsoft.com/office/officeart/2005/8/layout/list1"/>
    <dgm:cxn modelId="{E2A84757-AAE6-A04B-AA11-8B5E289E9229}" type="presOf" srcId="{836F094D-16BA-3040-9E42-429CBC5C9563}" destId="{0A34D30A-931C-1B48-A7FD-2C4FD15CEDF6}" srcOrd="0" destOrd="1" presId="urn:microsoft.com/office/officeart/2005/8/layout/list1"/>
    <dgm:cxn modelId="{10486F91-3976-2646-B6A1-5B777A7B5977}" srcId="{38293EB9-689A-444A-AF39-E58BA9BCE621}" destId="{460E878A-A5C7-0742-A212-2626CAAE549A}" srcOrd="0" destOrd="0" parTransId="{A14FCF03-52B3-6648-893F-A5ADBF50B145}" sibTransId="{0164E088-E0C1-934F-BB74-E3AFD7E7B13B}"/>
    <dgm:cxn modelId="{BF69D592-BA9F-F84D-9BEC-150CCC800332}" srcId="{6DC52091-584B-E841-9A58-399E9A30251B}" destId="{3831A84A-7D5D-2A49-8FF4-7B4F9404782C}" srcOrd="0" destOrd="0" parTransId="{C0A813FB-53B5-EB41-AD2B-F995413B5E2F}" sibTransId="{0190B789-CEBF-494F-8E50-2F511CB470C5}"/>
    <dgm:cxn modelId="{55C0559F-9368-477B-A3B0-6F2F475B0313}" srcId="{3831A84A-7D5D-2A49-8FF4-7B4F9404782C}" destId="{E224E0B3-50E4-4953-8F43-3C7D41728802}" srcOrd="0" destOrd="0" parTransId="{D4C642CB-89A6-473F-9F18-DE8BEA3A10D0}" sibTransId="{69476AF3-5532-4A8F-BD11-F6380F0910C0}"/>
    <dgm:cxn modelId="{A1B63DAC-2D7D-EF4F-A903-E183E77F4FC8}" type="presOf" srcId="{38293EB9-689A-444A-AF39-E58BA9BCE621}" destId="{8AACF9E1-265B-5A41-9407-C756441B0C91}" srcOrd="1" destOrd="0" presId="urn:microsoft.com/office/officeart/2005/8/layout/list1"/>
    <dgm:cxn modelId="{61AA0FB3-536F-4671-9266-7C6A32FE9074}" type="presOf" srcId="{D13534E7-DD92-403C-9018-E11C1CF074C8}" destId="{13962DE9-0EE4-7043-9BD9-8960D7CCDFDC}" srcOrd="0" destOrd="3" presId="urn:microsoft.com/office/officeart/2005/8/layout/list1"/>
    <dgm:cxn modelId="{4F8058C0-9DB0-3144-9DEB-5059593A91C5}" type="presOf" srcId="{38293EB9-689A-444A-AF39-E58BA9BCE621}" destId="{229EEDE4-C6C7-0B4C-A94D-E32051A05F13}" srcOrd="0" destOrd="0" presId="urn:microsoft.com/office/officeart/2005/8/layout/list1"/>
    <dgm:cxn modelId="{0F0E30C6-F678-E24B-B99E-22961EA76C82}" srcId="{15E018D0-F994-C342-A711-A52C9B794EE3}" destId="{6DC52091-584B-E841-9A58-399E9A30251B}" srcOrd="0" destOrd="0" parTransId="{D71E881E-4995-4D4E-8A82-F9C43CD4002B}" sibTransId="{FE013999-7E41-5147-A77A-D041AD25D826}"/>
    <dgm:cxn modelId="{C0B2D8D8-BA61-5643-801B-5A46DB59A66B}" type="presOf" srcId="{3831A84A-7D5D-2A49-8FF4-7B4F9404782C}" destId="{13962DE9-0EE4-7043-9BD9-8960D7CCDFDC}" srcOrd="0" destOrd="0" presId="urn:microsoft.com/office/officeart/2005/8/layout/list1"/>
    <dgm:cxn modelId="{4D2D16DC-730A-034E-8621-95C25D9BC8DF}" srcId="{15E018D0-F994-C342-A711-A52C9B794EE3}" destId="{38293EB9-689A-444A-AF39-E58BA9BCE621}" srcOrd="1" destOrd="0" parTransId="{548E40EF-1545-AE47-8454-9F066A66394A}" sibTransId="{54E85FBA-B37D-5B4C-8DA6-648927F616F8}"/>
    <dgm:cxn modelId="{EA7458DC-0E15-174A-BC39-FA2BFB7E3FAB}" type="presOf" srcId="{6DC52091-584B-E841-9A58-399E9A30251B}" destId="{4402A6CB-C693-D545-AFAB-1834E0DBE909}" srcOrd="1" destOrd="0" presId="urn:microsoft.com/office/officeart/2005/8/layout/list1"/>
    <dgm:cxn modelId="{846695F7-2D7E-0F4E-B9CD-8BFCF542C054}" type="presOf" srcId="{460E878A-A5C7-0742-A212-2626CAAE549A}" destId="{F10AC607-C92E-C543-84B1-D75F72134970}" srcOrd="0" destOrd="0" presId="urn:microsoft.com/office/officeart/2005/8/layout/list1"/>
    <dgm:cxn modelId="{477BE1F8-E28A-3940-B181-D8807CB77734}" srcId="{15E018D0-F994-C342-A711-A52C9B794EE3}" destId="{F4E392FB-C19A-AF44-8FB2-80353423DDDF}" srcOrd="2" destOrd="0" parTransId="{4817764E-FDAC-FC4B-A466-C0C49A1578F7}" sibTransId="{A06B5DEC-71B3-4043-A750-2BF82F382415}"/>
    <dgm:cxn modelId="{A31CF0F1-6A9D-E64F-8E9D-09B7A263F6B7}" type="presParOf" srcId="{789F15E1-1126-BF4D-BB2E-08D15E00527D}" destId="{EA58C16E-0EBB-DD49-8559-9DE48CAAF92E}" srcOrd="0" destOrd="0" presId="urn:microsoft.com/office/officeart/2005/8/layout/list1"/>
    <dgm:cxn modelId="{C252A201-81E3-AB42-98F1-D79E39094837}" type="presParOf" srcId="{EA58C16E-0EBB-DD49-8559-9DE48CAAF92E}" destId="{C454C13B-4701-6641-B98C-1C7202663B92}" srcOrd="0" destOrd="0" presId="urn:microsoft.com/office/officeart/2005/8/layout/list1"/>
    <dgm:cxn modelId="{5F94ECE3-0321-424C-AE46-E37F4815FF3D}" type="presParOf" srcId="{EA58C16E-0EBB-DD49-8559-9DE48CAAF92E}" destId="{4402A6CB-C693-D545-AFAB-1834E0DBE909}" srcOrd="1" destOrd="0" presId="urn:microsoft.com/office/officeart/2005/8/layout/list1"/>
    <dgm:cxn modelId="{C58AB6E7-7BD9-5C4F-9037-89385D43DF8B}" type="presParOf" srcId="{789F15E1-1126-BF4D-BB2E-08D15E00527D}" destId="{9D5CDF5B-A4EA-1649-B688-310273CC1EF3}" srcOrd="1" destOrd="0" presId="urn:microsoft.com/office/officeart/2005/8/layout/list1"/>
    <dgm:cxn modelId="{2FC9A8F5-6B91-E544-A33F-2834DAE49AAB}" type="presParOf" srcId="{789F15E1-1126-BF4D-BB2E-08D15E00527D}" destId="{13962DE9-0EE4-7043-9BD9-8960D7CCDFDC}" srcOrd="2" destOrd="0" presId="urn:microsoft.com/office/officeart/2005/8/layout/list1"/>
    <dgm:cxn modelId="{646AE23F-9B71-304D-9369-0AF7554A235A}" type="presParOf" srcId="{789F15E1-1126-BF4D-BB2E-08D15E00527D}" destId="{F2C73F71-72F0-3C42-B21E-D707D8703560}" srcOrd="3" destOrd="0" presId="urn:microsoft.com/office/officeart/2005/8/layout/list1"/>
    <dgm:cxn modelId="{82CC0298-B196-7A45-985E-33E87346EFE0}" type="presParOf" srcId="{789F15E1-1126-BF4D-BB2E-08D15E00527D}" destId="{24547A7F-2B96-354E-A98C-3AB35617FCEE}" srcOrd="4" destOrd="0" presId="urn:microsoft.com/office/officeart/2005/8/layout/list1"/>
    <dgm:cxn modelId="{842E03E1-5D1B-AA4C-83E2-0CC94631FC7B}" type="presParOf" srcId="{24547A7F-2B96-354E-A98C-3AB35617FCEE}" destId="{229EEDE4-C6C7-0B4C-A94D-E32051A05F13}" srcOrd="0" destOrd="0" presId="urn:microsoft.com/office/officeart/2005/8/layout/list1"/>
    <dgm:cxn modelId="{559D6E16-1D69-DD4A-AB30-01E676CD0CDB}" type="presParOf" srcId="{24547A7F-2B96-354E-A98C-3AB35617FCEE}" destId="{8AACF9E1-265B-5A41-9407-C756441B0C91}" srcOrd="1" destOrd="0" presId="urn:microsoft.com/office/officeart/2005/8/layout/list1"/>
    <dgm:cxn modelId="{4DA493E9-7B20-DA40-8428-15E56DDD52FA}" type="presParOf" srcId="{789F15E1-1126-BF4D-BB2E-08D15E00527D}" destId="{9CBD4490-8C51-4C4B-A757-7E902DB071E3}" srcOrd="5" destOrd="0" presId="urn:microsoft.com/office/officeart/2005/8/layout/list1"/>
    <dgm:cxn modelId="{9E71BBDB-BF36-284F-97D2-4107E7034CB8}" type="presParOf" srcId="{789F15E1-1126-BF4D-BB2E-08D15E00527D}" destId="{F10AC607-C92E-C543-84B1-D75F72134970}" srcOrd="6" destOrd="0" presId="urn:microsoft.com/office/officeart/2005/8/layout/list1"/>
    <dgm:cxn modelId="{9D087AC2-470A-7349-A765-408405C3740E}" type="presParOf" srcId="{789F15E1-1126-BF4D-BB2E-08D15E00527D}" destId="{E38E76D1-1EA8-5048-9818-402FDD5BFF07}" srcOrd="7" destOrd="0" presId="urn:microsoft.com/office/officeart/2005/8/layout/list1"/>
    <dgm:cxn modelId="{46545033-F141-6145-BC6F-3924C903EFF2}" type="presParOf" srcId="{789F15E1-1126-BF4D-BB2E-08D15E00527D}" destId="{D09C7FD8-926C-AD41-AEAF-8343F89CA915}" srcOrd="8" destOrd="0" presId="urn:microsoft.com/office/officeart/2005/8/layout/list1"/>
    <dgm:cxn modelId="{1F08BE50-8F76-0C4B-B7D6-5ADF1B088954}" type="presParOf" srcId="{D09C7FD8-926C-AD41-AEAF-8343F89CA915}" destId="{3ECFEADF-B762-1644-9E8A-A5B1A0A1972A}" srcOrd="0" destOrd="0" presId="urn:microsoft.com/office/officeart/2005/8/layout/list1"/>
    <dgm:cxn modelId="{1BF5CF67-21F3-CA4E-9FEC-EFFEEC7A737D}" type="presParOf" srcId="{D09C7FD8-926C-AD41-AEAF-8343F89CA915}" destId="{90AFF5A7-B919-064C-8686-07265222F65F}" srcOrd="1" destOrd="0" presId="urn:microsoft.com/office/officeart/2005/8/layout/list1"/>
    <dgm:cxn modelId="{2D1BB45E-524E-8F4B-89D6-7BD224F19F5C}" type="presParOf" srcId="{789F15E1-1126-BF4D-BB2E-08D15E00527D}" destId="{DDD44621-FCEC-9846-B549-C9F7FE8AEEA0}" srcOrd="9" destOrd="0" presId="urn:microsoft.com/office/officeart/2005/8/layout/list1"/>
    <dgm:cxn modelId="{71BCA96F-2251-4D4A-8E0C-B38543DDC09A}" type="presParOf" srcId="{789F15E1-1126-BF4D-BB2E-08D15E00527D}" destId="{0A34D30A-931C-1B48-A7FD-2C4FD15CEDF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62DE9-0EE4-7043-9BD9-8960D7CCDFDC}">
      <dsp:nvSpPr>
        <dsp:cNvPr id="0" name=""/>
        <dsp:cNvSpPr/>
      </dsp:nvSpPr>
      <dsp:spPr>
        <a:xfrm>
          <a:off x="0" y="546576"/>
          <a:ext cx="8229600" cy="109978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70764" rIns="638708"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t>CDC resource centers</a:t>
          </a:r>
        </a:p>
        <a:p>
          <a:pPr marL="228600" lvl="2" indent="-114300" algn="l" defTabSz="533400" rtl="0">
            <a:lnSpc>
              <a:spcPct val="90000"/>
            </a:lnSpc>
            <a:spcBef>
              <a:spcPct val="0"/>
            </a:spcBef>
            <a:spcAft>
              <a:spcPct val="15000"/>
            </a:spcAft>
            <a:buChar char="•"/>
          </a:pPr>
          <a:r>
            <a:rPr lang="en-US" sz="1200" kern="1200" dirty="0"/>
            <a:t>NMI Technical Assistance and Training Resource Center</a:t>
          </a:r>
        </a:p>
        <a:p>
          <a:pPr marL="228600" lvl="2" indent="-114300" algn="l" defTabSz="533400" rtl="0">
            <a:lnSpc>
              <a:spcPct val="90000"/>
            </a:lnSpc>
            <a:spcBef>
              <a:spcPct val="0"/>
            </a:spcBef>
            <a:spcAft>
              <a:spcPct val="15000"/>
            </a:spcAft>
            <a:buChar char="•"/>
          </a:pPr>
          <a:r>
            <a:rPr lang="en-US" sz="1200" kern="1200" dirty="0"/>
            <a:t>NNDSS HL7 Case Notification Resource Center</a:t>
          </a:r>
        </a:p>
        <a:p>
          <a:pPr marL="114300" lvl="1" indent="-114300" algn="l" defTabSz="533400" rtl="0">
            <a:lnSpc>
              <a:spcPct val="90000"/>
            </a:lnSpc>
            <a:spcBef>
              <a:spcPct val="0"/>
            </a:spcBef>
            <a:spcAft>
              <a:spcPct val="15000"/>
            </a:spcAft>
            <a:buChar char="•"/>
          </a:pPr>
          <a:r>
            <a:rPr lang="en-US" sz="1200" kern="1200" dirty="0"/>
            <a:t>NMI HL7 Case Notification Implementation Guidebook</a:t>
          </a:r>
        </a:p>
      </dsp:txBody>
      <dsp:txXfrm>
        <a:off x="0" y="546576"/>
        <a:ext cx="8229600" cy="1099783"/>
      </dsp:txXfrm>
    </dsp:sp>
    <dsp:sp modelId="{4402A6CB-C693-D545-AFAB-1834E0DBE909}">
      <dsp:nvSpPr>
        <dsp:cNvPr id="0" name=""/>
        <dsp:cNvSpPr/>
      </dsp:nvSpPr>
      <dsp:spPr>
        <a:xfrm>
          <a:off x="411480" y="45391"/>
          <a:ext cx="5760720" cy="70848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rtl="0">
            <a:lnSpc>
              <a:spcPct val="90000"/>
            </a:lnSpc>
            <a:spcBef>
              <a:spcPct val="0"/>
            </a:spcBef>
            <a:spcAft>
              <a:spcPct val="35000"/>
            </a:spcAft>
            <a:buNone/>
          </a:pPr>
          <a:r>
            <a:rPr lang="en-US" sz="1400" kern="1200" dirty="0"/>
            <a:t>Walk Through Tools and Resources</a:t>
          </a:r>
        </a:p>
      </dsp:txBody>
      <dsp:txXfrm>
        <a:off x="446065" y="79976"/>
        <a:ext cx="5691550" cy="639310"/>
      </dsp:txXfrm>
    </dsp:sp>
    <dsp:sp modelId="{F10AC607-C92E-C543-84B1-D75F72134970}">
      <dsp:nvSpPr>
        <dsp:cNvPr id="0" name=""/>
        <dsp:cNvSpPr/>
      </dsp:nvSpPr>
      <dsp:spPr>
        <a:xfrm>
          <a:off x="0" y="2068820"/>
          <a:ext cx="8229600" cy="88591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70764" rIns="638708"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t>What to review</a:t>
          </a:r>
        </a:p>
        <a:p>
          <a:pPr marL="114300" lvl="1" indent="-114300" algn="l" defTabSz="533400" rtl="0">
            <a:lnSpc>
              <a:spcPct val="90000"/>
            </a:lnSpc>
            <a:spcBef>
              <a:spcPct val="0"/>
            </a:spcBef>
            <a:spcAft>
              <a:spcPct val="15000"/>
            </a:spcAft>
            <a:buChar char="•"/>
          </a:pPr>
          <a:r>
            <a:rPr lang="en-US" sz="1200" kern="1200" dirty="0"/>
            <a:t>What to gather</a:t>
          </a:r>
        </a:p>
        <a:p>
          <a:pPr marL="114300" lvl="1" indent="-114300" algn="l" defTabSz="533400" rtl="0">
            <a:lnSpc>
              <a:spcPct val="90000"/>
            </a:lnSpc>
            <a:spcBef>
              <a:spcPct val="0"/>
            </a:spcBef>
            <a:spcAft>
              <a:spcPct val="15000"/>
            </a:spcAft>
            <a:buChar char="•"/>
          </a:pPr>
          <a:r>
            <a:rPr lang="en-US" sz="1200" kern="1200" dirty="0"/>
            <a:t>Who to involve</a:t>
          </a:r>
        </a:p>
      </dsp:txBody>
      <dsp:txXfrm>
        <a:off x="0" y="2068820"/>
        <a:ext cx="8229600" cy="885913"/>
      </dsp:txXfrm>
    </dsp:sp>
    <dsp:sp modelId="{8AACF9E1-265B-5A41-9407-C756441B0C91}">
      <dsp:nvSpPr>
        <dsp:cNvPr id="0" name=""/>
        <dsp:cNvSpPr/>
      </dsp:nvSpPr>
      <dsp:spPr>
        <a:xfrm>
          <a:off x="457199" y="1600201"/>
          <a:ext cx="5760720" cy="70848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rtl="0">
            <a:lnSpc>
              <a:spcPct val="90000"/>
            </a:lnSpc>
            <a:spcBef>
              <a:spcPct val="0"/>
            </a:spcBef>
            <a:spcAft>
              <a:spcPct val="35000"/>
            </a:spcAft>
            <a:buNone/>
          </a:pPr>
          <a:r>
            <a:rPr lang="en-US" sz="1400" kern="1200" dirty="0"/>
            <a:t>Closer Look at First Steps</a:t>
          </a:r>
        </a:p>
      </dsp:txBody>
      <dsp:txXfrm>
        <a:off x="491784" y="1634786"/>
        <a:ext cx="5691550" cy="639310"/>
      </dsp:txXfrm>
    </dsp:sp>
    <dsp:sp modelId="{0A34D30A-931C-1B48-A7FD-2C4FD15CEDF6}">
      <dsp:nvSpPr>
        <dsp:cNvPr id="0" name=""/>
        <dsp:cNvSpPr/>
      </dsp:nvSpPr>
      <dsp:spPr>
        <a:xfrm>
          <a:off x="0" y="3398400"/>
          <a:ext cx="8229600" cy="945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70764" rIns="638708"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t>Things to think about as you get ready</a:t>
          </a:r>
        </a:p>
        <a:p>
          <a:pPr marL="114300" lvl="1" indent="-114300" algn="l" defTabSz="533400" rtl="0">
            <a:lnSpc>
              <a:spcPct val="90000"/>
            </a:lnSpc>
            <a:spcBef>
              <a:spcPct val="0"/>
            </a:spcBef>
            <a:spcAft>
              <a:spcPct val="15000"/>
            </a:spcAft>
            <a:buChar char="•"/>
          </a:pPr>
          <a:r>
            <a:rPr lang="en-US" sz="1200" kern="1200" dirty="0"/>
            <a:t>Decisions you’ll need to make, things you’ll need to know</a:t>
          </a:r>
        </a:p>
      </dsp:txBody>
      <dsp:txXfrm>
        <a:off x="0" y="3398400"/>
        <a:ext cx="8229600" cy="945000"/>
      </dsp:txXfrm>
    </dsp:sp>
    <dsp:sp modelId="{90AFF5A7-B919-064C-8686-07265222F65F}">
      <dsp:nvSpPr>
        <dsp:cNvPr id="0" name=""/>
        <dsp:cNvSpPr/>
      </dsp:nvSpPr>
      <dsp:spPr>
        <a:xfrm>
          <a:off x="457199" y="2895599"/>
          <a:ext cx="5760720" cy="70848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rtl="0">
            <a:lnSpc>
              <a:spcPct val="90000"/>
            </a:lnSpc>
            <a:spcBef>
              <a:spcPct val="0"/>
            </a:spcBef>
            <a:spcAft>
              <a:spcPct val="35000"/>
            </a:spcAft>
            <a:buNone/>
          </a:pPr>
          <a:r>
            <a:rPr lang="en-US" sz="1400" kern="1200" dirty="0"/>
            <a:t>What To Watch Out For</a:t>
          </a:r>
        </a:p>
      </dsp:txBody>
      <dsp:txXfrm>
        <a:off x="491784" y="2930184"/>
        <a:ext cx="569155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1440" tIns="45720" rIns="91440" bIns="45720" rtlCol="0"/>
          <a:lstStyle>
            <a:lvl1pPr algn="r">
              <a:defRPr sz="1200"/>
            </a:lvl1pPr>
          </a:lstStyle>
          <a:p>
            <a:fld id="{7FBE576A-F7D4-4B29-896E-B1B44478D8C8}" type="datetimeFigureOut">
              <a:rPr lang="en-US" smtClean="0"/>
              <a:t>4/26/2021</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40" tIns="45720" rIns="91440" bIns="45720" rtlCol="0" anchor="b"/>
          <a:lstStyle>
            <a:lvl1pPr algn="r">
              <a:defRPr sz="1200"/>
            </a:lvl1pPr>
          </a:lstStyle>
          <a:p>
            <a:fld id="{C68F926B-BE7F-42A3-B1CF-C7506CF039CD}" type="slidenum">
              <a:rPr lang="en-US" smtClean="0"/>
              <a:t>‹#›</a:t>
            </a:fld>
            <a:endParaRPr lang="en-US" dirty="0"/>
          </a:p>
        </p:txBody>
      </p:sp>
    </p:spTree>
    <p:extLst>
      <p:ext uri="{BB962C8B-B14F-4D97-AF65-F5344CB8AC3E}">
        <p14:creationId xmlns:p14="http://schemas.microsoft.com/office/powerpoint/2010/main" val="203259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a:defRPr sz="1200"/>
            </a:lvl1pPr>
          </a:lstStyle>
          <a:p>
            <a:fld id="{E11D7777-73A5-48F9-AE22-66ABE429695F}" type="datetimeFigureOut">
              <a:rPr lang="en-US" smtClean="0"/>
              <a:t>4/26/2021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40" tIns="45720" rIns="91440" bIns="45720" rtlCol="0" anchor="b"/>
          <a:lstStyle>
            <a:lvl1pPr algn="r">
              <a:defRPr sz="1200"/>
            </a:lvl1pPr>
          </a:lstStyle>
          <a:p>
            <a:fld id="{6EF5D2DD-098B-4B74-BABB-171488B36A42}" type="slidenum">
              <a:rPr lang="en-US" smtClean="0"/>
              <a:t>‹#›</a:t>
            </a:fld>
            <a:endParaRPr lang="en-US" dirty="0"/>
          </a:p>
        </p:txBody>
      </p:sp>
    </p:spTree>
    <p:extLst>
      <p:ext uri="{BB962C8B-B14F-4D97-AF65-F5344CB8AC3E}">
        <p14:creationId xmlns:p14="http://schemas.microsoft.com/office/powerpoint/2010/main" val="305372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solidFill>
                  <a:prstClr val="black"/>
                </a:solidFill>
                <a:latin typeface="Calibri" panose="020F0502020204030204" pitchFamily="34" charset="0"/>
              </a:rPr>
              <a:pPr fontAlgn="base">
                <a:spcBef>
                  <a:spcPct val="0"/>
                </a:spcBef>
                <a:spcAft>
                  <a:spcPct val="0"/>
                </a:spcAft>
              </a:pPr>
              <a:t>1</a:t>
            </a:fld>
            <a:endParaRPr lang="en-US" altLang="en-US" dirty="0">
              <a:solidFill>
                <a:prstClr val="black"/>
              </a:solidFill>
              <a:latin typeface="Calibri" panose="020F0502020204030204" pitchFamily="34" charset="0"/>
            </a:endParaRPr>
          </a:p>
        </p:txBody>
      </p:sp>
      <p:sp>
        <p:nvSpPr>
          <p:cNvPr id="2" name="Footer Placeholder 1"/>
          <p:cNvSpPr>
            <a:spLocks noGrp="1"/>
          </p:cNvSpPr>
          <p:nvPr>
            <p:ph type="ftr"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943218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395187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83130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81608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25989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195676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67617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31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003530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270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84564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3812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9</a:t>
            </a:fld>
            <a:endParaRPr lang="en-US" dirty="0"/>
          </a:p>
        </p:txBody>
      </p:sp>
    </p:spTree>
    <p:extLst>
      <p:ext uri="{BB962C8B-B14F-4D97-AF65-F5344CB8AC3E}">
        <p14:creationId xmlns:p14="http://schemas.microsoft.com/office/powerpoint/2010/main" val="261710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12</a:t>
            </a:fld>
            <a:endParaRPr lang="en-US" dirty="0"/>
          </a:p>
        </p:txBody>
      </p:sp>
    </p:spTree>
    <p:extLst>
      <p:ext uri="{BB962C8B-B14F-4D97-AF65-F5344CB8AC3E}">
        <p14:creationId xmlns:p14="http://schemas.microsoft.com/office/powerpoint/2010/main" val="386068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14</a:t>
            </a:fld>
            <a:endParaRPr lang="en-US" dirty="0"/>
          </a:p>
        </p:txBody>
      </p:sp>
    </p:spTree>
    <p:extLst>
      <p:ext uri="{BB962C8B-B14F-4D97-AF65-F5344CB8AC3E}">
        <p14:creationId xmlns:p14="http://schemas.microsoft.com/office/powerpoint/2010/main" val="396800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6EF5D2DD-098B-4B74-BABB-171488B36A42}" type="slidenum">
              <a:rPr lang="en-US" smtClean="0"/>
              <a:t>16</a:t>
            </a:fld>
            <a:endParaRPr lang="en-US" dirty="0"/>
          </a:p>
        </p:txBody>
      </p:sp>
    </p:spTree>
    <p:extLst>
      <p:ext uri="{BB962C8B-B14F-4D97-AF65-F5344CB8AC3E}">
        <p14:creationId xmlns:p14="http://schemas.microsoft.com/office/powerpoint/2010/main" val="206474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18</a:t>
            </a:fld>
            <a:endParaRPr lang="en-US" dirty="0"/>
          </a:p>
        </p:txBody>
      </p:sp>
    </p:spTree>
    <p:extLst>
      <p:ext uri="{BB962C8B-B14F-4D97-AF65-F5344CB8AC3E}">
        <p14:creationId xmlns:p14="http://schemas.microsoft.com/office/powerpoint/2010/main" val="350438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20</a:t>
            </a:fld>
            <a:endParaRPr lang="en-US" dirty="0"/>
          </a:p>
        </p:txBody>
      </p:sp>
    </p:spTree>
    <p:extLst>
      <p:ext uri="{BB962C8B-B14F-4D97-AF65-F5344CB8AC3E}">
        <p14:creationId xmlns:p14="http://schemas.microsoft.com/office/powerpoint/2010/main" val="228850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84286"/>
            <a:ext cx="7772400" cy="688975"/>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457200" y="2890391"/>
            <a:ext cx="64008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64783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457200" y="1371600"/>
            <a:ext cx="82296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359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8229600" cy="762000"/>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457200" y="1678698"/>
            <a:ext cx="8229600" cy="2283702"/>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457200" y="990600"/>
            <a:ext cx="8077200" cy="53339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180460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81236"/>
            <a:ext cx="77724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457200" y="3546902"/>
            <a:ext cx="7065818"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788470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209E44-C6BC-4F75-A957-C02067578B29}" type="datetimeFigureOut">
              <a:rPr lang="en-US" smtClean="0"/>
              <a:t>4/26/2021</a:t>
            </a:fld>
            <a:endParaRPr lang="en-US" dirty="0"/>
          </a:p>
        </p:txBody>
      </p:sp>
      <p:sp>
        <p:nvSpPr>
          <p:cNvPr id="6" name="Footer Placeholder 5"/>
          <p:cNvSpPr>
            <a:spLocks noGrp="1"/>
          </p:cNvSpPr>
          <p:nvPr>
            <p:ph type="ftr" sz="quarter" idx="11"/>
          </p:nvPr>
        </p:nvSpPr>
        <p:spPr>
          <a:xfrm>
            <a:off x="1676400" y="6264275"/>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44E559-FB9F-45B3-9F57-C4734B5E7B09}" type="slidenum">
              <a:rPr lang="en-US" smtClean="0"/>
              <a:t>‹#›</a:t>
            </a:fld>
            <a:endParaRPr lang="en-US" dirty="0"/>
          </a:p>
        </p:txBody>
      </p:sp>
    </p:spTree>
    <p:extLst>
      <p:ext uri="{BB962C8B-B14F-4D97-AF65-F5344CB8AC3E}">
        <p14:creationId xmlns:p14="http://schemas.microsoft.com/office/powerpoint/2010/main" val="252113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01461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990600" y="2362200"/>
            <a:ext cx="71628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71523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Breaker">
    <p:bg>
      <p:bgPr>
        <a:solidFill>
          <a:srgbClr val="00A0A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990600" y="1114485"/>
            <a:ext cx="7315200" cy="4524315"/>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wonderful quote to illustrate my point, or a profound statement that should be highlighted. It also serves to break up the monotony of the usual slide progression. Be creative, but don’t clutter the page with too many words and keep roomy margins.</a:t>
            </a:r>
          </a:p>
        </p:txBody>
      </p:sp>
    </p:spTree>
    <p:extLst>
      <p:ext uri="{BB962C8B-B14F-4D97-AF65-F5344CB8AC3E}">
        <p14:creationId xmlns:p14="http://schemas.microsoft.com/office/powerpoint/2010/main" val="4142870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9144000" cy="1219200"/>
          </a:xfrm>
          <a:prstGeom prst="rect">
            <a:avLst/>
          </a:prstGeom>
        </p:spPr>
      </p:pic>
      <p:sp>
        <p:nvSpPr>
          <p:cNvPr id="7" name="Title 1"/>
          <p:cNvSpPr>
            <a:spLocks noGrp="1"/>
          </p:cNvSpPr>
          <p:nvPr>
            <p:ph type="title"/>
          </p:nvPr>
        </p:nvSpPr>
        <p:spPr>
          <a:xfrm>
            <a:off x="457200" y="1386071"/>
            <a:ext cx="82296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224572"/>
            <a:ext cx="6903076"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131432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9144000" cy="166388"/>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92" indent="-342892">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8171556" y="6321704"/>
            <a:ext cx="865848"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183828820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9144000" cy="1219200"/>
          </a:xfrm>
          <a:prstGeom prst="rect">
            <a:avLst/>
          </a:prstGeom>
        </p:spPr>
      </p:pic>
      <p:sp>
        <p:nvSpPr>
          <p:cNvPr id="7" name="Title 1"/>
          <p:cNvSpPr>
            <a:spLocks noGrp="1"/>
          </p:cNvSpPr>
          <p:nvPr>
            <p:ph type="title"/>
          </p:nvPr>
        </p:nvSpPr>
        <p:spPr>
          <a:xfrm>
            <a:off x="457200" y="1386071"/>
            <a:ext cx="82296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224572"/>
            <a:ext cx="6903076"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2785023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457200" y="1371600"/>
            <a:ext cx="8229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6387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9144000" cy="166388"/>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92" indent="-342892">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8171556" y="6321704"/>
            <a:ext cx="865848"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374869842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9144000" cy="166388"/>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92" indent="-342892">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8171556" y="6321705"/>
            <a:ext cx="865848" cy="369332"/>
          </a:xfrm>
          <a:prstGeom prst="rect">
            <a:avLst/>
          </a:prstGeom>
          <a:noFill/>
        </p:spPr>
        <p:txBody>
          <a:bodyPr wrap="square" rtlCol="0">
            <a:spAutoFit/>
          </a:bodyPr>
          <a:lstStyle/>
          <a:p>
            <a:pPr algn="r"/>
            <a:fld id="{546F342E-8484-4702-8326-3C4F0D187E4A}" type="slidenum">
              <a:rPr lang="en-US" sz="1800" smtClean="0">
                <a:solidFill>
                  <a:srgbClr val="0F56DC"/>
                </a:solidFill>
              </a:rPr>
              <a:pPr algn="r"/>
              <a:t>‹#›</a:t>
            </a:fld>
            <a:endParaRPr lang="en-US" sz="1800" dirty="0">
              <a:solidFill>
                <a:srgbClr val="0F56DC"/>
              </a:solidFill>
            </a:endParaRPr>
          </a:p>
        </p:txBody>
      </p:sp>
    </p:spTree>
    <p:extLst>
      <p:ext uri="{BB962C8B-B14F-4D97-AF65-F5344CB8AC3E}">
        <p14:creationId xmlns:p14="http://schemas.microsoft.com/office/powerpoint/2010/main" val="41993102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9148928" cy="1178193"/>
          </a:xfrm>
          <a:prstGeom prst="rect">
            <a:avLst/>
          </a:prstGeom>
        </p:spPr>
      </p:pic>
      <p:sp>
        <p:nvSpPr>
          <p:cNvPr id="3" name="TextBox 2"/>
          <p:cNvSpPr txBox="1"/>
          <p:nvPr userDrawn="1"/>
        </p:nvSpPr>
        <p:spPr>
          <a:xfrm>
            <a:off x="263786" y="3662434"/>
            <a:ext cx="6639341" cy="1384995"/>
          </a:xfrm>
          <a:prstGeom prst="rect">
            <a:avLst/>
          </a:prstGeom>
          <a:noFill/>
        </p:spPr>
        <p:txBody>
          <a:bodyPr wrap="square" rtlCol="0">
            <a:spAutoFit/>
          </a:bodyPr>
          <a:lstStyle/>
          <a:p>
            <a:pPr defTabSz="685783"/>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354073" y="6365557"/>
            <a:ext cx="865848" cy="300082"/>
          </a:xfrm>
          <a:prstGeom prst="rect">
            <a:avLst/>
          </a:prstGeom>
          <a:noFill/>
        </p:spPr>
        <p:txBody>
          <a:bodyPr wrap="square" rtlCol="0">
            <a:spAutoFit/>
          </a:bodyPr>
          <a:lstStyle/>
          <a:p>
            <a:pPr algn="r" defTabSz="685783"/>
            <a:fld id="{546F342E-8484-4702-8326-3C4F0D187E4A}" type="slidenum">
              <a:rPr lang="en-US" sz="1350">
                <a:solidFill>
                  <a:srgbClr val="FFFFFF"/>
                </a:solidFill>
              </a:rPr>
              <a:pPr algn="r" defTabSz="685783"/>
              <a:t>‹#›</a:t>
            </a:fld>
            <a:endParaRPr lang="en-US" sz="1350" dirty="0">
              <a:solidFill>
                <a:srgbClr val="FFFFFF"/>
              </a:solidFill>
            </a:endParaRPr>
          </a:p>
        </p:txBody>
      </p:sp>
    </p:spTree>
    <p:extLst>
      <p:ext uri="{BB962C8B-B14F-4D97-AF65-F5344CB8AC3E}">
        <p14:creationId xmlns:p14="http://schemas.microsoft.com/office/powerpoint/2010/main" val="4104121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8229600" cy="762000"/>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457200" y="1678698"/>
            <a:ext cx="82296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457200" y="990600"/>
            <a:ext cx="8077200" cy="53339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215258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81236"/>
            <a:ext cx="77724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457200" y="3546902"/>
            <a:ext cx="7065818"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401871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209E44-C6BC-4F75-A957-C02067578B29}" type="datetimeFigureOut">
              <a:rPr lang="en-US" smtClean="0"/>
              <a:t>4/26/2021</a:t>
            </a:fld>
            <a:endParaRPr lang="en-US" dirty="0"/>
          </a:p>
        </p:txBody>
      </p:sp>
      <p:sp>
        <p:nvSpPr>
          <p:cNvPr id="6" name="Footer Placeholder 5"/>
          <p:cNvSpPr>
            <a:spLocks noGrp="1"/>
          </p:cNvSpPr>
          <p:nvPr>
            <p:ph type="ftr" sz="quarter" idx="11"/>
          </p:nvPr>
        </p:nvSpPr>
        <p:spPr>
          <a:xfrm>
            <a:off x="1676400" y="6264275"/>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44E559-FB9F-45B3-9F57-C4734B5E7B09}" type="slidenum">
              <a:rPr lang="en-US" smtClean="0"/>
              <a:t>‹#›</a:t>
            </a:fld>
            <a:endParaRPr lang="en-US" dirty="0"/>
          </a:p>
        </p:txBody>
      </p:sp>
    </p:spTree>
    <p:extLst>
      <p:ext uri="{BB962C8B-B14F-4D97-AF65-F5344CB8AC3E}">
        <p14:creationId xmlns:p14="http://schemas.microsoft.com/office/powerpoint/2010/main" val="73249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1589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990600" y="2362200"/>
            <a:ext cx="71628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388683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Breaker">
    <p:bg>
      <p:bgPr>
        <a:solidFill>
          <a:srgbClr val="00A0A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990600" y="1114485"/>
            <a:ext cx="7315200" cy="4524315"/>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211854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7062216" y="1575912"/>
            <a:ext cx="2081784"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2793886"/>
            <a:ext cx="7772400" cy="688975"/>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457200" y="3499991"/>
            <a:ext cx="64008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Rectangle 3"/>
          <p:cNvSpPr/>
          <p:nvPr userDrawn="1"/>
        </p:nvSpPr>
        <p:spPr>
          <a:xfrm>
            <a:off x="0" y="1575912"/>
            <a:ext cx="7086600" cy="36576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304800" y="1561398"/>
            <a:ext cx="3020737" cy="369332"/>
          </a:xfrm>
          <a:prstGeom prst="rect">
            <a:avLst/>
          </a:prstGeom>
          <a:noFill/>
        </p:spPr>
        <p:txBody>
          <a:bodyPr wrap="square" rtlCol="0">
            <a:spAutoFit/>
          </a:bodyPr>
          <a:lstStyle/>
          <a:p>
            <a:r>
              <a:rPr lang="en-US" sz="1800" dirty="0">
                <a:solidFill>
                  <a:schemeClr val="bg1"/>
                </a:solidFill>
                <a:latin typeface="Franklin Gothic Medium" panose="020B0603020102020204" pitchFamily="34" charset="0"/>
              </a:rPr>
              <a:t>Analysis.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Answers.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Action.</a:t>
            </a:r>
          </a:p>
        </p:txBody>
      </p:sp>
      <p:sp>
        <p:nvSpPr>
          <p:cNvPr id="8" name="TextBox 7"/>
          <p:cNvSpPr txBox="1"/>
          <p:nvPr userDrawn="1"/>
        </p:nvSpPr>
        <p:spPr>
          <a:xfrm>
            <a:off x="7525657" y="1590426"/>
            <a:ext cx="1300356" cy="323165"/>
          </a:xfrm>
          <a:prstGeom prst="rect">
            <a:avLst/>
          </a:prstGeom>
          <a:noFill/>
        </p:spPr>
        <p:txBody>
          <a:bodyPr wrap="none" rtlCol="0">
            <a:spAutoFit/>
          </a:bodyPr>
          <a:lstStyle/>
          <a:p>
            <a:r>
              <a:rPr lang="en-US" sz="1500" dirty="0">
                <a:solidFill>
                  <a:schemeClr val="bg1"/>
                </a:solidFill>
                <a:latin typeface="Franklin Gothic Medium" panose="020B0603020102020204" pitchFamily="34"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943" y="457200"/>
            <a:ext cx="2156603"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hevron 2"/>
          <p:cNvSpPr/>
          <p:nvPr userDrawn="1"/>
        </p:nvSpPr>
        <p:spPr>
          <a:xfrm>
            <a:off x="6781800" y="1447800"/>
            <a:ext cx="560832" cy="7224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4894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661720"/>
          </a:xfrm>
          <a:prstGeom prst="rect">
            <a:avLst/>
          </a:prstGeom>
        </p:spPr>
        <p:txBody>
          <a:bodyPr vert="horz" lIns="0" tIns="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57200" y="1219200"/>
            <a:ext cx="82296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457200" y="5867400"/>
            <a:ext cx="1143000" cy="9906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Admin\Logos\APHL Logos\For Electronic\Trademarked Logos (for electronic)\logo_APHL_acro_largeTM_whit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19800"/>
            <a:ext cx="894443" cy="6038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676400" y="6393543"/>
            <a:ext cx="2449581" cy="338554"/>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 Answers. Action.</a:t>
            </a:r>
          </a:p>
        </p:txBody>
      </p:sp>
      <p:sp>
        <p:nvSpPr>
          <p:cNvPr id="9" name="TextBox 8"/>
          <p:cNvSpPr txBox="1"/>
          <p:nvPr/>
        </p:nvSpPr>
        <p:spPr>
          <a:xfrm>
            <a:off x="7391400" y="6393543"/>
            <a:ext cx="1370568" cy="338554"/>
          </a:xfrm>
          <a:prstGeom prst="rect">
            <a:avLst/>
          </a:prstGeom>
          <a:noFill/>
        </p:spPr>
        <p:txBody>
          <a:bodyPr wrap="none" rtlCol="0">
            <a:spAutoFit/>
          </a:bodyPr>
          <a:lstStyle/>
          <a:p>
            <a:r>
              <a:rPr lang="en-US" sz="1600" dirty="0">
                <a:solidFill>
                  <a:schemeClr val="tx2"/>
                </a:solidFill>
                <a:latin typeface="Franklin Gothic Medium" panose="020B0603020102020204" pitchFamily="34" charset="0"/>
              </a:rPr>
              <a:t>www.aphl.org</a:t>
            </a:r>
          </a:p>
        </p:txBody>
      </p:sp>
    </p:spTree>
    <p:extLst>
      <p:ext uri="{BB962C8B-B14F-4D97-AF65-F5344CB8AC3E}">
        <p14:creationId xmlns:p14="http://schemas.microsoft.com/office/powerpoint/2010/main" val="27630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5" r:id="rId7"/>
    <p:sldLayoutId id="2147483654" r:id="rId8"/>
    <p:sldLayoutId id="2147483658" r:id="rId9"/>
  </p:sldLayoutIdLst>
  <p:txStyles>
    <p:titleStyle>
      <a:lvl1pPr algn="l" defTabSz="914400" rtl="0" eaLnBrk="1" latinLnBrk="0" hangingPunct="1">
        <a:spcBef>
          <a:spcPct val="0"/>
        </a:spcBef>
        <a:buNone/>
        <a:defRPr sz="4000" kern="1200">
          <a:solidFill>
            <a:schemeClr val="tx2"/>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456535"/>
          </a:xfrm>
          <a:prstGeom prst="rect">
            <a:avLst/>
          </a:prstGeom>
        </p:spPr>
        <p:txBody>
          <a:bodyPr vert="horz" lIns="0" tIns="0" rIns="0" bIns="45720" rtlCol="0" anchor="t" anchorCtr="0">
            <a:spAutoFit/>
          </a:bodyPr>
          <a:lstStyle/>
          <a:p>
            <a:r>
              <a:rPr lang="en-US" dirty="0"/>
              <a:t>2nd option</a:t>
            </a:r>
          </a:p>
        </p:txBody>
      </p:sp>
      <p:sp>
        <p:nvSpPr>
          <p:cNvPr id="3" name="Text Placeholder 2"/>
          <p:cNvSpPr>
            <a:spLocks noGrp="1"/>
          </p:cNvSpPr>
          <p:nvPr>
            <p:ph type="body" idx="1"/>
          </p:nvPr>
        </p:nvSpPr>
        <p:spPr>
          <a:xfrm>
            <a:off x="457200" y="1219200"/>
            <a:ext cx="8229600" cy="2554545"/>
          </a:xfrm>
          <a:prstGeom prst="rect">
            <a:avLst/>
          </a:prstGeom>
        </p:spPr>
        <p:txBody>
          <a:bodyPr vert="horz" lIns="91440" tIns="45720" rIns="91440" bIns="45720" rtlCol="0">
            <a:spAutoFit/>
          </a:bodyPr>
          <a:lstStyle/>
          <a:p>
            <a:pPr lvl="0"/>
            <a:r>
              <a:rPr lang="en-US" dirty="0"/>
              <a:t>This layout is a second option for placement of the logo block. However, choose either this or the preferred first option for your whole slide deck; do jump back and forth between options in the same deck.</a:t>
            </a:r>
          </a:p>
        </p:txBody>
      </p:sp>
      <p:sp>
        <p:nvSpPr>
          <p:cNvPr id="7" name="Rectangle 6"/>
          <p:cNvSpPr/>
          <p:nvPr/>
        </p:nvSpPr>
        <p:spPr>
          <a:xfrm>
            <a:off x="7541322" y="5467484"/>
            <a:ext cx="1143000" cy="835345"/>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Admin\Logos\APHL Logos\For Electronic\Trademarked Logos (for electronic)\logo_APHL_acro_largeTM_whit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5601" y="5543685"/>
            <a:ext cx="894443" cy="6038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575512" y="4615542"/>
            <a:ext cx="973023" cy="830997"/>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a:t>
            </a:r>
          </a:p>
          <a:p>
            <a:r>
              <a:rPr lang="en-US" sz="1600" dirty="0">
                <a:solidFill>
                  <a:srgbClr val="00A0AF"/>
                </a:solidFill>
                <a:latin typeface="Franklin Gothic Medium" panose="020B0603020102020204" pitchFamily="34" charset="0"/>
              </a:rPr>
              <a:t>Answers.</a:t>
            </a:r>
          </a:p>
          <a:p>
            <a:r>
              <a:rPr lang="en-US" sz="1600" dirty="0">
                <a:solidFill>
                  <a:srgbClr val="00A0AF"/>
                </a:solidFill>
                <a:latin typeface="Franklin Gothic Medium" panose="020B0603020102020204" pitchFamily="34" charset="0"/>
              </a:rPr>
              <a:t>Action.</a:t>
            </a:r>
          </a:p>
        </p:txBody>
      </p:sp>
      <p:sp>
        <p:nvSpPr>
          <p:cNvPr id="9" name="TextBox 8"/>
          <p:cNvSpPr txBox="1"/>
          <p:nvPr/>
        </p:nvSpPr>
        <p:spPr>
          <a:xfrm>
            <a:off x="7484415" y="6324600"/>
            <a:ext cx="1300356" cy="323165"/>
          </a:xfrm>
          <a:prstGeom prst="rect">
            <a:avLst/>
          </a:prstGeom>
          <a:noFill/>
        </p:spPr>
        <p:txBody>
          <a:bodyPr wrap="none" rtlCol="0">
            <a:spAutoFit/>
          </a:bodyPr>
          <a:lstStyle/>
          <a:p>
            <a:r>
              <a:rPr lang="en-US" sz="1500" dirty="0">
                <a:solidFill>
                  <a:schemeClr val="tx2"/>
                </a:solidFill>
                <a:latin typeface="Franklin Gothic Medium" panose="020B0603020102020204" pitchFamily="34" charset="0"/>
              </a:rPr>
              <a:t>www.aphl.org</a:t>
            </a:r>
          </a:p>
        </p:txBody>
      </p:sp>
    </p:spTree>
    <p:extLst>
      <p:ext uri="{BB962C8B-B14F-4D97-AF65-F5344CB8AC3E}">
        <p14:creationId xmlns:p14="http://schemas.microsoft.com/office/powerpoint/2010/main" val="154960886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l" defTabSz="914400" rtl="0" eaLnBrk="1" latinLnBrk="0" hangingPunct="1">
        <a:spcBef>
          <a:spcPct val="0"/>
        </a:spcBef>
        <a:buNone/>
        <a:defRPr sz="4000" kern="1200" baseline="30000">
          <a:solidFill>
            <a:schemeClr val="tx2"/>
          </a:solidFill>
          <a:latin typeface="Franklin Gothic Medium" panose="020B0603020102020204" pitchFamily="34" charset="0"/>
          <a:ea typeface="+mj-ea"/>
          <a:cs typeface="+mj-cs"/>
        </a:defRPr>
      </a:lvl1pPr>
    </p:titleStyle>
    <p:bodyStyle>
      <a:lvl1pPr marL="0" indent="0" algn="l" defTabSz="914400" rtl="0" eaLnBrk="1" latinLnBrk="0" hangingPunct="1">
        <a:spcBef>
          <a:spcPct val="20000"/>
        </a:spcBef>
        <a:buFontTx/>
        <a:buNone/>
        <a:defRPr sz="3200" kern="1200" baseline="0">
          <a:solidFill>
            <a:srgbClr val="FF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79448760"/>
      </p:ext>
    </p:extLst>
  </p:cSld>
  <p:clrMap bg1="lt1" tx1="dk1" bg2="lt2" tx2="dk2" accent1="accent1" accent2="accent2" accent3="accent3" accent4="accent4" accent5="accent5" accent6="accent6" hlink="hlink" folHlink="folHlink"/>
  <p:sldLayoutIdLst>
    <p:sldLayoutId id="2147483667" r:id="rId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62696099"/>
      </p:ext>
    </p:extLst>
  </p:cSld>
  <p:clrMap bg1="lt1" tx1="dk1" bg2="lt2" tx2="dk2" accent1="accent1" accent2="accent2" accent3="accent3" accent4="accent4" accent5="accent5" accent6="accent6" hlink="hlink" folHlink="folHlink"/>
  <p:sldLayoutIdLst>
    <p:sldLayoutId id="2147483669" r:id="rId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733193503"/>
      </p:ext>
    </p:extLst>
  </p:cSld>
  <p:clrMap bg1="lt1" tx1="dk1" bg2="lt2" tx2="dk2" accent1="accent1" accent2="accent2" accent3="accent3" accent4="accent4" accent5="accent5" accent6="accent6" hlink="hlink" folHlink="folHlink"/>
  <p:sldLayoutIdLst>
    <p:sldLayoutId id="2147483671" r:id="rId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242673769"/>
      </p:ext>
    </p:extLst>
  </p:cSld>
  <p:clrMap bg1="lt1" tx1="dk1" bg2="lt2" tx2="dk2" accent1="accent1" accent2="accent2" accent3="accent3" accent4="accent4" accent5="accent5" accent6="accent6" hlink="hlink" folHlink="folHlink"/>
  <p:sldLayoutIdLst>
    <p:sldLayoutId id="2147483673" r:id="rId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02573417"/>
      </p:ext>
    </p:extLst>
  </p:cSld>
  <p:clrMap bg1="lt1" tx1="dk1" bg2="lt2" tx2="dk2" accent1="accent1" accent2="accent2" accent3="accent3" accent4="accent4" accent5="accent5" accent6="accent6" hlink="hlink" folHlink="folHlink"/>
  <p:sldLayoutIdLst>
    <p:sldLayoutId id="2147483675" r:id="rId1"/>
    <p:sldLayoutId id="2147483676"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www.cdc.gov/nndss/trc/news/index.html" TargetMode="External"/><Relationship Id="rId5" Type="http://schemas.openxmlformats.org/officeDocument/2006/relationships/hyperlink" Target="https://www.cdc.gov/nndss/trc/onboarding/eshare.html" TargetMode="External"/><Relationship Id="rId4" Type="http://schemas.openxmlformats.org/officeDocument/2006/relationships/hyperlink" Target="https://cste.webex.com/cste/k2/j.php?MTID=td0a9a37ae49940a935f1a688f38cc40d"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ndss/trc/index.html"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c.gov/nndss/trc/index.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nndss/trc/index.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www.cdc.gov/nndss/trc/onboarding/index.html" TargetMode="Externa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edx@cdc.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hyperlink" Target="mailto:edx@cdc.gov" TargetMode="Externa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hyperlink" Target="https://www.cdc.gov/nndss/trc/news/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152400" y="1680309"/>
            <a:ext cx="8991600" cy="866834"/>
          </a:xfrm>
        </p:spPr>
        <p:txBody>
          <a:bodyPr/>
          <a:lstStyle/>
          <a:p>
            <a:pPr>
              <a:lnSpc>
                <a:spcPts val="2250"/>
              </a:lnSpc>
            </a:pPr>
            <a:r>
              <a:rPr lang="en-US" altLang="en-US" sz="3200" dirty="0"/>
              <a:t>NMI eSHARE: Implementation Preparation 101</a:t>
            </a:r>
            <a:br>
              <a:rPr lang="en-US" altLang="en-US" dirty="0"/>
            </a:br>
            <a:endParaRPr lang="en-US" alt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43576"/>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1"/>
          <p:cNvSpPr>
            <a:spLocks noGrp="1"/>
          </p:cNvSpPr>
          <p:nvPr>
            <p:ph type="subTitle" idx="1"/>
          </p:nvPr>
        </p:nvSpPr>
        <p:spPr>
          <a:xfrm>
            <a:off x="342898" y="2690018"/>
            <a:ext cx="8422190" cy="2872582"/>
          </a:xfrm>
        </p:spPr>
        <p:txBody>
          <a:bodyPr/>
          <a:lstStyle/>
          <a:p>
            <a:r>
              <a:rPr lang="en-US" sz="1400" dirty="0">
                <a:solidFill>
                  <a:srgbClr val="FF0000"/>
                </a:solidFill>
              </a:rPr>
              <a:t>New Webinar Information:</a:t>
            </a:r>
          </a:p>
          <a:p>
            <a:pPr marL="257175" indent="-257175">
              <a:buFont typeface="Arial" panose="020B0604020202020204" pitchFamily="34" charset="0"/>
              <a:buChar char="•"/>
            </a:pPr>
            <a:r>
              <a:rPr lang="en-US" sz="1400" b="0" dirty="0"/>
              <a:t>Conference Number: </a:t>
            </a:r>
            <a:r>
              <a:rPr lang="en-US" sz="1400" b="0" dirty="0">
                <a:solidFill>
                  <a:srgbClr val="FF0000"/>
                </a:solidFill>
              </a:rPr>
              <a:t>1-877-668-4490 </a:t>
            </a:r>
            <a:br>
              <a:rPr lang="en-US" sz="1400" b="0" dirty="0">
                <a:solidFill>
                  <a:srgbClr val="FF0000"/>
                </a:solidFill>
              </a:rPr>
            </a:br>
            <a:r>
              <a:rPr lang="en-US" sz="1400" b="0" dirty="0"/>
              <a:t>Participant Code: </a:t>
            </a:r>
            <a:r>
              <a:rPr lang="en-US" sz="1400" b="0" dirty="0">
                <a:solidFill>
                  <a:srgbClr val="FF0000"/>
                </a:solidFill>
              </a:rPr>
              <a:t>799 765 273</a:t>
            </a:r>
            <a:endParaRPr lang="en-US" sz="1400" b="0" dirty="0"/>
          </a:p>
          <a:p>
            <a:pPr marL="257175" indent="-257175">
              <a:buFont typeface="Arial" panose="020B0604020202020204" pitchFamily="34" charset="0"/>
              <a:buChar char="•"/>
            </a:pPr>
            <a:r>
              <a:rPr lang="en-US" sz="1400" b="0" dirty="0"/>
              <a:t>WebEx meeting: </a:t>
            </a:r>
            <a:r>
              <a:rPr lang="en-US" sz="1400" u="sng" dirty="0">
                <a:hlinkClick r:id="rId4"/>
              </a:rPr>
              <a:t>https://cste.webex.com/cste/k2/j.php?MTID=td0a9a37ae49940a935f1a688f38cc40d</a:t>
            </a:r>
            <a:r>
              <a:rPr lang="en-US" sz="1400" dirty="0"/>
              <a:t> </a:t>
            </a:r>
            <a:endParaRPr lang="en-US" sz="1400" u="sng" dirty="0"/>
          </a:p>
          <a:p>
            <a:r>
              <a:rPr lang="en-US" sz="1400" b="0" dirty="0"/>
              <a:t>                -Enter your name and email address </a:t>
            </a:r>
          </a:p>
          <a:p>
            <a:r>
              <a:rPr lang="en-US" sz="1400" b="0" dirty="0"/>
              <a:t>                -Enter the session password: </a:t>
            </a:r>
            <a:r>
              <a:rPr lang="en-US" sz="1400" b="0" dirty="0">
                <a:solidFill>
                  <a:srgbClr val="FF0000"/>
                </a:solidFill>
              </a:rPr>
              <a:t>nmi1234</a:t>
            </a:r>
            <a:r>
              <a:rPr lang="en-US" sz="1400" b="0" dirty="0"/>
              <a:t> </a:t>
            </a:r>
          </a:p>
          <a:p>
            <a:r>
              <a:rPr lang="en-US" sz="1400" b="0" dirty="0"/>
              <a:t>                -Click "Join Now" </a:t>
            </a:r>
          </a:p>
          <a:p>
            <a:r>
              <a:rPr lang="en-US" sz="1400" dirty="0">
                <a:solidFill>
                  <a:srgbClr val="FF0000"/>
                </a:solidFill>
              </a:rPr>
              <a:t> NOTE: </a:t>
            </a:r>
            <a:r>
              <a:rPr lang="en-US" sz="1400" b="0" dirty="0"/>
              <a:t>Session will be recorded and posted on the NNDSS eSHARE website: </a:t>
            </a:r>
            <a:r>
              <a:rPr lang="en-US" sz="1400" dirty="0">
                <a:hlinkClick r:id="rId5"/>
              </a:rPr>
              <a:t>https://www.cdc.gov/nndss/trc/onboarding/eshare.html</a:t>
            </a:r>
            <a:r>
              <a:rPr lang="en-US" sz="1400" b="0" dirty="0"/>
              <a:t>. </a:t>
            </a:r>
          </a:p>
          <a:p>
            <a:endParaRPr lang="en-US" sz="1400" dirty="0">
              <a:solidFill>
                <a:srgbClr val="FF0000"/>
              </a:solidFill>
            </a:endParaRPr>
          </a:p>
          <a:p>
            <a:r>
              <a:rPr lang="en-US" sz="1400" dirty="0">
                <a:solidFill>
                  <a:srgbClr val="FF0000"/>
                </a:solidFill>
              </a:rPr>
              <a:t>Subscribe to monthly NMI Notes news updates at </a:t>
            </a:r>
            <a:r>
              <a:rPr lang="en-US" sz="1400" dirty="0">
                <a:solidFill>
                  <a:srgbClr val="FF0000"/>
                </a:solidFill>
                <a:hlinkClick r:id="rId6"/>
              </a:rPr>
              <a:t>https://www.cdc.gov/nndss/trc/news/index.html</a:t>
            </a:r>
            <a:r>
              <a:rPr lang="en-US" sz="1400" dirty="0">
                <a:solidFill>
                  <a:srgbClr val="FF0000"/>
                </a:solidFill>
              </a:rPr>
              <a:t>!</a:t>
            </a:r>
            <a:r>
              <a:rPr lang="en-US" sz="1500" dirty="0">
                <a:solidFill>
                  <a:srgbClr val="FF0000"/>
                </a:solidFill>
              </a:rPr>
              <a:t> </a:t>
            </a:r>
          </a:p>
          <a:p>
            <a:endParaRPr lang="en-US" sz="1500" b="0" dirty="0">
              <a:solidFill>
                <a:srgbClr val="FF0000"/>
              </a:solidFill>
            </a:endParaRPr>
          </a:p>
          <a:p>
            <a:endParaRPr lang="en-US" sz="1500" b="0" dirty="0">
              <a:solidFill>
                <a:srgbClr val="FF0000"/>
              </a:solidFill>
            </a:endParaRPr>
          </a:p>
          <a:p>
            <a:endParaRPr lang="en-US" sz="1500" dirty="0">
              <a:solidFill>
                <a:srgbClr val="FF0000"/>
              </a:solidFill>
            </a:endParaRPr>
          </a:p>
        </p:txBody>
      </p:sp>
      <p:sp>
        <p:nvSpPr>
          <p:cNvPr id="7" name="Text Placeholder 5"/>
          <p:cNvSpPr>
            <a:spLocks noGrp="1"/>
          </p:cNvSpPr>
          <p:nvPr>
            <p:ph type="body" sz="quarter" idx="10"/>
          </p:nvPr>
        </p:nvSpPr>
        <p:spPr>
          <a:xfrm>
            <a:off x="342898" y="5886451"/>
            <a:ext cx="8669321" cy="328408"/>
          </a:xfrm>
        </p:spPr>
        <p:txBody>
          <a:bodyPr/>
          <a:lstStyle/>
          <a:p>
            <a:r>
              <a:rPr lang="en-US" b="1" dirty="0"/>
              <a:t>February 21, 2017			Division of Health Informatics and Surveillance</a:t>
            </a:r>
          </a:p>
          <a:p>
            <a:endParaRPr lang="en-US" dirty="0"/>
          </a:p>
        </p:txBody>
      </p:sp>
    </p:spTree>
    <p:extLst>
      <p:ext uri="{BB962C8B-B14F-4D97-AF65-F5344CB8AC3E}">
        <p14:creationId xmlns:p14="http://schemas.microsoft.com/office/powerpoint/2010/main" val="23114107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0164"/>
          </a:xfrm>
        </p:spPr>
        <p:txBody>
          <a:bodyPr/>
          <a:lstStyle/>
          <a:p>
            <a:r>
              <a:rPr lang="en-US" sz="3600" dirty="0"/>
              <a:t>NNDSS Technical Resource Center</a:t>
            </a:r>
          </a:p>
        </p:txBody>
      </p:sp>
      <p:pic>
        <p:nvPicPr>
          <p:cNvPr id="5" name="Picture 4" title="The High-level process for NMI Jurisdiction Onboarding process begins with Pre-Onboarding and ends with Ongoing Message Mapping Guide Operations and Maintenance; Jurisdiction in Production."/>
          <p:cNvPicPr>
            <a:picLocks noChangeAspect="1"/>
          </p:cNvPicPr>
          <p:nvPr/>
        </p:nvPicPr>
        <p:blipFill>
          <a:blip r:embed="rId2"/>
          <a:stretch>
            <a:fillRect/>
          </a:stretch>
        </p:blipFill>
        <p:spPr>
          <a:xfrm>
            <a:off x="463062" y="1637768"/>
            <a:ext cx="8001000" cy="2755425"/>
          </a:xfrm>
          <a:prstGeom prst="rect">
            <a:avLst/>
          </a:prstGeom>
        </p:spPr>
      </p:pic>
      <p:sp>
        <p:nvSpPr>
          <p:cNvPr id="7" name="TextBox 6"/>
          <p:cNvSpPr txBox="1"/>
          <p:nvPr/>
        </p:nvSpPr>
        <p:spPr>
          <a:xfrm>
            <a:off x="457200" y="4572000"/>
            <a:ext cx="8305800" cy="1384995"/>
          </a:xfrm>
          <a:prstGeom prst="rect">
            <a:avLst/>
          </a:prstGeom>
          <a:noFill/>
        </p:spPr>
        <p:txBody>
          <a:bodyPr wrap="square" rtlCol="0">
            <a:spAutoFit/>
          </a:bodyPr>
          <a:lstStyle/>
          <a:p>
            <a:r>
              <a:rPr lang="en-US" sz="2000" dirty="0"/>
              <a:t>Contains tools and guidance to help you through the entire NMI implementation process from pre-onboarding to production. </a:t>
            </a:r>
          </a:p>
          <a:p>
            <a:r>
              <a:rPr lang="en-US" sz="2000" dirty="0">
                <a:hlinkClick r:id="rId3"/>
              </a:rPr>
              <a:t>https://www.cdc.gov/nndss/trc/index.html</a:t>
            </a:r>
            <a:endParaRPr lang="en-US" sz="2000" dirty="0"/>
          </a:p>
          <a:p>
            <a:endParaRPr lang="en-US" sz="2400" dirty="0"/>
          </a:p>
        </p:txBody>
      </p:sp>
    </p:spTree>
    <p:extLst>
      <p:ext uri="{BB962C8B-B14F-4D97-AF65-F5344CB8AC3E}">
        <p14:creationId xmlns:p14="http://schemas.microsoft.com/office/powerpoint/2010/main" val="239451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0164"/>
          </a:xfrm>
        </p:spPr>
        <p:txBody>
          <a:bodyPr/>
          <a:lstStyle/>
          <a:p>
            <a:r>
              <a:rPr lang="en-US" sz="3600" dirty="0"/>
              <a:t>HL7 Case Notification Resource Center</a:t>
            </a:r>
          </a:p>
        </p:txBody>
      </p:sp>
      <p:sp>
        <p:nvSpPr>
          <p:cNvPr id="3" name="Content Placeholder 2"/>
          <p:cNvSpPr>
            <a:spLocks noGrp="1"/>
          </p:cNvSpPr>
          <p:nvPr>
            <p:ph idx="1"/>
          </p:nvPr>
        </p:nvSpPr>
        <p:spPr>
          <a:xfrm>
            <a:off x="762000" y="5181600"/>
            <a:ext cx="7467600" cy="1052596"/>
          </a:xfrm>
        </p:spPr>
        <p:txBody>
          <a:bodyPr/>
          <a:lstStyle/>
          <a:p>
            <a:pPr marL="0" indent="0">
              <a:buNone/>
            </a:pPr>
            <a:r>
              <a:rPr lang="en-US" sz="2400" dirty="0">
                <a:hlinkClick r:id="rId2"/>
              </a:rPr>
              <a:t>https://www.cdc.gov/nndss/trc/index.html</a:t>
            </a:r>
            <a:endParaRPr lang="en-US" sz="2400" dirty="0"/>
          </a:p>
          <a:p>
            <a:endParaRPr lang="en-US" dirty="0"/>
          </a:p>
        </p:txBody>
      </p:sp>
      <p:pic>
        <p:nvPicPr>
          <p:cNvPr id="7" name="Picture 6" title="Screenshot of the HL7 Case Notification Resource Center web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35155"/>
            <a:ext cx="7340833" cy="3763208"/>
          </a:xfrm>
          <a:prstGeom prst="rect">
            <a:avLst/>
          </a:prstGeom>
          <a:ln>
            <a:noFill/>
          </a:ln>
        </p:spPr>
      </p:pic>
    </p:spTree>
    <p:extLst>
      <p:ext uri="{BB962C8B-B14F-4D97-AF65-F5344CB8AC3E}">
        <p14:creationId xmlns:p14="http://schemas.microsoft.com/office/powerpoint/2010/main" val="51734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0164"/>
          </a:xfrm>
        </p:spPr>
        <p:txBody>
          <a:bodyPr/>
          <a:lstStyle/>
          <a:p>
            <a:r>
              <a:rPr lang="en-US" sz="3600" dirty="0"/>
              <a:t>NMI Tools and Resources</a:t>
            </a:r>
          </a:p>
        </p:txBody>
      </p:sp>
      <p:sp>
        <p:nvSpPr>
          <p:cNvPr id="3" name="Content Placeholder 2"/>
          <p:cNvSpPr>
            <a:spLocks noGrp="1"/>
          </p:cNvSpPr>
          <p:nvPr>
            <p:ph sz="half" idx="1"/>
          </p:nvPr>
        </p:nvSpPr>
        <p:spPr>
          <a:xfrm>
            <a:off x="474785" y="1295400"/>
            <a:ext cx="4038600" cy="2443746"/>
          </a:xfrm>
        </p:spPr>
        <p:txBody>
          <a:bodyPr/>
          <a:lstStyle/>
          <a:p>
            <a:r>
              <a:rPr lang="en-US" sz="2000" dirty="0">
                <a:hlinkClick r:id="rId3"/>
              </a:rPr>
              <a:t>HL7 Case </a:t>
            </a:r>
            <a:r>
              <a:rPr lang="en-US" sz="2000" dirty="0">
                <a:hlinkClick r:id="rId4"/>
              </a:rPr>
              <a:t>HL7 Implementation &amp; Onboarding Technical Assistance</a:t>
            </a:r>
            <a:endParaRPr lang="en-US" sz="2000" dirty="0"/>
          </a:p>
          <a:p>
            <a:pPr lvl="1"/>
            <a:r>
              <a:rPr lang="en-US" sz="1600" dirty="0"/>
              <a:t>PHIN Messaging System (PHINMS) Message Guide</a:t>
            </a:r>
          </a:p>
          <a:p>
            <a:pPr lvl="1"/>
            <a:r>
              <a:rPr lang="en-US" sz="1600" dirty="0"/>
              <a:t>MMGs and Artifacts</a:t>
            </a:r>
          </a:p>
          <a:p>
            <a:pPr lvl="1"/>
            <a:r>
              <a:rPr lang="en-US" sz="1600" dirty="0"/>
              <a:t>PHIN Messaging Guide</a:t>
            </a:r>
          </a:p>
          <a:p>
            <a:pPr lvl="1"/>
            <a:r>
              <a:rPr lang="en-US" sz="1600" dirty="0"/>
              <a:t>MMG FAQs</a:t>
            </a:r>
          </a:p>
        </p:txBody>
      </p:sp>
      <p:sp>
        <p:nvSpPr>
          <p:cNvPr id="4" name="Content Placeholder 3"/>
          <p:cNvSpPr>
            <a:spLocks noGrp="1"/>
          </p:cNvSpPr>
          <p:nvPr>
            <p:ph sz="half" idx="2"/>
          </p:nvPr>
        </p:nvSpPr>
        <p:spPr>
          <a:xfrm>
            <a:off x="4662435" y="1295400"/>
            <a:ext cx="4038600" cy="4204228"/>
          </a:xfrm>
        </p:spPr>
        <p:txBody>
          <a:bodyPr/>
          <a:lstStyle/>
          <a:p>
            <a:r>
              <a:rPr lang="en-US" sz="2000" dirty="0">
                <a:hlinkClick r:id="rId3"/>
              </a:rPr>
              <a:t>NNDSS Technical Resource Center</a:t>
            </a:r>
            <a:endParaRPr lang="en-US" sz="2000" dirty="0"/>
          </a:p>
          <a:p>
            <a:pPr lvl="1"/>
            <a:r>
              <a:rPr lang="en-US" sz="1600" dirty="0"/>
              <a:t>NMI HL7 Case Notification Implementation Guidebook</a:t>
            </a:r>
          </a:p>
          <a:p>
            <a:pPr lvl="1"/>
            <a:r>
              <a:rPr lang="en-US" sz="1600" dirty="0"/>
              <a:t>NMI Public Health Agency Onboarding Guidebook</a:t>
            </a:r>
          </a:p>
          <a:p>
            <a:pPr lvl="1"/>
            <a:r>
              <a:rPr lang="en-US" sz="1600" dirty="0"/>
              <a:t>Arboviral Implementation and Onboarding Information</a:t>
            </a:r>
          </a:p>
          <a:p>
            <a:pPr lvl="1"/>
            <a:r>
              <a:rPr lang="en-US" sz="1600" dirty="0"/>
              <a:t>Secure Access Management Services (SAMS) Training</a:t>
            </a:r>
          </a:p>
          <a:p>
            <a:pPr lvl="1"/>
            <a:r>
              <a:rPr lang="en-US" sz="1600" dirty="0"/>
              <a:t>NMI eSHARE</a:t>
            </a:r>
          </a:p>
          <a:p>
            <a:pPr lvl="1"/>
            <a:r>
              <a:rPr lang="en-US" sz="1600" dirty="0"/>
              <a:t>Technical Assistance</a:t>
            </a:r>
            <a:endParaRPr lang="en-US" sz="2000" dirty="0"/>
          </a:p>
          <a:p>
            <a:endParaRPr lang="en-US" sz="2000" dirty="0"/>
          </a:p>
          <a:p>
            <a:endParaRPr lang="en-US" sz="2000" dirty="0"/>
          </a:p>
        </p:txBody>
      </p:sp>
      <p:pic>
        <p:nvPicPr>
          <p:cNvPr id="5" name="Picture 4" title="&quot;&quot;"/>
          <p:cNvPicPr>
            <a:picLocks noChangeAspect="1"/>
          </p:cNvPicPr>
          <p:nvPr/>
        </p:nvPicPr>
        <p:blipFill>
          <a:blip r:embed="rId5"/>
          <a:stretch>
            <a:fillRect/>
          </a:stretch>
        </p:blipFill>
        <p:spPr>
          <a:xfrm>
            <a:off x="609600" y="3421798"/>
            <a:ext cx="3505200" cy="2324100"/>
          </a:xfrm>
          <a:prstGeom prst="rect">
            <a:avLst/>
          </a:prstGeom>
        </p:spPr>
      </p:pic>
    </p:spTree>
    <p:extLst>
      <p:ext uri="{BB962C8B-B14F-4D97-AF65-F5344CB8AC3E}">
        <p14:creationId xmlns:p14="http://schemas.microsoft.com/office/powerpoint/2010/main" val="7982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NMI HL7 Case Notification Implementation Guidebook</a:t>
            </a:r>
          </a:p>
        </p:txBody>
      </p:sp>
      <p:sp>
        <p:nvSpPr>
          <p:cNvPr id="6" name="Text Placeholder 5"/>
          <p:cNvSpPr>
            <a:spLocks noGrp="1"/>
          </p:cNvSpPr>
          <p:nvPr>
            <p:ph sz="half" idx="1"/>
          </p:nvPr>
        </p:nvSpPr>
        <p:spPr>
          <a:xfrm>
            <a:off x="457200" y="1600200"/>
            <a:ext cx="4038600" cy="4173450"/>
          </a:xfrm>
        </p:spPr>
        <p:txBody>
          <a:bodyPr/>
          <a:lstStyle/>
          <a:p>
            <a:pPr marL="0" indent="0">
              <a:buNone/>
            </a:pPr>
            <a:r>
              <a:rPr lang="en-US" sz="2200" dirty="0"/>
              <a:t>What is it for?</a:t>
            </a:r>
          </a:p>
          <a:p>
            <a:r>
              <a:rPr lang="en-US" sz="1600" dirty="0"/>
              <a:t>Serves as a </a:t>
            </a:r>
            <a:r>
              <a:rPr lang="en-US" sz="1600" u="sng" dirty="0"/>
              <a:t>planning resource and guide</a:t>
            </a:r>
            <a:r>
              <a:rPr lang="en-US" sz="1600" dirty="0"/>
              <a:t> for public health agency teams about the NMI case notification implementation process</a:t>
            </a:r>
          </a:p>
          <a:p>
            <a:r>
              <a:rPr lang="en-US" sz="1600" dirty="0"/>
              <a:t>Walks through general steps and considerations (these may vary by system)</a:t>
            </a:r>
          </a:p>
          <a:p>
            <a:pPr marL="0" indent="0">
              <a:buNone/>
            </a:pPr>
            <a:endParaRPr lang="en-US" sz="1600" dirty="0"/>
          </a:p>
          <a:p>
            <a:pPr marL="0" indent="0">
              <a:buNone/>
            </a:pPr>
            <a:r>
              <a:rPr lang="en-US" sz="2200" dirty="0"/>
              <a:t>Who is it for?</a:t>
            </a:r>
          </a:p>
          <a:p>
            <a:r>
              <a:rPr lang="en-US" sz="1600" dirty="0"/>
              <a:t>Surveillance system coordinators</a:t>
            </a:r>
          </a:p>
          <a:p>
            <a:r>
              <a:rPr lang="en-US" sz="1600" dirty="0"/>
              <a:t>Program subject matter experts</a:t>
            </a:r>
          </a:p>
          <a:p>
            <a:r>
              <a:rPr lang="en-US" sz="1600" dirty="0"/>
              <a:t>IT staff</a:t>
            </a:r>
          </a:p>
          <a:p>
            <a:endParaRPr lang="en-US" sz="1800" dirty="0"/>
          </a:p>
        </p:txBody>
      </p:sp>
      <p:graphicFrame>
        <p:nvGraphicFramePr>
          <p:cNvPr id="9" name="Object 8" title="Cover of the NNDSS Modernization Initiative HL7 Case Notification Implementation Guidebook (January 2017)"/>
          <p:cNvGraphicFramePr>
            <a:graphicFrameLocks noChangeAspect="1"/>
          </p:cNvGraphicFramePr>
          <p:nvPr>
            <p:extLst>
              <p:ext uri="{D42A27DB-BD31-4B8C-83A1-F6EECF244321}">
                <p14:modId xmlns:p14="http://schemas.microsoft.com/office/powerpoint/2010/main" val="1450532790"/>
              </p:ext>
            </p:extLst>
          </p:nvPr>
        </p:nvGraphicFramePr>
        <p:xfrm>
          <a:off x="4572000" y="1143000"/>
          <a:ext cx="3886200" cy="5029200"/>
        </p:xfrm>
        <a:graphic>
          <a:graphicData uri="http://schemas.openxmlformats.org/presentationml/2006/ole">
            <mc:AlternateContent xmlns:mc="http://schemas.openxmlformats.org/markup-compatibility/2006">
              <mc:Choice xmlns:v="urn:schemas-microsoft-com:vml" Requires="v">
                <p:oleObj spid="_x0000_s1078" name="Acrobat Document" r:id="rId3" imgW="3885840" imgH="5029200" progId="Acrobat.Document.11">
                  <p:embed/>
                </p:oleObj>
              </mc:Choice>
              <mc:Fallback>
                <p:oleObj name="Acrobat Document" r:id="rId3" imgW="3885840" imgH="5029200" progId="Acrobat.Document.11">
                  <p:embed/>
                  <p:pic>
                    <p:nvPicPr>
                      <p:cNvPr id="0" name=""/>
                      <p:cNvPicPr/>
                      <p:nvPr/>
                    </p:nvPicPr>
                    <p:blipFill>
                      <a:blip r:embed="rId4"/>
                      <a:stretch>
                        <a:fillRect/>
                      </a:stretch>
                    </p:blipFill>
                    <p:spPr>
                      <a:xfrm>
                        <a:off x="4572000" y="1143000"/>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411625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304800"/>
            <a:ext cx="8229600" cy="446276"/>
          </a:xfrm>
        </p:spPr>
        <p:txBody>
          <a:bodyPr/>
          <a:lstStyle/>
          <a:p>
            <a:r>
              <a:rPr lang="en-US" sz="2600" baseline="0" dirty="0"/>
              <a:t>NMI HL7 Case Notification Implementation Guidebook</a:t>
            </a:r>
            <a:endParaRPr lang="en-US" sz="2600" dirty="0"/>
          </a:p>
        </p:txBody>
      </p:sp>
      <p:sp>
        <p:nvSpPr>
          <p:cNvPr id="13" name="Content Placeholder 12"/>
          <p:cNvSpPr>
            <a:spLocks noGrp="1"/>
          </p:cNvSpPr>
          <p:nvPr>
            <p:ph type="body" sz="quarter" idx="10"/>
          </p:nvPr>
        </p:nvSpPr>
        <p:spPr>
          <a:xfrm>
            <a:off x="493059" y="3962400"/>
            <a:ext cx="8229600" cy="1815882"/>
          </a:xfrm>
        </p:spPr>
        <p:txBody>
          <a:bodyPr/>
          <a:lstStyle/>
          <a:p>
            <a:pPr marL="457200" indent="-457200">
              <a:buFont typeface="Arial"/>
              <a:buChar char="•"/>
            </a:pPr>
            <a:r>
              <a:rPr lang="en-US" sz="1400" dirty="0">
                <a:solidFill>
                  <a:schemeClr val="tx1"/>
                </a:solidFill>
              </a:rPr>
              <a:t>Process objectives and milestones</a:t>
            </a:r>
          </a:p>
          <a:p>
            <a:pPr marL="457200" indent="-457200">
              <a:buFont typeface="Arial"/>
              <a:buChar char="•"/>
            </a:pPr>
            <a:r>
              <a:rPr lang="en-US" sz="1400" dirty="0"/>
              <a:t>Who needs to be involved</a:t>
            </a:r>
          </a:p>
          <a:p>
            <a:pPr marL="457200" indent="-457200">
              <a:buFont typeface="Arial"/>
              <a:buChar char="•"/>
            </a:pPr>
            <a:r>
              <a:rPr lang="en-US" sz="1400" dirty="0">
                <a:solidFill>
                  <a:schemeClr val="tx1"/>
                </a:solidFill>
              </a:rPr>
              <a:t>How to get ready</a:t>
            </a:r>
          </a:p>
          <a:p>
            <a:pPr marL="457200" indent="-457200">
              <a:buFont typeface="Arial"/>
              <a:buChar char="•"/>
            </a:pPr>
            <a:r>
              <a:rPr lang="en-US" sz="1400" dirty="0">
                <a:solidFill>
                  <a:schemeClr val="tx1"/>
                </a:solidFill>
              </a:rPr>
              <a:t>Things to consider</a:t>
            </a:r>
          </a:p>
          <a:p>
            <a:pPr marL="457200" indent="-457200">
              <a:buFont typeface="Arial"/>
              <a:buChar char="•"/>
            </a:pPr>
            <a:r>
              <a:rPr lang="en-US" sz="1400" dirty="0">
                <a:solidFill>
                  <a:schemeClr val="tx1"/>
                </a:solidFill>
              </a:rPr>
              <a:t>Best practices</a:t>
            </a:r>
          </a:p>
          <a:p>
            <a:pPr marL="457200" indent="-457200">
              <a:buFont typeface="Arial"/>
              <a:buChar char="•"/>
            </a:pPr>
            <a:r>
              <a:rPr lang="en-US" sz="1400" dirty="0">
                <a:solidFill>
                  <a:schemeClr val="tx1"/>
                </a:solidFill>
              </a:rPr>
              <a:t>Additional tools and resources </a:t>
            </a:r>
            <a:br>
              <a:rPr lang="en-US" sz="1400" dirty="0">
                <a:solidFill>
                  <a:schemeClr val="tx1"/>
                </a:solidFill>
              </a:rPr>
            </a:br>
            <a:r>
              <a:rPr lang="en-US" sz="1400" dirty="0">
                <a:solidFill>
                  <a:schemeClr val="tx1"/>
                </a:solidFill>
              </a:rPr>
              <a:t>(e.g., NMI Infrastructure Assessment)</a:t>
            </a:r>
          </a:p>
        </p:txBody>
      </p:sp>
      <p:pic>
        <p:nvPicPr>
          <p:cNvPr id="2" name="Picture 1" descr="Prepare Internal Resources&#10;Conduct Gap Analysis;&#10;Develop Technical Solution;&#10;Update Data Extract;&#10;Enter Test Case Scenarios;&#10;Create HL7 Messagel&#10;Validate HL7 Message (METS);&#10;Set Up and Test Transport;&#10;Conduct Onboarding and Production Cutover." title="HL7 Case Notification Implementation: Quick Steps"/>
          <p:cNvPicPr>
            <a:picLocks noChangeAspect="1"/>
          </p:cNvPicPr>
          <p:nvPr/>
        </p:nvPicPr>
        <p:blipFill>
          <a:blip r:embed="rId3"/>
          <a:stretch>
            <a:fillRect/>
          </a:stretch>
        </p:blipFill>
        <p:spPr>
          <a:xfrm>
            <a:off x="558053" y="1003927"/>
            <a:ext cx="8027894" cy="2674844"/>
          </a:xfrm>
          <a:prstGeom prst="rect">
            <a:avLst/>
          </a:prstGeom>
        </p:spPr>
      </p:pic>
    </p:spTree>
    <p:extLst>
      <p:ext uri="{BB962C8B-B14F-4D97-AF65-F5344CB8AC3E}">
        <p14:creationId xmlns:p14="http://schemas.microsoft.com/office/powerpoint/2010/main" val="73123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00164"/>
          </a:xfrm>
        </p:spPr>
        <p:txBody>
          <a:bodyPr/>
          <a:lstStyle/>
          <a:p>
            <a:r>
              <a:rPr lang="en-US" sz="3600" dirty="0"/>
              <a:t>How To Get Ready</a:t>
            </a:r>
          </a:p>
        </p:txBody>
      </p:sp>
      <p:sp>
        <p:nvSpPr>
          <p:cNvPr id="2" name="Text Placeholder 1"/>
          <p:cNvSpPr>
            <a:spLocks noGrp="1"/>
          </p:cNvSpPr>
          <p:nvPr>
            <p:ph type="body" sz="quarter" idx="10"/>
          </p:nvPr>
        </p:nvSpPr>
        <p:spPr>
          <a:xfrm>
            <a:off x="457200" y="1371600"/>
            <a:ext cx="8229600" cy="1557349"/>
          </a:xfrm>
        </p:spPr>
        <p:txBody>
          <a:bodyPr/>
          <a:lstStyle/>
          <a:p>
            <a:r>
              <a:rPr lang="en-US" sz="2800" dirty="0"/>
              <a:t>Organizational groundwork</a:t>
            </a:r>
          </a:p>
          <a:p>
            <a:r>
              <a:rPr lang="en-US" sz="2800" dirty="0"/>
              <a:t>System preparation</a:t>
            </a:r>
          </a:p>
          <a:p>
            <a:r>
              <a:rPr lang="en-US" sz="2800" dirty="0"/>
              <a:t>Planning considerations</a:t>
            </a:r>
          </a:p>
        </p:txBody>
      </p:sp>
      <p:pic>
        <p:nvPicPr>
          <p:cNvPr id="3" name="Picture 2" title="&quot;&quot;"/>
          <p:cNvPicPr>
            <a:picLocks noChangeAspect="1"/>
          </p:cNvPicPr>
          <p:nvPr/>
        </p:nvPicPr>
        <p:blipFill>
          <a:blip r:embed="rId2"/>
          <a:stretch>
            <a:fillRect/>
          </a:stretch>
        </p:blipFill>
        <p:spPr>
          <a:xfrm>
            <a:off x="2819400" y="3276600"/>
            <a:ext cx="3378200" cy="2247900"/>
          </a:xfrm>
          <a:prstGeom prst="rect">
            <a:avLst/>
          </a:prstGeom>
        </p:spPr>
      </p:pic>
    </p:spTree>
    <p:extLst>
      <p:ext uri="{BB962C8B-B14F-4D97-AF65-F5344CB8AC3E}">
        <p14:creationId xmlns:p14="http://schemas.microsoft.com/office/powerpoint/2010/main" val="4140445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0164"/>
          </a:xfrm>
        </p:spPr>
        <p:txBody>
          <a:bodyPr/>
          <a:lstStyle/>
          <a:p>
            <a:r>
              <a:rPr lang="en-US" sz="3600" dirty="0"/>
              <a:t>Gather Resources</a:t>
            </a:r>
          </a:p>
        </p:txBody>
      </p:sp>
      <p:sp>
        <p:nvSpPr>
          <p:cNvPr id="4" name="Content Placeholder 3"/>
          <p:cNvSpPr>
            <a:spLocks noGrp="1"/>
          </p:cNvSpPr>
          <p:nvPr>
            <p:ph idx="1"/>
          </p:nvPr>
        </p:nvSpPr>
        <p:spPr>
          <a:xfrm>
            <a:off x="457200" y="1066800"/>
            <a:ext cx="8229600" cy="7546681"/>
          </a:xfrm>
        </p:spPr>
        <p:txBody>
          <a:bodyPr/>
          <a:lstStyle/>
          <a:p>
            <a:r>
              <a:rPr lang="en-US" sz="2200" dirty="0"/>
              <a:t>Identify which MMGs and conditions you will be implementing.</a:t>
            </a:r>
          </a:p>
          <a:p>
            <a:pPr lvl="1"/>
            <a:r>
              <a:rPr lang="en-US" sz="1600" dirty="0"/>
              <a:t>Generic v2, Hepatitis, and Arboviral v1.3 MMGs are currently available for onboarding.</a:t>
            </a:r>
          </a:p>
          <a:p>
            <a:pPr marL="457200" lvl="1" indent="0">
              <a:buNone/>
            </a:pPr>
            <a:r>
              <a:rPr lang="en-US" sz="1800" dirty="0"/>
              <a:t> </a:t>
            </a:r>
          </a:p>
          <a:p>
            <a:r>
              <a:rPr lang="en-US" sz="2200" dirty="0"/>
              <a:t>Collect important documents and templates.</a:t>
            </a:r>
          </a:p>
          <a:p>
            <a:pPr lvl="1"/>
            <a:r>
              <a:rPr lang="en-US" sz="1600" dirty="0"/>
              <a:t>These may vary depending on system.</a:t>
            </a:r>
          </a:p>
          <a:p>
            <a:pPr lvl="1"/>
            <a:r>
              <a:rPr lang="en-US" sz="1600" dirty="0"/>
              <a:t>Consider both local and CDC artifacts.</a:t>
            </a:r>
          </a:p>
          <a:p>
            <a:pPr marL="457200" lvl="1" indent="0">
              <a:buNone/>
            </a:pPr>
            <a:endParaRPr lang="en-US" sz="1800" dirty="0"/>
          </a:p>
          <a:p>
            <a:r>
              <a:rPr lang="en-US" sz="2200" dirty="0"/>
              <a:t>Identify your team:</a:t>
            </a:r>
          </a:p>
          <a:p>
            <a:pPr lvl="1"/>
            <a:r>
              <a:rPr lang="en-US" sz="1600" dirty="0"/>
              <a:t>disease subject matter experts; </a:t>
            </a:r>
          </a:p>
          <a:p>
            <a:pPr lvl="1"/>
            <a:r>
              <a:rPr lang="en-US" sz="1600" dirty="0"/>
              <a:t>surveillance system coordinators; </a:t>
            </a:r>
          </a:p>
          <a:p>
            <a:pPr lvl="1"/>
            <a:r>
              <a:rPr lang="en-US" sz="1600" dirty="0"/>
              <a:t>integration engine and/or database administrators; </a:t>
            </a:r>
          </a:p>
          <a:p>
            <a:pPr lvl="1"/>
            <a:r>
              <a:rPr lang="en-US" sz="1600" dirty="0"/>
              <a:t>network administrators; and/or</a:t>
            </a:r>
          </a:p>
          <a:p>
            <a:pPr lvl="1"/>
            <a:r>
              <a:rPr lang="en-US" sz="1600" dirty="0"/>
              <a:t>programmatic, technical, and management leadership.</a:t>
            </a:r>
          </a:p>
          <a:p>
            <a:endParaRPr lang="en-US" sz="2400" dirty="0"/>
          </a:p>
          <a:p>
            <a:pPr lvl="1"/>
            <a:endParaRPr lang="en-US" sz="2000" dirty="0"/>
          </a:p>
          <a:p>
            <a:pPr marL="457200" lvl="1" indent="0">
              <a:buNone/>
            </a:pPr>
            <a:r>
              <a:rPr lang="en-US" sz="2000" dirty="0"/>
              <a:t> </a:t>
            </a:r>
          </a:p>
          <a:p>
            <a:pPr lvl="1"/>
            <a:endParaRPr lang="en-US" dirty="0"/>
          </a:p>
          <a:p>
            <a:pPr lvl="1"/>
            <a:endParaRPr lang="en-US" dirty="0"/>
          </a:p>
          <a:p>
            <a:endParaRPr lang="en-US" dirty="0"/>
          </a:p>
        </p:txBody>
      </p:sp>
    </p:spTree>
    <p:extLst>
      <p:ext uri="{BB962C8B-B14F-4D97-AF65-F5344CB8AC3E}">
        <p14:creationId xmlns:p14="http://schemas.microsoft.com/office/powerpoint/2010/main" val="8315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0164"/>
          </a:xfrm>
        </p:spPr>
        <p:txBody>
          <a:bodyPr/>
          <a:lstStyle/>
          <a:p>
            <a:r>
              <a:rPr lang="en-US" sz="3600" dirty="0"/>
              <a:t>Level Set</a:t>
            </a:r>
          </a:p>
        </p:txBody>
      </p:sp>
      <p:sp>
        <p:nvSpPr>
          <p:cNvPr id="3" name="Text Placeholder 2"/>
          <p:cNvSpPr>
            <a:spLocks noGrp="1"/>
          </p:cNvSpPr>
          <p:nvPr>
            <p:ph type="body" sz="quarter" idx="10"/>
          </p:nvPr>
        </p:nvSpPr>
        <p:spPr>
          <a:xfrm>
            <a:off x="457200" y="1371600"/>
            <a:ext cx="8229600" cy="6617196"/>
          </a:xfrm>
        </p:spPr>
        <p:txBody>
          <a:bodyPr/>
          <a:lstStyle/>
          <a:p>
            <a:r>
              <a:rPr lang="en-US" sz="2400" dirty="0"/>
              <a:t>Having everyone involved from the start is key to a successful implementation.</a:t>
            </a:r>
            <a:r>
              <a:rPr lang="en-US" sz="2800" dirty="0"/>
              <a:t>	 </a:t>
            </a:r>
          </a:p>
          <a:p>
            <a:endParaRPr lang="en-US" sz="2400" dirty="0"/>
          </a:p>
          <a:p>
            <a:r>
              <a:rPr lang="en-US" sz="2400" dirty="0"/>
              <a:t>With all players at the table, discuss objectives, roles and responsibilities.</a:t>
            </a:r>
          </a:p>
          <a:p>
            <a:pPr lvl="1"/>
            <a:r>
              <a:rPr lang="en-US" sz="2000" dirty="0"/>
              <a:t>Designate an NMI Project Champion </a:t>
            </a:r>
            <a:br>
              <a:rPr lang="en-US" sz="2000" dirty="0"/>
            </a:br>
            <a:r>
              <a:rPr lang="en-US" sz="2000" dirty="0"/>
              <a:t>to ensure buy-in, resource allocation.</a:t>
            </a:r>
          </a:p>
          <a:p>
            <a:pPr lvl="1"/>
            <a:r>
              <a:rPr lang="en-US" sz="2000" dirty="0"/>
              <a:t>Ensure that all required staff resources</a:t>
            </a:r>
            <a:br>
              <a:rPr lang="en-US" sz="2000" dirty="0"/>
            </a:br>
            <a:r>
              <a:rPr lang="en-US" sz="2000" dirty="0"/>
              <a:t>understand objectives and are</a:t>
            </a:r>
            <a:br>
              <a:rPr lang="en-US" sz="2000" dirty="0"/>
            </a:br>
            <a:r>
              <a:rPr lang="en-US" sz="2000" dirty="0"/>
              <a:t>committed to success.</a:t>
            </a:r>
          </a:p>
          <a:p>
            <a:pPr lvl="1"/>
            <a:endParaRPr lang="en-US" dirty="0"/>
          </a:p>
          <a:p>
            <a:pPr lvl="1"/>
            <a:endParaRPr lang="en-US" dirty="0"/>
          </a:p>
          <a:p>
            <a:endParaRPr lang="en-US" dirty="0"/>
          </a:p>
          <a:p>
            <a:endParaRPr lang="en-US" dirty="0"/>
          </a:p>
          <a:p>
            <a:endParaRPr lang="en-US" dirty="0"/>
          </a:p>
        </p:txBody>
      </p:sp>
      <p:pic>
        <p:nvPicPr>
          <p:cNvPr id="4" name="Picture 3" title="&quot;&quot;"/>
          <p:cNvPicPr>
            <a:picLocks noChangeAspect="1"/>
          </p:cNvPicPr>
          <p:nvPr/>
        </p:nvPicPr>
        <p:blipFill>
          <a:blip r:embed="rId2">
            <a:clrChange>
              <a:clrFrom>
                <a:srgbClr val="FFFFFF"/>
              </a:clrFrom>
              <a:clrTo>
                <a:srgbClr val="FFFFFF">
                  <a:alpha val="0"/>
                </a:srgbClr>
              </a:clrTo>
            </a:clrChange>
          </a:blip>
          <a:stretch>
            <a:fillRect/>
          </a:stretch>
        </p:blipFill>
        <p:spPr>
          <a:xfrm>
            <a:off x="5638800" y="3733800"/>
            <a:ext cx="3352800" cy="2514600"/>
          </a:xfrm>
          <a:prstGeom prst="rect">
            <a:avLst/>
          </a:prstGeom>
        </p:spPr>
      </p:pic>
    </p:spTree>
    <p:extLst>
      <p:ext uri="{BB962C8B-B14F-4D97-AF65-F5344CB8AC3E}">
        <p14:creationId xmlns:p14="http://schemas.microsoft.com/office/powerpoint/2010/main" val="89566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0164"/>
          </a:xfrm>
        </p:spPr>
        <p:txBody>
          <a:bodyPr/>
          <a:lstStyle/>
          <a:p>
            <a:r>
              <a:rPr lang="en-US" sz="3600" dirty="0"/>
              <a:t>System Considerations</a:t>
            </a:r>
          </a:p>
        </p:txBody>
      </p:sp>
      <p:sp>
        <p:nvSpPr>
          <p:cNvPr id="3" name="Text Placeholder 2"/>
          <p:cNvSpPr>
            <a:spLocks noGrp="1"/>
          </p:cNvSpPr>
          <p:nvPr>
            <p:ph type="body" sz="quarter" idx="10"/>
          </p:nvPr>
        </p:nvSpPr>
        <p:spPr>
          <a:xfrm>
            <a:off x="457200" y="1371600"/>
            <a:ext cx="8229600" cy="7552837"/>
          </a:xfrm>
        </p:spPr>
        <p:txBody>
          <a:bodyPr/>
          <a:lstStyle/>
          <a:p>
            <a:pPr marL="342900" lvl="1" indent="-342900">
              <a:buFont typeface="Arial" panose="020B0604020202020204" pitchFamily="34" charset="0"/>
              <a:buChar char="•"/>
            </a:pPr>
            <a:r>
              <a:rPr lang="en-US" sz="2400" dirty="0"/>
              <a:t>Does your test environment mirror your production environment? </a:t>
            </a:r>
          </a:p>
          <a:p>
            <a:pPr marL="342900" lvl="1" indent="-342900">
              <a:buFont typeface="Arial" panose="020B0604020202020204" pitchFamily="34" charset="0"/>
              <a:buChar char="•"/>
            </a:pPr>
            <a:r>
              <a:rPr lang="en-US" sz="2400" dirty="0"/>
              <a:t>How do you generate your case notifications?  </a:t>
            </a:r>
          </a:p>
          <a:p>
            <a:pPr marL="342900" lvl="1" indent="-342900">
              <a:buFont typeface="Arial" panose="020B0604020202020204" pitchFamily="34" charset="0"/>
              <a:buChar char="•"/>
            </a:pPr>
            <a:r>
              <a:rPr lang="en-US" sz="2400" dirty="0"/>
              <a:t>How do you put them into HL7?</a:t>
            </a:r>
          </a:p>
          <a:p>
            <a:pPr marL="342900" lvl="1" indent="-342900">
              <a:buFont typeface="Arial" panose="020B0604020202020204" pitchFamily="34" charset="0"/>
              <a:buChar char="•"/>
            </a:pPr>
            <a:r>
              <a:rPr lang="en-US" sz="2400" dirty="0"/>
              <a:t>Are you able to send by using PHINMS? </a:t>
            </a:r>
          </a:p>
          <a:p>
            <a:pPr lvl="1"/>
            <a:r>
              <a:rPr lang="en-US" sz="2400" dirty="0"/>
              <a:t>Is PHINMS available in the test environment to send test messages? </a:t>
            </a:r>
          </a:p>
          <a:p>
            <a:pPr lvl="1"/>
            <a:r>
              <a:rPr lang="en-US" sz="2400" dirty="0"/>
              <a:t>Can PHINMS in the production environment send  messages to MVPS onboarding and MVPS production during onboarding process?  </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endParaRPr lang="en-US" sz="2400" dirty="0"/>
          </a:p>
          <a:p>
            <a:pPr marL="0" lvl="1" indent="0">
              <a:buNone/>
            </a:pPr>
            <a:endParaRPr lang="en-US" sz="2400" dirty="0"/>
          </a:p>
          <a:p>
            <a:pPr marL="0" lvl="1" indent="0">
              <a:buNone/>
            </a:pPr>
            <a:endParaRPr lang="en-US" dirty="0"/>
          </a:p>
          <a:p>
            <a:pPr marL="342900" lvl="1"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05170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0164"/>
          </a:xfrm>
        </p:spPr>
        <p:txBody>
          <a:bodyPr/>
          <a:lstStyle/>
          <a:p>
            <a:r>
              <a:rPr lang="en-US" sz="3600" dirty="0"/>
              <a:t>Planning: Timing Considerations</a:t>
            </a:r>
          </a:p>
        </p:txBody>
      </p:sp>
      <p:sp>
        <p:nvSpPr>
          <p:cNvPr id="3" name="Text Placeholder 2"/>
          <p:cNvSpPr>
            <a:spLocks noGrp="1"/>
          </p:cNvSpPr>
          <p:nvPr>
            <p:ph type="body" sz="quarter" idx="10"/>
          </p:nvPr>
        </p:nvSpPr>
        <p:spPr>
          <a:xfrm>
            <a:off x="457200" y="1371600"/>
            <a:ext cx="8229600" cy="2234458"/>
          </a:xfrm>
        </p:spPr>
        <p:txBody>
          <a:bodyPr/>
          <a:lstStyle/>
          <a:p>
            <a:r>
              <a:rPr lang="en-US" sz="2400" dirty="0"/>
              <a:t>Are there any major system changes planned within the next year?</a:t>
            </a:r>
          </a:p>
          <a:p>
            <a:r>
              <a:rPr lang="en-US" sz="2400" dirty="0"/>
              <a:t>When are key resources available? </a:t>
            </a:r>
          </a:p>
          <a:p>
            <a:r>
              <a:rPr lang="en-US" sz="2400" dirty="0"/>
              <a:t>Are there any budget or contractual issues to consider?</a:t>
            </a:r>
          </a:p>
          <a:p>
            <a:pPr lvl="1"/>
            <a:endParaRPr lang="en-US" dirty="0"/>
          </a:p>
        </p:txBody>
      </p:sp>
    </p:spTree>
    <p:extLst>
      <p:ext uri="{BB962C8B-B14F-4D97-AF65-F5344CB8AC3E}">
        <p14:creationId xmlns:p14="http://schemas.microsoft.com/office/powerpoint/2010/main" val="390279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948720"/>
            <a:ext cx="8229600" cy="857250"/>
          </a:xfrm>
        </p:spPr>
        <p:txBody>
          <a:bodyPr anchor="t"/>
          <a:lstStyle/>
          <a:p>
            <a:r>
              <a:rPr lang="en-US" dirty="0"/>
              <a:t>Agenda</a:t>
            </a:r>
          </a:p>
        </p:txBody>
      </p:sp>
      <p:sp>
        <p:nvSpPr>
          <p:cNvPr id="3" name="Content Placeholder 2"/>
          <p:cNvSpPr>
            <a:spLocks noGrp="1"/>
          </p:cNvSpPr>
          <p:nvPr>
            <p:ph type="body" sz="quarter" idx="10"/>
          </p:nvPr>
        </p:nvSpPr>
        <p:spPr>
          <a:xfrm>
            <a:off x="457200" y="1776662"/>
            <a:ext cx="6359979" cy="3738563"/>
          </a:xfrm>
        </p:spPr>
        <p:txBody>
          <a:bodyPr/>
          <a:lstStyle/>
          <a:p>
            <a:r>
              <a:rPr lang="en-US" dirty="0"/>
              <a:t>Welcome and Introductions</a:t>
            </a:r>
          </a:p>
          <a:p>
            <a:r>
              <a:rPr lang="en-US" dirty="0"/>
              <a:t>Announcements: </a:t>
            </a:r>
          </a:p>
          <a:p>
            <a:pPr lvl="1"/>
            <a:r>
              <a:rPr lang="en-US" dirty="0"/>
              <a:t>Launch of NMI Technical Assistance and Onboarding</a:t>
            </a:r>
          </a:p>
          <a:p>
            <a:pPr lvl="1"/>
            <a:r>
              <a:rPr lang="en-US" dirty="0"/>
              <a:t>Planned Refinements to Message Validation, Processing, and Provisioning System (MVPSu) </a:t>
            </a:r>
          </a:p>
          <a:p>
            <a:pPr lvl="1"/>
            <a:r>
              <a:rPr lang="en-US" dirty="0"/>
              <a:t>NMI Timeline</a:t>
            </a:r>
          </a:p>
          <a:p>
            <a:pPr lvl="1"/>
            <a:r>
              <a:rPr lang="en-US" dirty="0"/>
              <a:t>New Conditions Added to Generic v2 Only Message Mapping Guide (MMG)</a:t>
            </a:r>
          </a:p>
          <a:p>
            <a:r>
              <a:rPr lang="en-US" dirty="0"/>
              <a:t>Implementation Preparation 101</a:t>
            </a:r>
          </a:p>
          <a:p>
            <a:r>
              <a:rPr lang="en-US" dirty="0"/>
              <a:t>Hot Topic: MVPS Reconciliation </a:t>
            </a:r>
          </a:p>
          <a:p>
            <a:r>
              <a:rPr lang="en-US" dirty="0"/>
              <a:t>Questions and Answers</a:t>
            </a:r>
          </a:p>
        </p:txBody>
      </p:sp>
      <p:pic>
        <p:nvPicPr>
          <p:cNvPr id="4" name="Picture 3"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470" y="1170895"/>
            <a:ext cx="2065365" cy="1424342"/>
          </a:xfrm>
          <a:prstGeom prst="rect">
            <a:avLst/>
          </a:prstGeom>
        </p:spPr>
      </p:pic>
    </p:spTree>
    <p:extLst>
      <p:ext uri="{BB962C8B-B14F-4D97-AF65-F5344CB8AC3E}">
        <p14:creationId xmlns:p14="http://schemas.microsoft.com/office/powerpoint/2010/main" val="83458824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0164"/>
          </a:xfrm>
        </p:spPr>
        <p:txBody>
          <a:bodyPr/>
          <a:lstStyle/>
          <a:p>
            <a:r>
              <a:rPr lang="en-US" sz="3600" dirty="0"/>
              <a:t>Planning Considerations</a:t>
            </a:r>
          </a:p>
        </p:txBody>
      </p:sp>
      <p:sp>
        <p:nvSpPr>
          <p:cNvPr id="3" name="Text Placeholder 2"/>
          <p:cNvSpPr>
            <a:spLocks noGrp="1"/>
          </p:cNvSpPr>
          <p:nvPr>
            <p:ph type="body" sz="quarter" idx="10"/>
          </p:nvPr>
        </p:nvSpPr>
        <p:spPr>
          <a:xfrm>
            <a:off x="457200" y="1371600"/>
            <a:ext cx="8458200" cy="5927777"/>
          </a:xfrm>
        </p:spPr>
        <p:txBody>
          <a:bodyPr/>
          <a:lstStyle/>
          <a:p>
            <a:pPr marL="342900" lvl="1" indent="-342900">
              <a:buFont typeface="Arial" panose="020B0604020202020204" pitchFamily="34" charset="0"/>
              <a:buChar char="•"/>
            </a:pPr>
            <a:r>
              <a:rPr lang="en-US" sz="2400" dirty="0"/>
              <a:t>Are data transformations needed?</a:t>
            </a:r>
          </a:p>
          <a:p>
            <a:pPr marL="342900" lvl="1" indent="-342900">
              <a:buFont typeface="Arial" panose="020B0604020202020204" pitchFamily="34" charset="0"/>
              <a:buChar char="•"/>
            </a:pPr>
            <a:r>
              <a:rPr lang="en-US" sz="2400" dirty="0"/>
              <a:t>Are data elements for a case in multiple surveillance systems? </a:t>
            </a:r>
          </a:p>
          <a:p>
            <a:pPr marL="342900" lvl="1" indent="-342900">
              <a:buFont typeface="Arial" panose="020B0604020202020204" pitchFamily="34" charset="0"/>
              <a:buChar char="•"/>
            </a:pPr>
            <a:r>
              <a:rPr lang="en-US" sz="2400" dirty="0"/>
              <a:t>Have you allowed time for message building and validation? </a:t>
            </a:r>
          </a:p>
          <a:p>
            <a:pPr marL="342900" lvl="1" indent="-342900">
              <a:buFont typeface="Arial" panose="020B0604020202020204" pitchFamily="34" charset="0"/>
              <a:buChar char="•"/>
            </a:pPr>
            <a:r>
              <a:rPr lang="en-US" sz="2400" dirty="0"/>
              <a:t>Can the system support new and legacy reporting methods?  </a:t>
            </a:r>
          </a:p>
          <a:p>
            <a:pPr marL="342900" lvl="1" indent="-342900">
              <a:buFont typeface="Arial" panose="020B0604020202020204" pitchFamily="34" charset="0"/>
              <a:buChar char="•"/>
            </a:pPr>
            <a:r>
              <a:rPr lang="en-US" sz="2400" dirty="0"/>
              <a:t>How will you document processes and data transformations?   </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endParaRPr lang="en-US" sz="2400" dirty="0"/>
          </a:p>
          <a:p>
            <a:pPr marL="0" lvl="1" indent="0">
              <a:buNone/>
            </a:pPr>
            <a:endParaRPr lang="en-US" sz="2400" dirty="0"/>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38462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600164"/>
          </a:xfrm>
        </p:spPr>
        <p:txBody>
          <a:bodyPr/>
          <a:lstStyle/>
          <a:p>
            <a:r>
              <a:rPr lang="en-US" sz="3600" dirty="0"/>
              <a:t>Know Before You Go…</a:t>
            </a:r>
          </a:p>
        </p:txBody>
      </p:sp>
      <p:sp>
        <p:nvSpPr>
          <p:cNvPr id="6" name="Text Placeholder 5"/>
          <p:cNvSpPr>
            <a:spLocks noGrp="1"/>
          </p:cNvSpPr>
          <p:nvPr>
            <p:ph type="body" sz="quarter" idx="10"/>
          </p:nvPr>
        </p:nvSpPr>
        <p:spPr>
          <a:xfrm>
            <a:off x="381000" y="1143000"/>
            <a:ext cx="8229600" cy="4844403"/>
          </a:xfrm>
        </p:spPr>
        <p:txBody>
          <a:bodyPr/>
          <a:lstStyle/>
          <a:p>
            <a:pPr marL="0" indent="0">
              <a:buNone/>
            </a:pPr>
            <a:r>
              <a:rPr lang="en-US" sz="2200" dirty="0"/>
              <a:t>Understand your system:</a:t>
            </a:r>
            <a:r>
              <a:rPr lang="en-US" sz="2400" dirty="0"/>
              <a:t> </a:t>
            </a:r>
          </a:p>
          <a:p>
            <a:r>
              <a:rPr lang="en-US" sz="1600" dirty="0"/>
              <a:t>Is a notification sent when a case is updated? </a:t>
            </a:r>
          </a:p>
          <a:p>
            <a:r>
              <a:rPr lang="en-US" sz="1600" dirty="0"/>
              <a:t>What happens when you delete a case? </a:t>
            </a:r>
          </a:p>
          <a:p>
            <a:r>
              <a:rPr lang="en-US" sz="1600" dirty="0"/>
              <a:t>If you change case status to not a case, is a notification sent?  </a:t>
            </a:r>
          </a:p>
          <a:p>
            <a:r>
              <a:rPr lang="en-US" sz="1600" dirty="0"/>
              <a:t>What happens when you merge cases?</a:t>
            </a:r>
          </a:p>
          <a:p>
            <a:r>
              <a:rPr lang="en-US" sz="1600" dirty="0"/>
              <a:t>Can you tell if a notification has been sent on a case?</a:t>
            </a:r>
          </a:p>
          <a:p>
            <a:pPr marL="0" indent="0">
              <a:buNone/>
            </a:pPr>
            <a:endParaRPr lang="en-US" sz="1200" dirty="0"/>
          </a:p>
          <a:p>
            <a:pPr marL="0" indent="0">
              <a:buNone/>
            </a:pPr>
            <a:r>
              <a:rPr lang="en-US" sz="2200" dirty="0"/>
              <a:t>Know how to find the right data when they may be in different systems or formats:</a:t>
            </a:r>
          </a:p>
          <a:p>
            <a:r>
              <a:rPr lang="en-US" sz="1600" dirty="0"/>
              <a:t>How to access lab findings?</a:t>
            </a:r>
          </a:p>
          <a:p>
            <a:r>
              <a:rPr lang="en-US" sz="1600" dirty="0"/>
              <a:t>How to access vaccination information?</a:t>
            </a:r>
          </a:p>
          <a:p>
            <a:r>
              <a:rPr lang="en-US" sz="1600" dirty="0"/>
              <a:t>How do you decide which data elements to map to the MMG?  </a:t>
            </a:r>
          </a:p>
          <a:p>
            <a:r>
              <a:rPr lang="en-US" sz="1600" dirty="0"/>
              <a:t>Do you need to transform data elements or values to be consistent with the standards used in the MMG?  </a:t>
            </a:r>
          </a:p>
          <a:p>
            <a:endParaRPr lang="en-US" sz="1800" dirty="0"/>
          </a:p>
        </p:txBody>
      </p:sp>
      <p:pic>
        <p:nvPicPr>
          <p:cNvPr id="7" name="Picture 6" title="&quot;&quot;"/>
          <p:cNvPicPr>
            <a:picLocks noChangeAspect="1"/>
          </p:cNvPicPr>
          <p:nvPr/>
        </p:nvPicPr>
        <p:blipFill>
          <a:blip r:embed="rId2"/>
          <a:stretch>
            <a:fillRect/>
          </a:stretch>
        </p:blipFill>
        <p:spPr>
          <a:xfrm>
            <a:off x="6477000" y="228600"/>
            <a:ext cx="2451100" cy="1676400"/>
          </a:xfrm>
          <a:prstGeom prst="rect">
            <a:avLst/>
          </a:prstGeom>
        </p:spPr>
      </p:pic>
    </p:spTree>
    <p:extLst>
      <p:ext uri="{BB962C8B-B14F-4D97-AF65-F5344CB8AC3E}">
        <p14:creationId xmlns:p14="http://schemas.microsoft.com/office/powerpoint/2010/main" val="1228173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quot;&quot;"/>
          <p:cNvPicPr>
            <a:picLocks noChangeAspect="1"/>
          </p:cNvPicPr>
          <p:nvPr/>
        </p:nvPicPr>
        <p:blipFill>
          <a:blip r:embed="rId2"/>
          <a:stretch>
            <a:fillRect/>
          </a:stretch>
        </p:blipFill>
        <p:spPr>
          <a:xfrm>
            <a:off x="7239000" y="4648200"/>
            <a:ext cx="1841687" cy="1715219"/>
          </a:xfrm>
          <a:prstGeom prst="rect">
            <a:avLst/>
          </a:prstGeom>
        </p:spPr>
      </p:pic>
      <p:sp>
        <p:nvSpPr>
          <p:cNvPr id="2" name="Title 1"/>
          <p:cNvSpPr>
            <a:spLocks noGrp="1"/>
          </p:cNvSpPr>
          <p:nvPr>
            <p:ph type="title"/>
          </p:nvPr>
        </p:nvSpPr>
        <p:spPr>
          <a:xfrm>
            <a:off x="457200" y="304800"/>
            <a:ext cx="8229600" cy="600164"/>
          </a:xfrm>
        </p:spPr>
        <p:txBody>
          <a:bodyPr/>
          <a:lstStyle/>
          <a:p>
            <a:r>
              <a:rPr lang="en-US" sz="3600" dirty="0"/>
              <a:t>Make It Work!</a:t>
            </a:r>
          </a:p>
        </p:txBody>
      </p:sp>
      <p:sp>
        <p:nvSpPr>
          <p:cNvPr id="3" name="Text Placeholder 2"/>
          <p:cNvSpPr>
            <a:spLocks noGrp="1"/>
          </p:cNvSpPr>
          <p:nvPr>
            <p:ph type="body" sz="quarter" idx="10"/>
          </p:nvPr>
        </p:nvSpPr>
        <p:spPr>
          <a:xfrm>
            <a:off x="457200" y="1314401"/>
            <a:ext cx="8229600" cy="5090624"/>
          </a:xfrm>
        </p:spPr>
        <p:txBody>
          <a:bodyPr/>
          <a:lstStyle/>
          <a:p>
            <a:r>
              <a:rPr lang="en-US" sz="2200" dirty="0"/>
              <a:t>Check to ensure that unique identifiers for a case are consistent.</a:t>
            </a:r>
          </a:p>
          <a:p>
            <a:pPr lvl="1"/>
            <a:r>
              <a:rPr lang="en-US" sz="1600" dirty="0"/>
              <a:t>National reporting jurisdiction (NOT116, </a:t>
            </a:r>
            <a:r>
              <a:rPr lang="en-US" sz="1600" dirty="0">
                <a:solidFill>
                  <a:schemeClr val="accent1"/>
                </a:solidFill>
              </a:rPr>
              <a:t>77968-6</a:t>
            </a:r>
            <a:r>
              <a:rPr lang="en-US" sz="1600" dirty="0"/>
              <a:t>)</a:t>
            </a:r>
          </a:p>
          <a:p>
            <a:pPr lvl="1"/>
            <a:r>
              <a:rPr lang="en-US" sz="1600" dirty="0"/>
              <a:t>Local Record ID (INV168, </a:t>
            </a:r>
            <a:r>
              <a:rPr lang="en-US" sz="1600" dirty="0">
                <a:solidFill>
                  <a:schemeClr val="accent1"/>
                </a:solidFill>
              </a:rPr>
              <a:t>in OBR-3</a:t>
            </a:r>
            <a:r>
              <a:rPr lang="en-US" sz="1600" dirty="0"/>
              <a:t>)</a:t>
            </a:r>
          </a:p>
          <a:p>
            <a:pPr lvl="1"/>
            <a:r>
              <a:rPr lang="en-US" sz="1600" dirty="0"/>
              <a:t>Date first electronically submitted (NOT103 in OBR-7)</a:t>
            </a:r>
          </a:p>
          <a:p>
            <a:pPr lvl="0"/>
            <a:endParaRPr lang="en-US" sz="1800" dirty="0">
              <a:solidFill>
                <a:srgbClr val="3F3F3F"/>
              </a:solidFill>
            </a:endParaRPr>
          </a:p>
          <a:p>
            <a:pPr lvl="0"/>
            <a:r>
              <a:rPr lang="en-US" sz="2200" dirty="0">
                <a:solidFill>
                  <a:srgbClr val="3F3F3F"/>
                </a:solidFill>
              </a:rPr>
              <a:t>Send case notifications.</a:t>
            </a:r>
          </a:p>
          <a:p>
            <a:pPr lvl="1"/>
            <a:r>
              <a:rPr lang="en-US" sz="1600" dirty="0"/>
              <a:t>During the investigation, when do you trigger the case notification?</a:t>
            </a:r>
          </a:p>
          <a:p>
            <a:pPr lvl="1"/>
            <a:r>
              <a:rPr lang="en-US" sz="1600" dirty="0"/>
              <a:t>Can you send notifications daily? </a:t>
            </a:r>
          </a:p>
          <a:p>
            <a:pPr lvl="1"/>
            <a:r>
              <a:rPr lang="en-US" sz="1600" dirty="0">
                <a:solidFill>
                  <a:srgbClr val="3F3F3F"/>
                </a:solidFill>
              </a:rPr>
              <a:t>Who needs to know that a case notification was sent?</a:t>
            </a:r>
          </a:p>
          <a:p>
            <a:pPr lvl="1"/>
            <a:r>
              <a:rPr lang="en-US" sz="1600" dirty="0">
                <a:solidFill>
                  <a:srgbClr val="3F3F3F"/>
                </a:solidFill>
              </a:rPr>
              <a:t>When and how will they be notified?</a:t>
            </a:r>
          </a:p>
          <a:p>
            <a:pPr lvl="1"/>
            <a:r>
              <a:rPr lang="en-US" sz="1600" dirty="0"/>
              <a:t>Who will check the MVPS Dashboard?</a:t>
            </a:r>
          </a:p>
          <a:p>
            <a:pPr lvl="1"/>
            <a:r>
              <a:rPr lang="en-US" sz="1600" dirty="0"/>
              <a:t>Who will be responsible for fixing and re-transmitting messages? </a:t>
            </a:r>
          </a:p>
          <a:p>
            <a:pPr lvl="1"/>
            <a:r>
              <a:rPr lang="en-US" sz="1600" dirty="0"/>
              <a:t>Do you archive sent messages in case you need to retransmit?</a:t>
            </a:r>
          </a:p>
          <a:p>
            <a:pPr marL="457200" lvl="1" indent="0">
              <a:buNone/>
            </a:pPr>
            <a:endParaRPr lang="en-US" sz="1600" dirty="0"/>
          </a:p>
          <a:p>
            <a:endParaRPr lang="en-US" sz="1800" dirty="0"/>
          </a:p>
        </p:txBody>
      </p:sp>
    </p:spTree>
    <p:extLst>
      <p:ext uri="{BB962C8B-B14F-4D97-AF65-F5344CB8AC3E}">
        <p14:creationId xmlns:p14="http://schemas.microsoft.com/office/powerpoint/2010/main" val="330249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54162"/>
          </a:xfrm>
        </p:spPr>
        <p:txBody>
          <a:bodyPr/>
          <a:lstStyle/>
          <a:p>
            <a:r>
              <a:rPr lang="en-US" sz="3600" dirty="0"/>
              <a:t>States Using CDC-Developed NEDSS Base System (NBS)</a:t>
            </a:r>
          </a:p>
        </p:txBody>
      </p:sp>
      <p:sp>
        <p:nvSpPr>
          <p:cNvPr id="3" name="Text Placeholder 2"/>
          <p:cNvSpPr>
            <a:spLocks noGrp="1"/>
          </p:cNvSpPr>
          <p:nvPr>
            <p:ph type="body" sz="quarter" idx="10"/>
          </p:nvPr>
        </p:nvSpPr>
        <p:spPr>
          <a:xfrm>
            <a:off x="457200" y="1615141"/>
            <a:ext cx="8458200" cy="3797963"/>
          </a:xfrm>
        </p:spPr>
        <p:txBody>
          <a:bodyPr/>
          <a:lstStyle/>
          <a:p>
            <a:r>
              <a:rPr lang="en-US" sz="2200" dirty="0"/>
              <a:t>Use the following tools provided by the NBS team:</a:t>
            </a:r>
          </a:p>
          <a:p>
            <a:pPr lvl="1"/>
            <a:r>
              <a:rPr lang="en-US" sz="1600" dirty="0"/>
              <a:t>NBS Nationally Notifiable Disease (NND) Onboarding FAQ document to help with planning,</a:t>
            </a:r>
          </a:p>
          <a:p>
            <a:pPr lvl="1"/>
            <a:r>
              <a:rPr lang="en-US" sz="1600" dirty="0"/>
              <a:t>NBS Page Builder Template (to be used in place of data extraction/mapping/transformation/message creation),</a:t>
            </a:r>
          </a:p>
          <a:p>
            <a:pPr lvl="1"/>
            <a:r>
              <a:rPr lang="en-US" sz="1600" dirty="0"/>
              <a:t>Implementation Spreadsheet (pre-populated with standard mappings), and</a:t>
            </a:r>
          </a:p>
          <a:p>
            <a:pPr lvl="1"/>
            <a:r>
              <a:rPr lang="en-US" sz="1600" dirty="0"/>
              <a:t>NBS Standard NND Rhapsody Route.</a:t>
            </a:r>
          </a:p>
          <a:p>
            <a:r>
              <a:rPr lang="en-US" sz="2200" dirty="0"/>
              <a:t>Use NBS release 5.0 or higher.</a:t>
            </a:r>
          </a:p>
          <a:p>
            <a:pPr lvl="1"/>
            <a:r>
              <a:rPr lang="en-US" sz="1600" dirty="0"/>
              <a:t>NBS 5.0 includes PHINMS Service/Action Pair configurability, which ensures that messages go to proper location during and after onboarding.</a:t>
            </a:r>
          </a:p>
          <a:p>
            <a:r>
              <a:rPr lang="en-US" sz="2200" dirty="0"/>
              <a:t>Submit support ticket to NBSCentral to discuss implementing the appropriate page(s) in your system.</a:t>
            </a:r>
          </a:p>
        </p:txBody>
      </p:sp>
    </p:spTree>
    <p:extLst>
      <p:ext uri="{BB962C8B-B14F-4D97-AF65-F5344CB8AC3E}">
        <p14:creationId xmlns:p14="http://schemas.microsoft.com/office/powerpoint/2010/main" val="10561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0164"/>
          </a:xfrm>
        </p:spPr>
        <p:txBody>
          <a:bodyPr/>
          <a:lstStyle/>
          <a:p>
            <a:r>
              <a:rPr lang="en-US" sz="3600" dirty="0"/>
              <a:t>NMI Contact Information</a:t>
            </a:r>
          </a:p>
        </p:txBody>
      </p:sp>
      <p:sp>
        <p:nvSpPr>
          <p:cNvPr id="3" name="Text Placeholder 2"/>
          <p:cNvSpPr>
            <a:spLocks noGrp="1"/>
          </p:cNvSpPr>
          <p:nvPr>
            <p:ph type="body" sz="quarter" idx="10"/>
          </p:nvPr>
        </p:nvSpPr>
        <p:spPr>
          <a:xfrm>
            <a:off x="457200" y="1371600"/>
            <a:ext cx="8229600" cy="4315027"/>
          </a:xfrm>
        </p:spPr>
        <p:txBody>
          <a:bodyPr/>
          <a:lstStyle/>
          <a:p>
            <a:pPr marL="0" indent="0">
              <a:buNone/>
            </a:pPr>
            <a:r>
              <a:rPr lang="en-US" sz="2800" dirty="0"/>
              <a:t>Send questions and inquiries to </a:t>
            </a:r>
            <a:r>
              <a:rPr lang="en-US" sz="2800" dirty="0">
                <a:hlinkClick r:id="rId2"/>
              </a:rPr>
              <a:t>edx@cdc.gov</a:t>
            </a:r>
            <a:r>
              <a:rPr lang="en-US" sz="2800" dirty="0"/>
              <a:t>.</a:t>
            </a:r>
          </a:p>
          <a:p>
            <a:pPr marL="0" indent="0">
              <a:buNone/>
            </a:pPr>
            <a:endParaRPr lang="en-US" sz="2400" dirty="0"/>
          </a:p>
          <a:p>
            <a:r>
              <a:rPr lang="en-US" sz="2400" dirty="0"/>
              <a:t>To request NMI Technical Assistance: </a:t>
            </a:r>
          </a:p>
          <a:p>
            <a:pPr lvl="1"/>
            <a:r>
              <a:rPr lang="en-US" sz="2000" dirty="0"/>
              <a:t>Use “NMI Technical Assistance Request” as the subject line and  include a brief description of assistance needed.</a:t>
            </a:r>
          </a:p>
          <a:p>
            <a:endParaRPr lang="en-US" sz="2400" dirty="0"/>
          </a:p>
          <a:p>
            <a:r>
              <a:rPr lang="en-US" sz="2400" dirty="0"/>
              <a:t>To start NMI Onboarding: </a:t>
            </a:r>
          </a:p>
          <a:p>
            <a:pPr lvl="1"/>
            <a:r>
              <a:rPr lang="en-US" sz="2000" dirty="0"/>
              <a:t>Submit onboarding package and use “[Your PHA] NMI Onboarding Package for [MMG]” as the subject line.</a:t>
            </a:r>
          </a:p>
          <a:p>
            <a:pPr marL="0" indent="0">
              <a:buNone/>
            </a:pPr>
            <a:endParaRPr lang="en-US" sz="3600" dirty="0"/>
          </a:p>
        </p:txBody>
      </p:sp>
    </p:spTree>
    <p:extLst>
      <p:ext uri="{BB962C8B-B14F-4D97-AF65-F5344CB8AC3E}">
        <p14:creationId xmlns:p14="http://schemas.microsoft.com/office/powerpoint/2010/main" val="1020328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123" y="1905803"/>
            <a:ext cx="8437275" cy="1219862"/>
          </a:xfrm>
        </p:spPr>
        <p:txBody>
          <a:bodyPr/>
          <a:lstStyle/>
          <a:p>
            <a:r>
              <a:rPr lang="en-US" sz="3000" dirty="0"/>
              <a:t>Reconciliation Process for </a:t>
            </a:r>
            <a:r>
              <a:rPr lang="en-US" sz="3000" i="1" dirty="0"/>
              <a:t>Morbidity and Mortality Weekly Report</a:t>
            </a:r>
            <a:r>
              <a:rPr lang="en-US" sz="3000" dirty="0"/>
              <a:t> (</a:t>
            </a:r>
            <a:r>
              <a:rPr lang="en-US" sz="3000" i="1" dirty="0"/>
              <a:t>MMWR</a:t>
            </a:r>
            <a:r>
              <a:rPr lang="en-US" sz="3000" dirty="0"/>
              <a:t>) Annual Summary of Notifiable Infectious Diseases and Conditions – United States, 2016</a:t>
            </a:r>
          </a:p>
        </p:txBody>
      </p:sp>
      <p:sp>
        <p:nvSpPr>
          <p:cNvPr id="7" name="Rectangle 6"/>
          <p:cNvSpPr/>
          <p:nvPr/>
        </p:nvSpPr>
        <p:spPr>
          <a:xfrm>
            <a:off x="336870" y="4114800"/>
            <a:ext cx="8099392" cy="172354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0096D6"/>
                </a:solidFill>
                <a:latin typeface="Calibri" panose="020F0502020204030204" pitchFamily="34" charset="0"/>
                <a:cs typeface="Arial" panose="020B0604020202020204" pitchFamily="34" charset="0"/>
              </a:rPr>
              <a:t>Yvette Dominique, MS, PMP, Data Processing Team Lead </a:t>
            </a:r>
          </a:p>
          <a:p>
            <a:r>
              <a:rPr lang="en-US" sz="1600" b="1" dirty="0">
                <a:solidFill>
                  <a:srgbClr val="0096D6"/>
                </a:solidFill>
                <a:latin typeface="Calibri" panose="020F0502020204030204" pitchFamily="34" charset="0"/>
                <a:cs typeface="Arial" panose="020B0604020202020204" pitchFamily="34" charset="0"/>
              </a:rPr>
              <a:t>Deborah Adams, Data Operations Team (DOT) Project Lead</a:t>
            </a:r>
          </a:p>
          <a:p>
            <a:r>
              <a:rPr lang="en-US" sz="1600" b="1" dirty="0">
                <a:solidFill>
                  <a:srgbClr val="0096D6"/>
                </a:solidFill>
                <a:latin typeface="Calibri" panose="020F0502020204030204" pitchFamily="34" charset="0"/>
                <a:cs typeface="Arial" panose="020B0604020202020204" pitchFamily="34" charset="0"/>
              </a:rPr>
              <a:t>Diana Onweh, Data Operations Team </a:t>
            </a:r>
          </a:p>
          <a:p>
            <a:r>
              <a:rPr lang="en-US" sz="1600" b="1" dirty="0">
                <a:solidFill>
                  <a:srgbClr val="0096D6"/>
                </a:solidFill>
                <a:latin typeface="Calibri" panose="020F0502020204030204" pitchFamily="34" charset="0"/>
                <a:cs typeface="Arial" panose="020B0604020202020204" pitchFamily="34" charset="0"/>
              </a:rPr>
              <a:t>Alan Schley, Data Operations Team </a:t>
            </a:r>
          </a:p>
          <a:p>
            <a:endParaRPr lang="en-US" sz="1400" b="1" dirty="0">
              <a:solidFill>
                <a:srgbClr val="0096D6"/>
              </a:solidFill>
              <a:latin typeface="Calibri" panose="020F0502020204030204" pitchFamily="34" charset="0"/>
              <a:cs typeface="Arial" panose="020B0604020202020204" pitchFamily="34" charset="0"/>
            </a:endParaRPr>
          </a:p>
          <a:p>
            <a:r>
              <a:rPr lang="en-US" sz="1400" dirty="0">
                <a:solidFill>
                  <a:srgbClr val="0096D6"/>
                </a:solidFill>
                <a:latin typeface="Calibri" panose="020F0502020204030204" pitchFamily="34" charset="0"/>
                <a:cs typeface="Arial" panose="020B0604020202020204" pitchFamily="34" charset="0"/>
              </a:rPr>
              <a:t>Surveillance and Data Branch</a:t>
            </a:r>
          </a:p>
          <a:p>
            <a:r>
              <a:rPr lang="en-US" sz="1400" dirty="0">
                <a:solidFill>
                  <a:srgbClr val="0096D6"/>
                </a:solidFill>
                <a:latin typeface="Calibri" panose="020F0502020204030204" pitchFamily="34" charset="0"/>
                <a:cs typeface="Arial" panose="020B0604020202020204" pitchFamily="34" charset="0"/>
              </a:rPr>
              <a:t>Division of Health Informatics and Surveillance</a:t>
            </a:r>
          </a:p>
        </p:txBody>
      </p:sp>
    </p:spTree>
    <p:extLst>
      <p:ext uri="{BB962C8B-B14F-4D97-AF65-F5344CB8AC3E}">
        <p14:creationId xmlns:p14="http://schemas.microsoft.com/office/powerpoint/2010/main" val="63240873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3230"/>
            <a:ext cx="8229600" cy="469270"/>
          </a:xfrm>
        </p:spPr>
        <p:txBody>
          <a:bodyPr/>
          <a:lstStyle/>
          <a:p>
            <a:r>
              <a:rPr lang="en-US" dirty="0"/>
              <a:t>Overview</a:t>
            </a:r>
          </a:p>
        </p:txBody>
      </p:sp>
      <p:sp>
        <p:nvSpPr>
          <p:cNvPr id="6" name="Text Placeholder 5"/>
          <p:cNvSpPr>
            <a:spLocks noGrp="1"/>
          </p:cNvSpPr>
          <p:nvPr>
            <p:ph type="body" sz="quarter" idx="10"/>
          </p:nvPr>
        </p:nvSpPr>
        <p:spPr>
          <a:xfrm>
            <a:off x="457200" y="1532499"/>
            <a:ext cx="8229600" cy="4179493"/>
          </a:xfrm>
        </p:spPr>
        <p:txBody>
          <a:bodyPr/>
          <a:lstStyle/>
          <a:p>
            <a:r>
              <a:rPr lang="en-US" dirty="0"/>
              <a:t>Purpose: </a:t>
            </a:r>
          </a:p>
          <a:p>
            <a:pPr lvl="1"/>
            <a:r>
              <a:rPr lang="en-US" dirty="0"/>
              <a:t>Reconcile counts in CDC NNDSS database with jurisdiction counts</a:t>
            </a:r>
          </a:p>
          <a:p>
            <a:pPr>
              <a:spcBef>
                <a:spcPts val="1350"/>
              </a:spcBef>
            </a:pPr>
            <a:r>
              <a:rPr lang="en-US" dirty="0"/>
              <a:t>Guidance provided: </a:t>
            </a:r>
          </a:p>
          <a:p>
            <a:pPr lvl="1"/>
            <a:r>
              <a:rPr lang="en-US" dirty="0"/>
              <a:t>State epidemiologist letter and summary production calendar</a:t>
            </a:r>
          </a:p>
          <a:p>
            <a:pPr lvl="1"/>
            <a:r>
              <a:rPr lang="en-US" dirty="0"/>
              <a:t>State reporter letter with </a:t>
            </a:r>
          </a:p>
          <a:p>
            <a:pPr lvl="2"/>
            <a:r>
              <a:rPr lang="en-US" dirty="0"/>
              <a:t>summary production calendar </a:t>
            </a:r>
          </a:p>
          <a:p>
            <a:pPr lvl="2"/>
            <a:r>
              <a:rPr lang="en-US" dirty="0"/>
              <a:t>reconciliation tables (1–13) with instructions for reviewing tables</a:t>
            </a:r>
          </a:p>
          <a:p>
            <a:pPr lvl="2"/>
            <a:r>
              <a:rPr lang="en-US" dirty="0"/>
              <a:t>week-ending calendar</a:t>
            </a:r>
          </a:p>
          <a:p>
            <a:pPr lvl="2"/>
            <a:r>
              <a:rPr lang="en-US" dirty="0"/>
              <a:t>2016 NNDSS Event Code List </a:t>
            </a:r>
          </a:p>
          <a:p>
            <a:pPr lvl="2"/>
            <a:r>
              <a:rPr lang="en-US" dirty="0"/>
              <a:t>unformatted data in Excel workbook</a:t>
            </a:r>
          </a:p>
          <a:p>
            <a:pPr lvl="1"/>
            <a:r>
              <a:rPr lang="en-US" dirty="0"/>
              <a:t>If needed, jurisdictions can request case-level line lists  </a:t>
            </a:r>
          </a:p>
        </p:txBody>
      </p:sp>
    </p:spTree>
    <p:extLst>
      <p:ext uri="{BB962C8B-B14F-4D97-AF65-F5344CB8AC3E}">
        <p14:creationId xmlns:p14="http://schemas.microsoft.com/office/powerpoint/2010/main" val="416065738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7180" y="1012698"/>
            <a:ext cx="8229600" cy="444831"/>
          </a:xfrm>
        </p:spPr>
        <p:txBody>
          <a:bodyPr/>
          <a:lstStyle/>
          <a:p>
            <a:r>
              <a:rPr lang="en-US" dirty="0"/>
              <a:t>2016 Tentative </a:t>
            </a:r>
            <a:r>
              <a:rPr lang="en-US" i="1" dirty="0"/>
              <a:t>MMWR</a:t>
            </a:r>
            <a:r>
              <a:rPr lang="en-US" dirty="0"/>
              <a:t> Summary Production Calendar </a:t>
            </a:r>
          </a:p>
        </p:txBody>
      </p:sp>
      <p:sp>
        <p:nvSpPr>
          <p:cNvPr id="6" name="Text Placeholder 5"/>
          <p:cNvSpPr>
            <a:spLocks noGrp="1"/>
          </p:cNvSpPr>
          <p:nvPr>
            <p:ph type="body" sz="quarter" idx="10"/>
          </p:nvPr>
        </p:nvSpPr>
        <p:spPr>
          <a:xfrm>
            <a:off x="746636" y="1539825"/>
            <a:ext cx="8229600" cy="4479975"/>
          </a:xfrm>
        </p:spPr>
        <p:txBody>
          <a:bodyPr/>
          <a:lstStyle/>
          <a:p>
            <a:pPr marL="0" indent="0">
              <a:spcBef>
                <a:spcPts val="450"/>
              </a:spcBef>
              <a:buNone/>
            </a:pPr>
            <a:r>
              <a:rPr lang="en-US" sz="1350" dirty="0"/>
              <a:t>03/06/17	  Data Coordinator emails State Epidemiologist letter with timeline calendar</a:t>
            </a:r>
          </a:p>
          <a:p>
            <a:pPr marL="0" indent="0">
              <a:spcBef>
                <a:spcPts val="450"/>
              </a:spcBef>
              <a:buNone/>
            </a:pPr>
            <a:r>
              <a:rPr lang="en-US" sz="1350" dirty="0"/>
              <a:t>03/17/17	  Data Team begins generating/emailing reconciliation reports to State Reporters</a:t>
            </a:r>
          </a:p>
          <a:p>
            <a:pPr marL="0" indent="0">
              <a:spcBef>
                <a:spcPts val="450"/>
              </a:spcBef>
              <a:buNone/>
            </a:pPr>
            <a:r>
              <a:rPr lang="en-US" sz="1350" dirty="0"/>
              <a:t>03/24/17	  </a:t>
            </a:r>
            <a:r>
              <a:rPr lang="en-US" sz="1350" dirty="0">
                <a:solidFill>
                  <a:srgbClr val="FF0000"/>
                </a:solidFill>
              </a:rPr>
              <a:t>Deadline:</a:t>
            </a:r>
            <a:r>
              <a:rPr lang="en-US" sz="1350" dirty="0"/>
              <a:t> State Epidemiologist responds to letter and timeline</a:t>
            </a:r>
          </a:p>
          <a:p>
            <a:pPr marL="0" indent="0">
              <a:spcBef>
                <a:spcPts val="450"/>
              </a:spcBef>
              <a:buNone/>
            </a:pPr>
            <a:r>
              <a:rPr lang="en-US" sz="1350" dirty="0"/>
              <a:t>03/??/17	  Rabies Program office database closed </a:t>
            </a:r>
          </a:p>
          <a:p>
            <a:pPr marL="0" indent="0">
              <a:spcBef>
                <a:spcPts val="450"/>
              </a:spcBef>
              <a:buNone/>
            </a:pPr>
            <a:r>
              <a:rPr lang="en-US" sz="1350" dirty="0"/>
              <a:t>04/??/17	  STD Program office database closed </a:t>
            </a:r>
          </a:p>
          <a:p>
            <a:pPr marL="0" indent="0">
              <a:spcBef>
                <a:spcPts val="450"/>
              </a:spcBef>
              <a:buNone/>
            </a:pPr>
            <a:r>
              <a:rPr lang="en-US" sz="1350" dirty="0"/>
              <a:t>05/??/17	  Varicella Program office database closed </a:t>
            </a:r>
          </a:p>
          <a:p>
            <a:pPr marL="0" indent="0">
              <a:spcBef>
                <a:spcPts val="450"/>
              </a:spcBef>
              <a:buNone/>
            </a:pPr>
            <a:r>
              <a:rPr lang="en-US" sz="1350" b="1" dirty="0">
                <a:solidFill>
                  <a:srgbClr val="FF0000"/>
                </a:solidFill>
              </a:rPr>
              <a:t>05/02/17</a:t>
            </a:r>
            <a:r>
              <a:rPr lang="en-US" sz="1350" b="1" dirty="0"/>
              <a:t>	  States’ last day transmitting 2016 data as part of their </a:t>
            </a:r>
            <a:r>
              <a:rPr lang="en-US" sz="1350" b="1" dirty="0">
                <a:solidFill>
                  <a:srgbClr val="FF0000"/>
                </a:solidFill>
              </a:rPr>
              <a:t>weekly</a:t>
            </a:r>
            <a:r>
              <a:rPr lang="en-US" sz="1350" b="1" dirty="0"/>
              <a:t> transmissions</a:t>
            </a:r>
          </a:p>
          <a:p>
            <a:pPr marL="0" indent="0">
              <a:spcBef>
                <a:spcPts val="450"/>
              </a:spcBef>
              <a:buNone/>
            </a:pPr>
            <a:r>
              <a:rPr lang="en-US" sz="1350" b="1" dirty="0">
                <a:solidFill>
                  <a:srgbClr val="FF0000"/>
                </a:solidFill>
              </a:rPr>
              <a:t>05/30/17</a:t>
            </a:r>
            <a:r>
              <a:rPr lang="en-US" sz="1350" b="1" dirty="0"/>
              <a:t>	  States’ last day transmitting 2016 </a:t>
            </a:r>
            <a:r>
              <a:rPr lang="en-US" sz="1350" b="1" dirty="0">
                <a:solidFill>
                  <a:srgbClr val="FF0000"/>
                </a:solidFill>
              </a:rPr>
              <a:t>FINAL</a:t>
            </a:r>
            <a:r>
              <a:rPr lang="en-US" sz="1350" b="1" dirty="0"/>
              <a:t> year-to-date data files </a:t>
            </a:r>
          </a:p>
          <a:p>
            <a:pPr marL="0" indent="0">
              <a:spcBef>
                <a:spcPts val="450"/>
              </a:spcBef>
              <a:buNone/>
            </a:pPr>
            <a:r>
              <a:rPr lang="en-US" sz="1350" dirty="0"/>
              <a:t>06/05/17	  Data Team begins emailing </a:t>
            </a:r>
            <a:r>
              <a:rPr lang="en-US" sz="1350" dirty="0">
                <a:solidFill>
                  <a:srgbClr val="FF0000"/>
                </a:solidFill>
              </a:rPr>
              <a:t>FINAL</a:t>
            </a:r>
            <a:r>
              <a:rPr lang="en-US" sz="1350" dirty="0"/>
              <a:t> counts to State Epidemiologists for FINAL signatures  </a:t>
            </a:r>
          </a:p>
          <a:p>
            <a:pPr marL="0" indent="0">
              <a:spcBef>
                <a:spcPts val="450"/>
              </a:spcBef>
              <a:buNone/>
            </a:pPr>
            <a:r>
              <a:rPr lang="en-US" sz="1350" dirty="0"/>
              <a:t>06/24/17	  </a:t>
            </a:r>
            <a:r>
              <a:rPr lang="en-US" sz="1350" dirty="0">
                <a:solidFill>
                  <a:srgbClr val="FF0000"/>
                </a:solidFill>
              </a:rPr>
              <a:t>Deadline:</a:t>
            </a:r>
            <a:r>
              <a:rPr lang="en-US" sz="1350" dirty="0"/>
              <a:t> State Epidemiologists fax </a:t>
            </a:r>
            <a:r>
              <a:rPr lang="en-US" sz="1350" dirty="0">
                <a:solidFill>
                  <a:srgbClr val="FF0000"/>
                </a:solidFill>
              </a:rPr>
              <a:t>FINAL</a:t>
            </a:r>
            <a:r>
              <a:rPr lang="en-US" sz="1350" dirty="0"/>
              <a:t> signatures on the report back to CDC</a:t>
            </a:r>
          </a:p>
          <a:p>
            <a:pPr marL="0" indent="0">
              <a:spcBef>
                <a:spcPts val="450"/>
              </a:spcBef>
              <a:buNone/>
            </a:pPr>
            <a:r>
              <a:rPr lang="en-US" sz="1350" dirty="0"/>
              <a:t>06/??/17	  TB Program office database closed</a:t>
            </a:r>
          </a:p>
          <a:p>
            <a:pPr marL="0" indent="0">
              <a:spcBef>
                <a:spcPts val="450"/>
              </a:spcBef>
              <a:buNone/>
            </a:pPr>
            <a:r>
              <a:rPr lang="en-US" sz="1350" dirty="0"/>
              <a:t>06/??/17	  Influenza-associated Pediatric Mortality Program office database closed</a:t>
            </a:r>
          </a:p>
          <a:p>
            <a:pPr marL="0" indent="0">
              <a:spcBef>
                <a:spcPts val="450"/>
              </a:spcBef>
              <a:buNone/>
            </a:pPr>
            <a:r>
              <a:rPr lang="en-US" sz="1350" dirty="0"/>
              <a:t>06/??/17         Novel Influenza A Virus Program office database closed</a:t>
            </a:r>
          </a:p>
          <a:p>
            <a:pPr marL="0" indent="0">
              <a:spcBef>
                <a:spcPts val="450"/>
              </a:spcBef>
              <a:buNone/>
            </a:pPr>
            <a:r>
              <a:rPr lang="en-US" sz="1350" b="1" dirty="0">
                <a:solidFill>
                  <a:srgbClr val="FF0000"/>
                </a:solidFill>
              </a:rPr>
              <a:t>06/30/17	  NNDSS SAS database FINAL</a:t>
            </a:r>
            <a:endParaRPr lang="en-US" sz="1350" b="1" dirty="0"/>
          </a:p>
          <a:p>
            <a:pPr marL="0" indent="0">
              <a:spcBef>
                <a:spcPts val="450"/>
              </a:spcBef>
              <a:buNone/>
            </a:pPr>
            <a:r>
              <a:rPr lang="en-US" sz="1350" dirty="0"/>
              <a:t>07/??/17	  ArboNet Program office database closed</a:t>
            </a:r>
          </a:p>
          <a:p>
            <a:pPr marL="0" indent="0">
              <a:spcBef>
                <a:spcPts val="450"/>
              </a:spcBef>
              <a:buNone/>
            </a:pPr>
            <a:r>
              <a:rPr lang="en-US" sz="1350" dirty="0"/>
              <a:t>10/25/17	  Publish </a:t>
            </a:r>
            <a:r>
              <a:rPr lang="en-US" sz="1350" dirty="0">
                <a:solidFill>
                  <a:srgbClr val="FF0000"/>
                </a:solidFill>
              </a:rPr>
              <a:t>FINAL</a:t>
            </a:r>
            <a:r>
              <a:rPr lang="en-US" sz="1350" dirty="0"/>
              <a:t> 2016 Reports of Nationally Notifiable Infectious Diseases Early Release Table</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84149380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5721" y="857250"/>
            <a:ext cx="8251060" cy="685511"/>
          </a:xfrm>
        </p:spPr>
        <p:txBody>
          <a:bodyPr/>
          <a:lstStyle/>
          <a:p>
            <a:pPr>
              <a:lnSpc>
                <a:spcPct val="100000"/>
              </a:lnSpc>
            </a:pPr>
            <a:r>
              <a:rPr lang="en-US" dirty="0"/>
              <a:t>Reconciliation Reports </a:t>
            </a:r>
            <a:endParaRPr lang="en-US" sz="2002" b="0" dirty="0">
              <a:solidFill>
                <a:srgbClr val="000000"/>
              </a:solidFill>
            </a:endParaRPr>
          </a:p>
        </p:txBody>
      </p:sp>
      <p:graphicFrame>
        <p:nvGraphicFramePr>
          <p:cNvPr id="2" name="Table 1" descr="Table with columns for Disease, Event, Unknown Status, Suspect Status, Probable Status, Confirmed Status; MMWR Print Total; and Total Reported to CDC&#10;" title="NND Event Codes Table"/>
          <p:cNvGraphicFramePr>
            <a:graphicFrameLocks noGrp="1"/>
          </p:cNvGraphicFramePr>
          <p:nvPr>
            <p:extLst>
              <p:ext uri="{D42A27DB-BD31-4B8C-83A1-F6EECF244321}">
                <p14:modId xmlns:p14="http://schemas.microsoft.com/office/powerpoint/2010/main" val="3028373701"/>
              </p:ext>
            </p:extLst>
          </p:nvPr>
        </p:nvGraphicFramePr>
        <p:xfrm>
          <a:off x="494991" y="2373182"/>
          <a:ext cx="8208141" cy="3173837"/>
        </p:xfrm>
        <a:graphic>
          <a:graphicData uri="http://schemas.openxmlformats.org/drawingml/2006/table">
            <a:tbl>
              <a:tblPr/>
              <a:tblGrid>
                <a:gridCol w="1977369">
                  <a:extLst>
                    <a:ext uri="{9D8B030D-6E8A-4147-A177-3AD203B41FA5}">
                      <a16:colId xmlns:a16="http://schemas.microsoft.com/office/drawing/2014/main" val="20000"/>
                    </a:ext>
                  </a:extLst>
                </a:gridCol>
                <a:gridCol w="494342">
                  <a:extLst>
                    <a:ext uri="{9D8B030D-6E8A-4147-A177-3AD203B41FA5}">
                      <a16:colId xmlns:a16="http://schemas.microsoft.com/office/drawing/2014/main" val="20001"/>
                    </a:ext>
                  </a:extLst>
                </a:gridCol>
                <a:gridCol w="751812">
                  <a:extLst>
                    <a:ext uri="{9D8B030D-6E8A-4147-A177-3AD203B41FA5}">
                      <a16:colId xmlns:a16="http://schemas.microsoft.com/office/drawing/2014/main" val="20002"/>
                    </a:ext>
                  </a:extLst>
                </a:gridCol>
                <a:gridCol w="782708">
                  <a:extLst>
                    <a:ext uri="{9D8B030D-6E8A-4147-A177-3AD203B41FA5}">
                      <a16:colId xmlns:a16="http://schemas.microsoft.com/office/drawing/2014/main" val="20003"/>
                    </a:ext>
                  </a:extLst>
                </a:gridCol>
                <a:gridCol w="834203">
                  <a:extLst>
                    <a:ext uri="{9D8B030D-6E8A-4147-A177-3AD203B41FA5}">
                      <a16:colId xmlns:a16="http://schemas.microsoft.com/office/drawing/2014/main" val="20004"/>
                    </a:ext>
                  </a:extLst>
                </a:gridCol>
                <a:gridCol w="895995">
                  <a:extLst>
                    <a:ext uri="{9D8B030D-6E8A-4147-A177-3AD203B41FA5}">
                      <a16:colId xmlns:a16="http://schemas.microsoft.com/office/drawing/2014/main" val="20005"/>
                    </a:ext>
                  </a:extLst>
                </a:gridCol>
                <a:gridCol w="1235856">
                  <a:extLst>
                    <a:ext uri="{9D8B030D-6E8A-4147-A177-3AD203B41FA5}">
                      <a16:colId xmlns:a16="http://schemas.microsoft.com/office/drawing/2014/main" val="20006"/>
                    </a:ext>
                  </a:extLst>
                </a:gridCol>
                <a:gridCol w="1235856">
                  <a:extLst>
                    <a:ext uri="{9D8B030D-6E8A-4147-A177-3AD203B41FA5}">
                      <a16:colId xmlns:a16="http://schemas.microsoft.com/office/drawing/2014/main" val="20007"/>
                    </a:ext>
                  </a:extLst>
                </a:gridCol>
              </a:tblGrid>
              <a:tr h="137160">
                <a:tc rowSpan="2">
                  <a:txBody>
                    <a:bodyPr/>
                    <a:lstStyle/>
                    <a:p>
                      <a:pPr algn="ctr" fontAlgn="t"/>
                      <a:r>
                        <a:rPr lang="en-US" sz="900" b="1" i="0" u="none" strike="noStrike" dirty="0">
                          <a:solidFill>
                            <a:srgbClr val="0033AA"/>
                          </a:solidFill>
                          <a:effectLst/>
                          <a:latin typeface="Arial" panose="020B0604020202020204" pitchFamily="34" charset="0"/>
                        </a:rPr>
                        <a:t>DISEASE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rowSpan="2">
                  <a:txBody>
                    <a:bodyPr/>
                    <a:lstStyle/>
                    <a:p>
                      <a:pPr algn="ctr" fontAlgn="t"/>
                      <a:r>
                        <a:rPr lang="en-US" sz="900" b="1" i="0" u="none" strike="noStrike" dirty="0">
                          <a:solidFill>
                            <a:srgbClr val="0033AA"/>
                          </a:solidFill>
                          <a:effectLst/>
                          <a:latin typeface="Arial" panose="020B0604020202020204" pitchFamily="34" charset="0"/>
                        </a:rPr>
                        <a:t>EVENT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1" i="0" u="none" strike="noStrike" dirty="0">
                          <a:solidFill>
                            <a:srgbClr val="0033AA"/>
                          </a:solidFill>
                          <a:effectLst/>
                          <a:latin typeface="Arial" panose="020B0604020202020204" pitchFamily="34" charset="0"/>
                        </a:rPr>
                        <a:t>UNKNOWN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SUSPECT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PROBABLE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CONFIRMED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MMWR PRINT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TOTAL REPORTED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0E0E0"/>
                    </a:solidFill>
                  </a:tcPr>
                </a:tc>
                <a:extLst>
                  <a:ext uri="{0D108BD9-81ED-4DB2-BD59-A6C34878D82A}">
                    <a16:rowId xmlns:a16="http://schemas.microsoft.com/office/drawing/2014/main" val="10000"/>
                  </a:ext>
                </a:extLst>
              </a:tr>
              <a:tr h="149452">
                <a:tc vMerge="1">
                  <a:txBody>
                    <a:bodyPr/>
                    <a:lstStyle/>
                    <a:p>
                      <a:endParaRPr lang="en-US"/>
                    </a:p>
                  </a:txBody>
                  <a:tcPr/>
                </a:tc>
                <a:tc vMerge="1">
                  <a:txBody>
                    <a:bodyPr/>
                    <a:lstStyle/>
                    <a:p>
                      <a:endParaRPr lang="en-US"/>
                    </a:p>
                  </a:txBody>
                  <a:tcPr/>
                </a:tc>
                <a:tc>
                  <a:txBody>
                    <a:bodyPr/>
                    <a:lstStyle/>
                    <a:p>
                      <a:pPr algn="ctr" fontAlgn="t"/>
                      <a:r>
                        <a:rPr lang="en-US" sz="900" b="1" i="0" u="none" strike="noStrike" dirty="0">
                          <a:solidFill>
                            <a:srgbClr val="0033AA"/>
                          </a:solidFill>
                          <a:effectLst/>
                          <a:latin typeface="Arial" panose="020B0604020202020204" pitchFamily="34" charset="0"/>
                        </a:rPr>
                        <a:t>STATUS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STATUS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STATUS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STATUS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TO CDC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149452">
                <a:tc>
                  <a:txBody>
                    <a:bodyPr/>
                    <a:lstStyle/>
                    <a:p>
                      <a:pPr algn="l" fontAlgn="t"/>
                      <a:r>
                        <a:rPr lang="en-US" sz="900" b="0" i="0" u="none" strike="noStrike" dirty="0">
                          <a:solidFill>
                            <a:srgbClr val="0033AA"/>
                          </a:solidFill>
                          <a:effectLst/>
                          <a:latin typeface="Arial" panose="020B0604020202020204" pitchFamily="34" charset="0"/>
                        </a:rPr>
                        <a:t>Anthrax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10350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149452">
                <a:tc>
                  <a:txBody>
                    <a:bodyPr/>
                    <a:lstStyle/>
                    <a:p>
                      <a:pPr algn="l" fontAlgn="t"/>
                      <a:r>
                        <a:rPr lang="en-US" sz="900" b="0" i="0" u="none" strike="noStrike" dirty="0">
                          <a:solidFill>
                            <a:srgbClr val="0033AA"/>
                          </a:solidFill>
                          <a:effectLst/>
                          <a:latin typeface="Arial" panose="020B0604020202020204" pitchFamily="34" charset="0"/>
                        </a:rPr>
                        <a:t>Babesiosis, 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12010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149452">
                <a:tc>
                  <a:txBody>
                    <a:bodyPr/>
                    <a:lstStyle/>
                    <a:p>
                      <a:pPr algn="l" fontAlgn="t"/>
                      <a:r>
                        <a:rPr lang="en-US" sz="900" b="0" i="0" u="none" strike="noStrike" dirty="0">
                          <a:solidFill>
                            <a:srgbClr val="0033AA"/>
                          </a:solidFill>
                          <a:effectLst/>
                          <a:latin typeface="Arial" panose="020B0604020202020204" pitchFamily="34" charset="0"/>
                        </a:rPr>
                        <a:t>Babesiosis, confirmed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12010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149452">
                <a:tc>
                  <a:txBody>
                    <a:bodyPr/>
                    <a:lstStyle/>
                    <a:p>
                      <a:pPr algn="l" fontAlgn="t"/>
                      <a:r>
                        <a:rPr lang="en-US" sz="900" b="0" i="0" u="none" strike="noStrike" dirty="0">
                          <a:solidFill>
                            <a:srgbClr val="0033AA"/>
                          </a:solidFill>
                          <a:effectLst/>
                          <a:latin typeface="Arial" panose="020B0604020202020204" pitchFamily="34" charset="0"/>
                        </a:rPr>
                        <a:t>Babesiosis, probable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12010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149452">
                <a:tc>
                  <a:txBody>
                    <a:bodyPr/>
                    <a:lstStyle/>
                    <a:p>
                      <a:pPr algn="l" fontAlgn="t"/>
                      <a:r>
                        <a:rPr lang="en-US" sz="900" b="0" i="0" u="none" strike="noStrike" dirty="0">
                          <a:solidFill>
                            <a:srgbClr val="0033AA"/>
                          </a:solidFill>
                          <a:effectLst/>
                          <a:latin typeface="Arial" panose="020B0604020202020204" pitchFamily="34" charset="0"/>
                        </a:rPr>
                        <a:t>Botulism, 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10360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149452">
                <a:tc>
                  <a:txBody>
                    <a:bodyPr/>
                    <a:lstStyle/>
                    <a:p>
                      <a:pPr algn="l" fontAlgn="t"/>
                      <a:r>
                        <a:rPr lang="en-US" sz="900" b="0" i="0" u="none" strike="noStrike" dirty="0">
                          <a:solidFill>
                            <a:srgbClr val="0033AA"/>
                          </a:solidFill>
                          <a:effectLst/>
                          <a:latin typeface="Arial" panose="020B0604020202020204" pitchFamily="34" charset="0"/>
                        </a:rPr>
                        <a:t>Botulism, foodborne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10530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149452">
                <a:tc>
                  <a:txBody>
                    <a:bodyPr/>
                    <a:lstStyle/>
                    <a:p>
                      <a:pPr algn="l" fontAlgn="t"/>
                      <a:r>
                        <a:rPr lang="en-US" sz="900" b="0" i="0" u="none" strike="noStrike" dirty="0">
                          <a:solidFill>
                            <a:srgbClr val="0033AA"/>
                          </a:solidFill>
                          <a:effectLst/>
                          <a:latin typeface="Arial" panose="020B0604020202020204" pitchFamily="34" charset="0"/>
                        </a:rPr>
                        <a:t>Botulism, infant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10540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197089">
                <a:tc>
                  <a:txBody>
                    <a:bodyPr/>
                    <a:lstStyle/>
                    <a:p>
                      <a:pPr algn="l" fontAlgn="t"/>
                      <a:r>
                        <a:rPr lang="en-US" sz="900" b="0" i="0" u="none" strike="noStrike" dirty="0">
                          <a:solidFill>
                            <a:srgbClr val="0033AA"/>
                          </a:solidFill>
                          <a:effectLst/>
                          <a:latin typeface="Arial" panose="020B0604020202020204" pitchFamily="34" charset="0"/>
                        </a:rPr>
                        <a:t>Botulism, other(wound/unspecified)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10550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149452">
                <a:tc>
                  <a:txBody>
                    <a:bodyPr/>
                    <a:lstStyle/>
                    <a:p>
                      <a:pPr algn="l" fontAlgn="t"/>
                      <a:r>
                        <a:rPr lang="en-US" sz="900" b="0" i="0" u="none" strike="noStrike" dirty="0">
                          <a:solidFill>
                            <a:srgbClr val="0033AA"/>
                          </a:solidFill>
                          <a:effectLst/>
                          <a:latin typeface="Arial" panose="020B0604020202020204" pitchFamily="34" charset="0"/>
                        </a:rPr>
                        <a:t>Brucellosis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10020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r h="149452">
                <a:tc>
                  <a:txBody>
                    <a:bodyPr/>
                    <a:lstStyle/>
                    <a:p>
                      <a:pPr algn="l" fontAlgn="t"/>
                      <a:r>
                        <a:rPr lang="en-US" sz="900" b="0" i="0" u="none" strike="noStrike" dirty="0">
                          <a:solidFill>
                            <a:srgbClr val="0033AA"/>
                          </a:solidFill>
                          <a:effectLst/>
                          <a:latin typeface="Arial" panose="020B0604020202020204" pitchFamily="34" charset="0"/>
                        </a:rPr>
                        <a:t>Campylobacteriosis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11020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1,206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1,456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1,456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1"/>
                  </a:ext>
                </a:extLst>
              </a:tr>
              <a:tr h="149452">
                <a:tc>
                  <a:txBody>
                    <a:bodyPr/>
                    <a:lstStyle/>
                    <a:p>
                      <a:pPr algn="l" fontAlgn="t"/>
                      <a:r>
                        <a:rPr lang="en-US" sz="900" b="0" i="0" u="none" strike="noStrike" dirty="0">
                          <a:solidFill>
                            <a:srgbClr val="0033AA"/>
                          </a:solidFill>
                          <a:effectLst/>
                          <a:latin typeface="Arial" panose="020B0604020202020204" pitchFamily="34" charset="0"/>
                        </a:rPr>
                        <a:t>Chancroid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10273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2"/>
                  </a:ext>
                </a:extLst>
              </a:tr>
              <a:tr h="149452">
                <a:tc>
                  <a:txBody>
                    <a:bodyPr/>
                    <a:lstStyle/>
                    <a:p>
                      <a:pPr algn="l" fontAlgn="t"/>
                      <a:r>
                        <a:rPr lang="en-US" sz="900" b="0" i="0" u="none" strike="noStrike" dirty="0">
                          <a:solidFill>
                            <a:srgbClr val="0033AA"/>
                          </a:solidFill>
                          <a:effectLst/>
                          <a:latin typeface="Arial" panose="020B0604020202020204" pitchFamily="34" charset="0"/>
                        </a:rPr>
                        <a:t>Chlamydia trachomatis infection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10274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45,320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45,327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45,327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3"/>
                  </a:ext>
                </a:extLst>
              </a:tr>
              <a:tr h="149452">
                <a:tc>
                  <a:txBody>
                    <a:bodyPr/>
                    <a:lstStyle/>
                    <a:p>
                      <a:pPr algn="l" fontAlgn="t"/>
                      <a:r>
                        <a:rPr lang="en-US" sz="900" b="0" i="0" u="none" strike="noStrike" dirty="0">
                          <a:solidFill>
                            <a:srgbClr val="0033AA"/>
                          </a:solidFill>
                          <a:effectLst/>
                          <a:latin typeface="Arial" panose="020B0604020202020204" pitchFamily="34" charset="0"/>
                        </a:rPr>
                        <a:t>Cholera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10470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4"/>
                  </a:ext>
                </a:extLst>
              </a:tr>
              <a:tr h="149452">
                <a:tc>
                  <a:txBody>
                    <a:bodyPr/>
                    <a:lstStyle/>
                    <a:p>
                      <a:pPr algn="l" fontAlgn="t"/>
                      <a:r>
                        <a:rPr lang="en-US" sz="900" b="0" i="0" u="none" strike="noStrike" dirty="0">
                          <a:solidFill>
                            <a:srgbClr val="0033AA"/>
                          </a:solidFill>
                          <a:effectLst/>
                          <a:latin typeface="Arial" panose="020B0604020202020204" pitchFamily="34" charset="0"/>
                        </a:rPr>
                        <a:t>Coccidioidomycosis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11900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5"/>
                  </a:ext>
                </a:extLst>
              </a:tr>
              <a:tr h="149452">
                <a:tc>
                  <a:txBody>
                    <a:bodyPr/>
                    <a:lstStyle/>
                    <a:p>
                      <a:pPr algn="l" fontAlgn="t"/>
                      <a:r>
                        <a:rPr lang="en-US" sz="900" b="0" i="0" u="none" strike="noStrike" dirty="0">
                          <a:solidFill>
                            <a:srgbClr val="0033AA"/>
                          </a:solidFill>
                          <a:effectLst/>
                          <a:latin typeface="Arial" panose="020B0604020202020204" pitchFamily="34" charset="0"/>
                        </a:rPr>
                        <a:t>Cryptosporidiosis, 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11580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6"/>
                  </a:ext>
                </a:extLst>
              </a:tr>
              <a:tr h="149452">
                <a:tc>
                  <a:txBody>
                    <a:bodyPr/>
                    <a:lstStyle/>
                    <a:p>
                      <a:pPr algn="l" fontAlgn="t"/>
                      <a:r>
                        <a:rPr lang="en-US" sz="900" b="0" i="0" u="none" strike="noStrike" dirty="0">
                          <a:solidFill>
                            <a:srgbClr val="0033AA"/>
                          </a:solidFill>
                          <a:effectLst/>
                          <a:latin typeface="Arial" panose="020B0604020202020204" pitchFamily="34" charset="0"/>
                        </a:rPr>
                        <a:t>Cryptosporidiosis, confirmed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11580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7"/>
                  </a:ext>
                </a:extLst>
              </a:tr>
              <a:tr h="149452">
                <a:tc>
                  <a:txBody>
                    <a:bodyPr/>
                    <a:lstStyle/>
                    <a:p>
                      <a:pPr algn="l" fontAlgn="t"/>
                      <a:r>
                        <a:rPr lang="en-US" sz="900" b="0" i="0" u="none" strike="noStrike" dirty="0">
                          <a:solidFill>
                            <a:srgbClr val="0033AA"/>
                          </a:solidFill>
                          <a:effectLst/>
                          <a:latin typeface="Arial" panose="020B0604020202020204" pitchFamily="34" charset="0"/>
                        </a:rPr>
                        <a:t>Cryptosporidiosis, probable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11580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8"/>
                  </a:ext>
                </a:extLst>
              </a:tr>
              <a:tr h="149452">
                <a:tc>
                  <a:txBody>
                    <a:bodyPr/>
                    <a:lstStyle/>
                    <a:p>
                      <a:pPr algn="l" fontAlgn="t"/>
                      <a:r>
                        <a:rPr lang="en-US" sz="900" b="0" i="0" u="none" strike="noStrike" dirty="0">
                          <a:solidFill>
                            <a:srgbClr val="0033AA"/>
                          </a:solidFill>
                          <a:effectLst/>
                          <a:latin typeface="Arial" panose="020B0604020202020204" pitchFamily="34" charset="0"/>
                        </a:rPr>
                        <a:t>Cyclosporiasis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11575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9"/>
                  </a:ext>
                </a:extLst>
              </a:tr>
              <a:tr h="149452">
                <a:tc>
                  <a:txBody>
                    <a:bodyPr/>
                    <a:lstStyle/>
                    <a:p>
                      <a:pPr algn="l" fontAlgn="t"/>
                      <a:r>
                        <a:rPr lang="en-US" sz="900" b="0" i="0" u="none" strike="noStrike" dirty="0">
                          <a:solidFill>
                            <a:srgbClr val="0033AA"/>
                          </a:solidFill>
                          <a:effectLst/>
                          <a:latin typeface="Arial" panose="020B0604020202020204" pitchFamily="34" charset="0"/>
                        </a:rPr>
                        <a:t>Diphtheria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1" i="0" u="none" strike="noStrike" dirty="0">
                          <a:solidFill>
                            <a:srgbClr val="0033AA"/>
                          </a:solidFill>
                          <a:effectLst/>
                          <a:latin typeface="Arial" panose="020B0604020202020204" pitchFamily="34" charset="0"/>
                        </a:rPr>
                        <a:t>10040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t"/>
                      <a:r>
                        <a:rPr lang="en-US" sz="900" b="0" i="0" u="none" strike="noStrike" dirty="0">
                          <a:solidFill>
                            <a:srgbClr val="0033AA"/>
                          </a:solidFill>
                          <a:effectLst/>
                          <a:latin typeface="Arial" panose="020B060402020202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20"/>
                  </a:ext>
                </a:extLst>
              </a:tr>
            </a:tbl>
          </a:graphicData>
        </a:graphic>
      </p:graphicFrame>
      <p:sp>
        <p:nvSpPr>
          <p:cNvPr id="7" name="Text Placeholder 5"/>
          <p:cNvSpPr txBox="1">
            <a:spLocks/>
          </p:cNvSpPr>
          <p:nvPr/>
        </p:nvSpPr>
        <p:spPr bwMode="auto">
          <a:xfrm>
            <a:off x="527180" y="1723813"/>
            <a:ext cx="8229600" cy="46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chemeClr val="accent4">
                    <a:lumMod val="75000"/>
                  </a:schemeClr>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1800" dirty="0">
                <a:solidFill>
                  <a:srgbClr val="7F7F7F">
                    <a:lumMod val="75000"/>
                  </a:srgbClr>
                </a:solidFill>
              </a:rPr>
              <a:t>The NND event codes have been added to all 13 (.html) reconciliation reports. </a:t>
            </a:r>
          </a:p>
        </p:txBody>
      </p:sp>
    </p:spTree>
    <p:extLst>
      <p:ext uri="{BB962C8B-B14F-4D97-AF65-F5344CB8AC3E}">
        <p14:creationId xmlns:p14="http://schemas.microsoft.com/office/powerpoint/2010/main" val="79120789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976" y="857250"/>
            <a:ext cx="8260403" cy="671880"/>
          </a:xfrm>
        </p:spPr>
        <p:txBody>
          <a:bodyPr/>
          <a:lstStyle/>
          <a:p>
            <a:pPr>
              <a:lnSpc>
                <a:spcPct val="100000"/>
              </a:lnSpc>
            </a:pPr>
            <a:r>
              <a:rPr lang="en-US" dirty="0"/>
              <a:t>2016 Unformatted Excel Workbook </a:t>
            </a:r>
            <a:endParaRPr lang="en-US" sz="2002" b="0" dirty="0">
              <a:solidFill>
                <a:srgbClr val="000000"/>
              </a:solidFill>
            </a:endParaRPr>
          </a:p>
        </p:txBody>
      </p:sp>
      <p:sp>
        <p:nvSpPr>
          <p:cNvPr id="6" name="Text Placeholder 5" title="Example of an unformatted Excel workbook"/>
          <p:cNvSpPr>
            <a:spLocks noGrp="1"/>
          </p:cNvSpPr>
          <p:nvPr>
            <p:ph type="body" sz="quarter" idx="10"/>
          </p:nvPr>
        </p:nvSpPr>
        <p:spPr>
          <a:xfrm>
            <a:off x="527180" y="2028385"/>
            <a:ext cx="8229600" cy="3982861"/>
          </a:xfrm>
        </p:spPr>
        <p:txBody>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pic>
        <p:nvPicPr>
          <p:cNvPr id="8" name="Picture 7" title="Example of an unformatted Excel workbook"/>
          <p:cNvPicPr/>
          <p:nvPr/>
        </p:nvPicPr>
        <p:blipFill rotWithShape="1">
          <a:blip r:embed="rId3"/>
          <a:srcRect t="17361" r="64096" b="40544"/>
          <a:stretch/>
        </p:blipFill>
        <p:spPr bwMode="auto">
          <a:xfrm>
            <a:off x="764581" y="2188201"/>
            <a:ext cx="7438013" cy="3663227"/>
          </a:xfrm>
          <a:prstGeom prst="rect">
            <a:avLst/>
          </a:prstGeom>
          <a:ln>
            <a:noFill/>
          </a:ln>
          <a:extLst>
            <a:ext uri="{53640926-AAD7-44D8-BBD7-CCE9431645EC}">
              <a14:shadowObscured xmlns:a14="http://schemas.microsoft.com/office/drawing/2010/main"/>
            </a:ext>
          </a:extLst>
        </p:spPr>
      </p:pic>
      <p:sp>
        <p:nvSpPr>
          <p:cNvPr id="7" name="Text Placeholder 5"/>
          <p:cNvSpPr txBox="1">
            <a:spLocks/>
          </p:cNvSpPr>
          <p:nvPr/>
        </p:nvSpPr>
        <p:spPr bwMode="auto">
          <a:xfrm>
            <a:off x="511778" y="1655071"/>
            <a:ext cx="8229600" cy="45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chemeClr val="accent4">
                    <a:lumMod val="75000"/>
                  </a:schemeClr>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1800" dirty="0">
                <a:solidFill>
                  <a:srgbClr val="7F7F7F">
                    <a:lumMod val="75000"/>
                  </a:srgbClr>
                </a:solidFill>
              </a:rPr>
              <a:t>Data from each report will be provided in an unformatted Excel workbook.</a:t>
            </a:r>
            <a:endParaRPr lang="en-US" sz="2000" dirty="0">
              <a:solidFill>
                <a:srgbClr val="7F7F7F">
                  <a:lumMod val="75000"/>
                </a:srgbClr>
              </a:solidFill>
            </a:endParaRPr>
          </a:p>
        </p:txBody>
      </p:sp>
    </p:spTree>
    <p:extLst>
      <p:ext uri="{BB962C8B-B14F-4D97-AF65-F5344CB8AC3E}">
        <p14:creationId xmlns:p14="http://schemas.microsoft.com/office/powerpoint/2010/main" val="15603225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br>
              <a:rPr lang="en-US" sz="3000" dirty="0"/>
            </a:br>
            <a:br>
              <a:rPr lang="en-US" sz="3000" dirty="0"/>
            </a:br>
            <a:r>
              <a:rPr lang="en-US" dirty="0"/>
              <a:t>Launch of NMI Technical Assistance and Onboarding</a:t>
            </a:r>
            <a:br>
              <a:rPr lang="en-US" sz="3000" dirty="0"/>
            </a:br>
            <a:endParaRPr lang="en-US" dirty="0"/>
          </a:p>
        </p:txBody>
      </p:sp>
      <p:sp>
        <p:nvSpPr>
          <p:cNvPr id="3" name="Text Placeholder 2"/>
          <p:cNvSpPr>
            <a:spLocks noGrp="1"/>
          </p:cNvSpPr>
          <p:nvPr>
            <p:ph type="body" sz="quarter" idx="10"/>
          </p:nvPr>
        </p:nvSpPr>
        <p:spPr>
          <a:xfrm>
            <a:off x="457200" y="1447800"/>
            <a:ext cx="8229600" cy="4455584"/>
          </a:xfrm>
        </p:spPr>
        <p:txBody>
          <a:bodyPr/>
          <a:lstStyle/>
          <a:p>
            <a:r>
              <a:rPr lang="en-US" dirty="0"/>
              <a:t>Request Technical Assistance: </a:t>
            </a:r>
          </a:p>
          <a:p>
            <a:pPr lvl="1"/>
            <a:r>
              <a:rPr lang="en-US" dirty="0"/>
              <a:t>Send email to </a:t>
            </a:r>
            <a:r>
              <a:rPr lang="en-US" dirty="0">
                <a:hlinkClick r:id="rId2"/>
              </a:rPr>
              <a:t>edx@cdc.gov</a:t>
            </a:r>
            <a:r>
              <a:rPr lang="en-US" dirty="0"/>
              <a:t>.</a:t>
            </a:r>
          </a:p>
          <a:p>
            <a:pPr lvl="1"/>
            <a:r>
              <a:rPr lang="en-US" dirty="0"/>
              <a:t>Use “NMI Technical Assistance Request” as subject line.</a:t>
            </a:r>
          </a:p>
          <a:p>
            <a:pPr lvl="1"/>
            <a:r>
              <a:rPr lang="en-US" dirty="0"/>
              <a:t>Include brief description of assistance needed.</a:t>
            </a:r>
          </a:p>
          <a:p>
            <a:pPr lvl="1"/>
            <a:r>
              <a:rPr lang="en-US" dirty="0"/>
              <a:t>NMI Technical Assistance Team will reach out to you for additional information.</a:t>
            </a:r>
          </a:p>
          <a:p>
            <a:endParaRPr lang="en-US" dirty="0"/>
          </a:p>
          <a:p>
            <a:r>
              <a:rPr lang="en-US" dirty="0"/>
              <a:t>Request for Onboarding:  </a:t>
            </a:r>
          </a:p>
          <a:p>
            <a:pPr lvl="1"/>
            <a:r>
              <a:rPr lang="en-US" dirty="0"/>
              <a:t>Send email to </a:t>
            </a:r>
            <a:r>
              <a:rPr lang="en-US" dirty="0">
                <a:hlinkClick r:id="rId2"/>
              </a:rPr>
              <a:t>edx@cdc.gov</a:t>
            </a:r>
            <a:r>
              <a:rPr lang="en-US" dirty="0"/>
              <a:t>.</a:t>
            </a:r>
          </a:p>
          <a:p>
            <a:pPr lvl="1"/>
            <a:r>
              <a:rPr lang="en-US" dirty="0"/>
              <a:t>Use “[Your PHA] NMI Onboarding Package for [MMG]” as subject line. </a:t>
            </a:r>
          </a:p>
          <a:p>
            <a:pPr lvl="1"/>
            <a:r>
              <a:rPr lang="en-US" dirty="0"/>
              <a:t>Include information requested for onboarding package (available in </a:t>
            </a:r>
            <a:r>
              <a:rPr lang="en-US" i="1" dirty="0"/>
              <a:t>NMI Public Health Agency Onboarding Guidebook </a:t>
            </a:r>
            <a:r>
              <a:rPr lang="en-US" dirty="0"/>
              <a:t>on online NMI Technical Assistance and Training Resource Center).</a:t>
            </a:r>
          </a:p>
          <a:p>
            <a:pPr lvl="1"/>
            <a:r>
              <a:rPr lang="en-US" dirty="0"/>
              <a:t>NMI Onboarding Team will reach out to you for additional information.</a:t>
            </a:r>
          </a:p>
        </p:txBody>
      </p:sp>
    </p:spTree>
    <p:extLst>
      <p:ext uri="{BB962C8B-B14F-4D97-AF65-F5344CB8AC3E}">
        <p14:creationId xmlns:p14="http://schemas.microsoft.com/office/powerpoint/2010/main" val="48842488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0291"/>
            <a:ext cx="8229600" cy="482759"/>
          </a:xfrm>
        </p:spPr>
        <p:txBody>
          <a:bodyPr/>
          <a:lstStyle/>
          <a:p>
            <a:br>
              <a:rPr lang="en-US" dirty="0"/>
            </a:br>
            <a:br>
              <a:rPr lang="en-US" dirty="0"/>
            </a:br>
            <a:r>
              <a:rPr lang="en-US" dirty="0"/>
              <a:t>Reporting Exceptions</a:t>
            </a:r>
            <a:endParaRPr lang="en-US" sz="1500" dirty="0">
              <a:solidFill>
                <a:srgbClr val="FF0000"/>
              </a:solidFill>
            </a:endParaRPr>
          </a:p>
        </p:txBody>
      </p:sp>
      <p:sp>
        <p:nvSpPr>
          <p:cNvPr id="3" name="Text Placeholder 2"/>
          <p:cNvSpPr>
            <a:spLocks noGrp="1"/>
          </p:cNvSpPr>
          <p:nvPr>
            <p:ph type="body" sz="quarter" idx="10"/>
          </p:nvPr>
        </p:nvSpPr>
        <p:spPr>
          <a:xfrm>
            <a:off x="457200" y="1790257"/>
            <a:ext cx="8229600" cy="3971261"/>
          </a:xfrm>
        </p:spPr>
        <p:txBody>
          <a:bodyPr/>
          <a:lstStyle/>
          <a:p>
            <a:r>
              <a:rPr lang="en-US" sz="1725" dirty="0"/>
              <a:t>Excludes cases from counts if condition is not reportable in jurisdiction.</a:t>
            </a:r>
          </a:p>
          <a:p>
            <a:r>
              <a:rPr lang="en-US" sz="1725" dirty="0"/>
              <a:t>Avoids implying low level of disease when condition is not reportable.</a:t>
            </a:r>
          </a:p>
          <a:p>
            <a:r>
              <a:rPr lang="en-US" sz="1725" dirty="0"/>
              <a:t>Ensures appropriate denominators for rates.</a:t>
            </a:r>
          </a:p>
          <a:p>
            <a:r>
              <a:rPr lang="en-US" sz="1725" i="1" dirty="0"/>
              <a:t>MMWR</a:t>
            </a:r>
            <a:r>
              <a:rPr lang="en-US" sz="1725" dirty="0"/>
              <a:t> “N” indicator shows condition is not reportable in a state.</a:t>
            </a:r>
          </a:p>
          <a:p>
            <a:pPr>
              <a:spcBef>
                <a:spcPts val="1350"/>
              </a:spcBef>
            </a:pPr>
            <a:r>
              <a:rPr lang="en-US" sz="1725" dirty="0"/>
              <a:t>For Year 2016:</a:t>
            </a:r>
          </a:p>
          <a:p>
            <a:pPr lvl="1">
              <a:spcBef>
                <a:spcPts val="0"/>
              </a:spcBef>
            </a:pPr>
            <a:r>
              <a:rPr lang="en-US" sz="1725" dirty="0"/>
              <a:t>Is using information collected early in 2016 for </a:t>
            </a:r>
            <a:r>
              <a:rPr lang="en-US" sz="1725" i="1" dirty="0"/>
              <a:t>MMWR</a:t>
            </a:r>
            <a:r>
              <a:rPr lang="en-US" sz="1725" dirty="0"/>
              <a:t> “N” indicators. </a:t>
            </a:r>
          </a:p>
          <a:p>
            <a:pPr lvl="1">
              <a:spcBef>
                <a:spcPts val="0"/>
              </a:spcBef>
            </a:pPr>
            <a:r>
              <a:rPr lang="en-US" sz="1725" dirty="0"/>
              <a:t>Council of State and Territorial Epidemiologists’ 2016 State Reportable Conditions Assessment (SRCA) data are currently in quality assurance.</a:t>
            </a:r>
          </a:p>
          <a:p>
            <a:pPr lvl="1">
              <a:spcBef>
                <a:spcPts val="0"/>
              </a:spcBef>
            </a:pPr>
            <a:r>
              <a:rPr lang="en-US" sz="1725" dirty="0"/>
              <a:t>For annual statistics, DOT will incorporate finalized 2016 SRCA results (if available).</a:t>
            </a:r>
          </a:p>
          <a:p>
            <a:pPr>
              <a:spcBef>
                <a:spcPts val="1350"/>
              </a:spcBef>
            </a:pPr>
            <a:r>
              <a:rPr lang="en-US" sz="1725" dirty="0"/>
              <a:t>For Year 2017:</a:t>
            </a:r>
          </a:p>
          <a:p>
            <a:pPr lvl="1">
              <a:spcBef>
                <a:spcPts val="0"/>
              </a:spcBef>
            </a:pPr>
            <a:r>
              <a:rPr lang="en-US" sz="1725" i="1" dirty="0"/>
              <a:t>MMWR</a:t>
            </a:r>
            <a:r>
              <a:rPr lang="en-US" sz="1725" dirty="0"/>
              <a:t> “N” indicators currently assigned based on 2016 reporting exceptions. </a:t>
            </a:r>
          </a:p>
          <a:p>
            <a:pPr lvl="1">
              <a:spcBef>
                <a:spcPts val="0"/>
              </a:spcBef>
            </a:pPr>
            <a:r>
              <a:rPr lang="en-US" sz="1725" dirty="0"/>
              <a:t>In March states will receive spreadsheet requesting 2017 reporting exceptions. </a:t>
            </a:r>
          </a:p>
          <a:p>
            <a:pPr lvl="1">
              <a:spcBef>
                <a:spcPts val="0"/>
              </a:spcBef>
            </a:pPr>
            <a:r>
              <a:rPr lang="en-US" sz="1725" dirty="0"/>
              <a:t>For annual statistics, DOT will incorporate 2017 SRCA results (if available).</a:t>
            </a:r>
            <a:endParaRPr lang="en-US" dirty="0"/>
          </a:p>
          <a:p>
            <a:pPr marL="457189" lvl="1" indent="0">
              <a:buNone/>
            </a:pPr>
            <a:endParaRPr lang="en-US" sz="1800" dirty="0">
              <a:solidFill>
                <a:srgbClr val="000000"/>
              </a:solidFill>
            </a:endParaRPr>
          </a:p>
          <a:p>
            <a:pPr marL="0" indent="0">
              <a:buNone/>
            </a:pPr>
            <a:endParaRPr lang="en-US" dirty="0"/>
          </a:p>
        </p:txBody>
      </p:sp>
    </p:spTree>
    <p:extLst>
      <p:ext uri="{BB962C8B-B14F-4D97-AF65-F5344CB8AC3E}">
        <p14:creationId xmlns:p14="http://schemas.microsoft.com/office/powerpoint/2010/main" val="418150993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87531" y="2709149"/>
            <a:ext cx="8229600" cy="857250"/>
          </a:xfrm>
        </p:spPr>
        <p:txBody>
          <a:bodyPr/>
          <a:lstStyle/>
          <a:p>
            <a:pPr algn="ctr"/>
            <a:r>
              <a:rPr lang="en-US" dirty="0"/>
              <a:t>Questions and Answers</a:t>
            </a:r>
          </a:p>
        </p:txBody>
      </p:sp>
    </p:spTree>
    <p:extLst>
      <p:ext uri="{BB962C8B-B14F-4D97-AF65-F5344CB8AC3E}">
        <p14:creationId xmlns:p14="http://schemas.microsoft.com/office/powerpoint/2010/main" val="22865949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436" y="1361835"/>
            <a:ext cx="8245929" cy="2031325"/>
          </a:xfrm>
          <a:prstGeom prst="rect">
            <a:avLst/>
          </a:prstGeom>
          <a:noFill/>
        </p:spPr>
        <p:txBody>
          <a:bodyPr wrap="square" rtlCol="0">
            <a:spAutoFit/>
          </a:bodyPr>
          <a:lstStyle/>
          <a:p>
            <a:pPr algn="ctr"/>
            <a:r>
              <a:rPr lang="en-US" sz="2700" b="1" dirty="0">
                <a:solidFill>
                  <a:srgbClr val="2F97DA"/>
                </a:solidFill>
                <a:latin typeface="Calibri" pitchFamily="34" charset="0"/>
                <a:ea typeface="+mj-ea"/>
                <a:cs typeface="+mj-cs"/>
              </a:rPr>
              <a:t>Additional Questions?</a:t>
            </a:r>
          </a:p>
          <a:p>
            <a:pPr algn="ctr"/>
            <a:r>
              <a:rPr lang="en-US" sz="2700" b="1" dirty="0">
                <a:solidFill>
                  <a:srgbClr val="2F97DA"/>
                </a:solidFill>
                <a:latin typeface="Calibri" pitchFamily="34" charset="0"/>
                <a:ea typeface="+mj-ea"/>
                <a:cs typeface="+mj-cs"/>
              </a:rPr>
              <a:t>Email </a:t>
            </a:r>
            <a:r>
              <a:rPr lang="en-US" sz="2700" b="1" dirty="0">
                <a:solidFill>
                  <a:srgbClr val="2F97DA"/>
                </a:solidFill>
                <a:latin typeface="Calibri" pitchFamily="34" charset="0"/>
                <a:ea typeface="+mj-ea"/>
                <a:cs typeface="+mj-cs"/>
                <a:hlinkClick r:id="rId3"/>
              </a:rPr>
              <a:t>EDX@cdc.gov</a:t>
            </a:r>
            <a:r>
              <a:rPr lang="en-US" sz="2700" b="1" dirty="0">
                <a:solidFill>
                  <a:srgbClr val="000000"/>
                </a:solidFill>
                <a:latin typeface="Calibri" panose="020F0502020204030204" pitchFamily="34" charset="0"/>
              </a:rPr>
              <a:t> </a:t>
            </a:r>
          </a:p>
          <a:p>
            <a:pPr algn="ctr"/>
            <a:endParaRPr lang="en-US" dirty="0">
              <a:solidFill>
                <a:srgbClr val="FF0000"/>
              </a:solidFill>
            </a:endParaRPr>
          </a:p>
          <a:p>
            <a:pPr algn="ctr"/>
            <a:r>
              <a:rPr lang="en-US" b="1" dirty="0">
                <a:solidFill>
                  <a:srgbClr val="FF0000"/>
                </a:solidFill>
              </a:rPr>
              <a:t>Subscribe to monthly NMI Notes news updates at </a:t>
            </a:r>
            <a:r>
              <a:rPr lang="en-US" b="1" dirty="0">
                <a:solidFill>
                  <a:srgbClr val="FF0000"/>
                </a:solidFill>
                <a:hlinkClick r:id="rId4"/>
              </a:rPr>
              <a:t>https://www.cdc.gov/nndss/trc/news/index.html</a:t>
            </a:r>
            <a:r>
              <a:rPr lang="en-US" b="1" dirty="0">
                <a:solidFill>
                  <a:srgbClr val="FF0000"/>
                </a:solidFill>
              </a:rPr>
              <a:t>! </a:t>
            </a:r>
          </a:p>
          <a:p>
            <a:pPr algn="ctr"/>
            <a:endParaRPr lang="en-US" b="1" dirty="0">
              <a:solidFill>
                <a:srgbClr val="000000"/>
              </a:solidFill>
              <a:latin typeface="Calibri" panose="020F0502020204030204" pitchFamily="34" charset="0"/>
            </a:endParaRPr>
          </a:p>
        </p:txBody>
      </p:sp>
      <p:sp>
        <p:nvSpPr>
          <p:cNvPr id="2" name="Title 1" hidden="1"/>
          <p:cNvSpPr>
            <a:spLocks noGrp="1"/>
          </p:cNvSpPr>
          <p:nvPr>
            <p:ph type="title" idx="4294967295"/>
          </p:nvPr>
        </p:nvSpPr>
        <p:spPr>
          <a:xfrm>
            <a:off x="628650" y="1131889"/>
            <a:ext cx="7886700" cy="993775"/>
          </a:xfrm>
          <a:prstGeom prst="rect">
            <a:avLst/>
          </a:prstGeom>
        </p:spPr>
        <p:txBody>
          <a:bodyPr/>
          <a:lstStyle/>
          <a:p>
            <a:r>
              <a:rPr lang="en-US" dirty="0"/>
              <a:t>Additional Questions?</a:t>
            </a:r>
          </a:p>
        </p:txBody>
      </p:sp>
    </p:spTree>
    <p:extLst>
      <p:ext uri="{BB962C8B-B14F-4D97-AF65-F5344CB8AC3E}">
        <p14:creationId xmlns:p14="http://schemas.microsoft.com/office/powerpoint/2010/main" val="20670306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09" y="685800"/>
            <a:ext cx="8229600" cy="1062557"/>
          </a:xfrm>
        </p:spPr>
        <p:txBody>
          <a:bodyPr/>
          <a:lstStyle/>
          <a:p>
            <a:pPr marL="0" indent="0">
              <a:buNone/>
            </a:pPr>
            <a:r>
              <a:rPr lang="en-US" dirty="0"/>
              <a:t>Refinements to Message Validation, Processing, and Provisioning System</a:t>
            </a:r>
          </a:p>
        </p:txBody>
      </p:sp>
      <p:sp>
        <p:nvSpPr>
          <p:cNvPr id="3" name="Text Placeholder 2"/>
          <p:cNvSpPr>
            <a:spLocks noGrp="1"/>
          </p:cNvSpPr>
          <p:nvPr>
            <p:ph type="body" sz="quarter" idx="10"/>
          </p:nvPr>
        </p:nvSpPr>
        <p:spPr>
          <a:xfrm>
            <a:off x="446809" y="2071255"/>
            <a:ext cx="8229600" cy="4022480"/>
          </a:xfrm>
        </p:spPr>
        <p:txBody>
          <a:bodyPr/>
          <a:lstStyle/>
          <a:p>
            <a:r>
              <a:rPr lang="en-US" dirty="0"/>
              <a:t>CDC is making updates to MVPS (“MVPS Classic”       “MVPSu”).</a:t>
            </a:r>
          </a:p>
          <a:p>
            <a:r>
              <a:rPr lang="en-US" dirty="0"/>
              <a:t>Changes will</a:t>
            </a:r>
          </a:p>
          <a:p>
            <a:pPr lvl="1"/>
            <a:r>
              <a:rPr lang="en-US" dirty="0"/>
              <a:t>improve code manageability, development efficiency, and flexibility;</a:t>
            </a:r>
          </a:p>
          <a:p>
            <a:pPr lvl="1"/>
            <a:r>
              <a:rPr lang="en-US" dirty="0"/>
              <a:t>replace some difficult-to-support software; and</a:t>
            </a:r>
          </a:p>
          <a:p>
            <a:pPr lvl="1"/>
            <a:r>
              <a:rPr lang="en-US" dirty="0"/>
              <a:t>redesign processing database.</a:t>
            </a:r>
          </a:p>
          <a:p>
            <a:pPr marL="0" indent="0">
              <a:buNone/>
            </a:pPr>
            <a:r>
              <a:rPr lang="en-US" sz="1050" dirty="0"/>
              <a:t> </a:t>
            </a:r>
          </a:p>
          <a:p>
            <a:pPr marL="0" indent="0">
              <a:buNone/>
            </a:pPr>
            <a:endParaRPr lang="en-US" sz="1800" dirty="0">
              <a:solidFill>
                <a:schemeClr val="accent2">
                  <a:lumMod val="50000"/>
                </a:schemeClr>
              </a:solidFill>
            </a:endParaRPr>
          </a:p>
          <a:p>
            <a:pPr marL="0" indent="0">
              <a:buNone/>
            </a:pPr>
            <a:r>
              <a:rPr lang="en-US" sz="1800" dirty="0">
                <a:solidFill>
                  <a:schemeClr val="accent2">
                    <a:lumMod val="50000"/>
                  </a:schemeClr>
                </a:solidFill>
              </a:rPr>
              <a:t>   </a:t>
            </a:r>
          </a:p>
        </p:txBody>
      </p:sp>
      <p:sp>
        <p:nvSpPr>
          <p:cNvPr id="5" name="Right Arrow 4" title="&quot;&quot;"/>
          <p:cNvSpPr/>
          <p:nvPr/>
        </p:nvSpPr>
        <p:spPr>
          <a:xfrm>
            <a:off x="5943600" y="2209800"/>
            <a:ext cx="247207" cy="127591"/>
          </a:xfrm>
          <a:prstGeom prst="rightArrow">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Tree>
    <p:extLst>
      <p:ext uri="{BB962C8B-B14F-4D97-AF65-F5344CB8AC3E}">
        <p14:creationId xmlns:p14="http://schemas.microsoft.com/office/powerpoint/2010/main" val="38974231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785293"/>
            <a:ext cx="8229600" cy="662507"/>
          </a:xfrm>
        </p:spPr>
        <p:txBody>
          <a:bodyPr/>
          <a:lstStyle/>
          <a:p>
            <a:pPr marL="0" indent="0">
              <a:buNone/>
            </a:pPr>
            <a:r>
              <a:rPr lang="en-US" dirty="0"/>
              <a:t>Expected Timeline for NMI</a:t>
            </a:r>
          </a:p>
        </p:txBody>
      </p:sp>
      <p:sp>
        <p:nvSpPr>
          <p:cNvPr id="3" name="Text Placeholder 2"/>
          <p:cNvSpPr>
            <a:spLocks noGrp="1"/>
          </p:cNvSpPr>
          <p:nvPr>
            <p:ph type="body" sz="quarter" idx="10"/>
          </p:nvPr>
        </p:nvSpPr>
        <p:spPr>
          <a:xfrm>
            <a:off x="477982" y="1676400"/>
            <a:ext cx="8229600" cy="4277432"/>
          </a:xfrm>
        </p:spPr>
        <p:txBody>
          <a:bodyPr/>
          <a:lstStyle/>
          <a:p>
            <a:pPr marL="0" indent="0">
              <a:buNone/>
            </a:pPr>
            <a:r>
              <a:rPr lang="en-US" sz="1050" dirty="0"/>
              <a:t> </a:t>
            </a:r>
          </a:p>
          <a:p>
            <a:r>
              <a:rPr lang="en-US" dirty="0"/>
              <a:t>Generic v2 and Hepatitis expected to migrate to MVPSu in late July 2017.</a:t>
            </a:r>
          </a:p>
          <a:p>
            <a:r>
              <a:rPr lang="en-US" dirty="0"/>
              <a:t>MVPSu ready to receive STD and Congenital Syphilis data in October 2017.</a:t>
            </a:r>
          </a:p>
          <a:p>
            <a:r>
              <a:rPr lang="en-US" dirty="0"/>
              <a:t>MVPSu ready to receive Mumps and Pertussis data in December 2017.</a:t>
            </a:r>
          </a:p>
          <a:p>
            <a:r>
              <a:rPr lang="en-US" dirty="0"/>
              <a:t>MVPSu ready to receive Varicella data in February 2018.</a:t>
            </a:r>
          </a:p>
          <a:p>
            <a:r>
              <a:rPr lang="en-US" dirty="0"/>
              <a:t>Work continues on other MMGs.</a:t>
            </a:r>
          </a:p>
          <a:p>
            <a:r>
              <a:rPr lang="en-US" dirty="0"/>
              <a:t>NMI is creating re-usable data element blocks and templates, where possible. </a:t>
            </a:r>
          </a:p>
          <a:p>
            <a:pPr marL="0" indent="0">
              <a:buNone/>
            </a:pPr>
            <a:endParaRPr lang="en-US" dirty="0">
              <a:solidFill>
                <a:schemeClr val="accent2">
                  <a:lumMod val="50000"/>
                </a:schemeClr>
              </a:solidFill>
            </a:endParaRPr>
          </a:p>
          <a:p>
            <a:pPr marL="0" indent="0">
              <a:buNone/>
            </a:pPr>
            <a:r>
              <a:rPr lang="en-US" sz="1800" dirty="0">
                <a:solidFill>
                  <a:schemeClr val="accent2">
                    <a:lumMod val="50000"/>
                  </a:schemeClr>
                </a:solidFill>
              </a:rPr>
              <a:t>   </a:t>
            </a:r>
          </a:p>
        </p:txBody>
      </p:sp>
    </p:spTree>
    <p:extLst>
      <p:ext uri="{BB962C8B-B14F-4D97-AF65-F5344CB8AC3E}">
        <p14:creationId xmlns:p14="http://schemas.microsoft.com/office/powerpoint/2010/main" val="379952165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1445" y="914400"/>
            <a:ext cx="8229600" cy="469270"/>
          </a:xfrm>
        </p:spPr>
        <p:txBody>
          <a:bodyPr/>
          <a:lstStyle/>
          <a:p>
            <a:r>
              <a:rPr lang="en-US" dirty="0"/>
              <a:t>Conditions Added to Generic v2 Only</a:t>
            </a:r>
          </a:p>
        </p:txBody>
      </p:sp>
      <p:sp>
        <p:nvSpPr>
          <p:cNvPr id="6" name="Text Placeholder 5"/>
          <p:cNvSpPr>
            <a:spLocks noGrp="1"/>
          </p:cNvSpPr>
          <p:nvPr>
            <p:ph type="body" sz="quarter" idx="10"/>
          </p:nvPr>
        </p:nvSpPr>
        <p:spPr>
          <a:xfrm>
            <a:off x="481445" y="1752600"/>
            <a:ext cx="8229600" cy="3877056"/>
          </a:xfrm>
        </p:spPr>
        <p:txBody>
          <a:bodyPr/>
          <a:lstStyle/>
          <a:p>
            <a:r>
              <a:rPr lang="en-US" dirty="0"/>
              <a:t>2017 NNDSS Event Code List and Conditions to Use Generic v2 Only List will be updated to include:  </a:t>
            </a:r>
          </a:p>
          <a:p>
            <a:pPr lvl="2"/>
            <a:r>
              <a:rPr lang="en-US" dirty="0"/>
              <a:t>Cyclosporiasis (event code 11575)</a:t>
            </a:r>
          </a:p>
          <a:p>
            <a:pPr lvl="2"/>
            <a:r>
              <a:rPr lang="en-US" dirty="0"/>
              <a:t>Trichinellosis (event code 10270)</a:t>
            </a:r>
          </a:p>
          <a:p>
            <a:pPr lvl="2"/>
            <a:r>
              <a:rPr lang="en-US" dirty="0"/>
              <a:t>Malaria (event code 10130) </a:t>
            </a:r>
          </a:p>
          <a:p>
            <a:pPr lvl="3"/>
            <a:r>
              <a:rPr lang="en-US" dirty="0"/>
              <a:t>States must continue to send Malaria case reports to the National Malaria Surveillance System (NMSS) until they have onboarded the Malaria MMG. </a:t>
            </a:r>
          </a:p>
          <a:p>
            <a:r>
              <a:rPr lang="en-US" dirty="0"/>
              <a:t>NMI will announce when MVPS is ready to accept these conditions.  </a:t>
            </a:r>
          </a:p>
          <a:p>
            <a:endParaRPr lang="en-US" dirty="0"/>
          </a:p>
        </p:txBody>
      </p:sp>
    </p:spTree>
    <p:extLst>
      <p:ext uri="{BB962C8B-B14F-4D97-AF65-F5344CB8AC3E}">
        <p14:creationId xmlns:p14="http://schemas.microsoft.com/office/powerpoint/2010/main" val="36572300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793886"/>
            <a:ext cx="8001000" cy="1154162"/>
          </a:xfrm>
        </p:spPr>
        <p:txBody>
          <a:bodyPr/>
          <a:lstStyle/>
          <a:p>
            <a:r>
              <a:rPr lang="en-US" sz="3600" dirty="0"/>
              <a:t>NMI HL7 Case Notification Message Implementation Preparation 101</a:t>
            </a:r>
          </a:p>
        </p:txBody>
      </p:sp>
      <p:sp>
        <p:nvSpPr>
          <p:cNvPr id="4" name="Subtitle 3"/>
          <p:cNvSpPr>
            <a:spLocks noGrp="1"/>
          </p:cNvSpPr>
          <p:nvPr>
            <p:ph type="subTitle" idx="1"/>
          </p:nvPr>
        </p:nvSpPr>
        <p:spPr>
          <a:xfrm>
            <a:off x="457200" y="4191000"/>
            <a:ext cx="7467600" cy="2028248"/>
          </a:xfrm>
        </p:spPr>
        <p:txBody>
          <a:bodyPr/>
          <a:lstStyle/>
          <a:p>
            <a:r>
              <a:rPr lang="en-US" sz="2800" dirty="0"/>
              <a:t>Tools, Resources, and First Steps</a:t>
            </a:r>
          </a:p>
          <a:p>
            <a:endParaRPr lang="en-US" dirty="0"/>
          </a:p>
          <a:p>
            <a:endParaRPr lang="en-US" dirty="0"/>
          </a:p>
          <a:p>
            <a:r>
              <a:rPr lang="en-US" sz="2000" dirty="0"/>
              <a:t>Laura Carlton, Sr. Specialist Informatics, APHL</a:t>
            </a:r>
          </a:p>
        </p:txBody>
      </p:sp>
    </p:spTree>
    <p:extLst>
      <p:ext uri="{BB962C8B-B14F-4D97-AF65-F5344CB8AC3E}">
        <p14:creationId xmlns:p14="http://schemas.microsoft.com/office/powerpoint/2010/main" val="101742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 for Today</a:t>
            </a:r>
          </a:p>
        </p:txBody>
      </p:sp>
      <p:graphicFrame>
        <p:nvGraphicFramePr>
          <p:cNvPr id="2" name="Diagram 1" title="&quot;&quot;"/>
          <p:cNvGraphicFramePr/>
          <p:nvPr>
            <p:extLst>
              <p:ext uri="{D42A27DB-BD31-4B8C-83A1-F6EECF244321}">
                <p14:modId xmlns:p14="http://schemas.microsoft.com/office/powerpoint/2010/main" val="3486578290"/>
              </p:ext>
            </p:extLst>
          </p:nvPr>
        </p:nvGraphicFramePr>
        <p:xfrm>
          <a:off x="457200" y="13716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03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NNDSS Technical Assistance and Training Resource Center"/>
          <p:cNvPicPr>
            <a:picLocks noChangeAspect="1"/>
          </p:cNvPicPr>
          <p:nvPr/>
        </p:nvPicPr>
        <p:blipFill rotWithShape="1">
          <a:blip r:embed="rId3">
            <a:extLst>
              <a:ext uri="{28A0092B-C50C-407E-A947-70E740481C1C}">
                <a14:useLocalDpi xmlns:a14="http://schemas.microsoft.com/office/drawing/2010/main" val="0"/>
              </a:ext>
            </a:extLst>
          </a:blip>
          <a:srcRect t="1571"/>
          <a:stretch/>
        </p:blipFill>
        <p:spPr>
          <a:xfrm>
            <a:off x="1143000" y="152400"/>
            <a:ext cx="6858000" cy="6705600"/>
          </a:xfrm>
          <a:prstGeom prst="rect">
            <a:avLst/>
          </a:prstGeom>
        </p:spPr>
      </p:pic>
      <p:sp>
        <p:nvSpPr>
          <p:cNvPr id="2" name="Title 1" hidden="1"/>
          <p:cNvSpPr>
            <a:spLocks noGrp="1"/>
          </p:cNvSpPr>
          <p:nvPr>
            <p:ph type="title" idx="4294967295"/>
          </p:nvPr>
        </p:nvSpPr>
        <p:spPr/>
        <p:txBody>
          <a:bodyPr/>
          <a:lstStyle/>
          <a:p>
            <a:r>
              <a:rPr lang="en-US" dirty="0"/>
              <a:t>Screenshot of the NMI Technical Assistance and Resource Center</a:t>
            </a:r>
          </a:p>
        </p:txBody>
      </p:sp>
    </p:spTree>
    <p:extLst>
      <p:ext uri="{BB962C8B-B14F-4D97-AF65-F5344CB8AC3E}">
        <p14:creationId xmlns:p14="http://schemas.microsoft.com/office/powerpoint/2010/main" val="3015705420"/>
      </p:ext>
    </p:extLst>
  </p:cSld>
  <p:clrMapOvr>
    <a:masterClrMapping/>
  </p:clrMapOvr>
</p:sld>
</file>

<file path=ppt/theme/theme1.xml><?xml version="1.0" encoding="utf-8"?>
<a:theme xmlns:a="http://schemas.openxmlformats.org/drawingml/2006/main" name="APHL_PPTTemp_120814">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2.xml><?xml version="1.0" encoding="utf-8"?>
<a:theme xmlns:a="http://schemas.openxmlformats.org/drawingml/2006/main" name="1_Office Theme">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3.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3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ct:contentTypeSchema xmlns:ct="http://schemas.microsoft.com/office/2006/metadata/contentType" xmlns:ma="http://schemas.microsoft.com/office/2006/metadata/properties/metaAttributes" ct:_="" ma:_="" ma:contentTypeName="Document" ma:contentTypeID="0x0101005EB5FF29E6B05843A9F42104FCDD43AE" ma:contentTypeVersion="2" ma:contentTypeDescription="Create a new document." ma:contentTypeScope="" ma:versionID="4dac6403d7c525f19809ea02052b6086">
  <xsd:schema xmlns:xsd="http://www.w3.org/2001/XMLSchema" xmlns:xs="http://www.w3.org/2001/XMLSchema" xmlns:p="http://schemas.microsoft.com/office/2006/metadata/properties" xmlns:ns2="5af08be3-da31-4ed0-bd15-c2f68cc29029" xmlns:ns3="4eaf0ac9-d2e6-4ea0-8623-78c4288edc07" targetNamespace="http://schemas.microsoft.com/office/2006/metadata/properties" ma:root="true" ma:fieldsID="00cd31ba5b1afb973e03baa1dd8e4ffa" ns2:_="" ns3:_="">
    <xsd:import namespace="5af08be3-da31-4ed0-bd15-c2f68cc29029"/>
    <xsd:import namespace="4eaf0ac9-d2e6-4ea0-8623-78c4288edc07"/>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element ref="ns3:Date" minOccurs="0"/>
                <xsd:element ref="ns3:Meeting_x0020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8" nillable="true" ma:displayName="Description" ma:internalName="Description">
      <xsd:simpleType>
        <xsd:restriction base="dms:Note">
          <xsd:maxLength value="255"/>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af0ac9-d2e6-4ea0-8623-78c4288edc07" elementFormDefault="qualified">
    <xsd:import namespace="http://schemas.microsoft.com/office/2006/documentManagement/types"/>
    <xsd:import namespace="http://schemas.microsoft.com/office/infopath/2007/PartnerControls"/>
    <xsd:element name="Date" ma:index="12" nillable="true" ma:displayName="Date" ma:description="Date of meeting" ma:format="DateOnly" ma:internalName="Date">
      <xsd:simpleType>
        <xsd:restriction base="dms:DateTime"/>
      </xsd:simpleType>
    </xsd:element>
    <xsd:element name="Meeting_x0020_Group" ma:index="13" nillable="true" ma:displayName="Meeting Group" ma:description="Who is meeting?" ma:format="Dropdown" ma:internalName="Meeting_x0020_Group">
      <xsd:simpleType>
        <xsd:restriction base="dms:Choice">
          <xsd:enumeration value="CDC-APHL"/>
          <xsd:enumeration value="Communications Workgroup"/>
          <xsd:enumeration value="Evaluation Workgroup"/>
          <xsd:enumeration value="NMI Weekly Team Call"/>
          <xsd:enumeration value="NMI Monthly All-Hands Team Call"/>
          <xsd:enumeration value="TA Coordination/Leadership"/>
          <xsd:enumeration value="Vocab"/>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mso-contentType ?>
<FormTemplates xmlns="http://schemas.microsoft.com/sharepoint/v3/contenttype/forms">
  <Display>DocumentLibraryForm</Display>
  <Edit>DocumentLibraryForm</Edit>
  <New>DocumentLibraryForm</New>
</FormTemplates>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p:properties xmlns:p="http://schemas.microsoft.com/office/2006/metadata/properties" xmlns:xsi="http://www.w3.org/2001/XMLSchema-instance" xmlns:pc="http://schemas.microsoft.com/office/infopath/2007/PartnerControls">
  <documentManagement>
    <_dlc_DocId xmlns="5af08be3-da31-4ed0-bd15-c2f68cc29029">Q77AU6S3KYZS-3565-134</_dlc_DocId>
    <_dlc_DocIdUrl xmlns="5af08be3-da31-4ed0-bd15-c2f68cc29029">
      <Url>https://www.aphlweb.org/aphl_departments/Strategic_Initiatives_and_Research/IPMG/NMI/_layouts/15/DocIdRedir.aspx?ID=Q77AU6S3KYZS-3565-134</Url>
      <Description>Q77AU6S3KYZS-3565-134</Description>
    </_dlc_DocIdUrl>
    <Date xmlns="4eaf0ac9-d2e6-4ea0-8623-78c4288edc07">2017-02-21T05:00:00+00:00</Date>
    <Meeting_x0020_Group xmlns="4eaf0ac9-d2e6-4ea0-8623-78c4288edc07">Other</Meeting_x0020_Group>
    <Description xmlns="5af08be3-da31-4ed0-bd15-c2f68cc29029" xsi:nil="true"/>
  </documentManagement>
</p:properties>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619B994-DBE2-4316-94C7-08C753354DED}">
  <ds:schemaRefs>
    <ds:schemaRef ds:uri="ESRI.ArcGIS.Mapping.OfficeIntegration.PowerPointInfo"/>
  </ds:schemaRefs>
</ds:datastoreItem>
</file>

<file path=customXml/itemProps10.xml><?xml version="1.0" encoding="utf-8"?>
<ds:datastoreItem xmlns:ds="http://schemas.openxmlformats.org/officeDocument/2006/customXml" ds:itemID="{5826FE81-E538-4589-9520-3E93D2160F89}">
  <ds:schemaRefs>
    <ds:schemaRef ds:uri="ESRI.ArcGIS.Mapping.OfficeIntegration.PowerPointInfo"/>
  </ds:schemaRefs>
</ds:datastoreItem>
</file>

<file path=customXml/itemProps11.xml><?xml version="1.0" encoding="utf-8"?>
<ds:datastoreItem xmlns:ds="http://schemas.openxmlformats.org/officeDocument/2006/customXml" ds:itemID="{2D3941FC-5EC8-4A52-AB39-876A21E402B2}">
  <ds:schemaRefs>
    <ds:schemaRef ds:uri="ESRI.ArcGIS.Mapping.OfficeIntegration.PowerPointInfo"/>
  </ds:schemaRefs>
</ds:datastoreItem>
</file>

<file path=customXml/itemProps12.xml><?xml version="1.0" encoding="utf-8"?>
<ds:datastoreItem xmlns:ds="http://schemas.openxmlformats.org/officeDocument/2006/customXml" ds:itemID="{D2E303A4-EB9B-45D4-8040-42CB668899F1}">
  <ds:schemaRefs>
    <ds:schemaRef ds:uri="ESRI.ArcGIS.Mapping.OfficeIntegration.PowerPointInfo"/>
  </ds:schemaRefs>
</ds:datastoreItem>
</file>

<file path=customXml/itemProps13.xml><?xml version="1.0" encoding="utf-8"?>
<ds:datastoreItem xmlns:ds="http://schemas.openxmlformats.org/officeDocument/2006/customXml" ds:itemID="{54227F77-8CE9-4A4F-9AA0-58EE46410DA5}">
  <ds:schemaRefs>
    <ds:schemaRef ds:uri="ESRI.ArcGIS.Mapping.OfficeIntegration.PowerPointInfo"/>
  </ds:schemaRefs>
</ds:datastoreItem>
</file>

<file path=customXml/itemProps14.xml><?xml version="1.0" encoding="utf-8"?>
<ds:datastoreItem xmlns:ds="http://schemas.openxmlformats.org/officeDocument/2006/customXml" ds:itemID="{79098FD0-CDBB-4A36-AC2A-164A8D456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f08be3-da31-4ed0-bd15-c2f68cc29029"/>
    <ds:schemaRef ds:uri="4eaf0ac9-d2e6-4ea0-8623-78c4288ed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5.xml><?xml version="1.0" encoding="utf-8"?>
<ds:datastoreItem xmlns:ds="http://schemas.openxmlformats.org/officeDocument/2006/customXml" ds:itemID="{D0F91A8E-917D-4C48-8932-3E1403E153B8}">
  <ds:schemaRefs>
    <ds:schemaRef ds:uri="ESRI.ArcGIS.Mapping.OfficeIntegration.PowerPointInfo"/>
  </ds:schemaRefs>
</ds:datastoreItem>
</file>

<file path=customXml/itemProps16.xml><?xml version="1.0" encoding="utf-8"?>
<ds:datastoreItem xmlns:ds="http://schemas.openxmlformats.org/officeDocument/2006/customXml" ds:itemID="{C98DF059-8A46-41C2-80A2-18A6A24010E6}">
  <ds:schemaRefs>
    <ds:schemaRef ds:uri="ESRI.ArcGIS.Mapping.OfficeIntegration.PowerPointInfo"/>
  </ds:schemaRefs>
</ds:datastoreItem>
</file>

<file path=customXml/itemProps17.xml><?xml version="1.0" encoding="utf-8"?>
<ds:datastoreItem xmlns:ds="http://schemas.openxmlformats.org/officeDocument/2006/customXml" ds:itemID="{98331C9F-0C9C-4DF9-A2D5-D23182DF5BF1}">
  <ds:schemaRefs>
    <ds:schemaRef ds:uri="ESRI.ArcGIS.Mapping.OfficeIntegration.PowerPointInfo"/>
  </ds:schemaRefs>
</ds:datastoreItem>
</file>

<file path=customXml/itemProps18.xml><?xml version="1.0" encoding="utf-8"?>
<ds:datastoreItem xmlns:ds="http://schemas.openxmlformats.org/officeDocument/2006/customXml" ds:itemID="{BFA85535-6ABA-417B-96E9-5BC318D0E645}">
  <ds:schemaRefs>
    <ds:schemaRef ds:uri="ESRI.ArcGIS.Mapping.OfficeIntegration.PowerPointInfo"/>
  </ds:schemaRefs>
</ds:datastoreItem>
</file>

<file path=customXml/itemProps19.xml><?xml version="1.0" encoding="utf-8"?>
<ds:datastoreItem xmlns:ds="http://schemas.openxmlformats.org/officeDocument/2006/customXml" ds:itemID="{0321FBFB-25C0-4F68-9578-731F70FC49E6}">
  <ds:schemaRefs>
    <ds:schemaRef ds:uri="http://schemas.microsoft.com/sharepoint/events"/>
  </ds:schemaRefs>
</ds:datastoreItem>
</file>

<file path=customXml/itemProps2.xml><?xml version="1.0" encoding="utf-8"?>
<ds:datastoreItem xmlns:ds="http://schemas.openxmlformats.org/officeDocument/2006/customXml" ds:itemID="{9C5C8FE0-9DF5-4A87-84C8-6EA4B11258FD}">
  <ds:schemaRefs>
    <ds:schemaRef ds:uri="ESRI.ArcGIS.Mapping.OfficeIntegration.PowerPointInfo"/>
  </ds:schemaRefs>
</ds:datastoreItem>
</file>

<file path=customXml/itemProps20.xml><?xml version="1.0" encoding="utf-8"?>
<ds:datastoreItem xmlns:ds="http://schemas.openxmlformats.org/officeDocument/2006/customXml" ds:itemID="{DCFFE37A-0F73-435F-98C3-A5BF08CD7535}">
  <ds:schemaRefs>
    <ds:schemaRef ds:uri="ESRI.ArcGIS.Mapping.OfficeIntegration.PowerPointInfo"/>
  </ds:schemaRefs>
</ds:datastoreItem>
</file>

<file path=customXml/itemProps21.xml><?xml version="1.0" encoding="utf-8"?>
<ds:datastoreItem xmlns:ds="http://schemas.openxmlformats.org/officeDocument/2006/customXml" ds:itemID="{3E617227-2BD4-4881-8D44-1187655793C0}">
  <ds:schemaRefs>
    <ds:schemaRef ds:uri="ESRI.ArcGIS.Mapping.OfficeIntegration.PowerPointInfo"/>
  </ds:schemaRefs>
</ds:datastoreItem>
</file>

<file path=customXml/itemProps22.xml><?xml version="1.0" encoding="utf-8"?>
<ds:datastoreItem xmlns:ds="http://schemas.openxmlformats.org/officeDocument/2006/customXml" ds:itemID="{4E7AFAD3-A568-4CEF-8A43-ECA5A58E7B69}">
  <ds:schemaRefs>
    <ds:schemaRef ds:uri="ESRI.ArcGIS.Mapping.OfficeIntegration.PowerPointInfo"/>
  </ds:schemaRefs>
</ds:datastoreItem>
</file>

<file path=customXml/itemProps23.xml><?xml version="1.0" encoding="utf-8"?>
<ds:datastoreItem xmlns:ds="http://schemas.openxmlformats.org/officeDocument/2006/customXml" ds:itemID="{5396F036-39EC-4113-AE70-71B49CCB4F26}">
  <ds:schemaRefs>
    <ds:schemaRef ds:uri="ESRI.ArcGIS.Mapping.OfficeIntegration.PowerPointInfo"/>
  </ds:schemaRefs>
</ds:datastoreItem>
</file>

<file path=customXml/itemProps24.xml><?xml version="1.0" encoding="utf-8"?>
<ds:datastoreItem xmlns:ds="http://schemas.openxmlformats.org/officeDocument/2006/customXml" ds:itemID="{5C0B2EBB-69AC-406D-A210-DDACA6AEB0C7}">
  <ds:schemaRefs>
    <ds:schemaRef ds:uri="ESRI.ArcGIS.Mapping.OfficeIntegration.PowerPointInfo"/>
  </ds:schemaRefs>
</ds:datastoreItem>
</file>

<file path=customXml/itemProps25.xml><?xml version="1.0" encoding="utf-8"?>
<ds:datastoreItem xmlns:ds="http://schemas.openxmlformats.org/officeDocument/2006/customXml" ds:itemID="{C94CADE6-0054-4362-BA1C-78A07FCA4D23}">
  <ds:schemaRefs>
    <ds:schemaRef ds:uri="ESRI.ArcGIS.Mapping.OfficeIntegration.PowerPointInfo"/>
  </ds:schemaRefs>
</ds:datastoreItem>
</file>

<file path=customXml/itemProps26.xml><?xml version="1.0" encoding="utf-8"?>
<ds:datastoreItem xmlns:ds="http://schemas.openxmlformats.org/officeDocument/2006/customXml" ds:itemID="{FDFFBCD2-D2F7-49AC-9C79-DEF8F80ABD06}">
  <ds:schemaRefs>
    <ds:schemaRef ds:uri="ESRI.ArcGIS.Mapping.OfficeIntegration.PowerPointInfo"/>
  </ds:schemaRefs>
</ds:datastoreItem>
</file>

<file path=customXml/itemProps27.xml><?xml version="1.0" encoding="utf-8"?>
<ds:datastoreItem xmlns:ds="http://schemas.openxmlformats.org/officeDocument/2006/customXml" ds:itemID="{3E902DBD-76DD-4186-AD13-C85D9B7AB902}">
  <ds:schemaRefs>
    <ds:schemaRef ds:uri="ESRI.ArcGIS.Mapping.OfficeIntegration.PowerPointInfo"/>
  </ds:schemaRefs>
</ds:datastoreItem>
</file>

<file path=customXml/itemProps28.xml><?xml version="1.0" encoding="utf-8"?>
<ds:datastoreItem xmlns:ds="http://schemas.openxmlformats.org/officeDocument/2006/customXml" ds:itemID="{FB4A3A52-1DCF-4C99-BC00-3441BEA399AA}">
  <ds:schemaRefs>
    <ds:schemaRef ds:uri="ESRI.ArcGIS.Mapping.OfficeIntegration.PowerPointInfo"/>
  </ds:schemaRefs>
</ds:datastoreItem>
</file>

<file path=customXml/itemProps29.xml><?xml version="1.0" encoding="utf-8"?>
<ds:datastoreItem xmlns:ds="http://schemas.openxmlformats.org/officeDocument/2006/customXml" ds:itemID="{EE76ECA5-5EA3-4DDF-8604-A0C5EDCA5D73}">
  <ds:schemaRefs>
    <ds:schemaRef ds:uri="ESRI.ArcGIS.Mapping.OfficeIntegration.PowerPointInfo"/>
  </ds:schemaRefs>
</ds:datastoreItem>
</file>

<file path=customXml/itemProps3.xml><?xml version="1.0" encoding="utf-8"?>
<ds:datastoreItem xmlns:ds="http://schemas.openxmlformats.org/officeDocument/2006/customXml" ds:itemID="{5EC94A90-11B6-4B01-85D7-835C3C610EA7}">
  <ds:schemaRefs>
    <ds:schemaRef ds:uri="ESRI.ArcGIS.Mapping.OfficeIntegration.PowerPointInfo"/>
  </ds:schemaRefs>
</ds:datastoreItem>
</file>

<file path=customXml/itemProps30.xml><?xml version="1.0" encoding="utf-8"?>
<ds:datastoreItem xmlns:ds="http://schemas.openxmlformats.org/officeDocument/2006/customXml" ds:itemID="{548DD95C-E66F-4510-849A-0B00A5CEED56}">
  <ds:schemaRefs>
    <ds:schemaRef ds:uri="http://schemas.microsoft.com/sharepoint/v3/contenttype/forms"/>
  </ds:schemaRefs>
</ds:datastoreItem>
</file>

<file path=customXml/itemProps31.xml><?xml version="1.0" encoding="utf-8"?>
<ds:datastoreItem xmlns:ds="http://schemas.openxmlformats.org/officeDocument/2006/customXml" ds:itemID="{EF5FE898-CD85-4A5B-9F20-CEE135BE7203}">
  <ds:schemaRefs>
    <ds:schemaRef ds:uri="ESRI.ArcGIS.Mapping.OfficeIntegration.PowerPointInfo"/>
  </ds:schemaRefs>
</ds:datastoreItem>
</file>

<file path=customXml/itemProps32.xml><?xml version="1.0" encoding="utf-8"?>
<ds:datastoreItem xmlns:ds="http://schemas.openxmlformats.org/officeDocument/2006/customXml" ds:itemID="{54D4EB55-8D22-409B-A9F4-4C1494405F9F}">
  <ds:schemaRefs>
    <ds:schemaRef ds:uri="ESRI.ArcGIS.Mapping.OfficeIntegration.PowerPointInfo"/>
  </ds:schemaRefs>
</ds:datastoreItem>
</file>

<file path=customXml/itemProps33.xml><?xml version="1.0" encoding="utf-8"?>
<ds:datastoreItem xmlns:ds="http://schemas.openxmlformats.org/officeDocument/2006/customXml" ds:itemID="{A9BA46EC-EF08-47BD-A556-54312EED9EC1}">
  <ds:schemaRefs>
    <ds:schemaRef ds:uri="http://schemas.microsoft.com/office/infopath/2007/PartnerControls"/>
    <ds:schemaRef ds:uri="http://schemas.openxmlformats.org/package/2006/metadata/core-properties"/>
    <ds:schemaRef ds:uri="http://schemas.microsoft.com/office/2006/documentManagement/types"/>
    <ds:schemaRef ds:uri="4eaf0ac9-d2e6-4ea0-8623-78c4288edc07"/>
    <ds:schemaRef ds:uri="http://purl.org/dc/terms/"/>
    <ds:schemaRef ds:uri="5af08be3-da31-4ed0-bd15-c2f68cc29029"/>
    <ds:schemaRef ds:uri="http://schemas.microsoft.com/office/2006/metadata/properties"/>
    <ds:schemaRef ds:uri="http://www.w3.org/XML/1998/namespace"/>
    <ds:schemaRef ds:uri="http://purl.org/dc/dcmitype/"/>
    <ds:schemaRef ds:uri="http://purl.org/dc/elements/1.1/"/>
  </ds:schemaRefs>
</ds:datastoreItem>
</file>

<file path=customXml/itemProps34.xml><?xml version="1.0" encoding="utf-8"?>
<ds:datastoreItem xmlns:ds="http://schemas.openxmlformats.org/officeDocument/2006/customXml" ds:itemID="{C29AAC04-E94B-48E5-817F-6E95EE7A5B76}">
  <ds:schemaRefs>
    <ds:schemaRef ds:uri="ESRI.ArcGIS.Mapping.OfficeIntegration.PowerPointInfo"/>
  </ds:schemaRefs>
</ds:datastoreItem>
</file>

<file path=customXml/itemProps35.xml><?xml version="1.0" encoding="utf-8"?>
<ds:datastoreItem xmlns:ds="http://schemas.openxmlformats.org/officeDocument/2006/customXml" ds:itemID="{A7A014C6-604F-41C7-8CD6-EFAEC12486BE}">
  <ds:schemaRefs>
    <ds:schemaRef ds:uri="ESRI.ArcGIS.Mapping.OfficeIntegration.PowerPointInfo"/>
  </ds:schemaRefs>
</ds:datastoreItem>
</file>

<file path=customXml/itemProps36.xml><?xml version="1.0" encoding="utf-8"?>
<ds:datastoreItem xmlns:ds="http://schemas.openxmlformats.org/officeDocument/2006/customXml" ds:itemID="{9E738231-2982-4EDA-A09B-0758772A5F1D}">
  <ds:schemaRefs>
    <ds:schemaRef ds:uri="ESRI.ArcGIS.Mapping.OfficeIntegration.PowerPointInfo"/>
  </ds:schemaRefs>
</ds:datastoreItem>
</file>

<file path=customXml/itemProps37.xml><?xml version="1.0" encoding="utf-8"?>
<ds:datastoreItem xmlns:ds="http://schemas.openxmlformats.org/officeDocument/2006/customXml" ds:itemID="{F5272A79-3F55-4CAB-A107-46B417E97E84}">
  <ds:schemaRefs>
    <ds:schemaRef ds:uri="ESRI.ArcGIS.Mapping.OfficeIntegration.PowerPointInfo"/>
  </ds:schemaRefs>
</ds:datastoreItem>
</file>

<file path=customXml/itemProps38.xml><?xml version="1.0" encoding="utf-8"?>
<ds:datastoreItem xmlns:ds="http://schemas.openxmlformats.org/officeDocument/2006/customXml" ds:itemID="{4455359C-A82F-4796-BA4B-2B882485F4BC}">
  <ds:schemaRefs>
    <ds:schemaRef ds:uri="ESRI.ArcGIS.Mapping.OfficeIntegration.PowerPointInfo"/>
  </ds:schemaRefs>
</ds:datastoreItem>
</file>

<file path=customXml/itemProps39.xml><?xml version="1.0" encoding="utf-8"?>
<ds:datastoreItem xmlns:ds="http://schemas.openxmlformats.org/officeDocument/2006/customXml" ds:itemID="{915EE810-39ED-415F-B64D-619A22BE726E}">
  <ds:schemaRefs>
    <ds:schemaRef ds:uri="ESRI.ArcGIS.Mapping.OfficeIntegration.PowerPointInfo"/>
  </ds:schemaRefs>
</ds:datastoreItem>
</file>

<file path=customXml/itemProps4.xml><?xml version="1.0" encoding="utf-8"?>
<ds:datastoreItem xmlns:ds="http://schemas.openxmlformats.org/officeDocument/2006/customXml" ds:itemID="{466DEDA0-8176-4123-B8D8-46C15ECA40C3}">
  <ds:schemaRefs>
    <ds:schemaRef ds:uri="ESRI.ArcGIS.Mapping.OfficeIntegration.PowerPointInfo"/>
  </ds:schemaRefs>
</ds:datastoreItem>
</file>

<file path=customXml/itemProps40.xml><?xml version="1.0" encoding="utf-8"?>
<ds:datastoreItem xmlns:ds="http://schemas.openxmlformats.org/officeDocument/2006/customXml" ds:itemID="{518F09DD-610E-4075-BC56-B7DF243660DD}">
  <ds:schemaRefs>
    <ds:schemaRef ds:uri="ESRI.ArcGIS.Mapping.OfficeIntegration.PowerPointInfo"/>
  </ds:schemaRefs>
</ds:datastoreItem>
</file>

<file path=customXml/itemProps41.xml><?xml version="1.0" encoding="utf-8"?>
<ds:datastoreItem xmlns:ds="http://schemas.openxmlformats.org/officeDocument/2006/customXml" ds:itemID="{6EAB6CF9-6967-427E-B0B8-23EC865871FC}">
  <ds:schemaRefs>
    <ds:schemaRef ds:uri="ESRI.ArcGIS.Mapping.OfficeIntegration.PowerPointInfo"/>
  </ds:schemaRefs>
</ds:datastoreItem>
</file>

<file path=customXml/itemProps42.xml><?xml version="1.0" encoding="utf-8"?>
<ds:datastoreItem xmlns:ds="http://schemas.openxmlformats.org/officeDocument/2006/customXml" ds:itemID="{3E2B29F9-6B81-4B70-89D0-42AB53245CB6}">
  <ds:schemaRefs>
    <ds:schemaRef ds:uri="ESRI.ArcGIS.Mapping.OfficeIntegration.PowerPointInfo"/>
  </ds:schemaRefs>
</ds:datastoreItem>
</file>

<file path=customXml/itemProps43.xml><?xml version="1.0" encoding="utf-8"?>
<ds:datastoreItem xmlns:ds="http://schemas.openxmlformats.org/officeDocument/2006/customXml" ds:itemID="{5FA0AA7B-E49A-4DB6-B0C4-5318F946CCD8}">
  <ds:schemaRefs>
    <ds:schemaRef ds:uri="ESRI.ArcGIS.Mapping.OfficeIntegration.PowerPointInfo"/>
  </ds:schemaRefs>
</ds:datastoreItem>
</file>

<file path=customXml/itemProps44.xml><?xml version="1.0" encoding="utf-8"?>
<ds:datastoreItem xmlns:ds="http://schemas.openxmlformats.org/officeDocument/2006/customXml" ds:itemID="{A9B464D0-39D1-4FDD-B688-D9DCB651DCAD}">
  <ds:schemaRefs>
    <ds:schemaRef ds:uri="ESRI.ArcGIS.Mapping.OfficeIntegration.PowerPointInfo"/>
  </ds:schemaRefs>
</ds:datastoreItem>
</file>

<file path=customXml/itemProps45.xml><?xml version="1.0" encoding="utf-8"?>
<ds:datastoreItem xmlns:ds="http://schemas.openxmlformats.org/officeDocument/2006/customXml" ds:itemID="{11E68E8E-F173-4F8E-B312-6E3A15FF825E}">
  <ds:schemaRefs>
    <ds:schemaRef ds:uri="ESRI.ArcGIS.Mapping.OfficeIntegration.PowerPointInfo"/>
  </ds:schemaRefs>
</ds:datastoreItem>
</file>

<file path=customXml/itemProps46.xml><?xml version="1.0" encoding="utf-8"?>
<ds:datastoreItem xmlns:ds="http://schemas.openxmlformats.org/officeDocument/2006/customXml" ds:itemID="{196FA939-82E4-432E-A989-B60D1079997C}">
  <ds:schemaRefs>
    <ds:schemaRef ds:uri="ESRI.ArcGIS.Mapping.OfficeIntegration.PowerPointInfo"/>
  </ds:schemaRefs>
</ds:datastoreItem>
</file>

<file path=customXml/itemProps47.xml><?xml version="1.0" encoding="utf-8"?>
<ds:datastoreItem xmlns:ds="http://schemas.openxmlformats.org/officeDocument/2006/customXml" ds:itemID="{03FF03D1-528E-45AF-9922-1A0BBBA909CB}">
  <ds:schemaRefs>
    <ds:schemaRef ds:uri="ESRI.ArcGIS.Mapping.OfficeIntegration.PowerPointInfo"/>
  </ds:schemaRefs>
</ds:datastoreItem>
</file>

<file path=customXml/itemProps48.xml><?xml version="1.0" encoding="utf-8"?>
<ds:datastoreItem xmlns:ds="http://schemas.openxmlformats.org/officeDocument/2006/customXml" ds:itemID="{A2BBC639-DA30-49A7-ADC6-2980953B3F63}">
  <ds:schemaRefs>
    <ds:schemaRef ds:uri="ESRI.ArcGIS.Mapping.OfficeIntegration.PowerPointInfo"/>
  </ds:schemaRefs>
</ds:datastoreItem>
</file>

<file path=customXml/itemProps49.xml><?xml version="1.0" encoding="utf-8"?>
<ds:datastoreItem xmlns:ds="http://schemas.openxmlformats.org/officeDocument/2006/customXml" ds:itemID="{5230ECC0-8BA5-4A0D-A931-8BD398517947}">
  <ds:schemaRefs>
    <ds:schemaRef ds:uri="ESRI.ArcGIS.Mapping.OfficeIntegration.PowerPointInfo"/>
  </ds:schemaRefs>
</ds:datastoreItem>
</file>

<file path=customXml/itemProps5.xml><?xml version="1.0" encoding="utf-8"?>
<ds:datastoreItem xmlns:ds="http://schemas.openxmlformats.org/officeDocument/2006/customXml" ds:itemID="{5C43F66C-07F1-463A-B875-242A50107928}">
  <ds:schemaRefs>
    <ds:schemaRef ds:uri="ESRI.ArcGIS.Mapping.OfficeIntegration.PowerPointInfo"/>
  </ds:schemaRefs>
</ds:datastoreItem>
</file>

<file path=customXml/itemProps50.xml><?xml version="1.0" encoding="utf-8"?>
<ds:datastoreItem xmlns:ds="http://schemas.openxmlformats.org/officeDocument/2006/customXml" ds:itemID="{25048C94-B5FB-45DD-8DFC-33F00E6FB842}">
  <ds:schemaRefs>
    <ds:schemaRef ds:uri="ESRI.ArcGIS.Mapping.OfficeIntegration.PowerPointInfo"/>
  </ds:schemaRefs>
</ds:datastoreItem>
</file>

<file path=customXml/itemProps51.xml><?xml version="1.0" encoding="utf-8"?>
<ds:datastoreItem xmlns:ds="http://schemas.openxmlformats.org/officeDocument/2006/customXml" ds:itemID="{0B0D479A-D420-44BF-A32E-A7DCD8D7A6C9}">
  <ds:schemaRefs>
    <ds:schemaRef ds:uri="ESRI.ArcGIS.Mapping.OfficeIntegration.PowerPointInfo"/>
  </ds:schemaRefs>
</ds:datastoreItem>
</file>

<file path=customXml/itemProps52.xml><?xml version="1.0" encoding="utf-8"?>
<ds:datastoreItem xmlns:ds="http://schemas.openxmlformats.org/officeDocument/2006/customXml" ds:itemID="{9FE70074-89FE-4E5F-9BE6-82EC1B3E3A56}">
  <ds:schemaRefs>
    <ds:schemaRef ds:uri="ESRI.ArcGIS.Mapping.OfficeIntegration.PowerPointInfo"/>
  </ds:schemaRefs>
</ds:datastoreItem>
</file>

<file path=customXml/itemProps53.xml><?xml version="1.0" encoding="utf-8"?>
<ds:datastoreItem xmlns:ds="http://schemas.openxmlformats.org/officeDocument/2006/customXml" ds:itemID="{F188959C-0977-4BAA-A936-57ECB52BB7A1}">
  <ds:schemaRefs>
    <ds:schemaRef ds:uri="ESRI.ArcGIS.Mapping.OfficeIntegration.PowerPointInfo"/>
  </ds:schemaRefs>
</ds:datastoreItem>
</file>

<file path=customXml/itemProps54.xml><?xml version="1.0" encoding="utf-8"?>
<ds:datastoreItem xmlns:ds="http://schemas.openxmlformats.org/officeDocument/2006/customXml" ds:itemID="{D149EFD1-3D7E-49DA-88FB-306E508F7142}">
  <ds:schemaRefs>
    <ds:schemaRef ds:uri="ESRI.ArcGIS.Mapping.OfficeIntegration.PowerPointInfo"/>
  </ds:schemaRefs>
</ds:datastoreItem>
</file>

<file path=customXml/itemProps55.xml><?xml version="1.0" encoding="utf-8"?>
<ds:datastoreItem xmlns:ds="http://schemas.openxmlformats.org/officeDocument/2006/customXml" ds:itemID="{BD9B836E-7942-4168-84ED-DB04C52DD171}">
  <ds:schemaRefs>
    <ds:schemaRef ds:uri="ESRI.ArcGIS.Mapping.OfficeIntegration.PowerPointInfo"/>
  </ds:schemaRefs>
</ds:datastoreItem>
</file>

<file path=customXml/itemProps56.xml><?xml version="1.0" encoding="utf-8"?>
<ds:datastoreItem xmlns:ds="http://schemas.openxmlformats.org/officeDocument/2006/customXml" ds:itemID="{F290B368-66FD-4A15-A16F-8EAB723F7314}">
  <ds:schemaRefs>
    <ds:schemaRef ds:uri="ESRI.ArcGIS.Mapping.OfficeIntegration.PowerPointInfo"/>
  </ds:schemaRefs>
</ds:datastoreItem>
</file>

<file path=customXml/itemProps6.xml><?xml version="1.0" encoding="utf-8"?>
<ds:datastoreItem xmlns:ds="http://schemas.openxmlformats.org/officeDocument/2006/customXml" ds:itemID="{7544C62A-92D9-496F-953A-73B578701840}">
  <ds:schemaRefs>
    <ds:schemaRef ds:uri="ESRI.ArcGIS.Mapping.OfficeIntegration.PowerPointInfo"/>
  </ds:schemaRefs>
</ds:datastoreItem>
</file>

<file path=customXml/itemProps7.xml><?xml version="1.0" encoding="utf-8"?>
<ds:datastoreItem xmlns:ds="http://schemas.openxmlformats.org/officeDocument/2006/customXml" ds:itemID="{0DBB0A8D-48BF-4250-8ADA-8C4E4DF96553}">
  <ds:schemaRefs>
    <ds:schemaRef ds:uri="ESRI.ArcGIS.Mapping.OfficeIntegration.PowerPointInfo"/>
  </ds:schemaRefs>
</ds:datastoreItem>
</file>

<file path=customXml/itemProps8.xml><?xml version="1.0" encoding="utf-8"?>
<ds:datastoreItem xmlns:ds="http://schemas.openxmlformats.org/officeDocument/2006/customXml" ds:itemID="{CB07F4E0-E5EC-4988-AD39-AD761E4B0FF4}">
  <ds:schemaRefs>
    <ds:schemaRef ds:uri="ESRI.ArcGIS.Mapping.OfficeIntegration.PowerPointInfo"/>
  </ds:schemaRefs>
</ds:datastoreItem>
</file>

<file path=customXml/itemProps9.xml><?xml version="1.0" encoding="utf-8"?>
<ds:datastoreItem xmlns:ds="http://schemas.openxmlformats.org/officeDocument/2006/customXml" ds:itemID="{3CB14718-F86C-48F9-B5ED-2FF913F5F8E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2507</TotalTime>
  <Words>2307</Words>
  <Application>Microsoft Office PowerPoint</Application>
  <PresentationFormat>On-screen Show (4:3)</PresentationFormat>
  <Paragraphs>468</Paragraphs>
  <Slides>32</Slides>
  <Notes>17</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32</vt:i4>
      </vt:variant>
    </vt:vector>
  </HeadingPairs>
  <TitlesOfParts>
    <vt:vector size="46" baseType="lpstr">
      <vt:lpstr>Arial</vt:lpstr>
      <vt:lpstr>Calibri</vt:lpstr>
      <vt:lpstr>Franklin Gothic Demi</vt:lpstr>
      <vt:lpstr>Franklin Gothic Medium</vt:lpstr>
      <vt:lpstr>Myriad Web Pro</vt:lpstr>
      <vt:lpstr>Wingdings</vt:lpstr>
      <vt:lpstr>APHL_PPTTemp_120814</vt:lpstr>
      <vt:lpstr>1_Office Theme</vt:lpstr>
      <vt:lpstr>NCEH_ATSDR_combined</vt:lpstr>
      <vt:lpstr>1_NCEH_ATSDR_combined</vt:lpstr>
      <vt:lpstr>2_NCEH_ATSDR_combined</vt:lpstr>
      <vt:lpstr>3_NCEH_ATSDR_combined</vt:lpstr>
      <vt:lpstr>4_NCEH_ATSDR_combined</vt:lpstr>
      <vt:lpstr>Acrobat Document</vt:lpstr>
      <vt:lpstr>NMI eSHARE: Implementation Preparation 101 </vt:lpstr>
      <vt:lpstr>Agenda</vt:lpstr>
      <vt:lpstr>  Launch of NMI Technical Assistance and Onboarding </vt:lpstr>
      <vt:lpstr>Refinements to Message Validation, Processing, and Provisioning System</vt:lpstr>
      <vt:lpstr>Expected Timeline for NMI</vt:lpstr>
      <vt:lpstr>Conditions Added to Generic v2 Only</vt:lpstr>
      <vt:lpstr>NMI HL7 Case Notification Message Implementation Preparation 101</vt:lpstr>
      <vt:lpstr>Objectives for Today</vt:lpstr>
      <vt:lpstr>Screenshot of the NMI Technical Assistance and Resource Center</vt:lpstr>
      <vt:lpstr>NNDSS Technical Resource Center</vt:lpstr>
      <vt:lpstr>HL7 Case Notification Resource Center</vt:lpstr>
      <vt:lpstr>NMI Tools and Resources</vt:lpstr>
      <vt:lpstr>NMI HL7 Case Notification Implementation Guidebook</vt:lpstr>
      <vt:lpstr>NMI HL7 Case Notification Implementation Guidebook</vt:lpstr>
      <vt:lpstr>How To Get Ready</vt:lpstr>
      <vt:lpstr>Gather Resources</vt:lpstr>
      <vt:lpstr>Level Set</vt:lpstr>
      <vt:lpstr>System Considerations</vt:lpstr>
      <vt:lpstr>Planning: Timing Considerations</vt:lpstr>
      <vt:lpstr>Planning Considerations</vt:lpstr>
      <vt:lpstr>Know Before You Go…</vt:lpstr>
      <vt:lpstr>Make It Work!</vt:lpstr>
      <vt:lpstr>States Using CDC-Developed NEDSS Base System (NBS)</vt:lpstr>
      <vt:lpstr>NMI Contact Information</vt:lpstr>
      <vt:lpstr>Reconciliation Process for Morbidity and Mortality Weekly Report (MMWR) Annual Summary of Notifiable Infectious Diseases and Conditions – United States, 2016</vt:lpstr>
      <vt:lpstr>Overview</vt:lpstr>
      <vt:lpstr>2016 Tentative MMWR Summary Production Calendar </vt:lpstr>
      <vt:lpstr>Reconciliation Reports </vt:lpstr>
      <vt:lpstr>2016 Unformatted Excel Workbook </vt:lpstr>
      <vt:lpstr>  Reporting Exceptions</vt:lpstr>
      <vt:lpstr>Questions and Answers</vt:lpstr>
      <vt:lpstr>Additional 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February 2017</dc:title>
  <dc:subject>NMI eSHARE</dc:subject>
  <dc:creator>CDC</dc:creator>
  <cp:keywords>NMI, eSHARE, implementation, planning</cp:keywords>
  <cp:lastModifiedBy>Laspina, Michael (CDC/DDPHSS/CSELS/DHIS)</cp:lastModifiedBy>
  <cp:revision>203</cp:revision>
  <cp:lastPrinted>2017-02-15T18:59:49Z</cp:lastPrinted>
  <dcterms:created xsi:type="dcterms:W3CDTF">2014-12-19T20:55:40Z</dcterms:created>
  <dcterms:modified xsi:type="dcterms:W3CDTF">2021-04-26T21:59:10Z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2021-04-26T16:53:12Z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87cdb4e4-32a0-487b-a9ec-c1d035eca72c</vt:lpwstr>
  </property>
  <property fmtid="{D5CDD505-2E9C-101B-9397-08002B2CF9AE}" pid="9" name="MSIP_Label_7b94a7b8-f06c-4dfe-bdcc-9b548fd58c31_ContentBits">
    <vt:lpwstr>0</vt:lpwstr>
  </property>
</Properties>
</file>