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4" r:id="rId3"/>
    <p:sldMasterId id="2147483666" r:id="rId4"/>
    <p:sldMasterId id="2147483668" r:id="rId5"/>
  </p:sldMasterIdLst>
  <p:notesMasterIdLst>
    <p:notesMasterId r:id="rId21"/>
  </p:notesMasterIdLst>
  <p:handoutMasterIdLst>
    <p:handoutMasterId r:id="rId22"/>
  </p:handoutMasterIdLst>
  <p:sldIdLst>
    <p:sldId id="256" r:id="rId6"/>
    <p:sldId id="270" r:id="rId7"/>
    <p:sldId id="333" r:id="rId8"/>
    <p:sldId id="318" r:id="rId9"/>
    <p:sldId id="327" r:id="rId10"/>
    <p:sldId id="269" r:id="rId11"/>
    <p:sldId id="291" r:id="rId12"/>
    <p:sldId id="328" r:id="rId13"/>
    <p:sldId id="329" r:id="rId14"/>
    <p:sldId id="331" r:id="rId15"/>
    <p:sldId id="336" r:id="rId16"/>
    <p:sldId id="334" r:id="rId17"/>
    <p:sldId id="335" r:id="rId18"/>
    <p:sldId id="282" r:id="rId19"/>
    <p:sldId id="32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over, Michele (CDC/OPHSS/CSELS)" initials="HM(" lastIdx="17" clrIdx="0">
    <p:extLst>
      <p:ext uri="{19B8F6BF-5375-455C-9EA6-DF929625EA0E}">
        <p15:presenceInfo xmlns:p15="http://schemas.microsoft.com/office/powerpoint/2012/main" userId="S-1-5-21-1207783550-2075000910-922709458-171411" providerId="AD"/>
      </p:ext>
    </p:extLst>
  </p:cmAuthor>
  <p:cmAuthor id="2" name="Hsu, Trevor (CDC/OPHSS/CSELS) (CTR)" initials="HT((" lastIdx="18" clrIdx="1">
    <p:extLst>
      <p:ext uri="{19B8F6BF-5375-455C-9EA6-DF929625EA0E}">
        <p15:presenceInfo xmlns:p15="http://schemas.microsoft.com/office/powerpoint/2012/main" userId="S-1-5-21-1207783550-2075000910-922709458-535566" providerId="AD"/>
      </p:ext>
    </p:extLst>
  </p:cmAuthor>
  <p:cmAuthor id="3" name="Helmus, Lesliann E. (CDC/OPHSS/CSELS)" initials="HLE(" lastIdx="8" clrIdx="2">
    <p:extLst>
      <p:ext uri="{19B8F6BF-5375-455C-9EA6-DF929625EA0E}">
        <p15:presenceInfo xmlns:p15="http://schemas.microsoft.com/office/powerpoint/2012/main" userId="S-1-5-21-1207783550-2075000910-922709458-4299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475" autoAdjust="0"/>
    <p:restoredTop sz="82508" autoAdjust="0"/>
  </p:normalViewPr>
  <p:slideViewPr>
    <p:cSldViewPr snapToGrid="0">
      <p:cViewPr varScale="1">
        <p:scale>
          <a:sx n="67" d="100"/>
          <a:sy n="67" d="100"/>
        </p:scale>
        <p:origin x="677"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6" d="100"/>
          <a:sy n="66" d="100"/>
        </p:scale>
        <p:origin x="2486" y="18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31B8493-A2A6-4847-AE35-33172CCDB615}" type="datetimeFigureOut">
              <a:rPr lang="en-US" smtClean="0"/>
              <a:t>4/26/2021</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EE5F92A-FA89-4075-A7E6-DDC984F67BB3}" type="slidenum">
              <a:rPr lang="en-US" smtClean="0"/>
              <a:t>‹#›</a:t>
            </a:fld>
            <a:endParaRPr lang="en-US" dirty="0"/>
          </a:p>
        </p:txBody>
      </p:sp>
    </p:spTree>
    <p:extLst>
      <p:ext uri="{BB962C8B-B14F-4D97-AF65-F5344CB8AC3E}">
        <p14:creationId xmlns:p14="http://schemas.microsoft.com/office/powerpoint/2010/main" val="3010849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37787A-DC68-4BDA-B9E4-AE58888B3A55}" type="datetimeFigureOut">
              <a:rPr lang="en-US" smtClean="0"/>
              <a:t>4/26/2021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CF6D08-AA4D-4E4A-BC5A-6638DFC699C5}" type="slidenum">
              <a:rPr lang="en-US" smtClean="0"/>
              <a:t>‹#›</a:t>
            </a:fld>
            <a:endParaRPr lang="en-US" dirty="0"/>
          </a:p>
        </p:txBody>
      </p:sp>
    </p:spTree>
    <p:extLst>
      <p:ext uri="{BB962C8B-B14F-4D97-AF65-F5344CB8AC3E}">
        <p14:creationId xmlns:p14="http://schemas.microsoft.com/office/powerpoint/2010/main" val="980177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Myriad Web Pro" panose="020B0503030403020204" pitchFamily="34" charset="0"/>
              </a:defRPr>
            </a:lvl1pPr>
            <a:lvl2pPr marL="742950" indent="-285750">
              <a:defRPr>
                <a:solidFill>
                  <a:schemeClr val="tx1"/>
                </a:solidFill>
                <a:latin typeface="Myriad Web Pro" panose="020B0503030403020204" pitchFamily="34" charset="0"/>
              </a:defRPr>
            </a:lvl2pPr>
            <a:lvl3pPr marL="1143000" indent="-228600">
              <a:defRPr>
                <a:solidFill>
                  <a:schemeClr val="tx1"/>
                </a:solidFill>
                <a:latin typeface="Myriad Web Pro" panose="020B0503030403020204" pitchFamily="34" charset="0"/>
              </a:defRPr>
            </a:lvl3pPr>
            <a:lvl4pPr marL="1600200" indent="-228600">
              <a:defRPr>
                <a:solidFill>
                  <a:schemeClr val="tx1"/>
                </a:solidFill>
                <a:latin typeface="Myriad Web Pro" panose="020B0503030403020204" pitchFamily="34" charset="0"/>
              </a:defRPr>
            </a:lvl4pPr>
            <a:lvl5pPr marL="2057400" indent="-228600">
              <a:defRPr>
                <a:solidFill>
                  <a:schemeClr val="tx1"/>
                </a:solidFill>
                <a:latin typeface="Myriad Web Pro" panose="020B0503030403020204" pitchFamily="34" charset="0"/>
              </a:defRPr>
            </a:lvl5pPr>
            <a:lvl6pPr marL="2514600" indent="-228600" fontAlgn="base">
              <a:spcBef>
                <a:spcPct val="0"/>
              </a:spcBef>
              <a:spcAft>
                <a:spcPct val="0"/>
              </a:spcAft>
              <a:defRPr>
                <a:solidFill>
                  <a:schemeClr val="tx1"/>
                </a:solidFill>
                <a:latin typeface="Myriad Web Pro" panose="020B0503030403020204" pitchFamily="34" charset="0"/>
              </a:defRPr>
            </a:lvl6pPr>
            <a:lvl7pPr marL="2971800" indent="-228600" fontAlgn="base">
              <a:spcBef>
                <a:spcPct val="0"/>
              </a:spcBef>
              <a:spcAft>
                <a:spcPct val="0"/>
              </a:spcAft>
              <a:defRPr>
                <a:solidFill>
                  <a:schemeClr val="tx1"/>
                </a:solidFill>
                <a:latin typeface="Myriad Web Pro" panose="020B0503030403020204" pitchFamily="34" charset="0"/>
              </a:defRPr>
            </a:lvl7pPr>
            <a:lvl8pPr marL="3429000" indent="-228600" fontAlgn="base">
              <a:spcBef>
                <a:spcPct val="0"/>
              </a:spcBef>
              <a:spcAft>
                <a:spcPct val="0"/>
              </a:spcAft>
              <a:defRPr>
                <a:solidFill>
                  <a:schemeClr val="tx1"/>
                </a:solidFill>
                <a:latin typeface="Myriad Web Pro" panose="020B0503030403020204" pitchFamily="34" charset="0"/>
              </a:defRPr>
            </a:lvl8pPr>
            <a:lvl9pPr marL="3886200" indent="-228600" fontAlgn="base">
              <a:spcBef>
                <a:spcPct val="0"/>
              </a:spcBef>
              <a:spcAft>
                <a:spcPct val="0"/>
              </a:spcAft>
              <a:defRPr>
                <a:solidFill>
                  <a:schemeClr val="tx1"/>
                </a:solidFill>
                <a:latin typeface="Myriad Web Pro" panose="020B0503030403020204" pitchFamily="34" charset="0"/>
              </a:defRPr>
            </a:lvl9pPr>
          </a:lstStyle>
          <a:p>
            <a:pPr fontAlgn="base">
              <a:spcBef>
                <a:spcPct val="0"/>
              </a:spcBef>
              <a:spcAft>
                <a:spcPct val="0"/>
              </a:spcAft>
            </a:pPr>
            <a:fld id="{6F084AA2-EDF3-41B6-9BD5-4D1331E35CE7}" type="slidenum">
              <a:rPr lang="en-US" altLang="en-US">
                <a:solidFill>
                  <a:prstClr val="black"/>
                </a:solidFill>
                <a:latin typeface="Calibri" panose="020F0502020204030204" pitchFamily="34" charset="0"/>
              </a:rPr>
              <a:pPr fontAlgn="base">
                <a:spcBef>
                  <a:spcPct val="0"/>
                </a:spcBef>
                <a:spcAft>
                  <a:spcPct val="0"/>
                </a:spcAft>
              </a:pPr>
              <a:t>1</a:t>
            </a:fld>
            <a:endParaRPr lang="en-US" altLang="en-US" dirty="0">
              <a:solidFill>
                <a:prstClr val="black"/>
              </a:solidFill>
              <a:latin typeface="Calibri" panose="020F0502020204030204" pitchFamily="34" charset="0"/>
            </a:endParaRPr>
          </a:p>
        </p:txBody>
      </p:sp>
      <p:sp>
        <p:nvSpPr>
          <p:cNvPr id="2" name="Footer Placeholder 1"/>
          <p:cNvSpPr>
            <a:spLocks noGrp="1"/>
          </p:cNvSpPr>
          <p:nvPr>
            <p:ph type="ftr" sz="quarter" idx="10"/>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778013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2</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3809217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a result of the document reconciliation process, minor changes were made to the PHIN Messaging Guide For Case Notification Reporting, the MMGs, test case scenarios, and test messages and posted to the NNDSS Website in October 2016.   Focus of the changes was to clarify</a:t>
            </a:r>
            <a:r>
              <a:rPr lang="en-US" baseline="0" dirty="0"/>
              <a:t> </a:t>
            </a:r>
            <a:endParaRPr lang="en-US" dirty="0"/>
          </a:p>
          <a:p>
            <a:endParaRPr lang="en-US" dirty="0"/>
          </a:p>
        </p:txBody>
      </p:sp>
      <p:sp>
        <p:nvSpPr>
          <p:cNvPr id="4" name="Slide Number Placeholder 3"/>
          <p:cNvSpPr>
            <a:spLocks noGrp="1"/>
          </p:cNvSpPr>
          <p:nvPr>
            <p:ph type="sldNum" sz="quarter" idx="10"/>
          </p:nvPr>
        </p:nvSpPr>
        <p:spPr/>
        <p:txBody>
          <a:bodyPr/>
          <a:lstStyle/>
          <a:p>
            <a:fld id="{E8CF6D08-AA4D-4E4A-BC5A-6638DFC699C5}" type="slidenum">
              <a:rPr lang="en-US" smtClean="0"/>
              <a:t>4</a:t>
            </a:fld>
            <a:endParaRPr lang="en-US" dirty="0"/>
          </a:p>
        </p:txBody>
      </p:sp>
    </p:spTree>
    <p:extLst>
      <p:ext uri="{BB962C8B-B14F-4D97-AF65-F5344CB8AC3E}">
        <p14:creationId xmlns:p14="http://schemas.microsoft.com/office/powerpoint/2010/main" val="3828368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a:t>
            </a:r>
            <a:r>
              <a:rPr lang="en-US" baseline="0" dirty="0"/>
              <a:t> name for PHIN Spec. </a:t>
            </a:r>
            <a:endParaRPr lang="en-US" dirty="0"/>
          </a:p>
        </p:txBody>
      </p:sp>
      <p:sp>
        <p:nvSpPr>
          <p:cNvPr id="4" name="Slide Number Placeholder 3"/>
          <p:cNvSpPr>
            <a:spLocks noGrp="1"/>
          </p:cNvSpPr>
          <p:nvPr>
            <p:ph type="sldNum" sz="quarter" idx="10"/>
          </p:nvPr>
        </p:nvSpPr>
        <p:spPr/>
        <p:txBody>
          <a:bodyPr/>
          <a:lstStyle/>
          <a:p>
            <a:fld id="{E8CF6D08-AA4D-4E4A-BC5A-6638DFC699C5}" type="slidenum">
              <a:rPr lang="en-US" smtClean="0"/>
              <a:t>5</a:t>
            </a:fld>
            <a:endParaRPr lang="en-US" dirty="0"/>
          </a:p>
        </p:txBody>
      </p:sp>
    </p:spTree>
    <p:extLst>
      <p:ext uri="{BB962C8B-B14F-4D97-AF65-F5344CB8AC3E}">
        <p14:creationId xmlns:p14="http://schemas.microsoft.com/office/powerpoint/2010/main" val="1802618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12</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2532755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solidFill>
                  <a:prstClr val="black"/>
                </a:solidFill>
              </a:rPr>
              <a:pPr/>
              <a:t>13</a:t>
            </a:fld>
            <a:endParaRPr lang="en-US" dirty="0">
              <a:solidFill>
                <a:prstClr val="black"/>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endParaRPr>
          </a:p>
        </p:txBody>
      </p:sp>
    </p:spTree>
    <p:extLst>
      <p:ext uri="{BB962C8B-B14F-4D97-AF65-F5344CB8AC3E}">
        <p14:creationId xmlns:p14="http://schemas.microsoft.com/office/powerpoint/2010/main" val="2159835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82054C-5FFB-4925-88B8-34BFE44764D6}" type="slidenum">
              <a:rPr lang="en-US" smtClean="0"/>
              <a:pPr/>
              <a:t>14</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29803167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15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35236906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374023767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239967414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4"/>
            <a:ext cx="1154464" cy="369332"/>
          </a:xfrm>
          <a:prstGeom prst="rect">
            <a:avLst/>
          </a:prstGeom>
          <a:noFill/>
        </p:spPr>
        <p:txBody>
          <a:bodyPr wrap="square" rtlCol="0">
            <a:spAutoFit/>
          </a:bodyPr>
          <a:lstStyle/>
          <a:p>
            <a:pPr algn="r" defTabSz="914377"/>
            <a:fld id="{546F342E-8484-4702-8326-3C4F0D187E4A}" type="slidenum">
              <a:rPr lang="en-US" sz="1800">
                <a:solidFill>
                  <a:srgbClr val="0F56DC"/>
                </a:solidFill>
              </a:rPr>
              <a:pPr algn="r" defTabSz="914377"/>
              <a:t>‹#›</a:t>
            </a:fld>
            <a:endParaRPr lang="en-US" sz="1800" dirty="0">
              <a:solidFill>
                <a:srgbClr val="0F56DC"/>
              </a:solidFill>
            </a:endParaRPr>
          </a:p>
        </p:txBody>
      </p:sp>
    </p:spTree>
    <p:extLst>
      <p:ext uri="{BB962C8B-B14F-4D97-AF65-F5344CB8AC3E}">
        <p14:creationId xmlns:p14="http://schemas.microsoft.com/office/powerpoint/2010/main" val="1888685475"/>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2"/>
            <a:ext cx="9204101" cy="369332"/>
          </a:xfrm>
          <a:prstGeom prst="rect">
            <a:avLst/>
          </a:prstGeom>
          <a:noFill/>
        </p:spPr>
        <p:txBody>
          <a:bodyPr wrap="square" rtlCol="0">
            <a:spAutoFit/>
          </a:bodyPr>
          <a:lstStyle/>
          <a:p>
            <a:pPr defTabSz="914377"/>
            <a:r>
              <a:rPr lang="en-US" sz="1800" b="1" dirty="0">
                <a:solidFill>
                  <a:srgbClr val="FFFFFF">
                    <a:lumMod val="95000"/>
                  </a:srgb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3031591377"/>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_CSEL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a:ext>
            </a:extLst>
          </a:blip>
          <a:srcRect b="14462"/>
          <a:stretch/>
        </p:blipFill>
        <p:spPr>
          <a:xfrm>
            <a:off x="0" y="1"/>
            <a:ext cx="12192000" cy="1219200"/>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96D6"/>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96D6"/>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96D6"/>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224573"/>
            <a:ext cx="9204101" cy="461665"/>
          </a:xfrm>
          <a:prstGeom prst="rect">
            <a:avLst/>
          </a:prstGeom>
          <a:noFill/>
        </p:spPr>
        <p:txBody>
          <a:bodyPr wrap="square" rtlCol="0">
            <a:spAutoFit/>
          </a:bodyPr>
          <a:lstStyle/>
          <a:p>
            <a:r>
              <a:rPr lang="en-US" sz="2400" b="1" dirty="0">
                <a:solidFill>
                  <a:schemeClr val="tx2">
                    <a:lumMod val="95000"/>
                  </a:schemeClr>
                </a:solidFill>
                <a:latin typeface="Calibri" panose="020F0502020204030204" pitchFamily="34" charset="0"/>
              </a:rPr>
              <a:t>Center for Surveillance, Epidemiology, and Laboratory Services</a:t>
            </a:r>
          </a:p>
        </p:txBody>
      </p:sp>
    </p:spTree>
    <p:extLst>
      <p:ext uri="{BB962C8B-B14F-4D97-AF65-F5344CB8AC3E}">
        <p14:creationId xmlns:p14="http://schemas.microsoft.com/office/powerpoint/2010/main" val="1021425409"/>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4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2F97DA"/>
                </a:solidFill>
                <a:effectLst/>
                <a:latin typeface="Calibri" pitchFamily="34" charset="0"/>
              </a:defRPr>
            </a:lvl1pPr>
          </a:lstStyle>
          <a:p>
            <a:r>
              <a:rPr lang="en-US" dirty="0"/>
              <a:t>Bottom band: CSELS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8326"/>
          <a:stretch/>
        </p:blipFill>
        <p:spPr>
          <a:xfrm>
            <a:off x="0" y="6691613"/>
            <a:ext cx="12192000" cy="166388"/>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88B7"/>
              </a:buClr>
              <a:buFont typeface="Wingdings" panose="05000000000000000000" pitchFamily="2" charset="2"/>
              <a:buChar char="§"/>
              <a:defRPr sz="2667">
                <a:solidFill>
                  <a:schemeClr val="accent4">
                    <a:lumMod val="75000"/>
                  </a:schemeClr>
                </a:solidFill>
              </a:defRPr>
            </a:lvl1pPr>
            <a:lvl2pPr>
              <a:buClr>
                <a:srgbClr val="3D6C2A"/>
              </a:buClr>
              <a:defRPr sz="2667">
                <a:solidFill>
                  <a:schemeClr val="accent4">
                    <a:lumMod val="75000"/>
                  </a:schemeClr>
                </a:solidFill>
              </a:defRPr>
            </a:lvl2pPr>
            <a:lvl3pPr>
              <a:buClr>
                <a:srgbClr val="7A003C"/>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
        <p:nvSpPr>
          <p:cNvPr id="5" name="TextBox 4"/>
          <p:cNvSpPr txBox="1"/>
          <p:nvPr userDrawn="1"/>
        </p:nvSpPr>
        <p:spPr>
          <a:xfrm>
            <a:off x="10895408" y="6321705"/>
            <a:ext cx="1154464" cy="461665"/>
          </a:xfrm>
          <a:prstGeom prst="rect">
            <a:avLst/>
          </a:prstGeom>
          <a:noFill/>
        </p:spPr>
        <p:txBody>
          <a:bodyPr wrap="square" rtlCol="0">
            <a:spAutoFit/>
          </a:bodyPr>
          <a:lstStyle/>
          <a:p>
            <a:pPr algn="r"/>
            <a:fld id="{546F342E-8484-4702-8326-3C4F0D187E4A}" type="slidenum">
              <a:rPr lang="en-US" sz="2400" smtClean="0"/>
              <a:pPr algn="r"/>
              <a:t>‹#›</a:t>
            </a:fld>
            <a:endParaRPr lang="en-US" sz="2400" dirty="0"/>
          </a:p>
        </p:txBody>
      </p:sp>
    </p:spTree>
    <p:extLst>
      <p:ext uri="{BB962C8B-B14F-4D97-AF65-F5344CB8AC3E}">
        <p14:creationId xmlns:p14="http://schemas.microsoft.com/office/powerpoint/2010/main" val="427859175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0" y="5679808"/>
            <a:ext cx="12198571" cy="1178193"/>
          </a:xfrm>
          <a:prstGeom prst="rect">
            <a:avLst/>
          </a:prstGeom>
        </p:spPr>
      </p:pic>
      <p:sp>
        <p:nvSpPr>
          <p:cNvPr id="3" name="TextBox 2"/>
          <p:cNvSpPr txBox="1"/>
          <p:nvPr userDrawn="1"/>
        </p:nvSpPr>
        <p:spPr>
          <a:xfrm>
            <a:off x="351714" y="3662433"/>
            <a:ext cx="8852455" cy="1815882"/>
          </a:xfrm>
          <a:prstGeom prst="rect">
            <a:avLst/>
          </a:prstGeom>
          <a:noFill/>
        </p:spPr>
        <p:txBody>
          <a:bodyPr wrap="square" rtlCol="0">
            <a:spAutoFit/>
          </a:bodyPr>
          <a:lstStyle/>
          <a:p>
            <a:pPr defTabSz="914377"/>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
        <p:nvSpPr>
          <p:cNvPr id="4" name="TextBox 3"/>
          <p:cNvSpPr txBox="1"/>
          <p:nvPr userDrawn="1"/>
        </p:nvSpPr>
        <p:spPr>
          <a:xfrm>
            <a:off x="-472097" y="6365557"/>
            <a:ext cx="1154464" cy="369332"/>
          </a:xfrm>
          <a:prstGeom prst="rect">
            <a:avLst/>
          </a:prstGeom>
          <a:noFill/>
        </p:spPr>
        <p:txBody>
          <a:bodyPr wrap="square" rtlCol="0">
            <a:spAutoFit/>
          </a:bodyPr>
          <a:lstStyle/>
          <a:p>
            <a:pPr algn="r" defTabSz="914377"/>
            <a:fld id="{546F342E-8484-4702-8326-3C4F0D187E4A}" type="slidenum">
              <a:rPr lang="en-US" sz="1800">
                <a:solidFill>
                  <a:srgbClr val="FFFFFF"/>
                </a:solidFill>
              </a:rPr>
              <a:pPr algn="r" defTabSz="914377"/>
              <a:t>‹#›</a:t>
            </a:fld>
            <a:endParaRPr lang="en-US" sz="1800" dirty="0">
              <a:solidFill>
                <a:srgbClr val="FFFFFF"/>
              </a:solidFill>
            </a:endParaRPr>
          </a:p>
        </p:txBody>
      </p:sp>
    </p:spTree>
    <p:extLst>
      <p:ext uri="{BB962C8B-B14F-4D97-AF65-F5344CB8AC3E}">
        <p14:creationId xmlns:p14="http://schemas.microsoft.com/office/powerpoint/2010/main" val="1732279281"/>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07300249"/>
      </p:ext>
    </p:extLst>
  </p:cSld>
  <p:clrMap bg1="lt1" tx1="dk1" bg2="lt2" tx2="dk2" accent1="accent1" accent2="accent2" accent3="accent3" accent4="accent4" accent5="accent5" accent6="accent6" hlink="hlink" folHlink="folHlink"/>
  <p:sldLayoutIdLst>
    <p:sldLayoutId id="2147483661" r:id="rId1"/>
    <p:sldLayoutId id="2147483673" r:id="rId2"/>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919439018"/>
      </p:ext>
    </p:extLst>
  </p:cSld>
  <p:clrMap bg1="lt1" tx1="dk1" bg2="lt2" tx2="dk2" accent1="accent1" accent2="accent2" accent3="accent3" accent4="accent4" accent5="accent5" accent6="accent6" hlink="hlink" folHlink="folHlink"/>
  <p:sldLayoutIdLst>
    <p:sldLayoutId id="2147483663" r:id="rId1"/>
    <p:sldLayoutId id="2147483696" r:id="rId2"/>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2058500587"/>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415825608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97" r:id="rId3"/>
  </p:sldLayoutIdLst>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4110484463"/>
      </p:ext>
    </p:extLst>
  </p:cSld>
  <p:clrMap bg1="lt1" tx1="dk1" bg2="lt2" tx2="dk2" accent1="accent1" accent2="accent2" accent3="accent3" accent4="accent4" accent5="accent5" accent6="accent6" hlink="hlink" folHlink="folHlink"/>
  <p:transition>
    <p:fade/>
  </p:transition>
  <p:hf hdr="0" ftr="0" dt="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cdc.gov/nndss/trc/news/index.html" TargetMode="External"/><Relationship Id="rId5" Type="http://schemas.openxmlformats.org/officeDocument/2006/relationships/hyperlink" Target="https://www.cdc.gov/nndss/trc/onboarding/eshare.html" TargetMode="External"/><Relationship Id="rId4" Type="http://schemas.openxmlformats.org/officeDocument/2006/relationships/hyperlink" Target="https://cste.webex.com/cste/k2/j.php?MTID=td0a9a37ae49940a935f1a688f38cc40d"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ndc.services.cdc.gov/mmgpage/arboviral-message-mapping-guide/"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hyperlink" Target="https://www.cdc.gov/nndss/trc/onboarding/eshare.html" TargetMode="External"/><Relationship Id="rId5" Type="http://schemas.openxmlformats.org/officeDocument/2006/relationships/hyperlink" Target="https://phinmqf.cdc.gov/" TargetMode="External"/><Relationship Id="rId4" Type="http://schemas.openxmlformats.org/officeDocument/2006/relationships/hyperlink" Target="https://ndc.services.cdc.gov/message-mapping-guides/"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mailto:EDX@cdc.gov"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hyperlink" Target="https://www.cdc.gov/nndss/trc/news/index.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170" name="Title 3"/>
          <p:cNvSpPr>
            <a:spLocks noGrp="1"/>
          </p:cNvSpPr>
          <p:nvPr>
            <p:ph type="title"/>
          </p:nvPr>
        </p:nvSpPr>
        <p:spPr>
          <a:xfrm>
            <a:off x="203200" y="1343115"/>
            <a:ext cx="11988800" cy="1155779"/>
          </a:xfrm>
        </p:spPr>
        <p:txBody>
          <a:bodyPr/>
          <a:lstStyle/>
          <a:p>
            <a:pPr>
              <a:lnSpc>
                <a:spcPts val="3000"/>
              </a:lnSpc>
            </a:pPr>
            <a:r>
              <a:rPr lang="en-US" altLang="en-US" sz="2800" dirty="0"/>
              <a:t>NMI eSHARE: </a:t>
            </a:r>
            <a:br>
              <a:rPr lang="en-US" altLang="en-US" sz="2800" dirty="0"/>
            </a:br>
            <a:r>
              <a:rPr lang="en-US" altLang="en-US" sz="2800" dirty="0"/>
              <a:t>Lessons Learned from Onboarding of Pilot States During the National Notifiable Diseases Surveillance System (NNDSS) Modernization Initiative (NMI)</a:t>
            </a:r>
            <a:br>
              <a:rPr lang="en-US" altLang="en-US" sz="2800" dirty="0"/>
            </a:br>
            <a:endParaRPr lang="en-US" altLang="en-US" sz="2800" dirty="0"/>
          </a:p>
        </p:txBody>
      </p:sp>
      <p:pic>
        <p:nvPicPr>
          <p:cNvPr id="7172" name="Picture 6" descr="Logos of the United States Department of Health and Human Services and Centers for Disease Control and Preventio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3200" y="6515101"/>
            <a:ext cx="2540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1"/>
          <p:cNvSpPr>
            <a:spLocks noGrp="1"/>
          </p:cNvSpPr>
          <p:nvPr>
            <p:ph type="subTitle" idx="1"/>
          </p:nvPr>
        </p:nvSpPr>
        <p:spPr>
          <a:xfrm>
            <a:off x="457197" y="2712800"/>
            <a:ext cx="11229586" cy="2802086"/>
          </a:xfrm>
        </p:spPr>
        <p:txBody>
          <a:bodyPr/>
          <a:lstStyle/>
          <a:p>
            <a:r>
              <a:rPr lang="en-US" sz="1600" dirty="0">
                <a:solidFill>
                  <a:srgbClr val="FF0000"/>
                </a:solidFill>
              </a:rPr>
              <a:t>New Webinar Information:</a:t>
            </a:r>
          </a:p>
          <a:p>
            <a:pPr marL="342900" indent="-342900">
              <a:buFont typeface="Arial" panose="020B0604020202020204" pitchFamily="34" charset="0"/>
              <a:buChar char="•"/>
            </a:pPr>
            <a:r>
              <a:rPr lang="en-US" sz="1600" b="0" dirty="0"/>
              <a:t>Conference Number: </a:t>
            </a:r>
            <a:r>
              <a:rPr lang="en-US" sz="1600" b="0" dirty="0">
                <a:solidFill>
                  <a:srgbClr val="FF0000"/>
                </a:solidFill>
              </a:rPr>
              <a:t>1-877-668-4490 </a:t>
            </a:r>
            <a:br>
              <a:rPr lang="en-US" sz="1600" b="0" dirty="0">
                <a:solidFill>
                  <a:srgbClr val="FF0000"/>
                </a:solidFill>
              </a:rPr>
            </a:br>
            <a:r>
              <a:rPr lang="en-US" sz="1600" b="0" dirty="0"/>
              <a:t>Participant Code: </a:t>
            </a:r>
            <a:r>
              <a:rPr lang="en-US" sz="1600" b="0" dirty="0">
                <a:solidFill>
                  <a:srgbClr val="FF0000"/>
                </a:solidFill>
              </a:rPr>
              <a:t>799 765 273</a:t>
            </a:r>
            <a:endParaRPr lang="en-US" sz="1600" b="0" dirty="0"/>
          </a:p>
          <a:p>
            <a:pPr marL="342900" indent="-342900">
              <a:buFont typeface="Arial" panose="020B0604020202020204" pitchFamily="34" charset="0"/>
              <a:buChar char="•"/>
            </a:pPr>
            <a:r>
              <a:rPr lang="en-US" sz="1600" b="0" dirty="0"/>
              <a:t>WebEx meeting: </a:t>
            </a:r>
            <a:r>
              <a:rPr lang="en-US" sz="1600" u="sng" dirty="0">
                <a:hlinkClick r:id="rId4"/>
              </a:rPr>
              <a:t>https://cste.webex.com/cste/k2/j.php?MTID=td0a9a37ae49940a935f1a688f38cc40d</a:t>
            </a:r>
            <a:r>
              <a:rPr lang="en-US" sz="1600" dirty="0"/>
              <a:t> </a:t>
            </a:r>
            <a:endParaRPr lang="en-US" sz="1600" u="sng" dirty="0"/>
          </a:p>
          <a:p>
            <a:r>
              <a:rPr lang="en-US" sz="1600" b="0" dirty="0"/>
              <a:t>                -Enter your name and email address </a:t>
            </a:r>
          </a:p>
          <a:p>
            <a:r>
              <a:rPr lang="en-US" sz="1600" b="0" dirty="0"/>
              <a:t>                -Enter the session password: </a:t>
            </a:r>
            <a:r>
              <a:rPr lang="en-US" sz="1600" b="0" dirty="0">
                <a:solidFill>
                  <a:srgbClr val="FF0000"/>
                </a:solidFill>
              </a:rPr>
              <a:t>nmi1234</a:t>
            </a:r>
            <a:r>
              <a:rPr lang="en-US" sz="1600" b="0" dirty="0"/>
              <a:t> </a:t>
            </a:r>
          </a:p>
          <a:p>
            <a:r>
              <a:rPr lang="en-US" sz="1600" b="0" dirty="0"/>
              <a:t>                -Click "Join Now" </a:t>
            </a:r>
          </a:p>
          <a:p>
            <a:r>
              <a:rPr lang="en-US" sz="1600" dirty="0">
                <a:solidFill>
                  <a:srgbClr val="FF0000"/>
                </a:solidFill>
              </a:rPr>
              <a:t> NOTE: </a:t>
            </a:r>
            <a:r>
              <a:rPr lang="en-US" sz="1600" b="0" dirty="0"/>
              <a:t>Session will be recorded and posted on the NNDSS eSHARE website: </a:t>
            </a:r>
            <a:r>
              <a:rPr lang="en-US" sz="1600" dirty="0">
                <a:hlinkClick r:id="rId5"/>
              </a:rPr>
              <a:t>https://www.cdc.gov/nndss/trc/onboarding/eshare.html</a:t>
            </a:r>
            <a:r>
              <a:rPr lang="en-US" sz="1600" b="0" dirty="0"/>
              <a:t>.</a:t>
            </a:r>
            <a:r>
              <a:rPr lang="en-US" sz="2000" b="0" dirty="0"/>
              <a:t> </a:t>
            </a:r>
          </a:p>
          <a:p>
            <a:endParaRPr lang="en-US" sz="2000" dirty="0">
              <a:solidFill>
                <a:srgbClr val="FF0000"/>
              </a:solidFill>
            </a:endParaRPr>
          </a:p>
          <a:p>
            <a:r>
              <a:rPr lang="en-US" sz="2000" dirty="0">
                <a:solidFill>
                  <a:srgbClr val="FF0000"/>
                </a:solidFill>
              </a:rPr>
              <a:t>Subscribe to monthly NMI Notes news updates at </a:t>
            </a:r>
            <a:r>
              <a:rPr lang="en-US" sz="2000" dirty="0">
                <a:solidFill>
                  <a:srgbClr val="FF0000"/>
                </a:solidFill>
                <a:hlinkClick r:id="rId6"/>
              </a:rPr>
              <a:t>https://www.cdc.gov/nndss/trc/news/index.html</a:t>
            </a:r>
            <a:r>
              <a:rPr lang="en-US" sz="2000" dirty="0">
                <a:solidFill>
                  <a:srgbClr val="FF0000"/>
                </a:solidFill>
              </a:rPr>
              <a:t>! </a:t>
            </a:r>
          </a:p>
          <a:p>
            <a:endParaRPr lang="en-US" sz="2000" b="0" dirty="0">
              <a:solidFill>
                <a:srgbClr val="FF0000"/>
              </a:solidFill>
            </a:endParaRPr>
          </a:p>
          <a:p>
            <a:endParaRPr lang="en-US" sz="2000" b="0" dirty="0">
              <a:solidFill>
                <a:srgbClr val="FF0000"/>
              </a:solidFill>
            </a:endParaRPr>
          </a:p>
          <a:p>
            <a:endParaRPr lang="en-US" sz="2000" dirty="0">
              <a:solidFill>
                <a:srgbClr val="FF0000"/>
              </a:solidFill>
            </a:endParaRPr>
          </a:p>
        </p:txBody>
      </p:sp>
      <p:sp>
        <p:nvSpPr>
          <p:cNvPr id="7" name="Text Placeholder 5"/>
          <p:cNvSpPr>
            <a:spLocks noGrp="1"/>
          </p:cNvSpPr>
          <p:nvPr>
            <p:ph type="body" sz="quarter" idx="10"/>
          </p:nvPr>
        </p:nvSpPr>
        <p:spPr>
          <a:xfrm>
            <a:off x="457197" y="6228538"/>
            <a:ext cx="11559095" cy="437877"/>
          </a:xfrm>
        </p:spPr>
        <p:txBody>
          <a:bodyPr/>
          <a:lstStyle/>
          <a:p>
            <a:r>
              <a:rPr lang="en-US" b="1" dirty="0"/>
              <a:t>January 17</a:t>
            </a:r>
            <a:r>
              <a:rPr lang="en-US" b="1"/>
              <a:t>, 2017</a:t>
            </a:r>
            <a:r>
              <a:rPr lang="en-US" b="1" dirty="0"/>
              <a:t>			Division of Health Informatics and Surveillance</a:t>
            </a:r>
          </a:p>
          <a:p>
            <a:endParaRPr lang="en-US" dirty="0"/>
          </a:p>
        </p:txBody>
      </p:sp>
    </p:spTree>
    <p:extLst>
      <p:ext uri="{BB962C8B-B14F-4D97-AF65-F5344CB8AC3E}">
        <p14:creationId xmlns:p14="http://schemas.microsoft.com/office/powerpoint/2010/main" val="1381704376"/>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title="Updated Arboviral Case Notification Implementation and Onboarding"/>
          <p:cNvSpPr txBox="1">
            <a:spLocks/>
          </p:cNvSpPr>
          <p:nvPr/>
        </p:nvSpPr>
        <p:spPr>
          <a:xfrm>
            <a:off x="3423416" y="1480127"/>
            <a:ext cx="8496441" cy="1140380"/>
          </a:xfrm>
          <a:prstGeom prst="rect">
            <a:avLst/>
          </a:prstGeom>
        </p:spPr>
        <p:txBody>
          <a:bodyPr/>
          <a:lstStyle>
            <a:lvl1pPr algn="l" rtl="0" eaLnBrk="0" fontAlgn="base" hangingPunct="0">
              <a:lnSpc>
                <a:spcPts val="3000"/>
              </a:lnSpc>
              <a:spcBef>
                <a:spcPct val="0"/>
              </a:spcBef>
              <a:spcAft>
                <a:spcPct val="0"/>
              </a:spcAft>
              <a:defRPr sz="2800" b="1" kern="1200" baseline="0">
                <a:solidFill>
                  <a:srgbClr val="0096D6"/>
                </a:solidFill>
                <a:effectLst/>
                <a:latin typeface="Calibri" pitchFamily="34" charset="0"/>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200" algn="ctr" rtl="0" fontAlgn="base">
              <a:spcBef>
                <a:spcPct val="0"/>
              </a:spcBef>
              <a:spcAft>
                <a:spcPct val="0"/>
              </a:spcAft>
              <a:defRPr sz="4400">
                <a:solidFill>
                  <a:schemeClr val="tx1"/>
                </a:solidFill>
                <a:latin typeface="Myriad Web Pro" panose="020B0503030403020204" pitchFamily="34" charset="0"/>
              </a:defRPr>
            </a:lvl6pPr>
            <a:lvl7pPr marL="914400" algn="ctr" rtl="0" fontAlgn="base">
              <a:spcBef>
                <a:spcPct val="0"/>
              </a:spcBef>
              <a:spcAft>
                <a:spcPct val="0"/>
              </a:spcAft>
              <a:defRPr sz="4400">
                <a:solidFill>
                  <a:schemeClr val="tx1"/>
                </a:solidFill>
                <a:latin typeface="Myriad Web Pro" panose="020B0503030403020204" pitchFamily="34" charset="0"/>
              </a:defRPr>
            </a:lvl7pPr>
            <a:lvl8pPr marL="1371600" algn="ctr" rtl="0" fontAlgn="base">
              <a:spcBef>
                <a:spcPct val="0"/>
              </a:spcBef>
              <a:spcAft>
                <a:spcPct val="0"/>
              </a:spcAft>
              <a:defRPr sz="4400">
                <a:solidFill>
                  <a:schemeClr val="tx1"/>
                </a:solidFill>
                <a:latin typeface="Myriad Web Pro" panose="020B0503030403020204" pitchFamily="34" charset="0"/>
              </a:defRPr>
            </a:lvl8pPr>
            <a:lvl9pPr marL="1828800" algn="ctr" rtl="0" fontAlgn="base">
              <a:spcBef>
                <a:spcPct val="0"/>
              </a:spcBef>
              <a:spcAft>
                <a:spcPct val="0"/>
              </a:spcAft>
              <a:defRPr sz="4400">
                <a:solidFill>
                  <a:schemeClr val="tx1"/>
                </a:solidFill>
                <a:latin typeface="Myriad Web Pro" panose="020B0503030403020204" pitchFamily="34" charset="0"/>
              </a:defRPr>
            </a:lvl9pPr>
          </a:lstStyle>
          <a:p>
            <a:endParaRPr lang="en-US" sz="3733" dirty="0"/>
          </a:p>
        </p:txBody>
      </p:sp>
      <p:sp>
        <p:nvSpPr>
          <p:cNvPr id="8" name="Rectangle 7"/>
          <p:cNvSpPr/>
          <p:nvPr/>
        </p:nvSpPr>
        <p:spPr>
          <a:xfrm>
            <a:off x="448945" y="4624444"/>
            <a:ext cx="8353091" cy="2103589"/>
          </a:xfrm>
          <a:prstGeom prst="rect">
            <a:avLst/>
          </a:prstGeom>
        </p:spPr>
        <p:txBody>
          <a:bodyPr wrap="square">
            <a:spAutoFit/>
          </a:bodyPr>
          <a:lstStyle/>
          <a:p>
            <a:r>
              <a:rPr lang="en-US" sz="1867" b="1" dirty="0">
                <a:solidFill>
                  <a:srgbClr val="0096D6"/>
                </a:solidFill>
                <a:latin typeface="Calibri" panose="020F0502020204030204" pitchFamily="34" charset="0"/>
                <a:cs typeface="Arial" panose="020B0604020202020204" pitchFamily="34" charset="0"/>
              </a:rPr>
              <a:t>Michele Hoover, MS	Calvin Hightower, MPA</a:t>
            </a:r>
          </a:p>
          <a:p>
            <a:r>
              <a:rPr lang="en-US" sz="1867" b="1" dirty="0">
                <a:solidFill>
                  <a:srgbClr val="0096D6"/>
                </a:solidFill>
                <a:latin typeface="Calibri" panose="020F0502020204030204" pitchFamily="34" charset="0"/>
                <a:cs typeface="Arial" panose="020B0604020202020204" pitchFamily="34" charset="0"/>
              </a:rPr>
              <a:t>Trevor Hsu, MPH		Melinda Thomas, MPH</a:t>
            </a:r>
          </a:p>
          <a:p>
            <a:endParaRPr lang="en-US" sz="1867" dirty="0">
              <a:solidFill>
                <a:srgbClr val="0096D6"/>
              </a:solidFill>
              <a:latin typeface="Calibri" panose="020F0502020204030204" pitchFamily="34" charset="0"/>
              <a:cs typeface="Arial" panose="020B0604020202020204" pitchFamily="34" charset="0"/>
            </a:endParaRPr>
          </a:p>
          <a:p>
            <a:r>
              <a:rPr lang="en-US" sz="1867" dirty="0">
                <a:solidFill>
                  <a:srgbClr val="0096D6"/>
                </a:solidFill>
                <a:latin typeface="Calibri" panose="020F0502020204030204" pitchFamily="34" charset="0"/>
                <a:cs typeface="Arial" panose="020B0604020202020204" pitchFamily="34" charset="0"/>
              </a:rPr>
              <a:t>NMI State Implementation and Technical Assistance Team</a:t>
            </a:r>
          </a:p>
          <a:p>
            <a:r>
              <a:rPr lang="en-US" sz="1867" dirty="0">
                <a:solidFill>
                  <a:srgbClr val="0096D6"/>
                </a:solidFill>
                <a:latin typeface="Calibri" panose="020F0502020204030204" pitchFamily="34" charset="0"/>
                <a:cs typeface="Arial" panose="020B0604020202020204" pitchFamily="34" charset="0"/>
              </a:rPr>
              <a:t>Division of Health Informatics and Surveillance</a:t>
            </a:r>
          </a:p>
          <a:p>
            <a:r>
              <a:rPr lang="en-US" sz="1867" dirty="0">
                <a:solidFill>
                  <a:srgbClr val="0096D6"/>
                </a:solidFill>
                <a:latin typeface="Calibri" panose="020F0502020204030204" pitchFamily="34" charset="0"/>
                <a:cs typeface="Arial" panose="020B0604020202020204" pitchFamily="34" charset="0"/>
              </a:rPr>
              <a:t>Center for Surveillance, Epidemiology, and Laboratory Services</a:t>
            </a:r>
          </a:p>
          <a:p>
            <a:r>
              <a:rPr lang="en-US" sz="1867" dirty="0">
                <a:solidFill>
                  <a:srgbClr val="0096D6"/>
                </a:solidFill>
                <a:latin typeface="Calibri" panose="020F0502020204030204" pitchFamily="34" charset="0"/>
                <a:cs typeface="Arial" panose="020B0604020202020204" pitchFamily="34" charset="0"/>
              </a:rPr>
              <a:t>Centers for Disease Control and Prevention</a:t>
            </a:r>
          </a:p>
        </p:txBody>
      </p:sp>
      <p:pic>
        <p:nvPicPr>
          <p:cNvPr id="2" name="Picture 1" title="NNDSS branding elemen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3" name="Title 2" hidden="1"/>
          <p:cNvSpPr>
            <a:spLocks noGrp="1"/>
          </p:cNvSpPr>
          <p:nvPr>
            <p:ph type="title"/>
          </p:nvPr>
        </p:nvSpPr>
        <p:spPr/>
        <p:txBody>
          <a:bodyPr/>
          <a:lstStyle/>
          <a:p>
            <a:r>
              <a:rPr lang="en-US" dirty="0"/>
              <a:t>Hot Topic</a:t>
            </a:r>
          </a:p>
        </p:txBody>
      </p:sp>
      <p:sp>
        <p:nvSpPr>
          <p:cNvPr id="7" name="Title 3"/>
          <p:cNvSpPr txBox="1">
            <a:spLocks/>
          </p:cNvSpPr>
          <p:nvPr/>
        </p:nvSpPr>
        <p:spPr>
          <a:xfrm>
            <a:off x="3695559" y="1754571"/>
            <a:ext cx="8496441" cy="1140380"/>
          </a:xfrm>
          <a:prstGeom prst="rect">
            <a:avLst/>
          </a:prstGeom>
        </p:spPr>
        <p:txBody>
          <a:bodyPr/>
          <a:lstStyle>
            <a:lvl1pPr algn="l" rtl="0" eaLnBrk="0" fontAlgn="base" hangingPunct="0">
              <a:lnSpc>
                <a:spcPts val="3000"/>
              </a:lnSpc>
              <a:spcBef>
                <a:spcPct val="0"/>
              </a:spcBef>
              <a:spcAft>
                <a:spcPct val="0"/>
              </a:spcAft>
              <a:defRPr sz="2800" b="1" kern="1200" baseline="0">
                <a:solidFill>
                  <a:srgbClr val="0096D6"/>
                </a:solidFill>
                <a:effectLst/>
                <a:latin typeface="Calibri" pitchFamily="34" charset="0"/>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200" algn="ctr" rtl="0" fontAlgn="base">
              <a:spcBef>
                <a:spcPct val="0"/>
              </a:spcBef>
              <a:spcAft>
                <a:spcPct val="0"/>
              </a:spcAft>
              <a:defRPr sz="4400">
                <a:solidFill>
                  <a:schemeClr val="tx1"/>
                </a:solidFill>
                <a:latin typeface="Myriad Web Pro" panose="020B0503030403020204" pitchFamily="34" charset="0"/>
              </a:defRPr>
            </a:lvl6pPr>
            <a:lvl7pPr marL="914400" algn="ctr" rtl="0" fontAlgn="base">
              <a:spcBef>
                <a:spcPct val="0"/>
              </a:spcBef>
              <a:spcAft>
                <a:spcPct val="0"/>
              </a:spcAft>
              <a:defRPr sz="4400">
                <a:solidFill>
                  <a:schemeClr val="tx1"/>
                </a:solidFill>
                <a:latin typeface="Myriad Web Pro" panose="020B0503030403020204" pitchFamily="34" charset="0"/>
              </a:defRPr>
            </a:lvl7pPr>
            <a:lvl8pPr marL="1371600" algn="ctr" rtl="0" fontAlgn="base">
              <a:spcBef>
                <a:spcPct val="0"/>
              </a:spcBef>
              <a:spcAft>
                <a:spcPct val="0"/>
              </a:spcAft>
              <a:defRPr sz="4400">
                <a:solidFill>
                  <a:schemeClr val="tx1"/>
                </a:solidFill>
                <a:latin typeface="Myriad Web Pro" panose="020B0503030403020204" pitchFamily="34" charset="0"/>
              </a:defRPr>
            </a:lvl8pPr>
            <a:lvl9pPr marL="1828800" algn="ctr" rtl="0" fontAlgn="base">
              <a:spcBef>
                <a:spcPct val="0"/>
              </a:spcBef>
              <a:spcAft>
                <a:spcPct val="0"/>
              </a:spcAft>
              <a:defRPr sz="4400">
                <a:solidFill>
                  <a:schemeClr val="tx1"/>
                </a:solidFill>
                <a:latin typeface="Myriad Web Pro" panose="020B0503030403020204" pitchFamily="34" charset="0"/>
              </a:defRPr>
            </a:lvl9pPr>
          </a:lstStyle>
          <a:p>
            <a:pPr>
              <a:lnSpc>
                <a:spcPts val="3500"/>
              </a:lnSpc>
            </a:pPr>
            <a:r>
              <a:rPr lang="en-US" altLang="en-US" sz="4000" dirty="0"/>
              <a:t>Arboviral v1.3 Onboarding Update</a:t>
            </a:r>
          </a:p>
        </p:txBody>
      </p:sp>
    </p:spTree>
    <p:extLst>
      <p:ext uri="{BB962C8B-B14F-4D97-AF65-F5344CB8AC3E}">
        <p14:creationId xmlns:p14="http://schemas.microsoft.com/office/powerpoint/2010/main" val="2741766026"/>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Status</a:t>
            </a:r>
          </a:p>
        </p:txBody>
      </p:sp>
      <p:sp>
        <p:nvSpPr>
          <p:cNvPr id="3" name="Text Placeholder 2"/>
          <p:cNvSpPr>
            <a:spLocks noGrp="1"/>
          </p:cNvSpPr>
          <p:nvPr>
            <p:ph type="body" sz="quarter" idx="10"/>
          </p:nvPr>
        </p:nvSpPr>
        <p:spPr/>
        <p:txBody>
          <a:bodyPr/>
          <a:lstStyle/>
          <a:p>
            <a:r>
              <a:rPr lang="en-US" dirty="0"/>
              <a:t>These states are in production:</a:t>
            </a:r>
          </a:p>
          <a:p>
            <a:pPr lvl="1"/>
            <a:r>
              <a:rPr lang="en-US" sz="2400" dirty="0"/>
              <a:t>Florida,</a:t>
            </a:r>
          </a:p>
          <a:p>
            <a:pPr lvl="1"/>
            <a:r>
              <a:rPr lang="en-US" sz="2400" dirty="0"/>
              <a:t>New York,</a:t>
            </a:r>
          </a:p>
          <a:p>
            <a:pPr lvl="1"/>
            <a:r>
              <a:rPr lang="en-US" sz="2400" dirty="0"/>
              <a:t>Tennessee, and</a:t>
            </a:r>
          </a:p>
          <a:p>
            <a:pPr lvl="1"/>
            <a:r>
              <a:rPr lang="en-US" sz="2400" dirty="0"/>
              <a:t>Texas.</a:t>
            </a:r>
          </a:p>
          <a:p>
            <a:pPr lvl="1"/>
            <a:endParaRPr lang="en-US" sz="1800" dirty="0"/>
          </a:p>
          <a:p>
            <a:r>
              <a:rPr lang="en-US" dirty="0"/>
              <a:t>The NMI Technical Assistance team is continuing to contact states to assess readiness to onboard. </a:t>
            </a:r>
          </a:p>
          <a:p>
            <a:r>
              <a:rPr lang="en-US" dirty="0"/>
              <a:t>States may request technical assistance beginning this week.</a:t>
            </a:r>
          </a:p>
          <a:p>
            <a:pPr marL="0" indent="0">
              <a:buNone/>
            </a:pPr>
            <a:r>
              <a:rPr lang="en-US" dirty="0"/>
              <a:t> </a:t>
            </a:r>
          </a:p>
        </p:txBody>
      </p:sp>
    </p:spTree>
    <p:extLst>
      <p:ext uri="{BB962C8B-B14F-4D97-AF65-F5344CB8AC3E}">
        <p14:creationId xmlns:p14="http://schemas.microsoft.com/office/powerpoint/2010/main" val="1536143111"/>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nchor="t"/>
          <a:lstStyle/>
          <a:p>
            <a:r>
              <a:rPr lang="en-US" sz="3600" dirty="0"/>
              <a:t>Arboviral v1.3 Implementation: How to Prepare</a:t>
            </a:r>
          </a:p>
        </p:txBody>
      </p:sp>
      <p:sp>
        <p:nvSpPr>
          <p:cNvPr id="3" name="Content Placeholder 2"/>
          <p:cNvSpPr>
            <a:spLocks noGrp="1"/>
          </p:cNvSpPr>
          <p:nvPr>
            <p:ph type="body" sz="quarter" idx="10"/>
          </p:nvPr>
        </p:nvSpPr>
        <p:spPr>
          <a:xfrm>
            <a:off x="301214" y="1016000"/>
            <a:ext cx="11405512" cy="4984751"/>
          </a:xfrm>
        </p:spPr>
        <p:txBody>
          <a:bodyPr/>
          <a:lstStyle/>
          <a:p>
            <a:r>
              <a:rPr lang="en-US" sz="2800" dirty="0"/>
              <a:t>Begin planning for Arboviral v1.3 case notification implementation for 2017:</a:t>
            </a:r>
          </a:p>
          <a:p>
            <a:pPr lvl="1"/>
            <a:r>
              <a:rPr lang="en-US" sz="2400" dirty="0"/>
              <a:t>Review current business processes for arboviral surveillance.</a:t>
            </a:r>
          </a:p>
          <a:p>
            <a:pPr lvl="2"/>
            <a:r>
              <a:rPr lang="en-US" sz="2000" dirty="0"/>
              <a:t>What are your current work flows and data flows for human arboviral cases?</a:t>
            </a:r>
          </a:p>
          <a:p>
            <a:pPr lvl="2"/>
            <a:r>
              <a:rPr lang="en-US" sz="2000" dirty="0"/>
              <a:t>Who is involved in the decision-making processes for an arboviral case? Who makes the final decision to transmit a case to CDC?</a:t>
            </a:r>
          </a:p>
          <a:p>
            <a:pPr lvl="2"/>
            <a:r>
              <a:rPr lang="en-US" sz="2000" dirty="0"/>
              <a:t>How are your processes going to change with the v1.3 implementation? How will those involved in the processes know what to do differently?</a:t>
            </a:r>
          </a:p>
          <a:p>
            <a:pPr lvl="1"/>
            <a:r>
              <a:rPr lang="en-US" sz="2400" dirty="0"/>
              <a:t>Plan transition of human arboviral disease surveillance from legacy business processes and systems to jurisdiction’s integrated surveillance system. </a:t>
            </a:r>
          </a:p>
          <a:p>
            <a:pPr lvl="1"/>
            <a:r>
              <a:rPr lang="en-US" sz="2400" dirty="0"/>
              <a:t>Update integrated surveillance system to support arboviral surveillance. </a:t>
            </a:r>
          </a:p>
          <a:p>
            <a:pPr lvl="1"/>
            <a:r>
              <a:rPr lang="en-US" sz="2400" dirty="0"/>
              <a:t>Consider technical assistance for implementation of the Arboviral v1.3 message.</a:t>
            </a:r>
          </a:p>
          <a:p>
            <a:endParaRPr lang="en-US" sz="2670" dirty="0"/>
          </a:p>
        </p:txBody>
      </p:sp>
    </p:spTree>
    <p:extLst>
      <p:ext uri="{BB962C8B-B14F-4D97-AF65-F5344CB8AC3E}">
        <p14:creationId xmlns:p14="http://schemas.microsoft.com/office/powerpoint/2010/main" val="1929387914"/>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609600" y="382215"/>
            <a:ext cx="10972800" cy="1143000"/>
          </a:xfrm>
        </p:spPr>
        <p:txBody>
          <a:bodyPr anchor="t"/>
          <a:lstStyle/>
          <a:p>
            <a:r>
              <a:rPr lang="en-US" sz="3600" dirty="0"/>
              <a:t>Arboviral v1.3 Implementation: Resources</a:t>
            </a:r>
          </a:p>
        </p:txBody>
      </p:sp>
      <p:sp>
        <p:nvSpPr>
          <p:cNvPr id="3" name="Content Placeholder 2"/>
          <p:cNvSpPr>
            <a:spLocks noGrp="1"/>
          </p:cNvSpPr>
          <p:nvPr>
            <p:ph type="body" sz="quarter" idx="10"/>
          </p:nvPr>
        </p:nvSpPr>
        <p:spPr>
          <a:xfrm>
            <a:off x="609600" y="1263426"/>
            <a:ext cx="10972800" cy="4984751"/>
          </a:xfrm>
        </p:spPr>
        <p:txBody>
          <a:bodyPr/>
          <a:lstStyle/>
          <a:p>
            <a:r>
              <a:rPr lang="en-US" sz="2800" dirty="0"/>
              <a:t>Arboviral v1.3 MMG, test case scenarios, and test messages (available on the </a:t>
            </a:r>
            <a:r>
              <a:rPr lang="en-US" sz="2800" dirty="0">
                <a:hlinkClick r:id="rId3"/>
              </a:rPr>
              <a:t>NNDSS Technical Resource Center</a:t>
            </a:r>
            <a:r>
              <a:rPr lang="en-US" sz="2800" dirty="0"/>
              <a:t>).</a:t>
            </a:r>
          </a:p>
          <a:p>
            <a:r>
              <a:rPr lang="en-US" sz="2800" dirty="0">
                <a:hlinkClick r:id="rId4"/>
              </a:rPr>
              <a:t>PHIN Notification Message Specification Profile v2.0</a:t>
            </a:r>
            <a:endParaRPr lang="en-US" sz="2800" dirty="0"/>
          </a:p>
          <a:p>
            <a:r>
              <a:rPr lang="en-US" sz="2800" u="sng" dirty="0">
                <a:hlinkClick r:id="rId5"/>
              </a:rPr>
              <a:t>Message Quality Framework (MQF)</a:t>
            </a:r>
            <a:r>
              <a:rPr lang="en-US" sz="2800" dirty="0"/>
              <a:t> validation tool</a:t>
            </a:r>
          </a:p>
          <a:p>
            <a:r>
              <a:rPr lang="en-US" sz="2800" dirty="0"/>
              <a:t>October NMI eSHARE slides on Arboviral v1.3 implementation and onboarding on the </a:t>
            </a:r>
            <a:r>
              <a:rPr lang="en-US" sz="2800" dirty="0">
                <a:hlinkClick r:id="rId6"/>
              </a:rPr>
              <a:t>NMI eSHARE website</a:t>
            </a:r>
            <a:endParaRPr lang="en-US" sz="2800" dirty="0"/>
          </a:p>
          <a:p>
            <a:r>
              <a:rPr lang="en-US" sz="2800" dirty="0"/>
              <a:t>APHL Arboviral v1.3 implementation spreadsheet—coming soon!</a:t>
            </a:r>
          </a:p>
          <a:p>
            <a:r>
              <a:rPr lang="en-US" sz="2800" dirty="0"/>
              <a:t>APHL Arboviral v1.3 test case scenario document—coming soon!</a:t>
            </a:r>
          </a:p>
          <a:p>
            <a:endParaRPr lang="en-US" sz="2670" dirty="0"/>
          </a:p>
          <a:p>
            <a:endParaRPr lang="en-US" sz="2670" dirty="0"/>
          </a:p>
          <a:p>
            <a:endParaRPr lang="en-US" sz="2670" dirty="0"/>
          </a:p>
          <a:p>
            <a:endParaRPr lang="en-US" sz="2670" dirty="0"/>
          </a:p>
        </p:txBody>
      </p:sp>
    </p:spTree>
    <p:extLst>
      <p:ext uri="{BB962C8B-B14F-4D97-AF65-F5344CB8AC3E}">
        <p14:creationId xmlns:p14="http://schemas.microsoft.com/office/powerpoint/2010/main" val="1389324700"/>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516708" y="2469199"/>
            <a:ext cx="10972800" cy="1143000"/>
          </a:xfrm>
        </p:spPr>
        <p:txBody>
          <a:bodyPr/>
          <a:lstStyle/>
          <a:p>
            <a:pPr algn="ctr"/>
            <a:r>
              <a:rPr lang="en-US" dirty="0"/>
              <a:t>Questions and Answers</a:t>
            </a:r>
          </a:p>
        </p:txBody>
      </p:sp>
    </p:spTree>
    <p:extLst>
      <p:ext uri="{BB962C8B-B14F-4D97-AF65-F5344CB8AC3E}">
        <p14:creationId xmlns:p14="http://schemas.microsoft.com/office/powerpoint/2010/main" val="2421241345"/>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3914" y="672780"/>
            <a:ext cx="10994572" cy="2718565"/>
          </a:xfrm>
          <a:prstGeom prst="rect">
            <a:avLst/>
          </a:prstGeom>
          <a:noFill/>
        </p:spPr>
        <p:txBody>
          <a:bodyPr wrap="square" rtlCol="0">
            <a:spAutoFit/>
          </a:bodyPr>
          <a:lstStyle/>
          <a:p>
            <a:pPr algn="ctr"/>
            <a:r>
              <a:rPr lang="en-US" sz="3600" b="1" dirty="0">
                <a:solidFill>
                  <a:srgbClr val="2F97DA"/>
                </a:solidFill>
                <a:latin typeface="Calibri" pitchFamily="34" charset="0"/>
                <a:ea typeface="+mj-ea"/>
                <a:cs typeface="+mj-cs"/>
              </a:rPr>
              <a:t>Additional Questions?</a:t>
            </a:r>
          </a:p>
          <a:p>
            <a:pPr algn="ctr"/>
            <a:r>
              <a:rPr lang="en-US" sz="3600" b="1" dirty="0">
                <a:solidFill>
                  <a:srgbClr val="2F97DA"/>
                </a:solidFill>
                <a:latin typeface="Calibri" pitchFamily="34" charset="0"/>
                <a:ea typeface="+mj-ea"/>
                <a:cs typeface="+mj-cs"/>
              </a:rPr>
              <a:t>Email </a:t>
            </a:r>
            <a:r>
              <a:rPr lang="en-US" sz="3600" b="1" dirty="0">
                <a:solidFill>
                  <a:srgbClr val="2F97DA"/>
                </a:solidFill>
                <a:latin typeface="Calibri" pitchFamily="34" charset="0"/>
                <a:ea typeface="+mj-ea"/>
                <a:cs typeface="+mj-cs"/>
                <a:hlinkClick r:id="rId3"/>
              </a:rPr>
              <a:t>EDX@cdc.gov</a:t>
            </a:r>
            <a:r>
              <a:rPr lang="en-US" sz="3600" b="1" dirty="0">
                <a:solidFill>
                  <a:srgbClr val="000000"/>
                </a:solidFill>
                <a:latin typeface="Calibri" panose="020F0502020204030204" pitchFamily="34" charset="0"/>
              </a:rPr>
              <a:t> </a:t>
            </a:r>
          </a:p>
          <a:p>
            <a:pPr algn="ctr"/>
            <a:endParaRPr lang="en-US" sz="2400" dirty="0">
              <a:solidFill>
                <a:srgbClr val="FF0000"/>
              </a:solidFill>
            </a:endParaRPr>
          </a:p>
          <a:p>
            <a:pPr algn="ctr"/>
            <a:r>
              <a:rPr lang="en-US" sz="2400" b="1" dirty="0">
                <a:solidFill>
                  <a:srgbClr val="FF0000"/>
                </a:solidFill>
              </a:rPr>
              <a:t>Subscribe to monthly NMI Notes news updates at </a:t>
            </a:r>
            <a:r>
              <a:rPr lang="en-US" sz="2400" b="1" dirty="0">
                <a:solidFill>
                  <a:srgbClr val="FF0000"/>
                </a:solidFill>
                <a:hlinkClick r:id="rId4"/>
              </a:rPr>
              <a:t>https://www.cdc.gov/nndss/trc/news/index.html</a:t>
            </a:r>
            <a:r>
              <a:rPr lang="en-US" sz="2400" b="1" dirty="0">
                <a:solidFill>
                  <a:srgbClr val="FF0000"/>
                </a:solidFill>
              </a:rPr>
              <a:t>! </a:t>
            </a:r>
          </a:p>
          <a:p>
            <a:pPr algn="ctr"/>
            <a:endParaRPr lang="en-US" sz="2400" b="1" dirty="0">
              <a:solidFill>
                <a:srgbClr val="000000"/>
              </a:solidFill>
              <a:latin typeface="Calibri" panose="020F0502020204030204" pitchFamily="34" charset="0"/>
            </a:endParaRPr>
          </a:p>
        </p:txBody>
      </p:sp>
      <p:sp>
        <p:nvSpPr>
          <p:cNvPr id="2" name="Title 1" hidden="1"/>
          <p:cNvSpPr>
            <a:spLocks noGrp="1"/>
          </p:cNvSpPr>
          <p:nvPr>
            <p:ph type="title" idx="4294967295"/>
          </p:nvPr>
        </p:nvSpPr>
        <p:spPr>
          <a:xfrm>
            <a:off x="838200" y="366185"/>
            <a:ext cx="10515600" cy="1325033"/>
          </a:xfrm>
          <a:prstGeom prst="rect">
            <a:avLst/>
          </a:prstGeom>
        </p:spPr>
        <p:txBody>
          <a:bodyPr/>
          <a:lstStyle/>
          <a:p>
            <a:r>
              <a:rPr lang="en-US" dirty="0"/>
              <a:t>Additional Questions?</a:t>
            </a:r>
          </a:p>
        </p:txBody>
      </p:sp>
    </p:spTree>
    <p:extLst>
      <p:ext uri="{BB962C8B-B14F-4D97-AF65-F5344CB8AC3E}">
        <p14:creationId xmlns:p14="http://schemas.microsoft.com/office/powerpoint/2010/main" val="238216597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609600" y="556410"/>
            <a:ext cx="10972800" cy="1143000"/>
          </a:xfrm>
        </p:spPr>
        <p:txBody>
          <a:bodyPr anchor="t"/>
          <a:lstStyle/>
          <a:p>
            <a:r>
              <a:rPr lang="en-US" dirty="0"/>
              <a:t>Agenda</a:t>
            </a:r>
          </a:p>
        </p:txBody>
      </p:sp>
      <p:sp>
        <p:nvSpPr>
          <p:cNvPr id="3" name="Content Placeholder 2"/>
          <p:cNvSpPr>
            <a:spLocks noGrp="1"/>
          </p:cNvSpPr>
          <p:nvPr>
            <p:ph type="body" sz="quarter" idx="10"/>
          </p:nvPr>
        </p:nvSpPr>
        <p:spPr>
          <a:xfrm>
            <a:off x="609600" y="1225882"/>
            <a:ext cx="8479972" cy="4984751"/>
          </a:xfrm>
        </p:spPr>
        <p:txBody>
          <a:bodyPr/>
          <a:lstStyle/>
          <a:p>
            <a:r>
              <a:rPr lang="en-US" sz="2500" dirty="0"/>
              <a:t>Welcome and Introductions</a:t>
            </a:r>
          </a:p>
          <a:p>
            <a:r>
              <a:rPr lang="en-US" sz="2500" dirty="0"/>
              <a:t>Announcements: </a:t>
            </a:r>
          </a:p>
          <a:p>
            <a:pPr lvl="1"/>
            <a:r>
              <a:rPr lang="en-US" sz="2500" dirty="0"/>
              <a:t>NMI Technical Assistance and Training Resource Center</a:t>
            </a:r>
          </a:p>
          <a:p>
            <a:pPr lvl="1"/>
            <a:r>
              <a:rPr lang="en-US" sz="2500" dirty="0"/>
              <a:t>NMI Timeline</a:t>
            </a:r>
          </a:p>
          <a:p>
            <a:pPr lvl="1"/>
            <a:r>
              <a:rPr lang="en-US" sz="2500" dirty="0"/>
              <a:t>Changes to Generic v2 and Hepatitis Message Mapping Guides (MMGs)</a:t>
            </a:r>
          </a:p>
          <a:p>
            <a:pPr lvl="1"/>
            <a:r>
              <a:rPr lang="en-US" sz="2500" dirty="0"/>
              <a:t>Planned Refinements to Message Validation, Processing, and Provisioning System (MVPS) Dashboard</a:t>
            </a:r>
          </a:p>
          <a:p>
            <a:r>
              <a:rPr lang="en-US" sz="2500" dirty="0"/>
              <a:t>Lessons Learned from NMI Onboarding of Pilot States</a:t>
            </a:r>
          </a:p>
          <a:p>
            <a:r>
              <a:rPr lang="en-US" sz="2500" dirty="0"/>
              <a:t>Hot Topic: Arboviral Onboarding Update</a:t>
            </a:r>
          </a:p>
          <a:p>
            <a:r>
              <a:rPr lang="en-US" sz="2500" dirty="0"/>
              <a:t>Questions and Answers</a:t>
            </a:r>
          </a:p>
        </p:txBody>
      </p:sp>
      <p:pic>
        <p:nvPicPr>
          <p:cNvPr id="4" name="Picture 3" title="&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71293" y="418192"/>
            <a:ext cx="2753820" cy="1899123"/>
          </a:xfrm>
          <a:prstGeom prst="rect">
            <a:avLst/>
          </a:prstGeom>
        </p:spPr>
      </p:pic>
    </p:spTree>
    <p:extLst>
      <p:ext uri="{BB962C8B-B14F-4D97-AF65-F5344CB8AC3E}">
        <p14:creationId xmlns:p14="http://schemas.microsoft.com/office/powerpoint/2010/main" val="3959535097"/>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Where Public Health Agencies Should Focus Efforts</a:t>
            </a:r>
          </a:p>
        </p:txBody>
      </p:sp>
      <p:sp>
        <p:nvSpPr>
          <p:cNvPr id="6" name="Text Placeholder 5"/>
          <p:cNvSpPr>
            <a:spLocks noGrp="1"/>
          </p:cNvSpPr>
          <p:nvPr>
            <p:ph type="body" sz="quarter" idx="10"/>
          </p:nvPr>
        </p:nvSpPr>
        <p:spPr>
          <a:xfrm>
            <a:off x="609600" y="1545166"/>
            <a:ext cx="10972800" cy="4947073"/>
          </a:xfrm>
        </p:spPr>
        <p:txBody>
          <a:bodyPr/>
          <a:lstStyle/>
          <a:p>
            <a:r>
              <a:rPr lang="en-US" dirty="0"/>
              <a:t>States should focus their current efforts on sending notifications for </a:t>
            </a:r>
          </a:p>
          <a:p>
            <a:pPr lvl="1"/>
            <a:r>
              <a:rPr lang="en-US" dirty="0"/>
              <a:t>Arboviral v1.3,</a:t>
            </a:r>
          </a:p>
          <a:p>
            <a:pPr lvl="1"/>
            <a:r>
              <a:rPr lang="en-US" dirty="0"/>
              <a:t>Generic v2, and</a:t>
            </a:r>
          </a:p>
          <a:p>
            <a:pPr lvl="1"/>
            <a:r>
              <a:rPr lang="en-US" dirty="0"/>
              <a:t>Hepatitis.</a:t>
            </a:r>
          </a:p>
          <a:p>
            <a:pPr marL="533399" indent="-457200"/>
            <a:r>
              <a:rPr lang="en-US" dirty="0"/>
              <a:t>Guides being piloted in 2017 include: </a:t>
            </a:r>
          </a:p>
          <a:p>
            <a:pPr marL="1066785" lvl="1" indent="-457200"/>
            <a:r>
              <a:rPr lang="en-US" dirty="0"/>
              <a:t>Foodborne and Diarrheal Diseases,</a:t>
            </a:r>
          </a:p>
          <a:p>
            <a:pPr marL="1066785" lvl="1" indent="-457200"/>
            <a:r>
              <a:rPr lang="en-US" dirty="0"/>
              <a:t>STD,</a:t>
            </a:r>
          </a:p>
          <a:p>
            <a:pPr marL="1066785" lvl="1" indent="-457200"/>
            <a:r>
              <a:rPr lang="en-US" dirty="0"/>
              <a:t>Congenital Syphilis,</a:t>
            </a:r>
          </a:p>
          <a:p>
            <a:pPr marL="1066785" lvl="1" indent="-457200"/>
            <a:r>
              <a:rPr lang="en-US" dirty="0"/>
              <a:t>Mumps, and </a:t>
            </a:r>
          </a:p>
          <a:p>
            <a:pPr marL="1066785" lvl="1" indent="-457200"/>
            <a:r>
              <a:rPr lang="en-US" dirty="0"/>
              <a:t>Pertussis. </a:t>
            </a:r>
          </a:p>
          <a:p>
            <a:endParaRPr lang="en-US" dirty="0"/>
          </a:p>
        </p:txBody>
      </p:sp>
    </p:spTree>
    <p:extLst>
      <p:ext uri="{BB962C8B-B14F-4D97-AF65-F5344CB8AC3E}">
        <p14:creationId xmlns:p14="http://schemas.microsoft.com/office/powerpoint/2010/main" val="218185536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03730" y="1735695"/>
            <a:ext cx="10972800" cy="1155779"/>
          </a:xfrm>
        </p:spPr>
        <p:txBody>
          <a:bodyPr/>
          <a:lstStyle/>
          <a:p>
            <a:r>
              <a:rPr lang="en-US" sz="4000" dirty="0"/>
              <a:t>Changes to Generic v2 and Hepatitis MMGs</a:t>
            </a:r>
          </a:p>
        </p:txBody>
      </p:sp>
      <p:sp>
        <p:nvSpPr>
          <p:cNvPr id="7" name="Rectangle 6"/>
          <p:cNvSpPr/>
          <p:nvPr/>
        </p:nvSpPr>
        <p:spPr>
          <a:xfrm>
            <a:off x="426830" y="4937081"/>
            <a:ext cx="8353091" cy="1816266"/>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867" b="1" dirty="0">
                <a:solidFill>
                  <a:srgbClr val="0096D6"/>
                </a:solidFill>
                <a:latin typeface="Calibri" panose="020F0502020204030204" pitchFamily="34" charset="0"/>
                <a:cs typeface="Arial" panose="020B0604020202020204" pitchFamily="34" charset="0"/>
              </a:rPr>
              <a:t>Lesliann Helmus, MS, CHTS-CP</a:t>
            </a:r>
          </a:p>
          <a:p>
            <a:endParaRPr lang="en-US" sz="1867" b="1" dirty="0">
              <a:solidFill>
                <a:srgbClr val="0096D6"/>
              </a:solidFill>
              <a:latin typeface="Calibri" panose="020F0502020204030204" pitchFamily="34" charset="0"/>
              <a:cs typeface="Arial" panose="020B0604020202020204" pitchFamily="34" charset="0"/>
            </a:endParaRPr>
          </a:p>
          <a:p>
            <a:r>
              <a:rPr lang="en-US" sz="1867" dirty="0">
                <a:solidFill>
                  <a:srgbClr val="0096D6"/>
                </a:solidFill>
                <a:latin typeface="Calibri" panose="020F0502020204030204" pitchFamily="34" charset="0"/>
                <a:cs typeface="Arial" panose="020B0604020202020204" pitchFamily="34" charset="0"/>
              </a:rPr>
              <a:t>NNDSS Program Manager</a:t>
            </a:r>
          </a:p>
          <a:p>
            <a:r>
              <a:rPr lang="en-US" sz="1867" dirty="0">
                <a:solidFill>
                  <a:srgbClr val="0096D6"/>
                </a:solidFill>
                <a:latin typeface="Calibri" panose="020F0502020204030204" pitchFamily="34" charset="0"/>
                <a:cs typeface="Arial" panose="020B0604020202020204" pitchFamily="34" charset="0"/>
              </a:rPr>
              <a:t>Division of Health Informatics and Surveillance</a:t>
            </a:r>
          </a:p>
          <a:p>
            <a:r>
              <a:rPr lang="en-US" sz="1867" dirty="0">
                <a:solidFill>
                  <a:srgbClr val="0096D6"/>
                </a:solidFill>
                <a:latin typeface="Calibri" panose="020F0502020204030204" pitchFamily="34" charset="0"/>
                <a:cs typeface="Arial" panose="020B0604020202020204" pitchFamily="34" charset="0"/>
              </a:rPr>
              <a:t>Center for Surveillance, Epidemiology, and Laboratory Services</a:t>
            </a:r>
          </a:p>
          <a:p>
            <a:r>
              <a:rPr lang="en-US" sz="1867" dirty="0">
                <a:solidFill>
                  <a:srgbClr val="0096D6"/>
                </a:solidFill>
                <a:latin typeface="Calibri" panose="020F0502020204030204" pitchFamily="34" charset="0"/>
                <a:cs typeface="Arial" panose="020B0604020202020204" pitchFamily="34" charset="0"/>
              </a:rPr>
              <a:t>Centers for Disease Control and Prevention</a:t>
            </a:r>
          </a:p>
        </p:txBody>
      </p:sp>
    </p:spTree>
    <p:extLst>
      <p:ext uri="{BB962C8B-B14F-4D97-AF65-F5344CB8AC3E}">
        <p14:creationId xmlns:p14="http://schemas.microsoft.com/office/powerpoint/2010/main" val="373291265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0485" y="618315"/>
            <a:ext cx="10972800" cy="593108"/>
          </a:xfrm>
        </p:spPr>
        <p:txBody>
          <a:bodyPr/>
          <a:lstStyle/>
          <a:p>
            <a:r>
              <a:rPr lang="en-US" dirty="0"/>
              <a:t>Highlights </a:t>
            </a:r>
          </a:p>
        </p:txBody>
      </p:sp>
      <p:sp>
        <p:nvSpPr>
          <p:cNvPr id="6" name="Text Placeholder 5"/>
          <p:cNvSpPr>
            <a:spLocks noGrp="1"/>
          </p:cNvSpPr>
          <p:nvPr>
            <p:ph type="body" sz="quarter" idx="10"/>
          </p:nvPr>
        </p:nvSpPr>
        <p:spPr>
          <a:xfrm>
            <a:off x="702907" y="1455107"/>
            <a:ext cx="10972800" cy="5416887"/>
          </a:xfrm>
        </p:spPr>
        <p:txBody>
          <a:bodyPr/>
          <a:lstStyle/>
          <a:p>
            <a:r>
              <a:rPr lang="en-US" dirty="0"/>
              <a:t>Updated materials posted to the NNDSS website in October 2016:</a:t>
            </a:r>
          </a:p>
          <a:p>
            <a:pPr lvl="1"/>
            <a:r>
              <a:rPr lang="en-US" sz="2400" dirty="0"/>
              <a:t>PHIN Messaging Guide for Case Notification Reporting </a:t>
            </a:r>
          </a:p>
          <a:p>
            <a:pPr lvl="1"/>
            <a:r>
              <a:rPr lang="en-US" sz="2400" dirty="0"/>
              <a:t>Generic and Hepatitis MMGs, test case scenarios, and test messages</a:t>
            </a:r>
          </a:p>
          <a:p>
            <a:r>
              <a:rPr lang="en-US" dirty="0"/>
              <a:t>Changes:</a:t>
            </a:r>
          </a:p>
          <a:p>
            <a:pPr lvl="1"/>
            <a:r>
              <a:rPr lang="en-US" sz="2400" dirty="0"/>
              <a:t>Clarified and improved accuracy of guidance and business rules. </a:t>
            </a:r>
          </a:p>
          <a:p>
            <a:pPr lvl="2"/>
            <a:r>
              <a:rPr lang="en-US" sz="2000" dirty="0"/>
              <a:t>Example: Removed information for data element formatting unless it further constrained criteria provided in the PHIN Messaging Guide for Case Notification Version 3.0</a:t>
            </a:r>
          </a:p>
          <a:p>
            <a:pPr lvl="1"/>
            <a:r>
              <a:rPr lang="en-US" sz="2400" dirty="0"/>
              <a:t>Relaxed constraints for repeating blocks</a:t>
            </a:r>
          </a:p>
          <a:p>
            <a:pPr lvl="2"/>
            <a:r>
              <a:rPr lang="en-US" sz="2000" dirty="0"/>
              <a:t>Example: Removed maximum repeat limit and parent/child relationship</a:t>
            </a:r>
          </a:p>
          <a:p>
            <a:pPr lvl="1"/>
            <a:r>
              <a:rPr lang="en-US" sz="2400" dirty="0"/>
              <a:t>Updated the lab template for Hepatitis</a:t>
            </a:r>
          </a:p>
          <a:p>
            <a:pPr lvl="1"/>
            <a:r>
              <a:rPr lang="en-US" sz="2400" dirty="0"/>
              <a:t>Updated reference citations</a:t>
            </a:r>
          </a:p>
          <a:p>
            <a:endParaRPr lang="en-US" dirty="0"/>
          </a:p>
          <a:p>
            <a:endParaRPr lang="en-US" dirty="0"/>
          </a:p>
          <a:p>
            <a:endParaRPr lang="en-US" dirty="0"/>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24036447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title="Updated Arboviral Case Notification Implementation and Onboarding"/>
          <p:cNvSpPr txBox="1">
            <a:spLocks/>
          </p:cNvSpPr>
          <p:nvPr/>
        </p:nvSpPr>
        <p:spPr>
          <a:xfrm>
            <a:off x="3423416" y="1480127"/>
            <a:ext cx="8496441" cy="1140380"/>
          </a:xfrm>
          <a:prstGeom prst="rect">
            <a:avLst/>
          </a:prstGeom>
        </p:spPr>
        <p:txBody>
          <a:bodyPr/>
          <a:lstStyle>
            <a:lvl1pPr algn="l" rtl="0" eaLnBrk="0" fontAlgn="base" hangingPunct="0">
              <a:lnSpc>
                <a:spcPts val="3000"/>
              </a:lnSpc>
              <a:spcBef>
                <a:spcPct val="0"/>
              </a:spcBef>
              <a:spcAft>
                <a:spcPct val="0"/>
              </a:spcAft>
              <a:defRPr sz="2800" b="1" kern="1200" baseline="0">
                <a:solidFill>
                  <a:srgbClr val="0096D6"/>
                </a:solidFill>
                <a:effectLst/>
                <a:latin typeface="Calibri" pitchFamily="34" charset="0"/>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200" algn="ctr" rtl="0" fontAlgn="base">
              <a:spcBef>
                <a:spcPct val="0"/>
              </a:spcBef>
              <a:spcAft>
                <a:spcPct val="0"/>
              </a:spcAft>
              <a:defRPr sz="4400">
                <a:solidFill>
                  <a:schemeClr val="tx1"/>
                </a:solidFill>
                <a:latin typeface="Myriad Web Pro" panose="020B0503030403020204" pitchFamily="34" charset="0"/>
              </a:defRPr>
            </a:lvl6pPr>
            <a:lvl7pPr marL="914400" algn="ctr" rtl="0" fontAlgn="base">
              <a:spcBef>
                <a:spcPct val="0"/>
              </a:spcBef>
              <a:spcAft>
                <a:spcPct val="0"/>
              </a:spcAft>
              <a:defRPr sz="4400">
                <a:solidFill>
                  <a:schemeClr val="tx1"/>
                </a:solidFill>
                <a:latin typeface="Myriad Web Pro" panose="020B0503030403020204" pitchFamily="34" charset="0"/>
              </a:defRPr>
            </a:lvl7pPr>
            <a:lvl8pPr marL="1371600" algn="ctr" rtl="0" fontAlgn="base">
              <a:spcBef>
                <a:spcPct val="0"/>
              </a:spcBef>
              <a:spcAft>
                <a:spcPct val="0"/>
              </a:spcAft>
              <a:defRPr sz="4400">
                <a:solidFill>
                  <a:schemeClr val="tx1"/>
                </a:solidFill>
                <a:latin typeface="Myriad Web Pro" panose="020B0503030403020204" pitchFamily="34" charset="0"/>
              </a:defRPr>
            </a:lvl8pPr>
            <a:lvl9pPr marL="1828800" algn="ctr" rtl="0" fontAlgn="base">
              <a:spcBef>
                <a:spcPct val="0"/>
              </a:spcBef>
              <a:spcAft>
                <a:spcPct val="0"/>
              </a:spcAft>
              <a:defRPr sz="4400">
                <a:solidFill>
                  <a:schemeClr val="tx1"/>
                </a:solidFill>
                <a:latin typeface="Myriad Web Pro" panose="020B0503030403020204" pitchFamily="34" charset="0"/>
              </a:defRPr>
            </a:lvl9pPr>
          </a:lstStyle>
          <a:p>
            <a:endParaRPr lang="en-US" sz="3733" dirty="0"/>
          </a:p>
        </p:txBody>
      </p:sp>
      <p:sp>
        <p:nvSpPr>
          <p:cNvPr id="8" name="Rectangle 7"/>
          <p:cNvSpPr/>
          <p:nvPr/>
        </p:nvSpPr>
        <p:spPr>
          <a:xfrm>
            <a:off x="448945" y="4624444"/>
            <a:ext cx="8353091" cy="2103589"/>
          </a:xfrm>
          <a:prstGeom prst="rect">
            <a:avLst/>
          </a:prstGeom>
        </p:spPr>
        <p:txBody>
          <a:bodyPr wrap="square">
            <a:spAutoFit/>
          </a:bodyPr>
          <a:lstStyle/>
          <a:p>
            <a:r>
              <a:rPr lang="en-US" sz="1867" b="1" dirty="0">
                <a:solidFill>
                  <a:srgbClr val="0096D6"/>
                </a:solidFill>
                <a:latin typeface="Calibri" panose="020F0502020204030204" pitchFamily="34" charset="0"/>
                <a:cs typeface="Arial" panose="020B0604020202020204" pitchFamily="34" charset="0"/>
              </a:rPr>
              <a:t>Michele Hoover, MS	Calvin Hightower, MPA</a:t>
            </a:r>
          </a:p>
          <a:p>
            <a:r>
              <a:rPr lang="en-US" sz="1867" b="1" dirty="0">
                <a:solidFill>
                  <a:srgbClr val="0096D6"/>
                </a:solidFill>
                <a:latin typeface="Calibri" panose="020F0502020204030204" pitchFamily="34" charset="0"/>
                <a:cs typeface="Arial" panose="020B0604020202020204" pitchFamily="34" charset="0"/>
              </a:rPr>
              <a:t>Trevor Hsu, MPH		Melinda Thomas, MPH</a:t>
            </a:r>
          </a:p>
          <a:p>
            <a:endParaRPr lang="en-US" sz="1867" dirty="0">
              <a:solidFill>
                <a:srgbClr val="0096D6"/>
              </a:solidFill>
              <a:latin typeface="Calibri" panose="020F0502020204030204" pitchFamily="34" charset="0"/>
              <a:cs typeface="Arial" panose="020B0604020202020204" pitchFamily="34" charset="0"/>
            </a:endParaRPr>
          </a:p>
          <a:p>
            <a:r>
              <a:rPr lang="en-US" sz="1867" dirty="0">
                <a:solidFill>
                  <a:srgbClr val="0096D6"/>
                </a:solidFill>
                <a:latin typeface="Calibri" panose="020F0502020204030204" pitchFamily="34" charset="0"/>
                <a:cs typeface="Arial" panose="020B0604020202020204" pitchFamily="34" charset="0"/>
              </a:rPr>
              <a:t>NMI State Implementation and Technical Assistance Team</a:t>
            </a:r>
          </a:p>
          <a:p>
            <a:r>
              <a:rPr lang="en-US" sz="1867" dirty="0">
                <a:solidFill>
                  <a:srgbClr val="0096D6"/>
                </a:solidFill>
                <a:latin typeface="Calibri" panose="020F0502020204030204" pitchFamily="34" charset="0"/>
                <a:cs typeface="Arial" panose="020B0604020202020204" pitchFamily="34" charset="0"/>
              </a:rPr>
              <a:t>Division of Health Informatics and Surveillance</a:t>
            </a:r>
          </a:p>
          <a:p>
            <a:r>
              <a:rPr lang="en-US" sz="1867" dirty="0">
                <a:solidFill>
                  <a:srgbClr val="0096D6"/>
                </a:solidFill>
                <a:latin typeface="Calibri" panose="020F0502020204030204" pitchFamily="34" charset="0"/>
                <a:cs typeface="Arial" panose="020B0604020202020204" pitchFamily="34" charset="0"/>
              </a:rPr>
              <a:t>Center for Surveillance, Epidemiology, and Laboratory Services</a:t>
            </a:r>
          </a:p>
          <a:p>
            <a:r>
              <a:rPr lang="en-US" sz="1867" dirty="0">
                <a:solidFill>
                  <a:srgbClr val="0096D6"/>
                </a:solidFill>
                <a:latin typeface="Calibri" panose="020F0502020204030204" pitchFamily="34" charset="0"/>
                <a:cs typeface="Arial" panose="020B0604020202020204" pitchFamily="34" charset="0"/>
              </a:rPr>
              <a:t>Centers for Disease Control and Prevention</a:t>
            </a:r>
          </a:p>
        </p:txBody>
      </p:sp>
      <p:pic>
        <p:nvPicPr>
          <p:cNvPr id="2" name="Picture 1" title="NNDSS branding elemen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809" y="1534225"/>
            <a:ext cx="2986019" cy="1172872"/>
          </a:xfrm>
          <a:prstGeom prst="rect">
            <a:avLst/>
          </a:prstGeom>
        </p:spPr>
      </p:pic>
      <p:sp>
        <p:nvSpPr>
          <p:cNvPr id="3" name="Title 2" hidden="1"/>
          <p:cNvSpPr>
            <a:spLocks noGrp="1"/>
          </p:cNvSpPr>
          <p:nvPr>
            <p:ph type="title"/>
          </p:nvPr>
        </p:nvSpPr>
        <p:spPr/>
        <p:txBody>
          <a:bodyPr/>
          <a:lstStyle/>
          <a:p>
            <a:r>
              <a:rPr lang="en-US" dirty="0"/>
              <a:t>Hot Topic</a:t>
            </a:r>
          </a:p>
        </p:txBody>
      </p:sp>
      <p:sp>
        <p:nvSpPr>
          <p:cNvPr id="7" name="Title 3"/>
          <p:cNvSpPr txBox="1">
            <a:spLocks/>
          </p:cNvSpPr>
          <p:nvPr/>
        </p:nvSpPr>
        <p:spPr>
          <a:xfrm>
            <a:off x="3695559" y="1754571"/>
            <a:ext cx="8496441" cy="1140380"/>
          </a:xfrm>
          <a:prstGeom prst="rect">
            <a:avLst/>
          </a:prstGeom>
        </p:spPr>
        <p:txBody>
          <a:bodyPr/>
          <a:lstStyle>
            <a:lvl1pPr algn="l" rtl="0" eaLnBrk="0" fontAlgn="base" hangingPunct="0">
              <a:lnSpc>
                <a:spcPts val="3000"/>
              </a:lnSpc>
              <a:spcBef>
                <a:spcPct val="0"/>
              </a:spcBef>
              <a:spcAft>
                <a:spcPct val="0"/>
              </a:spcAft>
              <a:defRPr sz="2800" b="1" kern="1200" baseline="0">
                <a:solidFill>
                  <a:srgbClr val="0096D6"/>
                </a:solidFill>
                <a:effectLst/>
                <a:latin typeface="Calibri" pitchFamily="34" charset="0"/>
                <a:ea typeface="+mj-ea"/>
                <a:cs typeface="+mj-cs"/>
              </a:defRPr>
            </a:lvl1pPr>
            <a:lvl2pPr algn="ctr" rtl="0" eaLnBrk="0" fontAlgn="base" hangingPunct="0">
              <a:spcBef>
                <a:spcPct val="0"/>
              </a:spcBef>
              <a:spcAft>
                <a:spcPct val="0"/>
              </a:spcAft>
              <a:defRPr sz="4400">
                <a:solidFill>
                  <a:schemeClr val="tx1"/>
                </a:solidFill>
                <a:latin typeface="Myriad Web Pro" panose="020B0503030403020204" pitchFamily="34" charset="0"/>
              </a:defRPr>
            </a:lvl2pPr>
            <a:lvl3pPr algn="ctr" rtl="0" eaLnBrk="0" fontAlgn="base" hangingPunct="0">
              <a:spcBef>
                <a:spcPct val="0"/>
              </a:spcBef>
              <a:spcAft>
                <a:spcPct val="0"/>
              </a:spcAft>
              <a:defRPr sz="4400">
                <a:solidFill>
                  <a:schemeClr val="tx1"/>
                </a:solidFill>
                <a:latin typeface="Myriad Web Pro" panose="020B0503030403020204" pitchFamily="34" charset="0"/>
              </a:defRPr>
            </a:lvl3pPr>
            <a:lvl4pPr algn="ctr" rtl="0" eaLnBrk="0" fontAlgn="base" hangingPunct="0">
              <a:spcBef>
                <a:spcPct val="0"/>
              </a:spcBef>
              <a:spcAft>
                <a:spcPct val="0"/>
              </a:spcAft>
              <a:defRPr sz="4400">
                <a:solidFill>
                  <a:schemeClr val="tx1"/>
                </a:solidFill>
                <a:latin typeface="Myriad Web Pro" panose="020B0503030403020204" pitchFamily="34" charset="0"/>
              </a:defRPr>
            </a:lvl4pPr>
            <a:lvl5pPr algn="ctr" rtl="0" eaLnBrk="0" fontAlgn="base" hangingPunct="0">
              <a:spcBef>
                <a:spcPct val="0"/>
              </a:spcBef>
              <a:spcAft>
                <a:spcPct val="0"/>
              </a:spcAft>
              <a:defRPr sz="4400">
                <a:solidFill>
                  <a:schemeClr val="tx1"/>
                </a:solidFill>
                <a:latin typeface="Myriad Web Pro" panose="020B0503030403020204" pitchFamily="34" charset="0"/>
              </a:defRPr>
            </a:lvl5pPr>
            <a:lvl6pPr marL="457200" algn="ctr" rtl="0" fontAlgn="base">
              <a:spcBef>
                <a:spcPct val="0"/>
              </a:spcBef>
              <a:spcAft>
                <a:spcPct val="0"/>
              </a:spcAft>
              <a:defRPr sz="4400">
                <a:solidFill>
                  <a:schemeClr val="tx1"/>
                </a:solidFill>
                <a:latin typeface="Myriad Web Pro" panose="020B0503030403020204" pitchFamily="34" charset="0"/>
              </a:defRPr>
            </a:lvl6pPr>
            <a:lvl7pPr marL="914400" algn="ctr" rtl="0" fontAlgn="base">
              <a:spcBef>
                <a:spcPct val="0"/>
              </a:spcBef>
              <a:spcAft>
                <a:spcPct val="0"/>
              </a:spcAft>
              <a:defRPr sz="4400">
                <a:solidFill>
                  <a:schemeClr val="tx1"/>
                </a:solidFill>
                <a:latin typeface="Myriad Web Pro" panose="020B0503030403020204" pitchFamily="34" charset="0"/>
              </a:defRPr>
            </a:lvl7pPr>
            <a:lvl8pPr marL="1371600" algn="ctr" rtl="0" fontAlgn="base">
              <a:spcBef>
                <a:spcPct val="0"/>
              </a:spcBef>
              <a:spcAft>
                <a:spcPct val="0"/>
              </a:spcAft>
              <a:defRPr sz="4400">
                <a:solidFill>
                  <a:schemeClr val="tx1"/>
                </a:solidFill>
                <a:latin typeface="Myriad Web Pro" panose="020B0503030403020204" pitchFamily="34" charset="0"/>
              </a:defRPr>
            </a:lvl8pPr>
            <a:lvl9pPr marL="1828800" algn="ctr" rtl="0" fontAlgn="base">
              <a:spcBef>
                <a:spcPct val="0"/>
              </a:spcBef>
              <a:spcAft>
                <a:spcPct val="0"/>
              </a:spcAft>
              <a:defRPr sz="4400">
                <a:solidFill>
                  <a:schemeClr val="tx1"/>
                </a:solidFill>
                <a:latin typeface="Myriad Web Pro" panose="020B0503030403020204" pitchFamily="34" charset="0"/>
              </a:defRPr>
            </a:lvl9pPr>
          </a:lstStyle>
          <a:p>
            <a:pPr>
              <a:lnSpc>
                <a:spcPts val="3500"/>
              </a:lnSpc>
            </a:pPr>
            <a:r>
              <a:rPr lang="en-US" altLang="en-US" sz="4000" dirty="0"/>
              <a:t>Lessons Learned from NMI Onboarding of Pilot States</a:t>
            </a:r>
          </a:p>
        </p:txBody>
      </p:sp>
    </p:spTree>
    <p:extLst>
      <p:ext uri="{BB962C8B-B14F-4D97-AF65-F5344CB8AC3E}">
        <p14:creationId xmlns:p14="http://schemas.microsoft.com/office/powerpoint/2010/main" val="518176010"/>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260991"/>
            <a:ext cx="10972800" cy="1143000"/>
          </a:xfrm>
        </p:spPr>
        <p:txBody>
          <a:bodyPr/>
          <a:lstStyle/>
          <a:p>
            <a:r>
              <a:rPr lang="en-US" dirty="0"/>
              <a:t>Overview</a:t>
            </a:r>
          </a:p>
        </p:txBody>
      </p:sp>
      <p:sp>
        <p:nvSpPr>
          <p:cNvPr id="6" name="Text Placeholder 5"/>
          <p:cNvSpPr>
            <a:spLocks noGrp="1"/>
          </p:cNvSpPr>
          <p:nvPr>
            <p:ph type="body" sz="quarter" idx="10"/>
          </p:nvPr>
        </p:nvSpPr>
        <p:spPr>
          <a:xfrm>
            <a:off x="609600" y="1513173"/>
            <a:ext cx="10972800" cy="4455584"/>
          </a:xfrm>
        </p:spPr>
        <p:txBody>
          <a:bodyPr/>
          <a:lstStyle/>
          <a:p>
            <a:r>
              <a:rPr lang="en-US" sz="2400" dirty="0"/>
              <a:t>On 12/8/16, NNDSS began receiving Generic v2 and hepatitis data from a state public health jurisdiction through the new CDC MVPS.</a:t>
            </a:r>
          </a:p>
          <a:p>
            <a:r>
              <a:rPr lang="en-US" dirty="0"/>
              <a:t>The onboarding process</a:t>
            </a:r>
          </a:p>
          <a:p>
            <a:pPr lvl="1"/>
            <a:r>
              <a:rPr lang="en-US" sz="2400" dirty="0"/>
              <a:t>provides CDC programs with confidence in the quality of data that they receive, </a:t>
            </a:r>
          </a:p>
          <a:p>
            <a:pPr lvl="1"/>
            <a:r>
              <a:rPr lang="en-US" sz="2400" dirty="0"/>
              <a:t>ensures that data submitted to MVPS are based on the final NNDSS HL7 MMG requirements, and</a:t>
            </a:r>
          </a:p>
          <a:p>
            <a:pPr lvl="1"/>
            <a:r>
              <a:rPr lang="en-US" sz="2400" dirty="0"/>
              <a:t>identifies system issues that need to be addressed prior to going into production.</a:t>
            </a:r>
          </a:p>
          <a:p>
            <a:endParaRPr lang="en-US" sz="2400" dirty="0"/>
          </a:p>
          <a:p>
            <a:pPr marL="609585" lvl="1" indent="0">
              <a:buNone/>
            </a:pPr>
            <a:endParaRPr lang="en-US" dirty="0"/>
          </a:p>
        </p:txBody>
      </p:sp>
    </p:spTree>
    <p:extLst>
      <p:ext uri="{BB962C8B-B14F-4D97-AF65-F5344CB8AC3E}">
        <p14:creationId xmlns:p14="http://schemas.microsoft.com/office/powerpoint/2010/main" val="225105826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Transport Issues Encountered</a:t>
            </a:r>
          </a:p>
        </p:txBody>
      </p:sp>
      <p:sp>
        <p:nvSpPr>
          <p:cNvPr id="3" name="Text Placeholder 2"/>
          <p:cNvSpPr>
            <a:spLocks noGrp="1"/>
          </p:cNvSpPr>
          <p:nvPr>
            <p:ph type="body" sz="quarter" idx="10"/>
          </p:nvPr>
        </p:nvSpPr>
        <p:spPr>
          <a:xfrm>
            <a:off x="609600" y="1988819"/>
            <a:ext cx="10972800" cy="4011931"/>
          </a:xfrm>
        </p:spPr>
        <p:txBody>
          <a:bodyPr/>
          <a:lstStyle/>
          <a:p>
            <a:r>
              <a:rPr lang="en-US" dirty="0"/>
              <a:t>Configuration of PHIN Messaging System (PHINMS) Service Action Pair</a:t>
            </a:r>
          </a:p>
          <a:p>
            <a:pPr lvl="1"/>
            <a:r>
              <a:rPr lang="en-US" sz="2400" dirty="0"/>
              <a:t>Direct send to CDC</a:t>
            </a:r>
          </a:p>
          <a:p>
            <a:pPr lvl="1"/>
            <a:r>
              <a:rPr lang="en-US" sz="2400" dirty="0"/>
              <a:t>Send via Association of Public Health Laboratories (APHL) Informatics Messaging Services (AIMS) Hub</a:t>
            </a:r>
          </a:p>
          <a:p>
            <a:endParaRPr lang="en-US" sz="1800" dirty="0"/>
          </a:p>
          <a:p>
            <a:r>
              <a:rPr lang="en-US" dirty="0"/>
              <a:t>Expired PHINMS Certificate </a:t>
            </a:r>
          </a:p>
          <a:p>
            <a:pPr marL="0" indent="0">
              <a:buNone/>
            </a:pPr>
            <a:endParaRPr lang="en-US" dirty="0"/>
          </a:p>
        </p:txBody>
      </p:sp>
    </p:spTree>
    <p:extLst>
      <p:ext uri="{BB962C8B-B14F-4D97-AF65-F5344CB8AC3E}">
        <p14:creationId xmlns:p14="http://schemas.microsoft.com/office/powerpoint/2010/main" val="365780297"/>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Message Content Issues Encountered</a:t>
            </a:r>
          </a:p>
        </p:txBody>
      </p:sp>
      <p:sp>
        <p:nvSpPr>
          <p:cNvPr id="3" name="Text Placeholder 2"/>
          <p:cNvSpPr>
            <a:spLocks noGrp="1"/>
          </p:cNvSpPr>
          <p:nvPr>
            <p:ph type="body" sz="quarter" idx="10"/>
          </p:nvPr>
        </p:nvSpPr>
        <p:spPr>
          <a:xfrm>
            <a:off x="609600" y="1933787"/>
            <a:ext cx="10972800" cy="4455584"/>
          </a:xfrm>
        </p:spPr>
        <p:txBody>
          <a:bodyPr/>
          <a:lstStyle/>
          <a:p>
            <a:r>
              <a:rPr lang="en-US" dirty="0"/>
              <a:t>Date and time for submission to CDC</a:t>
            </a:r>
          </a:p>
          <a:p>
            <a:pPr lvl="1"/>
            <a:r>
              <a:rPr lang="en-US" dirty="0"/>
              <a:t>Use 24-hour clock, not 12-hour clock</a:t>
            </a:r>
          </a:p>
          <a:p>
            <a:pPr lvl="1"/>
            <a:endParaRPr lang="en-US" sz="1800" dirty="0"/>
          </a:p>
          <a:p>
            <a:r>
              <a:rPr lang="en-US" dirty="0"/>
              <a:t>Event codes</a:t>
            </a:r>
          </a:p>
          <a:p>
            <a:pPr lvl="1"/>
            <a:r>
              <a:rPr lang="en-US" dirty="0"/>
              <a:t>Reclassify to current codes </a:t>
            </a:r>
          </a:p>
          <a:p>
            <a:pPr lvl="1"/>
            <a:r>
              <a:rPr lang="en-US" dirty="0"/>
              <a:t>Exclude conditions that are no longer reportable</a:t>
            </a:r>
          </a:p>
          <a:p>
            <a:pPr lvl="1"/>
            <a:endParaRPr lang="en-US" sz="1800" dirty="0"/>
          </a:p>
          <a:p>
            <a:r>
              <a:rPr lang="en-US" dirty="0"/>
              <a:t>Continue submission of Generic v1 conditions via legacy format if not included in Generic v2</a:t>
            </a:r>
          </a:p>
        </p:txBody>
      </p:sp>
    </p:spTree>
    <p:extLst>
      <p:ext uri="{BB962C8B-B14F-4D97-AF65-F5344CB8AC3E}">
        <p14:creationId xmlns:p14="http://schemas.microsoft.com/office/powerpoint/2010/main" val="3969675690"/>
      </p:ext>
    </p:extLst>
  </p:cSld>
  <p:clrMapOvr>
    <a:masterClrMapping/>
  </p:clrMapOvr>
  <p:transition>
    <p:fade/>
  </p:transition>
</p:sld>
</file>

<file path=ppt/theme/theme1.xml><?xml version="1.0" encoding="utf-8"?>
<a:theme xmlns:a="http://schemas.openxmlformats.org/drawingml/2006/main" name="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2.xml><?xml version="1.0" encoding="utf-8"?>
<a:theme xmlns:a="http://schemas.openxmlformats.org/drawingml/2006/main" name="1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3.xml><?xml version="1.0" encoding="utf-8"?>
<a:theme xmlns:a="http://schemas.openxmlformats.org/drawingml/2006/main" name="2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4.xml><?xml version="1.0" encoding="utf-8"?>
<a:theme xmlns:a="http://schemas.openxmlformats.org/drawingml/2006/main" name="3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5.xml><?xml version="1.0" encoding="utf-8"?>
<a:theme xmlns:a="http://schemas.openxmlformats.org/drawingml/2006/main" name="4_NCEH_ATSDR_combined">
  <a:themeElements>
    <a:clrScheme name="Custom 15">
      <a:dk1>
        <a:srgbClr val="0F56DC"/>
      </a:dk1>
      <a:lt1>
        <a:srgbClr val="FFC000"/>
      </a:lt1>
      <a:dk2>
        <a:srgbClr val="FFFFFF"/>
      </a:dk2>
      <a:lt2>
        <a:srgbClr val="FFFFFF"/>
      </a:lt2>
      <a:accent1>
        <a:srgbClr val="4983F2"/>
      </a:accent1>
      <a:accent2>
        <a:srgbClr val="007D57"/>
      </a:accent2>
      <a:accent3>
        <a:srgbClr val="9A3B26"/>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2617</TotalTime>
  <Words>1012</Words>
  <Application>Microsoft Office PowerPoint</Application>
  <PresentationFormat>Widescreen</PresentationFormat>
  <Paragraphs>140</Paragraphs>
  <Slides>15</Slides>
  <Notes>8</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15</vt:i4>
      </vt:variant>
    </vt:vector>
  </HeadingPairs>
  <TitlesOfParts>
    <vt:vector size="24" baseType="lpstr">
      <vt:lpstr>Arial</vt:lpstr>
      <vt:lpstr>Calibri</vt:lpstr>
      <vt:lpstr>Myriad Web Pro</vt:lpstr>
      <vt:lpstr>Wingdings</vt:lpstr>
      <vt:lpstr>NCEH_ATSDR_combined</vt:lpstr>
      <vt:lpstr>1_NCEH_ATSDR_combined</vt:lpstr>
      <vt:lpstr>2_NCEH_ATSDR_combined</vt:lpstr>
      <vt:lpstr>3_NCEH_ATSDR_combined</vt:lpstr>
      <vt:lpstr>4_NCEH_ATSDR_combined</vt:lpstr>
      <vt:lpstr>NMI eSHARE:  Lessons Learned from Onboarding of Pilot States During the National Notifiable Diseases Surveillance System (NNDSS) Modernization Initiative (NMI) </vt:lpstr>
      <vt:lpstr>Agenda</vt:lpstr>
      <vt:lpstr>Where Public Health Agencies Should Focus Efforts</vt:lpstr>
      <vt:lpstr>Changes to Generic v2 and Hepatitis MMGs</vt:lpstr>
      <vt:lpstr>Highlights </vt:lpstr>
      <vt:lpstr>Hot Topic</vt:lpstr>
      <vt:lpstr>Overview</vt:lpstr>
      <vt:lpstr>Transport Issues Encountered</vt:lpstr>
      <vt:lpstr>Message Content Issues Encountered</vt:lpstr>
      <vt:lpstr>Hot Topic</vt:lpstr>
      <vt:lpstr>Current Status</vt:lpstr>
      <vt:lpstr>Arboviral v1.3 Implementation: How to Prepare</vt:lpstr>
      <vt:lpstr>Arboviral v1.3 Implementation: Resources</vt:lpstr>
      <vt:lpstr>Questions and Answers</vt:lpstr>
      <vt:lpstr>Additional Questions?</vt:lpstr>
    </vt:vector>
  </TitlesOfParts>
  <Company>Centers for Disease Control and Prevention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NNDSS Modernization Initiative (NMI) eSHARE - January 2017</dc:title>
  <dc:subject>NMI eSHARE</dc:subject>
  <dc:creator>CDC</dc:creator>
  <cp:keywords>NMI, eSHARE, NNDSS, NMI, update, arboviral, case, notification, implementation, onboarding</cp:keywords>
  <cp:lastModifiedBy>Laspina, Michael (CDC/DDPHSS/CSELS/DHIS)</cp:lastModifiedBy>
  <cp:revision>240</cp:revision>
  <dcterms:created xsi:type="dcterms:W3CDTF">2016-10-13T18:50:31Z</dcterms:created>
  <dcterms:modified xsi:type="dcterms:W3CDTF">2021-04-26T18:44:08Z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2021-04-26T16:54:05Z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f9be565c-2899-4353-b66c-ff864a759fbb</vt:lpwstr>
  </property>
  <property fmtid="{D5CDD505-2E9C-101B-9397-08002B2CF9AE}" pid="8" name="MSIP_Label_7b94a7b8-f06c-4dfe-bdcc-9b548fd58c31_ContentBits">
    <vt:lpwstr>0</vt:lpwstr>
  </property>
</Properties>
</file>