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4" r:id="rId6"/>
    <p:sldMasterId id="2147483680" r:id="rId7"/>
  </p:sldMasterIdLst>
  <p:notesMasterIdLst>
    <p:notesMasterId r:id="rId42"/>
  </p:notesMasterIdLst>
  <p:handoutMasterIdLst>
    <p:handoutMasterId r:id="rId43"/>
  </p:handoutMasterIdLst>
  <p:sldIdLst>
    <p:sldId id="256" r:id="rId8"/>
    <p:sldId id="270" r:id="rId9"/>
    <p:sldId id="318" r:id="rId10"/>
    <p:sldId id="319" r:id="rId11"/>
    <p:sldId id="320" r:id="rId12"/>
    <p:sldId id="321" r:id="rId13"/>
    <p:sldId id="322" r:id="rId14"/>
    <p:sldId id="323" r:id="rId15"/>
    <p:sldId id="316" r:id="rId16"/>
    <p:sldId id="311" r:id="rId17"/>
    <p:sldId id="312" r:id="rId18"/>
    <p:sldId id="313" r:id="rId19"/>
    <p:sldId id="314" r:id="rId20"/>
    <p:sldId id="315" r:id="rId21"/>
    <p:sldId id="325" r:id="rId22"/>
    <p:sldId id="326" r:id="rId23"/>
    <p:sldId id="269" r:id="rId24"/>
    <p:sldId id="303" r:id="rId25"/>
    <p:sldId id="291" r:id="rId26"/>
    <p:sldId id="301" r:id="rId27"/>
    <p:sldId id="304" r:id="rId28"/>
    <p:sldId id="293" r:id="rId29"/>
    <p:sldId id="294" r:id="rId30"/>
    <p:sldId id="295" r:id="rId31"/>
    <p:sldId id="296" r:id="rId32"/>
    <p:sldId id="297" r:id="rId33"/>
    <p:sldId id="305" r:id="rId34"/>
    <p:sldId id="306" r:id="rId35"/>
    <p:sldId id="310" r:id="rId36"/>
    <p:sldId id="307" r:id="rId37"/>
    <p:sldId id="317" r:id="rId38"/>
    <p:sldId id="272" r:id="rId39"/>
    <p:sldId id="282" r:id="rId40"/>
    <p:sldId id="32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17" clrIdx="0">
    <p:extLst>
      <p:ext uri="{19B8F6BF-5375-455C-9EA6-DF929625EA0E}">
        <p15:presenceInfo xmlns:p15="http://schemas.microsoft.com/office/powerpoint/2012/main" userId="S-1-5-21-1207783550-2075000910-922709458-171411" providerId="AD"/>
      </p:ext>
    </p:extLst>
  </p:cmAuthor>
  <p:cmAuthor id="2" name="Hsu, Trevor (CDC/OPHSS/CSELS) (CTR)" initials="HT((" lastIdx="18" clrIdx="1">
    <p:extLst>
      <p:ext uri="{19B8F6BF-5375-455C-9EA6-DF929625EA0E}">
        <p15:presenceInfo xmlns:p15="http://schemas.microsoft.com/office/powerpoint/2012/main" userId="S-1-5-21-1207783550-2075000910-922709458-535566" providerId="AD"/>
      </p:ext>
    </p:extLst>
  </p:cmAuthor>
  <p:cmAuthor id="3" name="Helmus, Lesliann E. (CDC/OPHSS/CSELS)" initials="HLE(" lastIdx="8" clrIdx="2">
    <p:extLst>
      <p:ext uri="{19B8F6BF-5375-455C-9EA6-DF929625EA0E}">
        <p15:presenceInfo xmlns:p15="http://schemas.microsoft.com/office/powerpoint/2012/main" userId="S-1-5-21-1207783550-2075000910-922709458-4299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75" autoAdjust="0"/>
    <p:restoredTop sz="95498" autoAdjust="0"/>
  </p:normalViewPr>
  <p:slideViewPr>
    <p:cSldViewPr snapToGrid="0">
      <p:cViewPr varScale="1">
        <p:scale>
          <a:sx n="77" d="100"/>
          <a:sy n="77" d="100"/>
        </p:scale>
        <p:origin x="293"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1B8493-A2A6-4847-AE35-33172CCDB615}" type="datetimeFigureOut">
              <a:rPr lang="en-US" smtClean="0"/>
              <a:t>4/27/2021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7787A-DC68-4BDA-B9E4-AE58888B3A55}" type="datetimeFigureOut">
              <a:rPr lang="en-US" smtClean="0"/>
              <a:t>4/27/2021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solidFill>
                  <a:prstClr val="black"/>
                </a:solidFill>
                <a:latin typeface="Calibri" panose="020F0502020204030204" pitchFamily="34" charset="0"/>
              </a:rPr>
              <a:pPr fontAlgn="base">
                <a:spcBef>
                  <a:spcPct val="0"/>
                </a:spcBef>
                <a:spcAft>
                  <a:spcPct val="0"/>
                </a:spcAft>
              </a:pPr>
              <a:t>1</a:t>
            </a:fld>
            <a:endParaRPr lang="en-US" altLang="en-US" dirty="0">
              <a:solidFill>
                <a:prstClr val="black"/>
              </a:solidFill>
              <a:latin typeface="Calibri" panose="020F0502020204030204"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778013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16</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60308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4160126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-states with SAMS level 1 users that they have to reapply for level 2. Remind states that all users have to have level 2 access.</a:t>
            </a:r>
            <a:r>
              <a:rPr lang="en-US" baseline="0" dirty="0"/>
              <a:t> </a:t>
            </a: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22</a:t>
            </a:fld>
            <a:endParaRPr lang="en-US" dirty="0"/>
          </a:p>
        </p:txBody>
      </p:sp>
    </p:spTree>
    <p:extLst>
      <p:ext uri="{BB962C8B-B14F-4D97-AF65-F5344CB8AC3E}">
        <p14:creationId xmlns:p14="http://schemas.microsoft.com/office/powerpoint/2010/main" val="1402872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31</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705673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32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267622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33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980316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34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52369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809217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6</a:t>
            </a:fld>
            <a:endParaRPr lang="en-US" dirty="0"/>
          </a:p>
        </p:txBody>
      </p:sp>
    </p:spTree>
    <p:extLst>
      <p:ext uri="{BB962C8B-B14F-4D97-AF65-F5344CB8AC3E}">
        <p14:creationId xmlns:p14="http://schemas.microsoft.com/office/powerpoint/2010/main" val="3065524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10</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202490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11</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887718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788232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13</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568572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14</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58943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15</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290393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74023767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b="0" i="0">
                <a:solidFill>
                  <a:schemeClr val="tx1"/>
                </a:solidFil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181470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b="0" i="0">
                <a:solidFill>
                  <a:schemeClr val="tx1"/>
                </a:solidFil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4038413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1931333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3790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8151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1355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6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8224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9066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711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1431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0862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996026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69255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ubtitle &amp; 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487687" y="295683"/>
            <a:ext cx="11216640" cy="469492"/>
          </a:xfrm>
          <a:prstGeom prst="rect">
            <a:avLst/>
          </a:prstGeom>
        </p:spPr>
        <p:txBody>
          <a:bodyPr vert="horz" lIns="0" tIns="0" rIns="0" bIns="0" rtlCol="0" anchor="t" anchorCtr="0">
            <a:noAutofit/>
          </a:bodyPr>
          <a:lstStyle>
            <a:lvl1pPr>
              <a:defRPr/>
            </a:lvl1pPr>
          </a:lstStyle>
          <a:p>
            <a:r>
              <a:rPr lang="en-US" dirty="0"/>
              <a:t>Click to add title</a:t>
            </a:r>
          </a:p>
        </p:txBody>
      </p:sp>
      <p:sp>
        <p:nvSpPr>
          <p:cNvPr id="9" name="Text Placeholder 8"/>
          <p:cNvSpPr>
            <a:spLocks noGrp="1"/>
          </p:cNvSpPr>
          <p:nvPr>
            <p:ph type="body" sz="quarter" idx="13" hasCustomPrompt="1"/>
          </p:nvPr>
        </p:nvSpPr>
        <p:spPr>
          <a:xfrm>
            <a:off x="487687" y="782622"/>
            <a:ext cx="11216640" cy="757255"/>
          </a:xfrm>
        </p:spPr>
        <p:txBody>
          <a:bodyPr>
            <a:noAutofit/>
          </a:bodyPr>
          <a:lstStyle>
            <a:lvl1pPr marL="0" indent="0">
              <a:buNone/>
              <a:defRPr sz="2000" b="0">
                <a:solidFill>
                  <a:srgbClr val="575757"/>
                </a:solidFill>
              </a:defRPr>
            </a:lvl1pPr>
          </a:lstStyle>
          <a:p>
            <a:pPr lvl="0"/>
            <a:r>
              <a:rPr lang="en-US" dirty="0"/>
              <a:t>Click to add subtitle</a:t>
            </a:r>
          </a:p>
        </p:txBody>
      </p:sp>
      <p:sp>
        <p:nvSpPr>
          <p:cNvPr id="3" name="Content Placeholder 2"/>
          <p:cNvSpPr>
            <a:spLocks noGrp="1"/>
          </p:cNvSpPr>
          <p:nvPr>
            <p:ph sz="quarter" idx="16"/>
          </p:nvPr>
        </p:nvSpPr>
        <p:spPr>
          <a:xfrm>
            <a:off x="487680" y="1611313"/>
            <a:ext cx="5486400" cy="4735487"/>
          </a:xfrm>
        </p:spPr>
        <p:txBody>
          <a:bodyPr/>
          <a:lstStyle>
            <a:lvl4pPr>
              <a:defRPr/>
            </a:lvl4pPr>
            <a:lvl5pPr>
              <a:defRPr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7"/>
          </p:nvPr>
        </p:nvSpPr>
        <p:spPr>
          <a:xfrm>
            <a:off x="6217924" y="1611313"/>
            <a:ext cx="5486400" cy="4735487"/>
          </a:xfrm>
        </p:spPr>
        <p:txBody>
          <a:bodyPr/>
          <a:lstStyle>
            <a:lvl4pPr>
              <a:defRPr/>
            </a:lvl4pPr>
            <a:lvl5pPr>
              <a:defRPr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003566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mtClean="0">
                <a:solidFill>
                  <a:srgbClr val="0F56DC"/>
                </a:solidFill>
              </a:rPr>
              <a:pPr algn="r" defTabSz="914377"/>
              <a:t>‹#›</a:t>
            </a:fld>
            <a:endParaRPr lang="en-US" dirty="0">
              <a:solidFill>
                <a:srgbClr val="0F56DC"/>
              </a:solidFill>
            </a:endParaRPr>
          </a:p>
        </p:txBody>
      </p:sp>
    </p:spTree>
    <p:extLst>
      <p:ext uri="{BB962C8B-B14F-4D97-AF65-F5344CB8AC3E}">
        <p14:creationId xmlns:p14="http://schemas.microsoft.com/office/powerpoint/2010/main" val="121780537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TextBox 3"/>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rgbClr val="E7E6E6"/>
                </a:solidFill>
              </a:rPr>
              <a:pPr algn="r"/>
              <a:t>‹#›</a:t>
            </a:fld>
            <a:endParaRPr lang="en-US" sz="2400" dirty="0">
              <a:solidFill>
                <a:srgbClr val="E7E6E6"/>
              </a:solidFill>
            </a:endParaRPr>
          </a:p>
        </p:txBody>
      </p:sp>
    </p:spTree>
    <p:extLst>
      <p:ext uri="{BB962C8B-B14F-4D97-AF65-F5344CB8AC3E}">
        <p14:creationId xmlns:p14="http://schemas.microsoft.com/office/powerpoint/2010/main" val="725086146"/>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Slide Number Placeholder 3"/>
          <p:cNvSpPr txBox="1">
            <a:spLocks/>
          </p:cNvSpPr>
          <p:nvPr userDrawn="1"/>
        </p:nvSpPr>
        <p:spPr>
          <a:xfrm>
            <a:off x="9254853" y="6467191"/>
            <a:ext cx="2844800" cy="365125"/>
          </a:xfrm>
          <a:prstGeom prst="rect">
            <a:avLst/>
          </a:prstGeom>
        </p:spPr>
        <p:txBody>
          <a:bodyPr vert="horz" lIns="91440" tIns="45720" rIns="91440" bIns="45720" rtlCol="0" anchor="ctr"/>
          <a:lstStyle/>
          <a:p>
            <a:pPr algn="r">
              <a:defRPr/>
            </a:pPr>
            <a:fld id="{58ADCDDF-FB40-4505-AD3C-D7DB0F66083B}" type="slidenum">
              <a:rPr lang="en-US" sz="1100" smtClean="0">
                <a:solidFill>
                  <a:srgbClr val="5B9BD5">
                    <a:lumMod val="50000"/>
                  </a:srgbClr>
                </a:solidFill>
              </a:rPr>
              <a:pPr algn="r">
                <a:defRPr/>
              </a:pPr>
              <a:t>‹#›</a:t>
            </a:fld>
            <a:endParaRPr lang="en-US" sz="1100" dirty="0">
              <a:solidFill>
                <a:srgbClr val="5B9BD5">
                  <a:lumMod val="50000"/>
                </a:srgbClr>
              </a:solidFill>
            </a:endParaRPr>
          </a:p>
        </p:txBody>
      </p:sp>
    </p:spTree>
    <p:extLst>
      <p:ext uri="{BB962C8B-B14F-4D97-AF65-F5344CB8AC3E}">
        <p14:creationId xmlns:p14="http://schemas.microsoft.com/office/powerpoint/2010/main" val="37247656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88868547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03159137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02142540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27859175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173227928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2"/>
            <a:ext cx="103632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2" y="3840481"/>
            <a:ext cx="853439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232990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b="0" i="0">
                <a:solidFill>
                  <a:schemeClr val="tx1"/>
                </a:solidFil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dirty="0">
              <a:solidFill>
                <a:prstClr val="black">
                  <a:tint val="75000"/>
                </a:prstClr>
              </a:solidFill>
            </a:endParaRPr>
          </a:p>
        </p:txBody>
      </p:sp>
    </p:spTree>
    <p:extLst>
      <p:ext uri="{BB962C8B-B14F-4D97-AF65-F5344CB8AC3E}">
        <p14:creationId xmlns:p14="http://schemas.microsoft.com/office/powerpoint/2010/main" val="29210997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6.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7.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61" r:id="rId1"/>
    <p:sldLayoutId id="2147483673"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sldLayoutIdLst>
    <p:sldLayoutId id="2147483663" r:id="rId1"/>
    <p:sldLayoutId id="2147483696"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97"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185921" y="2933058"/>
            <a:ext cx="2545388" cy="743509"/>
          </a:xfrm>
          <a:custGeom>
            <a:avLst/>
            <a:gdLst/>
            <a:ahLst/>
            <a:cxnLst/>
            <a:rect l="l" t="t" r="r" b="b"/>
            <a:pathLst>
              <a:path w="2099945" h="842645">
                <a:moveTo>
                  <a:pt x="1820748" y="0"/>
                </a:moveTo>
                <a:lnTo>
                  <a:pt x="0" y="0"/>
                </a:lnTo>
                <a:lnTo>
                  <a:pt x="249123" y="418845"/>
                </a:lnTo>
                <a:lnTo>
                  <a:pt x="0" y="842505"/>
                </a:lnTo>
                <a:lnTo>
                  <a:pt x="1818894" y="842505"/>
                </a:lnTo>
                <a:lnTo>
                  <a:pt x="2099551" y="421259"/>
                </a:lnTo>
                <a:lnTo>
                  <a:pt x="1820748" y="0"/>
                </a:lnTo>
                <a:close/>
              </a:path>
            </a:pathLst>
          </a:custGeom>
          <a:solidFill>
            <a:srgbClr val="C15027"/>
          </a:solidFill>
        </p:spPr>
        <p:txBody>
          <a:bodyPr wrap="square" lIns="0" tIns="0" rIns="0" bIns="0" rtlCol="0"/>
          <a:lstStyle/>
          <a:p>
            <a:endParaRPr sz="1588" dirty="0">
              <a:solidFill>
                <a:prstClr val="black"/>
              </a:solidFill>
            </a:endParaRPr>
          </a:p>
        </p:txBody>
      </p:sp>
      <p:sp>
        <p:nvSpPr>
          <p:cNvPr id="17" name="bk object 17"/>
          <p:cNvSpPr/>
          <p:nvPr/>
        </p:nvSpPr>
        <p:spPr>
          <a:xfrm>
            <a:off x="6666193" y="2933058"/>
            <a:ext cx="2545388" cy="743509"/>
          </a:xfrm>
          <a:custGeom>
            <a:avLst/>
            <a:gdLst/>
            <a:ahLst/>
            <a:cxnLst/>
            <a:rect l="l" t="t" r="r" b="b"/>
            <a:pathLst>
              <a:path w="2099945" h="842645">
                <a:moveTo>
                  <a:pt x="1820748" y="0"/>
                </a:moveTo>
                <a:lnTo>
                  <a:pt x="0" y="0"/>
                </a:lnTo>
                <a:lnTo>
                  <a:pt x="249123" y="418845"/>
                </a:lnTo>
                <a:lnTo>
                  <a:pt x="0" y="842505"/>
                </a:lnTo>
                <a:lnTo>
                  <a:pt x="1818894" y="842505"/>
                </a:lnTo>
                <a:lnTo>
                  <a:pt x="2099551" y="421259"/>
                </a:lnTo>
                <a:lnTo>
                  <a:pt x="1820748" y="0"/>
                </a:lnTo>
                <a:close/>
              </a:path>
            </a:pathLst>
          </a:custGeom>
          <a:solidFill>
            <a:srgbClr val="5AB7B2"/>
          </a:solidFill>
        </p:spPr>
        <p:txBody>
          <a:bodyPr wrap="square" lIns="0" tIns="0" rIns="0" bIns="0" rtlCol="0"/>
          <a:lstStyle/>
          <a:p>
            <a:endParaRPr sz="1588" dirty="0">
              <a:solidFill>
                <a:prstClr val="black"/>
              </a:solidFill>
            </a:endParaRPr>
          </a:p>
        </p:txBody>
      </p:sp>
      <p:sp>
        <p:nvSpPr>
          <p:cNvPr id="18" name="bk object 18"/>
          <p:cNvSpPr/>
          <p:nvPr/>
        </p:nvSpPr>
        <p:spPr>
          <a:xfrm>
            <a:off x="554182" y="2933058"/>
            <a:ext cx="3693007" cy="743509"/>
          </a:xfrm>
          <a:custGeom>
            <a:avLst/>
            <a:gdLst/>
            <a:ahLst/>
            <a:cxnLst/>
            <a:rect l="l" t="t" r="r" b="b"/>
            <a:pathLst>
              <a:path w="3046729" h="842645">
                <a:moveTo>
                  <a:pt x="2785541" y="0"/>
                </a:moveTo>
                <a:lnTo>
                  <a:pt x="0" y="0"/>
                </a:lnTo>
                <a:lnTo>
                  <a:pt x="275412" y="421259"/>
                </a:lnTo>
                <a:lnTo>
                  <a:pt x="0" y="842505"/>
                </a:lnTo>
                <a:lnTo>
                  <a:pt x="2785541" y="842505"/>
                </a:lnTo>
                <a:lnTo>
                  <a:pt x="3046501" y="421259"/>
                </a:lnTo>
                <a:lnTo>
                  <a:pt x="2785541" y="0"/>
                </a:lnTo>
                <a:close/>
              </a:path>
            </a:pathLst>
          </a:custGeom>
          <a:solidFill>
            <a:srgbClr val="4479BD"/>
          </a:solidFill>
        </p:spPr>
        <p:txBody>
          <a:bodyPr wrap="square" lIns="0" tIns="0" rIns="0" bIns="0" rtlCol="0"/>
          <a:lstStyle/>
          <a:p>
            <a:endParaRPr sz="1588" dirty="0">
              <a:solidFill>
                <a:prstClr val="black"/>
              </a:solidFill>
            </a:endParaRPr>
          </a:p>
        </p:txBody>
      </p:sp>
      <p:sp>
        <p:nvSpPr>
          <p:cNvPr id="19" name="bk object 19"/>
          <p:cNvSpPr/>
          <p:nvPr/>
        </p:nvSpPr>
        <p:spPr>
          <a:xfrm>
            <a:off x="9152313" y="2937315"/>
            <a:ext cx="2545388" cy="743509"/>
          </a:xfrm>
          <a:custGeom>
            <a:avLst/>
            <a:gdLst/>
            <a:ahLst/>
            <a:cxnLst/>
            <a:rect l="l" t="t" r="r" b="b"/>
            <a:pathLst>
              <a:path w="2099945" h="842645">
                <a:moveTo>
                  <a:pt x="1820748" y="0"/>
                </a:moveTo>
                <a:lnTo>
                  <a:pt x="0" y="0"/>
                </a:lnTo>
                <a:lnTo>
                  <a:pt x="249123" y="418845"/>
                </a:lnTo>
                <a:lnTo>
                  <a:pt x="0" y="842505"/>
                </a:lnTo>
                <a:lnTo>
                  <a:pt x="1818894" y="842505"/>
                </a:lnTo>
                <a:lnTo>
                  <a:pt x="2099551" y="421259"/>
                </a:lnTo>
                <a:lnTo>
                  <a:pt x="1820748" y="0"/>
                </a:lnTo>
                <a:close/>
              </a:path>
            </a:pathLst>
          </a:custGeom>
          <a:solidFill>
            <a:srgbClr val="7C6E66"/>
          </a:solidFill>
        </p:spPr>
        <p:txBody>
          <a:bodyPr wrap="square" lIns="0" tIns="0" rIns="0" bIns="0" rtlCol="0"/>
          <a:lstStyle/>
          <a:p>
            <a:endParaRPr sz="1588" dirty="0">
              <a:solidFill>
                <a:prstClr val="black"/>
              </a:solidFill>
            </a:endParaRPr>
          </a:p>
        </p:txBody>
      </p:sp>
      <p:sp>
        <p:nvSpPr>
          <p:cNvPr id="2" name="Holder 2"/>
          <p:cNvSpPr>
            <a:spLocks noGrp="1"/>
          </p:cNvSpPr>
          <p:nvPr>
            <p:ph type="title"/>
          </p:nvPr>
        </p:nvSpPr>
        <p:spPr>
          <a:xfrm>
            <a:off x="3606078" y="347384"/>
            <a:ext cx="4979847" cy="27699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body" idx="1"/>
          </p:nvPr>
        </p:nvSpPr>
        <p:spPr>
          <a:xfrm>
            <a:off x="609602" y="1577340"/>
            <a:ext cx="1097279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2" y="6377941"/>
            <a:ext cx="3901439" cy="276999"/>
          </a:xfrm>
          <a:prstGeom prst="rect">
            <a:avLst/>
          </a:prstGeom>
        </p:spPr>
        <p:txBody>
          <a:bodyPr wrap="square" lIns="0" tIns="0" rIns="0" bIns="0">
            <a:spAutoFit/>
          </a:bodyPr>
          <a:lstStyle>
            <a:lvl1pPr algn="ctr">
              <a:defRPr>
                <a:solidFill>
                  <a:schemeClr val="tx1">
                    <a:tint val="75000"/>
                  </a:schemeClr>
                </a:solidFill>
              </a:defRPr>
            </a:lvl1pPr>
          </a:lstStyle>
          <a:p>
            <a:endParaRPr dirty="0">
              <a:solidFill>
                <a:prstClr val="black">
                  <a:tint val="75000"/>
                </a:prstClr>
              </a:solidFill>
            </a:endParaRPr>
          </a:p>
        </p:txBody>
      </p:sp>
      <p:sp>
        <p:nvSpPr>
          <p:cNvPr id="5" name="Holder 5"/>
          <p:cNvSpPr>
            <a:spLocks noGrp="1"/>
          </p:cNvSpPr>
          <p:nvPr>
            <p:ph type="dt" sz="half" idx="6"/>
          </p:nvPr>
        </p:nvSpPr>
        <p:spPr>
          <a:xfrm>
            <a:off x="609600" y="6377941"/>
            <a:ext cx="2804160" cy="276999"/>
          </a:xfrm>
          <a:prstGeom prst="rect">
            <a:avLst/>
          </a:prstGeom>
        </p:spPr>
        <p:txBody>
          <a:bodyPr wrap="square" lIns="0" tIns="0" rIns="0" bIns="0">
            <a:spAutoFit/>
          </a:bodyPr>
          <a:lstStyle>
            <a:lvl1pPr algn="l">
              <a:defRPr>
                <a:solidFill>
                  <a:schemeClr val="tx1">
                    <a:tint val="75000"/>
                  </a:schemeClr>
                </a:solidFill>
              </a:defRPr>
            </a:lvl1pPr>
          </a:lstStyle>
          <a:p>
            <a:endParaRPr lang="en-US" dirty="0">
              <a:solidFill>
                <a:prstClr val="black">
                  <a:tint val="75000"/>
                </a:prstClr>
              </a:solidFill>
            </a:endParaRPr>
          </a:p>
        </p:txBody>
      </p:sp>
      <p:sp>
        <p:nvSpPr>
          <p:cNvPr id="6" name="Holder 6"/>
          <p:cNvSpPr>
            <a:spLocks noGrp="1"/>
          </p:cNvSpPr>
          <p:nvPr>
            <p:ph type="sldNum" sz="quarter" idx="7"/>
          </p:nvPr>
        </p:nvSpPr>
        <p:spPr>
          <a:xfrm>
            <a:off x="8778240" y="6377941"/>
            <a:ext cx="2804160" cy="276999"/>
          </a:xfrm>
          <a:prstGeom prst="rect">
            <a:avLst/>
          </a:prstGeom>
        </p:spPr>
        <p:txBody>
          <a:bodyPr wrap="square" lIns="0" tIns="0" rIns="0" bIns="0">
            <a:spAutoFit/>
          </a:bodyPr>
          <a:lstStyle>
            <a:lvl1pPr algn="r">
              <a:defRPr>
                <a:solidFill>
                  <a:schemeClr val="tx1">
                    <a:tint val="75000"/>
                  </a:schemeClr>
                </a:solidFill>
              </a:defRPr>
            </a:lvl1pPr>
          </a:lstStyle>
          <a:p>
            <a:endParaRPr dirty="0">
              <a:solidFill>
                <a:prstClr val="black">
                  <a:tint val="75000"/>
                </a:prstClr>
              </a:solidFill>
            </a:endParaRPr>
          </a:p>
        </p:txBody>
      </p:sp>
    </p:spTree>
    <p:extLst>
      <p:ext uri="{BB962C8B-B14F-4D97-AF65-F5344CB8AC3E}">
        <p14:creationId xmlns:p14="http://schemas.microsoft.com/office/powerpoint/2010/main" val="370269585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03433">
        <a:defRPr>
          <a:latin typeface="+mn-lt"/>
          <a:ea typeface="+mn-ea"/>
          <a:cs typeface="+mn-cs"/>
        </a:defRPr>
      </a:lvl2pPr>
      <a:lvl3pPr marL="806867">
        <a:defRPr>
          <a:latin typeface="+mn-lt"/>
          <a:ea typeface="+mn-ea"/>
          <a:cs typeface="+mn-cs"/>
        </a:defRPr>
      </a:lvl3pPr>
      <a:lvl4pPr marL="1210300">
        <a:defRPr>
          <a:latin typeface="+mn-lt"/>
          <a:ea typeface="+mn-ea"/>
          <a:cs typeface="+mn-cs"/>
        </a:defRPr>
      </a:lvl4pPr>
      <a:lvl5pPr marL="1613733">
        <a:defRPr>
          <a:latin typeface="+mn-lt"/>
          <a:ea typeface="+mn-ea"/>
          <a:cs typeface="+mn-cs"/>
        </a:defRPr>
      </a:lvl5pPr>
      <a:lvl6pPr marL="2017166">
        <a:defRPr>
          <a:latin typeface="+mn-lt"/>
          <a:ea typeface="+mn-ea"/>
          <a:cs typeface="+mn-cs"/>
        </a:defRPr>
      </a:lvl6pPr>
      <a:lvl7pPr marL="2420600">
        <a:defRPr>
          <a:latin typeface="+mn-lt"/>
          <a:ea typeface="+mn-ea"/>
          <a:cs typeface="+mn-cs"/>
        </a:defRPr>
      </a:lvl7pPr>
      <a:lvl8pPr marL="2824033">
        <a:defRPr>
          <a:latin typeface="+mn-lt"/>
          <a:ea typeface="+mn-ea"/>
          <a:cs typeface="+mn-cs"/>
        </a:defRPr>
      </a:lvl8pPr>
      <a:lvl9pPr marL="3227466">
        <a:defRPr>
          <a:latin typeface="+mn-lt"/>
          <a:ea typeface="+mn-ea"/>
          <a:cs typeface="+mn-cs"/>
        </a:defRPr>
      </a:lvl9pPr>
    </p:bodyStyle>
    <p:otherStyle>
      <a:lvl1pPr marL="0">
        <a:defRPr>
          <a:latin typeface="+mn-lt"/>
          <a:ea typeface="+mn-ea"/>
          <a:cs typeface="+mn-cs"/>
        </a:defRPr>
      </a:lvl1pPr>
      <a:lvl2pPr marL="403433">
        <a:defRPr>
          <a:latin typeface="+mn-lt"/>
          <a:ea typeface="+mn-ea"/>
          <a:cs typeface="+mn-cs"/>
        </a:defRPr>
      </a:lvl2pPr>
      <a:lvl3pPr marL="806867">
        <a:defRPr>
          <a:latin typeface="+mn-lt"/>
          <a:ea typeface="+mn-ea"/>
          <a:cs typeface="+mn-cs"/>
        </a:defRPr>
      </a:lvl3pPr>
      <a:lvl4pPr marL="1210300">
        <a:defRPr>
          <a:latin typeface="+mn-lt"/>
          <a:ea typeface="+mn-ea"/>
          <a:cs typeface="+mn-cs"/>
        </a:defRPr>
      </a:lvl4pPr>
      <a:lvl5pPr marL="1613733">
        <a:defRPr>
          <a:latin typeface="+mn-lt"/>
          <a:ea typeface="+mn-ea"/>
          <a:cs typeface="+mn-cs"/>
        </a:defRPr>
      </a:lvl5pPr>
      <a:lvl6pPr marL="2017166">
        <a:defRPr>
          <a:latin typeface="+mn-lt"/>
          <a:ea typeface="+mn-ea"/>
          <a:cs typeface="+mn-cs"/>
        </a:defRPr>
      </a:lvl6pPr>
      <a:lvl7pPr marL="2420600">
        <a:defRPr>
          <a:latin typeface="+mn-lt"/>
          <a:ea typeface="+mn-ea"/>
          <a:cs typeface="+mn-cs"/>
        </a:defRPr>
      </a:lvl7pPr>
      <a:lvl8pPr marL="2824033">
        <a:defRPr>
          <a:latin typeface="+mn-lt"/>
          <a:ea typeface="+mn-ea"/>
          <a:cs typeface="+mn-cs"/>
        </a:defRPr>
      </a:lvl8pPr>
      <a:lvl9pPr marL="3227466">
        <a:defRPr>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7D829-4903-4B43-9F6A-1EFBAC7E30C3}" type="datetimeFigureOut">
              <a:rPr lang="en-US" smtClean="0">
                <a:solidFill>
                  <a:prstClr val="black">
                    <a:tint val="75000"/>
                  </a:prstClr>
                </a:solidFill>
              </a:rPr>
              <a:pPr/>
              <a:t>4/27/2021</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186457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cdc.gov/nndss/trc/news/index.html" TargetMode="External"/><Relationship Id="rId5" Type="http://schemas.openxmlformats.org/officeDocument/2006/relationships/hyperlink" Target="https://www.cdc.gov/nndss/trc/onboarding/eshare.html" TargetMode="External"/><Relationship Id="rId4" Type="http://schemas.openxmlformats.org/officeDocument/2006/relationships/hyperlink" Target="https://cste.webex.com/cste/k2/j.php?MTID=t885fd9fce82c4cb8811132672efe24ce"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6.xml"/><Relationship Id="rId1" Type="http://schemas.openxmlformats.org/officeDocument/2006/relationships/slideLayout" Target="../slideLayouts/slideLayout25.xml"/><Relationship Id="rId5" Type="http://schemas.openxmlformats.org/officeDocument/2006/relationships/hyperlink" Target="https://www.cdc.gov/nndss/trc/data-systems/sams.html" TargetMode="External"/><Relationship Id="rId4" Type="http://schemas.openxmlformats.org/officeDocument/2006/relationships/hyperlink" Target="https://www.cdc.gov/nndss/docs/MVPS-Dashboard-Access-for-Jurisdictions-User-Needs-SAMS-UserID-508.ppt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5.xml"/><Relationship Id="rId4" Type="http://schemas.openxmlformats.org/officeDocument/2006/relationships/hyperlink" Target="https://mets.cdc.go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hyperlink" Target="https://www.cdc.gov/nndss/trc/data-systems/sams.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ndc.services.cdc.gov/message-mapping-guides/"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hyperlink" Target="https://www.cdc.gov/nndss/trc/onboarding/eshare.html" TargetMode="External"/><Relationship Id="rId4" Type="http://schemas.openxmlformats.org/officeDocument/2006/relationships/hyperlink" Target="https://ndc.services.cdc.gov/supporting-documents-for-implementation/"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ndc.services.cdc.gov/mmgpage/arboviral-message-mapping-guide/"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https://phinmqf.cdc.gov/" TargetMode="External"/><Relationship Id="rId4" Type="http://schemas.openxmlformats.org/officeDocument/2006/relationships/hyperlink" Target="https://ndc.services.cdc.gov/wp-content/uploads/2021/02/phin-notification-message-specification-profile-v-2.0.pdf"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www.cdc.gov/nndss/trc/news/index.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Title 3"/>
          <p:cNvSpPr>
            <a:spLocks noGrp="1"/>
          </p:cNvSpPr>
          <p:nvPr>
            <p:ph type="title"/>
          </p:nvPr>
        </p:nvSpPr>
        <p:spPr>
          <a:xfrm>
            <a:off x="457198" y="1270457"/>
            <a:ext cx="11455054" cy="1155779"/>
          </a:xfrm>
        </p:spPr>
        <p:txBody>
          <a:bodyPr/>
          <a:lstStyle/>
          <a:p>
            <a:r>
              <a:rPr lang="en-US" altLang="en-US" sz="3200" dirty="0"/>
              <a:t>NMI eSHARE: Updated Process for Generic v2 and Hepatitis Implementation and Onboarding </a:t>
            </a:r>
            <a:br>
              <a:rPr lang="en-US" altLang="en-US" sz="3200" dirty="0"/>
            </a:br>
            <a:endParaRPr lang="en-US" altLang="en-US" sz="2400"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1"/>
          <p:cNvSpPr>
            <a:spLocks noGrp="1"/>
          </p:cNvSpPr>
          <p:nvPr>
            <p:ph type="subTitle" idx="1"/>
          </p:nvPr>
        </p:nvSpPr>
        <p:spPr>
          <a:xfrm>
            <a:off x="457197" y="2605158"/>
            <a:ext cx="11229586" cy="3087929"/>
          </a:xfrm>
        </p:spPr>
        <p:txBody>
          <a:bodyPr/>
          <a:lstStyle/>
          <a:p>
            <a:r>
              <a:rPr lang="en-US" sz="1600" dirty="0">
                <a:solidFill>
                  <a:srgbClr val="FF0000"/>
                </a:solidFill>
              </a:rPr>
              <a:t>New Webinar Information:</a:t>
            </a:r>
          </a:p>
          <a:p>
            <a:pPr marL="342900" indent="-342900">
              <a:buFont typeface="Arial" panose="020B0604020202020204" pitchFamily="34" charset="0"/>
              <a:buChar char="•"/>
            </a:pPr>
            <a:r>
              <a:rPr lang="en-US" sz="1600" b="0" dirty="0"/>
              <a:t>Conference Number: </a:t>
            </a:r>
            <a:r>
              <a:rPr lang="en-US" sz="1600" b="0" dirty="0">
                <a:solidFill>
                  <a:srgbClr val="FF0000"/>
                </a:solidFill>
              </a:rPr>
              <a:t>1-877-668-4490 </a:t>
            </a:r>
            <a:br>
              <a:rPr lang="en-US" sz="1600" b="0" dirty="0">
                <a:solidFill>
                  <a:srgbClr val="FF0000"/>
                </a:solidFill>
              </a:rPr>
            </a:br>
            <a:r>
              <a:rPr lang="en-US" sz="1600" b="0" dirty="0"/>
              <a:t>Participant Code: </a:t>
            </a:r>
            <a:r>
              <a:rPr lang="en-US" sz="1600" b="0" dirty="0">
                <a:solidFill>
                  <a:srgbClr val="FF0000"/>
                </a:solidFill>
              </a:rPr>
              <a:t>790 833 009</a:t>
            </a:r>
            <a:endParaRPr lang="en-US" sz="1600" b="0" dirty="0"/>
          </a:p>
          <a:p>
            <a:pPr marL="342900" indent="-342900">
              <a:buFont typeface="Arial" panose="020B0604020202020204" pitchFamily="34" charset="0"/>
              <a:buChar char="•"/>
            </a:pPr>
            <a:r>
              <a:rPr lang="en-US" sz="1600" b="0" dirty="0"/>
              <a:t>WebEx meeting: </a:t>
            </a:r>
            <a:r>
              <a:rPr lang="en-US" sz="1600" u="sng" dirty="0">
                <a:hlinkClick r:id="rId4"/>
              </a:rPr>
              <a:t>https://cste.webex.com/cste/k2/j.php?MTID=t885fd9fce82c4cb8811132672efe24ce</a:t>
            </a:r>
            <a:endParaRPr lang="en-US" sz="1600" u="sng" dirty="0"/>
          </a:p>
          <a:p>
            <a:r>
              <a:rPr lang="en-US" sz="1600" b="0" dirty="0"/>
              <a:t>                -Enter your name and email address </a:t>
            </a:r>
          </a:p>
          <a:p>
            <a:r>
              <a:rPr lang="en-US" sz="1600" b="0" dirty="0"/>
              <a:t>                -Enter the session password: </a:t>
            </a:r>
            <a:r>
              <a:rPr lang="en-US" sz="1600" b="0" dirty="0">
                <a:solidFill>
                  <a:srgbClr val="FF0000"/>
                </a:solidFill>
              </a:rPr>
              <a:t>nmi1234</a:t>
            </a:r>
            <a:r>
              <a:rPr lang="en-US" sz="1600" b="0" dirty="0"/>
              <a:t> </a:t>
            </a:r>
          </a:p>
          <a:p>
            <a:r>
              <a:rPr lang="en-US" sz="1600" b="0" dirty="0"/>
              <a:t>                -Click "Join Now" </a:t>
            </a:r>
          </a:p>
          <a:p>
            <a:r>
              <a:rPr lang="en-US" sz="1600" dirty="0">
                <a:solidFill>
                  <a:srgbClr val="FF0000"/>
                </a:solidFill>
              </a:rPr>
              <a:t> NOTE: </a:t>
            </a:r>
            <a:r>
              <a:rPr lang="en-US" sz="1600" b="0" dirty="0"/>
              <a:t>Session will be recorded and posted on the NMI eSHARE website: </a:t>
            </a:r>
            <a:r>
              <a:rPr lang="en-US" sz="1600" dirty="0">
                <a:hlinkClick r:id="rId5"/>
              </a:rPr>
              <a:t>https://www.cdc.gov/nndss/trc/onboarding/eshare.html</a:t>
            </a:r>
            <a:r>
              <a:rPr lang="en-US" sz="1600" b="0" dirty="0"/>
              <a:t>.</a:t>
            </a:r>
            <a:r>
              <a:rPr lang="en-US" sz="2000" b="0" dirty="0"/>
              <a:t> </a:t>
            </a:r>
          </a:p>
          <a:p>
            <a:endParaRPr lang="en-US" sz="2000" dirty="0">
              <a:solidFill>
                <a:srgbClr val="FF0000"/>
              </a:solidFill>
            </a:endParaRPr>
          </a:p>
          <a:p>
            <a:r>
              <a:rPr lang="en-US" sz="2000" dirty="0">
                <a:solidFill>
                  <a:srgbClr val="FF0000"/>
                </a:solidFill>
              </a:rPr>
              <a:t>Subscribe to monthly NMI Notes news updates at </a:t>
            </a:r>
            <a:r>
              <a:rPr lang="en-US" sz="2000" dirty="0">
                <a:solidFill>
                  <a:srgbClr val="FF0000"/>
                </a:solidFill>
                <a:hlinkClick r:id="rId6"/>
              </a:rPr>
              <a:t>https://www.cdc.gov/nndss/trc/news/index.html</a:t>
            </a:r>
            <a:r>
              <a:rPr lang="en-US" sz="2000" dirty="0">
                <a:solidFill>
                  <a:srgbClr val="FF0000"/>
                </a:solidFill>
              </a:rPr>
              <a:t>! </a:t>
            </a:r>
          </a:p>
          <a:p>
            <a:endParaRPr lang="en-US" sz="2000" b="0" dirty="0">
              <a:solidFill>
                <a:srgbClr val="FF0000"/>
              </a:solidFill>
            </a:endParaRPr>
          </a:p>
          <a:p>
            <a:endParaRPr lang="en-US" sz="2000" b="0" dirty="0">
              <a:solidFill>
                <a:srgbClr val="FF0000"/>
              </a:solidFill>
            </a:endParaRPr>
          </a:p>
          <a:p>
            <a:endParaRPr lang="en-US" sz="2000" dirty="0">
              <a:solidFill>
                <a:srgbClr val="FF0000"/>
              </a:solidFill>
            </a:endParaRPr>
          </a:p>
        </p:txBody>
      </p:sp>
      <p:sp>
        <p:nvSpPr>
          <p:cNvPr id="7" name="Text Placeholder 5"/>
          <p:cNvSpPr>
            <a:spLocks noGrp="1"/>
          </p:cNvSpPr>
          <p:nvPr>
            <p:ph type="body" sz="quarter" idx="10"/>
          </p:nvPr>
        </p:nvSpPr>
        <p:spPr>
          <a:xfrm>
            <a:off x="457197" y="6077224"/>
            <a:ext cx="11559095" cy="437877"/>
          </a:xfrm>
        </p:spPr>
        <p:txBody>
          <a:bodyPr/>
          <a:lstStyle/>
          <a:p>
            <a:r>
              <a:rPr lang="en-US" b="1" dirty="0"/>
              <a:t>November 17, 2016			Division of Health Informatics and Surveillance</a:t>
            </a:r>
          </a:p>
          <a:p>
            <a:endParaRPr lang="en-US" dirty="0"/>
          </a:p>
        </p:txBody>
      </p:sp>
    </p:spTree>
    <p:extLst>
      <p:ext uri="{BB962C8B-B14F-4D97-AF65-F5344CB8AC3E}">
        <p14:creationId xmlns:p14="http://schemas.microsoft.com/office/powerpoint/2010/main" val="138170437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Overview of MVPS  </a:t>
            </a:r>
          </a:p>
        </p:txBody>
      </p:sp>
      <p:grpSp>
        <p:nvGrpSpPr>
          <p:cNvPr id="5" name="Group 4" title="&quot;&quot;"/>
          <p:cNvGrpSpPr/>
          <p:nvPr/>
        </p:nvGrpSpPr>
        <p:grpSpPr>
          <a:xfrm>
            <a:off x="1109821" y="1554906"/>
            <a:ext cx="9815656" cy="2307354"/>
            <a:chOff x="1903512" y="1366611"/>
            <a:chExt cx="8112113" cy="2307354"/>
          </a:xfrm>
        </p:grpSpPr>
        <p:sp>
          <p:nvSpPr>
            <p:cNvPr id="6" name="Rectangle 5"/>
            <p:cNvSpPr/>
            <p:nvPr/>
          </p:nvSpPr>
          <p:spPr>
            <a:xfrm>
              <a:off x="3982438" y="1366611"/>
              <a:ext cx="6033187" cy="1574107"/>
            </a:xfrm>
            <a:prstGeom prst="rect">
              <a:avLst/>
            </a:prstGeom>
            <a:noFill/>
          </p:spPr>
          <p:txBody>
            <a:bodyPr wrap="square" rtlCol="0" anchor="ctr" anchorCtr="0">
              <a:noAutofit/>
            </a:bodyPr>
            <a:lstStyle/>
            <a:p>
              <a:r>
                <a:rPr lang="en-US" dirty="0">
                  <a:solidFill>
                    <a:prstClr val="black"/>
                  </a:solidFill>
                </a:rPr>
                <a:t>A system that validates and processes nationally notifiable disease (NND) case notification messages sent by jurisdictions and provisions the data to CDC programs. </a:t>
              </a:r>
            </a:p>
            <a:p>
              <a:endParaRPr lang="en-US" sz="1600" dirty="0">
                <a:solidFill>
                  <a:srgbClr val="E7E6E6">
                    <a:lumMod val="50000"/>
                  </a:srgbClr>
                </a:solidFill>
              </a:endParaRPr>
            </a:p>
          </p:txBody>
        </p:sp>
        <p:sp>
          <p:nvSpPr>
            <p:cNvPr id="7" name="Rectangle 6"/>
            <p:cNvSpPr/>
            <p:nvPr/>
          </p:nvSpPr>
          <p:spPr bwMode="gray">
            <a:xfrm>
              <a:off x="1903512" y="1471526"/>
              <a:ext cx="1950546" cy="1166410"/>
            </a:xfrm>
            <a:prstGeom prst="rect">
              <a:avLst/>
            </a:prstGeom>
            <a:solidFill>
              <a:srgbClr val="002060"/>
            </a:solidFill>
            <a:ln w="12700" cap="rnd" algn="ctr">
              <a:noFill/>
              <a:miter lim="800000"/>
              <a:headEnd/>
              <a:tailEnd/>
            </a:ln>
            <a:effectLst>
              <a:outerShdw blurRad="50800" dist="38100" dir="2700000" algn="tl" rotWithShape="0">
                <a:prstClr val="black">
                  <a:alpha val="40000"/>
                </a:prstClr>
              </a:outerShdw>
            </a:effectLst>
          </p:spPr>
          <p:txBody>
            <a:bodyPr lIns="0" rIns="0" rtlCol="0" anchor="ctr" anchorCtr="1"/>
            <a:lstStyle/>
            <a:p>
              <a:pPr fontAlgn="base">
                <a:spcBef>
                  <a:spcPct val="0"/>
                </a:spcBef>
                <a:spcAft>
                  <a:spcPct val="0"/>
                </a:spcAft>
              </a:pPr>
              <a:endParaRPr lang="en-US" sz="1400" dirty="0">
                <a:solidFill>
                  <a:srgbClr val="FFFFFF"/>
                </a:solidFill>
                <a:cs typeface="Arial" charset="0"/>
              </a:endParaRPr>
            </a:p>
            <a:p>
              <a:pPr fontAlgn="base">
                <a:spcBef>
                  <a:spcPct val="0"/>
                </a:spcBef>
                <a:spcAft>
                  <a:spcPct val="0"/>
                </a:spcAft>
              </a:pPr>
              <a:endParaRPr lang="en-US" sz="1400" dirty="0">
                <a:solidFill>
                  <a:srgbClr val="FFFFFF"/>
                </a:solidFill>
                <a:cs typeface="Arial" charset="0"/>
              </a:endParaRPr>
            </a:p>
          </p:txBody>
        </p:sp>
        <p:sp>
          <p:nvSpPr>
            <p:cNvPr id="8" name="Rectangle 7"/>
            <p:cNvSpPr/>
            <p:nvPr/>
          </p:nvSpPr>
          <p:spPr>
            <a:xfrm>
              <a:off x="3982437" y="3027634"/>
              <a:ext cx="5719980" cy="646331"/>
            </a:xfrm>
            <a:prstGeom prst="rect">
              <a:avLst/>
            </a:prstGeom>
          </p:spPr>
          <p:txBody>
            <a:bodyPr wrap="square">
              <a:spAutoFit/>
            </a:bodyPr>
            <a:lstStyle/>
            <a:p>
              <a:r>
                <a:rPr lang="en-US" dirty="0">
                  <a:solidFill>
                    <a:prstClr val="black"/>
                  </a:solidFill>
                </a:rPr>
                <a:t>A tool that validates and provides feedback on messages</a:t>
              </a:r>
              <a:r>
                <a:rPr lang="en-US" dirty="0">
                  <a:solidFill>
                    <a:srgbClr val="00B050"/>
                  </a:solidFill>
                </a:rPr>
                <a:t> </a:t>
              </a:r>
              <a:r>
                <a:rPr lang="en-US" dirty="0">
                  <a:solidFill>
                    <a:prstClr val="black"/>
                  </a:solidFill>
                </a:rPr>
                <a:t>that will be submitted to MVPS based on required standards.</a:t>
              </a:r>
            </a:p>
          </p:txBody>
        </p:sp>
      </p:grpSp>
      <p:sp>
        <p:nvSpPr>
          <p:cNvPr id="9" name="Rectangle 8" title="&quot;&quot;"/>
          <p:cNvSpPr/>
          <p:nvPr/>
        </p:nvSpPr>
        <p:spPr bwMode="gray">
          <a:xfrm>
            <a:off x="1109821" y="3003767"/>
            <a:ext cx="2360160" cy="1166410"/>
          </a:xfrm>
          <a:prstGeom prst="rect">
            <a:avLst/>
          </a:prstGeom>
          <a:solidFill>
            <a:srgbClr val="002060"/>
          </a:solidFill>
          <a:ln w="12700" cap="rnd" algn="ctr">
            <a:noFill/>
            <a:miter lim="800000"/>
            <a:headEnd/>
            <a:tailEnd/>
          </a:ln>
          <a:effectLst>
            <a:outerShdw blurRad="50800" dist="38100" dir="2700000" algn="tl" rotWithShape="0">
              <a:prstClr val="black">
                <a:alpha val="40000"/>
              </a:prstClr>
            </a:outerShdw>
          </a:effectLst>
        </p:spPr>
        <p:txBody>
          <a:bodyPr lIns="0" rIns="0" rtlCol="0" anchor="ctr" anchorCtr="1"/>
          <a:lstStyle/>
          <a:p>
            <a:pPr fontAlgn="base">
              <a:spcBef>
                <a:spcPct val="0"/>
              </a:spcBef>
              <a:spcAft>
                <a:spcPct val="0"/>
              </a:spcAft>
            </a:pPr>
            <a:endParaRPr lang="en-US" sz="1400" dirty="0">
              <a:solidFill>
                <a:srgbClr val="FFFFFF"/>
              </a:solidFill>
              <a:cs typeface="Arial" charset="0"/>
            </a:endParaRPr>
          </a:p>
        </p:txBody>
      </p:sp>
      <p:grpSp>
        <p:nvGrpSpPr>
          <p:cNvPr id="10" name="Group 9" title="MVPS Drivers"/>
          <p:cNvGrpSpPr/>
          <p:nvPr/>
        </p:nvGrpSpPr>
        <p:grpSpPr>
          <a:xfrm>
            <a:off x="1251164" y="4371302"/>
            <a:ext cx="10122752" cy="2359157"/>
            <a:chOff x="2498423" y="4342300"/>
            <a:chExt cx="7605374" cy="2359157"/>
          </a:xfrm>
        </p:grpSpPr>
        <p:sp>
          <p:nvSpPr>
            <p:cNvPr id="11" name="AutoShape 6"/>
            <p:cNvSpPr>
              <a:spLocks noChangeArrowheads="1"/>
            </p:cNvSpPr>
            <p:nvPr/>
          </p:nvSpPr>
          <p:spPr bwMode="gray">
            <a:xfrm>
              <a:off x="3987803" y="4377138"/>
              <a:ext cx="1795017" cy="581442"/>
            </a:xfrm>
            <a:prstGeom prst="homePlate">
              <a:avLst>
                <a:gd name="adj" fmla="val 57251"/>
              </a:avLst>
            </a:prstGeom>
            <a:solidFill>
              <a:schemeClr val="tx1">
                <a:lumMod val="50000"/>
                <a:lumOff val="50000"/>
              </a:schemeClr>
            </a:solidFill>
            <a:ln>
              <a:noFill/>
            </a:ln>
          </p:spPr>
          <p:txBody>
            <a:bodyPr anchor="ctr"/>
            <a:lstStyle/>
            <a:p>
              <a:pPr marL="82550" indent="-82550" algn="ctr">
                <a:lnSpc>
                  <a:spcPct val="106000"/>
                </a:lnSpc>
                <a:buClr>
                  <a:srgbClr val="000000"/>
                </a:buClr>
              </a:pPr>
              <a:r>
                <a:rPr lang="en-GB" sz="1200" b="1" i="1" dirty="0">
                  <a:solidFill>
                    <a:srgbClr val="FFFFFF"/>
                  </a:solidFill>
                  <a:latin typeface="Arial" pitchFamily="34" charset="0"/>
                  <a:cs typeface="Arial" pitchFamily="34" charset="0"/>
                </a:rPr>
                <a:t>Data Collaboration</a:t>
              </a:r>
            </a:p>
          </p:txBody>
        </p:sp>
        <p:sp>
          <p:nvSpPr>
            <p:cNvPr id="12" name="Rectangle 11"/>
            <p:cNvSpPr/>
            <p:nvPr/>
          </p:nvSpPr>
          <p:spPr>
            <a:xfrm>
              <a:off x="3894964" y="5043312"/>
              <a:ext cx="2010263" cy="1397177"/>
            </a:xfrm>
            <a:prstGeom prst="rect">
              <a:avLst/>
            </a:prstGeom>
          </p:spPr>
          <p:txBody>
            <a:bodyPr wrap="square">
              <a:spAutoFit/>
            </a:bodyPr>
            <a:lstStyle/>
            <a:p>
              <a:pPr>
                <a:lnSpc>
                  <a:spcPct val="106000"/>
                </a:lnSpc>
                <a:spcBef>
                  <a:spcPts val="600"/>
                </a:spcBef>
                <a:buClr>
                  <a:srgbClr val="000000"/>
                </a:buClr>
              </a:pPr>
              <a:r>
                <a:rPr lang="en-US" sz="1600" dirty="0">
                  <a:solidFill>
                    <a:prstClr val="black"/>
                  </a:solidFill>
                  <a:cs typeface="Arial" pitchFamily="34" charset="0"/>
                </a:rPr>
                <a:t>The system will provide submitting jurisdictions the ability to view the data they have submitted and identify data quality issues.</a:t>
              </a:r>
              <a:endParaRPr lang="en-GB" sz="1600" dirty="0">
                <a:solidFill>
                  <a:prstClr val="black"/>
                </a:solidFill>
                <a:cs typeface="Arial" pitchFamily="34" charset="0"/>
              </a:endParaRPr>
            </a:p>
          </p:txBody>
        </p:sp>
        <p:sp>
          <p:nvSpPr>
            <p:cNvPr id="13" name="AutoShape 6"/>
            <p:cNvSpPr>
              <a:spLocks noChangeArrowheads="1"/>
            </p:cNvSpPr>
            <p:nvPr/>
          </p:nvSpPr>
          <p:spPr bwMode="gray">
            <a:xfrm>
              <a:off x="5982064" y="4359719"/>
              <a:ext cx="1795017" cy="581442"/>
            </a:xfrm>
            <a:prstGeom prst="homePlate">
              <a:avLst>
                <a:gd name="adj" fmla="val 57251"/>
              </a:avLst>
            </a:prstGeom>
            <a:solidFill>
              <a:schemeClr val="tx1">
                <a:lumMod val="50000"/>
                <a:lumOff val="50000"/>
              </a:schemeClr>
            </a:solidFill>
            <a:ln>
              <a:noFill/>
            </a:ln>
          </p:spPr>
          <p:txBody>
            <a:bodyPr anchor="ctr"/>
            <a:lstStyle/>
            <a:p>
              <a:pPr marL="82550" indent="-82550" algn="ctr">
                <a:lnSpc>
                  <a:spcPct val="106000"/>
                </a:lnSpc>
                <a:buClr>
                  <a:srgbClr val="000000"/>
                </a:buClr>
              </a:pPr>
              <a:r>
                <a:rPr lang="en-GB" sz="1200" b="1" i="1" dirty="0">
                  <a:solidFill>
                    <a:srgbClr val="FFFFFF"/>
                  </a:solidFill>
                  <a:latin typeface="Arial" pitchFamily="34" charset="0"/>
                  <a:cs typeface="Arial" pitchFamily="34" charset="0"/>
                </a:rPr>
                <a:t>Timely and Accurate Data</a:t>
              </a:r>
            </a:p>
          </p:txBody>
        </p:sp>
        <p:sp>
          <p:nvSpPr>
            <p:cNvPr id="14" name="AutoShape 6"/>
            <p:cNvSpPr>
              <a:spLocks noChangeArrowheads="1"/>
            </p:cNvSpPr>
            <p:nvPr/>
          </p:nvSpPr>
          <p:spPr bwMode="gray">
            <a:xfrm>
              <a:off x="7963274" y="4342300"/>
              <a:ext cx="1795017" cy="581442"/>
            </a:xfrm>
            <a:prstGeom prst="homePlate">
              <a:avLst>
                <a:gd name="adj" fmla="val 57251"/>
              </a:avLst>
            </a:prstGeom>
            <a:solidFill>
              <a:schemeClr val="tx1">
                <a:lumMod val="50000"/>
                <a:lumOff val="50000"/>
              </a:schemeClr>
            </a:solidFill>
            <a:ln>
              <a:noFill/>
            </a:ln>
          </p:spPr>
          <p:txBody>
            <a:bodyPr anchor="ctr"/>
            <a:lstStyle/>
            <a:p>
              <a:pPr marL="82550" indent="-82550" algn="ctr">
                <a:lnSpc>
                  <a:spcPct val="106000"/>
                </a:lnSpc>
                <a:buClr>
                  <a:srgbClr val="000000"/>
                </a:buClr>
              </a:pPr>
              <a:r>
                <a:rPr lang="en-GB" sz="1200" b="1" i="1" dirty="0">
                  <a:solidFill>
                    <a:srgbClr val="FFFFFF"/>
                  </a:solidFill>
                  <a:latin typeface="Arial" pitchFamily="34" charset="0"/>
                  <a:cs typeface="Arial" pitchFamily="34" charset="0"/>
                </a:rPr>
                <a:t>Streamlined Data Collection</a:t>
              </a:r>
            </a:p>
          </p:txBody>
        </p:sp>
        <p:sp>
          <p:nvSpPr>
            <p:cNvPr id="15" name="Rectangle 14"/>
            <p:cNvSpPr/>
            <p:nvPr/>
          </p:nvSpPr>
          <p:spPr>
            <a:xfrm>
              <a:off x="5936188" y="5043311"/>
              <a:ext cx="2010263" cy="1658146"/>
            </a:xfrm>
            <a:prstGeom prst="rect">
              <a:avLst/>
            </a:prstGeom>
          </p:spPr>
          <p:txBody>
            <a:bodyPr wrap="square">
              <a:spAutoFit/>
            </a:bodyPr>
            <a:lstStyle/>
            <a:p>
              <a:pPr>
                <a:lnSpc>
                  <a:spcPct val="106000"/>
                </a:lnSpc>
                <a:spcBef>
                  <a:spcPts val="600"/>
                </a:spcBef>
                <a:buClr>
                  <a:srgbClr val="000000"/>
                </a:buClr>
              </a:pPr>
              <a:r>
                <a:rPr lang="en-US" sz="1600" dirty="0">
                  <a:solidFill>
                    <a:prstClr val="black"/>
                  </a:solidFill>
                  <a:cs typeface="Arial" pitchFamily="34" charset="0"/>
                </a:rPr>
                <a:t>The system will allow CDC programs to analyze health-related data, including electronic health record data, to further the agency’s public health goals.</a:t>
              </a:r>
              <a:endParaRPr lang="en-GB" sz="1600" dirty="0">
                <a:solidFill>
                  <a:prstClr val="black"/>
                </a:solidFill>
                <a:cs typeface="Arial" pitchFamily="34" charset="0"/>
              </a:endParaRPr>
            </a:p>
          </p:txBody>
        </p:sp>
        <p:sp>
          <p:nvSpPr>
            <p:cNvPr id="17" name="Rectangle 16"/>
            <p:cNvSpPr/>
            <p:nvPr/>
          </p:nvSpPr>
          <p:spPr>
            <a:xfrm>
              <a:off x="7855650" y="5043312"/>
              <a:ext cx="2248147" cy="1397177"/>
            </a:xfrm>
            <a:prstGeom prst="rect">
              <a:avLst/>
            </a:prstGeom>
          </p:spPr>
          <p:txBody>
            <a:bodyPr wrap="square">
              <a:spAutoFit/>
            </a:bodyPr>
            <a:lstStyle/>
            <a:p>
              <a:pPr>
                <a:lnSpc>
                  <a:spcPct val="106000"/>
                </a:lnSpc>
                <a:spcBef>
                  <a:spcPts val="600"/>
                </a:spcBef>
                <a:buClr>
                  <a:srgbClr val="000000"/>
                </a:buClr>
              </a:pPr>
              <a:r>
                <a:rPr lang="en-GB" sz="1600" dirty="0">
                  <a:solidFill>
                    <a:prstClr val="black"/>
                  </a:solidFill>
                  <a:cs typeface="Arial" pitchFamily="34" charset="0"/>
                </a:rPr>
                <a:t>MVPS reduces the number of </a:t>
              </a:r>
              <a:r>
                <a:rPr lang="en-US" sz="1600" dirty="0">
                  <a:solidFill>
                    <a:prstClr val="black"/>
                  </a:solidFill>
                  <a:cs typeface="Arial" pitchFamily="34" charset="0"/>
                </a:rPr>
                <a:t>systems processing data at CDC and allows for streamlined message processing from jurisdictions to CDC.</a:t>
              </a:r>
              <a:endParaRPr lang="en-GB" sz="1600" dirty="0">
                <a:solidFill>
                  <a:prstClr val="black"/>
                </a:solidFill>
                <a:cs typeface="Arial" pitchFamily="34" charset="0"/>
              </a:endParaRPr>
            </a:p>
          </p:txBody>
        </p:sp>
        <p:sp>
          <p:nvSpPr>
            <p:cNvPr id="18" name="TextBox 17"/>
            <p:cNvSpPr txBox="1"/>
            <p:nvPr/>
          </p:nvSpPr>
          <p:spPr>
            <a:xfrm>
              <a:off x="2498423" y="4440651"/>
              <a:ext cx="1472643" cy="369332"/>
            </a:xfrm>
            <a:prstGeom prst="rect">
              <a:avLst/>
            </a:prstGeom>
            <a:noFill/>
          </p:spPr>
          <p:txBody>
            <a:bodyPr wrap="square" rtlCol="0">
              <a:spAutoFit/>
            </a:bodyPr>
            <a:lstStyle/>
            <a:p>
              <a:r>
                <a:rPr lang="en-US" b="1" dirty="0">
                  <a:solidFill>
                    <a:srgbClr val="E7E6E6">
                      <a:lumMod val="50000"/>
                    </a:srgbClr>
                  </a:solidFill>
                </a:rPr>
                <a:t>MVPS Drivers</a:t>
              </a:r>
              <a:r>
                <a:rPr lang="en-US" b="1" dirty="0">
                  <a:solidFill>
                    <a:prstClr val="black"/>
                  </a:solidFill>
                </a:rPr>
                <a:t> </a:t>
              </a:r>
            </a:p>
          </p:txBody>
        </p:sp>
      </p:grpSp>
      <p:sp>
        <p:nvSpPr>
          <p:cNvPr id="4" name="Rectangle 3"/>
          <p:cNvSpPr/>
          <p:nvPr/>
        </p:nvSpPr>
        <p:spPr>
          <a:xfrm>
            <a:off x="1109821" y="1650968"/>
            <a:ext cx="2606473" cy="1200329"/>
          </a:xfrm>
          <a:prstGeom prst="rect">
            <a:avLst/>
          </a:prstGeom>
        </p:spPr>
        <p:txBody>
          <a:bodyPr wrap="square">
            <a:spAutoFit/>
          </a:bodyPr>
          <a:lstStyle/>
          <a:p>
            <a:pPr fontAlgn="base">
              <a:spcBef>
                <a:spcPct val="0"/>
              </a:spcBef>
              <a:spcAft>
                <a:spcPct val="0"/>
              </a:spcAft>
            </a:pPr>
            <a:r>
              <a:rPr lang="en-US" b="1" dirty="0">
                <a:solidFill>
                  <a:srgbClr val="FFFFFF"/>
                </a:solidFill>
                <a:cs typeface="Arial" charset="0"/>
              </a:rPr>
              <a:t>Message Validation, Processing, and Provisioning System (MVPS) </a:t>
            </a:r>
          </a:p>
        </p:txBody>
      </p:sp>
      <p:sp>
        <p:nvSpPr>
          <p:cNvPr id="19" name="Rectangle 18"/>
          <p:cNvSpPr/>
          <p:nvPr/>
        </p:nvSpPr>
        <p:spPr>
          <a:xfrm>
            <a:off x="1109821" y="2979461"/>
            <a:ext cx="2360160" cy="923330"/>
          </a:xfrm>
          <a:prstGeom prst="rect">
            <a:avLst/>
          </a:prstGeom>
        </p:spPr>
        <p:txBody>
          <a:bodyPr wrap="square">
            <a:spAutoFit/>
          </a:bodyPr>
          <a:lstStyle/>
          <a:p>
            <a:pPr fontAlgn="base">
              <a:spcBef>
                <a:spcPct val="0"/>
              </a:spcBef>
              <a:spcAft>
                <a:spcPct val="0"/>
              </a:spcAft>
            </a:pPr>
            <a:r>
              <a:rPr lang="en-US" b="1" dirty="0">
                <a:solidFill>
                  <a:srgbClr val="FFFFFF"/>
                </a:solidFill>
                <a:cs typeface="Arial" charset="0"/>
              </a:rPr>
              <a:t>Message Evaluation and Testing Service (METS)</a:t>
            </a:r>
          </a:p>
        </p:txBody>
      </p:sp>
    </p:spTree>
    <p:extLst>
      <p:ext uri="{BB962C8B-B14F-4D97-AF65-F5344CB8AC3E}">
        <p14:creationId xmlns:p14="http://schemas.microsoft.com/office/powerpoint/2010/main" val="29484432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latin typeface="+mn-lt"/>
              </a:rPr>
              <a:t>MVPS Roles    </a:t>
            </a:r>
          </a:p>
        </p:txBody>
      </p:sp>
      <p:sp>
        <p:nvSpPr>
          <p:cNvPr id="49" name="Rectangle 48"/>
          <p:cNvSpPr/>
          <p:nvPr/>
        </p:nvSpPr>
        <p:spPr>
          <a:xfrm>
            <a:off x="3599942" y="2274890"/>
            <a:ext cx="7689380" cy="1115690"/>
          </a:xfrm>
          <a:prstGeom prst="rect">
            <a:avLst/>
          </a:prstGeom>
        </p:spPr>
        <p:txBody>
          <a:bodyPr wrap="square">
            <a:spAutoFit/>
          </a:bodyPr>
          <a:lstStyle/>
          <a:p>
            <a:pPr>
              <a:spcBef>
                <a:spcPts val="300"/>
              </a:spcBef>
              <a:spcAft>
                <a:spcPts val="300"/>
              </a:spcAft>
              <a:buClr>
                <a:srgbClr val="003F82"/>
              </a:buClr>
              <a:buSzPct val="85000"/>
            </a:pPr>
            <a:r>
              <a:rPr lang="en-US" b="1" dirty="0">
                <a:solidFill>
                  <a:prstClr val="black"/>
                </a:solidFill>
              </a:rPr>
              <a:t>Jurisdiction and Condition Assignments in MVPS</a:t>
            </a:r>
          </a:p>
          <a:p>
            <a:pPr>
              <a:spcBef>
                <a:spcPts val="1200"/>
              </a:spcBef>
              <a:spcAft>
                <a:spcPts val="300"/>
              </a:spcAft>
              <a:buClr>
                <a:srgbClr val="003F82"/>
              </a:buClr>
              <a:buSzPct val="85000"/>
            </a:pPr>
            <a:r>
              <a:rPr lang="en-US" dirty="0">
                <a:solidFill>
                  <a:prstClr val="black"/>
                </a:solidFill>
              </a:rPr>
              <a:t>Users can only access data for the conditions and jurisdictions that they are assigned by the MVPS Support Manager or Data Manager within MVPS.</a:t>
            </a:r>
          </a:p>
        </p:txBody>
      </p:sp>
      <p:grpSp>
        <p:nvGrpSpPr>
          <p:cNvPr id="7" name="Group 6" title="&quot;&quot;"/>
          <p:cNvGrpSpPr/>
          <p:nvPr/>
        </p:nvGrpSpPr>
        <p:grpSpPr>
          <a:xfrm>
            <a:off x="3599942" y="3586484"/>
            <a:ext cx="7689380" cy="1354768"/>
            <a:chOff x="3599943" y="2903767"/>
            <a:chExt cx="7689380" cy="1354768"/>
          </a:xfrm>
        </p:grpSpPr>
        <p:sp>
          <p:nvSpPr>
            <p:cNvPr id="24" name="Textfeld 139"/>
            <p:cNvSpPr txBox="1"/>
            <p:nvPr/>
          </p:nvSpPr>
          <p:spPr bwMode="gray">
            <a:xfrm>
              <a:off x="3599943" y="2903767"/>
              <a:ext cx="272321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de-DE" sz="1800" b="1" dirty="0"/>
                <a:t>Data Manager Role </a:t>
              </a:r>
            </a:p>
          </p:txBody>
        </p:sp>
        <p:sp>
          <p:nvSpPr>
            <p:cNvPr id="3" name="Rectangle 2"/>
            <p:cNvSpPr/>
            <p:nvPr/>
          </p:nvSpPr>
          <p:spPr>
            <a:xfrm>
              <a:off x="3599943" y="3335205"/>
              <a:ext cx="7689380" cy="923330"/>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Can view messages and message details through the MVPS Dashboard. </a:t>
              </a:r>
            </a:p>
            <a:p>
              <a:pPr marL="285750" indent="-285750">
                <a:buFont typeface="Arial" panose="020B0604020202020204" pitchFamily="34" charset="0"/>
                <a:buChar char="•"/>
              </a:pPr>
              <a:r>
                <a:rPr lang="en-US" dirty="0">
                  <a:solidFill>
                    <a:prstClr val="black"/>
                  </a:solidFill>
                </a:rPr>
                <a:t>Can add authorized users to MVPS.</a:t>
              </a:r>
            </a:p>
            <a:p>
              <a:pPr marL="285750" indent="-285750">
                <a:buFont typeface="Arial" panose="020B0604020202020204" pitchFamily="34" charset="0"/>
                <a:buChar char="•"/>
              </a:pPr>
              <a:r>
                <a:rPr lang="en-US" dirty="0">
                  <a:solidFill>
                    <a:prstClr val="black"/>
                  </a:solidFill>
                </a:rPr>
                <a:t>Can add and/or edit users and assign their conditions.</a:t>
              </a:r>
              <a:r>
                <a:rPr lang="en-US" b="1" dirty="0">
                  <a:solidFill>
                    <a:prstClr val="black"/>
                  </a:solidFill>
                </a:rPr>
                <a:t> </a:t>
              </a:r>
            </a:p>
          </p:txBody>
        </p:sp>
      </p:grpSp>
      <p:grpSp>
        <p:nvGrpSpPr>
          <p:cNvPr id="6" name="Group 5" title="&quot;&quot;"/>
          <p:cNvGrpSpPr/>
          <p:nvPr/>
        </p:nvGrpSpPr>
        <p:grpSpPr>
          <a:xfrm>
            <a:off x="3599944" y="5414156"/>
            <a:ext cx="7689379" cy="800770"/>
            <a:chOff x="3599943" y="4792833"/>
            <a:chExt cx="7689379" cy="800770"/>
          </a:xfrm>
        </p:grpSpPr>
        <p:sp>
          <p:nvSpPr>
            <p:cNvPr id="34" name="Textfeld 139"/>
            <p:cNvSpPr txBox="1"/>
            <p:nvPr/>
          </p:nvSpPr>
          <p:spPr bwMode="gray">
            <a:xfrm>
              <a:off x="3599943" y="4792833"/>
              <a:ext cx="272321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de-DE" sz="1800" b="1" dirty="0"/>
                <a:t>Data User Role</a:t>
              </a:r>
            </a:p>
          </p:txBody>
        </p:sp>
        <p:sp>
          <p:nvSpPr>
            <p:cNvPr id="4" name="Rectangle 3"/>
            <p:cNvSpPr/>
            <p:nvPr/>
          </p:nvSpPr>
          <p:spPr>
            <a:xfrm>
              <a:off x="3599943" y="5224271"/>
              <a:ext cx="7689379" cy="369332"/>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Can view messages and message details through the MVPS Dashboard.</a:t>
              </a:r>
            </a:p>
          </p:txBody>
        </p:sp>
      </p:grpSp>
      <p:pic>
        <p:nvPicPr>
          <p:cNvPr id="13" name="Picture 12" descr="&quot;&quot;" title="&quot;&quot;"/>
          <p:cNvPicPr>
            <a:picLocks noChangeAspect="1"/>
          </p:cNvPicPr>
          <p:nvPr/>
        </p:nvPicPr>
        <p:blipFill>
          <a:blip r:embed="rId3"/>
          <a:stretch>
            <a:fillRect/>
          </a:stretch>
        </p:blipFill>
        <p:spPr>
          <a:xfrm>
            <a:off x="1159671" y="3216323"/>
            <a:ext cx="1492272" cy="1258690"/>
          </a:xfrm>
          <a:prstGeom prst="rect">
            <a:avLst/>
          </a:prstGeom>
        </p:spPr>
      </p:pic>
      <p:sp>
        <p:nvSpPr>
          <p:cNvPr id="2" name="Oval 1" descr="&quot;&quot;" title="&quot;&quot;"/>
          <p:cNvSpPr/>
          <p:nvPr/>
        </p:nvSpPr>
        <p:spPr>
          <a:xfrm>
            <a:off x="925758" y="2832735"/>
            <a:ext cx="1960098" cy="1960098"/>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TextBox 4"/>
          <p:cNvSpPr txBox="1"/>
          <p:nvPr/>
        </p:nvSpPr>
        <p:spPr>
          <a:xfrm>
            <a:off x="761999" y="1520653"/>
            <a:ext cx="10609386" cy="369332"/>
          </a:xfrm>
          <a:prstGeom prst="rect">
            <a:avLst/>
          </a:prstGeom>
          <a:noFill/>
        </p:spPr>
        <p:txBody>
          <a:bodyPr wrap="square" rtlCol="0">
            <a:spAutoFit/>
          </a:bodyPr>
          <a:lstStyle/>
          <a:p>
            <a:r>
              <a:rPr lang="en-US" b="1" i="1" dirty="0">
                <a:solidFill>
                  <a:prstClr val="black"/>
                </a:solidFill>
              </a:rPr>
              <a:t>There are 2 roles within MVPS: Jurisdiction Data Manager and Data User </a:t>
            </a:r>
          </a:p>
        </p:txBody>
      </p:sp>
    </p:spTree>
    <p:extLst>
      <p:ext uri="{BB962C8B-B14F-4D97-AF65-F5344CB8AC3E}">
        <p14:creationId xmlns:p14="http://schemas.microsoft.com/office/powerpoint/2010/main" val="122823200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Apply for SAMS</a:t>
            </a:r>
          </a:p>
        </p:txBody>
      </p:sp>
      <p:sp>
        <p:nvSpPr>
          <p:cNvPr id="3" name="Rectangle 2"/>
          <p:cNvSpPr/>
          <p:nvPr/>
        </p:nvSpPr>
        <p:spPr>
          <a:xfrm>
            <a:off x="609600" y="1564387"/>
            <a:ext cx="10877551" cy="5078313"/>
          </a:xfrm>
          <a:prstGeom prst="rect">
            <a:avLst/>
          </a:prstGeom>
        </p:spPr>
        <p:txBody>
          <a:bodyPr wrap="square">
            <a:spAutoFit/>
          </a:bodyPr>
          <a:lstStyle/>
          <a:p>
            <a:pPr marL="0" lvl="1">
              <a:buSzPct val="100000"/>
            </a:pPr>
            <a:r>
              <a:rPr lang="en-US" dirty="0">
                <a:solidFill>
                  <a:prstClr val="black"/>
                </a:solidFill>
              </a:rPr>
              <a:t>Jurisdictions will require Secure Access Management Services (SAMS) Level 2 access to use MVPS.  </a:t>
            </a:r>
          </a:p>
          <a:p>
            <a:pPr marL="0" lvl="1">
              <a:buSzPct val="100000"/>
            </a:pPr>
            <a:endParaRPr lang="en-US" dirty="0">
              <a:solidFill>
                <a:prstClr val="black"/>
              </a:solidFill>
            </a:endParaRPr>
          </a:p>
          <a:p>
            <a:pPr marL="0" lvl="1">
              <a:buSzPct val="100000"/>
            </a:pPr>
            <a:r>
              <a:rPr lang="en-US" b="1" i="1" dirty="0">
                <a:solidFill>
                  <a:prstClr val="black"/>
                </a:solidFill>
              </a:rPr>
              <a:t>Users With SAMS Level 2 Access:</a:t>
            </a:r>
            <a:r>
              <a:rPr lang="en-US" dirty="0">
                <a:solidFill>
                  <a:prstClr val="black"/>
                </a:solidFill>
              </a:rPr>
              <a:t> </a:t>
            </a:r>
          </a:p>
          <a:p>
            <a:pPr marL="285750" lvl="1" indent="-285750">
              <a:buSzPct val="100000"/>
              <a:buFont typeface="Arial" panose="020B0604020202020204" pitchFamily="34" charset="0"/>
              <a:buChar char="•"/>
            </a:pPr>
            <a:r>
              <a:rPr lang="en-US" dirty="0">
                <a:solidFill>
                  <a:prstClr val="black"/>
                </a:solidFill>
              </a:rPr>
              <a:t>The MVPS SAMS Application Administrator will activate the MVPS link on SAMS for users with the appropriate SAMS access.</a:t>
            </a:r>
          </a:p>
          <a:p>
            <a:pPr marL="0" lvl="1">
              <a:buSzPct val="100000"/>
            </a:pPr>
            <a:endParaRPr lang="en-US" dirty="0">
              <a:solidFill>
                <a:prstClr val="black"/>
              </a:solidFill>
            </a:endParaRPr>
          </a:p>
          <a:p>
            <a:pPr marL="0" lvl="1">
              <a:buSzPct val="100000"/>
            </a:pPr>
            <a:r>
              <a:rPr lang="en-US" b="1" i="1" dirty="0">
                <a:solidFill>
                  <a:prstClr val="black"/>
                </a:solidFill>
              </a:rPr>
              <a:t>Users Without SAMS Level 2 Access:</a:t>
            </a:r>
            <a:r>
              <a:rPr lang="en-US" dirty="0">
                <a:solidFill>
                  <a:prstClr val="black"/>
                </a:solidFill>
              </a:rPr>
              <a:t>  </a:t>
            </a:r>
          </a:p>
          <a:p>
            <a:pPr marL="285750" lvl="1" indent="-285750">
              <a:buSzPct val="100000"/>
              <a:buFont typeface="Arial" panose="020B0604020202020204" pitchFamily="34" charset="0"/>
              <a:buChar char="•"/>
            </a:pPr>
            <a:r>
              <a:rPr lang="en-US" dirty="0">
                <a:solidFill>
                  <a:prstClr val="black"/>
                </a:solidFill>
              </a:rPr>
              <a:t>Jurisdictions may request SAMS access by emailing </a:t>
            </a:r>
            <a:r>
              <a:rPr lang="en-US" dirty="0">
                <a:solidFill>
                  <a:prstClr val="black"/>
                </a:solidFill>
                <a:hlinkClick r:id="rId3"/>
              </a:rPr>
              <a:t>edx@cdc.gov</a:t>
            </a:r>
            <a:r>
              <a:rPr lang="en-US" dirty="0">
                <a:solidFill>
                  <a:prstClr val="black"/>
                </a:solidFill>
              </a:rPr>
              <a:t> with Subject line: SAMS Request Initiation.</a:t>
            </a:r>
          </a:p>
          <a:p>
            <a:pPr marL="285750" lvl="1" indent="-285750">
              <a:buSzPct val="100000"/>
              <a:buFont typeface="Arial" panose="020B0604020202020204" pitchFamily="34" charset="0"/>
              <a:buChar char="•"/>
            </a:pPr>
            <a:r>
              <a:rPr lang="en-US" dirty="0">
                <a:solidFill>
                  <a:prstClr val="black"/>
                </a:solidFill>
              </a:rPr>
              <a:t>Jurisdictions will need to identify a Designated Proofing Agent (authorized badged CDC staff or notary public) to sign and complete the final SAMS application.     </a:t>
            </a:r>
          </a:p>
          <a:p>
            <a:pPr marL="285750" lvl="1" indent="-285750">
              <a:buSzPct val="100000"/>
              <a:buFont typeface="Arial" panose="020B0604020202020204" pitchFamily="34" charset="0"/>
              <a:buChar char="•"/>
            </a:pPr>
            <a:r>
              <a:rPr lang="en-US" dirty="0">
                <a:solidFill>
                  <a:prstClr val="black"/>
                </a:solidFill>
              </a:rPr>
              <a:t>SAMS access is free. </a:t>
            </a:r>
          </a:p>
          <a:p>
            <a:pPr marL="285750" lvl="1" indent="-285750">
              <a:buSzPct val="100000"/>
              <a:buFont typeface="Arial" panose="020B0604020202020204" pitchFamily="34" charset="0"/>
              <a:buChar char="•"/>
            </a:pPr>
            <a:r>
              <a:rPr lang="en-US" dirty="0">
                <a:solidFill>
                  <a:prstClr val="black"/>
                </a:solidFill>
              </a:rPr>
              <a:t>Please allow at least 1 full week to receive access. </a:t>
            </a:r>
          </a:p>
          <a:p>
            <a:pPr marL="285750" lvl="1" indent="-285750">
              <a:buSzPct val="100000"/>
              <a:buFont typeface="Arial" panose="020B0604020202020204" pitchFamily="34" charset="0"/>
              <a:buChar char="•"/>
            </a:pPr>
            <a:endParaRPr lang="en-US" dirty="0">
              <a:solidFill>
                <a:prstClr val="black"/>
              </a:solidFill>
            </a:endParaRPr>
          </a:p>
          <a:p>
            <a:pPr marL="285750" lvl="1" indent="-285750">
              <a:buSzPct val="100000"/>
              <a:buFont typeface="Arial" panose="020B0604020202020204" pitchFamily="34" charset="0"/>
              <a:buChar char="•"/>
            </a:pPr>
            <a:endParaRPr lang="en-US" dirty="0">
              <a:solidFill>
                <a:prstClr val="black"/>
              </a:solidFill>
            </a:endParaRPr>
          </a:p>
          <a:p>
            <a:pPr marL="0" lvl="1">
              <a:buSzPct val="100000"/>
            </a:pPr>
            <a:r>
              <a:rPr lang="en-US" dirty="0">
                <a:solidFill>
                  <a:prstClr val="black"/>
                </a:solidFill>
              </a:rPr>
              <a:t>Please review the </a:t>
            </a:r>
            <a:r>
              <a:rPr lang="en-US" dirty="0">
                <a:solidFill>
                  <a:prstClr val="black"/>
                </a:solidFill>
                <a:hlinkClick r:id="rId4"/>
              </a:rPr>
              <a:t>MVPS SAMS Guide</a:t>
            </a:r>
            <a:r>
              <a:rPr lang="en-US" dirty="0">
                <a:solidFill>
                  <a:prstClr val="black"/>
                </a:solidFill>
              </a:rPr>
              <a:t>, found on the </a:t>
            </a:r>
            <a:r>
              <a:rPr lang="en-US" dirty="0">
                <a:solidFill>
                  <a:prstClr val="black"/>
                </a:solidFill>
                <a:hlinkClick r:id="rId5"/>
              </a:rPr>
              <a:t>NNDSS Technical Resource Center SAMS Training Tools Page</a:t>
            </a:r>
            <a:r>
              <a:rPr lang="en-US" dirty="0">
                <a:solidFill>
                  <a:prstClr val="black"/>
                </a:solidFill>
              </a:rPr>
              <a:t> at </a:t>
            </a:r>
            <a:r>
              <a:rPr lang="en-US" dirty="0">
                <a:solidFill>
                  <a:prstClr val="black"/>
                </a:solidFill>
                <a:hlinkClick r:id="rId5"/>
              </a:rPr>
              <a:t>https://www.cdc.gov/nndss/trc/data-systems/sams.html</a:t>
            </a:r>
            <a:r>
              <a:rPr lang="en-US" dirty="0">
                <a:solidFill>
                  <a:prstClr val="black"/>
                </a:solidFill>
              </a:rPr>
              <a:t>, for additional information. </a:t>
            </a:r>
          </a:p>
          <a:p>
            <a:pPr marL="0" lvl="1" indent="-228600">
              <a:buSzPct val="100000"/>
              <a:buFont typeface="Arial" panose="020B0604020202020204" pitchFamily="34" charset="0"/>
              <a:buChar char="−"/>
            </a:pPr>
            <a:endParaRPr lang="en-US" dirty="0">
              <a:solidFill>
                <a:prstClr val="black"/>
              </a:solidFill>
            </a:endParaRPr>
          </a:p>
          <a:p>
            <a:pPr marL="0" lvl="1">
              <a:buSzPct val="100000"/>
            </a:pPr>
            <a:endParaRPr lang="en-US" dirty="0">
              <a:solidFill>
                <a:prstClr val="black"/>
              </a:solidFill>
            </a:endParaRPr>
          </a:p>
        </p:txBody>
      </p:sp>
    </p:spTree>
    <p:extLst>
      <p:ext uri="{BB962C8B-B14F-4D97-AF65-F5344CB8AC3E}">
        <p14:creationId xmlns:p14="http://schemas.microsoft.com/office/powerpoint/2010/main" val="299610402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METS Orientation   </a:t>
            </a:r>
          </a:p>
        </p:txBody>
      </p:sp>
      <p:pic>
        <p:nvPicPr>
          <p:cNvPr id="2" name="Picture 1" title="(software screensh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493" y="1693480"/>
            <a:ext cx="10058401" cy="3630866"/>
          </a:xfrm>
          <a:prstGeom prst="rect">
            <a:avLst/>
          </a:prstGeom>
        </p:spPr>
      </p:pic>
      <p:sp>
        <p:nvSpPr>
          <p:cNvPr id="3" name="TextBox 2"/>
          <p:cNvSpPr txBox="1"/>
          <p:nvPr/>
        </p:nvSpPr>
        <p:spPr>
          <a:xfrm>
            <a:off x="8872538" y="6015037"/>
            <a:ext cx="4557713" cy="646331"/>
          </a:xfrm>
          <a:prstGeom prst="rect">
            <a:avLst/>
          </a:prstGeom>
          <a:noFill/>
        </p:spPr>
        <p:txBody>
          <a:bodyPr wrap="square" rtlCol="0">
            <a:spAutoFit/>
          </a:bodyPr>
          <a:lstStyle/>
          <a:p>
            <a:r>
              <a:rPr lang="en-US" dirty="0">
                <a:hlinkClick r:id="rId4"/>
              </a:rPr>
              <a:t>https://mets.cdc.gov</a:t>
            </a:r>
            <a:endParaRPr lang="en-US" dirty="0"/>
          </a:p>
          <a:p>
            <a:endParaRPr lang="en-US" dirty="0"/>
          </a:p>
        </p:txBody>
      </p:sp>
    </p:spTree>
    <p:extLst>
      <p:ext uri="{BB962C8B-B14F-4D97-AF65-F5344CB8AC3E}">
        <p14:creationId xmlns:p14="http://schemas.microsoft.com/office/powerpoint/2010/main" val="170462298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MVPS Orientation: Dashboard Snapshot     </a:t>
            </a:r>
          </a:p>
        </p:txBody>
      </p:sp>
      <p:pic>
        <p:nvPicPr>
          <p:cNvPr id="2" name="Picture 1" title="(software screensho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1869171"/>
            <a:ext cx="10058400" cy="3002457"/>
          </a:xfrm>
          <a:prstGeom prst="rect">
            <a:avLst/>
          </a:prstGeom>
        </p:spPr>
      </p:pic>
    </p:spTree>
    <p:extLst>
      <p:ext uri="{BB962C8B-B14F-4D97-AF65-F5344CB8AC3E}">
        <p14:creationId xmlns:p14="http://schemas.microsoft.com/office/powerpoint/2010/main" val="136335646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MVPS Orientation: Detailed View     </a:t>
            </a:r>
          </a:p>
        </p:txBody>
      </p:sp>
      <p:pic>
        <p:nvPicPr>
          <p:cNvPr id="3" name="Picture 2" title="(software screensh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662" y="1517990"/>
            <a:ext cx="10058400" cy="4921245"/>
          </a:xfrm>
          <a:prstGeom prst="rect">
            <a:avLst/>
          </a:prstGeom>
        </p:spPr>
      </p:pic>
    </p:spTree>
    <p:extLst>
      <p:ext uri="{BB962C8B-B14F-4D97-AF65-F5344CB8AC3E}">
        <p14:creationId xmlns:p14="http://schemas.microsoft.com/office/powerpoint/2010/main" val="41868151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MVPS Orientation: User Management </a:t>
            </a:r>
          </a:p>
        </p:txBody>
      </p:sp>
      <p:pic>
        <p:nvPicPr>
          <p:cNvPr id="2" name="Picture 1" title="(software screensh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613" y="1543013"/>
            <a:ext cx="10058400" cy="4950677"/>
          </a:xfrm>
          <a:prstGeom prst="rect">
            <a:avLst/>
          </a:prstGeom>
        </p:spPr>
      </p:pic>
    </p:spTree>
    <p:extLst>
      <p:ext uri="{BB962C8B-B14F-4D97-AF65-F5344CB8AC3E}">
        <p14:creationId xmlns:p14="http://schemas.microsoft.com/office/powerpoint/2010/main" val="253781158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2103589"/>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Michele Hoover, MS	Calvin Hightower, MPA</a:t>
            </a:r>
          </a:p>
          <a:p>
            <a:r>
              <a:rPr lang="en-US" sz="1867" b="1" dirty="0">
                <a:solidFill>
                  <a:srgbClr val="0096D6"/>
                </a:solidFill>
                <a:latin typeface="Calibri" panose="020F0502020204030204" pitchFamily="34" charset="0"/>
                <a:cs typeface="Arial" panose="020B0604020202020204" pitchFamily="34" charset="0"/>
              </a:rPr>
              <a:t>Trevor Hsu, MPH		Melinda Thomas, MPH</a:t>
            </a:r>
          </a:p>
          <a:p>
            <a:endParaRPr lang="en-US" sz="1867" dirty="0">
              <a:solidFill>
                <a:srgbClr val="0096D6"/>
              </a:solidFill>
              <a:latin typeface="Calibri" panose="020F0502020204030204" pitchFamily="34" charset="0"/>
              <a:cs typeface="Arial" panose="020B0604020202020204" pitchFamily="34" charset="0"/>
            </a:endParaRP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altLang="en-US" sz="4000" dirty="0"/>
              <a:t>Updated Process for Generic v2 and Hepatitis Case Notification Implementation and Onboarding</a:t>
            </a:r>
          </a:p>
        </p:txBody>
      </p:sp>
    </p:spTree>
    <p:extLst>
      <p:ext uri="{BB962C8B-B14F-4D97-AF65-F5344CB8AC3E}">
        <p14:creationId xmlns:p14="http://schemas.microsoft.com/office/powerpoint/2010/main" val="51817601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Onboarding?</a:t>
            </a:r>
          </a:p>
        </p:txBody>
      </p:sp>
      <p:sp>
        <p:nvSpPr>
          <p:cNvPr id="3" name="Text Placeholder 2"/>
          <p:cNvSpPr>
            <a:spLocks noGrp="1"/>
          </p:cNvSpPr>
          <p:nvPr>
            <p:ph type="body" sz="quarter" idx="10"/>
          </p:nvPr>
        </p:nvSpPr>
        <p:spPr/>
        <p:txBody>
          <a:bodyPr/>
          <a:lstStyle/>
          <a:p>
            <a:r>
              <a:rPr lang="en-US" dirty="0"/>
              <a:t>Onboarding is the process used to make a smooth and fast transition from sending older case notifications to the new HL7 format.   </a:t>
            </a:r>
          </a:p>
          <a:p>
            <a:r>
              <a:rPr lang="en-US" dirty="0"/>
              <a:t>Onboarding will help CDC ensure that</a:t>
            </a:r>
          </a:p>
          <a:p>
            <a:pPr lvl="1"/>
            <a:r>
              <a:rPr lang="en-US" dirty="0"/>
              <a:t>data submitted to MVPS are based on the final National Notifiable Diseases Surveillance System (NNDSS) HL7 MMG requirements and</a:t>
            </a:r>
          </a:p>
          <a:p>
            <a:pPr lvl="1"/>
            <a:r>
              <a:rPr lang="en-US" dirty="0"/>
              <a:t>CDC programs can be confident in the quality of the data that they receive. </a:t>
            </a:r>
          </a:p>
          <a:p>
            <a:endParaRPr lang="en-US" dirty="0"/>
          </a:p>
          <a:p>
            <a:endParaRPr lang="en-US" dirty="0"/>
          </a:p>
        </p:txBody>
      </p:sp>
    </p:spTree>
    <p:extLst>
      <p:ext uri="{BB962C8B-B14F-4D97-AF65-F5344CB8AC3E}">
        <p14:creationId xmlns:p14="http://schemas.microsoft.com/office/powerpoint/2010/main" val="292582720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60991"/>
            <a:ext cx="10972800" cy="1143000"/>
          </a:xfrm>
        </p:spPr>
        <p:txBody>
          <a:bodyPr/>
          <a:lstStyle/>
          <a:p>
            <a:r>
              <a:rPr lang="en-US" dirty="0"/>
              <a:t>Expectations for Onboarding</a:t>
            </a:r>
          </a:p>
        </p:txBody>
      </p:sp>
      <p:sp>
        <p:nvSpPr>
          <p:cNvPr id="6" name="Text Placeholder 5"/>
          <p:cNvSpPr>
            <a:spLocks noGrp="1"/>
          </p:cNvSpPr>
          <p:nvPr>
            <p:ph type="body" sz="quarter" idx="10"/>
          </p:nvPr>
        </p:nvSpPr>
        <p:spPr>
          <a:xfrm>
            <a:off x="609600" y="1513173"/>
            <a:ext cx="10972800" cy="4455584"/>
          </a:xfrm>
        </p:spPr>
        <p:txBody>
          <a:bodyPr/>
          <a:lstStyle/>
          <a:p>
            <a:r>
              <a:rPr lang="en-US" sz="2400" dirty="0"/>
              <a:t>CDC expects to be ready to receive case notifications through MVPS in December for:</a:t>
            </a:r>
          </a:p>
          <a:p>
            <a:pPr lvl="1"/>
            <a:r>
              <a:rPr lang="en-US" sz="2400" dirty="0"/>
              <a:t>Generic v2</a:t>
            </a:r>
          </a:p>
          <a:p>
            <a:pPr lvl="1"/>
            <a:r>
              <a:rPr lang="en-US" sz="2400" dirty="0"/>
              <a:t>Hepatitis.</a:t>
            </a:r>
          </a:p>
          <a:p>
            <a:r>
              <a:rPr lang="en-US" sz="2400" dirty="0"/>
              <a:t>CDC is receiving Arboviral v1.3 case notifications from select pilot jurisdictions and expects to be able to receive case notifications from other jurisdictions in January 2017. Please note that MVPS is not used for Arboviral messages.</a:t>
            </a:r>
          </a:p>
          <a:p>
            <a:r>
              <a:rPr lang="en-US" sz="2400" dirty="0"/>
              <a:t>Onboarding tools and resources will be available soon at the online NMI Technical Assistance and Training Resource Center.</a:t>
            </a:r>
          </a:p>
          <a:p>
            <a:r>
              <a:rPr lang="en-US" sz="2400" dirty="0"/>
              <a:t>All state-reportable diseases that are nationally notifiable for each MMG will be onboarded at the same time. </a:t>
            </a:r>
          </a:p>
          <a:p>
            <a:r>
              <a:rPr lang="en-US" sz="2400" dirty="0">
                <a:solidFill>
                  <a:srgbClr val="FF0000"/>
                </a:solidFill>
              </a:rPr>
              <a:t>Note: </a:t>
            </a:r>
            <a:r>
              <a:rPr lang="en-US" sz="2400" dirty="0"/>
              <a:t>The estimated time for onboarding is 1–2 weeks.</a:t>
            </a:r>
            <a:r>
              <a:rPr lang="en-US" dirty="0"/>
              <a:t> </a:t>
            </a:r>
          </a:p>
          <a:p>
            <a:pPr marL="609585" lvl="1" indent="0">
              <a:buNone/>
            </a:pPr>
            <a:endParaRPr lang="en-US" dirty="0"/>
          </a:p>
        </p:txBody>
      </p:sp>
    </p:spTree>
    <p:extLst>
      <p:ext uri="{BB962C8B-B14F-4D97-AF65-F5344CB8AC3E}">
        <p14:creationId xmlns:p14="http://schemas.microsoft.com/office/powerpoint/2010/main" val="225105826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418192"/>
            <a:ext cx="10972800" cy="1143000"/>
          </a:xfrm>
        </p:spPr>
        <p:txBody>
          <a:bodyPr anchor="t"/>
          <a:lstStyle/>
          <a:p>
            <a:r>
              <a:rPr lang="en-US" dirty="0"/>
              <a:t>Agenda</a:t>
            </a:r>
          </a:p>
        </p:txBody>
      </p:sp>
      <p:sp>
        <p:nvSpPr>
          <p:cNvPr id="3" name="Content Placeholder 2"/>
          <p:cNvSpPr>
            <a:spLocks noGrp="1"/>
          </p:cNvSpPr>
          <p:nvPr>
            <p:ph type="body" sz="quarter" idx="10"/>
          </p:nvPr>
        </p:nvSpPr>
        <p:spPr>
          <a:xfrm>
            <a:off x="609600" y="1127910"/>
            <a:ext cx="8218980" cy="4984751"/>
          </a:xfrm>
        </p:spPr>
        <p:txBody>
          <a:bodyPr/>
          <a:lstStyle/>
          <a:p>
            <a:r>
              <a:rPr lang="en-US" sz="2600" dirty="0"/>
              <a:t>Welcome and Introductions</a:t>
            </a:r>
          </a:p>
          <a:p>
            <a:r>
              <a:rPr lang="en-US" sz="2600" dirty="0"/>
              <a:t>Hot Topic: Update on Recent Message Validation, Processing, and Provisioning System (MVPS) User Acceptance Testing (UAT)</a:t>
            </a:r>
          </a:p>
          <a:p>
            <a:pPr lvl="1"/>
            <a:r>
              <a:rPr lang="en-US" sz="2600" dirty="0"/>
              <a:t>Lesliann Helmus, CDC</a:t>
            </a:r>
          </a:p>
          <a:p>
            <a:r>
              <a:rPr lang="en-US" sz="2600" dirty="0"/>
              <a:t>Refresher on Message Evaluation and Testing Service (METS) and MVPS Dashboard </a:t>
            </a:r>
          </a:p>
          <a:p>
            <a:pPr lvl="1"/>
            <a:r>
              <a:rPr lang="en-US" sz="2600" dirty="0"/>
              <a:t>Ariel Powell, CDC</a:t>
            </a:r>
          </a:p>
          <a:p>
            <a:r>
              <a:rPr lang="en-US" sz="2600" dirty="0"/>
              <a:t>Updated Process for Generic v2 and Hepatitis Case Notification Implementation and Onboarding</a:t>
            </a:r>
          </a:p>
          <a:p>
            <a:pPr lvl="1"/>
            <a:r>
              <a:rPr lang="en-US" sz="2600" dirty="0"/>
              <a:t>Michele Hoover, CDC</a:t>
            </a:r>
          </a:p>
          <a:p>
            <a:r>
              <a:rPr lang="en-US" sz="2600" dirty="0"/>
              <a:t>Questions and Answers</a:t>
            </a:r>
          </a:p>
        </p:txBody>
      </p:sp>
      <p:pic>
        <p:nvPicPr>
          <p:cNvPr id="4" name="Picture 3" title="&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3" y="418192"/>
            <a:ext cx="2753820" cy="1899123"/>
          </a:xfrm>
          <a:prstGeom prst="rect">
            <a:avLst/>
          </a:prstGeom>
        </p:spPr>
      </p:pic>
    </p:spTree>
    <p:extLst>
      <p:ext uri="{BB962C8B-B14F-4D97-AF65-F5344CB8AC3E}">
        <p14:creationId xmlns:p14="http://schemas.microsoft.com/office/powerpoint/2010/main" val="395953509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30"/>
          <p:cNvSpPr txBox="1"/>
          <p:nvPr/>
        </p:nvSpPr>
        <p:spPr>
          <a:xfrm>
            <a:off x="4054467" y="344969"/>
            <a:ext cx="3601570" cy="312393"/>
          </a:xfrm>
          <a:prstGeom prst="rect">
            <a:avLst/>
          </a:prstGeom>
          <a:solidFill>
            <a:srgbClr val="5AB7B2"/>
          </a:solidFill>
          <a:ln w="25400">
            <a:solidFill>
              <a:srgbClr val="7C6E66"/>
            </a:solidFill>
          </a:ln>
        </p:spPr>
        <p:txBody>
          <a:bodyPr vert="horz" wrap="square" lIns="0" tIns="0" rIns="0" bIns="0" rtlCol="0">
            <a:spAutoFit/>
          </a:bodyPr>
          <a:lstStyle/>
          <a:p>
            <a:pPr marL="137840" algn="ctr"/>
            <a:r>
              <a:rPr lang="en-US" sz="2030" b="1" spc="9" dirty="0">
                <a:solidFill>
                  <a:srgbClr val="FFFFFF"/>
                </a:solidFill>
                <a:latin typeface="Arial"/>
                <a:cs typeface="Arial"/>
              </a:rPr>
              <a:t>MVPS </a:t>
            </a:r>
            <a:r>
              <a:rPr sz="2030" b="1" spc="-62" dirty="0">
                <a:solidFill>
                  <a:srgbClr val="FFFFFF"/>
                </a:solidFill>
                <a:latin typeface="Arial"/>
                <a:cs typeface="Arial"/>
              </a:rPr>
              <a:t>Onboar</a:t>
            </a:r>
            <a:r>
              <a:rPr sz="2030" b="1" spc="-35" dirty="0">
                <a:solidFill>
                  <a:srgbClr val="FFFFFF"/>
                </a:solidFill>
                <a:latin typeface="Arial"/>
                <a:cs typeface="Arial"/>
              </a:rPr>
              <a:t>ding</a:t>
            </a:r>
            <a:endParaRPr sz="2030" dirty="0">
              <a:solidFill>
                <a:prstClr val="black"/>
              </a:solidFill>
              <a:latin typeface="Arial"/>
              <a:cs typeface="Arial"/>
            </a:endParaRPr>
          </a:p>
        </p:txBody>
      </p:sp>
      <p:sp>
        <p:nvSpPr>
          <p:cNvPr id="31" name="object 31" title="Centers for Disease Control and Prevention"/>
          <p:cNvSpPr/>
          <p:nvPr/>
        </p:nvSpPr>
        <p:spPr>
          <a:xfrm>
            <a:off x="9219001" y="5944521"/>
            <a:ext cx="974464" cy="562972"/>
          </a:xfrm>
          <a:prstGeom prst="rect">
            <a:avLst/>
          </a:prstGeom>
          <a:blipFill>
            <a:blip r:embed="rId3" cstate="print"/>
            <a:stretch>
              <a:fillRect/>
            </a:stretch>
          </a:blipFill>
        </p:spPr>
        <p:txBody>
          <a:bodyPr wrap="square" lIns="0" tIns="0" rIns="0" bIns="0" rtlCol="0"/>
          <a:lstStyle/>
          <a:p>
            <a:endParaRPr sz="1588" dirty="0">
              <a:solidFill>
                <a:prstClr val="black"/>
              </a:solidFill>
            </a:endParaRPr>
          </a:p>
        </p:txBody>
      </p:sp>
      <p:grpSp>
        <p:nvGrpSpPr>
          <p:cNvPr id="40" name="Group 39" descr="The High-level process for NMI Jurisdiction Onboarding process begins with Pre-Onboarding and ends with Ongoing Message Mapping Guide Operations and Maintenance; Jurisdiction in Production." title="NMI Jurisdiction Onboarding"/>
          <p:cNvGrpSpPr/>
          <p:nvPr/>
        </p:nvGrpSpPr>
        <p:grpSpPr>
          <a:xfrm>
            <a:off x="1064303" y="1666043"/>
            <a:ext cx="10611150" cy="2825647"/>
            <a:chOff x="245202" y="1635562"/>
            <a:chExt cx="9682143" cy="2825647"/>
          </a:xfrm>
        </p:grpSpPr>
        <p:sp>
          <p:nvSpPr>
            <p:cNvPr id="2" name="object 2"/>
            <p:cNvSpPr txBox="1"/>
            <p:nvPr/>
          </p:nvSpPr>
          <p:spPr>
            <a:xfrm>
              <a:off x="245202" y="3178065"/>
              <a:ext cx="1294038" cy="217304"/>
            </a:xfrm>
            <a:prstGeom prst="rect">
              <a:avLst/>
            </a:prstGeom>
          </p:spPr>
          <p:txBody>
            <a:bodyPr vert="horz" wrap="square" lIns="0" tIns="0" rIns="0" bIns="0" rtlCol="0">
              <a:spAutoFit/>
            </a:bodyPr>
            <a:lstStyle/>
            <a:p>
              <a:pPr marL="11206"/>
              <a:r>
                <a:rPr sz="1412" b="1" spc="35" dirty="0">
                  <a:solidFill>
                    <a:srgbClr val="FFFFFF"/>
                  </a:solidFill>
                  <a:cs typeface="Calibri"/>
                </a:rPr>
                <a:t>P</a:t>
              </a:r>
              <a:r>
                <a:rPr sz="1412" b="1" spc="4" dirty="0">
                  <a:solidFill>
                    <a:srgbClr val="FFFFFF"/>
                  </a:solidFill>
                  <a:cs typeface="Calibri"/>
                </a:rPr>
                <a:t>r</a:t>
              </a:r>
              <a:r>
                <a:rPr sz="1412" b="1" spc="53" dirty="0">
                  <a:solidFill>
                    <a:srgbClr val="FFFFFF"/>
                  </a:solidFill>
                  <a:cs typeface="Calibri"/>
                </a:rPr>
                <a:t>e</a:t>
              </a:r>
              <a:r>
                <a:rPr sz="1412" b="1" spc="18" dirty="0">
                  <a:solidFill>
                    <a:srgbClr val="FFFFFF"/>
                  </a:solidFill>
                  <a:cs typeface="Calibri"/>
                </a:rPr>
                <a:t>-</a:t>
              </a:r>
              <a:r>
                <a:rPr sz="1412" b="1" spc="44" dirty="0">
                  <a:solidFill>
                    <a:srgbClr val="FFFFFF"/>
                  </a:solidFill>
                  <a:cs typeface="Calibri"/>
                </a:rPr>
                <a:t>O</a:t>
              </a:r>
              <a:r>
                <a:rPr sz="1412" b="1" spc="57" dirty="0">
                  <a:solidFill>
                    <a:srgbClr val="FFFFFF"/>
                  </a:solidFill>
                  <a:cs typeface="Calibri"/>
                </a:rPr>
                <a:t>n</a:t>
              </a:r>
              <a:r>
                <a:rPr sz="1412" b="1" spc="62" dirty="0">
                  <a:solidFill>
                    <a:srgbClr val="FFFFFF"/>
                  </a:solidFill>
                  <a:cs typeface="Calibri"/>
                </a:rPr>
                <a:t>b</a:t>
              </a:r>
              <a:r>
                <a:rPr sz="1412" b="1" spc="31" dirty="0">
                  <a:solidFill>
                    <a:srgbClr val="FFFFFF"/>
                  </a:solidFill>
                  <a:cs typeface="Calibri"/>
                </a:rPr>
                <a:t>oa</a:t>
              </a:r>
              <a:r>
                <a:rPr sz="1412" b="1" spc="4" dirty="0">
                  <a:solidFill>
                    <a:srgbClr val="FFFFFF"/>
                  </a:solidFill>
                  <a:cs typeface="Calibri"/>
                </a:rPr>
                <a:t>r</a:t>
              </a:r>
              <a:r>
                <a:rPr sz="1412" b="1" spc="62" dirty="0">
                  <a:solidFill>
                    <a:srgbClr val="FFFFFF"/>
                  </a:solidFill>
                  <a:cs typeface="Calibri"/>
                </a:rPr>
                <a:t>ding</a:t>
              </a:r>
              <a:endParaRPr sz="1412" dirty="0">
                <a:solidFill>
                  <a:prstClr val="black"/>
                </a:solidFill>
                <a:cs typeface="Calibri"/>
              </a:endParaRPr>
            </a:p>
          </p:txBody>
        </p:sp>
        <p:sp>
          <p:nvSpPr>
            <p:cNvPr id="3" name="object 3"/>
            <p:cNvSpPr txBox="1"/>
            <p:nvPr/>
          </p:nvSpPr>
          <p:spPr>
            <a:xfrm>
              <a:off x="937114" y="2391594"/>
              <a:ext cx="663949" cy="282129"/>
            </a:xfrm>
            <a:prstGeom prst="rect">
              <a:avLst/>
            </a:prstGeom>
          </p:spPr>
          <p:txBody>
            <a:bodyPr vert="horz" wrap="square" lIns="0" tIns="0" rIns="0" bIns="0" rtlCol="0">
              <a:spAutoFit/>
            </a:bodyPr>
            <a:lstStyle/>
            <a:p>
              <a:pPr marL="11206" marR="4483">
                <a:lnSpc>
                  <a:spcPts val="1147"/>
                </a:lnSpc>
              </a:pPr>
              <a:r>
                <a:rPr sz="1147" b="1" spc="-128" dirty="0">
                  <a:solidFill>
                    <a:srgbClr val="4479BD"/>
                  </a:solidFill>
                  <a:cs typeface="Calibri"/>
                </a:rPr>
                <a:t>Module</a:t>
              </a:r>
              <a:r>
                <a:rPr sz="1147" b="1" spc="-79" dirty="0">
                  <a:solidFill>
                    <a:srgbClr val="4479BD"/>
                  </a:solidFill>
                  <a:cs typeface="Calibri"/>
                </a:rPr>
                <a:t> </a:t>
              </a:r>
              <a:r>
                <a:rPr sz="1147" b="1" spc="-97" dirty="0">
                  <a:solidFill>
                    <a:srgbClr val="4479BD"/>
                  </a:solidFill>
                  <a:cs typeface="Calibri"/>
                </a:rPr>
                <a:t>1</a:t>
              </a:r>
              <a:r>
                <a:rPr sz="1147" b="1" spc="-44" dirty="0">
                  <a:solidFill>
                    <a:srgbClr val="4479BD"/>
                  </a:solidFill>
                  <a:cs typeface="Calibri"/>
                </a:rPr>
                <a:t> </a:t>
              </a:r>
              <a:r>
                <a:rPr sz="1147" b="1" spc="-57" dirty="0">
                  <a:solidFill>
                    <a:srgbClr val="7C6E66"/>
                  </a:solidFill>
                  <a:cs typeface="Calibri"/>
                </a:rPr>
                <a:t>Int</a:t>
              </a:r>
              <a:r>
                <a:rPr sz="1147" b="1" spc="-62" dirty="0">
                  <a:solidFill>
                    <a:srgbClr val="7C6E66"/>
                  </a:solidFill>
                  <a:cs typeface="Calibri"/>
                </a:rPr>
                <a:t>r</a:t>
              </a:r>
              <a:r>
                <a:rPr sz="1147" b="1" spc="-119" dirty="0">
                  <a:solidFill>
                    <a:srgbClr val="7C6E66"/>
                  </a:solidFill>
                  <a:cs typeface="Calibri"/>
                </a:rPr>
                <a:t>odu</a:t>
              </a:r>
              <a:r>
                <a:rPr sz="1147" b="1" spc="-75" dirty="0">
                  <a:solidFill>
                    <a:srgbClr val="7C6E66"/>
                  </a:solidFill>
                  <a:cs typeface="Calibri"/>
                </a:rPr>
                <a:t>ction</a:t>
              </a:r>
              <a:endParaRPr sz="1147" dirty="0">
                <a:solidFill>
                  <a:prstClr val="black"/>
                </a:solidFill>
                <a:cs typeface="Calibri"/>
              </a:endParaRPr>
            </a:p>
          </p:txBody>
        </p:sp>
        <p:sp>
          <p:nvSpPr>
            <p:cNvPr id="4" name="object 4"/>
            <p:cNvSpPr/>
            <p:nvPr/>
          </p:nvSpPr>
          <p:spPr>
            <a:xfrm>
              <a:off x="857250" y="2509923"/>
              <a:ext cx="0" cy="431986"/>
            </a:xfrm>
            <a:custGeom>
              <a:avLst/>
              <a:gdLst/>
              <a:ahLst/>
              <a:cxnLst/>
              <a:rect l="l" t="t" r="r" b="b"/>
              <a:pathLst>
                <a:path h="489585">
                  <a:moveTo>
                    <a:pt x="0" y="489203"/>
                  </a:moveTo>
                  <a:lnTo>
                    <a:pt x="0" y="0"/>
                  </a:lnTo>
                </a:path>
              </a:pathLst>
            </a:custGeom>
            <a:ln w="25400">
              <a:solidFill>
                <a:srgbClr val="4479BD"/>
              </a:solidFill>
            </a:ln>
          </p:spPr>
          <p:txBody>
            <a:bodyPr wrap="square" lIns="0" tIns="0" rIns="0" bIns="0" rtlCol="0"/>
            <a:lstStyle/>
            <a:p>
              <a:endParaRPr sz="1588" dirty="0">
                <a:solidFill>
                  <a:prstClr val="black"/>
                </a:solidFill>
              </a:endParaRPr>
            </a:p>
          </p:txBody>
        </p:sp>
        <p:sp>
          <p:nvSpPr>
            <p:cNvPr id="5" name="object 5"/>
            <p:cNvSpPr/>
            <p:nvPr/>
          </p:nvSpPr>
          <p:spPr>
            <a:xfrm>
              <a:off x="813675" y="2420375"/>
              <a:ext cx="87966" cy="89647"/>
            </a:xfrm>
            <a:custGeom>
              <a:avLst/>
              <a:gdLst/>
              <a:ahLst/>
              <a:cxnLst/>
              <a:rect l="l" t="t" r="r" b="b"/>
              <a:pathLst>
                <a:path w="99694"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4479BD"/>
              </a:solidFill>
            </a:ln>
          </p:spPr>
          <p:txBody>
            <a:bodyPr wrap="square" lIns="0" tIns="0" rIns="0" bIns="0" rtlCol="0"/>
            <a:lstStyle/>
            <a:p>
              <a:endParaRPr sz="1588" dirty="0">
                <a:solidFill>
                  <a:prstClr val="black"/>
                </a:solidFill>
              </a:endParaRPr>
            </a:p>
          </p:txBody>
        </p:sp>
        <p:sp>
          <p:nvSpPr>
            <p:cNvPr id="6" name="object 6"/>
            <p:cNvSpPr txBox="1"/>
            <p:nvPr/>
          </p:nvSpPr>
          <p:spPr>
            <a:xfrm>
              <a:off x="245202" y="1635562"/>
              <a:ext cx="1210796" cy="307777"/>
            </a:xfrm>
            <a:prstGeom prst="rect">
              <a:avLst/>
            </a:prstGeom>
          </p:spPr>
          <p:txBody>
            <a:bodyPr vert="horz" wrap="square" lIns="0" tIns="0" rIns="0" bIns="0" rtlCol="0">
              <a:spAutoFit/>
            </a:bodyPr>
            <a:lstStyle/>
            <a:p>
              <a:pPr marL="91333" marR="4483" indent="-80687">
                <a:lnSpc>
                  <a:spcPts val="1235"/>
                </a:lnSpc>
              </a:pPr>
              <a:r>
                <a:rPr sz="1147" b="1" spc="22" dirty="0">
                  <a:solidFill>
                    <a:srgbClr val="7C6E66"/>
                  </a:solidFill>
                  <a:cs typeface="Calibri"/>
                </a:rPr>
                <a:t>Jurisdi</a:t>
              </a:r>
              <a:r>
                <a:rPr sz="1147" b="1" spc="44" dirty="0">
                  <a:solidFill>
                    <a:srgbClr val="7C6E66"/>
                  </a:solidFill>
                  <a:cs typeface="Calibri"/>
                </a:rPr>
                <a:t>c</a:t>
              </a:r>
              <a:r>
                <a:rPr sz="1147" b="1" spc="13" dirty="0">
                  <a:solidFill>
                    <a:srgbClr val="7C6E66"/>
                  </a:solidFill>
                  <a:cs typeface="Calibri"/>
                </a:rPr>
                <a:t>tio</a:t>
              </a:r>
              <a:r>
                <a:rPr sz="1147" b="1" spc="49" dirty="0">
                  <a:solidFill>
                    <a:srgbClr val="7C6E66"/>
                  </a:solidFill>
                  <a:cs typeface="Calibri"/>
                </a:rPr>
                <a:t>n</a:t>
              </a:r>
              <a:r>
                <a:rPr sz="1147" b="1" spc="-66" dirty="0">
                  <a:solidFill>
                    <a:srgbClr val="7C6E66"/>
                  </a:solidFill>
                  <a:cs typeface="Calibri"/>
                </a:rPr>
                <a:t> </a:t>
              </a:r>
              <a:r>
                <a:rPr sz="1147" b="1" spc="31" dirty="0">
                  <a:solidFill>
                    <a:srgbClr val="7C6E66"/>
                  </a:solidFill>
                  <a:cs typeface="Calibri"/>
                </a:rPr>
                <a:t>B</a:t>
              </a:r>
              <a:r>
                <a:rPr sz="1147" b="1" spc="35" dirty="0">
                  <a:solidFill>
                    <a:srgbClr val="7C6E66"/>
                  </a:solidFill>
                  <a:cs typeface="Calibri"/>
                </a:rPr>
                <a:t>egins</a:t>
              </a:r>
              <a:r>
                <a:rPr sz="1147" b="1" spc="9" dirty="0">
                  <a:solidFill>
                    <a:srgbClr val="7C6E66"/>
                  </a:solidFill>
                  <a:cs typeface="Calibri"/>
                </a:rPr>
                <a:t> </a:t>
              </a:r>
              <a:r>
                <a:rPr sz="1147" b="1" spc="22" dirty="0">
                  <a:solidFill>
                    <a:srgbClr val="7C6E66"/>
                  </a:solidFill>
                  <a:cs typeface="Calibri"/>
                </a:rPr>
                <a:t>P</a:t>
              </a:r>
              <a:r>
                <a:rPr sz="1147" b="1" dirty="0">
                  <a:solidFill>
                    <a:srgbClr val="7C6E66"/>
                  </a:solidFill>
                  <a:cs typeface="Calibri"/>
                </a:rPr>
                <a:t>r</a:t>
              </a:r>
              <a:r>
                <a:rPr sz="1147" b="1" spc="35" dirty="0">
                  <a:solidFill>
                    <a:srgbClr val="7C6E66"/>
                  </a:solidFill>
                  <a:cs typeface="Calibri"/>
                </a:rPr>
                <a:t>e</a:t>
              </a:r>
              <a:r>
                <a:rPr sz="1147" b="1" spc="9" dirty="0">
                  <a:solidFill>
                    <a:srgbClr val="7C6E66"/>
                  </a:solidFill>
                  <a:cs typeface="Calibri"/>
                </a:rPr>
                <a:t>-</a:t>
              </a:r>
              <a:r>
                <a:rPr sz="1147" b="1" spc="31" dirty="0">
                  <a:solidFill>
                    <a:srgbClr val="7C6E66"/>
                  </a:solidFill>
                  <a:cs typeface="Calibri"/>
                </a:rPr>
                <a:t>O</a:t>
              </a:r>
              <a:r>
                <a:rPr sz="1147" b="1" spc="40" dirty="0">
                  <a:solidFill>
                    <a:srgbClr val="7C6E66"/>
                  </a:solidFill>
                  <a:cs typeface="Calibri"/>
                </a:rPr>
                <a:t>nb</a:t>
              </a:r>
              <a:r>
                <a:rPr sz="1147" b="1" spc="22" dirty="0">
                  <a:solidFill>
                    <a:srgbClr val="7C6E66"/>
                  </a:solidFill>
                  <a:cs typeface="Calibri"/>
                </a:rPr>
                <a:t>oa</a:t>
              </a:r>
              <a:r>
                <a:rPr sz="1147" b="1" dirty="0">
                  <a:solidFill>
                    <a:srgbClr val="7C6E66"/>
                  </a:solidFill>
                  <a:cs typeface="Calibri"/>
                </a:rPr>
                <a:t>r</a:t>
              </a:r>
              <a:r>
                <a:rPr sz="1147" b="1" spc="49" dirty="0">
                  <a:solidFill>
                    <a:srgbClr val="7C6E66"/>
                  </a:solidFill>
                  <a:cs typeface="Calibri"/>
                </a:rPr>
                <a:t>ding</a:t>
              </a:r>
              <a:endParaRPr sz="1147" dirty="0">
                <a:solidFill>
                  <a:prstClr val="black"/>
                </a:solidFill>
                <a:cs typeface="Calibri"/>
              </a:endParaRPr>
            </a:p>
          </p:txBody>
        </p:sp>
        <p:sp>
          <p:nvSpPr>
            <p:cNvPr id="7" name="object 7"/>
            <p:cNvSpPr/>
            <p:nvPr/>
          </p:nvSpPr>
          <p:spPr>
            <a:xfrm>
              <a:off x="590550" y="1989663"/>
              <a:ext cx="459441" cy="222996"/>
            </a:xfrm>
            <a:custGeom>
              <a:avLst/>
              <a:gdLst/>
              <a:ahLst/>
              <a:cxnLst/>
              <a:rect l="l" t="t" r="r" b="b"/>
              <a:pathLst>
                <a:path w="520700" h="252730">
                  <a:moveTo>
                    <a:pt x="520192" y="0"/>
                  </a:moveTo>
                  <a:lnTo>
                    <a:pt x="0" y="0"/>
                  </a:lnTo>
                  <a:lnTo>
                    <a:pt x="274955" y="252666"/>
                  </a:lnTo>
                  <a:lnTo>
                    <a:pt x="520192" y="0"/>
                  </a:lnTo>
                  <a:close/>
                </a:path>
              </a:pathLst>
            </a:custGeom>
            <a:solidFill>
              <a:srgbClr val="4479BD"/>
            </a:solidFill>
          </p:spPr>
          <p:txBody>
            <a:bodyPr wrap="square" lIns="0" tIns="0" rIns="0" bIns="0" rtlCol="0"/>
            <a:lstStyle/>
            <a:p>
              <a:endParaRPr sz="1588" dirty="0">
                <a:solidFill>
                  <a:prstClr val="black"/>
                </a:solidFill>
              </a:endParaRPr>
            </a:p>
          </p:txBody>
        </p:sp>
        <p:sp>
          <p:nvSpPr>
            <p:cNvPr id="8" name="object 8"/>
            <p:cNvSpPr txBox="1"/>
            <p:nvPr/>
          </p:nvSpPr>
          <p:spPr>
            <a:xfrm>
              <a:off x="943312" y="4010932"/>
              <a:ext cx="540684" cy="282129"/>
            </a:xfrm>
            <a:prstGeom prst="rect">
              <a:avLst/>
            </a:prstGeom>
          </p:spPr>
          <p:txBody>
            <a:bodyPr vert="horz" wrap="square" lIns="0" tIns="0" rIns="0" bIns="0" rtlCol="0">
              <a:spAutoFit/>
            </a:bodyPr>
            <a:lstStyle/>
            <a:p>
              <a:pPr marL="11206" marR="4483">
                <a:lnSpc>
                  <a:spcPts val="1147"/>
                </a:lnSpc>
              </a:pPr>
              <a:r>
                <a:rPr sz="1147" b="1" spc="-128" dirty="0">
                  <a:solidFill>
                    <a:srgbClr val="4479BD"/>
                  </a:solidFill>
                  <a:cs typeface="Calibri"/>
                </a:rPr>
                <a:t>Module</a:t>
              </a:r>
              <a:r>
                <a:rPr sz="1147" b="1" spc="-79" dirty="0">
                  <a:solidFill>
                    <a:srgbClr val="4479BD"/>
                  </a:solidFill>
                  <a:cs typeface="Calibri"/>
                </a:rPr>
                <a:t> </a:t>
              </a:r>
              <a:r>
                <a:rPr sz="1147" b="1" spc="-97" dirty="0">
                  <a:solidFill>
                    <a:srgbClr val="4479BD"/>
                  </a:solidFill>
                  <a:cs typeface="Calibri"/>
                </a:rPr>
                <a:t>2</a:t>
              </a:r>
              <a:r>
                <a:rPr sz="1147" b="1" spc="-44" dirty="0">
                  <a:solidFill>
                    <a:srgbClr val="4479BD"/>
                  </a:solidFill>
                  <a:cs typeface="Calibri"/>
                </a:rPr>
                <a:t> </a:t>
              </a:r>
              <a:r>
                <a:rPr sz="1147" b="1" spc="-159" dirty="0">
                  <a:solidFill>
                    <a:srgbClr val="7C6E66"/>
                  </a:solidFill>
                  <a:cs typeface="Calibri"/>
                </a:rPr>
                <a:t>NMI</a:t>
              </a:r>
              <a:r>
                <a:rPr lang="en-US" sz="1147" b="1" spc="-159" dirty="0">
                  <a:solidFill>
                    <a:srgbClr val="7C6E66"/>
                  </a:solidFill>
                  <a:cs typeface="Calibri"/>
                </a:rPr>
                <a:t> </a:t>
              </a:r>
              <a:r>
                <a:rPr sz="993" b="1" spc="-86" baseline="33333" dirty="0">
                  <a:solidFill>
                    <a:srgbClr val="7C6E66"/>
                  </a:solidFill>
                  <a:cs typeface="Calibri"/>
                </a:rPr>
                <a:t>1</a:t>
              </a:r>
              <a:r>
                <a:rPr sz="993" b="1" spc="26" baseline="33333" dirty="0">
                  <a:solidFill>
                    <a:srgbClr val="7C6E66"/>
                  </a:solidFill>
                  <a:cs typeface="Calibri"/>
                </a:rPr>
                <a:t> </a:t>
              </a:r>
              <a:r>
                <a:rPr sz="1147" b="1" spc="-176" dirty="0">
                  <a:solidFill>
                    <a:srgbClr val="7C6E66"/>
                  </a:solidFill>
                  <a:cs typeface="Calibri"/>
                </a:rPr>
                <a:t>T</a:t>
              </a:r>
              <a:r>
                <a:rPr sz="1147" b="1" spc="-97" dirty="0">
                  <a:solidFill>
                    <a:srgbClr val="7C6E66"/>
                  </a:solidFill>
                  <a:cs typeface="Calibri"/>
                </a:rPr>
                <a:t>ools</a:t>
              </a:r>
              <a:endParaRPr sz="1147" dirty="0">
                <a:solidFill>
                  <a:prstClr val="black"/>
                </a:solidFill>
                <a:cs typeface="Calibri"/>
              </a:endParaRPr>
            </a:p>
          </p:txBody>
        </p:sp>
        <p:sp>
          <p:nvSpPr>
            <p:cNvPr id="9" name="object 9"/>
            <p:cNvSpPr/>
            <p:nvPr/>
          </p:nvSpPr>
          <p:spPr>
            <a:xfrm>
              <a:off x="865093" y="3639032"/>
              <a:ext cx="0" cy="403971"/>
            </a:xfrm>
            <a:custGeom>
              <a:avLst/>
              <a:gdLst/>
              <a:ahLst/>
              <a:cxnLst/>
              <a:rect l="l" t="t" r="r" b="b"/>
              <a:pathLst>
                <a:path h="457835">
                  <a:moveTo>
                    <a:pt x="0" y="457415"/>
                  </a:moveTo>
                  <a:lnTo>
                    <a:pt x="0" y="0"/>
                  </a:lnTo>
                </a:path>
              </a:pathLst>
            </a:custGeom>
            <a:ln w="25400">
              <a:solidFill>
                <a:srgbClr val="4479BD"/>
              </a:solidFill>
            </a:ln>
          </p:spPr>
          <p:txBody>
            <a:bodyPr wrap="square" lIns="0" tIns="0" rIns="0" bIns="0" rtlCol="0"/>
            <a:lstStyle/>
            <a:p>
              <a:endParaRPr sz="1588" dirty="0">
                <a:solidFill>
                  <a:prstClr val="black"/>
                </a:solidFill>
              </a:endParaRPr>
            </a:p>
          </p:txBody>
        </p:sp>
        <p:sp>
          <p:nvSpPr>
            <p:cNvPr id="10" name="object 10"/>
            <p:cNvSpPr/>
            <p:nvPr/>
          </p:nvSpPr>
          <p:spPr>
            <a:xfrm>
              <a:off x="821519" y="4042734"/>
              <a:ext cx="87966" cy="89647"/>
            </a:xfrm>
            <a:custGeom>
              <a:avLst/>
              <a:gdLst/>
              <a:ahLst/>
              <a:cxnLst/>
              <a:rect l="l" t="t" r="r" b="b"/>
              <a:pathLst>
                <a:path w="99694"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4479BD"/>
              </a:solidFill>
            </a:ln>
          </p:spPr>
          <p:txBody>
            <a:bodyPr wrap="square" lIns="0" tIns="0" rIns="0" bIns="0" rtlCol="0"/>
            <a:lstStyle/>
            <a:p>
              <a:endParaRPr sz="1588" dirty="0">
                <a:solidFill>
                  <a:prstClr val="black"/>
                </a:solidFill>
              </a:endParaRPr>
            </a:p>
          </p:txBody>
        </p:sp>
        <p:sp>
          <p:nvSpPr>
            <p:cNvPr id="11" name="object 11"/>
            <p:cNvSpPr txBox="1"/>
            <p:nvPr/>
          </p:nvSpPr>
          <p:spPr>
            <a:xfrm>
              <a:off x="2224905" y="2391593"/>
              <a:ext cx="1245761" cy="474489"/>
            </a:xfrm>
            <a:prstGeom prst="rect">
              <a:avLst/>
            </a:prstGeom>
          </p:spPr>
          <p:txBody>
            <a:bodyPr vert="horz" wrap="square" lIns="0" tIns="0" rIns="0" bIns="0" rtlCol="0">
              <a:spAutoFit/>
            </a:bodyPr>
            <a:lstStyle/>
            <a:p>
              <a:pPr marL="11206">
                <a:lnSpc>
                  <a:spcPts val="1262"/>
                </a:lnSpc>
              </a:pPr>
              <a:r>
                <a:rPr sz="1147" b="1" spc="-128" dirty="0">
                  <a:solidFill>
                    <a:srgbClr val="4479BD"/>
                  </a:solidFill>
                  <a:cs typeface="Calibri"/>
                </a:rPr>
                <a:t>Module</a:t>
              </a:r>
              <a:r>
                <a:rPr sz="1147" b="1" spc="-79" dirty="0">
                  <a:solidFill>
                    <a:srgbClr val="4479BD"/>
                  </a:solidFill>
                  <a:cs typeface="Calibri"/>
                </a:rPr>
                <a:t> </a:t>
              </a:r>
              <a:r>
                <a:rPr sz="1147" b="1" spc="-97" dirty="0">
                  <a:solidFill>
                    <a:srgbClr val="4479BD"/>
                  </a:solidFill>
                  <a:cs typeface="Calibri"/>
                </a:rPr>
                <a:t>3</a:t>
              </a:r>
              <a:endParaRPr sz="1147" dirty="0">
                <a:solidFill>
                  <a:prstClr val="black"/>
                </a:solidFill>
                <a:cs typeface="Calibri"/>
              </a:endParaRPr>
            </a:p>
            <a:p>
              <a:pPr marL="11206">
                <a:lnSpc>
                  <a:spcPts val="1147"/>
                </a:lnSpc>
              </a:pPr>
              <a:r>
                <a:rPr sz="1147" b="1" spc="-163" dirty="0">
                  <a:solidFill>
                    <a:srgbClr val="7C6E66"/>
                  </a:solidFill>
                  <a:cs typeface="Calibri"/>
                </a:rPr>
                <a:t>SAMS</a:t>
              </a:r>
              <a:r>
                <a:rPr lang="en-US" sz="1147" b="1" spc="-163" dirty="0">
                  <a:solidFill>
                    <a:srgbClr val="7C6E66"/>
                  </a:solidFill>
                  <a:cs typeface="Calibri"/>
                </a:rPr>
                <a:t>  </a:t>
              </a:r>
              <a:r>
                <a:rPr sz="993" b="1" spc="-86" baseline="33333" dirty="0">
                  <a:solidFill>
                    <a:srgbClr val="7C6E66"/>
                  </a:solidFill>
                  <a:cs typeface="Calibri"/>
                </a:rPr>
                <a:t>2</a:t>
              </a:r>
              <a:r>
                <a:rPr sz="1147" b="1" spc="-31" dirty="0">
                  <a:solidFill>
                    <a:srgbClr val="7C6E66"/>
                  </a:solidFill>
                  <a:cs typeface="Calibri"/>
                </a:rPr>
                <a:t>,</a:t>
              </a:r>
              <a:r>
                <a:rPr sz="1147" b="1" spc="-79" dirty="0">
                  <a:solidFill>
                    <a:srgbClr val="7C6E66"/>
                  </a:solidFill>
                  <a:cs typeface="Calibri"/>
                </a:rPr>
                <a:t> </a:t>
              </a:r>
              <a:r>
                <a:rPr sz="1147" b="1" spc="-159" dirty="0">
                  <a:solidFill>
                    <a:srgbClr val="7C6E66"/>
                  </a:solidFill>
                  <a:cs typeface="Calibri"/>
                </a:rPr>
                <a:t>MVPS</a:t>
              </a:r>
              <a:r>
                <a:rPr lang="en-US" sz="1147" b="1" spc="-159" dirty="0">
                  <a:solidFill>
                    <a:srgbClr val="7C6E66"/>
                  </a:solidFill>
                  <a:cs typeface="Calibri"/>
                </a:rPr>
                <a:t>  </a:t>
              </a:r>
              <a:r>
                <a:rPr sz="993" b="1" spc="-86" baseline="33333" dirty="0">
                  <a:solidFill>
                    <a:srgbClr val="7C6E66"/>
                  </a:solidFill>
                  <a:cs typeface="Calibri"/>
                </a:rPr>
                <a:t>3</a:t>
              </a:r>
              <a:r>
                <a:rPr sz="1147" b="1" spc="-31" dirty="0">
                  <a:solidFill>
                    <a:srgbClr val="7C6E66"/>
                  </a:solidFill>
                  <a:cs typeface="Calibri"/>
                </a:rPr>
                <a:t>,</a:t>
              </a:r>
              <a:r>
                <a:rPr sz="1147" b="1" spc="-79" dirty="0">
                  <a:solidFill>
                    <a:srgbClr val="7C6E66"/>
                  </a:solidFill>
                  <a:cs typeface="Calibri"/>
                </a:rPr>
                <a:t> </a:t>
              </a:r>
              <a:r>
                <a:rPr sz="1147" b="1" spc="-202" dirty="0">
                  <a:solidFill>
                    <a:srgbClr val="7C6E66"/>
                  </a:solidFill>
                  <a:cs typeface="Calibri"/>
                </a:rPr>
                <a:t>&amp;</a:t>
              </a:r>
              <a:r>
                <a:rPr sz="1147" b="1" spc="-79" dirty="0">
                  <a:solidFill>
                    <a:srgbClr val="7C6E66"/>
                  </a:solidFill>
                  <a:cs typeface="Calibri"/>
                </a:rPr>
                <a:t> </a:t>
              </a:r>
              <a:r>
                <a:rPr sz="1147" b="1" spc="-190" dirty="0">
                  <a:solidFill>
                    <a:srgbClr val="7C6E66"/>
                  </a:solidFill>
                  <a:cs typeface="Calibri"/>
                </a:rPr>
                <a:t>ME</a:t>
              </a:r>
              <a:r>
                <a:rPr sz="1147" b="1" spc="-146" dirty="0">
                  <a:solidFill>
                    <a:srgbClr val="7C6E66"/>
                  </a:solidFill>
                  <a:cs typeface="Calibri"/>
                </a:rPr>
                <a:t>T</a:t>
              </a:r>
              <a:r>
                <a:rPr sz="1147" b="1" spc="-93" dirty="0">
                  <a:solidFill>
                    <a:srgbClr val="7C6E66"/>
                  </a:solidFill>
                  <a:cs typeface="Calibri"/>
                </a:rPr>
                <a:t>S</a:t>
              </a:r>
              <a:r>
                <a:rPr lang="en-US" sz="1147" b="1" spc="-93" dirty="0">
                  <a:solidFill>
                    <a:srgbClr val="7C6E66"/>
                  </a:solidFill>
                  <a:cs typeface="Calibri"/>
                </a:rPr>
                <a:t> </a:t>
              </a:r>
              <a:r>
                <a:rPr sz="993" b="1" spc="-86" baseline="33333" dirty="0">
                  <a:solidFill>
                    <a:srgbClr val="7C6E66"/>
                  </a:solidFill>
                  <a:cs typeface="Calibri"/>
                </a:rPr>
                <a:t>4</a:t>
              </a:r>
              <a:endParaRPr sz="993" baseline="33333" dirty="0">
                <a:solidFill>
                  <a:prstClr val="black"/>
                </a:solidFill>
                <a:cs typeface="Calibri"/>
              </a:endParaRPr>
            </a:p>
            <a:p>
              <a:pPr marL="11206">
                <a:lnSpc>
                  <a:spcPts val="1262"/>
                </a:lnSpc>
              </a:pPr>
              <a:r>
                <a:rPr sz="1147" b="1" spc="-176" dirty="0">
                  <a:solidFill>
                    <a:srgbClr val="7C6E66"/>
                  </a:solidFill>
                  <a:cs typeface="Calibri"/>
                </a:rPr>
                <a:t>T</a:t>
              </a:r>
              <a:r>
                <a:rPr sz="1147" b="1" spc="-93" dirty="0">
                  <a:solidFill>
                    <a:srgbClr val="7C6E66"/>
                  </a:solidFill>
                  <a:cs typeface="Calibri"/>
                </a:rPr>
                <a:t>ool </a:t>
              </a:r>
              <a:r>
                <a:rPr sz="1147" b="1" spc="-159" dirty="0">
                  <a:solidFill>
                    <a:srgbClr val="7C6E66"/>
                  </a:solidFill>
                  <a:cs typeface="Calibri"/>
                </a:rPr>
                <a:t>T</a:t>
              </a:r>
              <a:r>
                <a:rPr sz="1147" b="1" spc="-62" dirty="0">
                  <a:solidFill>
                    <a:srgbClr val="7C6E66"/>
                  </a:solidFill>
                  <a:cs typeface="Calibri"/>
                </a:rPr>
                <a:t>raining</a:t>
              </a:r>
              <a:endParaRPr sz="1147" dirty="0">
                <a:solidFill>
                  <a:prstClr val="black"/>
                </a:solidFill>
                <a:cs typeface="Calibri"/>
              </a:endParaRPr>
            </a:p>
          </p:txBody>
        </p:sp>
        <p:sp>
          <p:nvSpPr>
            <p:cNvPr id="12" name="object 12"/>
            <p:cNvSpPr/>
            <p:nvPr/>
          </p:nvSpPr>
          <p:spPr>
            <a:xfrm>
              <a:off x="2141763" y="2509923"/>
              <a:ext cx="0" cy="431986"/>
            </a:xfrm>
            <a:custGeom>
              <a:avLst/>
              <a:gdLst/>
              <a:ahLst/>
              <a:cxnLst/>
              <a:rect l="l" t="t" r="r" b="b"/>
              <a:pathLst>
                <a:path h="489585">
                  <a:moveTo>
                    <a:pt x="0" y="489203"/>
                  </a:moveTo>
                  <a:lnTo>
                    <a:pt x="0" y="0"/>
                  </a:lnTo>
                </a:path>
              </a:pathLst>
            </a:custGeom>
            <a:ln w="25400">
              <a:solidFill>
                <a:srgbClr val="4479BD"/>
              </a:solidFill>
            </a:ln>
          </p:spPr>
          <p:txBody>
            <a:bodyPr wrap="square" lIns="0" tIns="0" rIns="0" bIns="0" rtlCol="0"/>
            <a:lstStyle/>
            <a:p>
              <a:endParaRPr sz="1588" dirty="0">
                <a:solidFill>
                  <a:prstClr val="black"/>
                </a:solidFill>
              </a:endParaRPr>
            </a:p>
          </p:txBody>
        </p:sp>
        <p:sp>
          <p:nvSpPr>
            <p:cNvPr id="13" name="object 13"/>
            <p:cNvSpPr/>
            <p:nvPr/>
          </p:nvSpPr>
          <p:spPr>
            <a:xfrm>
              <a:off x="2098188" y="2420375"/>
              <a:ext cx="87966" cy="89647"/>
            </a:xfrm>
            <a:custGeom>
              <a:avLst/>
              <a:gdLst/>
              <a:ahLst/>
              <a:cxnLst/>
              <a:rect l="l" t="t" r="r" b="b"/>
              <a:pathLst>
                <a:path w="99694"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4479BD"/>
              </a:solidFill>
            </a:ln>
          </p:spPr>
          <p:txBody>
            <a:bodyPr wrap="square" lIns="0" tIns="0" rIns="0" bIns="0" rtlCol="0"/>
            <a:lstStyle/>
            <a:p>
              <a:endParaRPr sz="1588" dirty="0">
                <a:solidFill>
                  <a:prstClr val="black"/>
                </a:solidFill>
              </a:endParaRPr>
            </a:p>
          </p:txBody>
        </p:sp>
        <p:sp>
          <p:nvSpPr>
            <p:cNvPr id="14" name="object 14"/>
            <p:cNvSpPr txBox="1"/>
            <p:nvPr/>
          </p:nvSpPr>
          <p:spPr>
            <a:xfrm>
              <a:off x="2219982" y="4010932"/>
              <a:ext cx="1265144" cy="333425"/>
            </a:xfrm>
            <a:prstGeom prst="rect">
              <a:avLst/>
            </a:prstGeom>
          </p:spPr>
          <p:txBody>
            <a:bodyPr vert="horz" wrap="square" lIns="0" tIns="0" rIns="0" bIns="0" rtlCol="0">
              <a:spAutoFit/>
            </a:bodyPr>
            <a:lstStyle/>
            <a:p>
              <a:pPr marL="11206">
                <a:lnSpc>
                  <a:spcPts val="1262"/>
                </a:lnSpc>
              </a:pPr>
              <a:r>
                <a:rPr sz="1147" b="1" spc="-141" dirty="0">
                  <a:solidFill>
                    <a:srgbClr val="4479BD"/>
                  </a:solidFill>
                  <a:cs typeface="Calibri"/>
                </a:rPr>
                <a:t>Modul</a:t>
              </a:r>
              <a:r>
                <a:rPr sz="1147" b="1" spc="-119" dirty="0">
                  <a:solidFill>
                    <a:srgbClr val="4479BD"/>
                  </a:solidFill>
                  <a:cs typeface="Calibri"/>
                </a:rPr>
                <a:t>e</a:t>
              </a:r>
              <a:r>
                <a:rPr sz="1147" b="1" spc="-101" dirty="0">
                  <a:solidFill>
                    <a:srgbClr val="4479BD"/>
                  </a:solidFill>
                  <a:cs typeface="Calibri"/>
                </a:rPr>
                <a:t> </a:t>
              </a:r>
              <a:r>
                <a:rPr sz="1147" b="1" spc="-97" dirty="0">
                  <a:solidFill>
                    <a:srgbClr val="4479BD"/>
                  </a:solidFill>
                  <a:cs typeface="Calibri"/>
                </a:rPr>
                <a:t>4</a:t>
              </a:r>
              <a:endParaRPr sz="1147" dirty="0">
                <a:solidFill>
                  <a:prstClr val="black"/>
                </a:solidFill>
                <a:cs typeface="Calibri"/>
              </a:endParaRPr>
            </a:p>
            <a:p>
              <a:pPr marL="11206">
                <a:lnSpc>
                  <a:spcPts val="1262"/>
                </a:lnSpc>
              </a:pPr>
              <a:r>
                <a:rPr sz="1147" b="1" spc="-229" dirty="0">
                  <a:solidFill>
                    <a:srgbClr val="7C6E66"/>
                  </a:solidFill>
                  <a:cs typeface="Calibri"/>
                </a:rPr>
                <a:t>O</a:t>
              </a:r>
              <a:r>
                <a:rPr sz="1147" b="1" spc="-119" dirty="0">
                  <a:solidFill>
                    <a:srgbClr val="7C6E66"/>
                  </a:solidFill>
                  <a:cs typeface="Calibri"/>
                </a:rPr>
                <a:t>nboa</a:t>
              </a:r>
              <a:r>
                <a:rPr sz="1147" b="1" spc="-88" dirty="0">
                  <a:solidFill>
                    <a:srgbClr val="7C6E66"/>
                  </a:solidFill>
                  <a:cs typeface="Calibri"/>
                </a:rPr>
                <a:t>r</a:t>
              </a:r>
              <a:r>
                <a:rPr sz="1147" b="1" spc="-79" dirty="0">
                  <a:solidFill>
                    <a:srgbClr val="7C6E66"/>
                  </a:solidFill>
                  <a:cs typeface="Calibri"/>
                </a:rPr>
                <a:t>din</a:t>
              </a:r>
              <a:r>
                <a:rPr sz="1147" b="1" spc="-75" dirty="0">
                  <a:solidFill>
                    <a:srgbClr val="7C6E66"/>
                  </a:solidFill>
                  <a:cs typeface="Calibri"/>
                </a:rPr>
                <a:t>g</a:t>
              </a:r>
              <a:r>
                <a:rPr sz="1147" b="1" spc="-101" dirty="0">
                  <a:solidFill>
                    <a:srgbClr val="7C6E66"/>
                  </a:solidFill>
                  <a:cs typeface="Calibri"/>
                </a:rPr>
                <a:t> </a:t>
              </a:r>
              <a:r>
                <a:rPr sz="1147" b="1" spc="-115" dirty="0">
                  <a:solidFill>
                    <a:srgbClr val="7C6E66"/>
                  </a:solidFill>
                  <a:cs typeface="Calibri"/>
                </a:rPr>
                <a:t>P</a:t>
              </a:r>
              <a:r>
                <a:rPr sz="1147" b="1" spc="-84" dirty="0">
                  <a:solidFill>
                    <a:srgbClr val="7C6E66"/>
                  </a:solidFill>
                  <a:cs typeface="Calibri"/>
                </a:rPr>
                <a:t>r</a:t>
              </a:r>
              <a:r>
                <a:rPr sz="1147" b="1" spc="-101" dirty="0">
                  <a:solidFill>
                    <a:srgbClr val="7C6E66"/>
                  </a:solidFill>
                  <a:cs typeface="Calibri"/>
                </a:rPr>
                <a:t>epar</a:t>
              </a:r>
              <a:r>
                <a:rPr sz="1147" b="1" spc="-119" dirty="0">
                  <a:solidFill>
                    <a:srgbClr val="7C6E66"/>
                  </a:solidFill>
                  <a:cs typeface="Calibri"/>
                </a:rPr>
                <a:t>a</a:t>
              </a:r>
              <a:r>
                <a:rPr sz="1147" b="1" spc="-93" dirty="0">
                  <a:solidFill>
                    <a:srgbClr val="7C6E66"/>
                  </a:solidFill>
                  <a:cs typeface="Calibri"/>
                </a:rPr>
                <a:t>tions</a:t>
              </a:r>
              <a:endParaRPr sz="1147" dirty="0">
                <a:solidFill>
                  <a:prstClr val="black"/>
                </a:solidFill>
                <a:cs typeface="Calibri"/>
              </a:endParaRPr>
            </a:p>
          </p:txBody>
        </p:sp>
        <p:sp>
          <p:nvSpPr>
            <p:cNvPr id="15" name="object 15"/>
            <p:cNvSpPr/>
            <p:nvPr/>
          </p:nvSpPr>
          <p:spPr>
            <a:xfrm>
              <a:off x="2130557" y="3639032"/>
              <a:ext cx="0" cy="403971"/>
            </a:xfrm>
            <a:custGeom>
              <a:avLst/>
              <a:gdLst/>
              <a:ahLst/>
              <a:cxnLst/>
              <a:rect l="l" t="t" r="r" b="b"/>
              <a:pathLst>
                <a:path h="457835">
                  <a:moveTo>
                    <a:pt x="0" y="457415"/>
                  </a:moveTo>
                  <a:lnTo>
                    <a:pt x="0" y="0"/>
                  </a:lnTo>
                </a:path>
              </a:pathLst>
            </a:custGeom>
            <a:ln w="25400">
              <a:solidFill>
                <a:srgbClr val="4479BD"/>
              </a:solidFill>
            </a:ln>
          </p:spPr>
          <p:txBody>
            <a:bodyPr wrap="square" lIns="0" tIns="0" rIns="0" bIns="0" rtlCol="0"/>
            <a:lstStyle/>
            <a:p>
              <a:endParaRPr sz="1588" dirty="0">
                <a:solidFill>
                  <a:prstClr val="black"/>
                </a:solidFill>
              </a:endParaRPr>
            </a:p>
          </p:txBody>
        </p:sp>
        <p:sp>
          <p:nvSpPr>
            <p:cNvPr id="16" name="object 16"/>
            <p:cNvSpPr/>
            <p:nvPr/>
          </p:nvSpPr>
          <p:spPr>
            <a:xfrm>
              <a:off x="2086982" y="4042734"/>
              <a:ext cx="87966" cy="89647"/>
            </a:xfrm>
            <a:custGeom>
              <a:avLst/>
              <a:gdLst/>
              <a:ahLst/>
              <a:cxnLst/>
              <a:rect l="l" t="t" r="r" b="b"/>
              <a:pathLst>
                <a:path w="99694"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4479BD"/>
              </a:solidFill>
            </a:ln>
          </p:spPr>
          <p:txBody>
            <a:bodyPr wrap="square" lIns="0" tIns="0" rIns="0" bIns="0" rtlCol="0"/>
            <a:lstStyle/>
            <a:p>
              <a:endParaRPr sz="1588" dirty="0">
                <a:solidFill>
                  <a:prstClr val="black"/>
                </a:solidFill>
              </a:endParaRPr>
            </a:p>
          </p:txBody>
        </p:sp>
        <p:sp>
          <p:nvSpPr>
            <p:cNvPr id="17" name="object 17"/>
            <p:cNvSpPr txBox="1"/>
            <p:nvPr/>
          </p:nvSpPr>
          <p:spPr>
            <a:xfrm>
              <a:off x="3844961" y="2391594"/>
              <a:ext cx="990600" cy="282129"/>
            </a:xfrm>
            <a:prstGeom prst="rect">
              <a:avLst/>
            </a:prstGeom>
          </p:spPr>
          <p:txBody>
            <a:bodyPr vert="horz" wrap="square" lIns="0" tIns="0" rIns="0" bIns="0" rtlCol="0">
              <a:spAutoFit/>
            </a:bodyPr>
            <a:lstStyle/>
            <a:p>
              <a:pPr marL="11206" marR="4483">
                <a:lnSpc>
                  <a:spcPts val="1147"/>
                </a:lnSpc>
              </a:pPr>
              <a:r>
                <a:rPr sz="1147" b="1" spc="-128" dirty="0">
                  <a:solidFill>
                    <a:srgbClr val="C15027"/>
                  </a:solidFill>
                  <a:cs typeface="Calibri"/>
                </a:rPr>
                <a:t>Module</a:t>
              </a:r>
              <a:r>
                <a:rPr sz="1147" b="1" spc="-79" dirty="0">
                  <a:solidFill>
                    <a:srgbClr val="C15027"/>
                  </a:solidFill>
                  <a:cs typeface="Calibri"/>
                </a:rPr>
                <a:t> </a:t>
              </a:r>
              <a:r>
                <a:rPr sz="1147" b="1" spc="-97" dirty="0">
                  <a:solidFill>
                    <a:srgbClr val="C15027"/>
                  </a:solidFill>
                  <a:cs typeface="Calibri"/>
                </a:rPr>
                <a:t>5</a:t>
              </a:r>
              <a:r>
                <a:rPr sz="1147" b="1" spc="-44" dirty="0">
                  <a:solidFill>
                    <a:srgbClr val="C15027"/>
                  </a:solidFill>
                  <a:cs typeface="Calibri"/>
                </a:rPr>
                <a:t> </a:t>
              </a:r>
              <a:r>
                <a:rPr sz="1147" b="1" spc="-221" dirty="0">
                  <a:solidFill>
                    <a:srgbClr val="7C6E66"/>
                  </a:solidFill>
                  <a:cs typeface="Calibri"/>
                </a:rPr>
                <a:t>O</a:t>
              </a:r>
              <a:r>
                <a:rPr sz="1147" b="1" spc="-106" dirty="0">
                  <a:solidFill>
                    <a:srgbClr val="7C6E66"/>
                  </a:solidFill>
                  <a:cs typeface="Calibri"/>
                </a:rPr>
                <a:t>nboa</a:t>
              </a:r>
              <a:r>
                <a:rPr sz="1147" b="1" spc="-79" dirty="0">
                  <a:solidFill>
                    <a:srgbClr val="7C6E66"/>
                  </a:solidFill>
                  <a:cs typeface="Calibri"/>
                </a:rPr>
                <a:t>r</a:t>
              </a:r>
              <a:r>
                <a:rPr sz="1147" b="1" spc="-71" dirty="0">
                  <a:solidFill>
                    <a:srgbClr val="7C6E66"/>
                  </a:solidFill>
                  <a:cs typeface="Calibri"/>
                </a:rPr>
                <a:t>ding</a:t>
              </a:r>
              <a:r>
                <a:rPr sz="1147" b="1" spc="-79" dirty="0">
                  <a:solidFill>
                    <a:srgbClr val="7C6E66"/>
                  </a:solidFill>
                  <a:cs typeface="Calibri"/>
                </a:rPr>
                <a:t> </a:t>
              </a:r>
              <a:r>
                <a:rPr sz="1147" b="1" spc="-106" dirty="0">
                  <a:solidFill>
                    <a:srgbClr val="7C6E66"/>
                  </a:solidFill>
                  <a:cs typeface="Calibri"/>
                </a:rPr>
                <a:t>K</a:t>
              </a:r>
              <a:r>
                <a:rPr sz="1147" b="1" spc="-66" dirty="0">
                  <a:solidFill>
                    <a:srgbClr val="7C6E66"/>
                  </a:solidFill>
                  <a:cs typeface="Calibri"/>
                </a:rPr>
                <a:t>ic</a:t>
              </a:r>
              <a:r>
                <a:rPr sz="1147" b="1" spc="-110" dirty="0">
                  <a:solidFill>
                    <a:srgbClr val="7C6E66"/>
                  </a:solidFill>
                  <a:cs typeface="Calibri"/>
                </a:rPr>
                <a:t>k</a:t>
              </a:r>
              <a:r>
                <a:rPr sz="1147" b="1" spc="-84" dirty="0">
                  <a:solidFill>
                    <a:srgbClr val="7C6E66"/>
                  </a:solidFill>
                  <a:cs typeface="Calibri"/>
                </a:rPr>
                <a:t>off</a:t>
              </a:r>
              <a:endParaRPr sz="1147" dirty="0">
                <a:solidFill>
                  <a:prstClr val="black"/>
                </a:solidFill>
                <a:cs typeface="Calibri"/>
              </a:endParaRPr>
            </a:p>
          </p:txBody>
        </p:sp>
        <p:sp>
          <p:nvSpPr>
            <p:cNvPr id="18" name="object 18"/>
            <p:cNvSpPr/>
            <p:nvPr/>
          </p:nvSpPr>
          <p:spPr>
            <a:xfrm>
              <a:off x="3761815" y="2509923"/>
              <a:ext cx="0" cy="431986"/>
            </a:xfrm>
            <a:custGeom>
              <a:avLst/>
              <a:gdLst/>
              <a:ahLst/>
              <a:cxnLst/>
              <a:rect l="l" t="t" r="r" b="b"/>
              <a:pathLst>
                <a:path h="489585">
                  <a:moveTo>
                    <a:pt x="0" y="489203"/>
                  </a:moveTo>
                  <a:lnTo>
                    <a:pt x="0" y="0"/>
                  </a:lnTo>
                </a:path>
              </a:pathLst>
            </a:custGeom>
            <a:ln w="25400">
              <a:solidFill>
                <a:srgbClr val="C15027"/>
              </a:solidFill>
            </a:ln>
          </p:spPr>
          <p:txBody>
            <a:bodyPr wrap="square" lIns="0" tIns="0" rIns="0" bIns="0" rtlCol="0"/>
            <a:lstStyle/>
            <a:p>
              <a:endParaRPr sz="1588" dirty="0">
                <a:solidFill>
                  <a:prstClr val="black"/>
                </a:solidFill>
              </a:endParaRPr>
            </a:p>
          </p:txBody>
        </p:sp>
        <p:sp>
          <p:nvSpPr>
            <p:cNvPr id="19" name="object 19"/>
            <p:cNvSpPr/>
            <p:nvPr/>
          </p:nvSpPr>
          <p:spPr>
            <a:xfrm>
              <a:off x="3718239" y="2420375"/>
              <a:ext cx="87966" cy="89647"/>
            </a:xfrm>
            <a:custGeom>
              <a:avLst/>
              <a:gdLst/>
              <a:ahLst/>
              <a:cxnLst/>
              <a:rect l="l" t="t" r="r" b="b"/>
              <a:pathLst>
                <a:path w="99695"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C15027"/>
              </a:solidFill>
            </a:ln>
          </p:spPr>
          <p:txBody>
            <a:bodyPr wrap="square" lIns="0" tIns="0" rIns="0" bIns="0" rtlCol="0"/>
            <a:lstStyle/>
            <a:p>
              <a:endParaRPr sz="1588" dirty="0">
                <a:solidFill>
                  <a:prstClr val="black"/>
                </a:solidFill>
              </a:endParaRPr>
            </a:p>
          </p:txBody>
        </p:sp>
        <p:sp>
          <p:nvSpPr>
            <p:cNvPr id="20" name="object 20"/>
            <p:cNvSpPr txBox="1"/>
            <p:nvPr/>
          </p:nvSpPr>
          <p:spPr>
            <a:xfrm>
              <a:off x="3847651" y="4010931"/>
              <a:ext cx="1106581" cy="333425"/>
            </a:xfrm>
            <a:prstGeom prst="rect">
              <a:avLst/>
            </a:prstGeom>
          </p:spPr>
          <p:txBody>
            <a:bodyPr vert="horz" wrap="square" lIns="0" tIns="0" rIns="0" bIns="0" rtlCol="0">
              <a:spAutoFit/>
            </a:bodyPr>
            <a:lstStyle/>
            <a:p>
              <a:pPr marL="11206">
                <a:lnSpc>
                  <a:spcPts val="1262"/>
                </a:lnSpc>
              </a:pPr>
              <a:r>
                <a:rPr sz="1147" b="1" spc="-106" dirty="0">
                  <a:solidFill>
                    <a:srgbClr val="C15027"/>
                  </a:solidFill>
                  <a:cs typeface="Calibri"/>
                </a:rPr>
                <a:t>Modul</a:t>
              </a:r>
              <a:r>
                <a:rPr sz="1147" b="1" spc="-119" dirty="0">
                  <a:solidFill>
                    <a:srgbClr val="C15027"/>
                  </a:solidFill>
                  <a:cs typeface="Calibri"/>
                </a:rPr>
                <a:t>e</a:t>
              </a:r>
              <a:r>
                <a:rPr sz="1147" b="1" spc="-31" dirty="0">
                  <a:solidFill>
                    <a:srgbClr val="C15027"/>
                  </a:solidFill>
                  <a:cs typeface="Calibri"/>
                </a:rPr>
                <a:t> </a:t>
              </a:r>
              <a:r>
                <a:rPr sz="1147" b="1" spc="-97" dirty="0">
                  <a:solidFill>
                    <a:srgbClr val="C15027"/>
                  </a:solidFill>
                  <a:cs typeface="Calibri"/>
                </a:rPr>
                <a:t>6</a:t>
              </a:r>
              <a:endParaRPr sz="1147" dirty="0">
                <a:solidFill>
                  <a:prstClr val="black"/>
                </a:solidFill>
                <a:cs typeface="Calibri"/>
              </a:endParaRPr>
            </a:p>
            <a:p>
              <a:pPr marL="11206">
                <a:lnSpc>
                  <a:spcPts val="1262"/>
                </a:lnSpc>
              </a:pPr>
              <a:r>
                <a:rPr sz="1147" b="1" spc="-101" dirty="0">
                  <a:solidFill>
                    <a:srgbClr val="7C6E66"/>
                  </a:solidFill>
                  <a:cs typeface="Calibri"/>
                </a:rPr>
                <a:t>Messag</a:t>
              </a:r>
              <a:r>
                <a:rPr sz="1147" b="1" spc="-106" dirty="0">
                  <a:solidFill>
                    <a:srgbClr val="7C6E66"/>
                  </a:solidFill>
                  <a:cs typeface="Calibri"/>
                </a:rPr>
                <a:t>e</a:t>
              </a:r>
              <a:r>
                <a:rPr sz="1147" b="1" spc="-57" dirty="0">
                  <a:solidFill>
                    <a:srgbClr val="7C6E66"/>
                  </a:solidFill>
                  <a:cs typeface="Calibri"/>
                </a:rPr>
                <a:t> </a:t>
              </a:r>
              <a:r>
                <a:rPr sz="1147" b="1" spc="-207" dirty="0">
                  <a:solidFill>
                    <a:srgbClr val="7C6E66"/>
                  </a:solidFill>
                  <a:cs typeface="Calibri"/>
                </a:rPr>
                <a:t>O</a:t>
              </a:r>
              <a:r>
                <a:rPr sz="1147" b="1" spc="-97" dirty="0">
                  <a:solidFill>
                    <a:srgbClr val="7C6E66"/>
                  </a:solidFill>
                  <a:cs typeface="Calibri"/>
                </a:rPr>
                <a:t>nboa</a:t>
              </a:r>
              <a:r>
                <a:rPr sz="1147" b="1" spc="-66" dirty="0">
                  <a:solidFill>
                    <a:srgbClr val="7C6E66"/>
                  </a:solidFill>
                  <a:cs typeface="Calibri"/>
                </a:rPr>
                <a:t>r</a:t>
              </a:r>
              <a:r>
                <a:rPr sz="1147" b="1" spc="-62" dirty="0">
                  <a:solidFill>
                    <a:srgbClr val="7C6E66"/>
                  </a:solidFill>
                  <a:cs typeface="Calibri"/>
                </a:rPr>
                <a:t>ding</a:t>
              </a:r>
              <a:endParaRPr sz="1147" dirty="0">
                <a:solidFill>
                  <a:prstClr val="black"/>
                </a:solidFill>
                <a:cs typeface="Calibri"/>
              </a:endParaRPr>
            </a:p>
          </p:txBody>
        </p:sp>
        <p:sp>
          <p:nvSpPr>
            <p:cNvPr id="21" name="object 21"/>
            <p:cNvSpPr/>
            <p:nvPr/>
          </p:nvSpPr>
          <p:spPr>
            <a:xfrm>
              <a:off x="3758229" y="3627821"/>
              <a:ext cx="0" cy="431986"/>
            </a:xfrm>
            <a:custGeom>
              <a:avLst/>
              <a:gdLst/>
              <a:ahLst/>
              <a:cxnLst/>
              <a:rect l="l" t="t" r="r" b="b"/>
              <a:pathLst>
                <a:path h="489585">
                  <a:moveTo>
                    <a:pt x="0" y="489204"/>
                  </a:moveTo>
                  <a:lnTo>
                    <a:pt x="0" y="0"/>
                  </a:lnTo>
                </a:path>
              </a:pathLst>
            </a:custGeom>
            <a:ln w="25400">
              <a:solidFill>
                <a:srgbClr val="C15027"/>
              </a:solidFill>
            </a:ln>
          </p:spPr>
          <p:txBody>
            <a:bodyPr wrap="square" lIns="0" tIns="0" rIns="0" bIns="0" rtlCol="0"/>
            <a:lstStyle/>
            <a:p>
              <a:endParaRPr sz="1588" dirty="0">
                <a:solidFill>
                  <a:prstClr val="black"/>
                </a:solidFill>
              </a:endParaRPr>
            </a:p>
          </p:txBody>
        </p:sp>
        <p:sp>
          <p:nvSpPr>
            <p:cNvPr id="22" name="object 22"/>
            <p:cNvSpPr/>
            <p:nvPr/>
          </p:nvSpPr>
          <p:spPr>
            <a:xfrm>
              <a:off x="3714653" y="4059572"/>
              <a:ext cx="87966" cy="89647"/>
            </a:xfrm>
            <a:custGeom>
              <a:avLst/>
              <a:gdLst/>
              <a:ahLst/>
              <a:cxnLst/>
              <a:rect l="l" t="t" r="r" b="b"/>
              <a:pathLst>
                <a:path w="99695"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C15027"/>
              </a:solidFill>
            </a:ln>
          </p:spPr>
          <p:txBody>
            <a:bodyPr wrap="square" lIns="0" tIns="0" rIns="0" bIns="0" rtlCol="0"/>
            <a:lstStyle/>
            <a:p>
              <a:endParaRPr sz="1588" dirty="0">
                <a:solidFill>
                  <a:prstClr val="black"/>
                </a:solidFill>
              </a:endParaRPr>
            </a:p>
          </p:txBody>
        </p:sp>
        <p:sp>
          <p:nvSpPr>
            <p:cNvPr id="23" name="object 23"/>
            <p:cNvSpPr txBox="1"/>
            <p:nvPr/>
          </p:nvSpPr>
          <p:spPr>
            <a:xfrm>
              <a:off x="5577771" y="2391593"/>
              <a:ext cx="1124510" cy="333425"/>
            </a:xfrm>
            <a:prstGeom prst="rect">
              <a:avLst/>
            </a:prstGeom>
          </p:spPr>
          <p:txBody>
            <a:bodyPr vert="horz" wrap="square" lIns="0" tIns="0" rIns="0" bIns="0" rtlCol="0">
              <a:spAutoFit/>
            </a:bodyPr>
            <a:lstStyle/>
            <a:p>
              <a:pPr marL="11206">
                <a:lnSpc>
                  <a:spcPts val="1262"/>
                </a:lnSpc>
              </a:pPr>
              <a:r>
                <a:rPr sz="1147" b="1" spc="-128" dirty="0">
                  <a:solidFill>
                    <a:srgbClr val="5AB7B2"/>
                  </a:solidFill>
                  <a:cs typeface="Calibri"/>
                </a:rPr>
                <a:t>Module</a:t>
              </a:r>
              <a:r>
                <a:rPr sz="1147" b="1" spc="-79" dirty="0">
                  <a:solidFill>
                    <a:srgbClr val="5AB7B2"/>
                  </a:solidFill>
                  <a:cs typeface="Calibri"/>
                </a:rPr>
                <a:t> </a:t>
              </a:r>
              <a:r>
                <a:rPr sz="1147" b="1" spc="-97" dirty="0">
                  <a:solidFill>
                    <a:srgbClr val="5AB7B2"/>
                  </a:solidFill>
                  <a:cs typeface="Calibri"/>
                </a:rPr>
                <a:t>7</a:t>
              </a:r>
              <a:endParaRPr sz="1147" dirty="0">
                <a:solidFill>
                  <a:prstClr val="black"/>
                </a:solidFill>
                <a:cs typeface="Calibri"/>
              </a:endParaRPr>
            </a:p>
            <a:p>
              <a:pPr marL="11206">
                <a:lnSpc>
                  <a:spcPts val="1262"/>
                </a:lnSpc>
              </a:pPr>
              <a:r>
                <a:rPr sz="1147" b="1" spc="-119" dirty="0">
                  <a:solidFill>
                    <a:srgbClr val="7C6E66"/>
                  </a:solidFill>
                  <a:cs typeface="Calibri"/>
                </a:rPr>
                <a:t>Cu</a:t>
              </a:r>
              <a:r>
                <a:rPr sz="1147" b="1" spc="-88" dirty="0">
                  <a:solidFill>
                    <a:srgbClr val="7C6E66"/>
                  </a:solidFill>
                  <a:cs typeface="Calibri"/>
                </a:rPr>
                <a:t>t</a:t>
              </a:r>
              <a:r>
                <a:rPr sz="1147" b="1" spc="-137" dirty="0">
                  <a:solidFill>
                    <a:srgbClr val="7C6E66"/>
                  </a:solidFill>
                  <a:cs typeface="Calibri"/>
                </a:rPr>
                <a:t>o</a:t>
              </a:r>
              <a:r>
                <a:rPr sz="1147" b="1" spc="-110" dirty="0">
                  <a:solidFill>
                    <a:srgbClr val="7C6E66"/>
                  </a:solidFill>
                  <a:cs typeface="Calibri"/>
                </a:rPr>
                <a:t>v</a:t>
              </a:r>
              <a:r>
                <a:rPr sz="1147" b="1" spc="-84" dirty="0">
                  <a:solidFill>
                    <a:srgbClr val="7C6E66"/>
                  </a:solidFill>
                  <a:cs typeface="Calibri"/>
                </a:rPr>
                <a:t>er</a:t>
              </a:r>
              <a:r>
                <a:rPr sz="1147" b="1" spc="-79" dirty="0">
                  <a:solidFill>
                    <a:srgbClr val="7C6E66"/>
                  </a:solidFill>
                  <a:cs typeface="Calibri"/>
                </a:rPr>
                <a:t> </a:t>
              </a:r>
              <a:r>
                <a:rPr sz="1147" b="1" spc="-53" dirty="0">
                  <a:solidFill>
                    <a:srgbClr val="7C6E66"/>
                  </a:solidFill>
                  <a:cs typeface="Calibri"/>
                </a:rPr>
                <a:t>t</a:t>
              </a:r>
              <a:r>
                <a:rPr sz="1147" b="1" spc="-124" dirty="0">
                  <a:solidFill>
                    <a:srgbClr val="7C6E66"/>
                  </a:solidFill>
                  <a:cs typeface="Calibri"/>
                </a:rPr>
                <a:t>o</a:t>
              </a:r>
              <a:r>
                <a:rPr sz="1147" b="1" spc="-79" dirty="0">
                  <a:solidFill>
                    <a:srgbClr val="7C6E66"/>
                  </a:solidFill>
                  <a:cs typeface="Calibri"/>
                </a:rPr>
                <a:t> </a:t>
              </a:r>
              <a:r>
                <a:rPr sz="1147" b="1" spc="-101" dirty="0">
                  <a:solidFill>
                    <a:srgbClr val="7C6E66"/>
                  </a:solidFill>
                  <a:cs typeface="Calibri"/>
                </a:rPr>
                <a:t>P</a:t>
              </a:r>
              <a:r>
                <a:rPr sz="1147" b="1" spc="-75" dirty="0">
                  <a:solidFill>
                    <a:srgbClr val="7C6E66"/>
                  </a:solidFill>
                  <a:cs typeface="Calibri"/>
                </a:rPr>
                <a:t>r</a:t>
              </a:r>
              <a:r>
                <a:rPr sz="1147" b="1" spc="-119" dirty="0">
                  <a:solidFill>
                    <a:srgbClr val="7C6E66"/>
                  </a:solidFill>
                  <a:cs typeface="Calibri"/>
                </a:rPr>
                <a:t>odu</a:t>
              </a:r>
              <a:r>
                <a:rPr sz="1147" b="1" spc="-75" dirty="0">
                  <a:solidFill>
                    <a:srgbClr val="7C6E66"/>
                  </a:solidFill>
                  <a:cs typeface="Calibri"/>
                </a:rPr>
                <a:t>ction</a:t>
              </a:r>
              <a:endParaRPr sz="1147" dirty="0">
                <a:solidFill>
                  <a:prstClr val="black"/>
                </a:solidFill>
                <a:cs typeface="Calibri"/>
              </a:endParaRPr>
            </a:p>
          </p:txBody>
        </p:sp>
        <p:sp>
          <p:nvSpPr>
            <p:cNvPr id="24" name="object 24"/>
            <p:cNvSpPr/>
            <p:nvPr/>
          </p:nvSpPr>
          <p:spPr>
            <a:xfrm>
              <a:off x="5494624" y="2509923"/>
              <a:ext cx="0" cy="431986"/>
            </a:xfrm>
            <a:custGeom>
              <a:avLst/>
              <a:gdLst/>
              <a:ahLst/>
              <a:cxnLst/>
              <a:rect l="l" t="t" r="r" b="b"/>
              <a:pathLst>
                <a:path h="489585">
                  <a:moveTo>
                    <a:pt x="0" y="489203"/>
                  </a:moveTo>
                  <a:lnTo>
                    <a:pt x="0" y="0"/>
                  </a:lnTo>
                </a:path>
              </a:pathLst>
            </a:custGeom>
            <a:ln w="25400">
              <a:solidFill>
                <a:srgbClr val="5AB7B2"/>
              </a:solidFill>
            </a:ln>
          </p:spPr>
          <p:txBody>
            <a:bodyPr wrap="square" lIns="0" tIns="0" rIns="0" bIns="0" rtlCol="0"/>
            <a:lstStyle/>
            <a:p>
              <a:endParaRPr sz="1588" dirty="0">
                <a:solidFill>
                  <a:prstClr val="black"/>
                </a:solidFill>
              </a:endParaRPr>
            </a:p>
          </p:txBody>
        </p:sp>
        <p:sp>
          <p:nvSpPr>
            <p:cNvPr id="25" name="object 25"/>
            <p:cNvSpPr/>
            <p:nvPr/>
          </p:nvSpPr>
          <p:spPr>
            <a:xfrm>
              <a:off x="5451049" y="2420375"/>
              <a:ext cx="87966" cy="89647"/>
            </a:xfrm>
            <a:custGeom>
              <a:avLst/>
              <a:gdLst/>
              <a:ahLst/>
              <a:cxnLst/>
              <a:rect l="l" t="t" r="r" b="b"/>
              <a:pathLst>
                <a:path w="99695"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5AB7B2"/>
              </a:solidFill>
            </a:ln>
          </p:spPr>
          <p:txBody>
            <a:bodyPr wrap="square" lIns="0" tIns="0" rIns="0" bIns="0" rtlCol="0"/>
            <a:lstStyle/>
            <a:p>
              <a:endParaRPr sz="1588" dirty="0">
                <a:solidFill>
                  <a:prstClr val="black"/>
                </a:solidFill>
              </a:endParaRPr>
            </a:p>
          </p:txBody>
        </p:sp>
        <p:sp>
          <p:nvSpPr>
            <p:cNvPr id="26" name="object 26"/>
            <p:cNvSpPr txBox="1"/>
            <p:nvPr/>
          </p:nvSpPr>
          <p:spPr>
            <a:xfrm>
              <a:off x="8168639" y="3174720"/>
              <a:ext cx="1645920" cy="217304"/>
            </a:xfrm>
            <a:prstGeom prst="rect">
              <a:avLst/>
            </a:prstGeom>
          </p:spPr>
          <p:txBody>
            <a:bodyPr vert="horz" wrap="square" lIns="0" tIns="0" rIns="0" bIns="0" rtlCol="0">
              <a:spAutoFit/>
            </a:bodyPr>
            <a:lstStyle/>
            <a:p>
              <a:pPr marL="11206"/>
              <a:r>
                <a:rPr sz="1412" b="1" spc="35" dirty="0">
                  <a:solidFill>
                    <a:srgbClr val="FFFFFF"/>
                  </a:solidFill>
                  <a:cs typeface="Calibri"/>
                </a:rPr>
                <a:t>P</a:t>
              </a:r>
              <a:r>
                <a:rPr sz="1412" b="1" spc="4" dirty="0">
                  <a:solidFill>
                    <a:srgbClr val="FFFFFF"/>
                  </a:solidFill>
                  <a:cs typeface="Calibri"/>
                </a:rPr>
                <a:t>r</a:t>
              </a:r>
              <a:r>
                <a:rPr sz="1412" b="1" spc="40" dirty="0">
                  <a:solidFill>
                    <a:srgbClr val="FFFFFF"/>
                  </a:solidFill>
                  <a:cs typeface="Calibri"/>
                </a:rPr>
                <a:t>o</a:t>
              </a:r>
              <a:r>
                <a:rPr sz="1412" b="1" spc="49" dirty="0">
                  <a:solidFill>
                    <a:srgbClr val="FFFFFF"/>
                  </a:solidFill>
                  <a:cs typeface="Calibri"/>
                </a:rPr>
                <a:t>du</a:t>
              </a:r>
              <a:r>
                <a:rPr sz="1412" b="1" spc="57" dirty="0">
                  <a:solidFill>
                    <a:srgbClr val="FFFFFF"/>
                  </a:solidFill>
                  <a:cs typeface="Calibri"/>
                </a:rPr>
                <a:t>c</a:t>
              </a:r>
              <a:r>
                <a:rPr sz="1412" b="1" spc="26" dirty="0">
                  <a:solidFill>
                    <a:srgbClr val="FFFFFF"/>
                  </a:solidFill>
                  <a:cs typeface="Calibri"/>
                </a:rPr>
                <a:t>tion</a:t>
              </a:r>
              <a:endParaRPr sz="1412" dirty="0">
                <a:solidFill>
                  <a:prstClr val="black"/>
                </a:solidFill>
                <a:cs typeface="Calibri"/>
              </a:endParaRPr>
            </a:p>
          </p:txBody>
        </p:sp>
        <p:sp>
          <p:nvSpPr>
            <p:cNvPr id="27" name="object 27"/>
            <p:cNvSpPr txBox="1"/>
            <p:nvPr/>
          </p:nvSpPr>
          <p:spPr>
            <a:xfrm>
              <a:off x="8055852" y="2402790"/>
              <a:ext cx="1871493" cy="141064"/>
            </a:xfrm>
            <a:prstGeom prst="rect">
              <a:avLst/>
            </a:prstGeom>
          </p:spPr>
          <p:txBody>
            <a:bodyPr vert="horz" wrap="square" lIns="0" tIns="0" rIns="0" bIns="0" rtlCol="0">
              <a:spAutoFit/>
            </a:bodyPr>
            <a:lstStyle/>
            <a:p>
              <a:pPr marL="11206" marR="4483">
                <a:lnSpc>
                  <a:spcPts val="1147"/>
                </a:lnSpc>
              </a:pPr>
              <a:r>
                <a:rPr sz="1147" b="1" spc="-128" dirty="0">
                  <a:solidFill>
                    <a:srgbClr val="7C6E66"/>
                  </a:solidFill>
                  <a:cs typeface="Calibri"/>
                </a:rPr>
                <a:t>Module</a:t>
              </a:r>
              <a:r>
                <a:rPr sz="1147" b="1" spc="-79" dirty="0">
                  <a:solidFill>
                    <a:srgbClr val="7C6E66"/>
                  </a:solidFill>
                  <a:cs typeface="Calibri"/>
                </a:rPr>
                <a:t> </a:t>
              </a:r>
              <a:r>
                <a:rPr sz="1147" b="1" spc="-97" dirty="0">
                  <a:solidFill>
                    <a:srgbClr val="7C6E66"/>
                  </a:solidFill>
                  <a:cs typeface="Calibri"/>
                </a:rPr>
                <a:t>8</a:t>
              </a:r>
              <a:r>
                <a:rPr sz="1147" b="1" spc="-71" dirty="0">
                  <a:solidFill>
                    <a:srgbClr val="7C6E66"/>
                  </a:solidFill>
                  <a:cs typeface="Calibri"/>
                </a:rPr>
                <a:t> </a:t>
              </a:r>
              <a:endParaRPr sz="1147" dirty="0">
                <a:solidFill>
                  <a:prstClr val="black"/>
                </a:solidFill>
                <a:cs typeface="Calibri"/>
              </a:endParaRPr>
            </a:p>
          </p:txBody>
        </p:sp>
        <p:sp>
          <p:nvSpPr>
            <p:cNvPr id="28" name="object 28"/>
            <p:cNvSpPr txBox="1"/>
            <p:nvPr/>
          </p:nvSpPr>
          <p:spPr>
            <a:xfrm>
              <a:off x="6611504" y="3999544"/>
              <a:ext cx="2157693" cy="461665"/>
            </a:xfrm>
            <a:prstGeom prst="rect">
              <a:avLst/>
            </a:prstGeom>
          </p:spPr>
          <p:txBody>
            <a:bodyPr vert="horz" wrap="square" lIns="0" tIns="0" rIns="0" bIns="0" rtlCol="0">
              <a:spAutoFit/>
            </a:bodyPr>
            <a:lstStyle/>
            <a:p>
              <a:pPr marL="11206" marR="4483" algn="ctr">
                <a:lnSpc>
                  <a:spcPts val="1235"/>
                </a:lnSpc>
              </a:pPr>
              <a:r>
                <a:rPr sz="1147" b="1" spc="31" dirty="0">
                  <a:solidFill>
                    <a:srgbClr val="7C6E66"/>
                  </a:solidFill>
                  <a:cs typeface="Calibri"/>
                </a:rPr>
                <a:t>O</a:t>
              </a:r>
              <a:r>
                <a:rPr sz="1147" b="1" spc="49" dirty="0">
                  <a:solidFill>
                    <a:srgbClr val="7C6E66"/>
                  </a:solidFill>
                  <a:cs typeface="Calibri"/>
                </a:rPr>
                <a:t>ngoin</a:t>
              </a:r>
              <a:r>
                <a:rPr sz="1147" b="1" spc="71" dirty="0">
                  <a:solidFill>
                    <a:srgbClr val="7C6E66"/>
                  </a:solidFill>
                  <a:cs typeface="Calibri"/>
                </a:rPr>
                <a:t>g</a:t>
              </a:r>
              <a:r>
                <a:rPr sz="1147" b="1" spc="-66" dirty="0">
                  <a:solidFill>
                    <a:srgbClr val="7C6E66"/>
                  </a:solidFill>
                  <a:cs typeface="Calibri"/>
                </a:rPr>
                <a:t> </a:t>
              </a:r>
              <a:r>
                <a:rPr sz="1147" b="1" spc="-62" dirty="0">
                  <a:solidFill>
                    <a:srgbClr val="7C6E66"/>
                  </a:solidFill>
                  <a:cs typeface="Calibri"/>
                </a:rPr>
                <a:t>M</a:t>
              </a:r>
              <a:r>
                <a:rPr sz="1147" b="1" spc="26" dirty="0">
                  <a:solidFill>
                    <a:srgbClr val="7C6E66"/>
                  </a:solidFill>
                  <a:cs typeface="Calibri"/>
                </a:rPr>
                <a:t>essag</a:t>
              </a:r>
              <a:r>
                <a:rPr sz="1147" b="1" spc="49" dirty="0">
                  <a:solidFill>
                    <a:srgbClr val="7C6E66"/>
                  </a:solidFill>
                  <a:cs typeface="Calibri"/>
                </a:rPr>
                <a:t>e</a:t>
              </a:r>
              <a:r>
                <a:rPr sz="1147" b="1" spc="-66" dirty="0">
                  <a:solidFill>
                    <a:srgbClr val="7C6E66"/>
                  </a:solidFill>
                  <a:cs typeface="Calibri"/>
                </a:rPr>
                <a:t> </a:t>
              </a:r>
              <a:r>
                <a:rPr sz="1147" b="1" spc="-62" dirty="0">
                  <a:solidFill>
                    <a:srgbClr val="7C6E66"/>
                  </a:solidFill>
                  <a:cs typeface="Calibri"/>
                </a:rPr>
                <a:t>M</a:t>
              </a:r>
              <a:r>
                <a:rPr sz="1147" b="1" spc="44" dirty="0">
                  <a:solidFill>
                    <a:srgbClr val="7C6E66"/>
                  </a:solidFill>
                  <a:cs typeface="Calibri"/>
                </a:rPr>
                <a:t>appin</a:t>
              </a:r>
              <a:r>
                <a:rPr sz="1147" b="1" spc="62" dirty="0">
                  <a:solidFill>
                    <a:srgbClr val="7C6E66"/>
                  </a:solidFill>
                  <a:cs typeface="Calibri"/>
                </a:rPr>
                <a:t>g</a:t>
              </a:r>
              <a:r>
                <a:rPr sz="1147" b="1" spc="-66" dirty="0">
                  <a:solidFill>
                    <a:srgbClr val="7C6E66"/>
                  </a:solidFill>
                  <a:cs typeface="Calibri"/>
                </a:rPr>
                <a:t> </a:t>
              </a:r>
              <a:r>
                <a:rPr sz="1147" b="1" spc="31" dirty="0">
                  <a:solidFill>
                    <a:srgbClr val="7C6E66"/>
                  </a:solidFill>
                  <a:cs typeface="Calibri"/>
                </a:rPr>
                <a:t>G</a:t>
              </a:r>
              <a:r>
                <a:rPr sz="1147" b="1" spc="22" dirty="0">
                  <a:solidFill>
                    <a:srgbClr val="7C6E66"/>
                  </a:solidFill>
                  <a:cs typeface="Calibri"/>
                </a:rPr>
                <a:t>uide</a:t>
              </a:r>
              <a:r>
                <a:rPr sz="1147" b="1" dirty="0">
                  <a:solidFill>
                    <a:srgbClr val="7C6E66"/>
                  </a:solidFill>
                  <a:cs typeface="Calibri"/>
                </a:rPr>
                <a:t> </a:t>
              </a:r>
              <a:r>
                <a:rPr sz="1147" b="1" spc="31" dirty="0">
                  <a:solidFill>
                    <a:srgbClr val="7C6E66"/>
                  </a:solidFill>
                  <a:cs typeface="Calibri"/>
                </a:rPr>
                <a:t>O</a:t>
              </a:r>
              <a:r>
                <a:rPr sz="1147" b="1" spc="49" dirty="0">
                  <a:solidFill>
                    <a:srgbClr val="7C6E66"/>
                  </a:solidFill>
                  <a:cs typeface="Calibri"/>
                </a:rPr>
                <a:t>p</a:t>
              </a:r>
              <a:r>
                <a:rPr sz="1147" b="1" spc="9" dirty="0">
                  <a:solidFill>
                    <a:srgbClr val="7C6E66"/>
                  </a:solidFill>
                  <a:cs typeface="Calibri"/>
                </a:rPr>
                <a:t>e</a:t>
              </a:r>
              <a:r>
                <a:rPr sz="1147" b="1" spc="-13" dirty="0">
                  <a:solidFill>
                    <a:srgbClr val="7C6E66"/>
                  </a:solidFill>
                  <a:cs typeface="Calibri"/>
                </a:rPr>
                <a:t>r</a:t>
              </a:r>
              <a:r>
                <a:rPr sz="1147" b="1" spc="4" dirty="0">
                  <a:solidFill>
                    <a:srgbClr val="7C6E66"/>
                  </a:solidFill>
                  <a:cs typeface="Calibri"/>
                </a:rPr>
                <a:t>a</a:t>
              </a:r>
              <a:r>
                <a:rPr sz="1147" b="1" spc="18" dirty="0">
                  <a:solidFill>
                    <a:srgbClr val="7C6E66"/>
                  </a:solidFill>
                  <a:cs typeface="Calibri"/>
                </a:rPr>
                <a:t>tion</a:t>
              </a:r>
              <a:r>
                <a:rPr sz="1147" b="1" spc="35" dirty="0">
                  <a:solidFill>
                    <a:srgbClr val="7C6E66"/>
                  </a:solidFill>
                  <a:cs typeface="Calibri"/>
                </a:rPr>
                <a:t>s</a:t>
              </a:r>
              <a:r>
                <a:rPr sz="1147" b="1" spc="-66" dirty="0">
                  <a:solidFill>
                    <a:srgbClr val="7C6E66"/>
                  </a:solidFill>
                  <a:cs typeface="Calibri"/>
                </a:rPr>
                <a:t> </a:t>
              </a:r>
              <a:r>
                <a:rPr sz="1147" b="1" spc="-35" dirty="0">
                  <a:solidFill>
                    <a:srgbClr val="7C6E66"/>
                  </a:solidFill>
                  <a:cs typeface="Calibri"/>
                </a:rPr>
                <a:t>&amp;</a:t>
              </a:r>
              <a:r>
                <a:rPr sz="1147" b="1" spc="-66" dirty="0">
                  <a:solidFill>
                    <a:srgbClr val="7C6E66"/>
                  </a:solidFill>
                  <a:cs typeface="Calibri"/>
                </a:rPr>
                <a:t> </a:t>
              </a:r>
              <a:r>
                <a:rPr sz="1147" b="1" spc="-62" dirty="0">
                  <a:solidFill>
                    <a:srgbClr val="7C6E66"/>
                  </a:solidFill>
                  <a:cs typeface="Calibri"/>
                </a:rPr>
                <a:t>M</a:t>
              </a:r>
              <a:r>
                <a:rPr sz="1147" b="1" spc="13" dirty="0">
                  <a:solidFill>
                    <a:srgbClr val="7C6E66"/>
                  </a:solidFill>
                  <a:cs typeface="Calibri"/>
                </a:rPr>
                <a:t>ai</a:t>
              </a:r>
              <a:r>
                <a:rPr sz="1147" b="1" spc="22" dirty="0">
                  <a:solidFill>
                    <a:srgbClr val="7C6E66"/>
                  </a:solidFill>
                  <a:cs typeface="Calibri"/>
                </a:rPr>
                <a:t>n</a:t>
              </a:r>
              <a:r>
                <a:rPr sz="1147" b="1" spc="-9" dirty="0">
                  <a:solidFill>
                    <a:srgbClr val="7C6E66"/>
                  </a:solidFill>
                  <a:cs typeface="Calibri"/>
                </a:rPr>
                <a:t>t</a:t>
              </a:r>
              <a:r>
                <a:rPr sz="1147" b="1" spc="22" dirty="0">
                  <a:solidFill>
                    <a:srgbClr val="7C6E66"/>
                  </a:solidFill>
                  <a:cs typeface="Calibri"/>
                </a:rPr>
                <a:t>enan</a:t>
              </a:r>
              <a:r>
                <a:rPr sz="1147" b="1" dirty="0">
                  <a:solidFill>
                    <a:srgbClr val="7C6E66"/>
                  </a:solidFill>
                  <a:cs typeface="Calibri"/>
                </a:rPr>
                <a:t>c</a:t>
              </a:r>
              <a:r>
                <a:rPr sz="1147" b="1" spc="-13" dirty="0">
                  <a:solidFill>
                    <a:srgbClr val="7C6E66"/>
                  </a:solidFill>
                  <a:cs typeface="Calibri"/>
                </a:rPr>
                <a:t>e;</a:t>
              </a:r>
              <a:r>
                <a:rPr sz="1147" b="1" spc="-18" dirty="0">
                  <a:solidFill>
                    <a:srgbClr val="7C6E66"/>
                  </a:solidFill>
                  <a:cs typeface="Calibri"/>
                </a:rPr>
                <a:t> </a:t>
              </a:r>
              <a:r>
                <a:rPr sz="1147" b="1" spc="22" dirty="0">
                  <a:solidFill>
                    <a:srgbClr val="7C6E66"/>
                  </a:solidFill>
                  <a:cs typeface="Calibri"/>
                </a:rPr>
                <a:t>Jurisdi</a:t>
              </a:r>
              <a:r>
                <a:rPr sz="1147" b="1" spc="44" dirty="0">
                  <a:solidFill>
                    <a:srgbClr val="7C6E66"/>
                  </a:solidFill>
                  <a:cs typeface="Calibri"/>
                </a:rPr>
                <a:t>c</a:t>
              </a:r>
              <a:r>
                <a:rPr sz="1147" b="1" spc="13" dirty="0">
                  <a:solidFill>
                    <a:srgbClr val="7C6E66"/>
                  </a:solidFill>
                  <a:cs typeface="Calibri"/>
                </a:rPr>
                <a:t>tio</a:t>
              </a:r>
              <a:r>
                <a:rPr sz="1147" b="1" spc="49" dirty="0">
                  <a:solidFill>
                    <a:srgbClr val="7C6E66"/>
                  </a:solidFill>
                  <a:cs typeface="Calibri"/>
                </a:rPr>
                <a:t>n</a:t>
              </a:r>
              <a:r>
                <a:rPr sz="1147" b="1" spc="-66" dirty="0">
                  <a:solidFill>
                    <a:srgbClr val="7C6E66"/>
                  </a:solidFill>
                  <a:cs typeface="Calibri"/>
                </a:rPr>
                <a:t> </a:t>
              </a:r>
              <a:r>
                <a:rPr sz="1147" b="1" spc="4" dirty="0">
                  <a:solidFill>
                    <a:srgbClr val="7C6E66"/>
                  </a:solidFill>
                  <a:cs typeface="Calibri"/>
                </a:rPr>
                <a:t>i</a:t>
              </a:r>
              <a:r>
                <a:rPr sz="1147" b="1" spc="53" dirty="0">
                  <a:solidFill>
                    <a:srgbClr val="7C6E66"/>
                  </a:solidFill>
                  <a:cs typeface="Calibri"/>
                </a:rPr>
                <a:t>n</a:t>
              </a:r>
              <a:r>
                <a:rPr sz="1147" b="1" spc="-66" dirty="0">
                  <a:solidFill>
                    <a:srgbClr val="7C6E66"/>
                  </a:solidFill>
                  <a:cs typeface="Calibri"/>
                </a:rPr>
                <a:t> </a:t>
              </a:r>
              <a:r>
                <a:rPr sz="1147" b="1" spc="22" dirty="0">
                  <a:solidFill>
                    <a:srgbClr val="7C6E66"/>
                  </a:solidFill>
                  <a:cs typeface="Calibri"/>
                </a:rPr>
                <a:t>P</a:t>
              </a:r>
              <a:r>
                <a:rPr sz="1147" b="1" dirty="0">
                  <a:solidFill>
                    <a:srgbClr val="7C6E66"/>
                  </a:solidFill>
                  <a:cs typeface="Calibri"/>
                </a:rPr>
                <a:t>r</a:t>
              </a:r>
              <a:r>
                <a:rPr sz="1147" b="1" spc="22" dirty="0">
                  <a:solidFill>
                    <a:srgbClr val="7C6E66"/>
                  </a:solidFill>
                  <a:cs typeface="Calibri"/>
                </a:rPr>
                <a:t>o</a:t>
              </a:r>
              <a:r>
                <a:rPr sz="1147" b="1" spc="35" dirty="0">
                  <a:solidFill>
                    <a:srgbClr val="7C6E66"/>
                  </a:solidFill>
                  <a:cs typeface="Calibri"/>
                </a:rPr>
                <a:t>du</a:t>
              </a:r>
              <a:r>
                <a:rPr sz="1147" b="1" spc="40" dirty="0">
                  <a:solidFill>
                    <a:srgbClr val="7C6E66"/>
                  </a:solidFill>
                  <a:cs typeface="Calibri"/>
                </a:rPr>
                <a:t>c</a:t>
              </a:r>
              <a:r>
                <a:rPr sz="1147" b="1" spc="18" dirty="0">
                  <a:solidFill>
                    <a:srgbClr val="7C6E66"/>
                  </a:solidFill>
                  <a:cs typeface="Calibri"/>
                </a:rPr>
                <a:t>tion</a:t>
              </a:r>
              <a:endParaRPr sz="1147" dirty="0">
                <a:solidFill>
                  <a:prstClr val="black"/>
                </a:solidFill>
                <a:cs typeface="Calibri"/>
              </a:endParaRPr>
            </a:p>
          </p:txBody>
        </p:sp>
        <p:sp>
          <p:nvSpPr>
            <p:cNvPr id="29" name="object 29"/>
            <p:cNvSpPr/>
            <p:nvPr/>
          </p:nvSpPr>
          <p:spPr>
            <a:xfrm>
              <a:off x="7442891" y="3729236"/>
              <a:ext cx="459441" cy="222996"/>
            </a:xfrm>
            <a:custGeom>
              <a:avLst/>
              <a:gdLst/>
              <a:ahLst/>
              <a:cxnLst/>
              <a:rect l="l" t="t" r="r" b="b"/>
              <a:pathLst>
                <a:path w="520700" h="252729">
                  <a:moveTo>
                    <a:pt x="520192" y="0"/>
                  </a:moveTo>
                  <a:lnTo>
                    <a:pt x="0" y="0"/>
                  </a:lnTo>
                  <a:lnTo>
                    <a:pt x="274955" y="252666"/>
                  </a:lnTo>
                  <a:lnTo>
                    <a:pt x="520192" y="0"/>
                  </a:lnTo>
                  <a:close/>
                </a:path>
              </a:pathLst>
            </a:custGeom>
            <a:solidFill>
              <a:srgbClr val="7C6E66"/>
            </a:solidFill>
          </p:spPr>
          <p:txBody>
            <a:bodyPr wrap="square" lIns="0" tIns="0" rIns="0" bIns="0" rtlCol="0"/>
            <a:lstStyle/>
            <a:p>
              <a:endParaRPr sz="1588" dirty="0">
                <a:solidFill>
                  <a:prstClr val="black"/>
                </a:solidFill>
              </a:endParaRPr>
            </a:p>
          </p:txBody>
        </p:sp>
        <p:sp>
          <p:nvSpPr>
            <p:cNvPr id="33" name="object 33"/>
            <p:cNvSpPr/>
            <p:nvPr/>
          </p:nvSpPr>
          <p:spPr>
            <a:xfrm>
              <a:off x="7940937" y="2509025"/>
              <a:ext cx="0" cy="431986"/>
            </a:xfrm>
            <a:custGeom>
              <a:avLst/>
              <a:gdLst/>
              <a:ahLst/>
              <a:cxnLst/>
              <a:rect l="l" t="t" r="r" b="b"/>
              <a:pathLst>
                <a:path h="489585">
                  <a:moveTo>
                    <a:pt x="0" y="489203"/>
                  </a:moveTo>
                  <a:lnTo>
                    <a:pt x="0" y="0"/>
                  </a:lnTo>
                </a:path>
              </a:pathLst>
            </a:custGeom>
            <a:ln w="25400">
              <a:solidFill>
                <a:srgbClr val="7C6E66"/>
              </a:solidFill>
            </a:ln>
          </p:spPr>
          <p:txBody>
            <a:bodyPr wrap="square" lIns="0" tIns="0" rIns="0" bIns="0" rtlCol="0"/>
            <a:lstStyle/>
            <a:p>
              <a:endParaRPr sz="1588" dirty="0">
                <a:solidFill>
                  <a:prstClr val="black"/>
                </a:solidFill>
              </a:endParaRPr>
            </a:p>
          </p:txBody>
        </p:sp>
        <p:sp>
          <p:nvSpPr>
            <p:cNvPr id="34" name="object 34"/>
            <p:cNvSpPr/>
            <p:nvPr/>
          </p:nvSpPr>
          <p:spPr>
            <a:xfrm>
              <a:off x="7902332" y="2420375"/>
              <a:ext cx="87966" cy="89647"/>
            </a:xfrm>
            <a:custGeom>
              <a:avLst/>
              <a:gdLst/>
              <a:ahLst/>
              <a:cxnLst/>
              <a:rect l="l" t="t" r="r" b="b"/>
              <a:pathLst>
                <a:path w="99695" h="101600">
                  <a:moveTo>
                    <a:pt x="49385" y="101486"/>
                  </a:moveTo>
                  <a:lnTo>
                    <a:pt x="86939" y="84895"/>
                  </a:lnTo>
                  <a:lnTo>
                    <a:pt x="99292" y="60217"/>
                  </a:lnTo>
                  <a:lnTo>
                    <a:pt x="97983" y="43362"/>
                  </a:lnTo>
                  <a:lnTo>
                    <a:pt x="76803" y="8388"/>
                  </a:lnTo>
                  <a:lnTo>
                    <a:pt x="52798" y="0"/>
                  </a:lnTo>
                  <a:lnTo>
                    <a:pt x="37510" y="1854"/>
                  </a:lnTo>
                  <a:lnTo>
                    <a:pt x="24168" y="7183"/>
                  </a:lnTo>
                  <a:lnTo>
                    <a:pt x="13189" y="15463"/>
                  </a:lnTo>
                  <a:lnTo>
                    <a:pt x="4993" y="26169"/>
                  </a:lnTo>
                  <a:lnTo>
                    <a:pt x="0" y="38778"/>
                  </a:lnTo>
                  <a:lnTo>
                    <a:pt x="1024" y="56165"/>
                  </a:lnTo>
                  <a:lnTo>
                    <a:pt x="20900" y="92061"/>
                  </a:lnTo>
                  <a:lnTo>
                    <a:pt x="49385" y="101486"/>
                  </a:lnTo>
                  <a:close/>
                </a:path>
              </a:pathLst>
            </a:custGeom>
            <a:ln w="25400">
              <a:solidFill>
                <a:srgbClr val="7C6E66"/>
              </a:solidFill>
            </a:ln>
          </p:spPr>
          <p:txBody>
            <a:bodyPr wrap="square" lIns="0" tIns="0" rIns="0" bIns="0" rtlCol="0"/>
            <a:lstStyle/>
            <a:p>
              <a:endParaRPr sz="1588" dirty="0">
                <a:solidFill>
                  <a:prstClr val="black"/>
                </a:solidFill>
              </a:endParaRPr>
            </a:p>
          </p:txBody>
        </p:sp>
        <p:sp>
          <p:nvSpPr>
            <p:cNvPr id="35" name="object 35"/>
            <p:cNvSpPr txBox="1"/>
            <p:nvPr/>
          </p:nvSpPr>
          <p:spPr>
            <a:xfrm>
              <a:off x="3442193" y="3174720"/>
              <a:ext cx="977713" cy="217304"/>
            </a:xfrm>
            <a:prstGeom prst="rect">
              <a:avLst/>
            </a:prstGeom>
          </p:spPr>
          <p:txBody>
            <a:bodyPr vert="horz" wrap="square" lIns="0" tIns="0" rIns="0" bIns="0" rtlCol="0">
              <a:spAutoFit/>
            </a:bodyPr>
            <a:lstStyle/>
            <a:p>
              <a:pPr marL="11206"/>
              <a:r>
                <a:rPr sz="1412" b="1" spc="44" dirty="0">
                  <a:solidFill>
                    <a:srgbClr val="FFFFFF"/>
                  </a:solidFill>
                  <a:cs typeface="Calibri"/>
                </a:rPr>
                <a:t>O</a:t>
              </a:r>
              <a:r>
                <a:rPr sz="1412" b="1" spc="57" dirty="0">
                  <a:solidFill>
                    <a:srgbClr val="FFFFFF"/>
                  </a:solidFill>
                  <a:cs typeface="Calibri"/>
                </a:rPr>
                <a:t>n</a:t>
              </a:r>
              <a:r>
                <a:rPr sz="1412" b="1" spc="62" dirty="0">
                  <a:solidFill>
                    <a:srgbClr val="FFFFFF"/>
                  </a:solidFill>
                  <a:cs typeface="Calibri"/>
                </a:rPr>
                <a:t>b</a:t>
              </a:r>
              <a:r>
                <a:rPr sz="1412" b="1" spc="31" dirty="0">
                  <a:solidFill>
                    <a:srgbClr val="FFFFFF"/>
                  </a:solidFill>
                  <a:cs typeface="Calibri"/>
                </a:rPr>
                <a:t>oa</a:t>
              </a:r>
              <a:r>
                <a:rPr sz="1412" b="1" spc="4" dirty="0">
                  <a:solidFill>
                    <a:srgbClr val="FFFFFF"/>
                  </a:solidFill>
                  <a:cs typeface="Calibri"/>
                </a:rPr>
                <a:t>r</a:t>
              </a:r>
              <a:r>
                <a:rPr sz="1412" b="1" spc="62" dirty="0">
                  <a:solidFill>
                    <a:srgbClr val="FFFFFF"/>
                  </a:solidFill>
                  <a:cs typeface="Calibri"/>
                </a:rPr>
                <a:t>ding</a:t>
              </a:r>
              <a:endParaRPr sz="1412" dirty="0">
                <a:solidFill>
                  <a:prstClr val="black"/>
                </a:solidFill>
                <a:cs typeface="Calibri"/>
              </a:endParaRPr>
            </a:p>
          </p:txBody>
        </p:sp>
        <p:sp>
          <p:nvSpPr>
            <p:cNvPr id="36" name="object 36"/>
            <p:cNvSpPr txBox="1"/>
            <p:nvPr/>
          </p:nvSpPr>
          <p:spPr>
            <a:xfrm>
              <a:off x="5745479" y="3105289"/>
              <a:ext cx="1028700" cy="338939"/>
            </a:xfrm>
            <a:prstGeom prst="rect">
              <a:avLst/>
            </a:prstGeom>
          </p:spPr>
          <p:txBody>
            <a:bodyPr vert="horz" wrap="square" lIns="0" tIns="0" rIns="0" bIns="0" rtlCol="0">
              <a:spAutoFit/>
            </a:bodyPr>
            <a:lstStyle/>
            <a:p>
              <a:pPr marL="11206" marR="4483">
                <a:lnSpc>
                  <a:spcPct val="78100"/>
                </a:lnSpc>
              </a:pPr>
              <a:r>
                <a:rPr sz="1412" b="1" spc="31" dirty="0">
                  <a:solidFill>
                    <a:srgbClr val="FFFFFF"/>
                  </a:solidFill>
                  <a:cs typeface="Calibri"/>
                </a:rPr>
                <a:t>C</a:t>
              </a:r>
              <a:r>
                <a:rPr sz="1412" b="1" spc="22" dirty="0">
                  <a:solidFill>
                    <a:srgbClr val="FFFFFF"/>
                  </a:solidFill>
                  <a:cs typeface="Calibri"/>
                </a:rPr>
                <a:t>u</a:t>
              </a:r>
              <a:r>
                <a:rPr sz="1412" b="1" spc="-4" dirty="0">
                  <a:solidFill>
                    <a:srgbClr val="FFFFFF"/>
                  </a:solidFill>
                  <a:cs typeface="Calibri"/>
                </a:rPr>
                <a:t>t</a:t>
              </a:r>
              <a:r>
                <a:rPr sz="1412" b="1" spc="9" dirty="0">
                  <a:solidFill>
                    <a:srgbClr val="FFFFFF"/>
                  </a:solidFill>
                  <a:cs typeface="Calibri"/>
                </a:rPr>
                <a:t>o</a:t>
              </a:r>
              <a:r>
                <a:rPr sz="1412" b="1" spc="26" dirty="0">
                  <a:solidFill>
                    <a:srgbClr val="FFFFFF"/>
                  </a:solidFill>
                  <a:cs typeface="Calibri"/>
                </a:rPr>
                <a:t>v</a:t>
              </a:r>
              <a:r>
                <a:rPr sz="1412" b="1" spc="4" dirty="0">
                  <a:solidFill>
                    <a:srgbClr val="FFFFFF"/>
                  </a:solidFill>
                  <a:cs typeface="Calibri"/>
                </a:rPr>
                <a:t>e</a:t>
              </a:r>
              <a:r>
                <a:rPr sz="1412" b="1" spc="22" dirty="0">
                  <a:solidFill>
                    <a:srgbClr val="FFFFFF"/>
                  </a:solidFill>
                  <a:cs typeface="Calibri"/>
                </a:rPr>
                <a:t>r</a:t>
              </a:r>
              <a:r>
                <a:rPr sz="1412" b="1" spc="-93" dirty="0">
                  <a:solidFill>
                    <a:srgbClr val="FFFFFF"/>
                  </a:solidFill>
                  <a:cs typeface="Calibri"/>
                </a:rPr>
                <a:t> </a:t>
              </a:r>
              <a:r>
                <a:rPr sz="1412" b="1" spc="-13" dirty="0">
                  <a:solidFill>
                    <a:srgbClr val="FFFFFF"/>
                  </a:solidFill>
                  <a:cs typeface="Calibri"/>
                </a:rPr>
                <a:t>t</a:t>
              </a:r>
              <a:r>
                <a:rPr sz="1412" b="1" spc="53" dirty="0">
                  <a:solidFill>
                    <a:srgbClr val="FFFFFF"/>
                  </a:solidFill>
                  <a:cs typeface="Calibri"/>
                </a:rPr>
                <a:t>o</a:t>
              </a:r>
              <a:r>
                <a:rPr sz="1412" b="1" spc="22" dirty="0">
                  <a:solidFill>
                    <a:srgbClr val="FFFFFF"/>
                  </a:solidFill>
                  <a:cs typeface="Calibri"/>
                </a:rPr>
                <a:t> P</a:t>
              </a:r>
              <a:r>
                <a:rPr sz="1412" b="1" spc="-9" dirty="0">
                  <a:solidFill>
                    <a:srgbClr val="FFFFFF"/>
                  </a:solidFill>
                  <a:cs typeface="Calibri"/>
                </a:rPr>
                <a:t>r</a:t>
              </a:r>
              <a:r>
                <a:rPr sz="1412" b="1" spc="26" dirty="0">
                  <a:solidFill>
                    <a:srgbClr val="FFFFFF"/>
                  </a:solidFill>
                  <a:cs typeface="Calibri"/>
                </a:rPr>
                <a:t>o</a:t>
              </a:r>
              <a:r>
                <a:rPr sz="1412" b="1" spc="35" dirty="0">
                  <a:solidFill>
                    <a:srgbClr val="FFFFFF"/>
                  </a:solidFill>
                  <a:cs typeface="Calibri"/>
                </a:rPr>
                <a:t>du</a:t>
              </a:r>
              <a:r>
                <a:rPr sz="1412" b="1" spc="44" dirty="0">
                  <a:solidFill>
                    <a:srgbClr val="FFFFFF"/>
                  </a:solidFill>
                  <a:cs typeface="Calibri"/>
                </a:rPr>
                <a:t>c</a:t>
              </a:r>
              <a:r>
                <a:rPr sz="1412" b="1" spc="13" dirty="0">
                  <a:solidFill>
                    <a:srgbClr val="FFFFFF"/>
                  </a:solidFill>
                  <a:cs typeface="Calibri"/>
                </a:rPr>
                <a:t>tion</a:t>
              </a:r>
              <a:endParaRPr sz="1412" dirty="0">
                <a:solidFill>
                  <a:prstClr val="black"/>
                </a:solidFill>
                <a:cs typeface="Calibri"/>
              </a:endParaRPr>
            </a:p>
          </p:txBody>
        </p:sp>
        <p:sp>
          <p:nvSpPr>
            <p:cNvPr id="37" name="object 37"/>
            <p:cNvSpPr/>
            <p:nvPr/>
          </p:nvSpPr>
          <p:spPr>
            <a:xfrm>
              <a:off x="480041" y="2937314"/>
              <a:ext cx="0" cy="0"/>
            </a:xfrm>
            <a:custGeom>
              <a:avLst/>
              <a:gdLst/>
              <a:ahLst/>
              <a:cxnLst/>
              <a:rect l="l" t="t" r="r" b="b"/>
              <a:pathLst>
                <a:path>
                  <a:moveTo>
                    <a:pt x="0" y="0"/>
                  </a:moveTo>
                </a:path>
              </a:pathLst>
            </a:custGeom>
            <a:solidFill>
              <a:srgbClr val="5AB7B2"/>
            </a:solidFill>
          </p:spPr>
          <p:txBody>
            <a:bodyPr wrap="square" lIns="0" tIns="0" rIns="0" bIns="0" rtlCol="0"/>
            <a:lstStyle/>
            <a:p>
              <a:endParaRPr sz="1588" dirty="0">
                <a:solidFill>
                  <a:prstClr val="black"/>
                </a:solidFill>
              </a:endParaRPr>
            </a:p>
          </p:txBody>
        </p:sp>
      </p:grpSp>
      <p:sp>
        <p:nvSpPr>
          <p:cNvPr id="38" name="object 38"/>
          <p:cNvSpPr txBox="1"/>
          <p:nvPr/>
        </p:nvSpPr>
        <p:spPr>
          <a:xfrm>
            <a:off x="2461114" y="5187217"/>
            <a:ext cx="4224167" cy="830997"/>
          </a:xfrm>
          <a:prstGeom prst="rect">
            <a:avLst/>
          </a:prstGeom>
        </p:spPr>
        <p:txBody>
          <a:bodyPr vert="horz" wrap="square" lIns="0" tIns="0" rIns="0" bIns="0" rtlCol="0">
            <a:spAutoFit/>
          </a:bodyPr>
          <a:lstStyle/>
          <a:p>
            <a:pPr marL="11206"/>
            <a:r>
              <a:rPr sz="860" b="1" spc="-79" baseline="29914" dirty="0">
                <a:solidFill>
                  <a:srgbClr val="7C6E66"/>
                </a:solidFill>
                <a:cs typeface="Calibri"/>
              </a:rPr>
              <a:t>1</a:t>
            </a:r>
            <a:r>
              <a:rPr sz="860" b="1" spc="-59" baseline="29914" dirty="0">
                <a:solidFill>
                  <a:srgbClr val="7C6E66"/>
                </a:solidFill>
                <a:cs typeface="Calibri"/>
              </a:rPr>
              <a:t> </a:t>
            </a:r>
            <a:r>
              <a:rPr sz="1100" b="1" spc="-137" dirty="0">
                <a:solidFill>
                  <a:srgbClr val="7C6E66"/>
                </a:solidFill>
                <a:cs typeface="Calibri"/>
              </a:rPr>
              <a:t>NMI</a:t>
            </a:r>
            <a:r>
              <a:rPr sz="1100" b="1" spc="-66" dirty="0">
                <a:solidFill>
                  <a:srgbClr val="7C6E66"/>
                </a:solidFill>
                <a:cs typeface="Calibri"/>
              </a:rPr>
              <a:t> </a:t>
            </a:r>
            <a:r>
              <a:rPr sz="1100" b="1" spc="-93" dirty="0">
                <a:solidFill>
                  <a:srgbClr val="7C6E66"/>
                </a:solidFill>
                <a:cs typeface="Calibri"/>
              </a:rPr>
              <a:t>(N</a:t>
            </a:r>
            <a:r>
              <a:rPr sz="1100" b="1" spc="-106" dirty="0">
                <a:solidFill>
                  <a:srgbClr val="7C6E66"/>
                </a:solidFill>
                <a:cs typeface="Calibri"/>
              </a:rPr>
              <a:t>a</a:t>
            </a:r>
            <a:r>
              <a:rPr sz="1100" b="1" spc="-62" dirty="0">
                <a:solidFill>
                  <a:srgbClr val="7C6E66"/>
                </a:solidFill>
                <a:cs typeface="Calibri"/>
              </a:rPr>
              <a:t>tional</a:t>
            </a:r>
            <a:r>
              <a:rPr sz="1100" b="1" spc="-66" dirty="0">
                <a:solidFill>
                  <a:srgbClr val="7C6E66"/>
                </a:solidFill>
                <a:cs typeface="Calibri"/>
              </a:rPr>
              <a:t> </a:t>
            </a:r>
            <a:r>
              <a:rPr sz="1100" b="1" spc="-150" dirty="0">
                <a:solidFill>
                  <a:srgbClr val="7C6E66"/>
                </a:solidFill>
                <a:cs typeface="Calibri"/>
              </a:rPr>
              <a:t>N</a:t>
            </a:r>
            <a:r>
              <a:rPr sz="1100" b="1" spc="-57" dirty="0">
                <a:solidFill>
                  <a:srgbClr val="7C6E66"/>
                </a:solidFill>
                <a:cs typeface="Calibri"/>
              </a:rPr>
              <a:t>otifiable</a:t>
            </a:r>
            <a:r>
              <a:rPr sz="1100" b="1" spc="-66" dirty="0">
                <a:solidFill>
                  <a:srgbClr val="7C6E66"/>
                </a:solidFill>
                <a:cs typeface="Calibri"/>
              </a:rPr>
              <a:t> </a:t>
            </a:r>
            <a:r>
              <a:rPr sz="1100" b="1" spc="-137" dirty="0">
                <a:solidFill>
                  <a:srgbClr val="7C6E66"/>
                </a:solidFill>
                <a:cs typeface="Calibri"/>
              </a:rPr>
              <a:t>D</a:t>
            </a:r>
            <a:r>
              <a:rPr sz="1100" b="1" spc="-71" dirty="0">
                <a:solidFill>
                  <a:srgbClr val="7C6E66"/>
                </a:solidFill>
                <a:cs typeface="Calibri"/>
              </a:rPr>
              <a:t>iseases</a:t>
            </a:r>
            <a:r>
              <a:rPr sz="1100" b="1" spc="-66" dirty="0">
                <a:solidFill>
                  <a:srgbClr val="7C6E66"/>
                </a:solidFill>
                <a:cs typeface="Calibri"/>
              </a:rPr>
              <a:t> </a:t>
            </a:r>
            <a:r>
              <a:rPr sz="1100" b="1" spc="-71" dirty="0">
                <a:solidFill>
                  <a:srgbClr val="7C6E66"/>
                </a:solidFill>
                <a:cs typeface="Calibri"/>
              </a:rPr>
              <a:t>S</a:t>
            </a:r>
            <a:r>
              <a:rPr sz="1100" b="1" spc="-93" dirty="0">
                <a:solidFill>
                  <a:srgbClr val="7C6E66"/>
                </a:solidFill>
                <a:cs typeface="Calibri"/>
              </a:rPr>
              <a:t>u</a:t>
            </a:r>
            <a:r>
              <a:rPr sz="1100" b="1" spc="-44" dirty="0">
                <a:solidFill>
                  <a:srgbClr val="7C6E66"/>
                </a:solidFill>
                <a:cs typeface="Calibri"/>
              </a:rPr>
              <a:t>r</a:t>
            </a:r>
            <a:r>
              <a:rPr sz="1100" b="1" spc="-97" dirty="0">
                <a:solidFill>
                  <a:srgbClr val="7C6E66"/>
                </a:solidFill>
                <a:cs typeface="Calibri"/>
              </a:rPr>
              <a:t>v</a:t>
            </a:r>
            <a:r>
              <a:rPr sz="1100" b="1" spc="-66" dirty="0">
                <a:solidFill>
                  <a:srgbClr val="7C6E66"/>
                </a:solidFill>
                <a:cs typeface="Calibri"/>
              </a:rPr>
              <a:t>eillance </a:t>
            </a:r>
            <a:r>
              <a:rPr sz="1100" b="1" spc="-88" dirty="0">
                <a:solidFill>
                  <a:srgbClr val="7C6E66"/>
                </a:solidFill>
                <a:cs typeface="Calibri"/>
              </a:rPr>
              <a:t>Sy</a:t>
            </a:r>
            <a:r>
              <a:rPr sz="1100" b="1" spc="-62" dirty="0">
                <a:solidFill>
                  <a:srgbClr val="7C6E66"/>
                </a:solidFill>
                <a:cs typeface="Calibri"/>
              </a:rPr>
              <a:t>st</a:t>
            </a:r>
            <a:r>
              <a:rPr sz="1100" b="1" spc="-110" dirty="0">
                <a:solidFill>
                  <a:srgbClr val="7C6E66"/>
                </a:solidFill>
                <a:cs typeface="Calibri"/>
              </a:rPr>
              <a:t>em</a:t>
            </a:r>
            <a:r>
              <a:rPr sz="1100" b="1" spc="-66" dirty="0">
                <a:solidFill>
                  <a:srgbClr val="7C6E66"/>
                </a:solidFill>
                <a:cs typeface="Calibri"/>
              </a:rPr>
              <a:t> </a:t>
            </a:r>
            <a:r>
              <a:rPr sz="1100" b="1" spc="-88" dirty="0">
                <a:solidFill>
                  <a:srgbClr val="7C6E66"/>
                </a:solidFill>
                <a:cs typeface="Calibri"/>
              </a:rPr>
              <a:t>Moderniz</a:t>
            </a:r>
            <a:r>
              <a:rPr sz="1100" b="1" spc="-101" dirty="0">
                <a:solidFill>
                  <a:srgbClr val="7C6E66"/>
                </a:solidFill>
                <a:cs typeface="Calibri"/>
              </a:rPr>
              <a:t>a</a:t>
            </a:r>
            <a:r>
              <a:rPr sz="1100" b="1" spc="-62" dirty="0">
                <a:solidFill>
                  <a:srgbClr val="7C6E66"/>
                </a:solidFill>
                <a:cs typeface="Calibri"/>
              </a:rPr>
              <a:t>tion</a:t>
            </a:r>
            <a:r>
              <a:rPr sz="1100" b="1" spc="-66" dirty="0">
                <a:solidFill>
                  <a:srgbClr val="7C6E66"/>
                </a:solidFill>
                <a:cs typeface="Calibri"/>
              </a:rPr>
              <a:t> </a:t>
            </a:r>
            <a:r>
              <a:rPr sz="1100" b="1" spc="-40" dirty="0">
                <a:solidFill>
                  <a:srgbClr val="7C6E66"/>
                </a:solidFill>
                <a:cs typeface="Calibri"/>
              </a:rPr>
              <a:t>Initi</a:t>
            </a:r>
            <a:r>
              <a:rPr sz="1100" b="1" spc="-75" dirty="0">
                <a:solidFill>
                  <a:srgbClr val="7C6E66"/>
                </a:solidFill>
                <a:cs typeface="Calibri"/>
              </a:rPr>
              <a:t>a</a:t>
            </a:r>
            <a:r>
              <a:rPr sz="1100" b="1" spc="-40" dirty="0">
                <a:solidFill>
                  <a:srgbClr val="7C6E66"/>
                </a:solidFill>
                <a:cs typeface="Calibri"/>
              </a:rPr>
              <a:t>ti</a:t>
            </a:r>
            <a:r>
              <a:rPr sz="1100" b="1" spc="-79" dirty="0">
                <a:solidFill>
                  <a:srgbClr val="7C6E66"/>
                </a:solidFill>
                <a:cs typeface="Calibri"/>
              </a:rPr>
              <a:t>v</a:t>
            </a:r>
            <a:r>
              <a:rPr sz="1100" b="1" spc="-71" dirty="0">
                <a:solidFill>
                  <a:srgbClr val="7C6E66"/>
                </a:solidFill>
                <a:cs typeface="Calibri"/>
              </a:rPr>
              <a:t>e)</a:t>
            </a:r>
            <a:endParaRPr sz="1100" dirty="0">
              <a:solidFill>
                <a:prstClr val="black"/>
              </a:solidFill>
              <a:cs typeface="Calibri"/>
            </a:endParaRPr>
          </a:p>
          <a:p>
            <a:pPr marL="11206">
              <a:spcBef>
                <a:spcPts val="424"/>
              </a:spcBef>
            </a:pPr>
            <a:r>
              <a:rPr sz="1050" b="1" spc="-79" baseline="29914" dirty="0">
                <a:solidFill>
                  <a:srgbClr val="7C6E66"/>
                </a:solidFill>
                <a:cs typeface="Calibri"/>
              </a:rPr>
              <a:t>2</a:t>
            </a:r>
            <a:r>
              <a:rPr sz="1050" b="1" spc="-59" baseline="29914" dirty="0">
                <a:solidFill>
                  <a:srgbClr val="7C6E66"/>
                </a:solidFill>
                <a:cs typeface="Calibri"/>
              </a:rPr>
              <a:t> </a:t>
            </a:r>
            <a:r>
              <a:rPr sz="1100" b="1" spc="-137" dirty="0">
                <a:solidFill>
                  <a:srgbClr val="7C6E66"/>
                </a:solidFill>
                <a:cs typeface="Calibri"/>
              </a:rPr>
              <a:t>SAMS</a:t>
            </a:r>
            <a:r>
              <a:rPr sz="1100" b="1" spc="-66" dirty="0">
                <a:solidFill>
                  <a:srgbClr val="7C6E66"/>
                </a:solidFill>
                <a:cs typeface="Calibri"/>
              </a:rPr>
              <a:t> </a:t>
            </a:r>
            <a:r>
              <a:rPr sz="1100" b="1" spc="-53" dirty="0">
                <a:solidFill>
                  <a:srgbClr val="7C6E66"/>
                </a:solidFill>
                <a:cs typeface="Calibri"/>
              </a:rPr>
              <a:t>(</a:t>
            </a:r>
            <a:r>
              <a:rPr sz="1100" b="1" spc="-71" dirty="0">
                <a:solidFill>
                  <a:srgbClr val="7C6E66"/>
                </a:solidFill>
                <a:cs typeface="Calibri"/>
              </a:rPr>
              <a:t>S</a:t>
            </a:r>
            <a:r>
              <a:rPr sz="1100" b="1" spc="-101" dirty="0">
                <a:solidFill>
                  <a:srgbClr val="7C6E66"/>
                </a:solidFill>
                <a:cs typeface="Calibri"/>
              </a:rPr>
              <a:t>e</a:t>
            </a:r>
            <a:r>
              <a:rPr sz="1100" b="1" spc="-79" dirty="0">
                <a:solidFill>
                  <a:srgbClr val="7C6E66"/>
                </a:solidFill>
                <a:cs typeface="Calibri"/>
              </a:rPr>
              <a:t>c</a:t>
            </a:r>
            <a:r>
              <a:rPr sz="1100" b="1" spc="-93" dirty="0">
                <a:solidFill>
                  <a:srgbClr val="7C6E66"/>
                </a:solidFill>
                <a:cs typeface="Calibri"/>
              </a:rPr>
              <a:t>u</a:t>
            </a:r>
            <a:r>
              <a:rPr sz="1100" b="1" spc="-66" dirty="0">
                <a:solidFill>
                  <a:srgbClr val="7C6E66"/>
                </a:solidFill>
                <a:cs typeface="Calibri"/>
              </a:rPr>
              <a:t>r</a:t>
            </a:r>
            <a:r>
              <a:rPr sz="1100" b="1" spc="-84" dirty="0">
                <a:solidFill>
                  <a:srgbClr val="7C6E66"/>
                </a:solidFill>
                <a:cs typeface="Calibri"/>
              </a:rPr>
              <a:t>e</a:t>
            </a:r>
            <a:r>
              <a:rPr sz="1100" b="1" spc="-66" dirty="0">
                <a:solidFill>
                  <a:srgbClr val="7C6E66"/>
                </a:solidFill>
                <a:cs typeface="Calibri"/>
              </a:rPr>
              <a:t> </a:t>
            </a:r>
            <a:r>
              <a:rPr sz="1100" b="1" spc="-159" dirty="0">
                <a:solidFill>
                  <a:srgbClr val="7C6E66"/>
                </a:solidFill>
                <a:cs typeface="Calibri"/>
              </a:rPr>
              <a:t>A</a:t>
            </a:r>
            <a:r>
              <a:rPr sz="1100" b="1" spc="-84" dirty="0">
                <a:solidFill>
                  <a:srgbClr val="7C6E66"/>
                </a:solidFill>
                <a:cs typeface="Calibri"/>
              </a:rPr>
              <a:t>ccess</a:t>
            </a:r>
            <a:r>
              <a:rPr sz="1100" b="1" spc="-66" dirty="0">
                <a:solidFill>
                  <a:srgbClr val="7C6E66"/>
                </a:solidFill>
                <a:cs typeface="Calibri"/>
              </a:rPr>
              <a:t> </a:t>
            </a:r>
            <a:r>
              <a:rPr sz="1100" b="1" spc="-238" dirty="0">
                <a:solidFill>
                  <a:srgbClr val="7C6E66"/>
                </a:solidFill>
                <a:cs typeface="Calibri"/>
              </a:rPr>
              <a:t>M</a:t>
            </a:r>
            <a:r>
              <a:rPr sz="1100" b="1" spc="-79" dirty="0">
                <a:solidFill>
                  <a:srgbClr val="7C6E66"/>
                </a:solidFill>
                <a:cs typeface="Calibri"/>
              </a:rPr>
              <a:t>anagement</a:t>
            </a:r>
            <a:r>
              <a:rPr sz="1100" b="1" spc="-66" dirty="0">
                <a:solidFill>
                  <a:srgbClr val="7C6E66"/>
                </a:solidFill>
                <a:cs typeface="Calibri"/>
              </a:rPr>
              <a:t> </a:t>
            </a:r>
            <a:r>
              <a:rPr sz="1100" b="1" spc="-75" dirty="0">
                <a:solidFill>
                  <a:srgbClr val="7C6E66"/>
                </a:solidFill>
                <a:cs typeface="Calibri"/>
              </a:rPr>
              <a:t>S</a:t>
            </a:r>
            <a:r>
              <a:rPr sz="1100" b="1" spc="-84" dirty="0">
                <a:solidFill>
                  <a:srgbClr val="7C6E66"/>
                </a:solidFill>
                <a:cs typeface="Calibri"/>
              </a:rPr>
              <a:t>e</a:t>
            </a:r>
            <a:r>
              <a:rPr sz="1100" b="1" spc="-44" dirty="0">
                <a:solidFill>
                  <a:srgbClr val="7C6E66"/>
                </a:solidFill>
                <a:cs typeface="Calibri"/>
              </a:rPr>
              <a:t>r</a:t>
            </a:r>
            <a:r>
              <a:rPr sz="1100" b="1" spc="-71" dirty="0">
                <a:solidFill>
                  <a:srgbClr val="7C6E66"/>
                </a:solidFill>
                <a:cs typeface="Calibri"/>
              </a:rPr>
              <a:t>vices)</a:t>
            </a:r>
            <a:endParaRPr sz="1100" dirty="0">
              <a:solidFill>
                <a:prstClr val="black"/>
              </a:solidFill>
              <a:cs typeface="Calibri"/>
            </a:endParaRPr>
          </a:p>
          <a:p>
            <a:pPr marL="11206">
              <a:spcBef>
                <a:spcPts val="424"/>
              </a:spcBef>
            </a:pPr>
            <a:r>
              <a:rPr sz="1050" b="1" spc="-79" baseline="29914" dirty="0">
                <a:solidFill>
                  <a:srgbClr val="7C6E66"/>
                </a:solidFill>
                <a:cs typeface="Calibri"/>
              </a:rPr>
              <a:t>3</a:t>
            </a:r>
            <a:r>
              <a:rPr sz="1050" b="1" spc="-59" baseline="29914" dirty="0">
                <a:solidFill>
                  <a:srgbClr val="7C6E66"/>
                </a:solidFill>
                <a:cs typeface="Calibri"/>
              </a:rPr>
              <a:t> </a:t>
            </a:r>
            <a:r>
              <a:rPr sz="1100" b="1" spc="-132" dirty="0">
                <a:solidFill>
                  <a:srgbClr val="7C6E66"/>
                </a:solidFill>
                <a:cs typeface="Calibri"/>
              </a:rPr>
              <a:t>MVPS</a:t>
            </a:r>
            <a:r>
              <a:rPr sz="1100" b="1" spc="-66" dirty="0">
                <a:solidFill>
                  <a:srgbClr val="7C6E66"/>
                </a:solidFill>
                <a:cs typeface="Calibri"/>
              </a:rPr>
              <a:t> </a:t>
            </a:r>
            <a:r>
              <a:rPr sz="1100" b="1" spc="-88" dirty="0">
                <a:solidFill>
                  <a:srgbClr val="7C6E66"/>
                </a:solidFill>
                <a:cs typeface="Calibri"/>
              </a:rPr>
              <a:t>(Message</a:t>
            </a:r>
            <a:r>
              <a:rPr sz="1100" b="1" spc="-79" dirty="0">
                <a:solidFill>
                  <a:srgbClr val="7C6E66"/>
                </a:solidFill>
                <a:cs typeface="Calibri"/>
              </a:rPr>
              <a:t> </a:t>
            </a:r>
            <a:r>
              <a:rPr sz="1100" b="1" spc="-163" dirty="0">
                <a:solidFill>
                  <a:srgbClr val="7C6E66"/>
                </a:solidFill>
                <a:cs typeface="Calibri"/>
              </a:rPr>
              <a:t>V</a:t>
            </a:r>
            <a:r>
              <a:rPr sz="1100" b="1" spc="-53" dirty="0">
                <a:solidFill>
                  <a:srgbClr val="7C6E66"/>
                </a:solidFill>
                <a:cs typeface="Calibri"/>
              </a:rPr>
              <a:t>alid</a:t>
            </a:r>
            <a:r>
              <a:rPr sz="1100" b="1" spc="-84" dirty="0">
                <a:solidFill>
                  <a:srgbClr val="7C6E66"/>
                </a:solidFill>
                <a:cs typeface="Calibri"/>
              </a:rPr>
              <a:t>a</a:t>
            </a:r>
            <a:r>
              <a:rPr sz="1100" b="1" spc="-57" dirty="0">
                <a:solidFill>
                  <a:srgbClr val="7C6E66"/>
                </a:solidFill>
                <a:cs typeface="Calibri"/>
              </a:rPr>
              <a:t>tion,</a:t>
            </a:r>
            <a:r>
              <a:rPr sz="1100" b="1" spc="-66" dirty="0">
                <a:solidFill>
                  <a:srgbClr val="7C6E66"/>
                </a:solidFill>
                <a:cs typeface="Calibri"/>
              </a:rPr>
              <a:t> </a:t>
            </a:r>
            <a:r>
              <a:rPr sz="1100" b="1" spc="-84" dirty="0">
                <a:solidFill>
                  <a:srgbClr val="7C6E66"/>
                </a:solidFill>
                <a:cs typeface="Calibri"/>
              </a:rPr>
              <a:t>P</a:t>
            </a:r>
            <a:r>
              <a:rPr sz="1100" b="1" spc="-62" dirty="0">
                <a:solidFill>
                  <a:srgbClr val="7C6E66"/>
                </a:solidFill>
                <a:cs typeface="Calibri"/>
              </a:rPr>
              <a:t>r</a:t>
            </a:r>
            <a:r>
              <a:rPr sz="1100" b="1" spc="-75" dirty="0">
                <a:solidFill>
                  <a:srgbClr val="7C6E66"/>
                </a:solidFill>
                <a:cs typeface="Calibri"/>
              </a:rPr>
              <a:t>ocessin</a:t>
            </a:r>
            <a:r>
              <a:rPr sz="1100" b="1" spc="-97" dirty="0">
                <a:solidFill>
                  <a:srgbClr val="7C6E66"/>
                </a:solidFill>
                <a:cs typeface="Calibri"/>
              </a:rPr>
              <a:t>g</a:t>
            </a:r>
            <a:r>
              <a:rPr sz="1100" b="1" spc="-26" dirty="0">
                <a:solidFill>
                  <a:srgbClr val="7C6E66"/>
                </a:solidFill>
                <a:cs typeface="Calibri"/>
              </a:rPr>
              <a:t>,</a:t>
            </a:r>
            <a:r>
              <a:rPr sz="1100" b="1" spc="-66" dirty="0">
                <a:solidFill>
                  <a:srgbClr val="7C6E66"/>
                </a:solidFill>
                <a:cs typeface="Calibri"/>
              </a:rPr>
              <a:t> </a:t>
            </a:r>
            <a:r>
              <a:rPr sz="1100" b="1" spc="-84" dirty="0">
                <a:solidFill>
                  <a:srgbClr val="7C6E66"/>
                </a:solidFill>
                <a:cs typeface="Calibri"/>
              </a:rPr>
              <a:t>and</a:t>
            </a:r>
            <a:r>
              <a:rPr sz="1100" b="1" spc="-66" dirty="0">
                <a:solidFill>
                  <a:srgbClr val="7C6E66"/>
                </a:solidFill>
                <a:cs typeface="Calibri"/>
              </a:rPr>
              <a:t> </a:t>
            </a:r>
            <a:r>
              <a:rPr sz="1100" b="1" spc="-84" dirty="0">
                <a:solidFill>
                  <a:srgbClr val="7C6E66"/>
                </a:solidFill>
                <a:cs typeface="Calibri"/>
              </a:rPr>
              <a:t>P</a:t>
            </a:r>
            <a:r>
              <a:rPr sz="1100" b="1" spc="-62" dirty="0">
                <a:solidFill>
                  <a:srgbClr val="7C6E66"/>
                </a:solidFill>
                <a:cs typeface="Calibri"/>
              </a:rPr>
              <a:t>r</a:t>
            </a:r>
            <a:r>
              <a:rPr sz="1100" b="1" spc="-115" dirty="0">
                <a:solidFill>
                  <a:srgbClr val="7C6E66"/>
                </a:solidFill>
                <a:cs typeface="Calibri"/>
              </a:rPr>
              <a:t>o</a:t>
            </a:r>
            <a:r>
              <a:rPr sz="1100" b="1" spc="-57" dirty="0">
                <a:solidFill>
                  <a:srgbClr val="7C6E66"/>
                </a:solidFill>
                <a:cs typeface="Calibri"/>
              </a:rPr>
              <a:t>visioning</a:t>
            </a:r>
            <a:r>
              <a:rPr sz="1100" b="1" spc="-66" dirty="0">
                <a:solidFill>
                  <a:srgbClr val="7C6E66"/>
                </a:solidFill>
                <a:cs typeface="Calibri"/>
              </a:rPr>
              <a:t> </a:t>
            </a:r>
            <a:r>
              <a:rPr sz="1100" b="1" spc="-88" dirty="0">
                <a:solidFill>
                  <a:srgbClr val="7C6E66"/>
                </a:solidFill>
                <a:cs typeface="Calibri"/>
              </a:rPr>
              <a:t>Sy</a:t>
            </a:r>
            <a:r>
              <a:rPr sz="1100" b="1" spc="-62" dirty="0">
                <a:solidFill>
                  <a:srgbClr val="7C6E66"/>
                </a:solidFill>
                <a:cs typeface="Calibri"/>
              </a:rPr>
              <a:t>st</a:t>
            </a:r>
            <a:r>
              <a:rPr sz="1100" b="1" spc="-93" dirty="0">
                <a:solidFill>
                  <a:srgbClr val="7C6E66"/>
                </a:solidFill>
                <a:cs typeface="Calibri"/>
              </a:rPr>
              <a:t>em)</a:t>
            </a:r>
            <a:endParaRPr sz="1100" dirty="0">
              <a:solidFill>
                <a:prstClr val="black"/>
              </a:solidFill>
              <a:cs typeface="Calibri"/>
            </a:endParaRPr>
          </a:p>
          <a:p>
            <a:pPr marL="11206">
              <a:spcBef>
                <a:spcPts val="424"/>
              </a:spcBef>
            </a:pPr>
            <a:r>
              <a:rPr sz="1050" b="1" spc="-79" baseline="29914" dirty="0">
                <a:solidFill>
                  <a:srgbClr val="7C6E66"/>
                </a:solidFill>
                <a:cs typeface="Calibri"/>
              </a:rPr>
              <a:t>4</a:t>
            </a:r>
            <a:r>
              <a:rPr sz="1050" b="1" spc="-59" baseline="29914" dirty="0">
                <a:solidFill>
                  <a:srgbClr val="7C6E66"/>
                </a:solidFill>
                <a:cs typeface="Calibri"/>
              </a:rPr>
              <a:t> </a:t>
            </a:r>
            <a:r>
              <a:rPr sz="1100" b="1" spc="-159" dirty="0">
                <a:solidFill>
                  <a:srgbClr val="7C6E66"/>
                </a:solidFill>
                <a:cs typeface="Calibri"/>
              </a:rPr>
              <a:t>ME</a:t>
            </a:r>
            <a:r>
              <a:rPr sz="1100" b="1" spc="-124" dirty="0">
                <a:solidFill>
                  <a:srgbClr val="7C6E66"/>
                </a:solidFill>
                <a:cs typeface="Calibri"/>
              </a:rPr>
              <a:t>T</a:t>
            </a:r>
            <a:r>
              <a:rPr sz="1100" b="1" spc="-79" dirty="0">
                <a:solidFill>
                  <a:srgbClr val="7C6E66"/>
                </a:solidFill>
                <a:cs typeface="Calibri"/>
              </a:rPr>
              <a:t>S</a:t>
            </a:r>
            <a:r>
              <a:rPr sz="1100" b="1" spc="-66" dirty="0">
                <a:solidFill>
                  <a:srgbClr val="7C6E66"/>
                </a:solidFill>
                <a:cs typeface="Calibri"/>
              </a:rPr>
              <a:t> </a:t>
            </a:r>
            <a:r>
              <a:rPr sz="1100" b="1" spc="-88" dirty="0">
                <a:solidFill>
                  <a:srgbClr val="7C6E66"/>
                </a:solidFill>
                <a:cs typeface="Calibri"/>
              </a:rPr>
              <a:t>(Message</a:t>
            </a:r>
            <a:r>
              <a:rPr sz="1100" b="1" spc="-66" dirty="0">
                <a:solidFill>
                  <a:srgbClr val="7C6E66"/>
                </a:solidFill>
                <a:cs typeface="Calibri"/>
              </a:rPr>
              <a:t> </a:t>
            </a:r>
            <a:r>
              <a:rPr sz="1100" b="1" spc="-110" dirty="0">
                <a:solidFill>
                  <a:srgbClr val="7C6E66"/>
                </a:solidFill>
                <a:cs typeface="Calibri"/>
              </a:rPr>
              <a:t>E</a:t>
            </a:r>
            <a:r>
              <a:rPr sz="1100" b="1" spc="-93" dirty="0">
                <a:solidFill>
                  <a:srgbClr val="7C6E66"/>
                </a:solidFill>
                <a:cs typeface="Calibri"/>
              </a:rPr>
              <a:t>v</a:t>
            </a:r>
            <a:r>
              <a:rPr sz="1100" b="1" spc="-66" dirty="0">
                <a:solidFill>
                  <a:srgbClr val="7C6E66"/>
                </a:solidFill>
                <a:cs typeface="Calibri"/>
              </a:rPr>
              <a:t>alu</a:t>
            </a:r>
            <a:r>
              <a:rPr sz="1100" b="1" spc="-88" dirty="0">
                <a:solidFill>
                  <a:srgbClr val="7C6E66"/>
                </a:solidFill>
                <a:cs typeface="Calibri"/>
              </a:rPr>
              <a:t>a</a:t>
            </a:r>
            <a:r>
              <a:rPr sz="1100" b="1" spc="-62" dirty="0">
                <a:solidFill>
                  <a:srgbClr val="7C6E66"/>
                </a:solidFill>
                <a:cs typeface="Calibri"/>
              </a:rPr>
              <a:t>tion</a:t>
            </a:r>
            <a:r>
              <a:rPr sz="1100" b="1" spc="-66" dirty="0">
                <a:solidFill>
                  <a:srgbClr val="7C6E66"/>
                </a:solidFill>
                <a:cs typeface="Calibri"/>
              </a:rPr>
              <a:t> </a:t>
            </a:r>
            <a:r>
              <a:rPr sz="1100" b="1" spc="-84" dirty="0">
                <a:solidFill>
                  <a:srgbClr val="7C6E66"/>
                </a:solidFill>
                <a:cs typeface="Calibri"/>
              </a:rPr>
              <a:t>and</a:t>
            </a:r>
            <a:r>
              <a:rPr sz="1100" b="1" spc="-79" dirty="0">
                <a:solidFill>
                  <a:srgbClr val="7C6E66"/>
                </a:solidFill>
                <a:cs typeface="Calibri"/>
              </a:rPr>
              <a:t> </a:t>
            </a:r>
            <a:r>
              <a:rPr sz="1100" b="1" spc="-150" dirty="0">
                <a:solidFill>
                  <a:srgbClr val="7C6E66"/>
                </a:solidFill>
                <a:cs typeface="Calibri"/>
              </a:rPr>
              <a:t>T</a:t>
            </a:r>
            <a:r>
              <a:rPr sz="1100" b="1" spc="-53" dirty="0">
                <a:solidFill>
                  <a:srgbClr val="7C6E66"/>
                </a:solidFill>
                <a:cs typeface="Calibri"/>
              </a:rPr>
              <a:t>esting</a:t>
            </a:r>
            <a:r>
              <a:rPr sz="1100" b="1" spc="-66" dirty="0">
                <a:solidFill>
                  <a:srgbClr val="7C6E66"/>
                </a:solidFill>
                <a:cs typeface="Calibri"/>
              </a:rPr>
              <a:t> </a:t>
            </a:r>
            <a:r>
              <a:rPr sz="1100" b="1" spc="-75" dirty="0">
                <a:solidFill>
                  <a:srgbClr val="7C6E66"/>
                </a:solidFill>
                <a:cs typeface="Calibri"/>
              </a:rPr>
              <a:t>S</a:t>
            </a:r>
            <a:r>
              <a:rPr sz="1100" b="1" spc="-84" dirty="0">
                <a:solidFill>
                  <a:srgbClr val="7C6E66"/>
                </a:solidFill>
                <a:cs typeface="Calibri"/>
              </a:rPr>
              <a:t>e</a:t>
            </a:r>
            <a:r>
              <a:rPr sz="1100" b="1" spc="-44" dirty="0">
                <a:solidFill>
                  <a:srgbClr val="7C6E66"/>
                </a:solidFill>
                <a:cs typeface="Calibri"/>
              </a:rPr>
              <a:t>r</a:t>
            </a:r>
            <a:r>
              <a:rPr sz="1100" b="1" spc="-71" dirty="0">
                <a:solidFill>
                  <a:srgbClr val="7C6E66"/>
                </a:solidFill>
                <a:cs typeface="Calibri"/>
              </a:rPr>
              <a:t>vice)</a:t>
            </a:r>
            <a:endParaRPr sz="1100" dirty="0">
              <a:solidFill>
                <a:prstClr val="black"/>
              </a:solidFill>
              <a:cs typeface="Calibri"/>
            </a:endParaRPr>
          </a:p>
        </p:txBody>
      </p:sp>
      <p:sp>
        <p:nvSpPr>
          <p:cNvPr id="39" name="Title 38" hidden="1"/>
          <p:cNvSpPr>
            <a:spLocks noGrp="1"/>
          </p:cNvSpPr>
          <p:nvPr>
            <p:ph type="title"/>
          </p:nvPr>
        </p:nvSpPr>
        <p:spPr/>
        <p:txBody>
          <a:bodyPr/>
          <a:lstStyle/>
          <a:p>
            <a:r>
              <a:rPr lang="en-US" dirty="0"/>
              <a:t>NMI Jurisdiction Onboarding</a:t>
            </a:r>
          </a:p>
        </p:txBody>
      </p:sp>
      <p:sp>
        <p:nvSpPr>
          <p:cNvPr id="41" name="Rectangle 40"/>
          <p:cNvSpPr/>
          <p:nvPr/>
        </p:nvSpPr>
        <p:spPr>
          <a:xfrm>
            <a:off x="9571266" y="2563139"/>
            <a:ext cx="1629193" cy="259045"/>
          </a:xfrm>
          <a:prstGeom prst="rect">
            <a:avLst/>
          </a:prstGeom>
        </p:spPr>
        <p:txBody>
          <a:bodyPr wrap="square">
            <a:spAutoFit/>
          </a:bodyPr>
          <a:lstStyle/>
          <a:p>
            <a:pPr marL="11206" marR="4483">
              <a:lnSpc>
                <a:spcPts val="1262"/>
              </a:lnSpc>
            </a:pPr>
            <a:r>
              <a:rPr lang="en-US" sz="1147" b="1" spc="-119" dirty="0">
                <a:solidFill>
                  <a:srgbClr val="7C6E66"/>
                </a:solidFill>
                <a:cs typeface="Calibri"/>
              </a:rPr>
              <a:t>Production Practices</a:t>
            </a:r>
          </a:p>
        </p:txBody>
      </p:sp>
    </p:spTree>
    <p:extLst>
      <p:ext uri="{BB962C8B-B14F-4D97-AF65-F5344CB8AC3E}">
        <p14:creationId xmlns:p14="http://schemas.microsoft.com/office/powerpoint/2010/main" val="997357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Overview: Pre-Onboarding</a:t>
            </a:r>
          </a:p>
        </p:txBody>
      </p:sp>
      <p:sp>
        <p:nvSpPr>
          <p:cNvPr id="7" name="Text Placeholder 6"/>
          <p:cNvSpPr>
            <a:spLocks noGrp="1"/>
          </p:cNvSpPr>
          <p:nvPr>
            <p:ph type="body" sz="quarter" idx="10"/>
          </p:nvPr>
        </p:nvSpPr>
        <p:spPr/>
        <p:txBody>
          <a:bodyPr/>
          <a:lstStyle/>
          <a:p>
            <a:r>
              <a:rPr lang="en-US" dirty="0"/>
              <a:t>NMI Technical Assistance Tools</a:t>
            </a:r>
          </a:p>
          <a:p>
            <a:pPr lvl="1"/>
            <a:r>
              <a:rPr lang="en-US" dirty="0"/>
              <a:t>Onboarding Guidebook</a:t>
            </a:r>
          </a:p>
          <a:p>
            <a:pPr lvl="1"/>
            <a:r>
              <a:rPr lang="en-US" dirty="0"/>
              <a:t>Implementation Spreadsheet—</a:t>
            </a:r>
            <a:r>
              <a:rPr lang="en-US" dirty="0">
                <a:solidFill>
                  <a:srgbClr val="FF0000"/>
                </a:solidFill>
              </a:rPr>
              <a:t>required for onboarding</a:t>
            </a:r>
          </a:p>
          <a:p>
            <a:pPr lvl="1"/>
            <a:r>
              <a:rPr lang="en-US" dirty="0"/>
              <a:t>Test Case Scenario Worksheet—</a:t>
            </a:r>
            <a:r>
              <a:rPr lang="en-US" dirty="0">
                <a:solidFill>
                  <a:srgbClr val="FF0000"/>
                </a:solidFill>
              </a:rPr>
              <a:t>required for onboarding</a:t>
            </a:r>
          </a:p>
          <a:p>
            <a:pPr lvl="1"/>
            <a:r>
              <a:rPr lang="en-US" dirty="0"/>
              <a:t>Technical Assistance and Implementation Guidebook </a:t>
            </a:r>
          </a:p>
          <a:p>
            <a:pPr lvl="1"/>
            <a:r>
              <a:rPr lang="en-US" dirty="0"/>
              <a:t>Request for Technical Assistance </a:t>
            </a:r>
          </a:p>
          <a:p>
            <a:r>
              <a:rPr lang="en-US" dirty="0"/>
              <a:t>SAMS, MVPS, and METS Tool Training (</a:t>
            </a:r>
            <a:r>
              <a:rPr lang="en-US" dirty="0">
                <a:hlinkClick r:id="rId2"/>
              </a:rPr>
              <a:t>https://www.cdc.gov/nndss/trc/data-systems/sams.html</a:t>
            </a:r>
            <a:r>
              <a:rPr lang="en-US" dirty="0"/>
              <a:t>)   </a:t>
            </a:r>
          </a:p>
          <a:p>
            <a:endParaRPr lang="en-US" dirty="0"/>
          </a:p>
        </p:txBody>
      </p:sp>
    </p:spTree>
    <p:extLst>
      <p:ext uri="{BB962C8B-B14F-4D97-AF65-F5344CB8AC3E}">
        <p14:creationId xmlns:p14="http://schemas.microsoft.com/office/powerpoint/2010/main" val="107067389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Pre-Onboarding: Onboarding Preparations Overview</a:t>
            </a:r>
          </a:p>
        </p:txBody>
      </p:sp>
      <p:sp>
        <p:nvSpPr>
          <p:cNvPr id="3" name="Text Placeholder 2"/>
          <p:cNvSpPr>
            <a:spLocks noGrp="1"/>
          </p:cNvSpPr>
          <p:nvPr>
            <p:ph type="body" sz="quarter" idx="10"/>
          </p:nvPr>
        </p:nvSpPr>
        <p:spPr/>
        <p:txBody>
          <a:bodyPr/>
          <a:lstStyle/>
          <a:p>
            <a:r>
              <a:rPr lang="en-US" dirty="0"/>
              <a:t>Obtain SAMS Level 2 Access for all users who will need access to the MVPS Dashboard.</a:t>
            </a:r>
          </a:p>
          <a:p>
            <a:r>
              <a:rPr lang="en-US" dirty="0"/>
              <a:t>Request technical assistance if needed.</a:t>
            </a:r>
          </a:p>
          <a:p>
            <a:r>
              <a:rPr lang="en-US" dirty="0"/>
              <a:t>Review onboarding tools and resources.</a:t>
            </a:r>
          </a:p>
          <a:p>
            <a:r>
              <a:rPr lang="en-US" dirty="0"/>
              <a:t>Complete required documents for onboarding.</a:t>
            </a:r>
          </a:p>
          <a:p>
            <a:r>
              <a:rPr lang="en-US" dirty="0"/>
              <a:t>Prepare test messages.</a:t>
            </a:r>
          </a:p>
          <a:p>
            <a:r>
              <a:rPr lang="en-US" dirty="0"/>
              <a:t>Validate test messages in METS.</a:t>
            </a:r>
          </a:p>
          <a:p>
            <a:r>
              <a:rPr lang="en-US" dirty="0"/>
              <a:t>Send email to </a:t>
            </a:r>
            <a:r>
              <a:rPr lang="en-US" dirty="0">
                <a:hlinkClick r:id="rId3"/>
              </a:rPr>
              <a:t>edx@cdc.gov</a:t>
            </a:r>
            <a:r>
              <a:rPr lang="en-US" dirty="0"/>
              <a:t> to initiate onboarding.</a:t>
            </a:r>
          </a:p>
        </p:txBody>
      </p:sp>
    </p:spTree>
    <p:extLst>
      <p:ext uri="{BB962C8B-B14F-4D97-AF65-F5344CB8AC3E}">
        <p14:creationId xmlns:p14="http://schemas.microsoft.com/office/powerpoint/2010/main" val="3617761104"/>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Pre-Onboarding: Onboarding Preparations</a:t>
            </a:r>
          </a:p>
        </p:txBody>
      </p:sp>
      <p:sp>
        <p:nvSpPr>
          <p:cNvPr id="3" name="Text Placeholder 2"/>
          <p:cNvSpPr>
            <a:spLocks noGrp="1"/>
          </p:cNvSpPr>
          <p:nvPr>
            <p:ph type="body" sz="quarter" idx="10"/>
          </p:nvPr>
        </p:nvSpPr>
        <p:spPr/>
        <p:txBody>
          <a:bodyPr/>
          <a:lstStyle/>
          <a:p>
            <a:pPr>
              <a:buClr>
                <a:schemeClr val="accent6"/>
              </a:buClr>
              <a:buSzPct val="100000"/>
            </a:pPr>
            <a:r>
              <a:rPr lang="en-US" dirty="0"/>
              <a:t>To initiate the onboarding process, the jurisdiction will send an email to </a:t>
            </a:r>
            <a:r>
              <a:rPr lang="en-US" dirty="0">
                <a:hlinkClick r:id="rId2"/>
              </a:rPr>
              <a:t>EDX@cdc.gov</a:t>
            </a:r>
            <a:r>
              <a:rPr lang="en-US" dirty="0"/>
              <a:t> that indicates or includes the following:</a:t>
            </a:r>
            <a:endParaRPr lang="en-US" sz="900" dirty="0"/>
          </a:p>
          <a:p>
            <a:pPr lvl="1"/>
            <a:r>
              <a:rPr lang="en-US" dirty="0"/>
              <a:t>Completed all required trainings (SAMS, MVPS), are able to access MVPS Dashboard, and have identified a Data Manager role in MVPS.</a:t>
            </a:r>
          </a:p>
          <a:p>
            <a:pPr lvl="1"/>
            <a:r>
              <a:rPr lang="en-US" dirty="0"/>
              <a:t>Provided stakeholder roles and contact information.</a:t>
            </a:r>
          </a:p>
          <a:p>
            <a:pPr lvl="1"/>
            <a:r>
              <a:rPr lang="en-US" dirty="0"/>
              <a:t>Identified NNDSS diseases that are state reportable for the guide to be onboarded.</a:t>
            </a:r>
          </a:p>
          <a:p>
            <a:pPr lvl="1"/>
            <a:r>
              <a:rPr lang="en-US" dirty="0"/>
              <a:t>Completed required section of the implementation spreadsheet.</a:t>
            </a:r>
          </a:p>
          <a:p>
            <a:pPr lvl="1"/>
            <a:r>
              <a:rPr lang="en-US" dirty="0"/>
              <a:t>Completed test case scenario worksheet with jurisdiction-specific data.</a:t>
            </a:r>
          </a:p>
          <a:p>
            <a:pPr lvl="1"/>
            <a:r>
              <a:rPr lang="en-US" dirty="0"/>
              <a:t>Validated that test messages have been created and passed METS with no errors.</a:t>
            </a:r>
          </a:p>
          <a:p>
            <a:endParaRPr lang="en-US" dirty="0"/>
          </a:p>
        </p:txBody>
      </p:sp>
    </p:spTree>
    <p:extLst>
      <p:ext uri="{BB962C8B-B14F-4D97-AF65-F5344CB8AC3E}">
        <p14:creationId xmlns:p14="http://schemas.microsoft.com/office/powerpoint/2010/main" val="369012062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Pre-Onboarding: Onboarding Preparations (cont.)</a:t>
            </a:r>
          </a:p>
        </p:txBody>
      </p:sp>
      <p:sp>
        <p:nvSpPr>
          <p:cNvPr id="3" name="Text Placeholder 2"/>
          <p:cNvSpPr>
            <a:spLocks noGrp="1"/>
          </p:cNvSpPr>
          <p:nvPr>
            <p:ph type="body" sz="quarter" idx="10"/>
          </p:nvPr>
        </p:nvSpPr>
        <p:spPr/>
        <p:txBody>
          <a:bodyPr/>
          <a:lstStyle/>
          <a:p>
            <a:pPr>
              <a:buClr>
                <a:schemeClr val="accent6"/>
              </a:buClr>
              <a:buSzPct val="100000"/>
            </a:pPr>
            <a:r>
              <a:rPr lang="en-US" dirty="0"/>
              <a:t>The CDC onboarding specialist will review the submitted materials and enter them into the onboarding tracking tool.  </a:t>
            </a:r>
          </a:p>
          <a:p>
            <a:pPr>
              <a:buClr>
                <a:schemeClr val="accent6"/>
              </a:buClr>
              <a:buSzPct val="100000"/>
            </a:pPr>
            <a:endParaRPr lang="en-US" dirty="0"/>
          </a:p>
          <a:p>
            <a:pPr>
              <a:buClr>
                <a:schemeClr val="accent6"/>
              </a:buClr>
              <a:buSzPct val="100000"/>
            </a:pPr>
            <a:r>
              <a:rPr lang="en-US" dirty="0"/>
              <a:t>The CDC onboarding specialist will send an email to the jurisdiction to do the following: </a:t>
            </a:r>
          </a:p>
          <a:p>
            <a:pPr lvl="1"/>
            <a:r>
              <a:rPr lang="en-US" dirty="0"/>
              <a:t>Clarify or ask for additional information regarding the materials submitted. </a:t>
            </a:r>
          </a:p>
          <a:p>
            <a:pPr lvl="1"/>
            <a:r>
              <a:rPr lang="en-US" dirty="0"/>
              <a:t>Invite the jurisdiction to participate in an onboarding kickoff that will occur by email or conference call.</a:t>
            </a:r>
          </a:p>
          <a:p>
            <a:pPr lvl="1"/>
            <a:r>
              <a:rPr lang="en-US" dirty="0"/>
              <a:t>Provide a timeframe to start the onboarding process. </a:t>
            </a:r>
          </a:p>
          <a:p>
            <a:pPr marL="0" indent="0">
              <a:buClr>
                <a:schemeClr val="accent6"/>
              </a:buClr>
              <a:buSzPct val="100000"/>
              <a:buNone/>
            </a:pPr>
            <a:endParaRPr lang="en-US" dirty="0"/>
          </a:p>
        </p:txBody>
      </p:sp>
    </p:spTree>
    <p:extLst>
      <p:ext uri="{BB962C8B-B14F-4D97-AF65-F5344CB8AC3E}">
        <p14:creationId xmlns:p14="http://schemas.microsoft.com/office/powerpoint/2010/main" val="4149361370"/>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 Kickoff</a:t>
            </a:r>
          </a:p>
        </p:txBody>
      </p:sp>
      <p:sp>
        <p:nvSpPr>
          <p:cNvPr id="3" name="Text Placeholder 2"/>
          <p:cNvSpPr>
            <a:spLocks noGrp="1"/>
          </p:cNvSpPr>
          <p:nvPr>
            <p:ph type="body" sz="quarter" idx="10"/>
          </p:nvPr>
        </p:nvSpPr>
        <p:spPr/>
        <p:txBody>
          <a:bodyPr/>
          <a:lstStyle/>
          <a:p>
            <a:pPr>
              <a:buClr>
                <a:schemeClr val="accent6"/>
              </a:buClr>
              <a:buSzPct val="100000"/>
            </a:pPr>
            <a:r>
              <a:rPr lang="en-US" dirty="0"/>
              <a:t>The jurisdiction and CDC will participate in an onboarding kickoff to do the following: </a:t>
            </a:r>
          </a:p>
          <a:p>
            <a:pPr lvl="1"/>
            <a:r>
              <a:rPr lang="en-US" dirty="0"/>
              <a:t>Review steps for onboarding.</a:t>
            </a:r>
          </a:p>
          <a:p>
            <a:pPr lvl="1"/>
            <a:r>
              <a:rPr lang="en-US" dirty="0"/>
              <a:t>Resolve any questions or issues with documentation from the onboarding package.</a:t>
            </a:r>
          </a:p>
          <a:p>
            <a:pPr lvl="1"/>
            <a:r>
              <a:rPr lang="en-US" dirty="0"/>
              <a:t>Review expectations for stakeholders.</a:t>
            </a:r>
          </a:p>
          <a:p>
            <a:pPr lvl="1"/>
            <a:r>
              <a:rPr lang="en-US" dirty="0"/>
              <a:t>Identify expected timeframe for onboarding.</a:t>
            </a:r>
          </a:p>
          <a:p>
            <a:pPr lvl="1">
              <a:spcBef>
                <a:spcPts val="600"/>
              </a:spcBef>
            </a:pPr>
            <a:r>
              <a:rPr lang="en-US" dirty="0"/>
              <a:t>Schedule time to send test messages to onboarding environment. </a:t>
            </a:r>
          </a:p>
          <a:p>
            <a:pPr lvl="1">
              <a:spcBef>
                <a:spcPts val="600"/>
              </a:spcBef>
            </a:pPr>
            <a:r>
              <a:rPr lang="en-US" dirty="0"/>
              <a:t>Provide PHINMS onboarding service action pair (will come from CDC to jurisdiction).</a:t>
            </a:r>
          </a:p>
          <a:p>
            <a:endParaRPr lang="en-US" dirty="0"/>
          </a:p>
        </p:txBody>
      </p:sp>
    </p:spTree>
    <p:extLst>
      <p:ext uri="{BB962C8B-B14F-4D97-AF65-F5344CB8AC3E}">
        <p14:creationId xmlns:p14="http://schemas.microsoft.com/office/powerpoint/2010/main" val="15486231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 Test Message Validation</a:t>
            </a:r>
          </a:p>
        </p:txBody>
      </p:sp>
      <p:sp>
        <p:nvSpPr>
          <p:cNvPr id="3" name="Text Placeholder 2"/>
          <p:cNvSpPr>
            <a:spLocks noGrp="1"/>
          </p:cNvSpPr>
          <p:nvPr>
            <p:ph type="body" sz="quarter" idx="10"/>
          </p:nvPr>
        </p:nvSpPr>
        <p:spPr/>
        <p:txBody>
          <a:bodyPr/>
          <a:lstStyle/>
          <a:p>
            <a:pPr marL="463550" lvl="1" indent="-463550">
              <a:buClr>
                <a:schemeClr val="accent6"/>
              </a:buClr>
              <a:buSzPct val="100000"/>
              <a:buFont typeface="Wingdings" panose="05000000000000000000" pitchFamily="2" charset="2"/>
              <a:buChar char="§"/>
            </a:pPr>
            <a:r>
              <a:rPr lang="en-US" dirty="0"/>
              <a:t>The jurisdiction and CDC onboarding specialist will ensure that PHINMS is configured with the appropriate service action pair to the MVPS onboarding environment.  </a:t>
            </a:r>
          </a:p>
          <a:p>
            <a:pPr marL="457200" lvl="1" indent="-457200">
              <a:buClr>
                <a:schemeClr val="accent6"/>
              </a:buClr>
              <a:buSzPct val="100000"/>
              <a:buFont typeface="Wingdings" panose="05000000000000000000" pitchFamily="2" charset="2"/>
              <a:buChar char="§"/>
            </a:pPr>
            <a:r>
              <a:rPr lang="en-US" dirty="0"/>
              <a:t>The jurisdiction will send 7–10 test messages to the MVPS onboarding environment. </a:t>
            </a:r>
          </a:p>
          <a:p>
            <a:pPr marL="457200" lvl="1" indent="-457200">
              <a:buClr>
                <a:schemeClr val="accent6"/>
              </a:buClr>
              <a:buSzPct val="100000"/>
              <a:buFont typeface="Wingdings" panose="05000000000000000000" pitchFamily="2" charset="2"/>
              <a:buChar char="§"/>
            </a:pPr>
            <a:r>
              <a:rPr lang="en-US" dirty="0"/>
              <a:t>The jurisdiction and CDC onboarding specialist will confirm that test messages have arrived through the MVPS Dashboard.</a:t>
            </a:r>
          </a:p>
          <a:p>
            <a:pPr marL="457200" lvl="1" indent="-457200">
              <a:buClr>
                <a:schemeClr val="accent6"/>
              </a:buClr>
              <a:buSzPct val="100000"/>
              <a:buFont typeface="Wingdings" panose="05000000000000000000" pitchFamily="2" charset="2"/>
              <a:buChar char="§"/>
            </a:pPr>
            <a:r>
              <a:rPr lang="en-US" dirty="0"/>
              <a:t>The CDC onboarding specialist and program subject matter expert will review and validate test messages. </a:t>
            </a:r>
          </a:p>
          <a:p>
            <a:endParaRPr lang="en-US" dirty="0"/>
          </a:p>
        </p:txBody>
      </p:sp>
    </p:spTree>
    <p:extLst>
      <p:ext uri="{BB962C8B-B14F-4D97-AF65-F5344CB8AC3E}">
        <p14:creationId xmlns:p14="http://schemas.microsoft.com/office/powerpoint/2010/main" val="69958605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Cutover to Production: System Check</a:t>
            </a:r>
          </a:p>
        </p:txBody>
      </p:sp>
      <p:sp>
        <p:nvSpPr>
          <p:cNvPr id="3" name="Text Placeholder 2"/>
          <p:cNvSpPr>
            <a:spLocks noGrp="1"/>
          </p:cNvSpPr>
          <p:nvPr>
            <p:ph type="body" sz="quarter" idx="10"/>
          </p:nvPr>
        </p:nvSpPr>
        <p:spPr/>
        <p:txBody>
          <a:bodyPr/>
          <a:lstStyle/>
          <a:p>
            <a:pPr>
              <a:spcBef>
                <a:spcPts val="0"/>
              </a:spcBef>
              <a:buClr>
                <a:schemeClr val="accent6"/>
              </a:buClr>
              <a:buSzPct val="100000"/>
            </a:pPr>
            <a:r>
              <a:rPr lang="en-US" dirty="0"/>
              <a:t>The jurisdiction will send a limited set of production messages to the MVPS onboarding environment to ensure that no problems emerge because of the move from the test environment to production.   </a:t>
            </a:r>
          </a:p>
          <a:p>
            <a:pPr>
              <a:spcBef>
                <a:spcPts val="0"/>
              </a:spcBef>
              <a:buClr>
                <a:schemeClr val="accent6"/>
              </a:buClr>
              <a:buSzPct val="100000"/>
            </a:pPr>
            <a:endParaRPr lang="en-US" dirty="0"/>
          </a:p>
          <a:p>
            <a:pPr>
              <a:spcBef>
                <a:spcPts val="0"/>
              </a:spcBef>
              <a:buClr>
                <a:schemeClr val="accent6"/>
              </a:buClr>
              <a:buSzPct val="100000"/>
            </a:pPr>
            <a:r>
              <a:rPr lang="en-US" dirty="0"/>
              <a:t>The CDC onboarding specialist and program review the production messages and provide either </a:t>
            </a:r>
          </a:p>
          <a:p>
            <a:pPr marL="1447787" lvl="2" indent="-514350">
              <a:spcBef>
                <a:spcPts val="0"/>
              </a:spcBef>
              <a:buClrTx/>
            </a:pPr>
            <a:r>
              <a:rPr lang="en-US" dirty="0"/>
              <a:t>feedback to address any problems identified or</a:t>
            </a:r>
          </a:p>
          <a:p>
            <a:pPr marL="1447787" lvl="2" indent="-514350">
              <a:spcBef>
                <a:spcPts val="0"/>
              </a:spcBef>
              <a:buClrTx/>
            </a:pPr>
            <a:r>
              <a:rPr lang="en-US" dirty="0"/>
              <a:t>instructions to begin sending production messages.</a:t>
            </a:r>
          </a:p>
          <a:p>
            <a:pPr>
              <a:spcBef>
                <a:spcPts val="0"/>
              </a:spcBef>
              <a:buClr>
                <a:schemeClr val="accent6"/>
              </a:buClr>
              <a:buSzPct val="100000"/>
            </a:pPr>
            <a:endParaRPr lang="en-US" dirty="0"/>
          </a:p>
          <a:p>
            <a:pPr>
              <a:spcBef>
                <a:spcPts val="0"/>
              </a:spcBef>
              <a:buClr>
                <a:schemeClr val="accent6"/>
              </a:buClr>
              <a:buSzPct val="100000"/>
            </a:pPr>
            <a:r>
              <a:rPr lang="en-US" dirty="0"/>
              <a:t>Once approved, the CDC onboarding specialist provides PHINMS service action pair for the MVPS production environment. </a:t>
            </a:r>
          </a:p>
          <a:p>
            <a:endParaRPr lang="en-US" dirty="0"/>
          </a:p>
        </p:txBody>
      </p:sp>
    </p:spTree>
    <p:extLst>
      <p:ext uri="{BB962C8B-B14F-4D97-AF65-F5344CB8AC3E}">
        <p14:creationId xmlns:p14="http://schemas.microsoft.com/office/powerpoint/2010/main" val="3914617881"/>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Cutover to Production: Moving into Production </a:t>
            </a:r>
          </a:p>
        </p:txBody>
      </p:sp>
      <p:sp>
        <p:nvSpPr>
          <p:cNvPr id="3" name="Text Placeholder 2"/>
          <p:cNvSpPr>
            <a:spLocks noGrp="1"/>
          </p:cNvSpPr>
          <p:nvPr>
            <p:ph type="body" sz="quarter" idx="10"/>
          </p:nvPr>
        </p:nvSpPr>
        <p:spPr/>
        <p:txBody>
          <a:bodyPr/>
          <a:lstStyle/>
          <a:p>
            <a:pPr>
              <a:spcBef>
                <a:spcPts val="0"/>
              </a:spcBef>
              <a:buClr>
                <a:schemeClr val="accent6"/>
              </a:buClr>
              <a:buSzPct val="100000"/>
            </a:pPr>
            <a:r>
              <a:rPr lang="en-US" dirty="0"/>
              <a:t>The CDC onboarding specialist will send an email to the jurisdiction that outlines these steps to retire legacy transmissions. </a:t>
            </a:r>
          </a:p>
          <a:p>
            <a:pPr marL="1314450" lvl="3" indent="-457200">
              <a:spcBef>
                <a:spcPts val="0"/>
              </a:spcBef>
              <a:buClr>
                <a:schemeClr val="accent6"/>
              </a:buClr>
              <a:buSzPct val="101000"/>
              <a:buFont typeface="+mj-lt"/>
              <a:buAutoNum type="alphaLcPeriod"/>
            </a:pPr>
            <a:r>
              <a:rPr lang="en-US" dirty="0"/>
              <a:t>Schedule a date for cutting over to production. </a:t>
            </a:r>
          </a:p>
          <a:p>
            <a:pPr marL="1314450" lvl="3" indent="-457200">
              <a:spcBef>
                <a:spcPts val="0"/>
              </a:spcBef>
              <a:buClr>
                <a:schemeClr val="accent6"/>
              </a:buClr>
              <a:buSzPct val="101000"/>
              <a:buFont typeface="+mj-lt"/>
              <a:buAutoNum type="alphaLcPeriod"/>
            </a:pPr>
            <a:r>
              <a:rPr lang="en-US" dirty="0"/>
              <a:t>Send year-to-date transmission through the legacy system for </a:t>
            </a:r>
            <a:r>
              <a:rPr lang="en-US" i="1" dirty="0"/>
              <a:t>Morbidity and Mortality Weekly Report</a:t>
            </a:r>
            <a:r>
              <a:rPr lang="en-US" dirty="0"/>
              <a:t> (</a:t>
            </a:r>
            <a:r>
              <a:rPr lang="en-US" i="1" dirty="0"/>
              <a:t>MMWR</a:t>
            </a:r>
            <a:r>
              <a:rPr lang="en-US" dirty="0"/>
              <a:t>) year(s) that have not been finalized.</a:t>
            </a:r>
          </a:p>
          <a:p>
            <a:pPr marL="1314450" lvl="3" indent="-457200">
              <a:spcBef>
                <a:spcPts val="0"/>
              </a:spcBef>
              <a:buClr>
                <a:schemeClr val="accent6"/>
              </a:buClr>
              <a:buSzPct val="101000"/>
              <a:buFont typeface="+mj-lt"/>
              <a:buAutoNum type="alphaLcPeriod"/>
            </a:pPr>
            <a:r>
              <a:rPr lang="en-US" dirty="0"/>
              <a:t>Send those same year-to-date messages, for </a:t>
            </a:r>
            <a:r>
              <a:rPr lang="en-US" i="1" dirty="0"/>
              <a:t>MMWR</a:t>
            </a:r>
            <a:r>
              <a:rPr lang="en-US" dirty="0"/>
              <a:t> year(s) that have not been finalized, to the MVPS production environment.</a:t>
            </a:r>
            <a:br>
              <a:rPr lang="en-US" dirty="0"/>
            </a:br>
            <a:r>
              <a:rPr lang="en-US" dirty="0"/>
              <a:t>Freeze sending notifications until case count is validated by CDC.</a:t>
            </a:r>
          </a:p>
          <a:p>
            <a:pPr marL="1314450" lvl="3" indent="-457200">
              <a:spcBef>
                <a:spcPts val="0"/>
              </a:spcBef>
              <a:buClr>
                <a:schemeClr val="accent6"/>
              </a:buClr>
              <a:buSzPct val="101000"/>
              <a:buFont typeface="+mj-lt"/>
              <a:buAutoNum type="alphaLcPeriod"/>
            </a:pPr>
            <a:r>
              <a:rPr lang="en-US" dirty="0"/>
              <a:t>CDC sends email to start sending production messages to MVPS.</a:t>
            </a:r>
          </a:p>
          <a:p>
            <a:pPr marL="1314450" lvl="3" indent="-457200">
              <a:spcBef>
                <a:spcPts val="0"/>
              </a:spcBef>
              <a:buClr>
                <a:schemeClr val="accent6"/>
              </a:buClr>
              <a:buSzPct val="101000"/>
              <a:buFont typeface="+mj-lt"/>
              <a:buAutoNum type="alphaLcPeriod"/>
            </a:pPr>
            <a:r>
              <a:rPr lang="en-US" dirty="0"/>
              <a:t>Turn off legacy feed for newly onboarded conditions.</a:t>
            </a:r>
          </a:p>
          <a:p>
            <a:pPr marL="0" lvl="3" indent="0">
              <a:spcBef>
                <a:spcPts val="0"/>
              </a:spcBef>
              <a:buClr>
                <a:schemeClr val="accent6"/>
              </a:buClr>
              <a:buSzPct val="101000"/>
              <a:buNone/>
            </a:pPr>
            <a:r>
              <a:rPr lang="en-US" b="1" dirty="0">
                <a:solidFill>
                  <a:srgbClr val="FF0000"/>
                </a:solidFill>
              </a:rPr>
              <a:t>Jurisdiction is in production!  </a:t>
            </a:r>
          </a:p>
          <a:p>
            <a:endParaRPr lang="en-US" dirty="0"/>
          </a:p>
          <a:p>
            <a:pPr marL="0" indent="0">
              <a:buNone/>
            </a:pPr>
            <a:endParaRPr lang="en-US" dirty="0"/>
          </a:p>
        </p:txBody>
      </p:sp>
    </p:spTree>
    <p:extLst>
      <p:ext uri="{BB962C8B-B14F-4D97-AF65-F5344CB8AC3E}">
        <p14:creationId xmlns:p14="http://schemas.microsoft.com/office/powerpoint/2010/main" val="320082093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Best Practices</a:t>
            </a:r>
          </a:p>
        </p:txBody>
      </p:sp>
      <p:sp>
        <p:nvSpPr>
          <p:cNvPr id="3" name="Text Placeholder 2"/>
          <p:cNvSpPr>
            <a:spLocks noGrp="1"/>
          </p:cNvSpPr>
          <p:nvPr>
            <p:ph type="body" sz="quarter" idx="10"/>
          </p:nvPr>
        </p:nvSpPr>
        <p:spPr/>
        <p:txBody>
          <a:bodyPr/>
          <a:lstStyle/>
          <a:p>
            <a:pPr marL="457200" lvl="1" indent="-457200">
              <a:buClr>
                <a:schemeClr val="accent6"/>
              </a:buClr>
              <a:buFont typeface="Wingdings" panose="05000000000000000000" pitchFamily="2" charset="2"/>
              <a:buChar char="§"/>
            </a:pPr>
            <a:r>
              <a:rPr lang="en-US" dirty="0"/>
              <a:t>Jurisdictions should send case notification messages as soon as they are ready. </a:t>
            </a:r>
          </a:p>
          <a:p>
            <a:pPr marL="457200" lvl="1" indent="-457200">
              <a:buClr>
                <a:schemeClr val="accent6"/>
              </a:buClr>
              <a:buFont typeface="Wingdings" panose="05000000000000000000" pitchFamily="2" charset="2"/>
              <a:buChar char="§"/>
            </a:pPr>
            <a:r>
              <a:rPr lang="en-US" dirty="0"/>
              <a:t>Jurisdictions should notify </a:t>
            </a:r>
            <a:r>
              <a:rPr lang="en-US" dirty="0">
                <a:hlinkClick r:id="rId2"/>
              </a:rPr>
              <a:t>edx@cdc.gov</a:t>
            </a:r>
            <a:r>
              <a:rPr lang="en-US" dirty="0"/>
              <a:t> of any issues they identify with METS or MVPS. The MVPS Operations and Maintenance team will address these issues.  </a:t>
            </a:r>
          </a:p>
          <a:p>
            <a:pPr marL="457200" lvl="1" indent="-457200">
              <a:buClr>
                <a:schemeClr val="accent6"/>
              </a:buClr>
              <a:buFont typeface="Wingdings" panose="05000000000000000000" pitchFamily="2" charset="2"/>
              <a:buChar char="§"/>
            </a:pPr>
            <a:r>
              <a:rPr lang="en-US" dirty="0"/>
              <a:t>CDC programs will work with jurisdictions to address and resolve data issues. </a:t>
            </a:r>
          </a:p>
          <a:p>
            <a:endParaRPr lang="en-US" dirty="0"/>
          </a:p>
        </p:txBody>
      </p:sp>
    </p:spTree>
    <p:extLst>
      <p:ext uri="{BB962C8B-B14F-4D97-AF65-F5344CB8AC3E}">
        <p14:creationId xmlns:p14="http://schemas.microsoft.com/office/powerpoint/2010/main" val="339680928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3730" y="1735695"/>
            <a:ext cx="10972800" cy="1155779"/>
          </a:xfrm>
        </p:spPr>
        <p:txBody>
          <a:bodyPr/>
          <a:lstStyle/>
          <a:p>
            <a:r>
              <a:rPr lang="en-US" sz="4000" dirty="0"/>
              <a:t>Update on Recent MVPS User Acceptance Testing</a:t>
            </a:r>
          </a:p>
        </p:txBody>
      </p:sp>
      <p:sp>
        <p:nvSpPr>
          <p:cNvPr id="7" name="Rectangle 6"/>
          <p:cNvSpPr/>
          <p:nvPr/>
        </p:nvSpPr>
        <p:spPr>
          <a:xfrm>
            <a:off x="426830" y="4937081"/>
            <a:ext cx="8353091" cy="181626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67" b="1" dirty="0">
                <a:solidFill>
                  <a:srgbClr val="0096D6"/>
                </a:solidFill>
                <a:latin typeface="Calibri" panose="020F0502020204030204" pitchFamily="34" charset="0"/>
                <a:cs typeface="Arial" panose="020B0604020202020204" pitchFamily="34" charset="0"/>
              </a:rPr>
              <a:t>Lesliann Helmus, MS, CHTS-CP</a:t>
            </a:r>
          </a:p>
          <a:p>
            <a:endParaRPr lang="en-US" sz="1867" b="1" dirty="0">
              <a:solidFill>
                <a:srgbClr val="0096D6"/>
              </a:solidFill>
              <a:latin typeface="Calibri" panose="020F0502020204030204" pitchFamily="34" charset="0"/>
              <a:cs typeface="Arial" panose="020B0604020202020204" pitchFamily="34" charset="0"/>
            </a:endParaRPr>
          </a:p>
          <a:p>
            <a:r>
              <a:rPr lang="en-US" sz="1867" dirty="0">
                <a:solidFill>
                  <a:srgbClr val="0096D6"/>
                </a:solidFill>
                <a:latin typeface="Calibri" panose="020F0502020204030204" pitchFamily="34" charset="0"/>
                <a:cs typeface="Arial" panose="020B0604020202020204" pitchFamily="34" charset="0"/>
              </a:rPr>
              <a:t>NNDSS Program Manager</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spTree>
    <p:extLst>
      <p:ext uri="{BB962C8B-B14F-4D97-AF65-F5344CB8AC3E}">
        <p14:creationId xmlns:p14="http://schemas.microsoft.com/office/powerpoint/2010/main" val="3732912654"/>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Will Onboarding be Different for MVPS than for Legacy Systems?</a:t>
            </a:r>
          </a:p>
        </p:txBody>
      </p:sp>
      <p:sp>
        <p:nvSpPr>
          <p:cNvPr id="3" name="Text Placeholder 2"/>
          <p:cNvSpPr>
            <a:spLocks noGrp="1"/>
          </p:cNvSpPr>
          <p:nvPr>
            <p:ph type="body" sz="quarter" idx="10"/>
          </p:nvPr>
        </p:nvSpPr>
        <p:spPr/>
        <p:txBody>
          <a:bodyPr/>
          <a:lstStyle/>
          <a:p>
            <a:r>
              <a:rPr lang="en-US" dirty="0"/>
              <a:t>Communication regarding MVPS onboarding are coordinated through one email address: </a:t>
            </a:r>
            <a:r>
              <a:rPr lang="en-US" dirty="0">
                <a:hlinkClick r:id="rId2"/>
              </a:rPr>
              <a:t>EDX@cdc.gov</a:t>
            </a:r>
            <a:r>
              <a:rPr lang="en-US" dirty="0"/>
              <a:t>.</a:t>
            </a:r>
          </a:p>
          <a:p>
            <a:r>
              <a:rPr lang="en-US" dirty="0"/>
              <a:t>Jurisdictions will validate test messages by using METS.    </a:t>
            </a:r>
          </a:p>
          <a:p>
            <a:r>
              <a:rPr lang="en-US" dirty="0"/>
              <a:t>Jurisdictions will send test messages directly to MVPS.</a:t>
            </a:r>
          </a:p>
          <a:p>
            <a:r>
              <a:rPr lang="en-US" dirty="0"/>
              <a:t>CDC will use a new tracking tool to help monitor, evaluate, and coordinate the onboarding process. </a:t>
            </a:r>
          </a:p>
          <a:p>
            <a:r>
              <a:rPr lang="en-US" dirty="0"/>
              <a:t>Technical assistance will be available to jurisdictions to help address issues.   </a:t>
            </a:r>
          </a:p>
          <a:p>
            <a:pPr marL="0" indent="0">
              <a:buNone/>
            </a:pPr>
            <a:endParaRPr lang="en-US" dirty="0">
              <a:solidFill>
                <a:srgbClr val="FF0000"/>
              </a:solidFill>
            </a:endParaRPr>
          </a:p>
          <a:p>
            <a:endParaRPr lang="en-US" dirty="0"/>
          </a:p>
        </p:txBody>
      </p:sp>
    </p:spTree>
    <p:extLst>
      <p:ext uri="{BB962C8B-B14F-4D97-AF65-F5344CB8AC3E}">
        <p14:creationId xmlns:p14="http://schemas.microsoft.com/office/powerpoint/2010/main" val="174933245"/>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382215"/>
            <a:ext cx="10972800" cy="1143000"/>
          </a:xfrm>
        </p:spPr>
        <p:txBody>
          <a:bodyPr anchor="t"/>
          <a:lstStyle/>
          <a:p>
            <a:r>
              <a:rPr lang="en-US" sz="3600" dirty="0"/>
              <a:t>MVPS Implementation: Resources</a:t>
            </a:r>
          </a:p>
        </p:txBody>
      </p:sp>
      <p:sp>
        <p:nvSpPr>
          <p:cNvPr id="3" name="Content Placeholder 2"/>
          <p:cNvSpPr>
            <a:spLocks noGrp="1"/>
          </p:cNvSpPr>
          <p:nvPr>
            <p:ph type="body" sz="quarter" idx="10"/>
          </p:nvPr>
        </p:nvSpPr>
        <p:spPr>
          <a:xfrm>
            <a:off x="609600" y="1263426"/>
            <a:ext cx="10972800" cy="4984751"/>
          </a:xfrm>
        </p:spPr>
        <p:txBody>
          <a:bodyPr/>
          <a:lstStyle/>
          <a:p>
            <a:r>
              <a:rPr lang="en-US" sz="2800" dirty="0"/>
              <a:t>Final message mapping guides (MMGs), test case scenarios, and test messages (available on the </a:t>
            </a:r>
            <a:r>
              <a:rPr lang="en-US" sz="2800" dirty="0">
                <a:hlinkClick r:id="rId3"/>
              </a:rPr>
              <a:t>NNDSS Technical Resource Center</a:t>
            </a:r>
            <a:r>
              <a:rPr lang="en-US" sz="2800" dirty="0"/>
              <a:t>).</a:t>
            </a:r>
          </a:p>
          <a:p>
            <a:r>
              <a:rPr lang="en-US" sz="2800" dirty="0">
                <a:hlinkClick r:id="rId4"/>
              </a:rPr>
              <a:t>PHIN Notification Message Specification Profile v3.0</a:t>
            </a:r>
            <a:endParaRPr lang="en-US" sz="2800" dirty="0"/>
          </a:p>
          <a:p>
            <a:r>
              <a:rPr lang="en-US" sz="2800" dirty="0"/>
              <a:t>METS validation tool</a:t>
            </a:r>
          </a:p>
          <a:p>
            <a:r>
              <a:rPr lang="en-US" sz="2800" dirty="0"/>
              <a:t>November NMI </a:t>
            </a:r>
            <a:r>
              <a:rPr lang="en-US" sz="2800" dirty="0">
                <a:hlinkClick r:id="rId5"/>
              </a:rPr>
              <a:t>eSHARE slides on </a:t>
            </a:r>
            <a:r>
              <a:rPr lang="en-US" sz="2800" dirty="0"/>
              <a:t>u</a:t>
            </a:r>
            <a:r>
              <a:rPr lang="en-US" altLang="en-US" sz="2800" dirty="0"/>
              <a:t>pdated process for Generic v2 and Hepatitis implementation and onboarding through MVPS</a:t>
            </a:r>
            <a:r>
              <a:rPr lang="en-US" sz="2800" dirty="0"/>
              <a:t>—coming soon!</a:t>
            </a:r>
          </a:p>
          <a:p>
            <a:r>
              <a:rPr lang="en-US" sz="2800" dirty="0"/>
              <a:t>NMI implementation spreadsheet —coming soon!</a:t>
            </a:r>
          </a:p>
          <a:p>
            <a:r>
              <a:rPr lang="en-US" sz="2800" dirty="0"/>
              <a:t>NMI test case scenario worksheet —coming soon!</a:t>
            </a:r>
            <a:endParaRPr lang="en-US" sz="2670" dirty="0"/>
          </a:p>
          <a:p>
            <a:endParaRPr lang="en-US" sz="2670" dirty="0"/>
          </a:p>
          <a:p>
            <a:endParaRPr lang="en-US" sz="2670" dirty="0"/>
          </a:p>
        </p:txBody>
      </p:sp>
    </p:spTree>
    <p:extLst>
      <p:ext uri="{BB962C8B-B14F-4D97-AF65-F5344CB8AC3E}">
        <p14:creationId xmlns:p14="http://schemas.microsoft.com/office/powerpoint/2010/main" val="3213245814"/>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382215"/>
            <a:ext cx="10972800" cy="1143000"/>
          </a:xfrm>
        </p:spPr>
        <p:txBody>
          <a:bodyPr anchor="t"/>
          <a:lstStyle/>
          <a:p>
            <a:r>
              <a:rPr lang="en-US" sz="3600" dirty="0"/>
              <a:t>Arboviral v1.3 Implementation: Resources</a:t>
            </a:r>
          </a:p>
        </p:txBody>
      </p:sp>
      <p:sp>
        <p:nvSpPr>
          <p:cNvPr id="3" name="Content Placeholder 2"/>
          <p:cNvSpPr>
            <a:spLocks noGrp="1"/>
          </p:cNvSpPr>
          <p:nvPr>
            <p:ph type="body" sz="quarter" idx="10"/>
          </p:nvPr>
        </p:nvSpPr>
        <p:spPr>
          <a:xfrm>
            <a:off x="609600" y="1263426"/>
            <a:ext cx="10972800" cy="4984751"/>
          </a:xfrm>
        </p:spPr>
        <p:txBody>
          <a:bodyPr/>
          <a:lstStyle/>
          <a:p>
            <a:r>
              <a:rPr lang="en-US" sz="2800" dirty="0"/>
              <a:t>Arboviral v1.3 MMG, test case scenarios, and test messages (available on the </a:t>
            </a:r>
            <a:r>
              <a:rPr lang="en-US" sz="2800" dirty="0">
                <a:hlinkClick r:id="rId3"/>
              </a:rPr>
              <a:t>NNDSS Technical Resource Center</a:t>
            </a:r>
            <a:r>
              <a:rPr lang="en-US" sz="2800" dirty="0"/>
              <a:t>).</a:t>
            </a:r>
          </a:p>
          <a:p>
            <a:r>
              <a:rPr lang="en-US" sz="2800" dirty="0">
                <a:hlinkClick r:id="rId4"/>
              </a:rPr>
              <a:t>PHIN Notification Message Specification Profile v2.0</a:t>
            </a:r>
            <a:endParaRPr lang="en-US" sz="2800" dirty="0"/>
          </a:p>
          <a:p>
            <a:r>
              <a:rPr lang="en-US" sz="2800" u="sng" dirty="0">
                <a:hlinkClick r:id="rId5"/>
              </a:rPr>
              <a:t>Message Quality Framework (MQF)</a:t>
            </a:r>
            <a:r>
              <a:rPr lang="en-US" sz="2800" dirty="0"/>
              <a:t> validation tool</a:t>
            </a:r>
          </a:p>
          <a:p>
            <a:r>
              <a:rPr lang="en-US" sz="2800" dirty="0"/>
              <a:t>October NMI </a:t>
            </a:r>
            <a:r>
              <a:rPr lang="en-US" sz="2800" dirty="0">
                <a:hlinkClick r:id="rId6"/>
              </a:rPr>
              <a:t>eSHARE slides on Arboviral v1.3 </a:t>
            </a:r>
            <a:r>
              <a:rPr lang="en-US" sz="2800" dirty="0"/>
              <a:t>implementation and onboarding</a:t>
            </a:r>
          </a:p>
          <a:p>
            <a:r>
              <a:rPr lang="en-US" sz="2800" dirty="0"/>
              <a:t>Arboviral v1.3 implementation spreadsheet —coming soon!</a:t>
            </a:r>
          </a:p>
          <a:p>
            <a:r>
              <a:rPr lang="en-US" sz="2800" dirty="0"/>
              <a:t>Arboviral v1.3 test case scenario worksheet—coming soon!</a:t>
            </a:r>
          </a:p>
          <a:p>
            <a:endParaRPr lang="en-US" sz="2670" dirty="0"/>
          </a:p>
          <a:p>
            <a:endParaRPr lang="en-US" sz="2670" dirty="0"/>
          </a:p>
          <a:p>
            <a:endParaRPr lang="en-US" sz="2670" dirty="0"/>
          </a:p>
          <a:p>
            <a:endParaRPr lang="en-US" sz="2670" dirty="0"/>
          </a:p>
        </p:txBody>
      </p:sp>
    </p:spTree>
    <p:extLst>
      <p:ext uri="{BB962C8B-B14F-4D97-AF65-F5344CB8AC3E}">
        <p14:creationId xmlns:p14="http://schemas.microsoft.com/office/powerpoint/2010/main" val="729723512"/>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dirty="0"/>
              <a:t>Questions and Answers</a:t>
            </a:r>
          </a:p>
        </p:txBody>
      </p:sp>
    </p:spTree>
    <p:extLst>
      <p:ext uri="{BB962C8B-B14F-4D97-AF65-F5344CB8AC3E}">
        <p14:creationId xmlns:p14="http://schemas.microsoft.com/office/powerpoint/2010/main" val="2421241345"/>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3914" y="672780"/>
            <a:ext cx="10994572" cy="2718565"/>
          </a:xfrm>
          <a:prstGeom prst="rect">
            <a:avLst/>
          </a:prstGeom>
          <a:noFill/>
        </p:spPr>
        <p:txBody>
          <a:bodyPr wrap="square" rtlCol="0">
            <a:spAutoFit/>
          </a:bodyPr>
          <a:lstStyle/>
          <a:p>
            <a:pPr algn="ctr"/>
            <a:r>
              <a:rPr lang="en-US" sz="3600" b="1" dirty="0">
                <a:solidFill>
                  <a:srgbClr val="2F97DA"/>
                </a:solidFill>
                <a:latin typeface="Calibri" pitchFamily="34" charset="0"/>
                <a:ea typeface="+mj-ea"/>
                <a:cs typeface="+mj-cs"/>
              </a:rPr>
              <a:t>Additional Questions?</a:t>
            </a:r>
          </a:p>
          <a:p>
            <a:pPr algn="ctr"/>
            <a:r>
              <a:rPr lang="en-US" sz="3600" b="1" dirty="0">
                <a:solidFill>
                  <a:srgbClr val="2F97DA"/>
                </a:solidFill>
                <a:latin typeface="Calibri" pitchFamily="34" charset="0"/>
                <a:ea typeface="+mj-ea"/>
                <a:cs typeface="+mj-cs"/>
              </a:rPr>
              <a:t>Email </a:t>
            </a:r>
            <a:r>
              <a:rPr lang="en-US" sz="3600" b="1" dirty="0">
                <a:solidFill>
                  <a:srgbClr val="2F97DA"/>
                </a:solidFill>
                <a:latin typeface="Calibri" pitchFamily="34" charset="0"/>
                <a:ea typeface="+mj-ea"/>
                <a:cs typeface="+mj-cs"/>
                <a:hlinkClick r:id="rId3"/>
              </a:rPr>
              <a:t>EDX@cdc.gov</a:t>
            </a:r>
            <a:r>
              <a:rPr lang="en-US" sz="3600" b="1" dirty="0">
                <a:solidFill>
                  <a:srgbClr val="000000"/>
                </a:solidFill>
                <a:latin typeface="Calibri" panose="020F0502020204030204" pitchFamily="34" charset="0"/>
              </a:rPr>
              <a:t> </a:t>
            </a:r>
          </a:p>
          <a:p>
            <a:pPr algn="ctr"/>
            <a:endParaRPr lang="en-US" sz="2400" dirty="0">
              <a:solidFill>
                <a:srgbClr val="FF0000"/>
              </a:solidFill>
            </a:endParaRPr>
          </a:p>
          <a:p>
            <a:pPr algn="ctr"/>
            <a:r>
              <a:rPr lang="en-US" sz="2400" b="1" dirty="0">
                <a:solidFill>
                  <a:srgbClr val="FF0000"/>
                </a:solidFill>
              </a:rPr>
              <a:t>Subscribe to monthly NMI Notes news updates at </a:t>
            </a:r>
            <a:r>
              <a:rPr lang="en-US" sz="2400" b="1" dirty="0">
                <a:solidFill>
                  <a:srgbClr val="FF0000"/>
                </a:solidFill>
                <a:hlinkClick r:id="rId4"/>
              </a:rPr>
              <a:t>https://www.cdc.gov/nndss/trc/news/index.html</a:t>
            </a:r>
            <a:r>
              <a:rPr lang="en-US" sz="2400" b="1" dirty="0">
                <a:solidFill>
                  <a:srgbClr val="FF0000"/>
                </a:solidFill>
              </a:rPr>
              <a:t>! </a:t>
            </a:r>
          </a:p>
          <a:p>
            <a:pPr algn="ctr"/>
            <a:endParaRPr lang="en-US" sz="2400" b="1" dirty="0">
              <a:solidFill>
                <a:srgbClr val="000000"/>
              </a:solidFill>
              <a:latin typeface="Calibri" panose="020F0502020204030204" pitchFamily="34" charset="0"/>
            </a:endParaRPr>
          </a:p>
        </p:txBody>
      </p:sp>
      <p:sp>
        <p:nvSpPr>
          <p:cNvPr id="2" name="Title 1" hidden="1"/>
          <p:cNvSpPr>
            <a:spLocks noGrp="1"/>
          </p:cNvSpPr>
          <p:nvPr>
            <p:ph type="title" idx="4294967295"/>
          </p:nvPr>
        </p:nvSpPr>
        <p:spPr>
          <a:xfrm>
            <a:off x="838200" y="366185"/>
            <a:ext cx="10515600" cy="1325033"/>
          </a:xfrm>
          <a:prstGeom prst="rect">
            <a:avLst/>
          </a:prstGeom>
        </p:spPr>
        <p:txBody>
          <a:bodyPr/>
          <a:lstStyle/>
          <a:p>
            <a:r>
              <a:rPr lang="en-US" dirty="0"/>
              <a:t>Additional Questions?</a:t>
            </a:r>
          </a:p>
        </p:txBody>
      </p:sp>
    </p:spTree>
    <p:extLst>
      <p:ext uri="{BB962C8B-B14F-4D97-AF65-F5344CB8AC3E}">
        <p14:creationId xmlns:p14="http://schemas.microsoft.com/office/powerpoint/2010/main" val="238216597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MVPS UAT Overview and Participation </a:t>
            </a:r>
          </a:p>
        </p:txBody>
      </p:sp>
      <p:sp>
        <p:nvSpPr>
          <p:cNvPr id="3" name="Text Placeholder 2"/>
          <p:cNvSpPr>
            <a:spLocks noGrp="1"/>
          </p:cNvSpPr>
          <p:nvPr>
            <p:ph type="body" sz="quarter" idx="10"/>
          </p:nvPr>
        </p:nvSpPr>
        <p:spPr>
          <a:xfrm>
            <a:off x="609600" y="1748118"/>
            <a:ext cx="10972800" cy="4625787"/>
          </a:xfrm>
        </p:spPr>
        <p:txBody>
          <a:bodyPr/>
          <a:lstStyle/>
          <a:p>
            <a:r>
              <a:rPr lang="en-US" sz="2400" dirty="0">
                <a:solidFill>
                  <a:srgbClr val="000104"/>
                </a:solidFill>
              </a:rPr>
              <a:t>Second round of MVPS User Acceptance Testing</a:t>
            </a:r>
          </a:p>
          <a:p>
            <a:pPr lvl="1"/>
            <a:r>
              <a:rPr lang="en-US" sz="2400" dirty="0">
                <a:solidFill>
                  <a:srgbClr val="000104"/>
                </a:solidFill>
              </a:rPr>
              <a:t>Addressed Generic v2 and Hepatitis processing and provisioning</a:t>
            </a:r>
          </a:p>
          <a:p>
            <a:pPr lvl="1"/>
            <a:r>
              <a:rPr lang="en-US" sz="2400" dirty="0">
                <a:solidFill>
                  <a:srgbClr val="000104"/>
                </a:solidFill>
              </a:rPr>
              <a:t>Conducted from Monday, October 31–Wednesday, November 9, 2016. </a:t>
            </a:r>
          </a:p>
          <a:p>
            <a:pPr marL="0" indent="0">
              <a:buNone/>
            </a:pPr>
            <a:endParaRPr lang="en-US" sz="2400" dirty="0"/>
          </a:p>
          <a:p>
            <a:r>
              <a:rPr lang="en-US" sz="2400" dirty="0">
                <a:solidFill>
                  <a:srgbClr val="000104"/>
                </a:solidFill>
              </a:rPr>
              <a:t>MVPS UAT participants </a:t>
            </a:r>
          </a:p>
          <a:p>
            <a:pPr lvl="1"/>
            <a:r>
              <a:rPr lang="en-US" sz="2400" dirty="0">
                <a:solidFill>
                  <a:srgbClr val="000104"/>
                </a:solidFill>
              </a:rPr>
              <a:t>Jurisdiction Testers: 17</a:t>
            </a:r>
          </a:p>
          <a:p>
            <a:pPr lvl="1"/>
            <a:r>
              <a:rPr lang="en-US" sz="2400" dirty="0">
                <a:solidFill>
                  <a:srgbClr val="000104"/>
                </a:solidFill>
              </a:rPr>
              <a:t>CDC Testers: 19</a:t>
            </a:r>
            <a:endParaRPr lang="en-US" sz="2400" dirty="0"/>
          </a:p>
          <a:p>
            <a:pPr marL="0" indent="0">
              <a:buNone/>
            </a:pPr>
            <a:endParaRPr lang="en-US" dirty="0"/>
          </a:p>
        </p:txBody>
      </p:sp>
      <p:pic>
        <p:nvPicPr>
          <p:cNvPr id="4" name="Picture 3" descr="NCIRD;&#10;NCEZID;&#10;CGH;&#10;Data Operations Team;&#10;Surveillance Operations Team" title="CDC Testers"/>
          <p:cNvPicPr>
            <a:picLocks noChangeAspect="1"/>
          </p:cNvPicPr>
          <p:nvPr/>
        </p:nvPicPr>
        <p:blipFill>
          <a:blip r:embed="rId2"/>
          <a:stretch>
            <a:fillRect/>
          </a:stretch>
        </p:blipFill>
        <p:spPr>
          <a:xfrm>
            <a:off x="8582546" y="3791249"/>
            <a:ext cx="1938696" cy="2469094"/>
          </a:xfrm>
          <a:prstGeom prst="rect">
            <a:avLst/>
          </a:prstGeom>
        </p:spPr>
      </p:pic>
      <p:pic>
        <p:nvPicPr>
          <p:cNvPr id="5" name="Picture 4" descr="California;&#10;Oregon;&#10;Minnesota;&#10;Michigan;&#10;New York;&#10;Florida;&#10;APHL" title="Jurisdiction Testers"/>
          <p:cNvPicPr>
            <a:picLocks noChangeAspect="1"/>
          </p:cNvPicPr>
          <p:nvPr/>
        </p:nvPicPr>
        <p:blipFill>
          <a:blip r:embed="rId3"/>
          <a:stretch>
            <a:fillRect/>
          </a:stretch>
        </p:blipFill>
        <p:spPr>
          <a:xfrm>
            <a:off x="5927919" y="3772959"/>
            <a:ext cx="1896020" cy="2487384"/>
          </a:xfrm>
          <a:prstGeom prst="rect">
            <a:avLst/>
          </a:prstGeom>
        </p:spPr>
      </p:pic>
    </p:spTree>
    <p:extLst>
      <p:ext uri="{BB962C8B-B14F-4D97-AF65-F5344CB8AC3E}">
        <p14:creationId xmlns:p14="http://schemas.microsoft.com/office/powerpoint/2010/main" val="102185198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Volume of Processed Messages and Test Results  </a:t>
            </a:r>
          </a:p>
        </p:txBody>
      </p:sp>
      <p:sp>
        <p:nvSpPr>
          <p:cNvPr id="3" name="Text Placeholder 2"/>
          <p:cNvSpPr>
            <a:spLocks noGrp="1"/>
          </p:cNvSpPr>
          <p:nvPr>
            <p:ph type="body" sz="quarter" idx="10"/>
          </p:nvPr>
        </p:nvSpPr>
        <p:spPr>
          <a:xfrm>
            <a:off x="609600" y="1652743"/>
            <a:ext cx="10972800" cy="4455584"/>
          </a:xfrm>
        </p:spPr>
        <p:txBody>
          <a:bodyPr/>
          <a:lstStyle/>
          <a:p>
            <a:pPr marL="0" indent="0">
              <a:buNone/>
            </a:pPr>
            <a:r>
              <a:rPr lang="en-US" sz="2400" b="1" dirty="0">
                <a:solidFill>
                  <a:srgbClr val="000104"/>
                </a:solidFill>
                <a:ea typeface="Calibri" panose="020F0502020204030204" pitchFamily="34" charset="0"/>
                <a:cs typeface="Times New Roman" panose="02020603050405020304" pitchFamily="18" charset="0"/>
              </a:rPr>
              <a:t>Messages processed by MVPS </a:t>
            </a:r>
          </a:p>
          <a:p>
            <a:r>
              <a:rPr lang="en-US" sz="2400" dirty="0">
                <a:solidFill>
                  <a:srgbClr val="000104"/>
                </a:solidFill>
                <a:ea typeface="Calibri" panose="020F0502020204030204" pitchFamily="34" charset="0"/>
                <a:cs typeface="Times New Roman" panose="02020603050405020304" pitchFamily="18" charset="0"/>
              </a:rPr>
              <a:t>MVPS test team messages uploaded to MVPS: More than 300</a:t>
            </a:r>
          </a:p>
          <a:p>
            <a:r>
              <a:rPr lang="en-US" sz="2400" dirty="0">
                <a:solidFill>
                  <a:srgbClr val="000104"/>
                </a:solidFill>
                <a:ea typeface="Calibri" panose="020F0502020204030204" pitchFamily="34" charset="0"/>
                <a:cs typeface="Times New Roman" panose="02020603050405020304" pitchFamily="18" charset="0"/>
              </a:rPr>
              <a:t>Jurisdiction messages sent to MVPS: 74</a:t>
            </a:r>
          </a:p>
          <a:p>
            <a:pPr marL="0" indent="0">
              <a:buNone/>
            </a:pPr>
            <a:endParaRPr lang="en-US" dirty="0"/>
          </a:p>
        </p:txBody>
      </p:sp>
      <p:graphicFrame>
        <p:nvGraphicFramePr>
          <p:cNvPr id="5" name="Table 4" title="Distribution of Completed Test Scripts Functionality"/>
          <p:cNvGraphicFramePr>
            <a:graphicFrameLocks noGrp="1"/>
          </p:cNvGraphicFramePr>
          <p:nvPr>
            <p:extLst>
              <p:ext uri="{D42A27DB-BD31-4B8C-83A1-F6EECF244321}">
                <p14:modId xmlns:p14="http://schemas.microsoft.com/office/powerpoint/2010/main" val="141362107"/>
              </p:ext>
            </p:extLst>
          </p:nvPr>
        </p:nvGraphicFramePr>
        <p:xfrm>
          <a:off x="689385" y="3577780"/>
          <a:ext cx="10940695" cy="2230120"/>
        </p:xfrm>
        <a:graphic>
          <a:graphicData uri="http://schemas.openxmlformats.org/drawingml/2006/table">
            <a:tbl>
              <a:tblPr firstRow="1" bandRow="1">
                <a:tableStyleId>{E8B1032C-EA38-4F05-BA0D-38AFFFC7BED3}</a:tableStyleId>
              </a:tblPr>
              <a:tblGrid>
                <a:gridCol w="1333499">
                  <a:extLst>
                    <a:ext uri="{9D8B030D-6E8A-4147-A177-3AD203B41FA5}">
                      <a16:colId xmlns:a16="http://schemas.microsoft.com/office/drawing/2014/main" val="20000"/>
                    </a:ext>
                  </a:extLst>
                </a:gridCol>
                <a:gridCol w="1038225">
                  <a:extLst>
                    <a:ext uri="{9D8B030D-6E8A-4147-A177-3AD203B41FA5}">
                      <a16:colId xmlns:a16="http://schemas.microsoft.com/office/drawing/2014/main" val="20001"/>
                    </a:ext>
                  </a:extLst>
                </a:gridCol>
                <a:gridCol w="1337882">
                  <a:extLst>
                    <a:ext uri="{9D8B030D-6E8A-4147-A177-3AD203B41FA5}">
                      <a16:colId xmlns:a16="http://schemas.microsoft.com/office/drawing/2014/main" val="20002"/>
                    </a:ext>
                  </a:extLst>
                </a:gridCol>
                <a:gridCol w="1568831">
                  <a:extLst>
                    <a:ext uri="{9D8B030D-6E8A-4147-A177-3AD203B41FA5}">
                      <a16:colId xmlns:a16="http://schemas.microsoft.com/office/drawing/2014/main" val="20003"/>
                    </a:ext>
                  </a:extLst>
                </a:gridCol>
                <a:gridCol w="1089399">
                  <a:extLst>
                    <a:ext uri="{9D8B030D-6E8A-4147-A177-3AD203B41FA5}">
                      <a16:colId xmlns:a16="http://schemas.microsoft.com/office/drawing/2014/main" val="20004"/>
                    </a:ext>
                  </a:extLst>
                </a:gridCol>
                <a:gridCol w="1552554">
                  <a:extLst>
                    <a:ext uri="{9D8B030D-6E8A-4147-A177-3AD203B41FA5}">
                      <a16:colId xmlns:a16="http://schemas.microsoft.com/office/drawing/2014/main" val="20005"/>
                    </a:ext>
                  </a:extLst>
                </a:gridCol>
                <a:gridCol w="1780871">
                  <a:extLst>
                    <a:ext uri="{9D8B030D-6E8A-4147-A177-3AD203B41FA5}">
                      <a16:colId xmlns:a16="http://schemas.microsoft.com/office/drawing/2014/main" val="20006"/>
                    </a:ext>
                  </a:extLst>
                </a:gridCol>
                <a:gridCol w="1239434">
                  <a:extLst>
                    <a:ext uri="{9D8B030D-6E8A-4147-A177-3AD203B41FA5}">
                      <a16:colId xmlns:a16="http://schemas.microsoft.com/office/drawing/2014/main" val="20007"/>
                    </a:ext>
                  </a:extLst>
                </a:gridCol>
              </a:tblGrid>
              <a:tr h="0">
                <a:tc gridSpan="8">
                  <a:txBody>
                    <a:bodyPr/>
                    <a:lstStyle/>
                    <a:p>
                      <a:pPr algn="ctr"/>
                      <a:r>
                        <a:rPr lang="en-US" sz="1400" dirty="0">
                          <a:solidFill>
                            <a:schemeClr val="tx2"/>
                          </a:solidFill>
                          <a:latin typeface="Calibri" panose="020F0502020204030204" pitchFamily="34" charset="0"/>
                        </a:rPr>
                        <a:t>Distribution of Completed Test Scripts by Functionality</a:t>
                      </a:r>
                    </a:p>
                  </a:txBody>
                  <a:tcPr anchor="ctr">
                    <a:solidFill>
                      <a:srgbClr val="002060"/>
                    </a:solidFill>
                  </a:tcPr>
                </a:tc>
                <a:tc hMerge="1">
                  <a:txBody>
                    <a:bodyPr/>
                    <a:lstStyle/>
                    <a:p>
                      <a:pPr algn="ctr"/>
                      <a:endParaRPr lang="en-US" sz="1400" dirty="0">
                        <a:solidFill>
                          <a:srgbClr val="000104"/>
                        </a:solidFill>
                        <a:latin typeface="Calibri" panose="020F0502020204030204" pitchFamily="34" charset="0"/>
                      </a:endParaRPr>
                    </a:p>
                  </a:txBody>
                  <a:tcPr>
                    <a:solidFill>
                      <a:schemeClr val="accent4">
                        <a:lumMod val="20000"/>
                        <a:lumOff val="80000"/>
                      </a:schemeClr>
                    </a:solidFill>
                  </a:tcPr>
                </a:tc>
                <a:tc hMerge="1">
                  <a:txBody>
                    <a:bodyPr/>
                    <a:lstStyle/>
                    <a:p>
                      <a:endParaRPr lang="en-US"/>
                    </a:p>
                  </a:txBody>
                  <a:tcPr/>
                </a:tc>
                <a:tc hMerge="1">
                  <a:txBody>
                    <a:bodyPr/>
                    <a:lstStyle/>
                    <a:p>
                      <a:pPr algn="ctr"/>
                      <a:endParaRPr lang="en-US" sz="1400" dirty="0">
                        <a:solidFill>
                          <a:srgbClr val="000104"/>
                        </a:solidFill>
                        <a:latin typeface="Calibri" panose="020F0502020204030204" pitchFamily="34" charset="0"/>
                      </a:endParaRPr>
                    </a:p>
                  </a:txBody>
                  <a:tcP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pPr algn="ctr"/>
                      <a:endParaRPr lang="en-US" sz="1400" dirty="0">
                        <a:solidFill>
                          <a:srgbClr val="000104"/>
                        </a:solidFill>
                        <a:latin typeface="Calibri" panose="020F0502020204030204" pitchFamily="34" charset="0"/>
                      </a:endParaRPr>
                    </a:p>
                  </a:txBody>
                  <a:tcPr>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0">
                <a:tc rowSpan="2">
                  <a:txBody>
                    <a:bodyPr/>
                    <a:lstStyle/>
                    <a:p>
                      <a:pPr algn="l"/>
                      <a:r>
                        <a:rPr lang="en-US" sz="1400" dirty="0">
                          <a:solidFill>
                            <a:srgbClr val="000104"/>
                          </a:solidFill>
                          <a:latin typeface="Calibri" panose="020F0502020204030204" pitchFamily="34" charset="0"/>
                        </a:rPr>
                        <a:t>Testers</a:t>
                      </a:r>
                    </a:p>
                  </a:txBody>
                  <a:tcPr anchor="b">
                    <a:noFill/>
                  </a:tcPr>
                </a:tc>
                <a:tc gridSpan="2">
                  <a:txBody>
                    <a:bodyPr/>
                    <a:lstStyle/>
                    <a:p>
                      <a:pPr algn="ctr"/>
                      <a:r>
                        <a:rPr lang="en-US" sz="1400" dirty="0">
                          <a:solidFill>
                            <a:srgbClr val="000104"/>
                          </a:solidFill>
                          <a:latin typeface="Calibri" panose="020F0502020204030204" pitchFamily="34" charset="0"/>
                        </a:rPr>
                        <a:t>METS</a:t>
                      </a:r>
                    </a:p>
                  </a:txBody>
                  <a:tcPr>
                    <a:solidFill>
                      <a:schemeClr val="accent4">
                        <a:lumMod val="20000"/>
                        <a:lumOff val="80000"/>
                      </a:schemeClr>
                    </a:solidFill>
                  </a:tcPr>
                </a:tc>
                <a:tc hMerge="1">
                  <a:txBody>
                    <a:bodyPr/>
                    <a:lstStyle/>
                    <a:p>
                      <a:endParaRPr lang="en-US" dirty="0"/>
                    </a:p>
                  </a:txBody>
                  <a:tcPr/>
                </a:tc>
                <a:tc gridSpan="3">
                  <a:txBody>
                    <a:bodyPr/>
                    <a:lstStyle/>
                    <a:p>
                      <a:pPr algn="ctr"/>
                      <a:r>
                        <a:rPr lang="en-US" sz="1400" dirty="0">
                          <a:solidFill>
                            <a:srgbClr val="000104"/>
                          </a:solidFill>
                          <a:latin typeface="Calibri" panose="020F0502020204030204" pitchFamily="34" charset="0"/>
                        </a:rPr>
                        <a:t>MVPS Dashboard </a:t>
                      </a:r>
                    </a:p>
                  </a:txBody>
                  <a:tcPr>
                    <a:solidFill>
                      <a:schemeClr val="accent4">
                        <a:lumMod val="20000"/>
                        <a:lumOff val="80000"/>
                      </a:schemeClr>
                    </a:solidFill>
                  </a:tcPr>
                </a:tc>
                <a:tc hMerge="1">
                  <a:txBody>
                    <a:bodyPr/>
                    <a:lstStyle/>
                    <a:p>
                      <a:endParaRPr lang="en-US" dirty="0"/>
                    </a:p>
                  </a:txBody>
                  <a:tcPr/>
                </a:tc>
                <a:tc hMerge="1">
                  <a:txBody>
                    <a:bodyPr/>
                    <a:lstStyle/>
                    <a:p>
                      <a:endParaRPr lang="en-US" dirty="0"/>
                    </a:p>
                  </a:txBody>
                  <a:tcPr/>
                </a:tc>
                <a:tc gridSpan="2">
                  <a:txBody>
                    <a:bodyPr/>
                    <a:lstStyle/>
                    <a:p>
                      <a:pPr algn="ctr"/>
                      <a:r>
                        <a:rPr lang="en-US" sz="1400" dirty="0">
                          <a:solidFill>
                            <a:srgbClr val="000104"/>
                          </a:solidFill>
                          <a:latin typeface="Calibri" panose="020F0502020204030204" pitchFamily="34" charset="0"/>
                        </a:rPr>
                        <a:t>MVPS Data Provisioning</a:t>
                      </a:r>
                    </a:p>
                  </a:txBody>
                  <a:tcPr>
                    <a:solidFill>
                      <a:schemeClr val="accent4">
                        <a:lumMod val="20000"/>
                        <a:lumOff val="80000"/>
                      </a:schemeClr>
                    </a:solidFill>
                  </a:tcPr>
                </a:tc>
                <a:tc hMerge="1">
                  <a:txBody>
                    <a:bodyPr/>
                    <a:lstStyle/>
                    <a:p>
                      <a:endParaRPr lang="en-US" dirty="0"/>
                    </a:p>
                  </a:txBody>
                  <a:tcPr/>
                </a:tc>
                <a:extLst>
                  <a:ext uri="{0D108BD9-81ED-4DB2-BD59-A6C34878D82A}">
                    <a16:rowId xmlns:a16="http://schemas.microsoft.com/office/drawing/2014/main" val="10001"/>
                  </a:ext>
                </a:extLst>
              </a:tr>
              <a:tr h="370840">
                <a:tc vMerge="1">
                  <a:txBody>
                    <a:bodyPr/>
                    <a:lstStyle/>
                    <a:p>
                      <a:endParaRPr lang="en-US" sz="1400" dirty="0">
                        <a:latin typeface="Calibri" panose="020F0502020204030204" pitchFamily="34" charset="0"/>
                      </a:endParaRPr>
                    </a:p>
                  </a:txBody>
                  <a:tcPr/>
                </a:tc>
                <a:tc>
                  <a:txBody>
                    <a:bodyPr/>
                    <a:lstStyle/>
                    <a:p>
                      <a:r>
                        <a:rPr lang="en-US" sz="1400" dirty="0">
                          <a:solidFill>
                            <a:srgbClr val="000104"/>
                          </a:solidFill>
                          <a:latin typeface="Calibri" panose="020F0502020204030204" pitchFamily="34" charset="0"/>
                        </a:rPr>
                        <a:t>User Interface</a:t>
                      </a:r>
                    </a:p>
                  </a:txBody>
                  <a:tcPr>
                    <a:noFill/>
                  </a:tcPr>
                </a:tc>
                <a:tc>
                  <a:txBody>
                    <a:bodyPr/>
                    <a:lstStyle/>
                    <a:p>
                      <a:r>
                        <a:rPr lang="en-US" sz="1400" dirty="0">
                          <a:solidFill>
                            <a:srgbClr val="000104"/>
                          </a:solidFill>
                          <a:latin typeface="Calibri" panose="020F0502020204030204" pitchFamily="34" charset="0"/>
                        </a:rPr>
                        <a:t>Message Processing </a:t>
                      </a:r>
                    </a:p>
                  </a:txBody>
                  <a:tcPr>
                    <a:noFill/>
                  </a:tcPr>
                </a:tc>
                <a:tc>
                  <a:txBody>
                    <a:bodyPr/>
                    <a:lstStyle/>
                    <a:p>
                      <a:r>
                        <a:rPr lang="en-US" sz="1400" dirty="0">
                          <a:solidFill>
                            <a:srgbClr val="000104"/>
                          </a:solidFill>
                          <a:latin typeface="Calibri" panose="020F0502020204030204" pitchFamily="34" charset="0"/>
                        </a:rPr>
                        <a:t>User Management</a:t>
                      </a:r>
                    </a:p>
                  </a:txBody>
                  <a:tcPr>
                    <a:noFill/>
                  </a:tcPr>
                </a:tc>
                <a:tc>
                  <a:txBody>
                    <a:bodyPr/>
                    <a:lstStyle/>
                    <a:p>
                      <a:r>
                        <a:rPr lang="en-US" sz="1400" dirty="0">
                          <a:solidFill>
                            <a:srgbClr val="000104"/>
                          </a:solidFill>
                          <a:latin typeface="Calibri" panose="020F0502020204030204" pitchFamily="34" charset="0"/>
                        </a:rPr>
                        <a:t>User Interface</a:t>
                      </a:r>
                    </a:p>
                  </a:txBody>
                  <a:tcPr>
                    <a:noFill/>
                  </a:tcPr>
                </a:tc>
                <a:tc>
                  <a:txBody>
                    <a:bodyPr/>
                    <a:lstStyle/>
                    <a:p>
                      <a:r>
                        <a:rPr lang="en-US" sz="1400" dirty="0">
                          <a:solidFill>
                            <a:srgbClr val="000104"/>
                          </a:solidFill>
                          <a:latin typeface="Calibri" panose="020F0502020204030204" pitchFamily="34" charset="0"/>
                        </a:rPr>
                        <a:t>Message Processing</a:t>
                      </a:r>
                    </a:p>
                  </a:txBody>
                  <a:tcPr>
                    <a:noFill/>
                  </a:tcPr>
                </a:tc>
                <a:tc>
                  <a:txBody>
                    <a:bodyPr/>
                    <a:lstStyle/>
                    <a:p>
                      <a:r>
                        <a:rPr lang="en-US" sz="1400" dirty="0">
                          <a:solidFill>
                            <a:srgbClr val="000104"/>
                          </a:solidFill>
                          <a:latin typeface="Calibri" panose="020F0502020204030204" pitchFamily="34" charset="0"/>
                        </a:rPr>
                        <a:t>General Provisioning Test</a:t>
                      </a:r>
                      <a:r>
                        <a:rPr lang="en-US" sz="1400" baseline="0" dirty="0">
                          <a:solidFill>
                            <a:srgbClr val="000104"/>
                          </a:solidFill>
                          <a:latin typeface="Calibri" panose="020F0502020204030204" pitchFamily="34" charset="0"/>
                        </a:rPr>
                        <a:t> </a:t>
                      </a:r>
                      <a:endParaRPr lang="en-US" sz="1400" dirty="0">
                        <a:solidFill>
                          <a:srgbClr val="000104"/>
                        </a:solidFill>
                        <a:latin typeface="Calibri" panose="020F0502020204030204" pitchFamily="34" charset="0"/>
                      </a:endParaRPr>
                    </a:p>
                  </a:txBody>
                  <a:tcPr>
                    <a:noFill/>
                  </a:tcPr>
                </a:tc>
                <a:tc>
                  <a:txBody>
                    <a:bodyPr/>
                    <a:lstStyle/>
                    <a:p>
                      <a:r>
                        <a:rPr lang="en-US" sz="1400" dirty="0">
                          <a:solidFill>
                            <a:srgbClr val="000104"/>
                          </a:solidFill>
                          <a:latin typeface="Calibri" panose="020F0502020204030204" pitchFamily="34" charset="0"/>
                        </a:rPr>
                        <a:t>Advanced Provisioning Test </a:t>
                      </a:r>
                    </a:p>
                  </a:txBody>
                  <a:tcPr>
                    <a:noFill/>
                  </a:tcPr>
                </a:tc>
                <a:extLst>
                  <a:ext uri="{0D108BD9-81ED-4DB2-BD59-A6C34878D82A}">
                    <a16:rowId xmlns:a16="http://schemas.microsoft.com/office/drawing/2014/main" val="10002"/>
                  </a:ext>
                </a:extLst>
              </a:tr>
              <a:tr h="370840">
                <a:tc>
                  <a:txBody>
                    <a:bodyPr/>
                    <a:lstStyle/>
                    <a:p>
                      <a:r>
                        <a:rPr lang="en-US" sz="1400" dirty="0">
                          <a:solidFill>
                            <a:sysClr val="windowText" lastClr="000000"/>
                          </a:solidFill>
                          <a:latin typeface="Calibri" panose="020F0502020204030204" pitchFamily="34" charset="0"/>
                        </a:rPr>
                        <a:t>Jurisdiction</a:t>
                      </a:r>
                      <a:r>
                        <a:rPr lang="en-US" sz="1400" baseline="0" dirty="0">
                          <a:solidFill>
                            <a:sysClr val="windowText" lastClr="000000"/>
                          </a:solidFill>
                          <a:latin typeface="Calibri" panose="020F0502020204030204" pitchFamily="34" charset="0"/>
                        </a:rPr>
                        <a:t> Testers</a:t>
                      </a:r>
                      <a:endParaRPr lang="en-US" sz="1400" dirty="0">
                        <a:solidFill>
                          <a:sysClr val="windowText" lastClr="000000"/>
                        </a:solidFill>
                        <a:latin typeface="Calibri" panose="020F0502020204030204" pitchFamily="34" charset="0"/>
                      </a:endParaRPr>
                    </a:p>
                  </a:txBody>
                  <a:tcPr>
                    <a:noFill/>
                  </a:tcPr>
                </a:tc>
                <a:tc>
                  <a:txBody>
                    <a:bodyPr/>
                    <a:lstStyle/>
                    <a:p>
                      <a:r>
                        <a:rPr lang="en-US" sz="1400" dirty="0">
                          <a:solidFill>
                            <a:sysClr val="windowText" lastClr="000000"/>
                          </a:solidFill>
                          <a:latin typeface="Calibri" panose="020F0502020204030204" pitchFamily="34" charset="0"/>
                        </a:rPr>
                        <a:t>13</a:t>
                      </a:r>
                    </a:p>
                  </a:txBody>
                  <a:tcPr>
                    <a:noFill/>
                  </a:tcPr>
                </a:tc>
                <a:tc>
                  <a:txBody>
                    <a:bodyPr/>
                    <a:lstStyle/>
                    <a:p>
                      <a:r>
                        <a:rPr lang="en-US" sz="1400" dirty="0">
                          <a:solidFill>
                            <a:sysClr val="windowText" lastClr="000000"/>
                          </a:solidFill>
                          <a:latin typeface="Calibri" panose="020F0502020204030204" pitchFamily="34" charset="0"/>
                        </a:rPr>
                        <a:t>13</a:t>
                      </a:r>
                    </a:p>
                  </a:txBody>
                  <a:tcPr>
                    <a:noFill/>
                  </a:tcPr>
                </a:tc>
                <a:tc>
                  <a:txBody>
                    <a:bodyPr/>
                    <a:lstStyle/>
                    <a:p>
                      <a:r>
                        <a:rPr lang="en-US" sz="1400" dirty="0">
                          <a:solidFill>
                            <a:sysClr val="windowText" lastClr="000000"/>
                          </a:solidFill>
                          <a:latin typeface="Calibri" panose="020F0502020204030204" pitchFamily="34" charset="0"/>
                        </a:rPr>
                        <a:t>9</a:t>
                      </a:r>
                    </a:p>
                  </a:txBody>
                  <a:tcPr>
                    <a:noFill/>
                  </a:tcPr>
                </a:tc>
                <a:tc>
                  <a:txBody>
                    <a:bodyPr/>
                    <a:lstStyle/>
                    <a:p>
                      <a:r>
                        <a:rPr lang="en-US" sz="1400" dirty="0">
                          <a:solidFill>
                            <a:sysClr val="windowText" lastClr="000000"/>
                          </a:solidFill>
                          <a:latin typeface="Calibri" panose="020F0502020204030204" pitchFamily="34" charset="0"/>
                        </a:rPr>
                        <a:t>14</a:t>
                      </a:r>
                    </a:p>
                  </a:txBody>
                  <a:tcPr>
                    <a:noFill/>
                  </a:tcPr>
                </a:tc>
                <a:tc>
                  <a:txBody>
                    <a:bodyPr/>
                    <a:lstStyle/>
                    <a:p>
                      <a:r>
                        <a:rPr lang="en-US" sz="1400" dirty="0">
                          <a:solidFill>
                            <a:sysClr val="windowText" lastClr="000000"/>
                          </a:solidFill>
                          <a:latin typeface="Calibri" panose="020F0502020204030204" pitchFamily="34" charset="0"/>
                        </a:rPr>
                        <a:t>20</a:t>
                      </a:r>
                    </a:p>
                  </a:txBody>
                  <a:tcPr>
                    <a:noFill/>
                  </a:tcPr>
                </a:tc>
                <a:tc>
                  <a:txBody>
                    <a:bodyPr/>
                    <a:lstStyle/>
                    <a:p>
                      <a:r>
                        <a:rPr lang="en-US" sz="1400" dirty="0">
                          <a:solidFill>
                            <a:sysClr val="windowText" lastClr="000000"/>
                          </a:solidFill>
                          <a:latin typeface="Calibri" panose="020F0502020204030204" pitchFamily="34" charset="0"/>
                        </a:rPr>
                        <a:t>N/A</a:t>
                      </a:r>
                    </a:p>
                  </a:txBody>
                  <a:tcPr>
                    <a:noFill/>
                  </a:tcPr>
                </a:tc>
                <a:tc>
                  <a:txBody>
                    <a:bodyPr/>
                    <a:lstStyle/>
                    <a:p>
                      <a:r>
                        <a:rPr lang="en-US" sz="1400" dirty="0">
                          <a:solidFill>
                            <a:sysClr val="windowText" lastClr="000000"/>
                          </a:solidFill>
                          <a:latin typeface="Calibri" panose="020F0502020204030204" pitchFamily="34" charset="0"/>
                        </a:rPr>
                        <a:t>N/A</a:t>
                      </a:r>
                    </a:p>
                  </a:txBody>
                  <a:tcPr>
                    <a:noFill/>
                  </a:tcPr>
                </a:tc>
                <a:extLst>
                  <a:ext uri="{0D108BD9-81ED-4DB2-BD59-A6C34878D82A}">
                    <a16:rowId xmlns:a16="http://schemas.microsoft.com/office/drawing/2014/main" val="10003"/>
                  </a:ext>
                </a:extLst>
              </a:tr>
              <a:tr h="370840">
                <a:tc>
                  <a:txBody>
                    <a:bodyPr/>
                    <a:lstStyle/>
                    <a:p>
                      <a:r>
                        <a:rPr lang="en-US" sz="1400" dirty="0">
                          <a:solidFill>
                            <a:sysClr val="windowText" lastClr="000000"/>
                          </a:solidFill>
                          <a:latin typeface="Calibri" panose="020F0502020204030204" pitchFamily="34" charset="0"/>
                        </a:rPr>
                        <a:t>CDC Testers</a:t>
                      </a:r>
                    </a:p>
                  </a:txBody>
                  <a:tcPr>
                    <a:noFill/>
                  </a:tcPr>
                </a:tc>
                <a:tc>
                  <a:txBody>
                    <a:bodyPr/>
                    <a:lstStyle/>
                    <a:p>
                      <a:r>
                        <a:rPr lang="en-US" sz="1400" dirty="0">
                          <a:solidFill>
                            <a:sysClr val="windowText" lastClr="000000"/>
                          </a:solidFill>
                          <a:latin typeface="Calibri" panose="020F0502020204030204" pitchFamily="34" charset="0"/>
                        </a:rPr>
                        <a:t>N/A</a:t>
                      </a:r>
                    </a:p>
                  </a:txBody>
                  <a:tcPr>
                    <a:noFill/>
                  </a:tcPr>
                </a:tc>
                <a:tc>
                  <a:txBody>
                    <a:bodyPr/>
                    <a:lstStyle/>
                    <a:p>
                      <a:r>
                        <a:rPr lang="en-US" sz="1400" dirty="0">
                          <a:solidFill>
                            <a:sysClr val="windowText" lastClr="000000"/>
                          </a:solidFill>
                          <a:latin typeface="Calibri" panose="020F0502020204030204" pitchFamily="34" charset="0"/>
                        </a:rPr>
                        <a:t>N/A</a:t>
                      </a:r>
                    </a:p>
                  </a:txBody>
                  <a:tcPr>
                    <a:noFill/>
                  </a:tcPr>
                </a:tc>
                <a:tc>
                  <a:txBody>
                    <a:bodyPr/>
                    <a:lstStyle/>
                    <a:p>
                      <a:r>
                        <a:rPr lang="en-US" sz="1400" dirty="0">
                          <a:solidFill>
                            <a:sysClr val="windowText" lastClr="000000"/>
                          </a:solidFill>
                          <a:latin typeface="Calibri" panose="020F0502020204030204" pitchFamily="34" charset="0"/>
                        </a:rPr>
                        <a:t>2</a:t>
                      </a:r>
                    </a:p>
                  </a:txBody>
                  <a:tcPr>
                    <a:noFill/>
                  </a:tcPr>
                </a:tc>
                <a:tc>
                  <a:txBody>
                    <a:bodyPr/>
                    <a:lstStyle/>
                    <a:p>
                      <a:r>
                        <a:rPr lang="en-US" sz="1400" dirty="0">
                          <a:solidFill>
                            <a:sysClr val="windowText" lastClr="000000"/>
                          </a:solidFill>
                          <a:latin typeface="Calibri" panose="020F0502020204030204" pitchFamily="34" charset="0"/>
                        </a:rPr>
                        <a:t>15</a:t>
                      </a:r>
                    </a:p>
                  </a:txBody>
                  <a:tcPr>
                    <a:noFill/>
                  </a:tcPr>
                </a:tc>
                <a:tc>
                  <a:txBody>
                    <a:bodyPr/>
                    <a:lstStyle/>
                    <a:p>
                      <a:r>
                        <a:rPr lang="en-US" sz="1400" dirty="0">
                          <a:solidFill>
                            <a:sysClr val="windowText" lastClr="000000"/>
                          </a:solidFill>
                          <a:latin typeface="Calibri" panose="020F0502020204030204" pitchFamily="34" charset="0"/>
                        </a:rPr>
                        <a:t>9</a:t>
                      </a:r>
                    </a:p>
                  </a:txBody>
                  <a:tcPr>
                    <a:noFill/>
                  </a:tcPr>
                </a:tc>
                <a:tc>
                  <a:txBody>
                    <a:bodyPr/>
                    <a:lstStyle/>
                    <a:p>
                      <a:r>
                        <a:rPr lang="en-US" sz="1400" dirty="0">
                          <a:solidFill>
                            <a:sysClr val="windowText" lastClr="000000"/>
                          </a:solidFill>
                          <a:latin typeface="Calibri" panose="020F0502020204030204" pitchFamily="34" charset="0"/>
                        </a:rPr>
                        <a:t>3</a:t>
                      </a:r>
                    </a:p>
                  </a:txBody>
                  <a:tcPr>
                    <a:noFill/>
                  </a:tcPr>
                </a:tc>
                <a:tc>
                  <a:txBody>
                    <a:bodyPr/>
                    <a:lstStyle/>
                    <a:p>
                      <a:r>
                        <a:rPr lang="en-US" sz="1400" dirty="0">
                          <a:solidFill>
                            <a:sysClr val="windowText" lastClr="000000"/>
                          </a:solidFill>
                          <a:latin typeface="Calibri" panose="020F0502020204030204" pitchFamily="34" charset="0"/>
                        </a:rPr>
                        <a:t>3</a:t>
                      </a:r>
                    </a:p>
                  </a:txBody>
                  <a:tcP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190984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UAT Results </a:t>
            </a:r>
          </a:p>
        </p:txBody>
      </p:sp>
      <p:sp>
        <p:nvSpPr>
          <p:cNvPr id="3" name="Text Placeholder 2"/>
          <p:cNvSpPr>
            <a:spLocks noGrp="1"/>
          </p:cNvSpPr>
          <p:nvPr>
            <p:ph type="body" sz="quarter" idx="10"/>
          </p:nvPr>
        </p:nvSpPr>
        <p:spPr>
          <a:xfrm>
            <a:off x="609600" y="1417639"/>
            <a:ext cx="11235070" cy="4949762"/>
          </a:xfrm>
        </p:spPr>
        <p:txBody>
          <a:bodyPr/>
          <a:lstStyle/>
          <a:p>
            <a:r>
              <a:rPr lang="en-US" dirty="0">
                <a:solidFill>
                  <a:srgbClr val="000104"/>
                </a:solidFill>
                <a:ea typeface="Calibri" panose="020F0502020204030204" pitchFamily="34" charset="0"/>
                <a:cs typeface="Times New Roman" panose="02020603050405020304" pitchFamily="18" charset="0"/>
              </a:rPr>
              <a:t>Total number of potential issues and enhancements raised by testers: 182</a:t>
            </a:r>
            <a:endParaRPr lang="en-US" dirty="0"/>
          </a:p>
          <a:p>
            <a:pPr lvl="1"/>
            <a:r>
              <a:rPr lang="en-US" sz="2400" dirty="0">
                <a:solidFill>
                  <a:srgbClr val="000104"/>
                </a:solidFill>
                <a:ea typeface="Calibri" panose="020F0502020204030204" pitchFamily="34" charset="0"/>
                <a:cs typeface="Times New Roman" panose="02020603050405020304" pitchFamily="18" charset="0"/>
              </a:rPr>
              <a:t>Duplicate issues and enhancements: 77</a:t>
            </a:r>
          </a:p>
          <a:p>
            <a:pPr lvl="1"/>
            <a:r>
              <a:rPr lang="en-US" sz="2400" b="1" dirty="0">
                <a:solidFill>
                  <a:srgbClr val="000104"/>
                </a:solidFill>
                <a:ea typeface="Calibri" panose="020F0502020204030204" pitchFamily="34" charset="0"/>
                <a:cs typeface="Times New Roman" panose="02020603050405020304" pitchFamily="18" charset="0"/>
              </a:rPr>
              <a:t>Unique issues and enhancements: 105</a:t>
            </a:r>
          </a:p>
          <a:p>
            <a:pPr lvl="1"/>
            <a:endParaRPr lang="en-US" sz="800" dirty="0">
              <a:solidFill>
                <a:srgbClr val="000104"/>
              </a:solidFill>
              <a:ea typeface="Calibri" panose="020F0502020204030204" pitchFamily="34" charset="0"/>
              <a:cs typeface="Times New Roman" panose="02020603050405020304" pitchFamily="18" charset="0"/>
            </a:endParaRPr>
          </a:p>
          <a:p>
            <a:pPr marL="0" indent="0">
              <a:buNone/>
            </a:pPr>
            <a:r>
              <a:rPr lang="en-US" dirty="0">
                <a:solidFill>
                  <a:srgbClr val="000104"/>
                </a:solidFill>
                <a:ea typeface="Calibri" panose="020F0502020204030204" pitchFamily="34" charset="0"/>
                <a:cs typeface="Times New Roman" panose="02020603050405020304" pitchFamily="18" charset="0"/>
              </a:rPr>
              <a:t>           Non-defects: </a:t>
            </a:r>
            <a:r>
              <a:rPr lang="en-US" b="1" dirty="0">
                <a:solidFill>
                  <a:srgbClr val="000104"/>
                </a:solidFill>
                <a:ea typeface="Calibri" panose="020F0502020204030204" pitchFamily="34" charset="0"/>
                <a:cs typeface="Times New Roman" panose="02020603050405020304" pitchFamily="18" charset="0"/>
              </a:rPr>
              <a:t>86 </a:t>
            </a:r>
          </a:p>
          <a:p>
            <a:pPr lvl="2"/>
            <a:r>
              <a:rPr lang="en-US" sz="2400" dirty="0">
                <a:solidFill>
                  <a:srgbClr val="000104"/>
                </a:solidFill>
                <a:ea typeface="Calibri" panose="020F0502020204030204" pitchFamily="34" charset="0"/>
                <a:cs typeface="Times New Roman" panose="02020603050405020304" pitchFamily="18" charset="0"/>
              </a:rPr>
              <a:t>Enhancement requests: 29</a:t>
            </a:r>
          </a:p>
          <a:p>
            <a:pPr lvl="2"/>
            <a:r>
              <a:rPr lang="en-US" sz="2400" dirty="0">
                <a:solidFill>
                  <a:srgbClr val="000104"/>
                </a:solidFill>
                <a:ea typeface="Calibri" panose="020F0502020204030204" pitchFamily="34" charset="0"/>
                <a:cs typeface="Times New Roman" panose="02020603050405020304" pitchFamily="18" charset="0"/>
              </a:rPr>
              <a:t>Test script errors: 19</a:t>
            </a:r>
          </a:p>
          <a:p>
            <a:pPr lvl="2"/>
            <a:r>
              <a:rPr lang="en-US" sz="2400" dirty="0">
                <a:solidFill>
                  <a:srgbClr val="000104"/>
                </a:solidFill>
                <a:ea typeface="Calibri" panose="020F0502020204030204" pitchFamily="34" charset="0"/>
                <a:cs typeface="Times New Roman" panose="02020603050405020304" pitchFamily="18" charset="0"/>
              </a:rPr>
              <a:t>Issues raised that could not be replicated by the MVPS team: 38</a:t>
            </a:r>
          </a:p>
          <a:p>
            <a:pPr lvl="2"/>
            <a:endParaRPr lang="en-US" sz="800" dirty="0">
              <a:solidFill>
                <a:srgbClr val="000104"/>
              </a:solidFill>
              <a:ea typeface="Calibri" panose="020F0502020204030204" pitchFamily="34" charset="0"/>
              <a:cs typeface="Times New Roman" panose="02020603050405020304" pitchFamily="18" charset="0"/>
            </a:endParaRPr>
          </a:p>
          <a:p>
            <a:pPr marL="0" indent="0">
              <a:buNone/>
            </a:pPr>
            <a:r>
              <a:rPr lang="en-US" dirty="0">
                <a:solidFill>
                  <a:srgbClr val="000104"/>
                </a:solidFill>
                <a:ea typeface="Calibri" panose="020F0502020204030204" pitchFamily="34" charset="0"/>
                <a:cs typeface="Times New Roman" panose="02020603050405020304" pitchFamily="18" charset="0"/>
              </a:rPr>
              <a:t>           Defects: </a:t>
            </a:r>
            <a:r>
              <a:rPr lang="en-US" b="1" dirty="0">
                <a:solidFill>
                  <a:srgbClr val="000104"/>
                </a:solidFill>
                <a:ea typeface="Calibri" panose="020F0502020204030204" pitchFamily="34" charset="0"/>
                <a:cs typeface="Times New Roman" panose="02020603050405020304" pitchFamily="18" charset="0"/>
              </a:rPr>
              <a:t>18  </a:t>
            </a:r>
            <a:endParaRPr lang="en-US" dirty="0">
              <a:solidFill>
                <a:srgbClr val="000104"/>
              </a:solidFill>
              <a:ea typeface="Calibri" panose="020F0502020204030204" pitchFamily="34" charset="0"/>
              <a:cs typeface="Times New Roman" panose="02020603050405020304" pitchFamily="18" charset="0"/>
            </a:endParaRPr>
          </a:p>
          <a:p>
            <a:pPr lvl="2"/>
            <a:r>
              <a:rPr lang="en-US" sz="2400" dirty="0">
                <a:solidFill>
                  <a:srgbClr val="000104"/>
                </a:solidFill>
                <a:ea typeface="Calibri" panose="020F0502020204030204" pitchFamily="34" charset="0"/>
                <a:cs typeface="Times New Roman" panose="02020603050405020304" pitchFamily="18" charset="0"/>
              </a:rPr>
              <a:t>New defects found during UAT: 6</a:t>
            </a:r>
          </a:p>
          <a:p>
            <a:pPr lvl="2"/>
            <a:r>
              <a:rPr lang="en-US" sz="2400" dirty="0">
                <a:solidFill>
                  <a:srgbClr val="000104"/>
                </a:solidFill>
                <a:ea typeface="Calibri" panose="020F0502020204030204" pitchFamily="34" charset="0"/>
                <a:cs typeface="Times New Roman" panose="02020603050405020304" pitchFamily="18" charset="0"/>
              </a:rPr>
              <a:t>Defects identified by MVPS team prior to UAT: 12</a:t>
            </a:r>
          </a:p>
          <a:p>
            <a:pPr marL="0" indent="0">
              <a:buNone/>
            </a:pPr>
            <a:r>
              <a:rPr lang="en-US" sz="1200" dirty="0"/>
              <a:t>* Upon further review, 1 previously identified issue was misinterpreted by the MVPS team and is </a:t>
            </a:r>
            <a:r>
              <a:rPr lang="en-US" sz="1200" b="1" dirty="0"/>
              <a:t>not</a:t>
            </a:r>
            <a:r>
              <a:rPr lang="en-US" sz="1200" dirty="0"/>
              <a:t> considered a defect (as of 11/18/16). This perceived issue was identified by the MVPS team prior to UAT and is functioning according to the system requirements. There are now</a:t>
            </a:r>
            <a:r>
              <a:rPr lang="en-US" sz="1200" b="1" dirty="0"/>
              <a:t> 18 </a:t>
            </a:r>
            <a:r>
              <a:rPr lang="en-US" sz="1200" dirty="0"/>
              <a:t>confirmed defects (instead of the 19 defects communicated on 11/17/18). </a:t>
            </a:r>
          </a:p>
        </p:txBody>
      </p:sp>
    </p:spTree>
    <p:extLst>
      <p:ext uri="{BB962C8B-B14F-4D97-AF65-F5344CB8AC3E}">
        <p14:creationId xmlns:p14="http://schemas.microsoft.com/office/powerpoint/2010/main" val="397883681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Defects Found During UAT Classified as Low Priority </a:t>
            </a:r>
          </a:p>
        </p:txBody>
      </p:sp>
      <p:sp>
        <p:nvSpPr>
          <p:cNvPr id="3" name="Text Placeholder 2"/>
          <p:cNvSpPr>
            <a:spLocks noGrp="1"/>
          </p:cNvSpPr>
          <p:nvPr>
            <p:ph type="body" sz="quarter" idx="10"/>
          </p:nvPr>
        </p:nvSpPr>
        <p:spPr/>
        <p:txBody>
          <a:bodyPr/>
          <a:lstStyle/>
          <a:p>
            <a:r>
              <a:rPr lang="en-US" dirty="0">
                <a:solidFill>
                  <a:srgbClr val="000000"/>
                </a:solidFill>
              </a:rPr>
              <a:t>6 unique defects were found by UAT participants. </a:t>
            </a:r>
          </a:p>
          <a:p>
            <a:r>
              <a:rPr lang="en-US" dirty="0">
                <a:solidFill>
                  <a:srgbClr val="000000"/>
                </a:solidFill>
              </a:rPr>
              <a:t>Further details will be provided in the UAT Summary Report.  </a:t>
            </a:r>
          </a:p>
          <a:p>
            <a:endParaRPr lang="en-US" dirty="0"/>
          </a:p>
          <a:p>
            <a:pPr marL="0" indent="0">
              <a:buNone/>
            </a:pPr>
            <a:endParaRPr lang="en-US" dirty="0"/>
          </a:p>
          <a:p>
            <a:pPr marL="0" indent="0">
              <a:buNone/>
            </a:pPr>
            <a:endParaRPr lang="en-US" dirty="0"/>
          </a:p>
        </p:txBody>
      </p:sp>
      <p:pic>
        <p:nvPicPr>
          <p:cNvPr id="5" name="Picture 4" descr="Number 1 - METS - &quot;Browse&quot; button is labeled differently across different browsers.  On screen guidance will be updated to eliminate confusion - Priority: Low.&#10;Number 2 - METS - Responsive design issue in Google Chrome, the footer was located in the middle of the page instead of on the bottom in the Release Notes screen = Priority: Low.&#10;Number 3 - METS - Non-HL7 messages did not produce the expected errors in METS.  Error messages will be added for non-HL7 messaged.&#10;Number 4 - MVPS (Dashboard) - Timestamp appearing in the &quot;From&quot; date filtering field needs to be removed - Priority: Low.&#10;Number 5 - MVPS (Provisioning) - RACE column in the Datat Operation Team's view is incorrectly populating when multiple race values exist.  Value selection logic will be updated appropriately.&#10;Number 6 - MVPS (Dashboard) - A program user who is assisgned to only one program sees a &quot;Condition&quot; column on their Dashboard which lists conditions by their code.  This coulmn will be updated to display the condition name instead of the condition code." title="New defects found"/>
          <p:cNvPicPr>
            <a:picLocks noChangeAspect="1"/>
          </p:cNvPicPr>
          <p:nvPr/>
        </p:nvPicPr>
        <p:blipFill>
          <a:blip r:embed="rId2"/>
          <a:stretch>
            <a:fillRect/>
          </a:stretch>
        </p:blipFill>
        <p:spPr>
          <a:xfrm>
            <a:off x="718862" y="2842404"/>
            <a:ext cx="10754276" cy="3493311"/>
          </a:xfrm>
          <a:prstGeom prst="rect">
            <a:avLst/>
          </a:prstGeom>
        </p:spPr>
      </p:pic>
    </p:spTree>
    <p:extLst>
      <p:ext uri="{BB962C8B-B14F-4D97-AF65-F5344CB8AC3E}">
        <p14:creationId xmlns:p14="http://schemas.microsoft.com/office/powerpoint/2010/main" val="364286366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 Transmission Issues</a:t>
            </a:r>
          </a:p>
        </p:txBody>
      </p:sp>
      <p:sp>
        <p:nvSpPr>
          <p:cNvPr id="3" name="Text Placeholder 2"/>
          <p:cNvSpPr>
            <a:spLocks noGrp="1"/>
          </p:cNvSpPr>
          <p:nvPr>
            <p:ph type="body" sz="quarter" idx="10"/>
          </p:nvPr>
        </p:nvSpPr>
        <p:spPr>
          <a:xfrm>
            <a:off x="609600" y="1717695"/>
            <a:ext cx="10972800" cy="4455584"/>
          </a:xfrm>
        </p:spPr>
        <p:txBody>
          <a:bodyPr/>
          <a:lstStyle/>
          <a:p>
            <a:r>
              <a:rPr lang="en-US" dirty="0">
                <a:solidFill>
                  <a:srgbClr val="5F5F5F"/>
                </a:solidFill>
              </a:rPr>
              <a:t>End-to-end testing identified problems with the transmission of messages from jurisdictions to MVPS.</a:t>
            </a:r>
          </a:p>
          <a:p>
            <a:r>
              <a:rPr lang="en-US" dirty="0">
                <a:solidFill>
                  <a:srgbClr val="5F5F5F"/>
                </a:solidFill>
              </a:rPr>
              <a:t>Key findings:</a:t>
            </a:r>
          </a:p>
          <a:p>
            <a:pPr lvl="1"/>
            <a:r>
              <a:rPr lang="en-US" sz="2670" dirty="0">
                <a:solidFill>
                  <a:srgbClr val="5F5F5F"/>
                </a:solidFill>
              </a:rPr>
              <a:t>Enhancements to the PHIN Messaging System (PHINMS) will help prepare for heavy volume. </a:t>
            </a:r>
          </a:p>
          <a:p>
            <a:pPr lvl="1"/>
            <a:r>
              <a:rPr lang="en-US" dirty="0">
                <a:solidFill>
                  <a:srgbClr val="5F5F5F"/>
                </a:solidFill>
              </a:rPr>
              <a:t>It is important for jurisdictions to understand their message generation and transmission processes.  </a:t>
            </a:r>
          </a:p>
          <a:p>
            <a:pPr lvl="1"/>
            <a:r>
              <a:rPr lang="en-US" dirty="0">
                <a:solidFill>
                  <a:srgbClr val="5F5F5F"/>
                </a:solidFill>
              </a:rPr>
              <a:t>Data elements that identify a unique case need to be consistent when updates are sent.</a:t>
            </a:r>
          </a:p>
        </p:txBody>
      </p:sp>
    </p:spTree>
    <p:extLst>
      <p:ext uri="{BB962C8B-B14F-4D97-AF65-F5344CB8AC3E}">
        <p14:creationId xmlns:p14="http://schemas.microsoft.com/office/powerpoint/2010/main" val="320115139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1816266"/>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Ariel Powell</a:t>
            </a:r>
          </a:p>
          <a:p>
            <a:r>
              <a:rPr lang="en-US" sz="1867" b="1" dirty="0">
                <a:solidFill>
                  <a:srgbClr val="0096D6"/>
                </a:solidFill>
                <a:latin typeface="Calibri" panose="020F0502020204030204" pitchFamily="34" charset="0"/>
                <a:cs typeface="Arial" panose="020B0604020202020204" pitchFamily="34" charset="0"/>
              </a:rPr>
              <a:t> </a:t>
            </a:r>
          </a:p>
          <a:p>
            <a:r>
              <a:rPr lang="en-US" sz="1867" dirty="0">
                <a:solidFill>
                  <a:srgbClr val="0096D6"/>
                </a:solidFill>
                <a:latin typeface="Calibri" panose="020F0502020204030204" pitchFamily="34" charset="0"/>
                <a:cs typeface="Arial" panose="020B0604020202020204" pitchFamily="34" charset="0"/>
              </a:rPr>
              <a:t>Message Validation, Processing, and Provisioning System </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altLang="en-US" sz="4000" dirty="0"/>
              <a:t>Overview of MVPS</a:t>
            </a:r>
            <a:endParaRPr lang="en-US" sz="3733" dirty="0"/>
          </a:p>
        </p:txBody>
      </p:sp>
    </p:spTree>
    <p:extLst>
      <p:ext uri="{BB962C8B-B14F-4D97-AF65-F5344CB8AC3E}">
        <p14:creationId xmlns:p14="http://schemas.microsoft.com/office/powerpoint/2010/main" val="2947178781"/>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2380</TotalTime>
  <Words>2435</Words>
  <Application>Microsoft Office PowerPoint</Application>
  <PresentationFormat>Widescreen</PresentationFormat>
  <Paragraphs>297</Paragraphs>
  <Slides>34</Slides>
  <Notes>16</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34</vt:i4>
      </vt:variant>
    </vt:vector>
  </HeadingPairs>
  <TitlesOfParts>
    <vt:vector size="46" baseType="lpstr">
      <vt:lpstr>Arial</vt:lpstr>
      <vt:lpstr>Calibri</vt:lpstr>
      <vt:lpstr>Calibri Light</vt:lpstr>
      <vt:lpstr>Myriad Web Pro</vt:lpstr>
      <vt:lpstr>Wingdings</vt:lpstr>
      <vt:lpstr>NCEH_ATSDR_combined</vt:lpstr>
      <vt:lpstr>1_NCEH_ATSDR_combined</vt:lpstr>
      <vt:lpstr>2_NCEH_ATSDR_combined</vt:lpstr>
      <vt:lpstr>3_NCEH_ATSDR_combined</vt:lpstr>
      <vt:lpstr>4_NCEH_ATSDR_combined</vt:lpstr>
      <vt:lpstr>Office Theme</vt:lpstr>
      <vt:lpstr>1_Office Theme</vt:lpstr>
      <vt:lpstr>NMI eSHARE: Updated Process for Generic v2 and Hepatitis Implementation and Onboarding  </vt:lpstr>
      <vt:lpstr>Agenda</vt:lpstr>
      <vt:lpstr>Update on Recent MVPS User Acceptance Testing</vt:lpstr>
      <vt:lpstr>MVPS UAT Overview and Participation </vt:lpstr>
      <vt:lpstr>Volume of Processed Messages and Test Results  </vt:lpstr>
      <vt:lpstr>Summary of UAT Results </vt:lpstr>
      <vt:lpstr>New Defects Found During UAT Classified as Low Priority </vt:lpstr>
      <vt:lpstr>Message Transmission Issues</vt:lpstr>
      <vt:lpstr>Hot Topic</vt:lpstr>
      <vt:lpstr>Overview of MVPS  </vt:lpstr>
      <vt:lpstr>MVPS Roles    </vt:lpstr>
      <vt:lpstr>Apply for SAMS</vt:lpstr>
      <vt:lpstr>METS Orientation   </vt:lpstr>
      <vt:lpstr>MVPS Orientation: Dashboard Snapshot     </vt:lpstr>
      <vt:lpstr>MVPS Orientation: Detailed View     </vt:lpstr>
      <vt:lpstr>MVPS Orientation: User Management </vt:lpstr>
      <vt:lpstr>Hot Topic</vt:lpstr>
      <vt:lpstr>What is Onboarding?</vt:lpstr>
      <vt:lpstr>Expectations for Onboarding</vt:lpstr>
      <vt:lpstr>NMI Jurisdiction Onboarding</vt:lpstr>
      <vt:lpstr>Overview: Pre-Onboarding</vt:lpstr>
      <vt:lpstr>Pre-Onboarding: Onboarding Preparations Overview</vt:lpstr>
      <vt:lpstr>Pre-Onboarding: Onboarding Preparations</vt:lpstr>
      <vt:lpstr>Pre-Onboarding: Onboarding Preparations (cont.)</vt:lpstr>
      <vt:lpstr>Onboarding: Kickoff</vt:lpstr>
      <vt:lpstr>Onboarding: Test Message Validation</vt:lpstr>
      <vt:lpstr>Cutover to Production: System Check</vt:lpstr>
      <vt:lpstr>Cutover to Production: Moving into Production </vt:lpstr>
      <vt:lpstr>Production Best Practices</vt:lpstr>
      <vt:lpstr>How Will Onboarding be Different for MVPS than for Legacy Systems?</vt:lpstr>
      <vt:lpstr>MVPS Implementation: Resources</vt:lpstr>
      <vt:lpstr>Arboviral v1.3 Implementation: Resources</vt:lpstr>
      <vt:lpstr>Questions and Answers</vt:lpstr>
      <vt:lpstr>Additional 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November 2016</dc:title>
  <dc:subject>NMI eSHARE</dc:subject>
  <dc:creator>CDC</dc:creator>
  <cp:keywords>NMI, eSHARE, NNDSS, NMI, update, arboviral, case, notification, implementation, onboarding</cp:keywords>
  <cp:lastModifiedBy>Laspina, Michael (CDC/DDPHSS/CSELS/DHIS)</cp:lastModifiedBy>
  <cp:revision>207</cp:revision>
  <dcterms:created xsi:type="dcterms:W3CDTF">2016-10-13T18:50:31Z</dcterms:created>
  <dcterms:modified xsi:type="dcterms:W3CDTF">2021-04-27T19:46:30Z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2021-04-26T17:57:07Z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c95f25fa-1c35-44c6-bfae-c5a43cc5b817</vt:lpwstr>
  </property>
  <property fmtid="{D5CDD505-2E9C-101B-9397-08002B2CF9AE}" pid="8" name="MSIP_Label_7b94a7b8-f06c-4dfe-bdcc-9b548fd58c31_ContentBits">
    <vt:lpwstr>0</vt:lpwstr>
  </property>
</Properties>
</file>