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Lst>
  <p:notesMasterIdLst>
    <p:notesMasterId r:id="rId29"/>
  </p:notesMasterIdLst>
  <p:handoutMasterIdLst>
    <p:handoutMasterId r:id="rId30"/>
  </p:handoutMasterIdLst>
  <p:sldIdLst>
    <p:sldId id="256" r:id="rId6"/>
    <p:sldId id="270" r:id="rId7"/>
    <p:sldId id="269" r:id="rId8"/>
    <p:sldId id="257" r:id="rId9"/>
    <p:sldId id="266" r:id="rId10"/>
    <p:sldId id="267" r:id="rId11"/>
    <p:sldId id="271" r:id="rId12"/>
    <p:sldId id="272" r:id="rId13"/>
    <p:sldId id="273" r:id="rId14"/>
    <p:sldId id="274" r:id="rId15"/>
    <p:sldId id="276" r:id="rId16"/>
    <p:sldId id="268" r:id="rId17"/>
    <p:sldId id="261" r:id="rId18"/>
    <p:sldId id="288" r:id="rId19"/>
    <p:sldId id="289" r:id="rId20"/>
    <p:sldId id="290" r:id="rId21"/>
    <p:sldId id="282" r:id="rId22"/>
    <p:sldId id="278" r:id="rId23"/>
    <p:sldId id="283" r:id="rId24"/>
    <p:sldId id="284" r:id="rId25"/>
    <p:sldId id="285" r:id="rId26"/>
    <p:sldId id="286" r:id="rId27"/>
    <p:sldId id="28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over, Michele (CDC/OPHSS/CSELS)" initials="HM(" lastIdx="6" clrIdx="0">
    <p:extLst>
      <p:ext uri="{19B8F6BF-5375-455C-9EA6-DF929625EA0E}">
        <p15:presenceInfo xmlns:p15="http://schemas.microsoft.com/office/powerpoint/2012/main" userId="S-1-5-21-1207783550-2075000910-922709458-1714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8" autoAdjust="0"/>
    <p:restoredTop sz="86446" autoAdjust="0"/>
  </p:normalViewPr>
  <p:slideViewPr>
    <p:cSldViewPr snapToGrid="0">
      <p:cViewPr varScale="1">
        <p:scale>
          <a:sx n="74" d="100"/>
          <a:sy n="74" d="100"/>
        </p:scale>
        <p:origin x="139" y="67"/>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2486" y="18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1B8493-A2A6-4847-AE35-33172CCDB615}" type="datetimeFigureOut">
              <a:rPr lang="en-US" smtClean="0"/>
              <a:t>4/26/2021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EE5F92A-FA89-4075-A7E6-DDC984F67BB3}" type="slidenum">
              <a:rPr lang="en-US" smtClean="0"/>
              <a:t>‹#›</a:t>
            </a:fld>
            <a:endParaRPr lang="en-US" dirty="0"/>
          </a:p>
        </p:txBody>
      </p:sp>
    </p:spTree>
    <p:extLst>
      <p:ext uri="{BB962C8B-B14F-4D97-AF65-F5344CB8AC3E}">
        <p14:creationId xmlns:p14="http://schemas.microsoft.com/office/powerpoint/2010/main" val="3010849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37787A-DC68-4BDA-B9E4-AE58888B3A55}" type="datetimeFigureOut">
              <a:rPr lang="en-US" smtClean="0"/>
              <a:t>4/26/2021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CF6D08-AA4D-4E4A-BC5A-6638DFC699C5}" type="slidenum">
              <a:rPr lang="en-US" smtClean="0"/>
              <a:t>‹#›</a:t>
            </a:fld>
            <a:endParaRPr lang="en-US" dirty="0"/>
          </a:p>
        </p:txBody>
      </p:sp>
    </p:spTree>
    <p:extLst>
      <p:ext uri="{BB962C8B-B14F-4D97-AF65-F5344CB8AC3E}">
        <p14:creationId xmlns:p14="http://schemas.microsoft.com/office/powerpoint/2010/main" val="98017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fontAlgn="base">
              <a:spcBef>
                <a:spcPct val="0"/>
              </a:spcBef>
              <a:spcAft>
                <a:spcPct val="0"/>
              </a:spcAft>
            </a:pPr>
            <a:fld id="{6F084AA2-EDF3-41B6-9BD5-4D1331E35CE7}" type="slidenum">
              <a:rPr lang="en-US" altLang="en-US">
                <a:solidFill>
                  <a:prstClr val="black"/>
                </a:solidFill>
                <a:latin typeface="Calibri" panose="020F0502020204030204" pitchFamily="34" charset="0"/>
              </a:rPr>
              <a:pPr fontAlgn="base">
                <a:spcBef>
                  <a:spcPct val="0"/>
                </a:spcBef>
                <a:spcAft>
                  <a:spcPct val="0"/>
                </a:spcAft>
              </a:pPr>
              <a:t>1</a:t>
            </a:fld>
            <a:endParaRPr lang="en-US" altLang="en-US" dirty="0">
              <a:solidFill>
                <a:prstClr val="black"/>
              </a:solidFill>
              <a:latin typeface="Calibri" panose="020F0502020204030204" pitchFamily="34" charset="0"/>
            </a:endParaRPr>
          </a:p>
        </p:txBody>
      </p:sp>
      <p:sp>
        <p:nvSpPr>
          <p:cNvPr id="2" name="Footer Placeholder 1"/>
          <p:cNvSpPr>
            <a:spLocks noGrp="1"/>
          </p:cNvSpPr>
          <p:nvPr>
            <p:ph type="ftr" sz="quarter" idx="10"/>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778013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11</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478050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12</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35188638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16</a:t>
            </a:fld>
            <a:endParaRPr lang="en-US" dirty="0"/>
          </a:p>
        </p:txBody>
      </p:sp>
    </p:spTree>
    <p:extLst>
      <p:ext uri="{BB962C8B-B14F-4D97-AF65-F5344CB8AC3E}">
        <p14:creationId xmlns:p14="http://schemas.microsoft.com/office/powerpoint/2010/main" val="2588229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17</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2980316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488131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19</a:t>
            </a:fld>
            <a:endParaRPr lang="en-US" dirty="0"/>
          </a:p>
        </p:txBody>
      </p:sp>
    </p:spTree>
    <p:extLst>
      <p:ext uri="{BB962C8B-B14F-4D97-AF65-F5344CB8AC3E}">
        <p14:creationId xmlns:p14="http://schemas.microsoft.com/office/powerpoint/2010/main" val="1973182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20</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17444855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21</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8926960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22</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0649535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23</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098396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2</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3809217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4</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1765120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5</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040003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6</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60144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7</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3679867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8</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267622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9</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1703737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10</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8761880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74023767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color_background">
    <p:bg>
      <p:bgPr>
        <a:solidFill>
          <a:srgbClr val="0088B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14576997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39967414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188868547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351714" y="3662433"/>
            <a:ext cx="8852455" cy="1815882"/>
          </a:xfrm>
          <a:prstGeom prst="rect">
            <a:avLst/>
          </a:prstGeom>
          <a:noFill/>
        </p:spPr>
        <p:txBody>
          <a:bodyPr wrap="square" rtlCol="0">
            <a:spAutoFit/>
          </a:bodyPr>
          <a:lstStyle/>
          <a:p>
            <a:pPr defTabSz="914377"/>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77"/>
            <a:fld id="{546F342E-8484-4702-8326-3C4F0D187E4A}" type="slidenum">
              <a:rPr lang="en-US" sz="1800">
                <a:solidFill>
                  <a:srgbClr val="FFFFFF"/>
                </a:solidFill>
              </a:rPr>
              <a:pPr algn="r" defTabSz="914377"/>
              <a:t>‹#›</a:t>
            </a:fld>
            <a:endParaRPr lang="en-US" sz="1800" dirty="0">
              <a:solidFill>
                <a:srgbClr val="FFFFFF"/>
              </a:solidFill>
            </a:endParaRPr>
          </a:p>
        </p:txBody>
      </p:sp>
    </p:spTree>
    <p:extLst>
      <p:ext uri="{BB962C8B-B14F-4D97-AF65-F5344CB8AC3E}">
        <p14:creationId xmlns:p14="http://schemas.microsoft.com/office/powerpoint/2010/main" val="2717687132"/>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3"/>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02142540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Tree>
    <p:extLst>
      <p:ext uri="{BB962C8B-B14F-4D97-AF65-F5344CB8AC3E}">
        <p14:creationId xmlns:p14="http://schemas.microsoft.com/office/powerpoint/2010/main" val="427859175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7300249"/>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919439018"/>
      </p:ext>
    </p:extLst>
  </p:cSld>
  <p:clrMap bg1="lt1" tx1="dk1" bg2="lt2" tx2="dk2" accent1="accent1" accent2="accent2" accent3="accent3" accent4="accent4" accent5="accent5" accent6="accent6" hlink="hlink" folHlink="folHlink"/>
  <p:sldLayoutIdLst>
    <p:sldLayoutId id="2147483663" r:id="rId1"/>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58500587"/>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58256082"/>
      </p:ext>
    </p:extLst>
  </p:cSld>
  <p:clrMap bg1="lt1" tx1="dk1" bg2="lt2" tx2="dk2" accent1="accent1" accent2="accent2" accent3="accent3" accent4="accent4" accent5="accent5" accent6="accent6" hlink="hlink" folHlink="folHlink"/>
  <p:sldLayoutIdLst>
    <p:sldLayoutId id="2147483667" r:id="rId1"/>
    <p:sldLayoutId id="2147483670" r:id="rId2"/>
    <p:sldLayoutId id="2147483671"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1048446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cdc.gov/nndss/trc/news/index.html" TargetMode="External"/><Relationship Id="rId4" Type="http://schemas.openxmlformats.org/officeDocument/2006/relationships/hyperlink" Target="https://cste.webex.com/cste/k2/j.php?MTID=tc824a664ea673e7e431b6063f192b9ee"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hyperlink" Target="https://www.cdc.gov/nndss/trc/news/index.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cste.org/resource/resmgr/2016PS/16_ID_01_edited7.29.pdf"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ndc.services.cdc.gov/condition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ndc.services.cdc.gov/mmgpage/arboviral-message-mapping-guide/"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hyperlink" Target="https://phinmqf.cdc.gov/" TargetMode="External"/><Relationship Id="rId4" Type="http://schemas.openxmlformats.org/officeDocument/2006/relationships/hyperlink" Target="https://ndc.services.cdc.gov/wp-content/uploads/2021/02/phin-notification-message-specification-profile-v-2.0.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70" name="Title 3"/>
          <p:cNvSpPr>
            <a:spLocks noGrp="1"/>
          </p:cNvSpPr>
          <p:nvPr>
            <p:ph type="title"/>
          </p:nvPr>
        </p:nvSpPr>
        <p:spPr>
          <a:xfrm>
            <a:off x="457198" y="1270457"/>
            <a:ext cx="11455054" cy="1155779"/>
          </a:xfrm>
        </p:spPr>
        <p:txBody>
          <a:bodyPr/>
          <a:lstStyle/>
          <a:p>
            <a:r>
              <a:rPr lang="en-US" altLang="en-US" sz="3200" dirty="0"/>
              <a:t>NNDSS Modernization Initiative (NMI) eSHARE: Update on Arboviral Case Notification Implementation and Onboarding</a:t>
            </a:r>
            <a:br>
              <a:rPr lang="en-US" altLang="en-US" sz="3200" dirty="0"/>
            </a:br>
            <a:endParaRPr lang="en-US" altLang="en-US" sz="2400" dirty="0"/>
          </a:p>
        </p:txBody>
      </p:sp>
      <p:pic>
        <p:nvPicPr>
          <p:cNvPr id="7172" name="Picture 6" descr="Logos of the United States Department of Health and Human Services and Centers for Disease Control and Preven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200" y="6515101"/>
            <a:ext cx="254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1"/>
          <p:cNvSpPr>
            <a:spLocks noGrp="1"/>
          </p:cNvSpPr>
          <p:nvPr>
            <p:ph type="subTitle" idx="1"/>
          </p:nvPr>
        </p:nvSpPr>
        <p:spPr>
          <a:xfrm>
            <a:off x="457197" y="2605158"/>
            <a:ext cx="11229586" cy="3087929"/>
          </a:xfrm>
        </p:spPr>
        <p:txBody>
          <a:bodyPr/>
          <a:lstStyle/>
          <a:p>
            <a:r>
              <a:rPr lang="en-US" sz="1600" dirty="0">
                <a:solidFill>
                  <a:srgbClr val="FF0000"/>
                </a:solidFill>
              </a:rPr>
              <a:t>New Webinar Information:</a:t>
            </a:r>
          </a:p>
          <a:p>
            <a:pPr marL="342900" indent="-342900">
              <a:buFont typeface="Arial" panose="020B0604020202020204" pitchFamily="34" charset="0"/>
              <a:buChar char="•"/>
            </a:pPr>
            <a:r>
              <a:rPr lang="en-US" sz="1600" b="0" dirty="0"/>
              <a:t>Conference Number: </a:t>
            </a:r>
            <a:r>
              <a:rPr lang="en-US" sz="1600" b="0" dirty="0">
                <a:solidFill>
                  <a:srgbClr val="FF0000"/>
                </a:solidFill>
              </a:rPr>
              <a:t>1-877-668-4490 </a:t>
            </a:r>
            <a:br>
              <a:rPr lang="en-US" sz="1600" b="0" dirty="0">
                <a:solidFill>
                  <a:srgbClr val="FF0000"/>
                </a:solidFill>
              </a:rPr>
            </a:br>
            <a:r>
              <a:rPr lang="en-US" sz="1600" b="0" dirty="0"/>
              <a:t>Participant Code: </a:t>
            </a:r>
            <a:r>
              <a:rPr lang="en-US" sz="1600" b="0" dirty="0">
                <a:solidFill>
                  <a:srgbClr val="FF0000"/>
                </a:solidFill>
              </a:rPr>
              <a:t>790 833 009</a:t>
            </a:r>
            <a:endParaRPr lang="en-US" sz="1600" b="0" dirty="0"/>
          </a:p>
          <a:p>
            <a:pPr marL="342900" indent="-342900">
              <a:buFont typeface="Arial" panose="020B0604020202020204" pitchFamily="34" charset="0"/>
              <a:buChar char="•"/>
            </a:pPr>
            <a:r>
              <a:rPr lang="en-US" sz="1600" b="0" dirty="0"/>
              <a:t>WebEx meeting: </a:t>
            </a:r>
            <a:r>
              <a:rPr lang="en-US" sz="1600" u="sng" dirty="0">
                <a:hlinkClick r:id="rId4"/>
              </a:rPr>
              <a:t>https://cste.webex.com/cste/k2/j.php?MTID=tc824a664ea673e7e431b6063f192b9ee</a:t>
            </a:r>
            <a:endParaRPr lang="en-US" sz="1600" dirty="0"/>
          </a:p>
          <a:p>
            <a:r>
              <a:rPr lang="en-US" sz="1600" b="0" dirty="0"/>
              <a:t>                -Enter your name and email address </a:t>
            </a:r>
          </a:p>
          <a:p>
            <a:r>
              <a:rPr lang="en-US" sz="1600" b="0" dirty="0"/>
              <a:t>                -Enter the session password: </a:t>
            </a:r>
            <a:r>
              <a:rPr lang="en-US" sz="1600" b="0" dirty="0">
                <a:solidFill>
                  <a:srgbClr val="FF0000"/>
                </a:solidFill>
              </a:rPr>
              <a:t>nmi1234</a:t>
            </a:r>
            <a:r>
              <a:rPr lang="en-US" sz="1600" b="0" dirty="0"/>
              <a:t> </a:t>
            </a:r>
          </a:p>
          <a:p>
            <a:r>
              <a:rPr lang="en-US" sz="1600" b="0" dirty="0"/>
              <a:t>                -Click "Join Now" </a:t>
            </a:r>
          </a:p>
          <a:p>
            <a:r>
              <a:rPr lang="en-US" sz="1600" dirty="0">
                <a:solidFill>
                  <a:srgbClr val="FF0000"/>
                </a:solidFill>
              </a:rPr>
              <a:t>                </a:t>
            </a:r>
            <a:r>
              <a:rPr lang="en-US" sz="1600" b="0" dirty="0">
                <a:solidFill>
                  <a:srgbClr val="00B0F0"/>
                </a:solidFill>
              </a:rPr>
              <a:t>-</a:t>
            </a:r>
            <a:r>
              <a:rPr lang="en-US" sz="1600" dirty="0">
                <a:solidFill>
                  <a:srgbClr val="FF0000"/>
                </a:solidFill>
              </a:rPr>
              <a:t>NOTE: </a:t>
            </a:r>
            <a:r>
              <a:rPr lang="en-US" sz="1600" b="0" dirty="0"/>
              <a:t>Session will be recorded and posted on the CSTE website.</a:t>
            </a:r>
            <a:r>
              <a:rPr lang="en-US" sz="2000" b="0" dirty="0"/>
              <a:t> </a:t>
            </a:r>
          </a:p>
          <a:p>
            <a:endParaRPr lang="en-US" sz="2000" dirty="0">
              <a:solidFill>
                <a:srgbClr val="FF0000"/>
              </a:solidFill>
            </a:endParaRPr>
          </a:p>
          <a:p>
            <a:r>
              <a:rPr lang="en-US" sz="2000" dirty="0">
                <a:solidFill>
                  <a:srgbClr val="FF0000"/>
                </a:solidFill>
              </a:rPr>
              <a:t>Subscribe to monthly NMI Notes news updates at </a:t>
            </a:r>
            <a:r>
              <a:rPr lang="en-US" sz="2000" dirty="0">
                <a:solidFill>
                  <a:srgbClr val="FF0000"/>
                </a:solidFill>
                <a:hlinkClick r:id="rId5"/>
              </a:rPr>
              <a:t>https://www.cdc.gov/nndss/trc/news/index.html</a:t>
            </a:r>
            <a:r>
              <a:rPr lang="en-US" sz="2000" dirty="0">
                <a:solidFill>
                  <a:srgbClr val="FF0000"/>
                </a:solidFill>
              </a:rPr>
              <a:t>! </a:t>
            </a:r>
          </a:p>
          <a:p>
            <a:endParaRPr lang="en-US" sz="2000" b="0" dirty="0">
              <a:solidFill>
                <a:srgbClr val="FF0000"/>
              </a:solidFill>
            </a:endParaRPr>
          </a:p>
          <a:p>
            <a:endParaRPr lang="en-US" sz="2000" b="0" dirty="0">
              <a:solidFill>
                <a:srgbClr val="FF0000"/>
              </a:solidFill>
            </a:endParaRPr>
          </a:p>
          <a:p>
            <a:endParaRPr lang="en-US" sz="2000" dirty="0">
              <a:solidFill>
                <a:srgbClr val="FF0000"/>
              </a:solidFill>
            </a:endParaRPr>
          </a:p>
        </p:txBody>
      </p:sp>
      <p:sp>
        <p:nvSpPr>
          <p:cNvPr id="7" name="Text Placeholder 5"/>
          <p:cNvSpPr>
            <a:spLocks noGrp="1"/>
          </p:cNvSpPr>
          <p:nvPr>
            <p:ph type="body" sz="quarter" idx="10"/>
          </p:nvPr>
        </p:nvSpPr>
        <p:spPr>
          <a:xfrm>
            <a:off x="457197" y="6077224"/>
            <a:ext cx="11559095" cy="437877"/>
          </a:xfrm>
        </p:spPr>
        <p:txBody>
          <a:bodyPr/>
          <a:lstStyle/>
          <a:p>
            <a:r>
              <a:rPr lang="en-US" b="1" dirty="0"/>
              <a:t>October 20, 2016			Division of Health Informatics and Surveillance</a:t>
            </a:r>
          </a:p>
          <a:p>
            <a:endParaRPr lang="en-US" dirty="0"/>
          </a:p>
        </p:txBody>
      </p:sp>
    </p:spTree>
    <p:extLst>
      <p:ext uri="{BB962C8B-B14F-4D97-AF65-F5344CB8AC3E}">
        <p14:creationId xmlns:p14="http://schemas.microsoft.com/office/powerpoint/2010/main" val="1381704376"/>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288760" y="274639"/>
            <a:ext cx="11706726" cy="1143000"/>
          </a:xfrm>
        </p:spPr>
        <p:txBody>
          <a:bodyPr anchor="t"/>
          <a:lstStyle/>
          <a:p>
            <a:r>
              <a:rPr lang="en-US" sz="3400" dirty="0"/>
              <a:t>Arboviral v1.3 Implementation: Onboarding Process Overview*</a:t>
            </a:r>
          </a:p>
        </p:txBody>
      </p:sp>
      <p:sp>
        <p:nvSpPr>
          <p:cNvPr id="3" name="Content Placeholder 2"/>
          <p:cNvSpPr>
            <a:spLocks noGrp="1"/>
          </p:cNvSpPr>
          <p:nvPr>
            <p:ph type="body" sz="quarter" idx="10"/>
          </p:nvPr>
        </p:nvSpPr>
        <p:spPr>
          <a:xfrm>
            <a:off x="368969" y="846139"/>
            <a:ext cx="11327162" cy="5610962"/>
          </a:xfrm>
        </p:spPr>
        <p:txBody>
          <a:bodyPr/>
          <a:lstStyle/>
          <a:p>
            <a:pPr marL="0" indent="0">
              <a:buNone/>
            </a:pPr>
            <a:r>
              <a:rPr lang="en-US" sz="2800" b="1" dirty="0">
                <a:solidFill>
                  <a:schemeClr val="tx1">
                    <a:lumMod val="75000"/>
                  </a:schemeClr>
                </a:solidFill>
              </a:rPr>
              <a:t>Pre-onboarding</a:t>
            </a:r>
          </a:p>
          <a:p>
            <a:r>
              <a:rPr lang="en-US" sz="2400" dirty="0"/>
              <a:t>Conduct and document a gap analysis and update integrated surveillance system, if needed.</a:t>
            </a:r>
          </a:p>
          <a:p>
            <a:r>
              <a:rPr lang="en-US" sz="2400" dirty="0"/>
              <a:t>Create and test arboviral test messages and complete APHL test case scenario document.</a:t>
            </a:r>
          </a:p>
          <a:p>
            <a:pPr marL="0" indent="0">
              <a:buNone/>
            </a:pPr>
            <a:r>
              <a:rPr lang="en-US" sz="2800" b="1" dirty="0">
                <a:solidFill>
                  <a:schemeClr val="tx1">
                    <a:lumMod val="75000"/>
                  </a:schemeClr>
                </a:solidFill>
              </a:rPr>
              <a:t>Onboarding</a:t>
            </a:r>
          </a:p>
          <a:p>
            <a:r>
              <a:rPr lang="en-US" sz="2400" dirty="0"/>
              <a:t>Send email to </a:t>
            </a:r>
            <a:r>
              <a:rPr lang="en-US" sz="2400" dirty="0">
                <a:hlinkClick r:id="rId3"/>
              </a:rPr>
              <a:t>edx@cdc.gov</a:t>
            </a:r>
            <a:r>
              <a:rPr lang="en-US" sz="2400" dirty="0"/>
              <a:t> to notify CDC that you are ready to send test messages.</a:t>
            </a:r>
          </a:p>
          <a:p>
            <a:r>
              <a:rPr lang="en-US" sz="2400" dirty="0"/>
              <a:t>After you are contacted by the CDC onboarding specialist, send test messages and email </a:t>
            </a:r>
            <a:r>
              <a:rPr lang="en-US" sz="2400" dirty="0">
                <a:hlinkClick r:id="rId3"/>
              </a:rPr>
              <a:t>edx@cdc.gov</a:t>
            </a:r>
            <a:r>
              <a:rPr lang="en-US" sz="2400" dirty="0"/>
              <a:t> once complete.</a:t>
            </a:r>
          </a:p>
          <a:p>
            <a:r>
              <a:rPr lang="en-US" sz="2400" dirty="0"/>
              <a:t>Once CDC validates the test messages, the onboarding specialist will initiate the next phase of onboarding.</a:t>
            </a:r>
          </a:p>
          <a:p>
            <a:r>
              <a:rPr lang="en-US" sz="2400" dirty="0"/>
              <a:t>Prepare to send a v1.3 year-to-date (YTD) file for the data comparison process.</a:t>
            </a:r>
          </a:p>
          <a:p>
            <a:pPr marL="0" indent="0">
              <a:buNone/>
            </a:pPr>
            <a:endParaRPr lang="en-US" sz="2400" dirty="0"/>
          </a:p>
        </p:txBody>
      </p:sp>
      <p:sp>
        <p:nvSpPr>
          <p:cNvPr id="7" name="Content Placeholder 2"/>
          <p:cNvSpPr txBox="1">
            <a:spLocks/>
          </p:cNvSpPr>
          <p:nvPr/>
        </p:nvSpPr>
        <p:spPr bwMode="auto">
          <a:xfrm>
            <a:off x="288760" y="6305265"/>
            <a:ext cx="11250096" cy="409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0" fontAlgn="base" hangingPunct="0">
              <a:spcBef>
                <a:spcPct val="20000"/>
              </a:spcBef>
              <a:spcAft>
                <a:spcPct val="0"/>
              </a:spcAft>
              <a:buClr>
                <a:srgbClr val="0088B7"/>
              </a:buClr>
              <a:buFont typeface="Wingdings" panose="05000000000000000000" pitchFamily="2" charset="2"/>
              <a:buChar char="§"/>
              <a:defRPr sz="2667" kern="1200">
                <a:solidFill>
                  <a:schemeClr val="accent4">
                    <a:lumMod val="75000"/>
                  </a:schemeClr>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Clr>
                <a:srgbClr val="3D6C2A"/>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Clr>
                <a:srgbClr val="7A003C"/>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buFont typeface="Wingdings" panose="05000000000000000000" pitchFamily="2" charset="2"/>
              <a:buNone/>
            </a:pPr>
            <a:r>
              <a:rPr lang="en-US" sz="1800" dirty="0">
                <a:solidFill>
                  <a:schemeClr val="tx1">
                    <a:lumMod val="75000"/>
                  </a:schemeClr>
                </a:solidFill>
              </a:rPr>
              <a:t>*For a more detailed description of the onboarding process, please see the Arboviral Case Notification Appendix slides.</a:t>
            </a:r>
            <a:endParaRPr lang="en-US" sz="1800" dirty="0"/>
          </a:p>
          <a:p>
            <a:pPr marL="0" indent="0">
              <a:buFont typeface="Wingdings" panose="05000000000000000000" pitchFamily="2" charset="2"/>
              <a:buNone/>
            </a:pPr>
            <a:endParaRPr lang="en-US" sz="1800" dirty="0"/>
          </a:p>
        </p:txBody>
      </p:sp>
    </p:spTree>
    <p:extLst>
      <p:ext uri="{BB962C8B-B14F-4D97-AF65-F5344CB8AC3E}">
        <p14:creationId xmlns:p14="http://schemas.microsoft.com/office/powerpoint/2010/main" val="6622950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486204" y="1399668"/>
            <a:ext cx="11311837" cy="5681643"/>
          </a:xfrm>
        </p:spPr>
        <p:txBody>
          <a:bodyPr/>
          <a:lstStyle/>
          <a:p>
            <a:pPr marL="0" indent="0">
              <a:buNone/>
            </a:pPr>
            <a:r>
              <a:rPr lang="en-US" sz="2800" b="1" dirty="0">
                <a:solidFill>
                  <a:schemeClr val="tx1">
                    <a:lumMod val="75000"/>
                  </a:schemeClr>
                </a:solidFill>
              </a:rPr>
              <a:t>Data Comparison</a:t>
            </a:r>
          </a:p>
          <a:p>
            <a:r>
              <a:rPr lang="en-US" sz="2400" dirty="0"/>
              <a:t>Participate in call with CDC to discuss next steps for onboarding, including instructions for sending v1.3 YTD file and implementing an arboviral case notification freeze.</a:t>
            </a:r>
          </a:p>
          <a:p>
            <a:r>
              <a:rPr lang="en-US" sz="2400" dirty="0"/>
              <a:t>Send v1.3 YTD file to CDC and implement the case notification freeze. </a:t>
            </a:r>
          </a:p>
          <a:p>
            <a:r>
              <a:rPr lang="en-US" sz="2400" dirty="0"/>
              <a:t>Once CDC validates v1.3 YTD data, the onboarding specialist will provide instructions for next steps. </a:t>
            </a:r>
          </a:p>
          <a:p>
            <a:pPr marL="0" indent="0">
              <a:buNone/>
            </a:pPr>
            <a:r>
              <a:rPr lang="en-US" sz="2800" b="1" dirty="0">
                <a:solidFill>
                  <a:schemeClr val="tx1">
                    <a:lumMod val="75000"/>
                  </a:schemeClr>
                </a:solidFill>
              </a:rPr>
              <a:t>Cutover to Production</a:t>
            </a:r>
          </a:p>
          <a:p>
            <a:r>
              <a:rPr lang="en-US" sz="2400" dirty="0"/>
              <a:t>Release the case notification freeze and send queued production messages to CDC. </a:t>
            </a:r>
          </a:p>
          <a:p>
            <a:r>
              <a:rPr lang="en-US" sz="2400" dirty="0"/>
              <a:t>CDC confirms production messages were received correctly and sends approval to go into production. </a:t>
            </a:r>
          </a:p>
          <a:p>
            <a:pPr marL="0" indent="0">
              <a:buNone/>
            </a:pPr>
            <a:r>
              <a:rPr lang="en-US" sz="2800" b="1" dirty="0">
                <a:solidFill>
                  <a:schemeClr val="tx1">
                    <a:lumMod val="75000"/>
                  </a:schemeClr>
                </a:solidFill>
              </a:rPr>
              <a:t>Jurisdiction is in production!</a:t>
            </a:r>
          </a:p>
          <a:p>
            <a:pPr marL="0" indent="0">
              <a:buNone/>
            </a:pPr>
            <a:endParaRPr lang="en-US" sz="2400" dirty="0"/>
          </a:p>
          <a:p>
            <a:pPr marL="514350" indent="-514350">
              <a:buFont typeface="+mj-lt"/>
              <a:buAutoNum type="arabicPeriod" startAt="6"/>
            </a:pPr>
            <a:endParaRPr lang="en-US" sz="2400" dirty="0"/>
          </a:p>
        </p:txBody>
      </p:sp>
      <p:sp>
        <p:nvSpPr>
          <p:cNvPr id="6" name="Title 15"/>
          <p:cNvSpPr>
            <a:spLocks noGrp="1"/>
          </p:cNvSpPr>
          <p:nvPr>
            <p:ph type="title"/>
          </p:nvPr>
        </p:nvSpPr>
        <p:spPr>
          <a:xfrm>
            <a:off x="288760" y="274639"/>
            <a:ext cx="11706726" cy="553700"/>
          </a:xfrm>
        </p:spPr>
        <p:txBody>
          <a:bodyPr anchor="t"/>
          <a:lstStyle/>
          <a:p>
            <a:r>
              <a:rPr lang="en-US" sz="3400" dirty="0"/>
              <a:t>Arboviral v1.3 Implementation:</a:t>
            </a:r>
            <a:br>
              <a:rPr lang="en-US" sz="3400" dirty="0"/>
            </a:br>
            <a:r>
              <a:rPr lang="en-US" sz="3400" dirty="0"/>
              <a:t>Onboarding Process Overview* </a:t>
            </a:r>
            <a:r>
              <a:rPr lang="fr-FR" sz="3200" dirty="0"/>
              <a:t>(cont.)</a:t>
            </a:r>
            <a:endParaRPr lang="en-US" sz="3400" dirty="0"/>
          </a:p>
        </p:txBody>
      </p:sp>
      <p:sp>
        <p:nvSpPr>
          <p:cNvPr id="4" name="Content Placeholder 2"/>
          <p:cNvSpPr txBox="1">
            <a:spLocks/>
          </p:cNvSpPr>
          <p:nvPr/>
        </p:nvSpPr>
        <p:spPr bwMode="auto">
          <a:xfrm>
            <a:off x="288760" y="6305265"/>
            <a:ext cx="11250096" cy="409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0" fontAlgn="base" hangingPunct="0">
              <a:spcBef>
                <a:spcPct val="20000"/>
              </a:spcBef>
              <a:spcAft>
                <a:spcPct val="0"/>
              </a:spcAft>
              <a:buClr>
                <a:srgbClr val="0088B7"/>
              </a:buClr>
              <a:buFont typeface="Wingdings" panose="05000000000000000000" pitchFamily="2" charset="2"/>
              <a:buChar char="§"/>
              <a:defRPr sz="2667" kern="1200">
                <a:solidFill>
                  <a:schemeClr val="accent4">
                    <a:lumMod val="75000"/>
                  </a:schemeClr>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Clr>
                <a:srgbClr val="3D6C2A"/>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Clr>
                <a:srgbClr val="7A003C"/>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indent="0">
              <a:buFont typeface="Wingdings" panose="05000000000000000000" pitchFamily="2" charset="2"/>
              <a:buNone/>
            </a:pPr>
            <a:r>
              <a:rPr lang="en-US" sz="1800" dirty="0">
                <a:solidFill>
                  <a:schemeClr val="tx1">
                    <a:lumMod val="75000"/>
                  </a:schemeClr>
                </a:solidFill>
              </a:rPr>
              <a:t>*For a more detailed description of the onboarding process, please see the Arboviral Case Notification Appendix slides.</a:t>
            </a:r>
            <a:endParaRPr lang="en-US" sz="1800" dirty="0"/>
          </a:p>
          <a:p>
            <a:pPr marL="0" indent="0">
              <a:buFont typeface="Wingdings" panose="05000000000000000000" pitchFamily="2" charset="2"/>
              <a:buNone/>
            </a:pPr>
            <a:endParaRPr lang="en-US" sz="1800" dirty="0"/>
          </a:p>
        </p:txBody>
      </p:sp>
    </p:spTree>
    <p:extLst>
      <p:ext uri="{BB962C8B-B14F-4D97-AF65-F5344CB8AC3E}">
        <p14:creationId xmlns:p14="http://schemas.microsoft.com/office/powerpoint/2010/main" val="397723671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nchor="t"/>
          <a:lstStyle/>
          <a:p>
            <a:r>
              <a:rPr lang="en-US" dirty="0"/>
              <a:t>Arboviral v1.3 Implementation: Onboarding Status Update</a:t>
            </a:r>
          </a:p>
        </p:txBody>
      </p:sp>
      <p:sp>
        <p:nvSpPr>
          <p:cNvPr id="3" name="Content Placeholder 2"/>
          <p:cNvSpPr>
            <a:spLocks noGrp="1"/>
          </p:cNvSpPr>
          <p:nvPr>
            <p:ph type="body" sz="quarter" idx="10"/>
          </p:nvPr>
        </p:nvSpPr>
        <p:spPr>
          <a:xfrm>
            <a:off x="469751" y="1650701"/>
            <a:ext cx="10731500" cy="4984751"/>
          </a:xfrm>
        </p:spPr>
        <p:txBody>
          <a:bodyPr/>
          <a:lstStyle/>
          <a:p>
            <a:r>
              <a:rPr lang="en-US" dirty="0"/>
              <a:t>Pilot states for Arboviral v1.3 HL7 case notifications are onboarding.</a:t>
            </a:r>
          </a:p>
          <a:p>
            <a:r>
              <a:rPr lang="en-US" dirty="0"/>
              <a:t>CDC continues to reach out to specific jurisdictions to assess readiness to onboard Arboviral v1.3 HL7 case notifications in 2016.</a:t>
            </a:r>
          </a:p>
          <a:p>
            <a:r>
              <a:rPr lang="en-US" dirty="0"/>
              <a:t>All other jurisdictions should prepare to onboard in January 2017.</a:t>
            </a:r>
          </a:p>
        </p:txBody>
      </p:sp>
    </p:spTree>
    <p:extLst>
      <p:ext uri="{BB962C8B-B14F-4D97-AF65-F5344CB8AC3E}">
        <p14:creationId xmlns:p14="http://schemas.microsoft.com/office/powerpoint/2010/main" val="378460519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3695559" y="1804675"/>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r>
              <a:rPr lang="en-US" sz="3733" dirty="0"/>
              <a:t>Hot Topic: NMI Current Status</a:t>
            </a:r>
          </a:p>
        </p:txBody>
      </p:sp>
      <p:sp>
        <p:nvSpPr>
          <p:cNvPr id="8" name="Rectangle 7"/>
          <p:cNvSpPr/>
          <p:nvPr/>
        </p:nvSpPr>
        <p:spPr>
          <a:xfrm>
            <a:off x="486524" y="4945994"/>
            <a:ext cx="8353091" cy="1528945"/>
          </a:xfrm>
          <a:prstGeom prst="rect">
            <a:avLst/>
          </a:prstGeom>
        </p:spPr>
        <p:txBody>
          <a:bodyPr wrap="square">
            <a:spAutoFit/>
          </a:bodyPr>
          <a:lstStyle/>
          <a:p>
            <a:r>
              <a:rPr lang="en-US" sz="1867" b="1" dirty="0">
                <a:solidFill>
                  <a:srgbClr val="0096D6"/>
                </a:solidFill>
                <a:latin typeface="Calibri" panose="020F0502020204030204" pitchFamily="34" charset="0"/>
                <a:cs typeface="Arial" panose="020B0604020202020204" pitchFamily="34" charset="0"/>
              </a:rPr>
              <a:t>Lesliann Helmus, MS, CHTS-CP</a:t>
            </a:r>
          </a:p>
          <a:p>
            <a:r>
              <a:rPr lang="en-US" sz="1867" dirty="0">
                <a:solidFill>
                  <a:srgbClr val="0096D6"/>
                </a:solidFill>
                <a:latin typeface="Calibri" panose="020F0502020204030204" pitchFamily="34" charset="0"/>
                <a:cs typeface="Arial" panose="020B0604020202020204" pitchFamily="34" charset="0"/>
              </a:rPr>
              <a:t>NNDSS Program Manager</a:t>
            </a:r>
          </a:p>
          <a:p>
            <a:r>
              <a:rPr lang="en-US" sz="1867" dirty="0">
                <a:solidFill>
                  <a:srgbClr val="0096D6"/>
                </a:solidFill>
                <a:latin typeface="Calibri" panose="020F0502020204030204" pitchFamily="34" charset="0"/>
                <a:cs typeface="Arial" panose="020B0604020202020204" pitchFamily="34" charset="0"/>
              </a:rPr>
              <a:t>Division of Health Informatics and Surveillance</a:t>
            </a:r>
          </a:p>
          <a:p>
            <a:r>
              <a:rPr lang="en-US" sz="1867" dirty="0">
                <a:solidFill>
                  <a:srgbClr val="0096D6"/>
                </a:solidFill>
                <a:latin typeface="Calibri" panose="020F0502020204030204" pitchFamily="34" charset="0"/>
                <a:cs typeface="Arial" panose="020B0604020202020204" pitchFamily="34" charset="0"/>
              </a:rPr>
              <a:t>Center for Surveillance, Epidemiology, and Laboratory Services</a:t>
            </a:r>
          </a:p>
          <a:p>
            <a:r>
              <a:rPr lang="en-US" sz="1867" dirty="0">
                <a:solidFill>
                  <a:srgbClr val="0096D6"/>
                </a:solidFill>
                <a:latin typeface="Calibri" panose="020F0502020204030204" pitchFamily="34" charset="0"/>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3" name="Title 2" hidden="1"/>
          <p:cNvSpPr>
            <a:spLocks noGrp="1"/>
          </p:cNvSpPr>
          <p:nvPr>
            <p:ph type="title"/>
          </p:nvPr>
        </p:nvSpPr>
        <p:spPr/>
        <p:txBody>
          <a:bodyPr/>
          <a:lstStyle/>
          <a:p>
            <a:r>
              <a:rPr lang="en-US" dirty="0"/>
              <a:t>Hot Topic</a:t>
            </a:r>
          </a:p>
        </p:txBody>
      </p:sp>
    </p:spTree>
    <p:extLst>
      <p:ext uri="{BB962C8B-B14F-4D97-AF65-F5344CB8AC3E}">
        <p14:creationId xmlns:p14="http://schemas.microsoft.com/office/powerpoint/2010/main" val="22413873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9658"/>
            <a:ext cx="10972800" cy="1143000"/>
          </a:xfrm>
        </p:spPr>
        <p:txBody>
          <a:bodyPr/>
          <a:lstStyle/>
          <a:p>
            <a:r>
              <a:rPr lang="en-US" sz="3600" dirty="0"/>
              <a:t>NMI Current Status: UAT and Reconciliation</a:t>
            </a:r>
          </a:p>
        </p:txBody>
      </p:sp>
      <p:sp>
        <p:nvSpPr>
          <p:cNvPr id="3" name="Text Placeholder 2"/>
          <p:cNvSpPr>
            <a:spLocks noGrp="1"/>
          </p:cNvSpPr>
          <p:nvPr>
            <p:ph type="body" sz="quarter" idx="10"/>
          </p:nvPr>
        </p:nvSpPr>
        <p:spPr>
          <a:xfrm>
            <a:off x="609600" y="1076980"/>
            <a:ext cx="10972800" cy="4455584"/>
          </a:xfrm>
        </p:spPr>
        <p:txBody>
          <a:bodyPr/>
          <a:lstStyle/>
          <a:p>
            <a:r>
              <a:rPr lang="en-US" sz="2800" dirty="0"/>
              <a:t>Scheduled second round of Message Validation, Processing, and Provisioning System (MVPS) User Acceptance Testing (UAT) for Generic v2 and Hepatitis</a:t>
            </a:r>
          </a:p>
          <a:p>
            <a:pPr lvl="1"/>
            <a:r>
              <a:rPr lang="en-US" sz="2400" dirty="0">
                <a:solidFill>
                  <a:schemeClr val="accent2">
                    <a:lumMod val="50000"/>
                  </a:schemeClr>
                </a:solidFill>
              </a:rPr>
              <a:t>Targeted for 10/31/16 through 11/9/16</a:t>
            </a:r>
          </a:p>
          <a:p>
            <a:pPr lvl="1"/>
            <a:r>
              <a:rPr lang="en-US" sz="2400" dirty="0">
                <a:solidFill>
                  <a:schemeClr val="accent2">
                    <a:lumMod val="50000"/>
                  </a:schemeClr>
                </a:solidFill>
              </a:rPr>
              <a:t>Will feature several enhancements made to MVPS stemming from first round of UAT and internal testing</a:t>
            </a:r>
          </a:p>
          <a:p>
            <a:pPr lvl="1"/>
            <a:r>
              <a:rPr lang="en-US" sz="2400" dirty="0">
                <a:solidFill>
                  <a:schemeClr val="accent2">
                    <a:lumMod val="50000"/>
                  </a:schemeClr>
                </a:solidFill>
              </a:rPr>
              <a:t>Anticipate going into production in December</a:t>
            </a:r>
          </a:p>
          <a:p>
            <a:pPr>
              <a:spcBef>
                <a:spcPts val="1067"/>
              </a:spcBef>
            </a:pPr>
            <a:r>
              <a:rPr lang="en-US" sz="2800" dirty="0">
                <a:solidFill>
                  <a:schemeClr val="accent2">
                    <a:lumMod val="50000"/>
                  </a:schemeClr>
                </a:solidFill>
              </a:rPr>
              <a:t>Reconciled documentation associated with MVPS</a:t>
            </a:r>
          </a:p>
          <a:p>
            <a:pPr lvl="1">
              <a:spcBef>
                <a:spcPts val="1067"/>
              </a:spcBef>
            </a:pPr>
            <a:r>
              <a:rPr lang="en-US" sz="2400" dirty="0">
                <a:solidFill>
                  <a:schemeClr val="accent2">
                    <a:lumMod val="50000"/>
                  </a:schemeClr>
                </a:solidFill>
              </a:rPr>
              <a:t>Do not anticipate any substantive changes to MMGs</a:t>
            </a:r>
          </a:p>
          <a:p>
            <a:pPr lvl="1">
              <a:spcBef>
                <a:spcPts val="1067"/>
              </a:spcBef>
            </a:pPr>
            <a:r>
              <a:rPr lang="en-US" sz="2400" dirty="0">
                <a:solidFill>
                  <a:schemeClr val="accent2">
                    <a:lumMod val="50000"/>
                  </a:schemeClr>
                </a:solidFill>
              </a:rPr>
              <a:t>NMI Technical Assistance Team will be in touch with pilot states</a:t>
            </a:r>
            <a:endParaRPr lang="en-US" dirty="0">
              <a:solidFill>
                <a:schemeClr val="accent2">
                  <a:lumMod val="50000"/>
                </a:schemeClr>
              </a:solidFill>
            </a:endParaRPr>
          </a:p>
        </p:txBody>
      </p:sp>
    </p:spTree>
    <p:extLst>
      <p:ext uri="{BB962C8B-B14F-4D97-AF65-F5344CB8AC3E}">
        <p14:creationId xmlns:p14="http://schemas.microsoft.com/office/powerpoint/2010/main" val="1595387341"/>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NMI Current Status: Production Data Expected in 2016</a:t>
            </a:r>
          </a:p>
        </p:txBody>
      </p:sp>
      <p:sp>
        <p:nvSpPr>
          <p:cNvPr id="3" name="Text Placeholder 2"/>
          <p:cNvSpPr>
            <a:spLocks noGrp="1"/>
          </p:cNvSpPr>
          <p:nvPr>
            <p:ph type="body" sz="quarter" idx="10"/>
          </p:nvPr>
        </p:nvSpPr>
        <p:spPr>
          <a:xfrm>
            <a:off x="609600" y="1687209"/>
            <a:ext cx="10972800" cy="4455584"/>
          </a:xfrm>
        </p:spPr>
        <p:txBody>
          <a:bodyPr/>
          <a:lstStyle/>
          <a:p>
            <a:r>
              <a:rPr lang="en-US" sz="2800" dirty="0"/>
              <a:t>Arboviral diseases (31 conditions): In production October 2016</a:t>
            </a:r>
          </a:p>
          <a:p>
            <a:pPr lvl="1"/>
            <a:r>
              <a:rPr lang="en-US" sz="2000" dirty="0"/>
              <a:t>Production:  TN </a:t>
            </a:r>
          </a:p>
          <a:p>
            <a:pPr lvl="1"/>
            <a:r>
              <a:rPr lang="en-US" sz="2000" dirty="0">
                <a:solidFill>
                  <a:schemeClr val="accent2">
                    <a:lumMod val="50000"/>
                  </a:schemeClr>
                </a:solidFill>
              </a:rPr>
              <a:t>Onboarding:  FL, NY, TX</a:t>
            </a:r>
          </a:p>
          <a:p>
            <a:pPr>
              <a:spcBef>
                <a:spcPts val="1067"/>
              </a:spcBef>
            </a:pPr>
            <a:r>
              <a:rPr lang="en-US" sz="2800" dirty="0">
                <a:solidFill>
                  <a:schemeClr val="accent2">
                    <a:lumMod val="50000"/>
                  </a:schemeClr>
                </a:solidFill>
              </a:rPr>
              <a:t>Generic v2 (52 conditions): Projected start date December 2016</a:t>
            </a:r>
          </a:p>
          <a:p>
            <a:pPr lvl="1"/>
            <a:r>
              <a:rPr lang="en-US" sz="2000" dirty="0">
                <a:solidFill>
                  <a:schemeClr val="accent2">
                    <a:lumMod val="50000"/>
                  </a:schemeClr>
                </a:solidFill>
              </a:rPr>
              <a:t>Ready to onboard:  AR, CA, FL, KY, LA, MI, MN, NY, OR, TX</a:t>
            </a:r>
          </a:p>
          <a:p>
            <a:pPr>
              <a:spcBef>
                <a:spcPts val="1067"/>
              </a:spcBef>
            </a:pPr>
            <a:r>
              <a:rPr lang="en-US" sz="2800" dirty="0">
                <a:solidFill>
                  <a:schemeClr val="accent2">
                    <a:lumMod val="50000"/>
                  </a:schemeClr>
                </a:solidFill>
              </a:rPr>
              <a:t>Hepatitis (7 conditions): Projected start date December 2016</a:t>
            </a:r>
          </a:p>
          <a:p>
            <a:pPr lvl="1"/>
            <a:r>
              <a:rPr lang="en-US" sz="2000" dirty="0">
                <a:solidFill>
                  <a:schemeClr val="accent2">
                    <a:lumMod val="50000"/>
                  </a:schemeClr>
                </a:solidFill>
              </a:rPr>
              <a:t>Ready to onboard:  AR, CA, FL, KY, LA, MI, MN, OR, TX</a:t>
            </a:r>
          </a:p>
          <a:p>
            <a:pPr lvl="1"/>
            <a:endParaRPr lang="en-US" dirty="0"/>
          </a:p>
        </p:txBody>
      </p:sp>
    </p:spTree>
    <p:extLst>
      <p:ext uri="{BB962C8B-B14F-4D97-AF65-F5344CB8AC3E}">
        <p14:creationId xmlns:p14="http://schemas.microsoft.com/office/powerpoint/2010/main" val="2957709323"/>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5515"/>
            <a:ext cx="11202296" cy="1143000"/>
          </a:xfrm>
        </p:spPr>
        <p:txBody>
          <a:bodyPr/>
          <a:lstStyle/>
          <a:p>
            <a:r>
              <a:rPr lang="en-US" sz="3600" dirty="0"/>
              <a:t>NMI Current Status: How Jurisdictions Can Participate</a:t>
            </a:r>
          </a:p>
        </p:txBody>
      </p:sp>
      <p:sp>
        <p:nvSpPr>
          <p:cNvPr id="3" name="Text Placeholder 2"/>
          <p:cNvSpPr>
            <a:spLocks noGrp="1"/>
          </p:cNvSpPr>
          <p:nvPr>
            <p:ph type="body" sz="quarter" idx="10"/>
          </p:nvPr>
        </p:nvSpPr>
        <p:spPr>
          <a:xfrm>
            <a:off x="294290" y="975011"/>
            <a:ext cx="11288110" cy="4455584"/>
          </a:xfrm>
        </p:spPr>
        <p:txBody>
          <a:bodyPr/>
          <a:lstStyle/>
          <a:p>
            <a:r>
              <a:rPr lang="en-US" sz="2800" dirty="0">
                <a:solidFill>
                  <a:schemeClr val="accent2">
                    <a:lumMod val="50000"/>
                  </a:schemeClr>
                </a:solidFill>
              </a:rPr>
              <a:t>Comment on draft Rubella and Congenital Rubella Syndrome MMGs through 11/18/16. Attend CSTE webinar on 10/26/16, 12:00–1:00 PM ET.</a:t>
            </a:r>
          </a:p>
          <a:p>
            <a:r>
              <a:rPr lang="en-US" sz="2800" dirty="0">
                <a:solidFill>
                  <a:schemeClr val="accent2">
                    <a:lumMod val="50000"/>
                  </a:schemeClr>
                </a:solidFill>
              </a:rPr>
              <a:t>Implement Arboviral v1.3 message for 2017 data.</a:t>
            </a:r>
          </a:p>
          <a:p>
            <a:r>
              <a:rPr lang="en-US" sz="2800" dirty="0">
                <a:solidFill>
                  <a:schemeClr val="accent2">
                    <a:lumMod val="50000"/>
                  </a:schemeClr>
                </a:solidFill>
              </a:rPr>
              <a:t>Implement Generic v2 and Hepatitis messages.</a:t>
            </a:r>
          </a:p>
          <a:p>
            <a:pPr lvl="1"/>
            <a:r>
              <a:rPr lang="en-US" sz="2400" dirty="0">
                <a:solidFill>
                  <a:schemeClr val="accent2">
                    <a:lumMod val="50000"/>
                  </a:schemeClr>
                </a:solidFill>
              </a:rPr>
              <a:t>Make sure potential users have SAMS Level 2 access.</a:t>
            </a:r>
          </a:p>
          <a:p>
            <a:r>
              <a:rPr lang="en-US" sz="2800" dirty="0">
                <a:solidFill>
                  <a:schemeClr val="accent2">
                    <a:lumMod val="50000"/>
                  </a:schemeClr>
                </a:solidFill>
              </a:rPr>
              <a:t>Comment on Foodborne and Diarrheal Disease MMG when posted.</a:t>
            </a:r>
          </a:p>
          <a:p>
            <a:r>
              <a:rPr lang="en-US" sz="2800" dirty="0">
                <a:solidFill>
                  <a:schemeClr val="accent2">
                    <a:lumMod val="50000"/>
                  </a:schemeClr>
                </a:solidFill>
              </a:rPr>
              <a:t>Plan to implement STD and Congenital Syphilis messages in spring 2017.</a:t>
            </a:r>
          </a:p>
          <a:p>
            <a:r>
              <a:rPr lang="en-US" sz="2800" dirty="0">
                <a:solidFill>
                  <a:schemeClr val="accent2">
                    <a:lumMod val="50000"/>
                  </a:schemeClr>
                </a:solidFill>
              </a:rPr>
              <a:t>Plan to implement Mumps and Pertussis messages in summer 2017.</a:t>
            </a:r>
          </a:p>
          <a:p>
            <a:r>
              <a:rPr lang="en-US" sz="2800" dirty="0">
                <a:solidFill>
                  <a:schemeClr val="accent2">
                    <a:lumMod val="50000"/>
                  </a:schemeClr>
                </a:solidFill>
              </a:rPr>
              <a:t>Participate in project to enhance NNDSS MMWR data accessibility and usefulness.</a:t>
            </a:r>
            <a:endParaRPr lang="en-US" dirty="0">
              <a:solidFill>
                <a:schemeClr val="accent2">
                  <a:lumMod val="50000"/>
                </a:schemeClr>
              </a:solidFill>
            </a:endParaRPr>
          </a:p>
          <a:p>
            <a:pPr marL="0" indent="0" algn="r">
              <a:buNone/>
            </a:pPr>
            <a:r>
              <a:rPr lang="en-US" b="1" i="1" dirty="0">
                <a:solidFill>
                  <a:schemeClr val="accent3"/>
                </a:solidFill>
              </a:rPr>
              <a:t>Thank you for your continued interest and participation in NMI!</a:t>
            </a:r>
          </a:p>
          <a:p>
            <a:endParaRPr lang="en-US" dirty="0"/>
          </a:p>
        </p:txBody>
      </p:sp>
    </p:spTree>
    <p:extLst>
      <p:ext uri="{BB962C8B-B14F-4D97-AF65-F5344CB8AC3E}">
        <p14:creationId xmlns:p14="http://schemas.microsoft.com/office/powerpoint/2010/main" val="2763009174"/>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16708" y="2469199"/>
            <a:ext cx="10972800" cy="1143000"/>
          </a:xfrm>
        </p:spPr>
        <p:txBody>
          <a:bodyPr/>
          <a:lstStyle/>
          <a:p>
            <a:pPr algn="ctr"/>
            <a:r>
              <a:rPr lang="en-US" dirty="0"/>
              <a:t>Questions and Answers</a:t>
            </a:r>
          </a:p>
        </p:txBody>
      </p:sp>
    </p:spTree>
    <p:extLst>
      <p:ext uri="{BB962C8B-B14F-4D97-AF65-F5344CB8AC3E}">
        <p14:creationId xmlns:p14="http://schemas.microsoft.com/office/powerpoint/2010/main" val="2421241345"/>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3914" y="672780"/>
            <a:ext cx="10994572" cy="2718565"/>
          </a:xfrm>
          <a:prstGeom prst="rect">
            <a:avLst/>
          </a:prstGeom>
          <a:noFill/>
        </p:spPr>
        <p:txBody>
          <a:bodyPr wrap="square" rtlCol="0">
            <a:spAutoFit/>
          </a:bodyPr>
          <a:lstStyle/>
          <a:p>
            <a:pPr algn="ctr"/>
            <a:r>
              <a:rPr lang="en-US" sz="3600" b="1" dirty="0">
                <a:solidFill>
                  <a:srgbClr val="2F97DA"/>
                </a:solidFill>
                <a:latin typeface="Calibri" pitchFamily="34" charset="0"/>
                <a:ea typeface="+mj-ea"/>
                <a:cs typeface="+mj-cs"/>
              </a:rPr>
              <a:t>Additional Questions?</a:t>
            </a:r>
          </a:p>
          <a:p>
            <a:pPr algn="ctr"/>
            <a:r>
              <a:rPr lang="en-US" sz="3600" b="1" dirty="0">
                <a:solidFill>
                  <a:srgbClr val="2F97DA"/>
                </a:solidFill>
                <a:latin typeface="Calibri" pitchFamily="34" charset="0"/>
                <a:ea typeface="+mj-ea"/>
                <a:cs typeface="+mj-cs"/>
              </a:rPr>
              <a:t>Email </a:t>
            </a:r>
            <a:r>
              <a:rPr lang="en-US" sz="3600" b="1" dirty="0">
                <a:solidFill>
                  <a:srgbClr val="2F97DA"/>
                </a:solidFill>
                <a:latin typeface="Calibri" pitchFamily="34" charset="0"/>
                <a:ea typeface="+mj-ea"/>
                <a:cs typeface="+mj-cs"/>
                <a:hlinkClick r:id="rId3"/>
              </a:rPr>
              <a:t>EDX@cdc.gov</a:t>
            </a:r>
            <a:r>
              <a:rPr lang="en-US" sz="3600" b="1" dirty="0">
                <a:solidFill>
                  <a:srgbClr val="000000"/>
                </a:solidFill>
                <a:latin typeface="Calibri" panose="020F0502020204030204" pitchFamily="34" charset="0"/>
              </a:rPr>
              <a:t> </a:t>
            </a:r>
          </a:p>
          <a:p>
            <a:pPr algn="ctr"/>
            <a:endParaRPr lang="en-US" sz="2400" dirty="0">
              <a:solidFill>
                <a:srgbClr val="FF0000"/>
              </a:solidFill>
            </a:endParaRPr>
          </a:p>
          <a:p>
            <a:pPr algn="ctr"/>
            <a:r>
              <a:rPr lang="en-US" sz="2400" b="1" dirty="0">
                <a:solidFill>
                  <a:srgbClr val="FF0000"/>
                </a:solidFill>
              </a:rPr>
              <a:t>Subscribe to monthly NMI Notes news updates at </a:t>
            </a:r>
            <a:r>
              <a:rPr lang="en-US" sz="2400" b="1" dirty="0">
                <a:solidFill>
                  <a:srgbClr val="FF0000"/>
                </a:solidFill>
                <a:hlinkClick r:id="rId4"/>
              </a:rPr>
              <a:t>https://www.cdc.gov/nndss/trc/news/index.html</a:t>
            </a:r>
            <a:r>
              <a:rPr lang="en-US" sz="2400" b="1" dirty="0">
                <a:solidFill>
                  <a:srgbClr val="FF0000"/>
                </a:solidFill>
              </a:rPr>
              <a:t>! </a:t>
            </a:r>
          </a:p>
          <a:p>
            <a:pPr algn="ctr"/>
            <a:endParaRPr lang="en-US" sz="2400" b="1" dirty="0">
              <a:solidFill>
                <a:srgbClr val="000000"/>
              </a:solidFill>
              <a:latin typeface="Calibri" panose="020F0502020204030204" pitchFamily="34" charset="0"/>
            </a:endParaRPr>
          </a:p>
        </p:txBody>
      </p:sp>
      <p:sp>
        <p:nvSpPr>
          <p:cNvPr id="2" name="Title 1" hidden="1"/>
          <p:cNvSpPr>
            <a:spLocks noGrp="1"/>
          </p:cNvSpPr>
          <p:nvPr>
            <p:ph type="title" idx="4294967295"/>
          </p:nvPr>
        </p:nvSpPr>
        <p:spPr>
          <a:xfrm>
            <a:off x="838200" y="366185"/>
            <a:ext cx="10515600" cy="1325033"/>
          </a:xfrm>
          <a:prstGeom prst="rect">
            <a:avLst/>
          </a:prstGeom>
        </p:spPr>
        <p:txBody>
          <a:bodyPr/>
          <a:lstStyle/>
          <a:p>
            <a:r>
              <a:rPr lang="en-US" dirty="0"/>
              <a:t>Additional Questions?</a:t>
            </a:r>
          </a:p>
        </p:txBody>
      </p:sp>
    </p:spTree>
    <p:extLst>
      <p:ext uri="{BB962C8B-B14F-4D97-AF65-F5344CB8AC3E}">
        <p14:creationId xmlns:p14="http://schemas.microsoft.com/office/powerpoint/2010/main" val="4103957214"/>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Arboviral Case Notification Appendix</a:t>
            </a:r>
          </a:p>
        </p:txBody>
      </p:sp>
    </p:spTree>
    <p:extLst>
      <p:ext uri="{BB962C8B-B14F-4D97-AF65-F5344CB8AC3E}">
        <p14:creationId xmlns:p14="http://schemas.microsoft.com/office/powerpoint/2010/main" val="2966656489"/>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418192"/>
            <a:ext cx="10972800" cy="1143000"/>
          </a:xfrm>
        </p:spPr>
        <p:txBody>
          <a:bodyPr anchor="t"/>
          <a:lstStyle/>
          <a:p>
            <a:r>
              <a:rPr lang="en-US" dirty="0"/>
              <a:t>Agenda</a:t>
            </a:r>
          </a:p>
        </p:txBody>
      </p:sp>
      <p:sp>
        <p:nvSpPr>
          <p:cNvPr id="3" name="Content Placeholder 2"/>
          <p:cNvSpPr>
            <a:spLocks noGrp="1"/>
          </p:cNvSpPr>
          <p:nvPr>
            <p:ph type="body" sz="quarter" idx="10"/>
          </p:nvPr>
        </p:nvSpPr>
        <p:spPr>
          <a:xfrm>
            <a:off x="609600" y="1367753"/>
            <a:ext cx="7482214" cy="4984751"/>
          </a:xfrm>
        </p:spPr>
        <p:txBody>
          <a:bodyPr/>
          <a:lstStyle/>
          <a:p>
            <a:r>
              <a:rPr lang="en-US" sz="3070" dirty="0"/>
              <a:t>Welcome and Introductions</a:t>
            </a:r>
          </a:p>
          <a:p>
            <a:r>
              <a:rPr lang="en-US" sz="3070" dirty="0"/>
              <a:t>Updated Arboviral Case Notification Implementation and Onboarding</a:t>
            </a:r>
          </a:p>
          <a:p>
            <a:pPr lvl="1"/>
            <a:r>
              <a:rPr lang="en-US" sz="3070" dirty="0"/>
              <a:t>Melinda Thomas, MPH</a:t>
            </a:r>
          </a:p>
          <a:p>
            <a:pPr lvl="1"/>
            <a:r>
              <a:rPr lang="en-US" sz="3070" dirty="0"/>
              <a:t>Michele Hoover, MS</a:t>
            </a:r>
          </a:p>
          <a:p>
            <a:r>
              <a:rPr lang="en-US" sz="3070" dirty="0"/>
              <a:t>Hot Topic: NMI Current Status</a:t>
            </a:r>
          </a:p>
          <a:p>
            <a:pPr lvl="1"/>
            <a:r>
              <a:rPr lang="en-US" sz="3070" dirty="0"/>
              <a:t>Lesliann Helmus, MS, CHTS-CP</a:t>
            </a:r>
          </a:p>
          <a:p>
            <a:r>
              <a:rPr lang="en-US" sz="3070" dirty="0"/>
              <a:t>Questions and Answers</a:t>
            </a:r>
          </a:p>
          <a:p>
            <a:endParaRPr lang="en-US" sz="3070" dirty="0"/>
          </a:p>
        </p:txBody>
      </p:sp>
      <p:pic>
        <p:nvPicPr>
          <p:cNvPr id="4" name="Picture 3" title="&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1293" y="418192"/>
            <a:ext cx="2753820" cy="1899123"/>
          </a:xfrm>
          <a:prstGeom prst="rect">
            <a:avLst/>
          </a:prstGeom>
        </p:spPr>
      </p:pic>
    </p:spTree>
    <p:extLst>
      <p:ext uri="{BB962C8B-B14F-4D97-AF65-F5344CB8AC3E}">
        <p14:creationId xmlns:p14="http://schemas.microsoft.com/office/powerpoint/2010/main" val="3959535097"/>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288760" y="274639"/>
            <a:ext cx="11706726" cy="1143000"/>
          </a:xfrm>
        </p:spPr>
        <p:txBody>
          <a:bodyPr anchor="t"/>
          <a:lstStyle/>
          <a:p>
            <a:r>
              <a:rPr lang="en-US" sz="3600" dirty="0"/>
              <a:t>Arboviral v1.3 Implementation: Onboarding Process </a:t>
            </a:r>
            <a:r>
              <a:rPr lang="en-US" sz="1800" dirty="0"/>
              <a:t>(1/4)</a:t>
            </a:r>
          </a:p>
        </p:txBody>
      </p:sp>
      <p:sp>
        <p:nvSpPr>
          <p:cNvPr id="3" name="Content Placeholder 2"/>
          <p:cNvSpPr>
            <a:spLocks noGrp="1"/>
          </p:cNvSpPr>
          <p:nvPr>
            <p:ph type="body" sz="quarter" idx="10"/>
          </p:nvPr>
        </p:nvSpPr>
        <p:spPr>
          <a:xfrm>
            <a:off x="609599" y="1016000"/>
            <a:ext cx="10929257" cy="4984751"/>
          </a:xfrm>
        </p:spPr>
        <p:txBody>
          <a:bodyPr/>
          <a:lstStyle/>
          <a:p>
            <a:pPr marL="0" indent="0">
              <a:buNone/>
            </a:pPr>
            <a:r>
              <a:rPr lang="en-US" sz="2800" b="1" dirty="0">
                <a:solidFill>
                  <a:schemeClr val="tx1">
                    <a:lumMod val="75000"/>
                  </a:schemeClr>
                </a:solidFill>
              </a:rPr>
              <a:t>Pre-onboarding</a:t>
            </a:r>
          </a:p>
          <a:p>
            <a:pPr marL="514350" indent="-514350">
              <a:buFont typeface="+mj-lt"/>
              <a:buAutoNum type="arabicPeriod"/>
            </a:pPr>
            <a:r>
              <a:rPr lang="en-US" sz="2400" dirty="0"/>
              <a:t>Conduct and document a gap analysis to compare the data elements in the Arboviral v1.3 MMG to the arboviral data elements currently collected. </a:t>
            </a:r>
          </a:p>
          <a:p>
            <a:pPr marL="1047736" lvl="1" indent="-514350"/>
            <a:r>
              <a:rPr lang="en-US" sz="2000" dirty="0"/>
              <a:t>You may use the APHL arboviral implementation spreadsheet or your own tool to accomplish this activity, including identifying which data elements you collect and plan to send to CDC.</a:t>
            </a:r>
            <a:r>
              <a:rPr lang="en-US" sz="2400" dirty="0"/>
              <a:t> </a:t>
            </a:r>
          </a:p>
          <a:p>
            <a:pPr marL="514350" indent="-514350">
              <a:buFont typeface="+mj-lt"/>
              <a:buAutoNum type="arabicPeriod"/>
            </a:pPr>
            <a:r>
              <a:rPr lang="en-US" sz="2400" dirty="0"/>
              <a:t>Update integrated surveillance system’s test and production environments by using the identified gaps with the Arboviral v1.3 MMG.  </a:t>
            </a:r>
          </a:p>
          <a:p>
            <a:pPr marL="1047736" lvl="1" indent="-514350"/>
            <a:r>
              <a:rPr lang="en-US" sz="2000" dirty="0"/>
              <a:t>Jurisdictions must transition all human arboviral data into one system, preferably their integrated surveillance system.</a:t>
            </a:r>
          </a:p>
          <a:p>
            <a:pPr marL="514350" indent="-514350">
              <a:buFont typeface="+mj-lt"/>
              <a:buAutoNum type="arabicPeriod"/>
            </a:pPr>
            <a:r>
              <a:rPr lang="en-US" sz="2400" dirty="0"/>
              <a:t>Create arboviral test messages and complete APHL test case scenario document.</a:t>
            </a:r>
          </a:p>
          <a:p>
            <a:pPr marL="1047736" lvl="1" indent="-514350"/>
            <a:r>
              <a:rPr lang="en-US" sz="2000" dirty="0"/>
              <a:t>Jurisdictions updating from Arboviral MMG v1.2 to v1.3 create test messages #11–17.</a:t>
            </a:r>
          </a:p>
          <a:p>
            <a:pPr marL="1047736" lvl="1" indent="-514350"/>
            <a:r>
              <a:rPr lang="en-US" sz="2000" dirty="0"/>
              <a:t>Jurisdictions transitioning to arboviral HL7 messages for the first time create all test messages, #1–17.</a:t>
            </a:r>
          </a:p>
          <a:p>
            <a:pPr marL="514350" indent="-514350">
              <a:buFont typeface="+mj-lt"/>
              <a:buAutoNum type="arabicPeriod"/>
            </a:pPr>
            <a:r>
              <a:rPr lang="en-US" sz="2400" dirty="0"/>
              <a:t>Use Message Quality Framework (MQF) tool to validate test messages. </a:t>
            </a:r>
          </a:p>
          <a:p>
            <a:pPr marL="514350" indent="-514350">
              <a:buFont typeface="+mj-lt"/>
              <a:buAutoNum type="arabicPeriod"/>
            </a:pPr>
            <a:endParaRPr lang="en-US" sz="2400" dirty="0"/>
          </a:p>
          <a:p>
            <a:pPr marL="514350" indent="-514350">
              <a:buFont typeface="+mj-lt"/>
              <a:buAutoNum type="arabicPeriod"/>
            </a:pPr>
            <a:endParaRPr lang="en-US" sz="2400" dirty="0"/>
          </a:p>
        </p:txBody>
      </p:sp>
    </p:spTree>
    <p:extLst>
      <p:ext uri="{BB962C8B-B14F-4D97-AF65-F5344CB8AC3E}">
        <p14:creationId xmlns:p14="http://schemas.microsoft.com/office/powerpoint/2010/main" val="2274333987"/>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609600" y="1016000"/>
            <a:ext cx="11137900" cy="5628640"/>
          </a:xfrm>
        </p:spPr>
        <p:txBody>
          <a:bodyPr/>
          <a:lstStyle/>
          <a:p>
            <a:pPr marL="0" indent="0">
              <a:buNone/>
            </a:pPr>
            <a:r>
              <a:rPr lang="en-US" sz="2800" b="1" dirty="0">
                <a:solidFill>
                  <a:schemeClr val="tx1">
                    <a:lumMod val="75000"/>
                  </a:schemeClr>
                </a:solidFill>
              </a:rPr>
              <a:t>Onboarding</a:t>
            </a:r>
          </a:p>
          <a:p>
            <a:pPr marL="514350" indent="-514350">
              <a:buFont typeface="+mj-lt"/>
              <a:buAutoNum type="arabicPeriod" startAt="5"/>
            </a:pPr>
            <a:r>
              <a:rPr lang="en-US" sz="2400" dirty="0"/>
              <a:t>Send email to </a:t>
            </a:r>
            <a:r>
              <a:rPr lang="en-US" sz="2400" dirty="0">
                <a:hlinkClick r:id="rId3"/>
              </a:rPr>
              <a:t>edx@cdc.gov</a:t>
            </a:r>
            <a:r>
              <a:rPr lang="en-US" sz="2400" dirty="0"/>
              <a:t> to notify CDC that you are ready to send test messages.</a:t>
            </a:r>
          </a:p>
          <a:p>
            <a:pPr marL="1047736" lvl="1" indent="-514350"/>
            <a:r>
              <a:rPr lang="en-US" sz="2000" dirty="0"/>
              <a:t>Include your points of contact, APHL implementation spreadsheet (or equivalent), and APHL test case scenario document. </a:t>
            </a:r>
          </a:p>
          <a:p>
            <a:pPr marL="514350" indent="-514350">
              <a:buFont typeface="+mj-lt"/>
              <a:buAutoNum type="arabicPeriod" startAt="6"/>
            </a:pPr>
            <a:r>
              <a:rPr lang="en-US" sz="2400" dirty="0"/>
              <a:t>Onboarding specialist contacts you to schedule sending test messages to Data Message Brokering (DMB) </a:t>
            </a:r>
            <a:r>
              <a:rPr lang="en-US" sz="2400" u="sng" dirty="0"/>
              <a:t>staging</a:t>
            </a:r>
            <a:r>
              <a:rPr lang="en-US" sz="2400" dirty="0"/>
              <a:t> environment and to provide PHIN Messaging System (PHIN MS) service action pair for the CDC DMB </a:t>
            </a:r>
            <a:r>
              <a:rPr lang="en-US" sz="2400" u="sng" dirty="0"/>
              <a:t>staging</a:t>
            </a:r>
            <a:r>
              <a:rPr lang="en-US" sz="2400" dirty="0"/>
              <a:t> environment.</a:t>
            </a:r>
          </a:p>
          <a:p>
            <a:pPr marL="514350" indent="-514350">
              <a:buFont typeface="+mj-lt"/>
              <a:buAutoNum type="arabicPeriod" startAt="6"/>
            </a:pPr>
            <a:r>
              <a:rPr lang="en-US" sz="2400" dirty="0"/>
              <a:t>Send test messages to DMB </a:t>
            </a:r>
            <a:r>
              <a:rPr lang="en-US" sz="2400" u="sng" dirty="0"/>
              <a:t>staging</a:t>
            </a:r>
            <a:r>
              <a:rPr lang="en-US" sz="2400" dirty="0"/>
              <a:t> environment and email </a:t>
            </a:r>
            <a:r>
              <a:rPr lang="en-US" sz="2400" dirty="0">
                <a:hlinkClick r:id="rId3"/>
              </a:rPr>
              <a:t>edx@cdc.gov</a:t>
            </a:r>
            <a:r>
              <a:rPr lang="en-US" sz="2400" dirty="0"/>
              <a:t> once complete.</a:t>
            </a:r>
          </a:p>
          <a:p>
            <a:pPr marL="514350" indent="-514350">
              <a:buFont typeface="+mj-lt"/>
              <a:buAutoNum type="arabicPeriod" startAt="6"/>
            </a:pPr>
            <a:r>
              <a:rPr lang="en-US" sz="2400" dirty="0"/>
              <a:t>CDC validates test messages and will contact you to address any identified issues.</a:t>
            </a:r>
          </a:p>
          <a:p>
            <a:pPr marL="514350" indent="-514350">
              <a:buFont typeface="+mj-lt"/>
              <a:buAutoNum type="arabicPeriod" startAt="6"/>
            </a:pPr>
            <a:r>
              <a:rPr lang="en-US" sz="2400" dirty="0"/>
              <a:t>When test messages pass CDC validation, onboarding specialist provides email approval to initiate next phase of onboarding and to schedule a conference call between you and CDC.</a:t>
            </a:r>
          </a:p>
          <a:p>
            <a:pPr marL="514350" indent="-514350">
              <a:buFont typeface="+mj-lt"/>
              <a:buAutoNum type="arabicPeriod" startAt="6"/>
            </a:pPr>
            <a:r>
              <a:rPr lang="en-US" sz="2400" dirty="0"/>
              <a:t>Prepare to send a v1.3 year-to-date (YTD) file for the data comparison process.</a:t>
            </a:r>
          </a:p>
          <a:p>
            <a:pPr marL="514350" indent="-514350">
              <a:buFont typeface="+mj-lt"/>
              <a:buAutoNum type="arabicPeriod" startAt="7"/>
            </a:pPr>
            <a:endParaRPr lang="en-US" sz="2400" dirty="0"/>
          </a:p>
          <a:p>
            <a:pPr marL="514350" indent="-514350">
              <a:buFont typeface="+mj-lt"/>
              <a:buAutoNum type="arabicPeriod" startAt="7"/>
            </a:pPr>
            <a:endParaRPr lang="en-US" sz="2400" dirty="0"/>
          </a:p>
        </p:txBody>
      </p:sp>
      <p:sp>
        <p:nvSpPr>
          <p:cNvPr id="7" name="Title 15"/>
          <p:cNvSpPr>
            <a:spLocks noGrp="1"/>
          </p:cNvSpPr>
          <p:nvPr>
            <p:ph type="title"/>
          </p:nvPr>
        </p:nvSpPr>
        <p:spPr>
          <a:xfrm>
            <a:off x="288760" y="274639"/>
            <a:ext cx="11706726" cy="1143000"/>
          </a:xfrm>
        </p:spPr>
        <p:txBody>
          <a:bodyPr anchor="t"/>
          <a:lstStyle/>
          <a:p>
            <a:r>
              <a:rPr lang="en-US" sz="3600" dirty="0"/>
              <a:t>Arboviral v1.3 Implementation: Onboarding Process </a:t>
            </a:r>
            <a:r>
              <a:rPr lang="en-US" sz="1800" dirty="0"/>
              <a:t>(2/4)</a:t>
            </a:r>
          </a:p>
        </p:txBody>
      </p:sp>
    </p:spTree>
    <p:extLst>
      <p:ext uri="{BB962C8B-B14F-4D97-AF65-F5344CB8AC3E}">
        <p14:creationId xmlns:p14="http://schemas.microsoft.com/office/powerpoint/2010/main" val="1365016330"/>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609599" y="1016000"/>
            <a:ext cx="11137901" cy="4984751"/>
          </a:xfrm>
        </p:spPr>
        <p:txBody>
          <a:bodyPr/>
          <a:lstStyle/>
          <a:p>
            <a:pPr marL="0" indent="0">
              <a:buNone/>
            </a:pPr>
            <a:r>
              <a:rPr lang="en-US" sz="2800" b="1" dirty="0">
                <a:solidFill>
                  <a:schemeClr val="tx1">
                    <a:lumMod val="75000"/>
                  </a:schemeClr>
                </a:solidFill>
              </a:rPr>
              <a:t>Data Comparison</a:t>
            </a:r>
          </a:p>
          <a:p>
            <a:pPr marL="514350" indent="-514350">
              <a:buFont typeface="+mj-lt"/>
              <a:buAutoNum type="arabicPeriod" startAt="11"/>
            </a:pPr>
            <a:r>
              <a:rPr lang="en-US" sz="2400" dirty="0"/>
              <a:t>Participate in call with CDC to discuss next steps for onboarding.</a:t>
            </a:r>
          </a:p>
          <a:p>
            <a:pPr marL="514350" indent="-514350">
              <a:buFont typeface="+mj-lt"/>
              <a:buAutoNum type="arabicPeriod" startAt="11"/>
            </a:pPr>
            <a:r>
              <a:rPr lang="en-US" sz="2400" dirty="0"/>
              <a:t>Onboarding specialist provides you with PHIN MS service action pair for CDC DMB </a:t>
            </a:r>
            <a:r>
              <a:rPr lang="en-US" sz="2400" u="sng" dirty="0"/>
              <a:t>back-up production</a:t>
            </a:r>
            <a:r>
              <a:rPr lang="en-US" sz="2400" dirty="0"/>
              <a:t> environment and instructions for sending v1.3 YTD file and implementing the arboviral case notification freeze.</a:t>
            </a:r>
          </a:p>
          <a:p>
            <a:pPr marL="514350" indent="-514350">
              <a:buFont typeface="+mj-lt"/>
              <a:buAutoNum type="arabicPeriod" startAt="11"/>
            </a:pPr>
            <a:r>
              <a:rPr lang="en-US" sz="2400" dirty="0"/>
              <a:t>Send v1.3 YTD file to CDC DMB </a:t>
            </a:r>
            <a:r>
              <a:rPr lang="en-US" sz="2400" u="sng" dirty="0"/>
              <a:t>back-up production</a:t>
            </a:r>
            <a:r>
              <a:rPr lang="en-US" sz="2400" dirty="0"/>
              <a:t> environment. </a:t>
            </a:r>
          </a:p>
          <a:p>
            <a:pPr marL="1047736" lvl="1" indent="-514350"/>
            <a:r>
              <a:rPr lang="en-US" sz="2400" dirty="0"/>
              <a:t>Freeze and queue any additional arboviral case notifications until contacted by onboarding specialist.</a:t>
            </a:r>
          </a:p>
          <a:p>
            <a:pPr marL="514350" indent="-514350">
              <a:buFont typeface="+mj-lt"/>
              <a:buAutoNum type="arabicPeriod" startAt="11"/>
            </a:pPr>
            <a:r>
              <a:rPr lang="en-US" sz="2400" dirty="0"/>
              <a:t>CDC validates v1.3 data and will contact the jurisdiction to address any identified issues. </a:t>
            </a:r>
          </a:p>
          <a:p>
            <a:pPr marL="514350" indent="-514350">
              <a:buFont typeface="+mj-lt"/>
              <a:buAutoNum type="arabicPeriod" startAt="11"/>
            </a:pPr>
            <a:r>
              <a:rPr lang="en-US" sz="2400" dirty="0"/>
              <a:t>When v1.3 data passes validation, onboarding specialist will send an email that states you have passed validation and will provide timeline and instructions on how to send any new messages to CDC DMB </a:t>
            </a:r>
            <a:r>
              <a:rPr lang="en-US" sz="2400" u="sng" dirty="0"/>
              <a:t>production</a:t>
            </a:r>
            <a:r>
              <a:rPr lang="en-US" sz="2400" dirty="0"/>
              <a:t> that have been queued since the v1.3 YTD was sent. </a:t>
            </a:r>
          </a:p>
          <a:p>
            <a:pPr marL="514350" indent="-514350">
              <a:buFont typeface="+mj-lt"/>
              <a:buAutoNum type="arabicPeriod" startAt="6"/>
            </a:pPr>
            <a:endParaRPr lang="en-US" sz="2400" dirty="0"/>
          </a:p>
        </p:txBody>
      </p:sp>
      <p:sp>
        <p:nvSpPr>
          <p:cNvPr id="6" name="Title 15"/>
          <p:cNvSpPr>
            <a:spLocks noGrp="1"/>
          </p:cNvSpPr>
          <p:nvPr>
            <p:ph type="title"/>
          </p:nvPr>
        </p:nvSpPr>
        <p:spPr>
          <a:xfrm>
            <a:off x="288760" y="274639"/>
            <a:ext cx="11706726" cy="553700"/>
          </a:xfrm>
        </p:spPr>
        <p:txBody>
          <a:bodyPr anchor="t"/>
          <a:lstStyle/>
          <a:p>
            <a:r>
              <a:rPr lang="en-US" sz="3600" dirty="0"/>
              <a:t>Arboviral v1.3 Implementation: Onboarding Process</a:t>
            </a:r>
            <a:r>
              <a:rPr lang="en-US" dirty="0"/>
              <a:t> </a:t>
            </a:r>
            <a:r>
              <a:rPr lang="en-US" sz="1800" dirty="0"/>
              <a:t>(3/4)</a:t>
            </a:r>
          </a:p>
        </p:txBody>
      </p:sp>
    </p:spTree>
    <p:extLst>
      <p:ext uri="{BB962C8B-B14F-4D97-AF65-F5344CB8AC3E}">
        <p14:creationId xmlns:p14="http://schemas.microsoft.com/office/powerpoint/2010/main" val="605134063"/>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609600" y="1016000"/>
            <a:ext cx="10731500" cy="4984751"/>
          </a:xfrm>
        </p:spPr>
        <p:txBody>
          <a:bodyPr/>
          <a:lstStyle/>
          <a:p>
            <a:pPr marL="0" indent="0">
              <a:buNone/>
            </a:pPr>
            <a:r>
              <a:rPr lang="en-US" sz="2800" b="1" dirty="0">
                <a:solidFill>
                  <a:schemeClr val="tx1">
                    <a:lumMod val="75000"/>
                  </a:schemeClr>
                </a:solidFill>
              </a:rPr>
              <a:t>Cutover to Production</a:t>
            </a:r>
          </a:p>
          <a:p>
            <a:pPr marL="514350" indent="-514350">
              <a:buFont typeface="+mj-lt"/>
              <a:buAutoNum type="arabicPeriod" startAt="16"/>
            </a:pPr>
            <a:r>
              <a:rPr lang="en-US" sz="2400" dirty="0"/>
              <a:t>Send queued production messages to CDC DMB </a:t>
            </a:r>
            <a:r>
              <a:rPr lang="en-US" sz="2400" u="sng" dirty="0"/>
              <a:t>production</a:t>
            </a:r>
            <a:r>
              <a:rPr lang="en-US" sz="2400" dirty="0"/>
              <a:t> environment. </a:t>
            </a:r>
          </a:p>
          <a:p>
            <a:pPr marL="514350" indent="-514350">
              <a:buFont typeface="+mj-lt"/>
              <a:buAutoNum type="arabicPeriod" startAt="16"/>
            </a:pPr>
            <a:r>
              <a:rPr lang="en-US" sz="2400" dirty="0"/>
              <a:t>CDC validates that production messages were received correctly.</a:t>
            </a:r>
          </a:p>
          <a:p>
            <a:pPr marL="514350" indent="-514350">
              <a:buFont typeface="+mj-lt"/>
              <a:buAutoNum type="arabicPeriod" startAt="16"/>
            </a:pPr>
            <a:r>
              <a:rPr lang="en-US" sz="2400" dirty="0"/>
              <a:t>Onboarding specialist provides email approval to go into production. </a:t>
            </a:r>
          </a:p>
          <a:p>
            <a:pPr marL="0" indent="0">
              <a:buNone/>
            </a:pPr>
            <a:endParaRPr lang="en-US" sz="2800" b="1" dirty="0">
              <a:solidFill>
                <a:schemeClr val="tx1">
                  <a:lumMod val="75000"/>
                </a:schemeClr>
              </a:solidFill>
            </a:endParaRPr>
          </a:p>
          <a:p>
            <a:pPr marL="0" indent="0">
              <a:buNone/>
            </a:pPr>
            <a:r>
              <a:rPr lang="en-US" sz="2800" b="1" dirty="0">
                <a:solidFill>
                  <a:schemeClr val="tx1">
                    <a:lumMod val="75000"/>
                  </a:schemeClr>
                </a:solidFill>
              </a:rPr>
              <a:t>Jurisdiction is in production!</a:t>
            </a:r>
          </a:p>
          <a:p>
            <a:pPr marL="514350" indent="-514350">
              <a:buFont typeface="+mj-lt"/>
              <a:buAutoNum type="arabicPeriod" startAt="6"/>
            </a:pPr>
            <a:endParaRPr lang="en-US" sz="2400" dirty="0"/>
          </a:p>
          <a:p>
            <a:pPr marL="514350" indent="-514350">
              <a:buFont typeface="+mj-lt"/>
              <a:buAutoNum type="arabicPeriod" startAt="6"/>
            </a:pPr>
            <a:endParaRPr lang="en-US" sz="2400" dirty="0"/>
          </a:p>
        </p:txBody>
      </p:sp>
      <p:sp>
        <p:nvSpPr>
          <p:cNvPr id="5" name="Title 15"/>
          <p:cNvSpPr>
            <a:spLocks noGrp="1"/>
          </p:cNvSpPr>
          <p:nvPr>
            <p:ph type="title"/>
          </p:nvPr>
        </p:nvSpPr>
        <p:spPr>
          <a:xfrm>
            <a:off x="288760" y="274639"/>
            <a:ext cx="11706726" cy="629003"/>
          </a:xfrm>
        </p:spPr>
        <p:txBody>
          <a:bodyPr anchor="t"/>
          <a:lstStyle/>
          <a:p>
            <a:r>
              <a:rPr lang="en-US" sz="3600" dirty="0"/>
              <a:t>Arboviral v1.3 Implementation: Onboarding Process </a:t>
            </a:r>
            <a:r>
              <a:rPr lang="en-US" sz="1800" dirty="0"/>
              <a:t>(4/4)</a:t>
            </a:r>
          </a:p>
        </p:txBody>
      </p:sp>
    </p:spTree>
    <p:extLst>
      <p:ext uri="{BB962C8B-B14F-4D97-AF65-F5344CB8AC3E}">
        <p14:creationId xmlns:p14="http://schemas.microsoft.com/office/powerpoint/2010/main" val="1235281408"/>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title="Updated Arboviral Case Notification Implementation and Onboarding"/>
          <p:cNvSpPr txBox="1">
            <a:spLocks/>
          </p:cNvSpPr>
          <p:nvPr/>
        </p:nvSpPr>
        <p:spPr>
          <a:xfrm>
            <a:off x="3423416" y="1480127"/>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endParaRPr lang="en-US" sz="3733" dirty="0"/>
          </a:p>
        </p:txBody>
      </p:sp>
      <p:sp>
        <p:nvSpPr>
          <p:cNvPr id="8" name="Rectangle 7"/>
          <p:cNvSpPr/>
          <p:nvPr/>
        </p:nvSpPr>
        <p:spPr>
          <a:xfrm>
            <a:off x="448945" y="4624444"/>
            <a:ext cx="8353091" cy="1816266"/>
          </a:xfrm>
          <a:prstGeom prst="rect">
            <a:avLst/>
          </a:prstGeom>
        </p:spPr>
        <p:txBody>
          <a:bodyPr wrap="square">
            <a:spAutoFit/>
          </a:bodyPr>
          <a:lstStyle/>
          <a:p>
            <a:r>
              <a:rPr lang="en-US" sz="1867" b="1" dirty="0">
                <a:solidFill>
                  <a:srgbClr val="0096D6"/>
                </a:solidFill>
                <a:latin typeface="Calibri" panose="020F0502020204030204" pitchFamily="34" charset="0"/>
                <a:cs typeface="Arial" panose="020B0604020202020204" pitchFamily="34" charset="0"/>
              </a:rPr>
              <a:t>Melinda Thomas, MPH</a:t>
            </a:r>
          </a:p>
          <a:p>
            <a:r>
              <a:rPr lang="en-US" sz="1867" b="1" dirty="0">
                <a:solidFill>
                  <a:srgbClr val="0096D6"/>
                </a:solidFill>
                <a:latin typeface="Calibri" panose="020F0502020204030204" pitchFamily="34" charset="0"/>
                <a:cs typeface="Arial" panose="020B0604020202020204" pitchFamily="34" charset="0"/>
              </a:rPr>
              <a:t>Michele Hoover, MS</a:t>
            </a:r>
          </a:p>
          <a:p>
            <a:r>
              <a:rPr lang="en-US" sz="1867" dirty="0">
                <a:solidFill>
                  <a:srgbClr val="0096D6"/>
                </a:solidFill>
                <a:latin typeface="Calibri" panose="020F0502020204030204" pitchFamily="34" charset="0"/>
                <a:cs typeface="Arial" panose="020B0604020202020204" pitchFamily="34" charset="0"/>
              </a:rPr>
              <a:t>NMI State Implementation and Technical Assistance Team</a:t>
            </a:r>
          </a:p>
          <a:p>
            <a:r>
              <a:rPr lang="en-US" sz="1867" dirty="0">
                <a:solidFill>
                  <a:srgbClr val="0096D6"/>
                </a:solidFill>
                <a:latin typeface="Calibri" panose="020F0502020204030204" pitchFamily="34" charset="0"/>
                <a:cs typeface="Arial" panose="020B0604020202020204" pitchFamily="34" charset="0"/>
              </a:rPr>
              <a:t>Division of Health Informatics and Surveillance</a:t>
            </a:r>
          </a:p>
          <a:p>
            <a:r>
              <a:rPr lang="en-US" sz="1867" dirty="0">
                <a:solidFill>
                  <a:srgbClr val="0096D6"/>
                </a:solidFill>
                <a:latin typeface="Calibri" panose="020F0502020204030204" pitchFamily="34" charset="0"/>
                <a:cs typeface="Arial" panose="020B0604020202020204" pitchFamily="34" charset="0"/>
              </a:rPr>
              <a:t>Center for Surveillance, Epidemiology, and Laboratory Services</a:t>
            </a:r>
          </a:p>
          <a:p>
            <a:r>
              <a:rPr lang="en-US" sz="1867" dirty="0">
                <a:solidFill>
                  <a:srgbClr val="0096D6"/>
                </a:solidFill>
                <a:latin typeface="Calibri" panose="020F0502020204030204" pitchFamily="34" charset="0"/>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3" name="Title 2" hidden="1"/>
          <p:cNvSpPr>
            <a:spLocks noGrp="1"/>
          </p:cNvSpPr>
          <p:nvPr>
            <p:ph type="title"/>
          </p:nvPr>
        </p:nvSpPr>
        <p:spPr/>
        <p:txBody>
          <a:bodyPr/>
          <a:lstStyle/>
          <a:p>
            <a:r>
              <a:rPr lang="en-US" dirty="0"/>
              <a:t>Hot Topic</a:t>
            </a:r>
          </a:p>
        </p:txBody>
      </p:sp>
      <p:sp>
        <p:nvSpPr>
          <p:cNvPr id="7" name="Title 3"/>
          <p:cNvSpPr txBox="1">
            <a:spLocks/>
          </p:cNvSpPr>
          <p:nvPr/>
        </p:nvSpPr>
        <p:spPr>
          <a:xfrm>
            <a:off x="3695559" y="1754571"/>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a:lnSpc>
                <a:spcPts val="3500"/>
              </a:lnSpc>
            </a:pPr>
            <a:r>
              <a:rPr lang="en-US" sz="3733" dirty="0"/>
              <a:t>Updated Arboviral Case Notification Implementation and Onboarding</a:t>
            </a:r>
          </a:p>
        </p:txBody>
      </p:sp>
    </p:spTree>
    <p:extLst>
      <p:ext uri="{BB962C8B-B14F-4D97-AF65-F5344CB8AC3E}">
        <p14:creationId xmlns:p14="http://schemas.microsoft.com/office/powerpoint/2010/main" val="51817601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Title 15"/>
          <p:cNvSpPr>
            <a:spLocks noGrp="1"/>
          </p:cNvSpPr>
          <p:nvPr>
            <p:ph type="title"/>
          </p:nvPr>
        </p:nvSpPr>
        <p:spPr/>
        <p:txBody>
          <a:bodyPr anchor="t"/>
          <a:lstStyle/>
          <a:p>
            <a:r>
              <a:rPr lang="en-US" sz="3600" dirty="0"/>
              <a:t>Arboviral Update: New Zika Event Codes</a:t>
            </a:r>
          </a:p>
        </p:txBody>
      </p:sp>
      <p:sp>
        <p:nvSpPr>
          <p:cNvPr id="3" name="Content Placeholder 2"/>
          <p:cNvSpPr>
            <a:spLocks noGrp="1"/>
          </p:cNvSpPr>
          <p:nvPr>
            <p:ph type="body" sz="quarter" idx="10"/>
          </p:nvPr>
        </p:nvSpPr>
        <p:spPr>
          <a:xfrm>
            <a:off x="609600" y="1016000"/>
            <a:ext cx="10731500" cy="5547638"/>
          </a:xfrm>
        </p:spPr>
        <p:txBody>
          <a:bodyPr/>
          <a:lstStyle/>
          <a:p>
            <a:r>
              <a:rPr lang="en-US" sz="2800" dirty="0"/>
              <a:t>CDC is implementing the June 2016 Council of State and Territorial Epidemiologists (CSTE) position statement </a:t>
            </a:r>
            <a:r>
              <a:rPr lang="en-US" sz="2800" dirty="0">
                <a:hlinkClick r:id="rId3"/>
              </a:rPr>
              <a:t>16-ID-01</a:t>
            </a:r>
            <a:r>
              <a:rPr lang="en-US" sz="2800" dirty="0"/>
              <a:t> about Zika virus disease and Zika virus infection.</a:t>
            </a:r>
          </a:p>
          <a:p>
            <a:r>
              <a:rPr lang="en-US" sz="2800" dirty="0"/>
              <a:t>There are four new Zika virus disease and infection categories:</a:t>
            </a:r>
          </a:p>
          <a:p>
            <a:pPr lvl="1"/>
            <a:r>
              <a:rPr lang="en-US" sz="2400" dirty="0"/>
              <a:t>Zika virus disease, non-congenital (event code: 50223)</a:t>
            </a:r>
          </a:p>
          <a:p>
            <a:pPr lvl="1"/>
            <a:r>
              <a:rPr lang="en-US" sz="2400" dirty="0"/>
              <a:t>Zika virus disease, congenital (event code: 50224)</a:t>
            </a:r>
          </a:p>
          <a:p>
            <a:pPr lvl="1"/>
            <a:r>
              <a:rPr lang="en-US" sz="2400" dirty="0"/>
              <a:t>Zika virus infection, non-congenital (event code: 50221)</a:t>
            </a:r>
          </a:p>
          <a:p>
            <a:pPr lvl="1"/>
            <a:r>
              <a:rPr lang="en-US" sz="2400" dirty="0"/>
              <a:t>Zika virus infection, congenital (event code: 50222).</a:t>
            </a:r>
          </a:p>
          <a:p>
            <a:r>
              <a:rPr lang="en-US" sz="2800" dirty="0"/>
              <a:t>CDC has updated the NNDSS website to include the four new Zika virus disease and infection case definitions.</a:t>
            </a:r>
          </a:p>
          <a:p>
            <a:pPr lvl="1"/>
            <a:r>
              <a:rPr lang="en-US" sz="2400" dirty="0"/>
              <a:t>CDC will maintain the previous Zika case definitions from February 2016 on the NNDSS website.</a:t>
            </a:r>
          </a:p>
        </p:txBody>
      </p:sp>
    </p:spTree>
    <p:extLst>
      <p:ext uri="{BB962C8B-B14F-4D97-AF65-F5344CB8AC3E}">
        <p14:creationId xmlns:p14="http://schemas.microsoft.com/office/powerpoint/2010/main" val="405187710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nchor="t"/>
          <a:lstStyle/>
          <a:p>
            <a:r>
              <a:rPr lang="fr-FR" sz="3600" dirty="0"/>
              <a:t>Arboviral Update: New Zika Event Codes (cont.)</a:t>
            </a:r>
            <a:endParaRPr lang="en-US" sz="3600" dirty="0"/>
          </a:p>
        </p:txBody>
      </p:sp>
      <p:sp>
        <p:nvSpPr>
          <p:cNvPr id="3" name="Content Placeholder 2"/>
          <p:cNvSpPr>
            <a:spLocks noGrp="1"/>
          </p:cNvSpPr>
          <p:nvPr>
            <p:ph type="body" sz="quarter" idx="10"/>
          </p:nvPr>
        </p:nvSpPr>
        <p:spPr>
          <a:xfrm>
            <a:off x="609600" y="1016000"/>
            <a:ext cx="10731500" cy="4984751"/>
          </a:xfrm>
        </p:spPr>
        <p:txBody>
          <a:bodyPr/>
          <a:lstStyle/>
          <a:p>
            <a:r>
              <a:rPr lang="en-US" sz="2800" dirty="0"/>
              <a:t>CDC now can accept case notifications for the four new Zika event codes.</a:t>
            </a:r>
          </a:p>
          <a:p>
            <a:pPr lvl="1"/>
            <a:r>
              <a:rPr lang="en-US" sz="2400" dirty="0"/>
              <a:t>Jurisdictions should continue to transmit arboviral data by their currently approved method (Arboviral v1.2 HL7 case notifications or ArboNET). </a:t>
            </a:r>
          </a:p>
          <a:p>
            <a:r>
              <a:rPr lang="en-US" sz="2800" dirty="0"/>
              <a:t>CDC will accept data using the two previous Zika event codes as well as the four new event codes until December 31, 2016. </a:t>
            </a:r>
          </a:p>
          <a:p>
            <a:r>
              <a:rPr lang="en-US" sz="2800" dirty="0"/>
              <a:t>By December 31, 2016, jurisdictions should implement the four new Zika case definitions and reclassify all previously reported 2016 cases according to the new case definitions.</a:t>
            </a:r>
            <a:endParaRPr lang="en-US" sz="2800" dirty="0">
              <a:solidFill>
                <a:srgbClr val="FF0000"/>
              </a:solidFill>
            </a:endParaRPr>
          </a:p>
          <a:p>
            <a:r>
              <a:rPr lang="en-US" sz="2800" dirty="0"/>
              <a:t>Starting January 1, 2017, CDC will accept data for 2016 and 2017 cases using only the four new Zika event codes.</a:t>
            </a:r>
          </a:p>
        </p:txBody>
      </p:sp>
    </p:spTree>
    <p:extLst>
      <p:ext uri="{BB962C8B-B14F-4D97-AF65-F5344CB8AC3E}">
        <p14:creationId xmlns:p14="http://schemas.microsoft.com/office/powerpoint/2010/main" val="2531299577"/>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nchor="t"/>
          <a:lstStyle/>
          <a:p>
            <a:r>
              <a:rPr lang="en-US" sz="3600" dirty="0"/>
              <a:t>Arboviral v1.3 Implementation: MMG Updates</a:t>
            </a:r>
          </a:p>
        </p:txBody>
      </p:sp>
      <p:sp>
        <p:nvSpPr>
          <p:cNvPr id="3" name="Content Placeholder 2"/>
          <p:cNvSpPr>
            <a:spLocks noGrp="1"/>
          </p:cNvSpPr>
          <p:nvPr>
            <p:ph type="body" sz="quarter" idx="10"/>
          </p:nvPr>
        </p:nvSpPr>
        <p:spPr>
          <a:xfrm>
            <a:off x="609600" y="1016000"/>
            <a:ext cx="10731500" cy="4984751"/>
          </a:xfrm>
        </p:spPr>
        <p:txBody>
          <a:bodyPr/>
          <a:lstStyle/>
          <a:p>
            <a:r>
              <a:rPr lang="en-US" sz="2800" dirty="0"/>
              <a:t>CDC has updated and posted the Arboviral v1.3 message mapping guide (MMG), test scenarios, and test messages to the NNDSS HL7 Case Notification Resource Center at </a:t>
            </a:r>
            <a:r>
              <a:rPr lang="en-US" sz="2800" dirty="0">
                <a:hlinkClick r:id="rId3"/>
              </a:rPr>
              <a:t>https://ndc.services.cdc.gov/conditions/</a:t>
            </a:r>
            <a:r>
              <a:rPr lang="en-US" sz="2800" dirty="0"/>
              <a:t>.</a:t>
            </a:r>
          </a:p>
          <a:p>
            <a:pPr lvl="1"/>
            <a:r>
              <a:rPr lang="en-US" sz="2400" dirty="0"/>
              <a:t>Added four Zika event codes to the 2016 and 2017 Event Code Lists.</a:t>
            </a:r>
          </a:p>
          <a:p>
            <a:pPr lvl="1"/>
            <a:r>
              <a:rPr lang="en-US" sz="2400" dirty="0"/>
              <a:t>Updated Lab Test Type (INV290) value set.</a:t>
            </a:r>
          </a:p>
          <a:p>
            <a:pPr lvl="1"/>
            <a:r>
              <a:rPr lang="en-US" sz="2400" dirty="0"/>
              <a:t>Added two data elements: </a:t>
            </a:r>
            <a:r>
              <a:rPr lang="en-US" sz="2400" i="1" dirty="0"/>
              <a:t>Morbidity and Mortality Weekly Report</a:t>
            </a:r>
            <a:r>
              <a:rPr lang="en-US" sz="2400" dirty="0"/>
              <a:t> (</a:t>
            </a:r>
            <a:r>
              <a:rPr lang="en-US" sz="2400" i="1" dirty="0"/>
              <a:t>MMWR</a:t>
            </a:r>
            <a:r>
              <a:rPr lang="en-US" sz="2400" dirty="0"/>
              <a:t>) Year and </a:t>
            </a:r>
            <a:r>
              <a:rPr lang="en-US" sz="2400" i="1" dirty="0"/>
              <a:t>MMWR</a:t>
            </a:r>
            <a:r>
              <a:rPr lang="en-US" sz="2400" dirty="0"/>
              <a:t> Week (starting in 2017).</a:t>
            </a:r>
          </a:p>
          <a:p>
            <a:pPr lvl="1"/>
            <a:r>
              <a:rPr lang="en-US" sz="2400" dirty="0"/>
              <a:t>Designated Date of Illness Onset (INV137) as required for 2016; preferred in 2017.</a:t>
            </a:r>
          </a:p>
        </p:txBody>
      </p:sp>
    </p:spTree>
    <p:extLst>
      <p:ext uri="{BB962C8B-B14F-4D97-AF65-F5344CB8AC3E}">
        <p14:creationId xmlns:p14="http://schemas.microsoft.com/office/powerpoint/2010/main" val="92785427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nchor="t"/>
          <a:lstStyle/>
          <a:p>
            <a:r>
              <a:rPr lang="en-US" sz="3600" dirty="0"/>
              <a:t>Arboviral v1.3 Implementation: How to Prepare</a:t>
            </a:r>
          </a:p>
        </p:txBody>
      </p:sp>
      <p:sp>
        <p:nvSpPr>
          <p:cNvPr id="3" name="Content Placeholder 2"/>
          <p:cNvSpPr>
            <a:spLocks noGrp="1"/>
          </p:cNvSpPr>
          <p:nvPr>
            <p:ph type="body" sz="quarter" idx="10"/>
          </p:nvPr>
        </p:nvSpPr>
        <p:spPr>
          <a:xfrm>
            <a:off x="301214" y="1016000"/>
            <a:ext cx="11405512" cy="4984751"/>
          </a:xfrm>
        </p:spPr>
        <p:txBody>
          <a:bodyPr/>
          <a:lstStyle/>
          <a:p>
            <a:r>
              <a:rPr lang="en-US" sz="2800" dirty="0"/>
              <a:t>Begin planning for Arboviral v1.3 case notification implementation for 2017:</a:t>
            </a:r>
          </a:p>
          <a:p>
            <a:pPr lvl="1"/>
            <a:r>
              <a:rPr lang="en-US" sz="2400" dirty="0"/>
              <a:t>Review current business processes for arboviral surveillance.</a:t>
            </a:r>
          </a:p>
          <a:p>
            <a:pPr lvl="2"/>
            <a:r>
              <a:rPr lang="en-US" sz="2000" dirty="0"/>
              <a:t>What are your current work flows and data flows for human arboviral cases?</a:t>
            </a:r>
          </a:p>
          <a:p>
            <a:pPr lvl="2"/>
            <a:r>
              <a:rPr lang="en-US" sz="2000" dirty="0"/>
              <a:t>Who is involved in the decision-making processes for an arboviral case? Who makes the final decision to transmit a case to CDC?</a:t>
            </a:r>
          </a:p>
          <a:p>
            <a:pPr lvl="2"/>
            <a:r>
              <a:rPr lang="en-US" sz="2000" dirty="0"/>
              <a:t>How are your processes going to change with the v1.3 implementation? How will those involved in the processes know what to do differently?</a:t>
            </a:r>
          </a:p>
          <a:p>
            <a:pPr lvl="1"/>
            <a:r>
              <a:rPr lang="en-US" sz="2400" dirty="0"/>
              <a:t>Plan transition of human arboviral disease surveillance from legacy business processes and systems to jurisdiction’s integrated surveillance system. </a:t>
            </a:r>
          </a:p>
          <a:p>
            <a:pPr lvl="1"/>
            <a:r>
              <a:rPr lang="en-US" sz="2400" dirty="0"/>
              <a:t>Update integrated surveillance system to support arboviral surveillance. </a:t>
            </a:r>
          </a:p>
          <a:p>
            <a:pPr lvl="1"/>
            <a:r>
              <a:rPr lang="en-US" sz="2400" dirty="0"/>
              <a:t>Consider technical assistance for implementation of the Arboviral v1.3 message.</a:t>
            </a:r>
          </a:p>
          <a:p>
            <a:endParaRPr lang="en-US" sz="2670" dirty="0"/>
          </a:p>
        </p:txBody>
      </p:sp>
    </p:spTree>
    <p:extLst>
      <p:ext uri="{BB962C8B-B14F-4D97-AF65-F5344CB8AC3E}">
        <p14:creationId xmlns:p14="http://schemas.microsoft.com/office/powerpoint/2010/main" val="411570640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382215"/>
            <a:ext cx="10972800" cy="1143000"/>
          </a:xfrm>
        </p:spPr>
        <p:txBody>
          <a:bodyPr anchor="t"/>
          <a:lstStyle/>
          <a:p>
            <a:r>
              <a:rPr lang="en-US" sz="3600" dirty="0"/>
              <a:t>Arboviral v1.3 Implementation: Resources</a:t>
            </a:r>
          </a:p>
        </p:txBody>
      </p:sp>
      <p:sp>
        <p:nvSpPr>
          <p:cNvPr id="3" name="Content Placeholder 2"/>
          <p:cNvSpPr>
            <a:spLocks noGrp="1"/>
          </p:cNvSpPr>
          <p:nvPr>
            <p:ph type="body" sz="quarter" idx="10"/>
          </p:nvPr>
        </p:nvSpPr>
        <p:spPr>
          <a:xfrm>
            <a:off x="609600" y="1263426"/>
            <a:ext cx="10972800" cy="4984751"/>
          </a:xfrm>
        </p:spPr>
        <p:txBody>
          <a:bodyPr/>
          <a:lstStyle/>
          <a:p>
            <a:r>
              <a:rPr lang="en-US" sz="2800" dirty="0"/>
              <a:t>Arboviral v1.3 MMG, test case scenarios, and test messages (available on the </a:t>
            </a:r>
            <a:r>
              <a:rPr lang="en-US" sz="2800" dirty="0">
                <a:hlinkClick r:id="rId3"/>
              </a:rPr>
              <a:t>NNDSS Technical Resource Center</a:t>
            </a:r>
            <a:r>
              <a:rPr lang="en-US" sz="2800" dirty="0"/>
              <a:t>).</a:t>
            </a:r>
          </a:p>
          <a:p>
            <a:r>
              <a:rPr lang="en-US" sz="2800" dirty="0">
                <a:hlinkClick r:id="rId4"/>
              </a:rPr>
              <a:t>PHIN Notification Message Specification Profile v2.0</a:t>
            </a:r>
            <a:endParaRPr lang="en-US" sz="2800" dirty="0"/>
          </a:p>
          <a:p>
            <a:r>
              <a:rPr lang="en-US" sz="2800" u="sng" dirty="0">
                <a:hlinkClick r:id="rId5"/>
              </a:rPr>
              <a:t>Message Quality Framework (MQF)</a:t>
            </a:r>
            <a:r>
              <a:rPr lang="en-US" sz="2800" dirty="0"/>
              <a:t> validation tool</a:t>
            </a:r>
          </a:p>
          <a:p>
            <a:r>
              <a:rPr lang="en-US" sz="2800" dirty="0"/>
              <a:t>October NMI eSHARE slides on Arboviral v1.3 implementation and onboarding—coming soon!</a:t>
            </a:r>
          </a:p>
          <a:p>
            <a:r>
              <a:rPr lang="en-US" sz="2800" dirty="0"/>
              <a:t>Association of Public Health Laboratories (APHL) Arboviral v1.3 implementation spreadsheet—coming soon!</a:t>
            </a:r>
          </a:p>
          <a:p>
            <a:r>
              <a:rPr lang="en-US" sz="2800" dirty="0"/>
              <a:t>APHL Arboviral v1.3 test case scenario document—coming soon!</a:t>
            </a:r>
          </a:p>
          <a:p>
            <a:endParaRPr lang="en-US" sz="2670" dirty="0"/>
          </a:p>
          <a:p>
            <a:endParaRPr lang="en-US" sz="2670" dirty="0"/>
          </a:p>
          <a:p>
            <a:endParaRPr lang="en-US" sz="2670" dirty="0"/>
          </a:p>
          <a:p>
            <a:endParaRPr lang="en-US" sz="2670" dirty="0"/>
          </a:p>
        </p:txBody>
      </p:sp>
    </p:spTree>
    <p:extLst>
      <p:ext uri="{BB962C8B-B14F-4D97-AF65-F5344CB8AC3E}">
        <p14:creationId xmlns:p14="http://schemas.microsoft.com/office/powerpoint/2010/main" val="72972351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344699"/>
            <a:ext cx="10972800" cy="1143000"/>
          </a:xfrm>
        </p:spPr>
        <p:txBody>
          <a:bodyPr anchor="t"/>
          <a:lstStyle/>
          <a:p>
            <a:pPr algn="ctr"/>
            <a:r>
              <a:rPr lang="en-US" sz="3600" dirty="0"/>
              <a:t>Arboviral Case Notification Implementation Milestones</a:t>
            </a:r>
          </a:p>
        </p:txBody>
      </p:sp>
      <p:sp>
        <p:nvSpPr>
          <p:cNvPr id="6" name="Text Placeholder 3"/>
          <p:cNvSpPr>
            <a:spLocks noGrp="1"/>
          </p:cNvSpPr>
          <p:nvPr/>
        </p:nvSpPr>
        <p:spPr>
          <a:xfrm>
            <a:off x="203200" y="6168330"/>
            <a:ext cx="8229600" cy="381000"/>
          </a:xfrm>
          <a:prstGeom prst="rect">
            <a:avLst/>
          </a:prstGeom>
        </p:spPr>
        <p:txBody>
          <a:bodyPr anchor="b"/>
          <a:lstStyle>
            <a:lvl1pPr marL="342900" indent="-342900" algn="l" defTabSz="914400" rtl="0" eaLnBrk="1" latinLnBrk="0" hangingPunct="1">
              <a:spcBef>
                <a:spcPct val="20000"/>
              </a:spcBef>
              <a:buFont typeface="Arial" pitchFamily="34" charset="0"/>
              <a:buNone/>
              <a:defRPr sz="1100" kern="1200">
                <a:solidFill>
                  <a:schemeClr val="tx1"/>
                </a:solidFill>
                <a:latin typeface="Calibri"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i="1" dirty="0"/>
              <a:t>* NEDSS Base System (NBS)</a:t>
            </a:r>
          </a:p>
        </p:txBody>
      </p:sp>
      <p:graphicFrame>
        <p:nvGraphicFramePr>
          <p:cNvPr id="4" name="Table 3" title="Non-NBS Jurisdictions and NBS Jurisdictions"/>
          <p:cNvGraphicFramePr>
            <a:graphicFrameLocks noGrp="1"/>
          </p:cNvGraphicFramePr>
          <p:nvPr>
            <p:extLst>
              <p:ext uri="{D42A27DB-BD31-4B8C-83A1-F6EECF244321}">
                <p14:modId xmlns:p14="http://schemas.microsoft.com/office/powerpoint/2010/main" val="2484980232"/>
              </p:ext>
            </p:extLst>
          </p:nvPr>
        </p:nvGraphicFramePr>
        <p:xfrm>
          <a:off x="2032000" y="1018954"/>
          <a:ext cx="8128000" cy="4954624"/>
        </p:xfrm>
        <a:graphic>
          <a:graphicData uri="http://schemas.openxmlformats.org/drawingml/2006/table">
            <a:tbl>
              <a:tblPr firstRow="1" bandRow="1">
                <a:tableStyleId>{073A0DAA-6AF3-43AB-8588-CEC1D06C72B9}</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619328">
                <a:tc>
                  <a:txBody>
                    <a:bodyPr/>
                    <a:lstStyle/>
                    <a:p>
                      <a:pPr algn="ctr"/>
                      <a:r>
                        <a:rPr lang="en-US" dirty="0"/>
                        <a:t>Non-NBS*</a:t>
                      </a:r>
                      <a:r>
                        <a:rPr lang="en-US" baseline="0" dirty="0"/>
                        <a:t> Jurisdictions</a:t>
                      </a:r>
                      <a:endParaRPr lang="en-US" dirty="0"/>
                    </a:p>
                  </a:txBody>
                  <a:tcPr/>
                </a:tc>
                <a:tc>
                  <a:txBody>
                    <a:bodyPr/>
                    <a:lstStyle/>
                    <a:p>
                      <a:pPr algn="ctr"/>
                      <a:r>
                        <a:rPr lang="en-US" dirty="0"/>
                        <a:t>NBS*</a:t>
                      </a:r>
                      <a:r>
                        <a:rPr lang="en-US" baseline="0" dirty="0"/>
                        <a:t> Jurisdictions</a:t>
                      </a:r>
                      <a:endParaRPr lang="en-US" dirty="0"/>
                    </a:p>
                  </a:txBody>
                  <a:tcPr/>
                </a:tc>
                <a:extLst>
                  <a:ext uri="{0D108BD9-81ED-4DB2-BD59-A6C34878D82A}">
                    <a16:rowId xmlns:a16="http://schemas.microsoft.com/office/drawing/2014/main" val="10000"/>
                  </a:ext>
                </a:extLst>
              </a:tr>
              <a:tr h="619328">
                <a:tc>
                  <a:txBody>
                    <a:bodyPr/>
                    <a:lstStyle/>
                    <a:p>
                      <a:r>
                        <a:rPr lang="en-US" sz="2000" dirty="0"/>
                        <a:t>Conduct Gap Analysis</a:t>
                      </a:r>
                    </a:p>
                  </a:txBody>
                  <a:tcPr/>
                </a:tc>
                <a:tc>
                  <a:txBody>
                    <a:bodyPr/>
                    <a:lstStyle/>
                    <a:p>
                      <a:r>
                        <a:rPr lang="en-US" sz="2000" dirty="0"/>
                        <a:t>Implement</a:t>
                      </a:r>
                      <a:r>
                        <a:rPr lang="en-US" sz="2000" baseline="0" dirty="0"/>
                        <a:t> Disease Page</a:t>
                      </a:r>
                      <a:endParaRPr lang="en-US" sz="2000" dirty="0"/>
                    </a:p>
                  </a:txBody>
                  <a:tcPr/>
                </a:tc>
                <a:extLst>
                  <a:ext uri="{0D108BD9-81ED-4DB2-BD59-A6C34878D82A}">
                    <a16:rowId xmlns:a16="http://schemas.microsoft.com/office/drawing/2014/main" val="10001"/>
                  </a:ext>
                </a:extLst>
              </a:tr>
              <a:tr h="619328">
                <a:tc>
                  <a:txBody>
                    <a:bodyPr/>
                    <a:lstStyle/>
                    <a:p>
                      <a:r>
                        <a:rPr lang="en-US" sz="2000" dirty="0"/>
                        <a:t>Update or Create Data Extract</a:t>
                      </a:r>
                    </a:p>
                  </a:txBody>
                  <a:tcPr/>
                </a:tc>
                <a:tc>
                  <a:txBody>
                    <a:bodyPr/>
                    <a:lstStyle/>
                    <a:p>
                      <a:r>
                        <a:rPr lang="en-US" sz="2000" dirty="0"/>
                        <a:t>Migrate</a:t>
                      </a:r>
                      <a:r>
                        <a:rPr lang="en-US" sz="2000" baseline="0" dirty="0"/>
                        <a:t> Legacy Data</a:t>
                      </a:r>
                      <a:endParaRPr lang="en-US" sz="2000" dirty="0"/>
                    </a:p>
                  </a:txBody>
                  <a:tcPr/>
                </a:tc>
                <a:extLst>
                  <a:ext uri="{0D108BD9-81ED-4DB2-BD59-A6C34878D82A}">
                    <a16:rowId xmlns:a16="http://schemas.microsoft.com/office/drawing/2014/main" val="10002"/>
                  </a:ext>
                </a:extLst>
              </a:tr>
              <a:tr h="619328">
                <a:tc>
                  <a:txBody>
                    <a:bodyPr/>
                    <a:lstStyle/>
                    <a:p>
                      <a:r>
                        <a:rPr lang="en-US" sz="2000" dirty="0"/>
                        <a:t>Create HL7 Message</a:t>
                      </a:r>
                    </a:p>
                  </a:txBody>
                  <a:tcPr/>
                </a:tc>
                <a:tc>
                  <a:txBody>
                    <a:bodyPr/>
                    <a:lstStyle/>
                    <a:p>
                      <a:r>
                        <a:rPr lang="en-US" sz="2000" dirty="0"/>
                        <a:t>Create HL7</a:t>
                      </a:r>
                      <a:r>
                        <a:rPr lang="en-US" sz="2000" baseline="0" dirty="0"/>
                        <a:t> Message</a:t>
                      </a:r>
                      <a:endParaRPr lang="en-US" sz="2000" dirty="0"/>
                    </a:p>
                  </a:txBody>
                  <a:tcPr/>
                </a:tc>
                <a:extLst>
                  <a:ext uri="{0D108BD9-81ED-4DB2-BD59-A6C34878D82A}">
                    <a16:rowId xmlns:a16="http://schemas.microsoft.com/office/drawing/2014/main" val="10003"/>
                  </a:ext>
                </a:extLst>
              </a:tr>
              <a:tr h="619328">
                <a:tc>
                  <a:txBody>
                    <a:bodyPr/>
                    <a:lstStyle/>
                    <a:p>
                      <a:r>
                        <a:rPr lang="en-US" sz="2000" dirty="0"/>
                        <a:t>Validate HL7 Message</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2000" dirty="0"/>
                        <a:t>Validate HL7 Message</a:t>
                      </a:r>
                    </a:p>
                  </a:txBody>
                  <a:tcPr/>
                </a:tc>
                <a:extLst>
                  <a:ext uri="{0D108BD9-81ED-4DB2-BD59-A6C34878D82A}">
                    <a16:rowId xmlns:a16="http://schemas.microsoft.com/office/drawing/2014/main" val="10004"/>
                  </a:ext>
                </a:extLst>
              </a:tr>
              <a:tr h="619328">
                <a:tc>
                  <a:txBody>
                    <a:bodyPr/>
                    <a:lstStyle/>
                    <a:p>
                      <a:r>
                        <a:rPr lang="en-US" sz="2000" dirty="0"/>
                        <a:t>Initiate Onboarding</a:t>
                      </a:r>
                    </a:p>
                  </a:txBody>
                  <a:tcPr/>
                </a:tc>
                <a:tc>
                  <a:txBody>
                    <a:bodyPr/>
                    <a:lstStyle/>
                    <a:p>
                      <a:r>
                        <a:rPr lang="en-US" sz="2000" dirty="0"/>
                        <a:t>Initiate</a:t>
                      </a:r>
                      <a:r>
                        <a:rPr lang="en-US" sz="2000" baseline="0" dirty="0"/>
                        <a:t> Onboarding</a:t>
                      </a:r>
                      <a:endParaRPr lang="en-US" sz="2000" dirty="0"/>
                    </a:p>
                  </a:txBody>
                  <a:tcPr/>
                </a:tc>
                <a:extLst>
                  <a:ext uri="{0D108BD9-81ED-4DB2-BD59-A6C34878D82A}">
                    <a16:rowId xmlns:a16="http://schemas.microsoft.com/office/drawing/2014/main" val="10005"/>
                  </a:ext>
                </a:extLst>
              </a:tr>
              <a:tr h="619328">
                <a:tc>
                  <a:txBody>
                    <a:bodyPr/>
                    <a:lstStyle/>
                    <a:p>
                      <a:r>
                        <a:rPr lang="en-US" sz="2000" dirty="0"/>
                        <a:t>Cutover to Production</a:t>
                      </a:r>
                    </a:p>
                  </a:txBody>
                  <a:tcPr/>
                </a:tc>
                <a:tc>
                  <a:txBody>
                    <a:bodyPr/>
                    <a:lstStyle/>
                    <a:p>
                      <a:r>
                        <a:rPr lang="en-US" sz="2000" dirty="0"/>
                        <a:t>Cutover to Production</a:t>
                      </a:r>
                    </a:p>
                  </a:txBody>
                  <a:tcPr/>
                </a:tc>
                <a:extLst>
                  <a:ext uri="{0D108BD9-81ED-4DB2-BD59-A6C34878D82A}">
                    <a16:rowId xmlns:a16="http://schemas.microsoft.com/office/drawing/2014/main" val="10006"/>
                  </a:ext>
                </a:extLst>
              </a:tr>
              <a:tr h="619328">
                <a:tc>
                  <a:txBody>
                    <a:bodyPr/>
                    <a:lstStyle/>
                    <a:p>
                      <a:r>
                        <a:rPr lang="en-US" sz="2000" dirty="0"/>
                        <a:t>In Production</a:t>
                      </a:r>
                    </a:p>
                  </a:txBody>
                  <a:tcPr/>
                </a:tc>
                <a:tc>
                  <a:txBody>
                    <a:bodyPr/>
                    <a:lstStyle/>
                    <a:p>
                      <a:r>
                        <a:rPr lang="en-US" sz="2000" dirty="0"/>
                        <a:t>In Production</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41863969"/>
      </p:ext>
    </p:extLst>
  </p:cSld>
  <p:clrMapOvr>
    <a:masterClrMapping/>
  </p:clrMapOvr>
  <p:transition>
    <p:fade/>
  </p:transition>
</p:sld>
</file>

<file path=ppt/theme/theme1.xml><?xml version="1.0" encoding="utf-8"?>
<a:theme xmlns:a="http://schemas.openxmlformats.org/drawingml/2006/main" name="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2.xml><?xml version="1.0" encoding="utf-8"?>
<a:theme xmlns:a="http://schemas.openxmlformats.org/drawingml/2006/main" name="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3.xml><?xml version="1.0" encoding="utf-8"?>
<a:theme xmlns:a="http://schemas.openxmlformats.org/drawingml/2006/main" name="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4.xml><?xml version="1.0" encoding="utf-8"?>
<a:theme xmlns:a="http://schemas.openxmlformats.org/drawingml/2006/main" name="3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5.xml><?xml version="1.0" encoding="utf-8"?>
<a:theme xmlns:a="http://schemas.openxmlformats.org/drawingml/2006/main" name="4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844</TotalTime>
  <Words>2045</Words>
  <Application>Microsoft Office PowerPoint</Application>
  <PresentationFormat>Widescreen</PresentationFormat>
  <Paragraphs>202</Paragraphs>
  <Slides>23</Slides>
  <Notes>19</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23</vt:i4>
      </vt:variant>
    </vt:vector>
  </HeadingPairs>
  <TitlesOfParts>
    <vt:vector size="32" baseType="lpstr">
      <vt:lpstr>Arial</vt:lpstr>
      <vt:lpstr>Calibri</vt:lpstr>
      <vt:lpstr>Myriad Web Pro</vt:lpstr>
      <vt:lpstr>Wingdings</vt:lpstr>
      <vt:lpstr>NCEH_ATSDR_combined</vt:lpstr>
      <vt:lpstr>1_NCEH_ATSDR_combined</vt:lpstr>
      <vt:lpstr>2_NCEH_ATSDR_combined</vt:lpstr>
      <vt:lpstr>3_NCEH_ATSDR_combined</vt:lpstr>
      <vt:lpstr>4_NCEH_ATSDR_combined</vt:lpstr>
      <vt:lpstr>NNDSS Modernization Initiative (NMI) eSHARE: Update on Arboviral Case Notification Implementation and Onboarding </vt:lpstr>
      <vt:lpstr>Agenda</vt:lpstr>
      <vt:lpstr>Hot Topic</vt:lpstr>
      <vt:lpstr>Arboviral Update: New Zika Event Codes</vt:lpstr>
      <vt:lpstr>Arboviral Update: New Zika Event Codes (cont.)</vt:lpstr>
      <vt:lpstr>Arboviral v1.3 Implementation: MMG Updates</vt:lpstr>
      <vt:lpstr>Arboviral v1.3 Implementation: How to Prepare</vt:lpstr>
      <vt:lpstr>Arboviral v1.3 Implementation: Resources</vt:lpstr>
      <vt:lpstr>Arboviral Case Notification Implementation Milestones</vt:lpstr>
      <vt:lpstr>Arboviral v1.3 Implementation: Onboarding Process Overview*</vt:lpstr>
      <vt:lpstr>Arboviral v1.3 Implementation: Onboarding Process Overview* (cont.)</vt:lpstr>
      <vt:lpstr>Arboviral v1.3 Implementation: Onboarding Status Update</vt:lpstr>
      <vt:lpstr>Hot Topic</vt:lpstr>
      <vt:lpstr>NMI Current Status: UAT and Reconciliation</vt:lpstr>
      <vt:lpstr>NMI Current Status: Production Data Expected in 2016</vt:lpstr>
      <vt:lpstr>NMI Current Status: How Jurisdictions Can Participate</vt:lpstr>
      <vt:lpstr>Questions and Answers</vt:lpstr>
      <vt:lpstr>Additional Questions?</vt:lpstr>
      <vt:lpstr>Arboviral Case Notification Appendix</vt:lpstr>
      <vt:lpstr>Arboviral v1.3 Implementation: Onboarding Process (1/4)</vt:lpstr>
      <vt:lpstr>Arboviral v1.3 Implementation: Onboarding Process (2/4)</vt:lpstr>
      <vt:lpstr>Arboviral v1.3 Implementation: Onboarding Process (3/4)</vt:lpstr>
      <vt:lpstr>Arboviral v1.3 Implementation: Onboarding Process (4/4)</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NNDSS Modernization Initiative (NMI) eSHARE - October 2016</dc:title>
  <dc:subject>NMI eSHARE</dc:subject>
  <dc:creator>CDC</dc:creator>
  <cp:keywords>NMI, eSHARE, NNDSS, NMI, update, arboviral, case, notification, implementation, onboarding</cp:keywords>
  <cp:lastModifiedBy>Laspina, Michael (CDC/DDPHSS/CSELS/DHIS)</cp:lastModifiedBy>
  <cp:revision>109</cp:revision>
  <dcterms:created xsi:type="dcterms:W3CDTF">2016-10-13T18:50:31Z</dcterms:created>
  <dcterms:modified xsi:type="dcterms:W3CDTF">2021-04-26T19:40:50Z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2021-04-26T17:58:39Z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f7534f22-caea-4f00-bf2b-d14042fb323a</vt:lpwstr>
  </property>
  <property fmtid="{D5CDD505-2E9C-101B-9397-08002B2CF9AE}" pid="8" name="MSIP_Label_7b94a7b8-f06c-4dfe-bdcc-9b548fd58c31_ContentBits">
    <vt:lpwstr>0</vt:lpwstr>
  </property>
</Properties>
</file>