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8.xml" ContentType="application/vnd.openxmlformats-officedocument.presentationml.tags+xml"/>
  <Override PartName="/ppt/notesSlides/notesSlide24.xml" ContentType="application/vnd.openxmlformats-officedocument.presentationml.notesSlide+xml"/>
  <Override PartName="/ppt/tags/tag19.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8" r:id="rId5"/>
  </p:sldMasterIdLst>
  <p:notesMasterIdLst>
    <p:notesMasterId r:id="rId44"/>
  </p:notesMasterIdLst>
  <p:handoutMasterIdLst>
    <p:handoutMasterId r:id="rId45"/>
  </p:handoutMasterIdLst>
  <p:sldIdLst>
    <p:sldId id="565" r:id="rId6"/>
    <p:sldId id="566" r:id="rId7"/>
    <p:sldId id="579" r:id="rId8"/>
    <p:sldId id="580" r:id="rId9"/>
    <p:sldId id="581" r:id="rId10"/>
    <p:sldId id="582" r:id="rId11"/>
    <p:sldId id="583" r:id="rId12"/>
    <p:sldId id="584" r:id="rId13"/>
    <p:sldId id="585" r:id="rId14"/>
    <p:sldId id="586" r:id="rId15"/>
    <p:sldId id="587" r:id="rId16"/>
    <p:sldId id="588" r:id="rId17"/>
    <p:sldId id="589" r:id="rId18"/>
    <p:sldId id="590" r:id="rId19"/>
    <p:sldId id="591" r:id="rId20"/>
    <p:sldId id="592" r:id="rId21"/>
    <p:sldId id="593" r:id="rId22"/>
    <p:sldId id="594" r:id="rId23"/>
    <p:sldId id="595" r:id="rId24"/>
    <p:sldId id="577" r:id="rId25"/>
    <p:sldId id="569" r:id="rId26"/>
    <p:sldId id="570" r:id="rId27"/>
    <p:sldId id="578" r:id="rId28"/>
    <p:sldId id="572" r:id="rId29"/>
    <p:sldId id="573" r:id="rId30"/>
    <p:sldId id="574" r:id="rId31"/>
    <p:sldId id="604" r:id="rId32"/>
    <p:sldId id="576" r:id="rId33"/>
    <p:sldId id="575" r:id="rId34"/>
    <p:sldId id="544" r:id="rId35"/>
    <p:sldId id="596" r:id="rId36"/>
    <p:sldId id="597" r:id="rId37"/>
    <p:sldId id="598" r:id="rId38"/>
    <p:sldId id="599" r:id="rId39"/>
    <p:sldId id="600" r:id="rId40"/>
    <p:sldId id="601" r:id="rId41"/>
    <p:sldId id="602" r:id="rId42"/>
    <p:sldId id="603" r:id="rId43"/>
  </p:sldIdLst>
  <p:sldSz cx="9144000" cy="5143500" type="screen16x9"/>
  <p:notesSz cx="7010400" cy="9296400"/>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nley, Teresa (CDC/OCOO/OCIO/MISO)" initials="KT(" lastIdx="57" clrIdx="0">
    <p:extLst>
      <p:ext uri="{19B8F6BF-5375-455C-9EA6-DF929625EA0E}">
        <p15:presenceInfo xmlns:p15="http://schemas.microsoft.com/office/powerpoint/2012/main" userId="S-1-5-21-1207783550-2075000910-922709458-197479" providerId="AD"/>
      </p:ext>
    </p:extLst>
  </p:cmAuthor>
  <p:cmAuthor id="2" name="Stoutenburg, Suzette (CDC/OPHSS/OD) (CTR)" initials="SS((" lastIdx="26" clrIdx="1">
    <p:extLst>
      <p:ext uri="{19B8F6BF-5375-455C-9EA6-DF929625EA0E}">
        <p15:presenceInfo xmlns:p15="http://schemas.microsoft.com/office/powerpoint/2012/main" userId="S-1-5-21-1207783550-2075000910-922709458-570065" providerId="AD"/>
      </p:ext>
    </p:extLst>
  </p:cmAuthor>
  <p:cmAuthor id="3" name="Stoutenburg, Suzette K." initials="SSK" lastIdx="14" clrIdx="2">
    <p:extLst>
      <p:ext uri="{19B8F6BF-5375-455C-9EA6-DF929625EA0E}">
        <p15:presenceInfo xmlns:p15="http://schemas.microsoft.com/office/powerpoint/2012/main" userId="S-1-5-21-1940666338-227100268-1349548132-37803" providerId="AD"/>
      </p:ext>
    </p:extLst>
  </p:cmAuthor>
  <p:cmAuthor id="4" name="Carmack, Suzanne (CDC/OPHSS/CSELS) (CTR)" initials="CS((" lastIdx="6" clrIdx="3">
    <p:extLst>
      <p:ext uri="{19B8F6BF-5375-455C-9EA6-DF929625EA0E}">
        <p15:presenceInfo xmlns:p15="http://schemas.microsoft.com/office/powerpoint/2012/main" userId="S-1-5-21-1207783550-2075000910-922709458-567122" providerId="AD"/>
      </p:ext>
    </p:extLst>
  </p:cmAuthor>
  <p:cmAuthor id="5" name="Lee, Brian A. (CDC/OPHSS/OD)" initials="LBA(" lastIdx="7" clrIdx="4">
    <p:extLst>
      <p:ext uri="{19B8F6BF-5375-455C-9EA6-DF929625EA0E}">
        <p15:presenceInfo xmlns:p15="http://schemas.microsoft.com/office/powerpoint/2012/main" userId="S-1-5-21-1207783550-2075000910-922709458-1965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A"/>
    <a:srgbClr val="F2900E"/>
    <a:srgbClr val="000000"/>
    <a:srgbClr val="B5E8ED"/>
    <a:srgbClr val="B1E7ED"/>
    <a:srgbClr val="2EA5B2"/>
    <a:srgbClr val="96DEE6"/>
    <a:srgbClr val="357B5A"/>
    <a:srgbClr val="49A97B"/>
    <a:srgbClr val="469A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0" autoAdjust="0"/>
    <p:restoredTop sz="86446" autoAdjust="0"/>
  </p:normalViewPr>
  <p:slideViewPr>
    <p:cSldViewPr snapToGrid="0">
      <p:cViewPr varScale="1">
        <p:scale>
          <a:sx n="93" d="100"/>
          <a:sy n="93" d="100"/>
        </p:scale>
        <p:origin x="581" y="7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CCD9D4F3-1CB6-4E57-BC6A-8FDD6DF1AC39}" type="datetimeFigureOut">
              <a:rPr lang="en-US" smtClean="0"/>
              <a:t>4/26/2021</a:t>
            </a:fld>
            <a:endParaRPr lang="en-US" dirty="0"/>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A352C7E1-5E17-4B76-93F9-C135FF019537}" type="slidenum">
              <a:rPr lang="en-US" smtClean="0"/>
              <a:t>‹#›</a:t>
            </a:fld>
            <a:endParaRPr lang="en-US" dirty="0"/>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4/26/2021</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88139" tIns="44070" rIns="88139" bIns="44070" rtlCol="0" anchor="ctr"/>
          <a:lstStyle/>
          <a:p>
            <a:pPr lvl="0"/>
            <a:endParaRPr lang="en-US" noProof="0" dirty="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dirty="0"/>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dirty="0">
              <a:latin typeface="Calibri" panose="020F0502020204030204" pitchFamily="34" charset="0"/>
            </a:endParaRPr>
          </a:p>
        </p:txBody>
      </p:sp>
      <p:sp>
        <p:nvSpPr>
          <p:cNvPr id="2" name="Footer Placeholder 1"/>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4190375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rtl="0" eaLnBrk="1" fontAlgn="t" latinLnBrk="0" hangingPunct="1"/>
            <a:r>
              <a:rPr lang="en-US" dirty="0"/>
              <a:t>(without order)</a:t>
            </a:r>
          </a:p>
          <a:p>
            <a:pPr rtl="0" eaLnBrk="1" fontAlgn="t" latinLnBrk="0" hangingPunct="1"/>
            <a:r>
              <a:rPr lang="en-US" b="1" dirty="0"/>
              <a:t>Science drives IT, IT supports science- </a:t>
            </a:r>
            <a:r>
              <a:rPr lang="en-US" dirty="0"/>
              <a:t>The scientific and public health needs of CDC programs should set the strategic direction for IT activities and capabilities. For each potential service, ask “does the service address programs data needs?”</a:t>
            </a:r>
          </a:p>
          <a:p>
            <a:pPr rtl="0" eaLnBrk="1" fontAlgn="t" latinLnBrk="0" hangingPunct="1"/>
            <a:r>
              <a:rPr lang="en-US" b="1" dirty="0"/>
              <a:t>Be selective in what is chosen for development, and do it well</a:t>
            </a:r>
            <a:r>
              <a:rPr lang="en-US" dirty="0"/>
              <a:t>-Incrementally build small, modular services to demonstrate increasing value. Incremental pieces will work better together than apart. Keep roadmap and list of prioritized services in mind, while designing small units well.</a:t>
            </a:r>
          </a:p>
          <a:p>
            <a:pPr rtl="0" eaLnBrk="1" fontAlgn="t" latinLnBrk="0" hangingPunct="1"/>
            <a:r>
              <a:rPr lang="en-US" b="1" dirty="0"/>
              <a:t>User-centered</a:t>
            </a:r>
            <a:r>
              <a:rPr lang="en-US" dirty="0"/>
              <a:t>-Users are engaged throughout the design, building and use of services on the platform. Customer-services approach that exceeds user experience expectations. For each potential service, ask “Who are the users for this proposed service? How are they involved in service development? Will it meet their needs?”</a:t>
            </a:r>
          </a:p>
          <a:p>
            <a:pPr rtl="0" eaLnBrk="1" fontAlgn="t" latinLnBrk="0" hangingPunct="1"/>
            <a:r>
              <a:rPr lang="en-US" b="1" dirty="0"/>
              <a:t>Data can be integrated, if desired</a:t>
            </a:r>
            <a:r>
              <a:rPr lang="en-US" dirty="0"/>
              <a:t>-Data and information used by platform services is able to be integrated (e.g., across programs, across systems, with supplemental data from additional sources). Services and clear documentation make integration easier.</a:t>
            </a:r>
          </a:p>
          <a:p>
            <a:pPr rtl="0" eaLnBrk="1" fontAlgn="t" latinLnBrk="0" hangingPunct="1"/>
            <a:r>
              <a:rPr lang="en-US" b="1" dirty="0"/>
              <a:t>Standards based</a:t>
            </a:r>
            <a:r>
              <a:rPr lang="en-US" dirty="0"/>
              <a:t> -Design of platform and services should reuse standards when applicable and appropriate.</a:t>
            </a:r>
          </a:p>
          <a:p>
            <a:pPr rtl="0" eaLnBrk="1" fontAlgn="t" latinLnBrk="0" hangingPunct="1"/>
            <a:r>
              <a:rPr lang="en-US" b="1" dirty="0"/>
              <a:t>Interoperable</a:t>
            </a:r>
            <a:r>
              <a:rPr lang="en-US" dirty="0"/>
              <a:t> -Services support interoperability (e.g., using open application programming interfaces (APIs) when applicable and appropriate to reduce barriers for reuse). </a:t>
            </a:r>
          </a:p>
          <a:p>
            <a:pPr rtl="0" eaLnBrk="1" fontAlgn="t" latinLnBrk="0" hangingPunct="1"/>
            <a:r>
              <a:rPr lang="en-US" b="1" dirty="0"/>
              <a:t>Collaborative, transparent, open development and decision making</a:t>
            </a:r>
            <a:r>
              <a:rPr lang="en-US" dirty="0"/>
              <a:t>-Consensus drives decision making with high communication and clear documentation for platform users and participants. Services meet cross-agency needs from at least two different public health programs. Documentation and engagement through all levels of platform.</a:t>
            </a:r>
          </a:p>
          <a:p>
            <a:pPr rtl="0" eaLnBrk="1" fontAlgn="t" latinLnBrk="0" hangingPunct="1"/>
            <a:r>
              <a:rPr lang="en-US" b="1" dirty="0"/>
              <a:t>Commitment to communicate with stakeholders</a:t>
            </a:r>
            <a:r>
              <a:rPr lang="en-US" dirty="0"/>
              <a:t>-Part of open development is constant, clear communication for each user type (e.g., executive, program user, partner user, etc.). Stakeholders would need to be defined for each service or activity to ensure complete and effective communication.</a:t>
            </a:r>
          </a:p>
          <a:p>
            <a:pPr rtl="0" eaLnBrk="1" fontAlgn="t" latinLnBrk="0" hangingPunct="1"/>
            <a:r>
              <a:rPr lang="en-US" b="1" dirty="0"/>
              <a:t>Reuse, Buy, Build</a:t>
            </a:r>
            <a:r>
              <a:rPr lang="en-US" dirty="0"/>
              <a:t>-Order of preference: (1) reuse a service that exists, (2) buy off the shelf software for a service, (3) build the service</a:t>
            </a:r>
          </a:p>
          <a:p>
            <a:pPr rtl="0" eaLnBrk="1" fontAlgn="t" latinLnBrk="0" hangingPunct="1"/>
            <a:r>
              <a:rPr lang="en-US" b="1" dirty="0"/>
              <a:t>Privacy &amp; Security compliant</a:t>
            </a:r>
            <a:r>
              <a:rPr lang="en-US" dirty="0"/>
              <a:t>-Security is integrated at all stages of design and development to protect privacy. </a:t>
            </a:r>
          </a:p>
          <a:p>
            <a:pPr rtl="0" eaLnBrk="1" fontAlgn="t" latinLnBrk="0" hangingPunct="1"/>
            <a:r>
              <a:rPr lang="en-US" b="1" dirty="0"/>
              <a:t>People choose to use (not forced to use)</a:t>
            </a:r>
            <a:r>
              <a:rPr lang="en-US" dirty="0"/>
              <a:t> – “Opt in”-Marketplace of services that programs select the appropriate, useful services to connect to their surveillance programmatic work and improve their public health impact.</a:t>
            </a:r>
          </a:p>
          <a:p>
            <a:pPr rtl="0" eaLnBrk="1" fontAlgn="t" latinLnBrk="0" hangingPunct="1"/>
            <a:r>
              <a:rPr lang="en-US" b="1" dirty="0"/>
              <a:t>Tool optionality</a:t>
            </a:r>
            <a:r>
              <a:rPr lang="en-US" dirty="0"/>
              <a:t>-Provide the tools and services that users need and request, rather than force users to adjust to a single tool.</a:t>
            </a:r>
          </a:p>
          <a:p>
            <a:pPr rtl="0" eaLnBrk="1" fontAlgn="t" latinLnBrk="0" hangingPunct="1"/>
            <a:r>
              <a:rPr lang="en-US" b="1" dirty="0"/>
              <a:t>Quality</a:t>
            </a:r>
            <a:r>
              <a:rPr lang="en-US" dirty="0"/>
              <a:t>-Balance between scope, timeliness, and quality with emphasis on high quality to exceed user expectations.</a:t>
            </a:r>
          </a:p>
          <a:p>
            <a:pPr rtl="0" eaLnBrk="1" fontAlgn="t" latinLnBrk="0" hangingPunct="1"/>
            <a:r>
              <a:rPr lang="en-US" b="1" dirty="0"/>
              <a:t>Sustainability</a:t>
            </a:r>
            <a:r>
              <a:rPr lang="en-US" dirty="0"/>
              <a:t>-Having the appropriate resources (financial, human, etc.) to maintain services built as well as to support additional services as they are needed.</a:t>
            </a:r>
          </a:p>
          <a:p>
            <a:pPr rtl="0" eaLnBrk="1" fontAlgn="t" latinLnBrk="0" hangingPunct="1"/>
            <a:r>
              <a:rPr lang="en-US" b="1" dirty="0"/>
              <a:t>Flexibility and scalability</a:t>
            </a:r>
            <a:r>
              <a:rPr lang="en-US" dirty="0"/>
              <a:t>-Ability to customize and adjust functionality and performance to meet user expectation and respond to public health emergencies.</a:t>
            </a:r>
          </a:p>
          <a:p>
            <a:pPr rtl="0" eaLnBrk="1" fontAlgn="t" latinLnBrk="0" hangingPunct="1"/>
            <a:r>
              <a:rPr lang="en-US" b="1" dirty="0"/>
              <a:t>No loss of data (Lossless)</a:t>
            </a:r>
            <a:r>
              <a:rPr lang="en-US" dirty="0"/>
              <a:t>-All data should be lossless in that complete records sent by one party should be available to the other appropriate parties. This means both having an accurate total count of records as well as having an accurate level of completeness with each record.</a:t>
            </a:r>
          </a:p>
        </p:txBody>
      </p:sp>
      <p:sp>
        <p:nvSpPr>
          <p:cNvPr id="4" name="Slide Number Placeholder 3"/>
          <p:cNvSpPr>
            <a:spLocks noGrp="1"/>
          </p:cNvSpPr>
          <p:nvPr>
            <p:ph type="sldNum" sz="quarter" idx="10"/>
          </p:nvPr>
        </p:nvSpPr>
        <p:spPr/>
        <p:txBody>
          <a:bodyPr/>
          <a:lstStyle/>
          <a:p>
            <a:fld id="{7E82054C-5FFB-4925-88B8-34BFE44764D6}" type="slidenum">
              <a:rPr lang="en-US" smtClean="0"/>
              <a:pPr/>
              <a:t>12</a:t>
            </a:fld>
            <a:endParaRPr lang="en-US" dirty="0"/>
          </a:p>
        </p:txBody>
      </p:sp>
    </p:spTree>
    <p:extLst>
      <p:ext uri="{BB962C8B-B14F-4D97-AF65-F5344CB8AC3E}">
        <p14:creationId xmlns:p14="http://schemas.microsoft.com/office/powerpoint/2010/main" val="1664679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Started development; draft design; wiki to comment; developing iteratively</a:t>
            </a:r>
          </a:p>
          <a:p>
            <a:endParaRPr lang="en-US" dirty="0"/>
          </a:p>
          <a:p>
            <a:r>
              <a:rPr lang="en-US" dirty="0"/>
              <a:t>Kubernetes</a:t>
            </a:r>
            <a:r>
              <a:rPr lang="en-US" baseline="0" dirty="0"/>
              <a:t> is the open source software container cluster manager</a:t>
            </a:r>
          </a:p>
          <a:p>
            <a:r>
              <a:rPr lang="en-US" dirty="0"/>
              <a:t>The unit of execution within</a:t>
            </a:r>
            <a:r>
              <a:rPr lang="en-US" baseline="0" dirty="0"/>
              <a:t> Kubernetes is the pod – a pod is a collection of containers that share some resources; they have a single IP and can share volumes</a:t>
            </a:r>
            <a:endParaRPr lang="en-US" dirty="0"/>
          </a:p>
          <a:p>
            <a:endParaRPr lang="en-US" dirty="0"/>
          </a:p>
          <a:p>
            <a:r>
              <a:rPr lang="en-US" dirty="0"/>
              <a:t>Calico enables secure IP communication between virtual machines, containers</a:t>
            </a:r>
          </a:p>
          <a:p>
            <a:r>
              <a:rPr lang="en-US" dirty="0"/>
              <a:t>Docker – automates deployment of Linux applications inside</a:t>
            </a:r>
            <a:r>
              <a:rPr lang="en-US" baseline="0" dirty="0"/>
              <a:t> software containers</a:t>
            </a:r>
          </a:p>
          <a:p>
            <a:r>
              <a:rPr lang="en-US" baseline="0" dirty="0"/>
              <a:t>Flannel – networking technology used to connect Linux containers</a:t>
            </a:r>
          </a:p>
          <a:p>
            <a:r>
              <a:rPr lang="en-US" baseline="0" dirty="0"/>
              <a:t>Kubelets run pods – the kubelet takes a set of pod specs </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13</a:t>
            </a:fld>
            <a:endParaRPr lang="en-US" dirty="0"/>
          </a:p>
        </p:txBody>
      </p:sp>
    </p:spTree>
    <p:extLst>
      <p:ext uri="{BB962C8B-B14F-4D97-AF65-F5344CB8AC3E}">
        <p14:creationId xmlns:p14="http://schemas.microsoft.com/office/powerpoint/2010/main" val="2928969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14</a:t>
            </a:fld>
            <a:endParaRPr lang="en-US" dirty="0"/>
          </a:p>
        </p:txBody>
      </p:sp>
    </p:spTree>
    <p:extLst>
      <p:ext uri="{BB962C8B-B14F-4D97-AF65-F5344CB8AC3E}">
        <p14:creationId xmlns:p14="http://schemas.microsoft.com/office/powerpoint/2010/main" val="1147816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C3A632B-FBDE-46D4-BF6F-6D14421E6342}" type="slidenum">
              <a:rPr kumimoji="0" lang="en-US" altLang="ja-JP"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altLang="ja-JP" sz="1800" b="0" i="0" u="none" strike="noStrike" kern="0" cap="none" spc="0" normalizeH="0" baseline="0" noProof="0" dirty="0">
              <a:ln>
                <a:noFill/>
              </a:ln>
              <a:solidFill>
                <a:sysClr val="windowText" lastClr="000000"/>
              </a:solidFill>
              <a:effectLst/>
              <a:uLnTx/>
              <a:uFillTx/>
            </a:endParaRPr>
          </a:p>
        </p:txBody>
      </p:sp>
      <p:sp>
        <p:nvSpPr>
          <p:cNvPr id="15" name="Slide Image Placeholder 14"/>
          <p:cNvSpPr>
            <a:spLocks noGrp="1" noRot="1" noChangeAspect="1"/>
          </p:cNvSpPr>
          <p:nvPr>
            <p:ph type="sldImg"/>
          </p:nvPr>
        </p:nvSpPr>
        <p:spPr/>
      </p:sp>
      <p:sp>
        <p:nvSpPr>
          <p:cNvPr id="16" name="Notes Placeholder 1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2385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accent2">
                    <a:lumMod val="50000"/>
                  </a:schemeClr>
                </a:solidFill>
                <a:latin typeface="Calibri" panose="020F0502020204030204" pitchFamily="34" charset="0"/>
              </a:rPr>
              <a:t>Phase I: Streamline core processes</a:t>
            </a:r>
          </a:p>
          <a:p>
            <a:pPr lvl="1">
              <a:buClrTx/>
              <a:buFont typeface="Arial" panose="020B0604020202020204" pitchFamily="34" charset="0"/>
              <a:buChar char="•"/>
            </a:pPr>
            <a:r>
              <a:rPr lang="en-US" sz="1100" dirty="0">
                <a:solidFill>
                  <a:schemeClr val="accent6"/>
                </a:solidFill>
                <a:latin typeface="Calibri" panose="020F0502020204030204" pitchFamily="34" charset="0"/>
                <a:cs typeface="+mn-cs"/>
              </a:rPr>
              <a:t>Solve basic data flow issues</a:t>
            </a:r>
          </a:p>
          <a:p>
            <a:pPr lvl="1">
              <a:buClrTx/>
              <a:buFont typeface="Arial" panose="020B0604020202020204" pitchFamily="34" charset="0"/>
              <a:buChar char="•"/>
            </a:pPr>
            <a:r>
              <a:rPr lang="en-US" sz="1100" dirty="0">
                <a:solidFill>
                  <a:schemeClr val="accent6"/>
                </a:solidFill>
                <a:latin typeface="Calibri" panose="020F0502020204030204" pitchFamily="34" charset="0"/>
                <a:cs typeface="+mn-cs"/>
              </a:rPr>
              <a:t>Services include:</a:t>
            </a:r>
          </a:p>
          <a:p>
            <a:pPr lvl="2">
              <a:buClrTx/>
              <a:buFont typeface="Arial" panose="020B0604020202020204" pitchFamily="34" charset="0"/>
              <a:buChar char="•"/>
            </a:pPr>
            <a:r>
              <a:rPr lang="en-US" sz="1100" dirty="0">
                <a:solidFill>
                  <a:schemeClr val="accent6"/>
                </a:solidFill>
                <a:latin typeface="Calibri" panose="020F0502020204030204" pitchFamily="34" charset="0"/>
                <a:cs typeface="+mn-cs"/>
              </a:rPr>
              <a:t>Routing</a:t>
            </a:r>
          </a:p>
          <a:p>
            <a:pPr lvl="2">
              <a:buClrTx/>
              <a:buFont typeface="Arial" panose="020B0604020202020204" pitchFamily="34" charset="0"/>
              <a:buChar char="•"/>
            </a:pPr>
            <a:r>
              <a:rPr lang="en-US" sz="1100" dirty="0">
                <a:solidFill>
                  <a:schemeClr val="accent6"/>
                </a:solidFill>
                <a:latin typeface="Calibri" panose="020F0502020204030204" pitchFamily="34" charset="0"/>
                <a:cs typeface="+mn-cs"/>
              </a:rPr>
              <a:t>Vocabulary</a:t>
            </a:r>
          </a:p>
          <a:p>
            <a:pPr lvl="2">
              <a:buClrTx/>
              <a:buFont typeface="Arial" panose="020B0604020202020204" pitchFamily="34" charset="0"/>
              <a:buChar char="•"/>
            </a:pPr>
            <a:r>
              <a:rPr lang="en-US" sz="1100" dirty="0">
                <a:solidFill>
                  <a:schemeClr val="accent6"/>
                </a:solidFill>
                <a:latin typeface="Calibri" panose="020F0502020204030204" pitchFamily="34" charset="0"/>
                <a:cs typeface="+mn-cs"/>
              </a:rPr>
              <a:t>Data validation</a:t>
            </a:r>
          </a:p>
          <a:p>
            <a:pPr lvl="0">
              <a:buClrTx/>
              <a:buFont typeface="Arial" panose="020B0604020202020204" pitchFamily="34" charset="0"/>
              <a:buNone/>
            </a:pPr>
            <a:r>
              <a:rPr lang="en-US" sz="1100" b="1" dirty="0">
                <a:solidFill>
                  <a:schemeClr val="accent2">
                    <a:lumMod val="50000"/>
                  </a:schemeClr>
                </a:solidFill>
                <a:latin typeface="Calibri" panose="020F0502020204030204" pitchFamily="34" charset="0"/>
              </a:rPr>
              <a:t>Phase II: Digitally enable end users – expand services to reduce burden</a:t>
            </a:r>
          </a:p>
          <a:p>
            <a:pPr lvl="1">
              <a:buClrTx/>
              <a:buFont typeface="Arial" panose="020B0604020202020204" pitchFamily="34" charset="0"/>
              <a:buChar char="•"/>
            </a:pPr>
            <a:r>
              <a:rPr lang="en-US" sz="1100" dirty="0">
                <a:solidFill>
                  <a:schemeClr val="accent6"/>
                </a:solidFill>
                <a:latin typeface="Calibri" panose="020F0502020204030204" pitchFamily="34" charset="0"/>
                <a:cs typeface="+mn-cs"/>
              </a:rPr>
              <a:t>Make data analysis and visualization easier</a:t>
            </a:r>
          </a:p>
          <a:p>
            <a:pPr lvl="1">
              <a:buClrTx/>
              <a:buFont typeface="Arial" panose="020B0604020202020204" pitchFamily="34" charset="0"/>
              <a:buChar char="•"/>
            </a:pPr>
            <a:r>
              <a:rPr lang="en-US" sz="1100" dirty="0">
                <a:solidFill>
                  <a:schemeClr val="accent6"/>
                </a:solidFill>
                <a:latin typeface="Calibri" panose="020F0502020204030204" pitchFamily="34" charset="0"/>
                <a:cs typeface="+mn-cs"/>
              </a:rPr>
              <a:t>Services include</a:t>
            </a:r>
          </a:p>
          <a:p>
            <a:pPr lvl="2">
              <a:buClrTx/>
              <a:buFont typeface="Arial" panose="020B0604020202020204" pitchFamily="34" charset="0"/>
              <a:buChar char="•"/>
            </a:pPr>
            <a:r>
              <a:rPr lang="en-US" sz="1100" dirty="0">
                <a:solidFill>
                  <a:schemeClr val="accent6"/>
                </a:solidFill>
                <a:latin typeface="Calibri" panose="020F0502020204030204" pitchFamily="34" charset="0"/>
                <a:cs typeface="+mn-cs"/>
              </a:rPr>
              <a:t>More input streams from external partners harmonized</a:t>
            </a:r>
          </a:p>
          <a:p>
            <a:pPr lvl="2">
              <a:buClrTx/>
              <a:buFont typeface="Arial" panose="020B0604020202020204" pitchFamily="34" charset="0"/>
              <a:buChar char="•"/>
            </a:pPr>
            <a:r>
              <a:rPr lang="en-US" sz="1100" dirty="0">
                <a:solidFill>
                  <a:schemeClr val="accent6"/>
                </a:solidFill>
                <a:latin typeface="Calibri" panose="020F0502020204030204" pitchFamily="34" charset="0"/>
                <a:cs typeface="+mn-cs"/>
              </a:rPr>
              <a:t>Master data management</a:t>
            </a:r>
          </a:p>
          <a:p>
            <a:pPr lvl="2">
              <a:buClrTx/>
              <a:buFont typeface="Arial" panose="020B0604020202020204" pitchFamily="34" charset="0"/>
              <a:buChar char="•"/>
            </a:pPr>
            <a:r>
              <a:rPr lang="en-US" sz="1100" dirty="0">
                <a:solidFill>
                  <a:schemeClr val="accent6"/>
                </a:solidFill>
                <a:latin typeface="Calibri" panose="020F0502020204030204" pitchFamily="34" charset="0"/>
                <a:cs typeface="+mn-cs"/>
              </a:rPr>
              <a:t>Visualization</a:t>
            </a:r>
          </a:p>
          <a:p>
            <a:pPr lvl="2">
              <a:buClrTx/>
              <a:buFont typeface="Arial" panose="020B0604020202020204" pitchFamily="34" charset="0"/>
              <a:buChar char="•"/>
            </a:pPr>
            <a:r>
              <a:rPr lang="en-US" sz="1100" dirty="0">
                <a:solidFill>
                  <a:schemeClr val="accent6"/>
                </a:solidFill>
                <a:latin typeface="Calibri" panose="020F0502020204030204" pitchFamily="34" charset="0"/>
                <a:cs typeface="+mn-cs"/>
              </a:rPr>
              <a:t>Metrics and indicators</a:t>
            </a:r>
          </a:p>
          <a:p>
            <a:pPr lvl="2">
              <a:buClrTx/>
              <a:buFont typeface="Arial" panose="020B0604020202020204" pitchFamily="34" charset="0"/>
              <a:buChar char="•"/>
            </a:pPr>
            <a:r>
              <a:rPr lang="en-US" sz="1100" dirty="0">
                <a:solidFill>
                  <a:schemeClr val="accent6"/>
                </a:solidFill>
                <a:latin typeface="Calibri" panose="020F0502020204030204" pitchFamily="34" charset="0"/>
                <a:cs typeface="+mn-cs"/>
              </a:rPr>
              <a:t>Reference data</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100" b="1" dirty="0">
                <a:solidFill>
                  <a:schemeClr val="accent2">
                    <a:lumMod val="50000"/>
                  </a:schemeClr>
                </a:solidFill>
                <a:latin typeface="Calibri" panose="020F0502020204030204" pitchFamily="34" charset="0"/>
              </a:rPr>
              <a:t>Future phases: Transform through innovation</a:t>
            </a:r>
          </a:p>
          <a:p>
            <a:pPr lvl="1">
              <a:buClrTx/>
              <a:buFont typeface="Arial" panose="020B0604020202020204" pitchFamily="34" charset="0"/>
              <a:buChar char="•"/>
            </a:pPr>
            <a:r>
              <a:rPr lang="en-US" sz="1100" dirty="0">
                <a:solidFill>
                  <a:schemeClr val="accent6"/>
                </a:solidFill>
                <a:latin typeface="Calibri" panose="020F0502020204030204" pitchFamily="34" charset="0"/>
                <a:cs typeface="+mn-cs"/>
              </a:rPr>
              <a:t>Allow programs to build end-to-end systems using shared services</a:t>
            </a:r>
          </a:p>
          <a:p>
            <a:pPr lvl="1">
              <a:buClrTx/>
              <a:buFont typeface="Arial" panose="020B0604020202020204" pitchFamily="34" charset="0"/>
              <a:buChar char="•"/>
            </a:pPr>
            <a:r>
              <a:rPr lang="en-US" sz="1100" dirty="0">
                <a:solidFill>
                  <a:schemeClr val="accent6"/>
                </a:solidFill>
                <a:latin typeface="Calibri" panose="020F0502020204030204" pitchFamily="34" charset="0"/>
                <a:cs typeface="+mn-cs"/>
              </a:rPr>
              <a:t>Create opportunities for transformative technologies to improve surveillance</a:t>
            </a:r>
          </a:p>
          <a:p>
            <a:pPr lvl="1">
              <a:buClrTx/>
              <a:buFont typeface="Arial" panose="020B0604020202020204" pitchFamily="34" charset="0"/>
              <a:buChar char="•"/>
            </a:pPr>
            <a:r>
              <a:rPr lang="en-US" sz="1100" dirty="0">
                <a:solidFill>
                  <a:schemeClr val="accent6"/>
                </a:solidFill>
                <a:latin typeface="Calibri" panose="020F0502020204030204" pitchFamily="34" charset="0"/>
                <a:cs typeface="+mn-cs"/>
              </a:rPr>
              <a:t>Services may include machine learning, natural language processing, SDKs</a:t>
            </a:r>
          </a:p>
          <a:p>
            <a:pPr lvl="0">
              <a:buClrTx/>
              <a:buFont typeface="Arial" panose="020B0604020202020204" pitchFamily="34" charset="0"/>
              <a:buNone/>
            </a:pPr>
            <a:endParaRPr lang="en-US" sz="1100" dirty="0">
              <a:solidFill>
                <a:schemeClr val="accent6"/>
              </a:solidFill>
              <a:latin typeface="Calibri" panose="020F0502020204030204" pitchFamily="34" charset="0"/>
              <a:cs typeface="+mn-cs"/>
            </a:endParaRPr>
          </a:p>
          <a:p>
            <a:endParaRPr lang="en-US" sz="1200" b="1" dirty="0">
              <a:solidFill>
                <a:schemeClr val="accent2">
                  <a:lumMod val="50000"/>
                </a:schemeClr>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18</a:t>
            </a:fld>
            <a:endParaRPr lang="en-US" dirty="0"/>
          </a:p>
        </p:txBody>
      </p:sp>
    </p:spTree>
    <p:extLst>
      <p:ext uri="{BB962C8B-B14F-4D97-AF65-F5344CB8AC3E}">
        <p14:creationId xmlns:p14="http://schemas.microsoft.com/office/powerpoint/2010/main" val="1415296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79378">
              <a:defRPr/>
            </a:pPr>
            <a:fld id="{EB38CAEC-4554-485B-9189-C45C7447A404}" type="slidenum">
              <a:rPr lang="en-US" sz="1700" kern="0">
                <a:solidFill>
                  <a:sysClr val="windowText" lastClr="000000"/>
                </a:solidFill>
              </a:rPr>
              <a:pPr defTabSz="879378">
                <a:defRPr/>
              </a:pPr>
              <a:t>19</a:t>
            </a:fld>
            <a:endParaRPr lang="en-US" sz="1700" kern="0" dirty="0">
              <a:solidFill>
                <a:sysClr val="windowText" lastClr="000000"/>
              </a:solidFill>
            </a:endParaRPr>
          </a:p>
        </p:txBody>
      </p:sp>
    </p:spTree>
    <p:extLst>
      <p:ext uri="{BB962C8B-B14F-4D97-AF65-F5344CB8AC3E}">
        <p14:creationId xmlns:p14="http://schemas.microsoft.com/office/powerpoint/2010/main" val="474650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08650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518391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650121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971474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954775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26</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224097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713708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159536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30</a:t>
            </a:fld>
            <a:endParaRPr lang="en-US" dirty="0"/>
          </a:p>
        </p:txBody>
      </p:sp>
    </p:spTree>
    <p:extLst>
      <p:ext uri="{BB962C8B-B14F-4D97-AF65-F5344CB8AC3E}">
        <p14:creationId xmlns:p14="http://schemas.microsoft.com/office/powerpoint/2010/main" val="18204589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defTabSz="879275" eaLnBrk="1" fontAlgn="auto" latinLnBrk="0" hangingPunct="1">
              <a:lnSpc>
                <a:spcPct val="100000"/>
              </a:lnSpc>
              <a:spcBef>
                <a:spcPts val="0"/>
              </a:spcBef>
              <a:spcAft>
                <a:spcPts val="0"/>
              </a:spcAft>
              <a:buClrTx/>
              <a:buSzTx/>
              <a:buFontTx/>
              <a:buNone/>
              <a:tabLst/>
              <a:defRPr/>
            </a:pPr>
            <a:fld id="{3C3A632B-FBDE-46D4-BF6F-6D14421E6342}" type="slidenum">
              <a:rPr kumimoji="0" lang="en-US" altLang="ja-JP" sz="1700" b="0" i="0" u="none" strike="noStrike" kern="0" cap="none" spc="0" normalizeH="0" baseline="0" noProof="0">
                <a:ln>
                  <a:noFill/>
                </a:ln>
                <a:solidFill>
                  <a:sysClr val="windowText" lastClr="000000"/>
                </a:solidFill>
                <a:effectLst/>
                <a:uLnTx/>
                <a:uFillTx/>
              </a:rPr>
              <a:pPr marL="0" marR="0" lvl="0" indent="0" defTabSz="879275" eaLnBrk="1" fontAlgn="auto" latinLnBrk="0" hangingPunct="1">
                <a:lnSpc>
                  <a:spcPct val="100000"/>
                </a:lnSpc>
                <a:spcBef>
                  <a:spcPts val="0"/>
                </a:spcBef>
                <a:spcAft>
                  <a:spcPts val="0"/>
                </a:spcAft>
                <a:buClrTx/>
                <a:buSzTx/>
                <a:buFontTx/>
                <a:buNone/>
                <a:tabLst/>
                <a:defRPr/>
              </a:pPr>
              <a:t>31</a:t>
            </a:fld>
            <a:endParaRPr kumimoji="0" lang="en-US" altLang="ja-JP" sz="1700" b="0" i="0" u="none" strike="noStrike" kern="0" cap="none" spc="0" normalizeH="0" baseline="0" noProof="0" dirty="0">
              <a:ln>
                <a:noFill/>
              </a:ln>
              <a:solidFill>
                <a:sysClr val="windowText" lastClr="000000"/>
              </a:solidFill>
              <a:effectLst/>
              <a:uLnTx/>
              <a:uFillTx/>
            </a:endParaRPr>
          </a:p>
        </p:txBody>
      </p:sp>
      <p:sp>
        <p:nvSpPr>
          <p:cNvPr id="15" name="Slide Image Placeholder 14"/>
          <p:cNvSpPr>
            <a:spLocks noGrp="1" noRot="1" noChangeAspect="1"/>
          </p:cNvSpPr>
          <p:nvPr>
            <p:ph type="sldImg"/>
          </p:nvPr>
        </p:nvSpPr>
        <p:spPr/>
      </p:sp>
      <p:sp>
        <p:nvSpPr>
          <p:cNvPr id="16" name="Notes Placeholder 15"/>
          <p:cNvSpPr>
            <a:spLocks noGrp="1"/>
          </p:cNvSpPr>
          <p:nvPr>
            <p:ph type="body" idx="1"/>
          </p:nvPr>
        </p:nvSpPr>
        <p:spPr/>
        <p:txBody>
          <a:bodyPr>
            <a:normAutofit/>
          </a:bodyPr>
          <a:lstStyle/>
          <a:p>
            <a:r>
              <a:rPr lang="en-US" sz="1800" b="1" dirty="0">
                <a:solidFill>
                  <a:srgbClr val="005DAA"/>
                </a:solidFill>
              </a:rPr>
              <a:t>Observation</a:t>
            </a:r>
            <a:r>
              <a:rPr lang="en-US" sz="1800" dirty="0">
                <a:solidFill>
                  <a:srgbClr val="005DAA"/>
                </a:solidFill>
              </a:rPr>
              <a:t>: Routing is a choreography of component services rather than a single service</a:t>
            </a:r>
          </a:p>
          <a:p>
            <a:pPr lvl="1"/>
            <a:r>
              <a:rPr lang="en-US" sz="1800" dirty="0"/>
              <a:t>Any non-trivial route consists of several steps</a:t>
            </a:r>
          </a:p>
          <a:p>
            <a:pPr lvl="1"/>
            <a:r>
              <a:rPr lang="en-US" sz="1800" dirty="0"/>
              <a:t>Need services to choreograph before building a choreography</a:t>
            </a:r>
          </a:p>
          <a:p>
            <a:pPr lvl="1"/>
            <a:r>
              <a:rPr lang="en-US" sz="1800" dirty="0"/>
              <a:t>Individual component services are useful in their own right even without overarching choreography</a:t>
            </a:r>
          </a:p>
          <a:p>
            <a:r>
              <a:rPr lang="en-US" sz="1800" dirty="0"/>
              <a:t>Recommendations</a:t>
            </a:r>
          </a:p>
          <a:p>
            <a:pPr lvl="1"/>
            <a:r>
              <a:rPr lang="en-US" sz="1800" dirty="0"/>
              <a:t>Decompose routing into component services</a:t>
            </a:r>
          </a:p>
          <a:p>
            <a:pPr lvl="1"/>
            <a:r>
              <a:rPr lang="en-US" sz="1800" dirty="0"/>
              <a:t>Select two routing components for inclusion in SDP Phase 1</a:t>
            </a:r>
          </a:p>
          <a:p>
            <a:endParaRPr lang="en-US" dirty="0"/>
          </a:p>
        </p:txBody>
      </p:sp>
    </p:spTree>
    <p:extLst>
      <p:ext uri="{BB962C8B-B14F-4D97-AF65-F5344CB8AC3E}">
        <p14:creationId xmlns:p14="http://schemas.microsoft.com/office/powerpoint/2010/main" val="949012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defTabSz="879275" eaLnBrk="1" fontAlgn="auto" latinLnBrk="0" hangingPunct="1">
              <a:lnSpc>
                <a:spcPct val="100000"/>
              </a:lnSpc>
              <a:spcBef>
                <a:spcPts val="0"/>
              </a:spcBef>
              <a:spcAft>
                <a:spcPts val="0"/>
              </a:spcAft>
              <a:buClrTx/>
              <a:buSzTx/>
              <a:buFontTx/>
              <a:buNone/>
              <a:tabLst/>
              <a:defRPr/>
            </a:pPr>
            <a:fld id="{3C3A632B-FBDE-46D4-BF6F-6D14421E6342}" type="slidenum">
              <a:rPr kumimoji="0" lang="en-US" altLang="ja-JP" sz="1700" b="0" i="0" u="none" strike="noStrike" kern="0" cap="none" spc="0" normalizeH="0" baseline="0" noProof="0">
                <a:ln>
                  <a:noFill/>
                </a:ln>
                <a:solidFill>
                  <a:sysClr val="windowText" lastClr="000000"/>
                </a:solidFill>
                <a:effectLst/>
                <a:uLnTx/>
                <a:uFillTx/>
              </a:rPr>
              <a:pPr marL="0" marR="0" lvl="0" indent="0" defTabSz="879275" eaLnBrk="1" fontAlgn="auto" latinLnBrk="0" hangingPunct="1">
                <a:lnSpc>
                  <a:spcPct val="100000"/>
                </a:lnSpc>
                <a:spcBef>
                  <a:spcPts val="0"/>
                </a:spcBef>
                <a:spcAft>
                  <a:spcPts val="0"/>
                </a:spcAft>
                <a:buClrTx/>
                <a:buSzTx/>
                <a:buFontTx/>
                <a:buNone/>
                <a:tabLst/>
                <a:defRPr/>
              </a:pPr>
              <a:t>32</a:t>
            </a:fld>
            <a:endParaRPr kumimoji="0" lang="en-US" altLang="ja-JP" sz="1700" b="0" i="0" u="none" strike="noStrike" kern="0" cap="none" spc="0" normalizeH="0" baseline="0" noProof="0" dirty="0">
              <a:ln>
                <a:noFill/>
              </a:ln>
              <a:solidFill>
                <a:sysClr val="windowText" lastClr="000000"/>
              </a:solidFill>
              <a:effectLst/>
              <a:uLnTx/>
              <a:uFillTx/>
            </a:endParaRPr>
          </a:p>
        </p:txBody>
      </p:sp>
      <p:sp>
        <p:nvSpPr>
          <p:cNvPr id="15" name="Slide Image Placeholder 14"/>
          <p:cNvSpPr>
            <a:spLocks noGrp="1" noRot="1" noChangeAspect="1"/>
          </p:cNvSpPr>
          <p:nvPr>
            <p:ph type="sldImg"/>
          </p:nvPr>
        </p:nvSpPr>
        <p:spPr/>
      </p:sp>
      <p:sp>
        <p:nvSpPr>
          <p:cNvPr id="16" name="Notes Placeholder 1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731915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Goals for Shared Services Platform</a:t>
            </a:r>
          </a:p>
          <a:p>
            <a:pPr marL="371837" indent="-371837">
              <a:buFont typeface="+mj-lt"/>
              <a:buAutoNum type="arabicPeriod"/>
            </a:pPr>
            <a:endParaRPr lang="en-US" dirty="0"/>
          </a:p>
          <a:p>
            <a:pPr marL="371837" indent="-371837">
              <a:buFont typeface="+mj-lt"/>
              <a:buAutoNum type="arabicPeriod"/>
            </a:pPr>
            <a:r>
              <a:rPr lang="en-US" dirty="0"/>
              <a:t>Improve the timeliness and quality of data received electronically by CDC and made available to CDC public health programs;</a:t>
            </a:r>
          </a:p>
          <a:p>
            <a:pPr marL="371837" indent="-371837">
              <a:buFont typeface="+mj-lt"/>
              <a:buAutoNum type="arabicPeriod"/>
            </a:pPr>
            <a:r>
              <a:rPr lang="en-US" dirty="0"/>
              <a:t>Improve the cost efficiency of developing and maintaining surveillance activities;</a:t>
            </a:r>
          </a:p>
          <a:p>
            <a:pPr marL="371837" indent="-371837">
              <a:buFont typeface="+mj-lt"/>
              <a:buAutoNum type="arabicPeriod"/>
            </a:pPr>
            <a:r>
              <a:rPr lang="en-US" dirty="0"/>
              <a:t>Improve the bidirectional interoperability of CDC surveillance activities with EHR and other Health IT systems;</a:t>
            </a:r>
          </a:p>
          <a:p>
            <a:pPr marL="371837" indent="-371837">
              <a:buFont typeface="+mj-lt"/>
              <a:buAutoNum type="arabicPeriod"/>
            </a:pPr>
            <a:r>
              <a:rPr lang="en-US" dirty="0"/>
              <a:t>Reduce the number of independent, stand-alone systems;</a:t>
            </a:r>
          </a:p>
          <a:p>
            <a:pPr marL="371837" indent="-371837">
              <a:buFont typeface="+mj-lt"/>
              <a:buAutoNum type="arabicPeriod"/>
            </a:pPr>
            <a:r>
              <a:rPr lang="en-US" dirty="0"/>
              <a:t>Reduce the reporting burden on external partners to share public health data and information with CDC; and</a:t>
            </a:r>
          </a:p>
          <a:p>
            <a:pPr marL="371837" indent="-371837">
              <a:buFont typeface="+mj-lt"/>
              <a:buAutoNum type="arabicPeriod"/>
            </a:pPr>
            <a:r>
              <a:rPr lang="en-US" dirty="0"/>
              <a:t>Reduce the length of time from determining surveillance data of interest, receiving data electronically, provisioning to programs and being able to act with data.</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33</a:t>
            </a:fld>
            <a:endParaRPr lang="en-US" dirty="0"/>
          </a:p>
        </p:txBody>
      </p:sp>
    </p:spTree>
    <p:extLst>
      <p:ext uri="{BB962C8B-B14F-4D97-AF65-F5344CB8AC3E}">
        <p14:creationId xmlns:p14="http://schemas.microsoft.com/office/powerpoint/2010/main" val="2677136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Landscape analysis findings</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34</a:t>
            </a:fld>
            <a:endParaRPr lang="en-US" dirty="0"/>
          </a:p>
        </p:txBody>
      </p:sp>
    </p:spTree>
    <p:extLst>
      <p:ext uri="{BB962C8B-B14F-4D97-AF65-F5344CB8AC3E}">
        <p14:creationId xmlns:p14="http://schemas.microsoft.com/office/powerpoint/2010/main" val="3478688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dirty="0"/>
              <a:t>Large set prioritized CDC wide; CDC wide subgroup identified priorities based on feasibility</a:t>
            </a:r>
            <a:r>
              <a:rPr lang="en-US" baseline="0" dirty="0"/>
              <a:t> and impact; </a:t>
            </a:r>
            <a:r>
              <a:rPr lang="en-US" dirty="0"/>
              <a:t>focusing on first 2; roadmap</a:t>
            </a:r>
            <a:r>
              <a:rPr lang="en-US" baseline="0" dirty="0"/>
              <a:t> for others</a:t>
            </a:r>
          </a:p>
          <a:p>
            <a:endParaRPr lang="en-US" baseline="0" dirty="0"/>
          </a:p>
          <a:p>
            <a:pPr rtl="0" eaLnBrk="1" fontAlgn="t" latinLnBrk="0" hangingPunct="1"/>
            <a:r>
              <a:rPr lang="en-US" sz="1200" b="1" i="0" u="none" strike="noStrike" kern="1200" dirty="0">
                <a:solidFill>
                  <a:schemeClr val="tx1"/>
                </a:solidFill>
                <a:effectLst/>
                <a:latin typeface="+mn-lt"/>
                <a:ea typeface="+mn-ea"/>
                <a:cs typeface="+mn-cs"/>
              </a:rPr>
              <a:t>Analysis and Visualization Tools</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Provide coordinated procurement and access to multiple analysis and visualization tools in a consistent and easy to use manner. Provide systematic method of evaluating and prioritizing new and emerging tools demanded by CDC scientists for inclusion in tools available. Provide guidance and assistance with use of tools. Example tools include SAS, R, R-Shiny, Tableau, Excel.</a:t>
            </a:r>
          </a:p>
          <a:p>
            <a:pPr rtl="0" eaLnBrk="1" fontAlgn="t" latinLnBrk="0" hangingPunct="1"/>
            <a:r>
              <a:rPr lang="en-US" sz="1200" b="1" i="0" u="none" strike="noStrike" kern="1200" dirty="0">
                <a:solidFill>
                  <a:schemeClr val="tx1"/>
                </a:solidFill>
                <a:effectLst/>
                <a:latin typeface="+mn-lt"/>
                <a:ea typeface="+mn-ea"/>
                <a:cs typeface="+mn-cs"/>
              </a:rPr>
              <a:t>Collaborative Tools </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Web conferencing and meeting software to assist in communication, coordination, development and use of services. Existing services include SharePoint, Skype/Lync, AdobeConnect.</a:t>
            </a:r>
          </a:p>
          <a:p>
            <a:pPr rtl="0" eaLnBrk="1" fontAlgn="t" latinLnBrk="0" hangingPunct="1"/>
            <a:r>
              <a:rPr lang="en-US" sz="1200" b="1" i="0" u="none" strike="noStrike" kern="1200" dirty="0">
                <a:solidFill>
                  <a:schemeClr val="tx1"/>
                </a:solidFill>
                <a:effectLst/>
                <a:latin typeface="+mn-lt"/>
                <a:ea typeface="+mn-ea"/>
                <a:cs typeface="+mn-cs"/>
              </a:rPr>
              <a:t>Consultation</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Human resources to provide support for activities such as balloting, standards development, help-desk. This may have potential linkages to the Technical Assistance and Consultative Services service but was determined by the workgroup to be different enough to keep as separate services</a:t>
            </a:r>
          </a:p>
          <a:p>
            <a:pPr rtl="0" eaLnBrk="1" fontAlgn="t" latinLnBrk="0" hangingPunct="1"/>
            <a:r>
              <a:rPr lang="en-US" sz="1200" b="1" i="0" u="none" strike="noStrike" kern="1200" dirty="0">
                <a:solidFill>
                  <a:schemeClr val="tx1"/>
                </a:solidFill>
                <a:effectLst/>
                <a:latin typeface="+mn-lt"/>
                <a:ea typeface="+mn-ea"/>
                <a:cs typeface="+mn-cs"/>
              </a:rPr>
              <a:t>Data Management and Storage</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Extraction, transformation and loading of data across CDC. Transforming of data from one format to another. Review and curation of data for quality checking and analysis. Secure and encrypted data storage. Example services include Consolidated Statistical Platform (CSP).</a:t>
            </a:r>
          </a:p>
          <a:p>
            <a:pPr rtl="0" eaLnBrk="1" fontAlgn="t" latinLnBrk="0" hangingPunct="1"/>
            <a:r>
              <a:rPr lang="en-US" sz="1200" b="1" i="0" u="none" strike="noStrike" kern="1200" dirty="0">
                <a:solidFill>
                  <a:schemeClr val="tx1"/>
                </a:solidFill>
                <a:effectLst/>
                <a:latin typeface="+mn-lt"/>
                <a:ea typeface="+mn-ea"/>
                <a:cs typeface="+mn-cs"/>
              </a:rPr>
              <a:t>Decision Support</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Systematic sharing of feedback, guidelines and quality improvement tools in both human readable and machine readable formats. Used by variety of external users including healthcare, immunization registries, cancer registries. Implementation of decision support tools could also help increase data completeness and accuracy.</a:t>
            </a:r>
          </a:p>
          <a:p>
            <a:pPr rtl="0" eaLnBrk="1" fontAlgn="t" latinLnBrk="0" hangingPunct="1"/>
            <a:r>
              <a:rPr lang="en-US" sz="1200" b="1" i="0" u="none" strike="noStrike" kern="1200" dirty="0">
                <a:solidFill>
                  <a:schemeClr val="tx1"/>
                </a:solidFill>
                <a:effectLst/>
                <a:latin typeface="+mn-lt"/>
                <a:ea typeface="+mn-ea"/>
                <a:cs typeface="+mn-cs"/>
              </a:rPr>
              <a:t>Enterprise Licensing</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Coordinate and procure licensing, and provide training and support, for use by states and other partners of integration engine and other commonly used software products for states to process and send data to CDC. Existing products include OrionHealth Rhapsody. May include open source products that require support, such as Mirth. </a:t>
            </a:r>
          </a:p>
          <a:p>
            <a:pPr rtl="0" eaLnBrk="1" fontAlgn="t" latinLnBrk="0" hangingPunct="1"/>
            <a:r>
              <a:rPr lang="en-US" sz="1200" b="1" i="0" u="none" strike="noStrike" kern="1200" dirty="0">
                <a:solidFill>
                  <a:schemeClr val="tx1"/>
                </a:solidFill>
                <a:effectLst/>
                <a:latin typeface="+mn-lt"/>
                <a:ea typeface="+mn-ea"/>
                <a:cs typeface="+mn-cs"/>
              </a:rPr>
              <a:t>Evaluation</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Ongoing evaluation of platform services and other surveillance activities checking service requirements against performance measures. Includes both evaluation within a service and across services.</a:t>
            </a:r>
          </a:p>
          <a:p>
            <a:pPr rtl="0" eaLnBrk="1" fontAlgn="t" latinLnBrk="0" hangingPunct="1"/>
            <a:r>
              <a:rPr lang="en-US" sz="1200" b="1" i="0" u="none" strike="noStrike" kern="1200" dirty="0">
                <a:solidFill>
                  <a:schemeClr val="tx1"/>
                </a:solidFill>
                <a:effectLst/>
                <a:latin typeface="+mn-lt"/>
                <a:ea typeface="+mn-ea"/>
                <a:cs typeface="+mn-cs"/>
              </a:rPr>
              <a:t>Extract, Transform and Load (ETL)</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Provisioning of data for access and use by users. Making data available in the appropriate location and format for use by epidemiologists, statisticians, and other users. Transforming of data and data sets from one format to another based on user preference and need, including combining, separating and creating views of data. Ensures lossless access to all data sent by jurisdiction and required by programing including both total number of records submitted as well as all fields submitted for each record. Supports import from and export to common data standards, formats and systems (e.g.</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SQL, SAS, R, XML, RDF, CSV, JSON). Support adapters for transforming to/from formats supported by public health software vendors (e.g.</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 Atlas, Maven) to send and receive messages. Existing services include BizTalk, Mirth, Rhapsody. </a:t>
            </a:r>
          </a:p>
          <a:p>
            <a:pPr rtl="0" eaLnBrk="1" fontAlgn="t" latinLnBrk="0" hangingPunct="1"/>
            <a:r>
              <a:rPr lang="en-US" sz="1200" b="1" i="0" u="none" strike="noStrike" kern="1200" dirty="0">
                <a:solidFill>
                  <a:schemeClr val="tx1"/>
                </a:solidFill>
                <a:effectLst/>
                <a:latin typeface="+mn-lt"/>
                <a:ea typeface="+mn-ea"/>
                <a:cs typeface="+mn-cs"/>
              </a:rPr>
              <a:t>Geocoding</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Convert and clean addresses into geographic coordinates for mapping and spatial analysis. Provide geographic lookup services to identify census tract, zip code, city, county by address or coordinates. Provide access to external partners for use within public health systems as well as internal CDC usage.</a:t>
            </a:r>
          </a:p>
          <a:p>
            <a:pPr rtl="0" eaLnBrk="1" fontAlgn="t" latinLnBrk="0" hangingPunct="1"/>
            <a:r>
              <a:rPr lang="en-US" sz="1200" b="1" i="0" u="none" strike="noStrike" kern="1200" dirty="0">
                <a:solidFill>
                  <a:schemeClr val="tx1"/>
                </a:solidFill>
                <a:effectLst/>
                <a:latin typeface="+mn-lt"/>
                <a:ea typeface="+mn-ea"/>
                <a:cs typeface="+mn-cs"/>
              </a:rPr>
              <a:t>Geospatial Analysis</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Enterprise geospatial information system data access and sharing. Enables sharing of data layers and subscription service of maps, data, imagery and analytics. Allows asynchronous sharing of processed datasets and analysis from multiple programs and stakeholders. Provides easy search and discovery of geospatial data and services. Comparable and convertible methods. Example services include GRASP.</a:t>
            </a:r>
          </a:p>
          <a:p>
            <a:pPr rtl="0" eaLnBrk="1" fontAlgn="t" latinLnBrk="0" hangingPunct="1"/>
            <a:r>
              <a:rPr lang="en-US" sz="1200" b="1" i="0" u="none" strike="noStrike" kern="1200" dirty="0">
                <a:solidFill>
                  <a:schemeClr val="tx1"/>
                </a:solidFill>
                <a:effectLst/>
                <a:latin typeface="+mn-lt"/>
                <a:ea typeface="+mn-ea"/>
                <a:cs typeface="+mn-cs"/>
              </a:rPr>
              <a:t>Linkage</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Connecting data sets and data records based on simple direct matches, probabilistic matches. Supports use of cryptographic hashes for linking without revealing PII/PHI. Support applications and training (e.g., LinkPlus).</a:t>
            </a:r>
          </a:p>
          <a:p>
            <a:pPr rtl="0" eaLnBrk="1" fontAlgn="t" latinLnBrk="0" hangingPunct="1"/>
            <a:r>
              <a:rPr lang="en-US" sz="1200" b="1" i="0" u="none" strike="noStrike" kern="1200" dirty="0">
                <a:solidFill>
                  <a:schemeClr val="tx1"/>
                </a:solidFill>
                <a:effectLst/>
                <a:latin typeface="+mn-lt"/>
                <a:ea typeface="+mn-ea"/>
                <a:cs typeface="+mn-cs"/>
              </a:rPr>
              <a:t>Message Mapping Guide Development</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Consultative service to assist programs to identify necessary data elements and create clear documentation and message standards that define the layout, structure and content of messages. While terminology is specific to HL7, message mapping guides apply to any service or activity that requires a defined data dictionary and message format for exchange. Output of service includes both human understandable and machine understandable guides. Manages changes to guides through a versioning process. Existing services include the NNDSS Modernization Initiative Message Mapping Guide activity.</a:t>
            </a:r>
          </a:p>
          <a:p>
            <a:pPr rtl="0" eaLnBrk="1" fontAlgn="t" latinLnBrk="0" hangingPunct="1"/>
            <a:r>
              <a:rPr lang="en-US" sz="1200" b="1" i="0" u="none" strike="noStrike" kern="1200" dirty="0">
                <a:solidFill>
                  <a:schemeClr val="tx1"/>
                </a:solidFill>
                <a:effectLst/>
                <a:latin typeface="+mn-lt"/>
                <a:ea typeface="+mn-ea"/>
                <a:cs typeface="+mn-cs"/>
              </a:rPr>
              <a:t>Message Testing and Validation </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Review and validate incoming public health surveillance data, messages and documents for validity by confirming syntax, semantics and adherence to defined logical rules. Allows for definition of validation rules per message and topic. Allows for direct customization of rules by investigator and/or public health program. Supports messages using defined data standards (e.g., HL7, CDA, FHIR) as well as ad hoc (e.g., CSV, XML, JSON). Includes web-based testing harnesses to allow submitters to prepare for onboarding by self-assessing against structure, vocabulary and business rules. Example services include Message Validation and Provisioning System (MVPS), Message Quality Framework (MQF), Message Evaluation and Testing Service (METS).</a:t>
            </a:r>
          </a:p>
          <a:p>
            <a:pPr rtl="0" eaLnBrk="1" fontAlgn="t" latinLnBrk="0" hangingPunct="1"/>
            <a:r>
              <a:rPr lang="en-US" sz="1200" b="1" i="0" u="none" strike="noStrike" kern="1200" dirty="0">
                <a:solidFill>
                  <a:schemeClr val="tx1"/>
                </a:solidFill>
                <a:effectLst/>
                <a:latin typeface="+mn-lt"/>
                <a:ea typeface="+mn-ea"/>
                <a:cs typeface="+mn-cs"/>
              </a:rPr>
              <a:t>Metadata Portal</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Web site that allows for authoring and lookup of metadata related to data or platform services. Potential linkage to the Repository, Registry and Catalog service.</a:t>
            </a:r>
          </a:p>
          <a:p>
            <a:pPr rtl="0" eaLnBrk="1" fontAlgn="t" latinLnBrk="0" hangingPunct="1"/>
            <a:r>
              <a:rPr lang="en-US" sz="1200" b="1" i="0" u="none" strike="noStrike" kern="1200" dirty="0">
                <a:solidFill>
                  <a:schemeClr val="tx1"/>
                </a:solidFill>
                <a:effectLst/>
                <a:latin typeface="+mn-lt"/>
                <a:ea typeface="+mn-ea"/>
                <a:cs typeface="+mn-cs"/>
              </a:rPr>
              <a:t>Metrics and Indicators</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Repository of small-area descriptors (e.g., population counts, socioeconomic and health indicators, environmental hazards, crime and safety, etc.)</a:t>
            </a:r>
          </a:p>
          <a:p>
            <a:pPr rtl="0" eaLnBrk="1" fontAlgn="t" latinLnBrk="0" hangingPunct="1"/>
            <a:r>
              <a:rPr lang="en-US" sz="1200" b="1" i="0" u="none" strike="noStrike" kern="1200" dirty="0">
                <a:solidFill>
                  <a:schemeClr val="tx1"/>
                </a:solidFill>
                <a:effectLst/>
                <a:latin typeface="+mn-lt"/>
                <a:ea typeface="+mn-ea"/>
                <a:cs typeface="+mn-cs"/>
              </a:rPr>
              <a:t>Natural Language Processing</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An example application</a:t>
            </a:r>
            <a:r>
              <a:rPr lang="en-US" sz="1200" b="0" i="0" u="none" strike="noStrike" kern="1200" baseline="0" dirty="0">
                <a:solidFill>
                  <a:schemeClr val="tx1"/>
                </a:solidFill>
                <a:effectLst/>
                <a:latin typeface="+mn-lt"/>
                <a:ea typeface="+mn-ea"/>
                <a:cs typeface="+mn-cs"/>
              </a:rPr>
              <a:t> could i</a:t>
            </a:r>
            <a:r>
              <a:rPr lang="en-US" sz="1200" b="0" i="0" u="none" strike="noStrike" kern="1200" dirty="0">
                <a:solidFill>
                  <a:schemeClr val="tx1"/>
                </a:solidFill>
                <a:effectLst/>
                <a:latin typeface="+mn-lt"/>
                <a:ea typeface="+mn-ea"/>
                <a:cs typeface="+mn-cs"/>
              </a:rPr>
              <a:t>nclude machine code occupation and industry information</a:t>
            </a:r>
            <a:r>
              <a:rPr lang="en-US" sz="1200" b="0" i="0" u="none" strike="noStrike" kern="1200" baseline="0" dirty="0">
                <a:solidFill>
                  <a:schemeClr val="tx1"/>
                </a:solidFill>
                <a:effectLst/>
                <a:latin typeface="+mn-lt"/>
                <a:ea typeface="+mn-ea"/>
                <a:cs typeface="+mn-cs"/>
              </a:rPr>
              <a:t> pulled </a:t>
            </a:r>
            <a:r>
              <a:rPr lang="en-US" sz="1200" b="0" i="0" u="none" strike="noStrike" kern="1200" dirty="0">
                <a:solidFill>
                  <a:schemeClr val="tx1"/>
                </a:solidFill>
                <a:effectLst/>
                <a:latin typeface="+mn-lt"/>
                <a:ea typeface="+mn-ea"/>
                <a:cs typeface="+mn-cs"/>
              </a:rPr>
              <a:t>from unstructured industry and occupation</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text that returns standard codes. Example applies to cause of death and cancer pathology. Another example would be to implement a multi-lingual Semantic Analysis Service to support contextual search and query of large unstructured textual products or databases.  This capability could be used to process FOIA requests, filter e-mails and documents; provide contextual analysis of databases or social media, or do automatic redaction of sensitive reports or textual products. Support real-time risk communication of messaging. Potential to analyze Electronic Medical Records for indicators or patterns. Example services include Vital Stats' Validation and Edits Web Service (VIEWS).</a:t>
            </a:r>
          </a:p>
          <a:p>
            <a:pPr rtl="0" eaLnBrk="1" fontAlgn="t" latinLnBrk="0" hangingPunct="1"/>
            <a:r>
              <a:rPr lang="en-US" sz="1200" b="1" i="0" u="none" strike="noStrike" kern="1200" dirty="0">
                <a:solidFill>
                  <a:schemeClr val="tx1"/>
                </a:solidFill>
                <a:effectLst/>
                <a:latin typeface="+mn-lt"/>
                <a:ea typeface="+mn-ea"/>
                <a:cs typeface="+mn-cs"/>
              </a:rPr>
              <a:t>Partner and Public Access to Data </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Easy to access data sets published by public health programs in variety of formats. Each data set is described and searchable. Easy to use dashboards, reports, web-based analytic tools providing both aggregate and granular data. Supports both data sets and reports. Existing tools include Socrata (e.g., data.CDC.gov, chronicdata.cdc.gov), WONDER, WISQARS.</a:t>
            </a:r>
          </a:p>
          <a:p>
            <a:pPr rtl="0" eaLnBrk="1" fontAlgn="t" latinLnBrk="0" hangingPunct="1"/>
            <a:r>
              <a:rPr lang="en-US" sz="1200" b="1" i="0" u="none" strike="noStrike" kern="1200" dirty="0">
                <a:solidFill>
                  <a:schemeClr val="tx1"/>
                </a:solidFill>
                <a:effectLst/>
                <a:latin typeface="+mn-lt"/>
                <a:ea typeface="+mn-ea"/>
                <a:cs typeface="+mn-cs"/>
              </a:rPr>
              <a:t>PII and PHI Scrubbing </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Automatically identify and redact potentially identifying or sensitive information. Note: machine learning techniques may be duplicative with NLP service above. Example services include MITRE Identification Scrubber Toolkit (MUST).</a:t>
            </a:r>
          </a:p>
          <a:p>
            <a:pPr rtl="0" eaLnBrk="1" fontAlgn="t" latinLnBrk="0" hangingPunct="1"/>
            <a:r>
              <a:rPr lang="en-US" sz="1200" b="1" i="0" u="none" strike="noStrike" kern="1200" dirty="0">
                <a:solidFill>
                  <a:schemeClr val="tx1"/>
                </a:solidFill>
                <a:effectLst/>
                <a:latin typeface="+mn-lt"/>
                <a:ea typeface="+mn-ea"/>
                <a:cs typeface="+mn-cs"/>
              </a:rPr>
              <a:t>Public Health Decision Support</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Ability to remotely invoke/access case definitions and other public health algorithms. Ability to process message and data specific business rules for use in validation, transformation, routing, linking and other purposes. Case calculation using configurable case definitions by disease, public health program or jurisdiction.</a:t>
            </a:r>
          </a:p>
          <a:p>
            <a:pPr rtl="0" eaLnBrk="1" fontAlgn="t" latinLnBrk="0" hangingPunct="1"/>
            <a:r>
              <a:rPr lang="en-US" sz="1200" b="1" i="0" u="none" strike="noStrike" kern="1200" dirty="0">
                <a:solidFill>
                  <a:schemeClr val="tx1"/>
                </a:solidFill>
                <a:effectLst/>
                <a:latin typeface="+mn-lt"/>
                <a:ea typeface="+mn-ea"/>
                <a:cs typeface="+mn-cs"/>
              </a:rPr>
              <a:t>Reference Data</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Facilitated access and use of reference data sets (e.g., numerator, denominator, acquired, or public data sets). Coordinate best practices and standards for denominator data sets used by public health programs. Provide accessible denominator data sets used by programs, including commonly used data sets such as Census (e.g., MSA, FIPS, DateState County, RaceAgeYear). Include predetermined indicators. Allow for authoring and review of denominator data sets.</a:t>
            </a:r>
          </a:p>
          <a:p>
            <a:pPr rtl="0" eaLnBrk="1" fontAlgn="t" latinLnBrk="0" hangingPunct="1"/>
            <a:r>
              <a:rPr lang="en-US" sz="1200" b="1" i="0" u="none" strike="noStrike" kern="1200" dirty="0">
                <a:solidFill>
                  <a:schemeClr val="tx1"/>
                </a:solidFill>
                <a:effectLst/>
                <a:latin typeface="+mn-lt"/>
                <a:ea typeface="+mn-ea"/>
                <a:cs typeface="+mn-cs"/>
              </a:rPr>
              <a:t>Repository, Registry and Catalog</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Metadata and master data management. Directory of all data elements used by platform services. Collects form, template and data collection instrument definitions. Supports data consistency across applications and messages. Question bank of harmonized and non-harmonized questions and data elements linked to data set, service, and surveillance activity. Includes data and messaging standards. Includes source code and issue tracking metadata (e.g., Jira, TFS, Github).</a:t>
            </a:r>
          </a:p>
          <a:p>
            <a:pPr rtl="0" eaLnBrk="1" fontAlgn="t" latinLnBrk="0" hangingPunct="1"/>
            <a:r>
              <a:rPr lang="en-US" sz="1200" b="1" i="0" u="none" strike="noStrike" kern="1200" dirty="0">
                <a:solidFill>
                  <a:schemeClr val="tx1"/>
                </a:solidFill>
                <a:effectLst/>
                <a:latin typeface="+mn-lt"/>
                <a:ea typeface="+mn-ea"/>
                <a:cs typeface="+mn-cs"/>
              </a:rPr>
              <a:t>Routing</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Moving of data to location based on defined rules. Allows for single data submission to be sent to appropriate program or group within CDC based on data type, data content or other defined rules. When combined with ETL services, can move subsets of larger messages to provide only the data of interest to a particular program or area within CDC. Example services include APHL Informatics Messaging Services (AIMS) Hub.</a:t>
            </a:r>
          </a:p>
          <a:p>
            <a:pPr rtl="0" eaLnBrk="1" fontAlgn="t" latinLnBrk="0" hangingPunct="1"/>
            <a:r>
              <a:rPr lang="en-US" sz="1200" b="1" i="0" u="none" strike="noStrike" kern="1200" dirty="0">
                <a:solidFill>
                  <a:schemeClr val="tx1"/>
                </a:solidFill>
                <a:effectLst/>
                <a:latin typeface="+mn-lt"/>
                <a:ea typeface="+mn-ea"/>
                <a:cs typeface="+mn-cs"/>
              </a:rPr>
              <a:t>Secure Data Exchange</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Transport of data and information, reliably, from a diverse set of sending partners over the public internet using appropriate security and encryption to protect data in transit and at rest. No proprietary software should be required by sending party. Able to support common transmission types and protocols. Serve as a data receiver that supports multiple formats and transport protocols. Data is then made available to appropriate follow on service for routing, processing or storage. Existing services include PHINMS, Direct Project, SAMS File Upload, Secure FTP.</a:t>
            </a:r>
          </a:p>
          <a:p>
            <a:pPr rtl="0" eaLnBrk="1" fontAlgn="t" latinLnBrk="0" hangingPunct="1"/>
            <a:r>
              <a:rPr lang="en-US" sz="1200" b="1" i="0" u="none" strike="noStrike" kern="1200" dirty="0">
                <a:solidFill>
                  <a:schemeClr val="tx1"/>
                </a:solidFill>
                <a:effectLst/>
                <a:latin typeface="+mn-lt"/>
                <a:ea typeface="+mn-ea"/>
                <a:cs typeface="+mn-cs"/>
              </a:rPr>
              <a:t>Security</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Identity proofing and authenticating users and/or systems to allow them to access other services. While this is also a design principle for the platform and services, this is a dependency to almost all other services within platform that require restricted access. FIPS 140-2 validated symmetric key encryption capability for web and mobile devices with automated key management to allow for encryption of data by partners and other services. Includes authorization, key management. Existing services include CDC SAMS, OCISO Incident Response, OCISO Security Assessment and Authorization</a:t>
            </a:r>
          </a:p>
          <a:p>
            <a:pPr rtl="0" eaLnBrk="1" fontAlgn="t" latinLnBrk="0" hangingPunct="1"/>
            <a:r>
              <a:rPr lang="en-US" sz="1200" b="1" i="0" u="none" strike="noStrike" kern="1200" dirty="0">
                <a:solidFill>
                  <a:schemeClr val="tx1"/>
                </a:solidFill>
                <a:effectLst/>
                <a:latin typeface="+mn-lt"/>
                <a:ea typeface="+mn-ea"/>
                <a:cs typeface="+mn-cs"/>
              </a:rPr>
              <a:t>Structured Data Capture (Data Collection Tools)</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Support of the ONC Structured Data Capture initiative to access templates that contain structured data within an Electronic Health Record, automatically populate template with existing common data elements from the EHR, collect data from a user in addition to the common data elements and transmit the completed form to the appropriate organization. Allows a standardized method for data collection from EHR and deployment of relevant public health forms to EHR.</a:t>
            </a:r>
          </a:p>
          <a:p>
            <a:pPr rtl="0" eaLnBrk="1" fontAlgn="t" latinLnBrk="0" hangingPunct="1"/>
            <a:r>
              <a:rPr lang="en-US" sz="1200" b="1" i="0" u="none" strike="noStrike" kern="1200" dirty="0">
                <a:solidFill>
                  <a:schemeClr val="tx1"/>
                </a:solidFill>
                <a:effectLst/>
                <a:latin typeface="+mn-lt"/>
                <a:ea typeface="+mn-ea"/>
                <a:cs typeface="+mn-cs"/>
              </a:rPr>
              <a:t>Technical Assistance and Consultative Services</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Assistance to CDC and partners in use of services, tools and data. Example services include Security Awareness Training. Provides email and telephone support to triage problems and provide limited technical assistance. Provide support metrics for other service usage.</a:t>
            </a:r>
          </a:p>
          <a:p>
            <a:pPr rtl="0" eaLnBrk="1" fontAlgn="t" latinLnBrk="0" hangingPunct="1"/>
            <a:r>
              <a:rPr lang="en-US" sz="1200" b="1" i="0" u="none" strike="noStrike" kern="1200" dirty="0">
                <a:solidFill>
                  <a:schemeClr val="tx1"/>
                </a:solidFill>
                <a:effectLst/>
                <a:latin typeface="+mn-lt"/>
                <a:ea typeface="+mn-ea"/>
                <a:cs typeface="+mn-cs"/>
              </a:rPr>
              <a:t>Vocabulary</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Online authoring, editing, searching and distributing public health system codes, rules and value sets. Connect with and link to existing standards (e.g., ICD, LOINC, SNOMED) through NLM/VSAC. Web-based access with both human and machine understandable interfaces. Versioning of all material. Notification and subscription to monitor changes. Allows programs to know whether standards exist for how questions are asked and answered so new options are only created if needed (or not available). Common lexicon for surveillance efforts, types, activities frequency, sources, data and partner information. Ability to develop schema files and transmission services using common code sets. Existing services include PHINVADS, NHSN, NLM Value Set Authority Center.</a:t>
            </a:r>
          </a:p>
          <a:p>
            <a:pPr rtl="0" eaLnBrk="1" fontAlgn="t" latinLnBrk="0" hangingPunct="1"/>
            <a:r>
              <a:rPr lang="en-US" sz="1200" b="1" i="0" u="none" strike="noStrike" kern="1200" dirty="0">
                <a:solidFill>
                  <a:schemeClr val="tx1"/>
                </a:solidFill>
                <a:effectLst/>
                <a:latin typeface="+mn-lt"/>
                <a:ea typeface="+mn-ea"/>
                <a:cs typeface="+mn-cs"/>
              </a:rPr>
              <a:t>Vocabulary Translation </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Automatic translation between different vocabularies and value sets. Includes automatic transformation of medical billing codes to standard formats.</a:t>
            </a:r>
          </a:p>
          <a:p>
            <a:pPr rtl="0" eaLnBrk="1" fontAlgn="t" latinLnBrk="0" hangingPunct="1"/>
            <a:r>
              <a:rPr lang="en-US" sz="1200" b="1" i="0" u="none" strike="noStrike" kern="1200" dirty="0">
                <a:solidFill>
                  <a:schemeClr val="tx1"/>
                </a:solidFill>
                <a:effectLst/>
                <a:latin typeface="+mn-lt"/>
                <a:ea typeface="+mn-ea"/>
                <a:cs typeface="+mn-cs"/>
              </a:rPr>
              <a:t>Web Data Collection (Data Collection Tools)</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Form-based data collection through a web site. Supports ability for investigators to design and publish instruments to partners for data entry. Data exported in common standard for analysis in variety of tools (e.g., SAS, R). Example services include EpiInfoWeb, REDCap</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35</a:t>
            </a:fld>
            <a:endParaRPr lang="en-US" dirty="0"/>
          </a:p>
        </p:txBody>
      </p:sp>
    </p:spTree>
    <p:extLst>
      <p:ext uri="{BB962C8B-B14F-4D97-AF65-F5344CB8AC3E}">
        <p14:creationId xmlns:p14="http://schemas.microsoft.com/office/powerpoint/2010/main" val="22694596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on PUC.  Seeking outside</a:t>
            </a:r>
            <a:r>
              <a:rPr lang="en-US" baseline="0" dirty="0"/>
              <a:t> input.</a:t>
            </a:r>
          </a:p>
          <a:p>
            <a:r>
              <a:rPr lang="en-US" dirty="0"/>
              <a:t>Governance</a:t>
            </a:r>
            <a:r>
              <a:rPr lang="en-US" baseline="0" dirty="0"/>
              <a:t> continues the existing momentum of the Platform Workgroup to provide insight and review to the platform throughout the initial phase. A new workgroup will be formed under the SLB including expertise in surveillance, technology and business services.  CDC wide initiative – provide guidance and prioritization.  From external perspective, emphasize lots of programs working together inclusively.</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36</a:t>
            </a:fld>
            <a:endParaRPr lang="en-US" dirty="0"/>
          </a:p>
        </p:txBody>
      </p:sp>
    </p:spTree>
    <p:extLst>
      <p:ext uri="{BB962C8B-B14F-4D97-AF65-F5344CB8AC3E}">
        <p14:creationId xmlns:p14="http://schemas.microsoft.com/office/powerpoint/2010/main" val="993164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41205742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38</a:t>
            </a:fld>
            <a:endParaRPr lang="en-US" dirty="0"/>
          </a:p>
        </p:txBody>
      </p:sp>
    </p:spTree>
    <p:extLst>
      <p:ext uri="{BB962C8B-B14F-4D97-AF65-F5344CB8AC3E}">
        <p14:creationId xmlns:p14="http://schemas.microsoft.com/office/powerpoint/2010/main" val="2095135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fontAlgn="auto">
              <a:spcBef>
                <a:spcPts val="0"/>
              </a:spcBef>
              <a:spcAft>
                <a:spcPts val="0"/>
              </a:spcAft>
              <a:defRPr/>
            </a:pPr>
            <a:r>
              <a:rPr lang="en-US" dirty="0"/>
              <a:t>The CDC Surveillance Strategy is led by OPHSS with charge from CDC Director and mandate from the Congress.  The Vision for the Strategy is to have efficient systems that put the right data and information in the right hands the right time in the right format to take effective public health action</a:t>
            </a:r>
          </a:p>
          <a:p>
            <a:pPr defTabSz="881390" fontAlgn="auto">
              <a:spcBef>
                <a:spcPts val="0"/>
              </a:spcBef>
              <a:spcAft>
                <a:spcPts val="0"/>
              </a:spcAft>
              <a:defRPr/>
            </a:pPr>
            <a:r>
              <a:rPr lang="en-US" dirty="0"/>
              <a:t>  …</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5</a:t>
            </a:fld>
            <a:endParaRPr lang="en-US" dirty="0"/>
          </a:p>
        </p:txBody>
      </p:sp>
    </p:spTree>
    <p:extLst>
      <p:ext uri="{BB962C8B-B14F-4D97-AF65-F5344CB8AC3E}">
        <p14:creationId xmlns:p14="http://schemas.microsoft.com/office/powerpoint/2010/main" val="1207295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dirty="0"/>
              <a:t>Beyond the initial value and efficiencies of shared services, the Surveillance Data Platform builds the foundation for a future in which CDC scientists could assemble services to create new capabilities in near real time, allowing a more agile response to public health emergencies.</a:t>
            </a:r>
          </a:p>
          <a:p>
            <a:pPr lvl="0"/>
            <a:endParaRPr lang="en-US" dirty="0"/>
          </a:p>
          <a:p>
            <a:pPr lvl="0"/>
            <a:r>
              <a:rPr lang="en-US" dirty="0"/>
              <a:t>Services would be available to enable access to specific data elements, cleanse and validate the data, integrate data sources, perform analytics, and generate visualizations of the data, allowing scientists to respond to the public health threat.</a:t>
            </a:r>
          </a:p>
          <a:p>
            <a:pPr lvl="0"/>
            <a:r>
              <a:rPr lang="en-US" dirty="0"/>
              <a:t>In addition, if data could be shared across programs, it could result in unprecedented discoveries while investigating public health threats.</a:t>
            </a:r>
          </a:p>
          <a:p>
            <a:endParaRPr lang="en-US" dirty="0"/>
          </a:p>
          <a:p>
            <a:r>
              <a:rPr lang="en-US" dirty="0"/>
              <a:t>Goals of IT Shared Services</a:t>
            </a:r>
          </a:p>
          <a:p>
            <a:r>
              <a:rPr lang="en-US" dirty="0"/>
              <a:t>Improve the timeliness and quality of data received electronically by CDC and made available to CDC public health programs</a:t>
            </a:r>
          </a:p>
          <a:p>
            <a:r>
              <a:rPr lang="en-US" dirty="0"/>
              <a:t>Improve the cost efficiency of developing and maintaining surveillance activities</a:t>
            </a:r>
          </a:p>
          <a:p>
            <a:r>
              <a:rPr lang="en-US" dirty="0"/>
              <a:t>Reduce the number of independent, stand-alone systems</a:t>
            </a:r>
          </a:p>
          <a:p>
            <a:r>
              <a:rPr lang="en-US" dirty="0"/>
              <a:t>Reduce the reporting burden on external partners to share public health data and information with CDC</a:t>
            </a:r>
          </a:p>
          <a:p>
            <a:r>
              <a:rPr lang="en-US" dirty="0"/>
              <a:t>Reduce the length of time from determining surveillance data of interest, receiving data electronically, provisioning to programs and being able to act with data</a:t>
            </a:r>
          </a:p>
          <a:p>
            <a:endParaRPr lang="en-US" sz="1100" dirty="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6</a:t>
            </a:fld>
            <a:endParaRPr lang="en-US" dirty="0"/>
          </a:p>
        </p:txBody>
      </p:sp>
    </p:spTree>
    <p:extLst>
      <p:ext uri="{BB962C8B-B14F-4D97-AF65-F5344CB8AC3E}">
        <p14:creationId xmlns:p14="http://schemas.microsoft.com/office/powerpoint/2010/main" val="4100468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community platforms include HIEs; create pathway to CDC  </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8</a:t>
            </a:fld>
            <a:endParaRPr lang="en-US" dirty="0"/>
          </a:p>
        </p:txBody>
      </p:sp>
    </p:spTree>
    <p:extLst>
      <p:ext uri="{BB962C8B-B14F-4D97-AF65-F5344CB8AC3E}">
        <p14:creationId xmlns:p14="http://schemas.microsoft.com/office/powerpoint/2010/main" val="3552427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Key</a:t>
            </a:r>
            <a:r>
              <a:rPr lang="en-US" b="1" i="1" baseline="0" dirty="0"/>
              <a:t> terms defined.</a:t>
            </a:r>
            <a:endParaRPr lang="en-US" b="1" i="1" dirty="0"/>
          </a:p>
          <a:p>
            <a:r>
              <a:rPr lang="en-US" b="1" i="1" dirty="0"/>
              <a:t>Platform</a:t>
            </a:r>
            <a:endParaRPr lang="en-US" dirty="0"/>
          </a:p>
          <a:p>
            <a:pPr lvl="1"/>
            <a:r>
              <a:rPr lang="en-US" dirty="0"/>
              <a:t>Virtual environment that makes services available to users</a:t>
            </a:r>
          </a:p>
          <a:p>
            <a:r>
              <a:rPr lang="en-US" b="1" i="1" dirty="0"/>
              <a:t>Services</a:t>
            </a:r>
            <a:endParaRPr lang="en-US" dirty="0"/>
          </a:p>
          <a:p>
            <a:pPr lvl="1"/>
            <a:r>
              <a:rPr lang="en-US" dirty="0"/>
              <a:t>People, process, or technology that fulfills a need or request that is reusable and measureable</a:t>
            </a:r>
          </a:p>
          <a:p>
            <a:r>
              <a:rPr lang="en-US" b="1" i="1" dirty="0"/>
              <a:t>Shared Services</a:t>
            </a:r>
            <a:endParaRPr lang="en-US" dirty="0"/>
          </a:p>
          <a:p>
            <a:pPr lvl="1"/>
            <a:r>
              <a:rPr lang="en-US" dirty="0"/>
              <a:t>People, process, or technology that fulfills a common need or request that is used by more than one CDC Program, enabled to be sharable, scalable, and standardized. This includes shared governance of the shared service</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9</a:t>
            </a:fld>
            <a:endParaRPr lang="en-US" dirty="0"/>
          </a:p>
        </p:txBody>
      </p:sp>
    </p:spTree>
    <p:extLst>
      <p:ext uri="{BB962C8B-B14F-4D97-AF65-F5344CB8AC3E}">
        <p14:creationId xmlns:p14="http://schemas.microsoft.com/office/powerpoint/2010/main" val="2269401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10</a:t>
            </a:fld>
            <a:endParaRPr lang="en-US" dirty="0"/>
          </a:p>
        </p:txBody>
      </p:sp>
    </p:spTree>
    <p:extLst>
      <p:ext uri="{BB962C8B-B14F-4D97-AF65-F5344CB8AC3E}">
        <p14:creationId xmlns:p14="http://schemas.microsoft.com/office/powerpoint/2010/main" val="1751354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b="1" i="1" dirty="0">
                <a:solidFill>
                  <a:schemeClr val="accent4">
                    <a:lumMod val="75000"/>
                  </a:schemeClr>
                </a:solidFill>
                <a:latin typeface="Calibri" panose="020F0502020204030204" pitchFamily="34" charset="0"/>
              </a:rPr>
              <a:t>Surveillance life cycle process – SDP offering tools to support over time; collecting data on behalf of current programs; data not being stored; your data not the platform’s; data</a:t>
            </a:r>
            <a:r>
              <a:rPr lang="en-US" b="1" i="1" baseline="0" dirty="0">
                <a:solidFill>
                  <a:schemeClr val="accent4">
                    <a:lumMod val="75000"/>
                  </a:schemeClr>
                </a:solidFill>
                <a:latin typeface="Calibri" panose="020F0502020204030204" pitchFamily="34" charset="0"/>
              </a:rPr>
              <a:t> moving more efficiently.</a:t>
            </a:r>
            <a:endParaRPr lang="en-US" b="1" i="1" dirty="0">
              <a:solidFill>
                <a:schemeClr val="accent4">
                  <a:lumMod val="75000"/>
                </a:schemeClr>
              </a:solidFill>
              <a:latin typeface="Calibri" panose="020F0502020204030204" pitchFamily="34" charset="0"/>
            </a:endParaRPr>
          </a:p>
          <a:p>
            <a:pPr>
              <a:defRPr/>
            </a:pPr>
            <a:endParaRPr lang="en-US" b="1" i="1" dirty="0">
              <a:solidFill>
                <a:schemeClr val="accent4">
                  <a:lumMod val="75000"/>
                </a:schemeClr>
              </a:solidFill>
              <a:latin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1" dirty="0">
                <a:solidFill>
                  <a:schemeClr val="accent4">
                    <a:lumMod val="75000"/>
                  </a:schemeClr>
                </a:solidFill>
                <a:latin typeface="Calibri" panose="020F0502020204030204" pitchFamily="34" charset="0"/>
              </a:rPr>
              <a:t>A common platform that provides shared services for CDC and public health partners</a:t>
            </a:r>
          </a:p>
          <a:p>
            <a:endParaRPr lang="en-US" b="1" i="1" dirty="0"/>
          </a:p>
          <a:p>
            <a:r>
              <a:rPr lang="en-US" b="1" i="1" dirty="0"/>
              <a:t>Platform</a:t>
            </a:r>
            <a:endParaRPr lang="en-US" dirty="0"/>
          </a:p>
          <a:p>
            <a:pPr lvl="1"/>
            <a:r>
              <a:rPr lang="en-US" dirty="0"/>
              <a:t>Virtual environment that makes services available to users</a:t>
            </a:r>
          </a:p>
          <a:p>
            <a:endParaRPr lang="en-US" b="1" i="1" dirty="0"/>
          </a:p>
          <a:p>
            <a:r>
              <a:rPr lang="en-US" b="1" i="1" dirty="0"/>
              <a:t>Services</a:t>
            </a:r>
            <a:endParaRPr lang="en-US" dirty="0"/>
          </a:p>
          <a:p>
            <a:pPr lvl="1"/>
            <a:r>
              <a:rPr lang="en-US" dirty="0"/>
              <a:t>People, process, or technology that fulfills a need or request that is reusable and measureable</a:t>
            </a:r>
          </a:p>
          <a:p>
            <a:endParaRPr lang="en-US" b="1" i="1" dirty="0"/>
          </a:p>
          <a:p>
            <a:r>
              <a:rPr lang="en-US" b="1" i="1" dirty="0"/>
              <a:t>Shared Services</a:t>
            </a:r>
            <a:endParaRPr lang="en-US" dirty="0"/>
          </a:p>
          <a:p>
            <a:pPr lvl="1"/>
            <a:r>
              <a:rPr lang="en-US" dirty="0"/>
              <a:t>People, process, or technology that fulfills a common need or request that is used by more than one CDC program or partner, enabled to be sharable, scalable, and standardized</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11</a:t>
            </a:fld>
            <a:endParaRPr lang="en-US" dirty="0"/>
          </a:p>
        </p:txBody>
      </p:sp>
    </p:spTree>
    <p:extLst>
      <p:ext uri="{BB962C8B-B14F-4D97-AF65-F5344CB8AC3E}">
        <p14:creationId xmlns:p14="http://schemas.microsoft.com/office/powerpoint/2010/main" val="40626517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b="14462"/>
          <a:stretch/>
        </p:blipFill>
        <p:spPr>
          <a:xfrm>
            <a:off x="0" y="1"/>
            <a:ext cx="9144000" cy="914400"/>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96D6"/>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168429"/>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44475089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a:ext>
            </a:extLst>
          </a:blip>
          <a:srcRect t="88326"/>
          <a:stretch/>
        </p:blipFill>
        <p:spPr>
          <a:xfrm>
            <a:off x="0" y="5018709"/>
            <a:ext cx="9144000" cy="124791"/>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88B7"/>
              </a:buClr>
              <a:buFont typeface="Wingdings" panose="05000000000000000000" pitchFamily="2" charset="2"/>
              <a:buChar char="§"/>
              <a:defRPr sz="2000">
                <a:solidFill>
                  <a:schemeClr val="accent4">
                    <a:lumMod val="75000"/>
                  </a:schemeClr>
                </a:solidFill>
              </a:defRPr>
            </a:lvl1pPr>
            <a:lvl2pPr>
              <a:buClr>
                <a:srgbClr val="3D6C2A"/>
              </a:buClr>
              <a:defRPr sz="2000">
                <a:solidFill>
                  <a:schemeClr val="accent4">
                    <a:lumMod val="75000"/>
                  </a:schemeClr>
                </a:solidFill>
              </a:defRPr>
            </a:lvl2pPr>
            <a:lvl3pPr>
              <a:buClr>
                <a:srgbClr val="7A003C"/>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9579557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88B7"/>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a:ext>
            </a:extLst>
          </a:blip>
          <a:srcRect t="87114"/>
          <a:stretch/>
        </p:blipFill>
        <p:spPr>
          <a:xfrm>
            <a:off x="5093" y="5013702"/>
            <a:ext cx="9130696" cy="137548"/>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88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5DAA"/>
                </a:solidFill>
                <a:effectLst/>
                <a:latin typeface="Calibri" pitchFamily="34" charset="0"/>
              </a:defRPr>
            </a:lvl1pPr>
          </a:lstStyle>
          <a:p>
            <a:r>
              <a:rPr lang="en-US" dirty="0"/>
              <a:t>Bottom band: OD</a:t>
            </a:r>
          </a:p>
        </p:txBody>
      </p:sp>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a:ext>
            </a:extLst>
          </a:blip>
          <a:srcRect b="-41214"/>
          <a:stretch/>
        </p:blipFill>
        <p:spPr>
          <a:xfrm>
            <a:off x="6438" y="5018218"/>
            <a:ext cx="9144001" cy="186744"/>
          </a:xfrm>
          <a:prstGeom prst="rect">
            <a:avLst/>
          </a:prstGeom>
        </p:spPr>
      </p:pic>
      <p:sp>
        <p:nvSpPr>
          <p:cNvPr id="5" name="Text Placeholder 7"/>
          <p:cNvSpPr>
            <a:spLocks noGrp="1"/>
          </p:cNvSpPr>
          <p:nvPr>
            <p:ph type="body" sz="quarter" idx="10"/>
          </p:nvPr>
        </p:nvSpPr>
        <p:spPr>
          <a:xfrm>
            <a:off x="457200" y="1158875"/>
            <a:ext cx="8229600" cy="3341688"/>
          </a:xfrm>
        </p:spPr>
        <p:txBody>
          <a:bodyPr/>
          <a:lstStyle>
            <a:lvl1pPr marL="342900" indent="-342900">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3497969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628650" y="4767263"/>
            <a:ext cx="2057400" cy="274637"/>
          </a:xfrm>
          <a:prstGeom prst="rect">
            <a:avLst/>
          </a:prstGeom>
        </p:spPr>
        <p:txBody>
          <a:bodyPr/>
          <a:lstStyle>
            <a:lvl1pPr>
              <a:defRPr/>
            </a:lvl1pPr>
          </a:lstStyle>
          <a:p>
            <a:pPr>
              <a:defRPr/>
            </a:pPr>
            <a:endParaRPr lang="en-US" altLang="en-US" dirty="0"/>
          </a:p>
        </p:txBody>
      </p:sp>
      <p:sp>
        <p:nvSpPr>
          <p:cNvPr id="4" name="Footer Placeholder 4"/>
          <p:cNvSpPr>
            <a:spLocks noGrp="1"/>
          </p:cNvSpPr>
          <p:nvPr>
            <p:ph type="ftr" sz="quarter" idx="11"/>
          </p:nvPr>
        </p:nvSpPr>
        <p:spPr>
          <a:xfrm>
            <a:off x="3028950" y="4767263"/>
            <a:ext cx="3086100" cy="274637"/>
          </a:xfrm>
          <a:prstGeom prst="rect">
            <a:avLst/>
          </a:prstGeom>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a:xfrm>
            <a:off x="6457950" y="4767263"/>
            <a:ext cx="2057400" cy="274637"/>
          </a:xfrm>
          <a:prstGeom prst="rect">
            <a:avLst/>
          </a:prstGeom>
        </p:spPr>
        <p:txBody>
          <a:bodyPr/>
          <a:lstStyle>
            <a:lvl1pPr>
              <a:defRPr/>
            </a:lvl1pPr>
          </a:lstStyle>
          <a:p>
            <a:pPr>
              <a:defRPr/>
            </a:pPr>
            <a:fld id="{9517D7AB-1B72-4959-842A-38BFC98391ED}" type="slidenum">
              <a:rPr lang="en-US" altLang="en-US"/>
              <a:pPr>
                <a:defRPr/>
              </a:pPr>
              <a:t>‹#›</a:t>
            </a:fld>
            <a:endParaRPr lang="en-US" altLang="en-US" dirty="0"/>
          </a:p>
        </p:txBody>
      </p:sp>
    </p:spTree>
    <p:extLst>
      <p:ext uri="{BB962C8B-B14F-4D97-AF65-F5344CB8AC3E}">
        <p14:creationId xmlns:p14="http://schemas.microsoft.com/office/powerpoint/2010/main" val="738808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b="18140"/>
          <a:stretch/>
        </p:blipFill>
        <p:spPr>
          <a:xfrm>
            <a:off x="0" y="4259855"/>
            <a:ext cx="9148928" cy="883645"/>
          </a:xfrm>
          <a:prstGeom prst="rect">
            <a:avLst/>
          </a:prstGeom>
        </p:spPr>
      </p:pic>
      <p:sp>
        <p:nvSpPr>
          <p:cNvPr id="3" name="TextBox 2"/>
          <p:cNvSpPr txBox="1"/>
          <p:nvPr userDrawn="1"/>
        </p:nvSpPr>
        <p:spPr>
          <a:xfrm>
            <a:off x="263785" y="2746824"/>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201677277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2" r:id="rId3"/>
    <p:sldLayoutId id="2147483823" r:id="rId4"/>
    <p:sldLayoutId id="2147483860" r:id="rId5"/>
    <p:sldLayoutId id="2147483877" r:id="rId6"/>
    <p:sldLayoutId id="2147483878" r:id="rId7"/>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virtualsepd.adobeconnect.com/nmieshar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www.cdc.gov/nndss/trc/news/index.htm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2.xml"/><Relationship Id="rId7" Type="http://schemas.openxmlformats.org/officeDocument/2006/relationships/image" Target="../media/image20.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13.xml"/><Relationship Id="rId4"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image" Target="../media/image25.emf"/><Relationship Id="rId3" Type="http://schemas.openxmlformats.org/officeDocument/2006/relationships/tags" Target="../tags/tag4.xml"/><Relationship Id="rId7" Type="http://schemas.openxmlformats.org/officeDocument/2006/relationships/oleObject" Target="../embeddings/oleObject2.bin"/><Relationship Id="rId12" Type="http://schemas.openxmlformats.org/officeDocument/2006/relationships/oleObject" Target="../embeddings/oleObject4.bin"/><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slideLayout" Target="../slideLayouts/slideLayout6.xml"/><Relationship Id="rId11" Type="http://schemas.openxmlformats.org/officeDocument/2006/relationships/image" Target="../media/image24.emf"/><Relationship Id="rId5" Type="http://schemas.openxmlformats.org/officeDocument/2006/relationships/tags" Target="../tags/tag6.xml"/><Relationship Id="rId10" Type="http://schemas.openxmlformats.org/officeDocument/2006/relationships/oleObject" Target="../embeddings/oleObject3.bin"/><Relationship Id="rId4" Type="http://schemas.openxmlformats.org/officeDocument/2006/relationships/tags" Target="../tags/tag5.xml"/><Relationship Id="rId9" Type="http://schemas.openxmlformats.org/officeDocument/2006/relationships/image" Target="../media/image26.jpeg"/></Relationships>
</file>

<file path=ppt/slides/_rels/slide18.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slideLayout" Target="../slideLayouts/slideLayout6.xml"/><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image" Target="../media/image27.png"/><Relationship Id="rId2" Type="http://schemas.openxmlformats.org/officeDocument/2006/relationships/tags" Target="../tags/tag7.xml"/><Relationship Id="rId16" Type="http://schemas.openxmlformats.org/officeDocument/2006/relationships/image" Target="../media/image20.emf"/><Relationship Id="rId1" Type="http://schemas.openxmlformats.org/officeDocument/2006/relationships/vmlDrawing" Target="../drawings/vmlDrawing3.v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5" Type="http://schemas.openxmlformats.org/officeDocument/2006/relationships/oleObject" Target="../embeddings/oleObject5.bin"/><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8" Type="http://schemas.openxmlformats.org/officeDocument/2006/relationships/hyperlink" Target="mailto:surveillancedataplatform@cdc.gov" TargetMode="External"/><Relationship Id="rId3" Type="http://schemas.openxmlformats.org/officeDocument/2006/relationships/hyperlink" Target="http://www.cdc.gov/sdp" TargetMode="External"/><Relationship Id="rId7" Type="http://schemas.openxmlformats.org/officeDocument/2006/relationships/hyperlink" Target="mailto:LIST@CDC.GOV" TargetMode="External"/><Relationship Id="rId12"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github.com/CDCgov/SDP" TargetMode="External"/><Relationship Id="rId11" Type="http://schemas.openxmlformats.org/officeDocument/2006/relationships/hyperlink" Target="mailto:mpv3@cdc.gov" TargetMode="External"/><Relationship Id="rId5" Type="http://schemas.openxmlformats.org/officeDocument/2006/relationships/hyperlink" Target="http://www.cdc.gov/surveillance" TargetMode="External"/><Relationship Id="rId10" Type="http://schemas.openxmlformats.org/officeDocument/2006/relationships/hyperlink" Target="mailto:tkinley@cdc.gov" TargetMode="External"/><Relationship Id="rId4" Type="http://schemas.openxmlformats.org/officeDocument/2006/relationships/hyperlink" Target="https://esp.cdc.gov/sites/csels/OPHSS/SDP" TargetMode="External"/><Relationship Id="rId9" Type="http://schemas.openxmlformats.org/officeDocument/2006/relationships/hyperlink" Target="mailto:brian.lee@cdc.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www.cste.org/resource/resmgr/2016PS/16_ID_01_edited7.29.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ndc.services.cdc.gov/condition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EDX@cdc.gov"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s://www.cdc.gov/nndss/trc/news/index.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0.png"/><Relationship Id="rId2" Type="http://schemas.openxmlformats.org/officeDocument/2006/relationships/tags" Target="../tags/tag18.xml"/><Relationship Id="rId1" Type="http://schemas.openxmlformats.org/officeDocument/2006/relationships/vmlDrawing" Target="../drawings/vmlDrawing4.vml"/><Relationship Id="rId6" Type="http://schemas.openxmlformats.org/officeDocument/2006/relationships/image" Target="../media/image20.emf"/><Relationship Id="rId5" Type="http://schemas.openxmlformats.org/officeDocument/2006/relationships/oleObject" Target="../embeddings/oleObject6.bin"/><Relationship Id="rId4"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1.png"/><Relationship Id="rId2" Type="http://schemas.openxmlformats.org/officeDocument/2006/relationships/tags" Target="../tags/tag19.xml"/><Relationship Id="rId1" Type="http://schemas.openxmlformats.org/officeDocument/2006/relationships/vmlDrawing" Target="../drawings/vmlDrawing5.vml"/><Relationship Id="rId6" Type="http://schemas.openxmlformats.org/officeDocument/2006/relationships/image" Target="../media/image20.emf"/><Relationship Id="rId5" Type="http://schemas.openxmlformats.org/officeDocument/2006/relationships/oleObject" Target="../embeddings/oleObject7.bin"/><Relationship Id="rId4"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image" Target="../media/image23.emf"/><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oleObject" Target="../embeddings/oleObject8.bin"/><Relationship Id="rId2" Type="http://schemas.openxmlformats.org/officeDocument/2006/relationships/tags" Target="../tags/tag20.xml"/><Relationship Id="rId1" Type="http://schemas.openxmlformats.org/officeDocument/2006/relationships/vmlDrawing" Target="../drawings/vmlDrawing6.vml"/><Relationship Id="rId6" Type="http://schemas.openxmlformats.org/officeDocument/2006/relationships/tags" Target="../tags/tag24.xml"/><Relationship Id="rId11" Type="http://schemas.openxmlformats.org/officeDocument/2006/relationships/notesSlide" Target="../notesSlides/notesSlide27.xml"/><Relationship Id="rId5" Type="http://schemas.openxmlformats.org/officeDocument/2006/relationships/tags" Target="../tags/tag23.xml"/><Relationship Id="rId10" Type="http://schemas.openxmlformats.org/officeDocument/2006/relationships/slideLayout" Target="../slideLayouts/slideLayout6.xml"/><Relationship Id="rId4" Type="http://schemas.openxmlformats.org/officeDocument/2006/relationships/tags" Target="../tags/tag22.xml"/><Relationship Id="rId9" Type="http://schemas.openxmlformats.org/officeDocument/2006/relationships/tags" Target="../tags/tag2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r>
              <a:rPr lang="en-US" altLang="en-US" dirty="0"/>
              <a:t>NNDSS Modernization Initiative (NMI) eSHARE:</a:t>
            </a:r>
            <a:br>
              <a:rPr lang="en-US" altLang="en-US" dirty="0"/>
            </a:br>
            <a:r>
              <a:rPr lang="en-US" altLang="en-US" dirty="0"/>
              <a:t>CDC Surveillance Data Platform and Benefits to NMI</a:t>
            </a:r>
          </a:p>
        </p:txBody>
      </p:sp>
      <p:sp>
        <p:nvSpPr>
          <p:cNvPr id="2" name="Subtitle 1"/>
          <p:cNvSpPr>
            <a:spLocks noGrp="1"/>
          </p:cNvSpPr>
          <p:nvPr>
            <p:ph type="subTitle" idx="1"/>
          </p:nvPr>
        </p:nvSpPr>
        <p:spPr>
          <a:xfrm>
            <a:off x="457198" y="2292098"/>
            <a:ext cx="8347167" cy="2189285"/>
          </a:xfrm>
        </p:spPr>
        <p:txBody>
          <a:bodyPr/>
          <a:lstStyle/>
          <a:p>
            <a:r>
              <a:rPr lang="en-US" sz="1400" b="0" dirty="0"/>
              <a:t>Conference Number: </a:t>
            </a:r>
            <a:r>
              <a:rPr lang="en-US" sz="1400" b="0" dirty="0">
                <a:solidFill>
                  <a:srgbClr val="FF0000"/>
                </a:solidFill>
              </a:rPr>
              <a:t>800-779-9623</a:t>
            </a:r>
            <a:br>
              <a:rPr lang="en-US" sz="1400" b="0" dirty="0">
                <a:solidFill>
                  <a:srgbClr val="FF0000"/>
                </a:solidFill>
              </a:rPr>
            </a:br>
            <a:r>
              <a:rPr lang="en-US" sz="1400" b="0" dirty="0"/>
              <a:t>Participant Code: </a:t>
            </a:r>
            <a:r>
              <a:rPr lang="en-US" sz="1400" b="0" dirty="0">
                <a:solidFill>
                  <a:srgbClr val="FF0000"/>
                </a:solidFill>
              </a:rPr>
              <a:t>9740330</a:t>
            </a:r>
            <a:br>
              <a:rPr lang="en-US" sz="1400" b="0" dirty="0"/>
            </a:br>
            <a:r>
              <a:rPr lang="en-US" sz="1400" b="0" dirty="0">
                <a:solidFill>
                  <a:srgbClr val="FF0000"/>
                </a:solidFill>
              </a:rPr>
              <a:t>NOTE: </a:t>
            </a:r>
            <a:r>
              <a:rPr lang="en-US" sz="1400" b="0" dirty="0"/>
              <a:t>Adobe Connects Audio is not available.  </a:t>
            </a:r>
            <a:br>
              <a:rPr lang="en-US" sz="1400" b="0" dirty="0">
                <a:solidFill>
                  <a:srgbClr val="FF0000"/>
                </a:solidFill>
              </a:rPr>
            </a:br>
            <a:r>
              <a:rPr lang="en-US" sz="1400" b="0" dirty="0"/>
              <a:t>Join the Adobe Connects meeting at: </a:t>
            </a:r>
            <a:r>
              <a:rPr lang="en-US" sz="1400" b="0" dirty="0">
                <a:hlinkClick r:id="rId3"/>
              </a:rPr>
              <a:t>https://virtualsepd.adobeconnect.com/nmieshare/</a:t>
            </a:r>
            <a:r>
              <a:rPr lang="en-US" sz="1400" b="0" dirty="0"/>
              <a:t>.</a:t>
            </a:r>
          </a:p>
          <a:p>
            <a:r>
              <a:rPr lang="en-US" sz="1400" b="0" dirty="0"/>
              <a:t>Click “Enter as a Guest,” provide your name, and click “Enter Room.”</a:t>
            </a:r>
          </a:p>
          <a:p>
            <a:endParaRPr lang="en-US" dirty="0"/>
          </a:p>
          <a:p>
            <a:r>
              <a:rPr lang="en-US" sz="1600" dirty="0">
                <a:solidFill>
                  <a:srgbClr val="FF0000"/>
                </a:solidFill>
              </a:rPr>
              <a:t>Subscribe to monthly NMI Notes news updates at </a:t>
            </a:r>
            <a:r>
              <a:rPr lang="en-US" sz="1600" dirty="0">
                <a:solidFill>
                  <a:srgbClr val="FF0000"/>
                </a:solidFill>
                <a:hlinkClick r:id="rId4"/>
              </a:rPr>
              <a:t>https://www.cdc.gov/nndss/trc/news/index.html</a:t>
            </a:r>
            <a:r>
              <a:rPr lang="en-US" sz="1600" dirty="0">
                <a:solidFill>
                  <a:srgbClr val="FF0000"/>
                </a:solidFill>
              </a:rPr>
              <a:t>! </a:t>
            </a:r>
          </a:p>
        </p:txBody>
      </p:sp>
      <p:sp>
        <p:nvSpPr>
          <p:cNvPr id="6" name="Text Placeholder 5"/>
          <p:cNvSpPr>
            <a:spLocks noGrp="1"/>
          </p:cNvSpPr>
          <p:nvPr>
            <p:ph type="body" sz="quarter" idx="10"/>
          </p:nvPr>
        </p:nvSpPr>
        <p:spPr>
          <a:xfrm>
            <a:off x="457198" y="4591323"/>
            <a:ext cx="8435790" cy="437877"/>
          </a:xfrm>
        </p:spPr>
        <p:txBody>
          <a:bodyPr/>
          <a:lstStyle/>
          <a:p>
            <a:r>
              <a:rPr lang="en-US" b="1" dirty="0"/>
              <a:t>September 15, 2016		Division of Health Informatics and Surveillance</a:t>
            </a:r>
          </a:p>
          <a:p>
            <a:endParaRPr lang="en-US" dirty="0"/>
          </a:p>
        </p:txBody>
      </p:sp>
      <p:pic>
        <p:nvPicPr>
          <p:cNvPr id="7172" name="Picture 6" descr="Logos of the United States Department of Health and Human Services and Centers for Disease Control and Preventio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755494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kumimoji="1" lang="en-US" dirty="0">
                <a:solidFill>
                  <a:srgbClr val="0096D6"/>
                </a:solidFill>
              </a:rPr>
              <a:t>Definitions</a:t>
            </a:r>
          </a:p>
        </p:txBody>
      </p:sp>
      <p:sp>
        <p:nvSpPr>
          <p:cNvPr id="3" name="Content Placeholder 2"/>
          <p:cNvSpPr>
            <a:spLocks noGrp="1"/>
          </p:cNvSpPr>
          <p:nvPr>
            <p:ph type="body" sz="quarter" idx="10"/>
          </p:nvPr>
        </p:nvSpPr>
        <p:spPr>
          <a:xfrm>
            <a:off x="457199" y="1183280"/>
            <a:ext cx="5156791" cy="3503513"/>
          </a:xfrm>
        </p:spPr>
        <p:txBody>
          <a:bodyPr/>
          <a:lstStyle/>
          <a:p>
            <a:r>
              <a:rPr lang="en-US" b="1" i="1" dirty="0"/>
              <a:t>Platform</a:t>
            </a:r>
            <a:endParaRPr lang="en-US" dirty="0"/>
          </a:p>
          <a:p>
            <a:pPr lvl="1"/>
            <a:r>
              <a:rPr lang="en-US" dirty="0"/>
              <a:t>Virtual environment that makes services available to users</a:t>
            </a:r>
          </a:p>
          <a:p>
            <a:r>
              <a:rPr lang="en-US" b="1" i="1" dirty="0"/>
              <a:t>Services</a:t>
            </a:r>
            <a:endParaRPr lang="en-US" dirty="0"/>
          </a:p>
          <a:p>
            <a:pPr lvl="1"/>
            <a:r>
              <a:rPr lang="en-US" dirty="0"/>
              <a:t>People, process, or technology that fulfills a need or request that is reusable and measureable</a:t>
            </a:r>
          </a:p>
          <a:p>
            <a:pPr lvl="1"/>
            <a:endParaRPr lang="en-US" dirty="0"/>
          </a:p>
          <a:p>
            <a:endParaRPr lang="en-US" dirty="0"/>
          </a:p>
        </p:txBody>
      </p:sp>
      <p:sp>
        <p:nvSpPr>
          <p:cNvPr id="6" name="Content Placeholder 2"/>
          <p:cNvSpPr txBox="1">
            <a:spLocks/>
          </p:cNvSpPr>
          <p:nvPr/>
        </p:nvSpPr>
        <p:spPr bwMode="auto">
          <a:xfrm>
            <a:off x="457199" y="3511830"/>
            <a:ext cx="8229600" cy="35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5DAA"/>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532E63"/>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9A3B26"/>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i="1" dirty="0"/>
              <a:t>Shared Services</a:t>
            </a:r>
            <a:endParaRPr lang="en-US" dirty="0"/>
          </a:p>
          <a:p>
            <a:pPr lvl="1"/>
            <a:r>
              <a:rPr lang="en-US" dirty="0"/>
              <a:t>People, process, or technology that fulfills a common need or request that is used by more than one CDC program or partner, enabled to be sharable, scalable, and standardized</a:t>
            </a:r>
          </a:p>
          <a:p>
            <a:endParaRPr lang="en-US" dirty="0"/>
          </a:p>
        </p:txBody>
      </p:sp>
      <p:sp>
        <p:nvSpPr>
          <p:cNvPr id="7" name="Vertical Scroll 6" title="&quot;&quot;"/>
          <p:cNvSpPr/>
          <p:nvPr/>
        </p:nvSpPr>
        <p:spPr>
          <a:xfrm>
            <a:off x="5883901" y="1273355"/>
            <a:ext cx="2802898" cy="2148401"/>
          </a:xfrm>
          <a:prstGeom prst="verticalScroll">
            <a:avLst/>
          </a:prstGeom>
          <a:solidFill>
            <a:srgbClr val="B1E7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title="&quot;&quot;"/>
          <p:cNvGrpSpPr/>
          <p:nvPr/>
        </p:nvGrpSpPr>
        <p:grpSpPr>
          <a:xfrm>
            <a:off x="6522575" y="1791495"/>
            <a:ext cx="1694514" cy="1404134"/>
            <a:chOff x="9727340" y="1141790"/>
            <a:chExt cx="284154" cy="331843"/>
          </a:xfrm>
          <a:solidFill>
            <a:srgbClr val="000000"/>
          </a:solidFill>
        </p:grpSpPr>
        <p:sp>
          <p:nvSpPr>
            <p:cNvPr id="10" name="Rectangle 67"/>
            <p:cNvSpPr/>
            <p:nvPr/>
          </p:nvSpPr>
          <p:spPr>
            <a:xfrm>
              <a:off x="9833564" y="1141790"/>
              <a:ext cx="177930" cy="155615"/>
            </a:xfrm>
            <a:custGeom>
              <a:avLst/>
              <a:gdLst/>
              <a:ahLst/>
              <a:cxnLst/>
              <a:rect l="l" t="t" r="r" b="b"/>
              <a:pathLst>
                <a:path w="3054351" h="2291995">
                  <a:moveTo>
                    <a:pt x="105334" y="0"/>
                  </a:moveTo>
                  <a:lnTo>
                    <a:pt x="2949017" y="0"/>
                  </a:lnTo>
                  <a:cubicBezTo>
                    <a:pt x="3007191" y="0"/>
                    <a:pt x="3054351" y="47160"/>
                    <a:pt x="3054351" y="105334"/>
                  </a:cubicBezTo>
                  <a:lnTo>
                    <a:pt x="3054350" y="105334"/>
                  </a:lnTo>
                  <a:cubicBezTo>
                    <a:pt x="3054350" y="163508"/>
                    <a:pt x="3007190" y="210668"/>
                    <a:pt x="2949016" y="210668"/>
                  </a:cubicBezTo>
                  <a:lnTo>
                    <a:pt x="2915920" y="210668"/>
                  </a:lnTo>
                  <a:lnTo>
                    <a:pt x="2915920" y="2081327"/>
                  </a:lnTo>
                  <a:lnTo>
                    <a:pt x="2949017" y="2081327"/>
                  </a:lnTo>
                  <a:cubicBezTo>
                    <a:pt x="3007191" y="2081327"/>
                    <a:pt x="3054351" y="2128487"/>
                    <a:pt x="3054351" y="2186661"/>
                  </a:cubicBezTo>
                  <a:lnTo>
                    <a:pt x="3054350" y="2186661"/>
                  </a:lnTo>
                  <a:cubicBezTo>
                    <a:pt x="3054350" y="2244835"/>
                    <a:pt x="3007190" y="2291995"/>
                    <a:pt x="2949016" y="2291995"/>
                  </a:cubicBezTo>
                  <a:lnTo>
                    <a:pt x="105334" y="2291994"/>
                  </a:lnTo>
                  <a:cubicBezTo>
                    <a:pt x="47160" y="2291994"/>
                    <a:pt x="0" y="2244834"/>
                    <a:pt x="0" y="2186661"/>
                  </a:cubicBezTo>
                  <a:cubicBezTo>
                    <a:pt x="0" y="2128487"/>
                    <a:pt x="47160" y="2081327"/>
                    <a:pt x="105334" y="2081327"/>
                  </a:cubicBezTo>
                  <a:lnTo>
                    <a:pt x="127000" y="2081327"/>
                  </a:lnTo>
                  <a:lnTo>
                    <a:pt x="127000" y="1858742"/>
                  </a:lnTo>
                  <a:lnTo>
                    <a:pt x="264160" y="1942562"/>
                  </a:lnTo>
                  <a:lnTo>
                    <a:pt x="264160" y="2081327"/>
                  </a:lnTo>
                  <a:lnTo>
                    <a:pt x="2778760" y="2081327"/>
                  </a:lnTo>
                  <a:lnTo>
                    <a:pt x="2778760" y="210668"/>
                  </a:lnTo>
                  <a:lnTo>
                    <a:pt x="264160" y="210667"/>
                  </a:lnTo>
                  <a:lnTo>
                    <a:pt x="264160" y="1320185"/>
                  </a:lnTo>
                  <a:lnTo>
                    <a:pt x="127000" y="1187182"/>
                  </a:lnTo>
                  <a:lnTo>
                    <a:pt x="127000" y="210667"/>
                  </a:lnTo>
                  <a:lnTo>
                    <a:pt x="105334" y="210667"/>
                  </a:lnTo>
                  <a:cubicBezTo>
                    <a:pt x="47160" y="210667"/>
                    <a:pt x="0" y="163507"/>
                    <a:pt x="0" y="105334"/>
                  </a:cubicBezTo>
                  <a:cubicBezTo>
                    <a:pt x="0" y="47160"/>
                    <a:pt x="47160" y="0"/>
                    <a:pt x="105334" y="0"/>
                  </a:cubicBezTo>
                  <a:close/>
                </a:path>
              </a:pathLst>
            </a:custGeom>
            <a:grp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eaLnBrk="1" fontAlgn="auto" hangingPunct="1">
                <a:spcBef>
                  <a:spcPts val="0"/>
                </a:spcBef>
                <a:spcAft>
                  <a:spcPts val="0"/>
                </a:spcAft>
              </a:pPr>
              <a:endParaRPr lang="en-US" sz="1200" kern="0" dirty="0">
                <a:solidFill>
                  <a:srgbClr val="FFFFFF"/>
                </a:solidFill>
              </a:endParaRPr>
            </a:p>
          </p:txBody>
        </p:sp>
        <p:sp>
          <p:nvSpPr>
            <p:cNvPr id="11" name="Oval 27"/>
            <p:cNvSpPr/>
            <p:nvPr/>
          </p:nvSpPr>
          <p:spPr>
            <a:xfrm>
              <a:off x="9888460" y="1181830"/>
              <a:ext cx="97658" cy="90356"/>
            </a:xfrm>
            <a:custGeom>
              <a:avLst/>
              <a:gdLst/>
              <a:ahLst/>
              <a:cxnLst/>
              <a:rect l="l" t="t" r="r" b="b"/>
              <a:pathLst>
                <a:path w="1676400" h="1330812">
                  <a:moveTo>
                    <a:pt x="144780" y="1109832"/>
                  </a:moveTo>
                  <a:cubicBezTo>
                    <a:pt x="102696" y="1109832"/>
                    <a:pt x="68580" y="1143948"/>
                    <a:pt x="68580" y="1186032"/>
                  </a:cubicBezTo>
                  <a:cubicBezTo>
                    <a:pt x="68580" y="1228116"/>
                    <a:pt x="102696" y="1262232"/>
                    <a:pt x="144780" y="1262232"/>
                  </a:cubicBezTo>
                  <a:cubicBezTo>
                    <a:pt x="186864" y="1262232"/>
                    <a:pt x="220980" y="1228116"/>
                    <a:pt x="220980" y="1186032"/>
                  </a:cubicBezTo>
                  <a:cubicBezTo>
                    <a:pt x="220980" y="1143948"/>
                    <a:pt x="186864" y="1109832"/>
                    <a:pt x="144780" y="1109832"/>
                  </a:cubicBezTo>
                  <a:close/>
                  <a:moveTo>
                    <a:pt x="1127760" y="647700"/>
                  </a:moveTo>
                  <a:cubicBezTo>
                    <a:pt x="1085676" y="647700"/>
                    <a:pt x="1051560" y="681816"/>
                    <a:pt x="1051560" y="723900"/>
                  </a:cubicBezTo>
                  <a:cubicBezTo>
                    <a:pt x="1051560" y="765984"/>
                    <a:pt x="1085676" y="800100"/>
                    <a:pt x="1127760" y="800100"/>
                  </a:cubicBezTo>
                  <a:cubicBezTo>
                    <a:pt x="1169844" y="800100"/>
                    <a:pt x="1203960" y="765984"/>
                    <a:pt x="1203960" y="723900"/>
                  </a:cubicBezTo>
                  <a:cubicBezTo>
                    <a:pt x="1203960" y="681816"/>
                    <a:pt x="1169844" y="647700"/>
                    <a:pt x="1127760" y="647700"/>
                  </a:cubicBezTo>
                  <a:close/>
                  <a:moveTo>
                    <a:pt x="647700" y="530712"/>
                  </a:moveTo>
                  <a:cubicBezTo>
                    <a:pt x="605616" y="530712"/>
                    <a:pt x="571500" y="564828"/>
                    <a:pt x="571500" y="606912"/>
                  </a:cubicBezTo>
                  <a:cubicBezTo>
                    <a:pt x="571500" y="648996"/>
                    <a:pt x="605616" y="683112"/>
                    <a:pt x="647700" y="683112"/>
                  </a:cubicBezTo>
                  <a:cubicBezTo>
                    <a:pt x="689784" y="683112"/>
                    <a:pt x="723900" y="648996"/>
                    <a:pt x="723900" y="606912"/>
                  </a:cubicBezTo>
                  <a:cubicBezTo>
                    <a:pt x="723900" y="564828"/>
                    <a:pt x="689784" y="530712"/>
                    <a:pt x="647700" y="530712"/>
                  </a:cubicBezTo>
                  <a:close/>
                  <a:moveTo>
                    <a:pt x="1531620" y="68580"/>
                  </a:moveTo>
                  <a:cubicBezTo>
                    <a:pt x="1489536" y="68580"/>
                    <a:pt x="1455420" y="102696"/>
                    <a:pt x="1455420" y="144780"/>
                  </a:cubicBezTo>
                  <a:cubicBezTo>
                    <a:pt x="1455420" y="186864"/>
                    <a:pt x="1489536" y="220980"/>
                    <a:pt x="1531620" y="220980"/>
                  </a:cubicBezTo>
                  <a:cubicBezTo>
                    <a:pt x="1573704" y="220980"/>
                    <a:pt x="1607820" y="186864"/>
                    <a:pt x="1607820" y="144780"/>
                  </a:cubicBezTo>
                  <a:cubicBezTo>
                    <a:pt x="1607820" y="102696"/>
                    <a:pt x="1573704" y="68580"/>
                    <a:pt x="1531620" y="68580"/>
                  </a:cubicBezTo>
                  <a:close/>
                  <a:moveTo>
                    <a:pt x="1531620" y="0"/>
                  </a:moveTo>
                  <a:cubicBezTo>
                    <a:pt x="1611580" y="0"/>
                    <a:pt x="1676400" y="64820"/>
                    <a:pt x="1676400" y="144780"/>
                  </a:cubicBezTo>
                  <a:cubicBezTo>
                    <a:pt x="1676400" y="224740"/>
                    <a:pt x="1611580" y="289560"/>
                    <a:pt x="1531620" y="289560"/>
                  </a:cubicBezTo>
                  <a:lnTo>
                    <a:pt x="1479742" y="279086"/>
                  </a:lnTo>
                  <a:lnTo>
                    <a:pt x="1233987" y="627238"/>
                  </a:lnTo>
                  <a:cubicBezTo>
                    <a:pt x="1258263" y="652181"/>
                    <a:pt x="1272540" y="686373"/>
                    <a:pt x="1272540" y="723900"/>
                  </a:cubicBezTo>
                  <a:cubicBezTo>
                    <a:pt x="1272540" y="803860"/>
                    <a:pt x="1207720" y="868680"/>
                    <a:pt x="1127760" y="868680"/>
                  </a:cubicBezTo>
                  <a:cubicBezTo>
                    <a:pt x="1050236" y="868680"/>
                    <a:pt x="986943" y="807749"/>
                    <a:pt x="984434" y="731100"/>
                  </a:cubicBezTo>
                  <a:lnTo>
                    <a:pt x="771294" y="677815"/>
                  </a:lnTo>
                  <a:cubicBezTo>
                    <a:pt x="748317" y="722428"/>
                    <a:pt x="701426" y="751692"/>
                    <a:pt x="647700" y="751692"/>
                  </a:cubicBezTo>
                  <a:cubicBezTo>
                    <a:pt x="623449" y="751692"/>
                    <a:pt x="600591" y="745730"/>
                    <a:pt x="581357" y="733580"/>
                  </a:cubicBezTo>
                  <a:lnTo>
                    <a:pt x="267125" y="1113277"/>
                  </a:lnTo>
                  <a:cubicBezTo>
                    <a:pt x="282145" y="1133676"/>
                    <a:pt x="289560" y="1158988"/>
                    <a:pt x="289560" y="1186032"/>
                  </a:cubicBezTo>
                  <a:cubicBezTo>
                    <a:pt x="289560" y="1265992"/>
                    <a:pt x="224740" y="1330812"/>
                    <a:pt x="144780" y="1330812"/>
                  </a:cubicBezTo>
                  <a:cubicBezTo>
                    <a:pt x="64820" y="1330812"/>
                    <a:pt x="0" y="1265992"/>
                    <a:pt x="0" y="1186032"/>
                  </a:cubicBezTo>
                  <a:cubicBezTo>
                    <a:pt x="0" y="1106072"/>
                    <a:pt x="64820" y="1041252"/>
                    <a:pt x="144780" y="1041252"/>
                  </a:cubicBezTo>
                  <a:cubicBezTo>
                    <a:pt x="168111" y="1041252"/>
                    <a:pt x="190153" y="1046771"/>
                    <a:pt x="208992" y="1057927"/>
                  </a:cubicBezTo>
                  <a:lnTo>
                    <a:pt x="528815" y="684799"/>
                  </a:lnTo>
                  <a:cubicBezTo>
                    <a:pt x="511623" y="663475"/>
                    <a:pt x="502920" y="636210"/>
                    <a:pt x="502920" y="606912"/>
                  </a:cubicBezTo>
                  <a:cubicBezTo>
                    <a:pt x="502920" y="526952"/>
                    <a:pt x="567740" y="462132"/>
                    <a:pt x="647700" y="462132"/>
                  </a:cubicBezTo>
                  <a:cubicBezTo>
                    <a:pt x="727520" y="462132"/>
                    <a:pt x="792252" y="526724"/>
                    <a:pt x="792395" y="606491"/>
                  </a:cubicBezTo>
                  <a:lnTo>
                    <a:pt x="1002044" y="656144"/>
                  </a:lnTo>
                  <a:cubicBezTo>
                    <a:pt x="1024754" y="609896"/>
                    <a:pt x="1072663" y="579120"/>
                    <a:pt x="1127760" y="579120"/>
                  </a:cubicBezTo>
                  <a:lnTo>
                    <a:pt x="1165469" y="586733"/>
                  </a:lnTo>
                  <a:lnTo>
                    <a:pt x="1422600" y="237299"/>
                  </a:lnTo>
                  <a:cubicBezTo>
                    <a:pt x="1399781" y="213211"/>
                    <a:pt x="1386840" y="180507"/>
                    <a:pt x="1386840" y="144780"/>
                  </a:cubicBezTo>
                  <a:cubicBezTo>
                    <a:pt x="1386840" y="64820"/>
                    <a:pt x="1451660" y="0"/>
                    <a:pt x="1531620" y="0"/>
                  </a:cubicBezTo>
                  <a:close/>
                </a:path>
              </a:pathLst>
            </a:custGeom>
            <a:grp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eaLnBrk="1" fontAlgn="auto" hangingPunct="1">
                <a:spcBef>
                  <a:spcPts val="0"/>
                </a:spcBef>
                <a:spcAft>
                  <a:spcPts val="0"/>
                </a:spcAft>
              </a:pPr>
              <a:endParaRPr lang="en-US" sz="1200" kern="0" dirty="0">
                <a:solidFill>
                  <a:srgbClr val="FFFFFF"/>
                </a:solidFill>
              </a:endParaRPr>
            </a:p>
          </p:txBody>
        </p:sp>
        <p:sp>
          <p:nvSpPr>
            <p:cNvPr id="12" name="Freeform 11"/>
            <p:cNvSpPr/>
            <p:nvPr/>
          </p:nvSpPr>
          <p:spPr>
            <a:xfrm>
              <a:off x="9779037" y="1145433"/>
              <a:ext cx="34237" cy="52660"/>
            </a:xfrm>
            <a:custGeom>
              <a:avLst/>
              <a:gdLst>
                <a:gd name="connsiteX0" fmla="*/ 0 w 520700"/>
                <a:gd name="connsiteY0" fmla="*/ 482600 h 482600"/>
                <a:gd name="connsiteX1" fmla="*/ 520700 w 520700"/>
                <a:gd name="connsiteY1" fmla="*/ 482600 h 482600"/>
                <a:gd name="connsiteX2" fmla="*/ 260350 w 520700"/>
                <a:gd name="connsiteY2" fmla="*/ 0 h 482600"/>
                <a:gd name="connsiteX3" fmla="*/ 0 w 520700"/>
                <a:gd name="connsiteY3" fmla="*/ 482600 h 482600"/>
                <a:gd name="connsiteX0" fmla="*/ 0 w 520700"/>
                <a:gd name="connsiteY0" fmla="*/ 482600 h 637822"/>
                <a:gd name="connsiteX1" fmla="*/ 520700 w 520700"/>
                <a:gd name="connsiteY1" fmla="*/ 482600 h 637822"/>
                <a:gd name="connsiteX2" fmla="*/ 260350 w 520700"/>
                <a:gd name="connsiteY2" fmla="*/ 0 h 637822"/>
                <a:gd name="connsiteX3" fmla="*/ 0 w 520700"/>
                <a:gd name="connsiteY3" fmla="*/ 482600 h 637822"/>
                <a:gd name="connsiteX0" fmla="*/ 0 w 520700"/>
                <a:gd name="connsiteY0" fmla="*/ 482600 h 766372"/>
                <a:gd name="connsiteX1" fmla="*/ 520700 w 520700"/>
                <a:gd name="connsiteY1" fmla="*/ 482600 h 766372"/>
                <a:gd name="connsiteX2" fmla="*/ 260350 w 520700"/>
                <a:gd name="connsiteY2" fmla="*/ 0 h 766372"/>
                <a:gd name="connsiteX3" fmla="*/ 0 w 520700"/>
                <a:gd name="connsiteY3" fmla="*/ 482600 h 766372"/>
                <a:gd name="connsiteX0" fmla="*/ 0 w 520700"/>
                <a:gd name="connsiteY0" fmla="*/ 482600 h 775614"/>
                <a:gd name="connsiteX1" fmla="*/ 520700 w 520700"/>
                <a:gd name="connsiteY1" fmla="*/ 482600 h 775614"/>
                <a:gd name="connsiteX2" fmla="*/ 260350 w 520700"/>
                <a:gd name="connsiteY2" fmla="*/ 0 h 775614"/>
                <a:gd name="connsiteX3" fmla="*/ 0 w 520700"/>
                <a:gd name="connsiteY3" fmla="*/ 482600 h 775614"/>
                <a:gd name="connsiteX0" fmla="*/ 0 w 520700"/>
                <a:gd name="connsiteY0" fmla="*/ 482600 h 775614"/>
                <a:gd name="connsiteX1" fmla="*/ 520700 w 520700"/>
                <a:gd name="connsiteY1" fmla="*/ 482600 h 775614"/>
                <a:gd name="connsiteX2" fmla="*/ 260350 w 520700"/>
                <a:gd name="connsiteY2" fmla="*/ 0 h 775614"/>
                <a:gd name="connsiteX3" fmla="*/ 0 w 520700"/>
                <a:gd name="connsiteY3" fmla="*/ 482600 h 775614"/>
                <a:gd name="connsiteX0" fmla="*/ 0 w 520700"/>
                <a:gd name="connsiteY0" fmla="*/ 482600 h 775614"/>
                <a:gd name="connsiteX1" fmla="*/ 520700 w 520700"/>
                <a:gd name="connsiteY1" fmla="*/ 482600 h 775614"/>
                <a:gd name="connsiteX2" fmla="*/ 260350 w 520700"/>
                <a:gd name="connsiteY2" fmla="*/ 0 h 775614"/>
                <a:gd name="connsiteX3" fmla="*/ 0 w 520700"/>
                <a:gd name="connsiteY3" fmla="*/ 482600 h 775614"/>
                <a:gd name="connsiteX0" fmla="*/ 34312 w 555012"/>
                <a:gd name="connsiteY0" fmla="*/ 482600 h 775614"/>
                <a:gd name="connsiteX1" fmla="*/ 555012 w 555012"/>
                <a:gd name="connsiteY1" fmla="*/ 482600 h 775614"/>
                <a:gd name="connsiteX2" fmla="*/ 294662 w 555012"/>
                <a:gd name="connsiteY2" fmla="*/ 0 h 775614"/>
                <a:gd name="connsiteX3" fmla="*/ 34312 w 555012"/>
                <a:gd name="connsiteY3" fmla="*/ 482600 h 775614"/>
                <a:gd name="connsiteX0" fmla="*/ 34312 w 587702"/>
                <a:gd name="connsiteY0" fmla="*/ 482600 h 775614"/>
                <a:gd name="connsiteX1" fmla="*/ 555012 w 587702"/>
                <a:gd name="connsiteY1" fmla="*/ 482600 h 775614"/>
                <a:gd name="connsiteX2" fmla="*/ 294662 w 587702"/>
                <a:gd name="connsiteY2" fmla="*/ 0 h 775614"/>
                <a:gd name="connsiteX3" fmla="*/ 34312 w 587702"/>
                <a:gd name="connsiteY3" fmla="*/ 482600 h 775614"/>
              </a:gdLst>
              <a:ahLst/>
              <a:cxnLst>
                <a:cxn ang="0">
                  <a:pos x="connsiteX0" y="connsiteY0"/>
                </a:cxn>
                <a:cxn ang="0">
                  <a:pos x="connsiteX1" y="connsiteY1"/>
                </a:cxn>
                <a:cxn ang="0">
                  <a:pos x="connsiteX2" y="connsiteY2"/>
                </a:cxn>
                <a:cxn ang="0">
                  <a:pos x="connsiteX3" y="connsiteY3"/>
                </a:cxn>
              </a:cxnLst>
              <a:rect l="l" t="t" r="r" b="b"/>
              <a:pathLst>
                <a:path w="587702" h="775614">
                  <a:moveTo>
                    <a:pt x="34312" y="482600"/>
                  </a:moveTo>
                  <a:cubicBezTo>
                    <a:pt x="157079" y="857250"/>
                    <a:pt x="413195" y="889000"/>
                    <a:pt x="555012" y="482600"/>
                  </a:cubicBezTo>
                  <a:cubicBezTo>
                    <a:pt x="613009" y="306493"/>
                    <a:pt x="629095" y="21167"/>
                    <a:pt x="294662" y="0"/>
                  </a:cubicBezTo>
                  <a:cubicBezTo>
                    <a:pt x="-89301" y="31327"/>
                    <a:pt x="-825" y="352213"/>
                    <a:pt x="34312" y="482600"/>
                  </a:cubicBezTo>
                  <a:close/>
                </a:path>
              </a:pathLst>
            </a:custGeom>
            <a:grp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eaLnBrk="1" fontAlgn="auto" hangingPunct="1">
                <a:spcBef>
                  <a:spcPts val="0"/>
                </a:spcBef>
                <a:spcAft>
                  <a:spcPts val="0"/>
                </a:spcAft>
              </a:pPr>
              <a:endParaRPr lang="en-US" sz="1200" kern="0" dirty="0">
                <a:solidFill>
                  <a:srgbClr val="FFFFFF"/>
                </a:solidFill>
              </a:endParaRPr>
            </a:p>
          </p:txBody>
        </p:sp>
        <p:sp>
          <p:nvSpPr>
            <p:cNvPr id="13" name="Freeform 12"/>
            <p:cNvSpPr/>
            <p:nvPr/>
          </p:nvSpPr>
          <p:spPr>
            <a:xfrm>
              <a:off x="9727340" y="1203635"/>
              <a:ext cx="173523" cy="118346"/>
            </a:xfrm>
            <a:custGeom>
              <a:avLst/>
              <a:gdLst/>
              <a:ahLst/>
              <a:cxnLst/>
              <a:rect l="l" t="t" r="r" b="b"/>
              <a:pathLst>
                <a:path w="2978709" h="1743076">
                  <a:moveTo>
                    <a:pt x="678861" y="557213"/>
                  </a:moveTo>
                  <a:lnTo>
                    <a:pt x="374061" y="909638"/>
                  </a:lnTo>
                  <a:lnTo>
                    <a:pt x="678861" y="1190625"/>
                  </a:lnTo>
                  <a:close/>
                  <a:moveTo>
                    <a:pt x="1355136" y="0"/>
                  </a:moveTo>
                  <a:lnTo>
                    <a:pt x="1655174" y="95250"/>
                  </a:lnTo>
                  <a:cubicBezTo>
                    <a:pt x="1756774" y="122237"/>
                    <a:pt x="1772649" y="234950"/>
                    <a:pt x="1859961" y="304800"/>
                  </a:cubicBezTo>
                  <a:lnTo>
                    <a:pt x="2188574" y="614363"/>
                  </a:lnTo>
                  <a:cubicBezTo>
                    <a:pt x="2385424" y="487363"/>
                    <a:pt x="2587037" y="403225"/>
                    <a:pt x="2779124" y="233363"/>
                  </a:cubicBezTo>
                  <a:cubicBezTo>
                    <a:pt x="2810651" y="218710"/>
                    <a:pt x="2845531" y="217098"/>
                    <a:pt x="2876894" y="226835"/>
                  </a:cubicBezTo>
                  <a:lnTo>
                    <a:pt x="2917416" y="84737"/>
                  </a:lnTo>
                  <a:cubicBezTo>
                    <a:pt x="2920878" y="72596"/>
                    <a:pt x="2933528" y="65561"/>
                    <a:pt x="2945669" y="69023"/>
                  </a:cubicBezTo>
                  <a:cubicBezTo>
                    <a:pt x="2957810" y="72485"/>
                    <a:pt x="2964845" y="85135"/>
                    <a:pt x="2961383" y="97276"/>
                  </a:cubicBezTo>
                  <a:lnTo>
                    <a:pt x="2918975" y="245987"/>
                  </a:lnTo>
                  <a:cubicBezTo>
                    <a:pt x="2976535" y="282044"/>
                    <a:pt x="3005389" y="358309"/>
                    <a:pt x="2945811" y="447675"/>
                  </a:cubicBezTo>
                  <a:cubicBezTo>
                    <a:pt x="2721974" y="609600"/>
                    <a:pt x="2531474" y="766762"/>
                    <a:pt x="2274299" y="933450"/>
                  </a:cubicBezTo>
                  <a:cubicBezTo>
                    <a:pt x="2204449" y="968375"/>
                    <a:pt x="2125074" y="979487"/>
                    <a:pt x="2064749" y="923925"/>
                  </a:cubicBezTo>
                  <a:lnTo>
                    <a:pt x="1712324" y="633413"/>
                  </a:lnTo>
                  <a:lnTo>
                    <a:pt x="1698036" y="1743076"/>
                  </a:lnTo>
                  <a:lnTo>
                    <a:pt x="683624" y="1743075"/>
                  </a:lnTo>
                  <a:lnTo>
                    <a:pt x="683624" y="1562100"/>
                  </a:lnTo>
                  <a:cubicBezTo>
                    <a:pt x="428036" y="1382712"/>
                    <a:pt x="224837" y="1212850"/>
                    <a:pt x="45449" y="1038225"/>
                  </a:cubicBezTo>
                  <a:cubicBezTo>
                    <a:pt x="-8527" y="1001713"/>
                    <a:pt x="-19638" y="898525"/>
                    <a:pt x="40686" y="814388"/>
                  </a:cubicBezTo>
                  <a:cubicBezTo>
                    <a:pt x="229599" y="601663"/>
                    <a:pt x="361361" y="403225"/>
                    <a:pt x="607424" y="176213"/>
                  </a:cubicBezTo>
                  <a:cubicBezTo>
                    <a:pt x="645524" y="130175"/>
                    <a:pt x="669337" y="98425"/>
                    <a:pt x="736011" y="95250"/>
                  </a:cubicBezTo>
                  <a:lnTo>
                    <a:pt x="988424" y="14288"/>
                  </a:lnTo>
                  <a:cubicBezTo>
                    <a:pt x="1036049" y="161925"/>
                    <a:pt x="1069386" y="352425"/>
                    <a:pt x="1131299" y="457200"/>
                  </a:cubicBezTo>
                  <a:lnTo>
                    <a:pt x="1140824" y="176213"/>
                  </a:lnTo>
                  <a:lnTo>
                    <a:pt x="1188449" y="138113"/>
                  </a:lnTo>
                  <a:lnTo>
                    <a:pt x="1231311" y="176213"/>
                  </a:lnTo>
                  <a:lnTo>
                    <a:pt x="1231311" y="466725"/>
                  </a:lnTo>
                  <a:cubicBezTo>
                    <a:pt x="1301161" y="311150"/>
                    <a:pt x="1313861" y="155575"/>
                    <a:pt x="1355136" y="0"/>
                  </a:cubicBezTo>
                  <a:close/>
                </a:path>
              </a:pathLst>
            </a:custGeom>
            <a:grp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eaLnBrk="1" fontAlgn="auto" hangingPunct="1">
                <a:spcBef>
                  <a:spcPts val="0"/>
                </a:spcBef>
                <a:spcAft>
                  <a:spcPts val="0"/>
                </a:spcAft>
              </a:pPr>
              <a:endParaRPr lang="en-US" sz="1200" kern="0" dirty="0">
                <a:solidFill>
                  <a:srgbClr val="FFFFFF"/>
                </a:solidFill>
              </a:endParaRPr>
            </a:p>
          </p:txBody>
        </p:sp>
        <p:sp>
          <p:nvSpPr>
            <p:cNvPr id="14" name="Freeform 13"/>
            <p:cNvSpPr/>
            <p:nvPr/>
          </p:nvSpPr>
          <p:spPr>
            <a:xfrm>
              <a:off x="9939174" y="1400416"/>
              <a:ext cx="71026" cy="73217"/>
            </a:xfrm>
            <a:custGeom>
              <a:avLst/>
              <a:gdLst>
                <a:gd name="connsiteX0" fmla="*/ 0 w 4824413"/>
                <a:gd name="connsiteY0" fmla="*/ 1000125 h 1000125"/>
                <a:gd name="connsiteX1" fmla="*/ 4824413 w 4824413"/>
                <a:gd name="connsiteY1" fmla="*/ 1000125 h 1000125"/>
                <a:gd name="connsiteX2" fmla="*/ 4729163 w 4824413"/>
                <a:gd name="connsiteY2" fmla="*/ 114300 h 1000125"/>
                <a:gd name="connsiteX3" fmla="*/ 4486275 w 4824413"/>
                <a:gd name="connsiteY3" fmla="*/ 0 h 1000125"/>
                <a:gd name="connsiteX4" fmla="*/ 3938588 w 4824413"/>
                <a:gd name="connsiteY4" fmla="*/ 0 h 1000125"/>
                <a:gd name="connsiteX5" fmla="*/ 3714750 w 4824413"/>
                <a:gd name="connsiteY5" fmla="*/ 90488 h 1000125"/>
                <a:gd name="connsiteX6" fmla="*/ 3619500 w 4824413"/>
                <a:gd name="connsiteY6" fmla="*/ 814388 h 1000125"/>
                <a:gd name="connsiteX7" fmla="*/ 3519488 w 4824413"/>
                <a:gd name="connsiteY7" fmla="*/ 100013 h 1000125"/>
                <a:gd name="connsiteX0" fmla="*/ 0 w 4824413"/>
                <a:gd name="connsiteY0" fmla="*/ 1000125 h 1000125"/>
                <a:gd name="connsiteX1" fmla="*/ 4824413 w 4824413"/>
                <a:gd name="connsiteY1" fmla="*/ 1000125 h 1000125"/>
                <a:gd name="connsiteX2" fmla="*/ 4729163 w 4824413"/>
                <a:gd name="connsiteY2" fmla="*/ 114300 h 1000125"/>
                <a:gd name="connsiteX3" fmla="*/ 4486275 w 4824413"/>
                <a:gd name="connsiteY3" fmla="*/ 0 h 1000125"/>
                <a:gd name="connsiteX4" fmla="*/ 3938588 w 4824413"/>
                <a:gd name="connsiteY4" fmla="*/ 0 h 1000125"/>
                <a:gd name="connsiteX5" fmla="*/ 3714750 w 4824413"/>
                <a:gd name="connsiteY5" fmla="*/ 90488 h 1000125"/>
                <a:gd name="connsiteX6" fmla="*/ 3619500 w 4824413"/>
                <a:gd name="connsiteY6" fmla="*/ 814388 h 1000125"/>
                <a:gd name="connsiteX0" fmla="*/ 0 w 4824413"/>
                <a:gd name="connsiteY0" fmla="*/ 1000125 h 1004888"/>
                <a:gd name="connsiteX1" fmla="*/ 4824413 w 4824413"/>
                <a:gd name="connsiteY1" fmla="*/ 1000125 h 1004888"/>
                <a:gd name="connsiteX2" fmla="*/ 4729163 w 4824413"/>
                <a:gd name="connsiteY2" fmla="*/ 114300 h 1004888"/>
                <a:gd name="connsiteX3" fmla="*/ 4486275 w 4824413"/>
                <a:gd name="connsiteY3" fmla="*/ 0 h 1004888"/>
                <a:gd name="connsiteX4" fmla="*/ 3938588 w 4824413"/>
                <a:gd name="connsiteY4" fmla="*/ 0 h 1004888"/>
                <a:gd name="connsiteX5" fmla="*/ 3714750 w 4824413"/>
                <a:gd name="connsiteY5" fmla="*/ 90488 h 1004888"/>
                <a:gd name="connsiteX6" fmla="*/ 3605212 w 4824413"/>
                <a:gd name="connsiteY6" fmla="*/ 1004888 h 1004888"/>
                <a:gd name="connsiteX0" fmla="*/ 0 w 4824413"/>
                <a:gd name="connsiteY0" fmla="*/ 1000125 h 1004888"/>
                <a:gd name="connsiteX1" fmla="*/ 4824413 w 4824413"/>
                <a:gd name="connsiteY1" fmla="*/ 1000125 h 1004888"/>
                <a:gd name="connsiteX2" fmla="*/ 4729163 w 4824413"/>
                <a:gd name="connsiteY2" fmla="*/ 114300 h 1004888"/>
                <a:gd name="connsiteX3" fmla="*/ 4486275 w 4824413"/>
                <a:gd name="connsiteY3" fmla="*/ 0 h 1004888"/>
                <a:gd name="connsiteX4" fmla="*/ 3938588 w 4824413"/>
                <a:gd name="connsiteY4" fmla="*/ 0 h 1004888"/>
                <a:gd name="connsiteX5" fmla="*/ 3714750 w 4824413"/>
                <a:gd name="connsiteY5" fmla="*/ 90488 h 1004888"/>
                <a:gd name="connsiteX6" fmla="*/ 3605212 w 4824413"/>
                <a:gd name="connsiteY6" fmla="*/ 1004888 h 1004888"/>
                <a:gd name="connsiteX7" fmla="*/ 0 w 4824413"/>
                <a:gd name="connsiteY7" fmla="*/ 1000125 h 1004888"/>
                <a:gd name="connsiteX0" fmla="*/ 0 w 1219201"/>
                <a:gd name="connsiteY0" fmla="*/ 1004888 h 1004888"/>
                <a:gd name="connsiteX1" fmla="*/ 1219201 w 1219201"/>
                <a:gd name="connsiteY1" fmla="*/ 1000125 h 1004888"/>
                <a:gd name="connsiteX2" fmla="*/ 1123951 w 1219201"/>
                <a:gd name="connsiteY2" fmla="*/ 114300 h 1004888"/>
                <a:gd name="connsiteX3" fmla="*/ 881063 w 1219201"/>
                <a:gd name="connsiteY3" fmla="*/ 0 h 1004888"/>
                <a:gd name="connsiteX4" fmla="*/ 333376 w 1219201"/>
                <a:gd name="connsiteY4" fmla="*/ 0 h 1004888"/>
                <a:gd name="connsiteX5" fmla="*/ 109538 w 1219201"/>
                <a:gd name="connsiteY5" fmla="*/ 90488 h 1004888"/>
                <a:gd name="connsiteX6" fmla="*/ 0 w 1219201"/>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64154 h 1064154"/>
                <a:gd name="connsiteX1" fmla="*/ 1219225 w 1219225"/>
                <a:gd name="connsiteY1" fmla="*/ 1059391 h 1064154"/>
                <a:gd name="connsiteX2" fmla="*/ 1123975 w 1219225"/>
                <a:gd name="connsiteY2" fmla="*/ 173566 h 1064154"/>
                <a:gd name="connsiteX3" fmla="*/ 881087 w 1219225"/>
                <a:gd name="connsiteY3" fmla="*/ 59266 h 1064154"/>
                <a:gd name="connsiteX4" fmla="*/ 333400 w 1219225"/>
                <a:gd name="connsiteY4" fmla="*/ 59266 h 1064154"/>
                <a:gd name="connsiteX5" fmla="*/ 109562 w 1219225"/>
                <a:gd name="connsiteY5" fmla="*/ 149754 h 1064154"/>
                <a:gd name="connsiteX6" fmla="*/ 24 w 1219225"/>
                <a:gd name="connsiteY6" fmla="*/ 1064154 h 1064154"/>
                <a:gd name="connsiteX0" fmla="*/ 24 w 1219225"/>
                <a:gd name="connsiteY0" fmla="*/ 1087989 h 1087989"/>
                <a:gd name="connsiteX1" fmla="*/ 1219225 w 1219225"/>
                <a:gd name="connsiteY1" fmla="*/ 1083226 h 1087989"/>
                <a:gd name="connsiteX2" fmla="*/ 1123975 w 1219225"/>
                <a:gd name="connsiteY2" fmla="*/ 197401 h 1087989"/>
                <a:gd name="connsiteX3" fmla="*/ 881087 w 1219225"/>
                <a:gd name="connsiteY3" fmla="*/ 83101 h 1087989"/>
                <a:gd name="connsiteX4" fmla="*/ 333400 w 1219225"/>
                <a:gd name="connsiteY4" fmla="*/ 83101 h 1087989"/>
                <a:gd name="connsiteX5" fmla="*/ 109562 w 1219225"/>
                <a:gd name="connsiteY5" fmla="*/ 173589 h 1087989"/>
                <a:gd name="connsiteX6" fmla="*/ 24 w 1219225"/>
                <a:gd name="connsiteY6" fmla="*/ 1087989 h 1087989"/>
                <a:gd name="connsiteX0" fmla="*/ 24 w 1219225"/>
                <a:gd name="connsiteY0" fmla="*/ 1078382 h 1078382"/>
                <a:gd name="connsiteX1" fmla="*/ 1219225 w 1219225"/>
                <a:gd name="connsiteY1" fmla="*/ 1073619 h 1078382"/>
                <a:gd name="connsiteX2" fmla="*/ 1123975 w 1219225"/>
                <a:gd name="connsiteY2" fmla="*/ 187794 h 1078382"/>
                <a:gd name="connsiteX3" fmla="*/ 881087 w 1219225"/>
                <a:gd name="connsiteY3" fmla="*/ 73494 h 1078382"/>
                <a:gd name="connsiteX4" fmla="*/ 333400 w 1219225"/>
                <a:gd name="connsiteY4" fmla="*/ 73494 h 1078382"/>
                <a:gd name="connsiteX5" fmla="*/ 109562 w 1219225"/>
                <a:gd name="connsiteY5" fmla="*/ 163982 h 1078382"/>
                <a:gd name="connsiteX6" fmla="*/ 24 w 1219225"/>
                <a:gd name="connsiteY6" fmla="*/ 1078382 h 107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25" h="1078382">
                  <a:moveTo>
                    <a:pt x="24" y="1078382"/>
                  </a:moveTo>
                  <a:lnTo>
                    <a:pt x="1219225" y="1073619"/>
                  </a:lnTo>
                  <a:cubicBezTo>
                    <a:pt x="1201762" y="773582"/>
                    <a:pt x="1179537" y="487832"/>
                    <a:pt x="1123975" y="187794"/>
                  </a:cubicBezTo>
                  <a:cubicBezTo>
                    <a:pt x="1071587" y="135407"/>
                    <a:pt x="976338" y="78257"/>
                    <a:pt x="881087" y="73494"/>
                  </a:cubicBezTo>
                  <a:cubicBezTo>
                    <a:pt x="865213" y="-36044"/>
                    <a:pt x="330224" y="-12231"/>
                    <a:pt x="333400" y="73494"/>
                  </a:cubicBezTo>
                  <a:cubicBezTo>
                    <a:pt x="258787" y="79844"/>
                    <a:pt x="160362" y="110006"/>
                    <a:pt x="109562" y="163982"/>
                  </a:cubicBezTo>
                  <a:cubicBezTo>
                    <a:pt x="73049" y="306857"/>
                    <a:pt x="-1563" y="625944"/>
                    <a:pt x="24" y="1078382"/>
                  </a:cubicBezTo>
                  <a:close/>
                </a:path>
              </a:pathLst>
            </a:custGeom>
            <a:grp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eaLnBrk="1" fontAlgn="auto" hangingPunct="1">
                <a:spcBef>
                  <a:spcPts val="0"/>
                </a:spcBef>
                <a:spcAft>
                  <a:spcPts val="0"/>
                </a:spcAft>
              </a:pPr>
              <a:endParaRPr lang="en-US" sz="1200" kern="0" dirty="0">
                <a:solidFill>
                  <a:srgbClr val="FFFFFF"/>
                </a:solidFill>
              </a:endParaRPr>
            </a:p>
          </p:txBody>
        </p:sp>
        <p:sp>
          <p:nvSpPr>
            <p:cNvPr id="15" name="Freeform 14"/>
            <p:cNvSpPr/>
            <p:nvPr/>
          </p:nvSpPr>
          <p:spPr>
            <a:xfrm>
              <a:off x="9955892" y="1346554"/>
              <a:ext cx="37630" cy="49797"/>
            </a:xfrm>
            <a:custGeom>
              <a:avLst/>
              <a:gdLst>
                <a:gd name="connsiteX0" fmla="*/ 0 w 285750"/>
                <a:gd name="connsiteY0" fmla="*/ 733425 h 733425"/>
                <a:gd name="connsiteX1" fmla="*/ 285750 w 285750"/>
                <a:gd name="connsiteY1" fmla="*/ 733425 h 733425"/>
                <a:gd name="connsiteX2" fmla="*/ 142875 w 285750"/>
                <a:gd name="connsiteY2" fmla="*/ 0 h 733425"/>
                <a:gd name="connsiteX3" fmla="*/ 0 w 285750"/>
                <a:gd name="connsiteY3" fmla="*/ 733425 h 733425"/>
                <a:gd name="connsiteX0" fmla="*/ 0 w 285750"/>
                <a:gd name="connsiteY0" fmla="*/ 733425 h 733425"/>
                <a:gd name="connsiteX1" fmla="*/ 285750 w 285750"/>
                <a:gd name="connsiteY1" fmla="*/ 733425 h 733425"/>
                <a:gd name="connsiteX2" fmla="*/ 142875 w 285750"/>
                <a:gd name="connsiteY2" fmla="*/ 0 h 733425"/>
                <a:gd name="connsiteX3" fmla="*/ 0 w 285750"/>
                <a:gd name="connsiteY3" fmla="*/ 733425 h 733425"/>
                <a:gd name="connsiteX0" fmla="*/ 0 w 285750"/>
                <a:gd name="connsiteY0" fmla="*/ 733425 h 733425"/>
                <a:gd name="connsiteX1" fmla="*/ 285750 w 285750"/>
                <a:gd name="connsiteY1" fmla="*/ 733425 h 733425"/>
                <a:gd name="connsiteX2" fmla="*/ 142875 w 285750"/>
                <a:gd name="connsiteY2" fmla="*/ 0 h 733425"/>
                <a:gd name="connsiteX3" fmla="*/ 0 w 285750"/>
                <a:gd name="connsiteY3" fmla="*/ 733425 h 733425"/>
                <a:gd name="connsiteX0" fmla="*/ 0 w 444871"/>
                <a:gd name="connsiteY0" fmla="*/ 733425 h 733425"/>
                <a:gd name="connsiteX1" fmla="*/ 285750 w 444871"/>
                <a:gd name="connsiteY1" fmla="*/ 733425 h 733425"/>
                <a:gd name="connsiteX2" fmla="*/ 142875 w 444871"/>
                <a:gd name="connsiteY2" fmla="*/ 0 h 733425"/>
                <a:gd name="connsiteX3" fmla="*/ 0 w 444871"/>
                <a:gd name="connsiteY3" fmla="*/ 733425 h 733425"/>
                <a:gd name="connsiteX0" fmla="*/ 154960 w 599831"/>
                <a:gd name="connsiteY0" fmla="*/ 733425 h 733425"/>
                <a:gd name="connsiteX1" fmla="*/ 440710 w 599831"/>
                <a:gd name="connsiteY1" fmla="*/ 733425 h 733425"/>
                <a:gd name="connsiteX2" fmla="*/ 297835 w 599831"/>
                <a:gd name="connsiteY2" fmla="*/ 0 h 733425"/>
                <a:gd name="connsiteX3" fmla="*/ 154960 w 599831"/>
                <a:gd name="connsiteY3" fmla="*/ 733425 h 733425"/>
                <a:gd name="connsiteX0" fmla="*/ 198747 w 643618"/>
                <a:gd name="connsiteY0" fmla="*/ 733425 h 733425"/>
                <a:gd name="connsiteX1" fmla="*/ 484497 w 643618"/>
                <a:gd name="connsiteY1" fmla="*/ 733425 h 733425"/>
                <a:gd name="connsiteX2" fmla="*/ 341622 w 643618"/>
                <a:gd name="connsiteY2" fmla="*/ 0 h 733425"/>
                <a:gd name="connsiteX3" fmla="*/ 198747 w 643618"/>
                <a:gd name="connsiteY3" fmla="*/ 733425 h 733425"/>
                <a:gd name="connsiteX0" fmla="*/ 198747 w 692233"/>
                <a:gd name="connsiteY0" fmla="*/ 733451 h 733451"/>
                <a:gd name="connsiteX1" fmla="*/ 484497 w 692233"/>
                <a:gd name="connsiteY1" fmla="*/ 733451 h 733451"/>
                <a:gd name="connsiteX2" fmla="*/ 341622 w 692233"/>
                <a:gd name="connsiteY2" fmla="*/ 26 h 733451"/>
                <a:gd name="connsiteX3" fmla="*/ 198747 w 692233"/>
                <a:gd name="connsiteY3" fmla="*/ 733451 h 733451"/>
                <a:gd name="connsiteX0" fmla="*/ 198747 w 664928"/>
                <a:gd name="connsiteY0" fmla="*/ 733447 h 733447"/>
                <a:gd name="connsiteX1" fmla="*/ 484497 w 664928"/>
                <a:gd name="connsiteY1" fmla="*/ 733447 h 733447"/>
                <a:gd name="connsiteX2" fmla="*/ 341622 w 664928"/>
                <a:gd name="connsiteY2" fmla="*/ 22 h 733447"/>
                <a:gd name="connsiteX3" fmla="*/ 198747 w 664928"/>
                <a:gd name="connsiteY3" fmla="*/ 733447 h 733447"/>
                <a:gd name="connsiteX0" fmla="*/ 177681 w 643862"/>
                <a:gd name="connsiteY0" fmla="*/ 733447 h 733447"/>
                <a:gd name="connsiteX1" fmla="*/ 463431 w 643862"/>
                <a:gd name="connsiteY1" fmla="*/ 733447 h 733447"/>
                <a:gd name="connsiteX2" fmla="*/ 320556 w 643862"/>
                <a:gd name="connsiteY2" fmla="*/ 22 h 733447"/>
                <a:gd name="connsiteX3" fmla="*/ 177681 w 643862"/>
                <a:gd name="connsiteY3" fmla="*/ 733447 h 733447"/>
                <a:gd name="connsiteX0" fmla="*/ 179786 w 645967"/>
                <a:gd name="connsiteY0" fmla="*/ 733447 h 733447"/>
                <a:gd name="connsiteX1" fmla="*/ 465536 w 645967"/>
                <a:gd name="connsiteY1" fmla="*/ 733447 h 733447"/>
                <a:gd name="connsiteX2" fmla="*/ 322661 w 645967"/>
                <a:gd name="connsiteY2" fmla="*/ 22 h 733447"/>
                <a:gd name="connsiteX3" fmla="*/ 179786 w 645967"/>
                <a:gd name="connsiteY3" fmla="*/ 733447 h 733447"/>
              </a:gdLst>
              <a:ahLst/>
              <a:cxnLst>
                <a:cxn ang="0">
                  <a:pos x="connsiteX0" y="connsiteY0"/>
                </a:cxn>
                <a:cxn ang="0">
                  <a:pos x="connsiteX1" y="connsiteY1"/>
                </a:cxn>
                <a:cxn ang="0">
                  <a:pos x="connsiteX2" y="connsiteY2"/>
                </a:cxn>
                <a:cxn ang="0">
                  <a:pos x="connsiteX3" y="connsiteY3"/>
                </a:cxn>
              </a:cxnLst>
              <a:rect l="l" t="t" r="r" b="b"/>
              <a:pathLst>
                <a:path w="645967" h="733447">
                  <a:moveTo>
                    <a:pt x="179786" y="733447"/>
                  </a:moveTo>
                  <a:cubicBezTo>
                    <a:pt x="294086" y="714397"/>
                    <a:pt x="403623" y="719159"/>
                    <a:pt x="465536" y="733447"/>
                  </a:cubicBezTo>
                  <a:cubicBezTo>
                    <a:pt x="813198" y="346097"/>
                    <a:pt x="598886" y="-3153"/>
                    <a:pt x="322661" y="22"/>
                  </a:cubicBezTo>
                  <a:cubicBezTo>
                    <a:pt x="65486" y="6372"/>
                    <a:pt x="-177402" y="336572"/>
                    <a:pt x="179786" y="733447"/>
                  </a:cubicBezTo>
                  <a:close/>
                </a:path>
              </a:pathLst>
            </a:custGeom>
            <a:grp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eaLnBrk="1" fontAlgn="auto" hangingPunct="1">
                <a:spcBef>
                  <a:spcPts val="0"/>
                </a:spcBef>
                <a:spcAft>
                  <a:spcPts val="0"/>
                </a:spcAft>
              </a:pPr>
              <a:endParaRPr lang="en-US" sz="1200" kern="0" dirty="0">
                <a:solidFill>
                  <a:srgbClr val="FFFFFF"/>
                </a:solidFill>
              </a:endParaRPr>
            </a:p>
          </p:txBody>
        </p:sp>
        <p:sp>
          <p:nvSpPr>
            <p:cNvPr id="17" name="Freeform 16"/>
            <p:cNvSpPr/>
            <p:nvPr/>
          </p:nvSpPr>
          <p:spPr>
            <a:xfrm>
              <a:off x="9868891" y="1400416"/>
              <a:ext cx="71026" cy="73217"/>
            </a:xfrm>
            <a:custGeom>
              <a:avLst/>
              <a:gdLst>
                <a:gd name="connsiteX0" fmla="*/ 0 w 4824413"/>
                <a:gd name="connsiteY0" fmla="*/ 1000125 h 1000125"/>
                <a:gd name="connsiteX1" fmla="*/ 4824413 w 4824413"/>
                <a:gd name="connsiteY1" fmla="*/ 1000125 h 1000125"/>
                <a:gd name="connsiteX2" fmla="*/ 4729163 w 4824413"/>
                <a:gd name="connsiteY2" fmla="*/ 114300 h 1000125"/>
                <a:gd name="connsiteX3" fmla="*/ 4486275 w 4824413"/>
                <a:gd name="connsiteY3" fmla="*/ 0 h 1000125"/>
                <a:gd name="connsiteX4" fmla="*/ 3938588 w 4824413"/>
                <a:gd name="connsiteY4" fmla="*/ 0 h 1000125"/>
                <a:gd name="connsiteX5" fmla="*/ 3714750 w 4824413"/>
                <a:gd name="connsiteY5" fmla="*/ 90488 h 1000125"/>
                <a:gd name="connsiteX6" fmla="*/ 3619500 w 4824413"/>
                <a:gd name="connsiteY6" fmla="*/ 814388 h 1000125"/>
                <a:gd name="connsiteX7" fmla="*/ 3519488 w 4824413"/>
                <a:gd name="connsiteY7" fmla="*/ 100013 h 1000125"/>
                <a:gd name="connsiteX0" fmla="*/ 0 w 4824413"/>
                <a:gd name="connsiteY0" fmla="*/ 1000125 h 1000125"/>
                <a:gd name="connsiteX1" fmla="*/ 4824413 w 4824413"/>
                <a:gd name="connsiteY1" fmla="*/ 1000125 h 1000125"/>
                <a:gd name="connsiteX2" fmla="*/ 4729163 w 4824413"/>
                <a:gd name="connsiteY2" fmla="*/ 114300 h 1000125"/>
                <a:gd name="connsiteX3" fmla="*/ 4486275 w 4824413"/>
                <a:gd name="connsiteY3" fmla="*/ 0 h 1000125"/>
                <a:gd name="connsiteX4" fmla="*/ 3938588 w 4824413"/>
                <a:gd name="connsiteY4" fmla="*/ 0 h 1000125"/>
                <a:gd name="connsiteX5" fmla="*/ 3714750 w 4824413"/>
                <a:gd name="connsiteY5" fmla="*/ 90488 h 1000125"/>
                <a:gd name="connsiteX6" fmla="*/ 3619500 w 4824413"/>
                <a:gd name="connsiteY6" fmla="*/ 814388 h 1000125"/>
                <a:gd name="connsiteX0" fmla="*/ 0 w 4824413"/>
                <a:gd name="connsiteY0" fmla="*/ 1000125 h 1004888"/>
                <a:gd name="connsiteX1" fmla="*/ 4824413 w 4824413"/>
                <a:gd name="connsiteY1" fmla="*/ 1000125 h 1004888"/>
                <a:gd name="connsiteX2" fmla="*/ 4729163 w 4824413"/>
                <a:gd name="connsiteY2" fmla="*/ 114300 h 1004888"/>
                <a:gd name="connsiteX3" fmla="*/ 4486275 w 4824413"/>
                <a:gd name="connsiteY3" fmla="*/ 0 h 1004888"/>
                <a:gd name="connsiteX4" fmla="*/ 3938588 w 4824413"/>
                <a:gd name="connsiteY4" fmla="*/ 0 h 1004888"/>
                <a:gd name="connsiteX5" fmla="*/ 3714750 w 4824413"/>
                <a:gd name="connsiteY5" fmla="*/ 90488 h 1004888"/>
                <a:gd name="connsiteX6" fmla="*/ 3605212 w 4824413"/>
                <a:gd name="connsiteY6" fmla="*/ 1004888 h 1004888"/>
                <a:gd name="connsiteX0" fmla="*/ 0 w 4824413"/>
                <a:gd name="connsiteY0" fmla="*/ 1000125 h 1004888"/>
                <a:gd name="connsiteX1" fmla="*/ 4824413 w 4824413"/>
                <a:gd name="connsiteY1" fmla="*/ 1000125 h 1004888"/>
                <a:gd name="connsiteX2" fmla="*/ 4729163 w 4824413"/>
                <a:gd name="connsiteY2" fmla="*/ 114300 h 1004888"/>
                <a:gd name="connsiteX3" fmla="*/ 4486275 w 4824413"/>
                <a:gd name="connsiteY3" fmla="*/ 0 h 1004888"/>
                <a:gd name="connsiteX4" fmla="*/ 3938588 w 4824413"/>
                <a:gd name="connsiteY4" fmla="*/ 0 h 1004888"/>
                <a:gd name="connsiteX5" fmla="*/ 3714750 w 4824413"/>
                <a:gd name="connsiteY5" fmla="*/ 90488 h 1004888"/>
                <a:gd name="connsiteX6" fmla="*/ 3605212 w 4824413"/>
                <a:gd name="connsiteY6" fmla="*/ 1004888 h 1004888"/>
                <a:gd name="connsiteX7" fmla="*/ 0 w 4824413"/>
                <a:gd name="connsiteY7" fmla="*/ 1000125 h 1004888"/>
                <a:gd name="connsiteX0" fmla="*/ 0 w 1219201"/>
                <a:gd name="connsiteY0" fmla="*/ 1004888 h 1004888"/>
                <a:gd name="connsiteX1" fmla="*/ 1219201 w 1219201"/>
                <a:gd name="connsiteY1" fmla="*/ 1000125 h 1004888"/>
                <a:gd name="connsiteX2" fmla="*/ 1123951 w 1219201"/>
                <a:gd name="connsiteY2" fmla="*/ 114300 h 1004888"/>
                <a:gd name="connsiteX3" fmla="*/ 881063 w 1219201"/>
                <a:gd name="connsiteY3" fmla="*/ 0 h 1004888"/>
                <a:gd name="connsiteX4" fmla="*/ 333376 w 1219201"/>
                <a:gd name="connsiteY4" fmla="*/ 0 h 1004888"/>
                <a:gd name="connsiteX5" fmla="*/ 109538 w 1219201"/>
                <a:gd name="connsiteY5" fmla="*/ 90488 h 1004888"/>
                <a:gd name="connsiteX6" fmla="*/ 0 w 1219201"/>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64154 h 1064154"/>
                <a:gd name="connsiteX1" fmla="*/ 1219225 w 1219225"/>
                <a:gd name="connsiteY1" fmla="*/ 1059391 h 1064154"/>
                <a:gd name="connsiteX2" fmla="*/ 1123975 w 1219225"/>
                <a:gd name="connsiteY2" fmla="*/ 173566 h 1064154"/>
                <a:gd name="connsiteX3" fmla="*/ 881087 w 1219225"/>
                <a:gd name="connsiteY3" fmla="*/ 59266 h 1064154"/>
                <a:gd name="connsiteX4" fmla="*/ 333400 w 1219225"/>
                <a:gd name="connsiteY4" fmla="*/ 59266 h 1064154"/>
                <a:gd name="connsiteX5" fmla="*/ 109562 w 1219225"/>
                <a:gd name="connsiteY5" fmla="*/ 149754 h 1064154"/>
                <a:gd name="connsiteX6" fmla="*/ 24 w 1219225"/>
                <a:gd name="connsiteY6" fmla="*/ 1064154 h 1064154"/>
                <a:gd name="connsiteX0" fmla="*/ 24 w 1219225"/>
                <a:gd name="connsiteY0" fmla="*/ 1087989 h 1087989"/>
                <a:gd name="connsiteX1" fmla="*/ 1219225 w 1219225"/>
                <a:gd name="connsiteY1" fmla="*/ 1083226 h 1087989"/>
                <a:gd name="connsiteX2" fmla="*/ 1123975 w 1219225"/>
                <a:gd name="connsiteY2" fmla="*/ 197401 h 1087989"/>
                <a:gd name="connsiteX3" fmla="*/ 881087 w 1219225"/>
                <a:gd name="connsiteY3" fmla="*/ 83101 h 1087989"/>
                <a:gd name="connsiteX4" fmla="*/ 333400 w 1219225"/>
                <a:gd name="connsiteY4" fmla="*/ 83101 h 1087989"/>
                <a:gd name="connsiteX5" fmla="*/ 109562 w 1219225"/>
                <a:gd name="connsiteY5" fmla="*/ 173589 h 1087989"/>
                <a:gd name="connsiteX6" fmla="*/ 24 w 1219225"/>
                <a:gd name="connsiteY6" fmla="*/ 1087989 h 1087989"/>
                <a:gd name="connsiteX0" fmla="*/ 24 w 1219225"/>
                <a:gd name="connsiteY0" fmla="*/ 1078382 h 1078382"/>
                <a:gd name="connsiteX1" fmla="*/ 1219225 w 1219225"/>
                <a:gd name="connsiteY1" fmla="*/ 1073619 h 1078382"/>
                <a:gd name="connsiteX2" fmla="*/ 1123975 w 1219225"/>
                <a:gd name="connsiteY2" fmla="*/ 187794 h 1078382"/>
                <a:gd name="connsiteX3" fmla="*/ 881087 w 1219225"/>
                <a:gd name="connsiteY3" fmla="*/ 73494 h 1078382"/>
                <a:gd name="connsiteX4" fmla="*/ 333400 w 1219225"/>
                <a:gd name="connsiteY4" fmla="*/ 73494 h 1078382"/>
                <a:gd name="connsiteX5" fmla="*/ 109562 w 1219225"/>
                <a:gd name="connsiteY5" fmla="*/ 163982 h 1078382"/>
                <a:gd name="connsiteX6" fmla="*/ 24 w 1219225"/>
                <a:gd name="connsiteY6" fmla="*/ 1078382 h 107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25" h="1078382">
                  <a:moveTo>
                    <a:pt x="24" y="1078382"/>
                  </a:moveTo>
                  <a:lnTo>
                    <a:pt x="1219225" y="1073619"/>
                  </a:lnTo>
                  <a:cubicBezTo>
                    <a:pt x="1201762" y="773582"/>
                    <a:pt x="1179537" y="487832"/>
                    <a:pt x="1123975" y="187794"/>
                  </a:cubicBezTo>
                  <a:cubicBezTo>
                    <a:pt x="1071587" y="135407"/>
                    <a:pt x="976338" y="78257"/>
                    <a:pt x="881087" y="73494"/>
                  </a:cubicBezTo>
                  <a:cubicBezTo>
                    <a:pt x="865213" y="-36044"/>
                    <a:pt x="330224" y="-12231"/>
                    <a:pt x="333400" y="73494"/>
                  </a:cubicBezTo>
                  <a:cubicBezTo>
                    <a:pt x="258787" y="79844"/>
                    <a:pt x="160362" y="110006"/>
                    <a:pt x="109562" y="163982"/>
                  </a:cubicBezTo>
                  <a:cubicBezTo>
                    <a:pt x="73049" y="306857"/>
                    <a:pt x="-1563" y="625944"/>
                    <a:pt x="24" y="1078382"/>
                  </a:cubicBezTo>
                  <a:close/>
                </a:path>
              </a:pathLst>
            </a:custGeom>
            <a:grp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eaLnBrk="1" fontAlgn="auto" hangingPunct="1">
                <a:spcBef>
                  <a:spcPts val="0"/>
                </a:spcBef>
                <a:spcAft>
                  <a:spcPts val="0"/>
                </a:spcAft>
              </a:pPr>
              <a:endParaRPr lang="en-US" sz="1200" kern="0" dirty="0">
                <a:solidFill>
                  <a:srgbClr val="FFFFFF"/>
                </a:solidFill>
              </a:endParaRPr>
            </a:p>
          </p:txBody>
        </p:sp>
        <p:sp>
          <p:nvSpPr>
            <p:cNvPr id="18" name="Freeform 17"/>
            <p:cNvSpPr/>
            <p:nvPr/>
          </p:nvSpPr>
          <p:spPr>
            <a:xfrm>
              <a:off x="9885609" y="1346554"/>
              <a:ext cx="37630" cy="49797"/>
            </a:xfrm>
            <a:custGeom>
              <a:avLst/>
              <a:gdLst>
                <a:gd name="connsiteX0" fmla="*/ 0 w 285750"/>
                <a:gd name="connsiteY0" fmla="*/ 733425 h 733425"/>
                <a:gd name="connsiteX1" fmla="*/ 285750 w 285750"/>
                <a:gd name="connsiteY1" fmla="*/ 733425 h 733425"/>
                <a:gd name="connsiteX2" fmla="*/ 142875 w 285750"/>
                <a:gd name="connsiteY2" fmla="*/ 0 h 733425"/>
                <a:gd name="connsiteX3" fmla="*/ 0 w 285750"/>
                <a:gd name="connsiteY3" fmla="*/ 733425 h 733425"/>
                <a:gd name="connsiteX0" fmla="*/ 0 w 285750"/>
                <a:gd name="connsiteY0" fmla="*/ 733425 h 733425"/>
                <a:gd name="connsiteX1" fmla="*/ 285750 w 285750"/>
                <a:gd name="connsiteY1" fmla="*/ 733425 h 733425"/>
                <a:gd name="connsiteX2" fmla="*/ 142875 w 285750"/>
                <a:gd name="connsiteY2" fmla="*/ 0 h 733425"/>
                <a:gd name="connsiteX3" fmla="*/ 0 w 285750"/>
                <a:gd name="connsiteY3" fmla="*/ 733425 h 733425"/>
                <a:gd name="connsiteX0" fmla="*/ 0 w 285750"/>
                <a:gd name="connsiteY0" fmla="*/ 733425 h 733425"/>
                <a:gd name="connsiteX1" fmla="*/ 285750 w 285750"/>
                <a:gd name="connsiteY1" fmla="*/ 733425 h 733425"/>
                <a:gd name="connsiteX2" fmla="*/ 142875 w 285750"/>
                <a:gd name="connsiteY2" fmla="*/ 0 h 733425"/>
                <a:gd name="connsiteX3" fmla="*/ 0 w 285750"/>
                <a:gd name="connsiteY3" fmla="*/ 733425 h 733425"/>
                <a:gd name="connsiteX0" fmla="*/ 0 w 444871"/>
                <a:gd name="connsiteY0" fmla="*/ 733425 h 733425"/>
                <a:gd name="connsiteX1" fmla="*/ 285750 w 444871"/>
                <a:gd name="connsiteY1" fmla="*/ 733425 h 733425"/>
                <a:gd name="connsiteX2" fmla="*/ 142875 w 444871"/>
                <a:gd name="connsiteY2" fmla="*/ 0 h 733425"/>
                <a:gd name="connsiteX3" fmla="*/ 0 w 444871"/>
                <a:gd name="connsiteY3" fmla="*/ 733425 h 733425"/>
                <a:gd name="connsiteX0" fmla="*/ 154960 w 599831"/>
                <a:gd name="connsiteY0" fmla="*/ 733425 h 733425"/>
                <a:gd name="connsiteX1" fmla="*/ 440710 w 599831"/>
                <a:gd name="connsiteY1" fmla="*/ 733425 h 733425"/>
                <a:gd name="connsiteX2" fmla="*/ 297835 w 599831"/>
                <a:gd name="connsiteY2" fmla="*/ 0 h 733425"/>
                <a:gd name="connsiteX3" fmla="*/ 154960 w 599831"/>
                <a:gd name="connsiteY3" fmla="*/ 733425 h 733425"/>
                <a:gd name="connsiteX0" fmla="*/ 198747 w 643618"/>
                <a:gd name="connsiteY0" fmla="*/ 733425 h 733425"/>
                <a:gd name="connsiteX1" fmla="*/ 484497 w 643618"/>
                <a:gd name="connsiteY1" fmla="*/ 733425 h 733425"/>
                <a:gd name="connsiteX2" fmla="*/ 341622 w 643618"/>
                <a:gd name="connsiteY2" fmla="*/ 0 h 733425"/>
                <a:gd name="connsiteX3" fmla="*/ 198747 w 643618"/>
                <a:gd name="connsiteY3" fmla="*/ 733425 h 733425"/>
                <a:gd name="connsiteX0" fmla="*/ 198747 w 692233"/>
                <a:gd name="connsiteY0" fmla="*/ 733451 h 733451"/>
                <a:gd name="connsiteX1" fmla="*/ 484497 w 692233"/>
                <a:gd name="connsiteY1" fmla="*/ 733451 h 733451"/>
                <a:gd name="connsiteX2" fmla="*/ 341622 w 692233"/>
                <a:gd name="connsiteY2" fmla="*/ 26 h 733451"/>
                <a:gd name="connsiteX3" fmla="*/ 198747 w 692233"/>
                <a:gd name="connsiteY3" fmla="*/ 733451 h 733451"/>
                <a:gd name="connsiteX0" fmla="*/ 198747 w 664928"/>
                <a:gd name="connsiteY0" fmla="*/ 733447 h 733447"/>
                <a:gd name="connsiteX1" fmla="*/ 484497 w 664928"/>
                <a:gd name="connsiteY1" fmla="*/ 733447 h 733447"/>
                <a:gd name="connsiteX2" fmla="*/ 341622 w 664928"/>
                <a:gd name="connsiteY2" fmla="*/ 22 h 733447"/>
                <a:gd name="connsiteX3" fmla="*/ 198747 w 664928"/>
                <a:gd name="connsiteY3" fmla="*/ 733447 h 733447"/>
                <a:gd name="connsiteX0" fmla="*/ 177681 w 643862"/>
                <a:gd name="connsiteY0" fmla="*/ 733447 h 733447"/>
                <a:gd name="connsiteX1" fmla="*/ 463431 w 643862"/>
                <a:gd name="connsiteY1" fmla="*/ 733447 h 733447"/>
                <a:gd name="connsiteX2" fmla="*/ 320556 w 643862"/>
                <a:gd name="connsiteY2" fmla="*/ 22 h 733447"/>
                <a:gd name="connsiteX3" fmla="*/ 177681 w 643862"/>
                <a:gd name="connsiteY3" fmla="*/ 733447 h 733447"/>
                <a:gd name="connsiteX0" fmla="*/ 179786 w 645967"/>
                <a:gd name="connsiteY0" fmla="*/ 733447 h 733447"/>
                <a:gd name="connsiteX1" fmla="*/ 465536 w 645967"/>
                <a:gd name="connsiteY1" fmla="*/ 733447 h 733447"/>
                <a:gd name="connsiteX2" fmla="*/ 322661 w 645967"/>
                <a:gd name="connsiteY2" fmla="*/ 22 h 733447"/>
                <a:gd name="connsiteX3" fmla="*/ 179786 w 645967"/>
                <a:gd name="connsiteY3" fmla="*/ 733447 h 733447"/>
              </a:gdLst>
              <a:ahLst/>
              <a:cxnLst>
                <a:cxn ang="0">
                  <a:pos x="connsiteX0" y="connsiteY0"/>
                </a:cxn>
                <a:cxn ang="0">
                  <a:pos x="connsiteX1" y="connsiteY1"/>
                </a:cxn>
                <a:cxn ang="0">
                  <a:pos x="connsiteX2" y="connsiteY2"/>
                </a:cxn>
                <a:cxn ang="0">
                  <a:pos x="connsiteX3" y="connsiteY3"/>
                </a:cxn>
              </a:cxnLst>
              <a:rect l="l" t="t" r="r" b="b"/>
              <a:pathLst>
                <a:path w="645967" h="733447">
                  <a:moveTo>
                    <a:pt x="179786" y="733447"/>
                  </a:moveTo>
                  <a:cubicBezTo>
                    <a:pt x="294086" y="714397"/>
                    <a:pt x="403623" y="719159"/>
                    <a:pt x="465536" y="733447"/>
                  </a:cubicBezTo>
                  <a:cubicBezTo>
                    <a:pt x="813198" y="346097"/>
                    <a:pt x="598886" y="-3153"/>
                    <a:pt x="322661" y="22"/>
                  </a:cubicBezTo>
                  <a:cubicBezTo>
                    <a:pt x="65486" y="6372"/>
                    <a:pt x="-177402" y="336572"/>
                    <a:pt x="179786" y="733447"/>
                  </a:cubicBezTo>
                  <a:close/>
                </a:path>
              </a:pathLst>
            </a:custGeom>
            <a:grp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eaLnBrk="1" fontAlgn="auto" hangingPunct="1">
                <a:spcBef>
                  <a:spcPts val="0"/>
                </a:spcBef>
                <a:spcAft>
                  <a:spcPts val="0"/>
                </a:spcAft>
              </a:pPr>
              <a:endParaRPr lang="en-US" sz="1200" kern="0" dirty="0">
                <a:solidFill>
                  <a:srgbClr val="FFFFFF"/>
                </a:solidFill>
              </a:endParaRPr>
            </a:p>
          </p:txBody>
        </p:sp>
        <p:sp>
          <p:nvSpPr>
            <p:cNvPr id="19" name="Freeform 18"/>
            <p:cNvSpPr/>
            <p:nvPr/>
          </p:nvSpPr>
          <p:spPr>
            <a:xfrm>
              <a:off x="9798976" y="1400416"/>
              <a:ext cx="71026" cy="73217"/>
            </a:xfrm>
            <a:custGeom>
              <a:avLst/>
              <a:gdLst>
                <a:gd name="connsiteX0" fmla="*/ 0 w 4824413"/>
                <a:gd name="connsiteY0" fmla="*/ 1000125 h 1000125"/>
                <a:gd name="connsiteX1" fmla="*/ 4824413 w 4824413"/>
                <a:gd name="connsiteY1" fmla="*/ 1000125 h 1000125"/>
                <a:gd name="connsiteX2" fmla="*/ 4729163 w 4824413"/>
                <a:gd name="connsiteY2" fmla="*/ 114300 h 1000125"/>
                <a:gd name="connsiteX3" fmla="*/ 4486275 w 4824413"/>
                <a:gd name="connsiteY3" fmla="*/ 0 h 1000125"/>
                <a:gd name="connsiteX4" fmla="*/ 3938588 w 4824413"/>
                <a:gd name="connsiteY4" fmla="*/ 0 h 1000125"/>
                <a:gd name="connsiteX5" fmla="*/ 3714750 w 4824413"/>
                <a:gd name="connsiteY5" fmla="*/ 90488 h 1000125"/>
                <a:gd name="connsiteX6" fmla="*/ 3619500 w 4824413"/>
                <a:gd name="connsiteY6" fmla="*/ 814388 h 1000125"/>
                <a:gd name="connsiteX7" fmla="*/ 3519488 w 4824413"/>
                <a:gd name="connsiteY7" fmla="*/ 100013 h 1000125"/>
                <a:gd name="connsiteX0" fmla="*/ 0 w 4824413"/>
                <a:gd name="connsiteY0" fmla="*/ 1000125 h 1000125"/>
                <a:gd name="connsiteX1" fmla="*/ 4824413 w 4824413"/>
                <a:gd name="connsiteY1" fmla="*/ 1000125 h 1000125"/>
                <a:gd name="connsiteX2" fmla="*/ 4729163 w 4824413"/>
                <a:gd name="connsiteY2" fmla="*/ 114300 h 1000125"/>
                <a:gd name="connsiteX3" fmla="*/ 4486275 w 4824413"/>
                <a:gd name="connsiteY3" fmla="*/ 0 h 1000125"/>
                <a:gd name="connsiteX4" fmla="*/ 3938588 w 4824413"/>
                <a:gd name="connsiteY4" fmla="*/ 0 h 1000125"/>
                <a:gd name="connsiteX5" fmla="*/ 3714750 w 4824413"/>
                <a:gd name="connsiteY5" fmla="*/ 90488 h 1000125"/>
                <a:gd name="connsiteX6" fmla="*/ 3619500 w 4824413"/>
                <a:gd name="connsiteY6" fmla="*/ 814388 h 1000125"/>
                <a:gd name="connsiteX0" fmla="*/ 0 w 4824413"/>
                <a:gd name="connsiteY0" fmla="*/ 1000125 h 1004888"/>
                <a:gd name="connsiteX1" fmla="*/ 4824413 w 4824413"/>
                <a:gd name="connsiteY1" fmla="*/ 1000125 h 1004888"/>
                <a:gd name="connsiteX2" fmla="*/ 4729163 w 4824413"/>
                <a:gd name="connsiteY2" fmla="*/ 114300 h 1004888"/>
                <a:gd name="connsiteX3" fmla="*/ 4486275 w 4824413"/>
                <a:gd name="connsiteY3" fmla="*/ 0 h 1004888"/>
                <a:gd name="connsiteX4" fmla="*/ 3938588 w 4824413"/>
                <a:gd name="connsiteY4" fmla="*/ 0 h 1004888"/>
                <a:gd name="connsiteX5" fmla="*/ 3714750 w 4824413"/>
                <a:gd name="connsiteY5" fmla="*/ 90488 h 1004888"/>
                <a:gd name="connsiteX6" fmla="*/ 3605212 w 4824413"/>
                <a:gd name="connsiteY6" fmla="*/ 1004888 h 1004888"/>
                <a:gd name="connsiteX0" fmla="*/ 0 w 4824413"/>
                <a:gd name="connsiteY0" fmla="*/ 1000125 h 1004888"/>
                <a:gd name="connsiteX1" fmla="*/ 4824413 w 4824413"/>
                <a:gd name="connsiteY1" fmla="*/ 1000125 h 1004888"/>
                <a:gd name="connsiteX2" fmla="*/ 4729163 w 4824413"/>
                <a:gd name="connsiteY2" fmla="*/ 114300 h 1004888"/>
                <a:gd name="connsiteX3" fmla="*/ 4486275 w 4824413"/>
                <a:gd name="connsiteY3" fmla="*/ 0 h 1004888"/>
                <a:gd name="connsiteX4" fmla="*/ 3938588 w 4824413"/>
                <a:gd name="connsiteY4" fmla="*/ 0 h 1004888"/>
                <a:gd name="connsiteX5" fmla="*/ 3714750 w 4824413"/>
                <a:gd name="connsiteY5" fmla="*/ 90488 h 1004888"/>
                <a:gd name="connsiteX6" fmla="*/ 3605212 w 4824413"/>
                <a:gd name="connsiteY6" fmla="*/ 1004888 h 1004888"/>
                <a:gd name="connsiteX7" fmla="*/ 0 w 4824413"/>
                <a:gd name="connsiteY7" fmla="*/ 1000125 h 1004888"/>
                <a:gd name="connsiteX0" fmla="*/ 0 w 1219201"/>
                <a:gd name="connsiteY0" fmla="*/ 1004888 h 1004888"/>
                <a:gd name="connsiteX1" fmla="*/ 1219201 w 1219201"/>
                <a:gd name="connsiteY1" fmla="*/ 1000125 h 1004888"/>
                <a:gd name="connsiteX2" fmla="*/ 1123951 w 1219201"/>
                <a:gd name="connsiteY2" fmla="*/ 114300 h 1004888"/>
                <a:gd name="connsiteX3" fmla="*/ 881063 w 1219201"/>
                <a:gd name="connsiteY3" fmla="*/ 0 h 1004888"/>
                <a:gd name="connsiteX4" fmla="*/ 333376 w 1219201"/>
                <a:gd name="connsiteY4" fmla="*/ 0 h 1004888"/>
                <a:gd name="connsiteX5" fmla="*/ 109538 w 1219201"/>
                <a:gd name="connsiteY5" fmla="*/ 90488 h 1004888"/>
                <a:gd name="connsiteX6" fmla="*/ 0 w 1219201"/>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64154 h 1064154"/>
                <a:gd name="connsiteX1" fmla="*/ 1219225 w 1219225"/>
                <a:gd name="connsiteY1" fmla="*/ 1059391 h 1064154"/>
                <a:gd name="connsiteX2" fmla="*/ 1123975 w 1219225"/>
                <a:gd name="connsiteY2" fmla="*/ 173566 h 1064154"/>
                <a:gd name="connsiteX3" fmla="*/ 881087 w 1219225"/>
                <a:gd name="connsiteY3" fmla="*/ 59266 h 1064154"/>
                <a:gd name="connsiteX4" fmla="*/ 333400 w 1219225"/>
                <a:gd name="connsiteY4" fmla="*/ 59266 h 1064154"/>
                <a:gd name="connsiteX5" fmla="*/ 109562 w 1219225"/>
                <a:gd name="connsiteY5" fmla="*/ 149754 h 1064154"/>
                <a:gd name="connsiteX6" fmla="*/ 24 w 1219225"/>
                <a:gd name="connsiteY6" fmla="*/ 1064154 h 1064154"/>
                <a:gd name="connsiteX0" fmla="*/ 24 w 1219225"/>
                <a:gd name="connsiteY0" fmla="*/ 1087989 h 1087989"/>
                <a:gd name="connsiteX1" fmla="*/ 1219225 w 1219225"/>
                <a:gd name="connsiteY1" fmla="*/ 1083226 h 1087989"/>
                <a:gd name="connsiteX2" fmla="*/ 1123975 w 1219225"/>
                <a:gd name="connsiteY2" fmla="*/ 197401 h 1087989"/>
                <a:gd name="connsiteX3" fmla="*/ 881087 w 1219225"/>
                <a:gd name="connsiteY3" fmla="*/ 83101 h 1087989"/>
                <a:gd name="connsiteX4" fmla="*/ 333400 w 1219225"/>
                <a:gd name="connsiteY4" fmla="*/ 83101 h 1087989"/>
                <a:gd name="connsiteX5" fmla="*/ 109562 w 1219225"/>
                <a:gd name="connsiteY5" fmla="*/ 173589 h 1087989"/>
                <a:gd name="connsiteX6" fmla="*/ 24 w 1219225"/>
                <a:gd name="connsiteY6" fmla="*/ 1087989 h 1087989"/>
                <a:gd name="connsiteX0" fmla="*/ 24 w 1219225"/>
                <a:gd name="connsiteY0" fmla="*/ 1078382 h 1078382"/>
                <a:gd name="connsiteX1" fmla="*/ 1219225 w 1219225"/>
                <a:gd name="connsiteY1" fmla="*/ 1073619 h 1078382"/>
                <a:gd name="connsiteX2" fmla="*/ 1123975 w 1219225"/>
                <a:gd name="connsiteY2" fmla="*/ 187794 h 1078382"/>
                <a:gd name="connsiteX3" fmla="*/ 881087 w 1219225"/>
                <a:gd name="connsiteY3" fmla="*/ 73494 h 1078382"/>
                <a:gd name="connsiteX4" fmla="*/ 333400 w 1219225"/>
                <a:gd name="connsiteY4" fmla="*/ 73494 h 1078382"/>
                <a:gd name="connsiteX5" fmla="*/ 109562 w 1219225"/>
                <a:gd name="connsiteY5" fmla="*/ 163982 h 1078382"/>
                <a:gd name="connsiteX6" fmla="*/ 24 w 1219225"/>
                <a:gd name="connsiteY6" fmla="*/ 1078382 h 107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25" h="1078382">
                  <a:moveTo>
                    <a:pt x="24" y="1078382"/>
                  </a:moveTo>
                  <a:lnTo>
                    <a:pt x="1219225" y="1073619"/>
                  </a:lnTo>
                  <a:cubicBezTo>
                    <a:pt x="1201762" y="773582"/>
                    <a:pt x="1179537" y="487832"/>
                    <a:pt x="1123975" y="187794"/>
                  </a:cubicBezTo>
                  <a:cubicBezTo>
                    <a:pt x="1071587" y="135407"/>
                    <a:pt x="976338" y="78257"/>
                    <a:pt x="881087" y="73494"/>
                  </a:cubicBezTo>
                  <a:cubicBezTo>
                    <a:pt x="865213" y="-36044"/>
                    <a:pt x="330224" y="-12231"/>
                    <a:pt x="333400" y="73494"/>
                  </a:cubicBezTo>
                  <a:cubicBezTo>
                    <a:pt x="258787" y="79844"/>
                    <a:pt x="160362" y="110006"/>
                    <a:pt x="109562" y="163982"/>
                  </a:cubicBezTo>
                  <a:cubicBezTo>
                    <a:pt x="73049" y="306857"/>
                    <a:pt x="-1563" y="625944"/>
                    <a:pt x="24" y="1078382"/>
                  </a:cubicBezTo>
                  <a:close/>
                </a:path>
              </a:pathLst>
            </a:custGeom>
            <a:grp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eaLnBrk="1" fontAlgn="auto" hangingPunct="1">
                <a:spcBef>
                  <a:spcPts val="0"/>
                </a:spcBef>
                <a:spcAft>
                  <a:spcPts val="0"/>
                </a:spcAft>
              </a:pPr>
              <a:endParaRPr lang="en-US" sz="1200" kern="0" dirty="0">
                <a:solidFill>
                  <a:srgbClr val="FFFFFF"/>
                </a:solidFill>
              </a:endParaRPr>
            </a:p>
          </p:txBody>
        </p:sp>
        <p:sp>
          <p:nvSpPr>
            <p:cNvPr id="20" name="Freeform 19"/>
            <p:cNvSpPr/>
            <p:nvPr/>
          </p:nvSpPr>
          <p:spPr>
            <a:xfrm>
              <a:off x="9815693" y="1346554"/>
              <a:ext cx="37630" cy="49797"/>
            </a:xfrm>
            <a:custGeom>
              <a:avLst/>
              <a:gdLst>
                <a:gd name="connsiteX0" fmla="*/ 0 w 285750"/>
                <a:gd name="connsiteY0" fmla="*/ 733425 h 733425"/>
                <a:gd name="connsiteX1" fmla="*/ 285750 w 285750"/>
                <a:gd name="connsiteY1" fmla="*/ 733425 h 733425"/>
                <a:gd name="connsiteX2" fmla="*/ 142875 w 285750"/>
                <a:gd name="connsiteY2" fmla="*/ 0 h 733425"/>
                <a:gd name="connsiteX3" fmla="*/ 0 w 285750"/>
                <a:gd name="connsiteY3" fmla="*/ 733425 h 733425"/>
                <a:gd name="connsiteX0" fmla="*/ 0 w 285750"/>
                <a:gd name="connsiteY0" fmla="*/ 733425 h 733425"/>
                <a:gd name="connsiteX1" fmla="*/ 285750 w 285750"/>
                <a:gd name="connsiteY1" fmla="*/ 733425 h 733425"/>
                <a:gd name="connsiteX2" fmla="*/ 142875 w 285750"/>
                <a:gd name="connsiteY2" fmla="*/ 0 h 733425"/>
                <a:gd name="connsiteX3" fmla="*/ 0 w 285750"/>
                <a:gd name="connsiteY3" fmla="*/ 733425 h 733425"/>
                <a:gd name="connsiteX0" fmla="*/ 0 w 285750"/>
                <a:gd name="connsiteY0" fmla="*/ 733425 h 733425"/>
                <a:gd name="connsiteX1" fmla="*/ 285750 w 285750"/>
                <a:gd name="connsiteY1" fmla="*/ 733425 h 733425"/>
                <a:gd name="connsiteX2" fmla="*/ 142875 w 285750"/>
                <a:gd name="connsiteY2" fmla="*/ 0 h 733425"/>
                <a:gd name="connsiteX3" fmla="*/ 0 w 285750"/>
                <a:gd name="connsiteY3" fmla="*/ 733425 h 733425"/>
                <a:gd name="connsiteX0" fmla="*/ 0 w 444871"/>
                <a:gd name="connsiteY0" fmla="*/ 733425 h 733425"/>
                <a:gd name="connsiteX1" fmla="*/ 285750 w 444871"/>
                <a:gd name="connsiteY1" fmla="*/ 733425 h 733425"/>
                <a:gd name="connsiteX2" fmla="*/ 142875 w 444871"/>
                <a:gd name="connsiteY2" fmla="*/ 0 h 733425"/>
                <a:gd name="connsiteX3" fmla="*/ 0 w 444871"/>
                <a:gd name="connsiteY3" fmla="*/ 733425 h 733425"/>
                <a:gd name="connsiteX0" fmla="*/ 154960 w 599831"/>
                <a:gd name="connsiteY0" fmla="*/ 733425 h 733425"/>
                <a:gd name="connsiteX1" fmla="*/ 440710 w 599831"/>
                <a:gd name="connsiteY1" fmla="*/ 733425 h 733425"/>
                <a:gd name="connsiteX2" fmla="*/ 297835 w 599831"/>
                <a:gd name="connsiteY2" fmla="*/ 0 h 733425"/>
                <a:gd name="connsiteX3" fmla="*/ 154960 w 599831"/>
                <a:gd name="connsiteY3" fmla="*/ 733425 h 733425"/>
                <a:gd name="connsiteX0" fmla="*/ 198747 w 643618"/>
                <a:gd name="connsiteY0" fmla="*/ 733425 h 733425"/>
                <a:gd name="connsiteX1" fmla="*/ 484497 w 643618"/>
                <a:gd name="connsiteY1" fmla="*/ 733425 h 733425"/>
                <a:gd name="connsiteX2" fmla="*/ 341622 w 643618"/>
                <a:gd name="connsiteY2" fmla="*/ 0 h 733425"/>
                <a:gd name="connsiteX3" fmla="*/ 198747 w 643618"/>
                <a:gd name="connsiteY3" fmla="*/ 733425 h 733425"/>
                <a:gd name="connsiteX0" fmla="*/ 198747 w 692233"/>
                <a:gd name="connsiteY0" fmla="*/ 733451 h 733451"/>
                <a:gd name="connsiteX1" fmla="*/ 484497 w 692233"/>
                <a:gd name="connsiteY1" fmla="*/ 733451 h 733451"/>
                <a:gd name="connsiteX2" fmla="*/ 341622 w 692233"/>
                <a:gd name="connsiteY2" fmla="*/ 26 h 733451"/>
                <a:gd name="connsiteX3" fmla="*/ 198747 w 692233"/>
                <a:gd name="connsiteY3" fmla="*/ 733451 h 733451"/>
                <a:gd name="connsiteX0" fmla="*/ 198747 w 664928"/>
                <a:gd name="connsiteY0" fmla="*/ 733447 h 733447"/>
                <a:gd name="connsiteX1" fmla="*/ 484497 w 664928"/>
                <a:gd name="connsiteY1" fmla="*/ 733447 h 733447"/>
                <a:gd name="connsiteX2" fmla="*/ 341622 w 664928"/>
                <a:gd name="connsiteY2" fmla="*/ 22 h 733447"/>
                <a:gd name="connsiteX3" fmla="*/ 198747 w 664928"/>
                <a:gd name="connsiteY3" fmla="*/ 733447 h 733447"/>
                <a:gd name="connsiteX0" fmla="*/ 177681 w 643862"/>
                <a:gd name="connsiteY0" fmla="*/ 733447 h 733447"/>
                <a:gd name="connsiteX1" fmla="*/ 463431 w 643862"/>
                <a:gd name="connsiteY1" fmla="*/ 733447 h 733447"/>
                <a:gd name="connsiteX2" fmla="*/ 320556 w 643862"/>
                <a:gd name="connsiteY2" fmla="*/ 22 h 733447"/>
                <a:gd name="connsiteX3" fmla="*/ 177681 w 643862"/>
                <a:gd name="connsiteY3" fmla="*/ 733447 h 733447"/>
                <a:gd name="connsiteX0" fmla="*/ 179786 w 645967"/>
                <a:gd name="connsiteY0" fmla="*/ 733447 h 733447"/>
                <a:gd name="connsiteX1" fmla="*/ 465536 w 645967"/>
                <a:gd name="connsiteY1" fmla="*/ 733447 h 733447"/>
                <a:gd name="connsiteX2" fmla="*/ 322661 w 645967"/>
                <a:gd name="connsiteY2" fmla="*/ 22 h 733447"/>
                <a:gd name="connsiteX3" fmla="*/ 179786 w 645967"/>
                <a:gd name="connsiteY3" fmla="*/ 733447 h 733447"/>
              </a:gdLst>
              <a:ahLst/>
              <a:cxnLst>
                <a:cxn ang="0">
                  <a:pos x="connsiteX0" y="connsiteY0"/>
                </a:cxn>
                <a:cxn ang="0">
                  <a:pos x="connsiteX1" y="connsiteY1"/>
                </a:cxn>
                <a:cxn ang="0">
                  <a:pos x="connsiteX2" y="connsiteY2"/>
                </a:cxn>
                <a:cxn ang="0">
                  <a:pos x="connsiteX3" y="connsiteY3"/>
                </a:cxn>
              </a:cxnLst>
              <a:rect l="l" t="t" r="r" b="b"/>
              <a:pathLst>
                <a:path w="645967" h="733447">
                  <a:moveTo>
                    <a:pt x="179786" y="733447"/>
                  </a:moveTo>
                  <a:cubicBezTo>
                    <a:pt x="294086" y="714397"/>
                    <a:pt x="403623" y="719159"/>
                    <a:pt x="465536" y="733447"/>
                  </a:cubicBezTo>
                  <a:cubicBezTo>
                    <a:pt x="813198" y="346097"/>
                    <a:pt x="598886" y="-3153"/>
                    <a:pt x="322661" y="22"/>
                  </a:cubicBezTo>
                  <a:cubicBezTo>
                    <a:pt x="65486" y="6372"/>
                    <a:pt x="-177402" y="336572"/>
                    <a:pt x="179786" y="733447"/>
                  </a:cubicBezTo>
                  <a:close/>
                </a:path>
              </a:pathLst>
            </a:custGeom>
            <a:grp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eaLnBrk="1" fontAlgn="auto" hangingPunct="1">
                <a:spcBef>
                  <a:spcPts val="0"/>
                </a:spcBef>
                <a:spcAft>
                  <a:spcPts val="0"/>
                </a:spcAft>
              </a:pPr>
              <a:endParaRPr lang="en-US" sz="1200" kern="0" dirty="0">
                <a:solidFill>
                  <a:srgbClr val="FFFFFF"/>
                </a:solidFill>
              </a:endParaRPr>
            </a:p>
          </p:txBody>
        </p:sp>
        <p:sp>
          <p:nvSpPr>
            <p:cNvPr id="21" name="Freeform 20"/>
            <p:cNvSpPr/>
            <p:nvPr/>
          </p:nvSpPr>
          <p:spPr>
            <a:xfrm>
              <a:off x="9728505" y="1400416"/>
              <a:ext cx="71026" cy="73217"/>
            </a:xfrm>
            <a:custGeom>
              <a:avLst/>
              <a:gdLst>
                <a:gd name="connsiteX0" fmla="*/ 0 w 4824413"/>
                <a:gd name="connsiteY0" fmla="*/ 1000125 h 1000125"/>
                <a:gd name="connsiteX1" fmla="*/ 4824413 w 4824413"/>
                <a:gd name="connsiteY1" fmla="*/ 1000125 h 1000125"/>
                <a:gd name="connsiteX2" fmla="*/ 4729163 w 4824413"/>
                <a:gd name="connsiteY2" fmla="*/ 114300 h 1000125"/>
                <a:gd name="connsiteX3" fmla="*/ 4486275 w 4824413"/>
                <a:gd name="connsiteY3" fmla="*/ 0 h 1000125"/>
                <a:gd name="connsiteX4" fmla="*/ 3938588 w 4824413"/>
                <a:gd name="connsiteY4" fmla="*/ 0 h 1000125"/>
                <a:gd name="connsiteX5" fmla="*/ 3714750 w 4824413"/>
                <a:gd name="connsiteY5" fmla="*/ 90488 h 1000125"/>
                <a:gd name="connsiteX6" fmla="*/ 3619500 w 4824413"/>
                <a:gd name="connsiteY6" fmla="*/ 814388 h 1000125"/>
                <a:gd name="connsiteX7" fmla="*/ 3519488 w 4824413"/>
                <a:gd name="connsiteY7" fmla="*/ 100013 h 1000125"/>
                <a:gd name="connsiteX0" fmla="*/ 0 w 4824413"/>
                <a:gd name="connsiteY0" fmla="*/ 1000125 h 1000125"/>
                <a:gd name="connsiteX1" fmla="*/ 4824413 w 4824413"/>
                <a:gd name="connsiteY1" fmla="*/ 1000125 h 1000125"/>
                <a:gd name="connsiteX2" fmla="*/ 4729163 w 4824413"/>
                <a:gd name="connsiteY2" fmla="*/ 114300 h 1000125"/>
                <a:gd name="connsiteX3" fmla="*/ 4486275 w 4824413"/>
                <a:gd name="connsiteY3" fmla="*/ 0 h 1000125"/>
                <a:gd name="connsiteX4" fmla="*/ 3938588 w 4824413"/>
                <a:gd name="connsiteY4" fmla="*/ 0 h 1000125"/>
                <a:gd name="connsiteX5" fmla="*/ 3714750 w 4824413"/>
                <a:gd name="connsiteY5" fmla="*/ 90488 h 1000125"/>
                <a:gd name="connsiteX6" fmla="*/ 3619500 w 4824413"/>
                <a:gd name="connsiteY6" fmla="*/ 814388 h 1000125"/>
                <a:gd name="connsiteX0" fmla="*/ 0 w 4824413"/>
                <a:gd name="connsiteY0" fmla="*/ 1000125 h 1004888"/>
                <a:gd name="connsiteX1" fmla="*/ 4824413 w 4824413"/>
                <a:gd name="connsiteY1" fmla="*/ 1000125 h 1004888"/>
                <a:gd name="connsiteX2" fmla="*/ 4729163 w 4824413"/>
                <a:gd name="connsiteY2" fmla="*/ 114300 h 1004888"/>
                <a:gd name="connsiteX3" fmla="*/ 4486275 w 4824413"/>
                <a:gd name="connsiteY3" fmla="*/ 0 h 1004888"/>
                <a:gd name="connsiteX4" fmla="*/ 3938588 w 4824413"/>
                <a:gd name="connsiteY4" fmla="*/ 0 h 1004888"/>
                <a:gd name="connsiteX5" fmla="*/ 3714750 w 4824413"/>
                <a:gd name="connsiteY5" fmla="*/ 90488 h 1004888"/>
                <a:gd name="connsiteX6" fmla="*/ 3605212 w 4824413"/>
                <a:gd name="connsiteY6" fmla="*/ 1004888 h 1004888"/>
                <a:gd name="connsiteX0" fmla="*/ 0 w 4824413"/>
                <a:gd name="connsiteY0" fmla="*/ 1000125 h 1004888"/>
                <a:gd name="connsiteX1" fmla="*/ 4824413 w 4824413"/>
                <a:gd name="connsiteY1" fmla="*/ 1000125 h 1004888"/>
                <a:gd name="connsiteX2" fmla="*/ 4729163 w 4824413"/>
                <a:gd name="connsiteY2" fmla="*/ 114300 h 1004888"/>
                <a:gd name="connsiteX3" fmla="*/ 4486275 w 4824413"/>
                <a:gd name="connsiteY3" fmla="*/ 0 h 1004888"/>
                <a:gd name="connsiteX4" fmla="*/ 3938588 w 4824413"/>
                <a:gd name="connsiteY4" fmla="*/ 0 h 1004888"/>
                <a:gd name="connsiteX5" fmla="*/ 3714750 w 4824413"/>
                <a:gd name="connsiteY5" fmla="*/ 90488 h 1004888"/>
                <a:gd name="connsiteX6" fmla="*/ 3605212 w 4824413"/>
                <a:gd name="connsiteY6" fmla="*/ 1004888 h 1004888"/>
                <a:gd name="connsiteX7" fmla="*/ 0 w 4824413"/>
                <a:gd name="connsiteY7" fmla="*/ 1000125 h 1004888"/>
                <a:gd name="connsiteX0" fmla="*/ 0 w 1219201"/>
                <a:gd name="connsiteY0" fmla="*/ 1004888 h 1004888"/>
                <a:gd name="connsiteX1" fmla="*/ 1219201 w 1219201"/>
                <a:gd name="connsiteY1" fmla="*/ 1000125 h 1004888"/>
                <a:gd name="connsiteX2" fmla="*/ 1123951 w 1219201"/>
                <a:gd name="connsiteY2" fmla="*/ 114300 h 1004888"/>
                <a:gd name="connsiteX3" fmla="*/ 881063 w 1219201"/>
                <a:gd name="connsiteY3" fmla="*/ 0 h 1004888"/>
                <a:gd name="connsiteX4" fmla="*/ 333376 w 1219201"/>
                <a:gd name="connsiteY4" fmla="*/ 0 h 1004888"/>
                <a:gd name="connsiteX5" fmla="*/ 109538 w 1219201"/>
                <a:gd name="connsiteY5" fmla="*/ 90488 h 1004888"/>
                <a:gd name="connsiteX6" fmla="*/ 0 w 1219201"/>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64154 h 1064154"/>
                <a:gd name="connsiteX1" fmla="*/ 1219225 w 1219225"/>
                <a:gd name="connsiteY1" fmla="*/ 1059391 h 1064154"/>
                <a:gd name="connsiteX2" fmla="*/ 1123975 w 1219225"/>
                <a:gd name="connsiteY2" fmla="*/ 173566 h 1064154"/>
                <a:gd name="connsiteX3" fmla="*/ 881087 w 1219225"/>
                <a:gd name="connsiteY3" fmla="*/ 59266 h 1064154"/>
                <a:gd name="connsiteX4" fmla="*/ 333400 w 1219225"/>
                <a:gd name="connsiteY4" fmla="*/ 59266 h 1064154"/>
                <a:gd name="connsiteX5" fmla="*/ 109562 w 1219225"/>
                <a:gd name="connsiteY5" fmla="*/ 149754 h 1064154"/>
                <a:gd name="connsiteX6" fmla="*/ 24 w 1219225"/>
                <a:gd name="connsiteY6" fmla="*/ 1064154 h 1064154"/>
                <a:gd name="connsiteX0" fmla="*/ 24 w 1219225"/>
                <a:gd name="connsiteY0" fmla="*/ 1087989 h 1087989"/>
                <a:gd name="connsiteX1" fmla="*/ 1219225 w 1219225"/>
                <a:gd name="connsiteY1" fmla="*/ 1083226 h 1087989"/>
                <a:gd name="connsiteX2" fmla="*/ 1123975 w 1219225"/>
                <a:gd name="connsiteY2" fmla="*/ 197401 h 1087989"/>
                <a:gd name="connsiteX3" fmla="*/ 881087 w 1219225"/>
                <a:gd name="connsiteY3" fmla="*/ 83101 h 1087989"/>
                <a:gd name="connsiteX4" fmla="*/ 333400 w 1219225"/>
                <a:gd name="connsiteY4" fmla="*/ 83101 h 1087989"/>
                <a:gd name="connsiteX5" fmla="*/ 109562 w 1219225"/>
                <a:gd name="connsiteY5" fmla="*/ 173589 h 1087989"/>
                <a:gd name="connsiteX6" fmla="*/ 24 w 1219225"/>
                <a:gd name="connsiteY6" fmla="*/ 1087989 h 1087989"/>
                <a:gd name="connsiteX0" fmla="*/ 24 w 1219225"/>
                <a:gd name="connsiteY0" fmla="*/ 1078382 h 1078382"/>
                <a:gd name="connsiteX1" fmla="*/ 1219225 w 1219225"/>
                <a:gd name="connsiteY1" fmla="*/ 1073619 h 1078382"/>
                <a:gd name="connsiteX2" fmla="*/ 1123975 w 1219225"/>
                <a:gd name="connsiteY2" fmla="*/ 187794 h 1078382"/>
                <a:gd name="connsiteX3" fmla="*/ 881087 w 1219225"/>
                <a:gd name="connsiteY3" fmla="*/ 73494 h 1078382"/>
                <a:gd name="connsiteX4" fmla="*/ 333400 w 1219225"/>
                <a:gd name="connsiteY4" fmla="*/ 73494 h 1078382"/>
                <a:gd name="connsiteX5" fmla="*/ 109562 w 1219225"/>
                <a:gd name="connsiteY5" fmla="*/ 163982 h 1078382"/>
                <a:gd name="connsiteX6" fmla="*/ 24 w 1219225"/>
                <a:gd name="connsiteY6" fmla="*/ 1078382 h 107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25" h="1078382">
                  <a:moveTo>
                    <a:pt x="24" y="1078382"/>
                  </a:moveTo>
                  <a:lnTo>
                    <a:pt x="1219225" y="1073619"/>
                  </a:lnTo>
                  <a:cubicBezTo>
                    <a:pt x="1201762" y="773582"/>
                    <a:pt x="1179537" y="487832"/>
                    <a:pt x="1123975" y="187794"/>
                  </a:cubicBezTo>
                  <a:cubicBezTo>
                    <a:pt x="1071587" y="135407"/>
                    <a:pt x="976338" y="78257"/>
                    <a:pt x="881087" y="73494"/>
                  </a:cubicBezTo>
                  <a:cubicBezTo>
                    <a:pt x="865213" y="-36044"/>
                    <a:pt x="330224" y="-12231"/>
                    <a:pt x="333400" y="73494"/>
                  </a:cubicBezTo>
                  <a:cubicBezTo>
                    <a:pt x="258787" y="79844"/>
                    <a:pt x="160362" y="110006"/>
                    <a:pt x="109562" y="163982"/>
                  </a:cubicBezTo>
                  <a:cubicBezTo>
                    <a:pt x="73049" y="306857"/>
                    <a:pt x="-1563" y="625944"/>
                    <a:pt x="24" y="1078382"/>
                  </a:cubicBezTo>
                  <a:close/>
                </a:path>
              </a:pathLst>
            </a:custGeom>
            <a:grp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eaLnBrk="1" fontAlgn="auto" hangingPunct="1">
                <a:spcBef>
                  <a:spcPts val="0"/>
                </a:spcBef>
                <a:spcAft>
                  <a:spcPts val="0"/>
                </a:spcAft>
              </a:pPr>
              <a:endParaRPr lang="en-US" sz="1200" kern="0" dirty="0">
                <a:solidFill>
                  <a:srgbClr val="FFFFFF"/>
                </a:solidFill>
              </a:endParaRPr>
            </a:p>
          </p:txBody>
        </p:sp>
        <p:sp>
          <p:nvSpPr>
            <p:cNvPr id="22" name="Freeform 21"/>
            <p:cNvSpPr/>
            <p:nvPr/>
          </p:nvSpPr>
          <p:spPr>
            <a:xfrm>
              <a:off x="9745222" y="1346554"/>
              <a:ext cx="37630" cy="49797"/>
            </a:xfrm>
            <a:custGeom>
              <a:avLst/>
              <a:gdLst>
                <a:gd name="connsiteX0" fmla="*/ 0 w 285750"/>
                <a:gd name="connsiteY0" fmla="*/ 733425 h 733425"/>
                <a:gd name="connsiteX1" fmla="*/ 285750 w 285750"/>
                <a:gd name="connsiteY1" fmla="*/ 733425 h 733425"/>
                <a:gd name="connsiteX2" fmla="*/ 142875 w 285750"/>
                <a:gd name="connsiteY2" fmla="*/ 0 h 733425"/>
                <a:gd name="connsiteX3" fmla="*/ 0 w 285750"/>
                <a:gd name="connsiteY3" fmla="*/ 733425 h 733425"/>
                <a:gd name="connsiteX0" fmla="*/ 0 w 285750"/>
                <a:gd name="connsiteY0" fmla="*/ 733425 h 733425"/>
                <a:gd name="connsiteX1" fmla="*/ 285750 w 285750"/>
                <a:gd name="connsiteY1" fmla="*/ 733425 h 733425"/>
                <a:gd name="connsiteX2" fmla="*/ 142875 w 285750"/>
                <a:gd name="connsiteY2" fmla="*/ 0 h 733425"/>
                <a:gd name="connsiteX3" fmla="*/ 0 w 285750"/>
                <a:gd name="connsiteY3" fmla="*/ 733425 h 733425"/>
                <a:gd name="connsiteX0" fmla="*/ 0 w 285750"/>
                <a:gd name="connsiteY0" fmla="*/ 733425 h 733425"/>
                <a:gd name="connsiteX1" fmla="*/ 285750 w 285750"/>
                <a:gd name="connsiteY1" fmla="*/ 733425 h 733425"/>
                <a:gd name="connsiteX2" fmla="*/ 142875 w 285750"/>
                <a:gd name="connsiteY2" fmla="*/ 0 h 733425"/>
                <a:gd name="connsiteX3" fmla="*/ 0 w 285750"/>
                <a:gd name="connsiteY3" fmla="*/ 733425 h 733425"/>
                <a:gd name="connsiteX0" fmla="*/ 0 w 444871"/>
                <a:gd name="connsiteY0" fmla="*/ 733425 h 733425"/>
                <a:gd name="connsiteX1" fmla="*/ 285750 w 444871"/>
                <a:gd name="connsiteY1" fmla="*/ 733425 h 733425"/>
                <a:gd name="connsiteX2" fmla="*/ 142875 w 444871"/>
                <a:gd name="connsiteY2" fmla="*/ 0 h 733425"/>
                <a:gd name="connsiteX3" fmla="*/ 0 w 444871"/>
                <a:gd name="connsiteY3" fmla="*/ 733425 h 733425"/>
                <a:gd name="connsiteX0" fmla="*/ 154960 w 599831"/>
                <a:gd name="connsiteY0" fmla="*/ 733425 h 733425"/>
                <a:gd name="connsiteX1" fmla="*/ 440710 w 599831"/>
                <a:gd name="connsiteY1" fmla="*/ 733425 h 733425"/>
                <a:gd name="connsiteX2" fmla="*/ 297835 w 599831"/>
                <a:gd name="connsiteY2" fmla="*/ 0 h 733425"/>
                <a:gd name="connsiteX3" fmla="*/ 154960 w 599831"/>
                <a:gd name="connsiteY3" fmla="*/ 733425 h 733425"/>
                <a:gd name="connsiteX0" fmla="*/ 198747 w 643618"/>
                <a:gd name="connsiteY0" fmla="*/ 733425 h 733425"/>
                <a:gd name="connsiteX1" fmla="*/ 484497 w 643618"/>
                <a:gd name="connsiteY1" fmla="*/ 733425 h 733425"/>
                <a:gd name="connsiteX2" fmla="*/ 341622 w 643618"/>
                <a:gd name="connsiteY2" fmla="*/ 0 h 733425"/>
                <a:gd name="connsiteX3" fmla="*/ 198747 w 643618"/>
                <a:gd name="connsiteY3" fmla="*/ 733425 h 733425"/>
                <a:gd name="connsiteX0" fmla="*/ 198747 w 692233"/>
                <a:gd name="connsiteY0" fmla="*/ 733451 h 733451"/>
                <a:gd name="connsiteX1" fmla="*/ 484497 w 692233"/>
                <a:gd name="connsiteY1" fmla="*/ 733451 h 733451"/>
                <a:gd name="connsiteX2" fmla="*/ 341622 w 692233"/>
                <a:gd name="connsiteY2" fmla="*/ 26 h 733451"/>
                <a:gd name="connsiteX3" fmla="*/ 198747 w 692233"/>
                <a:gd name="connsiteY3" fmla="*/ 733451 h 733451"/>
                <a:gd name="connsiteX0" fmla="*/ 198747 w 664928"/>
                <a:gd name="connsiteY0" fmla="*/ 733447 h 733447"/>
                <a:gd name="connsiteX1" fmla="*/ 484497 w 664928"/>
                <a:gd name="connsiteY1" fmla="*/ 733447 h 733447"/>
                <a:gd name="connsiteX2" fmla="*/ 341622 w 664928"/>
                <a:gd name="connsiteY2" fmla="*/ 22 h 733447"/>
                <a:gd name="connsiteX3" fmla="*/ 198747 w 664928"/>
                <a:gd name="connsiteY3" fmla="*/ 733447 h 733447"/>
                <a:gd name="connsiteX0" fmla="*/ 177681 w 643862"/>
                <a:gd name="connsiteY0" fmla="*/ 733447 h 733447"/>
                <a:gd name="connsiteX1" fmla="*/ 463431 w 643862"/>
                <a:gd name="connsiteY1" fmla="*/ 733447 h 733447"/>
                <a:gd name="connsiteX2" fmla="*/ 320556 w 643862"/>
                <a:gd name="connsiteY2" fmla="*/ 22 h 733447"/>
                <a:gd name="connsiteX3" fmla="*/ 177681 w 643862"/>
                <a:gd name="connsiteY3" fmla="*/ 733447 h 733447"/>
                <a:gd name="connsiteX0" fmla="*/ 179786 w 645967"/>
                <a:gd name="connsiteY0" fmla="*/ 733447 h 733447"/>
                <a:gd name="connsiteX1" fmla="*/ 465536 w 645967"/>
                <a:gd name="connsiteY1" fmla="*/ 733447 h 733447"/>
                <a:gd name="connsiteX2" fmla="*/ 322661 w 645967"/>
                <a:gd name="connsiteY2" fmla="*/ 22 h 733447"/>
                <a:gd name="connsiteX3" fmla="*/ 179786 w 645967"/>
                <a:gd name="connsiteY3" fmla="*/ 733447 h 733447"/>
              </a:gdLst>
              <a:ahLst/>
              <a:cxnLst>
                <a:cxn ang="0">
                  <a:pos x="connsiteX0" y="connsiteY0"/>
                </a:cxn>
                <a:cxn ang="0">
                  <a:pos x="connsiteX1" y="connsiteY1"/>
                </a:cxn>
                <a:cxn ang="0">
                  <a:pos x="connsiteX2" y="connsiteY2"/>
                </a:cxn>
                <a:cxn ang="0">
                  <a:pos x="connsiteX3" y="connsiteY3"/>
                </a:cxn>
              </a:cxnLst>
              <a:rect l="l" t="t" r="r" b="b"/>
              <a:pathLst>
                <a:path w="645967" h="733447">
                  <a:moveTo>
                    <a:pt x="179786" y="733447"/>
                  </a:moveTo>
                  <a:cubicBezTo>
                    <a:pt x="294086" y="714397"/>
                    <a:pt x="403623" y="719159"/>
                    <a:pt x="465536" y="733447"/>
                  </a:cubicBezTo>
                  <a:cubicBezTo>
                    <a:pt x="813198" y="346097"/>
                    <a:pt x="598886" y="-3153"/>
                    <a:pt x="322661" y="22"/>
                  </a:cubicBezTo>
                  <a:cubicBezTo>
                    <a:pt x="65486" y="6372"/>
                    <a:pt x="-177402" y="336572"/>
                    <a:pt x="179786" y="733447"/>
                  </a:cubicBezTo>
                  <a:close/>
                </a:path>
              </a:pathLst>
            </a:custGeom>
            <a:grp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eaLnBrk="1" fontAlgn="auto" hangingPunct="1">
                <a:spcBef>
                  <a:spcPts val="0"/>
                </a:spcBef>
                <a:spcAft>
                  <a:spcPts val="0"/>
                </a:spcAft>
              </a:pPr>
              <a:endParaRPr lang="en-US" sz="1200" kern="0" dirty="0">
                <a:solidFill>
                  <a:srgbClr val="FFFFFF"/>
                </a:solidFill>
              </a:endParaRPr>
            </a:p>
          </p:txBody>
        </p:sp>
      </p:grpSp>
      <p:sp>
        <p:nvSpPr>
          <p:cNvPr id="23" name="Slide Number Placeholder 2"/>
          <p:cNvSpPr txBox="1">
            <a:spLocks/>
          </p:cNvSpPr>
          <p:nvPr/>
        </p:nvSpPr>
        <p:spPr>
          <a:xfrm>
            <a:off x="6946837" y="4712943"/>
            <a:ext cx="2057400" cy="273844"/>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r"/>
            <a:fld id="{AF8F9570-A0EE-442B-82DE-64CF300F351B}" type="slidenum">
              <a:rPr lang="en-US" sz="1400" smtClean="0">
                <a:solidFill>
                  <a:prstClr val="black">
                    <a:tint val="75000"/>
                  </a:prstClr>
                </a:solidFill>
                <a:latin typeface="Calibri" panose="020F0502020204030204" pitchFamily="34" charset="0"/>
              </a:rPr>
              <a:pPr algn="r"/>
              <a:t>10</a:t>
            </a:fld>
            <a:endParaRPr lang="en-US" sz="1400" dirty="0">
              <a:solidFill>
                <a:prstClr val="black">
                  <a:tint val="75000"/>
                </a:prstClr>
              </a:solidFill>
              <a:latin typeface="Calibri" panose="020F0502020204030204" pitchFamily="34" charset="0"/>
            </a:endParaRPr>
          </a:p>
        </p:txBody>
      </p:sp>
    </p:spTree>
    <p:extLst>
      <p:ext uri="{BB962C8B-B14F-4D97-AF65-F5344CB8AC3E}">
        <p14:creationId xmlns:p14="http://schemas.microsoft.com/office/powerpoint/2010/main" val="195170676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Surveillance life cycle process – SDP offering tools to support over time; collecting data on behalf of current programs; data not being stored; your data not the platform’s; data moving more efficiently."/>
          <p:cNvPicPr>
            <a:picLocks noChangeAspect="1"/>
          </p:cNvPicPr>
          <p:nvPr/>
        </p:nvPicPr>
        <p:blipFill>
          <a:blip r:embed="rId3"/>
          <a:stretch>
            <a:fillRect/>
          </a:stretch>
        </p:blipFill>
        <p:spPr>
          <a:xfrm>
            <a:off x="1167412" y="486229"/>
            <a:ext cx="6533379" cy="4219271"/>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374572" y="330506"/>
            <a:ext cx="5635870" cy="486229"/>
          </a:xfrm>
          <a:solidFill>
            <a:schemeClr val="bg2"/>
          </a:solidFill>
        </p:spPr>
        <p:txBody>
          <a:bodyPr/>
          <a:lstStyle/>
          <a:p>
            <a:r>
              <a:rPr kumimoji="1" lang="en-US" dirty="0">
                <a:solidFill>
                  <a:srgbClr val="0096D6"/>
                </a:solidFill>
              </a:rPr>
              <a:t>SDP Shared Services Concept Model</a:t>
            </a:r>
          </a:p>
        </p:txBody>
      </p:sp>
    </p:spTree>
    <p:extLst>
      <p:ext uri="{BB962C8B-B14F-4D97-AF65-F5344CB8AC3E}">
        <p14:creationId xmlns:p14="http://schemas.microsoft.com/office/powerpoint/2010/main" val="420733975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06600" y="377379"/>
            <a:ext cx="8229600" cy="430585"/>
          </a:xfrm>
        </p:spPr>
        <p:txBody>
          <a:bodyPr/>
          <a:lstStyle/>
          <a:p>
            <a:r>
              <a:rPr kumimoji="1" lang="en-US" dirty="0">
                <a:solidFill>
                  <a:srgbClr val="0096D6"/>
                </a:solidFill>
              </a:rPr>
              <a:t>SDP Design Principles: How We Will Operate</a:t>
            </a:r>
          </a:p>
        </p:txBody>
      </p:sp>
      <p:pic>
        <p:nvPicPr>
          <p:cNvPr id="5" name="Picture 4" title="without order)"/>
          <p:cNvPicPr>
            <a:picLocks noChangeAspect="1"/>
          </p:cNvPicPr>
          <p:nvPr/>
        </p:nvPicPr>
        <p:blipFill>
          <a:blip r:embed="rId3"/>
          <a:stretch>
            <a:fillRect/>
          </a:stretch>
        </p:blipFill>
        <p:spPr>
          <a:xfrm>
            <a:off x="206600" y="807964"/>
            <a:ext cx="9588193" cy="4232678"/>
          </a:xfrm>
          <a:prstGeom prst="rect">
            <a:avLst/>
          </a:prstGeom>
        </p:spPr>
      </p:pic>
    </p:spTree>
    <p:extLst>
      <p:ext uri="{BB962C8B-B14F-4D97-AF65-F5344CB8AC3E}">
        <p14:creationId xmlns:p14="http://schemas.microsoft.com/office/powerpoint/2010/main" val="8442360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043" y="-471708"/>
            <a:ext cx="8724837" cy="1126003"/>
          </a:xfrm>
        </p:spPr>
        <p:txBody>
          <a:bodyPr/>
          <a:lstStyle/>
          <a:p>
            <a:r>
              <a:rPr kumimoji="1" lang="en-US" dirty="0">
                <a:solidFill>
                  <a:srgbClr val="0096D6"/>
                </a:solidFill>
              </a:rPr>
              <a:t>Surveillance Data Platform Draft Design</a:t>
            </a:r>
          </a:p>
        </p:txBody>
      </p:sp>
      <p:grpSp>
        <p:nvGrpSpPr>
          <p:cNvPr id="5" name="Group 4" descr="Started development; draft design; wiki to comment; developing iteratively&#10;&#10;Kubernetes is the open source software container cluster manager&#10;The unit of execution within Kubernetes is the pod – a pod is a collection of containers that share some resources; they have a single IP and can share volumes&#10;&#10;Calico enables secure IP communication between virtual machines, containers&#10;Docker – automates deployment of Linux applications inside software containers&#10;Flannel – networking technology used to connect Linux containers&#10;Kubelets run pods – the kubelet takes a set of pod specs &#10;"/>
          <p:cNvGrpSpPr/>
          <p:nvPr/>
        </p:nvGrpSpPr>
        <p:grpSpPr>
          <a:xfrm>
            <a:off x="1923603" y="631779"/>
            <a:ext cx="7220397" cy="4422110"/>
            <a:chOff x="1923603" y="631779"/>
            <a:chExt cx="7220397" cy="4422110"/>
          </a:xfrm>
        </p:grpSpPr>
        <p:sp>
          <p:nvSpPr>
            <p:cNvPr id="4" name="Slide Number Placeholder 2"/>
            <p:cNvSpPr txBox="1">
              <a:spLocks/>
            </p:cNvSpPr>
            <p:nvPr/>
          </p:nvSpPr>
          <p:spPr>
            <a:xfrm>
              <a:off x="7086600" y="4780045"/>
              <a:ext cx="2057400" cy="273844"/>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r"/>
              <a:fld id="{AF8F9570-A0EE-442B-82DE-64CF300F351B}" type="slidenum">
                <a:rPr lang="en-US" sz="1400" smtClean="0">
                  <a:solidFill>
                    <a:prstClr val="black">
                      <a:tint val="75000"/>
                    </a:prstClr>
                  </a:solidFill>
                  <a:latin typeface="Calibri" panose="020F0502020204030204" pitchFamily="34" charset="0"/>
                </a:rPr>
                <a:pPr algn="r"/>
                <a:t>13</a:t>
              </a:fld>
              <a:endParaRPr lang="en-US" sz="1400" dirty="0">
                <a:solidFill>
                  <a:prstClr val="black">
                    <a:tint val="75000"/>
                  </a:prstClr>
                </a:solidFill>
                <a:latin typeface="Calibri" panose="020F0502020204030204" pitchFamily="34" charset="0"/>
              </a:endParaRPr>
            </a:p>
          </p:txBody>
        </p:sp>
        <p:sp>
          <p:nvSpPr>
            <p:cNvPr id="3" name="Rectangle 2"/>
            <p:cNvSpPr/>
            <p:nvPr/>
          </p:nvSpPr>
          <p:spPr>
            <a:xfrm>
              <a:off x="1972987" y="3505600"/>
              <a:ext cx="4367604" cy="52559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Calibri" panose="020F0502020204030204" pitchFamily="34" charset="0"/>
                </a:rPr>
                <a:t>Open Source Container Cluster Manager</a:t>
              </a:r>
            </a:p>
          </p:txBody>
        </p:sp>
        <p:sp>
          <p:nvSpPr>
            <p:cNvPr id="6" name="Rectangle 5"/>
            <p:cNvSpPr/>
            <p:nvPr/>
          </p:nvSpPr>
          <p:spPr>
            <a:xfrm>
              <a:off x="1972987" y="4105776"/>
              <a:ext cx="914400" cy="4935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 name="TextBox 6"/>
            <p:cNvSpPr txBox="1"/>
            <p:nvPr/>
          </p:nvSpPr>
          <p:spPr>
            <a:xfrm>
              <a:off x="2430187" y="4599276"/>
              <a:ext cx="2580963" cy="369332"/>
            </a:xfrm>
            <a:prstGeom prst="rect">
              <a:avLst/>
            </a:prstGeom>
            <a:noFill/>
          </p:spPr>
          <p:txBody>
            <a:bodyPr wrap="none" rtlCol="0">
              <a:spAutoFit/>
            </a:bodyPr>
            <a:lstStyle/>
            <a:p>
              <a:r>
                <a:rPr lang="en-US" dirty="0">
                  <a:solidFill>
                    <a:srgbClr val="000000"/>
                  </a:solidFill>
                  <a:latin typeface="Calibri" panose="020F0502020204030204" pitchFamily="34" charset="0"/>
                </a:rPr>
                <a:t>Compute Servers (virtual)</a:t>
              </a:r>
            </a:p>
          </p:txBody>
        </p:sp>
        <p:sp>
          <p:nvSpPr>
            <p:cNvPr id="16" name="Rectangle 15"/>
            <p:cNvSpPr/>
            <p:nvPr/>
          </p:nvSpPr>
          <p:spPr>
            <a:xfrm>
              <a:off x="3699590" y="4105776"/>
              <a:ext cx="914400" cy="4935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7" name="Rectangle 16"/>
            <p:cNvSpPr/>
            <p:nvPr/>
          </p:nvSpPr>
          <p:spPr>
            <a:xfrm>
              <a:off x="5426191" y="4105776"/>
              <a:ext cx="914400" cy="4935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0" name="Rectangle 19"/>
            <p:cNvSpPr/>
            <p:nvPr/>
          </p:nvSpPr>
          <p:spPr>
            <a:xfrm>
              <a:off x="1971732" y="2514637"/>
              <a:ext cx="4368859" cy="91626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Calibri" panose="020F0502020204030204" pitchFamily="34" charset="0"/>
                </a:rPr>
                <a:t>SDP Platform</a:t>
              </a:r>
            </a:p>
          </p:txBody>
        </p:sp>
        <p:sp>
          <p:nvSpPr>
            <p:cNvPr id="22" name="Rectangle 21"/>
            <p:cNvSpPr/>
            <p:nvPr/>
          </p:nvSpPr>
          <p:spPr>
            <a:xfrm>
              <a:off x="1972987" y="1801802"/>
              <a:ext cx="914400" cy="63814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Calibri" panose="020F0502020204030204" pitchFamily="34" charset="0"/>
                </a:rPr>
                <a:t>Shared Service</a:t>
              </a:r>
            </a:p>
          </p:txBody>
        </p:sp>
        <p:sp>
          <p:nvSpPr>
            <p:cNvPr id="23" name="Rectangle 22"/>
            <p:cNvSpPr/>
            <p:nvPr/>
          </p:nvSpPr>
          <p:spPr>
            <a:xfrm>
              <a:off x="2989584" y="1809774"/>
              <a:ext cx="914400" cy="63814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Calibri" panose="020F0502020204030204" pitchFamily="34" charset="0"/>
                </a:rPr>
                <a:t>Shared Service</a:t>
              </a:r>
            </a:p>
          </p:txBody>
        </p:sp>
        <p:sp>
          <p:nvSpPr>
            <p:cNvPr id="24" name="TextBox 23"/>
            <p:cNvSpPr txBox="1"/>
            <p:nvPr/>
          </p:nvSpPr>
          <p:spPr>
            <a:xfrm>
              <a:off x="3927468" y="1859372"/>
              <a:ext cx="1132041" cy="523220"/>
            </a:xfrm>
            <a:prstGeom prst="rect">
              <a:avLst/>
            </a:prstGeom>
            <a:noFill/>
          </p:spPr>
          <p:txBody>
            <a:bodyPr wrap="none" rtlCol="0">
              <a:spAutoFit/>
            </a:bodyPr>
            <a:lstStyle/>
            <a:p>
              <a:r>
                <a:rPr lang="en-US" sz="2800" dirty="0">
                  <a:solidFill>
                    <a:srgbClr val="000000"/>
                  </a:solidFill>
                  <a:latin typeface="Calibri" panose="020F0502020204030204" pitchFamily="34" charset="0"/>
                </a:rPr>
                <a:t>   • • •</a:t>
              </a:r>
            </a:p>
          </p:txBody>
        </p:sp>
        <p:pic>
          <p:nvPicPr>
            <p:cNvPr id="32" name="Picture 31" title="&quot;&quot;"/>
            <p:cNvPicPr>
              <a:picLocks noChangeAspect="1"/>
            </p:cNvPicPr>
            <p:nvPr/>
          </p:nvPicPr>
          <p:blipFill>
            <a:blip r:embed="rId3"/>
            <a:stretch>
              <a:fillRect/>
            </a:stretch>
          </p:blipFill>
          <p:spPr>
            <a:xfrm>
              <a:off x="5150124" y="2724000"/>
              <a:ext cx="552133" cy="552133"/>
            </a:xfrm>
            <a:prstGeom prst="rect">
              <a:avLst/>
            </a:prstGeom>
          </p:spPr>
        </p:pic>
        <p:pic>
          <p:nvPicPr>
            <p:cNvPr id="33" name="Picture 32" title="&quot;&quot;"/>
            <p:cNvPicPr>
              <a:picLocks noChangeAspect="1"/>
            </p:cNvPicPr>
            <p:nvPr/>
          </p:nvPicPr>
          <p:blipFill>
            <a:blip r:embed="rId4"/>
            <a:stretch>
              <a:fillRect/>
            </a:stretch>
          </p:blipFill>
          <p:spPr>
            <a:xfrm>
              <a:off x="2640929" y="2724000"/>
              <a:ext cx="604220" cy="552133"/>
            </a:xfrm>
            <a:prstGeom prst="rect">
              <a:avLst/>
            </a:prstGeom>
          </p:spPr>
        </p:pic>
        <p:sp>
          <p:nvSpPr>
            <p:cNvPr id="34" name="Rectangle 33"/>
            <p:cNvSpPr/>
            <p:nvPr/>
          </p:nvSpPr>
          <p:spPr>
            <a:xfrm>
              <a:off x="5424935" y="1513814"/>
              <a:ext cx="914400" cy="638140"/>
            </a:xfrm>
            <a:prstGeom prst="rect">
              <a:avLst/>
            </a:prstGeom>
            <a:solidFill>
              <a:schemeClr val="bg2">
                <a:lumMod val="50000"/>
              </a:schemeClr>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Calibri" panose="020F0502020204030204" pitchFamily="34" charset="0"/>
                </a:rPr>
                <a:t>Existing Services</a:t>
              </a:r>
            </a:p>
          </p:txBody>
        </p:sp>
        <p:sp>
          <p:nvSpPr>
            <p:cNvPr id="35" name="Rectangle 34"/>
            <p:cNvSpPr/>
            <p:nvPr/>
          </p:nvSpPr>
          <p:spPr>
            <a:xfrm>
              <a:off x="5426190" y="2250377"/>
              <a:ext cx="914400" cy="206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solidFill>
                  <a:latin typeface="Calibri" panose="020F0502020204030204" pitchFamily="34" charset="0"/>
                </a:rPr>
                <a:t>Adapter</a:t>
              </a:r>
            </a:p>
          </p:txBody>
        </p:sp>
        <p:sp>
          <p:nvSpPr>
            <p:cNvPr id="36" name="Rectangle 35"/>
            <p:cNvSpPr/>
            <p:nvPr/>
          </p:nvSpPr>
          <p:spPr>
            <a:xfrm>
              <a:off x="1972987" y="631779"/>
              <a:ext cx="1272162" cy="806240"/>
            </a:xfrm>
            <a:prstGeom prst="rect">
              <a:avLst/>
            </a:prstGeom>
            <a:solidFill>
              <a:schemeClr val="bg2">
                <a:lumMod val="50000"/>
              </a:schemeClr>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solidFill>
                  <a:latin typeface="Calibri" panose="020F0502020204030204" pitchFamily="34" charset="0"/>
                </a:rPr>
                <a:t>Surveillance Programs</a:t>
              </a:r>
            </a:p>
          </p:txBody>
        </p:sp>
        <p:sp>
          <p:nvSpPr>
            <p:cNvPr id="39" name="Rectangle 38"/>
            <p:cNvSpPr/>
            <p:nvPr/>
          </p:nvSpPr>
          <p:spPr>
            <a:xfrm>
              <a:off x="3961623" y="768057"/>
              <a:ext cx="1272162" cy="780175"/>
            </a:xfrm>
            <a:prstGeom prst="rect">
              <a:avLst/>
            </a:prstGeom>
            <a:solidFill>
              <a:schemeClr val="bg2">
                <a:lumMod val="50000"/>
              </a:schemeClr>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solidFill>
                  <a:latin typeface="Calibri" panose="020F0502020204030204" pitchFamily="34" charset="0"/>
                </a:rPr>
                <a:t>Surveillance Programs</a:t>
              </a:r>
            </a:p>
          </p:txBody>
        </p:sp>
        <p:sp>
          <p:nvSpPr>
            <p:cNvPr id="40" name="TextBox 39"/>
            <p:cNvSpPr txBox="1"/>
            <p:nvPr/>
          </p:nvSpPr>
          <p:spPr>
            <a:xfrm rot="5400000">
              <a:off x="2062669" y="1235959"/>
              <a:ext cx="830677" cy="523220"/>
            </a:xfrm>
            <a:prstGeom prst="rect">
              <a:avLst/>
            </a:prstGeom>
            <a:noFill/>
          </p:spPr>
          <p:txBody>
            <a:bodyPr wrap="none" rtlCol="0">
              <a:spAutoFit/>
            </a:bodyPr>
            <a:lstStyle/>
            <a:p>
              <a:r>
                <a:rPr lang="en-US" sz="2800" dirty="0">
                  <a:solidFill>
                    <a:srgbClr val="000000"/>
                  </a:solidFill>
                  <a:latin typeface="Calibri" panose="020F0502020204030204" pitchFamily="34" charset="0"/>
                </a:rPr>
                <a:t>   </a:t>
              </a:r>
              <a:r>
                <a:rPr lang="en-US" sz="1600" dirty="0">
                  <a:solidFill>
                    <a:srgbClr val="000000"/>
                  </a:solidFill>
                  <a:latin typeface="Calibri" panose="020F0502020204030204" pitchFamily="34" charset="0"/>
                </a:rPr>
                <a:t>• • •</a:t>
              </a:r>
              <a:endParaRPr lang="en-US" sz="2800" dirty="0">
                <a:solidFill>
                  <a:srgbClr val="000000"/>
                </a:solidFill>
                <a:latin typeface="Calibri" panose="020F0502020204030204" pitchFamily="34" charset="0"/>
              </a:endParaRPr>
            </a:p>
          </p:txBody>
        </p:sp>
        <p:sp>
          <p:nvSpPr>
            <p:cNvPr id="37" name="Rectangle 36"/>
            <p:cNvSpPr/>
            <p:nvPr/>
          </p:nvSpPr>
          <p:spPr>
            <a:xfrm>
              <a:off x="6614454" y="1644233"/>
              <a:ext cx="914400" cy="2927165"/>
            </a:xfrm>
            <a:prstGeom prst="rect">
              <a:avLst/>
            </a:prstGeom>
            <a:solidFill>
              <a:schemeClr val="bg2">
                <a:lumMod val="50000"/>
              </a:schemeClr>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chemeClr val="bg2"/>
                  </a:solidFill>
                  <a:latin typeface="Calibri" panose="020F0502020204030204" pitchFamily="34" charset="0"/>
                </a:rPr>
                <a:t>Existing Services on Other Platforms</a:t>
              </a:r>
            </a:p>
          </p:txBody>
        </p:sp>
        <p:sp>
          <p:nvSpPr>
            <p:cNvPr id="41" name="TextBox 40"/>
            <p:cNvSpPr txBox="1"/>
            <p:nvPr/>
          </p:nvSpPr>
          <p:spPr>
            <a:xfrm>
              <a:off x="2746081" y="4005880"/>
              <a:ext cx="830677" cy="523220"/>
            </a:xfrm>
            <a:prstGeom prst="rect">
              <a:avLst/>
            </a:prstGeom>
            <a:noFill/>
          </p:spPr>
          <p:txBody>
            <a:bodyPr wrap="none" rtlCol="0">
              <a:spAutoFit/>
            </a:bodyPr>
            <a:lstStyle/>
            <a:p>
              <a:r>
                <a:rPr lang="en-US" sz="2800" dirty="0">
                  <a:solidFill>
                    <a:srgbClr val="000000"/>
                  </a:solidFill>
                  <a:latin typeface="Calibri" panose="020F0502020204030204" pitchFamily="34" charset="0"/>
                </a:rPr>
                <a:t>   </a:t>
              </a:r>
              <a:r>
                <a:rPr lang="en-US" sz="1600" dirty="0">
                  <a:solidFill>
                    <a:srgbClr val="000000"/>
                  </a:solidFill>
                  <a:latin typeface="Calibri" panose="020F0502020204030204" pitchFamily="34" charset="0"/>
                </a:rPr>
                <a:t>• • •</a:t>
              </a:r>
              <a:endParaRPr lang="en-US" sz="2800" dirty="0">
                <a:solidFill>
                  <a:srgbClr val="000000"/>
                </a:solidFill>
                <a:latin typeface="Calibri" panose="020F0502020204030204" pitchFamily="34" charset="0"/>
              </a:endParaRPr>
            </a:p>
          </p:txBody>
        </p:sp>
        <p:sp>
          <p:nvSpPr>
            <p:cNvPr id="44" name="TextBox 43"/>
            <p:cNvSpPr txBox="1"/>
            <p:nvPr/>
          </p:nvSpPr>
          <p:spPr>
            <a:xfrm>
              <a:off x="4535461" y="4005880"/>
              <a:ext cx="830677" cy="523220"/>
            </a:xfrm>
            <a:prstGeom prst="rect">
              <a:avLst/>
            </a:prstGeom>
            <a:noFill/>
          </p:spPr>
          <p:txBody>
            <a:bodyPr wrap="none" rtlCol="0">
              <a:spAutoFit/>
            </a:bodyPr>
            <a:lstStyle/>
            <a:p>
              <a:r>
                <a:rPr lang="en-US" sz="2800" dirty="0">
                  <a:solidFill>
                    <a:srgbClr val="000000"/>
                  </a:solidFill>
                  <a:latin typeface="Calibri" panose="020F0502020204030204" pitchFamily="34" charset="0"/>
                </a:rPr>
                <a:t>   </a:t>
              </a:r>
              <a:r>
                <a:rPr lang="en-US" sz="1600" dirty="0">
                  <a:solidFill>
                    <a:srgbClr val="000000"/>
                  </a:solidFill>
                  <a:latin typeface="Calibri" panose="020F0502020204030204" pitchFamily="34" charset="0"/>
                </a:rPr>
                <a:t>• • •</a:t>
              </a:r>
              <a:endParaRPr lang="en-US" sz="2800" dirty="0">
                <a:solidFill>
                  <a:srgbClr val="000000"/>
                </a:solidFill>
                <a:latin typeface="Calibri" panose="020F0502020204030204" pitchFamily="34" charset="0"/>
              </a:endParaRPr>
            </a:p>
          </p:txBody>
        </p:sp>
        <p:sp>
          <p:nvSpPr>
            <p:cNvPr id="8" name="TextBox 7"/>
            <p:cNvSpPr txBox="1"/>
            <p:nvPr/>
          </p:nvSpPr>
          <p:spPr>
            <a:xfrm>
              <a:off x="2108409" y="4380469"/>
              <a:ext cx="948658" cy="276999"/>
            </a:xfrm>
            <a:prstGeom prst="rect">
              <a:avLst/>
            </a:prstGeom>
            <a:noFill/>
          </p:spPr>
          <p:txBody>
            <a:bodyPr wrap="square" rtlCol="0">
              <a:spAutoFit/>
            </a:bodyPr>
            <a:lstStyle/>
            <a:p>
              <a:r>
                <a:rPr lang="en-US" sz="1200" dirty="0">
                  <a:solidFill>
                    <a:schemeClr val="bg2"/>
                  </a:solidFill>
                  <a:latin typeface="Calibri" panose="020F0502020204030204" pitchFamily="34" charset="0"/>
                </a:rPr>
                <a:t>CoreOS</a:t>
              </a:r>
            </a:p>
          </p:txBody>
        </p:sp>
        <p:sp>
          <p:nvSpPr>
            <p:cNvPr id="45" name="TextBox 44"/>
            <p:cNvSpPr txBox="1"/>
            <p:nvPr/>
          </p:nvSpPr>
          <p:spPr>
            <a:xfrm>
              <a:off x="3856921" y="4380469"/>
              <a:ext cx="948658" cy="276999"/>
            </a:xfrm>
            <a:prstGeom prst="rect">
              <a:avLst/>
            </a:prstGeom>
            <a:noFill/>
          </p:spPr>
          <p:txBody>
            <a:bodyPr wrap="square" rtlCol="0">
              <a:spAutoFit/>
            </a:bodyPr>
            <a:lstStyle/>
            <a:p>
              <a:r>
                <a:rPr lang="en-US" sz="1200" dirty="0">
                  <a:solidFill>
                    <a:schemeClr val="bg2"/>
                  </a:solidFill>
                  <a:latin typeface="Calibri" panose="020F0502020204030204" pitchFamily="34" charset="0"/>
                </a:rPr>
                <a:t>CoreOS</a:t>
              </a:r>
            </a:p>
          </p:txBody>
        </p:sp>
        <p:sp>
          <p:nvSpPr>
            <p:cNvPr id="47" name="TextBox 46"/>
            <p:cNvSpPr txBox="1"/>
            <p:nvPr/>
          </p:nvSpPr>
          <p:spPr>
            <a:xfrm>
              <a:off x="5588706" y="4380469"/>
              <a:ext cx="948658" cy="276999"/>
            </a:xfrm>
            <a:prstGeom prst="rect">
              <a:avLst/>
            </a:prstGeom>
            <a:noFill/>
          </p:spPr>
          <p:txBody>
            <a:bodyPr wrap="square" rtlCol="0">
              <a:spAutoFit/>
            </a:bodyPr>
            <a:lstStyle/>
            <a:p>
              <a:r>
                <a:rPr lang="en-US" sz="1200" dirty="0">
                  <a:solidFill>
                    <a:schemeClr val="bg2"/>
                  </a:solidFill>
                  <a:latin typeface="Calibri" panose="020F0502020204030204" pitchFamily="34" charset="0"/>
                </a:rPr>
                <a:t>CoreOS</a:t>
              </a:r>
            </a:p>
          </p:txBody>
        </p:sp>
        <p:cxnSp>
          <p:nvCxnSpPr>
            <p:cNvPr id="21" name="Straight Connector 20"/>
            <p:cNvCxnSpPr/>
            <p:nvPr/>
          </p:nvCxnSpPr>
          <p:spPr>
            <a:xfrm>
              <a:off x="1972987" y="4402404"/>
              <a:ext cx="9144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698961" y="4402404"/>
              <a:ext cx="9144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424935" y="4402404"/>
              <a:ext cx="9144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1923603" y="4058885"/>
              <a:ext cx="948658" cy="400110"/>
            </a:xfrm>
            <a:prstGeom prst="rect">
              <a:avLst/>
            </a:prstGeom>
            <a:noFill/>
          </p:spPr>
          <p:txBody>
            <a:bodyPr wrap="square" rtlCol="0">
              <a:spAutoFit/>
            </a:bodyPr>
            <a:lstStyle/>
            <a:p>
              <a:pPr algn="ctr"/>
              <a:r>
                <a:rPr lang="en-US" sz="1000" dirty="0">
                  <a:solidFill>
                    <a:schemeClr val="bg2"/>
                  </a:solidFill>
                  <a:latin typeface="Calibri" panose="020F0502020204030204" pitchFamily="34" charset="0"/>
                </a:rPr>
                <a:t>Container Mgt Apps</a:t>
              </a:r>
            </a:p>
          </p:txBody>
        </p:sp>
        <p:sp>
          <p:nvSpPr>
            <p:cNvPr id="73" name="TextBox 72"/>
            <p:cNvSpPr txBox="1"/>
            <p:nvPr/>
          </p:nvSpPr>
          <p:spPr>
            <a:xfrm>
              <a:off x="3705747" y="4058885"/>
              <a:ext cx="948658" cy="400110"/>
            </a:xfrm>
            <a:prstGeom prst="rect">
              <a:avLst/>
            </a:prstGeom>
            <a:noFill/>
          </p:spPr>
          <p:txBody>
            <a:bodyPr wrap="square" rtlCol="0">
              <a:spAutoFit/>
            </a:bodyPr>
            <a:lstStyle/>
            <a:p>
              <a:pPr algn="ctr"/>
              <a:r>
                <a:rPr lang="en-US" sz="1000" dirty="0">
                  <a:solidFill>
                    <a:schemeClr val="bg2"/>
                  </a:solidFill>
                  <a:latin typeface="Calibri" panose="020F0502020204030204" pitchFamily="34" charset="0"/>
                </a:rPr>
                <a:t>Container Mgt Apps</a:t>
              </a:r>
            </a:p>
          </p:txBody>
        </p:sp>
        <p:sp>
          <p:nvSpPr>
            <p:cNvPr id="74" name="TextBox 73"/>
            <p:cNvSpPr txBox="1"/>
            <p:nvPr/>
          </p:nvSpPr>
          <p:spPr>
            <a:xfrm>
              <a:off x="5413074" y="4058885"/>
              <a:ext cx="948658" cy="400110"/>
            </a:xfrm>
            <a:prstGeom prst="rect">
              <a:avLst/>
            </a:prstGeom>
            <a:noFill/>
          </p:spPr>
          <p:txBody>
            <a:bodyPr wrap="square" rtlCol="0">
              <a:spAutoFit/>
            </a:bodyPr>
            <a:lstStyle/>
            <a:p>
              <a:pPr algn="ctr"/>
              <a:r>
                <a:rPr lang="en-US" sz="1000" dirty="0">
                  <a:solidFill>
                    <a:schemeClr val="bg2"/>
                  </a:solidFill>
                  <a:latin typeface="Calibri" panose="020F0502020204030204" pitchFamily="34" charset="0"/>
                </a:rPr>
                <a:t>Container Mgt Apps</a:t>
              </a:r>
            </a:p>
          </p:txBody>
        </p:sp>
        <p:sp>
          <p:nvSpPr>
            <p:cNvPr id="51" name="TextBox 50"/>
            <p:cNvSpPr txBox="1"/>
            <p:nvPr/>
          </p:nvSpPr>
          <p:spPr>
            <a:xfrm>
              <a:off x="3032979" y="942826"/>
              <a:ext cx="830677" cy="523220"/>
            </a:xfrm>
            <a:prstGeom prst="rect">
              <a:avLst/>
            </a:prstGeom>
            <a:noFill/>
          </p:spPr>
          <p:txBody>
            <a:bodyPr wrap="none" rtlCol="0">
              <a:spAutoFit/>
            </a:bodyPr>
            <a:lstStyle/>
            <a:p>
              <a:r>
                <a:rPr lang="en-US" sz="2800" dirty="0">
                  <a:solidFill>
                    <a:srgbClr val="000000"/>
                  </a:solidFill>
                  <a:latin typeface="Calibri" panose="020F0502020204030204" pitchFamily="34" charset="0"/>
                </a:rPr>
                <a:t>   </a:t>
              </a:r>
              <a:r>
                <a:rPr lang="en-US" sz="1600" dirty="0">
                  <a:solidFill>
                    <a:srgbClr val="000000"/>
                  </a:solidFill>
                  <a:latin typeface="Calibri" panose="020F0502020204030204" pitchFamily="34" charset="0"/>
                </a:rPr>
                <a:t>• • •</a:t>
              </a:r>
              <a:endParaRPr lang="en-US" sz="2800" dirty="0">
                <a:solidFill>
                  <a:srgbClr val="000000"/>
                </a:solidFill>
                <a:latin typeface="Calibri" panose="020F0502020204030204" pitchFamily="34" charset="0"/>
              </a:endParaRPr>
            </a:p>
          </p:txBody>
        </p:sp>
        <p:sp>
          <p:nvSpPr>
            <p:cNvPr id="52" name="TextBox 51"/>
            <p:cNvSpPr txBox="1"/>
            <p:nvPr/>
          </p:nvSpPr>
          <p:spPr>
            <a:xfrm rot="3324361">
              <a:off x="2725291" y="1259480"/>
              <a:ext cx="830677" cy="523220"/>
            </a:xfrm>
            <a:prstGeom prst="rect">
              <a:avLst/>
            </a:prstGeom>
            <a:noFill/>
          </p:spPr>
          <p:txBody>
            <a:bodyPr wrap="none" rtlCol="0">
              <a:spAutoFit/>
            </a:bodyPr>
            <a:lstStyle/>
            <a:p>
              <a:r>
                <a:rPr lang="en-US" sz="2800" dirty="0">
                  <a:solidFill>
                    <a:srgbClr val="000000"/>
                  </a:solidFill>
                  <a:latin typeface="Calibri" panose="020F0502020204030204" pitchFamily="34" charset="0"/>
                </a:rPr>
                <a:t>   </a:t>
              </a:r>
              <a:r>
                <a:rPr lang="en-US" sz="1600" dirty="0">
                  <a:solidFill>
                    <a:srgbClr val="000000"/>
                  </a:solidFill>
                  <a:latin typeface="Calibri" panose="020F0502020204030204" pitchFamily="34" charset="0"/>
                </a:rPr>
                <a:t>• • •</a:t>
              </a:r>
              <a:endParaRPr lang="en-US" sz="2800" dirty="0">
                <a:solidFill>
                  <a:srgbClr val="000000"/>
                </a:solidFill>
                <a:latin typeface="Calibri" panose="020F0502020204030204" pitchFamily="34" charset="0"/>
              </a:endParaRPr>
            </a:p>
          </p:txBody>
        </p:sp>
        <p:sp>
          <p:nvSpPr>
            <p:cNvPr id="53" name="TextBox 52"/>
            <p:cNvSpPr txBox="1"/>
            <p:nvPr/>
          </p:nvSpPr>
          <p:spPr>
            <a:xfrm rot="3324361">
              <a:off x="4809142" y="1400384"/>
              <a:ext cx="830677" cy="523220"/>
            </a:xfrm>
            <a:prstGeom prst="rect">
              <a:avLst/>
            </a:prstGeom>
            <a:noFill/>
          </p:spPr>
          <p:txBody>
            <a:bodyPr wrap="none" rtlCol="0">
              <a:spAutoFit/>
            </a:bodyPr>
            <a:lstStyle/>
            <a:p>
              <a:r>
                <a:rPr lang="en-US" sz="2800" dirty="0">
                  <a:solidFill>
                    <a:srgbClr val="000000"/>
                  </a:solidFill>
                  <a:latin typeface="Calibri" panose="020F0502020204030204" pitchFamily="34" charset="0"/>
                </a:rPr>
                <a:t>   </a:t>
              </a:r>
              <a:r>
                <a:rPr lang="en-US" sz="1600" dirty="0">
                  <a:solidFill>
                    <a:srgbClr val="000000"/>
                  </a:solidFill>
                  <a:latin typeface="Calibri" panose="020F0502020204030204" pitchFamily="34" charset="0"/>
                </a:rPr>
                <a:t>• • •</a:t>
              </a:r>
              <a:endParaRPr lang="en-US" sz="2800" dirty="0">
                <a:solidFill>
                  <a:srgbClr val="000000"/>
                </a:solidFill>
                <a:latin typeface="Calibri" panose="020F0502020204030204" pitchFamily="34" charset="0"/>
              </a:endParaRPr>
            </a:p>
          </p:txBody>
        </p:sp>
        <p:sp>
          <p:nvSpPr>
            <p:cNvPr id="54" name="TextBox 53"/>
            <p:cNvSpPr txBox="1"/>
            <p:nvPr/>
          </p:nvSpPr>
          <p:spPr>
            <a:xfrm rot="7695241">
              <a:off x="3520656" y="1308557"/>
              <a:ext cx="728084" cy="523220"/>
            </a:xfrm>
            <a:prstGeom prst="rect">
              <a:avLst/>
            </a:prstGeom>
            <a:noFill/>
          </p:spPr>
          <p:txBody>
            <a:bodyPr wrap="none" rtlCol="0">
              <a:spAutoFit/>
            </a:bodyPr>
            <a:lstStyle/>
            <a:p>
              <a:r>
                <a:rPr lang="en-US" sz="2800" dirty="0">
                  <a:solidFill>
                    <a:srgbClr val="000000"/>
                  </a:solidFill>
                  <a:latin typeface="Calibri" panose="020F0502020204030204" pitchFamily="34" charset="0"/>
                </a:rPr>
                <a:t>   </a:t>
              </a:r>
              <a:r>
                <a:rPr lang="en-US" sz="1600" dirty="0">
                  <a:solidFill>
                    <a:srgbClr val="000000"/>
                  </a:solidFill>
                  <a:latin typeface="Calibri" panose="020F0502020204030204" pitchFamily="34" charset="0"/>
                </a:rPr>
                <a:t>•  •</a:t>
              </a:r>
              <a:endParaRPr lang="en-US" sz="2800" dirty="0">
                <a:solidFill>
                  <a:srgbClr val="000000"/>
                </a:solidFill>
                <a:latin typeface="Calibri" panose="020F0502020204030204" pitchFamily="34" charset="0"/>
              </a:endParaRPr>
            </a:p>
          </p:txBody>
        </p:sp>
        <p:sp>
          <p:nvSpPr>
            <p:cNvPr id="55" name="TextBox 54"/>
            <p:cNvSpPr txBox="1"/>
            <p:nvPr/>
          </p:nvSpPr>
          <p:spPr>
            <a:xfrm rot="1230596">
              <a:off x="5034164" y="913185"/>
              <a:ext cx="2165883" cy="523220"/>
            </a:xfrm>
            <a:prstGeom prst="rect">
              <a:avLst/>
            </a:prstGeom>
            <a:noFill/>
          </p:spPr>
          <p:txBody>
            <a:bodyPr wrap="square" rtlCol="0">
              <a:spAutoFit/>
            </a:bodyPr>
            <a:lstStyle/>
            <a:p>
              <a:r>
                <a:rPr lang="en-US" sz="2800" dirty="0">
                  <a:solidFill>
                    <a:srgbClr val="000000"/>
                  </a:solidFill>
                  <a:latin typeface="Calibri" panose="020F0502020204030204" pitchFamily="34" charset="0"/>
                </a:rPr>
                <a:t>   </a:t>
              </a:r>
              <a:r>
                <a:rPr lang="en-US" sz="1600" dirty="0">
                  <a:solidFill>
                    <a:srgbClr val="000000"/>
                  </a:solidFill>
                  <a:latin typeface="Calibri" panose="020F0502020204030204" pitchFamily="34" charset="0"/>
                </a:rPr>
                <a:t>• • • • • • • • • • •</a:t>
              </a:r>
            </a:p>
          </p:txBody>
        </p:sp>
        <p:sp>
          <p:nvSpPr>
            <p:cNvPr id="38" name="TextBox 37"/>
            <p:cNvSpPr txBox="1"/>
            <p:nvPr/>
          </p:nvSpPr>
          <p:spPr>
            <a:xfrm rot="5400000">
              <a:off x="6189082" y="1982654"/>
              <a:ext cx="609462" cy="523220"/>
            </a:xfrm>
            <a:prstGeom prst="rect">
              <a:avLst/>
            </a:prstGeom>
            <a:noFill/>
          </p:spPr>
          <p:txBody>
            <a:bodyPr wrap="none" rtlCol="0">
              <a:spAutoFit/>
            </a:bodyPr>
            <a:lstStyle/>
            <a:p>
              <a:r>
                <a:rPr lang="en-US" sz="2800" dirty="0">
                  <a:solidFill>
                    <a:srgbClr val="000000"/>
                  </a:solidFill>
                  <a:latin typeface="Calibri" panose="020F0502020204030204" pitchFamily="34" charset="0"/>
                </a:rPr>
                <a:t>   •</a:t>
              </a:r>
            </a:p>
          </p:txBody>
        </p:sp>
      </p:grpSp>
    </p:spTree>
    <p:extLst>
      <p:ext uri="{BB962C8B-B14F-4D97-AF65-F5344CB8AC3E}">
        <p14:creationId xmlns:p14="http://schemas.microsoft.com/office/powerpoint/2010/main" val="36632364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14369" y="-676367"/>
            <a:ext cx="8754793" cy="2038101"/>
          </a:xfrm>
        </p:spPr>
        <p:txBody>
          <a:bodyPr/>
          <a:lstStyle/>
          <a:p>
            <a:r>
              <a:rPr kumimoji="1" lang="en-US" dirty="0">
                <a:solidFill>
                  <a:srgbClr val="0096D6"/>
                </a:solidFill>
              </a:rPr>
              <a:t>SDP Design Part 1: What are the Critical Service Needs? </a:t>
            </a:r>
            <a:br>
              <a:rPr lang="en-US" dirty="0"/>
            </a:br>
            <a:endParaRPr lang="en-US" dirty="0"/>
          </a:p>
        </p:txBody>
      </p:sp>
      <p:sp>
        <p:nvSpPr>
          <p:cNvPr id="42" name="Freeform 463" title="&quot;&quot;"/>
          <p:cNvSpPr>
            <a:spLocks noEditPoints="1"/>
          </p:cNvSpPr>
          <p:nvPr/>
        </p:nvSpPr>
        <p:spPr bwMode="auto">
          <a:xfrm>
            <a:off x="967199" y="1554816"/>
            <a:ext cx="307342" cy="456139"/>
          </a:xfrm>
          <a:custGeom>
            <a:avLst/>
            <a:gdLst>
              <a:gd name="T0" fmla="*/ 181 w 220"/>
              <a:gd name="T1" fmla="*/ 171 h 301"/>
              <a:gd name="T2" fmla="*/ 110 w 220"/>
              <a:gd name="T3" fmla="*/ 169 h 301"/>
              <a:gd name="T4" fmla="*/ 136 w 220"/>
              <a:gd name="T5" fmla="*/ 143 h 301"/>
              <a:gd name="T6" fmla="*/ 119 w 220"/>
              <a:gd name="T7" fmla="*/ 143 h 301"/>
              <a:gd name="T8" fmla="*/ 114 w 220"/>
              <a:gd name="T9" fmla="*/ 113 h 301"/>
              <a:gd name="T10" fmla="*/ 220 w 220"/>
              <a:gd name="T11" fmla="*/ 115 h 301"/>
              <a:gd name="T12" fmla="*/ 181 w 220"/>
              <a:gd name="T13" fmla="*/ 2 h 301"/>
              <a:gd name="T14" fmla="*/ 39 w 220"/>
              <a:gd name="T15" fmla="*/ 2 h 301"/>
              <a:gd name="T16" fmla="*/ 0 w 220"/>
              <a:gd name="T17" fmla="*/ 115 h 301"/>
              <a:gd name="T18" fmla="*/ 101 w 220"/>
              <a:gd name="T19" fmla="*/ 113 h 301"/>
              <a:gd name="T20" fmla="*/ 96 w 220"/>
              <a:gd name="T21" fmla="*/ 143 h 301"/>
              <a:gd name="T22" fmla="*/ 78 w 220"/>
              <a:gd name="T23" fmla="*/ 143 h 301"/>
              <a:gd name="T24" fmla="*/ 105 w 220"/>
              <a:gd name="T25" fmla="*/ 169 h 301"/>
              <a:gd name="T26" fmla="*/ 39 w 220"/>
              <a:gd name="T27" fmla="*/ 171 h 301"/>
              <a:gd name="T28" fmla="*/ 0 w 220"/>
              <a:gd name="T29" fmla="*/ 284 h 301"/>
              <a:gd name="T30" fmla="*/ 6 w 220"/>
              <a:gd name="T31" fmla="*/ 284 h 301"/>
              <a:gd name="T32" fmla="*/ 0 w 220"/>
              <a:gd name="T33" fmla="*/ 301 h 301"/>
              <a:gd name="T34" fmla="*/ 220 w 220"/>
              <a:gd name="T35" fmla="*/ 301 h 301"/>
              <a:gd name="T36" fmla="*/ 214 w 220"/>
              <a:gd name="T37" fmla="*/ 284 h 301"/>
              <a:gd name="T38" fmla="*/ 220 w 220"/>
              <a:gd name="T39" fmla="*/ 284 h 301"/>
              <a:gd name="T40" fmla="*/ 181 w 220"/>
              <a:gd name="T41" fmla="*/ 171 h 301"/>
              <a:gd name="T42" fmla="*/ 15 w 220"/>
              <a:gd name="T43" fmla="*/ 109 h 301"/>
              <a:gd name="T44" fmla="*/ 46 w 220"/>
              <a:gd name="T45" fmla="*/ 7 h 301"/>
              <a:gd name="T46" fmla="*/ 174 w 220"/>
              <a:gd name="T47" fmla="*/ 7 h 301"/>
              <a:gd name="T48" fmla="*/ 204 w 220"/>
              <a:gd name="T49" fmla="*/ 109 h 301"/>
              <a:gd name="T50" fmla="*/ 15 w 220"/>
              <a:gd name="T51" fmla="*/ 109 h 301"/>
              <a:gd name="T52" fmla="*/ 46 w 220"/>
              <a:gd name="T53" fmla="*/ 176 h 301"/>
              <a:gd name="T54" fmla="*/ 174 w 220"/>
              <a:gd name="T55" fmla="*/ 176 h 301"/>
              <a:gd name="T56" fmla="*/ 204 w 220"/>
              <a:gd name="T57" fmla="*/ 278 h 301"/>
              <a:gd name="T58" fmla="*/ 15 w 220"/>
              <a:gd name="T59" fmla="*/ 278 h 301"/>
              <a:gd name="T60" fmla="*/ 46 w 220"/>
              <a:gd name="T61" fmla="*/ 176 h 301"/>
              <a:gd name="T62" fmla="*/ 204 w 220"/>
              <a:gd name="T63" fmla="*/ 295 h 301"/>
              <a:gd name="T64" fmla="*/ 15 w 220"/>
              <a:gd name="T65" fmla="*/ 295 h 301"/>
              <a:gd name="T66" fmla="*/ 19 w 220"/>
              <a:gd name="T67" fmla="*/ 284 h 301"/>
              <a:gd name="T68" fmla="*/ 201 w 220"/>
              <a:gd name="T69" fmla="*/ 284 h 301"/>
              <a:gd name="T70" fmla="*/ 204 w 220"/>
              <a:gd name="T71" fmla="*/ 295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0" h="301">
                <a:moveTo>
                  <a:pt x="181" y="171"/>
                </a:moveTo>
                <a:cubicBezTo>
                  <a:pt x="157" y="170"/>
                  <a:pt x="134" y="169"/>
                  <a:pt x="110" y="169"/>
                </a:cubicBezTo>
                <a:cubicBezTo>
                  <a:pt x="136" y="143"/>
                  <a:pt x="136" y="143"/>
                  <a:pt x="136" y="143"/>
                </a:cubicBezTo>
                <a:cubicBezTo>
                  <a:pt x="119" y="143"/>
                  <a:pt x="119" y="143"/>
                  <a:pt x="119" y="143"/>
                </a:cubicBezTo>
                <a:cubicBezTo>
                  <a:pt x="114" y="113"/>
                  <a:pt x="114" y="113"/>
                  <a:pt x="114" y="113"/>
                </a:cubicBezTo>
                <a:cubicBezTo>
                  <a:pt x="147" y="113"/>
                  <a:pt x="186" y="114"/>
                  <a:pt x="220" y="115"/>
                </a:cubicBezTo>
                <a:cubicBezTo>
                  <a:pt x="204" y="70"/>
                  <a:pt x="197" y="47"/>
                  <a:pt x="181" y="2"/>
                </a:cubicBezTo>
                <a:cubicBezTo>
                  <a:pt x="134" y="0"/>
                  <a:pt x="86" y="0"/>
                  <a:pt x="39" y="2"/>
                </a:cubicBezTo>
                <a:cubicBezTo>
                  <a:pt x="23" y="47"/>
                  <a:pt x="15" y="70"/>
                  <a:pt x="0" y="115"/>
                </a:cubicBezTo>
                <a:cubicBezTo>
                  <a:pt x="32" y="114"/>
                  <a:pt x="69" y="113"/>
                  <a:pt x="101" y="113"/>
                </a:cubicBezTo>
                <a:cubicBezTo>
                  <a:pt x="96" y="143"/>
                  <a:pt x="96" y="143"/>
                  <a:pt x="96" y="143"/>
                </a:cubicBezTo>
                <a:cubicBezTo>
                  <a:pt x="78" y="143"/>
                  <a:pt x="78" y="143"/>
                  <a:pt x="78" y="143"/>
                </a:cubicBezTo>
                <a:cubicBezTo>
                  <a:pt x="105" y="169"/>
                  <a:pt x="105" y="169"/>
                  <a:pt x="105" y="169"/>
                </a:cubicBezTo>
                <a:cubicBezTo>
                  <a:pt x="83" y="169"/>
                  <a:pt x="61" y="170"/>
                  <a:pt x="39" y="171"/>
                </a:cubicBezTo>
                <a:cubicBezTo>
                  <a:pt x="23" y="216"/>
                  <a:pt x="15" y="239"/>
                  <a:pt x="0" y="284"/>
                </a:cubicBezTo>
                <a:cubicBezTo>
                  <a:pt x="2" y="284"/>
                  <a:pt x="4" y="284"/>
                  <a:pt x="6" y="284"/>
                </a:cubicBezTo>
                <a:cubicBezTo>
                  <a:pt x="4" y="289"/>
                  <a:pt x="2" y="295"/>
                  <a:pt x="0" y="301"/>
                </a:cubicBezTo>
                <a:cubicBezTo>
                  <a:pt x="74" y="298"/>
                  <a:pt x="146" y="298"/>
                  <a:pt x="220" y="301"/>
                </a:cubicBezTo>
                <a:cubicBezTo>
                  <a:pt x="218" y="295"/>
                  <a:pt x="216" y="289"/>
                  <a:pt x="214" y="284"/>
                </a:cubicBezTo>
                <a:cubicBezTo>
                  <a:pt x="216" y="284"/>
                  <a:pt x="218" y="284"/>
                  <a:pt x="220" y="284"/>
                </a:cubicBezTo>
                <a:cubicBezTo>
                  <a:pt x="204" y="239"/>
                  <a:pt x="197" y="216"/>
                  <a:pt x="181" y="171"/>
                </a:cubicBezTo>
                <a:close/>
                <a:moveTo>
                  <a:pt x="15" y="109"/>
                </a:moveTo>
                <a:cubicBezTo>
                  <a:pt x="28" y="68"/>
                  <a:pt x="34" y="48"/>
                  <a:pt x="46" y="7"/>
                </a:cubicBezTo>
                <a:cubicBezTo>
                  <a:pt x="97" y="5"/>
                  <a:pt x="123" y="5"/>
                  <a:pt x="174" y="7"/>
                </a:cubicBezTo>
                <a:cubicBezTo>
                  <a:pt x="186" y="48"/>
                  <a:pt x="192" y="68"/>
                  <a:pt x="204" y="109"/>
                </a:cubicBezTo>
                <a:cubicBezTo>
                  <a:pt x="141" y="106"/>
                  <a:pt x="78" y="106"/>
                  <a:pt x="15" y="109"/>
                </a:cubicBezTo>
                <a:close/>
                <a:moveTo>
                  <a:pt x="46" y="176"/>
                </a:moveTo>
                <a:cubicBezTo>
                  <a:pt x="97" y="174"/>
                  <a:pt x="123" y="174"/>
                  <a:pt x="174" y="176"/>
                </a:cubicBezTo>
                <a:cubicBezTo>
                  <a:pt x="186" y="217"/>
                  <a:pt x="192" y="237"/>
                  <a:pt x="204" y="278"/>
                </a:cubicBezTo>
                <a:cubicBezTo>
                  <a:pt x="141" y="275"/>
                  <a:pt x="78" y="275"/>
                  <a:pt x="15" y="278"/>
                </a:cubicBezTo>
                <a:cubicBezTo>
                  <a:pt x="28" y="237"/>
                  <a:pt x="34" y="217"/>
                  <a:pt x="46" y="176"/>
                </a:cubicBezTo>
                <a:close/>
                <a:moveTo>
                  <a:pt x="204" y="295"/>
                </a:moveTo>
                <a:cubicBezTo>
                  <a:pt x="141" y="292"/>
                  <a:pt x="78" y="292"/>
                  <a:pt x="15" y="295"/>
                </a:cubicBezTo>
                <a:cubicBezTo>
                  <a:pt x="17" y="291"/>
                  <a:pt x="18" y="287"/>
                  <a:pt x="19" y="284"/>
                </a:cubicBezTo>
                <a:cubicBezTo>
                  <a:pt x="80" y="282"/>
                  <a:pt x="140" y="282"/>
                  <a:pt x="201" y="284"/>
                </a:cubicBezTo>
                <a:cubicBezTo>
                  <a:pt x="202" y="287"/>
                  <a:pt x="203" y="291"/>
                  <a:pt x="204" y="295"/>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6" tIns="46648" rIns="93296" bIns="46648" numCol="1" anchor="t" anchorCtr="0" compatLnSpc="1">
            <a:prstTxWarp prst="textNoShape">
              <a:avLst/>
            </a:prstTxWarp>
          </a:bodyPr>
          <a:lstStyle/>
          <a:p>
            <a:pPr defTabSz="932962" eaLnBrk="1" fontAlgn="auto" hangingPunct="1">
              <a:spcBef>
                <a:spcPts val="0"/>
              </a:spcBef>
              <a:spcAft>
                <a:spcPts val="0"/>
              </a:spcAft>
            </a:pPr>
            <a:endParaRPr lang="en-US" sz="1200" kern="0" dirty="0">
              <a:solidFill>
                <a:srgbClr val="000000"/>
              </a:solidFill>
              <a:latin typeface="Calibri"/>
            </a:endParaRPr>
          </a:p>
        </p:txBody>
      </p:sp>
      <p:sp>
        <p:nvSpPr>
          <p:cNvPr id="44" name="Freeform 1710" title="&quot;&quot;"/>
          <p:cNvSpPr>
            <a:spLocks noEditPoints="1"/>
          </p:cNvSpPr>
          <p:nvPr/>
        </p:nvSpPr>
        <p:spPr bwMode="auto">
          <a:xfrm>
            <a:off x="1958242" y="1671681"/>
            <a:ext cx="586526" cy="671833"/>
          </a:xfrm>
          <a:custGeom>
            <a:avLst/>
            <a:gdLst>
              <a:gd name="T0" fmla="*/ 9985 w 18909"/>
              <a:gd name="T1" fmla="*/ 19461 h 21155"/>
              <a:gd name="T2" fmla="*/ 7909 w 18909"/>
              <a:gd name="T3" fmla="*/ 19006 h 21155"/>
              <a:gd name="T4" fmla="*/ 7098 w 18909"/>
              <a:gd name="T5" fmla="*/ 16793 h 21155"/>
              <a:gd name="T6" fmla="*/ 6877 w 18909"/>
              <a:gd name="T7" fmla="*/ 15421 h 21155"/>
              <a:gd name="T8" fmla="*/ 7495 w 18909"/>
              <a:gd name="T9" fmla="*/ 12052 h 21155"/>
              <a:gd name="T10" fmla="*/ 9312 w 18909"/>
              <a:gd name="T11" fmla="*/ 10235 h 21155"/>
              <a:gd name="T12" fmla="*/ 11572 w 18909"/>
              <a:gd name="T13" fmla="*/ 10445 h 21155"/>
              <a:gd name="T14" fmla="*/ 13739 w 18909"/>
              <a:gd name="T15" fmla="*/ 9432 h 21155"/>
              <a:gd name="T16" fmla="*/ 15184 w 18909"/>
              <a:gd name="T17" fmla="*/ 11009 h 21155"/>
              <a:gd name="T18" fmla="*/ 16958 w 18909"/>
              <a:gd name="T19" fmla="*/ 11708 h 21155"/>
              <a:gd name="T20" fmla="*/ 18226 w 18909"/>
              <a:gd name="T21" fmla="*/ 13758 h 21155"/>
              <a:gd name="T22" fmla="*/ 17298 w 18909"/>
              <a:gd name="T23" fmla="*/ 16355 h 21155"/>
              <a:gd name="T24" fmla="*/ 17062 w 18909"/>
              <a:gd name="T25" fmla="*/ 18373 h 21155"/>
              <a:gd name="T26" fmla="*/ 15671 w 18909"/>
              <a:gd name="T27" fmla="*/ 20228 h 21155"/>
              <a:gd name="T28" fmla="*/ 13254 w 18909"/>
              <a:gd name="T29" fmla="*/ 20033 h 21155"/>
              <a:gd name="T30" fmla="*/ 11656 w 18909"/>
              <a:gd name="T31" fmla="*/ 21110 h 21155"/>
              <a:gd name="T32" fmla="*/ 14354 w 18909"/>
              <a:gd name="T33" fmla="*/ 13441 h 21155"/>
              <a:gd name="T34" fmla="*/ 10622 w 18909"/>
              <a:gd name="T35" fmla="*/ 17013 h 21155"/>
              <a:gd name="T36" fmla="*/ 4357 w 18909"/>
              <a:gd name="T37" fmla="*/ 11562 h 21155"/>
              <a:gd name="T38" fmla="*/ 2086 w 18909"/>
              <a:gd name="T39" fmla="*/ 11480 h 21155"/>
              <a:gd name="T40" fmla="*/ 445 w 18909"/>
              <a:gd name="T41" fmla="*/ 9670 h 21155"/>
              <a:gd name="T42" fmla="*/ 254 w 18909"/>
              <a:gd name="T43" fmla="*/ 7316 h 21155"/>
              <a:gd name="T44" fmla="*/ 131 w 18909"/>
              <a:gd name="T45" fmla="*/ 6285 h 21155"/>
              <a:gd name="T46" fmla="*/ 1143 w 18909"/>
              <a:gd name="T47" fmla="*/ 4444 h 21155"/>
              <a:gd name="T48" fmla="*/ 2657 w 18909"/>
              <a:gd name="T49" fmla="*/ 4141 h 21155"/>
              <a:gd name="T50" fmla="*/ 4319 w 18909"/>
              <a:gd name="T51" fmla="*/ 2824 h 21155"/>
              <a:gd name="T52" fmla="*/ 6397 w 18909"/>
              <a:gd name="T53" fmla="*/ 3378 h 21155"/>
              <a:gd name="T54" fmla="*/ 7395 w 18909"/>
              <a:gd name="T55" fmla="*/ 4642 h 21155"/>
              <a:gd name="T56" fmla="*/ 9156 w 18909"/>
              <a:gd name="T57" fmla="*/ 5794 h 21155"/>
              <a:gd name="T58" fmla="*/ 8636 w 18909"/>
              <a:gd name="T59" fmla="*/ 7241 h 21155"/>
              <a:gd name="T60" fmla="*/ 9339 w 18909"/>
              <a:gd name="T61" fmla="*/ 8827 h 21155"/>
              <a:gd name="T62" fmla="*/ 8311 w 18909"/>
              <a:gd name="T63" fmla="*/ 10714 h 21155"/>
              <a:gd name="T64" fmla="*/ 6448 w 18909"/>
              <a:gd name="T65" fmla="*/ 11087 h 21155"/>
              <a:gd name="T66" fmla="*/ 5178 w 18909"/>
              <a:gd name="T67" fmla="*/ 12336 h 21155"/>
              <a:gd name="T68" fmla="*/ 7073 w 18909"/>
              <a:gd name="T69" fmla="*/ 6395 h 21155"/>
              <a:gd name="T70" fmla="*/ 2145 w 18909"/>
              <a:gd name="T71" fmla="*/ 7989 h 21155"/>
              <a:gd name="T72" fmla="*/ 13338 w 18909"/>
              <a:gd name="T73" fmla="*/ 8744 h 21155"/>
              <a:gd name="T74" fmla="*/ 11563 w 18909"/>
              <a:gd name="T75" fmla="*/ 8928 h 21155"/>
              <a:gd name="T76" fmla="*/ 10239 w 18909"/>
              <a:gd name="T77" fmla="*/ 7450 h 21155"/>
              <a:gd name="T78" fmla="*/ 9835 w 18909"/>
              <a:gd name="T79" fmla="*/ 6404 h 21155"/>
              <a:gd name="T80" fmla="*/ 9385 w 18909"/>
              <a:gd name="T81" fmla="*/ 3819 h 21155"/>
              <a:gd name="T82" fmla="*/ 10450 w 18909"/>
              <a:gd name="T83" fmla="*/ 2040 h 21155"/>
              <a:gd name="T84" fmla="*/ 11867 w 18909"/>
              <a:gd name="T85" fmla="*/ 1411 h 21155"/>
              <a:gd name="T86" fmla="*/ 13777 w 18909"/>
              <a:gd name="T87" fmla="*/ 48 h 21155"/>
              <a:gd name="T88" fmla="*/ 15911 w 18909"/>
              <a:gd name="T89" fmla="*/ 357 h 21155"/>
              <a:gd name="T90" fmla="*/ 17915 w 18909"/>
              <a:gd name="T91" fmla="*/ 2220 h 21155"/>
              <a:gd name="T92" fmla="*/ 18085 w 18909"/>
              <a:gd name="T93" fmla="*/ 3635 h 21155"/>
              <a:gd name="T94" fmla="*/ 18909 w 18909"/>
              <a:gd name="T95" fmla="*/ 5056 h 21155"/>
              <a:gd name="T96" fmla="*/ 17641 w 18909"/>
              <a:gd name="T97" fmla="*/ 6602 h 21155"/>
              <a:gd name="T98" fmla="*/ 16944 w 18909"/>
              <a:gd name="T99" fmla="*/ 8423 h 21155"/>
              <a:gd name="T100" fmla="*/ 14508 w 18909"/>
              <a:gd name="T101" fmla="*/ 9640 h 21155"/>
              <a:gd name="T102" fmla="*/ 16649 w 18909"/>
              <a:gd name="T103" fmla="*/ 4814 h 21155"/>
              <a:gd name="T104" fmla="*/ 12289 w 18909"/>
              <a:gd name="T105" fmla="*/ 3005 h 21155"/>
              <a:gd name="T106" fmla="*/ 14831 w 18909"/>
              <a:gd name="T107" fmla="*/ 7283 h 2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09" h="21155">
                <a:moveTo>
                  <a:pt x="11656" y="21110"/>
                </a:moveTo>
                <a:cubicBezTo>
                  <a:pt x="11084" y="21022"/>
                  <a:pt x="10965" y="20974"/>
                  <a:pt x="10964" y="20832"/>
                </a:cubicBezTo>
                <a:cubicBezTo>
                  <a:pt x="10963" y="20691"/>
                  <a:pt x="10848" y="20233"/>
                  <a:pt x="10773" y="20074"/>
                </a:cubicBezTo>
                <a:cubicBezTo>
                  <a:pt x="10621" y="19748"/>
                  <a:pt x="10341" y="19531"/>
                  <a:pt x="9985" y="19461"/>
                </a:cubicBezTo>
                <a:cubicBezTo>
                  <a:pt x="9731" y="19411"/>
                  <a:pt x="9499" y="19459"/>
                  <a:pt x="9094" y="19647"/>
                </a:cubicBezTo>
                <a:cubicBezTo>
                  <a:pt x="8912" y="19731"/>
                  <a:pt x="8746" y="19800"/>
                  <a:pt x="8726" y="19800"/>
                </a:cubicBezTo>
                <a:cubicBezTo>
                  <a:pt x="8680" y="19800"/>
                  <a:pt x="8227" y="19379"/>
                  <a:pt x="8047" y="19168"/>
                </a:cubicBezTo>
                <a:lnTo>
                  <a:pt x="7909" y="19006"/>
                </a:lnTo>
                <a:lnTo>
                  <a:pt x="8065" y="18663"/>
                </a:lnTo>
                <a:cubicBezTo>
                  <a:pt x="8252" y="18253"/>
                  <a:pt x="8283" y="18148"/>
                  <a:pt x="8283" y="17921"/>
                </a:cubicBezTo>
                <a:cubicBezTo>
                  <a:pt x="8283" y="17469"/>
                  <a:pt x="7989" y="17068"/>
                  <a:pt x="7529" y="16894"/>
                </a:cubicBezTo>
                <a:cubicBezTo>
                  <a:pt x="7455" y="16866"/>
                  <a:pt x="7261" y="16821"/>
                  <a:pt x="7098" y="16793"/>
                </a:cubicBezTo>
                <a:cubicBezTo>
                  <a:pt x="6935" y="16766"/>
                  <a:pt x="6787" y="16730"/>
                  <a:pt x="6769" y="16713"/>
                </a:cubicBezTo>
                <a:cubicBezTo>
                  <a:pt x="6751" y="16696"/>
                  <a:pt x="6717" y="16593"/>
                  <a:pt x="6693" y="16484"/>
                </a:cubicBezTo>
                <a:cubicBezTo>
                  <a:pt x="6636" y="16229"/>
                  <a:pt x="6557" y="15626"/>
                  <a:pt x="6576" y="15595"/>
                </a:cubicBezTo>
                <a:cubicBezTo>
                  <a:pt x="6584" y="15581"/>
                  <a:pt x="6720" y="15503"/>
                  <a:pt x="6877" y="15421"/>
                </a:cubicBezTo>
                <a:cubicBezTo>
                  <a:pt x="7335" y="15181"/>
                  <a:pt x="7588" y="14913"/>
                  <a:pt x="7679" y="14573"/>
                </a:cubicBezTo>
                <a:cubicBezTo>
                  <a:pt x="7790" y="14154"/>
                  <a:pt x="7660" y="13797"/>
                  <a:pt x="7232" y="13349"/>
                </a:cubicBezTo>
                <a:cubicBezTo>
                  <a:pt x="7096" y="13207"/>
                  <a:pt x="6985" y="13075"/>
                  <a:pt x="6985" y="13056"/>
                </a:cubicBezTo>
                <a:cubicBezTo>
                  <a:pt x="6985" y="12957"/>
                  <a:pt x="7422" y="12097"/>
                  <a:pt x="7495" y="12052"/>
                </a:cubicBezTo>
                <a:cubicBezTo>
                  <a:pt x="7509" y="12043"/>
                  <a:pt x="7658" y="12057"/>
                  <a:pt x="7825" y="12083"/>
                </a:cubicBezTo>
                <a:cubicBezTo>
                  <a:pt x="8399" y="12174"/>
                  <a:pt x="8772" y="12088"/>
                  <a:pt x="9060" y="11800"/>
                </a:cubicBezTo>
                <a:cubicBezTo>
                  <a:pt x="9348" y="11512"/>
                  <a:pt x="9434" y="11139"/>
                  <a:pt x="9343" y="10565"/>
                </a:cubicBezTo>
                <a:cubicBezTo>
                  <a:pt x="9317" y="10398"/>
                  <a:pt x="9303" y="10249"/>
                  <a:pt x="9312" y="10235"/>
                </a:cubicBezTo>
                <a:cubicBezTo>
                  <a:pt x="9358" y="10161"/>
                  <a:pt x="10217" y="9725"/>
                  <a:pt x="10317" y="9725"/>
                </a:cubicBezTo>
                <a:cubicBezTo>
                  <a:pt x="10336" y="9725"/>
                  <a:pt x="10471" y="9840"/>
                  <a:pt x="10616" y="9981"/>
                </a:cubicBezTo>
                <a:cubicBezTo>
                  <a:pt x="10820" y="10178"/>
                  <a:pt x="10930" y="10260"/>
                  <a:pt x="11099" y="10340"/>
                </a:cubicBezTo>
                <a:cubicBezTo>
                  <a:pt x="11301" y="10437"/>
                  <a:pt x="11336" y="10445"/>
                  <a:pt x="11572" y="10445"/>
                </a:cubicBezTo>
                <a:cubicBezTo>
                  <a:pt x="11802" y="10445"/>
                  <a:pt x="11844" y="10436"/>
                  <a:pt x="12013" y="10353"/>
                </a:cubicBezTo>
                <a:cubicBezTo>
                  <a:pt x="12271" y="10226"/>
                  <a:pt x="12489" y="9986"/>
                  <a:pt x="12679" y="9621"/>
                </a:cubicBezTo>
                <a:cubicBezTo>
                  <a:pt x="12761" y="9464"/>
                  <a:pt x="12843" y="9330"/>
                  <a:pt x="12863" y="9322"/>
                </a:cubicBezTo>
                <a:cubicBezTo>
                  <a:pt x="12911" y="9304"/>
                  <a:pt x="13470" y="9374"/>
                  <a:pt x="13739" y="9432"/>
                </a:cubicBezTo>
                <a:cubicBezTo>
                  <a:pt x="13874" y="9461"/>
                  <a:pt x="13968" y="9497"/>
                  <a:pt x="13982" y="9525"/>
                </a:cubicBezTo>
                <a:cubicBezTo>
                  <a:pt x="13995" y="9550"/>
                  <a:pt x="14026" y="9694"/>
                  <a:pt x="14052" y="9846"/>
                </a:cubicBezTo>
                <a:cubicBezTo>
                  <a:pt x="14151" y="10436"/>
                  <a:pt x="14361" y="10760"/>
                  <a:pt x="14762" y="10945"/>
                </a:cubicBezTo>
                <a:cubicBezTo>
                  <a:pt x="14877" y="10998"/>
                  <a:pt x="14950" y="11009"/>
                  <a:pt x="15184" y="11009"/>
                </a:cubicBezTo>
                <a:cubicBezTo>
                  <a:pt x="15492" y="11009"/>
                  <a:pt x="15583" y="10983"/>
                  <a:pt x="16026" y="10763"/>
                </a:cubicBezTo>
                <a:cubicBezTo>
                  <a:pt x="16242" y="10655"/>
                  <a:pt x="16248" y="10654"/>
                  <a:pt x="16322" y="10702"/>
                </a:cubicBezTo>
                <a:cubicBezTo>
                  <a:pt x="16443" y="10780"/>
                  <a:pt x="17060" y="11416"/>
                  <a:pt x="17060" y="11462"/>
                </a:cubicBezTo>
                <a:cubicBezTo>
                  <a:pt x="17060" y="11485"/>
                  <a:pt x="17014" y="11596"/>
                  <a:pt x="16958" y="11708"/>
                </a:cubicBezTo>
                <a:cubicBezTo>
                  <a:pt x="16764" y="12092"/>
                  <a:pt x="16714" y="12258"/>
                  <a:pt x="16711" y="12519"/>
                </a:cubicBezTo>
                <a:cubicBezTo>
                  <a:pt x="16707" y="12806"/>
                  <a:pt x="16760" y="12979"/>
                  <a:pt x="16913" y="13182"/>
                </a:cubicBezTo>
                <a:cubicBezTo>
                  <a:pt x="17117" y="13452"/>
                  <a:pt x="17419" y="13600"/>
                  <a:pt x="17947" y="13689"/>
                </a:cubicBezTo>
                <a:cubicBezTo>
                  <a:pt x="18086" y="13712"/>
                  <a:pt x="18211" y="13743"/>
                  <a:pt x="18226" y="13758"/>
                </a:cubicBezTo>
                <a:cubicBezTo>
                  <a:pt x="18262" y="13794"/>
                  <a:pt x="18347" y="14224"/>
                  <a:pt x="18388" y="14578"/>
                </a:cubicBezTo>
                <a:cubicBezTo>
                  <a:pt x="18417" y="14826"/>
                  <a:pt x="18416" y="14877"/>
                  <a:pt x="18383" y="14897"/>
                </a:cubicBezTo>
                <a:cubicBezTo>
                  <a:pt x="18362" y="14910"/>
                  <a:pt x="18212" y="14993"/>
                  <a:pt x="18049" y="15081"/>
                </a:cubicBezTo>
                <a:cubicBezTo>
                  <a:pt x="17442" y="15412"/>
                  <a:pt x="17190" y="15839"/>
                  <a:pt x="17298" y="16355"/>
                </a:cubicBezTo>
                <a:cubicBezTo>
                  <a:pt x="17357" y="16636"/>
                  <a:pt x="17458" y="16805"/>
                  <a:pt x="17759" y="17123"/>
                </a:cubicBezTo>
                <a:cubicBezTo>
                  <a:pt x="17989" y="17367"/>
                  <a:pt x="18016" y="17407"/>
                  <a:pt x="17994" y="17465"/>
                </a:cubicBezTo>
                <a:cubicBezTo>
                  <a:pt x="17928" y="17639"/>
                  <a:pt x="17781" y="17939"/>
                  <a:pt x="17651" y="18166"/>
                </a:cubicBezTo>
                <a:cubicBezTo>
                  <a:pt x="17487" y="18454"/>
                  <a:pt x="17532" y="18438"/>
                  <a:pt x="17062" y="18373"/>
                </a:cubicBezTo>
                <a:cubicBezTo>
                  <a:pt x="16804" y="18337"/>
                  <a:pt x="16706" y="18335"/>
                  <a:pt x="16555" y="18360"/>
                </a:cubicBezTo>
                <a:cubicBezTo>
                  <a:pt x="16043" y="18448"/>
                  <a:pt x="15693" y="18799"/>
                  <a:pt x="15618" y="19300"/>
                </a:cubicBezTo>
                <a:cubicBezTo>
                  <a:pt x="15599" y="19431"/>
                  <a:pt x="15604" y="19566"/>
                  <a:pt x="15639" y="19832"/>
                </a:cubicBezTo>
                <a:cubicBezTo>
                  <a:pt x="15665" y="20028"/>
                  <a:pt x="15679" y="20206"/>
                  <a:pt x="15671" y="20228"/>
                </a:cubicBezTo>
                <a:cubicBezTo>
                  <a:pt x="15652" y="20277"/>
                  <a:pt x="15205" y="20527"/>
                  <a:pt x="14893" y="20662"/>
                </a:cubicBezTo>
                <a:lnTo>
                  <a:pt x="14659" y="20763"/>
                </a:lnTo>
                <a:lnTo>
                  <a:pt x="14381" y="20499"/>
                </a:lnTo>
                <a:cubicBezTo>
                  <a:pt x="13966" y="20105"/>
                  <a:pt x="13648" y="19973"/>
                  <a:pt x="13254" y="20033"/>
                </a:cubicBezTo>
                <a:cubicBezTo>
                  <a:pt x="12867" y="20092"/>
                  <a:pt x="12596" y="20323"/>
                  <a:pt x="12323" y="20827"/>
                </a:cubicBezTo>
                <a:lnTo>
                  <a:pt x="12146" y="21155"/>
                </a:lnTo>
                <a:lnTo>
                  <a:pt x="12028" y="21152"/>
                </a:lnTo>
                <a:cubicBezTo>
                  <a:pt x="11963" y="21151"/>
                  <a:pt x="11795" y="21132"/>
                  <a:pt x="11656" y="21110"/>
                </a:cubicBezTo>
                <a:close/>
                <a:moveTo>
                  <a:pt x="12982" y="17771"/>
                </a:moveTo>
                <a:cubicBezTo>
                  <a:pt x="14004" y="17559"/>
                  <a:pt x="14743" y="16853"/>
                  <a:pt x="15016" y="15828"/>
                </a:cubicBezTo>
                <a:cubicBezTo>
                  <a:pt x="15078" y="15592"/>
                  <a:pt x="15099" y="15131"/>
                  <a:pt x="15059" y="14870"/>
                </a:cubicBezTo>
                <a:cubicBezTo>
                  <a:pt x="14973" y="14315"/>
                  <a:pt x="14739" y="13841"/>
                  <a:pt x="14354" y="13441"/>
                </a:cubicBezTo>
                <a:cubicBezTo>
                  <a:pt x="13459" y="12510"/>
                  <a:pt x="12074" y="12375"/>
                  <a:pt x="11006" y="13114"/>
                </a:cubicBezTo>
                <a:cubicBezTo>
                  <a:pt x="10546" y="13432"/>
                  <a:pt x="10195" y="13912"/>
                  <a:pt x="10024" y="14456"/>
                </a:cubicBezTo>
                <a:cubicBezTo>
                  <a:pt x="9828" y="15077"/>
                  <a:pt x="9870" y="15733"/>
                  <a:pt x="10143" y="16316"/>
                </a:cubicBezTo>
                <a:cubicBezTo>
                  <a:pt x="10281" y="16610"/>
                  <a:pt x="10386" y="16763"/>
                  <a:pt x="10622" y="17013"/>
                </a:cubicBezTo>
                <a:cubicBezTo>
                  <a:pt x="11230" y="17658"/>
                  <a:pt x="12132" y="17948"/>
                  <a:pt x="12982" y="17771"/>
                </a:cubicBezTo>
                <a:close/>
                <a:moveTo>
                  <a:pt x="4906" y="12317"/>
                </a:moveTo>
                <a:cubicBezTo>
                  <a:pt x="4889" y="12296"/>
                  <a:pt x="4827" y="12184"/>
                  <a:pt x="4769" y="12068"/>
                </a:cubicBezTo>
                <a:cubicBezTo>
                  <a:pt x="4626" y="11783"/>
                  <a:pt x="4553" y="11693"/>
                  <a:pt x="4357" y="11562"/>
                </a:cubicBezTo>
                <a:cubicBezTo>
                  <a:pt x="3958" y="11295"/>
                  <a:pt x="3531" y="11365"/>
                  <a:pt x="3091" y="11768"/>
                </a:cubicBezTo>
                <a:cubicBezTo>
                  <a:pt x="2980" y="11871"/>
                  <a:pt x="2869" y="11955"/>
                  <a:pt x="2845" y="11955"/>
                </a:cubicBezTo>
                <a:cubicBezTo>
                  <a:pt x="2786" y="11955"/>
                  <a:pt x="2206" y="11651"/>
                  <a:pt x="2131" y="11582"/>
                </a:cubicBezTo>
                <a:cubicBezTo>
                  <a:pt x="2099" y="11552"/>
                  <a:pt x="2078" y="11506"/>
                  <a:pt x="2086" y="11480"/>
                </a:cubicBezTo>
                <a:cubicBezTo>
                  <a:pt x="2127" y="11337"/>
                  <a:pt x="2164" y="10941"/>
                  <a:pt x="2148" y="10802"/>
                </a:cubicBezTo>
                <a:cubicBezTo>
                  <a:pt x="2106" y="10438"/>
                  <a:pt x="1856" y="10139"/>
                  <a:pt x="1504" y="10032"/>
                </a:cubicBezTo>
                <a:cubicBezTo>
                  <a:pt x="1334" y="9980"/>
                  <a:pt x="1270" y="9975"/>
                  <a:pt x="1048" y="9993"/>
                </a:cubicBezTo>
                <a:cubicBezTo>
                  <a:pt x="574" y="10031"/>
                  <a:pt x="645" y="10070"/>
                  <a:pt x="445" y="9670"/>
                </a:cubicBezTo>
                <a:cubicBezTo>
                  <a:pt x="347" y="9476"/>
                  <a:pt x="268" y="9294"/>
                  <a:pt x="268" y="9265"/>
                </a:cubicBezTo>
                <a:cubicBezTo>
                  <a:pt x="268" y="9236"/>
                  <a:pt x="363" y="9118"/>
                  <a:pt x="479" y="9001"/>
                </a:cubicBezTo>
                <a:cubicBezTo>
                  <a:pt x="761" y="8720"/>
                  <a:pt x="867" y="8504"/>
                  <a:pt x="867" y="8214"/>
                </a:cubicBezTo>
                <a:cubicBezTo>
                  <a:pt x="867" y="7836"/>
                  <a:pt x="690" y="7576"/>
                  <a:pt x="254" y="7316"/>
                </a:cubicBezTo>
                <a:lnTo>
                  <a:pt x="0" y="7165"/>
                </a:lnTo>
                <a:lnTo>
                  <a:pt x="7" y="6985"/>
                </a:lnTo>
                <a:cubicBezTo>
                  <a:pt x="11" y="6885"/>
                  <a:pt x="40" y="6687"/>
                  <a:pt x="72" y="6544"/>
                </a:cubicBezTo>
                <a:lnTo>
                  <a:pt x="131" y="6285"/>
                </a:lnTo>
                <a:lnTo>
                  <a:pt x="263" y="6267"/>
                </a:lnTo>
                <a:cubicBezTo>
                  <a:pt x="732" y="6206"/>
                  <a:pt x="980" y="6106"/>
                  <a:pt x="1167" y="5902"/>
                </a:cubicBezTo>
                <a:cubicBezTo>
                  <a:pt x="1457" y="5588"/>
                  <a:pt x="1484" y="5236"/>
                  <a:pt x="1257" y="4726"/>
                </a:cubicBezTo>
                <a:cubicBezTo>
                  <a:pt x="1194" y="4585"/>
                  <a:pt x="1143" y="4457"/>
                  <a:pt x="1143" y="4444"/>
                </a:cubicBezTo>
                <a:cubicBezTo>
                  <a:pt x="1143" y="4403"/>
                  <a:pt x="1343" y="4194"/>
                  <a:pt x="1564" y="4005"/>
                </a:cubicBezTo>
                <a:lnTo>
                  <a:pt x="1773" y="3827"/>
                </a:lnTo>
                <a:lnTo>
                  <a:pt x="2001" y="3947"/>
                </a:lnTo>
                <a:cubicBezTo>
                  <a:pt x="2289" y="4100"/>
                  <a:pt x="2427" y="4141"/>
                  <a:pt x="2657" y="4141"/>
                </a:cubicBezTo>
                <a:cubicBezTo>
                  <a:pt x="2905" y="4141"/>
                  <a:pt x="3089" y="4074"/>
                  <a:pt x="3257" y="3922"/>
                </a:cubicBezTo>
                <a:cubicBezTo>
                  <a:pt x="3436" y="3762"/>
                  <a:pt x="3530" y="3569"/>
                  <a:pt x="3602" y="3217"/>
                </a:cubicBezTo>
                <a:cubicBezTo>
                  <a:pt x="3633" y="3064"/>
                  <a:pt x="3664" y="2933"/>
                  <a:pt x="3670" y="2927"/>
                </a:cubicBezTo>
                <a:cubicBezTo>
                  <a:pt x="3690" y="2907"/>
                  <a:pt x="4086" y="2844"/>
                  <a:pt x="4319" y="2824"/>
                </a:cubicBezTo>
                <a:lnTo>
                  <a:pt x="4544" y="2805"/>
                </a:lnTo>
                <a:lnTo>
                  <a:pt x="4671" y="3064"/>
                </a:lnTo>
                <a:cubicBezTo>
                  <a:pt x="4935" y="3605"/>
                  <a:pt x="5356" y="3849"/>
                  <a:pt x="5814" y="3727"/>
                </a:cubicBezTo>
                <a:cubicBezTo>
                  <a:pt x="6033" y="3669"/>
                  <a:pt x="6166" y="3590"/>
                  <a:pt x="6397" y="3378"/>
                </a:cubicBezTo>
                <a:cubicBezTo>
                  <a:pt x="6500" y="3283"/>
                  <a:pt x="6602" y="3206"/>
                  <a:pt x="6624" y="3206"/>
                </a:cubicBezTo>
                <a:cubicBezTo>
                  <a:pt x="6686" y="3206"/>
                  <a:pt x="7335" y="3550"/>
                  <a:pt x="7365" y="3600"/>
                </a:cubicBezTo>
                <a:cubicBezTo>
                  <a:pt x="7373" y="3611"/>
                  <a:pt x="7359" y="3740"/>
                  <a:pt x="7335" y="3886"/>
                </a:cubicBezTo>
                <a:cubicBezTo>
                  <a:pt x="7280" y="4218"/>
                  <a:pt x="7296" y="4421"/>
                  <a:pt x="7395" y="4642"/>
                </a:cubicBezTo>
                <a:cubicBezTo>
                  <a:pt x="7486" y="4844"/>
                  <a:pt x="7634" y="4989"/>
                  <a:pt x="7849" y="5088"/>
                </a:cubicBezTo>
                <a:cubicBezTo>
                  <a:pt x="8041" y="5175"/>
                  <a:pt x="8230" y="5194"/>
                  <a:pt x="8551" y="5158"/>
                </a:cubicBezTo>
                <a:cubicBezTo>
                  <a:pt x="8742" y="5136"/>
                  <a:pt x="8814" y="5137"/>
                  <a:pt x="8838" y="5162"/>
                </a:cubicBezTo>
                <a:cubicBezTo>
                  <a:pt x="8887" y="5211"/>
                  <a:pt x="9110" y="5656"/>
                  <a:pt x="9156" y="5794"/>
                </a:cubicBezTo>
                <a:lnTo>
                  <a:pt x="9195" y="5914"/>
                </a:lnTo>
                <a:lnTo>
                  <a:pt x="8984" y="6135"/>
                </a:lnTo>
                <a:cubicBezTo>
                  <a:pt x="8713" y="6418"/>
                  <a:pt x="8612" y="6617"/>
                  <a:pt x="8598" y="6894"/>
                </a:cubicBezTo>
                <a:cubicBezTo>
                  <a:pt x="8591" y="7033"/>
                  <a:pt x="8603" y="7141"/>
                  <a:pt x="8636" y="7241"/>
                </a:cubicBezTo>
                <a:cubicBezTo>
                  <a:pt x="8705" y="7449"/>
                  <a:pt x="8937" y="7688"/>
                  <a:pt x="9231" y="7855"/>
                </a:cubicBezTo>
                <a:lnTo>
                  <a:pt x="9468" y="7989"/>
                </a:lnTo>
                <a:lnTo>
                  <a:pt x="9468" y="8124"/>
                </a:lnTo>
                <a:cubicBezTo>
                  <a:pt x="9469" y="8236"/>
                  <a:pt x="9392" y="8654"/>
                  <a:pt x="9339" y="8827"/>
                </a:cubicBezTo>
                <a:cubicBezTo>
                  <a:pt x="9329" y="8861"/>
                  <a:pt x="9279" y="8880"/>
                  <a:pt x="9164" y="8893"/>
                </a:cubicBezTo>
                <a:cubicBezTo>
                  <a:pt x="8747" y="8941"/>
                  <a:pt x="8462" y="9062"/>
                  <a:pt x="8281" y="9268"/>
                </a:cubicBezTo>
                <a:cubicBezTo>
                  <a:pt x="8018" y="9568"/>
                  <a:pt x="7989" y="9939"/>
                  <a:pt x="8194" y="10399"/>
                </a:cubicBezTo>
                <a:cubicBezTo>
                  <a:pt x="8258" y="10544"/>
                  <a:pt x="8311" y="10686"/>
                  <a:pt x="8311" y="10714"/>
                </a:cubicBezTo>
                <a:cubicBezTo>
                  <a:pt x="8311" y="10779"/>
                  <a:pt x="7754" y="11305"/>
                  <a:pt x="7686" y="11305"/>
                </a:cubicBezTo>
                <a:cubicBezTo>
                  <a:pt x="7657" y="11305"/>
                  <a:pt x="7517" y="11245"/>
                  <a:pt x="7373" y="11171"/>
                </a:cubicBezTo>
                <a:cubicBezTo>
                  <a:pt x="7127" y="11045"/>
                  <a:pt x="7097" y="11037"/>
                  <a:pt x="6857" y="11028"/>
                </a:cubicBezTo>
                <a:cubicBezTo>
                  <a:pt x="6635" y="11019"/>
                  <a:pt x="6583" y="11027"/>
                  <a:pt x="6448" y="11087"/>
                </a:cubicBezTo>
                <a:cubicBezTo>
                  <a:pt x="6163" y="11215"/>
                  <a:pt x="5977" y="11460"/>
                  <a:pt x="5897" y="11813"/>
                </a:cubicBezTo>
                <a:cubicBezTo>
                  <a:pt x="5799" y="12246"/>
                  <a:pt x="5803" y="12235"/>
                  <a:pt x="5721" y="12252"/>
                </a:cubicBezTo>
                <a:cubicBezTo>
                  <a:pt x="5679" y="12261"/>
                  <a:pt x="5594" y="12279"/>
                  <a:pt x="5532" y="12293"/>
                </a:cubicBezTo>
                <a:cubicBezTo>
                  <a:pt x="5469" y="12306"/>
                  <a:pt x="5310" y="12326"/>
                  <a:pt x="5178" y="12336"/>
                </a:cubicBezTo>
                <a:cubicBezTo>
                  <a:pt x="4991" y="12351"/>
                  <a:pt x="4929" y="12347"/>
                  <a:pt x="4906" y="12317"/>
                </a:cubicBezTo>
                <a:close/>
                <a:moveTo>
                  <a:pt x="5296" y="10121"/>
                </a:moveTo>
                <a:cubicBezTo>
                  <a:pt x="5788" y="10013"/>
                  <a:pt x="6202" y="9781"/>
                  <a:pt x="6579" y="9404"/>
                </a:cubicBezTo>
                <a:cubicBezTo>
                  <a:pt x="7386" y="8597"/>
                  <a:pt x="7576" y="7438"/>
                  <a:pt x="7073" y="6395"/>
                </a:cubicBezTo>
                <a:cubicBezTo>
                  <a:pt x="6783" y="5792"/>
                  <a:pt x="6125" y="5239"/>
                  <a:pt x="5476" y="5053"/>
                </a:cubicBezTo>
                <a:cubicBezTo>
                  <a:pt x="5027" y="4924"/>
                  <a:pt x="4487" y="4919"/>
                  <a:pt x="4034" y="5041"/>
                </a:cubicBezTo>
                <a:cubicBezTo>
                  <a:pt x="3227" y="5257"/>
                  <a:pt x="2501" y="5945"/>
                  <a:pt x="2246" y="6735"/>
                </a:cubicBezTo>
                <a:cubicBezTo>
                  <a:pt x="2106" y="7167"/>
                  <a:pt x="2072" y="7600"/>
                  <a:pt x="2145" y="7989"/>
                </a:cubicBezTo>
                <a:cubicBezTo>
                  <a:pt x="2312" y="8869"/>
                  <a:pt x="2804" y="9526"/>
                  <a:pt x="3584" y="9911"/>
                </a:cubicBezTo>
                <a:cubicBezTo>
                  <a:pt x="4100" y="10166"/>
                  <a:pt x="4738" y="10245"/>
                  <a:pt x="5296" y="10121"/>
                </a:cubicBezTo>
                <a:close/>
                <a:moveTo>
                  <a:pt x="14278" y="9383"/>
                </a:moveTo>
                <a:cubicBezTo>
                  <a:pt x="14025" y="8915"/>
                  <a:pt x="13732" y="8715"/>
                  <a:pt x="13338" y="8744"/>
                </a:cubicBezTo>
                <a:cubicBezTo>
                  <a:pt x="13084" y="8762"/>
                  <a:pt x="12892" y="8865"/>
                  <a:pt x="12621" y="9128"/>
                </a:cubicBezTo>
                <a:lnTo>
                  <a:pt x="12401" y="9342"/>
                </a:lnTo>
                <a:lnTo>
                  <a:pt x="12254" y="9291"/>
                </a:lnTo>
                <a:cubicBezTo>
                  <a:pt x="12086" y="9232"/>
                  <a:pt x="11606" y="8980"/>
                  <a:pt x="11563" y="8928"/>
                </a:cubicBezTo>
                <a:cubicBezTo>
                  <a:pt x="11543" y="8903"/>
                  <a:pt x="11546" y="8802"/>
                  <a:pt x="11572" y="8599"/>
                </a:cubicBezTo>
                <a:cubicBezTo>
                  <a:pt x="11644" y="8043"/>
                  <a:pt x="11498" y="7696"/>
                  <a:pt x="11105" y="7492"/>
                </a:cubicBezTo>
                <a:cubicBezTo>
                  <a:pt x="10997" y="7436"/>
                  <a:pt x="10937" y="7426"/>
                  <a:pt x="10696" y="7426"/>
                </a:cubicBezTo>
                <a:cubicBezTo>
                  <a:pt x="10541" y="7426"/>
                  <a:pt x="10335" y="7437"/>
                  <a:pt x="10239" y="7450"/>
                </a:cubicBezTo>
                <a:lnTo>
                  <a:pt x="10065" y="7475"/>
                </a:lnTo>
                <a:lnTo>
                  <a:pt x="9976" y="7337"/>
                </a:lnTo>
                <a:cubicBezTo>
                  <a:pt x="9873" y="7176"/>
                  <a:pt x="9638" y="6697"/>
                  <a:pt x="9638" y="6648"/>
                </a:cubicBezTo>
                <a:cubicBezTo>
                  <a:pt x="9638" y="6630"/>
                  <a:pt x="9726" y="6520"/>
                  <a:pt x="9835" y="6404"/>
                </a:cubicBezTo>
                <a:cubicBezTo>
                  <a:pt x="10098" y="6122"/>
                  <a:pt x="10210" y="5895"/>
                  <a:pt x="10212" y="5639"/>
                </a:cubicBezTo>
                <a:cubicBezTo>
                  <a:pt x="10215" y="5266"/>
                  <a:pt x="10004" y="4978"/>
                  <a:pt x="9558" y="4748"/>
                </a:cubicBezTo>
                <a:cubicBezTo>
                  <a:pt x="9419" y="4676"/>
                  <a:pt x="9299" y="4601"/>
                  <a:pt x="9292" y="4582"/>
                </a:cubicBezTo>
                <a:cubicBezTo>
                  <a:pt x="9275" y="4536"/>
                  <a:pt x="9341" y="3994"/>
                  <a:pt x="9385" y="3819"/>
                </a:cubicBezTo>
                <a:cubicBezTo>
                  <a:pt x="9404" y="3744"/>
                  <a:pt x="9440" y="3673"/>
                  <a:pt x="9465" y="3659"/>
                </a:cubicBezTo>
                <a:cubicBezTo>
                  <a:pt x="9490" y="3646"/>
                  <a:pt x="9619" y="3614"/>
                  <a:pt x="9751" y="3587"/>
                </a:cubicBezTo>
                <a:cubicBezTo>
                  <a:pt x="10326" y="3473"/>
                  <a:pt x="10615" y="3204"/>
                  <a:pt x="10647" y="2754"/>
                </a:cubicBezTo>
                <a:cubicBezTo>
                  <a:pt x="10663" y="2534"/>
                  <a:pt x="10620" y="2379"/>
                  <a:pt x="10450" y="2040"/>
                </a:cubicBezTo>
                <a:cubicBezTo>
                  <a:pt x="10346" y="1834"/>
                  <a:pt x="10342" y="1815"/>
                  <a:pt x="10382" y="1754"/>
                </a:cubicBezTo>
                <a:cubicBezTo>
                  <a:pt x="10457" y="1639"/>
                  <a:pt x="10966" y="1145"/>
                  <a:pt x="11010" y="1145"/>
                </a:cubicBezTo>
                <a:cubicBezTo>
                  <a:pt x="11032" y="1145"/>
                  <a:pt x="11181" y="1205"/>
                  <a:pt x="11339" y="1279"/>
                </a:cubicBezTo>
                <a:cubicBezTo>
                  <a:pt x="11612" y="1405"/>
                  <a:pt x="11640" y="1412"/>
                  <a:pt x="11867" y="1411"/>
                </a:cubicBezTo>
                <a:cubicBezTo>
                  <a:pt x="12151" y="1410"/>
                  <a:pt x="12260" y="1370"/>
                  <a:pt x="12447" y="1198"/>
                </a:cubicBezTo>
                <a:cubicBezTo>
                  <a:pt x="12625" y="1034"/>
                  <a:pt x="12710" y="852"/>
                  <a:pt x="12774" y="500"/>
                </a:cubicBezTo>
                <a:cubicBezTo>
                  <a:pt x="12803" y="337"/>
                  <a:pt x="12843" y="193"/>
                  <a:pt x="12862" y="181"/>
                </a:cubicBezTo>
                <a:cubicBezTo>
                  <a:pt x="12981" y="107"/>
                  <a:pt x="13718" y="0"/>
                  <a:pt x="13777" y="48"/>
                </a:cubicBezTo>
                <a:cubicBezTo>
                  <a:pt x="13798" y="66"/>
                  <a:pt x="13868" y="177"/>
                  <a:pt x="13933" y="295"/>
                </a:cubicBezTo>
                <a:cubicBezTo>
                  <a:pt x="14171" y="726"/>
                  <a:pt x="14451" y="931"/>
                  <a:pt x="14801" y="931"/>
                </a:cubicBezTo>
                <a:cubicBezTo>
                  <a:pt x="15067" y="931"/>
                  <a:pt x="15287" y="822"/>
                  <a:pt x="15586" y="540"/>
                </a:cubicBezTo>
                <a:cubicBezTo>
                  <a:pt x="15819" y="321"/>
                  <a:pt x="15819" y="321"/>
                  <a:pt x="15911" y="357"/>
                </a:cubicBezTo>
                <a:cubicBezTo>
                  <a:pt x="16083" y="425"/>
                  <a:pt x="16538" y="659"/>
                  <a:pt x="16605" y="713"/>
                </a:cubicBezTo>
                <a:cubicBezTo>
                  <a:pt x="16671" y="767"/>
                  <a:pt x="16672" y="772"/>
                  <a:pt x="16640" y="1003"/>
                </a:cubicBezTo>
                <a:cubicBezTo>
                  <a:pt x="16571" y="1520"/>
                  <a:pt x="16627" y="1760"/>
                  <a:pt x="16875" y="2008"/>
                </a:cubicBezTo>
                <a:cubicBezTo>
                  <a:pt x="17112" y="2245"/>
                  <a:pt x="17439" y="2312"/>
                  <a:pt x="17915" y="2220"/>
                </a:cubicBezTo>
                <a:cubicBezTo>
                  <a:pt x="18089" y="2186"/>
                  <a:pt x="18112" y="2187"/>
                  <a:pt x="18161" y="2232"/>
                </a:cubicBezTo>
                <a:cubicBezTo>
                  <a:pt x="18232" y="2296"/>
                  <a:pt x="18556" y="2937"/>
                  <a:pt x="18556" y="3013"/>
                </a:cubicBezTo>
                <a:cubicBezTo>
                  <a:pt x="18556" y="3048"/>
                  <a:pt x="18475" y="3158"/>
                  <a:pt x="18359" y="3279"/>
                </a:cubicBezTo>
                <a:cubicBezTo>
                  <a:pt x="18251" y="3393"/>
                  <a:pt x="18128" y="3553"/>
                  <a:pt x="18085" y="3635"/>
                </a:cubicBezTo>
                <a:cubicBezTo>
                  <a:pt x="18016" y="3766"/>
                  <a:pt x="18006" y="3815"/>
                  <a:pt x="18006" y="4038"/>
                </a:cubicBezTo>
                <a:cubicBezTo>
                  <a:pt x="18006" y="4250"/>
                  <a:pt x="18017" y="4313"/>
                  <a:pt x="18072" y="4416"/>
                </a:cubicBezTo>
                <a:cubicBezTo>
                  <a:pt x="18170" y="4601"/>
                  <a:pt x="18348" y="4755"/>
                  <a:pt x="18644" y="4914"/>
                </a:cubicBezTo>
                <a:lnTo>
                  <a:pt x="18909" y="5056"/>
                </a:lnTo>
                <a:lnTo>
                  <a:pt x="18903" y="5239"/>
                </a:lnTo>
                <a:cubicBezTo>
                  <a:pt x="18894" y="5490"/>
                  <a:pt x="18809" y="5965"/>
                  <a:pt x="18767" y="6001"/>
                </a:cubicBezTo>
                <a:cubicBezTo>
                  <a:pt x="18747" y="6017"/>
                  <a:pt x="18619" y="6049"/>
                  <a:pt x="18482" y="6073"/>
                </a:cubicBezTo>
                <a:cubicBezTo>
                  <a:pt x="18047" y="6148"/>
                  <a:pt x="17778" y="6317"/>
                  <a:pt x="17641" y="6602"/>
                </a:cubicBezTo>
                <a:cubicBezTo>
                  <a:pt x="17498" y="6901"/>
                  <a:pt x="17523" y="7152"/>
                  <a:pt x="17737" y="7578"/>
                </a:cubicBezTo>
                <a:cubicBezTo>
                  <a:pt x="17799" y="7703"/>
                  <a:pt x="17851" y="7825"/>
                  <a:pt x="17851" y="7849"/>
                </a:cubicBezTo>
                <a:cubicBezTo>
                  <a:pt x="17851" y="7894"/>
                  <a:pt x="17312" y="8468"/>
                  <a:pt x="17226" y="8513"/>
                </a:cubicBezTo>
                <a:cubicBezTo>
                  <a:pt x="17194" y="8530"/>
                  <a:pt x="17109" y="8503"/>
                  <a:pt x="16944" y="8423"/>
                </a:cubicBezTo>
                <a:cubicBezTo>
                  <a:pt x="16491" y="8203"/>
                  <a:pt x="16158" y="8189"/>
                  <a:pt x="15867" y="8375"/>
                </a:cubicBezTo>
                <a:cubicBezTo>
                  <a:pt x="15618" y="8535"/>
                  <a:pt x="15485" y="8786"/>
                  <a:pt x="15422" y="9214"/>
                </a:cubicBezTo>
                <a:cubicBezTo>
                  <a:pt x="15395" y="9399"/>
                  <a:pt x="15376" y="9454"/>
                  <a:pt x="15327" y="9486"/>
                </a:cubicBezTo>
                <a:cubicBezTo>
                  <a:pt x="15263" y="9528"/>
                  <a:pt x="14667" y="9640"/>
                  <a:pt x="14508" y="9640"/>
                </a:cubicBezTo>
                <a:cubicBezTo>
                  <a:pt x="14422" y="9640"/>
                  <a:pt x="14409" y="9626"/>
                  <a:pt x="14278" y="9383"/>
                </a:cubicBezTo>
                <a:close/>
                <a:moveTo>
                  <a:pt x="14831" y="7283"/>
                </a:moveTo>
                <a:cubicBezTo>
                  <a:pt x="15713" y="7003"/>
                  <a:pt x="16329" y="6369"/>
                  <a:pt x="16586" y="5475"/>
                </a:cubicBezTo>
                <a:cubicBezTo>
                  <a:pt x="16641" y="5284"/>
                  <a:pt x="16650" y="5188"/>
                  <a:pt x="16649" y="4814"/>
                </a:cubicBezTo>
                <a:cubicBezTo>
                  <a:pt x="16648" y="4339"/>
                  <a:pt x="16623" y="4203"/>
                  <a:pt x="16468" y="3828"/>
                </a:cubicBezTo>
                <a:cubicBezTo>
                  <a:pt x="16301" y="3422"/>
                  <a:pt x="15961" y="2998"/>
                  <a:pt x="15582" y="2721"/>
                </a:cubicBezTo>
                <a:cubicBezTo>
                  <a:pt x="15416" y="2600"/>
                  <a:pt x="15073" y="2431"/>
                  <a:pt x="14859" y="2366"/>
                </a:cubicBezTo>
                <a:cubicBezTo>
                  <a:pt x="13949" y="2089"/>
                  <a:pt x="12954" y="2336"/>
                  <a:pt x="12289" y="3005"/>
                </a:cubicBezTo>
                <a:cubicBezTo>
                  <a:pt x="11187" y="4113"/>
                  <a:pt x="11306" y="5897"/>
                  <a:pt x="12547" y="6861"/>
                </a:cubicBezTo>
                <a:cubicBezTo>
                  <a:pt x="12840" y="7088"/>
                  <a:pt x="13196" y="7252"/>
                  <a:pt x="13589" y="7341"/>
                </a:cubicBezTo>
                <a:cubicBezTo>
                  <a:pt x="13720" y="7370"/>
                  <a:pt x="13889" y="7379"/>
                  <a:pt x="14182" y="7370"/>
                </a:cubicBezTo>
                <a:cubicBezTo>
                  <a:pt x="14528" y="7361"/>
                  <a:pt x="14628" y="7347"/>
                  <a:pt x="14831" y="7283"/>
                </a:cubicBezTo>
                <a:close/>
              </a:path>
            </a:pathLst>
          </a:custGeom>
          <a:solidFill>
            <a:schemeClr val="accent4"/>
          </a:solidFill>
          <a:ln w="0">
            <a:noFill/>
            <a:prstDash val="solid"/>
            <a:round/>
            <a:headEnd/>
            <a:tailEnd/>
          </a:ln>
          <a:effectLst/>
        </p:spPr>
        <p:txBody>
          <a:bodyPr vert="horz" wrap="square" lIns="93296" tIns="46648" rIns="93296" bIns="46648" numCol="1" anchor="ctr" anchorCtr="0" compatLnSpc="1">
            <a:prstTxWarp prst="textNoShape">
              <a:avLst/>
            </a:prstTxWarp>
          </a:bodyPr>
          <a:lstStyle/>
          <a:p>
            <a:pPr defTabSz="932962" eaLnBrk="1" fontAlgn="auto" hangingPunct="1">
              <a:spcBef>
                <a:spcPts val="0"/>
              </a:spcBef>
              <a:spcAft>
                <a:spcPts val="0"/>
              </a:spcAft>
            </a:pPr>
            <a:endParaRPr lang="en-US" sz="1200" kern="0" dirty="0">
              <a:solidFill>
                <a:srgbClr val="808080"/>
              </a:solidFill>
              <a:latin typeface="Calibri"/>
            </a:endParaRPr>
          </a:p>
        </p:txBody>
      </p:sp>
      <p:grpSp>
        <p:nvGrpSpPr>
          <p:cNvPr id="58" name="Group 57" title="&quot;&quot;"/>
          <p:cNvGrpSpPr/>
          <p:nvPr/>
        </p:nvGrpSpPr>
        <p:grpSpPr>
          <a:xfrm>
            <a:off x="6709746" y="1587534"/>
            <a:ext cx="790744" cy="864153"/>
            <a:chOff x="11469580" y="1152116"/>
            <a:chExt cx="344311" cy="311189"/>
          </a:xfrm>
        </p:grpSpPr>
        <p:grpSp>
          <p:nvGrpSpPr>
            <p:cNvPr id="59" name="Group 58"/>
            <p:cNvGrpSpPr/>
            <p:nvPr/>
          </p:nvGrpSpPr>
          <p:grpSpPr>
            <a:xfrm>
              <a:off x="11469580" y="1152116"/>
              <a:ext cx="344311" cy="311189"/>
              <a:chOff x="1975721" y="2682240"/>
              <a:chExt cx="4729879" cy="3667859"/>
            </a:xfrm>
            <a:solidFill>
              <a:schemeClr val="accent4"/>
            </a:solidFill>
          </p:grpSpPr>
          <p:sp>
            <p:nvSpPr>
              <p:cNvPr id="62" name="Oval 61"/>
              <p:cNvSpPr/>
              <p:nvPr/>
            </p:nvSpPr>
            <p:spPr bwMode="auto">
              <a:xfrm>
                <a:off x="3962400" y="2682240"/>
                <a:ext cx="762000" cy="7620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96" tIns="46648" rIns="93296" bIns="46648" numCol="1" rtlCol="0" anchor="t" anchorCtr="0" compatLnSpc="1">
                <a:prstTxWarp prst="textNoShape">
                  <a:avLst/>
                </a:prstTxWarp>
              </a:bodyPr>
              <a:lstStyle/>
              <a:p>
                <a:pPr defTabSz="932929" eaLnBrk="1" fontAlgn="auto" hangingPunct="1">
                  <a:spcBef>
                    <a:spcPts val="0"/>
                  </a:spcBef>
                  <a:spcAft>
                    <a:spcPts val="0"/>
                  </a:spcAft>
                </a:pPr>
                <a:endParaRPr lang="en-US" sz="1200" b="1" kern="0" dirty="0">
                  <a:solidFill>
                    <a:srgbClr val="000000"/>
                  </a:solidFill>
                  <a:latin typeface="Calibri"/>
                </a:endParaRPr>
              </a:p>
            </p:txBody>
          </p:sp>
          <p:sp>
            <p:nvSpPr>
              <p:cNvPr id="63" name="Oval 62"/>
              <p:cNvSpPr/>
              <p:nvPr/>
            </p:nvSpPr>
            <p:spPr bwMode="auto">
              <a:xfrm>
                <a:off x="5932611" y="3757612"/>
                <a:ext cx="762000" cy="7620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96" tIns="46648" rIns="93296" bIns="46648" numCol="1" rtlCol="0" anchor="t" anchorCtr="0" compatLnSpc="1">
                <a:prstTxWarp prst="textNoShape">
                  <a:avLst/>
                </a:prstTxWarp>
              </a:bodyPr>
              <a:lstStyle/>
              <a:p>
                <a:pPr defTabSz="932929" eaLnBrk="1" fontAlgn="auto" hangingPunct="1">
                  <a:spcBef>
                    <a:spcPts val="0"/>
                  </a:spcBef>
                  <a:spcAft>
                    <a:spcPts val="0"/>
                  </a:spcAft>
                </a:pPr>
                <a:endParaRPr lang="en-US" sz="1200" b="1" kern="0" dirty="0">
                  <a:solidFill>
                    <a:srgbClr val="000000"/>
                  </a:solidFill>
                  <a:latin typeface="Calibri"/>
                </a:endParaRPr>
              </a:p>
            </p:txBody>
          </p:sp>
          <p:sp>
            <p:nvSpPr>
              <p:cNvPr id="64" name="Oval 63"/>
              <p:cNvSpPr/>
              <p:nvPr/>
            </p:nvSpPr>
            <p:spPr bwMode="auto">
              <a:xfrm>
                <a:off x="1975721" y="3757612"/>
                <a:ext cx="762000" cy="7620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96" tIns="46648" rIns="93296" bIns="46648" numCol="1" rtlCol="0" anchor="t" anchorCtr="0" compatLnSpc="1">
                <a:prstTxWarp prst="textNoShape">
                  <a:avLst/>
                </a:prstTxWarp>
              </a:bodyPr>
              <a:lstStyle/>
              <a:p>
                <a:pPr defTabSz="932929" eaLnBrk="1" fontAlgn="auto" hangingPunct="1">
                  <a:spcBef>
                    <a:spcPts val="0"/>
                  </a:spcBef>
                  <a:spcAft>
                    <a:spcPts val="0"/>
                  </a:spcAft>
                </a:pPr>
                <a:endParaRPr lang="en-US" sz="1200" b="1" kern="0" dirty="0">
                  <a:solidFill>
                    <a:srgbClr val="000000"/>
                  </a:solidFill>
                  <a:latin typeface="Calibri"/>
                </a:endParaRPr>
              </a:p>
            </p:txBody>
          </p:sp>
          <p:sp>
            <p:nvSpPr>
              <p:cNvPr id="65" name="Freeform 64"/>
              <p:cNvSpPr/>
              <p:nvPr/>
            </p:nvSpPr>
            <p:spPr bwMode="auto">
              <a:xfrm>
                <a:off x="1981201" y="3595689"/>
                <a:ext cx="4724399" cy="2754410"/>
              </a:xfrm>
              <a:custGeom>
                <a:avLst/>
                <a:gdLst/>
                <a:ahLst/>
                <a:cxnLst/>
                <a:rect l="l" t="t" r="r" b="b"/>
                <a:pathLst>
                  <a:path w="4724399" h="2754410">
                    <a:moveTo>
                      <a:pt x="3274863" y="1059108"/>
                    </a:moveTo>
                    <a:cubicBezTo>
                      <a:pt x="3262708" y="1060844"/>
                      <a:pt x="3251464" y="1065475"/>
                      <a:pt x="3241674" y="1074735"/>
                    </a:cubicBezTo>
                    <a:cubicBezTo>
                      <a:pt x="3202516" y="1111777"/>
                      <a:pt x="3186641" y="1222902"/>
                      <a:pt x="3159124" y="1296985"/>
                    </a:cubicBezTo>
                    <a:cubicBezTo>
                      <a:pt x="3113616" y="1385356"/>
                      <a:pt x="2840566" y="1448327"/>
                      <a:pt x="2854324" y="1185860"/>
                    </a:cubicBezTo>
                    <a:lnTo>
                      <a:pt x="2895599" y="1074735"/>
                    </a:lnTo>
                    <a:lnTo>
                      <a:pt x="1828799" y="1074735"/>
                    </a:lnTo>
                    <a:lnTo>
                      <a:pt x="1870074" y="1195385"/>
                    </a:lnTo>
                    <a:cubicBezTo>
                      <a:pt x="1874307" y="1398585"/>
                      <a:pt x="1634066" y="1433510"/>
                      <a:pt x="1558924" y="1290635"/>
                    </a:cubicBezTo>
                    <a:lnTo>
                      <a:pt x="1479549" y="1071560"/>
                    </a:lnTo>
                    <a:lnTo>
                      <a:pt x="1330324" y="1071560"/>
                    </a:lnTo>
                    <a:lnTo>
                      <a:pt x="1130299" y="1738310"/>
                    </a:lnTo>
                    <a:lnTo>
                      <a:pt x="1441449" y="1839911"/>
                    </a:lnTo>
                    <a:cubicBezTo>
                      <a:pt x="1534582" y="1880657"/>
                      <a:pt x="1575328" y="2128836"/>
                      <a:pt x="1358899" y="2138361"/>
                    </a:cubicBezTo>
                    <a:lnTo>
                      <a:pt x="1038224" y="2049460"/>
                    </a:lnTo>
                    <a:lnTo>
                      <a:pt x="962024" y="2303460"/>
                    </a:lnTo>
                    <a:lnTo>
                      <a:pt x="3756024" y="2303460"/>
                    </a:lnTo>
                    <a:lnTo>
                      <a:pt x="3686174" y="2055810"/>
                    </a:lnTo>
                    <a:lnTo>
                      <a:pt x="3406774" y="2141536"/>
                    </a:lnTo>
                    <a:cubicBezTo>
                      <a:pt x="3263899" y="2193394"/>
                      <a:pt x="3086099" y="1943628"/>
                      <a:pt x="3295649" y="1836736"/>
                    </a:cubicBezTo>
                    <a:lnTo>
                      <a:pt x="3590924" y="1741485"/>
                    </a:lnTo>
                    <a:lnTo>
                      <a:pt x="3394074" y="1074735"/>
                    </a:lnTo>
                    <a:cubicBezTo>
                      <a:pt x="3355974" y="1074735"/>
                      <a:pt x="3311326" y="1053899"/>
                      <a:pt x="3274863" y="1059108"/>
                    </a:cubicBezTo>
                    <a:close/>
                    <a:moveTo>
                      <a:pt x="2813049" y="484186"/>
                    </a:moveTo>
                    <a:lnTo>
                      <a:pt x="2743199" y="925511"/>
                    </a:lnTo>
                    <a:lnTo>
                      <a:pt x="2949574" y="925511"/>
                    </a:lnTo>
                    <a:lnTo>
                      <a:pt x="3006724" y="766761"/>
                    </a:lnTo>
                    <a:close/>
                    <a:moveTo>
                      <a:pt x="1914524" y="484186"/>
                    </a:moveTo>
                    <a:lnTo>
                      <a:pt x="1720849" y="766761"/>
                    </a:lnTo>
                    <a:lnTo>
                      <a:pt x="1777999" y="925511"/>
                    </a:lnTo>
                    <a:lnTo>
                      <a:pt x="1984374" y="925511"/>
                    </a:lnTo>
                    <a:close/>
                    <a:moveTo>
                      <a:pt x="2019299" y="0"/>
                    </a:moveTo>
                    <a:lnTo>
                      <a:pt x="2209799" y="404812"/>
                    </a:lnTo>
                    <a:lnTo>
                      <a:pt x="2305049" y="219075"/>
                    </a:lnTo>
                    <a:cubicBezTo>
                      <a:pt x="2250281" y="137318"/>
                      <a:pt x="2257424" y="96044"/>
                      <a:pt x="2262187" y="38100"/>
                    </a:cubicBezTo>
                    <a:cubicBezTo>
                      <a:pt x="2324100" y="-19050"/>
                      <a:pt x="2447924" y="16668"/>
                      <a:pt x="2462212" y="38100"/>
                    </a:cubicBezTo>
                    <a:cubicBezTo>
                      <a:pt x="2479674" y="123030"/>
                      <a:pt x="2444750" y="174625"/>
                      <a:pt x="2414587" y="214312"/>
                    </a:cubicBezTo>
                    <a:lnTo>
                      <a:pt x="2509837" y="409575"/>
                    </a:lnTo>
                    <a:lnTo>
                      <a:pt x="2705099" y="4762"/>
                    </a:lnTo>
                    <a:cubicBezTo>
                      <a:pt x="2855118" y="14287"/>
                      <a:pt x="2969418" y="114299"/>
                      <a:pt x="3019424" y="204787"/>
                    </a:cubicBezTo>
                    <a:lnTo>
                      <a:pt x="3314699" y="647700"/>
                    </a:lnTo>
                    <a:cubicBezTo>
                      <a:pt x="3360737" y="733425"/>
                      <a:pt x="3371055" y="771525"/>
                      <a:pt x="3295649" y="933450"/>
                    </a:cubicBezTo>
                    <a:lnTo>
                      <a:pt x="3409949" y="933450"/>
                    </a:lnTo>
                    <a:cubicBezTo>
                      <a:pt x="3480592" y="932656"/>
                      <a:pt x="3522662" y="979488"/>
                      <a:pt x="3543299" y="1052512"/>
                    </a:cubicBezTo>
                    <a:lnTo>
                      <a:pt x="3729037" y="1695450"/>
                    </a:lnTo>
                    <a:lnTo>
                      <a:pt x="3981449" y="1462087"/>
                    </a:lnTo>
                    <a:lnTo>
                      <a:pt x="4162424" y="1147762"/>
                    </a:lnTo>
                    <a:cubicBezTo>
                      <a:pt x="4182269" y="1112044"/>
                      <a:pt x="4209255" y="1078706"/>
                      <a:pt x="4271962" y="1076325"/>
                    </a:cubicBezTo>
                    <a:lnTo>
                      <a:pt x="4510087" y="1076325"/>
                    </a:lnTo>
                    <a:cubicBezTo>
                      <a:pt x="4619624" y="1080293"/>
                      <a:pt x="4722018" y="1153319"/>
                      <a:pt x="4724399" y="1281112"/>
                    </a:cubicBezTo>
                    <a:lnTo>
                      <a:pt x="4724399" y="2181225"/>
                    </a:lnTo>
                    <a:cubicBezTo>
                      <a:pt x="4716461" y="2237582"/>
                      <a:pt x="4663281" y="2296319"/>
                      <a:pt x="4600574" y="2286000"/>
                    </a:cubicBezTo>
                    <a:lnTo>
                      <a:pt x="4229099" y="2286000"/>
                    </a:lnTo>
                    <a:cubicBezTo>
                      <a:pt x="4174331" y="2286000"/>
                      <a:pt x="4121942" y="2281237"/>
                      <a:pt x="4100512" y="2200275"/>
                    </a:cubicBezTo>
                    <a:lnTo>
                      <a:pt x="4024312" y="1847850"/>
                    </a:lnTo>
                    <a:cubicBezTo>
                      <a:pt x="3959224" y="1900237"/>
                      <a:pt x="3906043" y="1997869"/>
                      <a:pt x="3829049" y="2005012"/>
                    </a:cubicBezTo>
                    <a:lnTo>
                      <a:pt x="3952874" y="2462212"/>
                    </a:lnTo>
                    <a:lnTo>
                      <a:pt x="3952874" y="2657475"/>
                    </a:lnTo>
                    <a:cubicBezTo>
                      <a:pt x="3958960" y="2724415"/>
                      <a:pt x="3894401" y="2756428"/>
                      <a:pt x="3809999" y="2754312"/>
                    </a:cubicBezTo>
                    <a:lnTo>
                      <a:pt x="914399" y="2754312"/>
                    </a:lnTo>
                    <a:cubicBezTo>
                      <a:pt x="871007" y="2748756"/>
                      <a:pt x="788723" y="2766218"/>
                      <a:pt x="761999" y="2665412"/>
                    </a:cubicBezTo>
                    <a:lnTo>
                      <a:pt x="761999" y="2455862"/>
                    </a:lnTo>
                    <a:lnTo>
                      <a:pt x="889000" y="2005012"/>
                    </a:lnTo>
                    <a:cubicBezTo>
                      <a:pt x="815711" y="1989137"/>
                      <a:pt x="718608" y="1875630"/>
                      <a:pt x="685800" y="1835943"/>
                    </a:cubicBezTo>
                    <a:cubicBezTo>
                      <a:pt x="678656" y="1954212"/>
                      <a:pt x="647700" y="2062956"/>
                      <a:pt x="628650" y="2176462"/>
                    </a:cubicBezTo>
                    <a:cubicBezTo>
                      <a:pt x="610393" y="2234406"/>
                      <a:pt x="608806" y="2292349"/>
                      <a:pt x="495300" y="2290762"/>
                    </a:cubicBezTo>
                    <a:cubicBezTo>
                      <a:pt x="400050" y="2293937"/>
                      <a:pt x="165100" y="2304256"/>
                      <a:pt x="80963" y="2281237"/>
                    </a:cubicBezTo>
                    <a:cubicBezTo>
                      <a:pt x="27782" y="2270124"/>
                      <a:pt x="11113" y="2222500"/>
                      <a:pt x="4763" y="2169319"/>
                    </a:cubicBezTo>
                    <a:cubicBezTo>
                      <a:pt x="3175" y="1866900"/>
                      <a:pt x="1588" y="1564481"/>
                      <a:pt x="0" y="1262062"/>
                    </a:cubicBezTo>
                    <a:cubicBezTo>
                      <a:pt x="7144" y="1151731"/>
                      <a:pt x="109537" y="1081881"/>
                      <a:pt x="173831" y="1081087"/>
                    </a:cubicBezTo>
                    <a:lnTo>
                      <a:pt x="435769" y="1076325"/>
                    </a:lnTo>
                    <a:cubicBezTo>
                      <a:pt x="488951" y="1067595"/>
                      <a:pt x="539750" y="1106487"/>
                      <a:pt x="564357" y="1147763"/>
                    </a:cubicBezTo>
                    <a:lnTo>
                      <a:pt x="752475" y="1443037"/>
                    </a:lnTo>
                    <a:lnTo>
                      <a:pt x="985838" y="1676400"/>
                    </a:lnTo>
                    <a:lnTo>
                      <a:pt x="1190625" y="1028700"/>
                    </a:lnTo>
                    <a:cubicBezTo>
                      <a:pt x="1212057" y="928687"/>
                      <a:pt x="1281113" y="921544"/>
                      <a:pt x="1426370" y="919163"/>
                    </a:cubicBezTo>
                    <a:cubicBezTo>
                      <a:pt x="1361282" y="778670"/>
                      <a:pt x="1365251" y="714375"/>
                      <a:pt x="1395413" y="666750"/>
                    </a:cubicBezTo>
                    <a:lnTo>
                      <a:pt x="1728788" y="152400"/>
                    </a:lnTo>
                    <a:cubicBezTo>
                      <a:pt x="1818481" y="44450"/>
                      <a:pt x="1908174" y="10319"/>
                      <a:pt x="2019299" y="0"/>
                    </a:cubicBezTo>
                    <a:close/>
                  </a:path>
                </a:pathLst>
              </a:custGeom>
              <a:grpFill/>
              <a:ln w="9525" cap="flat" cmpd="sng" algn="ctr">
                <a:noFill/>
                <a:prstDash val="solid"/>
                <a:round/>
                <a:headEnd type="none" w="med" len="med"/>
                <a:tailEnd type="none" w="med" len="med"/>
              </a:ln>
              <a:effectLst/>
            </p:spPr>
            <p:txBody>
              <a:bodyPr vert="horz" wrap="square" lIns="93296" tIns="46648" rIns="93296" bIns="46648" numCol="1" rtlCol="0" anchor="t" anchorCtr="0" compatLnSpc="1">
                <a:prstTxWarp prst="textNoShape">
                  <a:avLst/>
                </a:prstTxWarp>
              </a:bodyPr>
              <a:lstStyle/>
              <a:p>
                <a:pPr defTabSz="932929" eaLnBrk="1" fontAlgn="auto" hangingPunct="1">
                  <a:spcBef>
                    <a:spcPts val="0"/>
                  </a:spcBef>
                  <a:spcAft>
                    <a:spcPts val="0"/>
                  </a:spcAft>
                </a:pPr>
                <a:endParaRPr lang="en-US" sz="1200" b="1" kern="0" dirty="0">
                  <a:solidFill>
                    <a:srgbClr val="000000"/>
                  </a:solidFill>
                  <a:latin typeface="Calibri"/>
                </a:endParaRPr>
              </a:p>
            </p:txBody>
          </p:sp>
        </p:grpSp>
        <p:sp>
          <p:nvSpPr>
            <p:cNvPr id="60" name="Trapezoid 59"/>
            <p:cNvSpPr/>
            <p:nvPr/>
          </p:nvSpPr>
          <p:spPr>
            <a:xfrm>
              <a:off x="11615136" y="1332341"/>
              <a:ext cx="59160" cy="66913"/>
            </a:xfrm>
            <a:prstGeom prst="trapezoid">
              <a:avLst>
                <a:gd name="adj" fmla="val 12487"/>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eaLnBrk="1" fontAlgn="auto" hangingPunct="1">
                <a:spcBef>
                  <a:spcPts val="0"/>
                </a:spcBef>
                <a:spcAft>
                  <a:spcPts val="0"/>
                </a:spcAft>
              </a:pPr>
              <a:endParaRPr lang="en-US" sz="1200" kern="0" dirty="0">
                <a:solidFill>
                  <a:srgbClr val="000000"/>
                </a:solidFill>
              </a:endParaRPr>
            </a:p>
          </p:txBody>
        </p:sp>
        <p:sp>
          <p:nvSpPr>
            <p:cNvPr id="61" name="Trapezoid 60"/>
            <p:cNvSpPr/>
            <p:nvPr/>
          </p:nvSpPr>
          <p:spPr>
            <a:xfrm>
              <a:off x="11603784" y="1345191"/>
              <a:ext cx="59160" cy="66913"/>
            </a:xfrm>
            <a:prstGeom prst="trapezoid">
              <a:avLst>
                <a:gd name="adj" fmla="val 12487"/>
              </a:avLst>
            </a:prstGeom>
            <a:solidFill>
              <a:schemeClr val="accent4"/>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eaLnBrk="1" fontAlgn="auto" hangingPunct="1">
                <a:spcBef>
                  <a:spcPts val="0"/>
                </a:spcBef>
                <a:spcAft>
                  <a:spcPts val="0"/>
                </a:spcAft>
              </a:pPr>
              <a:endParaRPr lang="en-US" sz="1200" kern="0" dirty="0">
                <a:solidFill>
                  <a:srgbClr val="000000"/>
                </a:solidFill>
              </a:endParaRPr>
            </a:p>
          </p:txBody>
        </p:sp>
      </p:grpSp>
      <p:grpSp>
        <p:nvGrpSpPr>
          <p:cNvPr id="79" name="Group 78" title="&quot;&quot;"/>
          <p:cNvGrpSpPr/>
          <p:nvPr/>
        </p:nvGrpSpPr>
        <p:grpSpPr>
          <a:xfrm>
            <a:off x="5548834" y="1671681"/>
            <a:ext cx="614820" cy="727394"/>
            <a:chOff x="9727340" y="1141790"/>
            <a:chExt cx="284154" cy="331843"/>
          </a:xfrm>
        </p:grpSpPr>
        <p:sp>
          <p:nvSpPr>
            <p:cNvPr id="80" name="Rectangle 67"/>
            <p:cNvSpPr/>
            <p:nvPr/>
          </p:nvSpPr>
          <p:spPr>
            <a:xfrm>
              <a:off x="9833564" y="1141790"/>
              <a:ext cx="177930" cy="155615"/>
            </a:xfrm>
            <a:custGeom>
              <a:avLst/>
              <a:gdLst/>
              <a:ahLst/>
              <a:cxnLst/>
              <a:rect l="l" t="t" r="r" b="b"/>
              <a:pathLst>
                <a:path w="3054351" h="2291995">
                  <a:moveTo>
                    <a:pt x="105334" y="0"/>
                  </a:moveTo>
                  <a:lnTo>
                    <a:pt x="2949017" y="0"/>
                  </a:lnTo>
                  <a:cubicBezTo>
                    <a:pt x="3007191" y="0"/>
                    <a:pt x="3054351" y="47160"/>
                    <a:pt x="3054351" y="105334"/>
                  </a:cubicBezTo>
                  <a:lnTo>
                    <a:pt x="3054350" y="105334"/>
                  </a:lnTo>
                  <a:cubicBezTo>
                    <a:pt x="3054350" y="163508"/>
                    <a:pt x="3007190" y="210668"/>
                    <a:pt x="2949016" y="210668"/>
                  </a:cubicBezTo>
                  <a:lnTo>
                    <a:pt x="2915920" y="210668"/>
                  </a:lnTo>
                  <a:lnTo>
                    <a:pt x="2915920" y="2081327"/>
                  </a:lnTo>
                  <a:lnTo>
                    <a:pt x="2949017" y="2081327"/>
                  </a:lnTo>
                  <a:cubicBezTo>
                    <a:pt x="3007191" y="2081327"/>
                    <a:pt x="3054351" y="2128487"/>
                    <a:pt x="3054351" y="2186661"/>
                  </a:cubicBezTo>
                  <a:lnTo>
                    <a:pt x="3054350" y="2186661"/>
                  </a:lnTo>
                  <a:cubicBezTo>
                    <a:pt x="3054350" y="2244835"/>
                    <a:pt x="3007190" y="2291995"/>
                    <a:pt x="2949016" y="2291995"/>
                  </a:cubicBezTo>
                  <a:lnTo>
                    <a:pt x="105334" y="2291994"/>
                  </a:lnTo>
                  <a:cubicBezTo>
                    <a:pt x="47160" y="2291994"/>
                    <a:pt x="0" y="2244834"/>
                    <a:pt x="0" y="2186661"/>
                  </a:cubicBezTo>
                  <a:cubicBezTo>
                    <a:pt x="0" y="2128487"/>
                    <a:pt x="47160" y="2081327"/>
                    <a:pt x="105334" y="2081327"/>
                  </a:cubicBezTo>
                  <a:lnTo>
                    <a:pt x="127000" y="2081327"/>
                  </a:lnTo>
                  <a:lnTo>
                    <a:pt x="127000" y="1858742"/>
                  </a:lnTo>
                  <a:lnTo>
                    <a:pt x="264160" y="1942562"/>
                  </a:lnTo>
                  <a:lnTo>
                    <a:pt x="264160" y="2081327"/>
                  </a:lnTo>
                  <a:lnTo>
                    <a:pt x="2778760" y="2081327"/>
                  </a:lnTo>
                  <a:lnTo>
                    <a:pt x="2778760" y="210668"/>
                  </a:lnTo>
                  <a:lnTo>
                    <a:pt x="264160" y="210667"/>
                  </a:lnTo>
                  <a:lnTo>
                    <a:pt x="264160" y="1320185"/>
                  </a:lnTo>
                  <a:lnTo>
                    <a:pt x="127000" y="1187182"/>
                  </a:lnTo>
                  <a:lnTo>
                    <a:pt x="127000" y="210667"/>
                  </a:lnTo>
                  <a:lnTo>
                    <a:pt x="105334" y="210667"/>
                  </a:lnTo>
                  <a:cubicBezTo>
                    <a:pt x="47160" y="210667"/>
                    <a:pt x="0" y="163507"/>
                    <a:pt x="0" y="105334"/>
                  </a:cubicBezTo>
                  <a:cubicBezTo>
                    <a:pt x="0" y="47160"/>
                    <a:pt x="47160" y="0"/>
                    <a:pt x="105334" y="0"/>
                  </a:cubicBez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eaLnBrk="1" fontAlgn="auto" hangingPunct="1">
                <a:spcBef>
                  <a:spcPts val="0"/>
                </a:spcBef>
                <a:spcAft>
                  <a:spcPts val="0"/>
                </a:spcAft>
              </a:pPr>
              <a:endParaRPr lang="en-US" sz="1200" kern="0" dirty="0">
                <a:solidFill>
                  <a:srgbClr val="FFFFFF"/>
                </a:solidFill>
              </a:endParaRPr>
            </a:p>
          </p:txBody>
        </p:sp>
        <p:sp>
          <p:nvSpPr>
            <p:cNvPr id="81" name="Oval 27"/>
            <p:cNvSpPr/>
            <p:nvPr/>
          </p:nvSpPr>
          <p:spPr>
            <a:xfrm>
              <a:off x="9888460" y="1181830"/>
              <a:ext cx="97658" cy="90356"/>
            </a:xfrm>
            <a:custGeom>
              <a:avLst/>
              <a:gdLst/>
              <a:ahLst/>
              <a:cxnLst/>
              <a:rect l="l" t="t" r="r" b="b"/>
              <a:pathLst>
                <a:path w="1676400" h="1330812">
                  <a:moveTo>
                    <a:pt x="144780" y="1109832"/>
                  </a:moveTo>
                  <a:cubicBezTo>
                    <a:pt x="102696" y="1109832"/>
                    <a:pt x="68580" y="1143948"/>
                    <a:pt x="68580" y="1186032"/>
                  </a:cubicBezTo>
                  <a:cubicBezTo>
                    <a:pt x="68580" y="1228116"/>
                    <a:pt x="102696" y="1262232"/>
                    <a:pt x="144780" y="1262232"/>
                  </a:cubicBezTo>
                  <a:cubicBezTo>
                    <a:pt x="186864" y="1262232"/>
                    <a:pt x="220980" y="1228116"/>
                    <a:pt x="220980" y="1186032"/>
                  </a:cubicBezTo>
                  <a:cubicBezTo>
                    <a:pt x="220980" y="1143948"/>
                    <a:pt x="186864" y="1109832"/>
                    <a:pt x="144780" y="1109832"/>
                  </a:cubicBezTo>
                  <a:close/>
                  <a:moveTo>
                    <a:pt x="1127760" y="647700"/>
                  </a:moveTo>
                  <a:cubicBezTo>
                    <a:pt x="1085676" y="647700"/>
                    <a:pt x="1051560" y="681816"/>
                    <a:pt x="1051560" y="723900"/>
                  </a:cubicBezTo>
                  <a:cubicBezTo>
                    <a:pt x="1051560" y="765984"/>
                    <a:pt x="1085676" y="800100"/>
                    <a:pt x="1127760" y="800100"/>
                  </a:cubicBezTo>
                  <a:cubicBezTo>
                    <a:pt x="1169844" y="800100"/>
                    <a:pt x="1203960" y="765984"/>
                    <a:pt x="1203960" y="723900"/>
                  </a:cubicBezTo>
                  <a:cubicBezTo>
                    <a:pt x="1203960" y="681816"/>
                    <a:pt x="1169844" y="647700"/>
                    <a:pt x="1127760" y="647700"/>
                  </a:cubicBezTo>
                  <a:close/>
                  <a:moveTo>
                    <a:pt x="647700" y="530712"/>
                  </a:moveTo>
                  <a:cubicBezTo>
                    <a:pt x="605616" y="530712"/>
                    <a:pt x="571500" y="564828"/>
                    <a:pt x="571500" y="606912"/>
                  </a:cubicBezTo>
                  <a:cubicBezTo>
                    <a:pt x="571500" y="648996"/>
                    <a:pt x="605616" y="683112"/>
                    <a:pt x="647700" y="683112"/>
                  </a:cubicBezTo>
                  <a:cubicBezTo>
                    <a:pt x="689784" y="683112"/>
                    <a:pt x="723900" y="648996"/>
                    <a:pt x="723900" y="606912"/>
                  </a:cubicBezTo>
                  <a:cubicBezTo>
                    <a:pt x="723900" y="564828"/>
                    <a:pt x="689784" y="530712"/>
                    <a:pt x="647700" y="530712"/>
                  </a:cubicBezTo>
                  <a:close/>
                  <a:moveTo>
                    <a:pt x="1531620" y="68580"/>
                  </a:moveTo>
                  <a:cubicBezTo>
                    <a:pt x="1489536" y="68580"/>
                    <a:pt x="1455420" y="102696"/>
                    <a:pt x="1455420" y="144780"/>
                  </a:cubicBezTo>
                  <a:cubicBezTo>
                    <a:pt x="1455420" y="186864"/>
                    <a:pt x="1489536" y="220980"/>
                    <a:pt x="1531620" y="220980"/>
                  </a:cubicBezTo>
                  <a:cubicBezTo>
                    <a:pt x="1573704" y="220980"/>
                    <a:pt x="1607820" y="186864"/>
                    <a:pt x="1607820" y="144780"/>
                  </a:cubicBezTo>
                  <a:cubicBezTo>
                    <a:pt x="1607820" y="102696"/>
                    <a:pt x="1573704" y="68580"/>
                    <a:pt x="1531620" y="68580"/>
                  </a:cubicBezTo>
                  <a:close/>
                  <a:moveTo>
                    <a:pt x="1531620" y="0"/>
                  </a:moveTo>
                  <a:cubicBezTo>
                    <a:pt x="1611580" y="0"/>
                    <a:pt x="1676400" y="64820"/>
                    <a:pt x="1676400" y="144780"/>
                  </a:cubicBezTo>
                  <a:cubicBezTo>
                    <a:pt x="1676400" y="224740"/>
                    <a:pt x="1611580" y="289560"/>
                    <a:pt x="1531620" y="289560"/>
                  </a:cubicBezTo>
                  <a:lnTo>
                    <a:pt x="1479742" y="279086"/>
                  </a:lnTo>
                  <a:lnTo>
                    <a:pt x="1233987" y="627238"/>
                  </a:lnTo>
                  <a:cubicBezTo>
                    <a:pt x="1258263" y="652181"/>
                    <a:pt x="1272540" y="686373"/>
                    <a:pt x="1272540" y="723900"/>
                  </a:cubicBezTo>
                  <a:cubicBezTo>
                    <a:pt x="1272540" y="803860"/>
                    <a:pt x="1207720" y="868680"/>
                    <a:pt x="1127760" y="868680"/>
                  </a:cubicBezTo>
                  <a:cubicBezTo>
                    <a:pt x="1050236" y="868680"/>
                    <a:pt x="986943" y="807749"/>
                    <a:pt x="984434" y="731100"/>
                  </a:cubicBezTo>
                  <a:lnTo>
                    <a:pt x="771294" y="677815"/>
                  </a:lnTo>
                  <a:cubicBezTo>
                    <a:pt x="748317" y="722428"/>
                    <a:pt x="701426" y="751692"/>
                    <a:pt x="647700" y="751692"/>
                  </a:cubicBezTo>
                  <a:cubicBezTo>
                    <a:pt x="623449" y="751692"/>
                    <a:pt x="600591" y="745730"/>
                    <a:pt x="581357" y="733580"/>
                  </a:cubicBezTo>
                  <a:lnTo>
                    <a:pt x="267125" y="1113277"/>
                  </a:lnTo>
                  <a:cubicBezTo>
                    <a:pt x="282145" y="1133676"/>
                    <a:pt x="289560" y="1158988"/>
                    <a:pt x="289560" y="1186032"/>
                  </a:cubicBezTo>
                  <a:cubicBezTo>
                    <a:pt x="289560" y="1265992"/>
                    <a:pt x="224740" y="1330812"/>
                    <a:pt x="144780" y="1330812"/>
                  </a:cubicBezTo>
                  <a:cubicBezTo>
                    <a:pt x="64820" y="1330812"/>
                    <a:pt x="0" y="1265992"/>
                    <a:pt x="0" y="1186032"/>
                  </a:cubicBezTo>
                  <a:cubicBezTo>
                    <a:pt x="0" y="1106072"/>
                    <a:pt x="64820" y="1041252"/>
                    <a:pt x="144780" y="1041252"/>
                  </a:cubicBezTo>
                  <a:cubicBezTo>
                    <a:pt x="168111" y="1041252"/>
                    <a:pt x="190153" y="1046771"/>
                    <a:pt x="208992" y="1057927"/>
                  </a:cubicBezTo>
                  <a:lnTo>
                    <a:pt x="528815" y="684799"/>
                  </a:lnTo>
                  <a:cubicBezTo>
                    <a:pt x="511623" y="663475"/>
                    <a:pt x="502920" y="636210"/>
                    <a:pt x="502920" y="606912"/>
                  </a:cubicBezTo>
                  <a:cubicBezTo>
                    <a:pt x="502920" y="526952"/>
                    <a:pt x="567740" y="462132"/>
                    <a:pt x="647700" y="462132"/>
                  </a:cubicBezTo>
                  <a:cubicBezTo>
                    <a:pt x="727520" y="462132"/>
                    <a:pt x="792252" y="526724"/>
                    <a:pt x="792395" y="606491"/>
                  </a:cubicBezTo>
                  <a:lnTo>
                    <a:pt x="1002044" y="656144"/>
                  </a:lnTo>
                  <a:cubicBezTo>
                    <a:pt x="1024754" y="609896"/>
                    <a:pt x="1072663" y="579120"/>
                    <a:pt x="1127760" y="579120"/>
                  </a:cubicBezTo>
                  <a:lnTo>
                    <a:pt x="1165469" y="586733"/>
                  </a:lnTo>
                  <a:lnTo>
                    <a:pt x="1422600" y="237299"/>
                  </a:lnTo>
                  <a:cubicBezTo>
                    <a:pt x="1399781" y="213211"/>
                    <a:pt x="1386840" y="180507"/>
                    <a:pt x="1386840" y="144780"/>
                  </a:cubicBezTo>
                  <a:cubicBezTo>
                    <a:pt x="1386840" y="64820"/>
                    <a:pt x="1451660" y="0"/>
                    <a:pt x="1531620" y="0"/>
                  </a:cubicBez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eaLnBrk="1" fontAlgn="auto" hangingPunct="1">
                <a:spcBef>
                  <a:spcPts val="0"/>
                </a:spcBef>
                <a:spcAft>
                  <a:spcPts val="0"/>
                </a:spcAft>
              </a:pPr>
              <a:endParaRPr lang="en-US" sz="1200" kern="0" dirty="0">
                <a:solidFill>
                  <a:srgbClr val="FFFFFF"/>
                </a:solidFill>
              </a:endParaRPr>
            </a:p>
          </p:txBody>
        </p:sp>
        <p:sp>
          <p:nvSpPr>
            <p:cNvPr id="82" name="Freeform 81"/>
            <p:cNvSpPr/>
            <p:nvPr/>
          </p:nvSpPr>
          <p:spPr>
            <a:xfrm>
              <a:off x="9779037" y="1145433"/>
              <a:ext cx="34237" cy="52660"/>
            </a:xfrm>
            <a:custGeom>
              <a:avLst/>
              <a:gdLst>
                <a:gd name="connsiteX0" fmla="*/ 0 w 520700"/>
                <a:gd name="connsiteY0" fmla="*/ 482600 h 482600"/>
                <a:gd name="connsiteX1" fmla="*/ 520700 w 520700"/>
                <a:gd name="connsiteY1" fmla="*/ 482600 h 482600"/>
                <a:gd name="connsiteX2" fmla="*/ 260350 w 520700"/>
                <a:gd name="connsiteY2" fmla="*/ 0 h 482600"/>
                <a:gd name="connsiteX3" fmla="*/ 0 w 520700"/>
                <a:gd name="connsiteY3" fmla="*/ 482600 h 482600"/>
                <a:gd name="connsiteX0" fmla="*/ 0 w 520700"/>
                <a:gd name="connsiteY0" fmla="*/ 482600 h 637822"/>
                <a:gd name="connsiteX1" fmla="*/ 520700 w 520700"/>
                <a:gd name="connsiteY1" fmla="*/ 482600 h 637822"/>
                <a:gd name="connsiteX2" fmla="*/ 260350 w 520700"/>
                <a:gd name="connsiteY2" fmla="*/ 0 h 637822"/>
                <a:gd name="connsiteX3" fmla="*/ 0 w 520700"/>
                <a:gd name="connsiteY3" fmla="*/ 482600 h 637822"/>
                <a:gd name="connsiteX0" fmla="*/ 0 w 520700"/>
                <a:gd name="connsiteY0" fmla="*/ 482600 h 766372"/>
                <a:gd name="connsiteX1" fmla="*/ 520700 w 520700"/>
                <a:gd name="connsiteY1" fmla="*/ 482600 h 766372"/>
                <a:gd name="connsiteX2" fmla="*/ 260350 w 520700"/>
                <a:gd name="connsiteY2" fmla="*/ 0 h 766372"/>
                <a:gd name="connsiteX3" fmla="*/ 0 w 520700"/>
                <a:gd name="connsiteY3" fmla="*/ 482600 h 766372"/>
                <a:gd name="connsiteX0" fmla="*/ 0 w 520700"/>
                <a:gd name="connsiteY0" fmla="*/ 482600 h 775614"/>
                <a:gd name="connsiteX1" fmla="*/ 520700 w 520700"/>
                <a:gd name="connsiteY1" fmla="*/ 482600 h 775614"/>
                <a:gd name="connsiteX2" fmla="*/ 260350 w 520700"/>
                <a:gd name="connsiteY2" fmla="*/ 0 h 775614"/>
                <a:gd name="connsiteX3" fmla="*/ 0 w 520700"/>
                <a:gd name="connsiteY3" fmla="*/ 482600 h 775614"/>
                <a:gd name="connsiteX0" fmla="*/ 0 w 520700"/>
                <a:gd name="connsiteY0" fmla="*/ 482600 h 775614"/>
                <a:gd name="connsiteX1" fmla="*/ 520700 w 520700"/>
                <a:gd name="connsiteY1" fmla="*/ 482600 h 775614"/>
                <a:gd name="connsiteX2" fmla="*/ 260350 w 520700"/>
                <a:gd name="connsiteY2" fmla="*/ 0 h 775614"/>
                <a:gd name="connsiteX3" fmla="*/ 0 w 520700"/>
                <a:gd name="connsiteY3" fmla="*/ 482600 h 775614"/>
                <a:gd name="connsiteX0" fmla="*/ 0 w 520700"/>
                <a:gd name="connsiteY0" fmla="*/ 482600 h 775614"/>
                <a:gd name="connsiteX1" fmla="*/ 520700 w 520700"/>
                <a:gd name="connsiteY1" fmla="*/ 482600 h 775614"/>
                <a:gd name="connsiteX2" fmla="*/ 260350 w 520700"/>
                <a:gd name="connsiteY2" fmla="*/ 0 h 775614"/>
                <a:gd name="connsiteX3" fmla="*/ 0 w 520700"/>
                <a:gd name="connsiteY3" fmla="*/ 482600 h 775614"/>
                <a:gd name="connsiteX0" fmla="*/ 34312 w 555012"/>
                <a:gd name="connsiteY0" fmla="*/ 482600 h 775614"/>
                <a:gd name="connsiteX1" fmla="*/ 555012 w 555012"/>
                <a:gd name="connsiteY1" fmla="*/ 482600 h 775614"/>
                <a:gd name="connsiteX2" fmla="*/ 294662 w 555012"/>
                <a:gd name="connsiteY2" fmla="*/ 0 h 775614"/>
                <a:gd name="connsiteX3" fmla="*/ 34312 w 555012"/>
                <a:gd name="connsiteY3" fmla="*/ 482600 h 775614"/>
                <a:gd name="connsiteX0" fmla="*/ 34312 w 587702"/>
                <a:gd name="connsiteY0" fmla="*/ 482600 h 775614"/>
                <a:gd name="connsiteX1" fmla="*/ 555012 w 587702"/>
                <a:gd name="connsiteY1" fmla="*/ 482600 h 775614"/>
                <a:gd name="connsiteX2" fmla="*/ 294662 w 587702"/>
                <a:gd name="connsiteY2" fmla="*/ 0 h 775614"/>
                <a:gd name="connsiteX3" fmla="*/ 34312 w 587702"/>
                <a:gd name="connsiteY3" fmla="*/ 482600 h 775614"/>
              </a:gdLst>
              <a:ahLst/>
              <a:cxnLst>
                <a:cxn ang="0">
                  <a:pos x="connsiteX0" y="connsiteY0"/>
                </a:cxn>
                <a:cxn ang="0">
                  <a:pos x="connsiteX1" y="connsiteY1"/>
                </a:cxn>
                <a:cxn ang="0">
                  <a:pos x="connsiteX2" y="connsiteY2"/>
                </a:cxn>
                <a:cxn ang="0">
                  <a:pos x="connsiteX3" y="connsiteY3"/>
                </a:cxn>
              </a:cxnLst>
              <a:rect l="l" t="t" r="r" b="b"/>
              <a:pathLst>
                <a:path w="587702" h="775614">
                  <a:moveTo>
                    <a:pt x="34312" y="482600"/>
                  </a:moveTo>
                  <a:cubicBezTo>
                    <a:pt x="157079" y="857250"/>
                    <a:pt x="413195" y="889000"/>
                    <a:pt x="555012" y="482600"/>
                  </a:cubicBezTo>
                  <a:cubicBezTo>
                    <a:pt x="613009" y="306493"/>
                    <a:pt x="629095" y="21167"/>
                    <a:pt x="294662" y="0"/>
                  </a:cubicBezTo>
                  <a:cubicBezTo>
                    <a:pt x="-89301" y="31327"/>
                    <a:pt x="-825" y="352213"/>
                    <a:pt x="34312" y="482600"/>
                  </a:cubicBez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eaLnBrk="1" fontAlgn="auto" hangingPunct="1">
                <a:spcBef>
                  <a:spcPts val="0"/>
                </a:spcBef>
                <a:spcAft>
                  <a:spcPts val="0"/>
                </a:spcAft>
              </a:pPr>
              <a:endParaRPr lang="en-US" sz="1200" kern="0" dirty="0">
                <a:solidFill>
                  <a:srgbClr val="FFFFFF"/>
                </a:solidFill>
              </a:endParaRPr>
            </a:p>
          </p:txBody>
        </p:sp>
        <p:sp>
          <p:nvSpPr>
            <p:cNvPr id="83" name="Freeform 82"/>
            <p:cNvSpPr/>
            <p:nvPr/>
          </p:nvSpPr>
          <p:spPr>
            <a:xfrm>
              <a:off x="9727340" y="1203635"/>
              <a:ext cx="173523" cy="118346"/>
            </a:xfrm>
            <a:custGeom>
              <a:avLst/>
              <a:gdLst/>
              <a:ahLst/>
              <a:cxnLst/>
              <a:rect l="l" t="t" r="r" b="b"/>
              <a:pathLst>
                <a:path w="2978709" h="1743076">
                  <a:moveTo>
                    <a:pt x="678861" y="557213"/>
                  </a:moveTo>
                  <a:lnTo>
                    <a:pt x="374061" y="909638"/>
                  </a:lnTo>
                  <a:lnTo>
                    <a:pt x="678861" y="1190625"/>
                  </a:lnTo>
                  <a:close/>
                  <a:moveTo>
                    <a:pt x="1355136" y="0"/>
                  </a:moveTo>
                  <a:lnTo>
                    <a:pt x="1655174" y="95250"/>
                  </a:lnTo>
                  <a:cubicBezTo>
                    <a:pt x="1756774" y="122237"/>
                    <a:pt x="1772649" y="234950"/>
                    <a:pt x="1859961" y="304800"/>
                  </a:cubicBezTo>
                  <a:lnTo>
                    <a:pt x="2188574" y="614363"/>
                  </a:lnTo>
                  <a:cubicBezTo>
                    <a:pt x="2385424" y="487363"/>
                    <a:pt x="2587037" y="403225"/>
                    <a:pt x="2779124" y="233363"/>
                  </a:cubicBezTo>
                  <a:cubicBezTo>
                    <a:pt x="2810651" y="218710"/>
                    <a:pt x="2845531" y="217098"/>
                    <a:pt x="2876894" y="226835"/>
                  </a:cubicBezTo>
                  <a:lnTo>
                    <a:pt x="2917416" y="84737"/>
                  </a:lnTo>
                  <a:cubicBezTo>
                    <a:pt x="2920878" y="72596"/>
                    <a:pt x="2933528" y="65561"/>
                    <a:pt x="2945669" y="69023"/>
                  </a:cubicBezTo>
                  <a:cubicBezTo>
                    <a:pt x="2957810" y="72485"/>
                    <a:pt x="2964845" y="85135"/>
                    <a:pt x="2961383" y="97276"/>
                  </a:cubicBezTo>
                  <a:lnTo>
                    <a:pt x="2918975" y="245987"/>
                  </a:lnTo>
                  <a:cubicBezTo>
                    <a:pt x="2976535" y="282044"/>
                    <a:pt x="3005389" y="358309"/>
                    <a:pt x="2945811" y="447675"/>
                  </a:cubicBezTo>
                  <a:cubicBezTo>
                    <a:pt x="2721974" y="609600"/>
                    <a:pt x="2531474" y="766762"/>
                    <a:pt x="2274299" y="933450"/>
                  </a:cubicBezTo>
                  <a:cubicBezTo>
                    <a:pt x="2204449" y="968375"/>
                    <a:pt x="2125074" y="979487"/>
                    <a:pt x="2064749" y="923925"/>
                  </a:cubicBezTo>
                  <a:lnTo>
                    <a:pt x="1712324" y="633413"/>
                  </a:lnTo>
                  <a:lnTo>
                    <a:pt x="1698036" y="1743076"/>
                  </a:lnTo>
                  <a:lnTo>
                    <a:pt x="683624" y="1743075"/>
                  </a:lnTo>
                  <a:lnTo>
                    <a:pt x="683624" y="1562100"/>
                  </a:lnTo>
                  <a:cubicBezTo>
                    <a:pt x="428036" y="1382712"/>
                    <a:pt x="224837" y="1212850"/>
                    <a:pt x="45449" y="1038225"/>
                  </a:cubicBezTo>
                  <a:cubicBezTo>
                    <a:pt x="-8527" y="1001713"/>
                    <a:pt x="-19638" y="898525"/>
                    <a:pt x="40686" y="814388"/>
                  </a:cubicBezTo>
                  <a:cubicBezTo>
                    <a:pt x="229599" y="601663"/>
                    <a:pt x="361361" y="403225"/>
                    <a:pt x="607424" y="176213"/>
                  </a:cubicBezTo>
                  <a:cubicBezTo>
                    <a:pt x="645524" y="130175"/>
                    <a:pt x="669337" y="98425"/>
                    <a:pt x="736011" y="95250"/>
                  </a:cubicBezTo>
                  <a:lnTo>
                    <a:pt x="988424" y="14288"/>
                  </a:lnTo>
                  <a:cubicBezTo>
                    <a:pt x="1036049" y="161925"/>
                    <a:pt x="1069386" y="352425"/>
                    <a:pt x="1131299" y="457200"/>
                  </a:cubicBezTo>
                  <a:lnTo>
                    <a:pt x="1140824" y="176213"/>
                  </a:lnTo>
                  <a:lnTo>
                    <a:pt x="1188449" y="138113"/>
                  </a:lnTo>
                  <a:lnTo>
                    <a:pt x="1231311" y="176213"/>
                  </a:lnTo>
                  <a:lnTo>
                    <a:pt x="1231311" y="466725"/>
                  </a:lnTo>
                  <a:cubicBezTo>
                    <a:pt x="1301161" y="311150"/>
                    <a:pt x="1313861" y="155575"/>
                    <a:pt x="1355136" y="0"/>
                  </a:cubicBez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eaLnBrk="1" fontAlgn="auto" hangingPunct="1">
                <a:spcBef>
                  <a:spcPts val="0"/>
                </a:spcBef>
                <a:spcAft>
                  <a:spcPts val="0"/>
                </a:spcAft>
              </a:pPr>
              <a:endParaRPr lang="en-US" sz="1200" kern="0" dirty="0">
                <a:solidFill>
                  <a:srgbClr val="FFFFFF"/>
                </a:solidFill>
              </a:endParaRPr>
            </a:p>
          </p:txBody>
        </p:sp>
        <p:sp>
          <p:nvSpPr>
            <p:cNvPr id="84" name="Freeform 83"/>
            <p:cNvSpPr/>
            <p:nvPr/>
          </p:nvSpPr>
          <p:spPr>
            <a:xfrm>
              <a:off x="9939174" y="1400416"/>
              <a:ext cx="71026" cy="73217"/>
            </a:xfrm>
            <a:custGeom>
              <a:avLst/>
              <a:gdLst>
                <a:gd name="connsiteX0" fmla="*/ 0 w 4824413"/>
                <a:gd name="connsiteY0" fmla="*/ 1000125 h 1000125"/>
                <a:gd name="connsiteX1" fmla="*/ 4824413 w 4824413"/>
                <a:gd name="connsiteY1" fmla="*/ 1000125 h 1000125"/>
                <a:gd name="connsiteX2" fmla="*/ 4729163 w 4824413"/>
                <a:gd name="connsiteY2" fmla="*/ 114300 h 1000125"/>
                <a:gd name="connsiteX3" fmla="*/ 4486275 w 4824413"/>
                <a:gd name="connsiteY3" fmla="*/ 0 h 1000125"/>
                <a:gd name="connsiteX4" fmla="*/ 3938588 w 4824413"/>
                <a:gd name="connsiteY4" fmla="*/ 0 h 1000125"/>
                <a:gd name="connsiteX5" fmla="*/ 3714750 w 4824413"/>
                <a:gd name="connsiteY5" fmla="*/ 90488 h 1000125"/>
                <a:gd name="connsiteX6" fmla="*/ 3619500 w 4824413"/>
                <a:gd name="connsiteY6" fmla="*/ 814388 h 1000125"/>
                <a:gd name="connsiteX7" fmla="*/ 3519488 w 4824413"/>
                <a:gd name="connsiteY7" fmla="*/ 100013 h 1000125"/>
                <a:gd name="connsiteX0" fmla="*/ 0 w 4824413"/>
                <a:gd name="connsiteY0" fmla="*/ 1000125 h 1000125"/>
                <a:gd name="connsiteX1" fmla="*/ 4824413 w 4824413"/>
                <a:gd name="connsiteY1" fmla="*/ 1000125 h 1000125"/>
                <a:gd name="connsiteX2" fmla="*/ 4729163 w 4824413"/>
                <a:gd name="connsiteY2" fmla="*/ 114300 h 1000125"/>
                <a:gd name="connsiteX3" fmla="*/ 4486275 w 4824413"/>
                <a:gd name="connsiteY3" fmla="*/ 0 h 1000125"/>
                <a:gd name="connsiteX4" fmla="*/ 3938588 w 4824413"/>
                <a:gd name="connsiteY4" fmla="*/ 0 h 1000125"/>
                <a:gd name="connsiteX5" fmla="*/ 3714750 w 4824413"/>
                <a:gd name="connsiteY5" fmla="*/ 90488 h 1000125"/>
                <a:gd name="connsiteX6" fmla="*/ 3619500 w 4824413"/>
                <a:gd name="connsiteY6" fmla="*/ 814388 h 1000125"/>
                <a:gd name="connsiteX0" fmla="*/ 0 w 4824413"/>
                <a:gd name="connsiteY0" fmla="*/ 1000125 h 1004888"/>
                <a:gd name="connsiteX1" fmla="*/ 4824413 w 4824413"/>
                <a:gd name="connsiteY1" fmla="*/ 1000125 h 1004888"/>
                <a:gd name="connsiteX2" fmla="*/ 4729163 w 4824413"/>
                <a:gd name="connsiteY2" fmla="*/ 114300 h 1004888"/>
                <a:gd name="connsiteX3" fmla="*/ 4486275 w 4824413"/>
                <a:gd name="connsiteY3" fmla="*/ 0 h 1004888"/>
                <a:gd name="connsiteX4" fmla="*/ 3938588 w 4824413"/>
                <a:gd name="connsiteY4" fmla="*/ 0 h 1004888"/>
                <a:gd name="connsiteX5" fmla="*/ 3714750 w 4824413"/>
                <a:gd name="connsiteY5" fmla="*/ 90488 h 1004888"/>
                <a:gd name="connsiteX6" fmla="*/ 3605212 w 4824413"/>
                <a:gd name="connsiteY6" fmla="*/ 1004888 h 1004888"/>
                <a:gd name="connsiteX0" fmla="*/ 0 w 4824413"/>
                <a:gd name="connsiteY0" fmla="*/ 1000125 h 1004888"/>
                <a:gd name="connsiteX1" fmla="*/ 4824413 w 4824413"/>
                <a:gd name="connsiteY1" fmla="*/ 1000125 h 1004888"/>
                <a:gd name="connsiteX2" fmla="*/ 4729163 w 4824413"/>
                <a:gd name="connsiteY2" fmla="*/ 114300 h 1004888"/>
                <a:gd name="connsiteX3" fmla="*/ 4486275 w 4824413"/>
                <a:gd name="connsiteY3" fmla="*/ 0 h 1004888"/>
                <a:gd name="connsiteX4" fmla="*/ 3938588 w 4824413"/>
                <a:gd name="connsiteY4" fmla="*/ 0 h 1004888"/>
                <a:gd name="connsiteX5" fmla="*/ 3714750 w 4824413"/>
                <a:gd name="connsiteY5" fmla="*/ 90488 h 1004888"/>
                <a:gd name="connsiteX6" fmla="*/ 3605212 w 4824413"/>
                <a:gd name="connsiteY6" fmla="*/ 1004888 h 1004888"/>
                <a:gd name="connsiteX7" fmla="*/ 0 w 4824413"/>
                <a:gd name="connsiteY7" fmla="*/ 1000125 h 1004888"/>
                <a:gd name="connsiteX0" fmla="*/ 0 w 1219201"/>
                <a:gd name="connsiteY0" fmla="*/ 1004888 h 1004888"/>
                <a:gd name="connsiteX1" fmla="*/ 1219201 w 1219201"/>
                <a:gd name="connsiteY1" fmla="*/ 1000125 h 1004888"/>
                <a:gd name="connsiteX2" fmla="*/ 1123951 w 1219201"/>
                <a:gd name="connsiteY2" fmla="*/ 114300 h 1004888"/>
                <a:gd name="connsiteX3" fmla="*/ 881063 w 1219201"/>
                <a:gd name="connsiteY3" fmla="*/ 0 h 1004888"/>
                <a:gd name="connsiteX4" fmla="*/ 333376 w 1219201"/>
                <a:gd name="connsiteY4" fmla="*/ 0 h 1004888"/>
                <a:gd name="connsiteX5" fmla="*/ 109538 w 1219201"/>
                <a:gd name="connsiteY5" fmla="*/ 90488 h 1004888"/>
                <a:gd name="connsiteX6" fmla="*/ 0 w 1219201"/>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64154 h 1064154"/>
                <a:gd name="connsiteX1" fmla="*/ 1219225 w 1219225"/>
                <a:gd name="connsiteY1" fmla="*/ 1059391 h 1064154"/>
                <a:gd name="connsiteX2" fmla="*/ 1123975 w 1219225"/>
                <a:gd name="connsiteY2" fmla="*/ 173566 h 1064154"/>
                <a:gd name="connsiteX3" fmla="*/ 881087 w 1219225"/>
                <a:gd name="connsiteY3" fmla="*/ 59266 h 1064154"/>
                <a:gd name="connsiteX4" fmla="*/ 333400 w 1219225"/>
                <a:gd name="connsiteY4" fmla="*/ 59266 h 1064154"/>
                <a:gd name="connsiteX5" fmla="*/ 109562 w 1219225"/>
                <a:gd name="connsiteY5" fmla="*/ 149754 h 1064154"/>
                <a:gd name="connsiteX6" fmla="*/ 24 w 1219225"/>
                <a:gd name="connsiteY6" fmla="*/ 1064154 h 1064154"/>
                <a:gd name="connsiteX0" fmla="*/ 24 w 1219225"/>
                <a:gd name="connsiteY0" fmla="*/ 1087989 h 1087989"/>
                <a:gd name="connsiteX1" fmla="*/ 1219225 w 1219225"/>
                <a:gd name="connsiteY1" fmla="*/ 1083226 h 1087989"/>
                <a:gd name="connsiteX2" fmla="*/ 1123975 w 1219225"/>
                <a:gd name="connsiteY2" fmla="*/ 197401 h 1087989"/>
                <a:gd name="connsiteX3" fmla="*/ 881087 w 1219225"/>
                <a:gd name="connsiteY3" fmla="*/ 83101 h 1087989"/>
                <a:gd name="connsiteX4" fmla="*/ 333400 w 1219225"/>
                <a:gd name="connsiteY4" fmla="*/ 83101 h 1087989"/>
                <a:gd name="connsiteX5" fmla="*/ 109562 w 1219225"/>
                <a:gd name="connsiteY5" fmla="*/ 173589 h 1087989"/>
                <a:gd name="connsiteX6" fmla="*/ 24 w 1219225"/>
                <a:gd name="connsiteY6" fmla="*/ 1087989 h 1087989"/>
                <a:gd name="connsiteX0" fmla="*/ 24 w 1219225"/>
                <a:gd name="connsiteY0" fmla="*/ 1078382 h 1078382"/>
                <a:gd name="connsiteX1" fmla="*/ 1219225 w 1219225"/>
                <a:gd name="connsiteY1" fmla="*/ 1073619 h 1078382"/>
                <a:gd name="connsiteX2" fmla="*/ 1123975 w 1219225"/>
                <a:gd name="connsiteY2" fmla="*/ 187794 h 1078382"/>
                <a:gd name="connsiteX3" fmla="*/ 881087 w 1219225"/>
                <a:gd name="connsiteY3" fmla="*/ 73494 h 1078382"/>
                <a:gd name="connsiteX4" fmla="*/ 333400 w 1219225"/>
                <a:gd name="connsiteY4" fmla="*/ 73494 h 1078382"/>
                <a:gd name="connsiteX5" fmla="*/ 109562 w 1219225"/>
                <a:gd name="connsiteY5" fmla="*/ 163982 h 1078382"/>
                <a:gd name="connsiteX6" fmla="*/ 24 w 1219225"/>
                <a:gd name="connsiteY6" fmla="*/ 1078382 h 107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25" h="1078382">
                  <a:moveTo>
                    <a:pt x="24" y="1078382"/>
                  </a:moveTo>
                  <a:lnTo>
                    <a:pt x="1219225" y="1073619"/>
                  </a:lnTo>
                  <a:cubicBezTo>
                    <a:pt x="1201762" y="773582"/>
                    <a:pt x="1179537" y="487832"/>
                    <a:pt x="1123975" y="187794"/>
                  </a:cubicBezTo>
                  <a:cubicBezTo>
                    <a:pt x="1071587" y="135407"/>
                    <a:pt x="976338" y="78257"/>
                    <a:pt x="881087" y="73494"/>
                  </a:cubicBezTo>
                  <a:cubicBezTo>
                    <a:pt x="865213" y="-36044"/>
                    <a:pt x="330224" y="-12231"/>
                    <a:pt x="333400" y="73494"/>
                  </a:cubicBezTo>
                  <a:cubicBezTo>
                    <a:pt x="258787" y="79844"/>
                    <a:pt x="160362" y="110006"/>
                    <a:pt x="109562" y="163982"/>
                  </a:cubicBezTo>
                  <a:cubicBezTo>
                    <a:pt x="73049" y="306857"/>
                    <a:pt x="-1563" y="625944"/>
                    <a:pt x="24" y="1078382"/>
                  </a:cubicBez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eaLnBrk="1" fontAlgn="auto" hangingPunct="1">
                <a:spcBef>
                  <a:spcPts val="0"/>
                </a:spcBef>
                <a:spcAft>
                  <a:spcPts val="0"/>
                </a:spcAft>
              </a:pPr>
              <a:endParaRPr lang="en-US" sz="1200" kern="0" dirty="0">
                <a:solidFill>
                  <a:srgbClr val="FFFFFF"/>
                </a:solidFill>
              </a:endParaRPr>
            </a:p>
          </p:txBody>
        </p:sp>
        <p:sp>
          <p:nvSpPr>
            <p:cNvPr id="85" name="Freeform 84"/>
            <p:cNvSpPr/>
            <p:nvPr/>
          </p:nvSpPr>
          <p:spPr>
            <a:xfrm>
              <a:off x="9955892" y="1346554"/>
              <a:ext cx="37630" cy="49797"/>
            </a:xfrm>
            <a:custGeom>
              <a:avLst/>
              <a:gdLst>
                <a:gd name="connsiteX0" fmla="*/ 0 w 285750"/>
                <a:gd name="connsiteY0" fmla="*/ 733425 h 733425"/>
                <a:gd name="connsiteX1" fmla="*/ 285750 w 285750"/>
                <a:gd name="connsiteY1" fmla="*/ 733425 h 733425"/>
                <a:gd name="connsiteX2" fmla="*/ 142875 w 285750"/>
                <a:gd name="connsiteY2" fmla="*/ 0 h 733425"/>
                <a:gd name="connsiteX3" fmla="*/ 0 w 285750"/>
                <a:gd name="connsiteY3" fmla="*/ 733425 h 733425"/>
                <a:gd name="connsiteX0" fmla="*/ 0 w 285750"/>
                <a:gd name="connsiteY0" fmla="*/ 733425 h 733425"/>
                <a:gd name="connsiteX1" fmla="*/ 285750 w 285750"/>
                <a:gd name="connsiteY1" fmla="*/ 733425 h 733425"/>
                <a:gd name="connsiteX2" fmla="*/ 142875 w 285750"/>
                <a:gd name="connsiteY2" fmla="*/ 0 h 733425"/>
                <a:gd name="connsiteX3" fmla="*/ 0 w 285750"/>
                <a:gd name="connsiteY3" fmla="*/ 733425 h 733425"/>
                <a:gd name="connsiteX0" fmla="*/ 0 w 285750"/>
                <a:gd name="connsiteY0" fmla="*/ 733425 h 733425"/>
                <a:gd name="connsiteX1" fmla="*/ 285750 w 285750"/>
                <a:gd name="connsiteY1" fmla="*/ 733425 h 733425"/>
                <a:gd name="connsiteX2" fmla="*/ 142875 w 285750"/>
                <a:gd name="connsiteY2" fmla="*/ 0 h 733425"/>
                <a:gd name="connsiteX3" fmla="*/ 0 w 285750"/>
                <a:gd name="connsiteY3" fmla="*/ 733425 h 733425"/>
                <a:gd name="connsiteX0" fmla="*/ 0 w 444871"/>
                <a:gd name="connsiteY0" fmla="*/ 733425 h 733425"/>
                <a:gd name="connsiteX1" fmla="*/ 285750 w 444871"/>
                <a:gd name="connsiteY1" fmla="*/ 733425 h 733425"/>
                <a:gd name="connsiteX2" fmla="*/ 142875 w 444871"/>
                <a:gd name="connsiteY2" fmla="*/ 0 h 733425"/>
                <a:gd name="connsiteX3" fmla="*/ 0 w 444871"/>
                <a:gd name="connsiteY3" fmla="*/ 733425 h 733425"/>
                <a:gd name="connsiteX0" fmla="*/ 154960 w 599831"/>
                <a:gd name="connsiteY0" fmla="*/ 733425 h 733425"/>
                <a:gd name="connsiteX1" fmla="*/ 440710 w 599831"/>
                <a:gd name="connsiteY1" fmla="*/ 733425 h 733425"/>
                <a:gd name="connsiteX2" fmla="*/ 297835 w 599831"/>
                <a:gd name="connsiteY2" fmla="*/ 0 h 733425"/>
                <a:gd name="connsiteX3" fmla="*/ 154960 w 599831"/>
                <a:gd name="connsiteY3" fmla="*/ 733425 h 733425"/>
                <a:gd name="connsiteX0" fmla="*/ 198747 w 643618"/>
                <a:gd name="connsiteY0" fmla="*/ 733425 h 733425"/>
                <a:gd name="connsiteX1" fmla="*/ 484497 w 643618"/>
                <a:gd name="connsiteY1" fmla="*/ 733425 h 733425"/>
                <a:gd name="connsiteX2" fmla="*/ 341622 w 643618"/>
                <a:gd name="connsiteY2" fmla="*/ 0 h 733425"/>
                <a:gd name="connsiteX3" fmla="*/ 198747 w 643618"/>
                <a:gd name="connsiteY3" fmla="*/ 733425 h 733425"/>
                <a:gd name="connsiteX0" fmla="*/ 198747 w 692233"/>
                <a:gd name="connsiteY0" fmla="*/ 733451 h 733451"/>
                <a:gd name="connsiteX1" fmla="*/ 484497 w 692233"/>
                <a:gd name="connsiteY1" fmla="*/ 733451 h 733451"/>
                <a:gd name="connsiteX2" fmla="*/ 341622 w 692233"/>
                <a:gd name="connsiteY2" fmla="*/ 26 h 733451"/>
                <a:gd name="connsiteX3" fmla="*/ 198747 w 692233"/>
                <a:gd name="connsiteY3" fmla="*/ 733451 h 733451"/>
                <a:gd name="connsiteX0" fmla="*/ 198747 w 664928"/>
                <a:gd name="connsiteY0" fmla="*/ 733447 h 733447"/>
                <a:gd name="connsiteX1" fmla="*/ 484497 w 664928"/>
                <a:gd name="connsiteY1" fmla="*/ 733447 h 733447"/>
                <a:gd name="connsiteX2" fmla="*/ 341622 w 664928"/>
                <a:gd name="connsiteY2" fmla="*/ 22 h 733447"/>
                <a:gd name="connsiteX3" fmla="*/ 198747 w 664928"/>
                <a:gd name="connsiteY3" fmla="*/ 733447 h 733447"/>
                <a:gd name="connsiteX0" fmla="*/ 177681 w 643862"/>
                <a:gd name="connsiteY0" fmla="*/ 733447 h 733447"/>
                <a:gd name="connsiteX1" fmla="*/ 463431 w 643862"/>
                <a:gd name="connsiteY1" fmla="*/ 733447 h 733447"/>
                <a:gd name="connsiteX2" fmla="*/ 320556 w 643862"/>
                <a:gd name="connsiteY2" fmla="*/ 22 h 733447"/>
                <a:gd name="connsiteX3" fmla="*/ 177681 w 643862"/>
                <a:gd name="connsiteY3" fmla="*/ 733447 h 733447"/>
                <a:gd name="connsiteX0" fmla="*/ 179786 w 645967"/>
                <a:gd name="connsiteY0" fmla="*/ 733447 h 733447"/>
                <a:gd name="connsiteX1" fmla="*/ 465536 w 645967"/>
                <a:gd name="connsiteY1" fmla="*/ 733447 h 733447"/>
                <a:gd name="connsiteX2" fmla="*/ 322661 w 645967"/>
                <a:gd name="connsiteY2" fmla="*/ 22 h 733447"/>
                <a:gd name="connsiteX3" fmla="*/ 179786 w 645967"/>
                <a:gd name="connsiteY3" fmla="*/ 733447 h 733447"/>
              </a:gdLst>
              <a:ahLst/>
              <a:cxnLst>
                <a:cxn ang="0">
                  <a:pos x="connsiteX0" y="connsiteY0"/>
                </a:cxn>
                <a:cxn ang="0">
                  <a:pos x="connsiteX1" y="connsiteY1"/>
                </a:cxn>
                <a:cxn ang="0">
                  <a:pos x="connsiteX2" y="connsiteY2"/>
                </a:cxn>
                <a:cxn ang="0">
                  <a:pos x="connsiteX3" y="connsiteY3"/>
                </a:cxn>
              </a:cxnLst>
              <a:rect l="l" t="t" r="r" b="b"/>
              <a:pathLst>
                <a:path w="645967" h="733447">
                  <a:moveTo>
                    <a:pt x="179786" y="733447"/>
                  </a:moveTo>
                  <a:cubicBezTo>
                    <a:pt x="294086" y="714397"/>
                    <a:pt x="403623" y="719159"/>
                    <a:pt x="465536" y="733447"/>
                  </a:cubicBezTo>
                  <a:cubicBezTo>
                    <a:pt x="813198" y="346097"/>
                    <a:pt x="598886" y="-3153"/>
                    <a:pt x="322661" y="22"/>
                  </a:cubicBezTo>
                  <a:cubicBezTo>
                    <a:pt x="65486" y="6372"/>
                    <a:pt x="-177402" y="336572"/>
                    <a:pt x="179786" y="733447"/>
                  </a:cubicBez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eaLnBrk="1" fontAlgn="auto" hangingPunct="1">
                <a:spcBef>
                  <a:spcPts val="0"/>
                </a:spcBef>
                <a:spcAft>
                  <a:spcPts val="0"/>
                </a:spcAft>
              </a:pPr>
              <a:endParaRPr lang="en-US" sz="1200" kern="0" dirty="0">
                <a:solidFill>
                  <a:srgbClr val="FFFFFF"/>
                </a:solidFill>
              </a:endParaRPr>
            </a:p>
          </p:txBody>
        </p:sp>
        <p:sp>
          <p:nvSpPr>
            <p:cNvPr id="86" name="Freeform 85"/>
            <p:cNvSpPr/>
            <p:nvPr/>
          </p:nvSpPr>
          <p:spPr>
            <a:xfrm>
              <a:off x="9868891" y="1400416"/>
              <a:ext cx="71026" cy="73217"/>
            </a:xfrm>
            <a:custGeom>
              <a:avLst/>
              <a:gdLst>
                <a:gd name="connsiteX0" fmla="*/ 0 w 4824413"/>
                <a:gd name="connsiteY0" fmla="*/ 1000125 h 1000125"/>
                <a:gd name="connsiteX1" fmla="*/ 4824413 w 4824413"/>
                <a:gd name="connsiteY1" fmla="*/ 1000125 h 1000125"/>
                <a:gd name="connsiteX2" fmla="*/ 4729163 w 4824413"/>
                <a:gd name="connsiteY2" fmla="*/ 114300 h 1000125"/>
                <a:gd name="connsiteX3" fmla="*/ 4486275 w 4824413"/>
                <a:gd name="connsiteY3" fmla="*/ 0 h 1000125"/>
                <a:gd name="connsiteX4" fmla="*/ 3938588 w 4824413"/>
                <a:gd name="connsiteY4" fmla="*/ 0 h 1000125"/>
                <a:gd name="connsiteX5" fmla="*/ 3714750 w 4824413"/>
                <a:gd name="connsiteY5" fmla="*/ 90488 h 1000125"/>
                <a:gd name="connsiteX6" fmla="*/ 3619500 w 4824413"/>
                <a:gd name="connsiteY6" fmla="*/ 814388 h 1000125"/>
                <a:gd name="connsiteX7" fmla="*/ 3519488 w 4824413"/>
                <a:gd name="connsiteY7" fmla="*/ 100013 h 1000125"/>
                <a:gd name="connsiteX0" fmla="*/ 0 w 4824413"/>
                <a:gd name="connsiteY0" fmla="*/ 1000125 h 1000125"/>
                <a:gd name="connsiteX1" fmla="*/ 4824413 w 4824413"/>
                <a:gd name="connsiteY1" fmla="*/ 1000125 h 1000125"/>
                <a:gd name="connsiteX2" fmla="*/ 4729163 w 4824413"/>
                <a:gd name="connsiteY2" fmla="*/ 114300 h 1000125"/>
                <a:gd name="connsiteX3" fmla="*/ 4486275 w 4824413"/>
                <a:gd name="connsiteY3" fmla="*/ 0 h 1000125"/>
                <a:gd name="connsiteX4" fmla="*/ 3938588 w 4824413"/>
                <a:gd name="connsiteY4" fmla="*/ 0 h 1000125"/>
                <a:gd name="connsiteX5" fmla="*/ 3714750 w 4824413"/>
                <a:gd name="connsiteY5" fmla="*/ 90488 h 1000125"/>
                <a:gd name="connsiteX6" fmla="*/ 3619500 w 4824413"/>
                <a:gd name="connsiteY6" fmla="*/ 814388 h 1000125"/>
                <a:gd name="connsiteX0" fmla="*/ 0 w 4824413"/>
                <a:gd name="connsiteY0" fmla="*/ 1000125 h 1004888"/>
                <a:gd name="connsiteX1" fmla="*/ 4824413 w 4824413"/>
                <a:gd name="connsiteY1" fmla="*/ 1000125 h 1004888"/>
                <a:gd name="connsiteX2" fmla="*/ 4729163 w 4824413"/>
                <a:gd name="connsiteY2" fmla="*/ 114300 h 1004888"/>
                <a:gd name="connsiteX3" fmla="*/ 4486275 w 4824413"/>
                <a:gd name="connsiteY3" fmla="*/ 0 h 1004888"/>
                <a:gd name="connsiteX4" fmla="*/ 3938588 w 4824413"/>
                <a:gd name="connsiteY4" fmla="*/ 0 h 1004888"/>
                <a:gd name="connsiteX5" fmla="*/ 3714750 w 4824413"/>
                <a:gd name="connsiteY5" fmla="*/ 90488 h 1004888"/>
                <a:gd name="connsiteX6" fmla="*/ 3605212 w 4824413"/>
                <a:gd name="connsiteY6" fmla="*/ 1004888 h 1004888"/>
                <a:gd name="connsiteX0" fmla="*/ 0 w 4824413"/>
                <a:gd name="connsiteY0" fmla="*/ 1000125 h 1004888"/>
                <a:gd name="connsiteX1" fmla="*/ 4824413 w 4824413"/>
                <a:gd name="connsiteY1" fmla="*/ 1000125 h 1004888"/>
                <a:gd name="connsiteX2" fmla="*/ 4729163 w 4824413"/>
                <a:gd name="connsiteY2" fmla="*/ 114300 h 1004888"/>
                <a:gd name="connsiteX3" fmla="*/ 4486275 w 4824413"/>
                <a:gd name="connsiteY3" fmla="*/ 0 h 1004888"/>
                <a:gd name="connsiteX4" fmla="*/ 3938588 w 4824413"/>
                <a:gd name="connsiteY4" fmla="*/ 0 h 1004888"/>
                <a:gd name="connsiteX5" fmla="*/ 3714750 w 4824413"/>
                <a:gd name="connsiteY5" fmla="*/ 90488 h 1004888"/>
                <a:gd name="connsiteX6" fmla="*/ 3605212 w 4824413"/>
                <a:gd name="connsiteY6" fmla="*/ 1004888 h 1004888"/>
                <a:gd name="connsiteX7" fmla="*/ 0 w 4824413"/>
                <a:gd name="connsiteY7" fmla="*/ 1000125 h 1004888"/>
                <a:gd name="connsiteX0" fmla="*/ 0 w 1219201"/>
                <a:gd name="connsiteY0" fmla="*/ 1004888 h 1004888"/>
                <a:gd name="connsiteX1" fmla="*/ 1219201 w 1219201"/>
                <a:gd name="connsiteY1" fmla="*/ 1000125 h 1004888"/>
                <a:gd name="connsiteX2" fmla="*/ 1123951 w 1219201"/>
                <a:gd name="connsiteY2" fmla="*/ 114300 h 1004888"/>
                <a:gd name="connsiteX3" fmla="*/ 881063 w 1219201"/>
                <a:gd name="connsiteY3" fmla="*/ 0 h 1004888"/>
                <a:gd name="connsiteX4" fmla="*/ 333376 w 1219201"/>
                <a:gd name="connsiteY4" fmla="*/ 0 h 1004888"/>
                <a:gd name="connsiteX5" fmla="*/ 109538 w 1219201"/>
                <a:gd name="connsiteY5" fmla="*/ 90488 h 1004888"/>
                <a:gd name="connsiteX6" fmla="*/ 0 w 1219201"/>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64154 h 1064154"/>
                <a:gd name="connsiteX1" fmla="*/ 1219225 w 1219225"/>
                <a:gd name="connsiteY1" fmla="*/ 1059391 h 1064154"/>
                <a:gd name="connsiteX2" fmla="*/ 1123975 w 1219225"/>
                <a:gd name="connsiteY2" fmla="*/ 173566 h 1064154"/>
                <a:gd name="connsiteX3" fmla="*/ 881087 w 1219225"/>
                <a:gd name="connsiteY3" fmla="*/ 59266 h 1064154"/>
                <a:gd name="connsiteX4" fmla="*/ 333400 w 1219225"/>
                <a:gd name="connsiteY4" fmla="*/ 59266 h 1064154"/>
                <a:gd name="connsiteX5" fmla="*/ 109562 w 1219225"/>
                <a:gd name="connsiteY5" fmla="*/ 149754 h 1064154"/>
                <a:gd name="connsiteX6" fmla="*/ 24 w 1219225"/>
                <a:gd name="connsiteY6" fmla="*/ 1064154 h 1064154"/>
                <a:gd name="connsiteX0" fmla="*/ 24 w 1219225"/>
                <a:gd name="connsiteY0" fmla="*/ 1087989 h 1087989"/>
                <a:gd name="connsiteX1" fmla="*/ 1219225 w 1219225"/>
                <a:gd name="connsiteY1" fmla="*/ 1083226 h 1087989"/>
                <a:gd name="connsiteX2" fmla="*/ 1123975 w 1219225"/>
                <a:gd name="connsiteY2" fmla="*/ 197401 h 1087989"/>
                <a:gd name="connsiteX3" fmla="*/ 881087 w 1219225"/>
                <a:gd name="connsiteY3" fmla="*/ 83101 h 1087989"/>
                <a:gd name="connsiteX4" fmla="*/ 333400 w 1219225"/>
                <a:gd name="connsiteY4" fmla="*/ 83101 h 1087989"/>
                <a:gd name="connsiteX5" fmla="*/ 109562 w 1219225"/>
                <a:gd name="connsiteY5" fmla="*/ 173589 h 1087989"/>
                <a:gd name="connsiteX6" fmla="*/ 24 w 1219225"/>
                <a:gd name="connsiteY6" fmla="*/ 1087989 h 1087989"/>
                <a:gd name="connsiteX0" fmla="*/ 24 w 1219225"/>
                <a:gd name="connsiteY0" fmla="*/ 1078382 h 1078382"/>
                <a:gd name="connsiteX1" fmla="*/ 1219225 w 1219225"/>
                <a:gd name="connsiteY1" fmla="*/ 1073619 h 1078382"/>
                <a:gd name="connsiteX2" fmla="*/ 1123975 w 1219225"/>
                <a:gd name="connsiteY2" fmla="*/ 187794 h 1078382"/>
                <a:gd name="connsiteX3" fmla="*/ 881087 w 1219225"/>
                <a:gd name="connsiteY3" fmla="*/ 73494 h 1078382"/>
                <a:gd name="connsiteX4" fmla="*/ 333400 w 1219225"/>
                <a:gd name="connsiteY4" fmla="*/ 73494 h 1078382"/>
                <a:gd name="connsiteX5" fmla="*/ 109562 w 1219225"/>
                <a:gd name="connsiteY5" fmla="*/ 163982 h 1078382"/>
                <a:gd name="connsiteX6" fmla="*/ 24 w 1219225"/>
                <a:gd name="connsiteY6" fmla="*/ 1078382 h 107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25" h="1078382">
                  <a:moveTo>
                    <a:pt x="24" y="1078382"/>
                  </a:moveTo>
                  <a:lnTo>
                    <a:pt x="1219225" y="1073619"/>
                  </a:lnTo>
                  <a:cubicBezTo>
                    <a:pt x="1201762" y="773582"/>
                    <a:pt x="1179537" y="487832"/>
                    <a:pt x="1123975" y="187794"/>
                  </a:cubicBezTo>
                  <a:cubicBezTo>
                    <a:pt x="1071587" y="135407"/>
                    <a:pt x="976338" y="78257"/>
                    <a:pt x="881087" y="73494"/>
                  </a:cubicBezTo>
                  <a:cubicBezTo>
                    <a:pt x="865213" y="-36044"/>
                    <a:pt x="330224" y="-12231"/>
                    <a:pt x="333400" y="73494"/>
                  </a:cubicBezTo>
                  <a:cubicBezTo>
                    <a:pt x="258787" y="79844"/>
                    <a:pt x="160362" y="110006"/>
                    <a:pt x="109562" y="163982"/>
                  </a:cubicBezTo>
                  <a:cubicBezTo>
                    <a:pt x="73049" y="306857"/>
                    <a:pt x="-1563" y="625944"/>
                    <a:pt x="24" y="1078382"/>
                  </a:cubicBez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eaLnBrk="1" fontAlgn="auto" hangingPunct="1">
                <a:spcBef>
                  <a:spcPts val="0"/>
                </a:spcBef>
                <a:spcAft>
                  <a:spcPts val="0"/>
                </a:spcAft>
              </a:pPr>
              <a:endParaRPr lang="en-US" sz="1200" kern="0" dirty="0">
                <a:solidFill>
                  <a:srgbClr val="FFFFFF"/>
                </a:solidFill>
              </a:endParaRPr>
            </a:p>
          </p:txBody>
        </p:sp>
        <p:sp>
          <p:nvSpPr>
            <p:cNvPr id="87" name="Freeform 86"/>
            <p:cNvSpPr/>
            <p:nvPr/>
          </p:nvSpPr>
          <p:spPr>
            <a:xfrm>
              <a:off x="9885609" y="1346554"/>
              <a:ext cx="37630" cy="49797"/>
            </a:xfrm>
            <a:custGeom>
              <a:avLst/>
              <a:gdLst>
                <a:gd name="connsiteX0" fmla="*/ 0 w 285750"/>
                <a:gd name="connsiteY0" fmla="*/ 733425 h 733425"/>
                <a:gd name="connsiteX1" fmla="*/ 285750 w 285750"/>
                <a:gd name="connsiteY1" fmla="*/ 733425 h 733425"/>
                <a:gd name="connsiteX2" fmla="*/ 142875 w 285750"/>
                <a:gd name="connsiteY2" fmla="*/ 0 h 733425"/>
                <a:gd name="connsiteX3" fmla="*/ 0 w 285750"/>
                <a:gd name="connsiteY3" fmla="*/ 733425 h 733425"/>
                <a:gd name="connsiteX0" fmla="*/ 0 w 285750"/>
                <a:gd name="connsiteY0" fmla="*/ 733425 h 733425"/>
                <a:gd name="connsiteX1" fmla="*/ 285750 w 285750"/>
                <a:gd name="connsiteY1" fmla="*/ 733425 h 733425"/>
                <a:gd name="connsiteX2" fmla="*/ 142875 w 285750"/>
                <a:gd name="connsiteY2" fmla="*/ 0 h 733425"/>
                <a:gd name="connsiteX3" fmla="*/ 0 w 285750"/>
                <a:gd name="connsiteY3" fmla="*/ 733425 h 733425"/>
                <a:gd name="connsiteX0" fmla="*/ 0 w 285750"/>
                <a:gd name="connsiteY0" fmla="*/ 733425 h 733425"/>
                <a:gd name="connsiteX1" fmla="*/ 285750 w 285750"/>
                <a:gd name="connsiteY1" fmla="*/ 733425 h 733425"/>
                <a:gd name="connsiteX2" fmla="*/ 142875 w 285750"/>
                <a:gd name="connsiteY2" fmla="*/ 0 h 733425"/>
                <a:gd name="connsiteX3" fmla="*/ 0 w 285750"/>
                <a:gd name="connsiteY3" fmla="*/ 733425 h 733425"/>
                <a:gd name="connsiteX0" fmla="*/ 0 w 444871"/>
                <a:gd name="connsiteY0" fmla="*/ 733425 h 733425"/>
                <a:gd name="connsiteX1" fmla="*/ 285750 w 444871"/>
                <a:gd name="connsiteY1" fmla="*/ 733425 h 733425"/>
                <a:gd name="connsiteX2" fmla="*/ 142875 w 444871"/>
                <a:gd name="connsiteY2" fmla="*/ 0 h 733425"/>
                <a:gd name="connsiteX3" fmla="*/ 0 w 444871"/>
                <a:gd name="connsiteY3" fmla="*/ 733425 h 733425"/>
                <a:gd name="connsiteX0" fmla="*/ 154960 w 599831"/>
                <a:gd name="connsiteY0" fmla="*/ 733425 h 733425"/>
                <a:gd name="connsiteX1" fmla="*/ 440710 w 599831"/>
                <a:gd name="connsiteY1" fmla="*/ 733425 h 733425"/>
                <a:gd name="connsiteX2" fmla="*/ 297835 w 599831"/>
                <a:gd name="connsiteY2" fmla="*/ 0 h 733425"/>
                <a:gd name="connsiteX3" fmla="*/ 154960 w 599831"/>
                <a:gd name="connsiteY3" fmla="*/ 733425 h 733425"/>
                <a:gd name="connsiteX0" fmla="*/ 198747 w 643618"/>
                <a:gd name="connsiteY0" fmla="*/ 733425 h 733425"/>
                <a:gd name="connsiteX1" fmla="*/ 484497 w 643618"/>
                <a:gd name="connsiteY1" fmla="*/ 733425 h 733425"/>
                <a:gd name="connsiteX2" fmla="*/ 341622 w 643618"/>
                <a:gd name="connsiteY2" fmla="*/ 0 h 733425"/>
                <a:gd name="connsiteX3" fmla="*/ 198747 w 643618"/>
                <a:gd name="connsiteY3" fmla="*/ 733425 h 733425"/>
                <a:gd name="connsiteX0" fmla="*/ 198747 w 692233"/>
                <a:gd name="connsiteY0" fmla="*/ 733451 h 733451"/>
                <a:gd name="connsiteX1" fmla="*/ 484497 w 692233"/>
                <a:gd name="connsiteY1" fmla="*/ 733451 h 733451"/>
                <a:gd name="connsiteX2" fmla="*/ 341622 w 692233"/>
                <a:gd name="connsiteY2" fmla="*/ 26 h 733451"/>
                <a:gd name="connsiteX3" fmla="*/ 198747 w 692233"/>
                <a:gd name="connsiteY3" fmla="*/ 733451 h 733451"/>
                <a:gd name="connsiteX0" fmla="*/ 198747 w 664928"/>
                <a:gd name="connsiteY0" fmla="*/ 733447 h 733447"/>
                <a:gd name="connsiteX1" fmla="*/ 484497 w 664928"/>
                <a:gd name="connsiteY1" fmla="*/ 733447 h 733447"/>
                <a:gd name="connsiteX2" fmla="*/ 341622 w 664928"/>
                <a:gd name="connsiteY2" fmla="*/ 22 h 733447"/>
                <a:gd name="connsiteX3" fmla="*/ 198747 w 664928"/>
                <a:gd name="connsiteY3" fmla="*/ 733447 h 733447"/>
                <a:gd name="connsiteX0" fmla="*/ 177681 w 643862"/>
                <a:gd name="connsiteY0" fmla="*/ 733447 h 733447"/>
                <a:gd name="connsiteX1" fmla="*/ 463431 w 643862"/>
                <a:gd name="connsiteY1" fmla="*/ 733447 h 733447"/>
                <a:gd name="connsiteX2" fmla="*/ 320556 w 643862"/>
                <a:gd name="connsiteY2" fmla="*/ 22 h 733447"/>
                <a:gd name="connsiteX3" fmla="*/ 177681 w 643862"/>
                <a:gd name="connsiteY3" fmla="*/ 733447 h 733447"/>
                <a:gd name="connsiteX0" fmla="*/ 179786 w 645967"/>
                <a:gd name="connsiteY0" fmla="*/ 733447 h 733447"/>
                <a:gd name="connsiteX1" fmla="*/ 465536 w 645967"/>
                <a:gd name="connsiteY1" fmla="*/ 733447 h 733447"/>
                <a:gd name="connsiteX2" fmla="*/ 322661 w 645967"/>
                <a:gd name="connsiteY2" fmla="*/ 22 h 733447"/>
                <a:gd name="connsiteX3" fmla="*/ 179786 w 645967"/>
                <a:gd name="connsiteY3" fmla="*/ 733447 h 733447"/>
              </a:gdLst>
              <a:ahLst/>
              <a:cxnLst>
                <a:cxn ang="0">
                  <a:pos x="connsiteX0" y="connsiteY0"/>
                </a:cxn>
                <a:cxn ang="0">
                  <a:pos x="connsiteX1" y="connsiteY1"/>
                </a:cxn>
                <a:cxn ang="0">
                  <a:pos x="connsiteX2" y="connsiteY2"/>
                </a:cxn>
                <a:cxn ang="0">
                  <a:pos x="connsiteX3" y="connsiteY3"/>
                </a:cxn>
              </a:cxnLst>
              <a:rect l="l" t="t" r="r" b="b"/>
              <a:pathLst>
                <a:path w="645967" h="733447">
                  <a:moveTo>
                    <a:pt x="179786" y="733447"/>
                  </a:moveTo>
                  <a:cubicBezTo>
                    <a:pt x="294086" y="714397"/>
                    <a:pt x="403623" y="719159"/>
                    <a:pt x="465536" y="733447"/>
                  </a:cubicBezTo>
                  <a:cubicBezTo>
                    <a:pt x="813198" y="346097"/>
                    <a:pt x="598886" y="-3153"/>
                    <a:pt x="322661" y="22"/>
                  </a:cubicBezTo>
                  <a:cubicBezTo>
                    <a:pt x="65486" y="6372"/>
                    <a:pt x="-177402" y="336572"/>
                    <a:pt x="179786" y="733447"/>
                  </a:cubicBez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eaLnBrk="1" fontAlgn="auto" hangingPunct="1">
                <a:spcBef>
                  <a:spcPts val="0"/>
                </a:spcBef>
                <a:spcAft>
                  <a:spcPts val="0"/>
                </a:spcAft>
              </a:pPr>
              <a:endParaRPr lang="en-US" sz="1200" kern="0" dirty="0">
                <a:solidFill>
                  <a:srgbClr val="FFFFFF"/>
                </a:solidFill>
              </a:endParaRPr>
            </a:p>
          </p:txBody>
        </p:sp>
        <p:sp>
          <p:nvSpPr>
            <p:cNvPr id="88" name="Freeform 87"/>
            <p:cNvSpPr/>
            <p:nvPr/>
          </p:nvSpPr>
          <p:spPr>
            <a:xfrm>
              <a:off x="9798976" y="1400416"/>
              <a:ext cx="71026" cy="73217"/>
            </a:xfrm>
            <a:custGeom>
              <a:avLst/>
              <a:gdLst>
                <a:gd name="connsiteX0" fmla="*/ 0 w 4824413"/>
                <a:gd name="connsiteY0" fmla="*/ 1000125 h 1000125"/>
                <a:gd name="connsiteX1" fmla="*/ 4824413 w 4824413"/>
                <a:gd name="connsiteY1" fmla="*/ 1000125 h 1000125"/>
                <a:gd name="connsiteX2" fmla="*/ 4729163 w 4824413"/>
                <a:gd name="connsiteY2" fmla="*/ 114300 h 1000125"/>
                <a:gd name="connsiteX3" fmla="*/ 4486275 w 4824413"/>
                <a:gd name="connsiteY3" fmla="*/ 0 h 1000125"/>
                <a:gd name="connsiteX4" fmla="*/ 3938588 w 4824413"/>
                <a:gd name="connsiteY4" fmla="*/ 0 h 1000125"/>
                <a:gd name="connsiteX5" fmla="*/ 3714750 w 4824413"/>
                <a:gd name="connsiteY5" fmla="*/ 90488 h 1000125"/>
                <a:gd name="connsiteX6" fmla="*/ 3619500 w 4824413"/>
                <a:gd name="connsiteY6" fmla="*/ 814388 h 1000125"/>
                <a:gd name="connsiteX7" fmla="*/ 3519488 w 4824413"/>
                <a:gd name="connsiteY7" fmla="*/ 100013 h 1000125"/>
                <a:gd name="connsiteX0" fmla="*/ 0 w 4824413"/>
                <a:gd name="connsiteY0" fmla="*/ 1000125 h 1000125"/>
                <a:gd name="connsiteX1" fmla="*/ 4824413 w 4824413"/>
                <a:gd name="connsiteY1" fmla="*/ 1000125 h 1000125"/>
                <a:gd name="connsiteX2" fmla="*/ 4729163 w 4824413"/>
                <a:gd name="connsiteY2" fmla="*/ 114300 h 1000125"/>
                <a:gd name="connsiteX3" fmla="*/ 4486275 w 4824413"/>
                <a:gd name="connsiteY3" fmla="*/ 0 h 1000125"/>
                <a:gd name="connsiteX4" fmla="*/ 3938588 w 4824413"/>
                <a:gd name="connsiteY4" fmla="*/ 0 h 1000125"/>
                <a:gd name="connsiteX5" fmla="*/ 3714750 w 4824413"/>
                <a:gd name="connsiteY5" fmla="*/ 90488 h 1000125"/>
                <a:gd name="connsiteX6" fmla="*/ 3619500 w 4824413"/>
                <a:gd name="connsiteY6" fmla="*/ 814388 h 1000125"/>
                <a:gd name="connsiteX0" fmla="*/ 0 w 4824413"/>
                <a:gd name="connsiteY0" fmla="*/ 1000125 h 1004888"/>
                <a:gd name="connsiteX1" fmla="*/ 4824413 w 4824413"/>
                <a:gd name="connsiteY1" fmla="*/ 1000125 h 1004888"/>
                <a:gd name="connsiteX2" fmla="*/ 4729163 w 4824413"/>
                <a:gd name="connsiteY2" fmla="*/ 114300 h 1004888"/>
                <a:gd name="connsiteX3" fmla="*/ 4486275 w 4824413"/>
                <a:gd name="connsiteY3" fmla="*/ 0 h 1004888"/>
                <a:gd name="connsiteX4" fmla="*/ 3938588 w 4824413"/>
                <a:gd name="connsiteY4" fmla="*/ 0 h 1004888"/>
                <a:gd name="connsiteX5" fmla="*/ 3714750 w 4824413"/>
                <a:gd name="connsiteY5" fmla="*/ 90488 h 1004888"/>
                <a:gd name="connsiteX6" fmla="*/ 3605212 w 4824413"/>
                <a:gd name="connsiteY6" fmla="*/ 1004888 h 1004888"/>
                <a:gd name="connsiteX0" fmla="*/ 0 w 4824413"/>
                <a:gd name="connsiteY0" fmla="*/ 1000125 h 1004888"/>
                <a:gd name="connsiteX1" fmla="*/ 4824413 w 4824413"/>
                <a:gd name="connsiteY1" fmla="*/ 1000125 h 1004888"/>
                <a:gd name="connsiteX2" fmla="*/ 4729163 w 4824413"/>
                <a:gd name="connsiteY2" fmla="*/ 114300 h 1004888"/>
                <a:gd name="connsiteX3" fmla="*/ 4486275 w 4824413"/>
                <a:gd name="connsiteY3" fmla="*/ 0 h 1004888"/>
                <a:gd name="connsiteX4" fmla="*/ 3938588 w 4824413"/>
                <a:gd name="connsiteY4" fmla="*/ 0 h 1004888"/>
                <a:gd name="connsiteX5" fmla="*/ 3714750 w 4824413"/>
                <a:gd name="connsiteY5" fmla="*/ 90488 h 1004888"/>
                <a:gd name="connsiteX6" fmla="*/ 3605212 w 4824413"/>
                <a:gd name="connsiteY6" fmla="*/ 1004888 h 1004888"/>
                <a:gd name="connsiteX7" fmla="*/ 0 w 4824413"/>
                <a:gd name="connsiteY7" fmla="*/ 1000125 h 1004888"/>
                <a:gd name="connsiteX0" fmla="*/ 0 w 1219201"/>
                <a:gd name="connsiteY0" fmla="*/ 1004888 h 1004888"/>
                <a:gd name="connsiteX1" fmla="*/ 1219201 w 1219201"/>
                <a:gd name="connsiteY1" fmla="*/ 1000125 h 1004888"/>
                <a:gd name="connsiteX2" fmla="*/ 1123951 w 1219201"/>
                <a:gd name="connsiteY2" fmla="*/ 114300 h 1004888"/>
                <a:gd name="connsiteX3" fmla="*/ 881063 w 1219201"/>
                <a:gd name="connsiteY3" fmla="*/ 0 h 1004888"/>
                <a:gd name="connsiteX4" fmla="*/ 333376 w 1219201"/>
                <a:gd name="connsiteY4" fmla="*/ 0 h 1004888"/>
                <a:gd name="connsiteX5" fmla="*/ 109538 w 1219201"/>
                <a:gd name="connsiteY5" fmla="*/ 90488 h 1004888"/>
                <a:gd name="connsiteX6" fmla="*/ 0 w 1219201"/>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64154 h 1064154"/>
                <a:gd name="connsiteX1" fmla="*/ 1219225 w 1219225"/>
                <a:gd name="connsiteY1" fmla="*/ 1059391 h 1064154"/>
                <a:gd name="connsiteX2" fmla="*/ 1123975 w 1219225"/>
                <a:gd name="connsiteY2" fmla="*/ 173566 h 1064154"/>
                <a:gd name="connsiteX3" fmla="*/ 881087 w 1219225"/>
                <a:gd name="connsiteY3" fmla="*/ 59266 h 1064154"/>
                <a:gd name="connsiteX4" fmla="*/ 333400 w 1219225"/>
                <a:gd name="connsiteY4" fmla="*/ 59266 h 1064154"/>
                <a:gd name="connsiteX5" fmla="*/ 109562 w 1219225"/>
                <a:gd name="connsiteY5" fmla="*/ 149754 h 1064154"/>
                <a:gd name="connsiteX6" fmla="*/ 24 w 1219225"/>
                <a:gd name="connsiteY6" fmla="*/ 1064154 h 1064154"/>
                <a:gd name="connsiteX0" fmla="*/ 24 w 1219225"/>
                <a:gd name="connsiteY0" fmla="*/ 1087989 h 1087989"/>
                <a:gd name="connsiteX1" fmla="*/ 1219225 w 1219225"/>
                <a:gd name="connsiteY1" fmla="*/ 1083226 h 1087989"/>
                <a:gd name="connsiteX2" fmla="*/ 1123975 w 1219225"/>
                <a:gd name="connsiteY2" fmla="*/ 197401 h 1087989"/>
                <a:gd name="connsiteX3" fmla="*/ 881087 w 1219225"/>
                <a:gd name="connsiteY3" fmla="*/ 83101 h 1087989"/>
                <a:gd name="connsiteX4" fmla="*/ 333400 w 1219225"/>
                <a:gd name="connsiteY4" fmla="*/ 83101 h 1087989"/>
                <a:gd name="connsiteX5" fmla="*/ 109562 w 1219225"/>
                <a:gd name="connsiteY5" fmla="*/ 173589 h 1087989"/>
                <a:gd name="connsiteX6" fmla="*/ 24 w 1219225"/>
                <a:gd name="connsiteY6" fmla="*/ 1087989 h 1087989"/>
                <a:gd name="connsiteX0" fmla="*/ 24 w 1219225"/>
                <a:gd name="connsiteY0" fmla="*/ 1078382 h 1078382"/>
                <a:gd name="connsiteX1" fmla="*/ 1219225 w 1219225"/>
                <a:gd name="connsiteY1" fmla="*/ 1073619 h 1078382"/>
                <a:gd name="connsiteX2" fmla="*/ 1123975 w 1219225"/>
                <a:gd name="connsiteY2" fmla="*/ 187794 h 1078382"/>
                <a:gd name="connsiteX3" fmla="*/ 881087 w 1219225"/>
                <a:gd name="connsiteY3" fmla="*/ 73494 h 1078382"/>
                <a:gd name="connsiteX4" fmla="*/ 333400 w 1219225"/>
                <a:gd name="connsiteY4" fmla="*/ 73494 h 1078382"/>
                <a:gd name="connsiteX5" fmla="*/ 109562 w 1219225"/>
                <a:gd name="connsiteY5" fmla="*/ 163982 h 1078382"/>
                <a:gd name="connsiteX6" fmla="*/ 24 w 1219225"/>
                <a:gd name="connsiteY6" fmla="*/ 1078382 h 107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25" h="1078382">
                  <a:moveTo>
                    <a:pt x="24" y="1078382"/>
                  </a:moveTo>
                  <a:lnTo>
                    <a:pt x="1219225" y="1073619"/>
                  </a:lnTo>
                  <a:cubicBezTo>
                    <a:pt x="1201762" y="773582"/>
                    <a:pt x="1179537" y="487832"/>
                    <a:pt x="1123975" y="187794"/>
                  </a:cubicBezTo>
                  <a:cubicBezTo>
                    <a:pt x="1071587" y="135407"/>
                    <a:pt x="976338" y="78257"/>
                    <a:pt x="881087" y="73494"/>
                  </a:cubicBezTo>
                  <a:cubicBezTo>
                    <a:pt x="865213" y="-36044"/>
                    <a:pt x="330224" y="-12231"/>
                    <a:pt x="333400" y="73494"/>
                  </a:cubicBezTo>
                  <a:cubicBezTo>
                    <a:pt x="258787" y="79844"/>
                    <a:pt x="160362" y="110006"/>
                    <a:pt x="109562" y="163982"/>
                  </a:cubicBezTo>
                  <a:cubicBezTo>
                    <a:pt x="73049" y="306857"/>
                    <a:pt x="-1563" y="625944"/>
                    <a:pt x="24" y="1078382"/>
                  </a:cubicBez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eaLnBrk="1" fontAlgn="auto" hangingPunct="1">
                <a:spcBef>
                  <a:spcPts val="0"/>
                </a:spcBef>
                <a:spcAft>
                  <a:spcPts val="0"/>
                </a:spcAft>
              </a:pPr>
              <a:endParaRPr lang="en-US" sz="1200" kern="0" dirty="0">
                <a:solidFill>
                  <a:srgbClr val="FFFFFF"/>
                </a:solidFill>
              </a:endParaRPr>
            </a:p>
          </p:txBody>
        </p:sp>
        <p:sp>
          <p:nvSpPr>
            <p:cNvPr id="89" name="Freeform 88"/>
            <p:cNvSpPr/>
            <p:nvPr/>
          </p:nvSpPr>
          <p:spPr>
            <a:xfrm>
              <a:off x="9815693" y="1346554"/>
              <a:ext cx="37630" cy="49797"/>
            </a:xfrm>
            <a:custGeom>
              <a:avLst/>
              <a:gdLst>
                <a:gd name="connsiteX0" fmla="*/ 0 w 285750"/>
                <a:gd name="connsiteY0" fmla="*/ 733425 h 733425"/>
                <a:gd name="connsiteX1" fmla="*/ 285750 w 285750"/>
                <a:gd name="connsiteY1" fmla="*/ 733425 h 733425"/>
                <a:gd name="connsiteX2" fmla="*/ 142875 w 285750"/>
                <a:gd name="connsiteY2" fmla="*/ 0 h 733425"/>
                <a:gd name="connsiteX3" fmla="*/ 0 w 285750"/>
                <a:gd name="connsiteY3" fmla="*/ 733425 h 733425"/>
                <a:gd name="connsiteX0" fmla="*/ 0 w 285750"/>
                <a:gd name="connsiteY0" fmla="*/ 733425 h 733425"/>
                <a:gd name="connsiteX1" fmla="*/ 285750 w 285750"/>
                <a:gd name="connsiteY1" fmla="*/ 733425 h 733425"/>
                <a:gd name="connsiteX2" fmla="*/ 142875 w 285750"/>
                <a:gd name="connsiteY2" fmla="*/ 0 h 733425"/>
                <a:gd name="connsiteX3" fmla="*/ 0 w 285750"/>
                <a:gd name="connsiteY3" fmla="*/ 733425 h 733425"/>
                <a:gd name="connsiteX0" fmla="*/ 0 w 285750"/>
                <a:gd name="connsiteY0" fmla="*/ 733425 h 733425"/>
                <a:gd name="connsiteX1" fmla="*/ 285750 w 285750"/>
                <a:gd name="connsiteY1" fmla="*/ 733425 h 733425"/>
                <a:gd name="connsiteX2" fmla="*/ 142875 w 285750"/>
                <a:gd name="connsiteY2" fmla="*/ 0 h 733425"/>
                <a:gd name="connsiteX3" fmla="*/ 0 w 285750"/>
                <a:gd name="connsiteY3" fmla="*/ 733425 h 733425"/>
                <a:gd name="connsiteX0" fmla="*/ 0 w 444871"/>
                <a:gd name="connsiteY0" fmla="*/ 733425 h 733425"/>
                <a:gd name="connsiteX1" fmla="*/ 285750 w 444871"/>
                <a:gd name="connsiteY1" fmla="*/ 733425 h 733425"/>
                <a:gd name="connsiteX2" fmla="*/ 142875 w 444871"/>
                <a:gd name="connsiteY2" fmla="*/ 0 h 733425"/>
                <a:gd name="connsiteX3" fmla="*/ 0 w 444871"/>
                <a:gd name="connsiteY3" fmla="*/ 733425 h 733425"/>
                <a:gd name="connsiteX0" fmla="*/ 154960 w 599831"/>
                <a:gd name="connsiteY0" fmla="*/ 733425 h 733425"/>
                <a:gd name="connsiteX1" fmla="*/ 440710 w 599831"/>
                <a:gd name="connsiteY1" fmla="*/ 733425 h 733425"/>
                <a:gd name="connsiteX2" fmla="*/ 297835 w 599831"/>
                <a:gd name="connsiteY2" fmla="*/ 0 h 733425"/>
                <a:gd name="connsiteX3" fmla="*/ 154960 w 599831"/>
                <a:gd name="connsiteY3" fmla="*/ 733425 h 733425"/>
                <a:gd name="connsiteX0" fmla="*/ 198747 w 643618"/>
                <a:gd name="connsiteY0" fmla="*/ 733425 h 733425"/>
                <a:gd name="connsiteX1" fmla="*/ 484497 w 643618"/>
                <a:gd name="connsiteY1" fmla="*/ 733425 h 733425"/>
                <a:gd name="connsiteX2" fmla="*/ 341622 w 643618"/>
                <a:gd name="connsiteY2" fmla="*/ 0 h 733425"/>
                <a:gd name="connsiteX3" fmla="*/ 198747 w 643618"/>
                <a:gd name="connsiteY3" fmla="*/ 733425 h 733425"/>
                <a:gd name="connsiteX0" fmla="*/ 198747 w 692233"/>
                <a:gd name="connsiteY0" fmla="*/ 733451 h 733451"/>
                <a:gd name="connsiteX1" fmla="*/ 484497 w 692233"/>
                <a:gd name="connsiteY1" fmla="*/ 733451 h 733451"/>
                <a:gd name="connsiteX2" fmla="*/ 341622 w 692233"/>
                <a:gd name="connsiteY2" fmla="*/ 26 h 733451"/>
                <a:gd name="connsiteX3" fmla="*/ 198747 w 692233"/>
                <a:gd name="connsiteY3" fmla="*/ 733451 h 733451"/>
                <a:gd name="connsiteX0" fmla="*/ 198747 w 664928"/>
                <a:gd name="connsiteY0" fmla="*/ 733447 h 733447"/>
                <a:gd name="connsiteX1" fmla="*/ 484497 w 664928"/>
                <a:gd name="connsiteY1" fmla="*/ 733447 h 733447"/>
                <a:gd name="connsiteX2" fmla="*/ 341622 w 664928"/>
                <a:gd name="connsiteY2" fmla="*/ 22 h 733447"/>
                <a:gd name="connsiteX3" fmla="*/ 198747 w 664928"/>
                <a:gd name="connsiteY3" fmla="*/ 733447 h 733447"/>
                <a:gd name="connsiteX0" fmla="*/ 177681 w 643862"/>
                <a:gd name="connsiteY0" fmla="*/ 733447 h 733447"/>
                <a:gd name="connsiteX1" fmla="*/ 463431 w 643862"/>
                <a:gd name="connsiteY1" fmla="*/ 733447 h 733447"/>
                <a:gd name="connsiteX2" fmla="*/ 320556 w 643862"/>
                <a:gd name="connsiteY2" fmla="*/ 22 h 733447"/>
                <a:gd name="connsiteX3" fmla="*/ 177681 w 643862"/>
                <a:gd name="connsiteY3" fmla="*/ 733447 h 733447"/>
                <a:gd name="connsiteX0" fmla="*/ 179786 w 645967"/>
                <a:gd name="connsiteY0" fmla="*/ 733447 h 733447"/>
                <a:gd name="connsiteX1" fmla="*/ 465536 w 645967"/>
                <a:gd name="connsiteY1" fmla="*/ 733447 h 733447"/>
                <a:gd name="connsiteX2" fmla="*/ 322661 w 645967"/>
                <a:gd name="connsiteY2" fmla="*/ 22 h 733447"/>
                <a:gd name="connsiteX3" fmla="*/ 179786 w 645967"/>
                <a:gd name="connsiteY3" fmla="*/ 733447 h 733447"/>
              </a:gdLst>
              <a:ahLst/>
              <a:cxnLst>
                <a:cxn ang="0">
                  <a:pos x="connsiteX0" y="connsiteY0"/>
                </a:cxn>
                <a:cxn ang="0">
                  <a:pos x="connsiteX1" y="connsiteY1"/>
                </a:cxn>
                <a:cxn ang="0">
                  <a:pos x="connsiteX2" y="connsiteY2"/>
                </a:cxn>
                <a:cxn ang="0">
                  <a:pos x="connsiteX3" y="connsiteY3"/>
                </a:cxn>
              </a:cxnLst>
              <a:rect l="l" t="t" r="r" b="b"/>
              <a:pathLst>
                <a:path w="645967" h="733447">
                  <a:moveTo>
                    <a:pt x="179786" y="733447"/>
                  </a:moveTo>
                  <a:cubicBezTo>
                    <a:pt x="294086" y="714397"/>
                    <a:pt x="403623" y="719159"/>
                    <a:pt x="465536" y="733447"/>
                  </a:cubicBezTo>
                  <a:cubicBezTo>
                    <a:pt x="813198" y="346097"/>
                    <a:pt x="598886" y="-3153"/>
                    <a:pt x="322661" y="22"/>
                  </a:cubicBezTo>
                  <a:cubicBezTo>
                    <a:pt x="65486" y="6372"/>
                    <a:pt x="-177402" y="336572"/>
                    <a:pt x="179786" y="733447"/>
                  </a:cubicBez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eaLnBrk="1" fontAlgn="auto" hangingPunct="1">
                <a:spcBef>
                  <a:spcPts val="0"/>
                </a:spcBef>
                <a:spcAft>
                  <a:spcPts val="0"/>
                </a:spcAft>
              </a:pPr>
              <a:endParaRPr lang="en-US" sz="1200" kern="0" dirty="0">
                <a:solidFill>
                  <a:srgbClr val="FFFFFF"/>
                </a:solidFill>
              </a:endParaRPr>
            </a:p>
          </p:txBody>
        </p:sp>
        <p:sp>
          <p:nvSpPr>
            <p:cNvPr id="90" name="Freeform 89"/>
            <p:cNvSpPr/>
            <p:nvPr/>
          </p:nvSpPr>
          <p:spPr>
            <a:xfrm>
              <a:off x="9728505" y="1400416"/>
              <a:ext cx="71026" cy="73217"/>
            </a:xfrm>
            <a:custGeom>
              <a:avLst/>
              <a:gdLst>
                <a:gd name="connsiteX0" fmla="*/ 0 w 4824413"/>
                <a:gd name="connsiteY0" fmla="*/ 1000125 h 1000125"/>
                <a:gd name="connsiteX1" fmla="*/ 4824413 w 4824413"/>
                <a:gd name="connsiteY1" fmla="*/ 1000125 h 1000125"/>
                <a:gd name="connsiteX2" fmla="*/ 4729163 w 4824413"/>
                <a:gd name="connsiteY2" fmla="*/ 114300 h 1000125"/>
                <a:gd name="connsiteX3" fmla="*/ 4486275 w 4824413"/>
                <a:gd name="connsiteY3" fmla="*/ 0 h 1000125"/>
                <a:gd name="connsiteX4" fmla="*/ 3938588 w 4824413"/>
                <a:gd name="connsiteY4" fmla="*/ 0 h 1000125"/>
                <a:gd name="connsiteX5" fmla="*/ 3714750 w 4824413"/>
                <a:gd name="connsiteY5" fmla="*/ 90488 h 1000125"/>
                <a:gd name="connsiteX6" fmla="*/ 3619500 w 4824413"/>
                <a:gd name="connsiteY6" fmla="*/ 814388 h 1000125"/>
                <a:gd name="connsiteX7" fmla="*/ 3519488 w 4824413"/>
                <a:gd name="connsiteY7" fmla="*/ 100013 h 1000125"/>
                <a:gd name="connsiteX0" fmla="*/ 0 w 4824413"/>
                <a:gd name="connsiteY0" fmla="*/ 1000125 h 1000125"/>
                <a:gd name="connsiteX1" fmla="*/ 4824413 w 4824413"/>
                <a:gd name="connsiteY1" fmla="*/ 1000125 h 1000125"/>
                <a:gd name="connsiteX2" fmla="*/ 4729163 w 4824413"/>
                <a:gd name="connsiteY2" fmla="*/ 114300 h 1000125"/>
                <a:gd name="connsiteX3" fmla="*/ 4486275 w 4824413"/>
                <a:gd name="connsiteY3" fmla="*/ 0 h 1000125"/>
                <a:gd name="connsiteX4" fmla="*/ 3938588 w 4824413"/>
                <a:gd name="connsiteY4" fmla="*/ 0 h 1000125"/>
                <a:gd name="connsiteX5" fmla="*/ 3714750 w 4824413"/>
                <a:gd name="connsiteY5" fmla="*/ 90488 h 1000125"/>
                <a:gd name="connsiteX6" fmla="*/ 3619500 w 4824413"/>
                <a:gd name="connsiteY6" fmla="*/ 814388 h 1000125"/>
                <a:gd name="connsiteX0" fmla="*/ 0 w 4824413"/>
                <a:gd name="connsiteY0" fmla="*/ 1000125 h 1004888"/>
                <a:gd name="connsiteX1" fmla="*/ 4824413 w 4824413"/>
                <a:gd name="connsiteY1" fmla="*/ 1000125 h 1004888"/>
                <a:gd name="connsiteX2" fmla="*/ 4729163 w 4824413"/>
                <a:gd name="connsiteY2" fmla="*/ 114300 h 1004888"/>
                <a:gd name="connsiteX3" fmla="*/ 4486275 w 4824413"/>
                <a:gd name="connsiteY3" fmla="*/ 0 h 1004888"/>
                <a:gd name="connsiteX4" fmla="*/ 3938588 w 4824413"/>
                <a:gd name="connsiteY4" fmla="*/ 0 h 1004888"/>
                <a:gd name="connsiteX5" fmla="*/ 3714750 w 4824413"/>
                <a:gd name="connsiteY5" fmla="*/ 90488 h 1004888"/>
                <a:gd name="connsiteX6" fmla="*/ 3605212 w 4824413"/>
                <a:gd name="connsiteY6" fmla="*/ 1004888 h 1004888"/>
                <a:gd name="connsiteX0" fmla="*/ 0 w 4824413"/>
                <a:gd name="connsiteY0" fmla="*/ 1000125 h 1004888"/>
                <a:gd name="connsiteX1" fmla="*/ 4824413 w 4824413"/>
                <a:gd name="connsiteY1" fmla="*/ 1000125 h 1004888"/>
                <a:gd name="connsiteX2" fmla="*/ 4729163 w 4824413"/>
                <a:gd name="connsiteY2" fmla="*/ 114300 h 1004888"/>
                <a:gd name="connsiteX3" fmla="*/ 4486275 w 4824413"/>
                <a:gd name="connsiteY3" fmla="*/ 0 h 1004888"/>
                <a:gd name="connsiteX4" fmla="*/ 3938588 w 4824413"/>
                <a:gd name="connsiteY4" fmla="*/ 0 h 1004888"/>
                <a:gd name="connsiteX5" fmla="*/ 3714750 w 4824413"/>
                <a:gd name="connsiteY5" fmla="*/ 90488 h 1004888"/>
                <a:gd name="connsiteX6" fmla="*/ 3605212 w 4824413"/>
                <a:gd name="connsiteY6" fmla="*/ 1004888 h 1004888"/>
                <a:gd name="connsiteX7" fmla="*/ 0 w 4824413"/>
                <a:gd name="connsiteY7" fmla="*/ 1000125 h 1004888"/>
                <a:gd name="connsiteX0" fmla="*/ 0 w 1219201"/>
                <a:gd name="connsiteY0" fmla="*/ 1004888 h 1004888"/>
                <a:gd name="connsiteX1" fmla="*/ 1219201 w 1219201"/>
                <a:gd name="connsiteY1" fmla="*/ 1000125 h 1004888"/>
                <a:gd name="connsiteX2" fmla="*/ 1123951 w 1219201"/>
                <a:gd name="connsiteY2" fmla="*/ 114300 h 1004888"/>
                <a:gd name="connsiteX3" fmla="*/ 881063 w 1219201"/>
                <a:gd name="connsiteY3" fmla="*/ 0 h 1004888"/>
                <a:gd name="connsiteX4" fmla="*/ 333376 w 1219201"/>
                <a:gd name="connsiteY4" fmla="*/ 0 h 1004888"/>
                <a:gd name="connsiteX5" fmla="*/ 109538 w 1219201"/>
                <a:gd name="connsiteY5" fmla="*/ 90488 h 1004888"/>
                <a:gd name="connsiteX6" fmla="*/ 0 w 1219201"/>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04888 h 1004888"/>
                <a:gd name="connsiteX1" fmla="*/ 1219225 w 1219225"/>
                <a:gd name="connsiteY1" fmla="*/ 1000125 h 1004888"/>
                <a:gd name="connsiteX2" fmla="*/ 1123975 w 1219225"/>
                <a:gd name="connsiteY2" fmla="*/ 114300 h 1004888"/>
                <a:gd name="connsiteX3" fmla="*/ 881087 w 1219225"/>
                <a:gd name="connsiteY3" fmla="*/ 0 h 1004888"/>
                <a:gd name="connsiteX4" fmla="*/ 333400 w 1219225"/>
                <a:gd name="connsiteY4" fmla="*/ 0 h 1004888"/>
                <a:gd name="connsiteX5" fmla="*/ 109562 w 1219225"/>
                <a:gd name="connsiteY5" fmla="*/ 90488 h 1004888"/>
                <a:gd name="connsiteX6" fmla="*/ 24 w 1219225"/>
                <a:gd name="connsiteY6" fmla="*/ 1004888 h 1004888"/>
                <a:gd name="connsiteX0" fmla="*/ 24 w 1219225"/>
                <a:gd name="connsiteY0" fmla="*/ 1064154 h 1064154"/>
                <a:gd name="connsiteX1" fmla="*/ 1219225 w 1219225"/>
                <a:gd name="connsiteY1" fmla="*/ 1059391 h 1064154"/>
                <a:gd name="connsiteX2" fmla="*/ 1123975 w 1219225"/>
                <a:gd name="connsiteY2" fmla="*/ 173566 h 1064154"/>
                <a:gd name="connsiteX3" fmla="*/ 881087 w 1219225"/>
                <a:gd name="connsiteY3" fmla="*/ 59266 h 1064154"/>
                <a:gd name="connsiteX4" fmla="*/ 333400 w 1219225"/>
                <a:gd name="connsiteY4" fmla="*/ 59266 h 1064154"/>
                <a:gd name="connsiteX5" fmla="*/ 109562 w 1219225"/>
                <a:gd name="connsiteY5" fmla="*/ 149754 h 1064154"/>
                <a:gd name="connsiteX6" fmla="*/ 24 w 1219225"/>
                <a:gd name="connsiteY6" fmla="*/ 1064154 h 1064154"/>
                <a:gd name="connsiteX0" fmla="*/ 24 w 1219225"/>
                <a:gd name="connsiteY0" fmla="*/ 1087989 h 1087989"/>
                <a:gd name="connsiteX1" fmla="*/ 1219225 w 1219225"/>
                <a:gd name="connsiteY1" fmla="*/ 1083226 h 1087989"/>
                <a:gd name="connsiteX2" fmla="*/ 1123975 w 1219225"/>
                <a:gd name="connsiteY2" fmla="*/ 197401 h 1087989"/>
                <a:gd name="connsiteX3" fmla="*/ 881087 w 1219225"/>
                <a:gd name="connsiteY3" fmla="*/ 83101 h 1087989"/>
                <a:gd name="connsiteX4" fmla="*/ 333400 w 1219225"/>
                <a:gd name="connsiteY4" fmla="*/ 83101 h 1087989"/>
                <a:gd name="connsiteX5" fmla="*/ 109562 w 1219225"/>
                <a:gd name="connsiteY5" fmla="*/ 173589 h 1087989"/>
                <a:gd name="connsiteX6" fmla="*/ 24 w 1219225"/>
                <a:gd name="connsiteY6" fmla="*/ 1087989 h 1087989"/>
                <a:gd name="connsiteX0" fmla="*/ 24 w 1219225"/>
                <a:gd name="connsiteY0" fmla="*/ 1078382 h 1078382"/>
                <a:gd name="connsiteX1" fmla="*/ 1219225 w 1219225"/>
                <a:gd name="connsiteY1" fmla="*/ 1073619 h 1078382"/>
                <a:gd name="connsiteX2" fmla="*/ 1123975 w 1219225"/>
                <a:gd name="connsiteY2" fmla="*/ 187794 h 1078382"/>
                <a:gd name="connsiteX3" fmla="*/ 881087 w 1219225"/>
                <a:gd name="connsiteY3" fmla="*/ 73494 h 1078382"/>
                <a:gd name="connsiteX4" fmla="*/ 333400 w 1219225"/>
                <a:gd name="connsiteY4" fmla="*/ 73494 h 1078382"/>
                <a:gd name="connsiteX5" fmla="*/ 109562 w 1219225"/>
                <a:gd name="connsiteY5" fmla="*/ 163982 h 1078382"/>
                <a:gd name="connsiteX6" fmla="*/ 24 w 1219225"/>
                <a:gd name="connsiteY6" fmla="*/ 1078382 h 107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25" h="1078382">
                  <a:moveTo>
                    <a:pt x="24" y="1078382"/>
                  </a:moveTo>
                  <a:lnTo>
                    <a:pt x="1219225" y="1073619"/>
                  </a:lnTo>
                  <a:cubicBezTo>
                    <a:pt x="1201762" y="773582"/>
                    <a:pt x="1179537" y="487832"/>
                    <a:pt x="1123975" y="187794"/>
                  </a:cubicBezTo>
                  <a:cubicBezTo>
                    <a:pt x="1071587" y="135407"/>
                    <a:pt x="976338" y="78257"/>
                    <a:pt x="881087" y="73494"/>
                  </a:cubicBezTo>
                  <a:cubicBezTo>
                    <a:pt x="865213" y="-36044"/>
                    <a:pt x="330224" y="-12231"/>
                    <a:pt x="333400" y="73494"/>
                  </a:cubicBezTo>
                  <a:cubicBezTo>
                    <a:pt x="258787" y="79844"/>
                    <a:pt x="160362" y="110006"/>
                    <a:pt x="109562" y="163982"/>
                  </a:cubicBezTo>
                  <a:cubicBezTo>
                    <a:pt x="73049" y="306857"/>
                    <a:pt x="-1563" y="625944"/>
                    <a:pt x="24" y="1078382"/>
                  </a:cubicBez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eaLnBrk="1" fontAlgn="auto" hangingPunct="1">
                <a:spcBef>
                  <a:spcPts val="0"/>
                </a:spcBef>
                <a:spcAft>
                  <a:spcPts val="0"/>
                </a:spcAft>
              </a:pPr>
              <a:endParaRPr lang="en-US" sz="1200" kern="0" dirty="0">
                <a:solidFill>
                  <a:srgbClr val="FFFFFF"/>
                </a:solidFill>
              </a:endParaRPr>
            </a:p>
          </p:txBody>
        </p:sp>
        <p:sp>
          <p:nvSpPr>
            <p:cNvPr id="91" name="Freeform 90"/>
            <p:cNvSpPr/>
            <p:nvPr/>
          </p:nvSpPr>
          <p:spPr>
            <a:xfrm>
              <a:off x="9745222" y="1346554"/>
              <a:ext cx="37630" cy="49797"/>
            </a:xfrm>
            <a:custGeom>
              <a:avLst/>
              <a:gdLst>
                <a:gd name="connsiteX0" fmla="*/ 0 w 285750"/>
                <a:gd name="connsiteY0" fmla="*/ 733425 h 733425"/>
                <a:gd name="connsiteX1" fmla="*/ 285750 w 285750"/>
                <a:gd name="connsiteY1" fmla="*/ 733425 h 733425"/>
                <a:gd name="connsiteX2" fmla="*/ 142875 w 285750"/>
                <a:gd name="connsiteY2" fmla="*/ 0 h 733425"/>
                <a:gd name="connsiteX3" fmla="*/ 0 w 285750"/>
                <a:gd name="connsiteY3" fmla="*/ 733425 h 733425"/>
                <a:gd name="connsiteX0" fmla="*/ 0 w 285750"/>
                <a:gd name="connsiteY0" fmla="*/ 733425 h 733425"/>
                <a:gd name="connsiteX1" fmla="*/ 285750 w 285750"/>
                <a:gd name="connsiteY1" fmla="*/ 733425 h 733425"/>
                <a:gd name="connsiteX2" fmla="*/ 142875 w 285750"/>
                <a:gd name="connsiteY2" fmla="*/ 0 h 733425"/>
                <a:gd name="connsiteX3" fmla="*/ 0 w 285750"/>
                <a:gd name="connsiteY3" fmla="*/ 733425 h 733425"/>
                <a:gd name="connsiteX0" fmla="*/ 0 w 285750"/>
                <a:gd name="connsiteY0" fmla="*/ 733425 h 733425"/>
                <a:gd name="connsiteX1" fmla="*/ 285750 w 285750"/>
                <a:gd name="connsiteY1" fmla="*/ 733425 h 733425"/>
                <a:gd name="connsiteX2" fmla="*/ 142875 w 285750"/>
                <a:gd name="connsiteY2" fmla="*/ 0 h 733425"/>
                <a:gd name="connsiteX3" fmla="*/ 0 w 285750"/>
                <a:gd name="connsiteY3" fmla="*/ 733425 h 733425"/>
                <a:gd name="connsiteX0" fmla="*/ 0 w 444871"/>
                <a:gd name="connsiteY0" fmla="*/ 733425 h 733425"/>
                <a:gd name="connsiteX1" fmla="*/ 285750 w 444871"/>
                <a:gd name="connsiteY1" fmla="*/ 733425 h 733425"/>
                <a:gd name="connsiteX2" fmla="*/ 142875 w 444871"/>
                <a:gd name="connsiteY2" fmla="*/ 0 h 733425"/>
                <a:gd name="connsiteX3" fmla="*/ 0 w 444871"/>
                <a:gd name="connsiteY3" fmla="*/ 733425 h 733425"/>
                <a:gd name="connsiteX0" fmla="*/ 154960 w 599831"/>
                <a:gd name="connsiteY0" fmla="*/ 733425 h 733425"/>
                <a:gd name="connsiteX1" fmla="*/ 440710 w 599831"/>
                <a:gd name="connsiteY1" fmla="*/ 733425 h 733425"/>
                <a:gd name="connsiteX2" fmla="*/ 297835 w 599831"/>
                <a:gd name="connsiteY2" fmla="*/ 0 h 733425"/>
                <a:gd name="connsiteX3" fmla="*/ 154960 w 599831"/>
                <a:gd name="connsiteY3" fmla="*/ 733425 h 733425"/>
                <a:gd name="connsiteX0" fmla="*/ 198747 w 643618"/>
                <a:gd name="connsiteY0" fmla="*/ 733425 h 733425"/>
                <a:gd name="connsiteX1" fmla="*/ 484497 w 643618"/>
                <a:gd name="connsiteY1" fmla="*/ 733425 h 733425"/>
                <a:gd name="connsiteX2" fmla="*/ 341622 w 643618"/>
                <a:gd name="connsiteY2" fmla="*/ 0 h 733425"/>
                <a:gd name="connsiteX3" fmla="*/ 198747 w 643618"/>
                <a:gd name="connsiteY3" fmla="*/ 733425 h 733425"/>
                <a:gd name="connsiteX0" fmla="*/ 198747 w 692233"/>
                <a:gd name="connsiteY0" fmla="*/ 733451 h 733451"/>
                <a:gd name="connsiteX1" fmla="*/ 484497 w 692233"/>
                <a:gd name="connsiteY1" fmla="*/ 733451 h 733451"/>
                <a:gd name="connsiteX2" fmla="*/ 341622 w 692233"/>
                <a:gd name="connsiteY2" fmla="*/ 26 h 733451"/>
                <a:gd name="connsiteX3" fmla="*/ 198747 w 692233"/>
                <a:gd name="connsiteY3" fmla="*/ 733451 h 733451"/>
                <a:gd name="connsiteX0" fmla="*/ 198747 w 664928"/>
                <a:gd name="connsiteY0" fmla="*/ 733447 h 733447"/>
                <a:gd name="connsiteX1" fmla="*/ 484497 w 664928"/>
                <a:gd name="connsiteY1" fmla="*/ 733447 h 733447"/>
                <a:gd name="connsiteX2" fmla="*/ 341622 w 664928"/>
                <a:gd name="connsiteY2" fmla="*/ 22 h 733447"/>
                <a:gd name="connsiteX3" fmla="*/ 198747 w 664928"/>
                <a:gd name="connsiteY3" fmla="*/ 733447 h 733447"/>
                <a:gd name="connsiteX0" fmla="*/ 177681 w 643862"/>
                <a:gd name="connsiteY0" fmla="*/ 733447 h 733447"/>
                <a:gd name="connsiteX1" fmla="*/ 463431 w 643862"/>
                <a:gd name="connsiteY1" fmla="*/ 733447 h 733447"/>
                <a:gd name="connsiteX2" fmla="*/ 320556 w 643862"/>
                <a:gd name="connsiteY2" fmla="*/ 22 h 733447"/>
                <a:gd name="connsiteX3" fmla="*/ 177681 w 643862"/>
                <a:gd name="connsiteY3" fmla="*/ 733447 h 733447"/>
                <a:gd name="connsiteX0" fmla="*/ 179786 w 645967"/>
                <a:gd name="connsiteY0" fmla="*/ 733447 h 733447"/>
                <a:gd name="connsiteX1" fmla="*/ 465536 w 645967"/>
                <a:gd name="connsiteY1" fmla="*/ 733447 h 733447"/>
                <a:gd name="connsiteX2" fmla="*/ 322661 w 645967"/>
                <a:gd name="connsiteY2" fmla="*/ 22 h 733447"/>
                <a:gd name="connsiteX3" fmla="*/ 179786 w 645967"/>
                <a:gd name="connsiteY3" fmla="*/ 733447 h 733447"/>
              </a:gdLst>
              <a:ahLst/>
              <a:cxnLst>
                <a:cxn ang="0">
                  <a:pos x="connsiteX0" y="connsiteY0"/>
                </a:cxn>
                <a:cxn ang="0">
                  <a:pos x="connsiteX1" y="connsiteY1"/>
                </a:cxn>
                <a:cxn ang="0">
                  <a:pos x="connsiteX2" y="connsiteY2"/>
                </a:cxn>
                <a:cxn ang="0">
                  <a:pos x="connsiteX3" y="connsiteY3"/>
                </a:cxn>
              </a:cxnLst>
              <a:rect l="l" t="t" r="r" b="b"/>
              <a:pathLst>
                <a:path w="645967" h="733447">
                  <a:moveTo>
                    <a:pt x="179786" y="733447"/>
                  </a:moveTo>
                  <a:cubicBezTo>
                    <a:pt x="294086" y="714397"/>
                    <a:pt x="403623" y="719159"/>
                    <a:pt x="465536" y="733447"/>
                  </a:cubicBezTo>
                  <a:cubicBezTo>
                    <a:pt x="813198" y="346097"/>
                    <a:pt x="598886" y="-3153"/>
                    <a:pt x="322661" y="22"/>
                  </a:cubicBezTo>
                  <a:cubicBezTo>
                    <a:pt x="65486" y="6372"/>
                    <a:pt x="-177402" y="336572"/>
                    <a:pt x="179786" y="733447"/>
                  </a:cubicBez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eaLnBrk="1" fontAlgn="auto" hangingPunct="1">
                <a:spcBef>
                  <a:spcPts val="0"/>
                </a:spcBef>
                <a:spcAft>
                  <a:spcPts val="0"/>
                </a:spcAft>
              </a:pPr>
              <a:endParaRPr lang="en-US" sz="1200" kern="0" dirty="0">
                <a:solidFill>
                  <a:srgbClr val="FFFFFF"/>
                </a:solidFill>
              </a:endParaRPr>
            </a:p>
          </p:txBody>
        </p:sp>
      </p:grpSp>
      <p:grpSp>
        <p:nvGrpSpPr>
          <p:cNvPr id="92" name="Group 91" title="&quot;&quot;"/>
          <p:cNvGrpSpPr/>
          <p:nvPr/>
        </p:nvGrpSpPr>
        <p:grpSpPr>
          <a:xfrm>
            <a:off x="4462531" y="1671681"/>
            <a:ext cx="507904" cy="727394"/>
            <a:chOff x="8036415" y="1102816"/>
            <a:chExt cx="260645" cy="409790"/>
          </a:xfrm>
        </p:grpSpPr>
        <p:sp>
          <p:nvSpPr>
            <p:cNvPr id="93" name="Freeform 95"/>
            <p:cNvSpPr>
              <a:spLocks noEditPoints="1"/>
            </p:cNvSpPr>
            <p:nvPr/>
          </p:nvSpPr>
          <p:spPr bwMode="auto">
            <a:xfrm>
              <a:off x="8036415" y="1102816"/>
              <a:ext cx="260645" cy="409790"/>
            </a:xfrm>
            <a:custGeom>
              <a:avLst/>
              <a:gdLst>
                <a:gd name="T0" fmla="*/ 769 w 855"/>
                <a:gd name="T1" fmla="*/ 0 h 1404"/>
                <a:gd name="T2" fmla="*/ 86 w 855"/>
                <a:gd name="T3" fmla="*/ 0 h 1404"/>
                <a:gd name="T4" fmla="*/ 0 w 855"/>
                <a:gd name="T5" fmla="*/ 90 h 1404"/>
                <a:gd name="T6" fmla="*/ 0 w 855"/>
                <a:gd name="T7" fmla="*/ 1314 h 1404"/>
                <a:gd name="T8" fmla="*/ 86 w 855"/>
                <a:gd name="T9" fmla="*/ 1404 h 1404"/>
                <a:gd name="T10" fmla="*/ 769 w 855"/>
                <a:gd name="T11" fmla="*/ 1404 h 1404"/>
                <a:gd name="T12" fmla="*/ 855 w 855"/>
                <a:gd name="T13" fmla="*/ 1314 h 1404"/>
                <a:gd name="T14" fmla="*/ 855 w 855"/>
                <a:gd name="T15" fmla="*/ 90 h 1404"/>
                <a:gd name="T16" fmla="*/ 769 w 855"/>
                <a:gd name="T17" fmla="*/ 0 h 1404"/>
                <a:gd name="T18" fmla="*/ 493 w 855"/>
                <a:gd name="T19" fmla="*/ 1334 h 1404"/>
                <a:gd name="T20" fmla="*/ 456 w 855"/>
                <a:gd name="T21" fmla="*/ 1371 h 1404"/>
                <a:gd name="T22" fmla="*/ 399 w 855"/>
                <a:gd name="T23" fmla="*/ 1371 h 1404"/>
                <a:gd name="T24" fmla="*/ 362 w 855"/>
                <a:gd name="T25" fmla="*/ 1334 h 1404"/>
                <a:gd name="T26" fmla="*/ 362 w 855"/>
                <a:gd name="T27" fmla="*/ 1293 h 1404"/>
                <a:gd name="T28" fmla="*/ 399 w 855"/>
                <a:gd name="T29" fmla="*/ 1256 h 1404"/>
                <a:gd name="T30" fmla="*/ 456 w 855"/>
                <a:gd name="T31" fmla="*/ 1256 h 1404"/>
                <a:gd name="T32" fmla="*/ 493 w 855"/>
                <a:gd name="T33" fmla="*/ 1293 h 1404"/>
                <a:gd name="T34" fmla="*/ 493 w 855"/>
                <a:gd name="T35" fmla="*/ 1334 h 1404"/>
                <a:gd name="T36" fmla="*/ 763 w 855"/>
                <a:gd name="T37" fmla="*/ 1230 h 1404"/>
                <a:gd name="T38" fmla="*/ 92 w 855"/>
                <a:gd name="T39" fmla="*/ 1230 h 1404"/>
                <a:gd name="T40" fmla="*/ 92 w 855"/>
                <a:gd name="T41" fmla="*/ 174 h 1404"/>
                <a:gd name="T42" fmla="*/ 763 w 855"/>
                <a:gd name="T43" fmla="*/ 174 h 1404"/>
                <a:gd name="T44" fmla="*/ 763 w 855"/>
                <a:gd name="T45" fmla="*/ 1230 h 1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5" h="1404">
                  <a:moveTo>
                    <a:pt x="769" y="0"/>
                  </a:moveTo>
                  <a:cubicBezTo>
                    <a:pt x="86" y="0"/>
                    <a:pt x="86" y="0"/>
                    <a:pt x="86" y="0"/>
                  </a:cubicBezTo>
                  <a:cubicBezTo>
                    <a:pt x="38" y="0"/>
                    <a:pt x="0" y="41"/>
                    <a:pt x="0" y="90"/>
                  </a:cubicBezTo>
                  <a:cubicBezTo>
                    <a:pt x="0" y="1314"/>
                    <a:pt x="0" y="1314"/>
                    <a:pt x="0" y="1314"/>
                  </a:cubicBezTo>
                  <a:cubicBezTo>
                    <a:pt x="0" y="1364"/>
                    <a:pt x="38" y="1404"/>
                    <a:pt x="86" y="1404"/>
                  </a:cubicBezTo>
                  <a:cubicBezTo>
                    <a:pt x="769" y="1404"/>
                    <a:pt x="769" y="1404"/>
                    <a:pt x="769" y="1404"/>
                  </a:cubicBezTo>
                  <a:cubicBezTo>
                    <a:pt x="817" y="1404"/>
                    <a:pt x="855" y="1364"/>
                    <a:pt x="855" y="1314"/>
                  </a:cubicBezTo>
                  <a:cubicBezTo>
                    <a:pt x="855" y="90"/>
                    <a:pt x="855" y="90"/>
                    <a:pt x="855" y="90"/>
                  </a:cubicBezTo>
                  <a:cubicBezTo>
                    <a:pt x="855" y="41"/>
                    <a:pt x="817" y="0"/>
                    <a:pt x="769" y="0"/>
                  </a:cubicBezTo>
                  <a:close/>
                  <a:moveTo>
                    <a:pt x="493" y="1334"/>
                  </a:moveTo>
                  <a:cubicBezTo>
                    <a:pt x="493" y="1354"/>
                    <a:pt x="477" y="1371"/>
                    <a:pt x="456" y="1371"/>
                  </a:cubicBezTo>
                  <a:cubicBezTo>
                    <a:pt x="399" y="1371"/>
                    <a:pt x="399" y="1371"/>
                    <a:pt x="399" y="1371"/>
                  </a:cubicBezTo>
                  <a:cubicBezTo>
                    <a:pt x="378" y="1371"/>
                    <a:pt x="362" y="1354"/>
                    <a:pt x="362" y="1334"/>
                  </a:cubicBezTo>
                  <a:cubicBezTo>
                    <a:pt x="362" y="1293"/>
                    <a:pt x="362" y="1293"/>
                    <a:pt x="362" y="1293"/>
                  </a:cubicBezTo>
                  <a:cubicBezTo>
                    <a:pt x="362" y="1273"/>
                    <a:pt x="378" y="1256"/>
                    <a:pt x="399" y="1256"/>
                  </a:cubicBezTo>
                  <a:cubicBezTo>
                    <a:pt x="456" y="1256"/>
                    <a:pt x="456" y="1256"/>
                    <a:pt x="456" y="1256"/>
                  </a:cubicBezTo>
                  <a:cubicBezTo>
                    <a:pt x="477" y="1256"/>
                    <a:pt x="493" y="1273"/>
                    <a:pt x="493" y="1293"/>
                  </a:cubicBezTo>
                  <a:lnTo>
                    <a:pt x="493" y="1334"/>
                  </a:lnTo>
                  <a:close/>
                  <a:moveTo>
                    <a:pt x="763" y="1230"/>
                  </a:moveTo>
                  <a:cubicBezTo>
                    <a:pt x="92" y="1230"/>
                    <a:pt x="92" y="1230"/>
                    <a:pt x="92" y="1230"/>
                  </a:cubicBezTo>
                  <a:cubicBezTo>
                    <a:pt x="92" y="174"/>
                    <a:pt x="92" y="174"/>
                    <a:pt x="92" y="174"/>
                  </a:cubicBezTo>
                  <a:cubicBezTo>
                    <a:pt x="763" y="174"/>
                    <a:pt x="763" y="174"/>
                    <a:pt x="763" y="174"/>
                  </a:cubicBezTo>
                  <a:lnTo>
                    <a:pt x="763" y="123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6" tIns="46648" rIns="93296" bIns="46648" numCol="1" anchor="t" anchorCtr="0" compatLnSpc="1">
              <a:prstTxWarp prst="textNoShape">
                <a:avLst/>
              </a:prstTxWarp>
            </a:bodyPr>
            <a:lstStyle/>
            <a:p>
              <a:pPr defTabSz="932962" eaLnBrk="1" fontAlgn="auto" hangingPunct="1">
                <a:spcBef>
                  <a:spcPts val="0"/>
                </a:spcBef>
                <a:spcAft>
                  <a:spcPts val="0"/>
                </a:spcAft>
              </a:pPr>
              <a:endParaRPr lang="en-US" sz="1200" kern="0" dirty="0">
                <a:solidFill>
                  <a:srgbClr val="000000"/>
                </a:solidFill>
                <a:latin typeface="Calibri"/>
              </a:endParaRPr>
            </a:p>
          </p:txBody>
        </p:sp>
        <p:sp>
          <p:nvSpPr>
            <p:cNvPr id="94" name="Freeform 96"/>
            <p:cNvSpPr>
              <a:spLocks/>
            </p:cNvSpPr>
            <p:nvPr/>
          </p:nvSpPr>
          <p:spPr bwMode="auto">
            <a:xfrm>
              <a:off x="8209616" y="1339296"/>
              <a:ext cx="33632" cy="103662"/>
            </a:xfrm>
            <a:custGeom>
              <a:avLst/>
              <a:gdLst>
                <a:gd name="T0" fmla="*/ 83 w 109"/>
                <a:gd name="T1" fmla="*/ 0 h 357"/>
                <a:gd name="T2" fmla="*/ 26 w 109"/>
                <a:gd name="T3" fmla="*/ 0 h 357"/>
                <a:gd name="T4" fmla="*/ 0 w 109"/>
                <a:gd name="T5" fmla="*/ 21 h 357"/>
                <a:gd name="T6" fmla="*/ 0 w 109"/>
                <a:gd name="T7" fmla="*/ 336 h 357"/>
                <a:gd name="T8" fmla="*/ 26 w 109"/>
                <a:gd name="T9" fmla="*/ 357 h 357"/>
                <a:gd name="T10" fmla="*/ 83 w 109"/>
                <a:gd name="T11" fmla="*/ 357 h 357"/>
                <a:gd name="T12" fmla="*/ 109 w 109"/>
                <a:gd name="T13" fmla="*/ 336 h 357"/>
                <a:gd name="T14" fmla="*/ 109 w 109"/>
                <a:gd name="T15" fmla="*/ 21 h 357"/>
                <a:gd name="T16" fmla="*/ 83 w 109"/>
                <a:gd name="T17"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357">
                  <a:moveTo>
                    <a:pt x="83" y="0"/>
                  </a:moveTo>
                  <a:cubicBezTo>
                    <a:pt x="26" y="0"/>
                    <a:pt x="26" y="0"/>
                    <a:pt x="26" y="0"/>
                  </a:cubicBezTo>
                  <a:cubicBezTo>
                    <a:pt x="11" y="0"/>
                    <a:pt x="0" y="9"/>
                    <a:pt x="0" y="21"/>
                  </a:cubicBezTo>
                  <a:cubicBezTo>
                    <a:pt x="0" y="336"/>
                    <a:pt x="0" y="336"/>
                    <a:pt x="0" y="336"/>
                  </a:cubicBezTo>
                  <a:cubicBezTo>
                    <a:pt x="0" y="347"/>
                    <a:pt x="11" y="357"/>
                    <a:pt x="26" y="357"/>
                  </a:cubicBezTo>
                  <a:cubicBezTo>
                    <a:pt x="83" y="357"/>
                    <a:pt x="83" y="357"/>
                    <a:pt x="83" y="357"/>
                  </a:cubicBezTo>
                  <a:cubicBezTo>
                    <a:pt x="97" y="357"/>
                    <a:pt x="109" y="347"/>
                    <a:pt x="109" y="336"/>
                  </a:cubicBezTo>
                  <a:cubicBezTo>
                    <a:pt x="109" y="21"/>
                    <a:pt x="109" y="21"/>
                    <a:pt x="109" y="21"/>
                  </a:cubicBezTo>
                  <a:cubicBezTo>
                    <a:pt x="109" y="9"/>
                    <a:pt x="97" y="0"/>
                    <a:pt x="83" y="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6" tIns="46648" rIns="93296" bIns="46648" numCol="1" anchor="t" anchorCtr="0" compatLnSpc="1">
              <a:prstTxWarp prst="textNoShape">
                <a:avLst/>
              </a:prstTxWarp>
            </a:bodyPr>
            <a:lstStyle/>
            <a:p>
              <a:pPr defTabSz="932962" eaLnBrk="1" fontAlgn="auto" hangingPunct="1">
                <a:spcBef>
                  <a:spcPts val="0"/>
                </a:spcBef>
                <a:spcAft>
                  <a:spcPts val="0"/>
                </a:spcAft>
              </a:pPr>
              <a:endParaRPr lang="en-US" sz="1200" kern="0" dirty="0">
                <a:solidFill>
                  <a:srgbClr val="000000"/>
                </a:solidFill>
                <a:latin typeface="Calibri"/>
              </a:endParaRPr>
            </a:p>
          </p:txBody>
        </p:sp>
        <p:sp>
          <p:nvSpPr>
            <p:cNvPr id="95" name="Freeform 97"/>
            <p:cNvSpPr>
              <a:spLocks/>
            </p:cNvSpPr>
            <p:nvPr/>
          </p:nvSpPr>
          <p:spPr bwMode="auto">
            <a:xfrm>
              <a:off x="8169258" y="1363591"/>
              <a:ext cx="33632" cy="79367"/>
            </a:xfrm>
            <a:custGeom>
              <a:avLst/>
              <a:gdLst>
                <a:gd name="T0" fmla="*/ 83 w 109"/>
                <a:gd name="T1" fmla="*/ 0 h 273"/>
                <a:gd name="T2" fmla="*/ 26 w 109"/>
                <a:gd name="T3" fmla="*/ 0 h 273"/>
                <a:gd name="T4" fmla="*/ 0 w 109"/>
                <a:gd name="T5" fmla="*/ 21 h 273"/>
                <a:gd name="T6" fmla="*/ 0 w 109"/>
                <a:gd name="T7" fmla="*/ 252 h 273"/>
                <a:gd name="T8" fmla="*/ 26 w 109"/>
                <a:gd name="T9" fmla="*/ 273 h 273"/>
                <a:gd name="T10" fmla="*/ 83 w 109"/>
                <a:gd name="T11" fmla="*/ 273 h 273"/>
                <a:gd name="T12" fmla="*/ 109 w 109"/>
                <a:gd name="T13" fmla="*/ 252 h 273"/>
                <a:gd name="T14" fmla="*/ 109 w 109"/>
                <a:gd name="T15" fmla="*/ 21 h 273"/>
                <a:gd name="T16" fmla="*/ 83 w 109"/>
                <a:gd name="T17"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273">
                  <a:moveTo>
                    <a:pt x="83" y="0"/>
                  </a:moveTo>
                  <a:cubicBezTo>
                    <a:pt x="26" y="0"/>
                    <a:pt x="26" y="0"/>
                    <a:pt x="26" y="0"/>
                  </a:cubicBezTo>
                  <a:cubicBezTo>
                    <a:pt x="12" y="0"/>
                    <a:pt x="0" y="9"/>
                    <a:pt x="0" y="21"/>
                  </a:cubicBezTo>
                  <a:cubicBezTo>
                    <a:pt x="0" y="252"/>
                    <a:pt x="0" y="252"/>
                    <a:pt x="0" y="252"/>
                  </a:cubicBezTo>
                  <a:cubicBezTo>
                    <a:pt x="0" y="263"/>
                    <a:pt x="12" y="273"/>
                    <a:pt x="26" y="273"/>
                  </a:cubicBezTo>
                  <a:cubicBezTo>
                    <a:pt x="83" y="273"/>
                    <a:pt x="83" y="273"/>
                    <a:pt x="83" y="273"/>
                  </a:cubicBezTo>
                  <a:cubicBezTo>
                    <a:pt x="98" y="273"/>
                    <a:pt x="109" y="263"/>
                    <a:pt x="109" y="252"/>
                  </a:cubicBezTo>
                  <a:cubicBezTo>
                    <a:pt x="109" y="21"/>
                    <a:pt x="109" y="21"/>
                    <a:pt x="109" y="21"/>
                  </a:cubicBezTo>
                  <a:cubicBezTo>
                    <a:pt x="109" y="9"/>
                    <a:pt x="98" y="0"/>
                    <a:pt x="83" y="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6" tIns="46648" rIns="93296" bIns="46648" numCol="1" anchor="t" anchorCtr="0" compatLnSpc="1">
              <a:prstTxWarp prst="textNoShape">
                <a:avLst/>
              </a:prstTxWarp>
            </a:bodyPr>
            <a:lstStyle/>
            <a:p>
              <a:pPr defTabSz="932962" eaLnBrk="1" fontAlgn="auto" hangingPunct="1">
                <a:spcBef>
                  <a:spcPts val="0"/>
                </a:spcBef>
                <a:spcAft>
                  <a:spcPts val="0"/>
                </a:spcAft>
              </a:pPr>
              <a:endParaRPr lang="en-US" sz="1200" kern="0" dirty="0">
                <a:solidFill>
                  <a:srgbClr val="000000"/>
                </a:solidFill>
                <a:latin typeface="Calibri"/>
              </a:endParaRPr>
            </a:p>
          </p:txBody>
        </p:sp>
        <p:sp>
          <p:nvSpPr>
            <p:cNvPr id="96" name="Freeform 98"/>
            <p:cNvSpPr>
              <a:spLocks/>
            </p:cNvSpPr>
            <p:nvPr/>
          </p:nvSpPr>
          <p:spPr bwMode="auto">
            <a:xfrm>
              <a:off x="8130583" y="1387887"/>
              <a:ext cx="31950" cy="55070"/>
            </a:xfrm>
            <a:custGeom>
              <a:avLst/>
              <a:gdLst>
                <a:gd name="T0" fmla="*/ 83 w 109"/>
                <a:gd name="T1" fmla="*/ 0 h 189"/>
                <a:gd name="T2" fmla="*/ 26 w 109"/>
                <a:gd name="T3" fmla="*/ 0 h 189"/>
                <a:gd name="T4" fmla="*/ 0 w 109"/>
                <a:gd name="T5" fmla="*/ 21 h 189"/>
                <a:gd name="T6" fmla="*/ 0 w 109"/>
                <a:gd name="T7" fmla="*/ 168 h 189"/>
                <a:gd name="T8" fmla="*/ 26 w 109"/>
                <a:gd name="T9" fmla="*/ 189 h 189"/>
                <a:gd name="T10" fmla="*/ 83 w 109"/>
                <a:gd name="T11" fmla="*/ 189 h 189"/>
                <a:gd name="T12" fmla="*/ 109 w 109"/>
                <a:gd name="T13" fmla="*/ 168 h 189"/>
                <a:gd name="T14" fmla="*/ 109 w 109"/>
                <a:gd name="T15" fmla="*/ 21 h 189"/>
                <a:gd name="T16" fmla="*/ 83 w 109"/>
                <a:gd name="T1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89">
                  <a:moveTo>
                    <a:pt x="83" y="0"/>
                  </a:moveTo>
                  <a:cubicBezTo>
                    <a:pt x="26" y="0"/>
                    <a:pt x="26" y="0"/>
                    <a:pt x="26" y="0"/>
                  </a:cubicBezTo>
                  <a:cubicBezTo>
                    <a:pt x="11" y="0"/>
                    <a:pt x="0" y="9"/>
                    <a:pt x="0" y="21"/>
                  </a:cubicBezTo>
                  <a:cubicBezTo>
                    <a:pt x="0" y="168"/>
                    <a:pt x="0" y="168"/>
                    <a:pt x="0" y="168"/>
                  </a:cubicBezTo>
                  <a:cubicBezTo>
                    <a:pt x="0" y="179"/>
                    <a:pt x="11" y="189"/>
                    <a:pt x="26" y="189"/>
                  </a:cubicBezTo>
                  <a:cubicBezTo>
                    <a:pt x="83" y="189"/>
                    <a:pt x="83" y="189"/>
                    <a:pt x="83" y="189"/>
                  </a:cubicBezTo>
                  <a:cubicBezTo>
                    <a:pt x="97" y="189"/>
                    <a:pt x="109" y="179"/>
                    <a:pt x="109" y="168"/>
                  </a:cubicBezTo>
                  <a:cubicBezTo>
                    <a:pt x="109" y="21"/>
                    <a:pt x="109" y="21"/>
                    <a:pt x="109" y="21"/>
                  </a:cubicBezTo>
                  <a:cubicBezTo>
                    <a:pt x="109" y="9"/>
                    <a:pt x="97" y="0"/>
                    <a:pt x="83" y="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6" tIns="46648" rIns="93296" bIns="46648" numCol="1" anchor="t" anchorCtr="0" compatLnSpc="1">
              <a:prstTxWarp prst="textNoShape">
                <a:avLst/>
              </a:prstTxWarp>
            </a:bodyPr>
            <a:lstStyle/>
            <a:p>
              <a:pPr defTabSz="932962" eaLnBrk="1" fontAlgn="auto" hangingPunct="1">
                <a:spcBef>
                  <a:spcPts val="0"/>
                </a:spcBef>
                <a:spcAft>
                  <a:spcPts val="0"/>
                </a:spcAft>
              </a:pPr>
              <a:endParaRPr lang="en-US" sz="1200" kern="0" dirty="0">
                <a:solidFill>
                  <a:srgbClr val="000000"/>
                </a:solidFill>
                <a:latin typeface="Calibri"/>
              </a:endParaRPr>
            </a:p>
          </p:txBody>
        </p:sp>
        <p:sp>
          <p:nvSpPr>
            <p:cNvPr id="97" name="Freeform 99"/>
            <p:cNvSpPr>
              <a:spLocks/>
            </p:cNvSpPr>
            <p:nvPr/>
          </p:nvSpPr>
          <p:spPr bwMode="auto">
            <a:xfrm>
              <a:off x="8090225" y="1412182"/>
              <a:ext cx="33632" cy="30776"/>
            </a:xfrm>
            <a:custGeom>
              <a:avLst/>
              <a:gdLst>
                <a:gd name="T0" fmla="*/ 83 w 109"/>
                <a:gd name="T1" fmla="*/ 0 h 105"/>
                <a:gd name="T2" fmla="*/ 26 w 109"/>
                <a:gd name="T3" fmla="*/ 0 h 105"/>
                <a:gd name="T4" fmla="*/ 0 w 109"/>
                <a:gd name="T5" fmla="*/ 21 h 105"/>
                <a:gd name="T6" fmla="*/ 0 w 109"/>
                <a:gd name="T7" fmla="*/ 84 h 105"/>
                <a:gd name="T8" fmla="*/ 4 w 109"/>
                <a:gd name="T9" fmla="*/ 95 h 105"/>
                <a:gd name="T10" fmla="*/ 4 w 109"/>
                <a:gd name="T11" fmla="*/ 98 h 105"/>
                <a:gd name="T12" fmla="*/ 7 w 109"/>
                <a:gd name="T13" fmla="*/ 98 h 105"/>
                <a:gd name="T14" fmla="*/ 26 w 109"/>
                <a:gd name="T15" fmla="*/ 105 h 105"/>
                <a:gd name="T16" fmla="*/ 83 w 109"/>
                <a:gd name="T17" fmla="*/ 105 h 105"/>
                <a:gd name="T18" fmla="*/ 109 w 109"/>
                <a:gd name="T19" fmla="*/ 84 h 105"/>
                <a:gd name="T20" fmla="*/ 109 w 109"/>
                <a:gd name="T21" fmla="*/ 21 h 105"/>
                <a:gd name="T22" fmla="*/ 83 w 109"/>
                <a:gd name="T2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05">
                  <a:moveTo>
                    <a:pt x="83" y="0"/>
                  </a:moveTo>
                  <a:cubicBezTo>
                    <a:pt x="26" y="0"/>
                    <a:pt x="26" y="0"/>
                    <a:pt x="26" y="0"/>
                  </a:cubicBezTo>
                  <a:cubicBezTo>
                    <a:pt x="12" y="0"/>
                    <a:pt x="0" y="9"/>
                    <a:pt x="0" y="21"/>
                  </a:cubicBezTo>
                  <a:cubicBezTo>
                    <a:pt x="0" y="84"/>
                    <a:pt x="0" y="84"/>
                    <a:pt x="0" y="84"/>
                  </a:cubicBezTo>
                  <a:cubicBezTo>
                    <a:pt x="0" y="88"/>
                    <a:pt x="2" y="92"/>
                    <a:pt x="4" y="95"/>
                  </a:cubicBezTo>
                  <a:cubicBezTo>
                    <a:pt x="4" y="98"/>
                    <a:pt x="4" y="98"/>
                    <a:pt x="4" y="98"/>
                  </a:cubicBezTo>
                  <a:cubicBezTo>
                    <a:pt x="7" y="98"/>
                    <a:pt x="7" y="98"/>
                    <a:pt x="7" y="98"/>
                  </a:cubicBezTo>
                  <a:cubicBezTo>
                    <a:pt x="11" y="102"/>
                    <a:pt x="18" y="105"/>
                    <a:pt x="26" y="105"/>
                  </a:cubicBezTo>
                  <a:cubicBezTo>
                    <a:pt x="83" y="105"/>
                    <a:pt x="83" y="105"/>
                    <a:pt x="83" y="105"/>
                  </a:cubicBezTo>
                  <a:cubicBezTo>
                    <a:pt x="98" y="105"/>
                    <a:pt x="109" y="95"/>
                    <a:pt x="109" y="84"/>
                  </a:cubicBezTo>
                  <a:cubicBezTo>
                    <a:pt x="109" y="21"/>
                    <a:pt x="109" y="21"/>
                    <a:pt x="109" y="21"/>
                  </a:cubicBezTo>
                  <a:cubicBezTo>
                    <a:pt x="109" y="9"/>
                    <a:pt x="98" y="0"/>
                    <a:pt x="83" y="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6" tIns="46648" rIns="93296" bIns="46648" numCol="1" anchor="t" anchorCtr="0" compatLnSpc="1">
              <a:prstTxWarp prst="textNoShape">
                <a:avLst/>
              </a:prstTxWarp>
            </a:bodyPr>
            <a:lstStyle/>
            <a:p>
              <a:pPr defTabSz="932962" eaLnBrk="1" fontAlgn="auto" hangingPunct="1">
                <a:spcBef>
                  <a:spcPts val="0"/>
                </a:spcBef>
                <a:spcAft>
                  <a:spcPts val="0"/>
                </a:spcAft>
              </a:pPr>
              <a:endParaRPr lang="en-US" sz="1200" kern="0" dirty="0">
                <a:solidFill>
                  <a:srgbClr val="000000"/>
                </a:solidFill>
                <a:latin typeface="Calibri"/>
              </a:endParaRPr>
            </a:p>
          </p:txBody>
        </p:sp>
        <p:sp>
          <p:nvSpPr>
            <p:cNvPr id="98" name="Freeform 100"/>
            <p:cNvSpPr>
              <a:spLocks noEditPoints="1"/>
            </p:cNvSpPr>
            <p:nvPr/>
          </p:nvSpPr>
          <p:spPr bwMode="auto">
            <a:xfrm>
              <a:off x="8085179" y="1175703"/>
              <a:ext cx="163113" cy="157114"/>
            </a:xfrm>
            <a:custGeom>
              <a:avLst/>
              <a:gdLst>
                <a:gd name="T0" fmla="*/ 268 w 537"/>
                <a:gd name="T1" fmla="*/ 538 h 538"/>
                <a:gd name="T2" fmla="*/ 537 w 537"/>
                <a:gd name="T3" fmla="*/ 269 h 538"/>
                <a:gd name="T4" fmla="*/ 268 w 537"/>
                <a:gd name="T5" fmla="*/ 0 h 538"/>
                <a:gd name="T6" fmla="*/ 0 w 537"/>
                <a:gd name="T7" fmla="*/ 269 h 538"/>
                <a:gd name="T8" fmla="*/ 268 w 537"/>
                <a:gd name="T9" fmla="*/ 538 h 538"/>
                <a:gd name="T10" fmla="*/ 268 w 537"/>
                <a:gd name="T11" fmla="*/ 23 h 538"/>
                <a:gd name="T12" fmla="*/ 514 w 537"/>
                <a:gd name="T13" fmla="*/ 269 h 538"/>
                <a:gd name="T14" fmla="*/ 268 w 537"/>
                <a:gd name="T15" fmla="*/ 269 h 538"/>
                <a:gd name="T16" fmla="*/ 268 w 537"/>
                <a:gd name="T17" fmla="*/ 2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7" h="538">
                  <a:moveTo>
                    <a:pt x="268" y="538"/>
                  </a:moveTo>
                  <a:cubicBezTo>
                    <a:pt x="417" y="538"/>
                    <a:pt x="537" y="418"/>
                    <a:pt x="537" y="269"/>
                  </a:cubicBezTo>
                  <a:cubicBezTo>
                    <a:pt x="537" y="121"/>
                    <a:pt x="417" y="0"/>
                    <a:pt x="268" y="0"/>
                  </a:cubicBezTo>
                  <a:cubicBezTo>
                    <a:pt x="120" y="0"/>
                    <a:pt x="0" y="121"/>
                    <a:pt x="0" y="269"/>
                  </a:cubicBezTo>
                  <a:cubicBezTo>
                    <a:pt x="0" y="418"/>
                    <a:pt x="120" y="538"/>
                    <a:pt x="268" y="538"/>
                  </a:cubicBezTo>
                  <a:close/>
                  <a:moveTo>
                    <a:pt x="268" y="23"/>
                  </a:moveTo>
                  <a:cubicBezTo>
                    <a:pt x="404" y="23"/>
                    <a:pt x="514" y="133"/>
                    <a:pt x="514" y="269"/>
                  </a:cubicBezTo>
                  <a:cubicBezTo>
                    <a:pt x="268" y="269"/>
                    <a:pt x="268" y="269"/>
                    <a:pt x="268" y="269"/>
                  </a:cubicBezTo>
                  <a:lnTo>
                    <a:pt x="268" y="23"/>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6" tIns="46648" rIns="93296" bIns="46648" numCol="1" anchor="t" anchorCtr="0" compatLnSpc="1">
              <a:prstTxWarp prst="textNoShape">
                <a:avLst/>
              </a:prstTxWarp>
            </a:bodyPr>
            <a:lstStyle/>
            <a:p>
              <a:pPr defTabSz="932962" eaLnBrk="1" fontAlgn="auto" hangingPunct="1">
                <a:spcBef>
                  <a:spcPts val="0"/>
                </a:spcBef>
                <a:spcAft>
                  <a:spcPts val="0"/>
                </a:spcAft>
              </a:pPr>
              <a:endParaRPr lang="en-US" sz="1200" kern="0" dirty="0">
                <a:solidFill>
                  <a:srgbClr val="000000"/>
                </a:solidFill>
                <a:latin typeface="Calibri"/>
              </a:endParaRPr>
            </a:p>
          </p:txBody>
        </p:sp>
      </p:grpSp>
      <p:grpSp>
        <p:nvGrpSpPr>
          <p:cNvPr id="99" name="Group 98" title="&quot;&quot;"/>
          <p:cNvGrpSpPr/>
          <p:nvPr/>
        </p:nvGrpSpPr>
        <p:grpSpPr>
          <a:xfrm>
            <a:off x="3269588" y="1606396"/>
            <a:ext cx="624675" cy="763965"/>
            <a:chOff x="6397491" y="1113770"/>
            <a:chExt cx="341714" cy="396390"/>
          </a:xfrm>
        </p:grpSpPr>
        <p:sp>
          <p:nvSpPr>
            <p:cNvPr id="100" name="Freeform 99"/>
            <p:cNvSpPr/>
            <p:nvPr/>
          </p:nvSpPr>
          <p:spPr bwMode="gray">
            <a:xfrm>
              <a:off x="6468331" y="1198875"/>
              <a:ext cx="121964" cy="124057"/>
            </a:xfrm>
            <a:custGeom>
              <a:avLst/>
              <a:gdLst>
                <a:gd name="connsiteX0" fmla="*/ 185737 w 185737"/>
                <a:gd name="connsiteY0" fmla="*/ 0 h 114300"/>
                <a:gd name="connsiteX1" fmla="*/ 0 w 185737"/>
                <a:gd name="connsiteY1" fmla="*/ 0 h 114300"/>
                <a:gd name="connsiteX2" fmla="*/ 0 w 185737"/>
                <a:gd name="connsiteY2" fmla="*/ 114300 h 114300"/>
              </a:gdLst>
              <a:ahLst/>
              <a:cxnLst>
                <a:cxn ang="0">
                  <a:pos x="connsiteX0" y="connsiteY0"/>
                </a:cxn>
                <a:cxn ang="0">
                  <a:pos x="connsiteX1" y="connsiteY1"/>
                </a:cxn>
                <a:cxn ang="0">
                  <a:pos x="connsiteX2" y="connsiteY2"/>
                </a:cxn>
              </a:cxnLst>
              <a:rect l="l" t="t" r="r" b="b"/>
              <a:pathLst>
                <a:path w="185737" h="114300">
                  <a:moveTo>
                    <a:pt x="185737" y="0"/>
                  </a:moveTo>
                  <a:lnTo>
                    <a:pt x="0" y="0"/>
                  </a:lnTo>
                  <a:lnTo>
                    <a:pt x="0" y="114300"/>
                  </a:lnTo>
                </a:path>
              </a:pathLst>
            </a:custGeom>
            <a:noFill/>
            <a:ln w="9525">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32962" eaLnBrk="1" fontAlgn="auto" hangingPunct="1">
                <a:spcBef>
                  <a:spcPts val="0"/>
                </a:spcBef>
                <a:spcAft>
                  <a:spcPts val="0"/>
                </a:spcAft>
              </a:pPr>
              <a:endParaRPr lang="en-US" sz="1200" kern="0" dirty="0">
                <a:solidFill>
                  <a:srgbClr val="FFFFFF"/>
                </a:solidFill>
              </a:endParaRPr>
            </a:p>
          </p:txBody>
        </p:sp>
        <p:sp>
          <p:nvSpPr>
            <p:cNvPr id="101" name="Freeform 100"/>
            <p:cNvSpPr/>
            <p:nvPr/>
          </p:nvSpPr>
          <p:spPr bwMode="gray">
            <a:xfrm flipH="1" flipV="1">
              <a:off x="6568120" y="1304239"/>
              <a:ext cx="121964" cy="124057"/>
            </a:xfrm>
            <a:custGeom>
              <a:avLst/>
              <a:gdLst>
                <a:gd name="connsiteX0" fmla="*/ 185737 w 185737"/>
                <a:gd name="connsiteY0" fmla="*/ 0 h 114300"/>
                <a:gd name="connsiteX1" fmla="*/ 0 w 185737"/>
                <a:gd name="connsiteY1" fmla="*/ 0 h 114300"/>
                <a:gd name="connsiteX2" fmla="*/ 0 w 185737"/>
                <a:gd name="connsiteY2" fmla="*/ 114300 h 114300"/>
              </a:gdLst>
              <a:ahLst/>
              <a:cxnLst>
                <a:cxn ang="0">
                  <a:pos x="connsiteX0" y="connsiteY0"/>
                </a:cxn>
                <a:cxn ang="0">
                  <a:pos x="connsiteX1" y="connsiteY1"/>
                </a:cxn>
                <a:cxn ang="0">
                  <a:pos x="connsiteX2" y="connsiteY2"/>
                </a:cxn>
              </a:cxnLst>
              <a:rect l="l" t="t" r="r" b="b"/>
              <a:pathLst>
                <a:path w="185737" h="114300">
                  <a:moveTo>
                    <a:pt x="185737" y="0"/>
                  </a:moveTo>
                  <a:lnTo>
                    <a:pt x="0" y="0"/>
                  </a:lnTo>
                  <a:lnTo>
                    <a:pt x="0" y="114300"/>
                  </a:lnTo>
                </a:path>
              </a:pathLst>
            </a:custGeom>
            <a:noFill/>
            <a:ln w="9525">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32962" eaLnBrk="1" fontAlgn="auto" hangingPunct="1">
                <a:spcBef>
                  <a:spcPts val="0"/>
                </a:spcBef>
                <a:spcAft>
                  <a:spcPts val="0"/>
                </a:spcAft>
              </a:pPr>
              <a:endParaRPr lang="en-US" sz="1200" kern="0" dirty="0">
                <a:solidFill>
                  <a:srgbClr val="FFFFFF"/>
                </a:solidFill>
              </a:endParaRPr>
            </a:p>
          </p:txBody>
        </p:sp>
        <p:sp>
          <p:nvSpPr>
            <p:cNvPr id="102" name="Freeform 5014"/>
            <p:cNvSpPr>
              <a:spLocks noChangeAspect="1" noEditPoints="1"/>
            </p:cNvSpPr>
            <p:nvPr/>
          </p:nvSpPr>
          <p:spPr bwMode="gray">
            <a:xfrm>
              <a:off x="6397491" y="1322931"/>
              <a:ext cx="180582" cy="187229"/>
            </a:xfrm>
            <a:custGeom>
              <a:avLst/>
              <a:gdLst>
                <a:gd name="T0" fmla="*/ 522343445 w 360"/>
                <a:gd name="T1" fmla="*/ 371443473 h 278"/>
                <a:gd name="T2" fmla="*/ 522343445 w 360"/>
                <a:gd name="T3" fmla="*/ 365639935 h 278"/>
                <a:gd name="T4" fmla="*/ 519441671 w 360"/>
                <a:gd name="T5" fmla="*/ 365639935 h 278"/>
                <a:gd name="T6" fmla="*/ 461403795 w 360"/>
                <a:gd name="T7" fmla="*/ 290190246 h 278"/>
                <a:gd name="T8" fmla="*/ 455599044 w 360"/>
                <a:gd name="T9" fmla="*/ 287288477 h 278"/>
                <a:gd name="T10" fmla="*/ 72547966 w 360"/>
                <a:gd name="T11" fmla="*/ 284386708 h 278"/>
                <a:gd name="T12" fmla="*/ 66744420 w 360"/>
                <a:gd name="T13" fmla="*/ 287288477 h 278"/>
                <a:gd name="T14" fmla="*/ 2901775 w 360"/>
                <a:gd name="T15" fmla="*/ 362736961 h 278"/>
                <a:gd name="T16" fmla="*/ 2901775 w 360"/>
                <a:gd name="T17" fmla="*/ 365639935 h 278"/>
                <a:gd name="T18" fmla="*/ 0 w 360"/>
                <a:gd name="T19" fmla="*/ 365639935 h 278"/>
                <a:gd name="T20" fmla="*/ 0 w 360"/>
                <a:gd name="T21" fmla="*/ 371443473 h 278"/>
                <a:gd name="T22" fmla="*/ 0 w 360"/>
                <a:gd name="T23" fmla="*/ 371443473 h 278"/>
                <a:gd name="T24" fmla="*/ 0 w 360"/>
                <a:gd name="T25" fmla="*/ 388854088 h 278"/>
                <a:gd name="T26" fmla="*/ 5803549 w 360"/>
                <a:gd name="T27" fmla="*/ 400462370 h 278"/>
                <a:gd name="T28" fmla="*/ 14510076 w 360"/>
                <a:gd name="T29" fmla="*/ 403364139 h 278"/>
                <a:gd name="T30" fmla="*/ 507833373 w 360"/>
                <a:gd name="T31" fmla="*/ 403364139 h 278"/>
                <a:gd name="T32" fmla="*/ 516539898 w 360"/>
                <a:gd name="T33" fmla="*/ 400462370 h 278"/>
                <a:gd name="T34" fmla="*/ 522343445 w 360"/>
                <a:gd name="T35" fmla="*/ 388854088 h 278"/>
                <a:gd name="T36" fmla="*/ 522343445 w 360"/>
                <a:gd name="T37" fmla="*/ 371443473 h 278"/>
                <a:gd name="T38" fmla="*/ 522343445 w 360"/>
                <a:gd name="T39" fmla="*/ 371443473 h 278"/>
                <a:gd name="T40" fmla="*/ 211839166 w 360"/>
                <a:gd name="T41" fmla="*/ 339522807 h 278"/>
                <a:gd name="T42" fmla="*/ 327916198 w 360"/>
                <a:gd name="T43" fmla="*/ 368541704 h 278"/>
                <a:gd name="T44" fmla="*/ 490422733 w 360"/>
                <a:gd name="T45" fmla="*/ 388854088 h 278"/>
                <a:gd name="T46" fmla="*/ 484619186 w 360"/>
                <a:gd name="T47" fmla="*/ 391757062 h 278"/>
                <a:gd name="T48" fmla="*/ 481716209 w 360"/>
                <a:gd name="T49" fmla="*/ 391757062 h 278"/>
                <a:gd name="T50" fmla="*/ 473010889 w 360"/>
                <a:gd name="T51" fmla="*/ 388854088 h 278"/>
                <a:gd name="T52" fmla="*/ 470109115 w 360"/>
                <a:gd name="T53" fmla="*/ 380148781 h 278"/>
                <a:gd name="T54" fmla="*/ 473010889 w 360"/>
                <a:gd name="T55" fmla="*/ 371443473 h 278"/>
                <a:gd name="T56" fmla="*/ 475912662 w 360"/>
                <a:gd name="T57" fmla="*/ 371443473 h 278"/>
                <a:gd name="T58" fmla="*/ 484619186 w 360"/>
                <a:gd name="T59" fmla="*/ 371443473 h 278"/>
                <a:gd name="T60" fmla="*/ 490422733 w 360"/>
                <a:gd name="T61" fmla="*/ 371443473 h 278"/>
                <a:gd name="T62" fmla="*/ 493324507 w 360"/>
                <a:gd name="T63" fmla="*/ 380148781 h 278"/>
                <a:gd name="T64" fmla="*/ 493324507 w 360"/>
                <a:gd name="T65" fmla="*/ 385952319 h 278"/>
                <a:gd name="T66" fmla="*/ 490422733 w 360"/>
                <a:gd name="T67" fmla="*/ 388854088 h 278"/>
                <a:gd name="T68" fmla="*/ 443991950 w 360"/>
                <a:gd name="T69" fmla="*/ 266974888 h 278"/>
                <a:gd name="T70" fmla="*/ 449795497 w 360"/>
                <a:gd name="T71" fmla="*/ 266974888 h 278"/>
                <a:gd name="T72" fmla="*/ 461403795 w 360"/>
                <a:gd name="T73" fmla="*/ 258269580 h 278"/>
                <a:gd name="T74" fmla="*/ 461403795 w 360"/>
                <a:gd name="T75" fmla="*/ 17411825 h 278"/>
                <a:gd name="T76" fmla="*/ 461403795 w 360"/>
                <a:gd name="T77" fmla="*/ 8705310 h 278"/>
                <a:gd name="T78" fmla="*/ 449795497 w 360"/>
                <a:gd name="T79" fmla="*/ 0 h 278"/>
                <a:gd name="T80" fmla="*/ 78351513 w 360"/>
                <a:gd name="T81" fmla="*/ 0 h 278"/>
                <a:gd name="T82" fmla="*/ 72547966 w 360"/>
                <a:gd name="T83" fmla="*/ 0 h 278"/>
                <a:gd name="T84" fmla="*/ 60939668 w 360"/>
                <a:gd name="T85" fmla="*/ 8705310 h 278"/>
                <a:gd name="T86" fmla="*/ 60939668 w 360"/>
                <a:gd name="T87" fmla="*/ 249563068 h 278"/>
                <a:gd name="T88" fmla="*/ 60939668 w 360"/>
                <a:gd name="T89" fmla="*/ 258269580 h 278"/>
                <a:gd name="T90" fmla="*/ 72547966 w 360"/>
                <a:gd name="T91" fmla="*/ 266974888 h 278"/>
                <a:gd name="T92" fmla="*/ 78351513 w 360"/>
                <a:gd name="T93" fmla="*/ 266974888 h 278"/>
                <a:gd name="T94" fmla="*/ 426580106 w 360"/>
                <a:gd name="T95" fmla="*/ 34822444 h 278"/>
                <a:gd name="T96" fmla="*/ 95763376 w 360"/>
                <a:gd name="T97" fmla="*/ 232152453 h 2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0"/>
                <a:gd name="T148" fmla="*/ 0 h 278"/>
                <a:gd name="T149" fmla="*/ 360 w 360"/>
                <a:gd name="T150" fmla="*/ 278 h 2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0" h="278">
                  <a:moveTo>
                    <a:pt x="360" y="256"/>
                  </a:moveTo>
                  <a:lnTo>
                    <a:pt x="360" y="256"/>
                  </a:lnTo>
                  <a:lnTo>
                    <a:pt x="360" y="252"/>
                  </a:lnTo>
                  <a:lnTo>
                    <a:pt x="358" y="252"/>
                  </a:lnTo>
                  <a:lnTo>
                    <a:pt x="358" y="250"/>
                  </a:lnTo>
                  <a:lnTo>
                    <a:pt x="318" y="200"/>
                  </a:lnTo>
                  <a:lnTo>
                    <a:pt x="314" y="198"/>
                  </a:lnTo>
                  <a:lnTo>
                    <a:pt x="310" y="196"/>
                  </a:lnTo>
                  <a:lnTo>
                    <a:pt x="50" y="196"/>
                  </a:lnTo>
                  <a:lnTo>
                    <a:pt x="46" y="198"/>
                  </a:lnTo>
                  <a:lnTo>
                    <a:pt x="42" y="200"/>
                  </a:lnTo>
                  <a:lnTo>
                    <a:pt x="2" y="250"/>
                  </a:lnTo>
                  <a:lnTo>
                    <a:pt x="2" y="252"/>
                  </a:lnTo>
                  <a:lnTo>
                    <a:pt x="0" y="252"/>
                  </a:lnTo>
                  <a:lnTo>
                    <a:pt x="0" y="256"/>
                  </a:lnTo>
                  <a:lnTo>
                    <a:pt x="0" y="268"/>
                  </a:lnTo>
                  <a:lnTo>
                    <a:pt x="0" y="272"/>
                  </a:lnTo>
                  <a:lnTo>
                    <a:pt x="4" y="276"/>
                  </a:lnTo>
                  <a:lnTo>
                    <a:pt x="6" y="278"/>
                  </a:lnTo>
                  <a:lnTo>
                    <a:pt x="10" y="278"/>
                  </a:lnTo>
                  <a:lnTo>
                    <a:pt x="350" y="278"/>
                  </a:lnTo>
                  <a:lnTo>
                    <a:pt x="354" y="278"/>
                  </a:lnTo>
                  <a:lnTo>
                    <a:pt x="356" y="276"/>
                  </a:lnTo>
                  <a:lnTo>
                    <a:pt x="360" y="272"/>
                  </a:lnTo>
                  <a:lnTo>
                    <a:pt x="360" y="268"/>
                  </a:lnTo>
                  <a:lnTo>
                    <a:pt x="360" y="256"/>
                  </a:lnTo>
                  <a:close/>
                  <a:moveTo>
                    <a:pt x="134" y="254"/>
                  </a:moveTo>
                  <a:lnTo>
                    <a:pt x="146" y="234"/>
                  </a:lnTo>
                  <a:lnTo>
                    <a:pt x="214" y="234"/>
                  </a:lnTo>
                  <a:lnTo>
                    <a:pt x="226" y="254"/>
                  </a:lnTo>
                  <a:lnTo>
                    <a:pt x="134" y="254"/>
                  </a:lnTo>
                  <a:close/>
                  <a:moveTo>
                    <a:pt x="338" y="268"/>
                  </a:moveTo>
                  <a:lnTo>
                    <a:pt x="338" y="268"/>
                  </a:lnTo>
                  <a:lnTo>
                    <a:pt x="334" y="270"/>
                  </a:lnTo>
                  <a:lnTo>
                    <a:pt x="332" y="270"/>
                  </a:lnTo>
                  <a:lnTo>
                    <a:pt x="326" y="268"/>
                  </a:lnTo>
                  <a:lnTo>
                    <a:pt x="324" y="262"/>
                  </a:lnTo>
                  <a:lnTo>
                    <a:pt x="324" y="260"/>
                  </a:lnTo>
                  <a:lnTo>
                    <a:pt x="326" y="256"/>
                  </a:lnTo>
                  <a:lnTo>
                    <a:pt x="328" y="256"/>
                  </a:lnTo>
                  <a:lnTo>
                    <a:pt x="332" y="254"/>
                  </a:lnTo>
                  <a:lnTo>
                    <a:pt x="334" y="256"/>
                  </a:lnTo>
                  <a:lnTo>
                    <a:pt x="338" y="256"/>
                  </a:lnTo>
                  <a:lnTo>
                    <a:pt x="340" y="260"/>
                  </a:lnTo>
                  <a:lnTo>
                    <a:pt x="340" y="262"/>
                  </a:lnTo>
                  <a:lnTo>
                    <a:pt x="340" y="266"/>
                  </a:lnTo>
                  <a:lnTo>
                    <a:pt x="338" y="268"/>
                  </a:lnTo>
                  <a:close/>
                  <a:moveTo>
                    <a:pt x="54" y="184"/>
                  </a:moveTo>
                  <a:lnTo>
                    <a:pt x="306" y="184"/>
                  </a:lnTo>
                  <a:lnTo>
                    <a:pt x="310" y="184"/>
                  </a:lnTo>
                  <a:lnTo>
                    <a:pt x="314" y="182"/>
                  </a:lnTo>
                  <a:lnTo>
                    <a:pt x="318" y="178"/>
                  </a:lnTo>
                  <a:lnTo>
                    <a:pt x="318" y="172"/>
                  </a:lnTo>
                  <a:lnTo>
                    <a:pt x="318" y="12"/>
                  </a:lnTo>
                  <a:lnTo>
                    <a:pt x="318" y="6"/>
                  </a:lnTo>
                  <a:lnTo>
                    <a:pt x="314" y="2"/>
                  </a:lnTo>
                  <a:lnTo>
                    <a:pt x="310" y="0"/>
                  </a:lnTo>
                  <a:lnTo>
                    <a:pt x="306" y="0"/>
                  </a:lnTo>
                  <a:lnTo>
                    <a:pt x="54" y="0"/>
                  </a:lnTo>
                  <a:lnTo>
                    <a:pt x="50" y="0"/>
                  </a:lnTo>
                  <a:lnTo>
                    <a:pt x="46" y="2"/>
                  </a:lnTo>
                  <a:lnTo>
                    <a:pt x="42" y="6"/>
                  </a:lnTo>
                  <a:lnTo>
                    <a:pt x="42" y="12"/>
                  </a:lnTo>
                  <a:lnTo>
                    <a:pt x="42" y="172"/>
                  </a:lnTo>
                  <a:lnTo>
                    <a:pt x="42" y="178"/>
                  </a:lnTo>
                  <a:lnTo>
                    <a:pt x="46" y="182"/>
                  </a:lnTo>
                  <a:lnTo>
                    <a:pt x="50" y="184"/>
                  </a:lnTo>
                  <a:lnTo>
                    <a:pt x="54" y="184"/>
                  </a:lnTo>
                  <a:close/>
                  <a:moveTo>
                    <a:pt x="66" y="24"/>
                  </a:moveTo>
                  <a:lnTo>
                    <a:pt x="294" y="24"/>
                  </a:lnTo>
                  <a:lnTo>
                    <a:pt x="294" y="160"/>
                  </a:lnTo>
                  <a:lnTo>
                    <a:pt x="66" y="160"/>
                  </a:lnTo>
                  <a:lnTo>
                    <a:pt x="66" y="24"/>
                  </a:lnTo>
                  <a:close/>
                </a:path>
              </a:pathLst>
            </a:custGeom>
            <a:solidFill>
              <a:schemeClr val="accent4"/>
            </a:solidFill>
            <a:ln w="19050" cap="flat" cmpd="sng">
              <a:noFill/>
              <a:prstDash val="solid"/>
              <a:round/>
              <a:headEnd type="none" w="med" len="med"/>
              <a:tailEnd type="none" w="med" len="med"/>
            </a:ln>
            <a:effectLst/>
          </p:spPr>
          <p:txBody>
            <a:bodyPr>
              <a:noAutofit/>
            </a:bodyPr>
            <a:lstStyle/>
            <a:p>
              <a:pPr algn="ctr" defTabSz="932962" eaLnBrk="1" fontAlgn="auto" hangingPunct="1">
                <a:spcBef>
                  <a:spcPts val="0"/>
                </a:spcBef>
                <a:spcAft>
                  <a:spcPts val="0"/>
                </a:spcAft>
              </a:pPr>
              <a:endParaRPr lang="en-US" sz="1200" kern="0" dirty="0">
                <a:solidFill>
                  <a:srgbClr val="000000"/>
                </a:solidFill>
                <a:latin typeface="Calibri"/>
              </a:endParaRPr>
            </a:p>
          </p:txBody>
        </p:sp>
        <p:sp>
          <p:nvSpPr>
            <p:cNvPr id="103" name="Freeform 5014"/>
            <p:cNvSpPr>
              <a:spLocks noChangeAspect="1" noEditPoints="1"/>
            </p:cNvSpPr>
            <p:nvPr/>
          </p:nvSpPr>
          <p:spPr bwMode="gray">
            <a:xfrm>
              <a:off x="6575040" y="1113770"/>
              <a:ext cx="164165" cy="170208"/>
            </a:xfrm>
            <a:custGeom>
              <a:avLst/>
              <a:gdLst>
                <a:gd name="T0" fmla="*/ 522343445 w 360"/>
                <a:gd name="T1" fmla="*/ 371443473 h 278"/>
                <a:gd name="T2" fmla="*/ 522343445 w 360"/>
                <a:gd name="T3" fmla="*/ 365639935 h 278"/>
                <a:gd name="T4" fmla="*/ 519441671 w 360"/>
                <a:gd name="T5" fmla="*/ 365639935 h 278"/>
                <a:gd name="T6" fmla="*/ 461403795 w 360"/>
                <a:gd name="T7" fmla="*/ 290190246 h 278"/>
                <a:gd name="T8" fmla="*/ 455599044 w 360"/>
                <a:gd name="T9" fmla="*/ 287288477 h 278"/>
                <a:gd name="T10" fmla="*/ 72547966 w 360"/>
                <a:gd name="T11" fmla="*/ 284386708 h 278"/>
                <a:gd name="T12" fmla="*/ 66744420 w 360"/>
                <a:gd name="T13" fmla="*/ 287288477 h 278"/>
                <a:gd name="T14" fmla="*/ 2901775 w 360"/>
                <a:gd name="T15" fmla="*/ 362736961 h 278"/>
                <a:gd name="T16" fmla="*/ 2901775 w 360"/>
                <a:gd name="T17" fmla="*/ 365639935 h 278"/>
                <a:gd name="T18" fmla="*/ 0 w 360"/>
                <a:gd name="T19" fmla="*/ 365639935 h 278"/>
                <a:gd name="T20" fmla="*/ 0 w 360"/>
                <a:gd name="T21" fmla="*/ 371443473 h 278"/>
                <a:gd name="T22" fmla="*/ 0 w 360"/>
                <a:gd name="T23" fmla="*/ 371443473 h 278"/>
                <a:gd name="T24" fmla="*/ 0 w 360"/>
                <a:gd name="T25" fmla="*/ 388854088 h 278"/>
                <a:gd name="T26" fmla="*/ 5803549 w 360"/>
                <a:gd name="T27" fmla="*/ 400462370 h 278"/>
                <a:gd name="T28" fmla="*/ 14510076 w 360"/>
                <a:gd name="T29" fmla="*/ 403364139 h 278"/>
                <a:gd name="T30" fmla="*/ 507833373 w 360"/>
                <a:gd name="T31" fmla="*/ 403364139 h 278"/>
                <a:gd name="T32" fmla="*/ 516539898 w 360"/>
                <a:gd name="T33" fmla="*/ 400462370 h 278"/>
                <a:gd name="T34" fmla="*/ 522343445 w 360"/>
                <a:gd name="T35" fmla="*/ 388854088 h 278"/>
                <a:gd name="T36" fmla="*/ 522343445 w 360"/>
                <a:gd name="T37" fmla="*/ 371443473 h 278"/>
                <a:gd name="T38" fmla="*/ 522343445 w 360"/>
                <a:gd name="T39" fmla="*/ 371443473 h 278"/>
                <a:gd name="T40" fmla="*/ 211839166 w 360"/>
                <a:gd name="T41" fmla="*/ 339522807 h 278"/>
                <a:gd name="T42" fmla="*/ 327916198 w 360"/>
                <a:gd name="T43" fmla="*/ 368541704 h 278"/>
                <a:gd name="T44" fmla="*/ 490422733 w 360"/>
                <a:gd name="T45" fmla="*/ 388854088 h 278"/>
                <a:gd name="T46" fmla="*/ 484619186 w 360"/>
                <a:gd name="T47" fmla="*/ 391757062 h 278"/>
                <a:gd name="T48" fmla="*/ 481716209 w 360"/>
                <a:gd name="T49" fmla="*/ 391757062 h 278"/>
                <a:gd name="T50" fmla="*/ 473010889 w 360"/>
                <a:gd name="T51" fmla="*/ 388854088 h 278"/>
                <a:gd name="T52" fmla="*/ 470109115 w 360"/>
                <a:gd name="T53" fmla="*/ 380148781 h 278"/>
                <a:gd name="T54" fmla="*/ 473010889 w 360"/>
                <a:gd name="T55" fmla="*/ 371443473 h 278"/>
                <a:gd name="T56" fmla="*/ 475912662 w 360"/>
                <a:gd name="T57" fmla="*/ 371443473 h 278"/>
                <a:gd name="T58" fmla="*/ 484619186 w 360"/>
                <a:gd name="T59" fmla="*/ 371443473 h 278"/>
                <a:gd name="T60" fmla="*/ 490422733 w 360"/>
                <a:gd name="T61" fmla="*/ 371443473 h 278"/>
                <a:gd name="T62" fmla="*/ 493324507 w 360"/>
                <a:gd name="T63" fmla="*/ 380148781 h 278"/>
                <a:gd name="T64" fmla="*/ 493324507 w 360"/>
                <a:gd name="T65" fmla="*/ 385952319 h 278"/>
                <a:gd name="T66" fmla="*/ 490422733 w 360"/>
                <a:gd name="T67" fmla="*/ 388854088 h 278"/>
                <a:gd name="T68" fmla="*/ 443991950 w 360"/>
                <a:gd name="T69" fmla="*/ 266974888 h 278"/>
                <a:gd name="T70" fmla="*/ 449795497 w 360"/>
                <a:gd name="T71" fmla="*/ 266974888 h 278"/>
                <a:gd name="T72" fmla="*/ 461403795 w 360"/>
                <a:gd name="T73" fmla="*/ 258269580 h 278"/>
                <a:gd name="T74" fmla="*/ 461403795 w 360"/>
                <a:gd name="T75" fmla="*/ 17411825 h 278"/>
                <a:gd name="T76" fmla="*/ 461403795 w 360"/>
                <a:gd name="T77" fmla="*/ 8705310 h 278"/>
                <a:gd name="T78" fmla="*/ 449795497 w 360"/>
                <a:gd name="T79" fmla="*/ 0 h 278"/>
                <a:gd name="T80" fmla="*/ 78351513 w 360"/>
                <a:gd name="T81" fmla="*/ 0 h 278"/>
                <a:gd name="T82" fmla="*/ 72547966 w 360"/>
                <a:gd name="T83" fmla="*/ 0 h 278"/>
                <a:gd name="T84" fmla="*/ 60939668 w 360"/>
                <a:gd name="T85" fmla="*/ 8705310 h 278"/>
                <a:gd name="T86" fmla="*/ 60939668 w 360"/>
                <a:gd name="T87" fmla="*/ 249563068 h 278"/>
                <a:gd name="T88" fmla="*/ 60939668 w 360"/>
                <a:gd name="T89" fmla="*/ 258269580 h 278"/>
                <a:gd name="T90" fmla="*/ 72547966 w 360"/>
                <a:gd name="T91" fmla="*/ 266974888 h 278"/>
                <a:gd name="T92" fmla="*/ 78351513 w 360"/>
                <a:gd name="T93" fmla="*/ 266974888 h 278"/>
                <a:gd name="T94" fmla="*/ 426580106 w 360"/>
                <a:gd name="T95" fmla="*/ 34822444 h 278"/>
                <a:gd name="T96" fmla="*/ 95763376 w 360"/>
                <a:gd name="T97" fmla="*/ 232152453 h 2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0"/>
                <a:gd name="T148" fmla="*/ 0 h 278"/>
                <a:gd name="T149" fmla="*/ 360 w 360"/>
                <a:gd name="T150" fmla="*/ 278 h 2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0" h="278">
                  <a:moveTo>
                    <a:pt x="360" y="256"/>
                  </a:moveTo>
                  <a:lnTo>
                    <a:pt x="360" y="256"/>
                  </a:lnTo>
                  <a:lnTo>
                    <a:pt x="360" y="252"/>
                  </a:lnTo>
                  <a:lnTo>
                    <a:pt x="358" y="252"/>
                  </a:lnTo>
                  <a:lnTo>
                    <a:pt x="358" y="250"/>
                  </a:lnTo>
                  <a:lnTo>
                    <a:pt x="318" y="200"/>
                  </a:lnTo>
                  <a:lnTo>
                    <a:pt x="314" y="198"/>
                  </a:lnTo>
                  <a:lnTo>
                    <a:pt x="310" y="196"/>
                  </a:lnTo>
                  <a:lnTo>
                    <a:pt x="50" y="196"/>
                  </a:lnTo>
                  <a:lnTo>
                    <a:pt x="46" y="198"/>
                  </a:lnTo>
                  <a:lnTo>
                    <a:pt x="42" y="200"/>
                  </a:lnTo>
                  <a:lnTo>
                    <a:pt x="2" y="250"/>
                  </a:lnTo>
                  <a:lnTo>
                    <a:pt x="2" y="252"/>
                  </a:lnTo>
                  <a:lnTo>
                    <a:pt x="0" y="252"/>
                  </a:lnTo>
                  <a:lnTo>
                    <a:pt x="0" y="256"/>
                  </a:lnTo>
                  <a:lnTo>
                    <a:pt x="0" y="268"/>
                  </a:lnTo>
                  <a:lnTo>
                    <a:pt x="0" y="272"/>
                  </a:lnTo>
                  <a:lnTo>
                    <a:pt x="4" y="276"/>
                  </a:lnTo>
                  <a:lnTo>
                    <a:pt x="6" y="278"/>
                  </a:lnTo>
                  <a:lnTo>
                    <a:pt x="10" y="278"/>
                  </a:lnTo>
                  <a:lnTo>
                    <a:pt x="350" y="278"/>
                  </a:lnTo>
                  <a:lnTo>
                    <a:pt x="354" y="278"/>
                  </a:lnTo>
                  <a:lnTo>
                    <a:pt x="356" y="276"/>
                  </a:lnTo>
                  <a:lnTo>
                    <a:pt x="360" y="272"/>
                  </a:lnTo>
                  <a:lnTo>
                    <a:pt x="360" y="268"/>
                  </a:lnTo>
                  <a:lnTo>
                    <a:pt x="360" y="256"/>
                  </a:lnTo>
                  <a:close/>
                  <a:moveTo>
                    <a:pt x="134" y="254"/>
                  </a:moveTo>
                  <a:lnTo>
                    <a:pt x="146" y="234"/>
                  </a:lnTo>
                  <a:lnTo>
                    <a:pt x="214" y="234"/>
                  </a:lnTo>
                  <a:lnTo>
                    <a:pt x="226" y="254"/>
                  </a:lnTo>
                  <a:lnTo>
                    <a:pt x="134" y="254"/>
                  </a:lnTo>
                  <a:close/>
                  <a:moveTo>
                    <a:pt x="338" y="268"/>
                  </a:moveTo>
                  <a:lnTo>
                    <a:pt x="338" y="268"/>
                  </a:lnTo>
                  <a:lnTo>
                    <a:pt x="334" y="270"/>
                  </a:lnTo>
                  <a:lnTo>
                    <a:pt x="332" y="270"/>
                  </a:lnTo>
                  <a:lnTo>
                    <a:pt x="326" y="268"/>
                  </a:lnTo>
                  <a:lnTo>
                    <a:pt x="324" y="262"/>
                  </a:lnTo>
                  <a:lnTo>
                    <a:pt x="324" y="260"/>
                  </a:lnTo>
                  <a:lnTo>
                    <a:pt x="326" y="256"/>
                  </a:lnTo>
                  <a:lnTo>
                    <a:pt x="328" y="256"/>
                  </a:lnTo>
                  <a:lnTo>
                    <a:pt x="332" y="254"/>
                  </a:lnTo>
                  <a:lnTo>
                    <a:pt x="334" y="256"/>
                  </a:lnTo>
                  <a:lnTo>
                    <a:pt x="338" y="256"/>
                  </a:lnTo>
                  <a:lnTo>
                    <a:pt x="340" y="260"/>
                  </a:lnTo>
                  <a:lnTo>
                    <a:pt x="340" y="262"/>
                  </a:lnTo>
                  <a:lnTo>
                    <a:pt x="340" y="266"/>
                  </a:lnTo>
                  <a:lnTo>
                    <a:pt x="338" y="268"/>
                  </a:lnTo>
                  <a:close/>
                  <a:moveTo>
                    <a:pt x="54" y="184"/>
                  </a:moveTo>
                  <a:lnTo>
                    <a:pt x="306" y="184"/>
                  </a:lnTo>
                  <a:lnTo>
                    <a:pt x="310" y="184"/>
                  </a:lnTo>
                  <a:lnTo>
                    <a:pt x="314" y="182"/>
                  </a:lnTo>
                  <a:lnTo>
                    <a:pt x="318" y="178"/>
                  </a:lnTo>
                  <a:lnTo>
                    <a:pt x="318" y="172"/>
                  </a:lnTo>
                  <a:lnTo>
                    <a:pt x="318" y="12"/>
                  </a:lnTo>
                  <a:lnTo>
                    <a:pt x="318" y="6"/>
                  </a:lnTo>
                  <a:lnTo>
                    <a:pt x="314" y="2"/>
                  </a:lnTo>
                  <a:lnTo>
                    <a:pt x="310" y="0"/>
                  </a:lnTo>
                  <a:lnTo>
                    <a:pt x="306" y="0"/>
                  </a:lnTo>
                  <a:lnTo>
                    <a:pt x="54" y="0"/>
                  </a:lnTo>
                  <a:lnTo>
                    <a:pt x="50" y="0"/>
                  </a:lnTo>
                  <a:lnTo>
                    <a:pt x="46" y="2"/>
                  </a:lnTo>
                  <a:lnTo>
                    <a:pt x="42" y="6"/>
                  </a:lnTo>
                  <a:lnTo>
                    <a:pt x="42" y="12"/>
                  </a:lnTo>
                  <a:lnTo>
                    <a:pt x="42" y="172"/>
                  </a:lnTo>
                  <a:lnTo>
                    <a:pt x="42" y="178"/>
                  </a:lnTo>
                  <a:lnTo>
                    <a:pt x="46" y="182"/>
                  </a:lnTo>
                  <a:lnTo>
                    <a:pt x="50" y="184"/>
                  </a:lnTo>
                  <a:lnTo>
                    <a:pt x="54" y="184"/>
                  </a:lnTo>
                  <a:close/>
                  <a:moveTo>
                    <a:pt x="66" y="24"/>
                  </a:moveTo>
                  <a:lnTo>
                    <a:pt x="294" y="24"/>
                  </a:lnTo>
                  <a:lnTo>
                    <a:pt x="294" y="160"/>
                  </a:lnTo>
                  <a:lnTo>
                    <a:pt x="66" y="160"/>
                  </a:lnTo>
                  <a:lnTo>
                    <a:pt x="66" y="24"/>
                  </a:lnTo>
                  <a:close/>
                </a:path>
              </a:pathLst>
            </a:custGeom>
            <a:solidFill>
              <a:schemeClr val="accent4"/>
            </a:solidFill>
            <a:ln w="19050" cap="flat" cmpd="sng">
              <a:noFill/>
              <a:prstDash val="solid"/>
              <a:round/>
              <a:headEnd type="none" w="med" len="med"/>
              <a:tailEnd type="none" w="med" len="med"/>
            </a:ln>
            <a:effectLst/>
          </p:spPr>
          <p:txBody>
            <a:bodyPr>
              <a:noAutofit/>
            </a:bodyPr>
            <a:lstStyle/>
            <a:p>
              <a:pPr algn="ctr" defTabSz="932962" eaLnBrk="1" fontAlgn="auto" hangingPunct="1">
                <a:spcBef>
                  <a:spcPts val="0"/>
                </a:spcBef>
                <a:spcAft>
                  <a:spcPts val="0"/>
                </a:spcAft>
              </a:pPr>
              <a:endParaRPr lang="en-US" sz="1200" kern="0" dirty="0">
                <a:solidFill>
                  <a:srgbClr val="000000"/>
                </a:solidFill>
                <a:latin typeface="Calibri"/>
              </a:endParaRPr>
            </a:p>
          </p:txBody>
        </p:sp>
      </p:grpSp>
      <p:sp>
        <p:nvSpPr>
          <p:cNvPr id="107" name="TextBox 106"/>
          <p:cNvSpPr txBox="1"/>
          <p:nvPr/>
        </p:nvSpPr>
        <p:spPr>
          <a:xfrm>
            <a:off x="4217189" y="3171904"/>
            <a:ext cx="1094508" cy="129266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761495" eaLnBrk="1" hangingPunct="1">
              <a:buClr>
                <a:schemeClr val="tx2"/>
              </a:buClr>
              <a:defRPr kumimoji="1" sz="1600" baseline="0">
                <a:latin typeface="+mn-lt"/>
                <a:cs typeface="Arial" pitchFamily="34" charset="0"/>
              </a:defRPr>
            </a:lvl1pPr>
            <a:lvl2pPr marL="164721" lvl="1" indent="-163371" defTabSz="761495" eaLnBrk="1" hangingPunct="1">
              <a:buClr>
                <a:schemeClr val="tx2"/>
              </a:buClr>
              <a:buSzPct val="125000"/>
              <a:buFont typeface="Arial" pitchFamily="34" charset="0"/>
              <a:buChar char="▪"/>
              <a:defRPr kumimoji="1" sz="1600" baseline="0">
                <a:latin typeface="+mn-lt"/>
                <a:cs typeface="Arial" pitchFamily="34" charset="0"/>
              </a:defRPr>
            </a:lvl2pPr>
            <a:lvl3pPr marL="388849" lvl="2" indent="-222778" defTabSz="761495" eaLnBrk="1" hangingPunct="1">
              <a:buClr>
                <a:schemeClr val="tx2"/>
              </a:buClr>
              <a:buSzPct val="120000"/>
              <a:buFont typeface="Arial" charset="0"/>
              <a:buChar char="–"/>
              <a:defRPr kumimoji="1" sz="1600" baseline="0">
                <a:latin typeface="+mn-lt"/>
                <a:cs typeface="Arial" pitchFamily="34" charset="0"/>
              </a:defRPr>
            </a:lvl3pPr>
            <a:lvl4pPr marL="522516" lvl="3" indent="-132317" defTabSz="761495" eaLnBrk="1" hangingPunct="1">
              <a:buClr>
                <a:schemeClr val="tx2"/>
              </a:buClr>
              <a:buSzPct val="120000"/>
              <a:buFont typeface="Arial" pitchFamily="34" charset="0"/>
              <a:buChar char="▫"/>
              <a:defRPr kumimoji="1" sz="1600" baseline="0">
                <a:latin typeface="+mn-lt"/>
                <a:cs typeface="Arial" pitchFamily="34" charset="0"/>
              </a:defRPr>
            </a:lvl4pPr>
            <a:lvl5pPr marL="637712" lvl="4" indent="-110714" defTabSz="761495" eaLnBrk="1" hangingPunct="1">
              <a:buClr>
                <a:schemeClr val="tx2"/>
              </a:buClr>
              <a:buSzPct val="89000"/>
              <a:buFont typeface="Arial" charset="0"/>
              <a:buChar char="-"/>
              <a:defRPr kumimoji="1" sz="1600" baseline="0">
                <a:latin typeface="+mn-lt"/>
                <a:cs typeface="Arial" pitchFamily="34" charset="0"/>
              </a:defRPr>
            </a:lvl5pPr>
            <a:lvl6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6pPr>
            <a:lvl7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7pPr>
            <a:lvl8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8pPr>
            <a:lvl9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9pPr>
          </a:lstStyle>
          <a:p>
            <a:pPr defTabSz="776953" fontAlgn="auto">
              <a:spcBef>
                <a:spcPts val="0"/>
              </a:spcBef>
              <a:spcAft>
                <a:spcPts val="0"/>
              </a:spcAft>
              <a:buClr>
                <a:srgbClr val="0096D6"/>
              </a:buClr>
            </a:pPr>
            <a:r>
              <a:rPr lang="en-US" sz="1200" kern="0" dirty="0">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t>Difficulty analyzing across data sources as result of varying data standards and upstream quality</a:t>
            </a:r>
          </a:p>
        </p:txBody>
      </p:sp>
      <p:sp>
        <p:nvSpPr>
          <p:cNvPr id="109" name="TextBox 108"/>
          <p:cNvSpPr txBox="1"/>
          <p:nvPr/>
        </p:nvSpPr>
        <p:spPr>
          <a:xfrm>
            <a:off x="6669364" y="3171904"/>
            <a:ext cx="1140023" cy="73866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761495" eaLnBrk="1" hangingPunct="1">
              <a:buClr>
                <a:schemeClr val="tx2"/>
              </a:buClr>
              <a:defRPr kumimoji="1" sz="1600" baseline="0">
                <a:latin typeface="+mn-lt"/>
                <a:cs typeface="Arial" pitchFamily="34" charset="0"/>
              </a:defRPr>
            </a:lvl1pPr>
            <a:lvl2pPr marL="164721" lvl="1" indent="-163371" defTabSz="761495" eaLnBrk="1" hangingPunct="1">
              <a:buClr>
                <a:schemeClr val="tx2"/>
              </a:buClr>
              <a:buSzPct val="125000"/>
              <a:buFont typeface="Arial" pitchFamily="34" charset="0"/>
              <a:buChar char="▪"/>
              <a:defRPr kumimoji="1" sz="1600" baseline="0">
                <a:latin typeface="+mn-lt"/>
                <a:cs typeface="Arial" pitchFamily="34" charset="0"/>
              </a:defRPr>
            </a:lvl2pPr>
            <a:lvl3pPr marL="388849" lvl="2" indent="-222778" defTabSz="761495" eaLnBrk="1" hangingPunct="1">
              <a:buClr>
                <a:schemeClr val="tx2"/>
              </a:buClr>
              <a:buSzPct val="120000"/>
              <a:buFont typeface="Arial" charset="0"/>
              <a:buChar char="–"/>
              <a:defRPr kumimoji="1" sz="1600" baseline="0">
                <a:latin typeface="+mn-lt"/>
                <a:cs typeface="Arial" pitchFamily="34" charset="0"/>
              </a:defRPr>
            </a:lvl3pPr>
            <a:lvl4pPr marL="522516" lvl="3" indent="-132317" defTabSz="761495" eaLnBrk="1" hangingPunct="1">
              <a:buClr>
                <a:schemeClr val="tx2"/>
              </a:buClr>
              <a:buSzPct val="120000"/>
              <a:buFont typeface="Arial" pitchFamily="34" charset="0"/>
              <a:buChar char="▫"/>
              <a:defRPr kumimoji="1" sz="1600" baseline="0">
                <a:latin typeface="+mn-lt"/>
                <a:cs typeface="Arial" pitchFamily="34" charset="0"/>
              </a:defRPr>
            </a:lvl4pPr>
            <a:lvl5pPr marL="637712" lvl="4" indent="-110714" defTabSz="761495" eaLnBrk="1" hangingPunct="1">
              <a:buClr>
                <a:schemeClr val="tx2"/>
              </a:buClr>
              <a:buSzPct val="89000"/>
              <a:buFont typeface="Arial" charset="0"/>
              <a:buChar char="-"/>
              <a:defRPr kumimoji="1" sz="1600" baseline="0">
                <a:latin typeface="+mn-lt"/>
                <a:cs typeface="Arial" pitchFamily="34" charset="0"/>
              </a:defRPr>
            </a:lvl5pPr>
            <a:lvl6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6pPr>
            <a:lvl7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7pPr>
            <a:lvl8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8pPr>
            <a:lvl9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9pPr>
          </a:lstStyle>
          <a:p>
            <a:pPr defTabSz="776953" fontAlgn="auto">
              <a:spcBef>
                <a:spcPts val="0"/>
              </a:spcBef>
              <a:spcAft>
                <a:spcPts val="0"/>
              </a:spcAft>
              <a:buClr>
                <a:srgbClr val="0096D6"/>
              </a:buClr>
            </a:pPr>
            <a:r>
              <a:rPr lang="en-US" sz="1200" kern="0" dirty="0">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t>Key decision makers burdened by data processing work</a:t>
            </a:r>
          </a:p>
        </p:txBody>
      </p:sp>
      <p:sp>
        <p:nvSpPr>
          <p:cNvPr id="114" name="Chevron 113"/>
          <p:cNvSpPr/>
          <p:nvPr/>
        </p:nvSpPr>
        <p:spPr>
          <a:xfrm>
            <a:off x="6503862" y="2557301"/>
            <a:ext cx="1173302" cy="556204"/>
          </a:xfrm>
          <a:prstGeom prst="chevron">
            <a:avLst>
              <a:gd name="adj" fmla="val 18199"/>
            </a:avLst>
          </a:prstGeom>
          <a:solidFill>
            <a:schemeClr val="accent1"/>
          </a:solidFill>
          <a:ln w="19050">
            <a:solidFill>
              <a:schemeClr val="bg1"/>
            </a:solidFill>
          </a:ln>
          <a:effectLst/>
        </p:spPr>
        <p:style>
          <a:lnRef idx="1">
            <a:schemeClr val="accent4"/>
          </a:lnRef>
          <a:fillRef idx="3">
            <a:schemeClr val="accent4"/>
          </a:fillRef>
          <a:effectRef idx="2">
            <a:schemeClr val="accent4"/>
          </a:effectRef>
          <a:fontRef idx="minor">
            <a:schemeClr val="lt1"/>
          </a:fontRef>
        </p:style>
        <p:txBody>
          <a:bodyPr lIns="46648" rIns="46648" rtlCol="0" anchor="ctr"/>
          <a:lstStyle/>
          <a:p>
            <a:pPr defTabSz="932962" eaLnBrk="1" fontAlgn="auto" hangingPunct="1">
              <a:spcBef>
                <a:spcPts val="0"/>
              </a:spcBef>
              <a:spcAft>
                <a:spcPts val="0"/>
              </a:spcAft>
            </a:pPr>
            <a:r>
              <a:rPr lang="en-US" sz="1200" kern="0" dirty="0">
                <a:solidFill>
                  <a:srgbClr val="FFFFFF"/>
                </a:solidFill>
                <a:latin typeface="Calibri" panose="020F0502020204030204" pitchFamily="34" charset="0"/>
                <a:cs typeface="Arial" pitchFamily="34" charset="0"/>
              </a:rPr>
              <a:t>Decision </a:t>
            </a:r>
            <a:br>
              <a:rPr lang="en-US" sz="1200" kern="0" dirty="0">
                <a:solidFill>
                  <a:srgbClr val="FFFFFF"/>
                </a:solidFill>
                <a:latin typeface="Calibri" panose="020F0502020204030204" pitchFamily="34" charset="0"/>
                <a:cs typeface="Arial" pitchFamily="34" charset="0"/>
              </a:rPr>
            </a:br>
            <a:r>
              <a:rPr lang="en-US" sz="1200" kern="0" dirty="0">
                <a:solidFill>
                  <a:srgbClr val="FFFFFF"/>
                </a:solidFill>
                <a:latin typeface="Calibri" panose="020F0502020204030204" pitchFamily="34" charset="0"/>
                <a:cs typeface="Arial" pitchFamily="34" charset="0"/>
              </a:rPr>
              <a:t>making and </a:t>
            </a:r>
            <a:br>
              <a:rPr lang="en-US" sz="1200" kern="0" dirty="0">
                <a:solidFill>
                  <a:srgbClr val="FFFFFF"/>
                </a:solidFill>
                <a:latin typeface="Calibri" panose="020F0502020204030204" pitchFamily="34" charset="0"/>
                <a:cs typeface="Arial" pitchFamily="34" charset="0"/>
              </a:rPr>
            </a:br>
            <a:r>
              <a:rPr lang="en-US" sz="1200" kern="0" dirty="0">
                <a:solidFill>
                  <a:srgbClr val="FFFFFF"/>
                </a:solidFill>
                <a:latin typeface="Calibri" panose="020F0502020204030204" pitchFamily="34" charset="0"/>
                <a:cs typeface="Arial" pitchFamily="34" charset="0"/>
              </a:rPr>
              <a:t>intervention</a:t>
            </a:r>
          </a:p>
        </p:txBody>
      </p:sp>
      <p:sp>
        <p:nvSpPr>
          <p:cNvPr id="118" name="TextBox 117"/>
          <p:cNvSpPr txBox="1"/>
          <p:nvPr/>
        </p:nvSpPr>
        <p:spPr>
          <a:xfrm>
            <a:off x="589311" y="3171904"/>
            <a:ext cx="1013528" cy="110799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761495" eaLnBrk="1" hangingPunct="1">
              <a:buClr>
                <a:schemeClr val="tx2"/>
              </a:buClr>
              <a:defRPr kumimoji="1" sz="1600" baseline="0">
                <a:latin typeface="+mn-lt"/>
                <a:cs typeface="Arial" pitchFamily="34" charset="0"/>
              </a:defRPr>
            </a:lvl1pPr>
            <a:lvl2pPr marL="164721" lvl="1" indent="-163371" defTabSz="761495" eaLnBrk="1" hangingPunct="1">
              <a:buClr>
                <a:schemeClr val="tx2"/>
              </a:buClr>
              <a:buSzPct val="125000"/>
              <a:buFont typeface="Arial" pitchFamily="34" charset="0"/>
              <a:buChar char="▪"/>
              <a:defRPr kumimoji="1" sz="1600" baseline="0">
                <a:latin typeface="+mn-lt"/>
                <a:cs typeface="Arial" pitchFamily="34" charset="0"/>
              </a:defRPr>
            </a:lvl2pPr>
            <a:lvl3pPr marL="388849" lvl="2" indent="-222778" defTabSz="761495" eaLnBrk="1" hangingPunct="1">
              <a:buClr>
                <a:schemeClr val="tx2"/>
              </a:buClr>
              <a:buSzPct val="120000"/>
              <a:buFont typeface="Arial" charset="0"/>
              <a:buChar char="–"/>
              <a:defRPr kumimoji="1" sz="1600" baseline="0">
                <a:latin typeface="+mn-lt"/>
                <a:cs typeface="Arial" pitchFamily="34" charset="0"/>
              </a:defRPr>
            </a:lvl3pPr>
            <a:lvl4pPr marL="522516" lvl="3" indent="-132317" defTabSz="761495" eaLnBrk="1" hangingPunct="1">
              <a:buClr>
                <a:schemeClr val="tx2"/>
              </a:buClr>
              <a:buSzPct val="120000"/>
              <a:buFont typeface="Arial" pitchFamily="34" charset="0"/>
              <a:buChar char="▫"/>
              <a:defRPr kumimoji="1" sz="1600" baseline="0">
                <a:latin typeface="+mn-lt"/>
                <a:cs typeface="Arial" pitchFamily="34" charset="0"/>
              </a:defRPr>
            </a:lvl4pPr>
            <a:lvl5pPr marL="637712" lvl="4" indent="-110714" defTabSz="761495" eaLnBrk="1" hangingPunct="1">
              <a:buClr>
                <a:schemeClr val="tx2"/>
              </a:buClr>
              <a:buSzPct val="89000"/>
              <a:buFont typeface="Arial" charset="0"/>
              <a:buChar char="-"/>
              <a:defRPr kumimoji="1" sz="1600" baseline="0">
                <a:latin typeface="+mn-lt"/>
                <a:cs typeface="Arial" pitchFamily="34" charset="0"/>
              </a:defRPr>
            </a:lvl5pPr>
            <a:lvl6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6pPr>
            <a:lvl7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7pPr>
            <a:lvl8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8pPr>
            <a:lvl9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9pPr>
          </a:lstStyle>
          <a:p>
            <a:pPr defTabSz="776953" fontAlgn="auto">
              <a:spcBef>
                <a:spcPts val="0"/>
              </a:spcBef>
              <a:spcAft>
                <a:spcPts val="0"/>
              </a:spcAft>
              <a:buClr>
                <a:srgbClr val="0096D6"/>
              </a:buClr>
            </a:pPr>
            <a:r>
              <a:rPr lang="en-US" sz="1200" kern="0" dirty="0">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t>Files are submitted to programs in many standards with variable reliability</a:t>
            </a:r>
          </a:p>
        </p:txBody>
      </p:sp>
      <p:sp>
        <p:nvSpPr>
          <p:cNvPr id="119" name="Pentagon 118"/>
          <p:cNvSpPr/>
          <p:nvPr/>
        </p:nvSpPr>
        <p:spPr>
          <a:xfrm>
            <a:off x="510015" y="2543446"/>
            <a:ext cx="1272932" cy="570059"/>
          </a:xfrm>
          <a:prstGeom prst="homePlate">
            <a:avLst>
              <a:gd name="adj" fmla="val 18199"/>
            </a:avLst>
          </a:prstGeom>
          <a:solidFill>
            <a:schemeClr val="accent1"/>
          </a:solidFill>
          <a:ln w="19050">
            <a:solidFill>
              <a:schemeClr val="bg1"/>
            </a:solidFill>
          </a:ln>
          <a:effectLst/>
        </p:spPr>
        <p:style>
          <a:lnRef idx="1">
            <a:schemeClr val="accent4"/>
          </a:lnRef>
          <a:fillRef idx="3">
            <a:schemeClr val="accent4"/>
          </a:fillRef>
          <a:effectRef idx="2">
            <a:schemeClr val="accent4"/>
          </a:effectRef>
          <a:fontRef idx="minor">
            <a:schemeClr val="lt1"/>
          </a:fontRef>
        </p:style>
        <p:txBody>
          <a:bodyPr lIns="46648" rIns="46648" rtlCol="0" anchor="ctr"/>
          <a:lstStyle/>
          <a:p>
            <a:pPr defTabSz="932962" eaLnBrk="1" fontAlgn="auto" hangingPunct="1">
              <a:spcBef>
                <a:spcPts val="0"/>
              </a:spcBef>
              <a:spcAft>
                <a:spcPts val="0"/>
              </a:spcAft>
            </a:pPr>
            <a:r>
              <a:rPr lang="en-US" sz="1200" kern="0" dirty="0">
                <a:solidFill>
                  <a:srgbClr val="FFFFFF"/>
                </a:solidFill>
                <a:latin typeface="Calibri" panose="020F0502020204030204" pitchFamily="34" charset="0"/>
                <a:cs typeface="Arial" pitchFamily="34" charset="0"/>
              </a:rPr>
              <a:t>Data collection </a:t>
            </a:r>
          </a:p>
          <a:p>
            <a:pPr defTabSz="932962" eaLnBrk="1" fontAlgn="auto" hangingPunct="1">
              <a:spcBef>
                <a:spcPts val="0"/>
              </a:spcBef>
              <a:spcAft>
                <a:spcPts val="0"/>
              </a:spcAft>
            </a:pPr>
            <a:r>
              <a:rPr lang="en-US" sz="1200" kern="0" dirty="0">
                <a:solidFill>
                  <a:srgbClr val="FFFFFF"/>
                </a:solidFill>
                <a:latin typeface="Calibri" panose="020F0502020204030204" pitchFamily="34" charset="0"/>
                <a:cs typeface="Arial" pitchFamily="34" charset="0"/>
              </a:rPr>
              <a:t>and submission</a:t>
            </a:r>
          </a:p>
        </p:txBody>
      </p:sp>
      <p:sp>
        <p:nvSpPr>
          <p:cNvPr id="105" name="TextBox 104"/>
          <p:cNvSpPr txBox="1"/>
          <p:nvPr/>
        </p:nvSpPr>
        <p:spPr>
          <a:xfrm>
            <a:off x="1776837" y="3171904"/>
            <a:ext cx="985622" cy="110799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761495" eaLnBrk="1" hangingPunct="1">
              <a:buClr>
                <a:schemeClr val="tx2"/>
              </a:buClr>
              <a:defRPr kumimoji="1" sz="1600" baseline="0">
                <a:latin typeface="+mn-lt"/>
                <a:cs typeface="Arial" pitchFamily="34" charset="0"/>
              </a:defRPr>
            </a:lvl1pPr>
            <a:lvl2pPr marL="164721" lvl="1" indent="-163371" defTabSz="761495" eaLnBrk="1" hangingPunct="1">
              <a:buClr>
                <a:schemeClr val="tx2"/>
              </a:buClr>
              <a:buSzPct val="125000"/>
              <a:buFont typeface="Arial" pitchFamily="34" charset="0"/>
              <a:buChar char="▪"/>
              <a:defRPr kumimoji="1" sz="1600" baseline="0">
                <a:latin typeface="+mn-lt"/>
                <a:cs typeface="Arial" pitchFamily="34" charset="0"/>
              </a:defRPr>
            </a:lvl2pPr>
            <a:lvl3pPr marL="388849" lvl="2" indent="-222778" defTabSz="761495" eaLnBrk="1" hangingPunct="1">
              <a:buClr>
                <a:schemeClr val="tx2"/>
              </a:buClr>
              <a:buSzPct val="120000"/>
              <a:buFont typeface="Arial" charset="0"/>
              <a:buChar char="–"/>
              <a:defRPr kumimoji="1" sz="1600" baseline="0">
                <a:latin typeface="+mn-lt"/>
                <a:cs typeface="Arial" pitchFamily="34" charset="0"/>
              </a:defRPr>
            </a:lvl3pPr>
            <a:lvl4pPr marL="522516" lvl="3" indent="-132317" defTabSz="761495" eaLnBrk="1" hangingPunct="1">
              <a:buClr>
                <a:schemeClr val="tx2"/>
              </a:buClr>
              <a:buSzPct val="120000"/>
              <a:buFont typeface="Arial" pitchFamily="34" charset="0"/>
              <a:buChar char="▫"/>
              <a:defRPr kumimoji="1" sz="1600" baseline="0">
                <a:latin typeface="+mn-lt"/>
                <a:cs typeface="Arial" pitchFamily="34" charset="0"/>
              </a:defRPr>
            </a:lvl4pPr>
            <a:lvl5pPr marL="637712" lvl="4" indent="-110714" defTabSz="761495" eaLnBrk="1" hangingPunct="1">
              <a:buClr>
                <a:schemeClr val="tx2"/>
              </a:buClr>
              <a:buSzPct val="89000"/>
              <a:buFont typeface="Arial" charset="0"/>
              <a:buChar char="-"/>
              <a:defRPr kumimoji="1" sz="1600" baseline="0">
                <a:latin typeface="+mn-lt"/>
                <a:cs typeface="Arial" pitchFamily="34" charset="0"/>
              </a:defRPr>
            </a:lvl5pPr>
            <a:lvl6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6pPr>
            <a:lvl7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7pPr>
            <a:lvl8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8pPr>
            <a:lvl9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9pPr>
          </a:lstStyle>
          <a:p>
            <a:pPr defTabSz="776953" fontAlgn="auto">
              <a:spcBef>
                <a:spcPts val="0"/>
              </a:spcBef>
              <a:spcAft>
                <a:spcPts val="0"/>
              </a:spcAft>
              <a:buClr>
                <a:srgbClr val="0096D6"/>
              </a:buClr>
            </a:pPr>
            <a:r>
              <a:rPr lang="en-US" sz="1200" kern="0" dirty="0">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t>Little cross-program collaboration on data elements and responses</a:t>
            </a:r>
          </a:p>
        </p:txBody>
      </p:sp>
      <p:sp>
        <p:nvSpPr>
          <p:cNvPr id="112" name="Chevron 111"/>
          <p:cNvSpPr/>
          <p:nvPr/>
        </p:nvSpPr>
        <p:spPr>
          <a:xfrm>
            <a:off x="1692445" y="2543446"/>
            <a:ext cx="1341379" cy="570059"/>
          </a:xfrm>
          <a:prstGeom prst="chevron">
            <a:avLst>
              <a:gd name="adj" fmla="val 18199"/>
            </a:avLst>
          </a:prstGeom>
          <a:solidFill>
            <a:schemeClr val="accent1"/>
          </a:solidFill>
          <a:ln w="19050">
            <a:solidFill>
              <a:schemeClr val="bg1"/>
            </a:solidFill>
          </a:ln>
          <a:effectLst/>
        </p:spPr>
        <p:style>
          <a:lnRef idx="1">
            <a:schemeClr val="accent4"/>
          </a:lnRef>
          <a:fillRef idx="3">
            <a:schemeClr val="accent4"/>
          </a:fillRef>
          <a:effectRef idx="2">
            <a:schemeClr val="accent4"/>
          </a:effectRef>
          <a:fontRef idx="minor">
            <a:schemeClr val="lt1"/>
          </a:fontRef>
        </p:style>
        <p:txBody>
          <a:bodyPr lIns="46648" rIns="46648" rtlCol="0" anchor="ctr"/>
          <a:lstStyle/>
          <a:p>
            <a:pPr defTabSz="932962" eaLnBrk="1" fontAlgn="auto" hangingPunct="1">
              <a:spcBef>
                <a:spcPts val="0"/>
              </a:spcBef>
              <a:spcAft>
                <a:spcPts val="0"/>
              </a:spcAft>
            </a:pPr>
            <a:r>
              <a:rPr lang="en-US" sz="1200" kern="0" dirty="0">
                <a:solidFill>
                  <a:srgbClr val="FFFFFF"/>
                </a:solidFill>
                <a:latin typeface="Calibri" panose="020F0502020204030204" pitchFamily="34" charset="0"/>
                <a:cs typeface="Arial" pitchFamily="34" charset="0"/>
              </a:rPr>
              <a:t>Processing and harmonization</a:t>
            </a:r>
          </a:p>
        </p:txBody>
      </p:sp>
      <p:sp>
        <p:nvSpPr>
          <p:cNvPr id="106" name="TextBox 105"/>
          <p:cNvSpPr txBox="1"/>
          <p:nvPr/>
        </p:nvSpPr>
        <p:spPr>
          <a:xfrm>
            <a:off x="3011394" y="3171904"/>
            <a:ext cx="1154535" cy="92333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761495" eaLnBrk="1" hangingPunct="1">
              <a:buClr>
                <a:schemeClr val="tx2"/>
              </a:buClr>
              <a:defRPr kumimoji="1" sz="1600" baseline="0">
                <a:latin typeface="+mn-lt"/>
                <a:cs typeface="Arial" pitchFamily="34" charset="0"/>
              </a:defRPr>
            </a:lvl1pPr>
            <a:lvl2pPr marL="164721" lvl="1" indent="-163371" defTabSz="761495" eaLnBrk="1" hangingPunct="1">
              <a:buClr>
                <a:schemeClr val="tx2"/>
              </a:buClr>
              <a:buSzPct val="125000"/>
              <a:buFont typeface="Arial" pitchFamily="34" charset="0"/>
              <a:buChar char="▪"/>
              <a:defRPr kumimoji="1" sz="1600" baseline="0">
                <a:latin typeface="+mn-lt"/>
                <a:cs typeface="Arial" pitchFamily="34" charset="0"/>
              </a:defRPr>
            </a:lvl2pPr>
            <a:lvl3pPr marL="388849" lvl="2" indent="-222778" defTabSz="761495" eaLnBrk="1" hangingPunct="1">
              <a:buClr>
                <a:schemeClr val="tx2"/>
              </a:buClr>
              <a:buSzPct val="120000"/>
              <a:buFont typeface="Arial" charset="0"/>
              <a:buChar char="–"/>
              <a:defRPr kumimoji="1" sz="1600" baseline="0">
                <a:latin typeface="+mn-lt"/>
                <a:cs typeface="Arial" pitchFamily="34" charset="0"/>
              </a:defRPr>
            </a:lvl3pPr>
            <a:lvl4pPr marL="522516" lvl="3" indent="-132317" defTabSz="761495" eaLnBrk="1" hangingPunct="1">
              <a:buClr>
                <a:schemeClr val="tx2"/>
              </a:buClr>
              <a:buSzPct val="120000"/>
              <a:buFont typeface="Arial" pitchFamily="34" charset="0"/>
              <a:buChar char="▫"/>
              <a:defRPr kumimoji="1" sz="1600" baseline="0">
                <a:latin typeface="+mn-lt"/>
                <a:cs typeface="Arial" pitchFamily="34" charset="0"/>
              </a:defRPr>
            </a:lvl4pPr>
            <a:lvl5pPr marL="637712" lvl="4" indent="-110714" defTabSz="761495" eaLnBrk="1" hangingPunct="1">
              <a:buClr>
                <a:schemeClr val="tx2"/>
              </a:buClr>
              <a:buSzPct val="89000"/>
              <a:buFont typeface="Arial" charset="0"/>
              <a:buChar char="-"/>
              <a:defRPr kumimoji="1" sz="1600" baseline="0">
                <a:latin typeface="+mn-lt"/>
                <a:cs typeface="Arial" pitchFamily="34" charset="0"/>
              </a:defRPr>
            </a:lvl5pPr>
            <a:lvl6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6pPr>
            <a:lvl7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7pPr>
            <a:lvl8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8pPr>
            <a:lvl9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9pPr>
          </a:lstStyle>
          <a:p>
            <a:pPr defTabSz="776953" fontAlgn="auto">
              <a:spcBef>
                <a:spcPts val="0"/>
              </a:spcBef>
              <a:spcAft>
                <a:spcPts val="0"/>
              </a:spcAft>
              <a:buClr>
                <a:srgbClr val="0096D6"/>
              </a:buClr>
            </a:pPr>
            <a:r>
              <a:rPr lang="en-US" sz="1200" kern="0" dirty="0">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t>Data aggregation takes place between select programs on an ad-hoc basis</a:t>
            </a:r>
          </a:p>
        </p:txBody>
      </p:sp>
      <p:sp>
        <p:nvSpPr>
          <p:cNvPr id="110" name="Chevron 109"/>
          <p:cNvSpPr/>
          <p:nvPr/>
        </p:nvSpPr>
        <p:spPr>
          <a:xfrm>
            <a:off x="2941885" y="2543446"/>
            <a:ext cx="1404154" cy="570059"/>
          </a:xfrm>
          <a:prstGeom prst="chevron">
            <a:avLst>
              <a:gd name="adj" fmla="val 18199"/>
            </a:avLst>
          </a:prstGeom>
          <a:solidFill>
            <a:schemeClr val="accent1"/>
          </a:solidFill>
          <a:ln w="19050">
            <a:solidFill>
              <a:schemeClr val="bg1"/>
            </a:solidFill>
          </a:ln>
          <a:effectLst/>
        </p:spPr>
        <p:style>
          <a:lnRef idx="1">
            <a:schemeClr val="accent4"/>
          </a:lnRef>
          <a:fillRef idx="3">
            <a:schemeClr val="accent4"/>
          </a:fillRef>
          <a:effectRef idx="2">
            <a:schemeClr val="accent4"/>
          </a:effectRef>
          <a:fontRef idx="minor">
            <a:schemeClr val="lt1"/>
          </a:fontRef>
        </p:style>
        <p:txBody>
          <a:bodyPr lIns="46648" rIns="46648" rtlCol="0" anchor="ctr"/>
          <a:lstStyle/>
          <a:p>
            <a:pPr defTabSz="932962" eaLnBrk="1" fontAlgn="auto" hangingPunct="1">
              <a:spcBef>
                <a:spcPts val="0"/>
              </a:spcBef>
              <a:spcAft>
                <a:spcPts val="0"/>
              </a:spcAft>
            </a:pPr>
            <a:r>
              <a:rPr lang="en-US" sz="1200" kern="0" dirty="0">
                <a:solidFill>
                  <a:srgbClr val="FFFFFF"/>
                </a:solidFill>
                <a:latin typeface="Calibri" panose="020F0502020204030204" pitchFamily="34" charset="0"/>
                <a:cs typeface="Arial" pitchFamily="34" charset="0"/>
              </a:rPr>
              <a:t>Data </a:t>
            </a:r>
            <a:br>
              <a:rPr lang="en-US" sz="1200" kern="0" dirty="0">
                <a:solidFill>
                  <a:srgbClr val="FFFFFF"/>
                </a:solidFill>
                <a:latin typeface="Calibri" panose="020F0502020204030204" pitchFamily="34" charset="0"/>
                <a:cs typeface="Arial" pitchFamily="34" charset="0"/>
              </a:rPr>
            </a:br>
            <a:r>
              <a:rPr lang="en-US" sz="1200" kern="0" dirty="0">
                <a:solidFill>
                  <a:srgbClr val="FFFFFF"/>
                </a:solidFill>
                <a:latin typeface="Calibri" panose="020F0502020204030204" pitchFamily="34" charset="0"/>
                <a:cs typeface="Arial" pitchFamily="34" charset="0"/>
              </a:rPr>
              <a:t>aggregation </a:t>
            </a:r>
            <a:br>
              <a:rPr lang="en-US" sz="1200" kern="0" dirty="0">
                <a:solidFill>
                  <a:srgbClr val="FFFFFF"/>
                </a:solidFill>
                <a:latin typeface="Calibri" panose="020F0502020204030204" pitchFamily="34" charset="0"/>
                <a:cs typeface="Arial" pitchFamily="34" charset="0"/>
              </a:rPr>
            </a:br>
            <a:r>
              <a:rPr lang="en-US" sz="1200" kern="0" dirty="0">
                <a:solidFill>
                  <a:srgbClr val="FFFFFF"/>
                </a:solidFill>
                <a:latin typeface="Calibri" panose="020F0502020204030204" pitchFamily="34" charset="0"/>
                <a:cs typeface="Arial" pitchFamily="34" charset="0"/>
              </a:rPr>
              <a:t>&amp; enrichment</a:t>
            </a:r>
          </a:p>
        </p:txBody>
      </p:sp>
      <p:sp>
        <p:nvSpPr>
          <p:cNvPr id="111" name="Chevron 110"/>
          <p:cNvSpPr/>
          <p:nvPr/>
        </p:nvSpPr>
        <p:spPr>
          <a:xfrm>
            <a:off x="4265797" y="2543446"/>
            <a:ext cx="1076536" cy="570059"/>
          </a:xfrm>
          <a:prstGeom prst="chevron">
            <a:avLst>
              <a:gd name="adj" fmla="val 18199"/>
            </a:avLst>
          </a:prstGeom>
          <a:solidFill>
            <a:schemeClr val="accent1"/>
          </a:solidFill>
          <a:ln w="19050">
            <a:solidFill>
              <a:schemeClr val="bg1"/>
            </a:solidFill>
          </a:ln>
          <a:effectLst/>
        </p:spPr>
        <p:style>
          <a:lnRef idx="1">
            <a:schemeClr val="accent4"/>
          </a:lnRef>
          <a:fillRef idx="3">
            <a:schemeClr val="accent4"/>
          </a:fillRef>
          <a:effectRef idx="2">
            <a:schemeClr val="accent4"/>
          </a:effectRef>
          <a:fontRef idx="minor">
            <a:schemeClr val="lt1"/>
          </a:fontRef>
        </p:style>
        <p:txBody>
          <a:bodyPr lIns="46648" rIns="46648" rtlCol="0" anchor="ctr"/>
          <a:lstStyle/>
          <a:p>
            <a:pPr defTabSz="932962" eaLnBrk="1" fontAlgn="auto" hangingPunct="1">
              <a:spcBef>
                <a:spcPts val="0"/>
              </a:spcBef>
              <a:spcAft>
                <a:spcPts val="0"/>
              </a:spcAft>
            </a:pPr>
            <a:r>
              <a:rPr lang="en-US" sz="1200" kern="0" dirty="0">
                <a:solidFill>
                  <a:srgbClr val="FFFFFF"/>
                </a:solidFill>
                <a:latin typeface="Calibri" panose="020F0502020204030204" pitchFamily="34" charset="0"/>
                <a:cs typeface="Arial" pitchFamily="34" charset="0"/>
              </a:rPr>
              <a:t>Analytics</a:t>
            </a:r>
          </a:p>
        </p:txBody>
      </p:sp>
      <p:sp>
        <p:nvSpPr>
          <p:cNvPr id="108" name="TextBox 107"/>
          <p:cNvSpPr txBox="1"/>
          <p:nvPr/>
        </p:nvSpPr>
        <p:spPr>
          <a:xfrm>
            <a:off x="5411005" y="3171904"/>
            <a:ext cx="1288471" cy="147732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761495" eaLnBrk="1" hangingPunct="1">
              <a:buClr>
                <a:schemeClr val="tx2"/>
              </a:buClr>
              <a:defRPr kumimoji="1" sz="1600" baseline="0">
                <a:latin typeface="+mn-lt"/>
                <a:cs typeface="Arial" pitchFamily="34" charset="0"/>
              </a:defRPr>
            </a:lvl1pPr>
            <a:lvl2pPr marL="164721" lvl="1" indent="-163371" defTabSz="761495" eaLnBrk="1" hangingPunct="1">
              <a:buClr>
                <a:schemeClr val="tx2"/>
              </a:buClr>
              <a:buSzPct val="125000"/>
              <a:buFont typeface="Arial" pitchFamily="34" charset="0"/>
              <a:buChar char="▪"/>
              <a:defRPr kumimoji="1" sz="1600" baseline="0">
                <a:latin typeface="+mn-lt"/>
                <a:cs typeface="Arial" pitchFamily="34" charset="0"/>
              </a:defRPr>
            </a:lvl2pPr>
            <a:lvl3pPr marL="388849" lvl="2" indent="-222778" defTabSz="761495" eaLnBrk="1" hangingPunct="1">
              <a:buClr>
                <a:schemeClr val="tx2"/>
              </a:buClr>
              <a:buSzPct val="120000"/>
              <a:buFont typeface="Arial" charset="0"/>
              <a:buChar char="–"/>
              <a:defRPr kumimoji="1" sz="1600" baseline="0">
                <a:latin typeface="+mn-lt"/>
                <a:cs typeface="Arial" pitchFamily="34" charset="0"/>
              </a:defRPr>
            </a:lvl3pPr>
            <a:lvl4pPr marL="522516" lvl="3" indent="-132317" defTabSz="761495" eaLnBrk="1" hangingPunct="1">
              <a:buClr>
                <a:schemeClr val="tx2"/>
              </a:buClr>
              <a:buSzPct val="120000"/>
              <a:buFont typeface="Arial" pitchFamily="34" charset="0"/>
              <a:buChar char="▫"/>
              <a:defRPr kumimoji="1" sz="1600" baseline="0">
                <a:latin typeface="+mn-lt"/>
                <a:cs typeface="Arial" pitchFamily="34" charset="0"/>
              </a:defRPr>
            </a:lvl4pPr>
            <a:lvl5pPr marL="637712" lvl="4" indent="-110714" defTabSz="761495" eaLnBrk="1" hangingPunct="1">
              <a:buClr>
                <a:schemeClr val="tx2"/>
              </a:buClr>
              <a:buSzPct val="89000"/>
              <a:buFont typeface="Arial" charset="0"/>
              <a:buChar char="-"/>
              <a:defRPr kumimoji="1" sz="1600" baseline="0">
                <a:latin typeface="+mn-lt"/>
                <a:cs typeface="Arial" pitchFamily="34" charset="0"/>
              </a:defRPr>
            </a:lvl5pPr>
            <a:lvl6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6pPr>
            <a:lvl7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7pPr>
            <a:lvl8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8pPr>
            <a:lvl9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9pPr>
          </a:lstStyle>
          <a:p>
            <a:pPr defTabSz="776953" fontAlgn="auto">
              <a:spcBef>
                <a:spcPts val="0"/>
              </a:spcBef>
              <a:spcAft>
                <a:spcPts val="0"/>
              </a:spcAft>
              <a:buClr>
                <a:srgbClr val="0096D6"/>
              </a:buClr>
            </a:pPr>
            <a:r>
              <a:rPr lang="en-US" sz="1200" kern="0" dirty="0">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t>Non-standard reference data usage across and even within programs; time consuming repetitive charts creation</a:t>
            </a:r>
          </a:p>
        </p:txBody>
      </p:sp>
      <p:sp>
        <p:nvSpPr>
          <p:cNvPr id="113" name="Chevron 112"/>
          <p:cNvSpPr>
            <a:spLocks/>
          </p:cNvSpPr>
          <p:nvPr/>
        </p:nvSpPr>
        <p:spPr>
          <a:xfrm>
            <a:off x="5254785" y="2557301"/>
            <a:ext cx="1319521" cy="545263"/>
          </a:xfrm>
          <a:prstGeom prst="chevron">
            <a:avLst>
              <a:gd name="adj" fmla="val 18199"/>
            </a:avLst>
          </a:prstGeom>
          <a:solidFill>
            <a:schemeClr val="accent1"/>
          </a:solidFill>
          <a:ln w="19050">
            <a:solidFill>
              <a:schemeClr val="bg1"/>
            </a:solidFill>
          </a:ln>
          <a:effectLst/>
        </p:spPr>
        <p:style>
          <a:lnRef idx="1">
            <a:schemeClr val="accent4"/>
          </a:lnRef>
          <a:fillRef idx="3">
            <a:schemeClr val="accent4"/>
          </a:fillRef>
          <a:effectRef idx="2">
            <a:schemeClr val="accent4"/>
          </a:effectRef>
          <a:fontRef idx="minor">
            <a:schemeClr val="lt1"/>
          </a:fontRef>
        </p:style>
        <p:txBody>
          <a:bodyPr lIns="46648" rIns="46648" rtlCol="0" anchor="ctr"/>
          <a:lstStyle/>
          <a:p>
            <a:pPr defTabSz="932962" eaLnBrk="1" fontAlgn="auto" hangingPunct="1">
              <a:spcBef>
                <a:spcPts val="0"/>
              </a:spcBef>
              <a:spcAft>
                <a:spcPts val="0"/>
              </a:spcAft>
            </a:pPr>
            <a:r>
              <a:rPr lang="en-US" sz="1200" kern="0" dirty="0">
                <a:solidFill>
                  <a:srgbClr val="FFFFFF"/>
                </a:solidFill>
                <a:latin typeface="Calibri" panose="020F0502020204030204" pitchFamily="34" charset="0"/>
                <a:cs typeface="Arial" pitchFamily="34" charset="0"/>
              </a:rPr>
              <a:t>Reporting</a:t>
            </a:r>
            <a:br>
              <a:rPr lang="en-US" sz="1200" kern="0" dirty="0">
                <a:solidFill>
                  <a:srgbClr val="FFFFFF"/>
                </a:solidFill>
                <a:latin typeface="Calibri" panose="020F0502020204030204" pitchFamily="34" charset="0"/>
                <a:cs typeface="Arial" pitchFamily="34" charset="0"/>
              </a:rPr>
            </a:br>
            <a:r>
              <a:rPr lang="en-US" sz="1200" kern="0" dirty="0">
                <a:solidFill>
                  <a:srgbClr val="FFFFFF"/>
                </a:solidFill>
                <a:latin typeface="Calibri" panose="020F0502020204030204" pitchFamily="34" charset="0"/>
                <a:cs typeface="Arial" pitchFamily="34" charset="0"/>
              </a:rPr>
              <a:t>and </a:t>
            </a:r>
            <a:br>
              <a:rPr lang="en-US" sz="1200" kern="0" dirty="0">
                <a:solidFill>
                  <a:srgbClr val="FFFFFF"/>
                </a:solidFill>
                <a:latin typeface="Calibri" panose="020F0502020204030204" pitchFamily="34" charset="0"/>
                <a:cs typeface="Arial" pitchFamily="34" charset="0"/>
              </a:rPr>
            </a:br>
            <a:r>
              <a:rPr lang="en-US" sz="1200" kern="0" dirty="0">
                <a:solidFill>
                  <a:srgbClr val="FFFFFF"/>
                </a:solidFill>
                <a:latin typeface="Calibri" panose="020F0502020204030204" pitchFamily="34" charset="0"/>
                <a:cs typeface="Arial" pitchFamily="34" charset="0"/>
              </a:rPr>
              <a:t>visualization</a:t>
            </a:r>
          </a:p>
        </p:txBody>
      </p:sp>
      <p:sp>
        <p:nvSpPr>
          <p:cNvPr id="120" name="Freeform 463" title="&quot;&quot;"/>
          <p:cNvSpPr>
            <a:spLocks noEditPoints="1"/>
          </p:cNvSpPr>
          <p:nvPr/>
        </p:nvSpPr>
        <p:spPr bwMode="auto">
          <a:xfrm>
            <a:off x="908852" y="1778344"/>
            <a:ext cx="365690" cy="690695"/>
          </a:xfrm>
          <a:custGeom>
            <a:avLst/>
            <a:gdLst>
              <a:gd name="T0" fmla="*/ 181 w 220"/>
              <a:gd name="T1" fmla="*/ 171 h 301"/>
              <a:gd name="T2" fmla="*/ 110 w 220"/>
              <a:gd name="T3" fmla="*/ 169 h 301"/>
              <a:gd name="T4" fmla="*/ 136 w 220"/>
              <a:gd name="T5" fmla="*/ 143 h 301"/>
              <a:gd name="T6" fmla="*/ 119 w 220"/>
              <a:gd name="T7" fmla="*/ 143 h 301"/>
              <a:gd name="T8" fmla="*/ 114 w 220"/>
              <a:gd name="T9" fmla="*/ 113 h 301"/>
              <a:gd name="T10" fmla="*/ 220 w 220"/>
              <a:gd name="T11" fmla="*/ 115 h 301"/>
              <a:gd name="T12" fmla="*/ 181 w 220"/>
              <a:gd name="T13" fmla="*/ 2 h 301"/>
              <a:gd name="T14" fmla="*/ 39 w 220"/>
              <a:gd name="T15" fmla="*/ 2 h 301"/>
              <a:gd name="T16" fmla="*/ 0 w 220"/>
              <a:gd name="T17" fmla="*/ 115 h 301"/>
              <a:gd name="T18" fmla="*/ 101 w 220"/>
              <a:gd name="T19" fmla="*/ 113 h 301"/>
              <a:gd name="T20" fmla="*/ 96 w 220"/>
              <a:gd name="T21" fmla="*/ 143 h 301"/>
              <a:gd name="T22" fmla="*/ 78 w 220"/>
              <a:gd name="T23" fmla="*/ 143 h 301"/>
              <a:gd name="T24" fmla="*/ 105 w 220"/>
              <a:gd name="T25" fmla="*/ 169 h 301"/>
              <a:gd name="T26" fmla="*/ 39 w 220"/>
              <a:gd name="T27" fmla="*/ 171 h 301"/>
              <a:gd name="T28" fmla="*/ 0 w 220"/>
              <a:gd name="T29" fmla="*/ 284 h 301"/>
              <a:gd name="T30" fmla="*/ 6 w 220"/>
              <a:gd name="T31" fmla="*/ 284 h 301"/>
              <a:gd name="T32" fmla="*/ 0 w 220"/>
              <a:gd name="T33" fmla="*/ 301 h 301"/>
              <a:gd name="T34" fmla="*/ 220 w 220"/>
              <a:gd name="T35" fmla="*/ 301 h 301"/>
              <a:gd name="T36" fmla="*/ 214 w 220"/>
              <a:gd name="T37" fmla="*/ 284 h 301"/>
              <a:gd name="T38" fmla="*/ 220 w 220"/>
              <a:gd name="T39" fmla="*/ 284 h 301"/>
              <a:gd name="T40" fmla="*/ 181 w 220"/>
              <a:gd name="T41" fmla="*/ 171 h 301"/>
              <a:gd name="T42" fmla="*/ 15 w 220"/>
              <a:gd name="T43" fmla="*/ 109 h 301"/>
              <a:gd name="T44" fmla="*/ 46 w 220"/>
              <a:gd name="T45" fmla="*/ 7 h 301"/>
              <a:gd name="T46" fmla="*/ 174 w 220"/>
              <a:gd name="T47" fmla="*/ 7 h 301"/>
              <a:gd name="T48" fmla="*/ 204 w 220"/>
              <a:gd name="T49" fmla="*/ 109 h 301"/>
              <a:gd name="T50" fmla="*/ 15 w 220"/>
              <a:gd name="T51" fmla="*/ 109 h 301"/>
              <a:gd name="T52" fmla="*/ 46 w 220"/>
              <a:gd name="T53" fmla="*/ 176 h 301"/>
              <a:gd name="T54" fmla="*/ 174 w 220"/>
              <a:gd name="T55" fmla="*/ 176 h 301"/>
              <a:gd name="T56" fmla="*/ 204 w 220"/>
              <a:gd name="T57" fmla="*/ 278 h 301"/>
              <a:gd name="T58" fmla="*/ 15 w 220"/>
              <a:gd name="T59" fmla="*/ 278 h 301"/>
              <a:gd name="T60" fmla="*/ 46 w 220"/>
              <a:gd name="T61" fmla="*/ 176 h 301"/>
              <a:gd name="T62" fmla="*/ 204 w 220"/>
              <a:gd name="T63" fmla="*/ 295 h 301"/>
              <a:gd name="T64" fmla="*/ 15 w 220"/>
              <a:gd name="T65" fmla="*/ 295 h 301"/>
              <a:gd name="T66" fmla="*/ 19 w 220"/>
              <a:gd name="T67" fmla="*/ 284 h 301"/>
              <a:gd name="T68" fmla="*/ 201 w 220"/>
              <a:gd name="T69" fmla="*/ 284 h 301"/>
              <a:gd name="T70" fmla="*/ 204 w 220"/>
              <a:gd name="T71" fmla="*/ 295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0" h="301">
                <a:moveTo>
                  <a:pt x="181" y="171"/>
                </a:moveTo>
                <a:cubicBezTo>
                  <a:pt x="157" y="170"/>
                  <a:pt x="134" y="169"/>
                  <a:pt x="110" y="169"/>
                </a:cubicBezTo>
                <a:cubicBezTo>
                  <a:pt x="136" y="143"/>
                  <a:pt x="136" y="143"/>
                  <a:pt x="136" y="143"/>
                </a:cubicBezTo>
                <a:cubicBezTo>
                  <a:pt x="119" y="143"/>
                  <a:pt x="119" y="143"/>
                  <a:pt x="119" y="143"/>
                </a:cubicBezTo>
                <a:cubicBezTo>
                  <a:pt x="114" y="113"/>
                  <a:pt x="114" y="113"/>
                  <a:pt x="114" y="113"/>
                </a:cubicBezTo>
                <a:cubicBezTo>
                  <a:pt x="147" y="113"/>
                  <a:pt x="186" y="114"/>
                  <a:pt x="220" y="115"/>
                </a:cubicBezTo>
                <a:cubicBezTo>
                  <a:pt x="204" y="70"/>
                  <a:pt x="197" y="47"/>
                  <a:pt x="181" y="2"/>
                </a:cubicBezTo>
                <a:cubicBezTo>
                  <a:pt x="134" y="0"/>
                  <a:pt x="86" y="0"/>
                  <a:pt x="39" y="2"/>
                </a:cubicBezTo>
                <a:cubicBezTo>
                  <a:pt x="23" y="47"/>
                  <a:pt x="15" y="70"/>
                  <a:pt x="0" y="115"/>
                </a:cubicBezTo>
                <a:cubicBezTo>
                  <a:pt x="32" y="114"/>
                  <a:pt x="69" y="113"/>
                  <a:pt x="101" y="113"/>
                </a:cubicBezTo>
                <a:cubicBezTo>
                  <a:pt x="96" y="143"/>
                  <a:pt x="96" y="143"/>
                  <a:pt x="96" y="143"/>
                </a:cubicBezTo>
                <a:cubicBezTo>
                  <a:pt x="78" y="143"/>
                  <a:pt x="78" y="143"/>
                  <a:pt x="78" y="143"/>
                </a:cubicBezTo>
                <a:cubicBezTo>
                  <a:pt x="105" y="169"/>
                  <a:pt x="105" y="169"/>
                  <a:pt x="105" y="169"/>
                </a:cubicBezTo>
                <a:cubicBezTo>
                  <a:pt x="83" y="169"/>
                  <a:pt x="61" y="170"/>
                  <a:pt x="39" y="171"/>
                </a:cubicBezTo>
                <a:cubicBezTo>
                  <a:pt x="23" y="216"/>
                  <a:pt x="15" y="239"/>
                  <a:pt x="0" y="284"/>
                </a:cubicBezTo>
                <a:cubicBezTo>
                  <a:pt x="2" y="284"/>
                  <a:pt x="4" y="284"/>
                  <a:pt x="6" y="284"/>
                </a:cubicBezTo>
                <a:cubicBezTo>
                  <a:pt x="4" y="289"/>
                  <a:pt x="2" y="295"/>
                  <a:pt x="0" y="301"/>
                </a:cubicBezTo>
                <a:cubicBezTo>
                  <a:pt x="74" y="298"/>
                  <a:pt x="146" y="298"/>
                  <a:pt x="220" y="301"/>
                </a:cubicBezTo>
                <a:cubicBezTo>
                  <a:pt x="218" y="295"/>
                  <a:pt x="216" y="289"/>
                  <a:pt x="214" y="284"/>
                </a:cubicBezTo>
                <a:cubicBezTo>
                  <a:pt x="216" y="284"/>
                  <a:pt x="218" y="284"/>
                  <a:pt x="220" y="284"/>
                </a:cubicBezTo>
                <a:cubicBezTo>
                  <a:pt x="204" y="239"/>
                  <a:pt x="197" y="216"/>
                  <a:pt x="181" y="171"/>
                </a:cubicBezTo>
                <a:close/>
                <a:moveTo>
                  <a:pt x="15" y="109"/>
                </a:moveTo>
                <a:cubicBezTo>
                  <a:pt x="28" y="68"/>
                  <a:pt x="34" y="48"/>
                  <a:pt x="46" y="7"/>
                </a:cubicBezTo>
                <a:cubicBezTo>
                  <a:pt x="97" y="5"/>
                  <a:pt x="123" y="5"/>
                  <a:pt x="174" y="7"/>
                </a:cubicBezTo>
                <a:cubicBezTo>
                  <a:pt x="186" y="48"/>
                  <a:pt x="192" y="68"/>
                  <a:pt x="204" y="109"/>
                </a:cubicBezTo>
                <a:cubicBezTo>
                  <a:pt x="141" y="106"/>
                  <a:pt x="78" y="106"/>
                  <a:pt x="15" y="109"/>
                </a:cubicBezTo>
                <a:close/>
                <a:moveTo>
                  <a:pt x="46" y="176"/>
                </a:moveTo>
                <a:cubicBezTo>
                  <a:pt x="97" y="174"/>
                  <a:pt x="123" y="174"/>
                  <a:pt x="174" y="176"/>
                </a:cubicBezTo>
                <a:cubicBezTo>
                  <a:pt x="186" y="217"/>
                  <a:pt x="192" y="237"/>
                  <a:pt x="204" y="278"/>
                </a:cubicBezTo>
                <a:cubicBezTo>
                  <a:pt x="141" y="275"/>
                  <a:pt x="78" y="275"/>
                  <a:pt x="15" y="278"/>
                </a:cubicBezTo>
                <a:cubicBezTo>
                  <a:pt x="28" y="237"/>
                  <a:pt x="34" y="217"/>
                  <a:pt x="46" y="176"/>
                </a:cubicBezTo>
                <a:close/>
                <a:moveTo>
                  <a:pt x="204" y="295"/>
                </a:moveTo>
                <a:cubicBezTo>
                  <a:pt x="141" y="292"/>
                  <a:pt x="78" y="292"/>
                  <a:pt x="15" y="295"/>
                </a:cubicBezTo>
                <a:cubicBezTo>
                  <a:pt x="17" y="291"/>
                  <a:pt x="18" y="287"/>
                  <a:pt x="19" y="284"/>
                </a:cubicBezTo>
                <a:cubicBezTo>
                  <a:pt x="80" y="282"/>
                  <a:pt x="140" y="282"/>
                  <a:pt x="201" y="284"/>
                </a:cubicBezTo>
                <a:cubicBezTo>
                  <a:pt x="202" y="287"/>
                  <a:pt x="203" y="291"/>
                  <a:pt x="204" y="295"/>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6" tIns="46648" rIns="93296" bIns="46648" numCol="1" anchor="t" anchorCtr="0" compatLnSpc="1">
            <a:prstTxWarp prst="textNoShape">
              <a:avLst/>
            </a:prstTxWarp>
          </a:bodyPr>
          <a:lstStyle/>
          <a:p>
            <a:pPr defTabSz="932962" eaLnBrk="1" fontAlgn="auto" hangingPunct="1">
              <a:spcBef>
                <a:spcPts val="0"/>
              </a:spcBef>
              <a:spcAft>
                <a:spcPts val="0"/>
              </a:spcAft>
            </a:pPr>
            <a:endParaRPr lang="en-US" sz="1200" kern="0" dirty="0">
              <a:solidFill>
                <a:srgbClr val="000000"/>
              </a:solidFill>
              <a:latin typeface="Calibri"/>
            </a:endParaRPr>
          </a:p>
        </p:txBody>
      </p:sp>
      <p:sp>
        <p:nvSpPr>
          <p:cNvPr id="121" name="Rectangle 120"/>
          <p:cNvSpPr/>
          <p:nvPr/>
        </p:nvSpPr>
        <p:spPr>
          <a:xfrm>
            <a:off x="219978" y="891389"/>
            <a:ext cx="7998192" cy="369332"/>
          </a:xfrm>
          <a:prstGeom prst="rect">
            <a:avLst/>
          </a:prstGeom>
        </p:spPr>
        <p:txBody>
          <a:bodyPr wrap="square">
            <a:spAutoFit/>
          </a:bodyPr>
          <a:lstStyle/>
          <a:p>
            <a:r>
              <a:rPr lang="en-US" dirty="0">
                <a:solidFill>
                  <a:srgbClr val="000000"/>
                </a:solidFill>
                <a:latin typeface="Calibri" panose="020F0502020204030204" pitchFamily="34" charset="0"/>
              </a:rPr>
              <a:t>Based on internal landscape analysis (of CDC) and initial research with partners*</a:t>
            </a:r>
          </a:p>
        </p:txBody>
      </p:sp>
      <p:sp>
        <p:nvSpPr>
          <p:cNvPr id="53" name="Slide Number Placeholder 2"/>
          <p:cNvSpPr txBox="1">
            <a:spLocks/>
          </p:cNvSpPr>
          <p:nvPr/>
        </p:nvSpPr>
        <p:spPr>
          <a:xfrm>
            <a:off x="6946837" y="4712943"/>
            <a:ext cx="2057400" cy="273844"/>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r"/>
            <a:fld id="{AF8F9570-A0EE-442B-82DE-64CF300F351B}" type="slidenum">
              <a:rPr lang="en-US" sz="1400" smtClean="0">
                <a:solidFill>
                  <a:prstClr val="black">
                    <a:tint val="75000"/>
                  </a:prstClr>
                </a:solidFill>
                <a:latin typeface="Calibri" panose="020F0502020204030204" pitchFamily="34" charset="0"/>
              </a:rPr>
              <a:pPr algn="r"/>
              <a:t>14</a:t>
            </a:fld>
            <a:endParaRPr lang="en-US" sz="1400" dirty="0">
              <a:solidFill>
                <a:prstClr val="black">
                  <a:tint val="75000"/>
                </a:prstClr>
              </a:solidFill>
              <a:latin typeface="Calibri" panose="020F0502020204030204" pitchFamily="34" charset="0"/>
            </a:endParaRPr>
          </a:p>
        </p:txBody>
      </p:sp>
      <p:sp>
        <p:nvSpPr>
          <p:cNvPr id="54" name="Rectangle 53"/>
          <p:cNvSpPr/>
          <p:nvPr/>
        </p:nvSpPr>
        <p:spPr>
          <a:xfrm>
            <a:off x="6669364" y="4124423"/>
            <a:ext cx="1899870" cy="680285"/>
          </a:xfrm>
          <a:prstGeom prst="rect">
            <a:avLst/>
          </a:prstGeom>
          <a:solidFill>
            <a:srgbClr val="F290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solidFill>
              </a:rPr>
              <a:t>We seek public health partner input for all phases!</a:t>
            </a:r>
          </a:p>
        </p:txBody>
      </p:sp>
    </p:spTree>
    <p:extLst>
      <p:ext uri="{BB962C8B-B14F-4D97-AF65-F5344CB8AC3E}">
        <p14:creationId xmlns:p14="http://schemas.microsoft.com/office/powerpoint/2010/main" val="307913600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36" name="Object 25635" hidden="1" title="&quot;&quot;"/>
          <p:cNvGraphicFramePr>
            <a:graphicFrameLocks/>
          </p:cNvGraphicFramePr>
          <p:nvPr>
            <p:custDataLst>
              <p:tags r:id="rId2"/>
            </p:custDataLst>
            <p:extLst>
              <p:ext uri="{D42A27DB-BD31-4B8C-83A1-F6EECF244321}">
                <p14:modId xmlns:p14="http://schemas.microsoft.com/office/powerpoint/2010/main" val="4256189682"/>
              </p:ext>
            </p:extLst>
          </p:nvPr>
        </p:nvGraphicFramePr>
        <p:xfrm>
          <a:off x="1143054" y="642969"/>
          <a:ext cx="119061" cy="89296"/>
        </p:xfrm>
        <a:graphic>
          <a:graphicData uri="http://schemas.openxmlformats.org/presentationml/2006/ole">
            <mc:AlternateContent xmlns:mc="http://schemas.openxmlformats.org/markup-compatibility/2006">
              <mc:Choice xmlns:v="urn:schemas-microsoft-com:vml" Requires="v">
                <p:oleObj spid="_x0000_s10273"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143054" y="642969"/>
                        <a:ext cx="119061" cy="89296"/>
                      </a:xfrm>
                      <a:prstGeom prst="rect">
                        <a:avLst/>
                      </a:prstGeom>
                    </p:spPr>
                  </p:pic>
                </p:oleObj>
              </mc:Fallback>
            </mc:AlternateContent>
          </a:graphicData>
        </a:graphic>
      </p:graphicFrame>
      <p:sp>
        <p:nvSpPr>
          <p:cNvPr id="5" name="Rectangle 4" hidden="1" title="&quot;&quot;"/>
          <p:cNvSpPr/>
          <p:nvPr>
            <p:custDataLst>
              <p:tags r:id="rId3"/>
            </p:custDataLst>
          </p:nvPr>
        </p:nvSpPr>
        <p:spPr bwMode="auto">
          <a:xfrm>
            <a:off x="1143054" y="642969"/>
            <a:ext cx="119061" cy="89296"/>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685758" eaLnBrk="1" fontAlgn="auto" latinLnBrk="0" hangingPunct="1">
              <a:lnSpc>
                <a:spcPct val="100000"/>
              </a:lnSpc>
              <a:spcBef>
                <a:spcPts val="0"/>
              </a:spcBef>
              <a:spcAft>
                <a:spcPts val="0"/>
              </a:spcAft>
              <a:buClrTx/>
              <a:buSzTx/>
              <a:buFontTx/>
              <a:buNone/>
              <a:tabLst/>
              <a:defRPr/>
            </a:pPr>
            <a:endParaRPr kumimoji="0" lang="en-US" sz="727" b="0" i="0" u="none" strike="noStrike" kern="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sym typeface="Calibri" panose="020F0502020204030204" pitchFamily="34" charset="0"/>
            </a:endParaRPr>
          </a:p>
        </p:txBody>
      </p:sp>
      <p:sp>
        <p:nvSpPr>
          <p:cNvPr id="98" name="McK 3. Unit of measure" hidden="1"/>
          <p:cNvSpPr txBox="1">
            <a:spLocks noChangeArrowheads="1"/>
          </p:cNvSpPr>
          <p:nvPr/>
        </p:nvSpPr>
        <p:spPr bwMode="auto">
          <a:xfrm>
            <a:off x="166876" y="567142"/>
            <a:ext cx="8810249" cy="246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en-US"/>
            </a:defPPr>
            <a:lvl1pPr defTabSz="895350">
              <a:defRPr sz="1600" baseline="0">
                <a:solidFill>
                  <a:srgbClr val="808080"/>
                </a:solidFill>
                <a:latin typeface="+mn-lt"/>
                <a:cs typeface="Arial" pitchFamily="34" charset="0"/>
              </a:defRPr>
            </a:lvl1pPr>
            <a:lvl2pPr marL="447675" defTabSz="895350">
              <a:defRPr sz="2400"/>
            </a:lvl2pPr>
            <a:lvl3pPr marL="895350" defTabSz="895350">
              <a:defRPr sz="2400"/>
            </a:lvl3pPr>
            <a:lvl4pPr marL="1344613"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marL="0" marR="0" lvl="0" indent="0" defTabSz="89535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srgbClr val="808080"/>
                </a:solidFill>
                <a:effectLst/>
                <a:uLnTx/>
                <a:uFillTx/>
                <a:latin typeface="+mn-lt"/>
                <a:cs typeface="Arial" pitchFamily="34" charset="0"/>
              </a:rPr>
              <a:t>Unit of measure</a:t>
            </a:r>
          </a:p>
        </p:txBody>
      </p:sp>
      <p:sp>
        <p:nvSpPr>
          <p:cNvPr id="3" name="Title 2"/>
          <p:cNvSpPr>
            <a:spLocks noGrp="1"/>
          </p:cNvSpPr>
          <p:nvPr>
            <p:ph type="title"/>
          </p:nvPr>
        </p:nvSpPr>
        <p:spPr>
          <a:xfrm>
            <a:off x="166876" y="225991"/>
            <a:ext cx="8810249" cy="369332"/>
          </a:xfr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l"/>
            <a:r>
              <a:rPr kumimoji="1" lang="en-US" sz="2400" b="1" dirty="0">
                <a:solidFill>
                  <a:srgbClr val="0096D6"/>
                </a:solidFill>
                <a:latin typeface="Calibri" panose="020F0502020204030204" pitchFamily="34" charset="0"/>
              </a:rPr>
              <a:t>SDP Design Part 2: How Can We Prioritize Service Needs? </a:t>
            </a:r>
            <a:endParaRPr lang="en-US" sz="2200" b="1" dirty="0">
              <a:solidFill>
                <a:srgbClr val="00B0F0"/>
              </a:solidFill>
              <a:latin typeface="Calibri" panose="020F0502020204030204" pitchFamily="34" charset="0"/>
            </a:endParaRPr>
          </a:p>
        </p:txBody>
      </p:sp>
      <p:sp>
        <p:nvSpPr>
          <p:cNvPr id="121" name="5. Source" title="chart"/>
          <p:cNvSpPr>
            <a:spLocks noChangeArrowheads="1"/>
          </p:cNvSpPr>
          <p:nvPr/>
        </p:nvSpPr>
        <p:spPr bwMode="auto">
          <a:xfrm>
            <a:off x="166876" y="4847417"/>
            <a:ext cx="828187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417498" marR="0" lvl="0" indent="-417498" defTabSz="895317" eaLnBrk="1" fontAlgn="auto" latinLnBrk="0" hangingPunct="1">
              <a:lnSpc>
                <a:spcPct val="100000"/>
              </a:lnSpc>
              <a:spcBef>
                <a:spcPts val="0"/>
              </a:spcBef>
              <a:spcAft>
                <a:spcPts val="0"/>
              </a:spcAft>
              <a:buClrTx/>
              <a:buSzTx/>
              <a:buFontTx/>
              <a:buNone/>
              <a:tabLst>
                <a:tab pos="414323" algn="l"/>
              </a:tabLst>
              <a:defRPr/>
            </a:pPr>
            <a:r>
              <a:rPr kumimoji="0" lang="en-US" sz="1000" b="0" i="0" u="none" strike="noStrike" kern="0" cap="none" spc="0" normalizeH="0" baseline="0" noProof="0" dirty="0">
                <a:ln>
                  <a:noFill/>
                </a:ln>
                <a:solidFill>
                  <a:srgbClr val="000000"/>
                </a:solidFill>
                <a:effectLst/>
                <a:uLnTx/>
                <a:uFillTx/>
                <a:latin typeface="Calibri"/>
              </a:rPr>
              <a:t>Source: Interviews with program managers, landscape analysis survey</a:t>
            </a:r>
          </a:p>
        </p:txBody>
      </p:sp>
      <p:sp>
        <p:nvSpPr>
          <p:cNvPr id="126" name="4. Footnote" title="chart"/>
          <p:cNvSpPr txBox="1">
            <a:spLocks noChangeArrowheads="1"/>
          </p:cNvSpPr>
          <p:nvPr/>
        </p:nvSpPr>
        <p:spPr bwMode="auto">
          <a:xfrm>
            <a:off x="166876" y="4654159"/>
            <a:ext cx="8810249"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defPPr>
              <a:defRPr lang="en-US"/>
            </a:defPPr>
            <a:lvl1pPr marL="95250" indent="-95250" defTabSz="895350">
              <a:defRPr sz="1000" baseline="0">
                <a:latin typeface="+mn-lt"/>
              </a:defRPr>
            </a:lvl1pPr>
            <a:lvl2pPr marL="1031875" defTabSz="895350">
              <a:defRPr sz="2400"/>
            </a:lvl2pPr>
            <a:lvl3pPr marL="1217613" defTabSz="895350">
              <a:defRPr sz="2400"/>
            </a:lvl3pPr>
            <a:lvl4pPr marL="1404938"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marL="95250" marR="0" lvl="0" indent="-95250" defTabSz="89535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mn-lt"/>
              </a:rPr>
              <a:t>Note: Bubble positions slightly adjusted for readability</a:t>
            </a:r>
          </a:p>
        </p:txBody>
      </p:sp>
      <p:pic>
        <p:nvPicPr>
          <p:cNvPr id="9" name="Picture 8" title="chart"/>
          <p:cNvPicPr>
            <a:picLocks noChangeAspect="1"/>
          </p:cNvPicPr>
          <p:nvPr/>
        </p:nvPicPr>
        <p:blipFill>
          <a:blip r:embed="rId8"/>
          <a:stretch>
            <a:fillRect/>
          </a:stretch>
        </p:blipFill>
        <p:spPr>
          <a:xfrm>
            <a:off x="1149183" y="560598"/>
            <a:ext cx="7827942" cy="4054191"/>
          </a:xfrm>
          <a:prstGeom prst="rect">
            <a:avLst/>
          </a:prstGeom>
        </p:spPr>
      </p:pic>
      <p:sp>
        <p:nvSpPr>
          <p:cNvPr id="28" name="TextBox 27" title="chart"/>
          <p:cNvSpPr txBox="1">
            <a:spLocks/>
          </p:cNvSpPr>
          <p:nvPr/>
        </p:nvSpPr>
        <p:spPr>
          <a:xfrm>
            <a:off x="166877" y="1570701"/>
            <a:ext cx="1376281" cy="2192106"/>
          </a:xfrm>
          <a:prstGeom prst="rect">
            <a:avLst/>
          </a:prstGeom>
          <a:solidFill>
            <a:schemeClr val="bg2"/>
          </a:solidFill>
          <a:ln w="12700">
            <a:solidFill>
              <a:schemeClr val="accent2"/>
            </a:solidFill>
            <a:miter lim="800000"/>
            <a:headEnd/>
            <a:tailEnd/>
          </a:ln>
          <a:effectLst/>
        </p:spPr>
        <p:txBody>
          <a:bodyPr vert="horz" wrap="square" lIns="72008" tIns="72008" rIns="72008" bIns="72008" numCol="1" anchor="ctr" anchorCtr="0" compatLnSpc="1">
            <a:prstTxWarp prst="textNoShape">
              <a:avLst/>
            </a:prstTxWarp>
            <a:noAutofit/>
          </a:bodyPr>
          <a:lstStyle>
            <a:lvl1pPr marL="0" lvl="0" indent="0" defTabSz="761495" eaLnBrk="1" hangingPunct="1">
              <a:buClr>
                <a:schemeClr val="tx2"/>
              </a:buClr>
              <a:defRPr kumimoji="1" sz="1600" baseline="0">
                <a:latin typeface="+mn-lt"/>
                <a:cs typeface="Arial" pitchFamily="34" charset="0"/>
              </a:defRPr>
            </a:lvl1pPr>
            <a:lvl2pPr marL="164721" lvl="1" indent="-163371" defTabSz="761495" eaLnBrk="1" hangingPunct="1">
              <a:buClr>
                <a:schemeClr val="tx2"/>
              </a:buClr>
              <a:buSzPct val="125000"/>
              <a:buFont typeface="Arial" pitchFamily="34" charset="0"/>
              <a:buChar char="▪"/>
              <a:defRPr kumimoji="1" sz="1600" baseline="0">
                <a:latin typeface="+mn-lt"/>
                <a:cs typeface="Arial" pitchFamily="34" charset="0"/>
              </a:defRPr>
            </a:lvl2pPr>
            <a:lvl3pPr marL="388849" lvl="2" indent="-222778" defTabSz="761495" eaLnBrk="1" hangingPunct="1">
              <a:buClr>
                <a:schemeClr val="tx2"/>
              </a:buClr>
              <a:buSzPct val="120000"/>
              <a:buFont typeface="Arial" charset="0"/>
              <a:buChar char="–"/>
              <a:defRPr kumimoji="1" sz="1600" baseline="0">
                <a:latin typeface="+mn-lt"/>
                <a:cs typeface="Arial" pitchFamily="34" charset="0"/>
              </a:defRPr>
            </a:lvl3pPr>
            <a:lvl4pPr marL="522516" lvl="3" indent="-132317" defTabSz="761495" eaLnBrk="1" hangingPunct="1">
              <a:buClr>
                <a:schemeClr val="tx2"/>
              </a:buClr>
              <a:buSzPct val="120000"/>
              <a:buFont typeface="Arial" pitchFamily="34" charset="0"/>
              <a:buChar char="▫"/>
              <a:defRPr kumimoji="1" sz="1600" baseline="0">
                <a:latin typeface="+mn-lt"/>
                <a:cs typeface="Arial" pitchFamily="34" charset="0"/>
              </a:defRPr>
            </a:lvl4pPr>
            <a:lvl5pPr marL="637712" lvl="4" indent="-110714" defTabSz="761495" eaLnBrk="1" hangingPunct="1">
              <a:buClr>
                <a:schemeClr val="tx2"/>
              </a:buClr>
              <a:buSzPct val="89000"/>
              <a:buFont typeface="Arial" charset="0"/>
              <a:buChar char="-"/>
              <a:defRPr kumimoji="1" sz="1600" baseline="0">
                <a:latin typeface="+mn-lt"/>
                <a:cs typeface="Arial" pitchFamily="34" charset="0"/>
              </a:defRPr>
            </a:lvl5pPr>
            <a:lvl6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6pPr>
            <a:lvl7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7pPr>
            <a:lvl8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8pPr>
            <a:lvl9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9pPr>
          </a:lstStyle>
          <a:p>
            <a:pPr marL="0" marR="0" lvl="0" indent="0" defTabSz="761495" eaLnBrk="1" fontAlgn="auto" latinLnBrk="0" hangingPunct="1">
              <a:lnSpc>
                <a:spcPct val="100000"/>
              </a:lnSpc>
              <a:spcBef>
                <a:spcPct val="50000"/>
              </a:spcBef>
              <a:spcAft>
                <a:spcPts val="0"/>
              </a:spcAft>
              <a:buClr>
                <a:srgbClr val="0096D6"/>
              </a:buClr>
              <a:buSzTx/>
              <a:buFontTx/>
              <a:buNone/>
              <a:tabLst/>
              <a:defRPr/>
            </a:pPr>
            <a:r>
              <a:rPr kumimoji="1" lang="en-US" sz="950" b="1" i="0" u="none" strike="noStrike" kern="0" cap="none" spc="0" normalizeH="0" baseline="0" noProof="0" dirty="0">
                <a:ln>
                  <a:noFill/>
                </a:ln>
                <a:solidFill>
                  <a:srgbClr val="0096D6"/>
                </a:solidFill>
                <a:effectLst/>
                <a:uLnTx/>
                <a:uFillTx/>
                <a:latin typeface="+mn-lt"/>
                <a:cs typeface="Arial" pitchFamily="34" charset="0"/>
              </a:rPr>
              <a:t>Impact scores include input from:</a:t>
            </a:r>
          </a:p>
          <a:p>
            <a:pPr marL="164721" marR="0" lvl="1" indent="-163371" defTabSz="761495" eaLnBrk="1" fontAlgn="auto" latinLnBrk="0" hangingPunct="1">
              <a:lnSpc>
                <a:spcPct val="100000"/>
              </a:lnSpc>
              <a:spcBef>
                <a:spcPct val="50000"/>
              </a:spcBef>
              <a:spcAft>
                <a:spcPts val="0"/>
              </a:spcAft>
              <a:buClr>
                <a:srgbClr val="0096D6"/>
              </a:buClr>
              <a:buSzPct val="125000"/>
              <a:buFont typeface="Arial" pitchFamily="34" charset="0"/>
              <a:buChar char="▪"/>
              <a:tabLst/>
              <a:defRPr/>
            </a:pPr>
            <a:r>
              <a:rPr kumimoji="1" lang="en-US" sz="950" b="0" i="0" u="none" strike="noStrike" kern="0" cap="none" spc="0" normalizeH="0" baseline="0" noProof="0" dirty="0">
                <a:ln>
                  <a:noFill/>
                </a:ln>
                <a:solidFill>
                  <a:srgbClr val="000000"/>
                </a:solidFill>
                <a:effectLst/>
                <a:uLnTx/>
                <a:uFillTx/>
                <a:latin typeface="+mn-lt"/>
                <a:cs typeface="Arial" pitchFamily="34" charset="0"/>
              </a:rPr>
              <a:t>17 surveillance program deep-dives with input on services</a:t>
            </a:r>
          </a:p>
          <a:p>
            <a:pPr marL="164721" marR="0" lvl="1" indent="-163371" defTabSz="761495" eaLnBrk="1" fontAlgn="auto" latinLnBrk="0" hangingPunct="1">
              <a:lnSpc>
                <a:spcPct val="100000"/>
              </a:lnSpc>
              <a:spcBef>
                <a:spcPct val="50000"/>
              </a:spcBef>
              <a:spcAft>
                <a:spcPts val="0"/>
              </a:spcAft>
              <a:buClr>
                <a:srgbClr val="0096D6"/>
              </a:buClr>
              <a:buSzPct val="125000"/>
              <a:buFont typeface="Arial" pitchFamily="34" charset="0"/>
              <a:buChar char="▪"/>
              <a:tabLst/>
              <a:defRPr/>
            </a:pPr>
            <a:r>
              <a:rPr kumimoji="1" lang="en-US" sz="950" b="0" i="0" u="none" strike="noStrike" kern="0" cap="none" spc="0" normalizeH="0" baseline="0" noProof="0" dirty="0">
                <a:ln>
                  <a:noFill/>
                </a:ln>
                <a:solidFill>
                  <a:srgbClr val="000000"/>
                </a:solidFill>
                <a:effectLst/>
                <a:uLnTx/>
                <a:uFillTx/>
                <a:latin typeface="+mn-lt"/>
                <a:cs typeface="Arial" pitchFamily="34" charset="0"/>
              </a:rPr>
              <a:t>24 service prioritization survey responses</a:t>
            </a:r>
          </a:p>
          <a:p>
            <a:pPr marL="0" marR="0" lvl="0" indent="0" defTabSz="761495" eaLnBrk="1" fontAlgn="auto" latinLnBrk="0" hangingPunct="1">
              <a:lnSpc>
                <a:spcPct val="100000"/>
              </a:lnSpc>
              <a:spcBef>
                <a:spcPct val="50000"/>
              </a:spcBef>
              <a:spcAft>
                <a:spcPts val="0"/>
              </a:spcAft>
              <a:buClr>
                <a:srgbClr val="0096D6"/>
              </a:buClr>
              <a:buSzTx/>
              <a:buFontTx/>
              <a:buNone/>
              <a:tabLst/>
              <a:defRPr/>
            </a:pPr>
            <a:r>
              <a:rPr kumimoji="1" lang="en-US" sz="950" b="1" i="0" u="none" strike="noStrike" kern="0" cap="none" spc="0" normalizeH="0" baseline="0" noProof="0" dirty="0">
                <a:ln>
                  <a:noFill/>
                </a:ln>
                <a:solidFill>
                  <a:srgbClr val="0096D6"/>
                </a:solidFill>
                <a:effectLst/>
                <a:uLnTx/>
                <a:uFillTx/>
                <a:latin typeface="+mn-lt"/>
                <a:cs typeface="Arial" pitchFamily="34" charset="0"/>
              </a:rPr>
              <a:t>Total impact score is weighted 50% survey, 50% deep-dive</a:t>
            </a:r>
          </a:p>
        </p:txBody>
      </p:sp>
    </p:spTree>
    <p:extLst>
      <p:ext uri="{BB962C8B-B14F-4D97-AF65-F5344CB8AC3E}">
        <p14:creationId xmlns:p14="http://schemas.microsoft.com/office/powerpoint/2010/main" val="4048796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dirty="0">
                <a:solidFill>
                  <a:srgbClr val="0096D6"/>
                </a:solidFill>
              </a:rPr>
              <a:t>Phase 1 Service Selection Process….and Result</a:t>
            </a:r>
          </a:p>
        </p:txBody>
      </p:sp>
      <p:pic>
        <p:nvPicPr>
          <p:cNvPr id="4" name="Picture 3" title="&quot;&quot;"/>
          <p:cNvPicPr>
            <a:picLocks noChangeAspect="1"/>
          </p:cNvPicPr>
          <p:nvPr/>
        </p:nvPicPr>
        <p:blipFill>
          <a:blip r:embed="rId2"/>
          <a:stretch>
            <a:fillRect/>
          </a:stretch>
        </p:blipFill>
        <p:spPr>
          <a:xfrm>
            <a:off x="457200" y="1184309"/>
            <a:ext cx="14224594" cy="3743314"/>
          </a:xfrm>
          <a:prstGeom prst="rect">
            <a:avLst/>
          </a:prstGeom>
        </p:spPr>
      </p:pic>
    </p:spTree>
    <p:extLst>
      <p:ext uri="{BB962C8B-B14F-4D97-AF65-F5344CB8AC3E}">
        <p14:creationId xmlns:p14="http://schemas.microsoft.com/office/powerpoint/2010/main" val="420248962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Object 39" hidden="1" title="&quot;&quot;"/>
          <p:cNvGraphicFramePr>
            <a:graphicFrameLocks noChangeAspect="1"/>
          </p:cNvGraphicFramePr>
          <p:nvPr>
            <p:custDataLst>
              <p:tags r:id="rId2"/>
            </p:custDataLst>
            <p:extLst>
              <p:ext uri="{D42A27DB-BD31-4B8C-83A1-F6EECF244321}">
                <p14:modId xmlns:p14="http://schemas.microsoft.com/office/powerpoint/2010/main" val="7289055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53" name="think-cell Slide" r:id="rId7" imgW="524" imgH="526" progId="TCLayout.ActiveDocument.1">
                  <p:embed/>
                </p:oleObj>
              </mc:Choice>
              <mc:Fallback>
                <p:oleObj name="think-cell Slide" r:id="rId7" imgW="524" imgH="526"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68" name="TextBox 67"/>
          <p:cNvSpPr txBox="1">
            <a:spLocks/>
          </p:cNvSpPr>
          <p:nvPr/>
        </p:nvSpPr>
        <p:spPr>
          <a:xfrm>
            <a:off x="358613" y="234836"/>
            <a:ext cx="8573115"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761495" eaLnBrk="1" hangingPunct="1">
              <a:buClr>
                <a:schemeClr val="tx2"/>
              </a:buClr>
              <a:defRPr kumimoji="1" sz="1600" baseline="0">
                <a:latin typeface="+mn-lt"/>
                <a:cs typeface="Arial" pitchFamily="34" charset="0"/>
              </a:defRPr>
            </a:lvl1pPr>
            <a:lvl2pPr marL="164721" lvl="1" indent="-163371" defTabSz="761495" eaLnBrk="1" hangingPunct="1">
              <a:buClr>
                <a:schemeClr val="tx2"/>
              </a:buClr>
              <a:buSzPct val="125000"/>
              <a:buFont typeface="Arial" pitchFamily="34" charset="0"/>
              <a:buChar char="▪"/>
              <a:defRPr kumimoji="1" sz="1600" baseline="0">
                <a:latin typeface="+mn-lt"/>
                <a:cs typeface="Arial" pitchFamily="34" charset="0"/>
              </a:defRPr>
            </a:lvl2pPr>
            <a:lvl3pPr marL="388849" lvl="2" indent="-222778" defTabSz="761495" eaLnBrk="1" hangingPunct="1">
              <a:buClr>
                <a:schemeClr val="tx2"/>
              </a:buClr>
              <a:buSzPct val="120000"/>
              <a:buFont typeface="Arial" charset="0"/>
              <a:buChar char="–"/>
              <a:defRPr kumimoji="1" sz="1600" baseline="0">
                <a:latin typeface="+mn-lt"/>
                <a:cs typeface="Arial" pitchFamily="34" charset="0"/>
              </a:defRPr>
            </a:lvl3pPr>
            <a:lvl4pPr marL="522516" lvl="3" indent="-132317" defTabSz="761495" eaLnBrk="1" hangingPunct="1">
              <a:buClr>
                <a:schemeClr val="tx2"/>
              </a:buClr>
              <a:buSzPct val="120000"/>
              <a:buFont typeface="Arial" pitchFamily="34" charset="0"/>
              <a:buChar char="▫"/>
              <a:defRPr kumimoji="1" sz="1600" baseline="0">
                <a:latin typeface="+mn-lt"/>
                <a:cs typeface="Arial" pitchFamily="34" charset="0"/>
              </a:defRPr>
            </a:lvl4pPr>
            <a:lvl5pPr marL="637712" lvl="4" indent="-110714" defTabSz="761495" eaLnBrk="1" hangingPunct="1">
              <a:buClr>
                <a:schemeClr val="tx2"/>
              </a:buClr>
              <a:buSzPct val="89000"/>
              <a:buFont typeface="Arial" charset="0"/>
              <a:buChar char="-"/>
              <a:defRPr kumimoji="1" sz="1600" baseline="0">
                <a:latin typeface="+mn-lt"/>
                <a:cs typeface="Arial" pitchFamily="34" charset="0"/>
              </a:defRPr>
            </a:lvl5pPr>
            <a:lvl6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6pPr>
            <a:lvl7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7pPr>
            <a:lvl8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8pPr>
            <a:lvl9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9pPr>
          </a:lstStyle>
          <a:p>
            <a:pPr lvl="0" fontAlgn="auto">
              <a:spcBef>
                <a:spcPts val="0"/>
              </a:spcBef>
              <a:spcAft>
                <a:spcPts val="0"/>
              </a:spcAft>
              <a:buClr>
                <a:srgbClr val="0096D6"/>
              </a:buClr>
              <a:defRPr/>
            </a:pPr>
            <a:r>
              <a:rPr lang="en-US" sz="2200" b="1" dirty="0">
                <a:solidFill>
                  <a:srgbClr val="0096D6"/>
                </a:solidFill>
              </a:rPr>
              <a:t>How Will SDP with Shared Services Make an Impact Over Time?</a:t>
            </a:r>
            <a:endParaRPr kumimoji="1" lang="en-US" sz="2200" b="1" i="0" u="none" strike="noStrike" kern="0" cap="none" spc="0" normalizeH="0" baseline="0" noProof="0" dirty="0">
              <a:ln>
                <a:noFill/>
              </a:ln>
              <a:solidFill>
                <a:srgbClr val="000000"/>
              </a:solidFill>
              <a:effectLst/>
              <a:uLnTx/>
              <a:uFillTx/>
            </a:endParaRPr>
          </a:p>
        </p:txBody>
      </p:sp>
      <p:grpSp>
        <p:nvGrpSpPr>
          <p:cNvPr id="2" name="Group 1" title="chart"/>
          <p:cNvGrpSpPr/>
          <p:nvPr/>
        </p:nvGrpSpPr>
        <p:grpSpPr>
          <a:xfrm>
            <a:off x="442984" y="684042"/>
            <a:ext cx="8328126" cy="4315779"/>
            <a:chOff x="442984" y="684042"/>
            <a:chExt cx="8328126" cy="4315779"/>
          </a:xfrm>
        </p:grpSpPr>
        <p:grpSp>
          <p:nvGrpSpPr>
            <p:cNvPr id="36" name="Group 35" title="(chart)"/>
            <p:cNvGrpSpPr/>
            <p:nvPr/>
          </p:nvGrpSpPr>
          <p:grpSpPr>
            <a:xfrm>
              <a:off x="520407" y="1656180"/>
              <a:ext cx="8250702" cy="1387179"/>
              <a:chOff x="538162" y="1559150"/>
              <a:chExt cx="8250702" cy="1263365"/>
            </a:xfrm>
          </p:grpSpPr>
          <p:pic>
            <p:nvPicPr>
              <p:cNvPr id="98" name="Picture 49" descr="Curved asphalt road"/>
              <p:cNvPicPr>
                <a:picLocks noChangeArrowheads="1"/>
              </p:cNvPicPr>
              <p:nvPr>
                <p:custDataLst>
                  <p:tags r:id="rId5"/>
                </p:custDataLst>
              </p:nvPr>
            </p:nvPicPr>
            <p:blipFill rotWithShape="1">
              <a:blip r:embed="rId9">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4082" b="26039"/>
              <a:stretch/>
            </p:blipFill>
            <p:spPr bwMode="gray">
              <a:xfrm>
                <a:off x="538162" y="1559150"/>
                <a:ext cx="8250702" cy="12633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cxnSp>
            <p:nvCxnSpPr>
              <p:cNvPr id="35" name="Straight Connector 34"/>
              <p:cNvCxnSpPr>
                <a:cxnSpLocks/>
              </p:cNvCxnSpPr>
              <p:nvPr/>
            </p:nvCxnSpPr>
            <p:spPr>
              <a:xfrm>
                <a:off x="8788864" y="1559150"/>
                <a:ext cx="0" cy="1263365"/>
              </a:xfrm>
              <a:prstGeom prst="lin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grpSp>
        <p:sp>
          <p:nvSpPr>
            <p:cNvPr id="38" name="Rectangle 37" title="(chart)"/>
            <p:cNvSpPr>
              <a:spLocks/>
            </p:cNvSpPr>
            <p:nvPr/>
          </p:nvSpPr>
          <p:spPr>
            <a:xfrm>
              <a:off x="442984" y="700945"/>
              <a:ext cx="8328126" cy="4298876"/>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000000"/>
                </a:solidFill>
                <a:effectLst/>
                <a:uLnTx/>
                <a:uFillTx/>
              </a:endParaRPr>
            </a:p>
          </p:txBody>
        </p:sp>
        <p:sp>
          <p:nvSpPr>
            <p:cNvPr id="96" name="Rounded Rectangle 95" title="(chart)"/>
            <p:cNvSpPr>
              <a:spLocks/>
            </p:cNvSpPr>
            <p:nvPr/>
          </p:nvSpPr>
          <p:spPr>
            <a:xfrm>
              <a:off x="7013098" y="847663"/>
              <a:ext cx="1669306" cy="790025"/>
            </a:xfrm>
            <a:prstGeom prst="roundRect">
              <a:avLst>
                <a:gd name="adj" fmla="val 11913"/>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endParaRPr>
            </a:p>
          </p:txBody>
        </p:sp>
        <p:sp>
          <p:nvSpPr>
            <p:cNvPr id="86" name="Rounded Rectangle 85" title="(chart)"/>
            <p:cNvSpPr>
              <a:spLocks/>
            </p:cNvSpPr>
            <p:nvPr/>
          </p:nvSpPr>
          <p:spPr>
            <a:xfrm>
              <a:off x="5152874" y="1001584"/>
              <a:ext cx="1669306" cy="790025"/>
            </a:xfrm>
            <a:prstGeom prst="roundRect">
              <a:avLst>
                <a:gd name="adj" fmla="val 11913"/>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endParaRPr>
            </a:p>
          </p:txBody>
        </p:sp>
        <p:sp>
          <p:nvSpPr>
            <p:cNvPr id="72" name="Rounded Rectangle 71" title="(chart)"/>
            <p:cNvSpPr>
              <a:spLocks/>
            </p:cNvSpPr>
            <p:nvPr/>
          </p:nvSpPr>
          <p:spPr>
            <a:xfrm>
              <a:off x="3292650" y="1155505"/>
              <a:ext cx="1669306" cy="790025"/>
            </a:xfrm>
            <a:prstGeom prst="roundRect">
              <a:avLst>
                <a:gd name="adj" fmla="val 11913"/>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endParaRPr>
            </a:p>
          </p:txBody>
        </p:sp>
        <p:sp>
          <p:nvSpPr>
            <p:cNvPr id="52" name="Rounded Rectangle 51" title="(chart)"/>
            <p:cNvSpPr>
              <a:spLocks/>
            </p:cNvSpPr>
            <p:nvPr/>
          </p:nvSpPr>
          <p:spPr>
            <a:xfrm>
              <a:off x="1432426" y="1311017"/>
              <a:ext cx="1669306" cy="790025"/>
            </a:xfrm>
            <a:prstGeom prst="roundRect">
              <a:avLst>
                <a:gd name="adj" fmla="val 11913"/>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endParaRPr>
            </a:p>
          </p:txBody>
        </p:sp>
        <p:sp>
          <p:nvSpPr>
            <p:cNvPr id="21" name="TextBox 20" title="(chart)"/>
            <p:cNvSpPr txBox="1">
              <a:spLocks/>
            </p:cNvSpPr>
            <p:nvPr/>
          </p:nvSpPr>
          <p:spPr>
            <a:xfrm>
              <a:off x="520407" y="2919545"/>
              <a:ext cx="720051" cy="738055"/>
            </a:xfrm>
            <a:prstGeom prst="rect">
              <a:avLst/>
            </a:prstGeom>
            <a:solidFill>
              <a:srgbClr val="005DAA"/>
            </a:solidFill>
            <a:ln w="9525">
              <a:noFill/>
              <a:miter lim="800000"/>
              <a:headEnd/>
              <a:tailEnd/>
            </a:ln>
            <a:effectLst/>
          </p:spPr>
          <p:txBody>
            <a:bodyPr vert="horz" wrap="square" lIns="72009" tIns="72009" rIns="72009" bIns="72009" numCol="1" anchor="ctr" anchorCtr="0" compatLnSpc="1">
              <a:prstTxWarp prst="textNoShape">
                <a:avLst/>
              </a:prstTxWarp>
              <a:noAutofit/>
            </a:bodyPr>
            <a:lstStyle>
              <a:lvl1pPr marL="0" lvl="0" indent="0" defTabSz="761495" eaLnBrk="1" hangingPunct="1">
                <a:buClr>
                  <a:schemeClr val="tx2"/>
                </a:buClr>
                <a:defRPr kumimoji="1" sz="1600" baseline="0">
                  <a:latin typeface="+mn-lt"/>
                  <a:cs typeface="Arial" pitchFamily="34" charset="0"/>
                </a:defRPr>
              </a:lvl1pPr>
              <a:lvl2pPr marL="164721" lvl="1" indent="-163371" defTabSz="761495" eaLnBrk="1" hangingPunct="1">
                <a:buClr>
                  <a:schemeClr val="tx2"/>
                </a:buClr>
                <a:buSzPct val="125000"/>
                <a:buFont typeface="Arial" pitchFamily="34" charset="0"/>
                <a:buChar char="▪"/>
                <a:defRPr kumimoji="1" sz="1600" baseline="0">
                  <a:latin typeface="+mn-lt"/>
                  <a:cs typeface="Arial" pitchFamily="34" charset="0"/>
                </a:defRPr>
              </a:lvl2pPr>
              <a:lvl3pPr marL="388849" lvl="2" indent="-222778" defTabSz="761495" eaLnBrk="1" hangingPunct="1">
                <a:buClr>
                  <a:schemeClr val="tx2"/>
                </a:buClr>
                <a:buSzPct val="120000"/>
                <a:buFont typeface="Arial" charset="0"/>
                <a:buChar char="–"/>
                <a:defRPr kumimoji="1" sz="1600" baseline="0">
                  <a:latin typeface="+mn-lt"/>
                  <a:cs typeface="Arial" pitchFamily="34" charset="0"/>
                </a:defRPr>
              </a:lvl3pPr>
              <a:lvl4pPr marL="522516" lvl="3" indent="-132317" defTabSz="761495" eaLnBrk="1" hangingPunct="1">
                <a:buClr>
                  <a:schemeClr val="tx2"/>
                </a:buClr>
                <a:buSzPct val="120000"/>
                <a:buFont typeface="Arial" pitchFamily="34" charset="0"/>
                <a:buChar char="▫"/>
                <a:defRPr kumimoji="1" sz="1600" baseline="0">
                  <a:latin typeface="+mn-lt"/>
                  <a:cs typeface="Arial" pitchFamily="34" charset="0"/>
                </a:defRPr>
              </a:lvl4pPr>
              <a:lvl5pPr marL="637712" lvl="4" indent="-110714" defTabSz="761495" eaLnBrk="1" hangingPunct="1">
                <a:buClr>
                  <a:schemeClr val="tx2"/>
                </a:buClr>
                <a:buSzPct val="89000"/>
                <a:buFont typeface="Arial" charset="0"/>
                <a:buChar char="-"/>
                <a:defRPr kumimoji="1" sz="1600" baseline="0">
                  <a:latin typeface="+mn-lt"/>
                  <a:cs typeface="Arial" pitchFamily="34" charset="0"/>
                </a:defRPr>
              </a:lvl5pPr>
              <a:lvl6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6pPr>
              <a:lvl7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7pPr>
              <a:lvl8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8pPr>
              <a:lvl9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9pPr>
            </a:lstStyle>
            <a:p>
              <a:pPr marL="0" marR="0" lvl="0" indent="0" defTabSz="761495" eaLnBrk="1" fontAlgn="auto" latinLnBrk="0" hangingPunct="1">
                <a:lnSpc>
                  <a:spcPct val="100000"/>
                </a:lnSpc>
                <a:spcBef>
                  <a:spcPts val="0"/>
                </a:spcBef>
                <a:spcAft>
                  <a:spcPts val="0"/>
                </a:spcAft>
                <a:buClr>
                  <a:srgbClr val="0096D6"/>
                </a:buClr>
                <a:buSzTx/>
                <a:buFontTx/>
                <a:buNone/>
                <a:tabLst/>
                <a:defRPr/>
              </a:pPr>
              <a:r>
                <a:rPr kumimoji="1" lang="en-US" sz="1000" b="1" i="0" u="none" strike="noStrike" kern="0" cap="none" spc="0" normalizeH="0" baseline="0" noProof="0" dirty="0">
                  <a:ln>
                    <a:noFill/>
                  </a:ln>
                  <a:solidFill>
                    <a:srgbClr val="FFFFFF"/>
                  </a:solidFill>
                  <a:effectLst/>
                  <a:uLnTx/>
                  <a:uFillTx/>
                  <a:latin typeface="+mn-lt"/>
                  <a:cs typeface="Arial" pitchFamily="34" charset="0"/>
                </a:rPr>
                <a:t>Services</a:t>
              </a:r>
            </a:p>
          </p:txBody>
        </p:sp>
        <p:sp>
          <p:nvSpPr>
            <p:cNvPr id="22" name="TextBox 21" title="(chart)"/>
            <p:cNvSpPr txBox="1">
              <a:spLocks/>
            </p:cNvSpPr>
            <p:nvPr/>
          </p:nvSpPr>
          <p:spPr>
            <a:xfrm>
              <a:off x="520407" y="3835742"/>
              <a:ext cx="720051" cy="885882"/>
            </a:xfrm>
            <a:prstGeom prst="rect">
              <a:avLst/>
            </a:prstGeom>
            <a:solidFill>
              <a:srgbClr val="005DAA"/>
            </a:solidFill>
            <a:ln w="9525">
              <a:noFill/>
              <a:miter lim="800000"/>
              <a:headEnd/>
              <a:tailEnd/>
            </a:ln>
            <a:effectLst/>
          </p:spPr>
          <p:txBody>
            <a:bodyPr vert="horz" wrap="square" lIns="72009" tIns="72009" rIns="72009" bIns="72009" numCol="1" anchor="ctr" anchorCtr="0" compatLnSpc="1">
              <a:prstTxWarp prst="textNoShape">
                <a:avLst/>
              </a:prstTxWarp>
              <a:noAutofit/>
            </a:bodyPr>
            <a:lstStyle>
              <a:lvl1pPr marL="0" lvl="0" indent="0" defTabSz="761495" eaLnBrk="1" hangingPunct="1">
                <a:buClr>
                  <a:schemeClr val="tx2"/>
                </a:buClr>
                <a:defRPr kumimoji="1" sz="1600" baseline="0">
                  <a:latin typeface="+mn-lt"/>
                  <a:cs typeface="Arial" pitchFamily="34" charset="0"/>
                </a:defRPr>
              </a:lvl1pPr>
              <a:lvl2pPr marL="164721" lvl="1" indent="-163371" defTabSz="761495" eaLnBrk="1" hangingPunct="1">
                <a:buClr>
                  <a:schemeClr val="tx2"/>
                </a:buClr>
                <a:buSzPct val="125000"/>
                <a:buFont typeface="Arial" pitchFamily="34" charset="0"/>
                <a:buChar char="▪"/>
                <a:defRPr kumimoji="1" sz="1600" baseline="0">
                  <a:latin typeface="+mn-lt"/>
                  <a:cs typeface="Arial" pitchFamily="34" charset="0"/>
                </a:defRPr>
              </a:lvl2pPr>
              <a:lvl3pPr marL="388849" lvl="2" indent="-222778" defTabSz="761495" eaLnBrk="1" hangingPunct="1">
                <a:buClr>
                  <a:schemeClr val="tx2"/>
                </a:buClr>
                <a:buSzPct val="120000"/>
                <a:buFont typeface="Arial" charset="0"/>
                <a:buChar char="–"/>
                <a:defRPr kumimoji="1" sz="1600" baseline="0">
                  <a:latin typeface="+mn-lt"/>
                  <a:cs typeface="Arial" pitchFamily="34" charset="0"/>
                </a:defRPr>
              </a:lvl3pPr>
              <a:lvl4pPr marL="522516" lvl="3" indent="-132317" defTabSz="761495" eaLnBrk="1" hangingPunct="1">
                <a:buClr>
                  <a:schemeClr val="tx2"/>
                </a:buClr>
                <a:buSzPct val="120000"/>
                <a:buFont typeface="Arial" pitchFamily="34" charset="0"/>
                <a:buChar char="▫"/>
                <a:defRPr kumimoji="1" sz="1600" baseline="0">
                  <a:latin typeface="+mn-lt"/>
                  <a:cs typeface="Arial" pitchFamily="34" charset="0"/>
                </a:defRPr>
              </a:lvl4pPr>
              <a:lvl5pPr marL="637712" lvl="4" indent="-110714" defTabSz="761495" eaLnBrk="1" hangingPunct="1">
                <a:buClr>
                  <a:schemeClr val="tx2"/>
                </a:buClr>
                <a:buSzPct val="89000"/>
                <a:buFont typeface="Arial" charset="0"/>
                <a:buChar char="-"/>
                <a:defRPr kumimoji="1" sz="1600" baseline="0">
                  <a:latin typeface="+mn-lt"/>
                  <a:cs typeface="Arial" pitchFamily="34" charset="0"/>
                </a:defRPr>
              </a:lvl5pPr>
              <a:lvl6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6pPr>
              <a:lvl7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7pPr>
              <a:lvl8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8pPr>
              <a:lvl9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9pPr>
            </a:lstStyle>
            <a:p>
              <a:pPr marL="0" marR="0" lvl="0" indent="0" defTabSz="761495" eaLnBrk="1" fontAlgn="auto" latinLnBrk="0" hangingPunct="1">
                <a:lnSpc>
                  <a:spcPct val="100000"/>
                </a:lnSpc>
                <a:spcBef>
                  <a:spcPts val="0"/>
                </a:spcBef>
                <a:spcAft>
                  <a:spcPts val="0"/>
                </a:spcAft>
                <a:buClr>
                  <a:srgbClr val="0096D6"/>
                </a:buClr>
                <a:buSzTx/>
                <a:buFontTx/>
                <a:buNone/>
                <a:tabLst/>
                <a:defRPr/>
              </a:pPr>
              <a:r>
                <a:rPr kumimoji="1" lang="en-US" sz="1000" b="1" i="0" u="none" strike="noStrike" kern="0" cap="none" spc="0" normalizeH="0" baseline="0" noProof="0" dirty="0">
                  <a:ln>
                    <a:noFill/>
                  </a:ln>
                  <a:solidFill>
                    <a:srgbClr val="FFFFFF"/>
                  </a:solidFill>
                  <a:effectLst/>
                  <a:uLnTx/>
                  <a:uFillTx/>
                  <a:latin typeface="+mn-lt"/>
                  <a:cs typeface="Arial" pitchFamily="34" charset="0"/>
                </a:rPr>
                <a:t>Impact for CDC and external epis</a:t>
              </a:r>
            </a:p>
          </p:txBody>
        </p:sp>
        <p:sp>
          <p:nvSpPr>
            <p:cNvPr id="27" name="TextBox 26" title="(chart)"/>
            <p:cNvSpPr txBox="1">
              <a:spLocks/>
            </p:cNvSpPr>
            <p:nvPr/>
          </p:nvSpPr>
          <p:spPr>
            <a:xfrm rot="16200000">
              <a:off x="508401" y="3358874"/>
              <a:ext cx="1614688" cy="1077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761495" eaLnBrk="1" hangingPunct="1">
                <a:buClr>
                  <a:schemeClr val="tx2"/>
                </a:buClr>
                <a:defRPr kumimoji="1" sz="1600" baseline="0">
                  <a:latin typeface="+mn-lt"/>
                  <a:cs typeface="Arial" pitchFamily="34" charset="0"/>
                </a:defRPr>
              </a:lvl1pPr>
              <a:lvl2pPr marL="164721" lvl="1" indent="-163371" defTabSz="761495" eaLnBrk="1" hangingPunct="1">
                <a:buClr>
                  <a:schemeClr val="tx2"/>
                </a:buClr>
                <a:buSzPct val="125000"/>
                <a:buFont typeface="Arial" pitchFamily="34" charset="0"/>
                <a:buChar char="▪"/>
                <a:defRPr kumimoji="1" sz="1600" baseline="0">
                  <a:latin typeface="+mn-lt"/>
                  <a:cs typeface="Arial" pitchFamily="34" charset="0"/>
                </a:defRPr>
              </a:lvl2pPr>
              <a:lvl3pPr marL="388849" lvl="2" indent="-222778" defTabSz="761495" eaLnBrk="1" hangingPunct="1">
                <a:buClr>
                  <a:schemeClr val="tx2"/>
                </a:buClr>
                <a:buSzPct val="120000"/>
                <a:buFont typeface="Arial" charset="0"/>
                <a:buChar char="–"/>
                <a:defRPr kumimoji="1" sz="1600" baseline="0">
                  <a:latin typeface="+mn-lt"/>
                  <a:cs typeface="Arial" pitchFamily="34" charset="0"/>
                </a:defRPr>
              </a:lvl3pPr>
              <a:lvl4pPr marL="522516" lvl="3" indent="-132317" defTabSz="761495" eaLnBrk="1" hangingPunct="1">
                <a:buClr>
                  <a:schemeClr val="tx2"/>
                </a:buClr>
                <a:buSzPct val="120000"/>
                <a:buFont typeface="Arial" pitchFamily="34" charset="0"/>
                <a:buChar char="▫"/>
                <a:defRPr kumimoji="1" sz="1600" baseline="0">
                  <a:latin typeface="+mn-lt"/>
                  <a:cs typeface="Arial" pitchFamily="34" charset="0"/>
                </a:defRPr>
              </a:lvl4pPr>
              <a:lvl5pPr marL="637712" lvl="4" indent="-110714" defTabSz="761495" eaLnBrk="1" hangingPunct="1">
                <a:buClr>
                  <a:schemeClr val="tx2"/>
                </a:buClr>
                <a:buSzPct val="89000"/>
                <a:buFont typeface="Arial" charset="0"/>
                <a:buChar char="-"/>
                <a:defRPr kumimoji="1" sz="1600" baseline="0">
                  <a:latin typeface="+mn-lt"/>
                  <a:cs typeface="Arial" pitchFamily="34" charset="0"/>
                </a:defRPr>
              </a:lvl5pPr>
              <a:lvl6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6pPr>
              <a:lvl7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7pPr>
              <a:lvl8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8pPr>
              <a:lvl9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9pPr>
            </a:lstStyle>
            <a:p>
              <a:pPr marL="0" marR="0" lvl="0" indent="0" defTabSz="761495" eaLnBrk="1" fontAlgn="auto" latinLnBrk="0" hangingPunct="1">
                <a:lnSpc>
                  <a:spcPct val="100000"/>
                </a:lnSpc>
                <a:spcBef>
                  <a:spcPts val="0"/>
                </a:spcBef>
                <a:spcAft>
                  <a:spcPts val="0"/>
                </a:spcAft>
                <a:buClr>
                  <a:srgbClr val="0096D6"/>
                </a:buClr>
                <a:buSzTx/>
                <a:buFontTx/>
                <a:buNone/>
                <a:tabLst/>
                <a:defRPr/>
              </a:pPr>
              <a:r>
                <a:rPr kumimoji="1" lang="en-US" sz="700" b="0" i="0" u="none" strike="noStrike" kern="0" cap="none" spc="0" normalizeH="0" baseline="0" noProof="0" dirty="0">
                  <a:ln>
                    <a:noFill/>
                  </a:ln>
                  <a:solidFill>
                    <a:srgbClr val="000000"/>
                  </a:solidFill>
                  <a:effectLst/>
                  <a:uLnTx/>
                  <a:uFillTx/>
                  <a:latin typeface="+mn-lt"/>
                  <a:cs typeface="Arial" pitchFamily="34" charset="0"/>
                </a:rPr>
                <a:t>Epi’s time</a:t>
              </a:r>
            </a:p>
          </p:txBody>
        </p:sp>
        <p:graphicFrame>
          <p:nvGraphicFramePr>
            <p:cNvPr id="44" name="Object 43" title="(chart)"/>
            <p:cNvGraphicFramePr>
              <a:graphicFrameLocks/>
            </p:cNvGraphicFramePr>
            <p:nvPr>
              <p:custDataLst>
                <p:tags r:id="rId3"/>
              </p:custDataLst>
              <p:extLst>
                <p:ext uri="{D42A27DB-BD31-4B8C-83A1-F6EECF244321}">
                  <p14:modId xmlns:p14="http://schemas.microsoft.com/office/powerpoint/2010/main" val="3504024722"/>
                </p:ext>
              </p:extLst>
            </p:nvPr>
          </p:nvGraphicFramePr>
          <p:xfrm>
            <a:off x="1315745" y="3737499"/>
            <a:ext cx="1800194" cy="914400"/>
          </p:xfrm>
          <a:graphic>
            <a:graphicData uri="http://schemas.openxmlformats.org/presentationml/2006/ole">
              <mc:AlternateContent xmlns:mc="http://schemas.openxmlformats.org/markup-compatibility/2006">
                <mc:Choice xmlns:v="urn:schemas-microsoft-com:vml" Requires="v">
                  <p:oleObj spid="_x0000_s11354" name="Chart" r:id="rId10" imgW="1798269" imgH="914493" progId="MSGraph.Chart.8">
                    <p:embed followColorScheme="full"/>
                  </p:oleObj>
                </mc:Choice>
                <mc:Fallback>
                  <p:oleObj name="Chart" r:id="rId10" imgW="1798269" imgH="914493" progId="MSGraph.Chart.8">
                    <p:embed followColorScheme="full"/>
                    <p:pic>
                      <p:nvPicPr>
                        <p:cNvPr id="0" name=""/>
                        <p:cNvPicPr/>
                        <p:nvPr/>
                      </p:nvPicPr>
                      <p:blipFill>
                        <a:blip r:embed="rId11"/>
                        <a:stretch>
                          <a:fillRect/>
                        </a:stretch>
                      </p:blipFill>
                      <p:spPr>
                        <a:xfrm>
                          <a:off x="1315745" y="3737499"/>
                          <a:ext cx="1800194" cy="914400"/>
                        </a:xfrm>
                        <a:prstGeom prst="rect">
                          <a:avLst/>
                        </a:prstGeom>
                      </p:spPr>
                    </p:pic>
                  </p:oleObj>
                </mc:Fallback>
              </mc:AlternateContent>
            </a:graphicData>
          </a:graphic>
        </p:graphicFrame>
        <p:cxnSp>
          <p:nvCxnSpPr>
            <p:cNvPr id="46" name="Straight Arrow Connector 45" title="(chart)"/>
            <p:cNvCxnSpPr/>
            <p:nvPr/>
          </p:nvCxnSpPr>
          <p:spPr>
            <a:xfrm>
              <a:off x="2004720" y="3953557"/>
              <a:ext cx="357352" cy="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9" name="Object 48" title="(chart)"/>
            <p:cNvGraphicFramePr>
              <a:graphicFrameLocks/>
            </p:cNvGraphicFramePr>
            <p:nvPr>
              <p:custDataLst>
                <p:tags r:id="rId4"/>
              </p:custDataLst>
              <p:extLst>
                <p:ext uri="{D42A27DB-BD31-4B8C-83A1-F6EECF244321}">
                  <p14:modId xmlns:p14="http://schemas.microsoft.com/office/powerpoint/2010/main" val="4022812688"/>
                </p:ext>
              </p:extLst>
            </p:nvPr>
          </p:nvGraphicFramePr>
          <p:xfrm>
            <a:off x="3144545" y="3775599"/>
            <a:ext cx="1819429" cy="914400"/>
          </p:xfrm>
          <a:graphic>
            <a:graphicData uri="http://schemas.openxmlformats.org/presentationml/2006/ole">
              <mc:AlternateContent xmlns:mc="http://schemas.openxmlformats.org/markup-compatibility/2006">
                <mc:Choice xmlns:v="urn:schemas-microsoft-com:vml" Requires="v">
                  <p:oleObj spid="_x0000_s11355" name="Chart" r:id="rId12" imgW="1821152" imgH="914493" progId="MSGraph.Chart.8">
                    <p:embed followColorScheme="full"/>
                  </p:oleObj>
                </mc:Choice>
                <mc:Fallback>
                  <p:oleObj name="Chart" r:id="rId12" imgW="1821152" imgH="914493" progId="MSGraph.Chart.8">
                    <p:embed followColorScheme="full"/>
                    <p:pic>
                      <p:nvPicPr>
                        <p:cNvPr id="0" name=""/>
                        <p:cNvPicPr/>
                        <p:nvPr/>
                      </p:nvPicPr>
                      <p:blipFill>
                        <a:blip r:embed="rId13"/>
                        <a:stretch>
                          <a:fillRect/>
                        </a:stretch>
                      </p:blipFill>
                      <p:spPr>
                        <a:xfrm>
                          <a:off x="3144545" y="3775599"/>
                          <a:ext cx="1819429" cy="914400"/>
                        </a:xfrm>
                        <a:prstGeom prst="rect">
                          <a:avLst/>
                        </a:prstGeom>
                      </p:spPr>
                    </p:pic>
                  </p:oleObj>
                </mc:Fallback>
              </mc:AlternateContent>
            </a:graphicData>
          </a:graphic>
        </p:graphicFrame>
        <p:cxnSp>
          <p:nvCxnSpPr>
            <p:cNvPr id="50" name="Straight Arrow Connector 49" title="(chart)"/>
            <p:cNvCxnSpPr/>
            <p:nvPr/>
          </p:nvCxnSpPr>
          <p:spPr>
            <a:xfrm>
              <a:off x="3863683" y="4086180"/>
              <a:ext cx="357352" cy="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title="(chart)"/>
            <p:cNvSpPr txBox="1">
              <a:spLocks/>
            </p:cNvSpPr>
            <p:nvPr/>
          </p:nvSpPr>
          <p:spPr>
            <a:xfrm>
              <a:off x="3196607" y="2910021"/>
              <a:ext cx="1765349" cy="8156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761495" eaLnBrk="1" hangingPunct="1">
                <a:buClr>
                  <a:schemeClr val="tx2"/>
                </a:buClr>
                <a:defRPr kumimoji="1" sz="1600" baseline="0">
                  <a:latin typeface="+mn-lt"/>
                  <a:cs typeface="Arial" pitchFamily="34" charset="0"/>
                </a:defRPr>
              </a:lvl1pPr>
              <a:lvl2pPr marL="164721" lvl="1" indent="-163371" defTabSz="761495" eaLnBrk="1" hangingPunct="1">
                <a:buClr>
                  <a:schemeClr val="tx2"/>
                </a:buClr>
                <a:buSzPct val="125000"/>
                <a:buFont typeface="Arial" pitchFamily="34" charset="0"/>
                <a:buChar char="▪"/>
                <a:defRPr kumimoji="1" sz="1600" baseline="0">
                  <a:latin typeface="+mn-lt"/>
                  <a:cs typeface="Arial" pitchFamily="34" charset="0"/>
                </a:defRPr>
              </a:lvl2pPr>
              <a:lvl3pPr marL="388849" lvl="2" indent="-222778" defTabSz="761495" eaLnBrk="1" hangingPunct="1">
                <a:buClr>
                  <a:schemeClr val="tx2"/>
                </a:buClr>
                <a:buSzPct val="120000"/>
                <a:buFont typeface="Arial" charset="0"/>
                <a:buChar char="–"/>
                <a:defRPr kumimoji="1" sz="1600" baseline="0">
                  <a:latin typeface="+mn-lt"/>
                  <a:cs typeface="Arial" pitchFamily="34" charset="0"/>
                </a:defRPr>
              </a:lvl3pPr>
              <a:lvl4pPr marL="522516" lvl="3" indent="-132317" defTabSz="761495" eaLnBrk="1" hangingPunct="1">
                <a:buClr>
                  <a:schemeClr val="tx2"/>
                </a:buClr>
                <a:buSzPct val="120000"/>
                <a:buFont typeface="Arial" pitchFamily="34" charset="0"/>
                <a:buChar char="▫"/>
                <a:defRPr kumimoji="1" sz="1600" baseline="0">
                  <a:latin typeface="+mn-lt"/>
                  <a:cs typeface="Arial" pitchFamily="34" charset="0"/>
                </a:defRPr>
              </a:lvl4pPr>
              <a:lvl5pPr marL="637712" lvl="4" indent="-110714" defTabSz="761495" eaLnBrk="1" hangingPunct="1">
                <a:buClr>
                  <a:schemeClr val="tx2"/>
                </a:buClr>
                <a:buSzPct val="89000"/>
                <a:buFont typeface="Arial" charset="0"/>
                <a:buChar char="-"/>
                <a:defRPr kumimoji="1" sz="1600" baseline="0">
                  <a:latin typeface="+mn-lt"/>
                  <a:cs typeface="Arial" pitchFamily="34" charset="0"/>
                </a:defRPr>
              </a:lvl5pPr>
              <a:lvl6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6pPr>
              <a:lvl7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7pPr>
              <a:lvl8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8pPr>
              <a:lvl9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9pPr>
            </a:lstStyle>
            <a:p>
              <a:pPr marL="164721" marR="0" lvl="1" indent="-163371" defTabSz="761495" eaLnBrk="1" fontAlgn="auto" latinLnBrk="0" hangingPunct="1">
                <a:lnSpc>
                  <a:spcPct val="100000"/>
                </a:lnSpc>
                <a:spcBef>
                  <a:spcPct val="10000"/>
                </a:spcBef>
                <a:spcAft>
                  <a:spcPts val="0"/>
                </a:spcAft>
                <a:buClr>
                  <a:srgbClr val="0096D6"/>
                </a:buClr>
                <a:buSzPct val="125000"/>
                <a:buFont typeface="Arial" pitchFamily="34" charset="0"/>
                <a:buChar char="▪"/>
                <a:tabLst/>
                <a:defRPr/>
              </a:pPr>
              <a:r>
                <a:rPr kumimoji="1" lang="en-US" sz="1000" b="0" i="0" u="none" strike="noStrike" kern="0" cap="none" spc="0" normalizeH="0" baseline="0" noProof="0" dirty="0">
                  <a:ln>
                    <a:noFill/>
                  </a:ln>
                  <a:solidFill>
                    <a:srgbClr val="000000"/>
                  </a:solidFill>
                  <a:effectLst/>
                  <a:uLnTx/>
                  <a:uFillTx/>
                  <a:latin typeface="+mn-lt"/>
                  <a:cs typeface="Arial" pitchFamily="34" charset="0"/>
                </a:rPr>
                <a:t>Metrics and indicators</a:t>
              </a:r>
            </a:p>
            <a:p>
              <a:pPr marL="164721" marR="0" lvl="1" indent="-163371" defTabSz="761495" eaLnBrk="1" fontAlgn="auto" latinLnBrk="0" hangingPunct="1">
                <a:lnSpc>
                  <a:spcPct val="100000"/>
                </a:lnSpc>
                <a:spcBef>
                  <a:spcPct val="10000"/>
                </a:spcBef>
                <a:spcAft>
                  <a:spcPts val="0"/>
                </a:spcAft>
                <a:buClr>
                  <a:srgbClr val="0096D6"/>
                </a:buClr>
                <a:buSzPct val="125000"/>
                <a:buFont typeface="Arial" pitchFamily="34" charset="0"/>
                <a:buChar char="▪"/>
                <a:tabLst/>
                <a:defRPr/>
              </a:pPr>
              <a:r>
                <a:rPr kumimoji="1" lang="en-US" sz="1000" b="0" i="0" u="none" strike="noStrike" kern="0" cap="none" spc="0" normalizeH="0" baseline="0" noProof="0" dirty="0">
                  <a:ln>
                    <a:noFill/>
                  </a:ln>
                  <a:solidFill>
                    <a:srgbClr val="000000"/>
                  </a:solidFill>
                  <a:effectLst/>
                  <a:uLnTx/>
                  <a:uFillTx/>
                  <a:latin typeface="+mn-lt"/>
                  <a:cs typeface="Arial" pitchFamily="34" charset="0"/>
                </a:rPr>
                <a:t>Visualization</a:t>
              </a:r>
            </a:p>
            <a:p>
              <a:pPr marL="164721" marR="0" lvl="1" indent="-163371" defTabSz="761495" eaLnBrk="1" fontAlgn="auto" latinLnBrk="0" hangingPunct="1">
                <a:lnSpc>
                  <a:spcPct val="100000"/>
                </a:lnSpc>
                <a:spcBef>
                  <a:spcPct val="10000"/>
                </a:spcBef>
                <a:spcAft>
                  <a:spcPts val="0"/>
                </a:spcAft>
                <a:buClr>
                  <a:srgbClr val="0096D6"/>
                </a:buClr>
                <a:buSzPct val="125000"/>
                <a:buFont typeface="Arial" pitchFamily="34" charset="0"/>
                <a:buChar char="▪"/>
                <a:tabLst/>
                <a:defRPr/>
              </a:pPr>
              <a:r>
                <a:rPr kumimoji="1" lang="en-US" sz="1000" b="0" i="0" u="none" strike="noStrike" kern="0" cap="none" spc="0" normalizeH="0" baseline="0" noProof="0" dirty="0">
                  <a:ln>
                    <a:noFill/>
                  </a:ln>
                  <a:solidFill>
                    <a:srgbClr val="000000"/>
                  </a:solidFill>
                  <a:effectLst/>
                  <a:uLnTx/>
                  <a:uFillTx/>
                  <a:latin typeface="+mn-lt"/>
                  <a:cs typeface="Arial" pitchFamily="34" charset="0"/>
                </a:rPr>
                <a:t>Reference data</a:t>
              </a:r>
            </a:p>
            <a:p>
              <a:pPr marL="164721" marR="0" lvl="1" indent="-163371" defTabSz="761495" eaLnBrk="1" fontAlgn="auto" latinLnBrk="0" hangingPunct="1">
                <a:lnSpc>
                  <a:spcPct val="100000"/>
                </a:lnSpc>
                <a:spcBef>
                  <a:spcPct val="10000"/>
                </a:spcBef>
                <a:spcAft>
                  <a:spcPts val="0"/>
                </a:spcAft>
                <a:buClr>
                  <a:srgbClr val="0096D6"/>
                </a:buClr>
                <a:buSzPct val="125000"/>
                <a:buFont typeface="Arial" pitchFamily="34" charset="0"/>
                <a:buChar char="▪"/>
                <a:tabLst/>
                <a:defRPr/>
              </a:pPr>
              <a:r>
                <a:rPr kumimoji="1" lang="en-US" sz="1000" b="0" i="0" u="none" strike="noStrike" kern="0" cap="none" spc="0" normalizeH="0" baseline="0" noProof="0" dirty="0">
                  <a:ln>
                    <a:noFill/>
                  </a:ln>
                  <a:solidFill>
                    <a:srgbClr val="000000"/>
                  </a:solidFill>
                  <a:effectLst/>
                  <a:uLnTx/>
                  <a:uFillTx/>
                  <a:latin typeface="+mn-lt"/>
                  <a:cs typeface="Arial" pitchFamily="34" charset="0"/>
                </a:rPr>
                <a:t>Repository, registry and catalog</a:t>
              </a:r>
            </a:p>
          </p:txBody>
        </p:sp>
        <p:sp>
          <p:nvSpPr>
            <p:cNvPr id="11" name="TextBox 10" title="(chart)"/>
            <p:cNvSpPr txBox="1">
              <a:spLocks/>
            </p:cNvSpPr>
            <p:nvPr/>
          </p:nvSpPr>
          <p:spPr>
            <a:xfrm>
              <a:off x="5056831" y="2910021"/>
              <a:ext cx="1765349" cy="49244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761495" eaLnBrk="1" hangingPunct="1">
                <a:buClr>
                  <a:schemeClr val="tx2"/>
                </a:buClr>
                <a:defRPr kumimoji="1" sz="1600" baseline="0">
                  <a:latin typeface="+mn-lt"/>
                  <a:cs typeface="Arial" pitchFamily="34" charset="0"/>
                </a:defRPr>
              </a:lvl1pPr>
              <a:lvl2pPr marL="164721" lvl="1" indent="-163371" defTabSz="761495" eaLnBrk="1" hangingPunct="1">
                <a:buClr>
                  <a:schemeClr val="tx2"/>
                </a:buClr>
                <a:buSzPct val="125000"/>
                <a:buFont typeface="Arial" pitchFamily="34" charset="0"/>
                <a:buChar char="▪"/>
                <a:defRPr kumimoji="1" sz="1600" baseline="0">
                  <a:latin typeface="+mn-lt"/>
                  <a:cs typeface="Arial" pitchFamily="34" charset="0"/>
                </a:defRPr>
              </a:lvl2pPr>
              <a:lvl3pPr marL="388849" lvl="2" indent="-222778" defTabSz="761495" eaLnBrk="1" hangingPunct="1">
                <a:buClr>
                  <a:schemeClr val="tx2"/>
                </a:buClr>
                <a:buSzPct val="120000"/>
                <a:buFont typeface="Arial" charset="0"/>
                <a:buChar char="–"/>
                <a:defRPr kumimoji="1" sz="1600" baseline="0">
                  <a:latin typeface="+mn-lt"/>
                  <a:cs typeface="Arial" pitchFamily="34" charset="0"/>
                </a:defRPr>
              </a:lvl3pPr>
              <a:lvl4pPr marL="522516" lvl="3" indent="-132317" defTabSz="761495" eaLnBrk="1" hangingPunct="1">
                <a:buClr>
                  <a:schemeClr val="tx2"/>
                </a:buClr>
                <a:buSzPct val="120000"/>
                <a:buFont typeface="Arial" pitchFamily="34" charset="0"/>
                <a:buChar char="▫"/>
                <a:defRPr kumimoji="1" sz="1600" baseline="0">
                  <a:latin typeface="+mn-lt"/>
                  <a:cs typeface="Arial" pitchFamily="34" charset="0"/>
                </a:defRPr>
              </a:lvl4pPr>
              <a:lvl5pPr marL="637712" lvl="4" indent="-110714" defTabSz="761495" eaLnBrk="1" hangingPunct="1">
                <a:buClr>
                  <a:schemeClr val="tx2"/>
                </a:buClr>
                <a:buSzPct val="89000"/>
                <a:buFont typeface="Arial" charset="0"/>
                <a:buChar char="-"/>
                <a:defRPr kumimoji="1" sz="1600" baseline="0">
                  <a:latin typeface="+mn-lt"/>
                  <a:cs typeface="Arial" pitchFamily="34" charset="0"/>
                </a:defRPr>
              </a:lvl5pPr>
              <a:lvl6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6pPr>
              <a:lvl7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7pPr>
              <a:lvl8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8pPr>
              <a:lvl9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9pPr>
            </a:lstStyle>
            <a:p>
              <a:pPr marL="164721" marR="0" lvl="1" indent="-163371" defTabSz="761495" eaLnBrk="1" fontAlgn="auto" latinLnBrk="0" hangingPunct="1">
                <a:lnSpc>
                  <a:spcPct val="100000"/>
                </a:lnSpc>
                <a:spcBef>
                  <a:spcPct val="10000"/>
                </a:spcBef>
                <a:spcAft>
                  <a:spcPts val="0"/>
                </a:spcAft>
                <a:buClr>
                  <a:srgbClr val="0096D6"/>
                </a:buClr>
                <a:buSzPct val="125000"/>
                <a:buFont typeface="Arial" pitchFamily="34" charset="0"/>
                <a:buChar char="▪"/>
                <a:tabLst/>
                <a:defRPr/>
              </a:pPr>
              <a:r>
                <a:rPr kumimoji="1" lang="en-US" sz="1000" b="0" i="0" u="none" strike="noStrike" kern="0" cap="none" spc="0" normalizeH="0" baseline="0" noProof="0" dirty="0">
                  <a:ln>
                    <a:noFill/>
                  </a:ln>
                  <a:solidFill>
                    <a:srgbClr val="000000"/>
                  </a:solidFill>
                  <a:effectLst/>
                  <a:uLnTx/>
                  <a:uFillTx/>
                  <a:latin typeface="+mn-lt"/>
                  <a:cs typeface="Arial" pitchFamily="34" charset="0"/>
                </a:rPr>
                <a:t>Web data collection</a:t>
              </a:r>
            </a:p>
            <a:p>
              <a:pPr marL="164721" marR="0" lvl="1" indent="-163371" defTabSz="761495" eaLnBrk="1" fontAlgn="auto" latinLnBrk="0" hangingPunct="1">
                <a:lnSpc>
                  <a:spcPct val="100000"/>
                </a:lnSpc>
                <a:spcBef>
                  <a:spcPct val="10000"/>
                </a:spcBef>
                <a:spcAft>
                  <a:spcPts val="0"/>
                </a:spcAft>
                <a:buClr>
                  <a:srgbClr val="0096D6"/>
                </a:buClr>
                <a:buSzPct val="125000"/>
                <a:buFont typeface="Arial" pitchFamily="34" charset="0"/>
                <a:buChar char="▪"/>
                <a:tabLst/>
                <a:defRPr/>
              </a:pPr>
              <a:r>
                <a:rPr kumimoji="1" lang="en-US" sz="1000" b="0" i="0" u="none" strike="noStrike" kern="0" cap="none" spc="0" normalizeH="0" baseline="0" noProof="0" dirty="0">
                  <a:ln>
                    <a:noFill/>
                  </a:ln>
                  <a:solidFill>
                    <a:srgbClr val="000000"/>
                  </a:solidFill>
                  <a:effectLst/>
                  <a:uLnTx/>
                  <a:uFillTx/>
                  <a:latin typeface="+mn-lt"/>
                  <a:cs typeface="Arial" pitchFamily="34" charset="0"/>
                </a:rPr>
                <a:t>Linkage</a:t>
              </a:r>
            </a:p>
            <a:p>
              <a:pPr marL="164721" marR="0" lvl="1" indent="-163371" defTabSz="761495" eaLnBrk="1" fontAlgn="auto" latinLnBrk="0" hangingPunct="1">
                <a:lnSpc>
                  <a:spcPct val="100000"/>
                </a:lnSpc>
                <a:spcBef>
                  <a:spcPct val="10000"/>
                </a:spcBef>
                <a:spcAft>
                  <a:spcPts val="0"/>
                </a:spcAft>
                <a:buClr>
                  <a:srgbClr val="0096D6"/>
                </a:buClr>
                <a:buSzPct val="125000"/>
                <a:buFont typeface="Arial" pitchFamily="34" charset="0"/>
                <a:buChar char="▪"/>
                <a:tabLst/>
                <a:defRPr/>
              </a:pPr>
              <a:r>
                <a:rPr kumimoji="1" lang="en-US" sz="1000" b="0" i="0" u="none" strike="noStrike" kern="0" cap="none" spc="0" normalizeH="0" baseline="0" noProof="0" dirty="0">
                  <a:ln>
                    <a:noFill/>
                  </a:ln>
                  <a:solidFill>
                    <a:srgbClr val="000000"/>
                  </a:solidFill>
                  <a:effectLst/>
                  <a:uLnTx/>
                  <a:uFillTx/>
                  <a:latin typeface="+mn-lt"/>
                  <a:cs typeface="Arial" pitchFamily="34" charset="0"/>
                </a:rPr>
                <a:t>Public and partner access</a:t>
              </a:r>
            </a:p>
          </p:txBody>
        </p:sp>
        <p:sp>
          <p:nvSpPr>
            <p:cNvPr id="3" name="TextBox 2" title="(chart)"/>
            <p:cNvSpPr txBox="1">
              <a:spLocks/>
            </p:cNvSpPr>
            <p:nvPr/>
          </p:nvSpPr>
          <p:spPr>
            <a:xfrm>
              <a:off x="1336384" y="2988399"/>
              <a:ext cx="1579100" cy="66172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761495" eaLnBrk="1" hangingPunct="1">
                <a:buClr>
                  <a:schemeClr val="tx2"/>
                </a:buClr>
                <a:defRPr kumimoji="1" sz="1600" baseline="0">
                  <a:latin typeface="+mn-lt"/>
                  <a:cs typeface="Arial" pitchFamily="34" charset="0"/>
                </a:defRPr>
              </a:lvl1pPr>
              <a:lvl2pPr marL="164721" lvl="1" indent="-163371" defTabSz="761495" eaLnBrk="1" hangingPunct="1">
                <a:buClr>
                  <a:schemeClr val="tx2"/>
                </a:buClr>
                <a:buSzPct val="125000"/>
                <a:buFont typeface="Arial" pitchFamily="34" charset="0"/>
                <a:buChar char="▪"/>
                <a:defRPr kumimoji="1" sz="1600" baseline="0">
                  <a:latin typeface="+mn-lt"/>
                  <a:cs typeface="Arial" pitchFamily="34" charset="0"/>
                </a:defRPr>
              </a:lvl2pPr>
              <a:lvl3pPr marL="388849" lvl="2" indent="-222778" defTabSz="761495" eaLnBrk="1" hangingPunct="1">
                <a:buClr>
                  <a:schemeClr val="tx2"/>
                </a:buClr>
                <a:buSzPct val="120000"/>
                <a:buFont typeface="Arial" charset="0"/>
                <a:buChar char="–"/>
                <a:defRPr kumimoji="1" sz="1600" baseline="0">
                  <a:latin typeface="+mn-lt"/>
                  <a:cs typeface="Arial" pitchFamily="34" charset="0"/>
                </a:defRPr>
              </a:lvl3pPr>
              <a:lvl4pPr marL="522516" lvl="3" indent="-132317" defTabSz="761495" eaLnBrk="1" hangingPunct="1">
                <a:buClr>
                  <a:schemeClr val="tx2"/>
                </a:buClr>
                <a:buSzPct val="120000"/>
                <a:buFont typeface="Arial" pitchFamily="34" charset="0"/>
                <a:buChar char="▫"/>
                <a:defRPr kumimoji="1" sz="1600" baseline="0">
                  <a:latin typeface="+mn-lt"/>
                  <a:cs typeface="Arial" pitchFamily="34" charset="0"/>
                </a:defRPr>
              </a:lvl4pPr>
              <a:lvl5pPr marL="637712" lvl="4" indent="-110714" defTabSz="761495" eaLnBrk="1" hangingPunct="1">
                <a:buClr>
                  <a:schemeClr val="tx2"/>
                </a:buClr>
                <a:buSzPct val="89000"/>
                <a:buFont typeface="Arial" charset="0"/>
                <a:buChar char="-"/>
                <a:defRPr kumimoji="1" sz="1600" baseline="0">
                  <a:latin typeface="+mn-lt"/>
                  <a:cs typeface="Arial" pitchFamily="34" charset="0"/>
                </a:defRPr>
              </a:lvl5pPr>
              <a:lvl6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6pPr>
              <a:lvl7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7pPr>
              <a:lvl8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8pPr>
              <a:lvl9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9pPr>
            </a:lstStyle>
            <a:p>
              <a:pPr marL="164721" marR="0" lvl="1" indent="-163371" defTabSz="761495" eaLnBrk="1" fontAlgn="auto" latinLnBrk="0" hangingPunct="1">
                <a:lnSpc>
                  <a:spcPct val="100000"/>
                </a:lnSpc>
                <a:spcBef>
                  <a:spcPct val="10000"/>
                </a:spcBef>
                <a:spcAft>
                  <a:spcPts val="0"/>
                </a:spcAft>
                <a:buClr>
                  <a:srgbClr val="0096D6"/>
                </a:buClr>
                <a:buSzPct val="125000"/>
                <a:buFont typeface="Arial" pitchFamily="34" charset="0"/>
                <a:buChar char="▪"/>
                <a:tabLst/>
                <a:defRPr/>
              </a:pPr>
              <a:r>
                <a:rPr kumimoji="1" lang="en-US" sz="1000" b="0" i="0" u="none" strike="noStrike" kern="0" cap="none" spc="0" normalizeH="0" baseline="0" noProof="0" dirty="0">
                  <a:ln>
                    <a:noFill/>
                  </a:ln>
                  <a:solidFill>
                    <a:srgbClr val="000000"/>
                  </a:solidFill>
                  <a:effectLst/>
                  <a:uLnTx/>
                  <a:uFillTx/>
                  <a:latin typeface="+mn-lt"/>
                  <a:cs typeface="Arial" pitchFamily="34" charset="0"/>
                </a:rPr>
                <a:t>Routing</a:t>
              </a:r>
            </a:p>
            <a:p>
              <a:pPr marL="164721" marR="0" lvl="1" indent="-163371" defTabSz="761495" eaLnBrk="1" fontAlgn="auto" latinLnBrk="0" hangingPunct="1">
                <a:lnSpc>
                  <a:spcPct val="100000"/>
                </a:lnSpc>
                <a:spcBef>
                  <a:spcPct val="10000"/>
                </a:spcBef>
                <a:spcAft>
                  <a:spcPts val="0"/>
                </a:spcAft>
                <a:buClr>
                  <a:srgbClr val="0096D6"/>
                </a:buClr>
                <a:buSzPct val="125000"/>
                <a:buFont typeface="Arial" pitchFamily="34" charset="0"/>
                <a:buChar char="▪"/>
                <a:tabLst/>
                <a:defRPr/>
              </a:pPr>
              <a:r>
                <a:rPr kumimoji="1" lang="en-US" sz="1000" b="0" i="0" u="none" strike="noStrike" kern="0" cap="none" spc="0" normalizeH="0" baseline="0" noProof="0" dirty="0">
                  <a:ln>
                    <a:noFill/>
                  </a:ln>
                  <a:solidFill>
                    <a:srgbClr val="000000"/>
                  </a:solidFill>
                  <a:effectLst/>
                  <a:uLnTx/>
                  <a:uFillTx/>
                  <a:latin typeface="+mn-lt"/>
                  <a:cs typeface="Arial" pitchFamily="34" charset="0"/>
                </a:rPr>
                <a:t>Vocabulary</a:t>
              </a:r>
            </a:p>
            <a:p>
              <a:pPr lvl="1" fontAlgn="auto">
                <a:spcBef>
                  <a:spcPct val="10000"/>
                </a:spcBef>
                <a:spcAft>
                  <a:spcPts val="0"/>
                </a:spcAft>
                <a:buClr>
                  <a:srgbClr val="0096D6"/>
                </a:buClr>
                <a:defRPr/>
              </a:pPr>
              <a:r>
                <a:rPr lang="en-US" sz="1000" kern="0" dirty="0">
                  <a:solidFill>
                    <a:srgbClr val="000000"/>
                  </a:solidFill>
                </a:rPr>
                <a:t>Transformation</a:t>
              </a:r>
            </a:p>
            <a:p>
              <a:pPr marL="164721" marR="0" lvl="1" indent="-163371" defTabSz="761495" eaLnBrk="1" fontAlgn="auto" latinLnBrk="0" hangingPunct="1">
                <a:lnSpc>
                  <a:spcPct val="100000"/>
                </a:lnSpc>
                <a:spcBef>
                  <a:spcPct val="10000"/>
                </a:spcBef>
                <a:spcAft>
                  <a:spcPts val="0"/>
                </a:spcAft>
                <a:buClr>
                  <a:srgbClr val="0096D6"/>
                </a:buClr>
                <a:buSzPct val="125000"/>
                <a:buFont typeface="Arial" pitchFamily="34" charset="0"/>
                <a:buChar char="▪"/>
                <a:tabLst/>
                <a:defRPr/>
              </a:pPr>
              <a:r>
                <a:rPr kumimoji="1" lang="en-US" sz="1000" b="0" i="0" u="none" strike="noStrike" kern="0" cap="none" spc="0" normalizeH="0" baseline="0" noProof="0" dirty="0">
                  <a:ln>
                    <a:noFill/>
                  </a:ln>
                  <a:solidFill>
                    <a:srgbClr val="000000"/>
                  </a:solidFill>
                  <a:effectLst/>
                  <a:uLnTx/>
                  <a:uFillTx/>
                  <a:latin typeface="+mn-lt"/>
                  <a:cs typeface="Arial" pitchFamily="34" charset="0"/>
                </a:rPr>
                <a:t>Secure data exchange</a:t>
              </a:r>
            </a:p>
          </p:txBody>
        </p:sp>
        <p:sp>
          <p:nvSpPr>
            <p:cNvPr id="15" name="TextBox 14" title="(chart)"/>
            <p:cNvSpPr txBox="1">
              <a:spLocks/>
            </p:cNvSpPr>
            <p:nvPr/>
          </p:nvSpPr>
          <p:spPr>
            <a:xfrm>
              <a:off x="6917055" y="2910021"/>
              <a:ext cx="1765349" cy="49244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761495" eaLnBrk="1" hangingPunct="1">
                <a:buClr>
                  <a:schemeClr val="tx2"/>
                </a:buClr>
                <a:defRPr kumimoji="1" sz="1600" baseline="0">
                  <a:latin typeface="+mn-lt"/>
                  <a:cs typeface="Arial" pitchFamily="34" charset="0"/>
                </a:defRPr>
              </a:lvl1pPr>
              <a:lvl2pPr marL="164721" lvl="1" indent="-163371" defTabSz="761495" eaLnBrk="1" hangingPunct="1">
                <a:buClr>
                  <a:schemeClr val="tx2"/>
                </a:buClr>
                <a:buSzPct val="125000"/>
                <a:buFont typeface="Arial" pitchFamily="34" charset="0"/>
                <a:buChar char="▪"/>
                <a:defRPr kumimoji="1" sz="1600" baseline="0">
                  <a:latin typeface="+mn-lt"/>
                  <a:cs typeface="Arial" pitchFamily="34" charset="0"/>
                </a:defRPr>
              </a:lvl2pPr>
              <a:lvl3pPr marL="388849" lvl="2" indent="-222778" defTabSz="761495" eaLnBrk="1" hangingPunct="1">
                <a:buClr>
                  <a:schemeClr val="tx2"/>
                </a:buClr>
                <a:buSzPct val="120000"/>
                <a:buFont typeface="Arial" charset="0"/>
                <a:buChar char="–"/>
                <a:defRPr kumimoji="1" sz="1600" baseline="0">
                  <a:latin typeface="+mn-lt"/>
                  <a:cs typeface="Arial" pitchFamily="34" charset="0"/>
                </a:defRPr>
              </a:lvl3pPr>
              <a:lvl4pPr marL="522516" lvl="3" indent="-132317" defTabSz="761495" eaLnBrk="1" hangingPunct="1">
                <a:buClr>
                  <a:schemeClr val="tx2"/>
                </a:buClr>
                <a:buSzPct val="120000"/>
                <a:buFont typeface="Arial" pitchFamily="34" charset="0"/>
                <a:buChar char="▫"/>
                <a:defRPr kumimoji="1" sz="1600" baseline="0">
                  <a:latin typeface="+mn-lt"/>
                  <a:cs typeface="Arial" pitchFamily="34" charset="0"/>
                </a:defRPr>
              </a:lvl4pPr>
              <a:lvl5pPr marL="637712" lvl="4" indent="-110714" defTabSz="761495" eaLnBrk="1" hangingPunct="1">
                <a:buClr>
                  <a:schemeClr val="tx2"/>
                </a:buClr>
                <a:buSzPct val="89000"/>
                <a:buFont typeface="Arial" charset="0"/>
                <a:buChar char="-"/>
                <a:defRPr kumimoji="1" sz="1600" baseline="0">
                  <a:latin typeface="+mn-lt"/>
                  <a:cs typeface="Arial" pitchFamily="34" charset="0"/>
                </a:defRPr>
              </a:lvl5pPr>
              <a:lvl6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6pPr>
              <a:lvl7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7pPr>
              <a:lvl8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8pPr>
              <a:lvl9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9pPr>
            </a:lstStyle>
            <a:p>
              <a:pPr marL="164721" marR="0" lvl="1" indent="-163371" defTabSz="761495" eaLnBrk="1" fontAlgn="auto" latinLnBrk="0" hangingPunct="1">
                <a:lnSpc>
                  <a:spcPct val="100000"/>
                </a:lnSpc>
                <a:spcBef>
                  <a:spcPct val="10000"/>
                </a:spcBef>
                <a:spcAft>
                  <a:spcPts val="0"/>
                </a:spcAft>
                <a:buClr>
                  <a:srgbClr val="0096D6"/>
                </a:buClr>
                <a:buSzPct val="125000"/>
                <a:buFont typeface="Arial" pitchFamily="34" charset="0"/>
                <a:buChar char="▪"/>
                <a:tabLst/>
                <a:defRPr/>
              </a:pPr>
              <a:r>
                <a:rPr kumimoji="1" lang="en-US" sz="1000" b="0" i="0" u="none" strike="noStrike" kern="0" cap="none" spc="0" normalizeH="0" baseline="0" noProof="0" dirty="0">
                  <a:ln>
                    <a:noFill/>
                  </a:ln>
                  <a:solidFill>
                    <a:srgbClr val="000000"/>
                  </a:solidFill>
                  <a:effectLst/>
                  <a:uLnTx/>
                  <a:uFillTx/>
                  <a:latin typeface="+mn-lt"/>
                  <a:cs typeface="Arial" pitchFamily="34" charset="0"/>
                </a:rPr>
                <a:t>Natural language processing</a:t>
              </a:r>
            </a:p>
            <a:p>
              <a:pPr marL="164721" marR="0" lvl="1" indent="-163371" defTabSz="761495" eaLnBrk="1" fontAlgn="auto" latinLnBrk="0" hangingPunct="1">
                <a:lnSpc>
                  <a:spcPct val="100000"/>
                </a:lnSpc>
                <a:spcBef>
                  <a:spcPct val="10000"/>
                </a:spcBef>
                <a:spcAft>
                  <a:spcPts val="0"/>
                </a:spcAft>
                <a:buClr>
                  <a:srgbClr val="0096D6"/>
                </a:buClr>
                <a:buSzPct val="125000"/>
                <a:buFont typeface="Arial" pitchFamily="34" charset="0"/>
                <a:buChar char="▪"/>
                <a:tabLst/>
                <a:defRPr/>
              </a:pPr>
              <a:r>
                <a:rPr kumimoji="1" lang="en-US" sz="1000" b="0" i="0" u="none" strike="noStrike" kern="0" cap="none" spc="0" normalizeH="0" baseline="0" noProof="0" dirty="0">
                  <a:ln>
                    <a:noFill/>
                  </a:ln>
                  <a:solidFill>
                    <a:srgbClr val="000000"/>
                  </a:solidFill>
                  <a:effectLst/>
                  <a:uLnTx/>
                  <a:uFillTx/>
                  <a:latin typeface="+mn-lt"/>
                  <a:cs typeface="Arial" pitchFamily="34" charset="0"/>
                </a:rPr>
                <a:t>Machine learning</a:t>
              </a:r>
            </a:p>
            <a:p>
              <a:pPr marL="164721" marR="0" lvl="1" indent="-163371" defTabSz="761495" eaLnBrk="1" fontAlgn="auto" latinLnBrk="0" hangingPunct="1">
                <a:lnSpc>
                  <a:spcPct val="100000"/>
                </a:lnSpc>
                <a:spcBef>
                  <a:spcPct val="10000"/>
                </a:spcBef>
                <a:spcAft>
                  <a:spcPts val="0"/>
                </a:spcAft>
                <a:buClr>
                  <a:srgbClr val="0096D6"/>
                </a:buClr>
                <a:buSzPct val="125000"/>
                <a:buFont typeface="Arial" pitchFamily="34" charset="0"/>
                <a:buChar char="▪"/>
                <a:tabLst/>
                <a:defRPr/>
              </a:pPr>
              <a:r>
                <a:rPr kumimoji="1" lang="en-US" sz="1000" b="0" i="0" u="none" strike="noStrike" kern="0" cap="none" spc="0" normalizeH="0" baseline="0" noProof="0" dirty="0">
                  <a:ln>
                    <a:noFill/>
                  </a:ln>
                  <a:solidFill>
                    <a:srgbClr val="000000"/>
                  </a:solidFill>
                  <a:effectLst/>
                  <a:uLnTx/>
                  <a:uFillTx/>
                  <a:latin typeface="+mn-lt"/>
                  <a:cs typeface="Arial" pitchFamily="34" charset="0"/>
                </a:rPr>
                <a:t>Open source SDKs</a:t>
              </a:r>
            </a:p>
          </p:txBody>
        </p:sp>
        <p:sp>
          <p:nvSpPr>
            <p:cNvPr id="26" name="TextBox 25" title="(chart)"/>
            <p:cNvSpPr txBox="1">
              <a:spLocks/>
            </p:cNvSpPr>
            <p:nvPr/>
          </p:nvSpPr>
          <p:spPr>
            <a:xfrm>
              <a:off x="5056423" y="3835742"/>
              <a:ext cx="1765349" cy="4616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761495" eaLnBrk="1" hangingPunct="1">
                <a:buClr>
                  <a:schemeClr val="tx2"/>
                </a:buClr>
                <a:defRPr kumimoji="1" sz="1600" baseline="0">
                  <a:latin typeface="+mn-lt"/>
                  <a:cs typeface="Arial" pitchFamily="34" charset="0"/>
                </a:defRPr>
              </a:lvl1pPr>
              <a:lvl2pPr marL="164721" lvl="1" indent="-163371" defTabSz="761495" eaLnBrk="1" hangingPunct="1">
                <a:buClr>
                  <a:schemeClr val="tx2"/>
                </a:buClr>
                <a:buSzPct val="125000"/>
                <a:buFont typeface="Arial" pitchFamily="34" charset="0"/>
                <a:buChar char="▪"/>
                <a:defRPr kumimoji="1" sz="1600" baseline="0">
                  <a:latin typeface="+mn-lt"/>
                  <a:cs typeface="Arial" pitchFamily="34" charset="0"/>
                </a:defRPr>
              </a:lvl2pPr>
              <a:lvl3pPr marL="388849" lvl="2" indent="-222778" defTabSz="761495" eaLnBrk="1" hangingPunct="1">
                <a:buClr>
                  <a:schemeClr val="tx2"/>
                </a:buClr>
                <a:buSzPct val="120000"/>
                <a:buFont typeface="Arial" charset="0"/>
                <a:buChar char="–"/>
                <a:defRPr kumimoji="1" sz="1600" baseline="0">
                  <a:latin typeface="+mn-lt"/>
                  <a:cs typeface="Arial" pitchFamily="34" charset="0"/>
                </a:defRPr>
              </a:lvl3pPr>
              <a:lvl4pPr marL="522516" lvl="3" indent="-132317" defTabSz="761495" eaLnBrk="1" hangingPunct="1">
                <a:buClr>
                  <a:schemeClr val="tx2"/>
                </a:buClr>
                <a:buSzPct val="120000"/>
                <a:buFont typeface="Arial" pitchFamily="34" charset="0"/>
                <a:buChar char="▫"/>
                <a:defRPr kumimoji="1" sz="1600" baseline="0">
                  <a:latin typeface="+mn-lt"/>
                  <a:cs typeface="Arial" pitchFamily="34" charset="0"/>
                </a:defRPr>
              </a:lvl4pPr>
              <a:lvl5pPr marL="637712" lvl="4" indent="-110714" defTabSz="761495" eaLnBrk="1" hangingPunct="1">
                <a:buClr>
                  <a:schemeClr val="tx2"/>
                </a:buClr>
                <a:buSzPct val="89000"/>
                <a:buFont typeface="Arial" charset="0"/>
                <a:buChar char="-"/>
                <a:defRPr kumimoji="1" sz="1600" baseline="0">
                  <a:latin typeface="+mn-lt"/>
                  <a:cs typeface="Arial" pitchFamily="34" charset="0"/>
                </a:defRPr>
              </a:lvl5pPr>
              <a:lvl6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6pPr>
              <a:lvl7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7pPr>
              <a:lvl8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8pPr>
              <a:lvl9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9pPr>
            </a:lstStyle>
            <a:p>
              <a:pPr marL="164721" marR="0" lvl="1" indent="-163371" defTabSz="761495" eaLnBrk="1" fontAlgn="auto" latinLnBrk="0" hangingPunct="1">
                <a:lnSpc>
                  <a:spcPct val="100000"/>
                </a:lnSpc>
                <a:spcBef>
                  <a:spcPct val="10000"/>
                </a:spcBef>
                <a:spcAft>
                  <a:spcPts val="0"/>
                </a:spcAft>
                <a:buClr>
                  <a:srgbClr val="0096D6"/>
                </a:buClr>
                <a:buSzPct val="125000"/>
                <a:buFont typeface="Arial" pitchFamily="34" charset="0"/>
                <a:buChar char="▪"/>
                <a:tabLst/>
                <a:defRPr/>
              </a:pPr>
              <a:r>
                <a:rPr kumimoji="1" lang="en-US" sz="1000" b="0" i="0" u="none" strike="noStrike" kern="0" cap="none" spc="0" normalizeH="0" baseline="0" noProof="0" dirty="0">
                  <a:ln>
                    <a:noFill/>
                  </a:ln>
                  <a:solidFill>
                    <a:srgbClr val="000000"/>
                  </a:solidFill>
                  <a:effectLst/>
                  <a:uLnTx/>
                  <a:uFillTx/>
                  <a:latin typeface="+mn-lt"/>
                  <a:cs typeface="Arial" pitchFamily="34" charset="0"/>
                </a:rPr>
                <a:t>Enhance flexibility to spin up new programs and provide end-to-end solutions </a:t>
              </a:r>
            </a:p>
          </p:txBody>
        </p:sp>
        <p:sp>
          <p:nvSpPr>
            <p:cNvPr id="31" name="TextBox 30" title="(chart)"/>
            <p:cNvSpPr txBox="1">
              <a:spLocks/>
            </p:cNvSpPr>
            <p:nvPr/>
          </p:nvSpPr>
          <p:spPr>
            <a:xfrm>
              <a:off x="6917055" y="3835742"/>
              <a:ext cx="1765349" cy="4616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761495" eaLnBrk="1" hangingPunct="1">
                <a:buClr>
                  <a:schemeClr val="tx2"/>
                </a:buClr>
                <a:defRPr kumimoji="1" sz="1600" baseline="0">
                  <a:latin typeface="+mn-lt"/>
                  <a:cs typeface="Arial" pitchFamily="34" charset="0"/>
                </a:defRPr>
              </a:lvl1pPr>
              <a:lvl2pPr marL="164721" lvl="1" indent="-163371" defTabSz="761495" eaLnBrk="1" hangingPunct="1">
                <a:buClr>
                  <a:schemeClr val="tx2"/>
                </a:buClr>
                <a:buSzPct val="125000"/>
                <a:buFont typeface="Arial" pitchFamily="34" charset="0"/>
                <a:buChar char="▪"/>
                <a:defRPr kumimoji="1" sz="1600" baseline="0">
                  <a:latin typeface="+mn-lt"/>
                  <a:cs typeface="Arial" pitchFamily="34" charset="0"/>
                </a:defRPr>
              </a:lvl2pPr>
              <a:lvl3pPr marL="388849" lvl="2" indent="-222778" defTabSz="761495" eaLnBrk="1" hangingPunct="1">
                <a:buClr>
                  <a:schemeClr val="tx2"/>
                </a:buClr>
                <a:buSzPct val="120000"/>
                <a:buFont typeface="Arial" charset="0"/>
                <a:buChar char="–"/>
                <a:defRPr kumimoji="1" sz="1600" baseline="0">
                  <a:latin typeface="+mn-lt"/>
                  <a:cs typeface="Arial" pitchFamily="34" charset="0"/>
                </a:defRPr>
              </a:lvl3pPr>
              <a:lvl4pPr marL="522516" lvl="3" indent="-132317" defTabSz="761495" eaLnBrk="1" hangingPunct="1">
                <a:buClr>
                  <a:schemeClr val="tx2"/>
                </a:buClr>
                <a:buSzPct val="120000"/>
                <a:buFont typeface="Arial" pitchFamily="34" charset="0"/>
                <a:buChar char="▫"/>
                <a:defRPr kumimoji="1" sz="1600" baseline="0">
                  <a:latin typeface="+mn-lt"/>
                  <a:cs typeface="Arial" pitchFamily="34" charset="0"/>
                </a:defRPr>
              </a:lvl4pPr>
              <a:lvl5pPr marL="637712" lvl="4" indent="-110714" defTabSz="761495" eaLnBrk="1" hangingPunct="1">
                <a:buClr>
                  <a:schemeClr val="tx2"/>
                </a:buClr>
                <a:buSzPct val="89000"/>
                <a:buFont typeface="Arial" charset="0"/>
                <a:buChar char="-"/>
                <a:defRPr kumimoji="1" sz="1600" baseline="0">
                  <a:latin typeface="+mn-lt"/>
                  <a:cs typeface="Arial" pitchFamily="34" charset="0"/>
                </a:defRPr>
              </a:lvl5pPr>
              <a:lvl6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6pPr>
              <a:lvl7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7pPr>
              <a:lvl8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8pPr>
              <a:lvl9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9pPr>
            </a:lstStyle>
            <a:p>
              <a:pPr marL="164721" marR="0" lvl="1" indent="-163371" defTabSz="761495" eaLnBrk="1" fontAlgn="auto" latinLnBrk="0" hangingPunct="1">
                <a:lnSpc>
                  <a:spcPct val="100000"/>
                </a:lnSpc>
                <a:spcBef>
                  <a:spcPct val="10000"/>
                </a:spcBef>
                <a:spcAft>
                  <a:spcPts val="0"/>
                </a:spcAft>
                <a:buClr>
                  <a:srgbClr val="0096D6"/>
                </a:buClr>
                <a:buSzPct val="125000"/>
                <a:buFont typeface="Arial" pitchFamily="34" charset="0"/>
                <a:buChar char="▪"/>
                <a:tabLst/>
                <a:defRPr/>
              </a:pPr>
              <a:r>
                <a:rPr kumimoji="1" lang="en-US" sz="1000" b="0" i="0" u="none" strike="noStrike" kern="0" cap="none" spc="0" normalizeH="0" baseline="0" noProof="0" dirty="0">
                  <a:ln>
                    <a:noFill/>
                  </a:ln>
                  <a:solidFill>
                    <a:srgbClr val="000000"/>
                  </a:solidFill>
                  <a:effectLst/>
                  <a:uLnTx/>
                  <a:uFillTx/>
                  <a:latin typeface="+mn-lt"/>
                  <a:cs typeface="Arial" pitchFamily="34" charset="0"/>
                </a:rPr>
                <a:t>Transform not only the way surveillance is done, but the analysis that can be performed</a:t>
              </a:r>
            </a:p>
          </p:txBody>
        </p:sp>
        <p:grpSp>
          <p:nvGrpSpPr>
            <p:cNvPr id="48" name="Group 47" title="(chart)"/>
            <p:cNvGrpSpPr>
              <a:grpSpLocks/>
            </p:cNvGrpSpPr>
            <p:nvPr/>
          </p:nvGrpSpPr>
          <p:grpSpPr>
            <a:xfrm>
              <a:off x="1409404" y="2073735"/>
              <a:ext cx="254797" cy="416568"/>
              <a:chOff x="1427159" y="1976705"/>
              <a:chExt cx="254797" cy="259432"/>
            </a:xfrm>
            <a:solidFill>
              <a:schemeClr val="bg2"/>
            </a:solidFill>
          </p:grpSpPr>
          <p:sp>
            <p:nvSpPr>
              <p:cNvPr id="51" name="Isosceles Triangle 50"/>
              <p:cNvSpPr/>
              <p:nvPr/>
            </p:nvSpPr>
            <p:spPr>
              <a:xfrm rot="10800000">
                <a:off x="1471511" y="1976705"/>
                <a:ext cx="210445" cy="259432"/>
              </a:xfrm>
              <a:prstGeom prst="triangle">
                <a:avLst>
                  <a:gd name="adj" fmla="val 685"/>
                </a:avLst>
              </a:prstGeom>
              <a:grpFill/>
              <a:ln w="9525">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endParaRPr>
              </a:p>
            </p:txBody>
          </p:sp>
          <p:sp>
            <p:nvSpPr>
              <p:cNvPr id="20" name="Isosceles Triangle 19"/>
              <p:cNvSpPr/>
              <p:nvPr/>
            </p:nvSpPr>
            <p:spPr>
              <a:xfrm rot="10800000">
                <a:off x="1427159" y="1976705"/>
                <a:ext cx="231775" cy="259432"/>
              </a:xfrm>
              <a:prstGeom prst="triangle">
                <a:avLst>
                  <a:gd name="adj" fmla="val 685"/>
                </a:avLst>
              </a:prstGeom>
              <a:grpFill/>
              <a:ln w="9525">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endParaRPr>
              </a:p>
            </p:txBody>
          </p:sp>
        </p:grpSp>
        <p:grpSp>
          <p:nvGrpSpPr>
            <p:cNvPr id="47" name="Group 46" title="(chart)"/>
            <p:cNvGrpSpPr>
              <a:grpSpLocks/>
            </p:cNvGrpSpPr>
            <p:nvPr/>
          </p:nvGrpSpPr>
          <p:grpSpPr>
            <a:xfrm>
              <a:off x="3269628" y="1919811"/>
              <a:ext cx="254797" cy="480279"/>
              <a:chOff x="3287383" y="1822783"/>
              <a:chExt cx="254797" cy="259432"/>
            </a:xfrm>
            <a:solidFill>
              <a:schemeClr val="bg2"/>
            </a:solidFill>
          </p:grpSpPr>
          <p:sp>
            <p:nvSpPr>
              <p:cNvPr id="75" name="Isosceles Triangle 74"/>
              <p:cNvSpPr/>
              <p:nvPr/>
            </p:nvSpPr>
            <p:spPr>
              <a:xfrm rot="10800000">
                <a:off x="3331735" y="1822783"/>
                <a:ext cx="210445" cy="259432"/>
              </a:xfrm>
              <a:prstGeom prst="triangle">
                <a:avLst>
                  <a:gd name="adj" fmla="val 685"/>
                </a:avLst>
              </a:prstGeom>
              <a:grpFill/>
              <a:ln w="9525">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endParaRPr>
              </a:p>
            </p:txBody>
          </p:sp>
          <p:sp>
            <p:nvSpPr>
              <p:cNvPr id="69" name="Isosceles Triangle 68"/>
              <p:cNvSpPr/>
              <p:nvPr/>
            </p:nvSpPr>
            <p:spPr>
              <a:xfrm rot="10800000">
                <a:off x="3287383" y="1822783"/>
                <a:ext cx="231775" cy="259432"/>
              </a:xfrm>
              <a:prstGeom prst="triangle">
                <a:avLst>
                  <a:gd name="adj" fmla="val 685"/>
                </a:avLst>
              </a:prstGeom>
              <a:grpFill/>
              <a:ln w="9525">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endParaRPr>
              </a:p>
            </p:txBody>
          </p:sp>
        </p:grpSp>
        <p:grpSp>
          <p:nvGrpSpPr>
            <p:cNvPr id="39" name="Group 38" title="(chart)"/>
            <p:cNvGrpSpPr>
              <a:grpSpLocks/>
            </p:cNvGrpSpPr>
            <p:nvPr/>
          </p:nvGrpSpPr>
          <p:grpSpPr>
            <a:xfrm>
              <a:off x="5129852" y="1765892"/>
              <a:ext cx="254797" cy="370834"/>
              <a:chOff x="5147607" y="1668862"/>
              <a:chExt cx="254797" cy="259432"/>
            </a:xfrm>
            <a:solidFill>
              <a:schemeClr val="bg2"/>
            </a:solidFill>
          </p:grpSpPr>
          <p:sp>
            <p:nvSpPr>
              <p:cNvPr id="87" name="Isosceles Triangle 86"/>
              <p:cNvSpPr/>
              <p:nvPr/>
            </p:nvSpPr>
            <p:spPr>
              <a:xfrm rot="10800000">
                <a:off x="5191959" y="1668862"/>
                <a:ext cx="210445" cy="259432"/>
              </a:xfrm>
              <a:prstGeom prst="triangle">
                <a:avLst>
                  <a:gd name="adj" fmla="val 685"/>
                </a:avLst>
              </a:prstGeom>
              <a:grpFill/>
              <a:ln w="9525">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endParaRPr>
              </a:p>
            </p:txBody>
          </p:sp>
          <p:sp>
            <p:nvSpPr>
              <p:cNvPr id="85" name="Isosceles Triangle 84"/>
              <p:cNvSpPr/>
              <p:nvPr/>
            </p:nvSpPr>
            <p:spPr>
              <a:xfrm rot="10800000">
                <a:off x="5147607" y="1668862"/>
                <a:ext cx="231775" cy="259432"/>
              </a:xfrm>
              <a:prstGeom prst="triangle">
                <a:avLst>
                  <a:gd name="adj" fmla="val 685"/>
                </a:avLst>
              </a:prstGeom>
              <a:grpFill/>
              <a:ln w="9525">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endParaRPr>
              </a:p>
            </p:txBody>
          </p:sp>
        </p:grpSp>
        <p:grpSp>
          <p:nvGrpSpPr>
            <p:cNvPr id="37" name="Group 36" title="(chart)"/>
            <p:cNvGrpSpPr>
              <a:grpSpLocks/>
            </p:cNvGrpSpPr>
            <p:nvPr/>
          </p:nvGrpSpPr>
          <p:grpSpPr>
            <a:xfrm>
              <a:off x="6990076" y="1611971"/>
              <a:ext cx="254797" cy="346440"/>
              <a:chOff x="7007831" y="1514941"/>
              <a:chExt cx="254797" cy="259432"/>
            </a:xfrm>
            <a:solidFill>
              <a:schemeClr val="bg2"/>
            </a:solidFill>
          </p:grpSpPr>
          <p:sp>
            <p:nvSpPr>
              <p:cNvPr id="97" name="Isosceles Triangle 96"/>
              <p:cNvSpPr/>
              <p:nvPr/>
            </p:nvSpPr>
            <p:spPr>
              <a:xfrm rot="10800000">
                <a:off x="7052183" y="1514941"/>
                <a:ext cx="210445" cy="259432"/>
              </a:xfrm>
              <a:prstGeom prst="triangle">
                <a:avLst>
                  <a:gd name="adj" fmla="val 685"/>
                </a:avLst>
              </a:prstGeom>
              <a:grpFill/>
              <a:ln w="9525">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endParaRPr>
              </a:p>
            </p:txBody>
          </p:sp>
          <p:sp>
            <p:nvSpPr>
              <p:cNvPr id="95" name="Isosceles Triangle 94"/>
              <p:cNvSpPr/>
              <p:nvPr/>
            </p:nvSpPr>
            <p:spPr>
              <a:xfrm rot="10800000">
                <a:off x="7007831" y="1514941"/>
                <a:ext cx="231775" cy="259432"/>
              </a:xfrm>
              <a:prstGeom prst="triangle">
                <a:avLst>
                  <a:gd name="adj" fmla="val 685"/>
                </a:avLst>
              </a:prstGeom>
              <a:grpFill/>
              <a:ln w="9525">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endParaRPr>
              </a:p>
            </p:txBody>
          </p:sp>
        </p:grpSp>
        <p:cxnSp>
          <p:nvCxnSpPr>
            <p:cNvPr id="53" name="Straight Connector 52" title="(chart)"/>
            <p:cNvCxnSpPr>
              <a:cxnSpLocks/>
            </p:cNvCxnSpPr>
            <p:nvPr/>
          </p:nvCxnSpPr>
          <p:spPr>
            <a:xfrm>
              <a:off x="1336383" y="3772665"/>
              <a:ext cx="7346021"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9" name="Rounded Rectangle 18" title="(chart)"/>
            <p:cNvSpPr>
              <a:spLocks/>
            </p:cNvSpPr>
            <p:nvPr/>
          </p:nvSpPr>
          <p:spPr>
            <a:xfrm>
              <a:off x="1336383" y="1309427"/>
              <a:ext cx="1765349" cy="769441"/>
            </a:xfrm>
            <a:prstGeom prst="roundRect">
              <a:avLst>
                <a:gd name="adj" fmla="val 11913"/>
              </a:avLst>
            </a:prstGeom>
            <a:solidFill>
              <a:schemeClr val="tx2"/>
            </a:solidFill>
            <a:ln w="9525">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endParaRPr>
            </a:p>
          </p:txBody>
        </p:sp>
        <p:sp>
          <p:nvSpPr>
            <p:cNvPr id="54" name="TextBox 53" title="(chart)"/>
            <p:cNvSpPr txBox="1">
              <a:spLocks/>
            </p:cNvSpPr>
            <p:nvPr/>
          </p:nvSpPr>
          <p:spPr>
            <a:xfrm>
              <a:off x="1344175" y="1145806"/>
              <a:ext cx="214802" cy="31913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noAutofit/>
            </a:bodyPr>
            <a:lstStyle>
              <a:lvl1pPr marL="0" lvl="0" indent="0" defTabSz="761495" eaLnBrk="1" hangingPunct="1">
                <a:buClr>
                  <a:schemeClr val="tx2"/>
                </a:buClr>
                <a:defRPr kumimoji="1" sz="1600" baseline="0">
                  <a:latin typeface="+mn-lt"/>
                  <a:cs typeface="Arial" pitchFamily="34" charset="0"/>
                </a:defRPr>
              </a:lvl1pPr>
              <a:lvl2pPr marL="164721" lvl="1" indent="-163371" defTabSz="761495" eaLnBrk="1" hangingPunct="1">
                <a:buClr>
                  <a:schemeClr val="tx2"/>
                </a:buClr>
                <a:buSzPct val="125000"/>
                <a:buFont typeface="Arial" pitchFamily="34" charset="0"/>
                <a:buChar char="▪"/>
                <a:defRPr kumimoji="1" sz="1600" baseline="0">
                  <a:latin typeface="+mn-lt"/>
                  <a:cs typeface="Arial" pitchFamily="34" charset="0"/>
                </a:defRPr>
              </a:lvl2pPr>
              <a:lvl3pPr marL="388849" lvl="2" indent="-222778" defTabSz="761495" eaLnBrk="1" hangingPunct="1">
                <a:buClr>
                  <a:schemeClr val="tx2"/>
                </a:buClr>
                <a:buSzPct val="120000"/>
                <a:buFont typeface="Arial" charset="0"/>
                <a:buChar char="–"/>
                <a:defRPr kumimoji="1" sz="1600" baseline="0">
                  <a:latin typeface="+mn-lt"/>
                  <a:cs typeface="Arial" pitchFamily="34" charset="0"/>
                </a:defRPr>
              </a:lvl3pPr>
              <a:lvl4pPr marL="522516" lvl="3" indent="-132317" defTabSz="761495" eaLnBrk="1" hangingPunct="1">
                <a:buClr>
                  <a:schemeClr val="tx2"/>
                </a:buClr>
                <a:buSzPct val="120000"/>
                <a:buFont typeface="Arial" pitchFamily="34" charset="0"/>
                <a:buChar char="▫"/>
                <a:defRPr kumimoji="1" sz="1600" baseline="0">
                  <a:latin typeface="+mn-lt"/>
                  <a:cs typeface="Arial" pitchFamily="34" charset="0"/>
                </a:defRPr>
              </a:lvl4pPr>
              <a:lvl5pPr marL="637712" lvl="4" indent="-110714" defTabSz="761495" eaLnBrk="1" hangingPunct="1">
                <a:buClr>
                  <a:schemeClr val="tx2"/>
                </a:buClr>
                <a:buSzPct val="89000"/>
                <a:buFont typeface="Arial" charset="0"/>
                <a:buChar char="-"/>
                <a:defRPr kumimoji="1" sz="1600" baseline="0">
                  <a:latin typeface="+mn-lt"/>
                  <a:cs typeface="Arial" pitchFamily="34" charset="0"/>
                </a:defRPr>
              </a:lvl5pPr>
              <a:lvl6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6pPr>
              <a:lvl7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7pPr>
              <a:lvl8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8pPr>
              <a:lvl9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9pPr>
            </a:lstStyle>
            <a:p>
              <a:pPr marL="0" marR="0" lvl="0" indent="0" defTabSz="761495" eaLnBrk="1" fontAlgn="auto" latinLnBrk="0" hangingPunct="1">
                <a:lnSpc>
                  <a:spcPct val="100000"/>
                </a:lnSpc>
                <a:spcBef>
                  <a:spcPts val="0"/>
                </a:spcBef>
                <a:spcAft>
                  <a:spcPts val="0"/>
                </a:spcAft>
                <a:buClr>
                  <a:srgbClr val="0096D6"/>
                </a:buClr>
                <a:buSzTx/>
                <a:buFontTx/>
                <a:buNone/>
                <a:tabLst/>
                <a:defRPr/>
              </a:pPr>
              <a:r>
                <a:rPr kumimoji="1" lang="en-US" sz="4000" b="0" i="0" u="none" strike="noStrike" kern="0" cap="none" spc="0" normalizeH="0" baseline="0" noProof="0" dirty="0">
                  <a:ln>
                    <a:noFill/>
                  </a:ln>
                  <a:solidFill>
                    <a:srgbClr val="BBB3A9">
                      <a:lumMod val="75000"/>
                    </a:srgbClr>
                  </a:solidFill>
                  <a:effectLst/>
                  <a:uLnTx/>
                  <a:uFillTx/>
                  <a:latin typeface="+mn-lt"/>
                  <a:cs typeface="Arial" pitchFamily="34" charset="0"/>
                </a:rPr>
                <a:t>“</a:t>
              </a:r>
            </a:p>
          </p:txBody>
        </p:sp>
        <p:sp>
          <p:nvSpPr>
            <p:cNvPr id="56" name="TextBox 55" title="(chart)"/>
            <p:cNvSpPr txBox="1">
              <a:spLocks/>
            </p:cNvSpPr>
            <p:nvPr/>
          </p:nvSpPr>
          <p:spPr>
            <a:xfrm>
              <a:off x="2843670" y="1882118"/>
              <a:ext cx="214802" cy="31913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noAutofit/>
            </a:bodyPr>
            <a:lstStyle>
              <a:lvl1pPr marL="0" lvl="0" indent="0" defTabSz="761495" eaLnBrk="1" hangingPunct="1">
                <a:buClr>
                  <a:schemeClr val="tx2"/>
                </a:buClr>
                <a:defRPr kumimoji="1" sz="1600" baseline="0">
                  <a:latin typeface="+mn-lt"/>
                  <a:cs typeface="Arial" pitchFamily="34" charset="0"/>
                </a:defRPr>
              </a:lvl1pPr>
              <a:lvl2pPr marL="164721" lvl="1" indent="-163371" defTabSz="761495" eaLnBrk="1" hangingPunct="1">
                <a:buClr>
                  <a:schemeClr val="tx2"/>
                </a:buClr>
                <a:buSzPct val="125000"/>
                <a:buFont typeface="Arial" pitchFamily="34" charset="0"/>
                <a:buChar char="▪"/>
                <a:defRPr kumimoji="1" sz="1600" baseline="0">
                  <a:latin typeface="+mn-lt"/>
                  <a:cs typeface="Arial" pitchFamily="34" charset="0"/>
                </a:defRPr>
              </a:lvl2pPr>
              <a:lvl3pPr marL="388849" lvl="2" indent="-222778" defTabSz="761495" eaLnBrk="1" hangingPunct="1">
                <a:buClr>
                  <a:schemeClr val="tx2"/>
                </a:buClr>
                <a:buSzPct val="120000"/>
                <a:buFont typeface="Arial" charset="0"/>
                <a:buChar char="–"/>
                <a:defRPr kumimoji="1" sz="1600" baseline="0">
                  <a:latin typeface="+mn-lt"/>
                  <a:cs typeface="Arial" pitchFamily="34" charset="0"/>
                </a:defRPr>
              </a:lvl3pPr>
              <a:lvl4pPr marL="522516" lvl="3" indent="-132317" defTabSz="761495" eaLnBrk="1" hangingPunct="1">
                <a:buClr>
                  <a:schemeClr val="tx2"/>
                </a:buClr>
                <a:buSzPct val="120000"/>
                <a:buFont typeface="Arial" pitchFamily="34" charset="0"/>
                <a:buChar char="▫"/>
                <a:defRPr kumimoji="1" sz="1600" baseline="0">
                  <a:latin typeface="+mn-lt"/>
                  <a:cs typeface="Arial" pitchFamily="34" charset="0"/>
                </a:defRPr>
              </a:lvl4pPr>
              <a:lvl5pPr marL="637712" lvl="4" indent="-110714" defTabSz="761495" eaLnBrk="1" hangingPunct="1">
                <a:buClr>
                  <a:schemeClr val="tx2"/>
                </a:buClr>
                <a:buSzPct val="89000"/>
                <a:buFont typeface="Arial" charset="0"/>
                <a:buChar char="-"/>
                <a:defRPr kumimoji="1" sz="1600" baseline="0">
                  <a:latin typeface="+mn-lt"/>
                  <a:cs typeface="Arial" pitchFamily="34" charset="0"/>
                </a:defRPr>
              </a:lvl5pPr>
              <a:lvl6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6pPr>
              <a:lvl7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7pPr>
              <a:lvl8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8pPr>
              <a:lvl9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9pPr>
            </a:lstStyle>
            <a:p>
              <a:pPr marL="0" marR="0" lvl="0" indent="0" defTabSz="761495" eaLnBrk="1" fontAlgn="auto" latinLnBrk="0" hangingPunct="1">
                <a:lnSpc>
                  <a:spcPct val="100000"/>
                </a:lnSpc>
                <a:spcBef>
                  <a:spcPts val="0"/>
                </a:spcBef>
                <a:spcAft>
                  <a:spcPts val="0"/>
                </a:spcAft>
                <a:buClr>
                  <a:srgbClr val="0096D6"/>
                </a:buClr>
                <a:buSzTx/>
                <a:buFontTx/>
                <a:buNone/>
                <a:tabLst/>
                <a:defRPr/>
              </a:pPr>
              <a:r>
                <a:rPr kumimoji="1" lang="en-US" sz="4000" b="0" i="0" u="none" strike="noStrike" kern="0" cap="none" spc="0" normalizeH="0" baseline="0" noProof="0" dirty="0">
                  <a:ln>
                    <a:noFill/>
                  </a:ln>
                  <a:solidFill>
                    <a:srgbClr val="BBB3A9">
                      <a:lumMod val="75000"/>
                    </a:srgbClr>
                  </a:solidFill>
                  <a:effectLst/>
                  <a:uLnTx/>
                  <a:uFillTx/>
                  <a:latin typeface="+mn-lt"/>
                  <a:cs typeface="Arial" pitchFamily="34" charset="0"/>
                </a:rPr>
                <a:t>”</a:t>
              </a:r>
            </a:p>
          </p:txBody>
        </p:sp>
        <p:sp>
          <p:nvSpPr>
            <p:cNvPr id="55" name="TextBox 54" title="(chart)"/>
            <p:cNvSpPr txBox="1">
              <a:spLocks/>
            </p:cNvSpPr>
            <p:nvPr/>
          </p:nvSpPr>
          <p:spPr>
            <a:xfrm>
              <a:off x="1537262" y="1396249"/>
              <a:ext cx="1378221" cy="61555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lvl="0" indent="0" defTabSz="761495" eaLnBrk="1" hangingPunct="1">
                <a:buClr>
                  <a:schemeClr val="tx2"/>
                </a:buClr>
                <a:defRPr kumimoji="1" sz="1600" baseline="0">
                  <a:latin typeface="+mn-lt"/>
                  <a:cs typeface="Arial" pitchFamily="34" charset="0"/>
                </a:defRPr>
              </a:lvl1pPr>
              <a:lvl2pPr marL="164721" lvl="1" indent="-163371" defTabSz="761495" eaLnBrk="1" hangingPunct="1">
                <a:buClr>
                  <a:schemeClr val="tx2"/>
                </a:buClr>
                <a:buSzPct val="125000"/>
                <a:buFont typeface="Arial" pitchFamily="34" charset="0"/>
                <a:buChar char="▪"/>
                <a:defRPr kumimoji="1" sz="1600" baseline="0">
                  <a:latin typeface="+mn-lt"/>
                  <a:cs typeface="Arial" pitchFamily="34" charset="0"/>
                </a:defRPr>
              </a:lvl2pPr>
              <a:lvl3pPr marL="388849" lvl="2" indent="-222778" defTabSz="761495" eaLnBrk="1" hangingPunct="1">
                <a:buClr>
                  <a:schemeClr val="tx2"/>
                </a:buClr>
                <a:buSzPct val="120000"/>
                <a:buFont typeface="Arial" charset="0"/>
                <a:buChar char="–"/>
                <a:defRPr kumimoji="1" sz="1600" baseline="0">
                  <a:latin typeface="+mn-lt"/>
                  <a:cs typeface="Arial" pitchFamily="34" charset="0"/>
                </a:defRPr>
              </a:lvl3pPr>
              <a:lvl4pPr marL="522516" lvl="3" indent="-132317" defTabSz="761495" eaLnBrk="1" hangingPunct="1">
                <a:buClr>
                  <a:schemeClr val="tx2"/>
                </a:buClr>
                <a:buSzPct val="120000"/>
                <a:buFont typeface="Arial" pitchFamily="34" charset="0"/>
                <a:buChar char="▫"/>
                <a:defRPr kumimoji="1" sz="1600" baseline="0">
                  <a:latin typeface="+mn-lt"/>
                  <a:cs typeface="Arial" pitchFamily="34" charset="0"/>
                </a:defRPr>
              </a:lvl4pPr>
              <a:lvl5pPr marL="637712" lvl="4" indent="-110714" defTabSz="761495" eaLnBrk="1" hangingPunct="1">
                <a:buClr>
                  <a:schemeClr val="tx2"/>
                </a:buClr>
                <a:buSzPct val="89000"/>
                <a:buFont typeface="Arial" charset="0"/>
                <a:buChar char="-"/>
                <a:defRPr kumimoji="1" sz="1600" baseline="0">
                  <a:latin typeface="+mn-lt"/>
                  <a:cs typeface="Arial" pitchFamily="34" charset="0"/>
                </a:defRPr>
              </a:lvl5pPr>
              <a:lvl6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6pPr>
              <a:lvl7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7pPr>
              <a:lvl8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8pPr>
              <a:lvl9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9pPr>
            </a:lstStyle>
            <a:p>
              <a:pPr marL="0" marR="0" lvl="0" indent="0" algn="ctr" defTabSz="761495" eaLnBrk="1" fontAlgn="auto" latinLnBrk="0" hangingPunct="1">
                <a:lnSpc>
                  <a:spcPct val="100000"/>
                </a:lnSpc>
                <a:spcBef>
                  <a:spcPts val="0"/>
                </a:spcBef>
                <a:spcAft>
                  <a:spcPts val="0"/>
                </a:spcAft>
                <a:buClr>
                  <a:srgbClr val="0096D6"/>
                </a:buClr>
                <a:buSzTx/>
                <a:buFontTx/>
                <a:buNone/>
                <a:tabLst/>
                <a:defRPr/>
              </a:pPr>
              <a:r>
                <a:rPr kumimoji="1" lang="en-US" sz="1000" b="0" i="0" u="none" strike="noStrike" kern="0" cap="none" spc="0" normalizeH="0" baseline="0" noProof="0" dirty="0">
                  <a:ln>
                    <a:noFill/>
                  </a:ln>
                  <a:solidFill>
                    <a:srgbClr val="000000"/>
                  </a:solidFill>
                  <a:effectLst/>
                  <a:uLnTx/>
                  <a:uFillTx/>
                  <a:latin typeface="+mn-lt"/>
                  <a:cs typeface="Arial" pitchFamily="34" charset="0"/>
                </a:rPr>
                <a:t>I spend at least half my time chasing data rather than performing the analysis that excites me</a:t>
              </a:r>
            </a:p>
          </p:txBody>
        </p:sp>
        <p:sp>
          <p:nvSpPr>
            <p:cNvPr id="64" name="Rounded Rectangle 63" title="(chart)"/>
            <p:cNvSpPr>
              <a:spLocks/>
            </p:cNvSpPr>
            <p:nvPr/>
          </p:nvSpPr>
          <p:spPr>
            <a:xfrm>
              <a:off x="3196607" y="1155505"/>
              <a:ext cx="1765349" cy="769441"/>
            </a:xfrm>
            <a:prstGeom prst="roundRect">
              <a:avLst>
                <a:gd name="adj" fmla="val 11913"/>
              </a:avLst>
            </a:prstGeom>
            <a:solidFill>
              <a:schemeClr val="tx2"/>
            </a:solidFill>
            <a:ln w="9525">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endParaRPr>
            </a:p>
          </p:txBody>
        </p:sp>
        <p:sp>
          <p:nvSpPr>
            <p:cNvPr id="60" name="TextBox 59" title="(chart)"/>
            <p:cNvSpPr txBox="1">
              <a:spLocks/>
            </p:cNvSpPr>
            <p:nvPr/>
          </p:nvSpPr>
          <p:spPr>
            <a:xfrm>
              <a:off x="3204399" y="991884"/>
              <a:ext cx="214802" cy="31913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noAutofit/>
            </a:bodyPr>
            <a:lstStyle>
              <a:lvl1pPr marL="0" lvl="0" indent="0" defTabSz="761495" eaLnBrk="1" hangingPunct="1">
                <a:buClr>
                  <a:schemeClr val="tx2"/>
                </a:buClr>
                <a:defRPr kumimoji="1" sz="1600" baseline="0">
                  <a:latin typeface="+mn-lt"/>
                  <a:cs typeface="Arial" pitchFamily="34" charset="0"/>
                </a:defRPr>
              </a:lvl1pPr>
              <a:lvl2pPr marL="164721" lvl="1" indent="-163371" defTabSz="761495" eaLnBrk="1" hangingPunct="1">
                <a:buClr>
                  <a:schemeClr val="tx2"/>
                </a:buClr>
                <a:buSzPct val="125000"/>
                <a:buFont typeface="Arial" pitchFamily="34" charset="0"/>
                <a:buChar char="▪"/>
                <a:defRPr kumimoji="1" sz="1600" baseline="0">
                  <a:latin typeface="+mn-lt"/>
                  <a:cs typeface="Arial" pitchFamily="34" charset="0"/>
                </a:defRPr>
              </a:lvl2pPr>
              <a:lvl3pPr marL="388849" lvl="2" indent="-222778" defTabSz="761495" eaLnBrk="1" hangingPunct="1">
                <a:buClr>
                  <a:schemeClr val="tx2"/>
                </a:buClr>
                <a:buSzPct val="120000"/>
                <a:buFont typeface="Arial" charset="0"/>
                <a:buChar char="–"/>
                <a:defRPr kumimoji="1" sz="1600" baseline="0">
                  <a:latin typeface="+mn-lt"/>
                  <a:cs typeface="Arial" pitchFamily="34" charset="0"/>
                </a:defRPr>
              </a:lvl3pPr>
              <a:lvl4pPr marL="522516" lvl="3" indent="-132317" defTabSz="761495" eaLnBrk="1" hangingPunct="1">
                <a:buClr>
                  <a:schemeClr val="tx2"/>
                </a:buClr>
                <a:buSzPct val="120000"/>
                <a:buFont typeface="Arial" pitchFamily="34" charset="0"/>
                <a:buChar char="▫"/>
                <a:defRPr kumimoji="1" sz="1600" baseline="0">
                  <a:latin typeface="+mn-lt"/>
                  <a:cs typeface="Arial" pitchFamily="34" charset="0"/>
                </a:defRPr>
              </a:lvl4pPr>
              <a:lvl5pPr marL="637712" lvl="4" indent="-110714" defTabSz="761495" eaLnBrk="1" hangingPunct="1">
                <a:buClr>
                  <a:schemeClr val="tx2"/>
                </a:buClr>
                <a:buSzPct val="89000"/>
                <a:buFont typeface="Arial" charset="0"/>
                <a:buChar char="-"/>
                <a:defRPr kumimoji="1" sz="1600" baseline="0">
                  <a:latin typeface="+mn-lt"/>
                  <a:cs typeface="Arial" pitchFamily="34" charset="0"/>
                </a:defRPr>
              </a:lvl5pPr>
              <a:lvl6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6pPr>
              <a:lvl7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7pPr>
              <a:lvl8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8pPr>
              <a:lvl9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9pPr>
            </a:lstStyle>
            <a:p>
              <a:pPr marL="0" marR="0" lvl="0" indent="0" defTabSz="761495" eaLnBrk="1" fontAlgn="auto" latinLnBrk="0" hangingPunct="1">
                <a:lnSpc>
                  <a:spcPct val="100000"/>
                </a:lnSpc>
                <a:spcBef>
                  <a:spcPts val="0"/>
                </a:spcBef>
                <a:spcAft>
                  <a:spcPts val="0"/>
                </a:spcAft>
                <a:buClr>
                  <a:srgbClr val="0096D6"/>
                </a:buClr>
                <a:buSzTx/>
                <a:buFontTx/>
                <a:buNone/>
                <a:tabLst/>
                <a:defRPr/>
              </a:pPr>
              <a:r>
                <a:rPr kumimoji="1" lang="en-US" sz="4000" b="0" i="0" u="none" strike="noStrike" kern="0" cap="none" spc="0" normalizeH="0" baseline="0" noProof="0" dirty="0">
                  <a:ln>
                    <a:noFill/>
                  </a:ln>
                  <a:solidFill>
                    <a:srgbClr val="BBB3A9">
                      <a:lumMod val="75000"/>
                    </a:srgbClr>
                  </a:solidFill>
                  <a:effectLst/>
                  <a:uLnTx/>
                  <a:uFillTx/>
                  <a:latin typeface="+mn-lt"/>
                  <a:cs typeface="Arial" pitchFamily="34" charset="0"/>
                </a:rPr>
                <a:t>“</a:t>
              </a:r>
            </a:p>
          </p:txBody>
        </p:sp>
        <p:sp>
          <p:nvSpPr>
            <p:cNvPr id="71" name="TextBox 70" title="(chart)"/>
            <p:cNvSpPr txBox="1">
              <a:spLocks/>
            </p:cNvSpPr>
            <p:nvPr/>
          </p:nvSpPr>
          <p:spPr>
            <a:xfrm>
              <a:off x="3409349" y="1242327"/>
              <a:ext cx="1378221" cy="61555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lvl="0" indent="0" defTabSz="761495" eaLnBrk="1" hangingPunct="1">
                <a:buClr>
                  <a:schemeClr val="tx2"/>
                </a:buClr>
                <a:defRPr kumimoji="1" sz="1600" baseline="0">
                  <a:latin typeface="+mn-lt"/>
                  <a:cs typeface="Arial" pitchFamily="34" charset="0"/>
                </a:defRPr>
              </a:lvl1pPr>
              <a:lvl2pPr marL="164721" lvl="1" indent="-163371" defTabSz="761495" eaLnBrk="1" hangingPunct="1">
                <a:buClr>
                  <a:schemeClr val="tx2"/>
                </a:buClr>
                <a:buSzPct val="125000"/>
                <a:buFont typeface="Arial" pitchFamily="34" charset="0"/>
                <a:buChar char="▪"/>
                <a:defRPr kumimoji="1" sz="1600" baseline="0">
                  <a:latin typeface="+mn-lt"/>
                  <a:cs typeface="Arial" pitchFamily="34" charset="0"/>
                </a:defRPr>
              </a:lvl2pPr>
              <a:lvl3pPr marL="388849" lvl="2" indent="-222778" defTabSz="761495" eaLnBrk="1" hangingPunct="1">
                <a:buClr>
                  <a:schemeClr val="tx2"/>
                </a:buClr>
                <a:buSzPct val="120000"/>
                <a:buFont typeface="Arial" charset="0"/>
                <a:buChar char="–"/>
                <a:defRPr kumimoji="1" sz="1600" baseline="0">
                  <a:latin typeface="+mn-lt"/>
                  <a:cs typeface="Arial" pitchFamily="34" charset="0"/>
                </a:defRPr>
              </a:lvl3pPr>
              <a:lvl4pPr marL="522516" lvl="3" indent="-132317" defTabSz="761495" eaLnBrk="1" hangingPunct="1">
                <a:buClr>
                  <a:schemeClr val="tx2"/>
                </a:buClr>
                <a:buSzPct val="120000"/>
                <a:buFont typeface="Arial" pitchFamily="34" charset="0"/>
                <a:buChar char="▫"/>
                <a:defRPr kumimoji="1" sz="1600" baseline="0">
                  <a:latin typeface="+mn-lt"/>
                  <a:cs typeface="Arial" pitchFamily="34" charset="0"/>
                </a:defRPr>
              </a:lvl4pPr>
              <a:lvl5pPr marL="637712" lvl="4" indent="-110714" defTabSz="761495" eaLnBrk="1" hangingPunct="1">
                <a:buClr>
                  <a:schemeClr val="tx2"/>
                </a:buClr>
                <a:buSzPct val="89000"/>
                <a:buFont typeface="Arial" charset="0"/>
                <a:buChar char="-"/>
                <a:defRPr kumimoji="1" sz="1600" baseline="0">
                  <a:latin typeface="+mn-lt"/>
                  <a:cs typeface="Arial" pitchFamily="34" charset="0"/>
                </a:defRPr>
              </a:lvl5pPr>
              <a:lvl6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6pPr>
              <a:lvl7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7pPr>
              <a:lvl8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8pPr>
              <a:lvl9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9pPr>
            </a:lstStyle>
            <a:p>
              <a:pPr marL="0" marR="0" lvl="0" indent="0" algn="ctr" defTabSz="761495" eaLnBrk="1" fontAlgn="auto" latinLnBrk="0" hangingPunct="1">
                <a:lnSpc>
                  <a:spcPct val="100000"/>
                </a:lnSpc>
                <a:spcBef>
                  <a:spcPts val="0"/>
                </a:spcBef>
                <a:spcAft>
                  <a:spcPts val="0"/>
                </a:spcAft>
                <a:buClr>
                  <a:srgbClr val="0096D6"/>
                </a:buClr>
                <a:buSzTx/>
                <a:buFontTx/>
                <a:buNone/>
                <a:tabLst/>
                <a:defRPr/>
              </a:pPr>
              <a:r>
                <a:rPr kumimoji="1" lang="en-US" sz="1000" b="0" i="0" u="none" strike="noStrike" kern="0" cap="none" spc="0" normalizeH="0" baseline="0" noProof="0" dirty="0">
                  <a:ln>
                    <a:noFill/>
                  </a:ln>
                  <a:solidFill>
                    <a:srgbClr val="000000"/>
                  </a:solidFill>
                  <a:effectLst/>
                  <a:uLnTx/>
                  <a:uFillTx/>
                  <a:latin typeface="+mn-lt"/>
                  <a:cs typeface="Arial" pitchFamily="34" charset="0"/>
                </a:rPr>
                <a:t>Each month, I spend a ton of time exporting the same data into Excel to make the same charts</a:t>
              </a:r>
            </a:p>
          </p:txBody>
        </p:sp>
        <p:sp>
          <p:nvSpPr>
            <p:cNvPr id="84" name="Rounded Rectangle 83" title="(chart)"/>
            <p:cNvSpPr>
              <a:spLocks/>
            </p:cNvSpPr>
            <p:nvPr/>
          </p:nvSpPr>
          <p:spPr>
            <a:xfrm>
              <a:off x="5056831" y="1001584"/>
              <a:ext cx="1765349" cy="769441"/>
            </a:xfrm>
            <a:prstGeom prst="roundRect">
              <a:avLst>
                <a:gd name="adj" fmla="val 11913"/>
              </a:avLst>
            </a:prstGeom>
            <a:solidFill>
              <a:schemeClr val="tx2"/>
            </a:solidFill>
            <a:ln w="9525">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endParaRPr>
            </a:p>
          </p:txBody>
        </p:sp>
        <p:sp>
          <p:nvSpPr>
            <p:cNvPr id="80" name="TextBox 79" title="(chart)"/>
            <p:cNvSpPr txBox="1">
              <a:spLocks/>
            </p:cNvSpPr>
            <p:nvPr/>
          </p:nvSpPr>
          <p:spPr>
            <a:xfrm>
              <a:off x="5064623" y="837963"/>
              <a:ext cx="214802" cy="31913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noAutofit/>
            </a:bodyPr>
            <a:lstStyle>
              <a:lvl1pPr marL="0" lvl="0" indent="0" defTabSz="761495" eaLnBrk="1" hangingPunct="1">
                <a:buClr>
                  <a:schemeClr val="tx2"/>
                </a:buClr>
                <a:defRPr kumimoji="1" sz="1600" baseline="0">
                  <a:latin typeface="+mn-lt"/>
                  <a:cs typeface="Arial" pitchFamily="34" charset="0"/>
                </a:defRPr>
              </a:lvl1pPr>
              <a:lvl2pPr marL="164721" lvl="1" indent="-163371" defTabSz="761495" eaLnBrk="1" hangingPunct="1">
                <a:buClr>
                  <a:schemeClr val="tx2"/>
                </a:buClr>
                <a:buSzPct val="125000"/>
                <a:buFont typeface="Arial" pitchFamily="34" charset="0"/>
                <a:buChar char="▪"/>
                <a:defRPr kumimoji="1" sz="1600" baseline="0">
                  <a:latin typeface="+mn-lt"/>
                  <a:cs typeface="Arial" pitchFamily="34" charset="0"/>
                </a:defRPr>
              </a:lvl2pPr>
              <a:lvl3pPr marL="388849" lvl="2" indent="-222778" defTabSz="761495" eaLnBrk="1" hangingPunct="1">
                <a:buClr>
                  <a:schemeClr val="tx2"/>
                </a:buClr>
                <a:buSzPct val="120000"/>
                <a:buFont typeface="Arial" charset="0"/>
                <a:buChar char="–"/>
                <a:defRPr kumimoji="1" sz="1600" baseline="0">
                  <a:latin typeface="+mn-lt"/>
                  <a:cs typeface="Arial" pitchFamily="34" charset="0"/>
                </a:defRPr>
              </a:lvl3pPr>
              <a:lvl4pPr marL="522516" lvl="3" indent="-132317" defTabSz="761495" eaLnBrk="1" hangingPunct="1">
                <a:buClr>
                  <a:schemeClr val="tx2"/>
                </a:buClr>
                <a:buSzPct val="120000"/>
                <a:buFont typeface="Arial" pitchFamily="34" charset="0"/>
                <a:buChar char="▫"/>
                <a:defRPr kumimoji="1" sz="1600" baseline="0">
                  <a:latin typeface="+mn-lt"/>
                  <a:cs typeface="Arial" pitchFamily="34" charset="0"/>
                </a:defRPr>
              </a:lvl4pPr>
              <a:lvl5pPr marL="637712" lvl="4" indent="-110714" defTabSz="761495" eaLnBrk="1" hangingPunct="1">
                <a:buClr>
                  <a:schemeClr val="tx2"/>
                </a:buClr>
                <a:buSzPct val="89000"/>
                <a:buFont typeface="Arial" charset="0"/>
                <a:buChar char="-"/>
                <a:defRPr kumimoji="1" sz="1600" baseline="0">
                  <a:latin typeface="+mn-lt"/>
                  <a:cs typeface="Arial" pitchFamily="34" charset="0"/>
                </a:defRPr>
              </a:lvl5pPr>
              <a:lvl6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6pPr>
              <a:lvl7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7pPr>
              <a:lvl8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8pPr>
              <a:lvl9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9pPr>
            </a:lstStyle>
            <a:p>
              <a:pPr marL="0" marR="0" lvl="0" indent="0" defTabSz="761495" eaLnBrk="1" fontAlgn="auto" latinLnBrk="0" hangingPunct="1">
                <a:lnSpc>
                  <a:spcPct val="100000"/>
                </a:lnSpc>
                <a:spcBef>
                  <a:spcPts val="0"/>
                </a:spcBef>
                <a:spcAft>
                  <a:spcPts val="0"/>
                </a:spcAft>
                <a:buClr>
                  <a:srgbClr val="0096D6"/>
                </a:buClr>
                <a:buSzTx/>
                <a:buFontTx/>
                <a:buNone/>
                <a:tabLst/>
                <a:defRPr/>
              </a:pPr>
              <a:r>
                <a:rPr kumimoji="1" lang="en-US" sz="4000" b="0" i="0" u="none" strike="noStrike" kern="0" cap="none" spc="0" normalizeH="0" baseline="0" noProof="0" dirty="0">
                  <a:ln>
                    <a:noFill/>
                  </a:ln>
                  <a:solidFill>
                    <a:srgbClr val="BBB3A9">
                      <a:lumMod val="75000"/>
                    </a:srgbClr>
                  </a:solidFill>
                  <a:effectLst/>
                  <a:uLnTx/>
                  <a:uFillTx/>
                  <a:latin typeface="+mn-lt"/>
                  <a:cs typeface="Arial" pitchFamily="34" charset="0"/>
                </a:rPr>
                <a:t>“</a:t>
              </a:r>
            </a:p>
          </p:txBody>
        </p:sp>
        <p:sp>
          <p:nvSpPr>
            <p:cNvPr id="74" name="TextBox 73" title="(chart)"/>
            <p:cNvSpPr txBox="1">
              <a:spLocks/>
            </p:cNvSpPr>
            <p:nvPr/>
          </p:nvSpPr>
          <p:spPr>
            <a:xfrm>
              <a:off x="5281436" y="1088406"/>
              <a:ext cx="1378221" cy="61555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lvl="0" indent="0" defTabSz="761495" eaLnBrk="1" hangingPunct="1">
                <a:buClr>
                  <a:schemeClr val="tx2"/>
                </a:buClr>
                <a:defRPr kumimoji="1" sz="1600" baseline="0">
                  <a:latin typeface="+mn-lt"/>
                  <a:cs typeface="Arial" pitchFamily="34" charset="0"/>
                </a:defRPr>
              </a:lvl1pPr>
              <a:lvl2pPr marL="164721" lvl="1" indent="-163371" defTabSz="761495" eaLnBrk="1" hangingPunct="1">
                <a:buClr>
                  <a:schemeClr val="tx2"/>
                </a:buClr>
                <a:buSzPct val="125000"/>
                <a:buFont typeface="Arial" pitchFamily="34" charset="0"/>
                <a:buChar char="▪"/>
                <a:defRPr kumimoji="1" sz="1600" baseline="0">
                  <a:latin typeface="+mn-lt"/>
                  <a:cs typeface="Arial" pitchFamily="34" charset="0"/>
                </a:defRPr>
              </a:lvl2pPr>
              <a:lvl3pPr marL="388849" lvl="2" indent="-222778" defTabSz="761495" eaLnBrk="1" hangingPunct="1">
                <a:buClr>
                  <a:schemeClr val="tx2"/>
                </a:buClr>
                <a:buSzPct val="120000"/>
                <a:buFont typeface="Arial" charset="0"/>
                <a:buChar char="–"/>
                <a:defRPr kumimoji="1" sz="1600" baseline="0">
                  <a:latin typeface="+mn-lt"/>
                  <a:cs typeface="Arial" pitchFamily="34" charset="0"/>
                </a:defRPr>
              </a:lvl3pPr>
              <a:lvl4pPr marL="522516" lvl="3" indent="-132317" defTabSz="761495" eaLnBrk="1" hangingPunct="1">
                <a:buClr>
                  <a:schemeClr val="tx2"/>
                </a:buClr>
                <a:buSzPct val="120000"/>
                <a:buFont typeface="Arial" pitchFamily="34" charset="0"/>
                <a:buChar char="▫"/>
                <a:defRPr kumimoji="1" sz="1600" baseline="0">
                  <a:latin typeface="+mn-lt"/>
                  <a:cs typeface="Arial" pitchFamily="34" charset="0"/>
                </a:defRPr>
              </a:lvl4pPr>
              <a:lvl5pPr marL="637712" lvl="4" indent="-110714" defTabSz="761495" eaLnBrk="1" hangingPunct="1">
                <a:buClr>
                  <a:schemeClr val="tx2"/>
                </a:buClr>
                <a:buSzPct val="89000"/>
                <a:buFont typeface="Arial" charset="0"/>
                <a:buChar char="-"/>
                <a:defRPr kumimoji="1" sz="1600" baseline="0">
                  <a:latin typeface="+mn-lt"/>
                  <a:cs typeface="Arial" pitchFamily="34" charset="0"/>
                </a:defRPr>
              </a:lvl5pPr>
              <a:lvl6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6pPr>
              <a:lvl7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7pPr>
              <a:lvl8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8pPr>
              <a:lvl9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9pPr>
            </a:lstStyle>
            <a:p>
              <a:pPr marL="0" marR="0" lvl="0" indent="0" algn="ctr" defTabSz="761495" eaLnBrk="1" fontAlgn="auto" latinLnBrk="0" hangingPunct="1">
                <a:lnSpc>
                  <a:spcPct val="100000"/>
                </a:lnSpc>
                <a:spcBef>
                  <a:spcPts val="0"/>
                </a:spcBef>
                <a:spcAft>
                  <a:spcPts val="0"/>
                </a:spcAft>
                <a:buClr>
                  <a:srgbClr val="0096D6"/>
                </a:buClr>
                <a:buSzTx/>
                <a:buFontTx/>
                <a:buNone/>
                <a:tabLst/>
                <a:defRPr/>
              </a:pPr>
              <a:r>
                <a:rPr kumimoji="1" lang="en-US" sz="1000" b="0" i="0" u="none" strike="noStrike" kern="0" cap="none" spc="0" normalizeH="0" baseline="0" noProof="0" dirty="0">
                  <a:ln>
                    <a:noFill/>
                  </a:ln>
                  <a:solidFill>
                    <a:srgbClr val="000000"/>
                  </a:solidFill>
                  <a:effectLst/>
                  <a:uLnTx/>
                  <a:uFillTx/>
                  <a:latin typeface="+mn-lt"/>
                  <a:cs typeface="Arial" pitchFamily="34" charset="0"/>
                </a:rPr>
                <a:t>I’m turning to open source tools outside of CDC because there is nothing internally to help me</a:t>
              </a:r>
            </a:p>
          </p:txBody>
        </p:sp>
        <p:sp>
          <p:nvSpPr>
            <p:cNvPr id="94" name="Rounded Rectangle 93" title="(chart)"/>
            <p:cNvSpPr>
              <a:spLocks/>
            </p:cNvSpPr>
            <p:nvPr/>
          </p:nvSpPr>
          <p:spPr>
            <a:xfrm>
              <a:off x="6917055" y="847663"/>
              <a:ext cx="1765349" cy="769441"/>
            </a:xfrm>
            <a:prstGeom prst="roundRect">
              <a:avLst>
                <a:gd name="adj" fmla="val 11913"/>
              </a:avLst>
            </a:prstGeom>
            <a:solidFill>
              <a:schemeClr val="tx2"/>
            </a:solidFill>
            <a:ln w="9525">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endParaRPr>
            </a:p>
          </p:txBody>
        </p:sp>
        <p:sp>
          <p:nvSpPr>
            <p:cNvPr id="90" name="TextBox 89" title="(chart)"/>
            <p:cNvSpPr txBox="1">
              <a:spLocks/>
            </p:cNvSpPr>
            <p:nvPr/>
          </p:nvSpPr>
          <p:spPr>
            <a:xfrm>
              <a:off x="6924847" y="684042"/>
              <a:ext cx="214802" cy="31913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noAutofit/>
            </a:bodyPr>
            <a:lstStyle>
              <a:lvl1pPr marL="0" lvl="0" indent="0" defTabSz="761495" eaLnBrk="1" hangingPunct="1">
                <a:buClr>
                  <a:schemeClr val="tx2"/>
                </a:buClr>
                <a:defRPr kumimoji="1" sz="1600" baseline="0">
                  <a:latin typeface="+mn-lt"/>
                  <a:cs typeface="Arial" pitchFamily="34" charset="0"/>
                </a:defRPr>
              </a:lvl1pPr>
              <a:lvl2pPr marL="164721" lvl="1" indent="-163371" defTabSz="761495" eaLnBrk="1" hangingPunct="1">
                <a:buClr>
                  <a:schemeClr val="tx2"/>
                </a:buClr>
                <a:buSzPct val="125000"/>
                <a:buFont typeface="Arial" pitchFamily="34" charset="0"/>
                <a:buChar char="▪"/>
                <a:defRPr kumimoji="1" sz="1600" baseline="0">
                  <a:latin typeface="+mn-lt"/>
                  <a:cs typeface="Arial" pitchFamily="34" charset="0"/>
                </a:defRPr>
              </a:lvl2pPr>
              <a:lvl3pPr marL="388849" lvl="2" indent="-222778" defTabSz="761495" eaLnBrk="1" hangingPunct="1">
                <a:buClr>
                  <a:schemeClr val="tx2"/>
                </a:buClr>
                <a:buSzPct val="120000"/>
                <a:buFont typeface="Arial" charset="0"/>
                <a:buChar char="–"/>
                <a:defRPr kumimoji="1" sz="1600" baseline="0">
                  <a:latin typeface="+mn-lt"/>
                  <a:cs typeface="Arial" pitchFamily="34" charset="0"/>
                </a:defRPr>
              </a:lvl3pPr>
              <a:lvl4pPr marL="522516" lvl="3" indent="-132317" defTabSz="761495" eaLnBrk="1" hangingPunct="1">
                <a:buClr>
                  <a:schemeClr val="tx2"/>
                </a:buClr>
                <a:buSzPct val="120000"/>
                <a:buFont typeface="Arial" pitchFamily="34" charset="0"/>
                <a:buChar char="▫"/>
                <a:defRPr kumimoji="1" sz="1600" baseline="0">
                  <a:latin typeface="+mn-lt"/>
                  <a:cs typeface="Arial" pitchFamily="34" charset="0"/>
                </a:defRPr>
              </a:lvl4pPr>
              <a:lvl5pPr marL="637712" lvl="4" indent="-110714" defTabSz="761495" eaLnBrk="1" hangingPunct="1">
                <a:buClr>
                  <a:schemeClr val="tx2"/>
                </a:buClr>
                <a:buSzPct val="89000"/>
                <a:buFont typeface="Arial" charset="0"/>
                <a:buChar char="-"/>
                <a:defRPr kumimoji="1" sz="1600" baseline="0">
                  <a:latin typeface="+mn-lt"/>
                  <a:cs typeface="Arial" pitchFamily="34" charset="0"/>
                </a:defRPr>
              </a:lvl5pPr>
              <a:lvl6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6pPr>
              <a:lvl7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7pPr>
              <a:lvl8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8pPr>
              <a:lvl9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9pPr>
            </a:lstStyle>
            <a:p>
              <a:pPr marL="0" marR="0" lvl="0" indent="0" defTabSz="761495" eaLnBrk="1" fontAlgn="auto" latinLnBrk="0" hangingPunct="1">
                <a:lnSpc>
                  <a:spcPct val="100000"/>
                </a:lnSpc>
                <a:spcBef>
                  <a:spcPts val="0"/>
                </a:spcBef>
                <a:spcAft>
                  <a:spcPts val="0"/>
                </a:spcAft>
                <a:buClr>
                  <a:srgbClr val="0096D6"/>
                </a:buClr>
                <a:buSzTx/>
                <a:buFontTx/>
                <a:buNone/>
                <a:tabLst/>
                <a:defRPr/>
              </a:pPr>
              <a:r>
                <a:rPr kumimoji="1" lang="en-US" sz="4000" b="0" i="0" u="none" strike="noStrike" kern="0" cap="none" spc="0" normalizeH="0" baseline="0" noProof="0" dirty="0">
                  <a:ln>
                    <a:noFill/>
                  </a:ln>
                  <a:solidFill>
                    <a:srgbClr val="BBB3A9">
                      <a:lumMod val="75000"/>
                    </a:srgbClr>
                  </a:solidFill>
                  <a:effectLst/>
                  <a:uLnTx/>
                  <a:uFillTx/>
                  <a:latin typeface="+mn-lt"/>
                  <a:cs typeface="Arial" pitchFamily="34" charset="0"/>
                </a:rPr>
                <a:t>“</a:t>
              </a:r>
            </a:p>
          </p:txBody>
        </p:sp>
        <p:sp>
          <p:nvSpPr>
            <p:cNvPr id="91" name="TextBox 90" title="(chart)"/>
            <p:cNvSpPr txBox="1">
              <a:spLocks/>
            </p:cNvSpPr>
            <p:nvPr/>
          </p:nvSpPr>
          <p:spPr>
            <a:xfrm>
              <a:off x="8424342" y="1420354"/>
              <a:ext cx="214802" cy="31913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noAutofit/>
            </a:bodyPr>
            <a:lstStyle>
              <a:lvl1pPr marL="0" lvl="0" indent="0" defTabSz="761495" eaLnBrk="1" hangingPunct="1">
                <a:buClr>
                  <a:schemeClr val="tx2"/>
                </a:buClr>
                <a:defRPr kumimoji="1" sz="1600" baseline="0">
                  <a:latin typeface="+mn-lt"/>
                  <a:cs typeface="Arial" pitchFamily="34" charset="0"/>
                </a:defRPr>
              </a:lvl1pPr>
              <a:lvl2pPr marL="164721" lvl="1" indent="-163371" defTabSz="761495" eaLnBrk="1" hangingPunct="1">
                <a:buClr>
                  <a:schemeClr val="tx2"/>
                </a:buClr>
                <a:buSzPct val="125000"/>
                <a:buFont typeface="Arial" pitchFamily="34" charset="0"/>
                <a:buChar char="▪"/>
                <a:defRPr kumimoji="1" sz="1600" baseline="0">
                  <a:latin typeface="+mn-lt"/>
                  <a:cs typeface="Arial" pitchFamily="34" charset="0"/>
                </a:defRPr>
              </a:lvl2pPr>
              <a:lvl3pPr marL="388849" lvl="2" indent="-222778" defTabSz="761495" eaLnBrk="1" hangingPunct="1">
                <a:buClr>
                  <a:schemeClr val="tx2"/>
                </a:buClr>
                <a:buSzPct val="120000"/>
                <a:buFont typeface="Arial" charset="0"/>
                <a:buChar char="–"/>
                <a:defRPr kumimoji="1" sz="1600" baseline="0">
                  <a:latin typeface="+mn-lt"/>
                  <a:cs typeface="Arial" pitchFamily="34" charset="0"/>
                </a:defRPr>
              </a:lvl3pPr>
              <a:lvl4pPr marL="522516" lvl="3" indent="-132317" defTabSz="761495" eaLnBrk="1" hangingPunct="1">
                <a:buClr>
                  <a:schemeClr val="tx2"/>
                </a:buClr>
                <a:buSzPct val="120000"/>
                <a:buFont typeface="Arial" pitchFamily="34" charset="0"/>
                <a:buChar char="▫"/>
                <a:defRPr kumimoji="1" sz="1600" baseline="0">
                  <a:latin typeface="+mn-lt"/>
                  <a:cs typeface="Arial" pitchFamily="34" charset="0"/>
                </a:defRPr>
              </a:lvl4pPr>
              <a:lvl5pPr marL="637712" lvl="4" indent="-110714" defTabSz="761495" eaLnBrk="1" hangingPunct="1">
                <a:buClr>
                  <a:schemeClr val="tx2"/>
                </a:buClr>
                <a:buSzPct val="89000"/>
                <a:buFont typeface="Arial" charset="0"/>
                <a:buChar char="-"/>
                <a:defRPr kumimoji="1" sz="1600" baseline="0">
                  <a:latin typeface="+mn-lt"/>
                  <a:cs typeface="Arial" pitchFamily="34" charset="0"/>
                </a:defRPr>
              </a:lvl5pPr>
              <a:lvl6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6pPr>
              <a:lvl7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7pPr>
              <a:lvl8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8pPr>
              <a:lvl9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9pPr>
            </a:lstStyle>
            <a:p>
              <a:pPr marL="0" marR="0" lvl="0" indent="0" defTabSz="761495" eaLnBrk="1" fontAlgn="auto" latinLnBrk="0" hangingPunct="1">
                <a:lnSpc>
                  <a:spcPct val="100000"/>
                </a:lnSpc>
                <a:spcBef>
                  <a:spcPts val="0"/>
                </a:spcBef>
                <a:spcAft>
                  <a:spcPts val="0"/>
                </a:spcAft>
                <a:buClr>
                  <a:srgbClr val="0096D6"/>
                </a:buClr>
                <a:buSzTx/>
                <a:buFontTx/>
                <a:buNone/>
                <a:tabLst/>
                <a:defRPr/>
              </a:pPr>
              <a:r>
                <a:rPr kumimoji="1" lang="en-US" sz="4000" b="0" i="0" u="none" strike="noStrike" kern="0" cap="none" spc="0" normalizeH="0" baseline="0" noProof="0" dirty="0">
                  <a:ln>
                    <a:noFill/>
                  </a:ln>
                  <a:solidFill>
                    <a:srgbClr val="BBB3A9">
                      <a:lumMod val="75000"/>
                    </a:srgbClr>
                  </a:solidFill>
                  <a:effectLst/>
                  <a:uLnTx/>
                  <a:uFillTx/>
                  <a:latin typeface="+mn-lt"/>
                  <a:cs typeface="Arial" pitchFamily="34" charset="0"/>
                </a:rPr>
                <a:t>”</a:t>
              </a:r>
            </a:p>
          </p:txBody>
        </p:sp>
        <p:sp>
          <p:nvSpPr>
            <p:cNvPr id="77" name="TextBox 76" title="(chart)"/>
            <p:cNvSpPr txBox="1">
              <a:spLocks/>
            </p:cNvSpPr>
            <p:nvPr/>
          </p:nvSpPr>
          <p:spPr>
            <a:xfrm>
              <a:off x="7033336" y="857541"/>
              <a:ext cx="1599759" cy="76944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lvl="0" indent="0" defTabSz="761495" eaLnBrk="1" hangingPunct="1">
                <a:buClr>
                  <a:schemeClr val="tx2"/>
                </a:buClr>
                <a:defRPr kumimoji="1" sz="1600" baseline="0">
                  <a:latin typeface="+mn-lt"/>
                  <a:cs typeface="Arial" pitchFamily="34" charset="0"/>
                </a:defRPr>
              </a:lvl1pPr>
              <a:lvl2pPr marL="164721" lvl="1" indent="-163371" defTabSz="761495" eaLnBrk="1" hangingPunct="1">
                <a:buClr>
                  <a:schemeClr val="tx2"/>
                </a:buClr>
                <a:buSzPct val="125000"/>
                <a:buFont typeface="Arial" pitchFamily="34" charset="0"/>
                <a:buChar char="▪"/>
                <a:defRPr kumimoji="1" sz="1600" baseline="0">
                  <a:latin typeface="+mn-lt"/>
                  <a:cs typeface="Arial" pitchFamily="34" charset="0"/>
                </a:defRPr>
              </a:lvl2pPr>
              <a:lvl3pPr marL="388849" lvl="2" indent="-222778" defTabSz="761495" eaLnBrk="1" hangingPunct="1">
                <a:buClr>
                  <a:schemeClr val="tx2"/>
                </a:buClr>
                <a:buSzPct val="120000"/>
                <a:buFont typeface="Arial" charset="0"/>
                <a:buChar char="–"/>
                <a:defRPr kumimoji="1" sz="1600" baseline="0">
                  <a:latin typeface="+mn-lt"/>
                  <a:cs typeface="Arial" pitchFamily="34" charset="0"/>
                </a:defRPr>
              </a:lvl3pPr>
              <a:lvl4pPr marL="522516" lvl="3" indent="-132317" defTabSz="761495" eaLnBrk="1" hangingPunct="1">
                <a:buClr>
                  <a:schemeClr val="tx2"/>
                </a:buClr>
                <a:buSzPct val="120000"/>
                <a:buFont typeface="Arial" pitchFamily="34" charset="0"/>
                <a:buChar char="▫"/>
                <a:defRPr kumimoji="1" sz="1600" baseline="0">
                  <a:latin typeface="+mn-lt"/>
                  <a:cs typeface="Arial" pitchFamily="34" charset="0"/>
                </a:defRPr>
              </a:lvl4pPr>
              <a:lvl5pPr marL="637712" lvl="4" indent="-110714" defTabSz="761495" eaLnBrk="1" hangingPunct="1">
                <a:buClr>
                  <a:schemeClr val="tx2"/>
                </a:buClr>
                <a:buSzPct val="89000"/>
                <a:buFont typeface="Arial" charset="0"/>
                <a:buChar char="-"/>
                <a:defRPr kumimoji="1" sz="1600" baseline="0">
                  <a:latin typeface="+mn-lt"/>
                  <a:cs typeface="Arial" pitchFamily="34" charset="0"/>
                </a:defRPr>
              </a:lvl5pPr>
              <a:lvl6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6pPr>
              <a:lvl7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7pPr>
              <a:lvl8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8pPr>
              <a:lvl9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9pPr>
            </a:lstStyle>
            <a:p>
              <a:pPr marL="0" marR="0" lvl="0" indent="0" algn="ctr" defTabSz="761495" eaLnBrk="1" fontAlgn="auto" latinLnBrk="0" hangingPunct="1">
                <a:lnSpc>
                  <a:spcPct val="100000"/>
                </a:lnSpc>
                <a:spcBef>
                  <a:spcPts val="0"/>
                </a:spcBef>
                <a:spcAft>
                  <a:spcPts val="0"/>
                </a:spcAft>
                <a:buClr>
                  <a:srgbClr val="0096D6"/>
                </a:buClr>
                <a:buSzTx/>
                <a:buFontTx/>
                <a:buNone/>
                <a:tabLst/>
                <a:defRPr/>
              </a:pPr>
              <a:r>
                <a:rPr kumimoji="1" lang="en-US" sz="1000" b="0" i="0" u="none" strike="noStrike" kern="0" cap="none" spc="0" normalizeH="0" baseline="0" noProof="0" dirty="0">
                  <a:ln>
                    <a:noFill/>
                  </a:ln>
                  <a:solidFill>
                    <a:srgbClr val="000000"/>
                  </a:solidFill>
                  <a:effectLst/>
                  <a:uLnTx/>
                  <a:uFillTx/>
                  <a:latin typeface="+mn-lt"/>
                  <a:cs typeface="Arial" pitchFamily="34" charset="0"/>
                </a:rPr>
                <a:t>We think NLP [natural language processing] could be helpful, but no one has been able to articulate how it would work</a:t>
              </a:r>
            </a:p>
          </p:txBody>
        </p:sp>
        <p:sp>
          <p:nvSpPr>
            <p:cNvPr id="61" name="TextBox 60" title="(chart)"/>
            <p:cNvSpPr txBox="1">
              <a:spLocks/>
            </p:cNvSpPr>
            <p:nvPr/>
          </p:nvSpPr>
          <p:spPr>
            <a:xfrm>
              <a:off x="4703894" y="1728196"/>
              <a:ext cx="214802" cy="31913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noAutofit/>
            </a:bodyPr>
            <a:lstStyle>
              <a:lvl1pPr marL="0" lvl="0" indent="0" defTabSz="761495" eaLnBrk="1" hangingPunct="1">
                <a:buClr>
                  <a:schemeClr val="tx2"/>
                </a:buClr>
                <a:defRPr kumimoji="1" sz="1600" baseline="0">
                  <a:latin typeface="+mn-lt"/>
                  <a:cs typeface="Arial" pitchFamily="34" charset="0"/>
                </a:defRPr>
              </a:lvl1pPr>
              <a:lvl2pPr marL="164721" lvl="1" indent="-163371" defTabSz="761495" eaLnBrk="1" hangingPunct="1">
                <a:buClr>
                  <a:schemeClr val="tx2"/>
                </a:buClr>
                <a:buSzPct val="125000"/>
                <a:buFont typeface="Arial" pitchFamily="34" charset="0"/>
                <a:buChar char="▪"/>
                <a:defRPr kumimoji="1" sz="1600" baseline="0">
                  <a:latin typeface="+mn-lt"/>
                  <a:cs typeface="Arial" pitchFamily="34" charset="0"/>
                </a:defRPr>
              </a:lvl2pPr>
              <a:lvl3pPr marL="388849" lvl="2" indent="-222778" defTabSz="761495" eaLnBrk="1" hangingPunct="1">
                <a:buClr>
                  <a:schemeClr val="tx2"/>
                </a:buClr>
                <a:buSzPct val="120000"/>
                <a:buFont typeface="Arial" charset="0"/>
                <a:buChar char="–"/>
                <a:defRPr kumimoji="1" sz="1600" baseline="0">
                  <a:latin typeface="+mn-lt"/>
                  <a:cs typeface="Arial" pitchFamily="34" charset="0"/>
                </a:defRPr>
              </a:lvl3pPr>
              <a:lvl4pPr marL="522516" lvl="3" indent="-132317" defTabSz="761495" eaLnBrk="1" hangingPunct="1">
                <a:buClr>
                  <a:schemeClr val="tx2"/>
                </a:buClr>
                <a:buSzPct val="120000"/>
                <a:buFont typeface="Arial" pitchFamily="34" charset="0"/>
                <a:buChar char="▫"/>
                <a:defRPr kumimoji="1" sz="1600" baseline="0">
                  <a:latin typeface="+mn-lt"/>
                  <a:cs typeface="Arial" pitchFamily="34" charset="0"/>
                </a:defRPr>
              </a:lvl4pPr>
              <a:lvl5pPr marL="637712" lvl="4" indent="-110714" defTabSz="761495" eaLnBrk="1" hangingPunct="1">
                <a:buClr>
                  <a:schemeClr val="tx2"/>
                </a:buClr>
                <a:buSzPct val="89000"/>
                <a:buFont typeface="Arial" charset="0"/>
                <a:buChar char="-"/>
                <a:defRPr kumimoji="1" sz="1600" baseline="0">
                  <a:latin typeface="+mn-lt"/>
                  <a:cs typeface="Arial" pitchFamily="34" charset="0"/>
                </a:defRPr>
              </a:lvl5pPr>
              <a:lvl6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6pPr>
              <a:lvl7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7pPr>
              <a:lvl8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8pPr>
              <a:lvl9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9pPr>
            </a:lstStyle>
            <a:p>
              <a:pPr marL="0" marR="0" lvl="0" indent="0" defTabSz="761495" eaLnBrk="1" fontAlgn="auto" latinLnBrk="0" hangingPunct="1">
                <a:lnSpc>
                  <a:spcPct val="100000"/>
                </a:lnSpc>
                <a:spcBef>
                  <a:spcPts val="0"/>
                </a:spcBef>
                <a:spcAft>
                  <a:spcPts val="0"/>
                </a:spcAft>
                <a:buClr>
                  <a:srgbClr val="0096D6"/>
                </a:buClr>
                <a:buSzTx/>
                <a:buFontTx/>
                <a:buNone/>
                <a:tabLst/>
                <a:defRPr/>
              </a:pPr>
              <a:r>
                <a:rPr kumimoji="1" lang="en-US" sz="4000" b="0" i="0" u="none" strike="noStrike" kern="0" cap="none" spc="0" normalizeH="0" baseline="0" noProof="0" dirty="0">
                  <a:ln>
                    <a:noFill/>
                  </a:ln>
                  <a:solidFill>
                    <a:srgbClr val="BBB3A9">
                      <a:lumMod val="75000"/>
                    </a:srgbClr>
                  </a:solidFill>
                  <a:effectLst/>
                  <a:uLnTx/>
                  <a:uFillTx/>
                  <a:latin typeface="+mn-lt"/>
                  <a:cs typeface="Arial" pitchFamily="34" charset="0"/>
                </a:rPr>
                <a:t>”</a:t>
              </a:r>
            </a:p>
          </p:txBody>
        </p:sp>
        <p:sp>
          <p:nvSpPr>
            <p:cNvPr id="81" name="TextBox 80" title="(chart)"/>
            <p:cNvSpPr txBox="1">
              <a:spLocks/>
            </p:cNvSpPr>
            <p:nvPr/>
          </p:nvSpPr>
          <p:spPr>
            <a:xfrm>
              <a:off x="6564118" y="1574275"/>
              <a:ext cx="214802" cy="31913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noAutofit/>
            </a:bodyPr>
            <a:lstStyle>
              <a:lvl1pPr marL="0" lvl="0" indent="0" defTabSz="761495" eaLnBrk="1" hangingPunct="1">
                <a:buClr>
                  <a:schemeClr val="tx2"/>
                </a:buClr>
                <a:defRPr kumimoji="1" sz="1600" baseline="0">
                  <a:latin typeface="+mn-lt"/>
                  <a:cs typeface="Arial" pitchFamily="34" charset="0"/>
                </a:defRPr>
              </a:lvl1pPr>
              <a:lvl2pPr marL="164721" lvl="1" indent="-163371" defTabSz="761495" eaLnBrk="1" hangingPunct="1">
                <a:buClr>
                  <a:schemeClr val="tx2"/>
                </a:buClr>
                <a:buSzPct val="125000"/>
                <a:buFont typeface="Arial" pitchFamily="34" charset="0"/>
                <a:buChar char="▪"/>
                <a:defRPr kumimoji="1" sz="1600" baseline="0">
                  <a:latin typeface="+mn-lt"/>
                  <a:cs typeface="Arial" pitchFamily="34" charset="0"/>
                </a:defRPr>
              </a:lvl2pPr>
              <a:lvl3pPr marL="388849" lvl="2" indent="-222778" defTabSz="761495" eaLnBrk="1" hangingPunct="1">
                <a:buClr>
                  <a:schemeClr val="tx2"/>
                </a:buClr>
                <a:buSzPct val="120000"/>
                <a:buFont typeface="Arial" charset="0"/>
                <a:buChar char="–"/>
                <a:defRPr kumimoji="1" sz="1600" baseline="0">
                  <a:latin typeface="+mn-lt"/>
                  <a:cs typeface="Arial" pitchFamily="34" charset="0"/>
                </a:defRPr>
              </a:lvl3pPr>
              <a:lvl4pPr marL="522516" lvl="3" indent="-132317" defTabSz="761495" eaLnBrk="1" hangingPunct="1">
                <a:buClr>
                  <a:schemeClr val="tx2"/>
                </a:buClr>
                <a:buSzPct val="120000"/>
                <a:buFont typeface="Arial" pitchFamily="34" charset="0"/>
                <a:buChar char="▫"/>
                <a:defRPr kumimoji="1" sz="1600" baseline="0">
                  <a:latin typeface="+mn-lt"/>
                  <a:cs typeface="Arial" pitchFamily="34" charset="0"/>
                </a:defRPr>
              </a:lvl4pPr>
              <a:lvl5pPr marL="637712" lvl="4" indent="-110714" defTabSz="761495" eaLnBrk="1" hangingPunct="1">
                <a:buClr>
                  <a:schemeClr val="tx2"/>
                </a:buClr>
                <a:buSzPct val="89000"/>
                <a:buFont typeface="Arial" charset="0"/>
                <a:buChar char="-"/>
                <a:defRPr kumimoji="1" sz="1600" baseline="0">
                  <a:latin typeface="+mn-lt"/>
                  <a:cs typeface="Arial" pitchFamily="34" charset="0"/>
                </a:defRPr>
              </a:lvl5pPr>
              <a:lvl6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6pPr>
              <a:lvl7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7pPr>
              <a:lvl8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8pPr>
              <a:lvl9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9pPr>
            </a:lstStyle>
            <a:p>
              <a:pPr marL="0" marR="0" lvl="0" indent="0" defTabSz="761495" eaLnBrk="1" fontAlgn="auto" latinLnBrk="0" hangingPunct="1">
                <a:lnSpc>
                  <a:spcPct val="100000"/>
                </a:lnSpc>
                <a:spcBef>
                  <a:spcPts val="0"/>
                </a:spcBef>
                <a:spcAft>
                  <a:spcPts val="0"/>
                </a:spcAft>
                <a:buClr>
                  <a:srgbClr val="0096D6"/>
                </a:buClr>
                <a:buSzTx/>
                <a:buFontTx/>
                <a:buNone/>
                <a:tabLst/>
                <a:defRPr/>
              </a:pPr>
              <a:r>
                <a:rPr kumimoji="1" lang="en-US" sz="4000" b="0" i="0" u="none" strike="noStrike" kern="0" cap="none" spc="0" normalizeH="0" baseline="0" noProof="0" dirty="0">
                  <a:ln>
                    <a:noFill/>
                  </a:ln>
                  <a:solidFill>
                    <a:srgbClr val="BBB3A9">
                      <a:lumMod val="75000"/>
                    </a:srgbClr>
                  </a:solidFill>
                  <a:effectLst/>
                  <a:uLnTx/>
                  <a:uFillTx/>
                  <a:latin typeface="+mn-lt"/>
                  <a:cs typeface="Arial" pitchFamily="34" charset="0"/>
                </a:rPr>
                <a:t>”</a:t>
              </a:r>
            </a:p>
          </p:txBody>
        </p:sp>
        <p:sp>
          <p:nvSpPr>
            <p:cNvPr id="59" name="TextBox 58" title="(chart)"/>
            <p:cNvSpPr txBox="1">
              <a:spLocks/>
            </p:cNvSpPr>
            <p:nvPr/>
          </p:nvSpPr>
          <p:spPr>
            <a:xfrm>
              <a:off x="1317851" y="2489728"/>
              <a:ext cx="1740621" cy="435372"/>
            </a:xfrm>
            <a:prstGeom prst="rect">
              <a:avLst/>
            </a:prstGeom>
            <a:solidFill>
              <a:schemeClr val="tx2"/>
            </a:solidFill>
            <a:ln w="9525">
              <a:noFill/>
              <a:miter lim="800000"/>
              <a:headEnd/>
              <a:tailEnd/>
            </a:ln>
            <a:effectLst/>
          </p:spPr>
          <p:txBody>
            <a:bodyPr vert="horz" wrap="square" lIns="72009" tIns="72009" rIns="72009" bIns="72009" numCol="1" anchor="ctr" anchorCtr="0" compatLnSpc="1">
              <a:prstTxWarp prst="textNoShape">
                <a:avLst/>
              </a:prstTxWarp>
              <a:noAutofit/>
            </a:bodyPr>
            <a:lstStyle>
              <a:lvl1pPr marL="0" lvl="0" indent="0" defTabSz="761495" eaLnBrk="1" hangingPunct="1">
                <a:buClr>
                  <a:schemeClr val="tx2"/>
                </a:buClr>
                <a:defRPr kumimoji="1" sz="1600" baseline="0">
                  <a:latin typeface="+mn-lt"/>
                  <a:cs typeface="Arial" pitchFamily="34" charset="0"/>
                </a:defRPr>
              </a:lvl1pPr>
              <a:lvl2pPr marL="164721" lvl="1" indent="-163371" defTabSz="761495" eaLnBrk="1" hangingPunct="1">
                <a:buClr>
                  <a:schemeClr val="tx2"/>
                </a:buClr>
                <a:buSzPct val="125000"/>
                <a:buFont typeface="Arial" pitchFamily="34" charset="0"/>
                <a:buChar char="▪"/>
                <a:defRPr kumimoji="1" sz="1600" baseline="0">
                  <a:latin typeface="+mn-lt"/>
                  <a:cs typeface="Arial" pitchFamily="34" charset="0"/>
                </a:defRPr>
              </a:lvl2pPr>
              <a:lvl3pPr marL="388849" lvl="2" indent="-222778" defTabSz="761495" eaLnBrk="1" hangingPunct="1">
                <a:buClr>
                  <a:schemeClr val="tx2"/>
                </a:buClr>
                <a:buSzPct val="120000"/>
                <a:buFont typeface="Arial" charset="0"/>
                <a:buChar char="–"/>
                <a:defRPr kumimoji="1" sz="1600" baseline="0">
                  <a:latin typeface="+mn-lt"/>
                  <a:cs typeface="Arial" pitchFamily="34" charset="0"/>
                </a:defRPr>
              </a:lvl3pPr>
              <a:lvl4pPr marL="522516" lvl="3" indent="-132317" defTabSz="761495" eaLnBrk="1" hangingPunct="1">
                <a:buClr>
                  <a:schemeClr val="tx2"/>
                </a:buClr>
                <a:buSzPct val="120000"/>
                <a:buFont typeface="Arial" pitchFamily="34" charset="0"/>
                <a:buChar char="▫"/>
                <a:defRPr kumimoji="1" sz="1600" baseline="0">
                  <a:latin typeface="+mn-lt"/>
                  <a:cs typeface="Arial" pitchFamily="34" charset="0"/>
                </a:defRPr>
              </a:lvl4pPr>
              <a:lvl5pPr marL="637712" lvl="4" indent="-110714" defTabSz="761495" eaLnBrk="1" hangingPunct="1">
                <a:buClr>
                  <a:schemeClr val="tx2"/>
                </a:buClr>
                <a:buSzPct val="89000"/>
                <a:buFont typeface="Arial" charset="0"/>
                <a:buChar char="-"/>
                <a:defRPr kumimoji="1" sz="1600" baseline="0">
                  <a:latin typeface="+mn-lt"/>
                  <a:cs typeface="Arial" pitchFamily="34" charset="0"/>
                </a:defRPr>
              </a:lvl5pPr>
              <a:lvl6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6pPr>
              <a:lvl7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7pPr>
              <a:lvl8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8pPr>
              <a:lvl9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9pPr>
            </a:lstStyle>
            <a:p>
              <a:pPr marL="0" marR="0" lvl="0" indent="0" defTabSz="761495" eaLnBrk="1" fontAlgn="auto" latinLnBrk="0" hangingPunct="1">
                <a:lnSpc>
                  <a:spcPct val="100000"/>
                </a:lnSpc>
                <a:spcBef>
                  <a:spcPts val="0"/>
                </a:spcBef>
                <a:spcAft>
                  <a:spcPts val="0"/>
                </a:spcAft>
                <a:buClr>
                  <a:srgbClr val="0096D6"/>
                </a:buClr>
                <a:buSzTx/>
                <a:buFontTx/>
                <a:buNone/>
                <a:tabLst/>
                <a:defRPr/>
              </a:pPr>
              <a:endParaRPr kumimoji="1" lang="en-US" sz="1000" b="1" i="0" u="none" strike="noStrike" kern="0" cap="none" spc="0" normalizeH="0" baseline="0" noProof="0" dirty="0">
                <a:ln>
                  <a:noFill/>
                </a:ln>
                <a:solidFill>
                  <a:srgbClr val="FFFFFF"/>
                </a:solidFill>
                <a:effectLst/>
                <a:uLnTx/>
                <a:uFillTx/>
                <a:latin typeface="+mn-lt"/>
                <a:cs typeface="Arial" pitchFamily="34" charset="0"/>
              </a:endParaRPr>
            </a:p>
          </p:txBody>
        </p:sp>
        <p:sp>
          <p:nvSpPr>
            <p:cNvPr id="63" name="TextBox 62" title="(chart)"/>
            <p:cNvSpPr txBox="1">
              <a:spLocks/>
            </p:cNvSpPr>
            <p:nvPr/>
          </p:nvSpPr>
          <p:spPr>
            <a:xfrm>
              <a:off x="5006308" y="2174806"/>
              <a:ext cx="1815464" cy="537344"/>
            </a:xfrm>
            <a:prstGeom prst="rect">
              <a:avLst/>
            </a:prstGeom>
            <a:solidFill>
              <a:schemeClr val="tx2"/>
            </a:solidFill>
            <a:ln w="9525">
              <a:noFill/>
              <a:miter lim="800000"/>
              <a:headEnd/>
              <a:tailEnd/>
            </a:ln>
            <a:effectLst/>
          </p:spPr>
          <p:txBody>
            <a:bodyPr vert="horz" wrap="square" lIns="72009" tIns="72009" rIns="72009" bIns="72009" numCol="1" anchor="ctr" anchorCtr="0" compatLnSpc="1">
              <a:prstTxWarp prst="textNoShape">
                <a:avLst/>
              </a:prstTxWarp>
              <a:noAutofit/>
            </a:bodyPr>
            <a:lstStyle>
              <a:lvl1pPr marL="0" lvl="0" indent="0" defTabSz="761495" eaLnBrk="1" hangingPunct="1">
                <a:buClr>
                  <a:schemeClr val="tx2"/>
                </a:buClr>
                <a:defRPr kumimoji="1" sz="1600" baseline="0">
                  <a:latin typeface="+mn-lt"/>
                  <a:cs typeface="Arial" pitchFamily="34" charset="0"/>
                </a:defRPr>
              </a:lvl1pPr>
              <a:lvl2pPr marL="164721" lvl="1" indent="-163371" defTabSz="761495" eaLnBrk="1" hangingPunct="1">
                <a:buClr>
                  <a:schemeClr val="tx2"/>
                </a:buClr>
                <a:buSzPct val="125000"/>
                <a:buFont typeface="Arial" pitchFamily="34" charset="0"/>
                <a:buChar char="▪"/>
                <a:defRPr kumimoji="1" sz="1600" baseline="0">
                  <a:latin typeface="+mn-lt"/>
                  <a:cs typeface="Arial" pitchFamily="34" charset="0"/>
                </a:defRPr>
              </a:lvl2pPr>
              <a:lvl3pPr marL="388849" lvl="2" indent="-222778" defTabSz="761495" eaLnBrk="1" hangingPunct="1">
                <a:buClr>
                  <a:schemeClr val="tx2"/>
                </a:buClr>
                <a:buSzPct val="120000"/>
                <a:buFont typeface="Arial" charset="0"/>
                <a:buChar char="–"/>
                <a:defRPr kumimoji="1" sz="1600" baseline="0">
                  <a:latin typeface="+mn-lt"/>
                  <a:cs typeface="Arial" pitchFamily="34" charset="0"/>
                </a:defRPr>
              </a:lvl3pPr>
              <a:lvl4pPr marL="522516" lvl="3" indent="-132317" defTabSz="761495" eaLnBrk="1" hangingPunct="1">
                <a:buClr>
                  <a:schemeClr val="tx2"/>
                </a:buClr>
                <a:buSzPct val="120000"/>
                <a:buFont typeface="Arial" pitchFamily="34" charset="0"/>
                <a:buChar char="▫"/>
                <a:defRPr kumimoji="1" sz="1600" baseline="0">
                  <a:latin typeface="+mn-lt"/>
                  <a:cs typeface="Arial" pitchFamily="34" charset="0"/>
                </a:defRPr>
              </a:lvl4pPr>
              <a:lvl5pPr marL="637712" lvl="4" indent="-110714" defTabSz="761495" eaLnBrk="1" hangingPunct="1">
                <a:buClr>
                  <a:schemeClr val="tx2"/>
                </a:buClr>
                <a:buSzPct val="89000"/>
                <a:buFont typeface="Arial" charset="0"/>
                <a:buChar char="-"/>
                <a:defRPr kumimoji="1" sz="1600" baseline="0">
                  <a:latin typeface="+mn-lt"/>
                  <a:cs typeface="Arial" pitchFamily="34" charset="0"/>
                </a:defRPr>
              </a:lvl5pPr>
              <a:lvl6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6pPr>
              <a:lvl7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7pPr>
              <a:lvl8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8pPr>
              <a:lvl9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9pPr>
            </a:lstStyle>
            <a:p>
              <a:pPr marL="0" marR="0" lvl="0" indent="0" defTabSz="761495" eaLnBrk="1" fontAlgn="auto" latinLnBrk="0" hangingPunct="1">
                <a:lnSpc>
                  <a:spcPct val="100000"/>
                </a:lnSpc>
                <a:spcBef>
                  <a:spcPts val="0"/>
                </a:spcBef>
                <a:spcAft>
                  <a:spcPts val="0"/>
                </a:spcAft>
                <a:buClr>
                  <a:srgbClr val="0096D6"/>
                </a:buClr>
                <a:buSzTx/>
                <a:buFontTx/>
                <a:buNone/>
                <a:tabLst/>
                <a:defRPr/>
              </a:pPr>
              <a:endParaRPr kumimoji="1" lang="en-US" sz="1000" b="1" i="0" u="none" strike="noStrike" kern="0" cap="none" spc="0" normalizeH="0" baseline="0" noProof="0" dirty="0">
                <a:ln>
                  <a:noFill/>
                </a:ln>
                <a:solidFill>
                  <a:srgbClr val="FFFFFF"/>
                </a:solidFill>
                <a:effectLst/>
                <a:uLnTx/>
                <a:uFillTx/>
                <a:latin typeface="+mn-lt"/>
                <a:cs typeface="Arial" pitchFamily="34" charset="0"/>
              </a:endParaRPr>
            </a:p>
          </p:txBody>
        </p:sp>
        <p:sp>
          <p:nvSpPr>
            <p:cNvPr id="65" name="TextBox 64" title="(chart)"/>
            <p:cNvSpPr txBox="1">
              <a:spLocks/>
            </p:cNvSpPr>
            <p:nvPr/>
          </p:nvSpPr>
          <p:spPr>
            <a:xfrm>
              <a:off x="6855328" y="1983565"/>
              <a:ext cx="1783816" cy="520230"/>
            </a:xfrm>
            <a:prstGeom prst="rect">
              <a:avLst/>
            </a:prstGeom>
            <a:solidFill>
              <a:schemeClr val="tx2"/>
            </a:solidFill>
            <a:ln w="9525">
              <a:noFill/>
              <a:miter lim="800000"/>
              <a:headEnd/>
              <a:tailEnd/>
            </a:ln>
            <a:effectLst/>
          </p:spPr>
          <p:txBody>
            <a:bodyPr vert="horz" wrap="square" lIns="72009" tIns="72009" rIns="72009" bIns="72009" numCol="1" anchor="ctr" anchorCtr="0" compatLnSpc="1">
              <a:prstTxWarp prst="textNoShape">
                <a:avLst/>
              </a:prstTxWarp>
              <a:noAutofit/>
            </a:bodyPr>
            <a:lstStyle>
              <a:lvl1pPr marL="0" lvl="0" indent="0" defTabSz="761495" eaLnBrk="1" hangingPunct="1">
                <a:buClr>
                  <a:schemeClr val="tx2"/>
                </a:buClr>
                <a:defRPr kumimoji="1" sz="1600" baseline="0">
                  <a:latin typeface="+mn-lt"/>
                  <a:cs typeface="Arial" pitchFamily="34" charset="0"/>
                </a:defRPr>
              </a:lvl1pPr>
              <a:lvl2pPr marL="164721" lvl="1" indent="-163371" defTabSz="761495" eaLnBrk="1" hangingPunct="1">
                <a:buClr>
                  <a:schemeClr val="tx2"/>
                </a:buClr>
                <a:buSzPct val="125000"/>
                <a:buFont typeface="Arial" pitchFamily="34" charset="0"/>
                <a:buChar char="▪"/>
                <a:defRPr kumimoji="1" sz="1600" baseline="0">
                  <a:latin typeface="+mn-lt"/>
                  <a:cs typeface="Arial" pitchFamily="34" charset="0"/>
                </a:defRPr>
              </a:lvl2pPr>
              <a:lvl3pPr marL="388849" lvl="2" indent="-222778" defTabSz="761495" eaLnBrk="1" hangingPunct="1">
                <a:buClr>
                  <a:schemeClr val="tx2"/>
                </a:buClr>
                <a:buSzPct val="120000"/>
                <a:buFont typeface="Arial" charset="0"/>
                <a:buChar char="–"/>
                <a:defRPr kumimoji="1" sz="1600" baseline="0">
                  <a:latin typeface="+mn-lt"/>
                  <a:cs typeface="Arial" pitchFamily="34" charset="0"/>
                </a:defRPr>
              </a:lvl3pPr>
              <a:lvl4pPr marL="522516" lvl="3" indent="-132317" defTabSz="761495" eaLnBrk="1" hangingPunct="1">
                <a:buClr>
                  <a:schemeClr val="tx2"/>
                </a:buClr>
                <a:buSzPct val="120000"/>
                <a:buFont typeface="Arial" pitchFamily="34" charset="0"/>
                <a:buChar char="▫"/>
                <a:defRPr kumimoji="1" sz="1600" baseline="0">
                  <a:latin typeface="+mn-lt"/>
                  <a:cs typeface="Arial" pitchFamily="34" charset="0"/>
                </a:defRPr>
              </a:lvl4pPr>
              <a:lvl5pPr marL="637712" lvl="4" indent="-110714" defTabSz="761495" eaLnBrk="1" hangingPunct="1">
                <a:buClr>
                  <a:schemeClr val="tx2"/>
                </a:buClr>
                <a:buSzPct val="89000"/>
                <a:buFont typeface="Arial" charset="0"/>
                <a:buChar char="-"/>
                <a:defRPr kumimoji="1" sz="1600" baseline="0">
                  <a:latin typeface="+mn-lt"/>
                  <a:cs typeface="Arial" pitchFamily="34" charset="0"/>
                </a:defRPr>
              </a:lvl5pPr>
              <a:lvl6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6pPr>
              <a:lvl7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7pPr>
              <a:lvl8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8pPr>
              <a:lvl9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9pPr>
            </a:lstStyle>
            <a:p>
              <a:pPr marL="0" marR="0" lvl="0" indent="0" defTabSz="761495" eaLnBrk="1" fontAlgn="auto" latinLnBrk="0" hangingPunct="1">
                <a:lnSpc>
                  <a:spcPct val="100000"/>
                </a:lnSpc>
                <a:spcBef>
                  <a:spcPts val="0"/>
                </a:spcBef>
                <a:spcAft>
                  <a:spcPts val="0"/>
                </a:spcAft>
                <a:buClr>
                  <a:srgbClr val="0096D6"/>
                </a:buClr>
                <a:buSzTx/>
                <a:buFontTx/>
                <a:buNone/>
                <a:tabLst/>
                <a:defRPr/>
              </a:pPr>
              <a:endParaRPr kumimoji="1" lang="en-US" sz="1000" b="1" i="0" u="none" strike="noStrike" kern="0" cap="none" spc="0" normalizeH="0" baseline="0" noProof="0" dirty="0">
                <a:ln>
                  <a:noFill/>
                </a:ln>
                <a:solidFill>
                  <a:srgbClr val="FFFFFF"/>
                </a:solidFill>
                <a:effectLst/>
                <a:uLnTx/>
                <a:uFillTx/>
                <a:latin typeface="+mn-lt"/>
                <a:cs typeface="Arial" pitchFamily="34" charset="0"/>
              </a:endParaRPr>
            </a:p>
          </p:txBody>
        </p:sp>
        <p:sp>
          <p:nvSpPr>
            <p:cNvPr id="7" name="Rectangle 286" title="(chart)"/>
            <p:cNvSpPr txBox="1">
              <a:spLocks noChangeArrowheads="1"/>
            </p:cNvSpPr>
            <p:nvPr/>
          </p:nvSpPr>
          <p:spPr bwMode="auto">
            <a:xfrm>
              <a:off x="4951091" y="2225724"/>
              <a:ext cx="1765349" cy="461665"/>
            </a:xfrm>
            <a:prstGeom prst="rect">
              <a:avLst/>
            </a:prstGeom>
            <a:solidFill>
              <a:srgbClr val="005DAA"/>
            </a:solidFill>
            <a:ln w="9525">
              <a:noFill/>
              <a:miter lim="800000"/>
              <a:headEnd/>
              <a:tailEnd/>
            </a:ln>
            <a:effectLst/>
          </p:spPr>
          <p:txBody>
            <a:bodyPr vert="horz" wrap="square" lIns="0" tIns="0" rIns="0" bIns="0" numCol="1" anchor="b"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518701" rtl="0" eaLnBrk="1" fontAlgn="base" latinLnBrk="0" hangingPunct="1">
                <a:lnSpc>
                  <a:spcPct val="100000"/>
                </a:lnSpc>
                <a:spcBef>
                  <a:spcPct val="0"/>
                </a:spcBef>
                <a:spcAft>
                  <a:spcPct val="0"/>
                </a:spcAft>
                <a:buClr>
                  <a:srgbClr val="FFFFFF"/>
                </a:buClr>
                <a:buSzTx/>
                <a:buFontTx/>
                <a:buNone/>
                <a:tabLst/>
                <a:defRPr/>
              </a:pPr>
              <a:r>
                <a:rPr kumimoji="0" lang="en-US" sz="1000" b="1" i="0" u="none" strike="noStrike" kern="0" cap="none" spc="0" normalizeH="0" baseline="0" noProof="0" dirty="0">
                  <a:ln>
                    <a:noFill/>
                  </a:ln>
                  <a:solidFill>
                    <a:srgbClr val="FFFFFF"/>
                  </a:solidFill>
                  <a:effectLst/>
                  <a:uLnTx/>
                  <a:uFillTx/>
                  <a:latin typeface="+mn-lt"/>
                  <a:ea typeface="+mn-ea"/>
                  <a:cs typeface="+mn-cs"/>
                </a:rPr>
                <a:t>Phase III: Develop any remaining services to provide end-to-end solutions</a:t>
              </a:r>
            </a:p>
          </p:txBody>
        </p:sp>
        <p:sp>
          <p:nvSpPr>
            <p:cNvPr id="62" name="TextBox 61" title="(chart)"/>
            <p:cNvSpPr txBox="1">
              <a:spLocks/>
            </p:cNvSpPr>
            <p:nvPr/>
          </p:nvSpPr>
          <p:spPr>
            <a:xfrm>
              <a:off x="3160676" y="2320669"/>
              <a:ext cx="1740621" cy="526276"/>
            </a:xfrm>
            <a:prstGeom prst="rect">
              <a:avLst/>
            </a:prstGeom>
            <a:solidFill>
              <a:srgbClr val="005DAA"/>
            </a:solidFill>
            <a:ln w="9525">
              <a:noFill/>
              <a:miter lim="800000"/>
              <a:headEnd/>
              <a:tailEnd/>
            </a:ln>
            <a:effectLst/>
          </p:spPr>
          <p:txBody>
            <a:bodyPr vert="horz" wrap="square" lIns="72009" tIns="72009" rIns="72009" bIns="72009" numCol="1" anchor="ctr" anchorCtr="0" compatLnSpc="1">
              <a:prstTxWarp prst="textNoShape">
                <a:avLst/>
              </a:prstTxWarp>
              <a:noAutofit/>
            </a:bodyPr>
            <a:lstStyle>
              <a:lvl1pPr marL="0" lvl="0" indent="0" defTabSz="761495" eaLnBrk="1" hangingPunct="1">
                <a:buClr>
                  <a:schemeClr val="tx2"/>
                </a:buClr>
                <a:defRPr kumimoji="1" sz="1600" baseline="0">
                  <a:latin typeface="+mn-lt"/>
                  <a:cs typeface="Arial" pitchFamily="34" charset="0"/>
                </a:defRPr>
              </a:lvl1pPr>
              <a:lvl2pPr marL="164721" lvl="1" indent="-163371" defTabSz="761495" eaLnBrk="1" hangingPunct="1">
                <a:buClr>
                  <a:schemeClr val="tx2"/>
                </a:buClr>
                <a:buSzPct val="125000"/>
                <a:buFont typeface="Arial" pitchFamily="34" charset="0"/>
                <a:buChar char="▪"/>
                <a:defRPr kumimoji="1" sz="1600" baseline="0">
                  <a:latin typeface="+mn-lt"/>
                  <a:cs typeface="Arial" pitchFamily="34" charset="0"/>
                </a:defRPr>
              </a:lvl2pPr>
              <a:lvl3pPr marL="388849" lvl="2" indent="-222778" defTabSz="761495" eaLnBrk="1" hangingPunct="1">
                <a:buClr>
                  <a:schemeClr val="tx2"/>
                </a:buClr>
                <a:buSzPct val="120000"/>
                <a:buFont typeface="Arial" charset="0"/>
                <a:buChar char="–"/>
                <a:defRPr kumimoji="1" sz="1600" baseline="0">
                  <a:latin typeface="+mn-lt"/>
                  <a:cs typeface="Arial" pitchFamily="34" charset="0"/>
                </a:defRPr>
              </a:lvl3pPr>
              <a:lvl4pPr marL="522516" lvl="3" indent="-132317" defTabSz="761495" eaLnBrk="1" hangingPunct="1">
                <a:buClr>
                  <a:schemeClr val="tx2"/>
                </a:buClr>
                <a:buSzPct val="120000"/>
                <a:buFont typeface="Arial" pitchFamily="34" charset="0"/>
                <a:buChar char="▫"/>
                <a:defRPr kumimoji="1" sz="1600" baseline="0">
                  <a:latin typeface="+mn-lt"/>
                  <a:cs typeface="Arial" pitchFamily="34" charset="0"/>
                </a:defRPr>
              </a:lvl4pPr>
              <a:lvl5pPr marL="637712" lvl="4" indent="-110714" defTabSz="761495" eaLnBrk="1" hangingPunct="1">
                <a:buClr>
                  <a:schemeClr val="tx2"/>
                </a:buClr>
                <a:buSzPct val="89000"/>
                <a:buFont typeface="Arial" charset="0"/>
                <a:buChar char="-"/>
                <a:defRPr kumimoji="1" sz="1600" baseline="0">
                  <a:latin typeface="+mn-lt"/>
                  <a:cs typeface="Arial" pitchFamily="34" charset="0"/>
                </a:defRPr>
              </a:lvl5pPr>
              <a:lvl6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6pPr>
              <a:lvl7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7pPr>
              <a:lvl8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8pPr>
              <a:lvl9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9pPr>
            </a:lstStyle>
            <a:p>
              <a:pPr marL="0" marR="0" lvl="0" indent="0" defTabSz="761495" eaLnBrk="1" fontAlgn="auto" latinLnBrk="0" hangingPunct="1">
                <a:lnSpc>
                  <a:spcPct val="100000"/>
                </a:lnSpc>
                <a:spcBef>
                  <a:spcPts val="0"/>
                </a:spcBef>
                <a:spcAft>
                  <a:spcPts val="0"/>
                </a:spcAft>
                <a:buClr>
                  <a:srgbClr val="0096D6"/>
                </a:buClr>
                <a:buSzTx/>
                <a:buFontTx/>
                <a:buNone/>
                <a:tabLst/>
                <a:defRPr/>
              </a:pPr>
              <a:endParaRPr kumimoji="1" lang="en-US" sz="1000" b="1" i="0" u="none" strike="noStrike" kern="0" cap="none" spc="0" normalizeH="0" baseline="0" noProof="0" dirty="0">
                <a:ln>
                  <a:noFill/>
                </a:ln>
                <a:solidFill>
                  <a:srgbClr val="FFFFFF"/>
                </a:solidFill>
                <a:effectLst/>
                <a:uLnTx/>
                <a:uFillTx/>
                <a:latin typeface="+mn-lt"/>
                <a:cs typeface="Arial" pitchFamily="34" charset="0"/>
              </a:endParaRPr>
            </a:p>
          </p:txBody>
        </p:sp>
        <p:sp>
          <p:nvSpPr>
            <p:cNvPr id="17" name="Rectangle 286" title="(chart)"/>
            <p:cNvSpPr txBox="1">
              <a:spLocks noChangeArrowheads="1"/>
            </p:cNvSpPr>
            <p:nvPr/>
          </p:nvSpPr>
          <p:spPr bwMode="auto">
            <a:xfrm>
              <a:off x="6811315" y="2025926"/>
              <a:ext cx="1765349" cy="461665"/>
            </a:xfrm>
            <a:prstGeom prst="rect">
              <a:avLst/>
            </a:prstGeom>
            <a:solidFill>
              <a:srgbClr val="005DAA"/>
            </a:solidFill>
            <a:ln w="9525">
              <a:noFill/>
              <a:miter lim="800000"/>
              <a:headEnd/>
              <a:tailEnd/>
            </a:ln>
            <a:effectLst/>
          </p:spPr>
          <p:txBody>
            <a:bodyPr vert="horz" wrap="square" lIns="0" tIns="0" rIns="0" bIns="0" numCol="1" anchor="b"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518701" rtl="0" eaLnBrk="1" fontAlgn="base" latinLnBrk="0" hangingPunct="1">
                <a:lnSpc>
                  <a:spcPct val="100000"/>
                </a:lnSpc>
                <a:spcBef>
                  <a:spcPct val="0"/>
                </a:spcBef>
                <a:spcAft>
                  <a:spcPct val="0"/>
                </a:spcAft>
                <a:buClr>
                  <a:srgbClr val="FFFFFF"/>
                </a:buClr>
                <a:buSzTx/>
                <a:buFontTx/>
                <a:buNone/>
                <a:tabLst/>
                <a:defRPr/>
              </a:pPr>
              <a:r>
                <a:rPr kumimoji="0" lang="en-US" sz="1000" b="1" i="0" u="none" strike="noStrike" kern="0" cap="none" spc="0" normalizeH="0" baseline="0" noProof="0" dirty="0">
                  <a:ln>
                    <a:noFill/>
                  </a:ln>
                  <a:solidFill>
                    <a:srgbClr val="FFFFFF"/>
                  </a:solidFill>
                  <a:effectLst/>
                  <a:uLnTx/>
                  <a:uFillTx/>
                  <a:latin typeface="+mn-lt"/>
                  <a:ea typeface="+mn-ea"/>
                  <a:cs typeface="+mn-cs"/>
                </a:rPr>
                <a:t>Phase IV: Invest in services to become CDC’s beacon of innovation</a:t>
              </a:r>
            </a:p>
          </p:txBody>
        </p:sp>
        <p:sp>
          <p:nvSpPr>
            <p:cNvPr id="66" name="TextBox 65" title="(chart)"/>
            <p:cNvSpPr txBox="1">
              <a:spLocks/>
            </p:cNvSpPr>
            <p:nvPr/>
          </p:nvSpPr>
          <p:spPr>
            <a:xfrm>
              <a:off x="1697112" y="4427075"/>
              <a:ext cx="1614688" cy="1077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761495" eaLnBrk="1" hangingPunct="1">
                <a:buClr>
                  <a:schemeClr val="tx2"/>
                </a:buClr>
                <a:defRPr kumimoji="1" sz="1600" baseline="0">
                  <a:latin typeface="+mn-lt"/>
                  <a:cs typeface="Arial" pitchFamily="34" charset="0"/>
                </a:defRPr>
              </a:lvl1pPr>
              <a:lvl2pPr marL="164721" lvl="1" indent="-163371" defTabSz="761495" eaLnBrk="1" hangingPunct="1">
                <a:buClr>
                  <a:schemeClr val="tx2"/>
                </a:buClr>
                <a:buSzPct val="125000"/>
                <a:buFont typeface="Arial" pitchFamily="34" charset="0"/>
                <a:buChar char="▪"/>
                <a:defRPr kumimoji="1" sz="1600" baseline="0">
                  <a:latin typeface="+mn-lt"/>
                  <a:cs typeface="Arial" pitchFamily="34" charset="0"/>
                </a:defRPr>
              </a:lvl2pPr>
              <a:lvl3pPr marL="388849" lvl="2" indent="-222778" defTabSz="761495" eaLnBrk="1" hangingPunct="1">
                <a:buClr>
                  <a:schemeClr val="tx2"/>
                </a:buClr>
                <a:buSzPct val="120000"/>
                <a:buFont typeface="Arial" charset="0"/>
                <a:buChar char="–"/>
                <a:defRPr kumimoji="1" sz="1600" baseline="0">
                  <a:latin typeface="+mn-lt"/>
                  <a:cs typeface="Arial" pitchFamily="34" charset="0"/>
                </a:defRPr>
              </a:lvl3pPr>
              <a:lvl4pPr marL="522516" lvl="3" indent="-132317" defTabSz="761495" eaLnBrk="1" hangingPunct="1">
                <a:buClr>
                  <a:schemeClr val="tx2"/>
                </a:buClr>
                <a:buSzPct val="120000"/>
                <a:buFont typeface="Arial" pitchFamily="34" charset="0"/>
                <a:buChar char="▫"/>
                <a:defRPr kumimoji="1" sz="1600" baseline="0">
                  <a:latin typeface="+mn-lt"/>
                  <a:cs typeface="Arial" pitchFamily="34" charset="0"/>
                </a:defRPr>
              </a:lvl4pPr>
              <a:lvl5pPr marL="637712" lvl="4" indent="-110714" defTabSz="761495" eaLnBrk="1" hangingPunct="1">
                <a:buClr>
                  <a:schemeClr val="tx2"/>
                </a:buClr>
                <a:buSzPct val="89000"/>
                <a:buFont typeface="Arial" charset="0"/>
                <a:buChar char="-"/>
                <a:defRPr kumimoji="1" sz="1600" baseline="0">
                  <a:latin typeface="+mn-lt"/>
                  <a:cs typeface="Arial" pitchFamily="34" charset="0"/>
                </a:defRPr>
              </a:lvl5pPr>
              <a:lvl6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6pPr>
              <a:lvl7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7pPr>
              <a:lvl8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8pPr>
              <a:lvl9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9pPr>
            </a:lstStyle>
            <a:p>
              <a:pPr marL="0" marR="0" lvl="0" indent="0" defTabSz="761495" eaLnBrk="1" fontAlgn="auto" latinLnBrk="0" hangingPunct="1">
                <a:lnSpc>
                  <a:spcPct val="100000"/>
                </a:lnSpc>
                <a:spcBef>
                  <a:spcPts val="0"/>
                </a:spcBef>
                <a:spcAft>
                  <a:spcPts val="0"/>
                </a:spcAft>
                <a:buClr>
                  <a:srgbClr val="0096D6"/>
                </a:buClr>
                <a:buSzTx/>
                <a:buFontTx/>
                <a:buNone/>
                <a:tabLst/>
                <a:defRPr/>
              </a:pPr>
              <a:r>
                <a:rPr kumimoji="1" lang="en-US" sz="700" b="0" i="0" u="none" strike="noStrike" kern="0" cap="none" spc="0" normalizeH="0" baseline="0" noProof="0" dirty="0">
                  <a:ln>
                    <a:noFill/>
                  </a:ln>
                  <a:solidFill>
                    <a:srgbClr val="000000"/>
                  </a:solidFill>
                  <a:effectLst/>
                  <a:uLnTx/>
                  <a:uFillTx/>
                  <a:latin typeface="+mn-lt"/>
                  <a:cs typeface="Arial" pitchFamily="34" charset="0"/>
                </a:rPr>
                <a:t>Program lifecycle</a:t>
              </a:r>
            </a:p>
          </p:txBody>
        </p:sp>
        <p:sp>
          <p:nvSpPr>
            <p:cNvPr id="67" name="TextBox 66" title="(chart)"/>
            <p:cNvSpPr txBox="1">
              <a:spLocks/>
            </p:cNvSpPr>
            <p:nvPr/>
          </p:nvSpPr>
          <p:spPr>
            <a:xfrm rot="16200000">
              <a:off x="2354034" y="3358874"/>
              <a:ext cx="1614688" cy="1077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761495" eaLnBrk="1" hangingPunct="1">
                <a:buClr>
                  <a:schemeClr val="tx2"/>
                </a:buClr>
                <a:defRPr kumimoji="1" sz="1600" baseline="0">
                  <a:latin typeface="+mn-lt"/>
                  <a:cs typeface="Arial" pitchFamily="34" charset="0"/>
                </a:defRPr>
              </a:lvl1pPr>
              <a:lvl2pPr marL="164721" lvl="1" indent="-163371" defTabSz="761495" eaLnBrk="1" hangingPunct="1">
                <a:buClr>
                  <a:schemeClr val="tx2"/>
                </a:buClr>
                <a:buSzPct val="125000"/>
                <a:buFont typeface="Arial" pitchFamily="34" charset="0"/>
                <a:buChar char="▪"/>
                <a:defRPr kumimoji="1" sz="1600" baseline="0">
                  <a:latin typeface="+mn-lt"/>
                  <a:cs typeface="Arial" pitchFamily="34" charset="0"/>
                </a:defRPr>
              </a:lvl2pPr>
              <a:lvl3pPr marL="388849" lvl="2" indent="-222778" defTabSz="761495" eaLnBrk="1" hangingPunct="1">
                <a:buClr>
                  <a:schemeClr val="tx2"/>
                </a:buClr>
                <a:buSzPct val="120000"/>
                <a:buFont typeface="Arial" charset="0"/>
                <a:buChar char="–"/>
                <a:defRPr kumimoji="1" sz="1600" baseline="0">
                  <a:latin typeface="+mn-lt"/>
                  <a:cs typeface="Arial" pitchFamily="34" charset="0"/>
                </a:defRPr>
              </a:lvl3pPr>
              <a:lvl4pPr marL="522516" lvl="3" indent="-132317" defTabSz="761495" eaLnBrk="1" hangingPunct="1">
                <a:buClr>
                  <a:schemeClr val="tx2"/>
                </a:buClr>
                <a:buSzPct val="120000"/>
                <a:buFont typeface="Arial" pitchFamily="34" charset="0"/>
                <a:buChar char="▫"/>
                <a:defRPr kumimoji="1" sz="1600" baseline="0">
                  <a:latin typeface="+mn-lt"/>
                  <a:cs typeface="Arial" pitchFamily="34" charset="0"/>
                </a:defRPr>
              </a:lvl4pPr>
              <a:lvl5pPr marL="637712" lvl="4" indent="-110714" defTabSz="761495" eaLnBrk="1" hangingPunct="1">
                <a:buClr>
                  <a:schemeClr val="tx2"/>
                </a:buClr>
                <a:buSzPct val="89000"/>
                <a:buFont typeface="Arial" charset="0"/>
                <a:buChar char="-"/>
                <a:defRPr kumimoji="1" sz="1600" baseline="0">
                  <a:latin typeface="+mn-lt"/>
                  <a:cs typeface="Arial" pitchFamily="34" charset="0"/>
                </a:defRPr>
              </a:lvl5pPr>
              <a:lvl6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6pPr>
              <a:lvl7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7pPr>
              <a:lvl8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8pPr>
              <a:lvl9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9pPr>
            </a:lstStyle>
            <a:p>
              <a:pPr marL="0" marR="0" lvl="0" indent="0" defTabSz="761495" eaLnBrk="1" fontAlgn="auto" latinLnBrk="0" hangingPunct="1">
                <a:lnSpc>
                  <a:spcPct val="100000"/>
                </a:lnSpc>
                <a:spcBef>
                  <a:spcPts val="0"/>
                </a:spcBef>
                <a:spcAft>
                  <a:spcPts val="0"/>
                </a:spcAft>
                <a:buClr>
                  <a:srgbClr val="0096D6"/>
                </a:buClr>
                <a:buSzTx/>
                <a:buFontTx/>
                <a:buNone/>
                <a:tabLst/>
                <a:defRPr/>
              </a:pPr>
              <a:r>
                <a:rPr kumimoji="1" lang="en-US" sz="700" b="0" i="0" u="none" strike="noStrike" kern="0" cap="none" spc="0" normalizeH="0" baseline="0" noProof="0" dirty="0">
                  <a:ln>
                    <a:noFill/>
                  </a:ln>
                  <a:solidFill>
                    <a:srgbClr val="000000"/>
                  </a:solidFill>
                  <a:effectLst/>
                  <a:uLnTx/>
                  <a:uFillTx/>
                  <a:latin typeface="+mn-lt"/>
                  <a:cs typeface="Arial" pitchFamily="34" charset="0"/>
                </a:rPr>
                <a:t>Epi’s time</a:t>
              </a:r>
            </a:p>
          </p:txBody>
        </p:sp>
        <p:sp>
          <p:nvSpPr>
            <p:cNvPr id="70" name="TextBox 69" title="(chart)"/>
            <p:cNvSpPr txBox="1">
              <a:spLocks/>
            </p:cNvSpPr>
            <p:nvPr/>
          </p:nvSpPr>
          <p:spPr>
            <a:xfrm>
              <a:off x="1324912" y="4576029"/>
              <a:ext cx="3467120"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761495" eaLnBrk="1" hangingPunct="1">
                <a:buClr>
                  <a:schemeClr val="tx2"/>
                </a:buClr>
                <a:defRPr kumimoji="1" sz="1600" baseline="0">
                  <a:latin typeface="+mn-lt"/>
                  <a:cs typeface="Arial" pitchFamily="34" charset="0"/>
                </a:defRPr>
              </a:lvl1pPr>
              <a:lvl2pPr marL="164721" lvl="1" indent="-163371" defTabSz="761495" eaLnBrk="1" hangingPunct="1">
                <a:buClr>
                  <a:schemeClr val="tx2"/>
                </a:buClr>
                <a:buSzPct val="125000"/>
                <a:buFont typeface="Arial" pitchFamily="34" charset="0"/>
                <a:buChar char="▪"/>
                <a:defRPr kumimoji="1" sz="1600" baseline="0">
                  <a:latin typeface="+mn-lt"/>
                  <a:cs typeface="Arial" pitchFamily="34" charset="0"/>
                </a:defRPr>
              </a:lvl2pPr>
              <a:lvl3pPr marL="388849" lvl="2" indent="-222778" defTabSz="761495" eaLnBrk="1" hangingPunct="1">
                <a:buClr>
                  <a:schemeClr val="tx2"/>
                </a:buClr>
                <a:buSzPct val="120000"/>
                <a:buFont typeface="Arial" charset="0"/>
                <a:buChar char="–"/>
                <a:defRPr kumimoji="1" sz="1600" baseline="0">
                  <a:latin typeface="+mn-lt"/>
                  <a:cs typeface="Arial" pitchFamily="34" charset="0"/>
                </a:defRPr>
              </a:lvl3pPr>
              <a:lvl4pPr marL="522516" lvl="3" indent="-132317" defTabSz="761495" eaLnBrk="1" hangingPunct="1">
                <a:buClr>
                  <a:schemeClr val="tx2"/>
                </a:buClr>
                <a:buSzPct val="120000"/>
                <a:buFont typeface="Arial" pitchFamily="34" charset="0"/>
                <a:buChar char="▫"/>
                <a:defRPr kumimoji="1" sz="1600" baseline="0">
                  <a:latin typeface="+mn-lt"/>
                  <a:cs typeface="Arial" pitchFamily="34" charset="0"/>
                </a:defRPr>
              </a:lvl4pPr>
              <a:lvl5pPr marL="637712" lvl="4" indent="-110714" defTabSz="761495" eaLnBrk="1" hangingPunct="1">
                <a:buClr>
                  <a:schemeClr val="tx2"/>
                </a:buClr>
                <a:buSzPct val="89000"/>
                <a:buFont typeface="Arial" charset="0"/>
                <a:buChar char="-"/>
                <a:defRPr kumimoji="1" sz="1600" baseline="0">
                  <a:latin typeface="+mn-lt"/>
                  <a:cs typeface="Arial" pitchFamily="34" charset="0"/>
                </a:defRPr>
              </a:lvl5pPr>
              <a:lvl6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6pPr>
              <a:lvl7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7pPr>
              <a:lvl8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8pPr>
              <a:lvl9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9pPr>
            </a:lstStyle>
            <a:p>
              <a:pPr marL="164721" marR="0" lvl="1" indent="-163371" defTabSz="761495" eaLnBrk="1" fontAlgn="auto" latinLnBrk="0" hangingPunct="1">
                <a:lnSpc>
                  <a:spcPct val="100000"/>
                </a:lnSpc>
                <a:spcBef>
                  <a:spcPct val="10000"/>
                </a:spcBef>
                <a:spcAft>
                  <a:spcPts val="0"/>
                </a:spcAft>
                <a:buClr>
                  <a:srgbClr val="0096D6"/>
                </a:buClr>
                <a:buSzPct val="125000"/>
                <a:buFont typeface="Arial" pitchFamily="34" charset="0"/>
                <a:buChar char="▪"/>
                <a:tabLst/>
                <a:defRPr/>
              </a:pPr>
              <a:r>
                <a:rPr kumimoji="1" lang="en-US" sz="1000" b="0" i="0" u="none" strike="noStrike" kern="0" cap="none" spc="0" normalizeH="0" baseline="0" noProof="0" dirty="0">
                  <a:ln>
                    <a:noFill/>
                  </a:ln>
                  <a:solidFill>
                    <a:srgbClr val="000000"/>
                  </a:solidFill>
                  <a:effectLst/>
                  <a:uLnTx/>
                  <a:uFillTx/>
                  <a:latin typeface="+mn-lt"/>
                  <a:cs typeface="Arial" pitchFamily="34" charset="0"/>
                </a:rPr>
                <a:t>Epi’s time moves</a:t>
              </a:r>
              <a:r>
                <a:rPr kumimoji="1" lang="en-US" sz="1000" b="0" i="0" u="none" strike="noStrike" kern="0" cap="none" spc="0" normalizeH="0" noProof="0" dirty="0">
                  <a:ln>
                    <a:noFill/>
                  </a:ln>
                  <a:solidFill>
                    <a:srgbClr val="000000"/>
                  </a:solidFill>
                  <a:effectLst/>
                  <a:uLnTx/>
                  <a:uFillTx/>
                  <a:latin typeface="+mn-lt"/>
                  <a:cs typeface="Arial" pitchFamily="34" charset="0"/>
                </a:rPr>
                <a:t> from data collection and formatting to data analysis for public health action</a:t>
              </a:r>
              <a:endParaRPr kumimoji="1" lang="en-US" sz="1000" b="0" i="0" u="none" strike="noStrike" kern="0" cap="none" spc="0" normalizeH="0" baseline="0" noProof="0" dirty="0">
                <a:ln>
                  <a:noFill/>
                </a:ln>
                <a:solidFill>
                  <a:srgbClr val="000000"/>
                </a:solidFill>
                <a:effectLst/>
                <a:uLnTx/>
                <a:uFillTx/>
                <a:latin typeface="+mn-lt"/>
                <a:cs typeface="Arial" pitchFamily="34" charset="0"/>
              </a:endParaRPr>
            </a:p>
          </p:txBody>
        </p:sp>
        <p:cxnSp>
          <p:nvCxnSpPr>
            <p:cNvPr id="6" name="Straight Connector 5" title="(chart)"/>
            <p:cNvCxnSpPr/>
            <p:nvPr/>
          </p:nvCxnSpPr>
          <p:spPr>
            <a:xfrm>
              <a:off x="4961956" y="4873217"/>
              <a:ext cx="974717" cy="0"/>
            </a:xfrm>
            <a:prstGeom prst="line">
              <a:avLst/>
            </a:prstGeom>
            <a:ln w="28575">
              <a:solidFill>
                <a:srgbClr val="B45340"/>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72" title="(chart)"/>
            <p:cNvCxnSpPr/>
            <p:nvPr/>
          </p:nvCxnSpPr>
          <p:spPr>
            <a:xfrm>
              <a:off x="4961956" y="4676557"/>
              <a:ext cx="95208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title="(chart)"/>
            <p:cNvSpPr txBox="1"/>
            <p:nvPr/>
          </p:nvSpPr>
          <p:spPr>
            <a:xfrm>
              <a:off x="4901042" y="4461113"/>
              <a:ext cx="425116" cy="184666"/>
            </a:xfrm>
            <a:prstGeom prst="rect">
              <a:avLst/>
            </a:prstGeom>
            <a:noFill/>
          </p:spPr>
          <p:txBody>
            <a:bodyPr wrap="none" rtlCol="0">
              <a:spAutoFit/>
            </a:bodyPr>
            <a:lstStyle/>
            <a:p>
              <a:r>
                <a:rPr lang="en-US" sz="600" dirty="0">
                  <a:latin typeface="Calibri" panose="020F0502020204030204" pitchFamily="34" charset="0"/>
                </a:rPr>
                <a:t>Current</a:t>
              </a:r>
            </a:p>
          </p:txBody>
        </p:sp>
        <p:sp>
          <p:nvSpPr>
            <p:cNvPr id="76" name="TextBox 75" title="(chart)"/>
            <p:cNvSpPr txBox="1"/>
            <p:nvPr/>
          </p:nvSpPr>
          <p:spPr>
            <a:xfrm>
              <a:off x="4907862" y="4666302"/>
              <a:ext cx="391454" cy="184666"/>
            </a:xfrm>
            <a:prstGeom prst="rect">
              <a:avLst/>
            </a:prstGeom>
            <a:noFill/>
          </p:spPr>
          <p:txBody>
            <a:bodyPr wrap="none" rtlCol="0">
              <a:spAutoFit/>
            </a:bodyPr>
            <a:lstStyle/>
            <a:p>
              <a:r>
                <a:rPr lang="en-US" sz="600" dirty="0">
                  <a:latin typeface="Calibri" panose="020F0502020204030204" pitchFamily="34" charset="0"/>
                </a:rPr>
                <a:t>Future</a:t>
              </a:r>
            </a:p>
          </p:txBody>
        </p:sp>
        <p:sp>
          <p:nvSpPr>
            <p:cNvPr id="23" name="Rectangle 22" title="(chart)"/>
            <p:cNvSpPr/>
            <p:nvPr/>
          </p:nvSpPr>
          <p:spPr>
            <a:xfrm>
              <a:off x="5521026" y="4469845"/>
              <a:ext cx="514350" cy="475218"/>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8" name="TextBox 77" title="(chart)"/>
            <p:cNvSpPr txBox="1">
              <a:spLocks/>
            </p:cNvSpPr>
            <p:nvPr/>
          </p:nvSpPr>
          <p:spPr>
            <a:xfrm>
              <a:off x="1290040" y="2474512"/>
              <a:ext cx="1740621" cy="510953"/>
            </a:xfrm>
            <a:prstGeom prst="rect">
              <a:avLst/>
            </a:prstGeom>
            <a:solidFill>
              <a:srgbClr val="005DAA"/>
            </a:solidFill>
            <a:ln w="9525">
              <a:noFill/>
              <a:miter lim="800000"/>
              <a:headEnd/>
              <a:tailEnd/>
            </a:ln>
            <a:effectLst/>
          </p:spPr>
          <p:txBody>
            <a:bodyPr vert="horz" wrap="square" lIns="72009" tIns="72009" rIns="72009" bIns="72009" numCol="1" anchor="ctr" anchorCtr="0" compatLnSpc="1">
              <a:prstTxWarp prst="textNoShape">
                <a:avLst/>
              </a:prstTxWarp>
              <a:noAutofit/>
            </a:bodyPr>
            <a:lstStyle>
              <a:lvl1pPr marL="0" lvl="0" indent="0" defTabSz="761495" eaLnBrk="1" hangingPunct="1">
                <a:buClr>
                  <a:schemeClr val="tx2"/>
                </a:buClr>
                <a:defRPr kumimoji="1" sz="1600" baseline="0">
                  <a:latin typeface="+mn-lt"/>
                  <a:cs typeface="Arial" pitchFamily="34" charset="0"/>
                </a:defRPr>
              </a:lvl1pPr>
              <a:lvl2pPr marL="164721" lvl="1" indent="-163371" defTabSz="761495" eaLnBrk="1" hangingPunct="1">
                <a:buClr>
                  <a:schemeClr val="tx2"/>
                </a:buClr>
                <a:buSzPct val="125000"/>
                <a:buFont typeface="Arial" pitchFamily="34" charset="0"/>
                <a:buChar char="▪"/>
                <a:defRPr kumimoji="1" sz="1600" baseline="0">
                  <a:latin typeface="+mn-lt"/>
                  <a:cs typeface="Arial" pitchFamily="34" charset="0"/>
                </a:defRPr>
              </a:lvl2pPr>
              <a:lvl3pPr marL="388849" lvl="2" indent="-222778" defTabSz="761495" eaLnBrk="1" hangingPunct="1">
                <a:buClr>
                  <a:schemeClr val="tx2"/>
                </a:buClr>
                <a:buSzPct val="120000"/>
                <a:buFont typeface="Arial" charset="0"/>
                <a:buChar char="–"/>
                <a:defRPr kumimoji="1" sz="1600" baseline="0">
                  <a:latin typeface="+mn-lt"/>
                  <a:cs typeface="Arial" pitchFamily="34" charset="0"/>
                </a:defRPr>
              </a:lvl3pPr>
              <a:lvl4pPr marL="522516" lvl="3" indent="-132317" defTabSz="761495" eaLnBrk="1" hangingPunct="1">
                <a:buClr>
                  <a:schemeClr val="tx2"/>
                </a:buClr>
                <a:buSzPct val="120000"/>
                <a:buFont typeface="Arial" pitchFamily="34" charset="0"/>
                <a:buChar char="▫"/>
                <a:defRPr kumimoji="1" sz="1600" baseline="0">
                  <a:latin typeface="+mn-lt"/>
                  <a:cs typeface="Arial" pitchFamily="34" charset="0"/>
                </a:defRPr>
              </a:lvl4pPr>
              <a:lvl5pPr marL="637712" lvl="4" indent="-110714" defTabSz="761495" eaLnBrk="1" hangingPunct="1">
                <a:buClr>
                  <a:schemeClr val="tx2"/>
                </a:buClr>
                <a:buSzPct val="89000"/>
                <a:buFont typeface="Arial" charset="0"/>
                <a:buChar char="-"/>
                <a:defRPr kumimoji="1" sz="1600" baseline="0">
                  <a:latin typeface="+mn-lt"/>
                  <a:cs typeface="Arial" pitchFamily="34" charset="0"/>
                </a:defRPr>
              </a:lvl5pPr>
              <a:lvl6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6pPr>
              <a:lvl7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7pPr>
              <a:lvl8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8pPr>
              <a:lvl9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9pPr>
            </a:lstStyle>
            <a:p>
              <a:pPr marL="0" marR="0" lvl="0" indent="0" defTabSz="761495" eaLnBrk="1" fontAlgn="auto" latinLnBrk="0" hangingPunct="1">
                <a:lnSpc>
                  <a:spcPct val="100000"/>
                </a:lnSpc>
                <a:spcBef>
                  <a:spcPts val="0"/>
                </a:spcBef>
                <a:spcAft>
                  <a:spcPts val="0"/>
                </a:spcAft>
                <a:buClr>
                  <a:srgbClr val="0096D6"/>
                </a:buClr>
                <a:buSzTx/>
                <a:buFontTx/>
                <a:buNone/>
                <a:tabLst/>
                <a:defRPr/>
              </a:pPr>
              <a:endParaRPr kumimoji="1" lang="en-US" sz="1000" b="1" i="0" u="none" strike="noStrike" kern="0" cap="none" spc="0" normalizeH="0" baseline="0" noProof="0" dirty="0">
                <a:ln>
                  <a:noFill/>
                </a:ln>
                <a:solidFill>
                  <a:srgbClr val="FFFFFF"/>
                </a:solidFill>
                <a:effectLst/>
                <a:uLnTx/>
                <a:uFillTx/>
                <a:latin typeface="+mn-lt"/>
                <a:cs typeface="Arial" pitchFamily="34" charset="0"/>
              </a:endParaRPr>
            </a:p>
          </p:txBody>
        </p:sp>
        <p:sp>
          <p:nvSpPr>
            <p:cNvPr id="10" name="Rectangle 286" title="(chart)"/>
            <p:cNvSpPr txBox="1">
              <a:spLocks noChangeArrowheads="1"/>
            </p:cNvSpPr>
            <p:nvPr/>
          </p:nvSpPr>
          <p:spPr bwMode="auto">
            <a:xfrm>
              <a:off x="1274946" y="2491264"/>
              <a:ext cx="1765349" cy="46166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lvl="0" algn="ctr" defTabSz="518701">
                <a:buClr>
                  <a:srgbClr val="FFFFFF"/>
                </a:buClr>
                <a:defRPr/>
              </a:pPr>
              <a:r>
                <a:rPr lang="en-US" sz="1000" b="1" kern="0" dirty="0">
                  <a:solidFill>
                    <a:srgbClr val="FFFFFF"/>
                  </a:solidFill>
                </a:rPr>
                <a:t>Phase I: Alleviate time it takes for epis to receive clean data</a:t>
              </a:r>
            </a:p>
          </p:txBody>
        </p:sp>
        <p:sp>
          <p:nvSpPr>
            <p:cNvPr id="4" name="Rectangle 3" title="(chart)"/>
            <p:cNvSpPr/>
            <p:nvPr/>
          </p:nvSpPr>
          <p:spPr>
            <a:xfrm>
              <a:off x="3198250" y="2323127"/>
              <a:ext cx="1582923" cy="553998"/>
            </a:xfrm>
            <a:prstGeom prst="rect">
              <a:avLst/>
            </a:prstGeom>
          </p:spPr>
          <p:txBody>
            <a:bodyPr wrap="square">
              <a:spAutoFit/>
            </a:bodyPr>
            <a:lstStyle/>
            <a:p>
              <a:pPr lvl="0" algn="ctr" defTabSz="518701" eaLnBrk="1" hangingPunct="1">
                <a:buClr>
                  <a:srgbClr val="FFFFFF"/>
                </a:buClr>
                <a:defRPr/>
              </a:pPr>
              <a:r>
                <a:rPr lang="en-US" sz="1000" b="1" kern="0" dirty="0">
                  <a:solidFill>
                    <a:srgbClr val="FFFFFF"/>
                  </a:solidFill>
                </a:rPr>
                <a:t>Phase 2: Automate repetitive analysis and visualizations</a:t>
              </a:r>
            </a:p>
          </p:txBody>
        </p:sp>
      </p:grpSp>
      <p:sp>
        <p:nvSpPr>
          <p:cNvPr id="12" name="Title 11" hidden="1"/>
          <p:cNvSpPr>
            <a:spLocks noGrp="1"/>
          </p:cNvSpPr>
          <p:nvPr>
            <p:ph type="title"/>
          </p:nvPr>
        </p:nvSpPr>
        <p:spPr/>
        <p:txBody>
          <a:bodyPr/>
          <a:lstStyle/>
          <a:p>
            <a:r>
              <a:rPr lang="en-US" dirty="0"/>
              <a:t>How Will SDP</a:t>
            </a:r>
            <a:r>
              <a:rPr lang="en-US" baseline="0" dirty="0"/>
              <a:t> with Shared Services Make an Impact Over Time?</a:t>
            </a:r>
            <a:endParaRPr lang="en-US" dirty="0"/>
          </a:p>
        </p:txBody>
      </p:sp>
    </p:spTree>
    <p:extLst>
      <p:ext uri="{BB962C8B-B14F-4D97-AF65-F5344CB8AC3E}">
        <p14:creationId xmlns:p14="http://schemas.microsoft.com/office/powerpoint/2010/main" val="4056184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descr="Phase I: Streamline core processes&#10;Solve basic data flow issues&#10;Services include:&#10;Routing&#10;Vocabulary&#10;Data validation&#10;Phase II: Digitally enable end users – expand services to reduce burden&#10;Make data analysis and visualization easier&#10;Services include&#10;More input streams from external partners harmonized&#10;Master data management&#10;Visualization&#10;Metrics and indicators&#10;Reference data&#10;Future phases: Transform through innovation&#10;Allow programs to build end-to-end systems using shared services&#10;Create opportunities for transformative technologies to improve surveillance&#10;Services may include machine learning, natural language processing, SDKs" hidden="1"/>
          <p:cNvGraphicFramePr>
            <a:graphicFrameLocks noChangeAspect="1"/>
          </p:cNvGraphicFramePr>
          <p:nvPr>
            <p:custDataLst>
              <p:tags r:id="rId3"/>
            </p:custDataLst>
            <p:extLst>
              <p:ext uri="{D42A27DB-BD31-4B8C-83A1-F6EECF244321}">
                <p14:modId xmlns:p14="http://schemas.microsoft.com/office/powerpoint/2010/main" val="3166917401"/>
              </p:ext>
            </p:extLst>
          </p:nvPr>
        </p:nvGraphicFramePr>
        <p:xfrm>
          <a:off x="1144471" y="1256"/>
          <a:ext cx="1214" cy="1214"/>
        </p:xfrm>
        <a:graphic>
          <a:graphicData uri="http://schemas.openxmlformats.org/presentationml/2006/ole">
            <mc:AlternateContent xmlns:mc="http://schemas.openxmlformats.org/markup-compatibility/2006">
              <mc:Choice xmlns:v="urn:schemas-microsoft-com:vml" Requires="v">
                <p:oleObj spid="_x0000_s12315"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6"/>
                      <a:stretch>
                        <a:fillRect/>
                      </a:stretch>
                    </p:blipFill>
                    <p:spPr>
                      <a:xfrm>
                        <a:off x="1144471" y="1256"/>
                        <a:ext cx="1214" cy="1214"/>
                      </a:xfrm>
                      <a:prstGeom prst="rect">
                        <a:avLst/>
                      </a:prstGeom>
                    </p:spPr>
                  </p:pic>
                </p:oleObj>
              </mc:Fallback>
            </mc:AlternateContent>
          </a:graphicData>
        </a:graphic>
      </p:graphicFrame>
      <p:sp>
        <p:nvSpPr>
          <p:cNvPr id="537601" name="Title 1"/>
          <p:cNvSpPr>
            <a:spLocks noGrp="1"/>
          </p:cNvSpPr>
          <p:nvPr>
            <p:ph type="title"/>
          </p:nvPr>
        </p:nvSpPr>
        <p:spPr>
          <a:xfrm>
            <a:off x="190944" y="122676"/>
            <a:ext cx="8719780" cy="346243"/>
          </a:xfrm>
        </p:spPr>
        <p:txBody>
          <a:bodyPr/>
          <a:lstStyle/>
          <a:p>
            <a:pPr algn="l">
              <a:lnSpc>
                <a:spcPts val="3000"/>
              </a:lnSpc>
              <a:defRPr/>
            </a:pPr>
            <a:r>
              <a:rPr kumimoji="1" lang="en-US" sz="2800" b="1" dirty="0">
                <a:solidFill>
                  <a:srgbClr val="0096D6"/>
                </a:solidFill>
                <a:latin typeface="Calibri" pitchFamily="34" charset="0"/>
              </a:rPr>
              <a:t>SDP Development Drives to Multiple Phases of Solutions</a:t>
            </a:r>
          </a:p>
        </p:txBody>
      </p:sp>
      <p:grpSp>
        <p:nvGrpSpPr>
          <p:cNvPr id="5" name="Group 4" descr="Phase I: Streamline core processes&#10;Solve basic data flow issues&#10;Services include:&#10;Routing&#10;Vocabulary&#10;Data validation&#10;Phase II: Digitally enable end users – expand services to reduce burden&#10;Make data analysis and visualization easier&#10;Services include&#10;More input streams from external partners harmonized&#10;Master data management&#10;Visualization&#10;Metrics and indicators&#10;Reference data&#10;Future phases: Transform through innovation&#10;Allow programs to build end-to-end systems using shared services&#10;Create opportunities for transformative technologies to improve surveillance&#10;Services may include machine learning, natural language processing, SDKs"/>
          <p:cNvGrpSpPr/>
          <p:nvPr/>
        </p:nvGrpSpPr>
        <p:grpSpPr>
          <a:xfrm>
            <a:off x="178962" y="716466"/>
            <a:ext cx="9080738" cy="4291735"/>
            <a:chOff x="178962" y="716466"/>
            <a:chExt cx="9080738" cy="4291735"/>
          </a:xfrm>
        </p:grpSpPr>
        <p:sp>
          <p:nvSpPr>
            <p:cNvPr id="3" name="Rectangle 2" title="&quot;&quot;"/>
            <p:cNvSpPr txBox="1">
              <a:spLocks/>
            </p:cNvSpPr>
            <p:nvPr>
              <p:custDataLst>
                <p:tags r:id="rId4"/>
              </p:custDataLst>
            </p:nvPr>
          </p:nvSpPr>
          <p:spPr>
            <a:xfrm>
              <a:off x="178962" y="716466"/>
              <a:ext cx="8719780" cy="4268289"/>
            </a:xfrm>
            <a:prstGeom prst="rect">
              <a:avLst/>
            </a:prstGeom>
            <a:solidFill>
              <a:schemeClr val="bg2"/>
            </a:solidFill>
            <a:ln w="19050">
              <a:solidFill>
                <a:schemeClr val="accent5"/>
              </a:solidFill>
              <a:miter lim="800000"/>
              <a:headEnd/>
              <a:tailEnd/>
            </a:ln>
            <a:effectLst>
              <a:outerShdw blurRad="50800" dist="38100" dir="2700000" algn="tl" rotWithShape="0">
                <a:prstClr val="black">
                  <a:alpha val="40000"/>
                </a:prstClr>
              </a:outerShdw>
            </a:effectLst>
          </p:spPr>
          <p:txBody>
            <a:bodyPr vert="horz" wrap="square" lIns="58310" tIns="58310" rIns="58310" bIns="58310" numCol="1" anchor="t" anchorCtr="0" compatLnSpc="1">
              <a:prstTxWarp prst="textNoShape">
                <a:avLst/>
              </a:prstTxWarp>
              <a:noAutofit/>
            </a:bodyPr>
            <a:lstStyle>
              <a:lvl1pPr marL="0" lvl="0" indent="0" defTabSz="995122" eaLnBrk="1" hangingPunct="1">
                <a:buClr>
                  <a:schemeClr val="tx2"/>
                </a:buClr>
                <a:defRPr kumimoji="1" sz="2091" baseline="0">
                  <a:latin typeface="+mn-lt"/>
                  <a:cs typeface="Arial" pitchFamily="34" charset="0"/>
                </a:defRPr>
              </a:lvl1pPr>
              <a:lvl2pPr marL="215257" lvl="1" indent="-213493" defTabSz="995122" eaLnBrk="1" hangingPunct="1">
                <a:buClr>
                  <a:schemeClr val="tx2"/>
                </a:buClr>
                <a:buSzPct val="125000"/>
                <a:buFont typeface="Arial" pitchFamily="34" charset="0"/>
                <a:buChar char="▪"/>
                <a:defRPr kumimoji="1" sz="2091" baseline="0">
                  <a:latin typeface="+mn-lt"/>
                  <a:cs typeface="Arial" pitchFamily="34" charset="0"/>
                </a:defRPr>
              </a:lvl2pPr>
              <a:lvl3pPr marL="508148" lvl="2" indent="-291126" defTabSz="995122" eaLnBrk="1" hangingPunct="1">
                <a:buClr>
                  <a:schemeClr val="tx2"/>
                </a:buClr>
                <a:buSzPct val="120000"/>
                <a:buFont typeface="Arial" charset="0"/>
                <a:buChar char="–"/>
                <a:defRPr kumimoji="1" sz="2091" baseline="0">
                  <a:latin typeface="+mn-lt"/>
                  <a:cs typeface="Arial" pitchFamily="34" charset="0"/>
                </a:defRPr>
              </a:lvl3pPr>
              <a:lvl4pPr marL="682824" lvl="3" indent="-172912" defTabSz="995122" eaLnBrk="1" hangingPunct="1">
                <a:buClr>
                  <a:schemeClr val="tx2"/>
                </a:buClr>
                <a:buSzPct val="120000"/>
                <a:buFont typeface="Arial" pitchFamily="34" charset="0"/>
                <a:buChar char="▫"/>
                <a:defRPr kumimoji="1" sz="2091" baseline="0">
                  <a:latin typeface="+mn-lt"/>
                  <a:cs typeface="Arial" pitchFamily="34" charset="0"/>
                </a:defRPr>
              </a:lvl4pPr>
              <a:lvl5pPr marL="833362" lvl="4" indent="-144681" defTabSz="995122" eaLnBrk="1" hangingPunct="1">
                <a:buClr>
                  <a:schemeClr val="tx2"/>
                </a:buClr>
                <a:buSzPct val="89000"/>
                <a:buFont typeface="Arial" charset="0"/>
                <a:buChar char="-"/>
                <a:defRPr kumimoji="1" sz="2091" baseline="0">
                  <a:latin typeface="+mn-lt"/>
                  <a:cs typeface="Arial" pitchFamily="34" charset="0"/>
                </a:defRPr>
              </a:lvl5pPr>
              <a:lvl6pPr marL="833362" indent="-144681" defTabSz="995122" fontAlgn="base">
                <a:spcBef>
                  <a:spcPct val="0"/>
                </a:spcBef>
                <a:spcAft>
                  <a:spcPct val="0"/>
                </a:spcAft>
                <a:buClr>
                  <a:schemeClr val="tx2"/>
                </a:buClr>
                <a:buSzPct val="89000"/>
                <a:buFont typeface="Arial" charset="0"/>
                <a:buChar char="-"/>
                <a:defRPr kumimoji="1" sz="1830">
                  <a:latin typeface="+mn-lt"/>
                  <a:ea typeface="MS PGothic" pitchFamily="34" charset="-128"/>
                </a:defRPr>
              </a:lvl6pPr>
              <a:lvl7pPr marL="833362" indent="-144681" defTabSz="995122" fontAlgn="base">
                <a:spcBef>
                  <a:spcPct val="0"/>
                </a:spcBef>
                <a:spcAft>
                  <a:spcPct val="0"/>
                </a:spcAft>
                <a:buClr>
                  <a:schemeClr val="tx2"/>
                </a:buClr>
                <a:buSzPct val="89000"/>
                <a:buFont typeface="Arial" charset="0"/>
                <a:buChar char="-"/>
                <a:defRPr kumimoji="1" sz="1830">
                  <a:latin typeface="+mn-lt"/>
                  <a:ea typeface="MS PGothic" pitchFamily="34" charset="-128"/>
                </a:defRPr>
              </a:lvl7pPr>
              <a:lvl8pPr marL="833362" indent="-144681" defTabSz="995122" fontAlgn="base">
                <a:spcBef>
                  <a:spcPct val="0"/>
                </a:spcBef>
                <a:spcAft>
                  <a:spcPct val="0"/>
                </a:spcAft>
                <a:buClr>
                  <a:schemeClr val="tx2"/>
                </a:buClr>
                <a:buSzPct val="89000"/>
                <a:buFont typeface="Arial" charset="0"/>
                <a:buChar char="-"/>
                <a:defRPr kumimoji="1" sz="1830">
                  <a:latin typeface="+mn-lt"/>
                  <a:ea typeface="MS PGothic" pitchFamily="34" charset="-128"/>
                </a:defRPr>
              </a:lvl8pPr>
              <a:lvl9pPr marL="833362" indent="-144681" defTabSz="995122" fontAlgn="base">
                <a:spcBef>
                  <a:spcPct val="0"/>
                </a:spcBef>
                <a:spcAft>
                  <a:spcPct val="0"/>
                </a:spcAft>
                <a:buClr>
                  <a:schemeClr val="tx2"/>
                </a:buClr>
                <a:buSzPct val="89000"/>
                <a:buFont typeface="Arial" charset="0"/>
                <a:buChar char="-"/>
                <a:defRPr kumimoji="1" sz="1830">
                  <a:latin typeface="+mn-lt"/>
                  <a:ea typeface="MS PGothic" pitchFamily="34" charset="-128"/>
                </a:defRPr>
              </a:lvl9pPr>
            </a:lstStyle>
            <a:p>
              <a:endParaRPr lang="en-US" sz="1071" dirty="0"/>
            </a:p>
          </p:txBody>
        </p:sp>
        <p:pic>
          <p:nvPicPr>
            <p:cNvPr id="894979" name="Picture 2" descr="Untitled-1_edited-1"/>
            <p:cNvPicPr>
              <a:picLocks noChangeAspect="1" noChangeArrowheads="1"/>
            </p:cNvPicPr>
            <p:nvPr/>
          </p:nvPicPr>
          <p:blipFill>
            <a:blip r:embed="rId17"/>
            <a:srcRect/>
            <a:stretch>
              <a:fillRect/>
            </a:stretch>
          </p:blipFill>
          <p:spPr bwMode="gray">
            <a:xfrm>
              <a:off x="178962" y="1849733"/>
              <a:ext cx="8695816" cy="3111986"/>
            </a:xfrm>
            <a:prstGeom prst="rect">
              <a:avLst/>
            </a:prstGeom>
            <a:noFill/>
            <a:ln w="9525">
              <a:noFill/>
              <a:miter lim="800000"/>
              <a:headEnd/>
              <a:tailEnd/>
            </a:ln>
          </p:spPr>
        </p:pic>
        <p:sp>
          <p:nvSpPr>
            <p:cNvPr id="894987" name="Oval 10" title="&quot;&quot;"/>
            <p:cNvSpPr>
              <a:spLocks noChangeArrowheads="1"/>
            </p:cNvSpPr>
            <p:nvPr>
              <p:custDataLst>
                <p:tags r:id="rId5"/>
              </p:custDataLst>
            </p:nvPr>
          </p:nvSpPr>
          <p:spPr bwMode="gray">
            <a:xfrm>
              <a:off x="795623" y="3450061"/>
              <a:ext cx="208593" cy="73181"/>
            </a:xfrm>
            <a:prstGeom prst="ellipse">
              <a:avLst/>
            </a:prstGeom>
            <a:gradFill rotWithShape="1">
              <a:gsLst>
                <a:gs pos="0">
                  <a:srgbClr val="1C1C1C"/>
                </a:gs>
                <a:gs pos="100000">
                  <a:srgbClr val="737373">
                    <a:alpha val="50000"/>
                  </a:srgbClr>
                </a:gs>
              </a:gsLst>
              <a:path path="shape">
                <a:fillToRect l="50000" t="50000" r="50000" b="50000"/>
              </a:path>
            </a:gradFill>
            <a:ln w="9525">
              <a:noFill/>
              <a:round/>
              <a:headEnd/>
              <a:tailEnd/>
            </a:ln>
          </p:spPr>
          <p:txBody>
            <a:bodyPr wrap="none" anchor="ctr"/>
            <a:lstStyle/>
            <a:p>
              <a:endParaRPr lang="en-US" sz="1377" dirty="0"/>
            </a:p>
          </p:txBody>
        </p:sp>
        <p:sp>
          <p:nvSpPr>
            <p:cNvPr id="15" name="Rectangle 11"/>
            <p:cNvSpPr>
              <a:spLocks noChangeArrowheads="1"/>
            </p:cNvSpPr>
            <p:nvPr>
              <p:custDataLst>
                <p:tags r:id="rId6"/>
              </p:custDataLst>
            </p:nvPr>
          </p:nvSpPr>
          <p:spPr bwMode="gray">
            <a:xfrm>
              <a:off x="851250" y="3195566"/>
              <a:ext cx="100433" cy="279617"/>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p:spPr>
          <p:txBody>
            <a:bodyPr wrap="none" anchor="ctr"/>
            <a:lstStyle/>
            <a:p>
              <a:pPr algn="ctr">
                <a:defRPr/>
              </a:pPr>
              <a:endParaRPr lang="en-US" sz="1377" dirty="0">
                <a:latin typeface="Arial" pitchFamily="34" charset="0"/>
                <a:cs typeface="Arial" pitchFamily="34" charset="0"/>
              </a:endParaRPr>
            </a:p>
          </p:txBody>
        </p:sp>
        <p:sp>
          <p:nvSpPr>
            <p:cNvPr id="894989" name="Rectangle 12" title="&quot;&quot;"/>
            <p:cNvSpPr>
              <a:spLocks noChangeArrowheads="1"/>
            </p:cNvSpPr>
            <p:nvPr/>
          </p:nvSpPr>
          <p:spPr bwMode="gray">
            <a:xfrm>
              <a:off x="282246" y="2228261"/>
              <a:ext cx="2205975" cy="283138"/>
            </a:xfrm>
            <a:prstGeom prst="rect">
              <a:avLst/>
            </a:prstGeom>
            <a:solidFill>
              <a:schemeClr val="bg2">
                <a:alpha val="70195"/>
              </a:schemeClr>
            </a:solidFill>
            <a:ln w="9525">
              <a:solidFill>
                <a:schemeClr val="tx2"/>
              </a:solidFill>
              <a:miter lim="800000"/>
              <a:headEnd/>
              <a:tailEnd/>
            </a:ln>
          </p:spPr>
          <p:txBody>
            <a:bodyPr wrap="none" anchor="ctr"/>
            <a:lstStyle/>
            <a:p>
              <a:endParaRPr lang="en-US" sz="1071" dirty="0"/>
            </a:p>
          </p:txBody>
        </p:sp>
        <p:sp>
          <p:nvSpPr>
            <p:cNvPr id="894990" name="Rectangle 13"/>
            <p:cNvSpPr>
              <a:spLocks noChangeArrowheads="1"/>
            </p:cNvSpPr>
            <p:nvPr/>
          </p:nvSpPr>
          <p:spPr bwMode="gray">
            <a:xfrm>
              <a:off x="322099" y="2077095"/>
              <a:ext cx="2080888" cy="541254"/>
            </a:xfrm>
            <a:prstGeom prst="rect">
              <a:avLst/>
            </a:prstGeom>
            <a:noFill/>
            <a:ln w="9525">
              <a:noFill/>
              <a:miter lim="800000"/>
              <a:headEnd/>
              <a:tailEnd/>
            </a:ln>
          </p:spPr>
          <p:txBody>
            <a:bodyPr wrap="none" lIns="0" tIns="0" rIns="0" bIns="0">
              <a:noAutofit/>
            </a:bodyPr>
            <a:lstStyle/>
            <a:p>
              <a:r>
                <a:rPr lang="en-US" sz="2400" b="1" dirty="0">
                  <a:solidFill>
                    <a:schemeClr val="accent2">
                      <a:lumMod val="50000"/>
                    </a:schemeClr>
                  </a:solidFill>
                  <a:latin typeface="Calibri" panose="020F0502020204030204" pitchFamily="34" charset="0"/>
                </a:rPr>
                <a:t>Phase I: </a:t>
              </a:r>
            </a:p>
            <a:p>
              <a:r>
                <a:rPr lang="en-US" sz="2400" b="1" dirty="0">
                  <a:solidFill>
                    <a:schemeClr val="accent2">
                      <a:lumMod val="50000"/>
                    </a:schemeClr>
                  </a:solidFill>
                  <a:latin typeface="Calibri" panose="020F0502020204030204" pitchFamily="34" charset="0"/>
                </a:rPr>
                <a:t>Streamline core </a:t>
              </a:r>
            </a:p>
            <a:p>
              <a:r>
                <a:rPr lang="en-US" sz="2400" b="1" dirty="0">
                  <a:solidFill>
                    <a:schemeClr val="accent2">
                      <a:lumMod val="50000"/>
                    </a:schemeClr>
                  </a:solidFill>
                  <a:latin typeface="Calibri" panose="020F0502020204030204" pitchFamily="34" charset="0"/>
                </a:rPr>
                <a:t>processes</a:t>
              </a:r>
            </a:p>
          </p:txBody>
        </p:sp>
        <p:sp>
          <p:nvSpPr>
            <p:cNvPr id="894999" name="Oval 15"/>
            <p:cNvSpPr>
              <a:spLocks noChangeArrowheads="1"/>
            </p:cNvSpPr>
            <p:nvPr>
              <p:custDataLst>
                <p:tags r:id="rId7"/>
              </p:custDataLst>
            </p:nvPr>
          </p:nvSpPr>
          <p:spPr bwMode="gray">
            <a:xfrm>
              <a:off x="2303305" y="3185739"/>
              <a:ext cx="208593" cy="73181"/>
            </a:xfrm>
            <a:prstGeom prst="ellipse">
              <a:avLst/>
            </a:prstGeom>
            <a:gradFill rotWithShape="1">
              <a:gsLst>
                <a:gs pos="0">
                  <a:srgbClr val="1C1C1C"/>
                </a:gs>
                <a:gs pos="100000">
                  <a:srgbClr val="737373">
                    <a:alpha val="50000"/>
                  </a:srgbClr>
                </a:gs>
              </a:gsLst>
              <a:path path="shape">
                <a:fillToRect l="50000" t="50000" r="50000" b="50000"/>
              </a:path>
            </a:gradFill>
            <a:ln w="9525">
              <a:noFill/>
              <a:round/>
              <a:headEnd/>
              <a:tailEnd/>
            </a:ln>
          </p:spPr>
          <p:txBody>
            <a:bodyPr wrap="none" anchor="ctr"/>
            <a:lstStyle/>
            <a:p>
              <a:endParaRPr lang="en-US" sz="1071" dirty="0"/>
            </a:p>
          </p:txBody>
        </p:sp>
        <p:sp>
          <p:nvSpPr>
            <p:cNvPr id="894993" name="Oval 20" title="&quot;&quot;"/>
            <p:cNvSpPr>
              <a:spLocks noChangeArrowheads="1"/>
            </p:cNvSpPr>
            <p:nvPr/>
          </p:nvSpPr>
          <p:spPr bwMode="gray">
            <a:xfrm>
              <a:off x="8083810" y="2003914"/>
              <a:ext cx="208593" cy="73181"/>
            </a:xfrm>
            <a:prstGeom prst="ellipse">
              <a:avLst/>
            </a:prstGeom>
            <a:gradFill rotWithShape="1">
              <a:gsLst>
                <a:gs pos="0">
                  <a:srgbClr val="1C1C1C"/>
                </a:gs>
                <a:gs pos="100000">
                  <a:srgbClr val="737373">
                    <a:alpha val="50000"/>
                  </a:srgbClr>
                </a:gs>
              </a:gsLst>
              <a:path path="shape">
                <a:fillToRect l="50000" t="50000" r="50000" b="50000"/>
              </a:path>
            </a:gradFill>
            <a:ln w="9525">
              <a:noFill/>
              <a:round/>
              <a:headEnd/>
              <a:tailEnd/>
            </a:ln>
          </p:spPr>
          <p:txBody>
            <a:bodyPr wrap="none" anchor="ctr"/>
            <a:lstStyle/>
            <a:p>
              <a:endParaRPr lang="en-US" sz="1071" dirty="0"/>
            </a:p>
          </p:txBody>
        </p:sp>
        <p:sp>
          <p:nvSpPr>
            <p:cNvPr id="60" name="Rectangle 7"/>
            <p:cNvSpPr>
              <a:spLocks noChangeArrowheads="1"/>
            </p:cNvSpPr>
            <p:nvPr/>
          </p:nvSpPr>
          <p:spPr bwMode="gray">
            <a:xfrm>
              <a:off x="6104958" y="762189"/>
              <a:ext cx="2705745" cy="1241735"/>
            </a:xfrm>
            <a:prstGeom prst="rect">
              <a:avLst/>
            </a:prstGeom>
            <a:solidFill>
              <a:schemeClr val="bg2">
                <a:alpha val="70195"/>
              </a:schemeClr>
            </a:solidFill>
            <a:ln w="9525">
              <a:solidFill>
                <a:schemeClr val="tx2"/>
              </a:solidFill>
              <a:miter lim="800000"/>
              <a:headEnd/>
              <a:tailEnd/>
            </a:ln>
          </p:spPr>
          <p:txBody>
            <a:bodyPr wrap="none" anchor="ctr"/>
            <a:lstStyle/>
            <a:p>
              <a:endParaRPr lang="en-US" sz="1071" dirty="0"/>
            </a:p>
          </p:txBody>
        </p:sp>
        <p:sp>
          <p:nvSpPr>
            <p:cNvPr id="61" name="Rectangle 8"/>
            <p:cNvSpPr>
              <a:spLocks noChangeArrowheads="1"/>
            </p:cNvSpPr>
            <p:nvPr/>
          </p:nvSpPr>
          <p:spPr bwMode="gray">
            <a:xfrm>
              <a:off x="6165320" y="853737"/>
              <a:ext cx="3094380" cy="1107996"/>
            </a:xfrm>
            <a:prstGeom prst="rect">
              <a:avLst/>
            </a:prstGeom>
            <a:noFill/>
            <a:ln w="9525">
              <a:noFill/>
              <a:miter lim="800000"/>
              <a:headEnd/>
              <a:tailEnd/>
            </a:ln>
          </p:spPr>
          <p:txBody>
            <a:bodyPr wrap="square" lIns="0" tIns="0" rIns="0" bIns="0">
              <a:spAutoFit/>
            </a:bodyPr>
            <a:lstStyle/>
            <a:p>
              <a:r>
                <a:rPr lang="en-US" sz="2400" b="1" dirty="0">
                  <a:solidFill>
                    <a:schemeClr val="accent2">
                      <a:lumMod val="50000"/>
                    </a:schemeClr>
                  </a:solidFill>
                  <a:latin typeface="Calibri" panose="020F0502020204030204" pitchFamily="34" charset="0"/>
                </a:rPr>
                <a:t>Future phases: </a:t>
              </a:r>
            </a:p>
            <a:p>
              <a:r>
                <a:rPr lang="en-US" sz="2400" b="1" dirty="0">
                  <a:solidFill>
                    <a:schemeClr val="accent2">
                      <a:lumMod val="50000"/>
                    </a:schemeClr>
                  </a:solidFill>
                  <a:latin typeface="Calibri" panose="020F0502020204030204" pitchFamily="34" charset="0"/>
                </a:rPr>
                <a:t>Transform through innovation</a:t>
              </a:r>
            </a:p>
          </p:txBody>
        </p:sp>
        <p:sp>
          <p:nvSpPr>
            <p:cNvPr id="58" name="Oval 18"/>
            <p:cNvSpPr>
              <a:spLocks noChangeArrowheads="1"/>
            </p:cNvSpPr>
            <p:nvPr>
              <p:custDataLst>
                <p:tags r:id="rId8"/>
              </p:custDataLst>
            </p:nvPr>
          </p:nvSpPr>
          <p:spPr bwMode="gray">
            <a:xfrm>
              <a:off x="6714793" y="2182188"/>
              <a:ext cx="208593" cy="38652"/>
            </a:xfrm>
            <a:prstGeom prst="ellipse">
              <a:avLst/>
            </a:prstGeom>
            <a:gradFill rotWithShape="1">
              <a:gsLst>
                <a:gs pos="0">
                  <a:srgbClr val="1C1C1C"/>
                </a:gs>
                <a:gs pos="100000">
                  <a:srgbClr val="737373">
                    <a:alpha val="50000"/>
                  </a:srgbClr>
                </a:gs>
              </a:gsLst>
              <a:path path="shape">
                <a:fillToRect l="50000" t="50000" r="50000" b="50000"/>
              </a:path>
            </a:gradFill>
            <a:ln w="9525">
              <a:noFill/>
              <a:round/>
              <a:headEnd/>
              <a:tailEnd/>
            </a:ln>
          </p:spPr>
          <p:txBody>
            <a:bodyPr wrap="none" anchor="ctr"/>
            <a:lstStyle/>
            <a:p>
              <a:endParaRPr lang="en-US" sz="1377" dirty="0"/>
            </a:p>
          </p:txBody>
        </p:sp>
        <p:sp>
          <p:nvSpPr>
            <p:cNvPr id="59" name="Rectangle 19"/>
            <p:cNvSpPr>
              <a:spLocks noChangeArrowheads="1"/>
            </p:cNvSpPr>
            <p:nvPr>
              <p:custDataLst>
                <p:tags r:id="rId9"/>
              </p:custDataLst>
            </p:nvPr>
          </p:nvSpPr>
          <p:spPr bwMode="gray">
            <a:xfrm>
              <a:off x="6770420" y="2003924"/>
              <a:ext cx="100433" cy="191534"/>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p:spPr>
          <p:txBody>
            <a:bodyPr wrap="none" anchor="ctr"/>
            <a:lstStyle/>
            <a:p>
              <a:pPr algn="ctr">
                <a:defRPr/>
              </a:pPr>
              <a:endParaRPr lang="en-US" sz="1377" dirty="0">
                <a:latin typeface="Arial" pitchFamily="34" charset="0"/>
                <a:cs typeface="Arial" pitchFamily="34" charset="0"/>
              </a:endParaRPr>
            </a:p>
          </p:txBody>
        </p:sp>
        <p:sp>
          <p:nvSpPr>
            <p:cNvPr id="66" name="Oval 18"/>
            <p:cNvSpPr>
              <a:spLocks noChangeArrowheads="1"/>
            </p:cNvSpPr>
            <p:nvPr>
              <p:custDataLst>
                <p:tags r:id="rId10"/>
              </p:custDataLst>
            </p:nvPr>
          </p:nvSpPr>
          <p:spPr bwMode="gray">
            <a:xfrm>
              <a:off x="5320130" y="2814021"/>
              <a:ext cx="208593" cy="73181"/>
            </a:xfrm>
            <a:prstGeom prst="ellipse">
              <a:avLst/>
            </a:prstGeom>
            <a:gradFill rotWithShape="1">
              <a:gsLst>
                <a:gs pos="0">
                  <a:srgbClr val="1C1C1C"/>
                </a:gs>
                <a:gs pos="100000">
                  <a:srgbClr val="737373">
                    <a:alpha val="50000"/>
                  </a:srgbClr>
                </a:gs>
              </a:gsLst>
              <a:path path="shape">
                <a:fillToRect l="50000" t="50000" r="50000" b="50000"/>
              </a:path>
            </a:gradFill>
            <a:ln w="9525">
              <a:noFill/>
              <a:round/>
              <a:headEnd/>
              <a:tailEnd/>
            </a:ln>
          </p:spPr>
          <p:txBody>
            <a:bodyPr wrap="none" anchor="ctr"/>
            <a:lstStyle/>
            <a:p>
              <a:endParaRPr lang="en-US" sz="1071" dirty="0"/>
            </a:p>
          </p:txBody>
        </p:sp>
        <p:sp>
          <p:nvSpPr>
            <p:cNvPr id="72" name="Rectangle 6"/>
            <p:cNvSpPr>
              <a:spLocks noChangeArrowheads="1"/>
            </p:cNvSpPr>
            <p:nvPr/>
          </p:nvSpPr>
          <p:spPr bwMode="gray">
            <a:xfrm>
              <a:off x="2900526" y="1588876"/>
              <a:ext cx="2377050" cy="1107996"/>
            </a:xfrm>
            <a:prstGeom prst="rect">
              <a:avLst/>
            </a:prstGeom>
            <a:noFill/>
            <a:ln w="9525">
              <a:noFill/>
              <a:miter lim="800000"/>
              <a:headEnd/>
              <a:tailEnd/>
            </a:ln>
          </p:spPr>
          <p:txBody>
            <a:bodyPr wrap="square" lIns="0" tIns="0" rIns="0" bIns="0">
              <a:spAutoFit/>
            </a:bodyPr>
            <a:lstStyle/>
            <a:p>
              <a:r>
                <a:rPr lang="en-US" sz="2400" b="1" dirty="0">
                  <a:solidFill>
                    <a:schemeClr val="accent2">
                      <a:lumMod val="50000"/>
                    </a:schemeClr>
                  </a:solidFill>
                  <a:latin typeface="Calibri" panose="020F0502020204030204" pitchFamily="34" charset="0"/>
                </a:rPr>
                <a:t>Phase II: </a:t>
              </a:r>
            </a:p>
            <a:p>
              <a:r>
                <a:rPr lang="en-US" sz="2400" b="1" dirty="0">
                  <a:solidFill>
                    <a:schemeClr val="accent2">
                      <a:lumMod val="50000"/>
                    </a:schemeClr>
                  </a:solidFill>
                  <a:latin typeface="Calibri" panose="020F0502020204030204" pitchFamily="34" charset="0"/>
                </a:rPr>
                <a:t>Expand services to reduce burden</a:t>
              </a:r>
            </a:p>
          </p:txBody>
        </p:sp>
        <p:sp>
          <p:nvSpPr>
            <p:cNvPr id="74" name="Oval 15"/>
            <p:cNvSpPr>
              <a:spLocks noChangeArrowheads="1"/>
            </p:cNvSpPr>
            <p:nvPr>
              <p:custDataLst>
                <p:tags r:id="rId11"/>
              </p:custDataLst>
            </p:nvPr>
          </p:nvSpPr>
          <p:spPr bwMode="gray">
            <a:xfrm>
              <a:off x="3774485" y="2985272"/>
              <a:ext cx="208593" cy="73181"/>
            </a:xfrm>
            <a:prstGeom prst="ellipse">
              <a:avLst/>
            </a:prstGeom>
            <a:gradFill rotWithShape="1">
              <a:gsLst>
                <a:gs pos="0">
                  <a:srgbClr val="1C1C1C"/>
                </a:gs>
                <a:gs pos="100000">
                  <a:srgbClr val="737373">
                    <a:alpha val="50000"/>
                  </a:srgbClr>
                </a:gs>
              </a:gsLst>
              <a:path path="shape">
                <a:fillToRect l="50000" t="50000" r="50000" b="50000"/>
              </a:path>
            </a:gradFill>
            <a:ln w="9525">
              <a:noFill/>
              <a:round/>
              <a:headEnd/>
              <a:tailEnd/>
            </a:ln>
          </p:spPr>
          <p:txBody>
            <a:bodyPr wrap="none" anchor="ctr"/>
            <a:lstStyle/>
            <a:p>
              <a:endParaRPr lang="en-US" sz="1377" dirty="0"/>
            </a:p>
          </p:txBody>
        </p:sp>
        <p:sp>
          <p:nvSpPr>
            <p:cNvPr id="75" name="Rectangle 16"/>
            <p:cNvSpPr>
              <a:spLocks noChangeArrowheads="1"/>
            </p:cNvSpPr>
            <p:nvPr>
              <p:custDataLst>
                <p:tags r:id="rId12"/>
              </p:custDataLst>
            </p:nvPr>
          </p:nvSpPr>
          <p:spPr bwMode="gray">
            <a:xfrm>
              <a:off x="3830112" y="2730777"/>
              <a:ext cx="100433" cy="279617"/>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p:spPr>
          <p:txBody>
            <a:bodyPr wrap="none" anchor="ctr"/>
            <a:lstStyle/>
            <a:p>
              <a:pPr algn="ctr">
                <a:defRPr/>
              </a:pPr>
              <a:endParaRPr lang="en-US" sz="1377" dirty="0">
                <a:latin typeface="Arial" pitchFamily="34" charset="0"/>
                <a:cs typeface="Arial" pitchFamily="34" charset="0"/>
              </a:endParaRPr>
            </a:p>
          </p:txBody>
        </p:sp>
        <p:sp>
          <p:nvSpPr>
            <p:cNvPr id="27" name="Slide Number Placeholder 2"/>
            <p:cNvSpPr txBox="1">
              <a:spLocks/>
            </p:cNvSpPr>
            <p:nvPr/>
          </p:nvSpPr>
          <p:spPr>
            <a:xfrm>
              <a:off x="7026911" y="4734357"/>
              <a:ext cx="2057400" cy="273844"/>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r"/>
              <a:fld id="{AF8F9570-A0EE-442B-82DE-64CF300F351B}" type="slidenum">
                <a:rPr lang="en-US" sz="1400" smtClean="0">
                  <a:solidFill>
                    <a:prstClr val="black">
                      <a:tint val="75000"/>
                    </a:prstClr>
                  </a:solidFill>
                  <a:latin typeface="Calibri" panose="020F0502020204030204" pitchFamily="34" charset="0"/>
                </a:rPr>
                <a:pPr algn="r"/>
                <a:t>18</a:t>
              </a:fld>
              <a:endParaRPr lang="en-US" sz="1400" dirty="0">
                <a:solidFill>
                  <a:prstClr val="black">
                    <a:tint val="75000"/>
                  </a:prstClr>
                </a:solidFill>
                <a:latin typeface="Calibri" panose="020F0502020204030204" pitchFamily="34" charset="0"/>
              </a:endParaRPr>
            </a:p>
          </p:txBody>
        </p:sp>
        <p:sp>
          <p:nvSpPr>
            <p:cNvPr id="23" name="Oval 22"/>
            <p:cNvSpPr/>
            <p:nvPr/>
          </p:nvSpPr>
          <p:spPr>
            <a:xfrm>
              <a:off x="1159022" y="3195566"/>
              <a:ext cx="1042009" cy="1042009"/>
            </a:xfrm>
            <a:prstGeom prst="ellipse">
              <a:avLst/>
            </a:prstGeom>
            <a:solidFill>
              <a:schemeClr val="accent5">
                <a:lumMod val="75000"/>
              </a:schemeClr>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 name="Rectangle 1"/>
            <p:cNvSpPr/>
            <p:nvPr/>
          </p:nvSpPr>
          <p:spPr>
            <a:xfrm>
              <a:off x="322099" y="873474"/>
              <a:ext cx="3094948" cy="667343"/>
            </a:xfrm>
            <a:prstGeom prst="rect">
              <a:avLst/>
            </a:prstGeom>
            <a:solidFill>
              <a:srgbClr val="F290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We seek public health partner input for all phases!</a:t>
              </a:r>
            </a:p>
          </p:txBody>
        </p:sp>
        <p:grpSp>
          <p:nvGrpSpPr>
            <p:cNvPr id="24" name="Group 23"/>
            <p:cNvGrpSpPr/>
            <p:nvPr/>
          </p:nvGrpSpPr>
          <p:grpSpPr>
            <a:xfrm>
              <a:off x="1265718" y="3283453"/>
              <a:ext cx="828616" cy="802976"/>
              <a:chOff x="12769851" y="2892425"/>
              <a:chExt cx="635000" cy="606425"/>
            </a:xfrm>
            <a:solidFill>
              <a:schemeClr val="tx2"/>
            </a:solidFill>
          </p:grpSpPr>
          <p:sp>
            <p:nvSpPr>
              <p:cNvPr id="25" name="Freeform 1131"/>
              <p:cNvSpPr>
                <a:spLocks/>
              </p:cNvSpPr>
              <p:nvPr/>
            </p:nvSpPr>
            <p:spPr bwMode="auto">
              <a:xfrm>
                <a:off x="13168313" y="2990850"/>
                <a:ext cx="163513" cy="150813"/>
              </a:xfrm>
              <a:custGeom>
                <a:avLst/>
                <a:gdLst>
                  <a:gd name="T0" fmla="*/ 14 w 206"/>
                  <a:gd name="T1" fmla="*/ 0 h 188"/>
                  <a:gd name="T2" fmla="*/ 59 w 206"/>
                  <a:gd name="T3" fmla="*/ 21 h 188"/>
                  <a:gd name="T4" fmla="*/ 100 w 206"/>
                  <a:gd name="T5" fmla="*/ 49 h 188"/>
                  <a:gd name="T6" fmla="*/ 138 w 206"/>
                  <a:gd name="T7" fmla="*/ 82 h 188"/>
                  <a:gd name="T8" fmla="*/ 169 w 206"/>
                  <a:gd name="T9" fmla="*/ 121 h 188"/>
                  <a:gd name="T10" fmla="*/ 206 w 206"/>
                  <a:gd name="T11" fmla="*/ 102 h 188"/>
                  <a:gd name="T12" fmla="*/ 197 w 206"/>
                  <a:gd name="T13" fmla="*/ 139 h 188"/>
                  <a:gd name="T14" fmla="*/ 185 w 206"/>
                  <a:gd name="T15" fmla="*/ 188 h 188"/>
                  <a:gd name="T16" fmla="*/ 102 w 206"/>
                  <a:gd name="T17" fmla="*/ 157 h 188"/>
                  <a:gd name="T18" fmla="*/ 102 w 206"/>
                  <a:gd name="T19" fmla="*/ 157 h 188"/>
                  <a:gd name="T20" fmla="*/ 102 w 206"/>
                  <a:gd name="T21" fmla="*/ 157 h 188"/>
                  <a:gd name="T22" fmla="*/ 134 w 206"/>
                  <a:gd name="T23" fmla="*/ 139 h 188"/>
                  <a:gd name="T24" fmla="*/ 138 w 206"/>
                  <a:gd name="T25" fmla="*/ 137 h 188"/>
                  <a:gd name="T26" fmla="*/ 110 w 206"/>
                  <a:gd name="T27" fmla="*/ 104 h 188"/>
                  <a:gd name="T28" fmla="*/ 77 w 206"/>
                  <a:gd name="T29" fmla="*/ 74 h 188"/>
                  <a:gd name="T30" fmla="*/ 42 w 206"/>
                  <a:gd name="T31" fmla="*/ 49 h 188"/>
                  <a:gd name="T32" fmla="*/ 0 w 206"/>
                  <a:gd name="T33" fmla="*/ 31 h 188"/>
                  <a:gd name="T34" fmla="*/ 8 w 206"/>
                  <a:gd name="T35" fmla="*/ 15 h 188"/>
                  <a:gd name="T36" fmla="*/ 14 w 206"/>
                  <a:gd name="T3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6" h="188">
                    <a:moveTo>
                      <a:pt x="14" y="0"/>
                    </a:moveTo>
                    <a:lnTo>
                      <a:pt x="59" y="21"/>
                    </a:lnTo>
                    <a:lnTo>
                      <a:pt x="100" y="49"/>
                    </a:lnTo>
                    <a:lnTo>
                      <a:pt x="138" y="82"/>
                    </a:lnTo>
                    <a:lnTo>
                      <a:pt x="169" y="121"/>
                    </a:lnTo>
                    <a:lnTo>
                      <a:pt x="206" y="102"/>
                    </a:lnTo>
                    <a:lnTo>
                      <a:pt x="197" y="139"/>
                    </a:lnTo>
                    <a:lnTo>
                      <a:pt x="185" y="188"/>
                    </a:lnTo>
                    <a:lnTo>
                      <a:pt x="102" y="157"/>
                    </a:lnTo>
                    <a:lnTo>
                      <a:pt x="102" y="157"/>
                    </a:lnTo>
                    <a:lnTo>
                      <a:pt x="102" y="157"/>
                    </a:lnTo>
                    <a:lnTo>
                      <a:pt x="134" y="139"/>
                    </a:lnTo>
                    <a:lnTo>
                      <a:pt x="138" y="137"/>
                    </a:lnTo>
                    <a:lnTo>
                      <a:pt x="110" y="104"/>
                    </a:lnTo>
                    <a:lnTo>
                      <a:pt x="77" y="74"/>
                    </a:lnTo>
                    <a:lnTo>
                      <a:pt x="42" y="49"/>
                    </a:lnTo>
                    <a:lnTo>
                      <a:pt x="0" y="31"/>
                    </a:lnTo>
                    <a:lnTo>
                      <a:pt x="8" y="15"/>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eaLnBrk="1" hangingPunct="1"/>
                <a:endParaRPr lang="en-US" sz="1300" dirty="0">
                  <a:solidFill>
                    <a:srgbClr val="000000"/>
                  </a:solidFill>
                  <a:latin typeface="Calibri"/>
                </a:endParaRPr>
              </a:p>
            </p:txBody>
          </p:sp>
          <p:sp>
            <p:nvSpPr>
              <p:cNvPr id="28" name="Freeform 1132"/>
              <p:cNvSpPr>
                <a:spLocks/>
              </p:cNvSpPr>
              <p:nvPr/>
            </p:nvSpPr>
            <p:spPr bwMode="auto">
              <a:xfrm>
                <a:off x="13184188" y="3379788"/>
                <a:ext cx="117475" cy="90488"/>
              </a:xfrm>
              <a:custGeom>
                <a:avLst/>
                <a:gdLst>
                  <a:gd name="T0" fmla="*/ 106 w 147"/>
                  <a:gd name="T1" fmla="*/ 0 h 114"/>
                  <a:gd name="T2" fmla="*/ 147 w 147"/>
                  <a:gd name="T3" fmla="*/ 0 h 114"/>
                  <a:gd name="T4" fmla="*/ 110 w 147"/>
                  <a:gd name="T5" fmla="*/ 45 h 114"/>
                  <a:gd name="T6" fmla="*/ 65 w 147"/>
                  <a:gd name="T7" fmla="*/ 84 h 114"/>
                  <a:gd name="T8" fmla="*/ 14 w 147"/>
                  <a:gd name="T9" fmla="*/ 114 h 114"/>
                  <a:gd name="T10" fmla="*/ 12 w 147"/>
                  <a:gd name="T11" fmla="*/ 102 h 114"/>
                  <a:gd name="T12" fmla="*/ 6 w 147"/>
                  <a:gd name="T13" fmla="*/ 92 h 114"/>
                  <a:gd name="T14" fmla="*/ 0 w 147"/>
                  <a:gd name="T15" fmla="*/ 82 h 114"/>
                  <a:gd name="T16" fmla="*/ 39 w 147"/>
                  <a:gd name="T17" fmla="*/ 61 h 114"/>
                  <a:gd name="T18" fmla="*/ 75 w 147"/>
                  <a:gd name="T19" fmla="*/ 33 h 114"/>
                  <a:gd name="T20" fmla="*/ 106 w 147"/>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114">
                    <a:moveTo>
                      <a:pt x="106" y="0"/>
                    </a:moveTo>
                    <a:lnTo>
                      <a:pt x="147" y="0"/>
                    </a:lnTo>
                    <a:lnTo>
                      <a:pt x="110" y="45"/>
                    </a:lnTo>
                    <a:lnTo>
                      <a:pt x="65" y="84"/>
                    </a:lnTo>
                    <a:lnTo>
                      <a:pt x="14" y="114"/>
                    </a:lnTo>
                    <a:lnTo>
                      <a:pt x="12" y="102"/>
                    </a:lnTo>
                    <a:lnTo>
                      <a:pt x="6" y="92"/>
                    </a:lnTo>
                    <a:lnTo>
                      <a:pt x="0" y="82"/>
                    </a:lnTo>
                    <a:lnTo>
                      <a:pt x="39" y="61"/>
                    </a:lnTo>
                    <a:lnTo>
                      <a:pt x="75" y="33"/>
                    </a:lnTo>
                    <a:lnTo>
                      <a:pt x="1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eaLnBrk="1" hangingPunct="1"/>
                <a:endParaRPr lang="en-US" sz="1300" dirty="0">
                  <a:solidFill>
                    <a:srgbClr val="000000"/>
                  </a:solidFill>
                  <a:latin typeface="Calibri"/>
                </a:endParaRPr>
              </a:p>
            </p:txBody>
          </p:sp>
          <p:sp>
            <p:nvSpPr>
              <p:cNvPr id="29" name="Freeform 1133"/>
              <p:cNvSpPr>
                <a:spLocks/>
              </p:cNvSpPr>
              <p:nvPr/>
            </p:nvSpPr>
            <p:spPr bwMode="auto">
              <a:xfrm>
                <a:off x="12873038" y="3379788"/>
                <a:ext cx="115888" cy="90488"/>
              </a:xfrm>
              <a:custGeom>
                <a:avLst/>
                <a:gdLst>
                  <a:gd name="T0" fmla="*/ 0 w 147"/>
                  <a:gd name="T1" fmla="*/ 0 h 114"/>
                  <a:gd name="T2" fmla="*/ 43 w 147"/>
                  <a:gd name="T3" fmla="*/ 0 h 114"/>
                  <a:gd name="T4" fmla="*/ 73 w 147"/>
                  <a:gd name="T5" fmla="*/ 33 h 114"/>
                  <a:gd name="T6" fmla="*/ 108 w 147"/>
                  <a:gd name="T7" fmla="*/ 61 h 114"/>
                  <a:gd name="T8" fmla="*/ 147 w 147"/>
                  <a:gd name="T9" fmla="*/ 82 h 114"/>
                  <a:gd name="T10" fmla="*/ 142 w 147"/>
                  <a:gd name="T11" fmla="*/ 92 h 114"/>
                  <a:gd name="T12" fmla="*/ 138 w 147"/>
                  <a:gd name="T13" fmla="*/ 102 h 114"/>
                  <a:gd name="T14" fmla="*/ 134 w 147"/>
                  <a:gd name="T15" fmla="*/ 114 h 114"/>
                  <a:gd name="T16" fmla="*/ 83 w 147"/>
                  <a:gd name="T17" fmla="*/ 82 h 114"/>
                  <a:gd name="T18" fmla="*/ 38 w 147"/>
                  <a:gd name="T19" fmla="*/ 45 h 114"/>
                  <a:gd name="T20" fmla="*/ 0 w 147"/>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114">
                    <a:moveTo>
                      <a:pt x="0" y="0"/>
                    </a:moveTo>
                    <a:lnTo>
                      <a:pt x="43" y="0"/>
                    </a:lnTo>
                    <a:lnTo>
                      <a:pt x="73" y="33"/>
                    </a:lnTo>
                    <a:lnTo>
                      <a:pt x="108" y="61"/>
                    </a:lnTo>
                    <a:lnTo>
                      <a:pt x="147" y="82"/>
                    </a:lnTo>
                    <a:lnTo>
                      <a:pt x="142" y="92"/>
                    </a:lnTo>
                    <a:lnTo>
                      <a:pt x="138" y="102"/>
                    </a:lnTo>
                    <a:lnTo>
                      <a:pt x="134" y="114"/>
                    </a:lnTo>
                    <a:lnTo>
                      <a:pt x="83" y="82"/>
                    </a:lnTo>
                    <a:lnTo>
                      <a:pt x="38" y="4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eaLnBrk="1" hangingPunct="1"/>
                <a:endParaRPr lang="en-US" sz="1300" dirty="0">
                  <a:solidFill>
                    <a:srgbClr val="000000"/>
                  </a:solidFill>
                  <a:latin typeface="Calibri"/>
                </a:endParaRPr>
              </a:p>
            </p:txBody>
          </p:sp>
          <p:sp>
            <p:nvSpPr>
              <p:cNvPr id="30" name="Freeform 1134"/>
              <p:cNvSpPr>
                <a:spLocks/>
              </p:cNvSpPr>
              <p:nvPr/>
            </p:nvSpPr>
            <p:spPr bwMode="auto">
              <a:xfrm>
                <a:off x="12960351" y="3062288"/>
                <a:ext cx="254000" cy="104775"/>
              </a:xfrm>
              <a:custGeom>
                <a:avLst/>
                <a:gdLst>
                  <a:gd name="T0" fmla="*/ 110 w 320"/>
                  <a:gd name="T1" fmla="*/ 0 h 134"/>
                  <a:gd name="T2" fmla="*/ 161 w 320"/>
                  <a:gd name="T3" fmla="*/ 51 h 134"/>
                  <a:gd name="T4" fmla="*/ 210 w 320"/>
                  <a:gd name="T5" fmla="*/ 0 h 134"/>
                  <a:gd name="T6" fmla="*/ 240 w 320"/>
                  <a:gd name="T7" fmla="*/ 8 h 134"/>
                  <a:gd name="T8" fmla="*/ 267 w 320"/>
                  <a:gd name="T9" fmla="*/ 20 h 134"/>
                  <a:gd name="T10" fmla="*/ 289 w 320"/>
                  <a:gd name="T11" fmla="*/ 35 h 134"/>
                  <a:gd name="T12" fmla="*/ 306 w 320"/>
                  <a:gd name="T13" fmla="*/ 57 h 134"/>
                  <a:gd name="T14" fmla="*/ 316 w 320"/>
                  <a:gd name="T15" fmla="*/ 85 h 134"/>
                  <a:gd name="T16" fmla="*/ 320 w 320"/>
                  <a:gd name="T17" fmla="*/ 116 h 134"/>
                  <a:gd name="T18" fmla="*/ 320 w 320"/>
                  <a:gd name="T19" fmla="*/ 134 h 134"/>
                  <a:gd name="T20" fmla="*/ 0 w 320"/>
                  <a:gd name="T21" fmla="*/ 134 h 134"/>
                  <a:gd name="T22" fmla="*/ 0 w 320"/>
                  <a:gd name="T23" fmla="*/ 116 h 134"/>
                  <a:gd name="T24" fmla="*/ 4 w 320"/>
                  <a:gd name="T25" fmla="*/ 85 h 134"/>
                  <a:gd name="T26" fmla="*/ 16 w 320"/>
                  <a:gd name="T27" fmla="*/ 57 h 134"/>
                  <a:gd name="T28" fmla="*/ 32 w 320"/>
                  <a:gd name="T29" fmla="*/ 35 h 134"/>
                  <a:gd name="T30" fmla="*/ 53 w 320"/>
                  <a:gd name="T31" fmla="*/ 20 h 134"/>
                  <a:gd name="T32" fmla="*/ 81 w 320"/>
                  <a:gd name="T33" fmla="*/ 8 h 134"/>
                  <a:gd name="T34" fmla="*/ 110 w 320"/>
                  <a:gd name="T3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0" h="134">
                    <a:moveTo>
                      <a:pt x="110" y="0"/>
                    </a:moveTo>
                    <a:lnTo>
                      <a:pt x="161" y="51"/>
                    </a:lnTo>
                    <a:lnTo>
                      <a:pt x="210" y="0"/>
                    </a:lnTo>
                    <a:lnTo>
                      <a:pt x="240" y="8"/>
                    </a:lnTo>
                    <a:lnTo>
                      <a:pt x="267" y="20"/>
                    </a:lnTo>
                    <a:lnTo>
                      <a:pt x="289" y="35"/>
                    </a:lnTo>
                    <a:lnTo>
                      <a:pt x="306" y="57"/>
                    </a:lnTo>
                    <a:lnTo>
                      <a:pt x="316" y="85"/>
                    </a:lnTo>
                    <a:lnTo>
                      <a:pt x="320" y="116"/>
                    </a:lnTo>
                    <a:lnTo>
                      <a:pt x="320" y="134"/>
                    </a:lnTo>
                    <a:lnTo>
                      <a:pt x="0" y="134"/>
                    </a:lnTo>
                    <a:lnTo>
                      <a:pt x="0" y="116"/>
                    </a:lnTo>
                    <a:lnTo>
                      <a:pt x="4" y="85"/>
                    </a:lnTo>
                    <a:lnTo>
                      <a:pt x="16" y="57"/>
                    </a:lnTo>
                    <a:lnTo>
                      <a:pt x="32" y="35"/>
                    </a:lnTo>
                    <a:lnTo>
                      <a:pt x="53" y="20"/>
                    </a:lnTo>
                    <a:lnTo>
                      <a:pt x="81" y="8"/>
                    </a:lnTo>
                    <a:lnTo>
                      <a:pt x="1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eaLnBrk="1" hangingPunct="1"/>
                <a:endParaRPr lang="en-US" sz="1300" dirty="0">
                  <a:solidFill>
                    <a:srgbClr val="000000"/>
                  </a:solidFill>
                  <a:latin typeface="Calibri"/>
                </a:endParaRPr>
              </a:p>
            </p:txBody>
          </p:sp>
          <p:sp>
            <p:nvSpPr>
              <p:cNvPr id="31" name="Freeform 1135"/>
              <p:cNvSpPr>
                <a:spLocks/>
              </p:cNvSpPr>
              <p:nvPr/>
            </p:nvSpPr>
            <p:spPr bwMode="auto">
              <a:xfrm>
                <a:off x="13012738" y="2892425"/>
                <a:ext cx="147638" cy="147638"/>
              </a:xfrm>
              <a:custGeom>
                <a:avLst/>
                <a:gdLst>
                  <a:gd name="T0" fmla="*/ 94 w 186"/>
                  <a:gd name="T1" fmla="*/ 0 h 187"/>
                  <a:gd name="T2" fmla="*/ 124 w 186"/>
                  <a:gd name="T3" fmla="*/ 4 h 187"/>
                  <a:gd name="T4" fmla="*/ 149 w 186"/>
                  <a:gd name="T5" fmla="*/ 18 h 187"/>
                  <a:gd name="T6" fmla="*/ 169 w 186"/>
                  <a:gd name="T7" fmla="*/ 37 h 187"/>
                  <a:gd name="T8" fmla="*/ 183 w 186"/>
                  <a:gd name="T9" fmla="*/ 63 h 187"/>
                  <a:gd name="T10" fmla="*/ 186 w 186"/>
                  <a:gd name="T11" fmla="*/ 92 h 187"/>
                  <a:gd name="T12" fmla="*/ 183 w 186"/>
                  <a:gd name="T13" fmla="*/ 122 h 187"/>
                  <a:gd name="T14" fmla="*/ 169 w 186"/>
                  <a:gd name="T15" fmla="*/ 147 h 187"/>
                  <a:gd name="T16" fmla="*/ 149 w 186"/>
                  <a:gd name="T17" fmla="*/ 169 h 187"/>
                  <a:gd name="T18" fmla="*/ 124 w 186"/>
                  <a:gd name="T19" fmla="*/ 181 h 187"/>
                  <a:gd name="T20" fmla="*/ 94 w 186"/>
                  <a:gd name="T21" fmla="*/ 187 h 187"/>
                  <a:gd name="T22" fmla="*/ 65 w 186"/>
                  <a:gd name="T23" fmla="*/ 181 h 187"/>
                  <a:gd name="T24" fmla="*/ 39 w 186"/>
                  <a:gd name="T25" fmla="*/ 169 h 187"/>
                  <a:gd name="T26" fmla="*/ 18 w 186"/>
                  <a:gd name="T27" fmla="*/ 147 h 187"/>
                  <a:gd name="T28" fmla="*/ 6 w 186"/>
                  <a:gd name="T29" fmla="*/ 122 h 187"/>
                  <a:gd name="T30" fmla="*/ 0 w 186"/>
                  <a:gd name="T31" fmla="*/ 92 h 187"/>
                  <a:gd name="T32" fmla="*/ 6 w 186"/>
                  <a:gd name="T33" fmla="*/ 63 h 187"/>
                  <a:gd name="T34" fmla="*/ 18 w 186"/>
                  <a:gd name="T35" fmla="*/ 37 h 187"/>
                  <a:gd name="T36" fmla="*/ 39 w 186"/>
                  <a:gd name="T37" fmla="*/ 18 h 187"/>
                  <a:gd name="T38" fmla="*/ 65 w 186"/>
                  <a:gd name="T39" fmla="*/ 4 h 187"/>
                  <a:gd name="T40" fmla="*/ 94 w 186"/>
                  <a:gd name="T41"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6" h="187">
                    <a:moveTo>
                      <a:pt x="94" y="0"/>
                    </a:moveTo>
                    <a:lnTo>
                      <a:pt x="124" y="4"/>
                    </a:lnTo>
                    <a:lnTo>
                      <a:pt x="149" y="18"/>
                    </a:lnTo>
                    <a:lnTo>
                      <a:pt x="169" y="37"/>
                    </a:lnTo>
                    <a:lnTo>
                      <a:pt x="183" y="63"/>
                    </a:lnTo>
                    <a:lnTo>
                      <a:pt x="186" y="92"/>
                    </a:lnTo>
                    <a:lnTo>
                      <a:pt x="183" y="122"/>
                    </a:lnTo>
                    <a:lnTo>
                      <a:pt x="169" y="147"/>
                    </a:lnTo>
                    <a:lnTo>
                      <a:pt x="149" y="169"/>
                    </a:lnTo>
                    <a:lnTo>
                      <a:pt x="124" y="181"/>
                    </a:lnTo>
                    <a:lnTo>
                      <a:pt x="94" y="187"/>
                    </a:lnTo>
                    <a:lnTo>
                      <a:pt x="65" y="181"/>
                    </a:lnTo>
                    <a:lnTo>
                      <a:pt x="39" y="169"/>
                    </a:lnTo>
                    <a:lnTo>
                      <a:pt x="18" y="147"/>
                    </a:lnTo>
                    <a:lnTo>
                      <a:pt x="6" y="122"/>
                    </a:lnTo>
                    <a:lnTo>
                      <a:pt x="0" y="92"/>
                    </a:lnTo>
                    <a:lnTo>
                      <a:pt x="6" y="63"/>
                    </a:lnTo>
                    <a:lnTo>
                      <a:pt x="18" y="37"/>
                    </a:lnTo>
                    <a:lnTo>
                      <a:pt x="39" y="18"/>
                    </a:lnTo>
                    <a:lnTo>
                      <a:pt x="65" y="4"/>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eaLnBrk="1" hangingPunct="1"/>
                <a:endParaRPr lang="en-US" sz="1300" dirty="0">
                  <a:solidFill>
                    <a:srgbClr val="000000"/>
                  </a:solidFill>
                  <a:latin typeface="Calibri"/>
                </a:endParaRPr>
              </a:p>
            </p:txBody>
          </p:sp>
          <p:sp>
            <p:nvSpPr>
              <p:cNvPr id="32" name="Freeform 1136"/>
              <p:cNvSpPr>
                <a:spLocks/>
              </p:cNvSpPr>
              <p:nvPr/>
            </p:nvSpPr>
            <p:spPr bwMode="auto">
              <a:xfrm>
                <a:off x="12769851" y="3287713"/>
                <a:ext cx="177800" cy="69850"/>
              </a:xfrm>
              <a:custGeom>
                <a:avLst/>
                <a:gdLst>
                  <a:gd name="T0" fmla="*/ 72 w 223"/>
                  <a:gd name="T1" fmla="*/ 0 h 88"/>
                  <a:gd name="T2" fmla="*/ 112 w 223"/>
                  <a:gd name="T3" fmla="*/ 39 h 88"/>
                  <a:gd name="T4" fmla="*/ 151 w 223"/>
                  <a:gd name="T5" fmla="*/ 0 h 88"/>
                  <a:gd name="T6" fmla="*/ 174 w 223"/>
                  <a:gd name="T7" fmla="*/ 6 h 88"/>
                  <a:gd name="T8" fmla="*/ 194 w 223"/>
                  <a:gd name="T9" fmla="*/ 17 h 88"/>
                  <a:gd name="T10" fmla="*/ 210 w 223"/>
                  <a:gd name="T11" fmla="*/ 33 h 88"/>
                  <a:gd name="T12" fmla="*/ 220 w 223"/>
                  <a:gd name="T13" fmla="*/ 53 h 88"/>
                  <a:gd name="T14" fmla="*/ 223 w 223"/>
                  <a:gd name="T15" fmla="*/ 80 h 88"/>
                  <a:gd name="T16" fmla="*/ 223 w 223"/>
                  <a:gd name="T17" fmla="*/ 88 h 88"/>
                  <a:gd name="T18" fmla="*/ 0 w 223"/>
                  <a:gd name="T19" fmla="*/ 88 h 88"/>
                  <a:gd name="T20" fmla="*/ 0 w 223"/>
                  <a:gd name="T21" fmla="*/ 80 h 88"/>
                  <a:gd name="T22" fmla="*/ 2 w 223"/>
                  <a:gd name="T23" fmla="*/ 53 h 88"/>
                  <a:gd name="T24" fmla="*/ 11 w 223"/>
                  <a:gd name="T25" fmla="*/ 33 h 88"/>
                  <a:gd name="T26" fmla="*/ 27 w 223"/>
                  <a:gd name="T27" fmla="*/ 17 h 88"/>
                  <a:gd name="T28" fmla="*/ 47 w 223"/>
                  <a:gd name="T29" fmla="*/ 6 h 88"/>
                  <a:gd name="T30" fmla="*/ 72 w 223"/>
                  <a:gd name="T3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3" h="88">
                    <a:moveTo>
                      <a:pt x="72" y="0"/>
                    </a:moveTo>
                    <a:lnTo>
                      <a:pt x="112" y="39"/>
                    </a:lnTo>
                    <a:lnTo>
                      <a:pt x="151" y="0"/>
                    </a:lnTo>
                    <a:lnTo>
                      <a:pt x="174" y="6"/>
                    </a:lnTo>
                    <a:lnTo>
                      <a:pt x="194" y="17"/>
                    </a:lnTo>
                    <a:lnTo>
                      <a:pt x="210" y="33"/>
                    </a:lnTo>
                    <a:lnTo>
                      <a:pt x="220" y="53"/>
                    </a:lnTo>
                    <a:lnTo>
                      <a:pt x="223" y="80"/>
                    </a:lnTo>
                    <a:lnTo>
                      <a:pt x="223" y="88"/>
                    </a:lnTo>
                    <a:lnTo>
                      <a:pt x="0" y="88"/>
                    </a:lnTo>
                    <a:lnTo>
                      <a:pt x="0" y="80"/>
                    </a:lnTo>
                    <a:lnTo>
                      <a:pt x="2" y="53"/>
                    </a:lnTo>
                    <a:lnTo>
                      <a:pt x="11" y="33"/>
                    </a:lnTo>
                    <a:lnTo>
                      <a:pt x="27" y="17"/>
                    </a:lnTo>
                    <a:lnTo>
                      <a:pt x="47" y="6"/>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eaLnBrk="1" hangingPunct="1"/>
                <a:endParaRPr lang="en-US" sz="1300" dirty="0">
                  <a:solidFill>
                    <a:srgbClr val="000000"/>
                  </a:solidFill>
                  <a:latin typeface="Calibri"/>
                </a:endParaRPr>
              </a:p>
            </p:txBody>
          </p:sp>
          <p:sp>
            <p:nvSpPr>
              <p:cNvPr id="33" name="Freeform 1137"/>
              <p:cNvSpPr>
                <a:spLocks/>
              </p:cNvSpPr>
              <p:nvPr/>
            </p:nvSpPr>
            <p:spPr bwMode="auto">
              <a:xfrm>
                <a:off x="12804776" y="3165475"/>
                <a:ext cx="104775" cy="104775"/>
              </a:xfrm>
              <a:custGeom>
                <a:avLst/>
                <a:gdLst>
                  <a:gd name="T0" fmla="*/ 67 w 131"/>
                  <a:gd name="T1" fmla="*/ 0 h 131"/>
                  <a:gd name="T2" fmla="*/ 92 w 131"/>
                  <a:gd name="T3" fmla="*/ 6 h 131"/>
                  <a:gd name="T4" fmla="*/ 112 w 131"/>
                  <a:gd name="T5" fmla="*/ 19 h 131"/>
                  <a:gd name="T6" fmla="*/ 127 w 131"/>
                  <a:gd name="T7" fmla="*/ 39 h 131"/>
                  <a:gd name="T8" fmla="*/ 131 w 131"/>
                  <a:gd name="T9" fmla="*/ 64 h 131"/>
                  <a:gd name="T10" fmla="*/ 127 w 131"/>
                  <a:gd name="T11" fmla="*/ 90 h 131"/>
                  <a:gd name="T12" fmla="*/ 112 w 131"/>
                  <a:gd name="T13" fmla="*/ 112 h 131"/>
                  <a:gd name="T14" fmla="*/ 92 w 131"/>
                  <a:gd name="T15" fmla="*/ 125 h 131"/>
                  <a:gd name="T16" fmla="*/ 67 w 131"/>
                  <a:gd name="T17" fmla="*/ 131 h 131"/>
                  <a:gd name="T18" fmla="*/ 41 w 131"/>
                  <a:gd name="T19" fmla="*/ 125 h 131"/>
                  <a:gd name="T20" fmla="*/ 19 w 131"/>
                  <a:gd name="T21" fmla="*/ 112 h 131"/>
                  <a:gd name="T22" fmla="*/ 6 w 131"/>
                  <a:gd name="T23" fmla="*/ 90 h 131"/>
                  <a:gd name="T24" fmla="*/ 0 w 131"/>
                  <a:gd name="T25" fmla="*/ 64 h 131"/>
                  <a:gd name="T26" fmla="*/ 6 w 131"/>
                  <a:gd name="T27" fmla="*/ 39 h 131"/>
                  <a:gd name="T28" fmla="*/ 19 w 131"/>
                  <a:gd name="T29" fmla="*/ 19 h 131"/>
                  <a:gd name="T30" fmla="*/ 41 w 131"/>
                  <a:gd name="T31" fmla="*/ 6 h 131"/>
                  <a:gd name="T32" fmla="*/ 67 w 131"/>
                  <a:gd name="T3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1" h="131">
                    <a:moveTo>
                      <a:pt x="67" y="0"/>
                    </a:moveTo>
                    <a:lnTo>
                      <a:pt x="92" y="6"/>
                    </a:lnTo>
                    <a:lnTo>
                      <a:pt x="112" y="19"/>
                    </a:lnTo>
                    <a:lnTo>
                      <a:pt x="127" y="39"/>
                    </a:lnTo>
                    <a:lnTo>
                      <a:pt x="131" y="64"/>
                    </a:lnTo>
                    <a:lnTo>
                      <a:pt x="127" y="90"/>
                    </a:lnTo>
                    <a:lnTo>
                      <a:pt x="112" y="112"/>
                    </a:lnTo>
                    <a:lnTo>
                      <a:pt x="92" y="125"/>
                    </a:lnTo>
                    <a:lnTo>
                      <a:pt x="67" y="131"/>
                    </a:lnTo>
                    <a:lnTo>
                      <a:pt x="41" y="125"/>
                    </a:lnTo>
                    <a:lnTo>
                      <a:pt x="19" y="112"/>
                    </a:lnTo>
                    <a:lnTo>
                      <a:pt x="6" y="90"/>
                    </a:lnTo>
                    <a:lnTo>
                      <a:pt x="0" y="64"/>
                    </a:lnTo>
                    <a:lnTo>
                      <a:pt x="6" y="39"/>
                    </a:lnTo>
                    <a:lnTo>
                      <a:pt x="19" y="19"/>
                    </a:lnTo>
                    <a:lnTo>
                      <a:pt x="41" y="6"/>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eaLnBrk="1" hangingPunct="1"/>
                <a:endParaRPr lang="en-US" sz="1300" dirty="0">
                  <a:solidFill>
                    <a:srgbClr val="000000"/>
                  </a:solidFill>
                  <a:latin typeface="Calibri"/>
                </a:endParaRPr>
              </a:p>
            </p:txBody>
          </p:sp>
          <p:sp>
            <p:nvSpPr>
              <p:cNvPr id="34" name="Freeform 1138"/>
              <p:cNvSpPr>
                <a:spLocks/>
              </p:cNvSpPr>
              <p:nvPr/>
            </p:nvSpPr>
            <p:spPr bwMode="auto">
              <a:xfrm>
                <a:off x="13225463" y="3287713"/>
                <a:ext cx="179388" cy="69850"/>
              </a:xfrm>
              <a:custGeom>
                <a:avLst/>
                <a:gdLst>
                  <a:gd name="T0" fmla="*/ 75 w 226"/>
                  <a:gd name="T1" fmla="*/ 0 h 88"/>
                  <a:gd name="T2" fmla="*/ 114 w 226"/>
                  <a:gd name="T3" fmla="*/ 39 h 88"/>
                  <a:gd name="T4" fmla="*/ 153 w 226"/>
                  <a:gd name="T5" fmla="*/ 0 h 88"/>
                  <a:gd name="T6" fmla="*/ 177 w 226"/>
                  <a:gd name="T7" fmla="*/ 6 h 88"/>
                  <a:gd name="T8" fmla="*/ 196 w 226"/>
                  <a:gd name="T9" fmla="*/ 17 h 88"/>
                  <a:gd name="T10" fmla="*/ 212 w 226"/>
                  <a:gd name="T11" fmla="*/ 33 h 88"/>
                  <a:gd name="T12" fmla="*/ 222 w 226"/>
                  <a:gd name="T13" fmla="*/ 53 h 88"/>
                  <a:gd name="T14" fmla="*/ 226 w 226"/>
                  <a:gd name="T15" fmla="*/ 80 h 88"/>
                  <a:gd name="T16" fmla="*/ 226 w 226"/>
                  <a:gd name="T17" fmla="*/ 88 h 88"/>
                  <a:gd name="T18" fmla="*/ 0 w 226"/>
                  <a:gd name="T19" fmla="*/ 88 h 88"/>
                  <a:gd name="T20" fmla="*/ 0 w 226"/>
                  <a:gd name="T21" fmla="*/ 80 h 88"/>
                  <a:gd name="T22" fmla="*/ 4 w 226"/>
                  <a:gd name="T23" fmla="*/ 53 h 88"/>
                  <a:gd name="T24" fmla="*/ 14 w 226"/>
                  <a:gd name="T25" fmla="*/ 33 h 88"/>
                  <a:gd name="T26" fmla="*/ 29 w 226"/>
                  <a:gd name="T27" fmla="*/ 17 h 88"/>
                  <a:gd name="T28" fmla="*/ 49 w 226"/>
                  <a:gd name="T29" fmla="*/ 6 h 88"/>
                  <a:gd name="T30" fmla="*/ 75 w 226"/>
                  <a:gd name="T3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6" h="88">
                    <a:moveTo>
                      <a:pt x="75" y="0"/>
                    </a:moveTo>
                    <a:lnTo>
                      <a:pt x="114" y="39"/>
                    </a:lnTo>
                    <a:lnTo>
                      <a:pt x="153" y="0"/>
                    </a:lnTo>
                    <a:lnTo>
                      <a:pt x="177" y="6"/>
                    </a:lnTo>
                    <a:lnTo>
                      <a:pt x="196" y="17"/>
                    </a:lnTo>
                    <a:lnTo>
                      <a:pt x="212" y="33"/>
                    </a:lnTo>
                    <a:lnTo>
                      <a:pt x="222" y="53"/>
                    </a:lnTo>
                    <a:lnTo>
                      <a:pt x="226" y="80"/>
                    </a:lnTo>
                    <a:lnTo>
                      <a:pt x="226" y="88"/>
                    </a:lnTo>
                    <a:lnTo>
                      <a:pt x="0" y="88"/>
                    </a:lnTo>
                    <a:lnTo>
                      <a:pt x="0" y="80"/>
                    </a:lnTo>
                    <a:lnTo>
                      <a:pt x="4" y="53"/>
                    </a:lnTo>
                    <a:lnTo>
                      <a:pt x="14" y="33"/>
                    </a:lnTo>
                    <a:lnTo>
                      <a:pt x="29" y="17"/>
                    </a:lnTo>
                    <a:lnTo>
                      <a:pt x="49" y="6"/>
                    </a:lnTo>
                    <a:lnTo>
                      <a:pt x="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eaLnBrk="1" hangingPunct="1"/>
                <a:endParaRPr lang="en-US" sz="1300" dirty="0">
                  <a:solidFill>
                    <a:srgbClr val="000000"/>
                  </a:solidFill>
                  <a:latin typeface="Calibri"/>
                </a:endParaRPr>
              </a:p>
            </p:txBody>
          </p:sp>
          <p:sp>
            <p:nvSpPr>
              <p:cNvPr id="35" name="Freeform 1139"/>
              <p:cNvSpPr>
                <a:spLocks/>
              </p:cNvSpPr>
              <p:nvPr/>
            </p:nvSpPr>
            <p:spPr bwMode="auto">
              <a:xfrm>
                <a:off x="13263563" y="3165475"/>
                <a:ext cx="104775" cy="104775"/>
              </a:xfrm>
              <a:custGeom>
                <a:avLst/>
                <a:gdLst>
                  <a:gd name="T0" fmla="*/ 67 w 132"/>
                  <a:gd name="T1" fmla="*/ 0 h 131"/>
                  <a:gd name="T2" fmla="*/ 92 w 132"/>
                  <a:gd name="T3" fmla="*/ 6 h 131"/>
                  <a:gd name="T4" fmla="*/ 112 w 132"/>
                  <a:gd name="T5" fmla="*/ 19 h 131"/>
                  <a:gd name="T6" fmla="*/ 126 w 132"/>
                  <a:gd name="T7" fmla="*/ 39 h 131"/>
                  <a:gd name="T8" fmla="*/ 132 w 132"/>
                  <a:gd name="T9" fmla="*/ 64 h 131"/>
                  <a:gd name="T10" fmla="*/ 126 w 132"/>
                  <a:gd name="T11" fmla="*/ 90 h 131"/>
                  <a:gd name="T12" fmla="*/ 112 w 132"/>
                  <a:gd name="T13" fmla="*/ 112 h 131"/>
                  <a:gd name="T14" fmla="*/ 92 w 132"/>
                  <a:gd name="T15" fmla="*/ 125 h 131"/>
                  <a:gd name="T16" fmla="*/ 67 w 132"/>
                  <a:gd name="T17" fmla="*/ 131 h 131"/>
                  <a:gd name="T18" fmla="*/ 41 w 132"/>
                  <a:gd name="T19" fmla="*/ 125 h 131"/>
                  <a:gd name="T20" fmla="*/ 20 w 132"/>
                  <a:gd name="T21" fmla="*/ 112 h 131"/>
                  <a:gd name="T22" fmla="*/ 6 w 132"/>
                  <a:gd name="T23" fmla="*/ 90 h 131"/>
                  <a:gd name="T24" fmla="*/ 0 w 132"/>
                  <a:gd name="T25" fmla="*/ 64 h 131"/>
                  <a:gd name="T26" fmla="*/ 6 w 132"/>
                  <a:gd name="T27" fmla="*/ 39 h 131"/>
                  <a:gd name="T28" fmla="*/ 20 w 132"/>
                  <a:gd name="T29" fmla="*/ 19 h 131"/>
                  <a:gd name="T30" fmla="*/ 41 w 132"/>
                  <a:gd name="T31" fmla="*/ 6 h 131"/>
                  <a:gd name="T32" fmla="*/ 67 w 132"/>
                  <a:gd name="T3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131">
                    <a:moveTo>
                      <a:pt x="67" y="0"/>
                    </a:moveTo>
                    <a:lnTo>
                      <a:pt x="92" y="6"/>
                    </a:lnTo>
                    <a:lnTo>
                      <a:pt x="112" y="19"/>
                    </a:lnTo>
                    <a:lnTo>
                      <a:pt x="126" y="39"/>
                    </a:lnTo>
                    <a:lnTo>
                      <a:pt x="132" y="64"/>
                    </a:lnTo>
                    <a:lnTo>
                      <a:pt x="126" y="90"/>
                    </a:lnTo>
                    <a:lnTo>
                      <a:pt x="112" y="112"/>
                    </a:lnTo>
                    <a:lnTo>
                      <a:pt x="92" y="125"/>
                    </a:lnTo>
                    <a:lnTo>
                      <a:pt x="67" y="131"/>
                    </a:lnTo>
                    <a:lnTo>
                      <a:pt x="41" y="125"/>
                    </a:lnTo>
                    <a:lnTo>
                      <a:pt x="20" y="112"/>
                    </a:lnTo>
                    <a:lnTo>
                      <a:pt x="6" y="90"/>
                    </a:lnTo>
                    <a:lnTo>
                      <a:pt x="0" y="64"/>
                    </a:lnTo>
                    <a:lnTo>
                      <a:pt x="6" y="39"/>
                    </a:lnTo>
                    <a:lnTo>
                      <a:pt x="20" y="19"/>
                    </a:lnTo>
                    <a:lnTo>
                      <a:pt x="41" y="6"/>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eaLnBrk="1" hangingPunct="1"/>
                <a:endParaRPr lang="en-US" sz="1300" dirty="0">
                  <a:solidFill>
                    <a:srgbClr val="000000"/>
                  </a:solidFill>
                  <a:latin typeface="Calibri"/>
                </a:endParaRPr>
              </a:p>
            </p:txBody>
          </p:sp>
          <p:sp>
            <p:nvSpPr>
              <p:cNvPr id="36" name="Freeform 1140"/>
              <p:cNvSpPr>
                <a:spLocks/>
              </p:cNvSpPr>
              <p:nvPr/>
            </p:nvSpPr>
            <p:spPr bwMode="auto">
              <a:xfrm>
                <a:off x="12998451" y="3429000"/>
                <a:ext cx="177800" cy="69850"/>
              </a:xfrm>
              <a:custGeom>
                <a:avLst/>
                <a:gdLst>
                  <a:gd name="T0" fmla="*/ 73 w 224"/>
                  <a:gd name="T1" fmla="*/ 0 h 88"/>
                  <a:gd name="T2" fmla="*/ 112 w 224"/>
                  <a:gd name="T3" fmla="*/ 39 h 88"/>
                  <a:gd name="T4" fmla="*/ 151 w 224"/>
                  <a:gd name="T5" fmla="*/ 0 h 88"/>
                  <a:gd name="T6" fmla="*/ 175 w 224"/>
                  <a:gd name="T7" fmla="*/ 5 h 88"/>
                  <a:gd name="T8" fmla="*/ 195 w 224"/>
                  <a:gd name="T9" fmla="*/ 17 h 88"/>
                  <a:gd name="T10" fmla="*/ 210 w 224"/>
                  <a:gd name="T11" fmla="*/ 33 h 88"/>
                  <a:gd name="T12" fmla="*/ 220 w 224"/>
                  <a:gd name="T13" fmla="*/ 54 h 88"/>
                  <a:gd name="T14" fmla="*/ 224 w 224"/>
                  <a:gd name="T15" fmla="*/ 80 h 88"/>
                  <a:gd name="T16" fmla="*/ 224 w 224"/>
                  <a:gd name="T17" fmla="*/ 88 h 88"/>
                  <a:gd name="T18" fmla="*/ 0 w 224"/>
                  <a:gd name="T19" fmla="*/ 88 h 88"/>
                  <a:gd name="T20" fmla="*/ 0 w 224"/>
                  <a:gd name="T21" fmla="*/ 80 h 88"/>
                  <a:gd name="T22" fmla="*/ 2 w 224"/>
                  <a:gd name="T23" fmla="*/ 54 h 88"/>
                  <a:gd name="T24" fmla="*/ 12 w 224"/>
                  <a:gd name="T25" fmla="*/ 33 h 88"/>
                  <a:gd name="T26" fmla="*/ 28 w 224"/>
                  <a:gd name="T27" fmla="*/ 17 h 88"/>
                  <a:gd name="T28" fmla="*/ 49 w 224"/>
                  <a:gd name="T29" fmla="*/ 5 h 88"/>
                  <a:gd name="T30" fmla="*/ 73 w 224"/>
                  <a:gd name="T3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4" h="88">
                    <a:moveTo>
                      <a:pt x="73" y="0"/>
                    </a:moveTo>
                    <a:lnTo>
                      <a:pt x="112" y="39"/>
                    </a:lnTo>
                    <a:lnTo>
                      <a:pt x="151" y="0"/>
                    </a:lnTo>
                    <a:lnTo>
                      <a:pt x="175" y="5"/>
                    </a:lnTo>
                    <a:lnTo>
                      <a:pt x="195" y="17"/>
                    </a:lnTo>
                    <a:lnTo>
                      <a:pt x="210" y="33"/>
                    </a:lnTo>
                    <a:lnTo>
                      <a:pt x="220" y="54"/>
                    </a:lnTo>
                    <a:lnTo>
                      <a:pt x="224" y="80"/>
                    </a:lnTo>
                    <a:lnTo>
                      <a:pt x="224" y="88"/>
                    </a:lnTo>
                    <a:lnTo>
                      <a:pt x="0" y="88"/>
                    </a:lnTo>
                    <a:lnTo>
                      <a:pt x="0" y="80"/>
                    </a:lnTo>
                    <a:lnTo>
                      <a:pt x="2" y="54"/>
                    </a:lnTo>
                    <a:lnTo>
                      <a:pt x="12" y="33"/>
                    </a:lnTo>
                    <a:lnTo>
                      <a:pt x="28" y="17"/>
                    </a:lnTo>
                    <a:lnTo>
                      <a:pt x="49" y="5"/>
                    </a:lnTo>
                    <a:lnTo>
                      <a:pt x="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eaLnBrk="1" hangingPunct="1"/>
                <a:endParaRPr lang="en-US" sz="1300" dirty="0">
                  <a:solidFill>
                    <a:srgbClr val="000000"/>
                  </a:solidFill>
                  <a:latin typeface="Calibri"/>
                </a:endParaRPr>
              </a:p>
            </p:txBody>
          </p:sp>
          <p:sp>
            <p:nvSpPr>
              <p:cNvPr id="37" name="Freeform 1141"/>
              <p:cNvSpPr>
                <a:spLocks/>
              </p:cNvSpPr>
              <p:nvPr/>
            </p:nvSpPr>
            <p:spPr bwMode="auto">
              <a:xfrm>
                <a:off x="13034963" y="3308350"/>
                <a:ext cx="103188" cy="103188"/>
              </a:xfrm>
              <a:custGeom>
                <a:avLst/>
                <a:gdLst>
                  <a:gd name="T0" fmla="*/ 67 w 132"/>
                  <a:gd name="T1" fmla="*/ 0 h 132"/>
                  <a:gd name="T2" fmla="*/ 93 w 132"/>
                  <a:gd name="T3" fmla="*/ 6 h 132"/>
                  <a:gd name="T4" fmla="*/ 112 w 132"/>
                  <a:gd name="T5" fmla="*/ 20 h 132"/>
                  <a:gd name="T6" fmla="*/ 128 w 132"/>
                  <a:gd name="T7" fmla="*/ 42 h 132"/>
                  <a:gd name="T8" fmla="*/ 132 w 132"/>
                  <a:gd name="T9" fmla="*/ 67 h 132"/>
                  <a:gd name="T10" fmla="*/ 128 w 132"/>
                  <a:gd name="T11" fmla="*/ 93 h 132"/>
                  <a:gd name="T12" fmla="*/ 112 w 132"/>
                  <a:gd name="T13" fmla="*/ 112 h 132"/>
                  <a:gd name="T14" fmla="*/ 93 w 132"/>
                  <a:gd name="T15" fmla="*/ 126 h 132"/>
                  <a:gd name="T16" fmla="*/ 67 w 132"/>
                  <a:gd name="T17" fmla="*/ 132 h 132"/>
                  <a:gd name="T18" fmla="*/ 42 w 132"/>
                  <a:gd name="T19" fmla="*/ 126 h 132"/>
                  <a:gd name="T20" fmla="*/ 20 w 132"/>
                  <a:gd name="T21" fmla="*/ 112 h 132"/>
                  <a:gd name="T22" fmla="*/ 6 w 132"/>
                  <a:gd name="T23" fmla="*/ 93 h 132"/>
                  <a:gd name="T24" fmla="*/ 0 w 132"/>
                  <a:gd name="T25" fmla="*/ 67 h 132"/>
                  <a:gd name="T26" fmla="*/ 6 w 132"/>
                  <a:gd name="T27" fmla="*/ 42 h 132"/>
                  <a:gd name="T28" fmla="*/ 20 w 132"/>
                  <a:gd name="T29" fmla="*/ 20 h 132"/>
                  <a:gd name="T30" fmla="*/ 42 w 132"/>
                  <a:gd name="T31" fmla="*/ 6 h 132"/>
                  <a:gd name="T32" fmla="*/ 67 w 132"/>
                  <a:gd name="T3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132">
                    <a:moveTo>
                      <a:pt x="67" y="0"/>
                    </a:moveTo>
                    <a:lnTo>
                      <a:pt x="93" y="6"/>
                    </a:lnTo>
                    <a:lnTo>
                      <a:pt x="112" y="20"/>
                    </a:lnTo>
                    <a:lnTo>
                      <a:pt x="128" y="42"/>
                    </a:lnTo>
                    <a:lnTo>
                      <a:pt x="132" y="67"/>
                    </a:lnTo>
                    <a:lnTo>
                      <a:pt x="128" y="93"/>
                    </a:lnTo>
                    <a:lnTo>
                      <a:pt x="112" y="112"/>
                    </a:lnTo>
                    <a:lnTo>
                      <a:pt x="93" y="126"/>
                    </a:lnTo>
                    <a:lnTo>
                      <a:pt x="67" y="132"/>
                    </a:lnTo>
                    <a:lnTo>
                      <a:pt x="42" y="126"/>
                    </a:lnTo>
                    <a:lnTo>
                      <a:pt x="20" y="112"/>
                    </a:lnTo>
                    <a:lnTo>
                      <a:pt x="6" y="93"/>
                    </a:lnTo>
                    <a:lnTo>
                      <a:pt x="0" y="67"/>
                    </a:lnTo>
                    <a:lnTo>
                      <a:pt x="6" y="42"/>
                    </a:lnTo>
                    <a:lnTo>
                      <a:pt x="20" y="20"/>
                    </a:lnTo>
                    <a:lnTo>
                      <a:pt x="42" y="6"/>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eaLnBrk="1" hangingPunct="1"/>
                <a:endParaRPr lang="en-US" sz="1300" dirty="0">
                  <a:solidFill>
                    <a:srgbClr val="000000"/>
                  </a:solidFill>
                  <a:latin typeface="Calibri"/>
                </a:endParaRPr>
              </a:p>
            </p:txBody>
          </p:sp>
          <p:sp>
            <p:nvSpPr>
              <p:cNvPr id="38" name="Freeform 1142"/>
              <p:cNvSpPr>
                <a:spLocks/>
              </p:cNvSpPr>
              <p:nvPr/>
            </p:nvSpPr>
            <p:spPr bwMode="auto">
              <a:xfrm>
                <a:off x="12842876" y="2990850"/>
                <a:ext cx="161925" cy="150813"/>
              </a:xfrm>
              <a:custGeom>
                <a:avLst/>
                <a:gdLst>
                  <a:gd name="T0" fmla="*/ 190 w 204"/>
                  <a:gd name="T1" fmla="*/ 0 h 188"/>
                  <a:gd name="T2" fmla="*/ 196 w 204"/>
                  <a:gd name="T3" fmla="*/ 15 h 188"/>
                  <a:gd name="T4" fmla="*/ 204 w 204"/>
                  <a:gd name="T5" fmla="*/ 31 h 188"/>
                  <a:gd name="T6" fmla="*/ 165 w 204"/>
                  <a:gd name="T7" fmla="*/ 49 h 188"/>
                  <a:gd name="T8" fmla="*/ 128 w 204"/>
                  <a:gd name="T9" fmla="*/ 74 h 188"/>
                  <a:gd name="T10" fmla="*/ 96 w 204"/>
                  <a:gd name="T11" fmla="*/ 104 h 188"/>
                  <a:gd name="T12" fmla="*/ 67 w 204"/>
                  <a:gd name="T13" fmla="*/ 137 h 188"/>
                  <a:gd name="T14" fmla="*/ 73 w 204"/>
                  <a:gd name="T15" fmla="*/ 139 h 188"/>
                  <a:gd name="T16" fmla="*/ 92 w 204"/>
                  <a:gd name="T17" fmla="*/ 151 h 188"/>
                  <a:gd name="T18" fmla="*/ 104 w 204"/>
                  <a:gd name="T19" fmla="*/ 157 h 188"/>
                  <a:gd name="T20" fmla="*/ 92 w 204"/>
                  <a:gd name="T21" fmla="*/ 161 h 188"/>
                  <a:gd name="T22" fmla="*/ 21 w 204"/>
                  <a:gd name="T23" fmla="*/ 188 h 188"/>
                  <a:gd name="T24" fmla="*/ 10 w 204"/>
                  <a:gd name="T25" fmla="*/ 139 h 188"/>
                  <a:gd name="T26" fmla="*/ 0 w 204"/>
                  <a:gd name="T27" fmla="*/ 102 h 188"/>
                  <a:gd name="T28" fmla="*/ 37 w 204"/>
                  <a:gd name="T29" fmla="*/ 121 h 188"/>
                  <a:gd name="T30" fmla="*/ 69 w 204"/>
                  <a:gd name="T31" fmla="*/ 82 h 188"/>
                  <a:gd name="T32" fmla="*/ 104 w 204"/>
                  <a:gd name="T33" fmla="*/ 49 h 188"/>
                  <a:gd name="T34" fmla="*/ 145 w 204"/>
                  <a:gd name="T35" fmla="*/ 21 h 188"/>
                  <a:gd name="T36" fmla="*/ 190 w 204"/>
                  <a:gd name="T3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 h="188">
                    <a:moveTo>
                      <a:pt x="190" y="0"/>
                    </a:moveTo>
                    <a:lnTo>
                      <a:pt x="196" y="15"/>
                    </a:lnTo>
                    <a:lnTo>
                      <a:pt x="204" y="31"/>
                    </a:lnTo>
                    <a:lnTo>
                      <a:pt x="165" y="49"/>
                    </a:lnTo>
                    <a:lnTo>
                      <a:pt x="128" y="74"/>
                    </a:lnTo>
                    <a:lnTo>
                      <a:pt x="96" y="104"/>
                    </a:lnTo>
                    <a:lnTo>
                      <a:pt x="67" y="137"/>
                    </a:lnTo>
                    <a:lnTo>
                      <a:pt x="73" y="139"/>
                    </a:lnTo>
                    <a:lnTo>
                      <a:pt x="92" y="151"/>
                    </a:lnTo>
                    <a:lnTo>
                      <a:pt x="104" y="157"/>
                    </a:lnTo>
                    <a:lnTo>
                      <a:pt x="92" y="161"/>
                    </a:lnTo>
                    <a:lnTo>
                      <a:pt x="21" y="188"/>
                    </a:lnTo>
                    <a:lnTo>
                      <a:pt x="10" y="139"/>
                    </a:lnTo>
                    <a:lnTo>
                      <a:pt x="0" y="102"/>
                    </a:lnTo>
                    <a:lnTo>
                      <a:pt x="37" y="121"/>
                    </a:lnTo>
                    <a:lnTo>
                      <a:pt x="69" y="82"/>
                    </a:lnTo>
                    <a:lnTo>
                      <a:pt x="104" y="49"/>
                    </a:lnTo>
                    <a:lnTo>
                      <a:pt x="145" y="21"/>
                    </a:lnTo>
                    <a:lnTo>
                      <a:pt x="1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eaLnBrk="1" hangingPunct="1"/>
                <a:endParaRPr lang="en-US" sz="1300" dirty="0">
                  <a:solidFill>
                    <a:srgbClr val="000000"/>
                  </a:solidFill>
                  <a:latin typeface="Calibri"/>
                </a:endParaRPr>
              </a:p>
            </p:txBody>
          </p:sp>
        </p:grpSp>
        <p:sp>
          <p:nvSpPr>
            <p:cNvPr id="40" name="Oval 39"/>
            <p:cNvSpPr/>
            <p:nvPr/>
          </p:nvSpPr>
          <p:spPr>
            <a:xfrm>
              <a:off x="4852406" y="2348889"/>
              <a:ext cx="1042009" cy="1042009"/>
            </a:xfrm>
            <a:prstGeom prst="ellipse">
              <a:avLst/>
            </a:prstGeom>
            <a:solidFill>
              <a:schemeClr val="accent5">
                <a:lumMod val="75000"/>
              </a:schemeClr>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41" name="Group 40"/>
            <p:cNvGrpSpPr/>
            <p:nvPr/>
          </p:nvGrpSpPr>
          <p:grpSpPr>
            <a:xfrm>
              <a:off x="4946499" y="2449122"/>
              <a:ext cx="828616" cy="802976"/>
              <a:chOff x="12769851" y="2892425"/>
              <a:chExt cx="635000" cy="606425"/>
            </a:xfrm>
            <a:solidFill>
              <a:schemeClr val="tx2"/>
            </a:solidFill>
          </p:grpSpPr>
          <p:sp>
            <p:nvSpPr>
              <p:cNvPr id="42" name="Freeform 1131"/>
              <p:cNvSpPr>
                <a:spLocks/>
              </p:cNvSpPr>
              <p:nvPr/>
            </p:nvSpPr>
            <p:spPr bwMode="auto">
              <a:xfrm>
                <a:off x="13168313" y="2990850"/>
                <a:ext cx="163513" cy="150813"/>
              </a:xfrm>
              <a:custGeom>
                <a:avLst/>
                <a:gdLst>
                  <a:gd name="T0" fmla="*/ 14 w 206"/>
                  <a:gd name="T1" fmla="*/ 0 h 188"/>
                  <a:gd name="T2" fmla="*/ 59 w 206"/>
                  <a:gd name="T3" fmla="*/ 21 h 188"/>
                  <a:gd name="T4" fmla="*/ 100 w 206"/>
                  <a:gd name="T5" fmla="*/ 49 h 188"/>
                  <a:gd name="T6" fmla="*/ 138 w 206"/>
                  <a:gd name="T7" fmla="*/ 82 h 188"/>
                  <a:gd name="T8" fmla="*/ 169 w 206"/>
                  <a:gd name="T9" fmla="*/ 121 h 188"/>
                  <a:gd name="T10" fmla="*/ 206 w 206"/>
                  <a:gd name="T11" fmla="*/ 102 h 188"/>
                  <a:gd name="T12" fmla="*/ 197 w 206"/>
                  <a:gd name="T13" fmla="*/ 139 h 188"/>
                  <a:gd name="T14" fmla="*/ 185 w 206"/>
                  <a:gd name="T15" fmla="*/ 188 h 188"/>
                  <a:gd name="T16" fmla="*/ 102 w 206"/>
                  <a:gd name="T17" fmla="*/ 157 h 188"/>
                  <a:gd name="T18" fmla="*/ 102 w 206"/>
                  <a:gd name="T19" fmla="*/ 157 h 188"/>
                  <a:gd name="T20" fmla="*/ 102 w 206"/>
                  <a:gd name="T21" fmla="*/ 157 h 188"/>
                  <a:gd name="T22" fmla="*/ 134 w 206"/>
                  <a:gd name="T23" fmla="*/ 139 h 188"/>
                  <a:gd name="T24" fmla="*/ 138 w 206"/>
                  <a:gd name="T25" fmla="*/ 137 h 188"/>
                  <a:gd name="T26" fmla="*/ 110 w 206"/>
                  <a:gd name="T27" fmla="*/ 104 h 188"/>
                  <a:gd name="T28" fmla="*/ 77 w 206"/>
                  <a:gd name="T29" fmla="*/ 74 h 188"/>
                  <a:gd name="T30" fmla="*/ 42 w 206"/>
                  <a:gd name="T31" fmla="*/ 49 h 188"/>
                  <a:gd name="T32" fmla="*/ 0 w 206"/>
                  <a:gd name="T33" fmla="*/ 31 h 188"/>
                  <a:gd name="T34" fmla="*/ 8 w 206"/>
                  <a:gd name="T35" fmla="*/ 15 h 188"/>
                  <a:gd name="T36" fmla="*/ 14 w 206"/>
                  <a:gd name="T3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6" h="188">
                    <a:moveTo>
                      <a:pt x="14" y="0"/>
                    </a:moveTo>
                    <a:lnTo>
                      <a:pt x="59" y="21"/>
                    </a:lnTo>
                    <a:lnTo>
                      <a:pt x="100" y="49"/>
                    </a:lnTo>
                    <a:lnTo>
                      <a:pt x="138" y="82"/>
                    </a:lnTo>
                    <a:lnTo>
                      <a:pt x="169" y="121"/>
                    </a:lnTo>
                    <a:lnTo>
                      <a:pt x="206" y="102"/>
                    </a:lnTo>
                    <a:lnTo>
                      <a:pt x="197" y="139"/>
                    </a:lnTo>
                    <a:lnTo>
                      <a:pt x="185" y="188"/>
                    </a:lnTo>
                    <a:lnTo>
                      <a:pt x="102" y="157"/>
                    </a:lnTo>
                    <a:lnTo>
                      <a:pt x="102" y="157"/>
                    </a:lnTo>
                    <a:lnTo>
                      <a:pt x="102" y="157"/>
                    </a:lnTo>
                    <a:lnTo>
                      <a:pt x="134" y="139"/>
                    </a:lnTo>
                    <a:lnTo>
                      <a:pt x="138" y="137"/>
                    </a:lnTo>
                    <a:lnTo>
                      <a:pt x="110" y="104"/>
                    </a:lnTo>
                    <a:lnTo>
                      <a:pt x="77" y="74"/>
                    </a:lnTo>
                    <a:lnTo>
                      <a:pt x="42" y="49"/>
                    </a:lnTo>
                    <a:lnTo>
                      <a:pt x="0" y="31"/>
                    </a:lnTo>
                    <a:lnTo>
                      <a:pt x="8" y="15"/>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eaLnBrk="1" hangingPunct="1"/>
                <a:endParaRPr lang="en-US" sz="1300" dirty="0">
                  <a:solidFill>
                    <a:srgbClr val="000000"/>
                  </a:solidFill>
                  <a:latin typeface="Calibri"/>
                </a:endParaRPr>
              </a:p>
            </p:txBody>
          </p:sp>
          <p:sp>
            <p:nvSpPr>
              <p:cNvPr id="43" name="Freeform 1132"/>
              <p:cNvSpPr>
                <a:spLocks/>
              </p:cNvSpPr>
              <p:nvPr/>
            </p:nvSpPr>
            <p:spPr bwMode="auto">
              <a:xfrm>
                <a:off x="13184188" y="3379788"/>
                <a:ext cx="117475" cy="90488"/>
              </a:xfrm>
              <a:custGeom>
                <a:avLst/>
                <a:gdLst>
                  <a:gd name="T0" fmla="*/ 106 w 147"/>
                  <a:gd name="T1" fmla="*/ 0 h 114"/>
                  <a:gd name="T2" fmla="*/ 147 w 147"/>
                  <a:gd name="T3" fmla="*/ 0 h 114"/>
                  <a:gd name="T4" fmla="*/ 110 w 147"/>
                  <a:gd name="T5" fmla="*/ 45 h 114"/>
                  <a:gd name="T6" fmla="*/ 65 w 147"/>
                  <a:gd name="T7" fmla="*/ 84 h 114"/>
                  <a:gd name="T8" fmla="*/ 14 w 147"/>
                  <a:gd name="T9" fmla="*/ 114 h 114"/>
                  <a:gd name="T10" fmla="*/ 12 w 147"/>
                  <a:gd name="T11" fmla="*/ 102 h 114"/>
                  <a:gd name="T12" fmla="*/ 6 w 147"/>
                  <a:gd name="T13" fmla="*/ 92 h 114"/>
                  <a:gd name="T14" fmla="*/ 0 w 147"/>
                  <a:gd name="T15" fmla="*/ 82 h 114"/>
                  <a:gd name="T16" fmla="*/ 39 w 147"/>
                  <a:gd name="T17" fmla="*/ 61 h 114"/>
                  <a:gd name="T18" fmla="*/ 75 w 147"/>
                  <a:gd name="T19" fmla="*/ 33 h 114"/>
                  <a:gd name="T20" fmla="*/ 106 w 147"/>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114">
                    <a:moveTo>
                      <a:pt x="106" y="0"/>
                    </a:moveTo>
                    <a:lnTo>
                      <a:pt x="147" y="0"/>
                    </a:lnTo>
                    <a:lnTo>
                      <a:pt x="110" y="45"/>
                    </a:lnTo>
                    <a:lnTo>
                      <a:pt x="65" y="84"/>
                    </a:lnTo>
                    <a:lnTo>
                      <a:pt x="14" y="114"/>
                    </a:lnTo>
                    <a:lnTo>
                      <a:pt x="12" y="102"/>
                    </a:lnTo>
                    <a:lnTo>
                      <a:pt x="6" y="92"/>
                    </a:lnTo>
                    <a:lnTo>
                      <a:pt x="0" y="82"/>
                    </a:lnTo>
                    <a:lnTo>
                      <a:pt x="39" y="61"/>
                    </a:lnTo>
                    <a:lnTo>
                      <a:pt x="75" y="33"/>
                    </a:lnTo>
                    <a:lnTo>
                      <a:pt x="1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eaLnBrk="1" hangingPunct="1"/>
                <a:endParaRPr lang="en-US" sz="1300" dirty="0">
                  <a:solidFill>
                    <a:srgbClr val="000000"/>
                  </a:solidFill>
                  <a:latin typeface="Calibri"/>
                </a:endParaRPr>
              </a:p>
            </p:txBody>
          </p:sp>
          <p:sp>
            <p:nvSpPr>
              <p:cNvPr id="44" name="Freeform 1133"/>
              <p:cNvSpPr>
                <a:spLocks/>
              </p:cNvSpPr>
              <p:nvPr/>
            </p:nvSpPr>
            <p:spPr bwMode="auto">
              <a:xfrm>
                <a:off x="12873038" y="3379788"/>
                <a:ext cx="115888" cy="90488"/>
              </a:xfrm>
              <a:custGeom>
                <a:avLst/>
                <a:gdLst>
                  <a:gd name="T0" fmla="*/ 0 w 147"/>
                  <a:gd name="T1" fmla="*/ 0 h 114"/>
                  <a:gd name="T2" fmla="*/ 43 w 147"/>
                  <a:gd name="T3" fmla="*/ 0 h 114"/>
                  <a:gd name="T4" fmla="*/ 73 w 147"/>
                  <a:gd name="T5" fmla="*/ 33 h 114"/>
                  <a:gd name="T6" fmla="*/ 108 w 147"/>
                  <a:gd name="T7" fmla="*/ 61 h 114"/>
                  <a:gd name="T8" fmla="*/ 147 w 147"/>
                  <a:gd name="T9" fmla="*/ 82 h 114"/>
                  <a:gd name="T10" fmla="*/ 142 w 147"/>
                  <a:gd name="T11" fmla="*/ 92 h 114"/>
                  <a:gd name="T12" fmla="*/ 138 w 147"/>
                  <a:gd name="T13" fmla="*/ 102 h 114"/>
                  <a:gd name="T14" fmla="*/ 134 w 147"/>
                  <a:gd name="T15" fmla="*/ 114 h 114"/>
                  <a:gd name="T16" fmla="*/ 83 w 147"/>
                  <a:gd name="T17" fmla="*/ 82 h 114"/>
                  <a:gd name="T18" fmla="*/ 38 w 147"/>
                  <a:gd name="T19" fmla="*/ 45 h 114"/>
                  <a:gd name="T20" fmla="*/ 0 w 147"/>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114">
                    <a:moveTo>
                      <a:pt x="0" y="0"/>
                    </a:moveTo>
                    <a:lnTo>
                      <a:pt x="43" y="0"/>
                    </a:lnTo>
                    <a:lnTo>
                      <a:pt x="73" y="33"/>
                    </a:lnTo>
                    <a:lnTo>
                      <a:pt x="108" y="61"/>
                    </a:lnTo>
                    <a:lnTo>
                      <a:pt x="147" y="82"/>
                    </a:lnTo>
                    <a:lnTo>
                      <a:pt x="142" y="92"/>
                    </a:lnTo>
                    <a:lnTo>
                      <a:pt x="138" y="102"/>
                    </a:lnTo>
                    <a:lnTo>
                      <a:pt x="134" y="114"/>
                    </a:lnTo>
                    <a:lnTo>
                      <a:pt x="83" y="82"/>
                    </a:lnTo>
                    <a:lnTo>
                      <a:pt x="38" y="4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eaLnBrk="1" hangingPunct="1"/>
                <a:endParaRPr lang="en-US" sz="1300" dirty="0">
                  <a:solidFill>
                    <a:srgbClr val="000000"/>
                  </a:solidFill>
                  <a:latin typeface="Calibri"/>
                </a:endParaRPr>
              </a:p>
            </p:txBody>
          </p:sp>
          <p:sp>
            <p:nvSpPr>
              <p:cNvPr id="45" name="Freeform 1134"/>
              <p:cNvSpPr>
                <a:spLocks/>
              </p:cNvSpPr>
              <p:nvPr/>
            </p:nvSpPr>
            <p:spPr bwMode="auto">
              <a:xfrm>
                <a:off x="12960351" y="3062288"/>
                <a:ext cx="254000" cy="104775"/>
              </a:xfrm>
              <a:custGeom>
                <a:avLst/>
                <a:gdLst>
                  <a:gd name="T0" fmla="*/ 110 w 320"/>
                  <a:gd name="T1" fmla="*/ 0 h 134"/>
                  <a:gd name="T2" fmla="*/ 161 w 320"/>
                  <a:gd name="T3" fmla="*/ 51 h 134"/>
                  <a:gd name="T4" fmla="*/ 210 w 320"/>
                  <a:gd name="T5" fmla="*/ 0 h 134"/>
                  <a:gd name="T6" fmla="*/ 240 w 320"/>
                  <a:gd name="T7" fmla="*/ 8 h 134"/>
                  <a:gd name="T8" fmla="*/ 267 w 320"/>
                  <a:gd name="T9" fmla="*/ 20 h 134"/>
                  <a:gd name="T10" fmla="*/ 289 w 320"/>
                  <a:gd name="T11" fmla="*/ 35 h 134"/>
                  <a:gd name="T12" fmla="*/ 306 w 320"/>
                  <a:gd name="T13" fmla="*/ 57 h 134"/>
                  <a:gd name="T14" fmla="*/ 316 w 320"/>
                  <a:gd name="T15" fmla="*/ 85 h 134"/>
                  <a:gd name="T16" fmla="*/ 320 w 320"/>
                  <a:gd name="T17" fmla="*/ 116 h 134"/>
                  <a:gd name="T18" fmla="*/ 320 w 320"/>
                  <a:gd name="T19" fmla="*/ 134 h 134"/>
                  <a:gd name="T20" fmla="*/ 0 w 320"/>
                  <a:gd name="T21" fmla="*/ 134 h 134"/>
                  <a:gd name="T22" fmla="*/ 0 w 320"/>
                  <a:gd name="T23" fmla="*/ 116 h 134"/>
                  <a:gd name="T24" fmla="*/ 4 w 320"/>
                  <a:gd name="T25" fmla="*/ 85 h 134"/>
                  <a:gd name="T26" fmla="*/ 16 w 320"/>
                  <a:gd name="T27" fmla="*/ 57 h 134"/>
                  <a:gd name="T28" fmla="*/ 32 w 320"/>
                  <a:gd name="T29" fmla="*/ 35 h 134"/>
                  <a:gd name="T30" fmla="*/ 53 w 320"/>
                  <a:gd name="T31" fmla="*/ 20 h 134"/>
                  <a:gd name="T32" fmla="*/ 81 w 320"/>
                  <a:gd name="T33" fmla="*/ 8 h 134"/>
                  <a:gd name="T34" fmla="*/ 110 w 320"/>
                  <a:gd name="T3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0" h="134">
                    <a:moveTo>
                      <a:pt x="110" y="0"/>
                    </a:moveTo>
                    <a:lnTo>
                      <a:pt x="161" y="51"/>
                    </a:lnTo>
                    <a:lnTo>
                      <a:pt x="210" y="0"/>
                    </a:lnTo>
                    <a:lnTo>
                      <a:pt x="240" y="8"/>
                    </a:lnTo>
                    <a:lnTo>
                      <a:pt x="267" y="20"/>
                    </a:lnTo>
                    <a:lnTo>
                      <a:pt x="289" y="35"/>
                    </a:lnTo>
                    <a:lnTo>
                      <a:pt x="306" y="57"/>
                    </a:lnTo>
                    <a:lnTo>
                      <a:pt x="316" y="85"/>
                    </a:lnTo>
                    <a:lnTo>
                      <a:pt x="320" y="116"/>
                    </a:lnTo>
                    <a:lnTo>
                      <a:pt x="320" y="134"/>
                    </a:lnTo>
                    <a:lnTo>
                      <a:pt x="0" y="134"/>
                    </a:lnTo>
                    <a:lnTo>
                      <a:pt x="0" y="116"/>
                    </a:lnTo>
                    <a:lnTo>
                      <a:pt x="4" y="85"/>
                    </a:lnTo>
                    <a:lnTo>
                      <a:pt x="16" y="57"/>
                    </a:lnTo>
                    <a:lnTo>
                      <a:pt x="32" y="35"/>
                    </a:lnTo>
                    <a:lnTo>
                      <a:pt x="53" y="20"/>
                    </a:lnTo>
                    <a:lnTo>
                      <a:pt x="81" y="8"/>
                    </a:lnTo>
                    <a:lnTo>
                      <a:pt x="1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eaLnBrk="1" hangingPunct="1"/>
                <a:endParaRPr lang="en-US" sz="1300" dirty="0">
                  <a:solidFill>
                    <a:srgbClr val="000000"/>
                  </a:solidFill>
                  <a:latin typeface="Calibri"/>
                </a:endParaRPr>
              </a:p>
            </p:txBody>
          </p:sp>
          <p:sp>
            <p:nvSpPr>
              <p:cNvPr id="46" name="Freeform 1135"/>
              <p:cNvSpPr>
                <a:spLocks/>
              </p:cNvSpPr>
              <p:nvPr/>
            </p:nvSpPr>
            <p:spPr bwMode="auto">
              <a:xfrm>
                <a:off x="13012738" y="2892425"/>
                <a:ext cx="147638" cy="147638"/>
              </a:xfrm>
              <a:custGeom>
                <a:avLst/>
                <a:gdLst>
                  <a:gd name="T0" fmla="*/ 94 w 186"/>
                  <a:gd name="T1" fmla="*/ 0 h 187"/>
                  <a:gd name="T2" fmla="*/ 124 w 186"/>
                  <a:gd name="T3" fmla="*/ 4 h 187"/>
                  <a:gd name="T4" fmla="*/ 149 w 186"/>
                  <a:gd name="T5" fmla="*/ 18 h 187"/>
                  <a:gd name="T6" fmla="*/ 169 w 186"/>
                  <a:gd name="T7" fmla="*/ 37 h 187"/>
                  <a:gd name="T8" fmla="*/ 183 w 186"/>
                  <a:gd name="T9" fmla="*/ 63 h 187"/>
                  <a:gd name="T10" fmla="*/ 186 w 186"/>
                  <a:gd name="T11" fmla="*/ 92 h 187"/>
                  <a:gd name="T12" fmla="*/ 183 w 186"/>
                  <a:gd name="T13" fmla="*/ 122 h 187"/>
                  <a:gd name="T14" fmla="*/ 169 w 186"/>
                  <a:gd name="T15" fmla="*/ 147 h 187"/>
                  <a:gd name="T16" fmla="*/ 149 w 186"/>
                  <a:gd name="T17" fmla="*/ 169 h 187"/>
                  <a:gd name="T18" fmla="*/ 124 w 186"/>
                  <a:gd name="T19" fmla="*/ 181 h 187"/>
                  <a:gd name="T20" fmla="*/ 94 w 186"/>
                  <a:gd name="T21" fmla="*/ 187 h 187"/>
                  <a:gd name="T22" fmla="*/ 65 w 186"/>
                  <a:gd name="T23" fmla="*/ 181 h 187"/>
                  <a:gd name="T24" fmla="*/ 39 w 186"/>
                  <a:gd name="T25" fmla="*/ 169 h 187"/>
                  <a:gd name="T26" fmla="*/ 18 w 186"/>
                  <a:gd name="T27" fmla="*/ 147 h 187"/>
                  <a:gd name="T28" fmla="*/ 6 w 186"/>
                  <a:gd name="T29" fmla="*/ 122 h 187"/>
                  <a:gd name="T30" fmla="*/ 0 w 186"/>
                  <a:gd name="T31" fmla="*/ 92 h 187"/>
                  <a:gd name="T32" fmla="*/ 6 w 186"/>
                  <a:gd name="T33" fmla="*/ 63 h 187"/>
                  <a:gd name="T34" fmla="*/ 18 w 186"/>
                  <a:gd name="T35" fmla="*/ 37 h 187"/>
                  <a:gd name="T36" fmla="*/ 39 w 186"/>
                  <a:gd name="T37" fmla="*/ 18 h 187"/>
                  <a:gd name="T38" fmla="*/ 65 w 186"/>
                  <a:gd name="T39" fmla="*/ 4 h 187"/>
                  <a:gd name="T40" fmla="*/ 94 w 186"/>
                  <a:gd name="T41"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6" h="187">
                    <a:moveTo>
                      <a:pt x="94" y="0"/>
                    </a:moveTo>
                    <a:lnTo>
                      <a:pt x="124" y="4"/>
                    </a:lnTo>
                    <a:lnTo>
                      <a:pt x="149" y="18"/>
                    </a:lnTo>
                    <a:lnTo>
                      <a:pt x="169" y="37"/>
                    </a:lnTo>
                    <a:lnTo>
                      <a:pt x="183" y="63"/>
                    </a:lnTo>
                    <a:lnTo>
                      <a:pt x="186" y="92"/>
                    </a:lnTo>
                    <a:lnTo>
                      <a:pt x="183" y="122"/>
                    </a:lnTo>
                    <a:lnTo>
                      <a:pt x="169" y="147"/>
                    </a:lnTo>
                    <a:lnTo>
                      <a:pt x="149" y="169"/>
                    </a:lnTo>
                    <a:lnTo>
                      <a:pt x="124" y="181"/>
                    </a:lnTo>
                    <a:lnTo>
                      <a:pt x="94" y="187"/>
                    </a:lnTo>
                    <a:lnTo>
                      <a:pt x="65" y="181"/>
                    </a:lnTo>
                    <a:lnTo>
                      <a:pt x="39" y="169"/>
                    </a:lnTo>
                    <a:lnTo>
                      <a:pt x="18" y="147"/>
                    </a:lnTo>
                    <a:lnTo>
                      <a:pt x="6" y="122"/>
                    </a:lnTo>
                    <a:lnTo>
                      <a:pt x="0" y="92"/>
                    </a:lnTo>
                    <a:lnTo>
                      <a:pt x="6" y="63"/>
                    </a:lnTo>
                    <a:lnTo>
                      <a:pt x="18" y="37"/>
                    </a:lnTo>
                    <a:lnTo>
                      <a:pt x="39" y="18"/>
                    </a:lnTo>
                    <a:lnTo>
                      <a:pt x="65" y="4"/>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eaLnBrk="1" hangingPunct="1"/>
                <a:endParaRPr lang="en-US" sz="1300" dirty="0">
                  <a:solidFill>
                    <a:srgbClr val="000000"/>
                  </a:solidFill>
                  <a:latin typeface="Calibri"/>
                </a:endParaRPr>
              </a:p>
            </p:txBody>
          </p:sp>
          <p:sp>
            <p:nvSpPr>
              <p:cNvPr id="47" name="Freeform 1136"/>
              <p:cNvSpPr>
                <a:spLocks/>
              </p:cNvSpPr>
              <p:nvPr/>
            </p:nvSpPr>
            <p:spPr bwMode="auto">
              <a:xfrm>
                <a:off x="12769851" y="3287713"/>
                <a:ext cx="177800" cy="69850"/>
              </a:xfrm>
              <a:custGeom>
                <a:avLst/>
                <a:gdLst>
                  <a:gd name="T0" fmla="*/ 72 w 223"/>
                  <a:gd name="T1" fmla="*/ 0 h 88"/>
                  <a:gd name="T2" fmla="*/ 112 w 223"/>
                  <a:gd name="T3" fmla="*/ 39 h 88"/>
                  <a:gd name="T4" fmla="*/ 151 w 223"/>
                  <a:gd name="T5" fmla="*/ 0 h 88"/>
                  <a:gd name="T6" fmla="*/ 174 w 223"/>
                  <a:gd name="T7" fmla="*/ 6 h 88"/>
                  <a:gd name="T8" fmla="*/ 194 w 223"/>
                  <a:gd name="T9" fmla="*/ 17 h 88"/>
                  <a:gd name="T10" fmla="*/ 210 w 223"/>
                  <a:gd name="T11" fmla="*/ 33 h 88"/>
                  <a:gd name="T12" fmla="*/ 220 w 223"/>
                  <a:gd name="T13" fmla="*/ 53 h 88"/>
                  <a:gd name="T14" fmla="*/ 223 w 223"/>
                  <a:gd name="T15" fmla="*/ 80 h 88"/>
                  <a:gd name="T16" fmla="*/ 223 w 223"/>
                  <a:gd name="T17" fmla="*/ 88 h 88"/>
                  <a:gd name="T18" fmla="*/ 0 w 223"/>
                  <a:gd name="T19" fmla="*/ 88 h 88"/>
                  <a:gd name="T20" fmla="*/ 0 w 223"/>
                  <a:gd name="T21" fmla="*/ 80 h 88"/>
                  <a:gd name="T22" fmla="*/ 2 w 223"/>
                  <a:gd name="T23" fmla="*/ 53 h 88"/>
                  <a:gd name="T24" fmla="*/ 11 w 223"/>
                  <a:gd name="T25" fmla="*/ 33 h 88"/>
                  <a:gd name="T26" fmla="*/ 27 w 223"/>
                  <a:gd name="T27" fmla="*/ 17 h 88"/>
                  <a:gd name="T28" fmla="*/ 47 w 223"/>
                  <a:gd name="T29" fmla="*/ 6 h 88"/>
                  <a:gd name="T30" fmla="*/ 72 w 223"/>
                  <a:gd name="T3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3" h="88">
                    <a:moveTo>
                      <a:pt x="72" y="0"/>
                    </a:moveTo>
                    <a:lnTo>
                      <a:pt x="112" y="39"/>
                    </a:lnTo>
                    <a:lnTo>
                      <a:pt x="151" y="0"/>
                    </a:lnTo>
                    <a:lnTo>
                      <a:pt x="174" y="6"/>
                    </a:lnTo>
                    <a:lnTo>
                      <a:pt x="194" y="17"/>
                    </a:lnTo>
                    <a:lnTo>
                      <a:pt x="210" y="33"/>
                    </a:lnTo>
                    <a:lnTo>
                      <a:pt x="220" y="53"/>
                    </a:lnTo>
                    <a:lnTo>
                      <a:pt x="223" y="80"/>
                    </a:lnTo>
                    <a:lnTo>
                      <a:pt x="223" y="88"/>
                    </a:lnTo>
                    <a:lnTo>
                      <a:pt x="0" y="88"/>
                    </a:lnTo>
                    <a:lnTo>
                      <a:pt x="0" y="80"/>
                    </a:lnTo>
                    <a:lnTo>
                      <a:pt x="2" y="53"/>
                    </a:lnTo>
                    <a:lnTo>
                      <a:pt x="11" y="33"/>
                    </a:lnTo>
                    <a:lnTo>
                      <a:pt x="27" y="17"/>
                    </a:lnTo>
                    <a:lnTo>
                      <a:pt x="47" y="6"/>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eaLnBrk="1" hangingPunct="1"/>
                <a:endParaRPr lang="en-US" sz="1300" dirty="0">
                  <a:solidFill>
                    <a:srgbClr val="000000"/>
                  </a:solidFill>
                  <a:latin typeface="Calibri"/>
                </a:endParaRPr>
              </a:p>
            </p:txBody>
          </p:sp>
          <p:sp>
            <p:nvSpPr>
              <p:cNvPr id="48" name="Freeform 1137"/>
              <p:cNvSpPr>
                <a:spLocks/>
              </p:cNvSpPr>
              <p:nvPr/>
            </p:nvSpPr>
            <p:spPr bwMode="auto">
              <a:xfrm>
                <a:off x="12804776" y="3165475"/>
                <a:ext cx="104775" cy="104775"/>
              </a:xfrm>
              <a:custGeom>
                <a:avLst/>
                <a:gdLst>
                  <a:gd name="T0" fmla="*/ 67 w 131"/>
                  <a:gd name="T1" fmla="*/ 0 h 131"/>
                  <a:gd name="T2" fmla="*/ 92 w 131"/>
                  <a:gd name="T3" fmla="*/ 6 h 131"/>
                  <a:gd name="T4" fmla="*/ 112 w 131"/>
                  <a:gd name="T5" fmla="*/ 19 h 131"/>
                  <a:gd name="T6" fmla="*/ 127 w 131"/>
                  <a:gd name="T7" fmla="*/ 39 h 131"/>
                  <a:gd name="T8" fmla="*/ 131 w 131"/>
                  <a:gd name="T9" fmla="*/ 64 h 131"/>
                  <a:gd name="T10" fmla="*/ 127 w 131"/>
                  <a:gd name="T11" fmla="*/ 90 h 131"/>
                  <a:gd name="T12" fmla="*/ 112 w 131"/>
                  <a:gd name="T13" fmla="*/ 112 h 131"/>
                  <a:gd name="T14" fmla="*/ 92 w 131"/>
                  <a:gd name="T15" fmla="*/ 125 h 131"/>
                  <a:gd name="T16" fmla="*/ 67 w 131"/>
                  <a:gd name="T17" fmla="*/ 131 h 131"/>
                  <a:gd name="T18" fmla="*/ 41 w 131"/>
                  <a:gd name="T19" fmla="*/ 125 h 131"/>
                  <a:gd name="T20" fmla="*/ 19 w 131"/>
                  <a:gd name="T21" fmla="*/ 112 h 131"/>
                  <a:gd name="T22" fmla="*/ 6 w 131"/>
                  <a:gd name="T23" fmla="*/ 90 h 131"/>
                  <a:gd name="T24" fmla="*/ 0 w 131"/>
                  <a:gd name="T25" fmla="*/ 64 h 131"/>
                  <a:gd name="T26" fmla="*/ 6 w 131"/>
                  <a:gd name="T27" fmla="*/ 39 h 131"/>
                  <a:gd name="T28" fmla="*/ 19 w 131"/>
                  <a:gd name="T29" fmla="*/ 19 h 131"/>
                  <a:gd name="T30" fmla="*/ 41 w 131"/>
                  <a:gd name="T31" fmla="*/ 6 h 131"/>
                  <a:gd name="T32" fmla="*/ 67 w 131"/>
                  <a:gd name="T3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1" h="131">
                    <a:moveTo>
                      <a:pt x="67" y="0"/>
                    </a:moveTo>
                    <a:lnTo>
                      <a:pt x="92" y="6"/>
                    </a:lnTo>
                    <a:lnTo>
                      <a:pt x="112" y="19"/>
                    </a:lnTo>
                    <a:lnTo>
                      <a:pt x="127" y="39"/>
                    </a:lnTo>
                    <a:lnTo>
                      <a:pt x="131" y="64"/>
                    </a:lnTo>
                    <a:lnTo>
                      <a:pt x="127" y="90"/>
                    </a:lnTo>
                    <a:lnTo>
                      <a:pt x="112" y="112"/>
                    </a:lnTo>
                    <a:lnTo>
                      <a:pt x="92" y="125"/>
                    </a:lnTo>
                    <a:lnTo>
                      <a:pt x="67" y="131"/>
                    </a:lnTo>
                    <a:lnTo>
                      <a:pt x="41" y="125"/>
                    </a:lnTo>
                    <a:lnTo>
                      <a:pt x="19" y="112"/>
                    </a:lnTo>
                    <a:lnTo>
                      <a:pt x="6" y="90"/>
                    </a:lnTo>
                    <a:lnTo>
                      <a:pt x="0" y="64"/>
                    </a:lnTo>
                    <a:lnTo>
                      <a:pt x="6" y="39"/>
                    </a:lnTo>
                    <a:lnTo>
                      <a:pt x="19" y="19"/>
                    </a:lnTo>
                    <a:lnTo>
                      <a:pt x="41" y="6"/>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eaLnBrk="1" hangingPunct="1"/>
                <a:endParaRPr lang="en-US" sz="1300" dirty="0">
                  <a:solidFill>
                    <a:srgbClr val="000000"/>
                  </a:solidFill>
                  <a:latin typeface="Calibri"/>
                </a:endParaRPr>
              </a:p>
            </p:txBody>
          </p:sp>
          <p:sp>
            <p:nvSpPr>
              <p:cNvPr id="49" name="Freeform 1138"/>
              <p:cNvSpPr>
                <a:spLocks/>
              </p:cNvSpPr>
              <p:nvPr/>
            </p:nvSpPr>
            <p:spPr bwMode="auto">
              <a:xfrm>
                <a:off x="13225463" y="3287713"/>
                <a:ext cx="179388" cy="69850"/>
              </a:xfrm>
              <a:custGeom>
                <a:avLst/>
                <a:gdLst>
                  <a:gd name="T0" fmla="*/ 75 w 226"/>
                  <a:gd name="T1" fmla="*/ 0 h 88"/>
                  <a:gd name="T2" fmla="*/ 114 w 226"/>
                  <a:gd name="T3" fmla="*/ 39 h 88"/>
                  <a:gd name="T4" fmla="*/ 153 w 226"/>
                  <a:gd name="T5" fmla="*/ 0 h 88"/>
                  <a:gd name="T6" fmla="*/ 177 w 226"/>
                  <a:gd name="T7" fmla="*/ 6 h 88"/>
                  <a:gd name="T8" fmla="*/ 196 w 226"/>
                  <a:gd name="T9" fmla="*/ 17 h 88"/>
                  <a:gd name="T10" fmla="*/ 212 w 226"/>
                  <a:gd name="T11" fmla="*/ 33 h 88"/>
                  <a:gd name="T12" fmla="*/ 222 w 226"/>
                  <a:gd name="T13" fmla="*/ 53 h 88"/>
                  <a:gd name="T14" fmla="*/ 226 w 226"/>
                  <a:gd name="T15" fmla="*/ 80 h 88"/>
                  <a:gd name="T16" fmla="*/ 226 w 226"/>
                  <a:gd name="T17" fmla="*/ 88 h 88"/>
                  <a:gd name="T18" fmla="*/ 0 w 226"/>
                  <a:gd name="T19" fmla="*/ 88 h 88"/>
                  <a:gd name="T20" fmla="*/ 0 w 226"/>
                  <a:gd name="T21" fmla="*/ 80 h 88"/>
                  <a:gd name="T22" fmla="*/ 4 w 226"/>
                  <a:gd name="T23" fmla="*/ 53 h 88"/>
                  <a:gd name="T24" fmla="*/ 14 w 226"/>
                  <a:gd name="T25" fmla="*/ 33 h 88"/>
                  <a:gd name="T26" fmla="*/ 29 w 226"/>
                  <a:gd name="T27" fmla="*/ 17 h 88"/>
                  <a:gd name="T28" fmla="*/ 49 w 226"/>
                  <a:gd name="T29" fmla="*/ 6 h 88"/>
                  <a:gd name="T30" fmla="*/ 75 w 226"/>
                  <a:gd name="T3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6" h="88">
                    <a:moveTo>
                      <a:pt x="75" y="0"/>
                    </a:moveTo>
                    <a:lnTo>
                      <a:pt x="114" y="39"/>
                    </a:lnTo>
                    <a:lnTo>
                      <a:pt x="153" y="0"/>
                    </a:lnTo>
                    <a:lnTo>
                      <a:pt x="177" y="6"/>
                    </a:lnTo>
                    <a:lnTo>
                      <a:pt x="196" y="17"/>
                    </a:lnTo>
                    <a:lnTo>
                      <a:pt x="212" y="33"/>
                    </a:lnTo>
                    <a:lnTo>
                      <a:pt x="222" y="53"/>
                    </a:lnTo>
                    <a:lnTo>
                      <a:pt x="226" y="80"/>
                    </a:lnTo>
                    <a:lnTo>
                      <a:pt x="226" y="88"/>
                    </a:lnTo>
                    <a:lnTo>
                      <a:pt x="0" y="88"/>
                    </a:lnTo>
                    <a:lnTo>
                      <a:pt x="0" y="80"/>
                    </a:lnTo>
                    <a:lnTo>
                      <a:pt x="4" y="53"/>
                    </a:lnTo>
                    <a:lnTo>
                      <a:pt x="14" y="33"/>
                    </a:lnTo>
                    <a:lnTo>
                      <a:pt x="29" y="17"/>
                    </a:lnTo>
                    <a:lnTo>
                      <a:pt x="49" y="6"/>
                    </a:lnTo>
                    <a:lnTo>
                      <a:pt x="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eaLnBrk="1" hangingPunct="1"/>
                <a:endParaRPr lang="en-US" sz="1300" dirty="0">
                  <a:solidFill>
                    <a:srgbClr val="000000"/>
                  </a:solidFill>
                  <a:latin typeface="Calibri"/>
                </a:endParaRPr>
              </a:p>
            </p:txBody>
          </p:sp>
          <p:sp>
            <p:nvSpPr>
              <p:cNvPr id="50" name="Freeform 1139"/>
              <p:cNvSpPr>
                <a:spLocks/>
              </p:cNvSpPr>
              <p:nvPr/>
            </p:nvSpPr>
            <p:spPr bwMode="auto">
              <a:xfrm>
                <a:off x="13263563" y="3165475"/>
                <a:ext cx="104775" cy="104775"/>
              </a:xfrm>
              <a:custGeom>
                <a:avLst/>
                <a:gdLst>
                  <a:gd name="T0" fmla="*/ 67 w 132"/>
                  <a:gd name="T1" fmla="*/ 0 h 131"/>
                  <a:gd name="T2" fmla="*/ 92 w 132"/>
                  <a:gd name="T3" fmla="*/ 6 h 131"/>
                  <a:gd name="T4" fmla="*/ 112 w 132"/>
                  <a:gd name="T5" fmla="*/ 19 h 131"/>
                  <a:gd name="T6" fmla="*/ 126 w 132"/>
                  <a:gd name="T7" fmla="*/ 39 h 131"/>
                  <a:gd name="T8" fmla="*/ 132 w 132"/>
                  <a:gd name="T9" fmla="*/ 64 h 131"/>
                  <a:gd name="T10" fmla="*/ 126 w 132"/>
                  <a:gd name="T11" fmla="*/ 90 h 131"/>
                  <a:gd name="T12" fmla="*/ 112 w 132"/>
                  <a:gd name="T13" fmla="*/ 112 h 131"/>
                  <a:gd name="T14" fmla="*/ 92 w 132"/>
                  <a:gd name="T15" fmla="*/ 125 h 131"/>
                  <a:gd name="T16" fmla="*/ 67 w 132"/>
                  <a:gd name="T17" fmla="*/ 131 h 131"/>
                  <a:gd name="T18" fmla="*/ 41 w 132"/>
                  <a:gd name="T19" fmla="*/ 125 h 131"/>
                  <a:gd name="T20" fmla="*/ 20 w 132"/>
                  <a:gd name="T21" fmla="*/ 112 h 131"/>
                  <a:gd name="T22" fmla="*/ 6 w 132"/>
                  <a:gd name="T23" fmla="*/ 90 h 131"/>
                  <a:gd name="T24" fmla="*/ 0 w 132"/>
                  <a:gd name="T25" fmla="*/ 64 h 131"/>
                  <a:gd name="T26" fmla="*/ 6 w 132"/>
                  <a:gd name="T27" fmla="*/ 39 h 131"/>
                  <a:gd name="T28" fmla="*/ 20 w 132"/>
                  <a:gd name="T29" fmla="*/ 19 h 131"/>
                  <a:gd name="T30" fmla="*/ 41 w 132"/>
                  <a:gd name="T31" fmla="*/ 6 h 131"/>
                  <a:gd name="T32" fmla="*/ 67 w 132"/>
                  <a:gd name="T3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131">
                    <a:moveTo>
                      <a:pt x="67" y="0"/>
                    </a:moveTo>
                    <a:lnTo>
                      <a:pt x="92" y="6"/>
                    </a:lnTo>
                    <a:lnTo>
                      <a:pt x="112" y="19"/>
                    </a:lnTo>
                    <a:lnTo>
                      <a:pt x="126" y="39"/>
                    </a:lnTo>
                    <a:lnTo>
                      <a:pt x="132" y="64"/>
                    </a:lnTo>
                    <a:lnTo>
                      <a:pt x="126" y="90"/>
                    </a:lnTo>
                    <a:lnTo>
                      <a:pt x="112" y="112"/>
                    </a:lnTo>
                    <a:lnTo>
                      <a:pt x="92" y="125"/>
                    </a:lnTo>
                    <a:lnTo>
                      <a:pt x="67" y="131"/>
                    </a:lnTo>
                    <a:lnTo>
                      <a:pt x="41" y="125"/>
                    </a:lnTo>
                    <a:lnTo>
                      <a:pt x="20" y="112"/>
                    </a:lnTo>
                    <a:lnTo>
                      <a:pt x="6" y="90"/>
                    </a:lnTo>
                    <a:lnTo>
                      <a:pt x="0" y="64"/>
                    </a:lnTo>
                    <a:lnTo>
                      <a:pt x="6" y="39"/>
                    </a:lnTo>
                    <a:lnTo>
                      <a:pt x="20" y="19"/>
                    </a:lnTo>
                    <a:lnTo>
                      <a:pt x="41" y="6"/>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eaLnBrk="1" hangingPunct="1"/>
                <a:endParaRPr lang="en-US" sz="1300" dirty="0">
                  <a:solidFill>
                    <a:srgbClr val="000000"/>
                  </a:solidFill>
                  <a:latin typeface="Calibri"/>
                </a:endParaRPr>
              </a:p>
            </p:txBody>
          </p:sp>
          <p:sp>
            <p:nvSpPr>
              <p:cNvPr id="51" name="Freeform 1140"/>
              <p:cNvSpPr>
                <a:spLocks/>
              </p:cNvSpPr>
              <p:nvPr/>
            </p:nvSpPr>
            <p:spPr bwMode="auto">
              <a:xfrm>
                <a:off x="12998451" y="3429000"/>
                <a:ext cx="177800" cy="69850"/>
              </a:xfrm>
              <a:custGeom>
                <a:avLst/>
                <a:gdLst>
                  <a:gd name="T0" fmla="*/ 73 w 224"/>
                  <a:gd name="T1" fmla="*/ 0 h 88"/>
                  <a:gd name="T2" fmla="*/ 112 w 224"/>
                  <a:gd name="T3" fmla="*/ 39 h 88"/>
                  <a:gd name="T4" fmla="*/ 151 w 224"/>
                  <a:gd name="T5" fmla="*/ 0 h 88"/>
                  <a:gd name="T6" fmla="*/ 175 w 224"/>
                  <a:gd name="T7" fmla="*/ 5 h 88"/>
                  <a:gd name="T8" fmla="*/ 195 w 224"/>
                  <a:gd name="T9" fmla="*/ 17 h 88"/>
                  <a:gd name="T10" fmla="*/ 210 w 224"/>
                  <a:gd name="T11" fmla="*/ 33 h 88"/>
                  <a:gd name="T12" fmla="*/ 220 w 224"/>
                  <a:gd name="T13" fmla="*/ 54 h 88"/>
                  <a:gd name="T14" fmla="*/ 224 w 224"/>
                  <a:gd name="T15" fmla="*/ 80 h 88"/>
                  <a:gd name="T16" fmla="*/ 224 w 224"/>
                  <a:gd name="T17" fmla="*/ 88 h 88"/>
                  <a:gd name="T18" fmla="*/ 0 w 224"/>
                  <a:gd name="T19" fmla="*/ 88 h 88"/>
                  <a:gd name="T20" fmla="*/ 0 w 224"/>
                  <a:gd name="T21" fmla="*/ 80 h 88"/>
                  <a:gd name="T22" fmla="*/ 2 w 224"/>
                  <a:gd name="T23" fmla="*/ 54 h 88"/>
                  <a:gd name="T24" fmla="*/ 12 w 224"/>
                  <a:gd name="T25" fmla="*/ 33 h 88"/>
                  <a:gd name="T26" fmla="*/ 28 w 224"/>
                  <a:gd name="T27" fmla="*/ 17 h 88"/>
                  <a:gd name="T28" fmla="*/ 49 w 224"/>
                  <a:gd name="T29" fmla="*/ 5 h 88"/>
                  <a:gd name="T30" fmla="*/ 73 w 224"/>
                  <a:gd name="T3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4" h="88">
                    <a:moveTo>
                      <a:pt x="73" y="0"/>
                    </a:moveTo>
                    <a:lnTo>
                      <a:pt x="112" y="39"/>
                    </a:lnTo>
                    <a:lnTo>
                      <a:pt x="151" y="0"/>
                    </a:lnTo>
                    <a:lnTo>
                      <a:pt x="175" y="5"/>
                    </a:lnTo>
                    <a:lnTo>
                      <a:pt x="195" y="17"/>
                    </a:lnTo>
                    <a:lnTo>
                      <a:pt x="210" y="33"/>
                    </a:lnTo>
                    <a:lnTo>
                      <a:pt x="220" y="54"/>
                    </a:lnTo>
                    <a:lnTo>
                      <a:pt x="224" y="80"/>
                    </a:lnTo>
                    <a:lnTo>
                      <a:pt x="224" y="88"/>
                    </a:lnTo>
                    <a:lnTo>
                      <a:pt x="0" y="88"/>
                    </a:lnTo>
                    <a:lnTo>
                      <a:pt x="0" y="80"/>
                    </a:lnTo>
                    <a:lnTo>
                      <a:pt x="2" y="54"/>
                    </a:lnTo>
                    <a:lnTo>
                      <a:pt x="12" y="33"/>
                    </a:lnTo>
                    <a:lnTo>
                      <a:pt x="28" y="17"/>
                    </a:lnTo>
                    <a:lnTo>
                      <a:pt x="49" y="5"/>
                    </a:lnTo>
                    <a:lnTo>
                      <a:pt x="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eaLnBrk="1" hangingPunct="1"/>
                <a:endParaRPr lang="en-US" sz="1300" dirty="0">
                  <a:solidFill>
                    <a:srgbClr val="000000"/>
                  </a:solidFill>
                  <a:latin typeface="Calibri"/>
                </a:endParaRPr>
              </a:p>
            </p:txBody>
          </p:sp>
          <p:sp>
            <p:nvSpPr>
              <p:cNvPr id="52" name="Freeform 1141"/>
              <p:cNvSpPr>
                <a:spLocks/>
              </p:cNvSpPr>
              <p:nvPr/>
            </p:nvSpPr>
            <p:spPr bwMode="auto">
              <a:xfrm>
                <a:off x="13034963" y="3308350"/>
                <a:ext cx="103188" cy="103188"/>
              </a:xfrm>
              <a:custGeom>
                <a:avLst/>
                <a:gdLst>
                  <a:gd name="T0" fmla="*/ 67 w 132"/>
                  <a:gd name="T1" fmla="*/ 0 h 132"/>
                  <a:gd name="T2" fmla="*/ 93 w 132"/>
                  <a:gd name="T3" fmla="*/ 6 h 132"/>
                  <a:gd name="T4" fmla="*/ 112 w 132"/>
                  <a:gd name="T5" fmla="*/ 20 h 132"/>
                  <a:gd name="T6" fmla="*/ 128 w 132"/>
                  <a:gd name="T7" fmla="*/ 42 h 132"/>
                  <a:gd name="T8" fmla="*/ 132 w 132"/>
                  <a:gd name="T9" fmla="*/ 67 h 132"/>
                  <a:gd name="T10" fmla="*/ 128 w 132"/>
                  <a:gd name="T11" fmla="*/ 93 h 132"/>
                  <a:gd name="T12" fmla="*/ 112 w 132"/>
                  <a:gd name="T13" fmla="*/ 112 h 132"/>
                  <a:gd name="T14" fmla="*/ 93 w 132"/>
                  <a:gd name="T15" fmla="*/ 126 h 132"/>
                  <a:gd name="T16" fmla="*/ 67 w 132"/>
                  <a:gd name="T17" fmla="*/ 132 h 132"/>
                  <a:gd name="T18" fmla="*/ 42 w 132"/>
                  <a:gd name="T19" fmla="*/ 126 h 132"/>
                  <a:gd name="T20" fmla="*/ 20 w 132"/>
                  <a:gd name="T21" fmla="*/ 112 h 132"/>
                  <a:gd name="T22" fmla="*/ 6 w 132"/>
                  <a:gd name="T23" fmla="*/ 93 h 132"/>
                  <a:gd name="T24" fmla="*/ 0 w 132"/>
                  <a:gd name="T25" fmla="*/ 67 h 132"/>
                  <a:gd name="T26" fmla="*/ 6 w 132"/>
                  <a:gd name="T27" fmla="*/ 42 h 132"/>
                  <a:gd name="T28" fmla="*/ 20 w 132"/>
                  <a:gd name="T29" fmla="*/ 20 h 132"/>
                  <a:gd name="T30" fmla="*/ 42 w 132"/>
                  <a:gd name="T31" fmla="*/ 6 h 132"/>
                  <a:gd name="T32" fmla="*/ 67 w 132"/>
                  <a:gd name="T3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132">
                    <a:moveTo>
                      <a:pt x="67" y="0"/>
                    </a:moveTo>
                    <a:lnTo>
                      <a:pt x="93" y="6"/>
                    </a:lnTo>
                    <a:lnTo>
                      <a:pt x="112" y="20"/>
                    </a:lnTo>
                    <a:lnTo>
                      <a:pt x="128" y="42"/>
                    </a:lnTo>
                    <a:lnTo>
                      <a:pt x="132" y="67"/>
                    </a:lnTo>
                    <a:lnTo>
                      <a:pt x="128" y="93"/>
                    </a:lnTo>
                    <a:lnTo>
                      <a:pt x="112" y="112"/>
                    </a:lnTo>
                    <a:lnTo>
                      <a:pt x="93" y="126"/>
                    </a:lnTo>
                    <a:lnTo>
                      <a:pt x="67" y="132"/>
                    </a:lnTo>
                    <a:lnTo>
                      <a:pt x="42" y="126"/>
                    </a:lnTo>
                    <a:lnTo>
                      <a:pt x="20" y="112"/>
                    </a:lnTo>
                    <a:lnTo>
                      <a:pt x="6" y="93"/>
                    </a:lnTo>
                    <a:lnTo>
                      <a:pt x="0" y="67"/>
                    </a:lnTo>
                    <a:lnTo>
                      <a:pt x="6" y="42"/>
                    </a:lnTo>
                    <a:lnTo>
                      <a:pt x="20" y="20"/>
                    </a:lnTo>
                    <a:lnTo>
                      <a:pt x="42" y="6"/>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eaLnBrk="1" hangingPunct="1"/>
                <a:endParaRPr lang="en-US" sz="1300" dirty="0">
                  <a:solidFill>
                    <a:srgbClr val="000000"/>
                  </a:solidFill>
                  <a:latin typeface="Calibri"/>
                </a:endParaRPr>
              </a:p>
            </p:txBody>
          </p:sp>
          <p:sp>
            <p:nvSpPr>
              <p:cNvPr id="53" name="Freeform 1142"/>
              <p:cNvSpPr>
                <a:spLocks/>
              </p:cNvSpPr>
              <p:nvPr/>
            </p:nvSpPr>
            <p:spPr bwMode="auto">
              <a:xfrm>
                <a:off x="12842876" y="2990850"/>
                <a:ext cx="161925" cy="150813"/>
              </a:xfrm>
              <a:custGeom>
                <a:avLst/>
                <a:gdLst>
                  <a:gd name="T0" fmla="*/ 190 w 204"/>
                  <a:gd name="T1" fmla="*/ 0 h 188"/>
                  <a:gd name="T2" fmla="*/ 196 w 204"/>
                  <a:gd name="T3" fmla="*/ 15 h 188"/>
                  <a:gd name="T4" fmla="*/ 204 w 204"/>
                  <a:gd name="T5" fmla="*/ 31 h 188"/>
                  <a:gd name="T6" fmla="*/ 165 w 204"/>
                  <a:gd name="T7" fmla="*/ 49 h 188"/>
                  <a:gd name="T8" fmla="*/ 128 w 204"/>
                  <a:gd name="T9" fmla="*/ 74 h 188"/>
                  <a:gd name="T10" fmla="*/ 96 w 204"/>
                  <a:gd name="T11" fmla="*/ 104 h 188"/>
                  <a:gd name="T12" fmla="*/ 67 w 204"/>
                  <a:gd name="T13" fmla="*/ 137 h 188"/>
                  <a:gd name="T14" fmla="*/ 73 w 204"/>
                  <a:gd name="T15" fmla="*/ 139 h 188"/>
                  <a:gd name="T16" fmla="*/ 92 w 204"/>
                  <a:gd name="T17" fmla="*/ 151 h 188"/>
                  <a:gd name="T18" fmla="*/ 104 w 204"/>
                  <a:gd name="T19" fmla="*/ 157 h 188"/>
                  <a:gd name="T20" fmla="*/ 92 w 204"/>
                  <a:gd name="T21" fmla="*/ 161 h 188"/>
                  <a:gd name="T22" fmla="*/ 21 w 204"/>
                  <a:gd name="T23" fmla="*/ 188 h 188"/>
                  <a:gd name="T24" fmla="*/ 10 w 204"/>
                  <a:gd name="T25" fmla="*/ 139 h 188"/>
                  <a:gd name="T26" fmla="*/ 0 w 204"/>
                  <a:gd name="T27" fmla="*/ 102 h 188"/>
                  <a:gd name="T28" fmla="*/ 37 w 204"/>
                  <a:gd name="T29" fmla="*/ 121 h 188"/>
                  <a:gd name="T30" fmla="*/ 69 w 204"/>
                  <a:gd name="T31" fmla="*/ 82 h 188"/>
                  <a:gd name="T32" fmla="*/ 104 w 204"/>
                  <a:gd name="T33" fmla="*/ 49 h 188"/>
                  <a:gd name="T34" fmla="*/ 145 w 204"/>
                  <a:gd name="T35" fmla="*/ 21 h 188"/>
                  <a:gd name="T36" fmla="*/ 190 w 204"/>
                  <a:gd name="T3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 h="188">
                    <a:moveTo>
                      <a:pt x="190" y="0"/>
                    </a:moveTo>
                    <a:lnTo>
                      <a:pt x="196" y="15"/>
                    </a:lnTo>
                    <a:lnTo>
                      <a:pt x="204" y="31"/>
                    </a:lnTo>
                    <a:lnTo>
                      <a:pt x="165" y="49"/>
                    </a:lnTo>
                    <a:lnTo>
                      <a:pt x="128" y="74"/>
                    </a:lnTo>
                    <a:lnTo>
                      <a:pt x="96" y="104"/>
                    </a:lnTo>
                    <a:lnTo>
                      <a:pt x="67" y="137"/>
                    </a:lnTo>
                    <a:lnTo>
                      <a:pt x="73" y="139"/>
                    </a:lnTo>
                    <a:lnTo>
                      <a:pt x="92" y="151"/>
                    </a:lnTo>
                    <a:lnTo>
                      <a:pt x="104" y="157"/>
                    </a:lnTo>
                    <a:lnTo>
                      <a:pt x="92" y="161"/>
                    </a:lnTo>
                    <a:lnTo>
                      <a:pt x="21" y="188"/>
                    </a:lnTo>
                    <a:lnTo>
                      <a:pt x="10" y="139"/>
                    </a:lnTo>
                    <a:lnTo>
                      <a:pt x="0" y="102"/>
                    </a:lnTo>
                    <a:lnTo>
                      <a:pt x="37" y="121"/>
                    </a:lnTo>
                    <a:lnTo>
                      <a:pt x="69" y="82"/>
                    </a:lnTo>
                    <a:lnTo>
                      <a:pt x="104" y="49"/>
                    </a:lnTo>
                    <a:lnTo>
                      <a:pt x="145" y="21"/>
                    </a:lnTo>
                    <a:lnTo>
                      <a:pt x="1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eaLnBrk="1" hangingPunct="1"/>
                <a:endParaRPr lang="en-US" sz="1300" dirty="0">
                  <a:solidFill>
                    <a:srgbClr val="000000"/>
                  </a:solidFill>
                  <a:latin typeface="Calibri"/>
                </a:endParaRPr>
              </a:p>
            </p:txBody>
          </p:sp>
        </p:grpSp>
        <p:sp>
          <p:nvSpPr>
            <p:cNvPr id="54" name="Rectangle 53"/>
            <p:cNvSpPr/>
            <p:nvPr/>
          </p:nvSpPr>
          <p:spPr>
            <a:xfrm>
              <a:off x="1946842" y="4115148"/>
              <a:ext cx="2546781" cy="6673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rPr>
                <a:t>In phase 1: Your suggestions for services are requested.</a:t>
              </a:r>
            </a:p>
          </p:txBody>
        </p:sp>
        <p:sp>
          <p:nvSpPr>
            <p:cNvPr id="55" name="Rectangle 54"/>
            <p:cNvSpPr/>
            <p:nvPr/>
          </p:nvSpPr>
          <p:spPr>
            <a:xfrm>
              <a:off x="5526530" y="3264709"/>
              <a:ext cx="2818321" cy="624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rPr>
                <a:t>In phase 2 and beyond: We’ll invite you to help us test and share services.</a:t>
              </a:r>
            </a:p>
          </p:txBody>
        </p:sp>
      </p:grpSp>
    </p:spTree>
    <p:custDataLst>
      <p:tags r:id="rId2"/>
    </p:custDataLst>
    <p:extLst>
      <p:ext uri="{BB962C8B-B14F-4D97-AF65-F5344CB8AC3E}">
        <p14:creationId xmlns:p14="http://schemas.microsoft.com/office/powerpoint/2010/main" val="552463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25704" y="257483"/>
            <a:ext cx="6517758" cy="369331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i="1" kern="0" dirty="0">
                <a:solidFill>
                  <a:srgbClr val="000000"/>
                </a:solidFill>
                <a:latin typeface="Calibri" panose="020F0502020204030204" pitchFamily="34" charset="0"/>
              </a:rPr>
              <a:t>LEARN MORE:</a:t>
            </a:r>
          </a:p>
          <a:p>
            <a:pPr marL="0" marR="0" lvl="0" indent="0" defTabSz="914400" eaLnBrk="1" fontAlgn="auto" latinLnBrk="0" hangingPunct="1">
              <a:lnSpc>
                <a:spcPct val="100000"/>
              </a:lnSpc>
              <a:spcBef>
                <a:spcPts val="0"/>
              </a:spcBef>
              <a:spcAft>
                <a:spcPts val="0"/>
              </a:spcAft>
              <a:buClrTx/>
              <a:buSzTx/>
              <a:buFontTx/>
              <a:buNone/>
              <a:tabLst/>
              <a:defRPr/>
            </a:pPr>
            <a:r>
              <a:rPr lang="en-US" sz="1200" kern="0" dirty="0">
                <a:solidFill>
                  <a:srgbClr val="000000"/>
                </a:solidFill>
                <a:latin typeface="Calibri" panose="020F0502020204030204" pitchFamily="34" charset="0"/>
              </a:rPr>
              <a:t>CDC SDP Web Site: </a:t>
            </a:r>
            <a:r>
              <a:rPr lang="en-US" sz="1200" kern="0" dirty="0">
                <a:solidFill>
                  <a:srgbClr val="000000"/>
                </a:solidFill>
                <a:latin typeface="Calibri" panose="020F0502020204030204" pitchFamily="34" charset="0"/>
                <a:hlinkClick r:id="rId3"/>
              </a:rPr>
              <a:t>http://www.cdc.gov/sdp</a:t>
            </a:r>
            <a:endParaRPr lang="en-US" sz="1200" kern="0" dirty="0">
              <a:solidFill>
                <a:srgbClr val="000000"/>
              </a:solidFill>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kern="0" dirty="0">
                <a:solidFill>
                  <a:srgbClr val="000000"/>
                </a:solidFill>
                <a:latin typeface="Calibri" panose="020F0502020204030204" pitchFamily="34" charset="0"/>
              </a:rPr>
              <a:t>CDC SDP SharePoint Site: </a:t>
            </a:r>
            <a:r>
              <a:rPr lang="en-US" sz="1200" kern="0" dirty="0">
                <a:solidFill>
                  <a:srgbClr val="000000"/>
                </a:solidFill>
                <a:latin typeface="Calibri" panose="020F0502020204030204" pitchFamily="34" charset="0"/>
                <a:hlinkClick r:id="rId4"/>
              </a:rPr>
              <a:t>https://esp.cdc.gov/sites/csels/OPHSS/SDP</a:t>
            </a:r>
            <a:endParaRPr lang="en-US" sz="1200" kern="0" dirty="0">
              <a:solidFill>
                <a:srgbClr val="000000"/>
              </a:solidFill>
              <a:latin typeface="Calibri" panose="020F0502020204030204" pitchFamily="34" charset="0"/>
            </a:endParaRPr>
          </a:p>
          <a:p>
            <a:pPr eaLnBrk="1" fontAlgn="auto" hangingPunct="1">
              <a:spcBef>
                <a:spcPts val="0"/>
              </a:spcBef>
              <a:spcAft>
                <a:spcPts val="0"/>
              </a:spcAft>
              <a:defRPr/>
            </a:pPr>
            <a:r>
              <a:rPr lang="en-US" sz="1200" kern="0" dirty="0">
                <a:solidFill>
                  <a:srgbClr val="000000"/>
                </a:solidFill>
                <a:latin typeface="Calibri" panose="020F0502020204030204" pitchFamily="34" charset="0"/>
              </a:rPr>
              <a:t>CDC Surveillance Strategy: </a:t>
            </a:r>
            <a:r>
              <a:rPr lang="en-US" sz="1200" kern="0" dirty="0">
                <a:solidFill>
                  <a:srgbClr val="000000"/>
                </a:solidFill>
                <a:latin typeface="Calibri" panose="020F0502020204030204" pitchFamily="34" charset="0"/>
                <a:hlinkClick r:id="rId5"/>
              </a:rPr>
              <a:t>http://www.cdc.gov/surveillance</a:t>
            </a:r>
            <a:endParaRPr lang="en-US" sz="1200" kern="0" dirty="0">
              <a:solidFill>
                <a:srgbClr val="000000"/>
              </a:solidFill>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600" kern="0" dirty="0">
              <a:solidFill>
                <a:srgbClr val="000000"/>
              </a:solidFill>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400" b="1" i="1" kern="0" dirty="0">
                <a:solidFill>
                  <a:srgbClr val="000000"/>
                </a:solidFill>
                <a:latin typeface="Calibri" panose="020F0502020204030204" pitchFamily="34" charset="0"/>
              </a:rPr>
              <a:t>BECOME PART OF OUR PROCESS:</a:t>
            </a:r>
          </a:p>
          <a:p>
            <a:pPr marL="0" marR="0" lvl="0" indent="0" defTabSz="914400" eaLnBrk="1" fontAlgn="auto" latinLnBrk="0" hangingPunct="1">
              <a:lnSpc>
                <a:spcPct val="100000"/>
              </a:lnSpc>
              <a:spcBef>
                <a:spcPts val="0"/>
              </a:spcBef>
              <a:spcAft>
                <a:spcPts val="0"/>
              </a:spcAft>
              <a:buClrTx/>
              <a:buSzTx/>
              <a:buFontTx/>
              <a:buNone/>
              <a:tabLst/>
              <a:defRPr/>
            </a:pPr>
            <a:r>
              <a:rPr lang="en-US" sz="1200" kern="0" dirty="0">
                <a:solidFill>
                  <a:srgbClr val="000000"/>
                </a:solidFill>
                <a:latin typeface="Calibri" panose="020F0502020204030204" pitchFamily="34" charset="0"/>
              </a:rPr>
              <a:t>Become part of our agile development process: </a:t>
            </a:r>
            <a:r>
              <a:rPr lang="en-US" sz="1200" kern="0" dirty="0">
                <a:solidFill>
                  <a:srgbClr val="000000"/>
                </a:solidFill>
                <a:latin typeface="Calibri" panose="020F0502020204030204" pitchFamily="34" charset="0"/>
                <a:hlinkClick r:id="rId6"/>
              </a:rPr>
              <a:t>https://github.com/CDCgov/SDP</a:t>
            </a:r>
            <a:endParaRPr lang="en-US" sz="1200" kern="0" dirty="0">
              <a:solidFill>
                <a:srgbClr val="000000"/>
              </a:solidFill>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kern="0" dirty="0">
                <a:solidFill>
                  <a:srgbClr val="000000"/>
                </a:solidFill>
                <a:latin typeface="Calibri" panose="020F0502020204030204" pitchFamily="34" charset="0"/>
              </a:rPr>
              <a:t>Tweet #CDCSDP</a:t>
            </a:r>
          </a:p>
          <a:p>
            <a:pPr marL="0" marR="0" lvl="0" indent="0" defTabSz="914400" eaLnBrk="1" fontAlgn="auto" latinLnBrk="0" hangingPunct="1">
              <a:lnSpc>
                <a:spcPct val="100000"/>
              </a:lnSpc>
              <a:spcBef>
                <a:spcPts val="0"/>
              </a:spcBef>
              <a:spcAft>
                <a:spcPts val="0"/>
              </a:spcAft>
              <a:buClrTx/>
              <a:buSzTx/>
              <a:buFontTx/>
              <a:buNone/>
              <a:tabLst/>
              <a:defRPr/>
            </a:pPr>
            <a:endParaRPr lang="en-US" sz="1200" kern="0" dirty="0">
              <a:solidFill>
                <a:srgbClr val="000000"/>
              </a:solidFill>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400" b="1" i="1" kern="0" dirty="0">
                <a:solidFill>
                  <a:srgbClr val="000000"/>
                </a:solidFill>
                <a:latin typeface="Calibri" panose="020F0502020204030204" pitchFamily="34" charset="0"/>
              </a:rPr>
              <a:t>JOIN OUR COMMUNITY – REGISTER FOR OUR LISTSERV!</a:t>
            </a:r>
          </a:p>
          <a:p>
            <a:pPr marL="342900" marR="0" lvl="0" indent="-342900" defTabSz="914400" eaLnBrk="1" fontAlgn="auto" latinLnBrk="0" hangingPunct="1">
              <a:lnSpc>
                <a:spcPct val="100000"/>
              </a:lnSpc>
              <a:spcBef>
                <a:spcPts val="0"/>
              </a:spcBef>
              <a:spcAft>
                <a:spcPts val="0"/>
              </a:spcAft>
              <a:buClrTx/>
              <a:buSzTx/>
              <a:buFontTx/>
              <a:buAutoNum type="arabicParenR"/>
              <a:tabLst/>
              <a:defRPr/>
            </a:pPr>
            <a:r>
              <a:rPr lang="en-US" sz="1200" dirty="0">
                <a:solidFill>
                  <a:schemeClr val="accent4">
                    <a:lumMod val="75000"/>
                  </a:schemeClr>
                </a:solidFill>
                <a:latin typeface="Calibri" panose="020F0502020204030204" pitchFamily="34" charset="0"/>
              </a:rPr>
              <a:t>Address your email to: </a:t>
            </a:r>
            <a:r>
              <a:rPr lang="en-US" sz="1200" dirty="0">
                <a:solidFill>
                  <a:schemeClr val="accent4">
                    <a:lumMod val="75000"/>
                  </a:schemeClr>
                </a:solidFill>
                <a:latin typeface="Calibri" panose="020F0502020204030204" pitchFamily="34" charset="0"/>
                <a:hlinkClick r:id="rId7"/>
              </a:rPr>
              <a:t>LIST@CDC.GOV</a:t>
            </a:r>
            <a:endParaRPr lang="en-US" sz="1200" dirty="0">
              <a:solidFill>
                <a:schemeClr val="accent4">
                  <a:lumMod val="75000"/>
                </a:schemeClr>
              </a:solidFill>
              <a:latin typeface="Calibri" panose="020F0502020204030204" pitchFamily="34" charset="0"/>
            </a:endParaRPr>
          </a:p>
          <a:p>
            <a:pPr marL="342900" marR="0" lvl="0" indent="-342900" defTabSz="914400" eaLnBrk="1" fontAlgn="auto" latinLnBrk="0" hangingPunct="1">
              <a:lnSpc>
                <a:spcPct val="100000"/>
              </a:lnSpc>
              <a:spcBef>
                <a:spcPts val="0"/>
              </a:spcBef>
              <a:spcAft>
                <a:spcPts val="0"/>
              </a:spcAft>
              <a:buClrTx/>
              <a:buSzTx/>
              <a:buFontTx/>
              <a:buAutoNum type="arabicParenR"/>
              <a:tabLst/>
              <a:defRPr/>
            </a:pPr>
            <a:r>
              <a:rPr lang="en-US" sz="1200" dirty="0">
                <a:solidFill>
                  <a:schemeClr val="accent4">
                    <a:lumMod val="75000"/>
                  </a:schemeClr>
                </a:solidFill>
                <a:latin typeface="Calibri" panose="020F0502020204030204" pitchFamily="34" charset="0"/>
              </a:rPr>
              <a:t>Keep Subject heading blank</a:t>
            </a:r>
          </a:p>
          <a:p>
            <a:pPr marL="342900" marR="0" lvl="0" indent="-342900" defTabSz="914400" eaLnBrk="1" fontAlgn="auto" latinLnBrk="0" hangingPunct="1">
              <a:lnSpc>
                <a:spcPct val="100000"/>
              </a:lnSpc>
              <a:spcBef>
                <a:spcPts val="0"/>
              </a:spcBef>
              <a:spcAft>
                <a:spcPts val="0"/>
              </a:spcAft>
              <a:buClrTx/>
              <a:buSzTx/>
              <a:buFontTx/>
              <a:buAutoNum type="arabicParenR"/>
              <a:tabLst/>
              <a:defRPr/>
            </a:pPr>
            <a:r>
              <a:rPr lang="en-US" sz="1200" dirty="0">
                <a:solidFill>
                  <a:schemeClr val="accent4">
                    <a:lumMod val="75000"/>
                  </a:schemeClr>
                </a:solidFill>
                <a:latin typeface="Calibri" panose="020F0502020204030204" pitchFamily="34" charset="0"/>
              </a:rPr>
              <a:t>Write SUSCRIBE CDCL-SDP first name last name</a:t>
            </a:r>
          </a:p>
          <a:p>
            <a:pPr marL="342900" marR="0" lvl="0" indent="-342900" defTabSz="914400" eaLnBrk="1" fontAlgn="auto" latinLnBrk="0" hangingPunct="1">
              <a:lnSpc>
                <a:spcPct val="100000"/>
              </a:lnSpc>
              <a:spcBef>
                <a:spcPts val="0"/>
              </a:spcBef>
              <a:spcAft>
                <a:spcPts val="0"/>
              </a:spcAft>
              <a:buClrTx/>
              <a:buSzTx/>
              <a:buFontTx/>
              <a:buAutoNum type="arabicParenR"/>
              <a:tabLst/>
              <a:defRPr/>
            </a:pPr>
            <a:r>
              <a:rPr lang="en-US" sz="1200" dirty="0">
                <a:solidFill>
                  <a:schemeClr val="accent4">
                    <a:lumMod val="75000"/>
                  </a:schemeClr>
                </a:solidFill>
                <a:latin typeface="Calibri" panose="020F0502020204030204" pitchFamily="34" charset="0"/>
              </a:rPr>
              <a:t>Remove any other items from the email (including your signature) and send</a:t>
            </a:r>
          </a:p>
          <a:p>
            <a:pPr marL="342900" marR="0" lvl="0" indent="-342900" defTabSz="914400" eaLnBrk="1" fontAlgn="auto" latinLnBrk="0" hangingPunct="1">
              <a:lnSpc>
                <a:spcPct val="100000"/>
              </a:lnSpc>
              <a:spcBef>
                <a:spcPts val="0"/>
              </a:spcBef>
              <a:spcAft>
                <a:spcPts val="0"/>
              </a:spcAft>
              <a:buClrTx/>
              <a:buSzTx/>
              <a:buFontTx/>
              <a:buAutoNum type="arabicParenR"/>
              <a:tabLst/>
              <a:defRPr/>
            </a:pPr>
            <a:r>
              <a:rPr lang="en-US" sz="1200" dirty="0">
                <a:solidFill>
                  <a:schemeClr val="accent4">
                    <a:lumMod val="75000"/>
                  </a:schemeClr>
                </a:solidFill>
                <a:latin typeface="Calibri" panose="020F0502020204030204" pitchFamily="34" charset="0"/>
              </a:rPr>
              <a:t>After you receive your confirmation, don’t forget to confirm!</a:t>
            </a:r>
          </a:p>
          <a:p>
            <a:pPr marL="342900" marR="0" lvl="0" indent="-342900" defTabSz="914400" eaLnBrk="1" fontAlgn="auto" latinLnBrk="0" hangingPunct="1">
              <a:lnSpc>
                <a:spcPct val="100000"/>
              </a:lnSpc>
              <a:spcBef>
                <a:spcPts val="0"/>
              </a:spcBef>
              <a:spcAft>
                <a:spcPts val="0"/>
              </a:spcAft>
              <a:buClrTx/>
              <a:buSzTx/>
              <a:buFontTx/>
              <a:buAutoNum type="arabicParenR"/>
              <a:tabLst/>
              <a:defRPr/>
            </a:pPr>
            <a:r>
              <a:rPr lang="en-US" sz="1200" dirty="0">
                <a:solidFill>
                  <a:schemeClr val="accent4">
                    <a:lumMod val="75000"/>
                  </a:schemeClr>
                </a:solidFill>
                <a:latin typeface="Calibri" panose="020F0502020204030204" pitchFamily="34" charset="0"/>
              </a:rPr>
              <a:t>Email </a:t>
            </a:r>
            <a:r>
              <a:rPr lang="en-US" sz="1200" dirty="0">
                <a:solidFill>
                  <a:schemeClr val="accent4">
                    <a:lumMod val="75000"/>
                  </a:schemeClr>
                </a:solidFill>
                <a:latin typeface="Calibri" panose="020F0502020204030204" pitchFamily="34" charset="0"/>
                <a:hlinkClick r:id="rId8"/>
              </a:rPr>
              <a:t>surveillanceplatform@cdc.gov</a:t>
            </a:r>
            <a:r>
              <a:rPr lang="en-US" sz="1200" dirty="0">
                <a:solidFill>
                  <a:schemeClr val="accent4">
                    <a:lumMod val="75000"/>
                  </a:schemeClr>
                </a:solidFill>
                <a:latin typeface="Calibri" panose="020F0502020204030204" pitchFamily="34" charset="0"/>
              </a:rPr>
              <a:t> if you have questions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chemeClr val="accent4">
                  <a:lumMod val="75000"/>
                </a:schemeClr>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panose="020F0502020204030204" pitchFamily="34" charset="0"/>
            </a:endParaRPr>
          </a:p>
        </p:txBody>
      </p:sp>
      <p:sp>
        <p:nvSpPr>
          <p:cNvPr id="3" name="Title 1"/>
          <p:cNvSpPr txBox="1">
            <a:spLocks/>
          </p:cNvSpPr>
          <p:nvPr/>
        </p:nvSpPr>
        <p:spPr>
          <a:xfrm>
            <a:off x="122088" y="257483"/>
            <a:ext cx="2780600" cy="975893"/>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marL="0" marR="0" lvl="0" indent="0" algn="l" defTabSz="914400" latinLnBrk="0">
              <a:lnSpc>
                <a:spcPts val="3000"/>
              </a:lnSpc>
              <a:buClrTx/>
              <a:buSzTx/>
              <a:buFontTx/>
              <a:buNone/>
              <a:tabLst/>
              <a:defRPr/>
            </a:pPr>
            <a:r>
              <a:rPr lang="en-US" sz="2800" b="1" dirty="0">
                <a:solidFill>
                  <a:srgbClr val="0096D6"/>
                </a:solidFill>
                <a:latin typeface="Calibri" pitchFamily="34" charset="0"/>
              </a:rPr>
              <a:t>Let’s Continue the Conversation</a:t>
            </a:r>
          </a:p>
        </p:txBody>
      </p:sp>
      <p:sp>
        <p:nvSpPr>
          <p:cNvPr id="4" name="TextBox 3"/>
          <p:cNvSpPr txBox="1"/>
          <p:nvPr/>
        </p:nvSpPr>
        <p:spPr>
          <a:xfrm>
            <a:off x="236645" y="1286538"/>
            <a:ext cx="2868064" cy="141577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srgbClr val="000000"/>
                </a:solidFill>
                <a:effectLst/>
                <a:uLnTx/>
                <a:uFillTx/>
                <a:latin typeface="Calibri" panose="020F0502020204030204" pitchFamily="34" charset="0"/>
              </a:rPr>
              <a:t>CONTACT US: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rPr>
              <a:t>Brian Lee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hlinkClick r:id="rId9"/>
              </a:rPr>
              <a:t>brian.lee@cdc.gov</a:t>
            </a:r>
            <a:endParaRPr kumimoji="0" lang="en-US" sz="1200" b="0" i="0" u="none" strike="noStrike" kern="0" cap="none" spc="0" normalizeH="0" baseline="0" noProof="0" dirty="0">
              <a:ln>
                <a:noFill/>
              </a:ln>
              <a:solidFill>
                <a:srgbClr val="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rPr>
              <a:t>Teresa Kinley</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hlinkClick r:id="rId10"/>
              </a:rPr>
              <a:t>tkinley@cdc.gov</a:t>
            </a:r>
            <a:endParaRPr kumimoji="0" lang="en-US" sz="1200" b="0" i="0" u="none" strike="noStrike" kern="0" cap="none" spc="0" normalizeH="0" baseline="0" noProof="0" dirty="0">
              <a:ln>
                <a:noFill/>
              </a:ln>
              <a:solidFill>
                <a:srgbClr val="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rPr>
              <a:t>Suzette Stoutenburg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hlinkClick r:id="rId11"/>
              </a:rPr>
              <a:t>sstoutenburg@cdc.gov</a:t>
            </a:r>
            <a:endParaRPr kumimoji="0" lang="en-US" sz="1200" b="0" i="0" u="none" strike="noStrike" kern="0" cap="none" spc="0" normalizeH="0" baseline="0" noProof="0" dirty="0">
              <a:ln>
                <a:noFill/>
              </a:ln>
              <a:solidFill>
                <a:srgbClr val="000000"/>
              </a:solidFill>
              <a:effectLst/>
              <a:uLnTx/>
              <a:uFillTx/>
              <a:latin typeface="Calibri" panose="020F0502020204030204" pitchFamily="34" charset="0"/>
            </a:endParaRPr>
          </a:p>
        </p:txBody>
      </p:sp>
      <p:pic>
        <p:nvPicPr>
          <p:cNvPr id="6" name="Picture 5" title="Twitter logo"/>
          <p:cNvPicPr>
            <a:picLocks noChangeAspect="1"/>
          </p:cNvPicPr>
          <p:nvPr/>
        </p:nvPicPr>
        <p:blipFill>
          <a:blip r:embed="rId12"/>
          <a:stretch>
            <a:fillRect/>
          </a:stretch>
        </p:blipFill>
        <p:spPr>
          <a:xfrm>
            <a:off x="2484412" y="310647"/>
            <a:ext cx="418276" cy="339849"/>
          </a:xfrm>
          <a:prstGeom prst="rect">
            <a:avLst/>
          </a:prstGeom>
        </p:spPr>
      </p:pic>
      <p:sp>
        <p:nvSpPr>
          <p:cNvPr id="5" name="Title 4" hidden="1"/>
          <p:cNvSpPr>
            <a:spLocks noGrp="1"/>
          </p:cNvSpPr>
          <p:nvPr>
            <p:ph type="title" idx="4294967295"/>
          </p:nvPr>
        </p:nvSpPr>
        <p:spPr>
          <a:xfrm>
            <a:off x="628650" y="274638"/>
            <a:ext cx="7886700" cy="993775"/>
          </a:xfrm>
          <a:prstGeom prst="rect">
            <a:avLst/>
          </a:prstGeom>
        </p:spPr>
        <p:txBody>
          <a:bodyPr/>
          <a:lstStyle/>
          <a:p>
            <a:r>
              <a:rPr lang="en-US" dirty="0"/>
              <a:t>Let’s Continue the Conversation</a:t>
            </a:r>
          </a:p>
        </p:txBody>
      </p:sp>
    </p:spTree>
    <p:extLst>
      <p:ext uri="{BB962C8B-B14F-4D97-AF65-F5344CB8AC3E}">
        <p14:creationId xmlns:p14="http://schemas.microsoft.com/office/powerpoint/2010/main" val="179730021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Agenda</a:t>
            </a:r>
          </a:p>
        </p:txBody>
      </p:sp>
      <p:sp>
        <p:nvSpPr>
          <p:cNvPr id="3" name="Content Placeholder 2"/>
          <p:cNvSpPr>
            <a:spLocks noGrp="1"/>
          </p:cNvSpPr>
          <p:nvPr>
            <p:ph type="body" sz="quarter" idx="10"/>
          </p:nvPr>
        </p:nvSpPr>
        <p:spPr>
          <a:xfrm>
            <a:off x="457200" y="1158875"/>
            <a:ext cx="4959458" cy="3341688"/>
          </a:xfrm>
        </p:spPr>
        <p:txBody>
          <a:bodyPr/>
          <a:lstStyle/>
          <a:p>
            <a:r>
              <a:rPr lang="en-US" dirty="0"/>
              <a:t>Welcome and Introductions</a:t>
            </a:r>
          </a:p>
          <a:p>
            <a:r>
              <a:rPr lang="en-US" dirty="0"/>
              <a:t>CDC Surveillance </a:t>
            </a:r>
            <a:r>
              <a:rPr lang="en-US"/>
              <a:t>Data Platform (SDP)</a:t>
            </a:r>
            <a:endParaRPr lang="en-US" dirty="0"/>
          </a:p>
          <a:p>
            <a:pPr lvl="1"/>
            <a:r>
              <a:rPr lang="en-US" dirty="0"/>
              <a:t>Teresa Kinley, MSCS, PMP, FAC P/PM III</a:t>
            </a:r>
          </a:p>
          <a:p>
            <a:r>
              <a:rPr lang="en-US" dirty="0"/>
              <a:t>Potential SDP Benefits to NMI</a:t>
            </a:r>
          </a:p>
          <a:p>
            <a:pPr lvl="1"/>
            <a:r>
              <a:rPr lang="en-US" dirty="0"/>
              <a:t>Lesliann Helmus, MS, CHTS-CP</a:t>
            </a:r>
          </a:p>
          <a:p>
            <a:r>
              <a:rPr lang="en-US" dirty="0"/>
              <a:t>Hot Topic: Arboviral Update—Zika Event Codes</a:t>
            </a:r>
          </a:p>
          <a:p>
            <a:pPr lvl="1"/>
            <a:r>
              <a:rPr lang="en-US" dirty="0"/>
              <a:t>Michele Hoover, MS</a:t>
            </a:r>
          </a:p>
          <a:p>
            <a:r>
              <a:rPr lang="en-US" dirty="0"/>
              <a:t>Questions and Answers</a:t>
            </a:r>
          </a:p>
        </p:txBody>
      </p:sp>
      <p:pic>
        <p:nvPicPr>
          <p:cNvPr id="5" name="Picture 4" title="&quo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6935" y="267879"/>
            <a:ext cx="2287087" cy="1577249"/>
          </a:xfrm>
          <a:prstGeom prst="rect">
            <a:avLst/>
          </a:prstGeom>
        </p:spPr>
      </p:pic>
    </p:spTree>
    <p:extLst>
      <p:ext uri="{BB962C8B-B14F-4D97-AF65-F5344CB8AC3E}">
        <p14:creationId xmlns:p14="http://schemas.microsoft.com/office/powerpoint/2010/main" val="242340421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567561" y="1150669"/>
            <a:ext cx="6372331" cy="855285"/>
          </a:xfrm>
          <a:prstGeom prst="rect">
            <a:avLst/>
          </a:prstGeom>
        </p:spPr>
        <p:txBody>
          <a:bodyPr/>
          <a:lstStyle>
            <a:lvl1pPr algn="l" rtl="0" eaLnBrk="0" fontAlgn="base" hangingPunct="0">
              <a:lnSpc>
                <a:spcPts val="3000"/>
              </a:lnSpc>
              <a:spcBef>
                <a:spcPct val="0"/>
              </a:spcBef>
              <a:spcAft>
                <a:spcPct val="0"/>
              </a:spcAft>
              <a:defRPr sz="2800" b="1" kern="1200" baseline="0">
                <a:solidFill>
                  <a:srgbClr val="0096D6"/>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r>
              <a:rPr lang="en-US" dirty="0"/>
              <a:t>Potential SDP Benefits to</a:t>
            </a:r>
          </a:p>
          <a:p>
            <a:r>
              <a:rPr lang="en-US" dirty="0"/>
              <a:t>NNDSS Modernization Initiative</a:t>
            </a:r>
          </a:p>
        </p:txBody>
      </p:sp>
      <p:sp>
        <p:nvSpPr>
          <p:cNvPr id="8" name="Rectangle 7"/>
          <p:cNvSpPr/>
          <p:nvPr/>
        </p:nvSpPr>
        <p:spPr>
          <a:xfrm>
            <a:off x="364893" y="3233469"/>
            <a:ext cx="6264818" cy="1169551"/>
          </a:xfrm>
          <a:prstGeom prst="rect">
            <a:avLst/>
          </a:prstGeom>
        </p:spPr>
        <p:txBody>
          <a:bodyPr wrap="square">
            <a:spAutoFit/>
          </a:bodyPr>
          <a:lstStyle/>
          <a:p>
            <a:r>
              <a:rPr lang="en-US" sz="1400" b="1" dirty="0">
                <a:solidFill>
                  <a:srgbClr val="0096D6"/>
                </a:solidFill>
                <a:latin typeface="Calibri" panose="020F0502020204030204" pitchFamily="34" charset="0"/>
                <a:cs typeface="Arial" panose="020B0604020202020204" pitchFamily="34" charset="0"/>
              </a:rPr>
              <a:t>Lesliann Helmus, MS, CHTS-CP</a:t>
            </a:r>
          </a:p>
          <a:p>
            <a:r>
              <a:rPr lang="en-US" sz="1400" dirty="0">
                <a:solidFill>
                  <a:srgbClr val="0096D6"/>
                </a:solidFill>
                <a:latin typeface="Calibri" panose="020F0502020204030204" pitchFamily="34" charset="0"/>
                <a:cs typeface="Arial" panose="020B0604020202020204" pitchFamily="34" charset="0"/>
              </a:rPr>
              <a:t>National Notifiable Diseases Surveillance System (NNDSS) Program Manager</a:t>
            </a:r>
          </a:p>
          <a:p>
            <a:r>
              <a:rPr lang="en-US" sz="1400" dirty="0">
                <a:solidFill>
                  <a:srgbClr val="0096D6"/>
                </a:solidFill>
                <a:latin typeface="Calibri" panose="020F0502020204030204" pitchFamily="34" charset="0"/>
                <a:cs typeface="Arial" panose="020B0604020202020204" pitchFamily="34" charset="0"/>
              </a:rPr>
              <a:t>Division of Health Informatics and Surveillance</a:t>
            </a:r>
          </a:p>
          <a:p>
            <a:r>
              <a:rPr lang="en-US" sz="1400" dirty="0">
                <a:solidFill>
                  <a:srgbClr val="0096D6"/>
                </a:solidFill>
                <a:latin typeface="Calibri" panose="020F0502020204030204" pitchFamily="34" charset="0"/>
                <a:cs typeface="Arial" panose="020B0604020202020204" pitchFamily="34" charset="0"/>
              </a:rPr>
              <a:t>Center for Surveillance, Epidemiology and Laboratory Services</a:t>
            </a:r>
          </a:p>
          <a:p>
            <a:r>
              <a:rPr lang="en-US" sz="1400" dirty="0">
                <a:solidFill>
                  <a:srgbClr val="0096D6"/>
                </a:solidFill>
                <a:latin typeface="Calibri" panose="020F0502020204030204" pitchFamily="34" charset="0"/>
                <a:cs typeface="Arial" panose="020B0604020202020204" pitchFamily="34" charset="0"/>
              </a:rPr>
              <a:t>Centers for Disease Control and Prevention</a:t>
            </a:r>
          </a:p>
        </p:txBody>
      </p:sp>
      <p:pic>
        <p:nvPicPr>
          <p:cNvPr id="2" name="Picture 1" title="NNDSS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607" y="1150669"/>
            <a:ext cx="2239514" cy="879654"/>
          </a:xfrm>
          <a:prstGeom prst="rect">
            <a:avLst/>
          </a:prstGeom>
        </p:spPr>
      </p:pic>
      <p:sp>
        <p:nvSpPr>
          <p:cNvPr id="3" name="Title 2" hidden="1"/>
          <p:cNvSpPr>
            <a:spLocks noGrp="1"/>
          </p:cNvSpPr>
          <p:nvPr>
            <p:ph type="title"/>
          </p:nvPr>
        </p:nvSpPr>
        <p:spPr/>
        <p:txBody>
          <a:bodyPr/>
          <a:lstStyle/>
          <a:p>
            <a:r>
              <a:rPr lang="en-US" dirty="0"/>
              <a:t>Potential</a:t>
            </a:r>
            <a:r>
              <a:rPr lang="en-US" baseline="0" dirty="0"/>
              <a:t> SDP Benefits to NNDSS Modernization Initiative</a:t>
            </a:r>
            <a:endParaRPr lang="en-US" dirty="0"/>
          </a:p>
        </p:txBody>
      </p:sp>
    </p:spTree>
    <p:extLst>
      <p:ext uri="{BB962C8B-B14F-4D97-AF65-F5344CB8AC3E}">
        <p14:creationId xmlns:p14="http://schemas.microsoft.com/office/powerpoint/2010/main" val="108185780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200" y="98403"/>
            <a:ext cx="8229600" cy="857250"/>
          </a:xfrm>
        </p:spPr>
        <p:txBody>
          <a:bodyPr/>
          <a:lstStyle/>
          <a:p>
            <a:r>
              <a:rPr lang="en-US" dirty="0"/>
              <a:t>Potential SDP Benefits to NMI </a:t>
            </a:r>
          </a:p>
        </p:txBody>
      </p:sp>
      <p:sp>
        <p:nvSpPr>
          <p:cNvPr id="3" name="Content Placeholder 2"/>
          <p:cNvSpPr>
            <a:spLocks noGrp="1"/>
          </p:cNvSpPr>
          <p:nvPr>
            <p:ph type="body" sz="quarter" idx="10"/>
          </p:nvPr>
        </p:nvSpPr>
        <p:spPr>
          <a:xfrm>
            <a:off x="457200" y="1105087"/>
            <a:ext cx="7589520" cy="3341688"/>
          </a:xfrm>
        </p:spPr>
        <p:txBody>
          <a:bodyPr/>
          <a:lstStyle/>
          <a:p>
            <a:r>
              <a:rPr lang="en-US" dirty="0"/>
              <a:t>Benefits to NMI not expected in the near term but will become available as platform services expand</a:t>
            </a:r>
          </a:p>
          <a:p>
            <a:r>
              <a:rPr lang="en-US" dirty="0"/>
              <a:t>Possible transformation and routing benefits could include:</a:t>
            </a:r>
          </a:p>
          <a:p>
            <a:pPr lvl="1"/>
            <a:r>
              <a:rPr lang="en-US" dirty="0"/>
              <a:t>Message Validation, Processing, and Provisioning System (MVPS) using services available on the platform </a:t>
            </a:r>
          </a:p>
          <a:p>
            <a:pPr lvl="1"/>
            <a:r>
              <a:rPr lang="en-US" dirty="0"/>
              <a:t>One centralized place for states to send data</a:t>
            </a:r>
          </a:p>
          <a:p>
            <a:pPr lvl="1"/>
            <a:r>
              <a:rPr lang="en-US" dirty="0"/>
              <a:t>One message with NNDSS and programmatic data for a case</a:t>
            </a:r>
          </a:p>
          <a:p>
            <a:pPr lvl="2"/>
            <a:r>
              <a:rPr lang="en-US" dirty="0"/>
              <a:t>Core surveillance data on case delivered to NNDSS</a:t>
            </a:r>
          </a:p>
          <a:p>
            <a:pPr lvl="2"/>
            <a:r>
              <a:rPr lang="en-US" dirty="0"/>
              <a:t>Extended disease-specific data on case delivered to CDC program</a:t>
            </a:r>
          </a:p>
        </p:txBody>
      </p:sp>
    </p:spTree>
    <p:extLst>
      <p:ext uri="{BB962C8B-B14F-4D97-AF65-F5344CB8AC3E}">
        <p14:creationId xmlns:p14="http://schemas.microsoft.com/office/powerpoint/2010/main" val="243254603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Potential SDP Benefits to NMI (cont.)</a:t>
            </a:r>
          </a:p>
        </p:txBody>
      </p:sp>
      <p:sp>
        <p:nvSpPr>
          <p:cNvPr id="3" name="Content Placeholder 2"/>
          <p:cNvSpPr>
            <a:spLocks noGrp="1"/>
          </p:cNvSpPr>
          <p:nvPr>
            <p:ph type="body" sz="quarter" idx="10"/>
          </p:nvPr>
        </p:nvSpPr>
        <p:spPr>
          <a:xfrm>
            <a:off x="457200" y="1158875"/>
            <a:ext cx="7589520" cy="3341688"/>
          </a:xfrm>
        </p:spPr>
        <p:txBody>
          <a:bodyPr/>
          <a:lstStyle/>
          <a:p>
            <a:r>
              <a:rPr lang="en-US" dirty="0"/>
              <a:t>Possible vocabulary benefits could include:</a:t>
            </a:r>
          </a:p>
          <a:p>
            <a:pPr lvl="1"/>
            <a:r>
              <a:rPr lang="en-US" dirty="0"/>
              <a:t>Enhancements to current vocabulary capability and services</a:t>
            </a:r>
          </a:p>
          <a:p>
            <a:pPr lvl="1"/>
            <a:r>
              <a:rPr lang="en-US" dirty="0"/>
              <a:t>Newer technology and better sustainability</a:t>
            </a:r>
          </a:p>
          <a:p>
            <a:pPr lvl="1"/>
            <a:r>
              <a:rPr lang="en-US" dirty="0"/>
              <a:t>More service-oriented approach to support vocabulary </a:t>
            </a:r>
          </a:p>
          <a:p>
            <a:pPr lvl="1"/>
            <a:r>
              <a:rPr lang="en-US" dirty="0"/>
              <a:t>More support for data elements with their linkages to value sets</a:t>
            </a:r>
          </a:p>
          <a:p>
            <a:pPr lvl="1"/>
            <a:r>
              <a:rPr lang="en-US" dirty="0"/>
              <a:t>Tracking of harmonized data elements to facilitate message mapping guide (MMG) development</a:t>
            </a:r>
          </a:p>
          <a:p>
            <a:pPr lvl="1"/>
            <a:r>
              <a:rPr lang="en-US" dirty="0"/>
              <a:t>Continued availability of “views” for MMG value sets, with subscription service for updates</a:t>
            </a:r>
          </a:p>
        </p:txBody>
      </p:sp>
    </p:spTree>
    <p:extLst>
      <p:ext uri="{BB962C8B-B14F-4D97-AF65-F5344CB8AC3E}">
        <p14:creationId xmlns:p14="http://schemas.microsoft.com/office/powerpoint/2010/main" val="342838457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567561" y="1110095"/>
            <a:ext cx="6372331" cy="855285"/>
          </a:xfrm>
          <a:prstGeom prst="rect">
            <a:avLst/>
          </a:prstGeom>
        </p:spPr>
        <p:txBody>
          <a:bodyPr/>
          <a:lstStyle>
            <a:lvl1pPr algn="l" rtl="0" eaLnBrk="0" fontAlgn="base" hangingPunct="0">
              <a:lnSpc>
                <a:spcPts val="3000"/>
              </a:lnSpc>
              <a:spcBef>
                <a:spcPct val="0"/>
              </a:spcBef>
              <a:spcAft>
                <a:spcPct val="0"/>
              </a:spcAft>
              <a:defRPr sz="2800" b="1" kern="1200" baseline="0">
                <a:solidFill>
                  <a:srgbClr val="0096D6"/>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r>
              <a:rPr lang="en-US" dirty="0"/>
              <a:t>Hot Topic:</a:t>
            </a:r>
          </a:p>
          <a:p>
            <a:r>
              <a:rPr lang="en-US" dirty="0"/>
              <a:t>Arboviral Update—Zika Event Codes</a:t>
            </a:r>
          </a:p>
        </p:txBody>
      </p:sp>
      <p:sp>
        <p:nvSpPr>
          <p:cNvPr id="8" name="Rectangle 7"/>
          <p:cNvSpPr/>
          <p:nvPr/>
        </p:nvSpPr>
        <p:spPr>
          <a:xfrm>
            <a:off x="364893" y="3233469"/>
            <a:ext cx="6264818" cy="1169551"/>
          </a:xfrm>
          <a:prstGeom prst="rect">
            <a:avLst/>
          </a:prstGeom>
        </p:spPr>
        <p:txBody>
          <a:bodyPr wrap="square">
            <a:spAutoFit/>
          </a:bodyPr>
          <a:lstStyle/>
          <a:p>
            <a:r>
              <a:rPr lang="en-US" sz="1400" b="1" dirty="0">
                <a:solidFill>
                  <a:srgbClr val="0096D6"/>
                </a:solidFill>
                <a:latin typeface="Calibri" panose="020F0502020204030204" pitchFamily="34" charset="0"/>
                <a:cs typeface="Arial" panose="020B0604020202020204" pitchFamily="34" charset="0"/>
              </a:rPr>
              <a:t>Michele Hoover, MS</a:t>
            </a:r>
          </a:p>
          <a:p>
            <a:r>
              <a:rPr lang="en-US" sz="1400" dirty="0">
                <a:solidFill>
                  <a:srgbClr val="0096D6"/>
                </a:solidFill>
                <a:latin typeface="Calibri" panose="020F0502020204030204" pitchFamily="34" charset="0"/>
                <a:cs typeface="Arial" panose="020B0604020202020204" pitchFamily="34" charset="0"/>
              </a:rPr>
              <a:t>NMI State Implementation and Technical Assistance Lead</a:t>
            </a:r>
          </a:p>
          <a:p>
            <a:r>
              <a:rPr lang="en-US" sz="1400" dirty="0">
                <a:solidFill>
                  <a:srgbClr val="0096D6"/>
                </a:solidFill>
                <a:latin typeface="Calibri" panose="020F0502020204030204" pitchFamily="34" charset="0"/>
                <a:cs typeface="Arial" panose="020B0604020202020204" pitchFamily="34" charset="0"/>
              </a:rPr>
              <a:t>Division of Health Informatics and Surveillance</a:t>
            </a:r>
          </a:p>
          <a:p>
            <a:r>
              <a:rPr lang="en-US" sz="1400" dirty="0">
                <a:solidFill>
                  <a:srgbClr val="0096D6"/>
                </a:solidFill>
                <a:latin typeface="Calibri" panose="020F0502020204030204" pitchFamily="34" charset="0"/>
                <a:cs typeface="Arial" panose="020B0604020202020204" pitchFamily="34" charset="0"/>
              </a:rPr>
              <a:t>Center for Surveillance, Epidemiology and Laboratory Services</a:t>
            </a:r>
          </a:p>
          <a:p>
            <a:r>
              <a:rPr lang="en-US" sz="1400" dirty="0">
                <a:solidFill>
                  <a:srgbClr val="0096D6"/>
                </a:solidFill>
                <a:latin typeface="Calibri" panose="020F0502020204030204" pitchFamily="34" charset="0"/>
                <a:cs typeface="Arial" panose="020B0604020202020204" pitchFamily="34" charset="0"/>
              </a:rPr>
              <a:t>Centers for Disease Control and Prevention</a:t>
            </a:r>
          </a:p>
        </p:txBody>
      </p:sp>
      <p:pic>
        <p:nvPicPr>
          <p:cNvPr id="2" name="Picture 1" title="NNDSS branding eleme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607" y="1150669"/>
            <a:ext cx="2239514" cy="879654"/>
          </a:xfrm>
          <a:prstGeom prst="rect">
            <a:avLst/>
          </a:prstGeom>
        </p:spPr>
      </p:pic>
      <p:sp>
        <p:nvSpPr>
          <p:cNvPr id="3" name="Title 2" hidden="1"/>
          <p:cNvSpPr>
            <a:spLocks noGrp="1"/>
          </p:cNvSpPr>
          <p:nvPr>
            <p:ph type="title"/>
          </p:nvPr>
        </p:nvSpPr>
        <p:spPr/>
        <p:txBody>
          <a:bodyPr/>
          <a:lstStyle/>
          <a:p>
            <a:r>
              <a:rPr lang="en-US" dirty="0"/>
              <a:t>Hot Topic</a:t>
            </a:r>
          </a:p>
        </p:txBody>
      </p:sp>
    </p:spTree>
    <p:extLst>
      <p:ext uri="{BB962C8B-B14F-4D97-AF65-F5344CB8AC3E}">
        <p14:creationId xmlns:p14="http://schemas.microsoft.com/office/powerpoint/2010/main" val="392483073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200" y="-217714"/>
            <a:ext cx="8229600" cy="857250"/>
          </a:xfrm>
        </p:spPr>
        <p:txBody>
          <a:bodyPr/>
          <a:lstStyle/>
          <a:p>
            <a:r>
              <a:rPr lang="en-US" dirty="0"/>
              <a:t>Arboviral Update: New Zika Event Codes</a:t>
            </a:r>
          </a:p>
        </p:txBody>
      </p:sp>
      <p:sp>
        <p:nvSpPr>
          <p:cNvPr id="3" name="Content Placeholder 2"/>
          <p:cNvSpPr>
            <a:spLocks noGrp="1"/>
          </p:cNvSpPr>
          <p:nvPr>
            <p:ph type="body" sz="quarter" idx="10"/>
          </p:nvPr>
        </p:nvSpPr>
        <p:spPr>
          <a:xfrm>
            <a:off x="457199" y="639536"/>
            <a:ext cx="7763435" cy="3341688"/>
          </a:xfrm>
        </p:spPr>
        <p:txBody>
          <a:bodyPr/>
          <a:lstStyle/>
          <a:p>
            <a:r>
              <a:rPr lang="en-US" sz="2300" dirty="0"/>
              <a:t>CDC is implementing the June 2016 CSTE position statement </a:t>
            </a:r>
            <a:r>
              <a:rPr lang="en-US" sz="2300" dirty="0">
                <a:hlinkClick r:id="rId3"/>
              </a:rPr>
              <a:t>16-ID-01</a:t>
            </a:r>
            <a:r>
              <a:rPr lang="en-US" sz="2300" dirty="0"/>
              <a:t> about Zika virus disease and Zika virus infection.</a:t>
            </a:r>
          </a:p>
          <a:p>
            <a:r>
              <a:rPr lang="en-US" sz="2300" dirty="0"/>
              <a:t>There are four new Zika virus disease and infection categories:</a:t>
            </a:r>
          </a:p>
          <a:p>
            <a:pPr lvl="1"/>
            <a:r>
              <a:rPr lang="en-US" dirty="0"/>
              <a:t>Zika virus disease, non-congenital (event code: 50223)</a:t>
            </a:r>
          </a:p>
          <a:p>
            <a:pPr lvl="1"/>
            <a:r>
              <a:rPr lang="en-US" dirty="0"/>
              <a:t>Zika virus disease, congenital (event code: 50224)</a:t>
            </a:r>
          </a:p>
          <a:p>
            <a:pPr lvl="1"/>
            <a:r>
              <a:rPr lang="en-US" dirty="0"/>
              <a:t>Zika virus infection, non-congenital (event code: 50221)</a:t>
            </a:r>
          </a:p>
          <a:p>
            <a:pPr lvl="1"/>
            <a:r>
              <a:rPr lang="en-US" dirty="0"/>
              <a:t>Zika virus infection, congenital (event code: 50222).</a:t>
            </a:r>
          </a:p>
          <a:p>
            <a:r>
              <a:rPr lang="en-US" sz="2300" dirty="0"/>
              <a:t>CDC will update the NNDSS website to include the four new Zika virus disease and infection case definitions.</a:t>
            </a:r>
          </a:p>
          <a:p>
            <a:pPr lvl="1"/>
            <a:r>
              <a:rPr lang="en-US" dirty="0"/>
              <a:t>CDC will maintain the previous Zika case definitions from February 2016 on the NNDSS website.</a:t>
            </a:r>
          </a:p>
        </p:txBody>
      </p:sp>
    </p:spTree>
    <p:extLst>
      <p:ext uri="{BB962C8B-B14F-4D97-AF65-F5344CB8AC3E}">
        <p14:creationId xmlns:p14="http://schemas.microsoft.com/office/powerpoint/2010/main" val="255433242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200" y="-217714"/>
            <a:ext cx="8229600" cy="857250"/>
          </a:xfrm>
        </p:spPr>
        <p:txBody>
          <a:bodyPr/>
          <a:lstStyle/>
          <a:p>
            <a:r>
              <a:rPr lang="en-US" dirty="0"/>
              <a:t>Arboviral Update: New Zika Event Codes (cont.)</a:t>
            </a:r>
          </a:p>
        </p:txBody>
      </p:sp>
      <p:sp>
        <p:nvSpPr>
          <p:cNvPr id="3" name="Content Placeholder 2"/>
          <p:cNvSpPr>
            <a:spLocks noGrp="1"/>
          </p:cNvSpPr>
          <p:nvPr>
            <p:ph type="body" sz="quarter" idx="10"/>
          </p:nvPr>
        </p:nvSpPr>
        <p:spPr>
          <a:xfrm>
            <a:off x="457200" y="639536"/>
            <a:ext cx="7589520" cy="3341688"/>
          </a:xfrm>
        </p:spPr>
        <p:txBody>
          <a:bodyPr/>
          <a:lstStyle/>
          <a:p>
            <a:r>
              <a:rPr lang="en-US" sz="2200" dirty="0"/>
              <a:t>CDC can now accept case notifications for the four new Zika event codes.</a:t>
            </a:r>
          </a:p>
          <a:p>
            <a:pPr lvl="1"/>
            <a:r>
              <a:rPr lang="en-US" sz="1900" dirty="0"/>
              <a:t>Jurisdictions should continue to transmit arboviral data by their currently approved method (Arboviral v1.2 HL7 case notifications or ArboNET). </a:t>
            </a:r>
          </a:p>
          <a:p>
            <a:r>
              <a:rPr lang="en-US" sz="2200" dirty="0"/>
              <a:t>CDC will accept data using the two previous Zika event codes as well as the four new event codes until December 31, 2016. </a:t>
            </a:r>
          </a:p>
          <a:p>
            <a:r>
              <a:rPr lang="en-US" sz="2200" dirty="0"/>
              <a:t>By December 31, 2016, jurisdictions should implement the four new Zika case definitions and reclassify all previously reported 2016 cases according to the new case definitions. </a:t>
            </a:r>
          </a:p>
          <a:p>
            <a:r>
              <a:rPr lang="en-US" sz="2200" dirty="0"/>
              <a:t>Starting January 1, 2017, CDC will accept data for 2016 and 2017 cases using only the four new Zika event codes.</a:t>
            </a:r>
          </a:p>
        </p:txBody>
      </p:sp>
    </p:spTree>
    <p:extLst>
      <p:ext uri="{BB962C8B-B14F-4D97-AF65-F5344CB8AC3E}">
        <p14:creationId xmlns:p14="http://schemas.microsoft.com/office/powerpoint/2010/main" val="100855670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200" y="-130628"/>
            <a:ext cx="8229600" cy="857250"/>
          </a:xfrm>
        </p:spPr>
        <p:txBody>
          <a:bodyPr/>
          <a:lstStyle/>
          <a:p>
            <a:r>
              <a:rPr lang="en-US" dirty="0"/>
              <a:t>Arboviral Update: MMG Updates and Onboarding</a:t>
            </a:r>
          </a:p>
        </p:txBody>
      </p:sp>
      <p:sp>
        <p:nvSpPr>
          <p:cNvPr id="3" name="Content Placeholder 2"/>
          <p:cNvSpPr>
            <a:spLocks noGrp="1"/>
          </p:cNvSpPr>
          <p:nvPr>
            <p:ph type="body" sz="quarter" idx="10"/>
          </p:nvPr>
        </p:nvSpPr>
        <p:spPr>
          <a:xfrm>
            <a:off x="457200" y="837784"/>
            <a:ext cx="7589520" cy="3341688"/>
          </a:xfrm>
        </p:spPr>
        <p:txBody>
          <a:bodyPr/>
          <a:lstStyle/>
          <a:p>
            <a:r>
              <a:rPr lang="en-US" sz="2200" dirty="0"/>
              <a:t>CDC has updated and posted the Arboviral v1.3 MMG, test scenarios, and test messages to the NNDSS Technical Resource Center at </a:t>
            </a:r>
            <a:r>
              <a:rPr lang="en-US" sz="2200" dirty="0">
                <a:hlinkClick r:id="rId3"/>
              </a:rPr>
              <a:t>https://ndc.services.cdc.gov/conditions/</a:t>
            </a:r>
            <a:r>
              <a:rPr lang="en-US" sz="2200" dirty="0"/>
              <a:t>.</a:t>
            </a:r>
          </a:p>
          <a:p>
            <a:pPr lvl="1"/>
            <a:r>
              <a:rPr lang="en-US" sz="1900" dirty="0"/>
              <a:t>Addition of four Zika event codes to the 2016 and 2017 Event Code Lists</a:t>
            </a:r>
          </a:p>
          <a:p>
            <a:pPr lvl="1"/>
            <a:r>
              <a:rPr lang="en-US" sz="1900" dirty="0"/>
              <a:t>Lab Test Type (INV290) - Value set has been updated</a:t>
            </a:r>
          </a:p>
          <a:p>
            <a:pPr lvl="1"/>
            <a:r>
              <a:rPr lang="en-US" sz="1900" dirty="0"/>
              <a:t>Addition of two data elements: </a:t>
            </a:r>
            <a:r>
              <a:rPr lang="en-US" sz="1900" i="1" dirty="0"/>
              <a:t>Morbidity and Mortality Weekly Report</a:t>
            </a:r>
            <a:r>
              <a:rPr lang="en-US" sz="1900" dirty="0"/>
              <a:t> (</a:t>
            </a:r>
            <a:r>
              <a:rPr lang="en-US" sz="1900" i="1" dirty="0"/>
              <a:t>MMWR</a:t>
            </a:r>
            <a:r>
              <a:rPr lang="en-US" sz="1900" dirty="0"/>
              <a:t>) Year and </a:t>
            </a:r>
            <a:r>
              <a:rPr lang="en-US" sz="1900" i="1" dirty="0"/>
              <a:t>MMWR</a:t>
            </a:r>
            <a:r>
              <a:rPr lang="en-US" sz="1900" dirty="0"/>
              <a:t> Week (starting in 2017)</a:t>
            </a:r>
          </a:p>
          <a:p>
            <a:pPr lvl="1"/>
            <a:r>
              <a:rPr lang="en-US" sz="1900" dirty="0"/>
              <a:t>Date of Illness Onset (INV137) is required for 2016; preferred in 2017</a:t>
            </a:r>
          </a:p>
          <a:p>
            <a:pPr lvl="1"/>
            <a:endParaRPr lang="en-US" sz="1900" dirty="0"/>
          </a:p>
        </p:txBody>
      </p:sp>
    </p:spTree>
    <p:extLst>
      <p:ext uri="{BB962C8B-B14F-4D97-AF65-F5344CB8AC3E}">
        <p14:creationId xmlns:p14="http://schemas.microsoft.com/office/powerpoint/2010/main" val="216658330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Arboviral Update: Onboarding</a:t>
            </a:r>
          </a:p>
        </p:txBody>
      </p:sp>
      <p:sp>
        <p:nvSpPr>
          <p:cNvPr id="3" name="Text Placeholder 2"/>
          <p:cNvSpPr>
            <a:spLocks noGrp="1"/>
          </p:cNvSpPr>
          <p:nvPr>
            <p:ph type="body" sz="quarter" idx="10"/>
          </p:nvPr>
        </p:nvSpPr>
        <p:spPr/>
        <p:txBody>
          <a:bodyPr/>
          <a:lstStyle/>
          <a:p>
            <a:r>
              <a:rPr lang="en-US" dirty="0"/>
              <a:t>CDC is reaching out to specific jurisdictions to assess readiness to onboard Arboviral </a:t>
            </a:r>
            <a:r>
              <a:rPr lang="en-US" dirty="0" err="1"/>
              <a:t>v1.3</a:t>
            </a:r>
            <a:r>
              <a:rPr lang="en-US" dirty="0"/>
              <a:t> HL7 case notifications in 2016.</a:t>
            </a:r>
          </a:p>
          <a:p>
            <a:r>
              <a:rPr lang="en-US" dirty="0"/>
              <a:t>All other jurisdictions should be prepared to onboard in January 2017.</a:t>
            </a:r>
          </a:p>
          <a:p>
            <a:endParaRPr lang="en-US" dirty="0"/>
          </a:p>
        </p:txBody>
      </p:sp>
    </p:spTree>
    <p:extLst>
      <p:ext uri="{BB962C8B-B14F-4D97-AF65-F5344CB8AC3E}">
        <p14:creationId xmlns:p14="http://schemas.microsoft.com/office/powerpoint/2010/main" val="291686325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387531" y="1851899"/>
            <a:ext cx="8229600" cy="857250"/>
          </a:xfrm>
        </p:spPr>
        <p:txBody>
          <a:bodyPr/>
          <a:lstStyle/>
          <a:p>
            <a:pPr algn="ctr"/>
            <a:r>
              <a:rPr lang="en-US" dirty="0"/>
              <a:t>Questions and Answers</a:t>
            </a:r>
          </a:p>
        </p:txBody>
      </p:sp>
    </p:spTree>
    <p:extLst>
      <p:ext uri="{BB962C8B-B14F-4D97-AF65-F5344CB8AC3E}">
        <p14:creationId xmlns:p14="http://schemas.microsoft.com/office/powerpoint/2010/main" val="318835398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435" y="504584"/>
            <a:ext cx="8245929" cy="2062103"/>
          </a:xfrm>
          <a:prstGeom prst="rect">
            <a:avLst/>
          </a:prstGeom>
          <a:noFill/>
        </p:spPr>
        <p:txBody>
          <a:bodyPr wrap="square" rtlCol="0">
            <a:spAutoFit/>
          </a:bodyPr>
          <a:lstStyle/>
          <a:p>
            <a:pPr algn="ctr"/>
            <a:r>
              <a:rPr lang="en-US" sz="2800" b="1" dirty="0">
                <a:solidFill>
                  <a:srgbClr val="2F97DA"/>
                </a:solidFill>
                <a:latin typeface="Calibri" pitchFamily="34" charset="0"/>
                <a:ea typeface="+mj-ea"/>
                <a:cs typeface="+mj-cs"/>
              </a:rPr>
              <a:t>Additional Questions?</a:t>
            </a:r>
          </a:p>
          <a:p>
            <a:pPr algn="ctr"/>
            <a:r>
              <a:rPr lang="en-US" sz="2800" b="1" dirty="0">
                <a:solidFill>
                  <a:srgbClr val="2F97DA"/>
                </a:solidFill>
                <a:latin typeface="Calibri" pitchFamily="34" charset="0"/>
                <a:ea typeface="+mj-ea"/>
                <a:cs typeface="+mj-cs"/>
              </a:rPr>
              <a:t>Email </a:t>
            </a:r>
            <a:r>
              <a:rPr lang="en-US" sz="2800" b="1" dirty="0">
                <a:solidFill>
                  <a:srgbClr val="2F97DA"/>
                </a:solidFill>
                <a:latin typeface="Calibri" pitchFamily="34" charset="0"/>
                <a:ea typeface="+mj-ea"/>
                <a:cs typeface="+mj-cs"/>
                <a:hlinkClick r:id="rId3"/>
              </a:rPr>
              <a:t>EDX@cdc.gov</a:t>
            </a:r>
            <a:r>
              <a:rPr lang="en-US" b="1" dirty="0">
                <a:solidFill>
                  <a:srgbClr val="000000"/>
                </a:solidFill>
                <a:latin typeface="Calibri" panose="020F0502020204030204" pitchFamily="34" charset="0"/>
              </a:rPr>
              <a:t> </a:t>
            </a:r>
          </a:p>
          <a:p>
            <a:pPr algn="ctr"/>
            <a:endParaRPr lang="en-US" dirty="0">
              <a:solidFill>
                <a:srgbClr val="FF0000"/>
              </a:solidFill>
            </a:endParaRPr>
          </a:p>
          <a:p>
            <a:pPr algn="ctr"/>
            <a:r>
              <a:rPr lang="en-US" b="1" dirty="0">
                <a:solidFill>
                  <a:srgbClr val="FF0000"/>
                </a:solidFill>
              </a:rPr>
              <a:t>Subscribe to monthly NMI Notes news updates at </a:t>
            </a:r>
            <a:r>
              <a:rPr lang="en-US" b="1" dirty="0">
                <a:solidFill>
                  <a:srgbClr val="FF0000"/>
                </a:solidFill>
                <a:hlinkClick r:id="rId4"/>
              </a:rPr>
              <a:t>https://www.cdc.gov/nndss/trc/news/index.html</a:t>
            </a:r>
            <a:r>
              <a:rPr lang="en-US" b="1" dirty="0">
                <a:solidFill>
                  <a:srgbClr val="FF0000"/>
                </a:solidFill>
              </a:rPr>
              <a:t>! </a:t>
            </a:r>
          </a:p>
          <a:p>
            <a:pPr algn="ctr"/>
            <a:endParaRPr lang="en-US" b="1" dirty="0">
              <a:solidFill>
                <a:srgbClr val="000000"/>
              </a:solidFill>
              <a:latin typeface="Calibri" panose="020F0502020204030204" pitchFamily="34" charset="0"/>
            </a:endParaRPr>
          </a:p>
        </p:txBody>
      </p:sp>
      <p:sp>
        <p:nvSpPr>
          <p:cNvPr id="2" name="Title 1" hidden="1"/>
          <p:cNvSpPr>
            <a:spLocks noGrp="1"/>
          </p:cNvSpPr>
          <p:nvPr>
            <p:ph type="title" idx="4294967295"/>
          </p:nvPr>
        </p:nvSpPr>
        <p:spPr>
          <a:xfrm>
            <a:off x="628650" y="274638"/>
            <a:ext cx="7886700" cy="993775"/>
          </a:xfrm>
          <a:prstGeom prst="rect">
            <a:avLst/>
          </a:prstGeom>
        </p:spPr>
        <p:txBody>
          <a:bodyPr/>
          <a:lstStyle/>
          <a:p>
            <a:r>
              <a:rPr lang="en-US" dirty="0"/>
              <a:t>Additional Questions?</a:t>
            </a:r>
          </a:p>
        </p:txBody>
      </p:sp>
    </p:spTree>
    <p:extLst>
      <p:ext uri="{BB962C8B-B14F-4D97-AF65-F5344CB8AC3E}">
        <p14:creationId xmlns:p14="http://schemas.microsoft.com/office/powerpoint/2010/main" val="307958513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045609" y="1184776"/>
            <a:ext cx="6372331" cy="855285"/>
          </a:xfrm>
          <a:prstGeom prst="rect">
            <a:avLst/>
          </a:prstGeom>
        </p:spPr>
        <p:txBody>
          <a:bodyPr/>
          <a:lstStyle>
            <a:lvl1pPr algn="l" rtl="0" eaLnBrk="0" fontAlgn="base" hangingPunct="0">
              <a:lnSpc>
                <a:spcPts val="3000"/>
              </a:lnSpc>
              <a:spcBef>
                <a:spcPct val="0"/>
              </a:spcBef>
              <a:spcAft>
                <a:spcPct val="0"/>
              </a:spcAft>
              <a:defRPr sz="2800" b="1" kern="1200" baseline="0">
                <a:solidFill>
                  <a:srgbClr val="0096D6"/>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r>
              <a:rPr lang="en-US" dirty="0"/>
              <a:t>Surveillance Data Platform (SDP) </a:t>
            </a:r>
          </a:p>
          <a:p>
            <a:r>
              <a:rPr lang="en-US" dirty="0"/>
              <a:t>with Shared Services Initiative</a:t>
            </a:r>
          </a:p>
        </p:txBody>
      </p:sp>
      <p:pic>
        <p:nvPicPr>
          <p:cNvPr id="7" name="Picture 6" title="&quot;&quot;"/>
          <p:cNvPicPr>
            <a:picLocks noChangeAspect="1"/>
          </p:cNvPicPr>
          <p:nvPr/>
        </p:nvPicPr>
        <p:blipFill>
          <a:blip r:embed="rId2"/>
          <a:stretch>
            <a:fillRect/>
          </a:stretch>
        </p:blipFill>
        <p:spPr>
          <a:xfrm>
            <a:off x="246953" y="915146"/>
            <a:ext cx="1798656" cy="1394547"/>
          </a:xfrm>
          <a:prstGeom prst="rect">
            <a:avLst/>
          </a:prstGeom>
        </p:spPr>
      </p:pic>
      <p:sp>
        <p:nvSpPr>
          <p:cNvPr id="8" name="Rectangle 7"/>
          <p:cNvSpPr/>
          <p:nvPr/>
        </p:nvSpPr>
        <p:spPr>
          <a:xfrm>
            <a:off x="324072" y="3804970"/>
            <a:ext cx="6264818" cy="954107"/>
          </a:xfrm>
          <a:prstGeom prst="rect">
            <a:avLst/>
          </a:prstGeom>
        </p:spPr>
        <p:txBody>
          <a:bodyPr wrap="square">
            <a:spAutoFit/>
          </a:bodyPr>
          <a:lstStyle/>
          <a:p>
            <a:r>
              <a:rPr lang="en-US" sz="1400" b="1" dirty="0">
                <a:solidFill>
                  <a:srgbClr val="0096D6"/>
                </a:solidFill>
                <a:latin typeface="Calibri" panose="020F0502020204030204" pitchFamily="34" charset="0"/>
                <a:cs typeface="Arial" panose="020B0604020202020204" pitchFamily="34" charset="0"/>
              </a:rPr>
              <a:t>Teresa Kinley, MSCS, PMP, FAC P/PM III</a:t>
            </a:r>
          </a:p>
          <a:p>
            <a:r>
              <a:rPr lang="en-US" sz="1400" dirty="0">
                <a:solidFill>
                  <a:srgbClr val="0096D6"/>
                </a:solidFill>
                <a:latin typeface="Calibri" panose="020F0502020204030204" pitchFamily="34" charset="0"/>
                <a:cs typeface="Arial" panose="020B0604020202020204" pitchFamily="34" charset="0"/>
              </a:rPr>
              <a:t>SDP IT Program Manager</a:t>
            </a:r>
          </a:p>
          <a:p>
            <a:r>
              <a:rPr lang="en-US" sz="1400" dirty="0">
                <a:solidFill>
                  <a:srgbClr val="0096D6"/>
                </a:solidFill>
                <a:latin typeface="Calibri" panose="020F0502020204030204" pitchFamily="34" charset="0"/>
                <a:cs typeface="Arial" panose="020B0604020202020204" pitchFamily="34" charset="0"/>
              </a:rPr>
              <a:t>Center for Surveillance, Epidemiology, and Laboratory Services</a:t>
            </a:r>
          </a:p>
          <a:p>
            <a:r>
              <a:rPr lang="en-US" sz="1400" dirty="0">
                <a:solidFill>
                  <a:srgbClr val="0096D6"/>
                </a:solidFill>
                <a:latin typeface="Calibri" panose="020F0502020204030204" pitchFamily="34" charset="0"/>
                <a:cs typeface="Arial" panose="020B0604020202020204" pitchFamily="34" charset="0"/>
              </a:rPr>
              <a:t>Centers for Disease Control and Prevention</a:t>
            </a:r>
          </a:p>
        </p:txBody>
      </p:sp>
      <p:sp>
        <p:nvSpPr>
          <p:cNvPr id="2" name="Title 1" hidden="1"/>
          <p:cNvSpPr>
            <a:spLocks noGrp="1"/>
          </p:cNvSpPr>
          <p:nvPr>
            <p:ph type="title"/>
          </p:nvPr>
        </p:nvSpPr>
        <p:spPr/>
        <p:txBody>
          <a:bodyPr/>
          <a:lstStyle/>
          <a:p>
            <a:r>
              <a:rPr lang="en-US" dirty="0"/>
              <a:t>Surveillance Data Platform</a:t>
            </a:r>
          </a:p>
        </p:txBody>
      </p:sp>
    </p:spTree>
    <p:extLst>
      <p:ext uri="{BB962C8B-B14F-4D97-AF65-F5344CB8AC3E}">
        <p14:creationId xmlns:p14="http://schemas.microsoft.com/office/powerpoint/2010/main" val="125332612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Surveillance Data Platform Appendix</a:t>
            </a:r>
          </a:p>
        </p:txBody>
      </p:sp>
    </p:spTree>
    <p:extLst>
      <p:ext uri="{BB962C8B-B14F-4D97-AF65-F5344CB8AC3E}">
        <p14:creationId xmlns:p14="http://schemas.microsoft.com/office/powerpoint/2010/main" val="331900129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36" name="Object 25635" descr="Observation: Routing is a choreography of component services rather than a single service&#10;Any non-trivial route consists of several steps&#10;Need services to choreograph before building a choreography&#10;Individual component services are useful in their own right even without overarching choreography&#10;Recommendations&#10;Decompose routing into component services&#10;Select two routing components for inclusion in SDP Phase 1" hidden="1"/>
          <p:cNvGraphicFramePr>
            <a:graphicFrameLocks/>
          </p:cNvGraphicFramePr>
          <p:nvPr>
            <p:custDataLst>
              <p:tags r:id="rId2"/>
            </p:custDataLst>
            <p:extLst>
              <p:ext uri="{D42A27DB-BD31-4B8C-83A1-F6EECF244321}">
                <p14:modId xmlns:p14="http://schemas.microsoft.com/office/powerpoint/2010/main" val="2630885618"/>
              </p:ext>
            </p:extLst>
          </p:nvPr>
        </p:nvGraphicFramePr>
        <p:xfrm>
          <a:off x="1143004" y="642941"/>
          <a:ext cx="119063" cy="89297"/>
        </p:xfrm>
        <a:graphic>
          <a:graphicData uri="http://schemas.openxmlformats.org/presentationml/2006/ole">
            <mc:AlternateContent xmlns:mc="http://schemas.openxmlformats.org/markup-compatibility/2006">
              <mc:Choice xmlns:v="urn:schemas-microsoft-com:vml" Requires="v">
                <p:oleObj spid="_x0000_s13337"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143004" y="642941"/>
                        <a:ext cx="119063" cy="89297"/>
                      </a:xfrm>
                      <a:prstGeom prst="rect">
                        <a:avLst/>
                      </a:prstGeom>
                    </p:spPr>
                  </p:pic>
                </p:oleObj>
              </mc:Fallback>
            </mc:AlternateContent>
          </a:graphicData>
        </a:graphic>
      </p:graphicFrame>
      <p:sp>
        <p:nvSpPr>
          <p:cNvPr id="98" name="McK 3. Unit of measure" hidden="1"/>
          <p:cNvSpPr txBox="1">
            <a:spLocks noChangeArrowheads="1"/>
          </p:cNvSpPr>
          <p:nvPr/>
        </p:nvSpPr>
        <p:spPr bwMode="auto">
          <a:xfrm>
            <a:off x="1234118" y="948160"/>
            <a:ext cx="6595586" cy="1615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0" marR="0" lvl="0" indent="0" defTabSz="671496" eaLnBrk="1" fontAlgn="auto" latinLnBrk="0" hangingPunct="1">
              <a:lnSpc>
                <a:spcPct val="100000"/>
              </a:lnSpc>
              <a:spcBef>
                <a:spcPts val="0"/>
              </a:spcBef>
              <a:spcAft>
                <a:spcPts val="0"/>
              </a:spcAft>
              <a:buClrTx/>
              <a:buSzTx/>
              <a:buFontTx/>
              <a:buNone/>
              <a:tabLst/>
              <a:defRPr/>
            </a:pPr>
            <a:r>
              <a:rPr kumimoji="0" lang="en-US" altLang="ja-JP" sz="1050" b="0" i="0" u="none" strike="noStrike" kern="0" cap="none" spc="0" normalizeH="0" baseline="0" noProof="0" dirty="0">
                <a:ln>
                  <a:noFill/>
                </a:ln>
                <a:solidFill>
                  <a:srgbClr val="808080"/>
                </a:solidFill>
                <a:effectLst/>
                <a:uLnTx/>
                <a:uFillTx/>
                <a:latin typeface="+mn-lt"/>
              </a:rPr>
              <a:t>Unit of measure</a:t>
            </a:r>
          </a:p>
        </p:txBody>
      </p:sp>
      <p:sp>
        <p:nvSpPr>
          <p:cNvPr id="11" name="Slide Number Placeholder 2"/>
          <p:cNvSpPr txBox="1">
            <a:spLocks/>
          </p:cNvSpPr>
          <p:nvPr/>
        </p:nvSpPr>
        <p:spPr>
          <a:xfrm>
            <a:off x="7086600" y="4746913"/>
            <a:ext cx="2057400" cy="273844"/>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F8F9570-A0EE-442B-82DE-64CF300F351B}"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2" name="Picture 1" descr="Observation: Routing is a choreography of component services rather than a single service&#10;Any non-trivial route consists of several steps&#10;Need services to choreograph before building a choreography&#10;Individual component services are useful in their own right even without overarching choreography&#10;Recommendations&#10;Decompose routing into component services&#10;Select two routing components for inclusion in SDP Phase 1"/>
          <p:cNvPicPr>
            <a:picLocks noChangeAspect="1"/>
          </p:cNvPicPr>
          <p:nvPr/>
        </p:nvPicPr>
        <p:blipFill>
          <a:blip r:embed="rId7"/>
          <a:stretch>
            <a:fillRect/>
          </a:stretch>
        </p:blipFill>
        <p:spPr>
          <a:xfrm>
            <a:off x="249382" y="981639"/>
            <a:ext cx="8676125" cy="3445030"/>
          </a:xfrm>
          <a:prstGeom prst="rect">
            <a:avLst/>
          </a:prstGeom>
        </p:spPr>
      </p:pic>
      <p:sp>
        <p:nvSpPr>
          <p:cNvPr id="3" name="Title 2"/>
          <p:cNvSpPr>
            <a:spLocks noGrp="1"/>
          </p:cNvSpPr>
          <p:nvPr>
            <p:ph type="title"/>
          </p:nvPr>
        </p:nvSpPr>
        <p:spPr>
          <a:xfrm>
            <a:off x="457200" y="205979"/>
            <a:ext cx="8229600" cy="384721"/>
          </a:xfr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kumimoji="1" lang="en-US" dirty="0">
                <a:solidFill>
                  <a:srgbClr val="0096D6"/>
                </a:solidFill>
              </a:rPr>
              <a:t>Notional Routing Flow</a:t>
            </a:r>
          </a:p>
        </p:txBody>
      </p:sp>
    </p:spTree>
    <p:extLst>
      <p:ext uri="{BB962C8B-B14F-4D97-AF65-F5344CB8AC3E}">
        <p14:creationId xmlns:p14="http://schemas.microsoft.com/office/powerpoint/2010/main" val="580652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36" name="Object 25635" hidden="1" title="chart"/>
          <p:cNvGraphicFramePr>
            <a:graphicFrameLocks/>
          </p:cNvGraphicFramePr>
          <p:nvPr>
            <p:custDataLst>
              <p:tags r:id="rId2"/>
            </p:custDataLst>
            <p:extLst>
              <p:ext uri="{D42A27DB-BD31-4B8C-83A1-F6EECF244321}">
                <p14:modId xmlns:p14="http://schemas.microsoft.com/office/powerpoint/2010/main" val="4040953617"/>
              </p:ext>
            </p:extLst>
          </p:nvPr>
        </p:nvGraphicFramePr>
        <p:xfrm>
          <a:off x="1143004" y="642941"/>
          <a:ext cx="119063" cy="89297"/>
        </p:xfrm>
        <a:graphic>
          <a:graphicData uri="http://schemas.openxmlformats.org/presentationml/2006/ole">
            <mc:AlternateContent xmlns:mc="http://schemas.openxmlformats.org/markup-compatibility/2006">
              <mc:Choice xmlns:v="urn:schemas-microsoft-com:vml" Requires="v">
                <p:oleObj spid="_x0000_s1436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143004" y="642941"/>
                        <a:ext cx="119063" cy="89297"/>
                      </a:xfrm>
                      <a:prstGeom prst="rect">
                        <a:avLst/>
                      </a:prstGeom>
                    </p:spPr>
                  </p:pic>
                </p:oleObj>
              </mc:Fallback>
            </mc:AlternateContent>
          </a:graphicData>
        </a:graphic>
      </p:graphicFrame>
      <p:sp>
        <p:nvSpPr>
          <p:cNvPr id="98" name="McK 3. Unit of measure" hidden="1"/>
          <p:cNvSpPr txBox="1">
            <a:spLocks noChangeArrowheads="1"/>
          </p:cNvSpPr>
          <p:nvPr/>
        </p:nvSpPr>
        <p:spPr bwMode="auto">
          <a:xfrm>
            <a:off x="1234118" y="948160"/>
            <a:ext cx="6595586" cy="1615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0" marR="0" lvl="0" indent="0" defTabSz="671496" eaLnBrk="1" fontAlgn="auto" latinLnBrk="0" hangingPunct="1">
              <a:lnSpc>
                <a:spcPct val="100000"/>
              </a:lnSpc>
              <a:spcBef>
                <a:spcPts val="0"/>
              </a:spcBef>
              <a:spcAft>
                <a:spcPts val="0"/>
              </a:spcAft>
              <a:buClrTx/>
              <a:buSzTx/>
              <a:buFontTx/>
              <a:buNone/>
              <a:tabLst/>
              <a:defRPr/>
            </a:pPr>
            <a:r>
              <a:rPr kumimoji="0" lang="en-US" altLang="ja-JP" sz="1050" b="0" i="0" u="none" strike="noStrike" kern="0" cap="none" spc="0" normalizeH="0" baseline="0" noProof="0" dirty="0">
                <a:ln>
                  <a:noFill/>
                </a:ln>
                <a:solidFill>
                  <a:srgbClr val="808080"/>
                </a:solidFill>
                <a:effectLst/>
                <a:uLnTx/>
                <a:uFillTx/>
                <a:latin typeface="+mn-lt"/>
              </a:rPr>
              <a:t>Unit of measure</a:t>
            </a:r>
          </a:p>
        </p:txBody>
      </p:sp>
      <p:sp>
        <p:nvSpPr>
          <p:cNvPr id="3" name="Title 2"/>
          <p:cNvSpPr>
            <a:spLocks noGrp="1"/>
          </p:cNvSpPr>
          <p:nvPr>
            <p:ph type="title"/>
          </p:nvPr>
        </p:nvSpPr>
        <p:spPr>
          <a:xfrm>
            <a:off x="457200" y="205979"/>
            <a:ext cx="8229600" cy="384721"/>
          </a:xfr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kumimoji="1" lang="en-US" dirty="0">
                <a:solidFill>
                  <a:srgbClr val="0096D6"/>
                </a:solidFill>
              </a:rPr>
              <a:t>Notional Routing Flow: Initial SDP Services</a:t>
            </a:r>
          </a:p>
        </p:txBody>
      </p:sp>
      <p:sp>
        <p:nvSpPr>
          <p:cNvPr id="11" name="Slide Number Placeholder 2"/>
          <p:cNvSpPr txBox="1">
            <a:spLocks/>
          </p:cNvSpPr>
          <p:nvPr/>
        </p:nvSpPr>
        <p:spPr>
          <a:xfrm>
            <a:off x="7086600" y="4746913"/>
            <a:ext cx="2057400" cy="273844"/>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F8F9570-A0EE-442B-82DE-64CF300F351B}"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9" name="Picture 8" title="chart"/>
          <p:cNvPicPr>
            <a:picLocks noChangeAspect="1"/>
          </p:cNvPicPr>
          <p:nvPr/>
        </p:nvPicPr>
        <p:blipFill>
          <a:blip r:embed="rId7"/>
          <a:stretch>
            <a:fillRect/>
          </a:stretch>
        </p:blipFill>
        <p:spPr>
          <a:xfrm>
            <a:off x="207817" y="969040"/>
            <a:ext cx="8561541" cy="3399532"/>
          </a:xfrm>
          <a:prstGeom prst="rect">
            <a:avLst/>
          </a:prstGeom>
        </p:spPr>
      </p:pic>
    </p:spTree>
    <p:extLst>
      <p:ext uri="{BB962C8B-B14F-4D97-AF65-F5344CB8AC3E}">
        <p14:creationId xmlns:p14="http://schemas.microsoft.com/office/powerpoint/2010/main" val="305430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76" y="217238"/>
            <a:ext cx="8180173" cy="857250"/>
          </a:xfrm>
        </p:spPr>
        <p:txBody>
          <a:bodyPr/>
          <a:lstStyle/>
          <a:p>
            <a:r>
              <a:rPr kumimoji="1" lang="en-US" dirty="0">
                <a:solidFill>
                  <a:srgbClr val="0096D6"/>
                </a:solidFill>
              </a:rPr>
              <a:t>Enhancing Population Health and Well-Being:</a:t>
            </a:r>
            <a:br>
              <a:rPr kumimoji="1" lang="en-US" dirty="0">
                <a:solidFill>
                  <a:srgbClr val="0096D6"/>
                </a:solidFill>
              </a:rPr>
            </a:br>
            <a:r>
              <a:rPr kumimoji="1" lang="en-US" dirty="0">
                <a:solidFill>
                  <a:srgbClr val="0096D6"/>
                </a:solidFill>
              </a:rPr>
              <a:t>Engineering a Common Platform and Shared Services</a:t>
            </a:r>
          </a:p>
        </p:txBody>
      </p:sp>
      <p:sp>
        <p:nvSpPr>
          <p:cNvPr id="6" name="Slide Number Placeholder 2"/>
          <p:cNvSpPr txBox="1">
            <a:spLocks/>
          </p:cNvSpPr>
          <p:nvPr/>
        </p:nvSpPr>
        <p:spPr>
          <a:xfrm>
            <a:off x="6946837" y="4712943"/>
            <a:ext cx="2057400" cy="273844"/>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r"/>
            <a:fld id="{AF8F9570-A0EE-442B-82DE-64CF300F351B}" type="slidenum">
              <a:rPr lang="en-US" sz="1400" smtClean="0">
                <a:solidFill>
                  <a:prstClr val="black">
                    <a:tint val="75000"/>
                  </a:prstClr>
                </a:solidFill>
                <a:latin typeface="Calibri" panose="020F0502020204030204" pitchFamily="34" charset="0"/>
              </a:rPr>
              <a:pPr algn="r"/>
              <a:t>33</a:t>
            </a:fld>
            <a:endParaRPr lang="en-US" sz="1400" dirty="0">
              <a:solidFill>
                <a:prstClr val="black">
                  <a:tint val="75000"/>
                </a:prstClr>
              </a:solidFill>
              <a:latin typeface="Calibri" panose="020F0502020204030204" pitchFamily="34" charset="0"/>
            </a:endParaRPr>
          </a:p>
        </p:txBody>
      </p:sp>
      <p:grpSp>
        <p:nvGrpSpPr>
          <p:cNvPr id="4" name="Group 3" descr="6 Goals for Shared Services Platform&#10;&#10;Improve the timeliness and quality of data received electronically by CDC and made available to CDC public health programs;&#10;Improve the cost efficiency of developing and maintaining surveillance activities;&#10;Improve the bidirectional interoperability of CDC surveillance activities with EHR and other Health IT systems;&#10;Reduce the number of independent, stand-alone systems;&#10;Reduce the reporting burden on external partners to share public health data and information with CDC; and&#10;Reduce the length of time from determining surveillance data of interest, receiving data electronically, provisioning to programs and being able to act with data."/>
          <p:cNvGrpSpPr/>
          <p:nvPr/>
        </p:nvGrpSpPr>
        <p:grpSpPr>
          <a:xfrm>
            <a:off x="477932" y="1263051"/>
            <a:ext cx="7663338" cy="3512811"/>
            <a:chOff x="477932" y="1263051"/>
            <a:chExt cx="7663338" cy="3512811"/>
          </a:xfrm>
        </p:grpSpPr>
        <p:pic>
          <p:nvPicPr>
            <p:cNvPr id="11" name="Picture 10" title="&quot;&quot;"/>
            <p:cNvPicPr>
              <a:picLocks noChangeAspect="1"/>
            </p:cNvPicPr>
            <p:nvPr/>
          </p:nvPicPr>
          <p:blipFill>
            <a:blip r:embed="rId3"/>
            <a:stretch>
              <a:fillRect/>
            </a:stretch>
          </p:blipFill>
          <p:spPr>
            <a:xfrm>
              <a:off x="5018265" y="1263051"/>
              <a:ext cx="3123005" cy="3320247"/>
            </a:xfrm>
            <a:prstGeom prst="rect">
              <a:avLst/>
            </a:prstGeom>
          </p:spPr>
        </p:pic>
        <p:pic>
          <p:nvPicPr>
            <p:cNvPr id="5" name="Picture 4" title="&quot;&quot;"/>
            <p:cNvPicPr>
              <a:picLocks noChangeAspect="1"/>
            </p:cNvPicPr>
            <p:nvPr/>
          </p:nvPicPr>
          <p:blipFill>
            <a:blip r:embed="rId4"/>
            <a:stretch>
              <a:fillRect/>
            </a:stretch>
          </p:blipFill>
          <p:spPr>
            <a:xfrm>
              <a:off x="477932" y="1263051"/>
              <a:ext cx="4416592" cy="3512811"/>
            </a:xfrm>
            <a:prstGeom prst="rect">
              <a:avLst/>
            </a:prstGeom>
          </p:spPr>
        </p:pic>
        <p:pic>
          <p:nvPicPr>
            <p:cNvPr id="3" name="Picture 2" title="&quot;&quot;"/>
            <p:cNvPicPr>
              <a:picLocks noChangeAspect="1"/>
            </p:cNvPicPr>
            <p:nvPr/>
          </p:nvPicPr>
          <p:blipFill>
            <a:blip r:embed="rId5"/>
            <a:stretch>
              <a:fillRect/>
            </a:stretch>
          </p:blipFill>
          <p:spPr>
            <a:xfrm>
              <a:off x="994992" y="2220942"/>
              <a:ext cx="3382471" cy="2184407"/>
            </a:xfrm>
            <a:prstGeom prst="rect">
              <a:avLst/>
            </a:prstGeom>
          </p:spPr>
        </p:pic>
      </p:grpSp>
    </p:spTree>
    <p:extLst>
      <p:ext uri="{BB962C8B-B14F-4D97-AF65-F5344CB8AC3E}">
        <p14:creationId xmlns:p14="http://schemas.microsoft.com/office/powerpoint/2010/main" val="257404740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title="Landscape analysis findings"/>
          <p:cNvGraphicFramePr>
            <a:graphicFrameLocks noChangeAspect="1"/>
          </p:cNvGraphicFramePr>
          <p:nvPr>
            <p:custDataLst>
              <p:tags r:id="rId2"/>
            </p:custDataLst>
            <p:extLst>
              <p:ext uri="{D42A27DB-BD31-4B8C-83A1-F6EECF244321}">
                <p14:modId xmlns:p14="http://schemas.microsoft.com/office/powerpoint/2010/main" val="3993578727"/>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5384" name="think-cell Slide" r:id="rId12" imgW="524" imgH="526" progId="TCLayout.ActiveDocument.1">
                  <p:embed/>
                </p:oleObj>
              </mc:Choice>
              <mc:Fallback>
                <p:oleObj name="think-cell Slide" r:id="rId12" imgW="524" imgH="526" progId="TCLayout.ActiveDocument.1">
                  <p:embed/>
                  <p:pic>
                    <p:nvPicPr>
                      <p:cNvPr id="0" name=""/>
                      <p:cNvPicPr/>
                      <p:nvPr/>
                    </p:nvPicPr>
                    <p:blipFill>
                      <a:blip r:embed="rId13"/>
                      <a:stretch>
                        <a:fillRect/>
                      </a:stretch>
                    </p:blipFill>
                    <p:spPr>
                      <a:xfrm>
                        <a:off x="1589" y="1589"/>
                        <a:ext cx="1587" cy="1587"/>
                      </a:xfrm>
                      <a:prstGeom prst="rect">
                        <a:avLst/>
                      </a:prstGeom>
                    </p:spPr>
                  </p:pic>
                </p:oleObj>
              </mc:Fallback>
            </mc:AlternateContent>
          </a:graphicData>
        </a:graphic>
      </p:graphicFrame>
      <p:sp>
        <p:nvSpPr>
          <p:cNvPr id="3" name="Rectangle 2" title="Landscape analysis findings"/>
          <p:cNvSpPr/>
          <p:nvPr/>
        </p:nvSpPr>
        <p:spPr>
          <a:xfrm>
            <a:off x="443129" y="786325"/>
            <a:ext cx="7844223" cy="3948032"/>
          </a:xfrm>
          <a:prstGeom prst="rect">
            <a:avLst/>
          </a:prstGeom>
          <a:solidFill>
            <a:schemeClr val="bg2"/>
          </a:solidFill>
          <a:ln w="19050">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eaLnBrk="1" fontAlgn="auto" hangingPunct="1">
              <a:spcBef>
                <a:spcPts val="0"/>
              </a:spcBef>
              <a:spcAft>
                <a:spcPts val="0"/>
              </a:spcAft>
              <a:defRPr/>
            </a:pPr>
            <a:endParaRPr lang="en-US" sz="1600" kern="0" dirty="0">
              <a:solidFill>
                <a:schemeClr val="tx1"/>
              </a:solidFill>
              <a:latin typeface="Calibri" panose="020F0502020204030204" pitchFamily="34" charset="0"/>
            </a:endParaRPr>
          </a:p>
        </p:txBody>
      </p:sp>
      <p:sp>
        <p:nvSpPr>
          <p:cNvPr id="2" name="Title 1"/>
          <p:cNvSpPr>
            <a:spLocks noGrp="1"/>
          </p:cNvSpPr>
          <p:nvPr>
            <p:ph type="title"/>
          </p:nvPr>
        </p:nvSpPr>
        <p:spPr>
          <a:xfrm>
            <a:off x="377633" y="211180"/>
            <a:ext cx="8706678" cy="695730"/>
          </a:xfrm>
        </p:spPr>
        <p:txBody>
          <a:bodyPr/>
          <a:lstStyle/>
          <a:p>
            <a:pPr algn="l">
              <a:lnSpc>
                <a:spcPts val="3000"/>
              </a:lnSpc>
            </a:pPr>
            <a:r>
              <a:rPr kumimoji="1" lang="en-US" sz="2800" b="1" dirty="0">
                <a:solidFill>
                  <a:srgbClr val="0096D6"/>
                </a:solidFill>
                <a:latin typeface="Calibri" pitchFamily="34" charset="0"/>
              </a:rPr>
              <a:t>Initial Services Identified for Phase I</a:t>
            </a:r>
          </a:p>
        </p:txBody>
      </p:sp>
      <p:sp>
        <p:nvSpPr>
          <p:cNvPr id="12" name="TextBox 11"/>
          <p:cNvSpPr txBox="1"/>
          <p:nvPr>
            <p:custDataLst>
              <p:tags r:id="rId3"/>
            </p:custDataLst>
          </p:nvPr>
        </p:nvSpPr>
        <p:spPr>
          <a:xfrm>
            <a:off x="600970" y="1028393"/>
            <a:ext cx="1834221" cy="836308"/>
          </a:xfrm>
          <a:prstGeom prst="rect">
            <a:avLst/>
          </a:prstGeom>
          <a:solidFill>
            <a:srgbClr val="BBB3A9"/>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lvl1pPr marL="0" lvl="0" indent="0" defTabSz="761495" eaLnBrk="1" hangingPunct="1">
              <a:buClr>
                <a:schemeClr val="tx2"/>
              </a:buClr>
              <a:defRPr kumimoji="1" sz="1600" baseline="0">
                <a:latin typeface="+mn-lt"/>
                <a:cs typeface="Arial" pitchFamily="34" charset="0"/>
              </a:defRPr>
            </a:lvl1pPr>
            <a:lvl2pPr marL="164721" lvl="1" indent="-163371" defTabSz="761495" eaLnBrk="1" hangingPunct="1">
              <a:buClr>
                <a:schemeClr val="tx2"/>
              </a:buClr>
              <a:buSzPct val="125000"/>
              <a:buFont typeface="Arial" pitchFamily="34" charset="0"/>
              <a:buChar char="▪"/>
              <a:defRPr kumimoji="1" sz="1600" baseline="0">
                <a:latin typeface="+mn-lt"/>
                <a:cs typeface="Arial" pitchFamily="34" charset="0"/>
              </a:defRPr>
            </a:lvl2pPr>
            <a:lvl3pPr marL="388849" lvl="2" indent="-222778" defTabSz="761495" eaLnBrk="1" hangingPunct="1">
              <a:buClr>
                <a:schemeClr val="tx2"/>
              </a:buClr>
              <a:buSzPct val="120000"/>
              <a:buFont typeface="Arial" charset="0"/>
              <a:buChar char="–"/>
              <a:defRPr kumimoji="1" sz="1600" baseline="0">
                <a:latin typeface="+mn-lt"/>
                <a:cs typeface="Arial" pitchFamily="34" charset="0"/>
              </a:defRPr>
            </a:lvl3pPr>
            <a:lvl4pPr marL="522516" lvl="3" indent="-132317" defTabSz="761495" eaLnBrk="1" hangingPunct="1">
              <a:buClr>
                <a:schemeClr val="tx2"/>
              </a:buClr>
              <a:buSzPct val="120000"/>
              <a:buFont typeface="Arial" pitchFamily="34" charset="0"/>
              <a:buChar char="▫"/>
              <a:defRPr kumimoji="1" sz="1600" baseline="0">
                <a:latin typeface="+mn-lt"/>
                <a:cs typeface="Arial" pitchFamily="34" charset="0"/>
              </a:defRPr>
            </a:lvl4pPr>
            <a:lvl5pPr marL="637712" lvl="4" indent="-110714" defTabSz="761495" eaLnBrk="1" hangingPunct="1">
              <a:buClr>
                <a:schemeClr val="tx2"/>
              </a:buClr>
              <a:buSzPct val="89000"/>
              <a:buFont typeface="Arial" charset="0"/>
              <a:buChar char="-"/>
              <a:defRPr kumimoji="1" sz="1600" baseline="0">
                <a:latin typeface="+mn-lt"/>
                <a:cs typeface="Arial" pitchFamily="34" charset="0"/>
              </a:defRPr>
            </a:lvl5pPr>
            <a:lvl6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6pPr>
            <a:lvl7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7pPr>
            <a:lvl8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8pPr>
            <a:lvl9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9pPr>
          </a:lstStyle>
          <a:p>
            <a:pPr marL="115888" algn="ctr" defTabSz="761476" fontAlgn="auto">
              <a:spcBef>
                <a:spcPts val="0"/>
              </a:spcBef>
              <a:spcAft>
                <a:spcPts val="0"/>
              </a:spcAft>
              <a:defRPr/>
            </a:pPr>
            <a:r>
              <a:rPr lang="en-US" sz="1800" b="1" kern="0" dirty="0">
                <a:latin typeface="Calibri" panose="020F0502020204030204" pitchFamily="34" charset="0"/>
              </a:rPr>
              <a:t>Routing</a:t>
            </a:r>
          </a:p>
        </p:txBody>
      </p:sp>
      <p:sp>
        <p:nvSpPr>
          <p:cNvPr id="17" name="TextBox 16"/>
          <p:cNvSpPr txBox="1"/>
          <p:nvPr>
            <p:custDataLst>
              <p:tags r:id="rId4"/>
            </p:custDataLst>
          </p:nvPr>
        </p:nvSpPr>
        <p:spPr>
          <a:xfrm>
            <a:off x="2421287" y="1083004"/>
            <a:ext cx="5777096" cy="20181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lvl="0" indent="0" defTabSz="761495" eaLnBrk="1" hangingPunct="1">
              <a:buClr>
                <a:schemeClr val="tx2"/>
              </a:buClr>
              <a:defRPr kumimoji="1" sz="1600" baseline="0">
                <a:latin typeface="+mn-lt"/>
                <a:cs typeface="Arial" pitchFamily="34" charset="0"/>
              </a:defRPr>
            </a:lvl1pPr>
            <a:lvl2pPr marL="164721" lvl="1" indent="-163371" defTabSz="761495" eaLnBrk="1" hangingPunct="1">
              <a:buClr>
                <a:schemeClr val="tx2"/>
              </a:buClr>
              <a:buSzPct val="125000"/>
              <a:buFont typeface="Arial" pitchFamily="34" charset="0"/>
              <a:buChar char="▪"/>
              <a:defRPr kumimoji="1" sz="1600" baseline="0">
                <a:latin typeface="+mn-lt"/>
                <a:cs typeface="Arial" pitchFamily="34" charset="0"/>
              </a:defRPr>
            </a:lvl2pPr>
            <a:lvl3pPr marL="388849" lvl="2" indent="-222778" defTabSz="761495" eaLnBrk="1" hangingPunct="1">
              <a:buClr>
                <a:schemeClr val="tx2"/>
              </a:buClr>
              <a:buSzPct val="120000"/>
              <a:buFont typeface="Arial" charset="0"/>
              <a:buChar char="–"/>
              <a:defRPr kumimoji="1" sz="1600" baseline="0">
                <a:latin typeface="+mn-lt"/>
                <a:cs typeface="Arial" pitchFamily="34" charset="0"/>
              </a:defRPr>
            </a:lvl3pPr>
            <a:lvl4pPr marL="522516" lvl="3" indent="-132317" defTabSz="761495" eaLnBrk="1" hangingPunct="1">
              <a:buClr>
                <a:schemeClr val="tx2"/>
              </a:buClr>
              <a:buSzPct val="120000"/>
              <a:buFont typeface="Arial" pitchFamily="34" charset="0"/>
              <a:buChar char="▫"/>
              <a:defRPr kumimoji="1" sz="1600" baseline="0">
                <a:latin typeface="+mn-lt"/>
                <a:cs typeface="Arial" pitchFamily="34" charset="0"/>
              </a:defRPr>
            </a:lvl4pPr>
            <a:lvl5pPr marL="637712" lvl="4" indent="-110714" defTabSz="761495" eaLnBrk="1" hangingPunct="1">
              <a:buClr>
                <a:schemeClr val="tx2"/>
              </a:buClr>
              <a:buSzPct val="89000"/>
              <a:buFont typeface="Arial" charset="0"/>
              <a:buChar char="-"/>
              <a:defRPr kumimoji="1" sz="1600" baseline="0">
                <a:latin typeface="+mn-lt"/>
                <a:cs typeface="Arial" pitchFamily="34" charset="0"/>
              </a:defRPr>
            </a:lvl5pPr>
            <a:lvl6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6pPr>
            <a:lvl7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7pPr>
            <a:lvl8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8pPr>
            <a:lvl9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9pPr>
          </a:lstStyle>
          <a:p>
            <a:pPr lvl="1" defTabSz="761476" fontAlgn="auto">
              <a:spcBef>
                <a:spcPts val="0"/>
              </a:spcBef>
              <a:spcAft>
                <a:spcPts val="0"/>
              </a:spcAft>
              <a:buFont typeface="Arial" panose="020B0604020202020204" pitchFamily="34" charset="0"/>
              <a:buChar char="•"/>
              <a:defRPr/>
            </a:pPr>
            <a:r>
              <a:rPr lang="en-US" dirty="0">
                <a:solidFill>
                  <a:schemeClr val="tx1">
                    <a:lumMod val="50000"/>
                  </a:schemeClr>
                </a:solidFill>
                <a:latin typeface="Calibri" panose="020F0502020204030204" pitchFamily="34" charset="0"/>
              </a:rPr>
              <a:t>Choreography of component services that provide specific functions along the routing pathway from source to destination system</a:t>
            </a:r>
          </a:p>
          <a:p>
            <a:pPr lvl="1" defTabSz="761476" fontAlgn="auto">
              <a:spcBef>
                <a:spcPts val="0"/>
              </a:spcBef>
              <a:spcAft>
                <a:spcPts val="0"/>
              </a:spcAft>
              <a:buFont typeface="Arial" panose="020B0604020202020204" pitchFamily="34" charset="0"/>
              <a:buChar char="•"/>
              <a:defRPr/>
            </a:pPr>
            <a:r>
              <a:rPr lang="en-US" kern="0" dirty="0">
                <a:solidFill>
                  <a:schemeClr val="tx1">
                    <a:lumMod val="50000"/>
                  </a:schemeClr>
                </a:solidFill>
                <a:latin typeface="Calibri" panose="020F0502020204030204" pitchFamily="34" charset="0"/>
              </a:rPr>
              <a:t>Results in single point of contact for reporting partners to submit data</a:t>
            </a:r>
          </a:p>
        </p:txBody>
      </p:sp>
      <p:sp>
        <p:nvSpPr>
          <p:cNvPr id="13" name="TextBox 12"/>
          <p:cNvSpPr txBox="1"/>
          <p:nvPr>
            <p:custDataLst>
              <p:tags r:id="rId5"/>
            </p:custDataLst>
          </p:nvPr>
        </p:nvSpPr>
        <p:spPr>
          <a:xfrm>
            <a:off x="600972" y="3382247"/>
            <a:ext cx="1834220" cy="1070974"/>
          </a:xfrm>
          <a:prstGeom prst="rect">
            <a:avLst/>
          </a:prstGeom>
          <a:solidFill>
            <a:srgbClr val="BBB3A9"/>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defPPr>
              <a:defRPr lang="en-US"/>
            </a:defPPr>
            <a:lvl1pPr marL="0" lvl="0" indent="0" defTabSz="761495" eaLnBrk="1" hangingPunct="1">
              <a:buClr>
                <a:schemeClr val="tx2"/>
              </a:buClr>
              <a:defRPr kumimoji="1" sz="1200" b="1" baseline="0">
                <a:solidFill>
                  <a:srgbClr val="FFFFFF"/>
                </a:solidFill>
                <a:latin typeface="+mn-lt"/>
                <a:cs typeface="Arial" pitchFamily="34" charset="0"/>
              </a:defRPr>
            </a:lvl1pPr>
            <a:lvl2pPr marL="164721" lvl="1" indent="-163371" defTabSz="761495" eaLnBrk="1" hangingPunct="1">
              <a:buClr>
                <a:schemeClr val="tx2"/>
              </a:buClr>
              <a:buSzPct val="125000"/>
              <a:buFont typeface="Arial" pitchFamily="34" charset="0"/>
              <a:buChar char="▪"/>
              <a:defRPr kumimoji="1" sz="1600" baseline="0">
                <a:latin typeface="+mn-lt"/>
                <a:cs typeface="Arial" pitchFamily="34" charset="0"/>
              </a:defRPr>
            </a:lvl2pPr>
            <a:lvl3pPr marL="388849" lvl="2" indent="-222778" defTabSz="761495" eaLnBrk="1" hangingPunct="1">
              <a:buClr>
                <a:schemeClr val="tx2"/>
              </a:buClr>
              <a:buSzPct val="120000"/>
              <a:buFont typeface="Arial" charset="0"/>
              <a:buChar char="–"/>
              <a:defRPr kumimoji="1" sz="1600" baseline="0">
                <a:latin typeface="+mn-lt"/>
                <a:cs typeface="Arial" pitchFamily="34" charset="0"/>
              </a:defRPr>
            </a:lvl3pPr>
            <a:lvl4pPr marL="522516" lvl="3" indent="-132317" defTabSz="761495" eaLnBrk="1" hangingPunct="1">
              <a:buClr>
                <a:schemeClr val="tx2"/>
              </a:buClr>
              <a:buSzPct val="120000"/>
              <a:buFont typeface="Arial" pitchFamily="34" charset="0"/>
              <a:buChar char="▫"/>
              <a:defRPr kumimoji="1" sz="1600" baseline="0">
                <a:latin typeface="+mn-lt"/>
                <a:cs typeface="Arial" pitchFamily="34" charset="0"/>
              </a:defRPr>
            </a:lvl4pPr>
            <a:lvl5pPr marL="637712" lvl="4" indent="-110714" defTabSz="761495" eaLnBrk="1" hangingPunct="1">
              <a:buClr>
                <a:schemeClr val="tx2"/>
              </a:buClr>
              <a:buSzPct val="89000"/>
              <a:buFont typeface="Arial" charset="0"/>
              <a:buChar char="-"/>
              <a:defRPr kumimoji="1" sz="1600" baseline="0">
                <a:latin typeface="+mn-lt"/>
                <a:cs typeface="Arial" pitchFamily="34" charset="0"/>
              </a:defRPr>
            </a:lvl5pPr>
            <a:lvl6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6pPr>
            <a:lvl7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7pPr>
            <a:lvl8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8pPr>
            <a:lvl9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9pPr>
          </a:lstStyle>
          <a:p>
            <a:pPr marL="115888" algn="ctr" defTabSz="761476" fontAlgn="auto">
              <a:spcBef>
                <a:spcPts val="0"/>
              </a:spcBef>
              <a:spcAft>
                <a:spcPts val="0"/>
              </a:spcAft>
              <a:defRPr/>
            </a:pPr>
            <a:r>
              <a:rPr lang="en-US" sz="1800" kern="0" dirty="0">
                <a:solidFill>
                  <a:schemeClr val="tx1"/>
                </a:solidFill>
                <a:latin typeface="Calibri" panose="020F0502020204030204" pitchFamily="34" charset="0"/>
              </a:rPr>
              <a:t>Transformation</a:t>
            </a:r>
          </a:p>
        </p:txBody>
      </p:sp>
      <p:cxnSp>
        <p:nvCxnSpPr>
          <p:cNvPr id="29" name="Straight Connector 28" title="&quot;&quot;"/>
          <p:cNvCxnSpPr>
            <a:cxnSpLocks/>
          </p:cNvCxnSpPr>
          <p:nvPr>
            <p:custDataLst>
              <p:tags r:id="rId6"/>
            </p:custDataLst>
          </p:nvPr>
        </p:nvCxnSpPr>
        <p:spPr>
          <a:xfrm>
            <a:off x="2577748" y="2147288"/>
            <a:ext cx="5464173"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title="&quot;&quot;"/>
          <p:cNvCxnSpPr>
            <a:cxnSpLocks/>
          </p:cNvCxnSpPr>
          <p:nvPr>
            <p:custDataLst>
              <p:tags r:id="rId7"/>
            </p:custDataLst>
          </p:nvPr>
        </p:nvCxnSpPr>
        <p:spPr>
          <a:xfrm>
            <a:off x="2577747" y="3382247"/>
            <a:ext cx="5464173"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38" name="TextBox 37"/>
          <p:cNvSpPr txBox="1"/>
          <p:nvPr>
            <p:custDataLst>
              <p:tags r:id="rId8"/>
            </p:custDataLst>
          </p:nvPr>
        </p:nvSpPr>
        <p:spPr>
          <a:xfrm>
            <a:off x="600970" y="2145837"/>
            <a:ext cx="1834221" cy="1040703"/>
          </a:xfrm>
          <a:prstGeom prst="rect">
            <a:avLst/>
          </a:prstGeom>
          <a:solidFill>
            <a:srgbClr val="BBB3A9"/>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defPPr>
              <a:defRPr lang="en-US"/>
            </a:defPPr>
            <a:lvl1pPr marL="0" lvl="0" indent="0" defTabSz="761495" eaLnBrk="1" hangingPunct="1">
              <a:buClr>
                <a:schemeClr val="tx2"/>
              </a:buClr>
              <a:defRPr kumimoji="1" sz="1200" b="1" baseline="0">
                <a:solidFill>
                  <a:srgbClr val="FFFFFF"/>
                </a:solidFill>
                <a:latin typeface="+mn-lt"/>
                <a:cs typeface="Arial" pitchFamily="34" charset="0"/>
              </a:defRPr>
            </a:lvl1pPr>
            <a:lvl2pPr marL="164721" lvl="1" indent="-163371" defTabSz="761495" eaLnBrk="1" hangingPunct="1">
              <a:buClr>
                <a:schemeClr val="tx2"/>
              </a:buClr>
              <a:buSzPct val="125000"/>
              <a:buFont typeface="Arial" pitchFamily="34" charset="0"/>
              <a:buChar char="▪"/>
              <a:defRPr kumimoji="1" sz="1600" baseline="0">
                <a:latin typeface="+mn-lt"/>
                <a:cs typeface="Arial" pitchFamily="34" charset="0"/>
              </a:defRPr>
            </a:lvl2pPr>
            <a:lvl3pPr marL="388849" lvl="2" indent="-222778" defTabSz="761495" eaLnBrk="1" hangingPunct="1">
              <a:buClr>
                <a:schemeClr val="tx2"/>
              </a:buClr>
              <a:buSzPct val="120000"/>
              <a:buFont typeface="Arial" charset="0"/>
              <a:buChar char="–"/>
              <a:defRPr kumimoji="1" sz="1600" baseline="0">
                <a:latin typeface="+mn-lt"/>
                <a:cs typeface="Arial" pitchFamily="34" charset="0"/>
              </a:defRPr>
            </a:lvl3pPr>
            <a:lvl4pPr marL="522516" lvl="3" indent="-132317" defTabSz="761495" eaLnBrk="1" hangingPunct="1">
              <a:buClr>
                <a:schemeClr val="tx2"/>
              </a:buClr>
              <a:buSzPct val="120000"/>
              <a:buFont typeface="Arial" pitchFamily="34" charset="0"/>
              <a:buChar char="▫"/>
              <a:defRPr kumimoji="1" sz="1600" baseline="0">
                <a:latin typeface="+mn-lt"/>
                <a:cs typeface="Arial" pitchFamily="34" charset="0"/>
              </a:defRPr>
            </a:lvl4pPr>
            <a:lvl5pPr marL="637712" lvl="4" indent="-110714" defTabSz="761495" eaLnBrk="1" hangingPunct="1">
              <a:buClr>
                <a:schemeClr val="tx2"/>
              </a:buClr>
              <a:buSzPct val="89000"/>
              <a:buFont typeface="Arial" charset="0"/>
              <a:buChar char="-"/>
              <a:defRPr kumimoji="1" sz="1600" baseline="0">
                <a:latin typeface="+mn-lt"/>
                <a:cs typeface="Arial" pitchFamily="34" charset="0"/>
              </a:defRPr>
            </a:lvl5pPr>
            <a:lvl6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6pPr>
            <a:lvl7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7pPr>
            <a:lvl8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8pPr>
            <a:lvl9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9pPr>
          </a:lstStyle>
          <a:p>
            <a:pPr marL="115888" algn="ctr" defTabSz="761476" fontAlgn="auto">
              <a:spcBef>
                <a:spcPts val="0"/>
              </a:spcBef>
              <a:spcAft>
                <a:spcPts val="0"/>
              </a:spcAft>
              <a:defRPr/>
            </a:pPr>
            <a:r>
              <a:rPr lang="en-US" sz="1800" kern="0" dirty="0">
                <a:solidFill>
                  <a:schemeClr val="tx1"/>
                </a:solidFill>
                <a:latin typeface="Calibri" panose="020F0502020204030204" pitchFamily="34" charset="0"/>
              </a:rPr>
              <a:t>Vocabulary</a:t>
            </a:r>
          </a:p>
        </p:txBody>
      </p:sp>
      <p:sp>
        <p:nvSpPr>
          <p:cNvPr id="39" name="TextBox 38"/>
          <p:cNvSpPr txBox="1"/>
          <p:nvPr>
            <p:custDataLst>
              <p:tags r:id="rId9"/>
            </p:custDataLst>
          </p:nvPr>
        </p:nvSpPr>
        <p:spPr>
          <a:xfrm>
            <a:off x="2421287" y="2388804"/>
            <a:ext cx="5838430" cy="104070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lvl="0" indent="0" defTabSz="761495" eaLnBrk="1" hangingPunct="1">
              <a:buClr>
                <a:schemeClr val="tx2"/>
              </a:buClr>
              <a:defRPr kumimoji="1" sz="1600" baseline="0">
                <a:latin typeface="+mn-lt"/>
                <a:cs typeface="Arial" pitchFamily="34" charset="0"/>
              </a:defRPr>
            </a:lvl1pPr>
            <a:lvl2pPr marL="164721" lvl="1" indent="-163371" defTabSz="761495" eaLnBrk="1" hangingPunct="1">
              <a:buClr>
                <a:schemeClr val="tx2"/>
              </a:buClr>
              <a:buSzPct val="125000"/>
              <a:buFont typeface="Arial" pitchFamily="34" charset="0"/>
              <a:buChar char="▪"/>
              <a:defRPr kumimoji="1" sz="1600" baseline="0">
                <a:latin typeface="+mn-lt"/>
                <a:cs typeface="Arial" pitchFamily="34" charset="0"/>
              </a:defRPr>
            </a:lvl2pPr>
            <a:lvl3pPr marL="388849" lvl="2" indent="-222778" defTabSz="761495" eaLnBrk="1" hangingPunct="1">
              <a:buClr>
                <a:schemeClr val="tx2"/>
              </a:buClr>
              <a:buSzPct val="120000"/>
              <a:buFont typeface="Arial" charset="0"/>
              <a:buChar char="–"/>
              <a:defRPr kumimoji="1" sz="1600" baseline="0">
                <a:latin typeface="+mn-lt"/>
                <a:cs typeface="Arial" pitchFamily="34" charset="0"/>
              </a:defRPr>
            </a:lvl3pPr>
            <a:lvl4pPr marL="522516" lvl="3" indent="-132317" defTabSz="761495" eaLnBrk="1" hangingPunct="1">
              <a:buClr>
                <a:schemeClr val="tx2"/>
              </a:buClr>
              <a:buSzPct val="120000"/>
              <a:buFont typeface="Arial" pitchFamily="34" charset="0"/>
              <a:buChar char="▫"/>
              <a:defRPr kumimoji="1" sz="1600" baseline="0">
                <a:latin typeface="+mn-lt"/>
                <a:cs typeface="Arial" pitchFamily="34" charset="0"/>
              </a:defRPr>
            </a:lvl4pPr>
            <a:lvl5pPr marL="637712" lvl="4" indent="-110714" defTabSz="761495" eaLnBrk="1" hangingPunct="1">
              <a:buClr>
                <a:schemeClr val="tx2"/>
              </a:buClr>
              <a:buSzPct val="89000"/>
              <a:buFont typeface="Arial" charset="0"/>
              <a:buChar char="-"/>
              <a:defRPr kumimoji="1" sz="1600" baseline="0">
                <a:latin typeface="+mn-lt"/>
                <a:cs typeface="Arial" pitchFamily="34" charset="0"/>
              </a:defRPr>
            </a:lvl5pPr>
            <a:lvl6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6pPr>
            <a:lvl7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7pPr>
            <a:lvl8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8pPr>
            <a:lvl9pPr marL="637712" indent="-110714" defTabSz="761495" fontAlgn="base">
              <a:spcBef>
                <a:spcPct val="0"/>
              </a:spcBef>
              <a:spcAft>
                <a:spcPct val="0"/>
              </a:spcAft>
              <a:buClr>
                <a:schemeClr val="tx2"/>
              </a:buClr>
              <a:buSzPct val="89000"/>
              <a:buFont typeface="Arial" charset="0"/>
              <a:buChar char="-"/>
              <a:defRPr kumimoji="1">
                <a:latin typeface="+mn-lt"/>
                <a:ea typeface="MS PGothic" pitchFamily="34" charset="-128"/>
              </a:defRPr>
            </a:lvl9pPr>
          </a:lstStyle>
          <a:p>
            <a:pPr marL="164717" lvl="1" indent="-163367" defTabSz="761476" fontAlgn="auto">
              <a:spcBef>
                <a:spcPts val="0"/>
              </a:spcBef>
              <a:spcAft>
                <a:spcPts val="0"/>
              </a:spcAft>
              <a:defRPr/>
            </a:pPr>
            <a:r>
              <a:rPr lang="en-US" dirty="0">
                <a:solidFill>
                  <a:schemeClr val="tx1">
                    <a:lumMod val="50000"/>
                  </a:schemeClr>
                </a:solidFill>
                <a:latin typeface="Calibri" panose="020F0502020204030204" pitchFamily="34" charset="0"/>
              </a:rPr>
              <a:t>Provides the ability to author, edit, search, and distribute codes, rules, and value sets used by public health programs </a:t>
            </a:r>
            <a:endParaRPr lang="en-US" kern="0" dirty="0">
              <a:solidFill>
                <a:schemeClr val="tx1">
                  <a:lumMod val="50000"/>
                </a:schemeClr>
              </a:solidFill>
              <a:latin typeface="Calibri" panose="020F0502020204030204" pitchFamily="34" charset="0"/>
            </a:endParaRPr>
          </a:p>
        </p:txBody>
      </p:sp>
      <p:sp>
        <p:nvSpPr>
          <p:cNvPr id="21" name="Slide Number Placeholder 2"/>
          <p:cNvSpPr txBox="1">
            <a:spLocks/>
          </p:cNvSpPr>
          <p:nvPr/>
        </p:nvSpPr>
        <p:spPr>
          <a:xfrm>
            <a:off x="7026911" y="4734357"/>
            <a:ext cx="2057400" cy="273844"/>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r"/>
            <a:fld id="{AF8F9570-A0EE-442B-82DE-64CF300F351B}" type="slidenum">
              <a:rPr lang="en-US" sz="1400" smtClean="0">
                <a:solidFill>
                  <a:prstClr val="black">
                    <a:tint val="75000"/>
                  </a:prstClr>
                </a:solidFill>
                <a:latin typeface="Calibri" panose="020F0502020204030204" pitchFamily="34" charset="0"/>
              </a:rPr>
              <a:pPr algn="r"/>
              <a:t>34</a:t>
            </a:fld>
            <a:endParaRPr lang="en-US" sz="1400" dirty="0">
              <a:solidFill>
                <a:prstClr val="black">
                  <a:tint val="75000"/>
                </a:prstClr>
              </a:solidFill>
              <a:latin typeface="Calibri" panose="020F0502020204030204" pitchFamily="34" charset="0"/>
            </a:endParaRPr>
          </a:p>
        </p:txBody>
      </p:sp>
      <p:sp>
        <p:nvSpPr>
          <p:cNvPr id="5" name="Rectangle 4"/>
          <p:cNvSpPr/>
          <p:nvPr/>
        </p:nvSpPr>
        <p:spPr>
          <a:xfrm>
            <a:off x="2421287" y="3452139"/>
            <a:ext cx="5464173" cy="1077218"/>
          </a:xfrm>
          <a:prstGeom prst="rect">
            <a:avLst/>
          </a:prstGeom>
        </p:spPr>
        <p:txBody>
          <a:bodyPr wrap="square">
            <a:spAutoFit/>
          </a:bodyPr>
          <a:lstStyle/>
          <a:p>
            <a:r>
              <a:rPr lang="en-US" sz="1600" dirty="0">
                <a:solidFill>
                  <a:schemeClr val="tx1">
                    <a:lumMod val="50000"/>
                  </a:schemeClr>
                </a:solidFill>
                <a:latin typeface="Calibri" panose="020F0502020204030204" pitchFamily="34" charset="0"/>
                <a:ea typeface="Times New Roman" panose="02020603050405020304" pitchFamily="18" charset="0"/>
              </a:rPr>
              <a:t>Provides the ability to author and execute components that allow for transforming documents and messages from one format to another and delivering the messages to endpoints based on message metadata and content</a:t>
            </a:r>
            <a:endParaRPr lang="en-US" sz="1600" dirty="0">
              <a:solidFill>
                <a:schemeClr val="tx1">
                  <a:lumMod val="50000"/>
                </a:schemeClr>
              </a:solidFill>
              <a:latin typeface="Calibri" panose="020F0502020204030204" pitchFamily="34" charset="0"/>
            </a:endParaRPr>
          </a:p>
        </p:txBody>
      </p:sp>
    </p:spTree>
    <p:extLst>
      <p:ext uri="{BB962C8B-B14F-4D97-AF65-F5344CB8AC3E}">
        <p14:creationId xmlns:p14="http://schemas.microsoft.com/office/powerpoint/2010/main" val="25165181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txBox="1">
            <a:spLocks/>
          </p:cNvSpPr>
          <p:nvPr/>
        </p:nvSpPr>
        <p:spPr>
          <a:xfrm>
            <a:off x="6946837" y="4712943"/>
            <a:ext cx="2057400" cy="273844"/>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r"/>
            <a:fld id="{AF8F9570-A0EE-442B-82DE-64CF300F351B}" type="slidenum">
              <a:rPr lang="en-US" sz="1400" smtClean="0">
                <a:solidFill>
                  <a:prstClr val="black">
                    <a:tint val="75000"/>
                  </a:prstClr>
                </a:solidFill>
              </a:rPr>
              <a:pPr algn="r"/>
              <a:t>35</a:t>
            </a:fld>
            <a:endParaRPr lang="en-US" sz="1400" dirty="0">
              <a:solidFill>
                <a:prstClr val="black">
                  <a:tint val="75000"/>
                </a:prstClr>
              </a:solidFill>
            </a:endParaRPr>
          </a:p>
        </p:txBody>
      </p:sp>
      <p:sp>
        <p:nvSpPr>
          <p:cNvPr id="8" name="Title 3"/>
          <p:cNvSpPr txBox="1">
            <a:spLocks/>
          </p:cNvSpPr>
          <p:nvPr/>
        </p:nvSpPr>
        <p:spPr>
          <a:xfrm>
            <a:off x="88837" y="-1"/>
            <a:ext cx="8915400" cy="621791"/>
          </a:xfrm>
          <a:prstGeom prst="rect">
            <a:avLst/>
          </a:prstGeom>
          <a:solidFill>
            <a:schemeClr val="bg2"/>
          </a:solidFill>
        </p:spPr>
        <p:txBody>
          <a:bodyPr anchor="b" anchorCtr="0">
            <a:normAutofit fontScale="85000" lnSpcReduction="10000"/>
          </a:bodyPr>
          <a:lstStyle>
            <a:lvl1pPr algn="l" rtl="0" eaLnBrk="0" fontAlgn="base" hangingPunct="0">
              <a:lnSpc>
                <a:spcPts val="3000"/>
              </a:lnSpc>
              <a:spcBef>
                <a:spcPct val="0"/>
              </a:spcBef>
              <a:spcAft>
                <a:spcPct val="0"/>
              </a:spcAft>
              <a:defRPr sz="2800" b="1" kern="1200" baseline="0">
                <a:solidFill>
                  <a:srgbClr val="005DAA"/>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r>
              <a:rPr kumimoji="1" lang="en-US" dirty="0">
                <a:solidFill>
                  <a:srgbClr val="0096D6"/>
                </a:solidFill>
              </a:rPr>
              <a:t>Platform Workgroup Identified Initial Set of Tiered Shared Services</a:t>
            </a:r>
            <a:endParaRPr lang="en-US" dirty="0"/>
          </a:p>
        </p:txBody>
      </p:sp>
      <p:graphicFrame>
        <p:nvGraphicFramePr>
          <p:cNvPr id="7" name="Content Placeholder 6" descr="Large set prioritized CDC wide; CDC wide subgroup identified priorities based on feasibility and impact; focusing on first 2; roadmap for others&#10;&#10;Analysis and Visualization Tools&#10;Provide coordinated procurement and access to multiple analysis and visualization tools in a consistent and easy to use manner. Provide systematic method of evaluating and prioritizing new and emerging tools demanded by CDC scientists for inclusion in tools available. Provide guidance and assistance with use of tools. Example tools include SAS, R, R-Shiny, Tableau, Excel.&#10;Collaborative Tools &#10;Web conferencing and meeting software to assist in communication, coordination, development and use of services. Existing services include SharePoint, Skype/Lync, AdobeConnect.&#10;Consultation&#10;Human resources to provide support for activities such as balloting, standards development, help-desk. This may have potential linkages to the Technical Assistance and Consultative Services service but was determined by the workgroup to be different enough to keep as separate services&#10;Data Management and Storage&#10;Extraction, transformation and loading of data across CDC. Transforming of data from one format to another. Review and curation of data for quality checking and analysis. Secure and encrypted data storage. Example services include Consolidated Statistical Platform (CSP).&#10;Decision Support&#10;Systematic sharing of feedback, guidelines and quality improvement tools in both human readable and machine readable formats. Used by variety of external users including healthcare, immunization registries, cancer registries. Implementation of decision support tools could also help increase data completeness and accuracy.&#10;Enterprise Licensing&#10;Coordinate and procure licensing, and provide training and support, for use by states and other partners of integration engine and other commonly used software products for states to process and send data to CDC. Existing products include OrionHealth Rhapsody. May include open source products that require support, such as Mirth. &#10;Evaluation&#10;Ongoing evaluation of platform services and other surveillance activities checking service requirements against performance measures. Includes both evaluation within a service and across services.&#10;Extract, Transform and Load (ETL)&#10;Provisioning of data for access and use by users. Making data available in the appropriate location and format for use by epidemiologists, statisticians, and other users. Transforming of data and data sets from one format to another based on user preference and need, including combining, separating and creating views of data. Ensures lossless access to all data sent by jurisdiction and required by programing including both total number of records submitted as well as all fields submitted for each record. Supports import from and export to common data standards, formats and systems (e.g. SQL, SAS, R, XML, RDF, CSV, JSON). Support adapters for transforming to/from formats supported by public health software vendors (e.g.  Atlas, Maven) to send and receive messages. Existing services include BizTalk, Mirth, Rhapsody. &#10;Geocoding&#10;Convert and clean addresses into geographic coordinates for mapping and spatial analysis. Provide geographic lookup services to identify census tract, zip code, city, county by address or coordinates. Provide access to external partners for use within public health systems as well as internal CDC usage.&#10;Geospatial Analysis&#10;Enterprise geospatial information system data access and sharing. Enables sharing of data layers and subscription service of maps, data, imagery and analytics. Allows asynchronous sharing of processed datasets and analysis from multiple programs and stakeholders. Provides easy search and discovery of geospatial data and services. Comparable and convertible methods. Example services include GRASP.&#10;Linkage&#10;Connecting data sets and data records based on simple direct matches, probabilistic matches. Supports use of cryptographic hashes for linking without revealing PII/PHI. Support applications and training (e.g., LinkPlus).&#10;Message Mapping Guide Development&#10;Consultative service to assist programs to identify necessary data elements and create clear documentation and message standards that define the layout, structure and content of messages. While terminology is specific to HL7, message mapping guides apply to any service or activity that requires a defined data dictionary and message format for exchange. Output of service includes both human understandable and machine understandable guides. Manages changes to guides through a versioning process. Existing services include the NNDSS Modernization Initiative Message Mapping Guide activity.&#10;Message Testing and Validation &#10;Review and validate incoming public health surveillance data, messages and documents for validity by confirming syntax, semantics and adherence to defined logical rules. Allows for definition of validation rules per message and topic. Allows for direct customization of rules by investigator and/or public health program. Supports messages using defined data standards (e.g., HL7, CDA, FHIR) as well as ad hoc (e.g., CSV, XML, JSON). Includes web-based testing harnesses to allow submitters to prepare for onboarding by self-assessing against structure, vocabulary and business rules. Example services include Message Validation and Provisioning System (MVPS), Message Quality Framework (MQF), Message Evaluation and Testing Service (METS).&#10;Metadata Portal&#10;Web site that allows for authoring and lookup of metadata related to data or platform services. Potential linkage to the Repository, Registry and Catalog service.&#10;Metrics and Indicators&#10;Repository of small-area descriptors (e.g., population counts, socioeconomic and health indicators, environmental hazards, crime and safety, etc.)&#10;Natural Language Processing&#10;An example application could include machine code occupation and industry information pulled from unstructured industry and occupation text that returns standard codes. Example applies to cause of death and cancer pathology. Another example would be to implement a multi-lingual Semantic Analysis Service to support contextual search and query of large unstructured textual products or databases.  This capability could be used to process FOIA requests, filter e-mails and documents; provide contextual analysis of databases or social media, or do automatic redaction of sensitive reports or textual products. Support real-time risk communication of messaging. Potential to analyze Electronic Medical Records for indicators or patterns. Example services include Vital Stats' Validation and Edits Web Service (VIEWS).&#10;Partner and Public Access to Data &#10;Easy to access data sets published by public health programs in variety of formats. Each data set is described and searchable. Easy to use dashboards, reports, web-based analytic tools providing both aggregate and granular data. Supports both data sets and reports. Existing tools include Socrata (e.g., data.CDC.gov, chronicdata.cdc.gov), WONDER, WISQARS.&#10;PII and PHI Scrubbing &#10;Automatically identify and redact potentially identifying or sensitive information. Note: machine learning techniques may be duplicative with NLP service above. Example services include MITRE Identification Scrubber Toolkit (MUST).&#10;Public Health Decision Support&#10;Ability to remotely invoke/access case definitions and other public health algorithms. Ability to process message and data specific business rules for use in validation, transformation, routing, linking and other purposes. Case calculation using configurable case definitions by disease, public health program or jurisdiction.&#10;Reference Data&#10;Facilitated access and use of reference data sets (e.g., numerator, denominator, acquired, or public data sets). Coordinate best practices and standards for denominator data sets used by public health programs. Provide accessible denominator data sets used by programs, including commonly used data sets such as Census (e.g., MSA, FIPS, DateState County, RaceAgeYear). Include predetermined indicators. Allow for authoring and review of denominator data sets.&#10;Repository, Registry and Catalog&#10;Metadata and master data management. Directory of all data elements used by platform services. Collects form, template and data collection instrument definitions. Supports data consistency across applications and messages. Question bank of harmonized and non-harmonized questions and data elements linked to data set, service, and surveillance activity. Includes data and messaging standards. Includes source code and issue tracking metadata (e.g., Jira, TFS, Github).&#10;Routing&#10;Moving of data to location based on defined rules. Allows for single data submission to be sent to appropriate program or group within CDC based on data type, data content or other defined rules. When combined with ETL services, can move subsets of larger messages to provide only the data of interest to a particular program or area within CDC. Example services include APHL Informatics Messaging Services (AIMS) Hub.&#10;Secure Data Exchange&#10;Transport of data and information, reliably, from a diverse set of sending partners over the public internet using appropriate security and encryption to protect data in transit and at rest. No proprietary software should be required by sending party. Able to support common transmission types and protocols. Serve as a data receiver that supports multiple formats and transport protocols. Data is then made available to appropriate follow on service for routing, processing or storage. Existing services include PHINMS, Direct Project, SAMS File Upload, Secure FTP.&#10;Security&#10;Identity proofing and authenticating users and/or systems to allow them to access other services. While this is also a design principle for the platform and services, this is a dependency to almost all other services within platform that require restricted access. FIPS 140-2 validated symmetric key encryption capability for web and mobile devices with automated key management to allow for encryption of data by partners and other services. Includes authorization, key management. Existing services include CDC SAMS, OCISO Incident Response, OCISO Security Assessment and Authorization&#10;Structured Data Capture (Data Collection Tools)&#10;Support of the ONC Structured Data Capture initiative to access templates that contain structured data within an Electronic Health Record, automatically populate template with existing common data elements from the EHR, collect data from a user in addition to the common data elements and transmit the completed form to the appropriate organization. Allows a standardized method for data collection from EHR and deployment of relevant public health forms to EHR.&#10;Technical Assistance and Consultative Services&#10;Assistance to CDC and partners in use of services, tools and data. Example services include Security Awareness Training. Provides email and telephone support to triage problems and provide limited technical assistance. Provide support metrics for other service usage.&#10;Vocabulary&#10;Online authoring, editing, searching and distributing public health system codes, rules and value sets. Connect with and link to existing standards (e.g., ICD, LOINC, SNOMED) through NLM/VSAC. Web-based access with both human and machine understandable interfaces. Versioning of all material. Notification and subscription to monitor changes. Allows programs to know whether standards exist for how questions are asked and answered so new options are only created if needed (or not available). Common lexicon for surveillance efforts, types, activities frequency, sources, data and partner information. Ability to develop schema files and transmission services using common code sets. Existing services include PHINVADS, NHSN, NLM Value Set Authority Center.&#10;Vocabulary Translation &#10;Automatic translation between different vocabularies and value sets. Includes automatic transformation of medical billing codes to standard formats.&#10;Web Data Collection (Data Collection Tools)&#10;Form-based data collection through a web site. Supports ability for investigators to design and publish instruments to partners for data entry. Data exported in common standard for analysis in variety of tools (e.g., SAS, R). Example services include EpiInfoWeb, REDCap"/>
          <p:cNvGraphicFramePr>
            <a:graphicFrameLocks/>
          </p:cNvGraphicFramePr>
          <p:nvPr>
            <p:extLst>
              <p:ext uri="{D42A27DB-BD31-4B8C-83A1-F6EECF244321}">
                <p14:modId xmlns:p14="http://schemas.microsoft.com/office/powerpoint/2010/main" val="2288966357"/>
              </p:ext>
            </p:extLst>
          </p:nvPr>
        </p:nvGraphicFramePr>
        <p:xfrm>
          <a:off x="0" y="1022541"/>
          <a:ext cx="9144000" cy="3690402"/>
        </p:xfrm>
        <a:graphic>
          <a:graphicData uri="http://schemas.openxmlformats.org/drawingml/2006/table">
            <a:tbl>
              <a:tblPr firstRow="1" bandRow="1"/>
              <a:tblGrid>
                <a:gridCol w="1624818">
                  <a:extLst>
                    <a:ext uri="{9D8B030D-6E8A-4147-A177-3AD203B41FA5}">
                      <a16:colId xmlns:a16="http://schemas.microsoft.com/office/drawing/2014/main" val="20000"/>
                    </a:ext>
                  </a:extLst>
                </a:gridCol>
                <a:gridCol w="2370407">
                  <a:extLst>
                    <a:ext uri="{9D8B030D-6E8A-4147-A177-3AD203B41FA5}">
                      <a16:colId xmlns:a16="http://schemas.microsoft.com/office/drawing/2014/main" val="20001"/>
                    </a:ext>
                  </a:extLst>
                </a:gridCol>
                <a:gridCol w="2658793">
                  <a:extLst>
                    <a:ext uri="{9D8B030D-6E8A-4147-A177-3AD203B41FA5}">
                      <a16:colId xmlns:a16="http://schemas.microsoft.com/office/drawing/2014/main" val="20002"/>
                    </a:ext>
                  </a:extLst>
                </a:gridCol>
                <a:gridCol w="2489982">
                  <a:extLst>
                    <a:ext uri="{9D8B030D-6E8A-4147-A177-3AD203B41FA5}">
                      <a16:colId xmlns:a16="http://schemas.microsoft.com/office/drawing/2014/main" val="20003"/>
                    </a:ext>
                  </a:extLst>
                </a:gridCol>
              </a:tblGrid>
              <a:tr h="34591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900" dirty="0">
                          <a:solidFill>
                            <a:schemeClr val="bg2"/>
                          </a:solidFill>
                        </a:rPr>
                        <a:t>Tier 1</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900" dirty="0">
                          <a:solidFill>
                            <a:schemeClr val="bg2"/>
                          </a:solidFill>
                        </a:rPr>
                        <a:t>Tier 2</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900" dirty="0">
                          <a:solidFill>
                            <a:schemeClr val="bg2"/>
                          </a:solidFill>
                        </a:rPr>
                        <a:t>Tier 3</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900" dirty="0">
                          <a:solidFill>
                            <a:schemeClr val="bg2"/>
                          </a:solidFill>
                        </a:rPr>
                        <a:t>Tier 4</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0"/>
                  </a:ext>
                </a:extLst>
              </a:tr>
              <a:tr h="25202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6"/>
                          </a:solidFill>
                        </a:rPr>
                        <a:t>Routing</a:t>
                      </a:r>
                    </a:p>
                  </a:txBody>
                  <a:tcPr marL="121920" marR="121920" marT="60960" marB="6096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200" dirty="0">
                          <a:solidFill>
                            <a:schemeClr val="accent6"/>
                          </a:solidFill>
                        </a:rPr>
                        <a:t>Enterprise Licensing</a:t>
                      </a:r>
                    </a:p>
                  </a:txBody>
                  <a:tcPr marL="121920" marR="121920" marT="60960" marB="6096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6"/>
                          </a:solidFill>
                        </a:rPr>
                        <a:t>Analysis and Visualization Tools</a:t>
                      </a:r>
                    </a:p>
                  </a:txBody>
                  <a:tcPr marL="121920" marR="121920" marT="60960" marB="6096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6"/>
                          </a:solidFill>
                        </a:rPr>
                        <a:t>Collaborative</a:t>
                      </a:r>
                      <a:r>
                        <a:rPr lang="en-US" sz="1200" baseline="0" dirty="0">
                          <a:solidFill>
                            <a:schemeClr val="accent6"/>
                          </a:solidFill>
                        </a:rPr>
                        <a:t> Tools</a:t>
                      </a:r>
                      <a:endParaRPr lang="en-US" sz="1200" dirty="0">
                        <a:solidFill>
                          <a:schemeClr val="accent6"/>
                        </a:solidFill>
                      </a:endParaRPr>
                    </a:p>
                  </a:txBody>
                  <a:tcPr marL="121920" marR="121920" marT="60960" marB="6096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22975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6"/>
                          </a:solidFill>
                        </a:rPr>
                        <a:t>Secure Data Exchange</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200" dirty="0">
                          <a:solidFill>
                            <a:schemeClr val="accent6"/>
                          </a:solidFill>
                        </a:rPr>
                        <a:t>Message Testing and Validation</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6"/>
                          </a:solidFill>
                        </a:rPr>
                        <a:t>Consultation</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6"/>
                          </a:solidFill>
                        </a:rPr>
                        <a:t>Decision Support</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r h="27079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200" dirty="0">
                          <a:solidFill>
                            <a:schemeClr val="accent6"/>
                          </a:solidFill>
                        </a:rPr>
                        <a:t>Security</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6"/>
                          </a:solidFill>
                        </a:rPr>
                        <a:t>Partner and Public Access to Data</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6"/>
                          </a:solidFill>
                        </a:rPr>
                        <a:t>Data Collection Tools</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6"/>
                          </a:solidFill>
                        </a:rPr>
                        <a:t>Evaluation</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25753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1200" dirty="0">
                        <a:solidFill>
                          <a:schemeClr val="accent6"/>
                        </a:solidFill>
                      </a:endParaRP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6"/>
                          </a:solidFill>
                        </a:rPr>
                        <a:t>PII and PHI Scrubbing</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6"/>
                          </a:solidFill>
                        </a:rPr>
                        <a:t>Data Management and Storage</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6"/>
                          </a:solidFill>
                        </a:rPr>
                        <a:t>Geospatial</a:t>
                      </a:r>
                      <a:r>
                        <a:rPr lang="en-US" sz="1200" baseline="0" dirty="0">
                          <a:solidFill>
                            <a:schemeClr val="accent6"/>
                          </a:solidFill>
                        </a:rPr>
                        <a:t> Analysis</a:t>
                      </a:r>
                      <a:endParaRPr lang="en-US" sz="1200" dirty="0">
                        <a:solidFill>
                          <a:schemeClr val="accent6"/>
                        </a:solidFill>
                      </a:endParaRP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4"/>
                  </a:ext>
                </a:extLst>
              </a:tr>
              <a:tr h="25623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1200" dirty="0">
                        <a:solidFill>
                          <a:schemeClr val="accent6"/>
                        </a:solidFill>
                      </a:endParaRP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200" dirty="0">
                          <a:solidFill>
                            <a:schemeClr val="accent6"/>
                          </a:solidFill>
                        </a:rPr>
                        <a:t>Reference Data</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6"/>
                          </a:solidFill>
                        </a:rPr>
                        <a:t>Extract, Transform, Load</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6"/>
                          </a:solidFill>
                        </a:rPr>
                        <a:t>Linkage</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5"/>
                  </a:ext>
                </a:extLst>
              </a:tr>
              <a:tr h="30326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1200" dirty="0">
                        <a:solidFill>
                          <a:schemeClr val="accent6"/>
                        </a:solidFill>
                      </a:endParaRP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200" dirty="0">
                          <a:solidFill>
                            <a:schemeClr val="accent6"/>
                          </a:solidFill>
                        </a:rPr>
                        <a:t>Repository, Registry, and Catalog</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200" dirty="0">
                          <a:solidFill>
                            <a:schemeClr val="accent6"/>
                          </a:solidFill>
                        </a:rPr>
                        <a:t>Geocoding</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6"/>
                          </a:solidFill>
                        </a:rPr>
                        <a:t>Metadata Portal</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6"/>
                  </a:ext>
                </a:extLst>
              </a:tr>
              <a:tr h="32236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1200" dirty="0">
                        <a:solidFill>
                          <a:schemeClr val="accent6"/>
                        </a:solidFill>
                      </a:endParaRP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200" dirty="0">
                          <a:solidFill>
                            <a:schemeClr val="accent6"/>
                          </a:solidFill>
                        </a:rPr>
                        <a:t>Vocabulary</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6"/>
                          </a:solidFill>
                        </a:rPr>
                        <a:t>Message Mapping Guide Development</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6"/>
                          </a:solidFill>
                        </a:rPr>
                        <a:t>Metrics and Indicators</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7"/>
                  </a:ext>
                </a:extLst>
              </a:tr>
              <a:tr h="24618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1200" dirty="0">
                        <a:solidFill>
                          <a:schemeClr val="accent6"/>
                        </a:solidFill>
                      </a:endParaRP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1200" dirty="0">
                        <a:solidFill>
                          <a:schemeClr val="accent6"/>
                        </a:solidFill>
                      </a:endParaRP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6"/>
                          </a:solidFill>
                        </a:rPr>
                        <a:t>Vocabulary Translation</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6"/>
                          </a:solidFill>
                        </a:rPr>
                        <a:t>Natural</a:t>
                      </a:r>
                      <a:r>
                        <a:rPr lang="en-US" sz="1200" baseline="0" dirty="0">
                          <a:solidFill>
                            <a:schemeClr val="accent6"/>
                          </a:solidFill>
                        </a:rPr>
                        <a:t> Language Processing</a:t>
                      </a:r>
                      <a:endParaRPr lang="en-US" sz="1200" dirty="0">
                        <a:solidFill>
                          <a:schemeClr val="accent6"/>
                        </a:solidFill>
                      </a:endParaRP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8"/>
                  </a:ext>
                </a:extLst>
              </a:tr>
              <a:tr h="29307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1200" dirty="0">
                        <a:solidFill>
                          <a:schemeClr val="accent6"/>
                        </a:solidFill>
                      </a:endParaRP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1200" dirty="0">
                        <a:solidFill>
                          <a:schemeClr val="accent6"/>
                        </a:solidFill>
                      </a:endParaRP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1400" dirty="0">
                        <a:solidFill>
                          <a:schemeClr val="accent6"/>
                        </a:solidFill>
                      </a:endParaRP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6"/>
                          </a:solidFill>
                        </a:rPr>
                        <a:t>Public Health Decision Support</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9"/>
                  </a:ext>
                </a:extLst>
              </a:tr>
              <a:tr h="36422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1200" dirty="0">
                        <a:solidFill>
                          <a:schemeClr val="accent6"/>
                        </a:solidFill>
                      </a:endParaRP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1200" dirty="0">
                        <a:solidFill>
                          <a:schemeClr val="accent6"/>
                        </a:solidFill>
                      </a:endParaRP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1400" dirty="0">
                        <a:solidFill>
                          <a:schemeClr val="accent6"/>
                        </a:solidFill>
                      </a:endParaRP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6"/>
                          </a:solidFill>
                        </a:rPr>
                        <a:t>Technical Assistance and Consultative Services</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10"/>
                  </a:ext>
                </a:extLst>
              </a:tr>
            </a:tbl>
          </a:graphicData>
        </a:graphic>
      </p:graphicFrame>
      <p:sp>
        <p:nvSpPr>
          <p:cNvPr id="2" name="Title 1" hidden="1"/>
          <p:cNvSpPr>
            <a:spLocks noGrp="1"/>
          </p:cNvSpPr>
          <p:nvPr>
            <p:ph type="title"/>
          </p:nvPr>
        </p:nvSpPr>
        <p:spPr/>
        <p:txBody>
          <a:bodyPr/>
          <a:lstStyle/>
          <a:p>
            <a:r>
              <a:rPr lang="en-US" dirty="0"/>
              <a:t>Platform Workshop</a:t>
            </a:r>
          </a:p>
        </p:txBody>
      </p:sp>
    </p:spTree>
    <p:extLst>
      <p:ext uri="{BB962C8B-B14F-4D97-AF65-F5344CB8AC3E}">
        <p14:creationId xmlns:p14="http://schemas.microsoft.com/office/powerpoint/2010/main" val="2036675708"/>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70514" y="200674"/>
            <a:ext cx="8229600" cy="652215"/>
          </a:xfrm>
        </p:spPr>
        <p:txBody>
          <a:bodyPr/>
          <a:lstStyle/>
          <a:p>
            <a:r>
              <a:rPr kumimoji="1" lang="en-US" dirty="0">
                <a:solidFill>
                  <a:srgbClr val="0096D6"/>
                </a:solidFill>
              </a:rPr>
              <a:t>Engage CDC Programs through Robust Governance</a:t>
            </a:r>
            <a:endParaRPr lang="en-US" sz="2200" b="0" i="1" dirty="0"/>
          </a:p>
        </p:txBody>
      </p:sp>
      <p:sp>
        <p:nvSpPr>
          <p:cNvPr id="27" name="TextBox 26"/>
          <p:cNvSpPr txBox="1"/>
          <p:nvPr/>
        </p:nvSpPr>
        <p:spPr>
          <a:xfrm>
            <a:off x="70588" y="4482442"/>
            <a:ext cx="1973268" cy="369332"/>
          </a:xfrm>
          <a:prstGeom prst="rect">
            <a:avLst/>
          </a:prstGeom>
          <a:noFill/>
        </p:spPr>
        <p:txBody>
          <a:bodyPr wrap="square" rtlCol="0">
            <a:spAutoFit/>
          </a:bodyPr>
          <a:lstStyle/>
          <a:p>
            <a:pPr algn="ctr"/>
            <a:r>
              <a:rPr lang="en-US" dirty="0">
                <a:solidFill>
                  <a:srgbClr val="000000"/>
                </a:solidFill>
                <a:latin typeface="Calibri" panose="020F0502020204030204" pitchFamily="34" charset="0"/>
              </a:rPr>
              <a:t>Science</a:t>
            </a:r>
          </a:p>
        </p:txBody>
      </p:sp>
      <p:grpSp>
        <p:nvGrpSpPr>
          <p:cNvPr id="2" name="Group 1" descr="Focus on PUC.  Seeking outside input.&#10;Governance continues the existing momentum of the Platform Workgroup to provide insight and review to the platform throughout the initial phase. A new workgroup will be formed under the SLB including expertise in surveillance, technology and business services.  CDC wide initiative – provide guidance and prioritization.  From external perspective, emphasize lots of programs working together inclusively."/>
          <p:cNvGrpSpPr/>
          <p:nvPr/>
        </p:nvGrpSpPr>
        <p:grpSpPr>
          <a:xfrm>
            <a:off x="182880" y="1158573"/>
            <a:ext cx="8821357" cy="3888671"/>
            <a:chOff x="182880" y="1158573"/>
            <a:chExt cx="8821357" cy="3888671"/>
          </a:xfrm>
        </p:grpSpPr>
        <p:sp>
          <p:nvSpPr>
            <p:cNvPr id="19" name="Rounded Rectangle 18"/>
            <p:cNvSpPr/>
            <p:nvPr/>
          </p:nvSpPr>
          <p:spPr>
            <a:xfrm>
              <a:off x="6506385" y="3926660"/>
              <a:ext cx="1156321" cy="483917"/>
            </a:xfrm>
            <a:prstGeom prst="round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w="3175">
              <a:solidFill>
                <a:schemeClr val="accent6"/>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bg2"/>
                  </a:solidFill>
                  <a:latin typeface="Calibri" panose="020F0502020204030204" pitchFamily="34" charset="0"/>
                </a:rPr>
                <a:t>Subgroup(s)</a:t>
              </a:r>
            </a:p>
          </p:txBody>
        </p:sp>
        <p:cxnSp>
          <p:nvCxnSpPr>
            <p:cNvPr id="20" name="Elbow Connector 19"/>
            <p:cNvCxnSpPr>
              <a:stCxn id="12" idx="3"/>
              <a:endCxn id="19" idx="0"/>
            </p:cNvCxnSpPr>
            <p:nvPr/>
          </p:nvCxnSpPr>
          <p:spPr>
            <a:xfrm>
              <a:off x="5500609" y="3585092"/>
              <a:ext cx="1583937" cy="341568"/>
            </a:xfrm>
            <a:prstGeom prst="bentConnector2">
              <a:avLst/>
            </a:prstGeom>
            <a:ln w="12700">
              <a:solidFill>
                <a:srgbClr val="000000"/>
              </a:solidFill>
              <a:prstDash val="lg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944269" y="4524024"/>
              <a:ext cx="2697583" cy="523220"/>
            </a:xfrm>
            <a:prstGeom prst="rect">
              <a:avLst/>
            </a:prstGeom>
            <a:noFill/>
          </p:spPr>
          <p:txBody>
            <a:bodyPr wrap="square" rtlCol="0">
              <a:spAutoFit/>
            </a:bodyPr>
            <a:lstStyle/>
            <a:p>
              <a:r>
                <a:rPr lang="en-US" sz="1400" dirty="0">
                  <a:solidFill>
                    <a:schemeClr val="bg2">
                      <a:lumMod val="50000"/>
                    </a:schemeClr>
                  </a:solidFill>
                  <a:latin typeface="Calibri" panose="020F0502020204030204" pitchFamily="34" charset="0"/>
                </a:rPr>
                <a:t>Specialized subgroups form as needed to address key questions</a:t>
              </a:r>
            </a:p>
          </p:txBody>
        </p:sp>
        <p:cxnSp>
          <p:nvCxnSpPr>
            <p:cNvPr id="5" name="Straight Connector 4"/>
            <p:cNvCxnSpPr/>
            <p:nvPr/>
          </p:nvCxnSpPr>
          <p:spPr>
            <a:xfrm>
              <a:off x="6809722" y="2704740"/>
              <a:ext cx="852984"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941089" y="1484365"/>
              <a:ext cx="2804705" cy="523220"/>
            </a:xfrm>
            <a:prstGeom prst="rect">
              <a:avLst/>
            </a:prstGeom>
            <a:solidFill>
              <a:schemeClr val="bg1"/>
            </a:solidFill>
            <a:ln>
              <a:solidFill>
                <a:schemeClr val="accent6"/>
              </a:solidFill>
            </a:ln>
          </p:spPr>
          <p:txBody>
            <a:bodyPr wrap="square" rtlCol="0">
              <a:spAutoFit/>
            </a:bodyPr>
            <a:lstStyle>
              <a:defPPr>
                <a:defRPr lang="en-US"/>
              </a:defPPr>
              <a:lvl1pPr>
                <a:spcAft>
                  <a:spcPts val="600"/>
                </a:spcAft>
                <a:defRPr>
                  <a:solidFill>
                    <a:schemeClr val="accent6"/>
                  </a:solidFill>
                  <a:latin typeface="Calibri" panose="020F0502020204030204" pitchFamily="34" charset="0"/>
                  <a:ea typeface="Verdana" pitchFamily="34" charset="0"/>
                  <a:cs typeface="Verdana" pitchFamily="34" charset="0"/>
                </a:defRPr>
              </a:lvl1pPr>
            </a:lstStyle>
            <a:p>
              <a:pPr algn="ctr"/>
              <a:r>
                <a:rPr lang="en-US" sz="1400" dirty="0"/>
                <a:t>Propose engagement with external partners through the PUC</a:t>
              </a:r>
            </a:p>
          </p:txBody>
        </p:sp>
        <p:sp>
          <p:nvSpPr>
            <p:cNvPr id="10" name="Slide Number Placeholder 2"/>
            <p:cNvSpPr txBox="1">
              <a:spLocks/>
            </p:cNvSpPr>
            <p:nvPr/>
          </p:nvSpPr>
          <p:spPr>
            <a:xfrm>
              <a:off x="6946837" y="4712943"/>
              <a:ext cx="2057400" cy="273844"/>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r"/>
              <a:fld id="{AF8F9570-A0EE-442B-82DE-64CF300F351B}" type="slidenum">
                <a:rPr lang="en-US" sz="1400" smtClean="0">
                  <a:solidFill>
                    <a:prstClr val="black">
                      <a:tint val="75000"/>
                    </a:prstClr>
                  </a:solidFill>
                  <a:latin typeface="Calibri" panose="020F0502020204030204" pitchFamily="34" charset="0"/>
                </a:rPr>
                <a:pPr algn="r"/>
                <a:t>36</a:t>
              </a:fld>
              <a:endParaRPr lang="en-US" sz="1400" dirty="0">
                <a:solidFill>
                  <a:prstClr val="black">
                    <a:tint val="75000"/>
                  </a:prstClr>
                </a:solidFill>
                <a:latin typeface="Calibri" panose="020F0502020204030204" pitchFamily="34" charset="0"/>
              </a:endParaRPr>
            </a:p>
          </p:txBody>
        </p:sp>
        <p:sp>
          <p:nvSpPr>
            <p:cNvPr id="12" name="Rectangle 11"/>
            <p:cNvSpPr/>
            <p:nvPr/>
          </p:nvSpPr>
          <p:spPr>
            <a:xfrm>
              <a:off x="182880" y="2227566"/>
              <a:ext cx="5317729" cy="271505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a:off x="2060445" y="2368691"/>
              <a:ext cx="1619237" cy="969555"/>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latin typeface="Calibri" panose="020F0502020204030204" pitchFamily="34" charset="0"/>
                </a:rPr>
                <a:t>SDP Platform Workgroup 2.0</a:t>
              </a:r>
            </a:p>
          </p:txBody>
        </p:sp>
        <p:cxnSp>
          <p:nvCxnSpPr>
            <p:cNvPr id="17" name="Straight Arrow Connector 16"/>
            <p:cNvCxnSpPr/>
            <p:nvPr/>
          </p:nvCxnSpPr>
          <p:spPr>
            <a:xfrm flipH="1">
              <a:off x="4937347" y="2877238"/>
              <a:ext cx="788724" cy="33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449047" y="2929435"/>
              <a:ext cx="1069671" cy="338554"/>
            </a:xfrm>
            <a:prstGeom prst="rect">
              <a:avLst/>
            </a:prstGeom>
            <a:noFill/>
          </p:spPr>
          <p:txBody>
            <a:bodyPr wrap="square" rtlCol="0">
              <a:spAutoFit/>
            </a:bodyPr>
            <a:lstStyle/>
            <a:p>
              <a:r>
                <a:rPr lang="en-US" sz="1600" dirty="0">
                  <a:solidFill>
                    <a:srgbClr val="000000"/>
                  </a:solidFill>
                  <a:latin typeface="Calibri" panose="020F0502020204030204" pitchFamily="34" charset="0"/>
                </a:rPr>
                <a:t>Capability</a:t>
              </a:r>
            </a:p>
          </p:txBody>
        </p:sp>
        <p:cxnSp>
          <p:nvCxnSpPr>
            <p:cNvPr id="22" name="Straight Arrow Connector 21"/>
            <p:cNvCxnSpPr/>
            <p:nvPr/>
          </p:nvCxnSpPr>
          <p:spPr>
            <a:xfrm>
              <a:off x="4937347" y="2660680"/>
              <a:ext cx="7796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768148" y="2322125"/>
              <a:ext cx="1830127" cy="338555"/>
            </a:xfrm>
            <a:prstGeom prst="rect">
              <a:avLst/>
            </a:prstGeom>
            <a:noFill/>
          </p:spPr>
          <p:txBody>
            <a:bodyPr wrap="square" rtlCol="0">
              <a:spAutoFit/>
            </a:bodyPr>
            <a:lstStyle/>
            <a:p>
              <a:r>
                <a:rPr lang="en-US" sz="1600" dirty="0">
                  <a:solidFill>
                    <a:srgbClr val="000000"/>
                  </a:solidFill>
                  <a:latin typeface="Calibri" panose="020F0502020204030204" pitchFamily="34" charset="0"/>
                </a:rPr>
                <a:t>Strategic Direction</a:t>
              </a:r>
            </a:p>
          </p:txBody>
        </p:sp>
        <p:sp>
          <p:nvSpPr>
            <p:cNvPr id="24" name="Rounded Rectangle 23"/>
            <p:cNvSpPr/>
            <p:nvPr/>
          </p:nvSpPr>
          <p:spPr>
            <a:xfrm>
              <a:off x="5735125" y="2285060"/>
              <a:ext cx="1374830" cy="839360"/>
            </a:xfrm>
            <a:prstGeom prst="roundRect">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2700000" scaled="1"/>
              <a:tileRect/>
            </a:gra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latin typeface="Calibri" panose="020F0502020204030204" pitchFamily="34" charset="0"/>
                </a:rPr>
                <a:t>Project Team</a:t>
              </a:r>
            </a:p>
          </p:txBody>
        </p:sp>
        <p:sp>
          <p:nvSpPr>
            <p:cNvPr id="26" name="Rounded Rectangle 25"/>
            <p:cNvSpPr/>
            <p:nvPr/>
          </p:nvSpPr>
          <p:spPr>
            <a:xfrm>
              <a:off x="2060445" y="3710153"/>
              <a:ext cx="1619237" cy="77626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latin typeface="Calibri" panose="020F0502020204030204" pitchFamily="34" charset="0"/>
                </a:rPr>
                <a:t>Architecture Review Panel</a:t>
              </a:r>
            </a:p>
          </p:txBody>
        </p:sp>
        <p:sp>
          <p:nvSpPr>
            <p:cNvPr id="28" name="TextBox 27"/>
            <p:cNvSpPr txBox="1"/>
            <p:nvPr/>
          </p:nvSpPr>
          <p:spPr>
            <a:xfrm>
              <a:off x="1844805" y="4479658"/>
              <a:ext cx="1964635" cy="369332"/>
            </a:xfrm>
            <a:prstGeom prst="rect">
              <a:avLst/>
            </a:prstGeom>
            <a:noFill/>
          </p:spPr>
          <p:txBody>
            <a:bodyPr wrap="square" rtlCol="0">
              <a:spAutoFit/>
            </a:bodyPr>
            <a:lstStyle/>
            <a:p>
              <a:pPr algn="ctr"/>
              <a:r>
                <a:rPr lang="en-US" dirty="0">
                  <a:solidFill>
                    <a:srgbClr val="000000"/>
                  </a:solidFill>
                  <a:latin typeface="Calibri" panose="020F0502020204030204" pitchFamily="34" charset="0"/>
                </a:rPr>
                <a:t>Technical</a:t>
              </a:r>
            </a:p>
          </p:txBody>
        </p:sp>
        <p:sp>
          <p:nvSpPr>
            <p:cNvPr id="29" name="TextBox 28"/>
            <p:cNvSpPr txBox="1"/>
            <p:nvPr/>
          </p:nvSpPr>
          <p:spPr>
            <a:xfrm>
              <a:off x="3634306" y="4478290"/>
              <a:ext cx="1964635" cy="369332"/>
            </a:xfrm>
            <a:prstGeom prst="rect">
              <a:avLst/>
            </a:prstGeom>
            <a:noFill/>
          </p:spPr>
          <p:txBody>
            <a:bodyPr wrap="square" rtlCol="0">
              <a:spAutoFit/>
            </a:bodyPr>
            <a:lstStyle/>
            <a:p>
              <a:pPr algn="ctr"/>
              <a:r>
                <a:rPr lang="en-US" dirty="0">
                  <a:solidFill>
                    <a:srgbClr val="000000"/>
                  </a:solidFill>
                  <a:latin typeface="Calibri" panose="020F0502020204030204" pitchFamily="34" charset="0"/>
                </a:rPr>
                <a:t>Business</a:t>
              </a:r>
            </a:p>
          </p:txBody>
        </p:sp>
        <p:cxnSp>
          <p:nvCxnSpPr>
            <p:cNvPr id="30" name="Straight Connector 29"/>
            <p:cNvCxnSpPr/>
            <p:nvPr/>
          </p:nvCxnSpPr>
          <p:spPr>
            <a:xfrm>
              <a:off x="1107264" y="3517971"/>
              <a:ext cx="3439718"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5" idx="2"/>
              <a:endCxn id="26" idx="0"/>
            </p:cNvCxnSpPr>
            <p:nvPr/>
          </p:nvCxnSpPr>
          <p:spPr>
            <a:xfrm>
              <a:off x="2870064" y="3338246"/>
              <a:ext cx="0" cy="37190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546982" y="3517971"/>
              <a:ext cx="0" cy="41454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07264" y="3509875"/>
              <a:ext cx="0" cy="414545"/>
            </a:xfrm>
            <a:prstGeom prst="line">
              <a:avLst/>
            </a:prstGeom>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322843" y="3710153"/>
              <a:ext cx="1542836" cy="77626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latin typeface="Calibri" panose="020F0502020204030204" pitchFamily="34" charset="0"/>
                </a:rPr>
                <a:t>Surveillance Review Panel</a:t>
              </a:r>
            </a:p>
          </p:txBody>
        </p:sp>
        <p:sp>
          <p:nvSpPr>
            <p:cNvPr id="35" name="Rounded Rectangle 34"/>
            <p:cNvSpPr/>
            <p:nvPr/>
          </p:nvSpPr>
          <p:spPr>
            <a:xfrm>
              <a:off x="3894107" y="3710153"/>
              <a:ext cx="1459281" cy="77626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latin typeface="Calibri" panose="020F0502020204030204" pitchFamily="34" charset="0"/>
                </a:rPr>
                <a:t>Critical Contributing Partner Panel</a:t>
              </a:r>
            </a:p>
          </p:txBody>
        </p:sp>
        <p:sp>
          <p:nvSpPr>
            <p:cNvPr id="36" name="Rounded Rectangle 35"/>
            <p:cNvSpPr/>
            <p:nvPr/>
          </p:nvSpPr>
          <p:spPr>
            <a:xfrm>
              <a:off x="1539960" y="1158573"/>
              <a:ext cx="2660205" cy="702867"/>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latin typeface="Calibri" panose="020F0502020204030204" pitchFamily="34" charset="0"/>
                </a:rPr>
                <a:t>Surveillance Leadership Board</a:t>
              </a:r>
            </a:p>
          </p:txBody>
        </p:sp>
        <p:cxnSp>
          <p:nvCxnSpPr>
            <p:cNvPr id="37" name="Straight Arrow Connector 36"/>
            <p:cNvCxnSpPr>
              <a:stCxn id="15" idx="0"/>
              <a:endCxn id="36" idx="2"/>
            </p:cNvCxnSpPr>
            <p:nvPr/>
          </p:nvCxnSpPr>
          <p:spPr>
            <a:xfrm flipH="1" flipV="1">
              <a:off x="2870063" y="1861440"/>
              <a:ext cx="1" cy="5072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19502" y="1894759"/>
              <a:ext cx="2280756" cy="338554"/>
            </a:xfrm>
            <a:prstGeom prst="rect">
              <a:avLst/>
            </a:prstGeom>
            <a:noFill/>
          </p:spPr>
          <p:txBody>
            <a:bodyPr wrap="square" rtlCol="0">
              <a:spAutoFit/>
            </a:bodyPr>
            <a:lstStyle/>
            <a:p>
              <a:pPr algn="ctr"/>
              <a:r>
                <a:rPr lang="en-US" sz="1600" dirty="0">
                  <a:solidFill>
                    <a:srgbClr val="000000"/>
                  </a:solidFill>
                  <a:latin typeface="Calibri" panose="020F0502020204030204" pitchFamily="34" charset="0"/>
                </a:rPr>
                <a:t>Report and Recommend</a:t>
              </a:r>
            </a:p>
          </p:txBody>
        </p:sp>
        <p:sp>
          <p:nvSpPr>
            <p:cNvPr id="3" name="Rounded Rectangle 2"/>
            <p:cNvSpPr/>
            <p:nvPr/>
          </p:nvSpPr>
          <p:spPr>
            <a:xfrm>
              <a:off x="7388430" y="2303912"/>
              <a:ext cx="1538176" cy="820507"/>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latin typeface="Calibri" panose="020F0502020204030204" pitchFamily="34" charset="0"/>
                </a:rPr>
                <a:t>Platform User Collaborative (PUC)</a:t>
              </a:r>
            </a:p>
          </p:txBody>
        </p:sp>
      </p:grpSp>
    </p:spTree>
    <p:extLst>
      <p:ext uri="{BB962C8B-B14F-4D97-AF65-F5344CB8AC3E}">
        <p14:creationId xmlns:p14="http://schemas.microsoft.com/office/powerpoint/2010/main" val="2883036911"/>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84"/>
            <a:ext cx="8229600" cy="857250"/>
          </a:xfrm>
        </p:spPr>
        <p:txBody>
          <a:bodyPr/>
          <a:lstStyle/>
          <a:p>
            <a:r>
              <a:rPr kumimoji="1" lang="en-US" dirty="0">
                <a:solidFill>
                  <a:srgbClr val="0096D6"/>
                </a:solidFill>
              </a:rPr>
              <a:t>Agile Requirements Support Adaptive Development</a:t>
            </a:r>
            <a:endParaRPr lang="en-US" dirty="0"/>
          </a:p>
        </p:txBody>
      </p:sp>
      <p:sp>
        <p:nvSpPr>
          <p:cNvPr id="5" name="Text Placeholder 2"/>
          <p:cNvSpPr>
            <a:spLocks noGrp="1"/>
          </p:cNvSpPr>
          <p:nvPr/>
        </p:nvSpPr>
        <p:spPr bwMode="auto">
          <a:xfrm>
            <a:off x="457200" y="1063229"/>
            <a:ext cx="8020495"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1" indent="-342891" algn="l" rtl="0" eaLnBrk="0" fontAlgn="base" hangingPunct="0">
              <a:spcBef>
                <a:spcPct val="20000"/>
              </a:spcBef>
              <a:spcAft>
                <a:spcPct val="0"/>
              </a:spcAft>
              <a:buClr>
                <a:srgbClr val="0088B7"/>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32" indent="-285744" algn="l" rtl="0" eaLnBrk="0" fontAlgn="base" hangingPunct="0">
              <a:spcBef>
                <a:spcPct val="20000"/>
              </a:spcBef>
              <a:spcAft>
                <a:spcPct val="0"/>
              </a:spcAft>
              <a:buClr>
                <a:srgbClr val="3D6C2A"/>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2971" indent="-228594" algn="l" rtl="0" eaLnBrk="0" fontAlgn="base" hangingPunct="0">
              <a:spcBef>
                <a:spcPct val="20000"/>
              </a:spcBef>
              <a:spcAft>
                <a:spcPct val="0"/>
              </a:spcAft>
              <a:buClr>
                <a:srgbClr val="7A003C"/>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Agile requirements definition is based on </a:t>
            </a:r>
            <a:r>
              <a:rPr lang="en-US" i="1" dirty="0"/>
              <a:t>shared understanding</a:t>
            </a:r>
            <a:endParaRPr lang="en-US" dirty="0"/>
          </a:p>
          <a:p>
            <a:r>
              <a:rPr lang="en-US" dirty="0"/>
              <a:t>Levels of requirements abstraction with just-in-time evolution of detail</a:t>
            </a:r>
          </a:p>
          <a:p>
            <a:pPr lvl="1"/>
            <a:r>
              <a:rPr lang="en-US" sz="1600" dirty="0"/>
              <a:t>Upfront, high-level requirements (Epics and Features) define broad scope of the effort and build the program backlog of capabilities to implement</a:t>
            </a:r>
          </a:p>
          <a:p>
            <a:pPr lvl="1"/>
            <a:r>
              <a:rPr lang="en-US" sz="1600" dirty="0"/>
              <a:t>Product Owner helps to groom and re-prioritize backlog over time, which informs sequence of capability delivery</a:t>
            </a:r>
          </a:p>
          <a:p>
            <a:pPr lvl="1"/>
            <a:r>
              <a:rPr lang="en-US" sz="1600" dirty="0"/>
              <a:t>Each iteration, team breaks down enough requirements into more detailed user stories to deliver functionality </a:t>
            </a:r>
            <a:r>
              <a:rPr lang="en-US" sz="1600" i="1" dirty="0"/>
              <a:t>for that sprint</a:t>
            </a:r>
            <a:endParaRPr lang="en-US" sz="1600" dirty="0"/>
          </a:p>
        </p:txBody>
      </p:sp>
      <p:pic>
        <p:nvPicPr>
          <p:cNvPr id="6" name="Picture 5" title="chart"/>
          <p:cNvPicPr>
            <a:picLocks noChangeAspect="1"/>
          </p:cNvPicPr>
          <p:nvPr/>
        </p:nvPicPr>
        <p:blipFill>
          <a:blip r:embed="rId2"/>
          <a:stretch>
            <a:fillRect/>
          </a:stretch>
        </p:blipFill>
        <p:spPr>
          <a:xfrm>
            <a:off x="45326" y="3564499"/>
            <a:ext cx="9053345" cy="1579001"/>
          </a:xfrm>
          <a:prstGeom prst="rect">
            <a:avLst/>
          </a:prstGeom>
        </p:spPr>
      </p:pic>
      <p:sp>
        <p:nvSpPr>
          <p:cNvPr id="7" name="Slide Number Placeholder 2"/>
          <p:cNvSpPr txBox="1">
            <a:spLocks/>
          </p:cNvSpPr>
          <p:nvPr/>
        </p:nvSpPr>
        <p:spPr>
          <a:xfrm>
            <a:off x="6946837" y="4712943"/>
            <a:ext cx="2057400" cy="273844"/>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r"/>
            <a:fld id="{AF8F9570-A0EE-442B-82DE-64CF300F351B}" type="slidenum">
              <a:rPr lang="en-US" sz="1400" smtClean="0">
                <a:solidFill>
                  <a:prstClr val="black">
                    <a:tint val="75000"/>
                  </a:prstClr>
                </a:solidFill>
                <a:latin typeface="Calibri" panose="020F0502020204030204" pitchFamily="34" charset="0"/>
              </a:rPr>
              <a:pPr algn="r"/>
              <a:t>37</a:t>
            </a:fld>
            <a:endParaRPr lang="en-US" sz="1400" dirty="0">
              <a:solidFill>
                <a:prstClr val="black">
                  <a:tint val="75000"/>
                </a:prstClr>
              </a:solidFill>
              <a:latin typeface="Calibri" panose="020F0502020204030204" pitchFamily="34" charset="0"/>
            </a:endParaRPr>
          </a:p>
        </p:txBody>
      </p:sp>
    </p:spTree>
    <p:extLst>
      <p:ext uri="{BB962C8B-B14F-4D97-AF65-F5344CB8AC3E}">
        <p14:creationId xmlns:p14="http://schemas.microsoft.com/office/powerpoint/2010/main" val="3973136984"/>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687" y="517870"/>
            <a:ext cx="8229600" cy="857250"/>
          </a:xfrm>
        </p:spPr>
        <p:txBody>
          <a:bodyPr/>
          <a:lstStyle/>
          <a:p>
            <a:br>
              <a:rPr lang="en-US" dirty="0"/>
            </a:br>
            <a:r>
              <a:rPr kumimoji="1" lang="en-US" dirty="0">
                <a:solidFill>
                  <a:srgbClr val="0096D6"/>
                </a:solidFill>
              </a:rPr>
              <a:t>Routing Consists of Component Services </a:t>
            </a:r>
            <a:br>
              <a:rPr kumimoji="1" lang="en-US" dirty="0">
                <a:solidFill>
                  <a:srgbClr val="0096D6"/>
                </a:solidFill>
              </a:rPr>
            </a:br>
            <a:r>
              <a:rPr kumimoji="1" lang="en-US" dirty="0">
                <a:solidFill>
                  <a:srgbClr val="0096D6"/>
                </a:solidFill>
              </a:rPr>
              <a:t>(not a single service)</a:t>
            </a:r>
          </a:p>
        </p:txBody>
      </p:sp>
      <p:sp>
        <p:nvSpPr>
          <p:cNvPr id="3" name="Text Placeholder 2"/>
          <p:cNvSpPr>
            <a:spLocks noGrp="1"/>
          </p:cNvSpPr>
          <p:nvPr>
            <p:ph type="body" sz="quarter" idx="10"/>
          </p:nvPr>
        </p:nvSpPr>
        <p:spPr>
          <a:xfrm>
            <a:off x="487017" y="1508177"/>
            <a:ext cx="8229600" cy="3341688"/>
          </a:xfrm>
        </p:spPr>
        <p:txBody>
          <a:bodyPr/>
          <a:lstStyle/>
          <a:p>
            <a:r>
              <a:rPr lang="en-US" sz="1800" b="1" dirty="0">
                <a:solidFill>
                  <a:srgbClr val="005DAA"/>
                </a:solidFill>
              </a:rPr>
              <a:t>Observation</a:t>
            </a:r>
            <a:r>
              <a:rPr lang="en-US" sz="1800" dirty="0">
                <a:solidFill>
                  <a:srgbClr val="005DAA"/>
                </a:solidFill>
              </a:rPr>
              <a:t>: Routing is a choreography of component services rather than a single service</a:t>
            </a:r>
          </a:p>
          <a:p>
            <a:pPr lvl="1"/>
            <a:r>
              <a:rPr lang="en-US" sz="1800" dirty="0"/>
              <a:t>Any non-trivial route consists of several steps</a:t>
            </a:r>
          </a:p>
          <a:p>
            <a:pPr lvl="1"/>
            <a:r>
              <a:rPr lang="en-US" sz="1800" dirty="0"/>
              <a:t>Need services to choreograph before building a choreography</a:t>
            </a:r>
          </a:p>
          <a:p>
            <a:pPr lvl="1"/>
            <a:r>
              <a:rPr lang="en-US" sz="1800" dirty="0"/>
              <a:t>Individual component services are useful in their own right even without overarching choreography</a:t>
            </a:r>
          </a:p>
          <a:p>
            <a:r>
              <a:rPr lang="en-US" sz="1800" dirty="0"/>
              <a:t>Recommendations</a:t>
            </a:r>
          </a:p>
          <a:p>
            <a:pPr lvl="1"/>
            <a:r>
              <a:rPr lang="en-US" sz="1800" dirty="0"/>
              <a:t>Decompose routing into component services</a:t>
            </a:r>
          </a:p>
          <a:p>
            <a:pPr lvl="1"/>
            <a:r>
              <a:rPr lang="en-US" sz="1800" dirty="0"/>
              <a:t>Select two routing components for inclusion in SDP Phase 1</a:t>
            </a:r>
          </a:p>
          <a:p>
            <a:endParaRPr lang="en-US" sz="1800" dirty="0">
              <a:solidFill>
                <a:schemeClr val="bg2">
                  <a:lumMod val="50000"/>
                </a:schemeClr>
              </a:solidFill>
            </a:endParaRPr>
          </a:p>
        </p:txBody>
      </p:sp>
      <p:sp>
        <p:nvSpPr>
          <p:cNvPr id="5" name="Slide Number Placeholder 2"/>
          <p:cNvSpPr txBox="1">
            <a:spLocks/>
          </p:cNvSpPr>
          <p:nvPr/>
        </p:nvSpPr>
        <p:spPr>
          <a:xfrm>
            <a:off x="7086600" y="4746913"/>
            <a:ext cx="2057400" cy="273844"/>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r"/>
            <a:fld id="{AF8F9570-A0EE-442B-82DE-64CF300F351B}" type="slidenum">
              <a:rPr lang="en-US" sz="1400" smtClean="0">
                <a:solidFill>
                  <a:prstClr val="black">
                    <a:tint val="75000"/>
                  </a:prstClr>
                </a:solidFill>
                <a:latin typeface="Calibri" panose="020F0502020204030204" pitchFamily="34" charset="0"/>
              </a:rPr>
              <a:pPr algn="r"/>
              <a:t>38</a:t>
            </a:fld>
            <a:endParaRPr lang="en-US" sz="1400" dirty="0">
              <a:solidFill>
                <a:prstClr val="black">
                  <a:tint val="75000"/>
                </a:prstClr>
              </a:solidFill>
              <a:latin typeface="Calibri" panose="020F0502020204030204" pitchFamily="34" charset="0"/>
            </a:endParaRPr>
          </a:p>
        </p:txBody>
      </p:sp>
    </p:spTree>
    <p:extLst>
      <p:ext uri="{BB962C8B-B14F-4D97-AF65-F5344CB8AC3E}">
        <p14:creationId xmlns:p14="http://schemas.microsoft.com/office/powerpoint/2010/main" val="232893786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532" y="514005"/>
            <a:ext cx="6986587" cy="857250"/>
          </a:xfrm>
        </p:spPr>
        <p:txBody>
          <a:bodyPr/>
          <a:lstStyle/>
          <a:p>
            <a:r>
              <a:rPr lang="en-US" dirty="0">
                <a:solidFill>
                  <a:srgbClr val="0096D6"/>
                </a:solidFill>
              </a:rPr>
              <a:t>Agenda</a:t>
            </a:r>
          </a:p>
        </p:txBody>
      </p:sp>
      <p:sp>
        <p:nvSpPr>
          <p:cNvPr id="3" name="Text Placeholder 2"/>
          <p:cNvSpPr>
            <a:spLocks noGrp="1"/>
          </p:cNvSpPr>
          <p:nvPr>
            <p:ph type="body" sz="quarter" idx="10"/>
          </p:nvPr>
        </p:nvSpPr>
        <p:spPr>
          <a:xfrm>
            <a:off x="553843" y="1508177"/>
            <a:ext cx="6990314" cy="3341688"/>
          </a:xfrm>
        </p:spPr>
        <p:txBody>
          <a:bodyPr/>
          <a:lstStyle/>
          <a:p>
            <a:r>
              <a:rPr lang="en-US" dirty="0"/>
              <a:t>CDC Surveillance Strategy</a:t>
            </a:r>
          </a:p>
          <a:p>
            <a:r>
              <a:rPr lang="en-US" dirty="0"/>
              <a:t>Overview of the Surveillance Data Platform Initiative</a:t>
            </a:r>
          </a:p>
          <a:p>
            <a:r>
              <a:rPr lang="en-US" dirty="0"/>
              <a:t>How Partners Can Get Involved</a:t>
            </a:r>
          </a:p>
        </p:txBody>
      </p:sp>
      <p:sp>
        <p:nvSpPr>
          <p:cNvPr id="4" name="Slide Number Placeholder 2"/>
          <p:cNvSpPr txBox="1">
            <a:spLocks/>
          </p:cNvSpPr>
          <p:nvPr/>
        </p:nvSpPr>
        <p:spPr>
          <a:xfrm>
            <a:off x="6946837" y="4712943"/>
            <a:ext cx="2057400" cy="273844"/>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r"/>
            <a:fld id="{AF8F9570-A0EE-442B-82DE-64CF300F351B}" type="slidenum">
              <a:rPr lang="en-US" sz="1400" smtClean="0">
                <a:solidFill>
                  <a:prstClr val="black">
                    <a:tint val="75000"/>
                  </a:prstClr>
                </a:solidFill>
                <a:latin typeface="Calibri" panose="020F0502020204030204" pitchFamily="34" charset="0"/>
              </a:rPr>
              <a:pPr algn="r"/>
              <a:t>4</a:t>
            </a:fld>
            <a:endParaRPr lang="en-US" sz="1400" dirty="0">
              <a:solidFill>
                <a:prstClr val="black">
                  <a:tint val="75000"/>
                </a:prstClr>
              </a:solidFill>
              <a:latin typeface="Calibri" panose="020F0502020204030204" pitchFamily="34" charset="0"/>
            </a:endParaRPr>
          </a:p>
        </p:txBody>
      </p:sp>
    </p:spTree>
    <p:extLst>
      <p:ext uri="{BB962C8B-B14F-4D97-AF65-F5344CB8AC3E}">
        <p14:creationId xmlns:p14="http://schemas.microsoft.com/office/powerpoint/2010/main" val="376084425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762" y="51234"/>
            <a:ext cx="8229600" cy="857250"/>
          </a:xfrm>
        </p:spPr>
        <p:txBody>
          <a:bodyPr/>
          <a:lstStyle/>
          <a:p>
            <a:r>
              <a:rPr lang="en-US" dirty="0">
                <a:solidFill>
                  <a:srgbClr val="0096D6"/>
                </a:solidFill>
              </a:rPr>
              <a:t>CDC Surveillance Strategy Initiated in 2014 To Improve Public Health Data Surveillance Capabilities</a:t>
            </a:r>
          </a:p>
        </p:txBody>
      </p:sp>
      <p:sp>
        <p:nvSpPr>
          <p:cNvPr id="5" name="Slide Number Placeholder 1"/>
          <p:cNvSpPr txBox="1">
            <a:spLocks/>
          </p:cNvSpPr>
          <p:nvPr/>
        </p:nvSpPr>
        <p:spPr>
          <a:xfrm>
            <a:off x="7753995" y="4890757"/>
            <a:ext cx="33039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16042D-8996-4494-AF0B-B65B5B8D784F}" type="slidenum">
              <a:rPr lang="en-US" sz="900">
                <a:solidFill>
                  <a:srgbClr val="FFC425"/>
                </a:solidFill>
                <a:latin typeface="Calibri" panose="020F0502020204030204" pitchFamily="34" charset="0"/>
              </a:rPr>
              <a:pPr/>
              <a:t>5</a:t>
            </a:fld>
            <a:endParaRPr lang="en-US" sz="900" dirty="0">
              <a:solidFill>
                <a:srgbClr val="FFC425"/>
              </a:solidFill>
              <a:latin typeface="Calibri" panose="020F0502020204030204" pitchFamily="34" charset="0"/>
            </a:endParaRPr>
          </a:p>
        </p:txBody>
      </p:sp>
      <p:sp>
        <p:nvSpPr>
          <p:cNvPr id="6" name="Slide Number Placeholder 2"/>
          <p:cNvSpPr txBox="1">
            <a:spLocks/>
          </p:cNvSpPr>
          <p:nvPr/>
        </p:nvSpPr>
        <p:spPr>
          <a:xfrm>
            <a:off x="6946837" y="4712943"/>
            <a:ext cx="2057400" cy="273844"/>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r"/>
            <a:fld id="{AF8F9570-A0EE-442B-82DE-64CF300F351B}" type="slidenum">
              <a:rPr lang="en-US" sz="1400" smtClean="0">
                <a:solidFill>
                  <a:prstClr val="black">
                    <a:tint val="75000"/>
                  </a:prstClr>
                </a:solidFill>
                <a:latin typeface="Calibri" panose="020F0502020204030204" pitchFamily="34" charset="0"/>
              </a:rPr>
              <a:pPr algn="r"/>
              <a:t>5</a:t>
            </a:fld>
            <a:endParaRPr lang="en-US" sz="1400" dirty="0">
              <a:solidFill>
                <a:prstClr val="black">
                  <a:tint val="75000"/>
                </a:prstClr>
              </a:solidFill>
              <a:latin typeface="Calibri" panose="020F0502020204030204" pitchFamily="34" charset="0"/>
            </a:endParaRPr>
          </a:p>
        </p:txBody>
      </p:sp>
      <p:pic>
        <p:nvPicPr>
          <p:cNvPr id="7" name="Picture 6" title="The CDC Surveillance Strategy is led by OPHSS with charge from CDC Director and mandate from the Congress.  The Vision for the Strategy is to have efficient systems that put the right data and information in the right hands the right time in the right format to take effective public health action"/>
          <p:cNvPicPr>
            <a:picLocks noChangeAspect="1"/>
          </p:cNvPicPr>
          <p:nvPr/>
        </p:nvPicPr>
        <p:blipFill>
          <a:blip r:embed="rId3"/>
          <a:stretch>
            <a:fillRect/>
          </a:stretch>
        </p:blipFill>
        <p:spPr>
          <a:xfrm>
            <a:off x="402762" y="1064472"/>
            <a:ext cx="8265808" cy="3648471"/>
          </a:xfrm>
          <a:prstGeom prst="rect">
            <a:avLst/>
          </a:prstGeom>
        </p:spPr>
      </p:pic>
    </p:spTree>
    <p:extLst>
      <p:ext uri="{BB962C8B-B14F-4D97-AF65-F5344CB8AC3E}">
        <p14:creationId xmlns:p14="http://schemas.microsoft.com/office/powerpoint/2010/main" val="3501607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19" y="217913"/>
            <a:ext cx="8695039" cy="857250"/>
          </a:xfrm>
        </p:spPr>
        <p:txBody>
          <a:bodyPr/>
          <a:lstStyle/>
          <a:p>
            <a:r>
              <a:rPr lang="en-US" dirty="0">
                <a:solidFill>
                  <a:srgbClr val="0096D6"/>
                </a:solidFill>
              </a:rPr>
              <a:t>An Illustration:</a:t>
            </a:r>
            <a:br>
              <a:rPr lang="en-US" dirty="0">
                <a:solidFill>
                  <a:srgbClr val="0096D6"/>
                </a:solidFill>
              </a:rPr>
            </a:br>
            <a:r>
              <a:rPr lang="en-US" dirty="0">
                <a:solidFill>
                  <a:srgbClr val="0096D6"/>
                </a:solidFill>
              </a:rPr>
              <a:t>Single Purpose Systems vs. Composable Shared Services</a:t>
            </a:r>
          </a:p>
        </p:txBody>
      </p:sp>
      <p:pic>
        <p:nvPicPr>
          <p:cNvPr id="5" name="Picture 4" title="&quot;&quot;"/>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5246" y="1504781"/>
            <a:ext cx="2336977" cy="1752733"/>
          </a:xfrm>
          <a:prstGeom prst="rect">
            <a:avLst/>
          </a:prstGeom>
        </p:spPr>
      </p:pic>
      <p:sp>
        <p:nvSpPr>
          <p:cNvPr id="6" name="Text Placeholder 3"/>
          <p:cNvSpPr txBox="1">
            <a:spLocks/>
          </p:cNvSpPr>
          <p:nvPr/>
        </p:nvSpPr>
        <p:spPr>
          <a:xfrm>
            <a:off x="335246" y="3699066"/>
            <a:ext cx="2163440" cy="257386"/>
          </a:xfrm>
          <a:prstGeom prst="rect">
            <a:avLst/>
          </a:prstGeom>
        </p:spPr>
        <p:txBody>
          <a:bodyPr anchor="b" anchorCtr="0"/>
          <a:lstStyle>
            <a:lvl1pPr marL="342900" indent="-342900" algn="l" defTabSz="914400" rtl="0" eaLnBrk="1" latinLnBrk="0" hangingPunct="1">
              <a:lnSpc>
                <a:spcPts val="1100"/>
              </a:lnSpc>
              <a:spcBef>
                <a:spcPct val="20000"/>
              </a:spcBef>
              <a:buFont typeface="Arial" pitchFamily="34" charset="0"/>
              <a:buNone/>
              <a:defRPr sz="1100" kern="1200" baseline="0">
                <a:solidFill>
                  <a:schemeClr val="tx2"/>
                </a:solidFill>
                <a:latin typeface="Calibri" pitchFamily="34" charset="0"/>
                <a:ea typeface="+mn-ea"/>
                <a:cs typeface="+mn-cs"/>
              </a:defRPr>
            </a:lvl1pPr>
            <a:lvl2pPr marL="742950" indent="-285750" algn="ctr"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ctr"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ctr"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ctr"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b="1" i="1" dirty="0">
                <a:solidFill>
                  <a:srgbClr val="0E66AF"/>
                </a:solidFill>
              </a:rPr>
              <a:t>The Past</a:t>
            </a:r>
          </a:p>
          <a:p>
            <a:pPr algn="ctr"/>
            <a:r>
              <a:rPr lang="en-US" sz="1600" dirty="0">
                <a:solidFill>
                  <a:srgbClr val="0E66AF"/>
                </a:solidFill>
              </a:rPr>
              <a:t>Single purpose systems</a:t>
            </a:r>
          </a:p>
        </p:txBody>
      </p:sp>
      <p:sp>
        <p:nvSpPr>
          <p:cNvPr id="7" name="Text Placeholder 3"/>
          <p:cNvSpPr txBox="1">
            <a:spLocks/>
          </p:cNvSpPr>
          <p:nvPr/>
        </p:nvSpPr>
        <p:spPr>
          <a:xfrm>
            <a:off x="2248588" y="3377682"/>
            <a:ext cx="3347143" cy="900155"/>
          </a:xfrm>
          <a:prstGeom prst="rect">
            <a:avLst/>
          </a:prstGeom>
        </p:spPr>
        <p:txBody>
          <a:bodyPr anchor="b" anchorCtr="0"/>
          <a:lstStyle>
            <a:lvl1pPr marL="342900" indent="-342900" algn="l" defTabSz="914400" rtl="0" eaLnBrk="1" latinLnBrk="0" hangingPunct="1">
              <a:lnSpc>
                <a:spcPts val="1100"/>
              </a:lnSpc>
              <a:spcBef>
                <a:spcPct val="20000"/>
              </a:spcBef>
              <a:buFont typeface="Arial" pitchFamily="34" charset="0"/>
              <a:buNone/>
              <a:defRPr sz="1100" kern="1200" baseline="0">
                <a:solidFill>
                  <a:schemeClr val="tx2"/>
                </a:solidFill>
                <a:latin typeface="Calibri" pitchFamily="34" charset="0"/>
                <a:ea typeface="+mn-ea"/>
                <a:cs typeface="+mn-cs"/>
              </a:defRPr>
            </a:lvl1pPr>
            <a:lvl2pPr marL="742950" indent="-285750" algn="ctr"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ctr"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ctr"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ctr"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1588" algn="ctr">
              <a:lnSpc>
                <a:spcPct val="100000"/>
              </a:lnSpc>
              <a:spcBef>
                <a:spcPts val="0"/>
              </a:spcBef>
            </a:pPr>
            <a:r>
              <a:rPr lang="en-US" sz="1600" b="1" i="1" dirty="0">
                <a:solidFill>
                  <a:srgbClr val="0E66AF"/>
                </a:solidFill>
              </a:rPr>
              <a:t>The Present</a:t>
            </a:r>
          </a:p>
          <a:p>
            <a:pPr indent="1588" algn="ctr">
              <a:lnSpc>
                <a:spcPct val="100000"/>
              </a:lnSpc>
              <a:spcBef>
                <a:spcPts val="0"/>
              </a:spcBef>
            </a:pPr>
            <a:r>
              <a:rPr lang="en-US" sz="1600" dirty="0">
                <a:solidFill>
                  <a:srgbClr val="0E66AF"/>
                </a:solidFill>
              </a:rPr>
              <a:t>Services are designed for particular uses; not always shared</a:t>
            </a:r>
          </a:p>
        </p:txBody>
      </p:sp>
      <p:sp>
        <p:nvSpPr>
          <p:cNvPr id="9" name="Rectangle 8"/>
          <p:cNvSpPr/>
          <p:nvPr/>
        </p:nvSpPr>
        <p:spPr>
          <a:xfrm>
            <a:off x="0" y="4455572"/>
            <a:ext cx="9144000" cy="639439"/>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i="1" dirty="0">
                <a:solidFill>
                  <a:schemeClr val="bg2"/>
                </a:solidFill>
                <a:latin typeface="Calibri" panose="020F0502020204030204" pitchFamily="34" charset="0"/>
              </a:rPr>
              <a:t>SDP builds the foundation for a future in which CDC scientists assemble services to create new capabilities in near real time, allowing a more agile response to public health emergencies</a:t>
            </a:r>
          </a:p>
        </p:txBody>
      </p:sp>
      <p:grpSp>
        <p:nvGrpSpPr>
          <p:cNvPr id="8" name="Group 7" title="&quot;&quot;"/>
          <p:cNvGrpSpPr/>
          <p:nvPr/>
        </p:nvGrpSpPr>
        <p:grpSpPr>
          <a:xfrm>
            <a:off x="5301585" y="1312340"/>
            <a:ext cx="3395720" cy="2179330"/>
            <a:chOff x="5301585" y="1312340"/>
            <a:chExt cx="3395720" cy="2179330"/>
          </a:xfrm>
        </p:grpSpPr>
        <p:pic>
          <p:nvPicPr>
            <p:cNvPr id="4" name="Picture 3" title="&quot;&quot;"/>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01585" y="1417047"/>
              <a:ext cx="2593279" cy="2074623"/>
            </a:xfrm>
            <a:prstGeom prst="rect">
              <a:avLst/>
            </a:prstGeom>
          </p:spPr>
        </p:pic>
        <p:pic>
          <p:nvPicPr>
            <p:cNvPr id="3" name="Picture 2" title="&quot;&quot;"/>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905169" y="1312340"/>
              <a:ext cx="1792136" cy="1216092"/>
            </a:xfrm>
            <a:prstGeom prst="rect">
              <a:avLst/>
            </a:prstGeom>
          </p:spPr>
        </p:pic>
      </p:grpSp>
      <p:sp>
        <p:nvSpPr>
          <p:cNvPr id="10" name="Text Placeholder 3"/>
          <p:cNvSpPr txBox="1">
            <a:spLocks/>
          </p:cNvSpPr>
          <p:nvPr/>
        </p:nvSpPr>
        <p:spPr>
          <a:xfrm>
            <a:off x="5399059" y="3344187"/>
            <a:ext cx="3347143" cy="900155"/>
          </a:xfrm>
          <a:prstGeom prst="rect">
            <a:avLst/>
          </a:prstGeom>
        </p:spPr>
        <p:txBody>
          <a:bodyPr anchor="b" anchorCtr="0"/>
          <a:lstStyle>
            <a:lvl1pPr marL="342900" indent="-342900" algn="l" defTabSz="914400" rtl="0" eaLnBrk="1" latinLnBrk="0" hangingPunct="1">
              <a:lnSpc>
                <a:spcPts val="1100"/>
              </a:lnSpc>
              <a:spcBef>
                <a:spcPct val="20000"/>
              </a:spcBef>
              <a:buFont typeface="Arial" pitchFamily="34" charset="0"/>
              <a:buNone/>
              <a:defRPr sz="1100" kern="1200" baseline="0">
                <a:solidFill>
                  <a:schemeClr val="tx2"/>
                </a:solidFill>
                <a:latin typeface="Calibri" pitchFamily="34" charset="0"/>
                <a:ea typeface="+mn-ea"/>
                <a:cs typeface="+mn-cs"/>
              </a:defRPr>
            </a:lvl1pPr>
            <a:lvl2pPr marL="742950" indent="-285750" algn="ctr"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ctr"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ctr"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ctr"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1588" algn="ctr">
              <a:lnSpc>
                <a:spcPct val="100000"/>
              </a:lnSpc>
              <a:spcBef>
                <a:spcPts val="0"/>
              </a:spcBef>
            </a:pPr>
            <a:r>
              <a:rPr lang="en-US" sz="1600" b="1" i="1" dirty="0">
                <a:solidFill>
                  <a:srgbClr val="0E66AF"/>
                </a:solidFill>
              </a:rPr>
              <a:t>The Future (Vision)</a:t>
            </a:r>
          </a:p>
          <a:p>
            <a:pPr indent="1588" algn="ctr">
              <a:lnSpc>
                <a:spcPct val="100000"/>
              </a:lnSpc>
              <a:spcBef>
                <a:spcPts val="0"/>
              </a:spcBef>
            </a:pPr>
            <a:r>
              <a:rPr lang="en-US" sz="1600" dirty="0">
                <a:solidFill>
                  <a:srgbClr val="0E66AF"/>
                </a:solidFill>
              </a:rPr>
              <a:t>Reusable services that can be assembled and re-assembled </a:t>
            </a:r>
          </a:p>
          <a:p>
            <a:pPr indent="1588" algn="ctr">
              <a:lnSpc>
                <a:spcPct val="100000"/>
              </a:lnSpc>
              <a:spcBef>
                <a:spcPts val="0"/>
              </a:spcBef>
            </a:pPr>
            <a:r>
              <a:rPr lang="en-US" sz="1600" dirty="0">
                <a:solidFill>
                  <a:srgbClr val="0E66AF"/>
                </a:solidFill>
              </a:rPr>
              <a:t>for multiple public health uses</a:t>
            </a:r>
          </a:p>
        </p:txBody>
      </p:sp>
      <p:pic>
        <p:nvPicPr>
          <p:cNvPr id="12" name="Picture 11" title="&quot;&quot;"/>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945664" y="1254007"/>
            <a:ext cx="2650067" cy="1987550"/>
          </a:xfrm>
          <a:prstGeom prst="rect">
            <a:avLst/>
          </a:prstGeom>
        </p:spPr>
      </p:pic>
      <p:sp>
        <p:nvSpPr>
          <p:cNvPr id="13" name="Slide Number Placeholder 2"/>
          <p:cNvSpPr txBox="1">
            <a:spLocks/>
          </p:cNvSpPr>
          <p:nvPr/>
        </p:nvSpPr>
        <p:spPr>
          <a:xfrm>
            <a:off x="7099237" y="4865343"/>
            <a:ext cx="2057400" cy="273844"/>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r"/>
            <a:fld id="{AF8F9570-A0EE-442B-82DE-64CF300F351B}" type="slidenum">
              <a:rPr lang="en-US" sz="1400" smtClean="0">
                <a:solidFill>
                  <a:prstClr val="black">
                    <a:tint val="75000"/>
                  </a:prstClr>
                </a:solidFill>
                <a:latin typeface="Calibri" panose="020F0502020204030204" pitchFamily="34" charset="0"/>
              </a:rPr>
              <a:pPr algn="r"/>
              <a:t>6</a:t>
            </a:fld>
            <a:endParaRPr lang="en-US" sz="1400" dirty="0">
              <a:solidFill>
                <a:prstClr val="black">
                  <a:tint val="75000"/>
                </a:prstClr>
              </a:solidFill>
              <a:latin typeface="Calibri" panose="020F0502020204030204" pitchFamily="34" charset="0"/>
            </a:endParaRPr>
          </a:p>
        </p:txBody>
      </p:sp>
    </p:spTree>
    <p:extLst>
      <p:ext uri="{BB962C8B-B14F-4D97-AF65-F5344CB8AC3E}">
        <p14:creationId xmlns:p14="http://schemas.microsoft.com/office/powerpoint/2010/main" val="262759993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305039"/>
            <a:ext cx="8229600" cy="4308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761495" rtl="0" eaLnBrk="1" fontAlgn="base" hangingPunct="1">
              <a:spcBef>
                <a:spcPct val="0"/>
              </a:spcBef>
              <a:spcAft>
                <a:spcPct val="0"/>
              </a:spcAft>
              <a:tabLst>
                <a:tab pos="303788" algn="l"/>
              </a:tabLst>
              <a:defRPr kumimoji="1" sz="2200" b="1" cap="none" baseline="0">
                <a:solidFill>
                  <a:schemeClr val="tx2"/>
                </a:solidFill>
                <a:latin typeface="+mj-lt"/>
                <a:ea typeface="+mj-ea"/>
                <a:cs typeface="Arial" pitchFamily="34" charset="0"/>
              </a:defRPr>
            </a:lvl1pPr>
            <a:lvl2pPr algn="l" defTabSz="761495" rtl="0" eaLnBrk="1" fontAlgn="base" hangingPunct="1">
              <a:spcBef>
                <a:spcPct val="0"/>
              </a:spcBef>
              <a:spcAft>
                <a:spcPct val="0"/>
              </a:spcAft>
              <a:defRPr kumimoji="1" sz="1600" b="1">
                <a:solidFill>
                  <a:schemeClr val="tx2"/>
                </a:solidFill>
                <a:latin typeface="Arial" charset="0"/>
              </a:defRPr>
            </a:lvl2pPr>
            <a:lvl3pPr algn="l" defTabSz="761495" rtl="0" eaLnBrk="1" fontAlgn="base" hangingPunct="1">
              <a:spcBef>
                <a:spcPct val="0"/>
              </a:spcBef>
              <a:spcAft>
                <a:spcPct val="0"/>
              </a:spcAft>
              <a:defRPr kumimoji="1" sz="1600" b="1">
                <a:solidFill>
                  <a:schemeClr val="tx2"/>
                </a:solidFill>
                <a:latin typeface="Arial" charset="0"/>
              </a:defRPr>
            </a:lvl3pPr>
            <a:lvl4pPr algn="l" defTabSz="761495" rtl="0" eaLnBrk="1" fontAlgn="base" hangingPunct="1">
              <a:spcBef>
                <a:spcPct val="0"/>
              </a:spcBef>
              <a:spcAft>
                <a:spcPct val="0"/>
              </a:spcAft>
              <a:defRPr kumimoji="1" sz="1600" b="1">
                <a:solidFill>
                  <a:schemeClr val="tx2"/>
                </a:solidFill>
                <a:latin typeface="Arial" charset="0"/>
              </a:defRPr>
            </a:lvl4pPr>
            <a:lvl5pPr algn="l" defTabSz="761495" rtl="0" eaLnBrk="1" fontAlgn="base" hangingPunct="1">
              <a:spcBef>
                <a:spcPct val="0"/>
              </a:spcBef>
              <a:spcAft>
                <a:spcPct val="0"/>
              </a:spcAft>
              <a:defRPr kumimoji="1" sz="1600" b="1">
                <a:solidFill>
                  <a:schemeClr val="tx2"/>
                </a:solidFill>
                <a:latin typeface="Arial" charset="0"/>
              </a:defRPr>
            </a:lvl5pPr>
            <a:lvl6pPr marL="388849" algn="l" defTabSz="761495" rtl="0" eaLnBrk="1" fontAlgn="base" hangingPunct="1">
              <a:spcBef>
                <a:spcPct val="0"/>
              </a:spcBef>
              <a:spcAft>
                <a:spcPct val="0"/>
              </a:spcAft>
              <a:defRPr kumimoji="1" sz="1600" b="1">
                <a:solidFill>
                  <a:schemeClr val="tx2"/>
                </a:solidFill>
                <a:latin typeface="Arial" charset="0"/>
              </a:defRPr>
            </a:lvl6pPr>
            <a:lvl7pPr marL="777697" algn="l" defTabSz="761495" rtl="0" eaLnBrk="1" fontAlgn="base" hangingPunct="1">
              <a:spcBef>
                <a:spcPct val="0"/>
              </a:spcBef>
              <a:spcAft>
                <a:spcPct val="0"/>
              </a:spcAft>
              <a:defRPr kumimoji="1" sz="1600" b="1">
                <a:solidFill>
                  <a:schemeClr val="tx2"/>
                </a:solidFill>
                <a:latin typeface="Arial" charset="0"/>
              </a:defRPr>
            </a:lvl7pPr>
            <a:lvl8pPr marL="1166546" algn="l" defTabSz="761495" rtl="0" eaLnBrk="1" fontAlgn="base" hangingPunct="1">
              <a:spcBef>
                <a:spcPct val="0"/>
              </a:spcBef>
              <a:spcAft>
                <a:spcPct val="0"/>
              </a:spcAft>
              <a:defRPr kumimoji="1" sz="1600" b="1">
                <a:solidFill>
                  <a:schemeClr val="tx2"/>
                </a:solidFill>
                <a:latin typeface="Arial" charset="0"/>
              </a:defRPr>
            </a:lvl8pPr>
            <a:lvl9pPr marL="1555394" algn="l" defTabSz="761495" rtl="0" eaLnBrk="1" fontAlgn="base" hangingPunct="1">
              <a:spcBef>
                <a:spcPct val="0"/>
              </a:spcBef>
              <a:spcAft>
                <a:spcPct val="0"/>
              </a:spcAft>
              <a:defRPr kumimoji="1" sz="1600" b="1">
                <a:solidFill>
                  <a:schemeClr val="tx2"/>
                </a:solidFill>
                <a:latin typeface="Arial" charset="0"/>
              </a:defRPr>
            </a:lvl9pPr>
          </a:lstStyle>
          <a:p>
            <a:r>
              <a:rPr lang="en-US" sz="2800" dirty="0">
                <a:solidFill>
                  <a:srgbClr val="0096D6"/>
                </a:solidFill>
                <a:latin typeface="Calibri" pitchFamily="34" charset="0"/>
                <a:cs typeface="+mj-cs"/>
              </a:rPr>
              <a:t>Current Surveillance Data Flow</a:t>
            </a:r>
          </a:p>
        </p:txBody>
      </p:sp>
      <p:pic>
        <p:nvPicPr>
          <p:cNvPr id="5" name="Picture 4" title="Current Surveillance Data Flow chart"/>
          <p:cNvPicPr>
            <a:picLocks noChangeAspect="1"/>
          </p:cNvPicPr>
          <p:nvPr/>
        </p:nvPicPr>
        <p:blipFill>
          <a:blip r:embed="rId2"/>
          <a:stretch>
            <a:fillRect/>
          </a:stretch>
        </p:blipFill>
        <p:spPr>
          <a:xfrm>
            <a:off x="899769" y="881988"/>
            <a:ext cx="6959575" cy="4104611"/>
          </a:xfrm>
          <a:prstGeom prst="rect">
            <a:avLst/>
          </a:prstGeom>
        </p:spPr>
      </p:pic>
      <p:sp>
        <p:nvSpPr>
          <p:cNvPr id="2" name="Rectangle 1"/>
          <p:cNvSpPr/>
          <p:nvPr/>
        </p:nvSpPr>
        <p:spPr>
          <a:xfrm>
            <a:off x="5578868" y="1187989"/>
            <a:ext cx="760288" cy="58944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Public</a:t>
            </a:r>
          </a:p>
        </p:txBody>
      </p:sp>
      <p:pic>
        <p:nvPicPr>
          <p:cNvPr id="4" name="Picture 3" title="Current Surveillance Data Flow Chart"/>
          <p:cNvPicPr>
            <a:picLocks noChangeAspect="1"/>
          </p:cNvPicPr>
          <p:nvPr/>
        </p:nvPicPr>
        <p:blipFill>
          <a:blip r:embed="rId3"/>
          <a:stretch>
            <a:fillRect/>
          </a:stretch>
        </p:blipFill>
        <p:spPr>
          <a:xfrm>
            <a:off x="3831648" y="3297382"/>
            <a:ext cx="878939" cy="563418"/>
          </a:xfrm>
          <a:prstGeom prst="rect">
            <a:avLst/>
          </a:prstGeom>
        </p:spPr>
      </p:pic>
      <p:sp>
        <p:nvSpPr>
          <p:cNvPr id="6" name="Title 5" hidden="1"/>
          <p:cNvSpPr>
            <a:spLocks noGrp="1"/>
          </p:cNvSpPr>
          <p:nvPr>
            <p:ph type="title"/>
          </p:nvPr>
        </p:nvSpPr>
        <p:spPr/>
        <p:txBody>
          <a:bodyPr/>
          <a:lstStyle/>
          <a:p>
            <a:r>
              <a:rPr lang="en-US" dirty="0"/>
              <a:t>Current Surveillance Data Flow</a:t>
            </a:r>
          </a:p>
        </p:txBody>
      </p:sp>
    </p:spTree>
    <p:extLst>
      <p:ext uri="{BB962C8B-B14F-4D97-AF65-F5344CB8AC3E}">
        <p14:creationId xmlns:p14="http://schemas.microsoft.com/office/powerpoint/2010/main" val="944832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07142"/>
          </a:xfrm>
        </p:spPr>
        <p:txBody>
          <a:bodyPr/>
          <a:lstStyle/>
          <a:p>
            <a:pPr defTabSz="761495" eaLnBrk="1" hangingPunct="1">
              <a:tabLst>
                <a:tab pos="303788" algn="l"/>
              </a:tabLst>
            </a:pPr>
            <a:r>
              <a:rPr kumimoji="1" lang="en-US" dirty="0">
                <a:solidFill>
                  <a:srgbClr val="0096D6"/>
                </a:solidFill>
              </a:rPr>
              <a:t>Vision for Surveillance Data Flow</a:t>
            </a:r>
          </a:p>
        </p:txBody>
      </p:sp>
      <p:sp>
        <p:nvSpPr>
          <p:cNvPr id="171" name="Slide Number Placeholder 2"/>
          <p:cNvSpPr txBox="1">
            <a:spLocks/>
          </p:cNvSpPr>
          <p:nvPr/>
        </p:nvSpPr>
        <p:spPr>
          <a:xfrm>
            <a:off x="6946837" y="4712943"/>
            <a:ext cx="2057400" cy="273844"/>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r"/>
            <a:fld id="{AF8F9570-A0EE-442B-82DE-64CF300F351B}" type="slidenum">
              <a:rPr lang="en-US" sz="1400" smtClean="0">
                <a:solidFill>
                  <a:prstClr val="black">
                    <a:tint val="75000"/>
                  </a:prstClr>
                </a:solidFill>
                <a:latin typeface="Calibri" panose="020F0502020204030204" pitchFamily="34" charset="0"/>
              </a:rPr>
              <a:pPr algn="r"/>
              <a:t>8</a:t>
            </a:fld>
            <a:endParaRPr lang="en-US" sz="1400" dirty="0">
              <a:solidFill>
                <a:prstClr val="black">
                  <a:tint val="75000"/>
                </a:prstClr>
              </a:solidFill>
              <a:latin typeface="Calibri" panose="020F0502020204030204" pitchFamily="34" charset="0"/>
            </a:endParaRPr>
          </a:p>
        </p:txBody>
      </p:sp>
      <p:pic>
        <p:nvPicPr>
          <p:cNvPr id="8" name="Picture 7" title="Emphasize community platforms include HIEs; create pathway to CDC  "/>
          <p:cNvPicPr>
            <a:picLocks noChangeAspect="1"/>
          </p:cNvPicPr>
          <p:nvPr/>
        </p:nvPicPr>
        <p:blipFill>
          <a:blip r:embed="rId3"/>
          <a:stretch>
            <a:fillRect/>
          </a:stretch>
        </p:blipFill>
        <p:spPr>
          <a:xfrm>
            <a:off x="457200" y="713121"/>
            <a:ext cx="7980356" cy="4273666"/>
          </a:xfrm>
          <a:prstGeom prst="rect">
            <a:avLst/>
          </a:prstGeom>
        </p:spPr>
      </p:pic>
    </p:spTree>
    <p:extLst>
      <p:ext uri="{BB962C8B-B14F-4D97-AF65-F5344CB8AC3E}">
        <p14:creationId xmlns:p14="http://schemas.microsoft.com/office/powerpoint/2010/main" val="236057185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115"/>
            <a:ext cx="8229600" cy="857250"/>
          </a:xfrm>
        </p:spPr>
        <p:txBody>
          <a:bodyPr/>
          <a:lstStyle/>
          <a:p>
            <a:pPr defTabSz="761495" eaLnBrk="1" hangingPunct="1">
              <a:tabLst>
                <a:tab pos="303788" algn="l"/>
              </a:tabLst>
            </a:pPr>
            <a:r>
              <a:rPr kumimoji="1" lang="en-US" dirty="0">
                <a:solidFill>
                  <a:srgbClr val="0096D6"/>
                </a:solidFill>
              </a:rPr>
              <a:t>SDP Vision and Mission</a:t>
            </a:r>
          </a:p>
        </p:txBody>
      </p:sp>
      <p:sp>
        <p:nvSpPr>
          <p:cNvPr id="3" name="Text Placeholder 2"/>
          <p:cNvSpPr>
            <a:spLocks noGrp="1"/>
          </p:cNvSpPr>
          <p:nvPr>
            <p:ph type="body" sz="quarter" idx="10"/>
          </p:nvPr>
        </p:nvSpPr>
        <p:spPr>
          <a:xfrm>
            <a:off x="654627" y="1878522"/>
            <a:ext cx="8229600" cy="3341688"/>
          </a:xfrm>
        </p:spPr>
        <p:txBody>
          <a:bodyPr/>
          <a:lstStyle/>
          <a:p>
            <a:pPr marL="0" indent="0">
              <a:buNone/>
            </a:pPr>
            <a:endParaRPr lang="en-US" dirty="0"/>
          </a:p>
          <a:p>
            <a:pPr marL="0" indent="0">
              <a:buNone/>
            </a:pPr>
            <a:r>
              <a:rPr lang="en-US" b="1" dirty="0"/>
              <a:t>Mission</a:t>
            </a:r>
            <a:endParaRPr lang="en-US" dirty="0"/>
          </a:p>
          <a:p>
            <a:pPr marL="0" indent="0">
              <a:buNone/>
            </a:pPr>
            <a:r>
              <a:rPr lang="en-US" dirty="0"/>
              <a:t>Develop platform of services for internal and external partners that:</a:t>
            </a:r>
          </a:p>
          <a:p>
            <a:pPr marL="800100" lvl="1" indent="-342900">
              <a:buFont typeface="+mj-lt"/>
              <a:buAutoNum type="arabicPeriod"/>
            </a:pPr>
            <a:r>
              <a:rPr lang="en-US" sz="1800" dirty="0"/>
              <a:t>Reduces unnecessary burden on internal and external partners</a:t>
            </a:r>
            <a:endParaRPr lang="en-US" sz="1800" b="1" dirty="0"/>
          </a:p>
          <a:p>
            <a:pPr marL="800100" lvl="1" indent="-342900">
              <a:buFont typeface="+mj-lt"/>
              <a:buAutoNum type="arabicPeriod"/>
            </a:pPr>
            <a:r>
              <a:rPr lang="en-US" sz="1800" dirty="0"/>
              <a:t>Improves efficiency in data services</a:t>
            </a:r>
          </a:p>
          <a:p>
            <a:pPr marL="800100" lvl="1" indent="-342900">
              <a:buFont typeface="+mj-lt"/>
              <a:buAutoNum type="arabicPeriod"/>
            </a:pPr>
            <a:r>
              <a:rPr lang="en-US" sz="1800" dirty="0"/>
              <a:t>Enhances the ability to collect, prepare, analyze, and share data</a:t>
            </a:r>
          </a:p>
          <a:p>
            <a:pPr lvl="1"/>
            <a:endParaRPr lang="en-US" dirty="0"/>
          </a:p>
        </p:txBody>
      </p:sp>
      <p:sp>
        <p:nvSpPr>
          <p:cNvPr id="6" name="Slide Number Placeholder 2"/>
          <p:cNvSpPr txBox="1">
            <a:spLocks/>
          </p:cNvSpPr>
          <p:nvPr/>
        </p:nvSpPr>
        <p:spPr>
          <a:xfrm>
            <a:off x="6946837" y="4712943"/>
            <a:ext cx="2057400" cy="273844"/>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r"/>
            <a:fld id="{AF8F9570-A0EE-442B-82DE-64CF300F351B}" type="slidenum">
              <a:rPr lang="en-US" sz="1400" smtClean="0">
                <a:solidFill>
                  <a:prstClr val="black">
                    <a:tint val="75000"/>
                  </a:prstClr>
                </a:solidFill>
                <a:latin typeface="Calibri" panose="020F0502020204030204" pitchFamily="34" charset="0"/>
              </a:rPr>
              <a:pPr algn="r"/>
              <a:t>9</a:t>
            </a:fld>
            <a:endParaRPr lang="en-US" sz="1400" dirty="0">
              <a:solidFill>
                <a:prstClr val="black">
                  <a:tint val="75000"/>
                </a:prstClr>
              </a:solidFill>
              <a:latin typeface="Calibri" panose="020F0502020204030204" pitchFamily="34" charset="0"/>
            </a:endParaRPr>
          </a:p>
        </p:txBody>
      </p:sp>
      <p:pic>
        <p:nvPicPr>
          <p:cNvPr id="7" name="Picture 6" title="&quot;&quot;"/>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10879" y="102332"/>
            <a:ext cx="1793358" cy="1388729"/>
          </a:xfrm>
          <a:prstGeom prst="rect">
            <a:avLst/>
          </a:prstGeom>
          <a:solidFill>
            <a:schemeClr val="bg2"/>
          </a:solidFill>
        </p:spPr>
      </p:pic>
      <p:sp>
        <p:nvSpPr>
          <p:cNvPr id="8" name="Rectangle 3"/>
          <p:cNvSpPr/>
          <p:nvPr/>
        </p:nvSpPr>
        <p:spPr>
          <a:xfrm>
            <a:off x="654627" y="1252111"/>
            <a:ext cx="7368359" cy="707886"/>
          </a:xfrm>
          <a:prstGeom prst="rect">
            <a:avLst/>
          </a:prstGeom>
        </p:spPr>
        <p:txBody>
          <a:bodyPr wrap="square">
            <a:spAutoFit/>
          </a:bodyPr>
          <a:lstStyle/>
          <a:p>
            <a:r>
              <a:rPr lang="en-US" sz="2000" b="1" dirty="0">
                <a:solidFill>
                  <a:schemeClr val="accent4">
                    <a:lumMod val="75000"/>
                  </a:schemeClr>
                </a:solidFill>
                <a:latin typeface="Calibri" panose="020F0502020204030204" pitchFamily="34" charset="0"/>
              </a:rPr>
              <a:t>Vision</a:t>
            </a:r>
          </a:p>
          <a:p>
            <a:r>
              <a:rPr lang="en-US" sz="2000" dirty="0">
                <a:solidFill>
                  <a:schemeClr val="accent4">
                    <a:lumMod val="75000"/>
                  </a:schemeClr>
                </a:solidFill>
                <a:latin typeface="Calibri" panose="020F0502020204030204" pitchFamily="34" charset="0"/>
              </a:rPr>
              <a:t>Exchange Data. Share Tools. Drive Public Health Action.</a:t>
            </a:r>
          </a:p>
        </p:txBody>
      </p:sp>
    </p:spTree>
    <p:extLst>
      <p:ext uri="{BB962C8B-B14F-4D97-AF65-F5344CB8AC3E}">
        <p14:creationId xmlns:p14="http://schemas.microsoft.com/office/powerpoint/2010/main" val="964271683"/>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8TsuEn9EhUuX.0ZB_JX_r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Iga7HX2KRkWrGkJKxvtSf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69wvmh20skGX6k_cz8gf1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69wvmh20skGX6k_cz8gf1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p8jmPJKUykylUGN_E4LWO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69wvmh20skGX6k_cz8gf1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69wvmh20skGX6k_cz8gf1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p8jmPJKUykylUGN_E4LWO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JIQV4F04bk.QP9DmRY.hv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MTTABLE" val="Cell"/>
  <p:tag name="MTNUMBER" val="0.334859987411117"/>
  <p:tag name="LEFT" val="9.375118"/>
  <p:tag name="WIDTH" val="103.95"/>
  <p:tag name="TOP" val="110.3875"/>
  <p:tag name="HEIGHT" val="44.80339"/>
</p:tagLst>
</file>

<file path=ppt/tags/tag22.xml><?xml version="1.0" encoding="utf-8"?>
<p:tagLst xmlns:a="http://schemas.openxmlformats.org/drawingml/2006/main" xmlns:r="http://schemas.openxmlformats.org/officeDocument/2006/relationships" xmlns:p="http://schemas.openxmlformats.org/presentationml/2006/main">
  <p:tag name="MTTABLE" val="Cell"/>
  <p:tag name="MTNUMBER" val="0.334859987411117"/>
  <p:tag name="LEFT" val="124.3251"/>
  <p:tag name="WIDTH" val="430.2498"/>
  <p:tag name="TOP" val="110.3875"/>
  <p:tag name="HEIGHT" val="44.80339"/>
</p:tagLst>
</file>

<file path=ppt/tags/tag23.xml><?xml version="1.0" encoding="utf-8"?>
<p:tagLst xmlns:a="http://schemas.openxmlformats.org/drawingml/2006/main" xmlns:r="http://schemas.openxmlformats.org/officeDocument/2006/relationships" xmlns:p="http://schemas.openxmlformats.org/presentationml/2006/main">
  <p:tag name="MTTABLE" val="Cell"/>
  <p:tag name="MTNUMBER" val="0.334859987411117"/>
  <p:tag name="LEFT" val="9.375118"/>
  <p:tag name="WIDTH" val="103.95"/>
  <p:tag name="TOP" val="277.7976"/>
  <p:tag name="HEIGHT" val="44.80339"/>
</p:tagLst>
</file>

<file path=ppt/tags/tag24.xml><?xml version="1.0" encoding="utf-8"?>
<p:tagLst xmlns:a="http://schemas.openxmlformats.org/drawingml/2006/main" xmlns:r="http://schemas.openxmlformats.org/officeDocument/2006/relationships" xmlns:p="http://schemas.openxmlformats.org/presentationml/2006/main">
  <p:tag name="MTTABLE" val="HDiv"/>
  <p:tag name="MTNUMBER" val="0.334859987411117"/>
</p:tagLst>
</file>

<file path=ppt/tags/tag25.xml><?xml version="1.0" encoding="utf-8"?>
<p:tagLst xmlns:a="http://schemas.openxmlformats.org/drawingml/2006/main" xmlns:r="http://schemas.openxmlformats.org/officeDocument/2006/relationships" xmlns:p="http://schemas.openxmlformats.org/presentationml/2006/main">
  <p:tag name="MTTABLE" val="HDiv"/>
  <p:tag name="MTNUMBER" val="0.334859987411117"/>
</p:tagLst>
</file>

<file path=ppt/tags/tag26.xml><?xml version="1.0" encoding="utf-8"?>
<p:tagLst xmlns:a="http://schemas.openxmlformats.org/drawingml/2006/main" xmlns:r="http://schemas.openxmlformats.org/officeDocument/2006/relationships" xmlns:p="http://schemas.openxmlformats.org/presentationml/2006/main">
  <p:tag name="MTTABLE" val="Cell"/>
  <p:tag name="MTNUMBER" val="0.334859987411117"/>
  <p:tag name="LEFT" val="9.375118"/>
  <p:tag name="WIDTH" val="103.95"/>
  <p:tag name="TOP" val="221.9942"/>
  <p:tag name="HEIGHT" val="44.80339"/>
</p:tagLst>
</file>

<file path=ppt/tags/tag27.xml><?xml version="1.0" encoding="utf-8"?>
<p:tagLst xmlns:a="http://schemas.openxmlformats.org/drawingml/2006/main" xmlns:r="http://schemas.openxmlformats.org/officeDocument/2006/relationships" xmlns:p="http://schemas.openxmlformats.org/presentationml/2006/main">
  <p:tag name="MTTABLE" val="Cell"/>
  <p:tag name="MTNUMBER" val="0.334859987411117"/>
  <p:tag name="LEFT" val="124.3251"/>
  <p:tag name="WIDTH" val="430.2498"/>
  <p:tag name="HEIGHT" val="44.80339"/>
  <p:tag name="TOP" val="221.9942"/>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VDY4eH0eSdGKwTg7n10n6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khIDtAaRTm2KKx.MlCpTV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pVNSBVIh2Uyi.xOascFQxg"/>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NAME" val="Rectangle"/>
</p:tagLst>
</file>

<file path=ppt/theme/theme1.xml><?xml version="1.0" encoding="utf-8"?>
<a:theme xmlns:a="http://schemas.openxmlformats.org/drawingml/2006/main" name="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2E64D44BFDBF0A4F97B9851DCFF1771C" ma:contentTypeVersion="1" ma:contentTypeDescription="Create a new document." ma:contentTypeScope="" ma:versionID="ce564429e8ba37b46a9df51a159912e9">
  <xsd:schema xmlns:xsd="http://www.w3.org/2001/XMLSchema" xmlns:xs="http://www.w3.org/2001/XMLSchema" xmlns:p="http://schemas.microsoft.com/office/2006/metadata/properties" xmlns:ns2="61e0aa89-821a-4b43-b623-2509ea82b111" xmlns:ns3="http://schemas.microsoft.com/sharepoint/v3/fields" targetNamespace="http://schemas.microsoft.com/office/2006/metadata/properties" ma:root="true" ma:fieldsID="a03be8e518b7c1e77a1dfb131368efd2" ns2:_="" ns3:_="">
    <xsd:import namespace="61e0aa89-821a-4b43-b623-2509ea82b111"/>
    <xsd:import namespace="http://schemas.microsoft.com/sharepoint/v3/fields"/>
    <xsd:element name="properties">
      <xsd:complexType>
        <xsd:sequence>
          <xsd:element name="documentManagement">
            <xsd:complexType>
              <xsd:all>
                <xsd:element ref="ns2:_dlc_DocId" minOccurs="0"/>
                <xsd:element ref="ns2:_dlc_DocIdUrl" minOccurs="0"/>
                <xsd:element ref="ns2:_dlc_DocIdPersistId" minOccurs="0"/>
                <xsd:element ref="ns3: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e0aa89-821a-4b43-b623-2509ea82b11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11"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dlc_DocId xmlns="61e0aa89-821a-4b43-b623-2509ea82b111">7DAU5SSH7P55-1052069782-296</_dlc_DocId>
    <_dlc_DocIdUrl xmlns="61e0aa89-821a-4b43-b623-2509ea82b111">
      <Url>https://esp.cdc.gov/sites/csels/OPHSS/SDP/_layouts/15/DocIdRedir.aspx?ID=7DAU5SSH7P55-1052069782-296</Url>
      <Description>7DAU5SSH7P55-1052069782-296</Description>
    </_dlc_DocIdUrl>
  </documentManagement>
</p:properties>
</file>

<file path=customXml/itemProps1.xml><?xml version="1.0" encoding="utf-8"?>
<ds:datastoreItem xmlns:ds="http://schemas.openxmlformats.org/officeDocument/2006/customXml" ds:itemID="{70DAC081-24D2-4B8E-8C0F-5ACB6FD38C9E}">
  <ds:schemaRefs>
    <ds:schemaRef ds:uri="http://schemas.microsoft.com/sharepoint/events"/>
  </ds:schemaRefs>
</ds:datastoreItem>
</file>

<file path=customXml/itemProps2.xml><?xml version="1.0" encoding="utf-8"?>
<ds:datastoreItem xmlns:ds="http://schemas.openxmlformats.org/officeDocument/2006/customXml" ds:itemID="{713F14EB-6E45-4EB3-B487-55589D6834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e0aa89-821a-4b43-b623-2509ea82b111"/>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35B902-23C6-40C7-9E30-AB921871BCF3}">
  <ds:schemaRefs>
    <ds:schemaRef ds:uri="http://schemas.microsoft.com/sharepoint/v3/contenttype/forms"/>
  </ds:schemaRefs>
</ds:datastoreItem>
</file>

<file path=customXml/itemProps4.xml><?xml version="1.0" encoding="utf-8"?>
<ds:datastoreItem xmlns:ds="http://schemas.openxmlformats.org/officeDocument/2006/customXml" ds:itemID="{7DD421E9-9B05-4CFB-9E3D-1447D6AE43DD}">
  <ds:schemaRefs>
    <ds:schemaRef ds:uri="http://schemas.microsoft.com/sharepoint/v3/fields"/>
    <ds:schemaRef ds:uri="http://purl.org/dc/dcmitype/"/>
    <ds:schemaRef ds:uri="http://www.w3.org/XML/1998/namespace"/>
    <ds:schemaRef ds:uri="http://schemas.microsoft.com/office/2006/documentManagement/types"/>
    <ds:schemaRef ds:uri="http://purl.org/dc/elements/1.1/"/>
    <ds:schemaRef ds:uri="http://schemas.microsoft.com/office/2006/metadata/properties"/>
    <ds:schemaRef ds:uri="http://purl.org/dc/terms/"/>
    <ds:schemaRef ds:uri="http://schemas.microsoft.com/office/infopath/2007/PartnerControls"/>
    <ds:schemaRef ds:uri="http://schemas.openxmlformats.org/package/2006/metadata/core-properties"/>
    <ds:schemaRef ds:uri="61e0aa89-821a-4b43-b623-2509ea82b111"/>
  </ds:schemaRefs>
</ds:datastoreItem>
</file>

<file path=docProps/app.xml><?xml version="1.0" encoding="utf-8"?>
<Properties xmlns="http://schemas.openxmlformats.org/officeDocument/2006/extended-properties" xmlns:vt="http://schemas.openxmlformats.org/officeDocument/2006/docPropsVTypes">
  <Template/>
  <TotalTime>6509</TotalTime>
  <Words>5868</Words>
  <Application>Microsoft Office PowerPoint</Application>
  <PresentationFormat>On-screen Show (16:9)</PresentationFormat>
  <Paragraphs>532</Paragraphs>
  <Slides>38</Slides>
  <Notes>30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6" baseType="lpstr">
      <vt:lpstr>Arial</vt:lpstr>
      <vt:lpstr>Calibri</vt:lpstr>
      <vt:lpstr>Courier New</vt:lpstr>
      <vt:lpstr>Myriad Web Pro</vt:lpstr>
      <vt:lpstr>Wingdings</vt:lpstr>
      <vt:lpstr>NCEH_ATSDR_combined</vt:lpstr>
      <vt:lpstr>think-cell Slide</vt:lpstr>
      <vt:lpstr>Chart</vt:lpstr>
      <vt:lpstr>NNDSS Modernization Initiative (NMI) eSHARE: CDC Surveillance Data Platform and Benefits to NMI</vt:lpstr>
      <vt:lpstr>Agenda</vt:lpstr>
      <vt:lpstr>Surveillance Data Platform</vt:lpstr>
      <vt:lpstr>Agenda</vt:lpstr>
      <vt:lpstr>CDC Surveillance Strategy Initiated in 2014 To Improve Public Health Data Surveillance Capabilities</vt:lpstr>
      <vt:lpstr>An Illustration: Single Purpose Systems vs. Composable Shared Services</vt:lpstr>
      <vt:lpstr>Current Surveillance Data Flow</vt:lpstr>
      <vt:lpstr>Vision for Surveillance Data Flow</vt:lpstr>
      <vt:lpstr>SDP Vision and Mission</vt:lpstr>
      <vt:lpstr>Definitions</vt:lpstr>
      <vt:lpstr>SDP Shared Services Concept Model</vt:lpstr>
      <vt:lpstr>SDP Design Principles: How We Will Operate</vt:lpstr>
      <vt:lpstr>Surveillance Data Platform Draft Design</vt:lpstr>
      <vt:lpstr>SDP Design Part 1: What are the Critical Service Needs?  </vt:lpstr>
      <vt:lpstr>SDP Design Part 2: How Can We Prioritize Service Needs? </vt:lpstr>
      <vt:lpstr>Phase 1 Service Selection Process….and Result</vt:lpstr>
      <vt:lpstr>How Will SDP with Shared Services Make an Impact Over Time?</vt:lpstr>
      <vt:lpstr>SDP Development Drives to Multiple Phases of Solutions</vt:lpstr>
      <vt:lpstr>Let’s Continue the Conversation</vt:lpstr>
      <vt:lpstr>Potential SDP Benefits to NNDSS Modernization Initiative</vt:lpstr>
      <vt:lpstr>Potential SDP Benefits to NMI </vt:lpstr>
      <vt:lpstr>Potential SDP Benefits to NMI (cont.)</vt:lpstr>
      <vt:lpstr>Hot Topic</vt:lpstr>
      <vt:lpstr>Arboviral Update: New Zika Event Codes</vt:lpstr>
      <vt:lpstr>Arboviral Update: New Zika Event Codes (cont.)</vt:lpstr>
      <vt:lpstr>Arboviral Update: MMG Updates and Onboarding</vt:lpstr>
      <vt:lpstr>Arboviral Update: Onboarding</vt:lpstr>
      <vt:lpstr>Questions and Answers</vt:lpstr>
      <vt:lpstr>Additional Questions?</vt:lpstr>
      <vt:lpstr>Surveillance Data Platform Appendix</vt:lpstr>
      <vt:lpstr>Notional Routing Flow</vt:lpstr>
      <vt:lpstr>Notional Routing Flow: Initial SDP Services</vt:lpstr>
      <vt:lpstr>Enhancing Population Health and Well-Being: Engineering a Common Platform and Shared Services</vt:lpstr>
      <vt:lpstr>Initial Services Identified for Phase I</vt:lpstr>
      <vt:lpstr>Platform Workshop</vt:lpstr>
      <vt:lpstr>Engage CDC Programs through Robust Governance</vt:lpstr>
      <vt:lpstr>Agile Requirements Support Adaptive Development</vt:lpstr>
      <vt:lpstr> Routing Consists of Component Services  (not a single service)</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Modernization Initiative (NMI) eSHARE - September 2016</dc:title>
  <dc:subject>NMI eSHARE</dc:subject>
  <dc:creator>CDC</dc:creator>
  <cp:keywords>NMI, eSHARE, NNDSS, NMI, update, arboviral, case, notification, implementation, onboarding</cp:keywords>
  <cp:lastModifiedBy>Laspina, Michael (CDC/DDPHSS/CSELS/DHIS)</cp:lastModifiedBy>
  <cp:revision>647</cp:revision>
  <cp:lastPrinted>2016-09-15T14:24:51Z</cp:lastPrinted>
  <dcterms:created xsi:type="dcterms:W3CDTF">2011-03-17T17:43:16Z</dcterms:created>
  <dcterms:modified xsi:type="dcterms:W3CDTF">2021-04-26T20:50:59Z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0x0101002E64D44BFDBF0A4F97B9851DCFF1771C</vt:lpwstr>
  </property>
  <property fmtid="{D5CDD505-2E9C-101B-9397-08002B2CF9AE}" pid="4" name="_dlc_DocIdItemGuid">
    <vt:lpwstr>52ec914a-341d-4a5a-a4ee-48c2cdea5ffa</vt:lpwstr>
  </property>
  <property fmtid="{D5CDD505-2E9C-101B-9397-08002B2CF9AE}" pid="5" name="MSIP_Label_7b94a7b8-f06c-4dfe-bdcc-9b548fd58c31_Enabled">
    <vt:lpwstr>true</vt:lpwstr>
  </property>
  <property fmtid="{D5CDD505-2E9C-101B-9397-08002B2CF9AE}" pid="6" name="MSIP_Label_7b94a7b8-f06c-4dfe-bdcc-9b548fd58c31_SetDate">
    <vt:lpwstr>2021-04-26T18:01:44Z</vt:lpwstr>
  </property>
  <property fmtid="{D5CDD505-2E9C-101B-9397-08002B2CF9AE}" pid="7" name="MSIP_Label_7b94a7b8-f06c-4dfe-bdcc-9b548fd58c31_Method">
    <vt:lpwstr>Privileged</vt:lpwstr>
  </property>
  <property fmtid="{D5CDD505-2E9C-101B-9397-08002B2CF9AE}" pid="8" name="MSIP_Label_7b94a7b8-f06c-4dfe-bdcc-9b548fd58c31_Name">
    <vt:lpwstr>7b94a7b8-f06c-4dfe-bdcc-9b548fd58c31</vt:lpwstr>
  </property>
  <property fmtid="{D5CDD505-2E9C-101B-9397-08002B2CF9AE}" pid="9" name="MSIP_Label_7b94a7b8-f06c-4dfe-bdcc-9b548fd58c31_SiteId">
    <vt:lpwstr>9ce70869-60db-44fd-abe8-d2767077fc8f</vt:lpwstr>
  </property>
  <property fmtid="{D5CDD505-2E9C-101B-9397-08002B2CF9AE}" pid="10" name="MSIP_Label_7b94a7b8-f06c-4dfe-bdcc-9b548fd58c31_ActionId">
    <vt:lpwstr>c7bae49a-7b8f-4885-992c-39cf059cdf39</vt:lpwstr>
  </property>
  <property fmtid="{D5CDD505-2E9C-101B-9397-08002B2CF9AE}" pid="11" name="MSIP_Label_7b94a7b8-f06c-4dfe-bdcc-9b548fd58c31_ContentBits">
    <vt:lpwstr>0</vt:lpwstr>
  </property>
</Properties>
</file>