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2" r:id="rId2"/>
    <p:sldMasterId id="2147483750" r:id="rId3"/>
    <p:sldMasterId id="2147483762" r:id="rId4"/>
    <p:sldMasterId id="2147483773" r:id="rId5"/>
  </p:sldMasterIdLst>
  <p:notesMasterIdLst>
    <p:notesMasterId r:id="rId33"/>
  </p:notesMasterIdLst>
  <p:handoutMasterIdLst>
    <p:handoutMasterId r:id="rId34"/>
  </p:handoutMasterIdLst>
  <p:sldIdLst>
    <p:sldId id="278" r:id="rId6"/>
    <p:sldId id="276" r:id="rId7"/>
    <p:sldId id="304" r:id="rId8"/>
    <p:sldId id="346" r:id="rId9"/>
    <p:sldId id="366" r:id="rId10"/>
    <p:sldId id="368" r:id="rId11"/>
    <p:sldId id="367" r:id="rId12"/>
    <p:sldId id="349" r:id="rId13"/>
    <p:sldId id="336" r:id="rId14"/>
    <p:sldId id="347" r:id="rId15"/>
    <p:sldId id="348" r:id="rId16"/>
    <p:sldId id="350" r:id="rId17"/>
    <p:sldId id="352" r:id="rId18"/>
    <p:sldId id="353" r:id="rId19"/>
    <p:sldId id="354" r:id="rId20"/>
    <p:sldId id="351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9" r:id="rId31"/>
    <p:sldId id="30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Michele (CDC/OPHSS/CSELS)" initials="HM(" lastIdx="1" clrIdx="0"/>
  <p:cmAuthor id="2" name="Bastin, Lisa H. (CDC/OPHSS/CSELS)" initials="BLH(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0" d="100"/>
          <a:sy n="70" d="100"/>
        </p:scale>
        <p:origin x="122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B19F80-D367-43D1-AA85-842508E3A21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A7B71C-9243-406F-A081-9A28540A9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82AD3-331E-4EE6-88FD-B447C1F471E3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DA6E38-FC84-4A63-AB57-7CA012328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FB8E5-95FC-4807-A49E-07357CB10A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5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2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98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accent1"/>
              </a:buClr>
              <a:buSzPct val="70000"/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1207760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920791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40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975166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851"/>
              </a:lnSpc>
              <a:defRPr sz="2700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1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651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8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8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7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7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249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257171" indent="-257171">
              <a:buClr>
                <a:schemeClr val="tx1"/>
              </a:buClr>
              <a:buSzPct val="70000"/>
              <a:buFont typeface="Wingdings" pitchFamily="2" charset="2"/>
              <a:buChar char="§"/>
              <a:defRPr sz="1800" b="1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71747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latin typeface="Calibri" pitchFamily="34" charset="0"/>
              </a:defRPr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3" indent="0">
              <a:buNone/>
              <a:defRPr sz="1500"/>
            </a:lvl5pPr>
            <a:lvl6pPr marL="1714479" indent="0">
              <a:buNone/>
              <a:defRPr sz="1500"/>
            </a:lvl6pPr>
            <a:lvl7pPr marL="2057374" indent="0">
              <a:buNone/>
              <a:defRPr sz="1500"/>
            </a:lvl7pPr>
            <a:lvl8pPr marL="2400270" indent="0">
              <a:buNone/>
              <a:defRPr sz="1500"/>
            </a:lvl8pPr>
            <a:lvl9pPr marL="274316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518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3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700178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455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2468524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9198279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70A33C-6195-4033-8156-EABF74BE0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31" y="273844"/>
            <a:ext cx="5681798" cy="769442"/>
          </a:xfrm>
          <a:prstGeom prst="rect">
            <a:avLst/>
          </a:prstGeom>
        </p:spPr>
        <p:txBody>
          <a:bodyPr lIns="86969" tIns="43484" rIns="86969" bIns="4348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4" y="1599903"/>
            <a:ext cx="8228073" cy="4527352"/>
          </a:xfrm>
          <a:prstGeom prst="rect">
            <a:avLst/>
          </a:prstGeom>
        </p:spPr>
        <p:txBody>
          <a:bodyPr lIns="86969" tIns="43484" rIns="86969" bIns="43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1439" y="6618391"/>
            <a:ext cx="2132582" cy="23068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7602" y="6618391"/>
            <a:ext cx="2894328" cy="226219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93147" y="6618392"/>
            <a:ext cx="2135635" cy="23961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fld id="{1C8A59AB-0669-4BD9-95AA-07322FF893E9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2232495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715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960956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133628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923094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698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8528343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139"/>
              </a:lnSpc>
              <a:defRPr sz="2025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239"/>
              </a:lnSpc>
              <a:buNone/>
              <a:defRPr sz="1125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3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53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192872" indent="-192872">
              <a:buClr>
                <a:schemeClr val="tx1"/>
              </a:buClr>
              <a:buSzPct val="70000"/>
              <a:buFont typeface="Wingdings" pitchFamily="2" charset="2"/>
              <a:buChar char="§"/>
              <a:defRPr sz="1351" b="1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506451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1800">
                <a:latin typeface="Calibri" pitchFamily="34" charset="0"/>
              </a:defRPr>
            </a:lvl1pPr>
            <a:lvl2pPr marL="257162" indent="0">
              <a:buNone/>
              <a:defRPr sz="1575"/>
            </a:lvl2pPr>
            <a:lvl3pPr marL="514325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6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174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7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588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225253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05341330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57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57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51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509063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4341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78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59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011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59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519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72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51A7B-6977-8740-B30B-B1BD9F917E85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5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DE7D7-CCD5-F743-B6C4-9F8696C9576C}" type="datetime1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4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863CB6-7791-0943-8F1E-C734866841A1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04090239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045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06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4228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363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10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294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192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392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9672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67244"/>
            <a:ext cx="762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73895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802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70129"/>
            <a:ext cx="7772400" cy="64688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00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891" indent="-342891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9569940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68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>
    <p:fade/>
  </p:transition>
  <p:hf hdr="0" ftr="0" dt="0"/>
  <p:txStyles>
    <p:titleStyle>
      <a:lvl1pPr algn="ctr" defTabSz="6857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1" indent="-257171" algn="l" defTabSz="6857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214311" algn="l" defTabSz="6857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9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5" indent="-171448" algn="l" defTabSz="6857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1" indent="-171448" algn="l" defTabSz="6857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6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2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8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9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4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/>
  </p:transition>
  <p:hf hdr="0" ftr="0" dt="0"/>
  <p:txStyles>
    <p:titleStyle>
      <a:lvl1pPr algn="ctr" defTabSz="51432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2" indent="-192872" algn="l" defTabSz="5143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0" indent="-160727" algn="l" defTabSz="514325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defTabSz="514325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1" indent="-128582" algn="l" defTabSz="514325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6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6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0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85" r:id="rId10"/>
    <p:sldLayoutId id="2147483786" r:id="rId11"/>
    <p:sldLayoutId id="2147483787" r:id="rId12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.ymcdn.com/sites/www.cste.org/resource/resmgr/PS/13-SI-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te.org/?page=PositionStatements" TargetMode="External"/><Relationship Id="rId2" Type="http://schemas.openxmlformats.org/officeDocument/2006/relationships/hyperlink" Target="https://cste.confex.com/cste/2016/webprogram/programs.html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mailto:mlichtenstein@cste.org" TargetMode="External"/><Relationship Id="rId5" Type="http://schemas.openxmlformats.org/officeDocument/2006/relationships/hyperlink" Target="mailto:gus.birkhead@gmail.com" TargetMode="External"/><Relationship Id="rId4" Type="http://schemas.openxmlformats.org/officeDocument/2006/relationships/hyperlink" Target="mailto:nbryan@cste.or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45956"/>
            <a:ext cx="8229600" cy="446532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eSHARE Webinar: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3600" dirty="0"/>
              <a:t>National Notifiable Diseases Surveillance System (NNDSS)-related Highlights:</a:t>
            </a:r>
            <a:br>
              <a:rPr lang="en-US" sz="3600" dirty="0"/>
            </a:br>
            <a:r>
              <a:rPr lang="en-US" sz="3600" dirty="0"/>
              <a:t>2016 Council of State and Territorial Epidemiologists (CSTE) Annual Meeting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Conference Number: </a:t>
            </a:r>
            <a:r>
              <a:rPr lang="en-US" dirty="0">
                <a:solidFill>
                  <a:srgbClr val="FF0000"/>
                </a:solidFill>
              </a:rPr>
              <a:t>800-779-9623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Participant Code: </a:t>
            </a:r>
            <a:r>
              <a:rPr lang="en-US" dirty="0">
                <a:solidFill>
                  <a:srgbClr val="FF0000"/>
                </a:solidFill>
              </a:rPr>
              <a:t>9740330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NOTE: </a:t>
            </a:r>
            <a:r>
              <a:rPr lang="en-US" sz="2200" dirty="0"/>
              <a:t>Adobe Connects Audio is not available.  </a:t>
            </a:r>
            <a:br>
              <a:rPr lang="en-US" sz="2200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sz="2700" dirty="0"/>
              <a:t>Join the Adobe Connects meeting at: </a:t>
            </a:r>
            <a:r>
              <a:rPr lang="en-US" sz="2700" dirty="0">
                <a:hlinkClick r:id="rId3"/>
              </a:rPr>
              <a:t>https://virtualsepd.adobeconnect.com/nmieshare/</a:t>
            </a:r>
            <a:r>
              <a:rPr lang="en-US" sz="2700" dirty="0"/>
              <a:t>. Click “Enter as a Guest,” provide your name, and click “Enter Room.”</a:t>
            </a:r>
            <a:br>
              <a:rPr lang="en-US" sz="2700" u="sng" dirty="0"/>
            </a:br>
            <a:r>
              <a:rPr lang="en-US" sz="2700" dirty="0"/>
              <a:t>   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4838162"/>
            <a:ext cx="6883758" cy="1785870"/>
          </a:xfrm>
        </p:spPr>
        <p:txBody>
          <a:bodyPr/>
          <a:lstStyle/>
          <a:p>
            <a:endParaRPr lang="en-US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August 18, 2016</a:t>
            </a:r>
          </a:p>
        </p:txBody>
      </p:sp>
    </p:spTree>
    <p:extLst>
      <p:ext uri="{BB962C8B-B14F-4D97-AF65-F5344CB8AC3E}">
        <p14:creationId xmlns:p14="http://schemas.microsoft.com/office/powerpoint/2010/main" val="2794693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230"/>
            <a:ext cx="8229600" cy="6200596"/>
          </a:xfrm>
        </p:spPr>
        <p:txBody>
          <a:bodyPr/>
          <a:lstStyle/>
          <a:p>
            <a:r>
              <a:rPr lang="en-US" dirty="0"/>
              <a:t>Public Health Reporting and Standardized Surveillance for Free-living Amebae Infections including </a:t>
            </a:r>
            <a:r>
              <a:rPr lang="en-US" i="1" dirty="0" err="1"/>
              <a:t>Acanthamoeba</a:t>
            </a:r>
            <a:r>
              <a:rPr lang="en-US" dirty="0"/>
              <a:t> Disease, </a:t>
            </a:r>
            <a:r>
              <a:rPr lang="en-US" i="1" dirty="0"/>
              <a:t>Balamuthia </a:t>
            </a:r>
            <a:r>
              <a:rPr lang="en-US" i="1" dirty="0" err="1"/>
              <a:t>mandrillaris</a:t>
            </a:r>
            <a:r>
              <a:rPr lang="en-US" i="1" dirty="0"/>
              <a:t> </a:t>
            </a:r>
            <a:r>
              <a:rPr lang="en-US" dirty="0"/>
              <a:t>Disease, and </a:t>
            </a:r>
            <a:r>
              <a:rPr lang="en-US" i="1" dirty="0" err="1"/>
              <a:t>Naegleria</a:t>
            </a:r>
            <a:r>
              <a:rPr lang="en-US" i="1" dirty="0"/>
              <a:t> </a:t>
            </a:r>
            <a:r>
              <a:rPr lang="en-US" i="1" dirty="0" err="1"/>
              <a:t>fowleri</a:t>
            </a:r>
            <a:r>
              <a:rPr lang="en-US" i="1" dirty="0"/>
              <a:t> </a:t>
            </a:r>
            <a:r>
              <a:rPr lang="en-US" dirty="0"/>
              <a:t>Causing Primary Amebic Meningoencephalitis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Update existing standardized case definitions to reflect changes in testing and diagnostic capabilities</a:t>
            </a:r>
          </a:p>
          <a:p>
            <a:r>
              <a:rPr lang="en-US" dirty="0"/>
              <a:t>Revision of the Standardized Case Definition for Tularemia (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Adding polymerase chain reaction (PCR) as an accepted diagnostic test</a:t>
            </a:r>
          </a:p>
          <a:p>
            <a:r>
              <a:rPr lang="en-US" dirty="0"/>
              <a:t>A Modification of the Exposure Criteria Used as Part of the Case Definition to Help Classify Cases of Lyme Disease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Change exposure criteria from endemic/non-endemic county to low-/high-incidence state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1775077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734"/>
            <a:ext cx="8229600" cy="6262796"/>
          </a:xfrm>
        </p:spPr>
        <p:txBody>
          <a:bodyPr/>
          <a:lstStyle/>
          <a:p>
            <a:r>
              <a:rPr lang="en-US" dirty="0"/>
              <a:t>Public Health Reporting and National Notification of Perinatal Hepatitis B Virus Infection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Update 1995 case definition to include additional laboratory test types</a:t>
            </a:r>
          </a:p>
          <a:p>
            <a:r>
              <a:rPr lang="en-US" dirty="0"/>
              <a:t>Revision of the Standardized Case Definition for Invasive Pneumococcal (</a:t>
            </a:r>
            <a:r>
              <a:rPr lang="en-US" i="1" dirty="0"/>
              <a:t>Streptococcus pneumoniae</a:t>
            </a:r>
            <a:r>
              <a:rPr lang="en-US" dirty="0"/>
              <a:t>) Disease or IPD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Accept CIDT results for probable cases</a:t>
            </a:r>
          </a:p>
          <a:p>
            <a:r>
              <a:rPr lang="en-US" dirty="0"/>
              <a:t>Interfacility Communication to Prevent and Control Healthcare-associated Infections and Antimicrobial Resistant Pathogens across Healthcare Settings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CDC, Society for Healthcare Epidemiology of America (SHEA), Association for Professionals in Infection Control and Epidemiology (APIC), and CSTE develop guidance for clear, standardized interfacility communication to prevent spread of multidrug-resistant and other organisms.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37381771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4000" dirty="0"/>
              <a:t>CSTE Annual Conference: </a:t>
            </a:r>
            <a:br>
              <a:rPr lang="en-US" sz="4000" dirty="0"/>
            </a:br>
            <a:r>
              <a:rPr lang="en-US" sz="4000" dirty="0"/>
              <a:t>Electronic Case Reporting (</a:t>
            </a:r>
            <a:r>
              <a:rPr lang="en-US" sz="4000" dirty="0" err="1"/>
              <a:t>eCR</a:t>
            </a:r>
            <a:r>
              <a:rPr lang="en-US" sz="4000" dirty="0"/>
              <a:t>)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3428640"/>
            <a:ext cx="6883758" cy="1785870"/>
          </a:xfrm>
        </p:spPr>
        <p:txBody>
          <a:bodyPr/>
          <a:lstStyle/>
          <a:p>
            <a:r>
              <a:rPr lang="en-US" sz="2800" dirty="0"/>
              <a:t>Kathy Turner, PhD, MPH </a:t>
            </a:r>
          </a:p>
          <a:p>
            <a:r>
              <a:rPr lang="en-US" sz="2800" dirty="0"/>
              <a:t>Idaho Department of Health and Welfare</a:t>
            </a:r>
          </a:p>
        </p:txBody>
      </p:sp>
    </p:spTree>
    <p:extLst>
      <p:ext uri="{BB962C8B-B14F-4D97-AF65-F5344CB8AC3E}">
        <p14:creationId xmlns:p14="http://schemas.microsoft.com/office/powerpoint/2010/main" val="13956118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48"/>
            <a:ext cx="8229600" cy="512234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Level-setting and Federal Level Activities around </a:t>
            </a:r>
            <a:r>
              <a:rPr lang="en-US" dirty="0" err="1"/>
              <a:t>eCR</a:t>
            </a:r>
            <a:endParaRPr lang="en-US" dirty="0"/>
          </a:p>
          <a:p>
            <a:r>
              <a:rPr lang="en-US" dirty="0">
                <a:cs typeface="Arial" panose="020B0604020202020204" pitchFamily="34" charset="0"/>
              </a:rPr>
              <a:t>Training: HL7 CDA STU Implementation Guide for Public Health Case Reporting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Overview and walkthrough of CDA</a:t>
            </a:r>
            <a:endParaRPr lang="en-US" sz="24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Walkthrough of STU IG</a:t>
            </a:r>
            <a:endParaRPr lang="en-US" sz="24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/>
              <a:t>eCR</a:t>
            </a:r>
            <a:r>
              <a:rPr lang="en-US" dirty="0"/>
              <a:t> Technical Development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Public Health Community Platform (PHCP)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Reportable Conditions Knowledge Management System (RCKMS)</a:t>
            </a:r>
            <a:endParaRPr lang="en-US" sz="2400" i="1" dirty="0">
              <a:latin typeface="Calibri" panose="020F0502020204030204" pitchFamily="34" charset="0"/>
            </a:endParaRPr>
          </a:p>
          <a:p>
            <a:r>
              <a:rPr lang="en-US" dirty="0" err="1"/>
              <a:t>eCR</a:t>
            </a:r>
            <a:r>
              <a:rPr lang="en-US" dirty="0"/>
              <a:t> State Adoption Toolkit Tabletops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2239"/>
            <a:ext cx="8229600" cy="596219"/>
          </a:xfrm>
        </p:spPr>
        <p:txBody>
          <a:bodyPr>
            <a:noAutofit/>
          </a:bodyPr>
          <a:lstStyle/>
          <a:p>
            <a:r>
              <a:rPr lang="en-US" dirty="0"/>
              <a:t>Sunday Workshop: </a:t>
            </a:r>
            <a:br>
              <a:rPr lang="en-US" dirty="0"/>
            </a:br>
            <a:r>
              <a:rPr lang="en-US" dirty="0"/>
              <a:t>Electronic Case Reporting: The Surveillance Gold Rush</a:t>
            </a:r>
          </a:p>
        </p:txBody>
      </p:sp>
    </p:spTree>
    <p:extLst>
      <p:ext uri="{BB962C8B-B14F-4D97-AF65-F5344CB8AC3E}">
        <p14:creationId xmlns:p14="http://schemas.microsoft.com/office/powerpoint/2010/main" val="31446029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6" y="986696"/>
            <a:ext cx="8010939" cy="1723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TABLETOPS – A think-tank exercise to help develop a toolkit to assist state, tribal, local, and territorial (STLT) public health agencies in implementing </a:t>
            </a:r>
            <a:r>
              <a:rPr lang="en-US" dirty="0" err="1"/>
              <a:t>eCR</a:t>
            </a:r>
            <a:r>
              <a:rPr lang="en-US" dirty="0"/>
              <a:t> in their jurisdictions with focus on activities to undertake, questions to ask, and resources to consider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4307"/>
            <a:ext cx="8229600" cy="596219"/>
          </a:xfrm>
        </p:spPr>
        <p:txBody>
          <a:bodyPr>
            <a:noAutofit/>
          </a:bodyPr>
          <a:lstStyle/>
          <a:p>
            <a:r>
              <a:rPr lang="en-US" dirty="0" err="1"/>
              <a:t>eCR</a:t>
            </a:r>
            <a:r>
              <a:rPr lang="en-US" dirty="0"/>
              <a:t> State Adoption Toolkit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6224" y="2917296"/>
            <a:ext cx="4038600" cy="34713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i="1" dirty="0"/>
              <a:t>Table of Contents Review</a:t>
            </a:r>
          </a:p>
          <a:p>
            <a:r>
              <a:rPr lang="en-US" sz="2500" b="0" i="1" dirty="0"/>
              <a:t>Legal and Policy Considerations</a:t>
            </a:r>
          </a:p>
          <a:p>
            <a:r>
              <a:rPr lang="en-US" sz="2500" b="0" i="1" dirty="0"/>
              <a:t>Forming Partnerships</a:t>
            </a:r>
          </a:p>
          <a:p>
            <a:r>
              <a:rPr lang="en-US" sz="2500" b="0" i="1" dirty="0"/>
              <a:t>Adjusting STLT Workflows</a:t>
            </a:r>
          </a:p>
          <a:p>
            <a:r>
              <a:rPr lang="en-US" sz="2500" b="0" i="1" dirty="0"/>
              <a:t>Understanding and Accommodating Clinical Workflows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7224" y="2917296"/>
            <a:ext cx="4038600" cy="34713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i="1" dirty="0">
                <a:solidFill>
                  <a:schemeClr val="bg2"/>
                </a:solidFill>
                <a:latin typeface="Calibri" panose="020F0502020204030204" pitchFamily="34" charset="0"/>
              </a:rPr>
              <a:t>Identifying Technical Options for Initial Implementation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i="1" dirty="0">
                <a:solidFill>
                  <a:schemeClr val="bg2"/>
                </a:solidFill>
                <a:latin typeface="Calibri" panose="020F0502020204030204" pitchFamily="34" charset="0"/>
              </a:rPr>
              <a:t>Managing Data Exchange While in Production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i="1" dirty="0">
                <a:solidFill>
                  <a:schemeClr val="bg2"/>
                </a:solidFill>
                <a:latin typeface="Calibri" panose="020F0502020204030204" pitchFamily="34" charset="0"/>
              </a:rPr>
              <a:t>Optimizing Data Quality and Use</a:t>
            </a:r>
          </a:p>
        </p:txBody>
      </p:sp>
    </p:spTree>
    <p:extLst>
      <p:ext uri="{BB962C8B-B14F-4D97-AF65-F5344CB8AC3E}">
        <p14:creationId xmlns:p14="http://schemas.microsoft.com/office/powerpoint/2010/main" val="39564377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48"/>
            <a:ext cx="8229600" cy="512234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700" b="0" dirty="0"/>
              <a:t>Hold in-person meeting to finalize – TBD (Fall 2016)</a:t>
            </a:r>
          </a:p>
          <a:p>
            <a:pPr>
              <a:spcAft>
                <a:spcPts val="1200"/>
              </a:spcAft>
            </a:pPr>
            <a:r>
              <a:rPr lang="en-US" sz="2700" b="0" dirty="0"/>
              <a:t>Seek expertise in toolkit building / subject matter within each section</a:t>
            </a:r>
          </a:p>
          <a:p>
            <a:pPr>
              <a:spcAft>
                <a:spcPts val="1200"/>
              </a:spcAft>
            </a:pPr>
            <a:r>
              <a:rPr lang="en-US" sz="2700" b="0" dirty="0"/>
              <a:t>Conduct stakeholder review and revision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700" b="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/>
              <a:t>Goal: Roll out Winter 2016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44307"/>
            <a:ext cx="8229600" cy="5962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38603540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Highlights from the CDC/CSTE</a:t>
            </a:r>
            <a:br>
              <a:rPr lang="en-US" sz="4000" dirty="0"/>
            </a:br>
            <a:r>
              <a:rPr lang="en-US" sz="4000" dirty="0"/>
              <a:t>Antimicrobial Resistance </a:t>
            </a:r>
            <a:br>
              <a:rPr lang="en-US" sz="4000" dirty="0"/>
            </a:br>
            <a:r>
              <a:rPr lang="en-US" sz="4000" dirty="0"/>
              <a:t>Surveillance (ARS) Taskforce: Focus on ELR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4110606"/>
            <a:ext cx="6883758" cy="1103904"/>
          </a:xfrm>
        </p:spPr>
        <p:txBody>
          <a:bodyPr/>
          <a:lstStyle/>
          <a:p>
            <a:r>
              <a:rPr lang="en-US" sz="2800" dirty="0"/>
              <a:t>Marion </a:t>
            </a:r>
            <a:r>
              <a:rPr lang="en-US" sz="2800" dirty="0" err="1"/>
              <a:t>Kainer</a:t>
            </a:r>
            <a:r>
              <a:rPr lang="en-US" sz="2800" dirty="0"/>
              <a:t>, MD, MPH, FRACP, FSHEA</a:t>
            </a:r>
          </a:p>
          <a:p>
            <a:r>
              <a:rPr lang="en-US" sz="2800" dirty="0"/>
              <a:t>Tennessee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4813343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ARS Taskforce Strategic Objectives*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587"/>
            <a:ext cx="8382000" cy="45259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Define federal, state, local surveillance responsibilities.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Safeguard against suppression of susceptibility results.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Assure electronic laboratory reporting (ELR) meets communicable disease and AR surveillance needs.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Take full advantage of microbiology infrastructure.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Address changes in diagnostic technology.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Leverage public-private partnerships to advance policy.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Recommend models for communicating AR data to practitioners, policy makers, and the public.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176" y="5798145"/>
            <a:ext cx="7323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*CSTE Position Statement 13-SI-01 – June 2013. </a:t>
            </a:r>
          </a:p>
          <a:p>
            <a:r>
              <a:rPr lang="en-US" b="1" dirty="0">
                <a:latin typeface="Calibri" panose="020F0502020204030204" pitchFamily="34" charset="0"/>
                <a:hlinkClick r:id="rId3"/>
              </a:rPr>
              <a:t>http://c.ymcdn.com/sites/www.cste.org/resource/resmgr/PS/13-SI-01.pdf</a:t>
            </a:r>
            <a:endParaRPr lang="en-US" b="1" dirty="0">
              <a:latin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Core Planning Group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01078"/>
            <a:ext cx="8605520" cy="49387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CSTE survey of state 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carbapenem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-resistant 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Enterobacteriaceae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 (CRE) surveillance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Fact-finding calls with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CDC and national subject matter experts (SMEs)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State and big city healthcare-associated infections (HAI) program leads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Tackle specific issues: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Define challenges of ELR for CRE.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Define challenges with National Healthcare Safety Network (NHSN)-based surveillance for CRE.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Address selective reporting of antibiotic susceptibility (AS) data.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Draft background documents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Purposes and methods of CRE surveillance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Roles, responsibilities and core capacities needed at the federal, state, and local levels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Comparison of reportable disease and NHSN-based surveillance.</a:t>
            </a:r>
          </a:p>
        </p:txBody>
      </p:sp>
    </p:spTree>
    <p:extLst>
      <p:ext uri="{BB962C8B-B14F-4D97-AF65-F5344CB8AC3E}">
        <p14:creationId xmlns:p14="http://schemas.microsoft.com/office/powerpoint/2010/main" val="420178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74" y="-2160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Potential AR Surveillance Approaches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9661" y="1567157"/>
            <a:ext cx="130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Disease</a:t>
            </a:r>
          </a:p>
          <a:p>
            <a:r>
              <a:rPr lang="en-US" b="1" dirty="0">
                <a:latin typeface="Calibri" panose="020F0502020204030204" pitchFamily="34" charset="0"/>
              </a:rPr>
              <a:t>Reporting</a:t>
            </a:r>
          </a:p>
          <a:p>
            <a:r>
              <a:rPr lang="en-US" b="1" dirty="0">
                <a:latin typeface="Calibri" panose="020F0502020204030204" pitchFamily="34" charset="0"/>
              </a:rPr>
              <a:t>(ELR, other)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9655" y="5468831"/>
            <a:ext cx="2096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Medical/Lab Record</a:t>
            </a:r>
          </a:p>
          <a:p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sym typeface="Wingdings"/>
              </a:rPr>
              <a:t>  </a:t>
            </a:r>
            <a:r>
              <a:rPr lang="en-US" b="1" dirty="0">
                <a:latin typeface="Calibri" panose="020F0502020204030204" pitchFamily="34" charset="0"/>
              </a:rPr>
              <a:t>NHSN</a:t>
            </a:r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95" y="2875024"/>
            <a:ext cx="880811" cy="1002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7965" y="362607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Clinical</a:t>
            </a:r>
          </a:p>
          <a:p>
            <a:r>
              <a:rPr lang="en-US" b="1" dirty="0">
                <a:latin typeface="Calibri" panose="020F0502020204030204" pitchFamily="34" charset="0"/>
              </a:rPr>
              <a:t>Laboratories</a:t>
            </a:r>
          </a:p>
        </p:txBody>
      </p:sp>
      <p:sp>
        <p:nvSpPr>
          <p:cNvPr id="11" name="Right Arrow 10" title="&quot;&quot;"/>
          <p:cNvSpPr/>
          <p:nvPr/>
        </p:nvSpPr>
        <p:spPr>
          <a:xfrm rot="20026000">
            <a:off x="5154376" y="2997746"/>
            <a:ext cx="831387" cy="405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Right Arrow 11" title="&quot;&quot;"/>
          <p:cNvSpPr/>
          <p:nvPr/>
        </p:nvSpPr>
        <p:spPr>
          <a:xfrm rot="12569632">
            <a:off x="2773030" y="3013267"/>
            <a:ext cx="831387" cy="405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ight Arrow 12" title="&quot;&quot;"/>
          <p:cNvSpPr/>
          <p:nvPr/>
        </p:nvSpPr>
        <p:spPr>
          <a:xfrm rot="5400000">
            <a:off x="3972922" y="4353926"/>
            <a:ext cx="832104" cy="405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eft-Right Arrow 15" title="&quot;&quot;"/>
          <p:cNvSpPr/>
          <p:nvPr/>
        </p:nvSpPr>
        <p:spPr>
          <a:xfrm>
            <a:off x="3640257" y="1835443"/>
            <a:ext cx="1467358" cy="43730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32" y="5056048"/>
            <a:ext cx="2085356" cy="14628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 descr="&#10;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6" y="1835443"/>
            <a:ext cx="2102199" cy="14014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82" y="1744065"/>
            <a:ext cx="2000719" cy="14928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9693" y="1174135"/>
            <a:ext cx="1402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Isolate</a:t>
            </a:r>
          </a:p>
          <a:p>
            <a:r>
              <a:rPr lang="en-US" b="1" dirty="0">
                <a:latin typeface="Calibri" panose="020F0502020204030204" pitchFamily="34" charset="0"/>
              </a:rPr>
              <a:t>Submission</a:t>
            </a:r>
          </a:p>
          <a:p>
            <a:r>
              <a:rPr lang="en-US" b="1" dirty="0">
                <a:latin typeface="Calibri" panose="020F0502020204030204" pitchFamily="34" charset="0"/>
              </a:rPr>
              <a:t>to Public Health Laboratories (PHLs)</a:t>
            </a:r>
          </a:p>
        </p:txBody>
      </p:sp>
    </p:spTree>
    <p:extLst>
      <p:ext uri="{BB962C8B-B14F-4D97-AF65-F5344CB8AC3E}">
        <p14:creationId xmlns:p14="http://schemas.microsoft.com/office/powerpoint/2010/main" val="346646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947"/>
            <a:ext cx="8229600" cy="5962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116"/>
            <a:ext cx="8229600" cy="4738915"/>
          </a:xfrm>
        </p:spPr>
        <p:txBody>
          <a:bodyPr/>
          <a:lstStyle/>
          <a:p>
            <a:pPr marL="457200" lvl="1" indent="-4572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Welcome and Introductions</a:t>
            </a:r>
          </a:p>
          <a:p>
            <a:pPr marL="457200" indent="-457200"/>
            <a:r>
              <a:rPr lang="en-US" b="0" dirty="0">
                <a:solidFill>
                  <a:srgbClr val="4B4B4B"/>
                </a:solidFill>
              </a:rPr>
              <a:t>Announcement: NNDSS Modernization Initiative (</a:t>
            </a:r>
            <a:r>
              <a:rPr lang="en-US" b="0" dirty="0"/>
              <a:t>NMI) Implementation Timeline</a:t>
            </a:r>
            <a:endParaRPr lang="en-US" dirty="0"/>
          </a:p>
          <a:p>
            <a:pPr marL="457200" lvl="0" indent="-457200"/>
            <a:r>
              <a:rPr lang="en-US" b="0" dirty="0"/>
              <a:t>Recap of NNDSS-related Highlights from the 2016 CSTE Annual Meeting (Meredith Lichtenstein, CSTE)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Key Infectious Disease Position Statements (Carina Blackmore, Florida Department of Health)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Electronic Case Reporting (</a:t>
            </a:r>
            <a:r>
              <a:rPr lang="en-US" dirty="0" err="1">
                <a:latin typeface="Calibri" panose="020F0502020204030204" pitchFamily="34" charset="0"/>
              </a:rPr>
              <a:t>eCR</a:t>
            </a:r>
            <a:r>
              <a:rPr lang="en-US" dirty="0">
                <a:latin typeface="Calibri" panose="020F0502020204030204" pitchFamily="34" charset="0"/>
              </a:rPr>
              <a:t>) (Kathy Turner, Idaho Department of Health and Welfare)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Antimicrobial Resistance (AR) Reporting (Marion </a:t>
            </a:r>
            <a:r>
              <a:rPr lang="en-US" dirty="0" err="1">
                <a:latin typeface="Calibri" panose="020F0502020204030204" pitchFamily="34" charset="0"/>
              </a:rPr>
              <a:t>Kainer</a:t>
            </a:r>
            <a:r>
              <a:rPr lang="en-US" dirty="0">
                <a:latin typeface="Calibri" panose="020F0502020204030204" pitchFamily="34" charset="0"/>
              </a:rPr>
              <a:t>, Tennessee Department of Health)</a:t>
            </a:r>
            <a:endParaRPr lang="en-US" dirty="0"/>
          </a:p>
          <a:p>
            <a:pPr marL="457200" indent="-457200"/>
            <a:r>
              <a:rPr lang="en-US" b="0" dirty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3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98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Comprehensive AR Surveillance</a:t>
            </a:r>
          </a:p>
        </p:txBody>
      </p:sp>
      <p:pic>
        <p:nvPicPr>
          <p:cNvPr id="3" name="Picture 2" descr="three-legged-stool-outline-md.png" title="three-legged stool out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37" y="4001844"/>
            <a:ext cx="3868350" cy="2573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9847" y="2128177"/>
            <a:ext cx="1305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Disease</a:t>
            </a:r>
          </a:p>
          <a:p>
            <a:r>
              <a:rPr lang="en-US" b="1" dirty="0">
                <a:latin typeface="Calibri" panose="020F0502020204030204" pitchFamily="34" charset="0"/>
              </a:rPr>
              <a:t>Reporting</a:t>
            </a:r>
          </a:p>
          <a:p>
            <a:r>
              <a:rPr lang="en-US" b="1" dirty="0">
                <a:latin typeface="Calibri" panose="020F0502020204030204" pitchFamily="34" charset="0"/>
              </a:rPr>
              <a:t>(ELR, other)</a:t>
            </a:r>
          </a:p>
          <a:p>
            <a:r>
              <a:rPr lang="en-US" b="1" dirty="0">
                <a:latin typeface="Calibri" panose="020F0502020204030204" pitchFamily="34" charset="0"/>
              </a:rPr>
              <a:t>Population-</a:t>
            </a:r>
          </a:p>
          <a:p>
            <a:r>
              <a:rPr lang="en-US" b="1" dirty="0">
                <a:latin typeface="Calibri" panose="020F0502020204030204" pitchFamily="34" charset="0"/>
              </a:rPr>
              <a:t>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490" y="2415065"/>
            <a:ext cx="148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NHSN</a:t>
            </a:r>
          </a:p>
          <a:p>
            <a:r>
              <a:rPr lang="en-US" b="1" dirty="0">
                <a:latin typeface="Calibri" panose="020F0502020204030204" pitchFamily="34" charset="0"/>
              </a:rPr>
              <a:t>Facility-based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2382" y="1197130"/>
            <a:ext cx="1269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Isolate</a:t>
            </a:r>
          </a:p>
          <a:p>
            <a:r>
              <a:rPr lang="en-US" b="1" dirty="0">
                <a:latin typeface="Calibri" panose="020F0502020204030204" pitchFamily="34" charset="0"/>
              </a:rPr>
              <a:t>Submission</a:t>
            </a:r>
          </a:p>
          <a:p>
            <a:r>
              <a:rPr lang="en-US" b="1" dirty="0">
                <a:latin typeface="Calibri" panose="020F0502020204030204" pitchFamily="34" charset="0"/>
              </a:rPr>
              <a:t>to PHLs</a:t>
            </a:r>
          </a:p>
        </p:txBody>
      </p:sp>
      <p:pic>
        <p:nvPicPr>
          <p:cNvPr id="14" name="Picture 13" title="Crossed railroad trac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36" y="2120459"/>
            <a:ext cx="3868350" cy="18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19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Draft Purposes and Methods of 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CRE Surveillance: Examples</a:t>
            </a:r>
          </a:p>
        </p:txBody>
      </p:sp>
      <p:graphicFrame>
        <p:nvGraphicFramePr>
          <p:cNvPr id="5" name="Table 4" title="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57987"/>
              </p:ext>
            </p:extLst>
          </p:nvPr>
        </p:nvGraphicFramePr>
        <p:xfrm>
          <a:off x="628648" y="1386350"/>
          <a:ext cx="8087648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500" u="sng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500" u="sng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Rapid identification of emerging strains or outbreaks.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Universal lab isolate submission and/or ELR.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Public health action to assure proper infection control for all cases.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Universal lab isolate submission and/or ELR.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3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Monitoring of facility-based rates over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NHSN.</a:t>
                      </a: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endParaRPr lang="en-US" sz="25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Creation of aggregate national statistics.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National notification for all cases; NHSN for facility-based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0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61" y="18217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Issue: Challenges with Laboratory 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Reporting of CRE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40" y="1371600"/>
            <a:ext cx="8539239" cy="4754563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Best method for population-based reporting.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However, reporting requirements vary state-to-state.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Some states can’t require reporting by out-of-state labs.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Labs may not have all needed data (e.g., demographics, patient location).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Labs should adopt CSTE CRE Case Definition: 15-ID-05.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Not all clinical labs can do ELR, particularly smaller labs.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“ELRs” may vary from structured HL7 messages, to ASCII file, to simply a PDF of the final lab report.</a:t>
            </a:r>
          </a:p>
          <a:p>
            <a:pPr marL="0" indent="0">
              <a:buNone/>
            </a:pPr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8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28" y="15964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Issue: Challenges with Laboratory 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Reporting of CRE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48154"/>
            <a:ext cx="8398440" cy="4778009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Labs may not be using the current version of HL7.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The current HL7 2.5.1 has at least four valid ways to package CRE results, including use of open text field.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HL7 reports may be missing information or have HL7 syntax and semantic (vocabulary) errors.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Updated reports require HL7 “Snapshot” mode or the previous result may be overwritten.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Future developments: States need to work intensively with each lab to ensure a single standard HL7 format so reports are machine-</a:t>
            </a:r>
            <a:r>
              <a:rPr lang="en-US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processable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by PH.</a:t>
            </a:r>
          </a:p>
          <a:p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1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Other ELR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3268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Susceptibility results ideally will include: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Quantitative (e.g., MICs, disk diffusion)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Qualitative (interpretation: Susceptible, Resistant) – plus Break-points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If available: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Resistance mechanisms (e.g., KPC, NDM PCR)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Culture independent diagnostics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Demographics–including patient location (hospital, ED, outpatient)--? PV1 segment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Complex parent-child relationships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Multiple labs may be providing information on single isolate</a:t>
            </a:r>
          </a:p>
          <a:p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5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743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047770"/>
            <a:ext cx="2524264" cy="5121275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Core Planning Group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Gus Birkhead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Nicole Bryan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Jeff Engel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Michael Iademarco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Marion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Kainer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Wes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Kennemore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Dan Pollock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Dawn Sievert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CSTE Staff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Meredith Lichtenstein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Becky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Lampkins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Monica Schroeder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CSTE Members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Janet Hamilton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Steve MacDonald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Kathy Turner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535" y="1047770"/>
            <a:ext cx="2444883" cy="47006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Big City HAI Staff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Chicago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Stephanie Black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Sara Kimball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Los Angeles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Dawn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Terashita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New York City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Don Weiss</a:t>
            </a:r>
            <a:b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b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CDC SMEs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John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Besser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Michael Craig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Jason Hall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Lesliann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Helmus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Jean Patel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Robert Pinner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Lindsay Weiner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Paula Yoon </a:t>
            </a:r>
            <a:b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Other SMEs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John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Stelling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, Harvard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8594" y="1047770"/>
            <a:ext cx="2546811" cy="5533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State HAI  Staff and Partners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Illinois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Erica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Runningdear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Angela Tang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Michael Rey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Mike Lin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New York State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Hwa-gan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Chang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Elizabeth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Dufort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Valerie Haley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Emily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Lutterloh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Oregon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Zints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Beldavs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Maureen Cassidy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Chris Pfeiffer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South Dakota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Angela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Jackley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Kipp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Stahl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Tennessee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Erin Holt</a:t>
            </a: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Washington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Marisa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D’Angeli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Scott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</a:rPr>
              <a:t>Linquist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Wisconsin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Gwen Borlaug</a:t>
            </a:r>
          </a:p>
        </p:txBody>
      </p:sp>
    </p:spTree>
    <p:extLst>
      <p:ext uri="{BB962C8B-B14F-4D97-AF65-F5344CB8AC3E}">
        <p14:creationId xmlns:p14="http://schemas.microsoft.com/office/powerpoint/2010/main" val="404529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8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Arial" panose="020B0604020202020204" pitchFamily="34" charset="0"/>
              </a:rPr>
              <a:t>For more information…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4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Annual Conference Presentation Recordings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https://cste.confex.com/cste/2016/webprogram/programs.html</a:t>
            </a:r>
            <a:endParaRPr lang="en-US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Position Statements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http://www.cste.org/?page=PositionStatements</a:t>
            </a:r>
            <a:endParaRPr lang="en-US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CDC-CSTE Antimicrobial Resistance Surveillance Taskforce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Nicole Bryan (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nbryan@cste.org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Gus Birkhead (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gus.birkhead@gmail.com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en-US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CSTE’s Electronic Case Reporting Activities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Meredith Lichtenstein (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mlichtenstein@cste.org</a:t>
            </a: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446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9529" y="4987019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Questions?  Email EDX@cdc.gov</a:t>
            </a:r>
          </a:p>
        </p:txBody>
      </p:sp>
      <p:pic>
        <p:nvPicPr>
          <p:cNvPr id="11" name="Picture Placeholder 10" descr="Photo of Centers for Disease Control and Prevention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325120" y="5924962"/>
            <a:ext cx="840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715594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Announcement: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NMI 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22136322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4000" dirty="0"/>
              <a:t>Recap of NNDSS-related Highlights from the 2016 CSTE Annual Meeting 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3428640"/>
            <a:ext cx="6883758" cy="1785870"/>
          </a:xfrm>
        </p:spPr>
        <p:txBody>
          <a:bodyPr/>
          <a:lstStyle/>
          <a:p>
            <a:r>
              <a:rPr lang="en-US" sz="2800" dirty="0"/>
              <a:t>Meredith Lichtenstein, MPH</a:t>
            </a:r>
          </a:p>
          <a:p>
            <a:r>
              <a:rPr lang="en-US" sz="2800" dirty="0"/>
              <a:t>CSTE</a:t>
            </a:r>
          </a:p>
        </p:txBody>
      </p:sp>
    </p:spTree>
    <p:extLst>
      <p:ext uri="{BB962C8B-B14F-4D97-AF65-F5344CB8AC3E}">
        <p14:creationId xmlns:p14="http://schemas.microsoft.com/office/powerpoint/2010/main" val="33985527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2016 CSTE Annual Conference - Anchorage Alaska - June 19-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79" y="313140"/>
            <a:ext cx="5619750" cy="20955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012" y="2525870"/>
            <a:ext cx="7929349" cy="37490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Attendance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1,354 registered attendees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State Health Agency: 50%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Local Health Agency: 16%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Federal Agency: 14%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Pre-Conference Workshops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Sunday, June 19*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13 workshops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810 attendees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Conference Sessions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Mon–Wed, June 20–22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Tracks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1,424 Total Presentations 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85 Breakout Sessions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 Rapid Fire Sessions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15 Panels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258 Posters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76 Roundtables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Sponsor Roundtables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356597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2016 CSTE Annual Conference - Anchorage Alaska - June 19-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4"/>
            <a:ext cx="9144000" cy="154788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40113" y="1640355"/>
            <a:ext cx="5663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CSTE Annual Business Meeting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Thursday, June 23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State of CSTE Address – Joe McLaughlin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Position Statements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Executive Board Transition</a:t>
            </a:r>
          </a:p>
        </p:txBody>
      </p:sp>
      <p:pic>
        <p:nvPicPr>
          <p:cNvPr id="16" name="Picture 15" title="Alaska Ti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2" y="3273321"/>
            <a:ext cx="4061391" cy="315692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7" y="3273552"/>
            <a:ext cx="4206239" cy="315468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900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2016 CSTE Annual Conference - Anchorage Alaska - June 19-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4"/>
            <a:ext cx="9144000" cy="154788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50023" y="1777707"/>
            <a:ext cx="745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Arial" panose="020B0604020202020204" pitchFamily="34" charset="0"/>
              </a:rPr>
              <a:t>2016–2017 CSTE Executive 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7987" y="2640955"/>
            <a:ext cx="3843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President: Joe McLaughlin, AK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Vice President: </a:t>
            </a:r>
            <a:r>
              <a:rPr lang="en-US" sz="2000" b="1" dirty="0">
                <a:solidFill>
                  <a:srgbClr val="274DA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Vacant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President-Elect: </a:t>
            </a:r>
            <a:r>
              <a:rPr lang="en-US" sz="2000" b="1" dirty="0">
                <a:solidFill>
                  <a:srgbClr val="274DA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Janet Hamilton, FL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Secretary-Treasurer: Sarah Park, HI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7987" y="4408850"/>
            <a:ext cx="60168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Infectious Disease: Kristy Bradley, OK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Chronic Disease/MCH/Oral Health: </a:t>
            </a:r>
            <a:r>
              <a:rPr lang="en-US" sz="2000" b="1" dirty="0">
                <a:solidFill>
                  <a:srgbClr val="274DAC"/>
                </a:solidFill>
                <a:latin typeface="Calibri" panose="020F0502020204030204" pitchFamily="34" charset="0"/>
                <a:cs typeface="Avenir Heavy"/>
              </a:rPr>
              <a:t>Robert Graff, ID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Environmental/Occupational/Injury: Sharon Watkins, PA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Surveillance/Informatics: Kathy Turner, ID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Cross Cutting I: Rich Danila, MN</a:t>
            </a:r>
          </a:p>
          <a:p>
            <a:r>
              <a:rPr lang="en-US" sz="2000" dirty="0">
                <a:solidFill>
                  <a:srgbClr val="42464A"/>
                </a:solidFill>
                <a:latin typeface="Calibri" panose="020F0502020204030204" pitchFamily="34" charset="0"/>
                <a:cs typeface="Avenir Book"/>
              </a:rPr>
              <a:t>Cross Cutting II: Marci Layton, NYC</a:t>
            </a:r>
          </a:p>
        </p:txBody>
      </p:sp>
      <p:sp>
        <p:nvSpPr>
          <p:cNvPr id="12" name="Rectangle 11" title="Officers"/>
          <p:cNvSpPr/>
          <p:nvPr/>
        </p:nvSpPr>
        <p:spPr>
          <a:xfrm>
            <a:off x="331434" y="2589232"/>
            <a:ext cx="1879608" cy="1375162"/>
          </a:xfrm>
          <a:prstGeom prst="rect">
            <a:avLst/>
          </a:pr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Officers</a:t>
            </a:r>
          </a:p>
        </p:txBody>
      </p:sp>
      <p:sp>
        <p:nvSpPr>
          <p:cNvPr id="13" name="Rectangle 12" title="Steering Committe Chairs"/>
          <p:cNvSpPr/>
          <p:nvPr/>
        </p:nvSpPr>
        <p:spPr>
          <a:xfrm>
            <a:off x="331435" y="4408850"/>
            <a:ext cx="1879607" cy="1938992"/>
          </a:xfrm>
          <a:prstGeom prst="rect">
            <a:avLst/>
          </a:prstGeom>
          <a:blipFill rotWithShape="1">
            <a:blip r:embed="rId5">
              <a:alphaModFix amt="85000"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Steering Committee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Chairs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220378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4000" dirty="0"/>
              <a:t>CSTE Position Statements:</a:t>
            </a:r>
            <a:br>
              <a:rPr lang="en-US" sz="4000" dirty="0"/>
            </a:br>
            <a:r>
              <a:rPr lang="en-US" sz="4000" dirty="0"/>
              <a:t>Infectious Disease 2016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3428640"/>
            <a:ext cx="6883758" cy="1785870"/>
          </a:xfrm>
        </p:spPr>
        <p:txBody>
          <a:bodyPr/>
          <a:lstStyle/>
          <a:p>
            <a:r>
              <a:rPr lang="en-US" sz="2800" dirty="0"/>
              <a:t>Carina Blackmore, PhD, MS Vet. Med.</a:t>
            </a:r>
          </a:p>
          <a:p>
            <a:r>
              <a:rPr lang="en-US" sz="2800" dirty="0"/>
              <a:t>Florida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659048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30"/>
            <a:ext cx="8388626" cy="62320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Zika Virus Disease and Zika Virus Infection Without Disease, Including Congenital Infections Case Definitions and Addition to the Nationally Notifiable Diseases List</a:t>
            </a:r>
          </a:p>
          <a:p>
            <a:pPr>
              <a:spcAft>
                <a:spcPts val="1200"/>
              </a:spcAft>
            </a:pPr>
            <a:r>
              <a:rPr lang="en-US" dirty="0"/>
              <a:t>Standardized Surveillance Case Definition for Histoplasmosis</a:t>
            </a:r>
          </a:p>
          <a:p>
            <a:r>
              <a:rPr lang="en-US" dirty="0"/>
              <a:t>Public Health Reporting and National Notification for Salmonellosis (non-</a:t>
            </a:r>
            <a:r>
              <a:rPr lang="en-US" dirty="0" err="1"/>
              <a:t>typhoidal</a:t>
            </a:r>
            <a:r>
              <a:rPr lang="en-US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Accept culture independent diagnostic test (CIDT) results for probable cases</a:t>
            </a:r>
          </a:p>
          <a:p>
            <a:r>
              <a:rPr lang="en-US" dirty="0"/>
              <a:t>Public Health Reporting and National Notification for Shigellosis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Accept CIDT results for </a:t>
            </a:r>
            <a:r>
              <a:rPr lang="en-US" sz="2400" i="1" dirty="0" err="1">
                <a:latin typeface="Calibri" panose="020F0502020204030204" pitchFamily="34" charset="0"/>
              </a:rPr>
              <a:t>Shigella</a:t>
            </a:r>
            <a:r>
              <a:rPr lang="en-US" sz="2400" dirty="0">
                <a:latin typeface="Calibri" panose="020F0502020204030204" pitchFamily="34" charset="0"/>
              </a:rPr>
              <a:t> and </a:t>
            </a:r>
            <a:r>
              <a:rPr lang="en-US" sz="2400" i="1" dirty="0" err="1">
                <a:latin typeface="Calibri" panose="020F0502020204030204" pitchFamily="34" charset="0"/>
              </a:rPr>
              <a:t>Shigella</a:t>
            </a:r>
            <a:r>
              <a:rPr lang="en-US" sz="2400" dirty="0">
                <a:latin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</a:rPr>
              <a:t>Enteroinvasive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Escherichia coli </a:t>
            </a:r>
            <a:r>
              <a:rPr lang="en-US" sz="2400" dirty="0">
                <a:latin typeface="Calibri" panose="020F0502020204030204" pitchFamily="34" charset="0"/>
              </a:rPr>
              <a:t>(EIEC) cases</a:t>
            </a:r>
          </a:p>
          <a:p>
            <a:r>
              <a:rPr lang="en-US" dirty="0"/>
              <a:t>Public Health Reporting and National Notification for Vibriosis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Accept CIDT results for probable cases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3987379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9345C0D-53A3-4B6E-923D-DFBE8DE6F5CE}" vid="{AEA77C15-F3A5-49FA-A74A-9D243ED75B9D}"/>
    </a:ext>
  </a:extLst>
</a:theme>
</file>

<file path=ppt/theme/theme3.xml><?xml version="1.0" encoding="utf-8"?>
<a:theme xmlns:a="http://schemas.openxmlformats.org/drawingml/2006/main" name="1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1786</Words>
  <Application>Microsoft Office PowerPoint</Application>
  <PresentationFormat>On-screen Show (4:3)</PresentationFormat>
  <Paragraphs>282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Avenir Black</vt:lpstr>
      <vt:lpstr>Calibri</vt:lpstr>
      <vt:lpstr>Courier New</vt:lpstr>
      <vt:lpstr>Myriad Web Pro</vt:lpstr>
      <vt:lpstr>Wingdings</vt:lpstr>
      <vt:lpstr>CDC_OD_PPT_light([1]</vt:lpstr>
      <vt:lpstr>Theme2</vt:lpstr>
      <vt:lpstr>1_CDC_OD_PPT_light([1]</vt:lpstr>
      <vt:lpstr>2_CDC_OD_PPT_light([1]</vt:lpstr>
      <vt:lpstr>3_CDC_OD_PPT_light([1]</vt:lpstr>
      <vt:lpstr>eSHARE Webinar:   National Notifiable Diseases Surveillance System (NNDSS)-related Highlights: 2016 Council of State and Territorial Epidemiologists (CSTE) Annual Meeting  Conference Number: 800-779-9623 Participant Code: 9740330 NOTE: Adobe Connects Audio is not available.    Join the Adobe Connects meeting at: https://virtualsepd.adobeconnect.com/nmieshare/. Click “Enter as a Guest,” provide your name, and click “Enter Room.”        </vt:lpstr>
      <vt:lpstr>Agenda</vt:lpstr>
      <vt:lpstr>Announcement:   NMI Implementation Timeline</vt:lpstr>
      <vt:lpstr>Recap of NNDSS-related Highlights from the 2016 CSTE Annual Meeting </vt:lpstr>
      <vt:lpstr>Slide 5</vt:lpstr>
      <vt:lpstr>Slide 6</vt:lpstr>
      <vt:lpstr>Slide 7</vt:lpstr>
      <vt:lpstr>CSTE Position Statements: Infectious Disease 2016</vt:lpstr>
      <vt:lpstr>Slide 9</vt:lpstr>
      <vt:lpstr>Slide 10</vt:lpstr>
      <vt:lpstr>Slide 11</vt:lpstr>
      <vt:lpstr>CSTE Annual Conference:  Electronic Case Reporting (eCR)</vt:lpstr>
      <vt:lpstr>Sunday Workshop:  Electronic Case Reporting: The Surveillance Gold Rush</vt:lpstr>
      <vt:lpstr>eCR State Adoption Toolkit</vt:lpstr>
      <vt:lpstr>Slide 15</vt:lpstr>
      <vt:lpstr>Highlights from the CDC/CSTE Antimicrobial Resistance  Surveillance (ARS) Taskforce: Focus on ELR</vt:lpstr>
      <vt:lpstr>ARS Taskforce Strategic Objectives*</vt:lpstr>
      <vt:lpstr>Core Planning Group Activities</vt:lpstr>
      <vt:lpstr>Potential AR Surveillance Approaches</vt:lpstr>
      <vt:lpstr>Comprehensive AR Surveillance</vt:lpstr>
      <vt:lpstr>Draft Purposes and Methods of  CRE Surveillance: Examples</vt:lpstr>
      <vt:lpstr>Issue: Challenges with Laboratory  Reporting of CRE - 1</vt:lpstr>
      <vt:lpstr>Issue: Challenges with Laboratory  Reporting of CRE - 2</vt:lpstr>
      <vt:lpstr>Other ELR Considerations</vt:lpstr>
      <vt:lpstr>Acknowledgments</vt:lpstr>
      <vt:lpstr>For more information…</vt:lpstr>
      <vt:lpstr>Questions?  Email EDX@cdc.gov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August 2016</dc:title>
  <dc:subject>NMI eSHARE</dc:subject>
  <dc:creator>CDC</dc:creator>
  <cp:keywords>NMI, eSHARE, jurisdiction, onboarding, process, MVPS</cp:keywords>
  <cp:lastModifiedBy>Laspina, Michael (CDC/DDPHSS/CSELS/DHIS)</cp:lastModifiedBy>
  <cp:revision>214</cp:revision>
  <cp:lastPrinted>2016-04-21T17:13:11Z</cp:lastPrinted>
  <dcterms:created xsi:type="dcterms:W3CDTF">2016-01-11T17:37:46Z</dcterms:created>
  <dcterms:modified xsi:type="dcterms:W3CDTF">2021-04-26T17:39:11Z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2021-04-26T17:39:11Z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b84531ac-7034-4a93-8d7f-f289f496d2bd</vt:lpwstr>
  </property>
  <property fmtid="{D5CDD505-2E9C-101B-9397-08002B2CF9AE}" pid="9" name="MSIP_Label_7b94a7b8-f06c-4dfe-bdcc-9b548fd58c31_ContentBits">
    <vt:lpwstr>0</vt:lpwstr>
  </property>
</Properties>
</file>