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2" r:id="rId2"/>
    <p:sldMasterId id="2147483750" r:id="rId3"/>
    <p:sldMasterId id="2147483762" r:id="rId4"/>
    <p:sldMasterId id="2147483773" r:id="rId5"/>
  </p:sldMasterIdLst>
  <p:notesMasterIdLst>
    <p:notesMasterId r:id="rId39"/>
  </p:notesMasterIdLst>
  <p:handoutMasterIdLst>
    <p:handoutMasterId r:id="rId40"/>
  </p:handoutMasterIdLst>
  <p:sldIdLst>
    <p:sldId id="278" r:id="rId6"/>
    <p:sldId id="276" r:id="rId7"/>
    <p:sldId id="30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07" r:id="rId16"/>
    <p:sldId id="309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18" r:id="rId29"/>
    <p:sldId id="343" r:id="rId30"/>
    <p:sldId id="344" r:id="rId31"/>
    <p:sldId id="321" r:id="rId32"/>
    <p:sldId id="345" r:id="rId33"/>
    <p:sldId id="308" r:id="rId34"/>
    <p:sldId id="317" r:id="rId35"/>
    <p:sldId id="315" r:id="rId36"/>
    <p:sldId id="316" r:id="rId37"/>
    <p:sldId id="306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over, Michele (CDC/OPHSS/CSELS)" initials="HM(" lastIdx="1" clrIdx="0"/>
  <p:cmAuthor id="2" name="Bastin, Lisa H. (CDC/OPHSS/CSELS)" initials="BLH(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74" d="100"/>
          <a:sy n="74" d="100"/>
        </p:scale>
        <p:origin x="113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B19F80-D367-43D1-AA85-842508E3A21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A7B71C-9243-406F-A081-9A28540A94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5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E82AD3-331E-4EE6-88FD-B447C1F471E3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DA6E38-FC84-4A63-AB57-7CA012328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0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invads.cdc.gov/vads/ViewView.action?name=Arboviral%20Case%20Notificatio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08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91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  <a:p>
            <a:r>
              <a:rPr lang="en-US" dirty="0"/>
              <a:t>Interview</a:t>
            </a:r>
          </a:p>
          <a:p>
            <a:r>
              <a:rPr lang="en-US" dirty="0"/>
              <a:t>Contact record</a:t>
            </a:r>
          </a:p>
          <a:p>
            <a:r>
              <a:rPr lang="en-US" dirty="0"/>
              <a:t>Congenital</a:t>
            </a:r>
            <a:r>
              <a:rPr lang="en-US" baseline="0" dirty="0"/>
              <a:t> </a:t>
            </a:r>
            <a:r>
              <a:rPr lang="en-US" baseline="0" dirty="0" err="1"/>
              <a:t>sphy</a:t>
            </a:r>
            <a:r>
              <a:rPr lang="en-US" baseline="0" dirty="0"/>
              <a:t>.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8D96-266A-4948-B122-55CFBC48D7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51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0439-DE51-46D5-B9A9-F36386937E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49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F0439-DE51-46D5-B9A9-F36386937E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4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Artifacts Needed</a:t>
            </a:r>
            <a:r>
              <a:rPr lang="en-US" baseline="0" dirty="0"/>
              <a:t> for Implementation:</a:t>
            </a:r>
          </a:p>
          <a:p>
            <a:r>
              <a:rPr lang="en-US" sz="1600" dirty="0"/>
              <a:t>MMG Artifacts: https://ndc.services.cdc.gov/message-mapping-guides/</a:t>
            </a:r>
          </a:p>
          <a:p>
            <a:pPr lvl="1"/>
            <a:r>
              <a:rPr lang="en-US" sz="1400" dirty="0"/>
              <a:t>MMG</a:t>
            </a:r>
          </a:p>
          <a:p>
            <a:pPr lvl="1"/>
            <a:r>
              <a:rPr lang="en-US" sz="1400" dirty="0"/>
              <a:t>Test Scenario (TS)</a:t>
            </a:r>
          </a:p>
          <a:p>
            <a:pPr lvl="1"/>
            <a:r>
              <a:rPr lang="en-US" sz="1400" dirty="0"/>
              <a:t>Test Messages (TMs)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Frequently Asked Questions (FAQs)</a:t>
            </a:r>
          </a:p>
          <a:p>
            <a:r>
              <a:rPr lang="fr-FR" sz="1600" dirty="0"/>
              <a:t>Event Code List: https://ndc.services.cdc.gov/event-codes-other-surveillance-resources/</a:t>
            </a:r>
          </a:p>
          <a:p>
            <a:r>
              <a:rPr lang="fr-FR" sz="1600" dirty="0"/>
              <a:t>Message </a:t>
            </a:r>
            <a:r>
              <a:rPr lang="en-US" sz="1600" dirty="0"/>
              <a:t>Specification</a:t>
            </a:r>
            <a:r>
              <a:rPr lang="fr-FR" sz="1600" dirty="0"/>
              <a:t>: https://ndc.services.cdc.gov/event-codes-other-surveillance-resources/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7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on Views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use/download them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subscribe to RSS updates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0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1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view is a collection of value sets for a</a:t>
            </a:r>
            <a:r>
              <a:rPr lang="en-US" baseline="0" dirty="0"/>
              <a:t> guide.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latest Arboviral MMG View (version</a:t>
            </a:r>
            <a:r>
              <a:rPr lang="en-US" baseline="0" dirty="0"/>
              <a:t> 14) is </a:t>
            </a:r>
            <a:r>
              <a:rPr lang="en-US" dirty="0"/>
              <a:t>in</a:t>
            </a:r>
            <a:r>
              <a:rPr lang="en-US" baseline="0" dirty="0"/>
              <a:t> PHIN VADS: </a:t>
            </a:r>
            <a:r>
              <a:rPr lang="en-US" dirty="0">
                <a:hlinkClick r:id="rId3"/>
              </a:rPr>
              <a:t>https://phinvads.cdc.gov/vads/ViewView.action?name=Arboviral Case Notification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download</a:t>
            </a:r>
            <a:r>
              <a:rPr lang="en-US" baseline="0" dirty="0"/>
              <a:t> the view into Excel or Text files.   </a:t>
            </a:r>
            <a:endParaRPr lang="en-US" dirty="0"/>
          </a:p>
          <a:p>
            <a:r>
              <a:rPr lang="en-US" dirty="0"/>
              <a:t>You can view</a:t>
            </a:r>
            <a:r>
              <a:rPr lang="en-US" baseline="0" dirty="0"/>
              <a:t> or subscribe to the view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8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view</a:t>
            </a:r>
            <a:r>
              <a:rPr lang="en-US" baseline="0" dirty="0"/>
              <a:t> or subscribe to the view updates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03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9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327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1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4987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257171" indent="-257171">
              <a:buClr>
                <a:schemeClr val="accent1"/>
              </a:buClr>
              <a:buSzPct val="70000"/>
              <a:buFont typeface="Wingdings" pitchFamily="2" charset="2"/>
              <a:buChar char="§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557206" indent="-214311">
              <a:buClr>
                <a:schemeClr val="tx1"/>
              </a:buClr>
              <a:buSzPct val="100000"/>
              <a:buFont typeface="Arial" pitchFamily="34" charset="0"/>
              <a:buChar char="•"/>
              <a:defRPr sz="1500">
                <a:solidFill>
                  <a:schemeClr val="bg2"/>
                </a:solidFill>
              </a:defRPr>
            </a:lvl2pPr>
            <a:lvl3pPr marL="857239" indent="-171448">
              <a:buClr>
                <a:schemeClr val="tx1"/>
              </a:buClr>
              <a:buSzPct val="100000"/>
              <a:buFont typeface="Courier New" pitchFamily="49" charset="0"/>
              <a:buChar char="o"/>
              <a:defRPr sz="135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1207760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257171" indent="-257171">
              <a:buClr>
                <a:schemeClr val="tx1"/>
              </a:buClr>
              <a:buSzPct val="70000"/>
              <a:buFont typeface="Arial" pitchFamily="34" charset="0"/>
              <a:buChar char="•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19207918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1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7400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257171" indent="-257171">
              <a:buClr>
                <a:schemeClr val="tx1"/>
              </a:buClr>
              <a:buSzPct val="70000"/>
              <a:buFont typeface="Arial" pitchFamily="34" charset="0"/>
              <a:buChar char="•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97516624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7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2851"/>
              </a:lnSpc>
              <a:defRPr sz="2700" b="1" cap="all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1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1651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89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8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8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7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7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7249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518150"/>
          </a:xfrm>
          <a:prstGeom prst="rect">
            <a:avLst/>
          </a:prstGeom>
        </p:spPr>
        <p:txBody>
          <a:bodyPr anchor="ctr" anchorCtr="0"/>
          <a:lstStyle>
            <a:lvl1pPr marL="257171" indent="-257171">
              <a:buClr>
                <a:schemeClr val="tx1"/>
              </a:buClr>
              <a:buSzPct val="70000"/>
              <a:buFont typeface="Wingdings" pitchFamily="2" charset="2"/>
              <a:buChar char="§"/>
              <a:defRPr sz="1800" b="1">
                <a:solidFill>
                  <a:schemeClr val="bg2"/>
                </a:solidFill>
                <a:latin typeface="Calibri" pitchFamily="34" charset="0"/>
              </a:defRPr>
            </a:lvl1pPr>
            <a:lvl2pPr marL="557206" indent="-214311">
              <a:buClr>
                <a:schemeClr val="tx1"/>
              </a:buClr>
              <a:buSzPct val="100000"/>
              <a:buFont typeface="Arial" pitchFamily="34" charset="0"/>
              <a:buChar char="•"/>
              <a:defRPr sz="1500">
                <a:solidFill>
                  <a:schemeClr val="bg2"/>
                </a:solidFill>
              </a:defRPr>
            </a:lvl2pPr>
            <a:lvl3pPr marL="857239" indent="-171448">
              <a:buClr>
                <a:schemeClr val="tx1"/>
              </a:buClr>
              <a:buSzPct val="100000"/>
              <a:buFont typeface="Courier New" pitchFamily="49" charset="0"/>
              <a:buChar char="o"/>
              <a:defRPr sz="135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1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 baseline="0">
                <a:solidFill>
                  <a:schemeClr val="bg2"/>
                </a:solidFill>
                <a:latin typeface="Calibri" pitchFamily="34" charset="0"/>
              </a:defRPr>
            </a:lvl1pPr>
            <a:lvl2pPr marL="342896" indent="0">
              <a:buNone/>
              <a:defRPr sz="900"/>
            </a:lvl2pPr>
            <a:lvl3pPr marL="685791" indent="0">
              <a:buNone/>
              <a:defRPr sz="751"/>
            </a:lvl3pPr>
            <a:lvl4pPr marL="1028687" indent="0">
              <a:buNone/>
              <a:defRPr sz="675"/>
            </a:lvl4pPr>
            <a:lvl5pPr marL="1371583" indent="0">
              <a:buNone/>
              <a:defRPr sz="675"/>
            </a:lvl5pPr>
            <a:lvl6pPr marL="1714479" indent="0">
              <a:buNone/>
              <a:defRPr sz="675"/>
            </a:lvl6pPr>
            <a:lvl7pPr marL="2057374" indent="0">
              <a:buNone/>
              <a:defRPr sz="675"/>
            </a:lvl7pPr>
            <a:lvl8pPr marL="2400270" indent="0">
              <a:buNone/>
              <a:defRPr sz="675"/>
            </a:lvl8pPr>
            <a:lvl9pPr marL="274316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77174777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>
                <a:latin typeface="Calibri" pitchFamily="34" charset="0"/>
              </a:defRPr>
            </a:lvl1pPr>
            <a:lvl2pPr marL="342896" indent="0">
              <a:buNone/>
              <a:defRPr sz="2100"/>
            </a:lvl2pPr>
            <a:lvl3pPr marL="685791" indent="0">
              <a:buNone/>
              <a:defRPr sz="1800"/>
            </a:lvl3pPr>
            <a:lvl4pPr marL="1028687" indent="0">
              <a:buNone/>
              <a:defRPr sz="1500"/>
            </a:lvl4pPr>
            <a:lvl5pPr marL="1371583" indent="0">
              <a:buNone/>
              <a:defRPr sz="1500"/>
            </a:lvl5pPr>
            <a:lvl6pPr marL="1714479" indent="0">
              <a:buNone/>
              <a:defRPr sz="1500"/>
            </a:lvl6pPr>
            <a:lvl7pPr marL="2057374" indent="0">
              <a:buNone/>
              <a:defRPr sz="1500"/>
            </a:lvl7pPr>
            <a:lvl8pPr marL="2400270" indent="0">
              <a:buNone/>
              <a:defRPr sz="1500"/>
            </a:lvl8pPr>
            <a:lvl9pPr marL="2743166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 baseline="0">
                <a:solidFill>
                  <a:schemeClr val="bg2"/>
                </a:solidFill>
                <a:latin typeface="Calibri" pitchFamily="34" charset="0"/>
              </a:defRPr>
            </a:lvl1pPr>
            <a:lvl2pPr marL="342896" indent="0">
              <a:buNone/>
              <a:defRPr sz="900"/>
            </a:lvl2pPr>
            <a:lvl3pPr marL="685791" indent="0">
              <a:buNone/>
              <a:defRPr sz="751"/>
            </a:lvl3pPr>
            <a:lvl4pPr marL="1028687" indent="0">
              <a:buNone/>
              <a:defRPr sz="675"/>
            </a:lvl4pPr>
            <a:lvl5pPr marL="1371583" indent="0">
              <a:buNone/>
              <a:defRPr sz="675"/>
            </a:lvl5pPr>
            <a:lvl6pPr marL="1714479" indent="0">
              <a:buNone/>
              <a:defRPr sz="675"/>
            </a:lvl6pPr>
            <a:lvl7pPr marL="2057374" indent="0">
              <a:buNone/>
              <a:defRPr sz="675"/>
            </a:lvl7pPr>
            <a:lvl8pPr marL="2400270" indent="0">
              <a:buNone/>
              <a:defRPr sz="675"/>
            </a:lvl8pPr>
            <a:lvl9pPr marL="274316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15186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139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2" y="6356354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/>
          <a:lstStyle/>
          <a:p>
            <a:fld id="{7E0C649E-0C66-425A-B9AA-AA7C83518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4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32" indent="-285744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2971" indent="-228594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7001787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1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14552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0C649E-0C66-425A-B9AA-AA7C83518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83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accent1"/>
              </a:buClr>
              <a:buSzPct val="70000"/>
              <a:buFont typeface="Wingdings" pitchFamily="2" charset="2"/>
              <a:buChar char="§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417890" indent="-160727">
              <a:buClr>
                <a:schemeClr val="tx1"/>
              </a:buClr>
              <a:buSzPct val="100000"/>
              <a:buFont typeface="Arial" pitchFamily="34" charset="0"/>
              <a:buChar char="•"/>
              <a:defRPr sz="1125">
                <a:solidFill>
                  <a:schemeClr val="bg2"/>
                </a:solidFill>
              </a:defRPr>
            </a:lvl2pPr>
            <a:lvl3pPr marL="642905" indent="-128582">
              <a:buClr>
                <a:schemeClr val="tx1"/>
              </a:buClr>
              <a:buSzPct val="10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324685246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39198279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70A33C-6195-4033-8156-EABF74BE0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41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231" y="273844"/>
            <a:ext cx="5681798" cy="769442"/>
          </a:xfrm>
          <a:prstGeom prst="rect">
            <a:avLst/>
          </a:prstGeom>
        </p:spPr>
        <p:txBody>
          <a:bodyPr lIns="86969" tIns="43484" rIns="86969" bIns="4348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64" y="1599903"/>
            <a:ext cx="8228073" cy="4527352"/>
          </a:xfrm>
          <a:prstGeom prst="rect">
            <a:avLst/>
          </a:prstGeom>
        </p:spPr>
        <p:txBody>
          <a:bodyPr lIns="86969" tIns="43484" rIns="86969" bIns="4348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1439" y="6618391"/>
            <a:ext cx="2132582" cy="230683"/>
          </a:xfrm>
          <a:prstGeom prst="rect">
            <a:avLst/>
          </a:prstGeom>
          <a:ln/>
        </p:spPr>
        <p:txBody>
          <a:bodyPr lIns="86969" tIns="43484" rIns="86969" bIns="43484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67602" y="6618391"/>
            <a:ext cx="2894328" cy="226219"/>
          </a:xfrm>
          <a:prstGeom prst="rect">
            <a:avLst/>
          </a:prstGeom>
          <a:ln/>
        </p:spPr>
        <p:txBody>
          <a:bodyPr lIns="86969" tIns="43484" rIns="86969" bIns="43484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93147" y="6618392"/>
            <a:ext cx="2135635" cy="239613"/>
          </a:xfrm>
          <a:prstGeom prst="rect">
            <a:avLst/>
          </a:prstGeom>
          <a:ln/>
        </p:spPr>
        <p:txBody>
          <a:bodyPr lIns="86969" tIns="43484" rIns="86969" bIns="43484"/>
          <a:lstStyle>
            <a:lvl1pPr>
              <a:defRPr/>
            </a:lvl1pPr>
          </a:lstStyle>
          <a:p>
            <a:pPr>
              <a:defRPr/>
            </a:pPr>
            <a:fld id="{1C8A59AB-0669-4BD9-95AA-07322FF893E9}" type="slidenum">
              <a:rPr lang="en-US">
                <a:solidFill>
                  <a:srgbClr val="0039A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06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32" indent="-285744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2971" indent="-228594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22324956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25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125"/>
              </a:lnSpc>
              <a:buNone/>
              <a:defRPr sz="1013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07158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accent1"/>
              </a:buClr>
              <a:buSzPct val="70000"/>
              <a:buFont typeface="Wingdings" pitchFamily="2" charset="2"/>
              <a:buChar char="§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417890" indent="-160727">
              <a:buClr>
                <a:schemeClr val="tx1"/>
              </a:buClr>
              <a:buSzPct val="100000"/>
              <a:buFont typeface="Arial" pitchFamily="34" charset="0"/>
              <a:buChar char="•"/>
              <a:defRPr sz="1125">
                <a:solidFill>
                  <a:schemeClr val="bg2"/>
                </a:solidFill>
              </a:defRPr>
            </a:lvl2pPr>
            <a:lvl3pPr marL="642905" indent="-128582">
              <a:buClr>
                <a:schemeClr val="tx1"/>
              </a:buClr>
              <a:buSzPct val="10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69609564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tx1"/>
              </a:buClr>
              <a:buSzPct val="70000"/>
              <a:buFont typeface="Arial" pitchFamily="34" charset="0"/>
              <a:buChar char="•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125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1133628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49230949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25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125"/>
              </a:lnSpc>
              <a:buNone/>
              <a:defRPr sz="1013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6981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tx1"/>
              </a:buClr>
              <a:buSzPct val="70000"/>
              <a:buFont typeface="Arial" pitchFamily="34" charset="0"/>
              <a:buChar char="•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125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85283437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7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2139"/>
              </a:lnSpc>
              <a:defRPr sz="2025" b="1" cap="all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1239"/>
              </a:lnSpc>
              <a:buNone/>
              <a:defRPr sz="1125" baseline="0">
                <a:solidFill>
                  <a:schemeClr val="bg2"/>
                </a:solidFill>
                <a:latin typeface="Calibri" pitchFamily="34" charset="0"/>
              </a:defRPr>
            </a:lvl1pPr>
            <a:lvl2pPr marL="257162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48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297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3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29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0539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12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1"/>
            <a:ext cx="5111751" cy="5518150"/>
          </a:xfrm>
          <a:prstGeom prst="rect">
            <a:avLst/>
          </a:prstGeom>
        </p:spPr>
        <p:txBody>
          <a:bodyPr anchor="ctr" anchorCtr="0"/>
          <a:lstStyle>
            <a:lvl1pPr marL="192872" indent="-192872">
              <a:buClr>
                <a:schemeClr val="tx1"/>
              </a:buClr>
              <a:buSzPct val="70000"/>
              <a:buFont typeface="Wingdings" pitchFamily="2" charset="2"/>
              <a:buChar char="§"/>
              <a:defRPr sz="1351" b="1">
                <a:solidFill>
                  <a:schemeClr val="bg2"/>
                </a:solidFill>
                <a:latin typeface="Calibri" pitchFamily="34" charset="0"/>
              </a:defRPr>
            </a:lvl1pPr>
            <a:lvl2pPr marL="417890" indent="-160727">
              <a:buClr>
                <a:schemeClr val="tx1"/>
              </a:buClr>
              <a:buSzPct val="100000"/>
              <a:buFont typeface="Arial" pitchFamily="34" charset="0"/>
              <a:buChar char="•"/>
              <a:defRPr sz="1125">
                <a:solidFill>
                  <a:schemeClr val="bg2"/>
                </a:solidFill>
              </a:defRPr>
            </a:lvl2pPr>
            <a:lvl3pPr marL="642905" indent="-128582">
              <a:buClr>
                <a:schemeClr val="tx1"/>
              </a:buClr>
              <a:buSzPct val="10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8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 baseline="0">
                <a:solidFill>
                  <a:schemeClr val="bg2"/>
                </a:solidFill>
                <a:latin typeface="Calibri" pitchFamily="34" charset="0"/>
              </a:defRPr>
            </a:lvl1pPr>
            <a:lvl2pPr marL="257162" indent="0">
              <a:buNone/>
              <a:defRPr sz="675"/>
            </a:lvl2pPr>
            <a:lvl3pPr marL="514325" indent="0">
              <a:buNone/>
              <a:defRPr sz="563"/>
            </a:lvl3pPr>
            <a:lvl4pPr marL="771487" indent="0">
              <a:buNone/>
              <a:defRPr sz="507"/>
            </a:lvl4pPr>
            <a:lvl5pPr marL="1028649" indent="0">
              <a:buNone/>
              <a:defRPr sz="507"/>
            </a:lvl5pPr>
            <a:lvl6pPr marL="1285811" indent="0">
              <a:buNone/>
              <a:defRPr sz="507"/>
            </a:lvl6pPr>
            <a:lvl7pPr marL="1542973" indent="0">
              <a:buNone/>
              <a:defRPr sz="507"/>
            </a:lvl7pPr>
            <a:lvl8pPr marL="1800136" indent="0">
              <a:buNone/>
              <a:defRPr sz="507"/>
            </a:lvl8pPr>
            <a:lvl9pPr marL="2057298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7506451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1800">
                <a:latin typeface="Calibri" pitchFamily="34" charset="0"/>
              </a:defRPr>
            </a:lvl1pPr>
            <a:lvl2pPr marL="257162" indent="0">
              <a:buNone/>
              <a:defRPr sz="1575"/>
            </a:lvl2pPr>
            <a:lvl3pPr marL="514325" indent="0">
              <a:buNone/>
              <a:defRPr sz="1351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6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 baseline="0">
                <a:solidFill>
                  <a:schemeClr val="bg2"/>
                </a:solidFill>
                <a:latin typeface="Calibri" pitchFamily="34" charset="0"/>
              </a:defRPr>
            </a:lvl1pPr>
            <a:lvl2pPr marL="257162" indent="0">
              <a:buNone/>
              <a:defRPr sz="675"/>
            </a:lvl2pPr>
            <a:lvl3pPr marL="514325" indent="0">
              <a:buNone/>
              <a:defRPr sz="563"/>
            </a:lvl3pPr>
            <a:lvl4pPr marL="771487" indent="0">
              <a:buNone/>
              <a:defRPr sz="507"/>
            </a:lvl4pPr>
            <a:lvl5pPr marL="1028649" indent="0">
              <a:buNone/>
              <a:defRPr sz="507"/>
            </a:lvl5pPr>
            <a:lvl6pPr marL="1285811" indent="0">
              <a:buNone/>
              <a:defRPr sz="507"/>
            </a:lvl6pPr>
            <a:lvl7pPr marL="1542973" indent="0">
              <a:buNone/>
              <a:defRPr sz="507"/>
            </a:lvl7pPr>
            <a:lvl8pPr marL="1800136" indent="0">
              <a:buNone/>
              <a:defRPr sz="507"/>
            </a:lvl8pPr>
            <a:lvl9pPr marL="2057298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81741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75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5889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accent1"/>
              </a:buClr>
              <a:buSzPct val="70000"/>
              <a:buFont typeface="Wingdings" pitchFamily="2" charset="2"/>
              <a:buChar char="§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417890" indent="-160727">
              <a:buClr>
                <a:schemeClr val="tx1"/>
              </a:buClr>
              <a:buSzPct val="100000"/>
              <a:buFont typeface="Arial" pitchFamily="34" charset="0"/>
              <a:buChar char="•"/>
              <a:defRPr sz="1125">
                <a:solidFill>
                  <a:schemeClr val="bg2"/>
                </a:solidFill>
              </a:defRPr>
            </a:lvl2pPr>
            <a:lvl3pPr marL="642905" indent="-128582">
              <a:buClr>
                <a:schemeClr val="tx1"/>
              </a:buClr>
              <a:buSzPct val="10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62252539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05341330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 userDrawn="1"/>
        </p:nvSpPr>
        <p:spPr>
          <a:xfrm>
            <a:off x="2143125" y="6238511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Center for Surveillance, Epidemiology, and Laboratory Services</a:t>
            </a:r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2143124" y="6415999"/>
            <a:ext cx="3857625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Health Informatics and Surveillance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2574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457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510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413874341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578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7591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5011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0599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519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729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22A9E-3614-4D55-9ED5-06BF083CC7C1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70E36A-0728-47F5-96D6-7217FCB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8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76753" y="5956198"/>
            <a:ext cx="710946" cy="245047"/>
          </a:xfrm>
          <a:prstGeom prst="rect">
            <a:avLst/>
          </a:prstGeom>
        </p:spPr>
        <p:txBody>
          <a:bodyPr/>
          <a:lstStyle/>
          <a:p>
            <a:fld id="{79751B3F-B4E5-4AA7-A6F6-8B0E6F438C48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76753" y="6400802"/>
            <a:ext cx="710946" cy="245047"/>
          </a:xfrm>
          <a:prstGeom prst="rect">
            <a:avLst/>
          </a:prstGeom>
        </p:spPr>
        <p:txBody>
          <a:bodyPr/>
          <a:lstStyle/>
          <a:p>
            <a:fld id="{50B26D62-EBDC-4CB4-84B4-338D23F7D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53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CE0D15-05A7-4B3A-BD87-608DDF22040B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A86B33-EAE6-4204-A1D1-3E3607F12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304090239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18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 userDrawn="1"/>
        </p:nvSpPr>
        <p:spPr>
          <a:xfrm>
            <a:off x="2143125" y="6238511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Center for Surveillance, Epidemiology, and Laboratory Services</a:t>
            </a:r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2143124" y="6415999"/>
            <a:ext cx="3857625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Health Informatics and Surveillance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8045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806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401894228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0363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6103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2294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4192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439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967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9802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70129"/>
            <a:ext cx="7772400" cy="64688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2004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367244"/>
            <a:ext cx="762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67244"/>
            <a:ext cx="609600" cy="365125"/>
          </a:xfrm>
          <a:prstGeom prst="rect">
            <a:avLst/>
          </a:prstGeom>
        </p:spPr>
        <p:txBody>
          <a:bodyPr/>
          <a:lstStyle/>
          <a:p>
            <a:fld id="{751248CA-91D7-4F79-84CE-CE599D0F6536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891" indent="-342891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32" indent="-285744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2971" indent="-228594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9569940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368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34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48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77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>
    <p:fade/>
  </p:transition>
  <p:hf hdr="0" ftr="0" dt="0"/>
  <p:txStyles>
    <p:titleStyle>
      <a:lvl1pPr algn="ctr" defTabSz="685791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1" indent="-257171" algn="l" defTabSz="6857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06" indent="-214311" algn="l" defTabSz="68579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39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5" indent="-171448" algn="l" defTabSz="685791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1" indent="-171448" algn="l" defTabSz="685791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26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2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18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14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91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7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3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79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4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0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66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3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fade/>
  </p:transition>
  <p:hf hdr="0" ftr="0" dt="0"/>
  <p:txStyles>
    <p:titleStyle>
      <a:lvl1pPr algn="ctr" defTabSz="514325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2" indent="-192872" algn="l" defTabSz="51432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90" indent="-160727" algn="l" defTabSz="514325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05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00068" indent="-128582" algn="l" defTabSz="514325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31" indent="-128582" algn="l" defTabSz="514325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392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6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878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6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8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06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84" r:id="rId10"/>
    <p:sldLayoutId id="2147483786" r:id="rId11"/>
    <p:sldLayoutId id="2147483787" r:id="rId12"/>
    <p:sldLayoutId id="2147483788" r:id="rId13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49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sepd.adobeconnect.com/nmieshar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S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support.office.com/en-us/Search/results?query=introduction+to+RS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dc.services.cdc.gov/message-mapping-guid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invads.cdc.gov/vads/SearchVocab.ac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invads.cdc.gov/vads/SearchVocab.ac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invads.cdc.gov/vads/ViewView.action?name=Arboviral%20Case%20Notific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36353"/>
            <a:ext cx="8229600" cy="4465320"/>
          </a:xfrm>
        </p:spPr>
        <p:txBody>
          <a:bodyPr>
            <a:normAutofit fontScale="90000"/>
          </a:bodyPr>
          <a:lstStyle/>
          <a:p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eSHARE Webinar:</a:t>
            </a:r>
            <a:br>
              <a:rPr lang="en-US" sz="4800" dirty="0"/>
            </a:br>
            <a:r>
              <a:rPr lang="en-US" sz="4800" dirty="0"/>
              <a:t>	</a:t>
            </a:r>
            <a:br>
              <a:rPr lang="en-US" sz="4800" dirty="0"/>
            </a:br>
            <a:r>
              <a:rPr lang="en-US" sz="3600" dirty="0"/>
              <a:t>Roundtable: Jurisdictions’ Experience in Preparing for NMI HL7 Case Notification Implementation</a:t>
            </a:r>
            <a:br>
              <a:rPr lang="en-US" sz="4800" dirty="0"/>
            </a:br>
            <a:br>
              <a:rPr lang="en-US" sz="4800" dirty="0"/>
            </a:br>
            <a:r>
              <a:rPr lang="en-US" dirty="0"/>
              <a:t>Conference Number: </a:t>
            </a:r>
            <a:r>
              <a:rPr lang="en-US" dirty="0">
                <a:solidFill>
                  <a:srgbClr val="FF0000"/>
                </a:solidFill>
              </a:rPr>
              <a:t>800-779-9623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Participant Code: </a:t>
            </a:r>
            <a:r>
              <a:rPr lang="en-US" dirty="0">
                <a:solidFill>
                  <a:srgbClr val="FF0000"/>
                </a:solidFill>
              </a:rPr>
              <a:t>9740330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NOTE: </a:t>
            </a:r>
            <a:r>
              <a:rPr lang="en-US" sz="2200" dirty="0"/>
              <a:t>Adobe Connects Audio is not available.  </a:t>
            </a:r>
            <a:br>
              <a:rPr lang="en-US" sz="2200" dirty="0">
                <a:solidFill>
                  <a:srgbClr val="FF0000"/>
                </a:solidFill>
              </a:rPr>
            </a:br>
            <a:br>
              <a:rPr lang="en-US" dirty="0"/>
            </a:br>
            <a:r>
              <a:rPr lang="en-US" sz="2700" dirty="0"/>
              <a:t>Join the Adobe Connects meeting at: </a:t>
            </a:r>
            <a:r>
              <a:rPr lang="en-US" sz="2700" dirty="0">
                <a:hlinkClick r:id="rId3"/>
              </a:rPr>
              <a:t>https://virtualsepd.adobeconnect.com/nmieshare/</a:t>
            </a:r>
            <a:r>
              <a:rPr lang="en-US" sz="2700" dirty="0"/>
              <a:t>. Click “Enter as a Guest,” provide your name, and click “Enter Room.”</a:t>
            </a:r>
            <a:br>
              <a:rPr lang="en-US" sz="2700" u="sng" dirty="0"/>
            </a:br>
            <a:r>
              <a:rPr lang="en-US" sz="2700" dirty="0"/>
              <a:t>    </a:t>
            </a:r>
            <a:br>
              <a:rPr lang="en-US" sz="2700" dirty="0"/>
            </a:br>
            <a:r>
              <a:rPr lang="en-US" sz="2700" dirty="0"/>
              <a:t> 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30121" y="4734926"/>
            <a:ext cx="6883758" cy="1785870"/>
          </a:xfrm>
        </p:spPr>
        <p:txBody>
          <a:bodyPr/>
          <a:lstStyle/>
          <a:p>
            <a:endParaRPr lang="en-US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June 16, 2016</a:t>
            </a:r>
          </a:p>
        </p:txBody>
      </p:sp>
    </p:spTree>
    <p:extLst>
      <p:ext uri="{BB962C8B-B14F-4D97-AF65-F5344CB8AC3E}">
        <p14:creationId xmlns:p14="http://schemas.microsoft.com/office/powerpoint/2010/main" val="27946937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/>
          <a:lstStyle/>
          <a:p>
            <a:r>
              <a:rPr lang="en-US" dirty="0"/>
              <a:t>Subscribe to MMG View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301" y="1128989"/>
            <a:ext cx="4909210" cy="4191000"/>
          </a:xfrm>
        </p:spPr>
        <p:txBody>
          <a:bodyPr/>
          <a:lstStyle/>
          <a:p>
            <a:r>
              <a:rPr lang="en-US" b="0" dirty="0"/>
              <a:t>This pop-up box notifies you that a new feed will be added to your browser. </a:t>
            </a:r>
          </a:p>
          <a:p>
            <a:r>
              <a:rPr lang="en-US" b="0" dirty="0"/>
              <a:t>If desired, you can rename the RSS feed and choose an alternate location, i.e., Favorites or Bookmark Bar.</a:t>
            </a:r>
          </a:p>
          <a:p>
            <a:r>
              <a:rPr lang="en-US" b="0" dirty="0"/>
              <a:t>The feed will be located in the “Feeds” section of your Favorites by default. </a:t>
            </a:r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94640" y="6131956"/>
            <a:ext cx="9062720" cy="381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/>
              <a:t>For more information: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RSS Information: </a:t>
            </a:r>
            <a:r>
              <a:rPr lang="en-US" sz="1400" dirty="0">
                <a:hlinkClick r:id="rId3"/>
              </a:rPr>
              <a:t>https://en.wikipedia.org/wiki/RSS</a:t>
            </a:r>
            <a:endParaRPr lang="en-US" sz="1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Configuring Outlook for RSS: </a:t>
            </a:r>
            <a:r>
              <a:rPr lang="en-US" sz="1400" dirty="0">
                <a:hlinkClick r:id="rId4"/>
              </a:rPr>
              <a:t>https://support.office.com/en-us/Search/results?query=introduction+to+RSS</a:t>
            </a:r>
            <a:r>
              <a:rPr lang="en-US" sz="1400" dirty="0"/>
              <a:t> </a:t>
            </a: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1" y="985440"/>
            <a:ext cx="3122878" cy="2364581"/>
          </a:xfrm>
          <a:prstGeom prst="rect">
            <a:avLst/>
          </a:prstGeom>
        </p:spPr>
      </p:pic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1" y="3471861"/>
            <a:ext cx="31623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56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Roundtable: Jurisdictions’ Experience in Preparing for NMI HL7 Case Notification Implementation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247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Roundtable Participants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34820"/>
            <a:ext cx="8229600" cy="4191000"/>
          </a:xfrm>
        </p:spPr>
        <p:txBody>
          <a:bodyPr/>
          <a:lstStyle/>
          <a:p>
            <a:r>
              <a:rPr lang="en-US" b="0" dirty="0"/>
              <a:t>Erin Holt Coyne, Tennessee Department of Health</a:t>
            </a:r>
          </a:p>
          <a:p>
            <a:r>
              <a:rPr lang="en-US" b="0" dirty="0"/>
              <a:t>Andrew Smith, Louisiana Department of Health </a:t>
            </a:r>
          </a:p>
          <a:p>
            <a:r>
              <a:rPr lang="en-US" b="0" dirty="0"/>
              <a:t>Sarah Solarz, Minnesota Department of Health </a:t>
            </a:r>
          </a:p>
          <a:p>
            <a:r>
              <a:rPr lang="en-US" b="0" dirty="0"/>
              <a:t>Tamara Hennessy-Burt, California Department of Public Health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lvl="1" indent="0">
              <a:buNone/>
            </a:pPr>
            <a:br>
              <a:rPr lang="en-US" dirty="0"/>
            </a:br>
            <a:endParaRPr lang="en-US" dirty="0"/>
          </a:p>
          <a:p>
            <a:pPr marL="0" lvl="1" indent="0">
              <a:buNone/>
            </a:pPr>
            <a:endParaRPr lang="en-US" sz="2000" dirty="0">
              <a:latin typeface="Franklin Gothic Book" panose="020B0503020102020204" pitchFamily="34" charset="0"/>
            </a:endParaRPr>
          </a:p>
          <a:p>
            <a:pPr marL="742950" lvl="2" indent="-342900"/>
            <a:endParaRPr lang="en-US" sz="1800" dirty="0">
              <a:latin typeface="Franklin Gothic Book" panose="020B0503020102020204" pitchFamily="34" charset="0"/>
            </a:endParaRPr>
          </a:p>
          <a:p>
            <a:pPr marL="742950" lvl="2" indent="-342900"/>
            <a:endParaRPr lang="en-US" sz="1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2668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NBS and NMI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Erin Holt Coyne, Tennessee Department of Health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Andrew Smith, Louisiana Department of Health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11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How NEDSS Base System (NBS) Page Builder works to send case notifications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How NBS jurisdictions collaborate to build and share pages and implement case notifications</a:t>
            </a:r>
          </a:p>
        </p:txBody>
      </p:sp>
    </p:spTree>
    <p:extLst>
      <p:ext uri="{BB962C8B-B14F-4D97-AF65-F5344CB8AC3E}">
        <p14:creationId xmlns:p14="http://schemas.microsoft.com/office/powerpoint/2010/main" val="298061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357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How NBS Page Builder Works </a:t>
            </a:r>
            <a:br>
              <a:rPr lang="en-US" sz="2800" b="1" dirty="0">
                <a:latin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</a:rPr>
              <a:t>to Send Case Notifications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520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Page Builder</a:t>
            </a:r>
          </a:p>
          <a:p>
            <a:pPr marL="742950" lvl="2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User-enabled functionality based on role-based permissions</a:t>
            </a:r>
          </a:p>
          <a:p>
            <a:pPr marL="742950" lvl="2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Development and implementation of condition-specific pages within NBS</a:t>
            </a:r>
          </a:p>
          <a:p>
            <a:pPr marL="742950" lvl="2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Meta-data driven; used to generate case notifications</a:t>
            </a:r>
          </a:p>
          <a:p>
            <a:pPr lvl="2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Other condition-specific formats like XML (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</a:rPr>
              <a:t>Arbovirals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)</a:t>
            </a:r>
          </a:p>
          <a:p>
            <a:pPr lvl="2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MMG formats</a:t>
            </a:r>
          </a:p>
          <a:p>
            <a:pPr lvl="2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Master Messages</a:t>
            </a:r>
          </a:p>
          <a:p>
            <a:pPr marL="742950" lvl="2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Page templates can be imported, exported (for sharing)</a:t>
            </a:r>
          </a:p>
          <a:p>
            <a:pPr marL="742950" lvl="2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Pages can be built by vendor and shared or built locally and shared</a:t>
            </a:r>
          </a:p>
        </p:txBody>
      </p:sp>
    </p:spTree>
    <p:extLst>
      <p:ext uri="{BB962C8B-B14F-4D97-AF65-F5344CB8AC3E}">
        <p14:creationId xmlns:p14="http://schemas.microsoft.com/office/powerpoint/2010/main" val="90634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Page Builder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Create value sets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Create questions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Create pages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Manage template pages</a:t>
            </a:r>
          </a:p>
        </p:txBody>
      </p:sp>
      <p:pic>
        <p:nvPicPr>
          <p:cNvPr id="2051" name="Picture 3" title="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90" y="2137795"/>
            <a:ext cx="298132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81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7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Value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title="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048250" cy="31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title="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48200"/>
            <a:ext cx="4343400" cy="13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9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30243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Questions</a:t>
            </a:r>
          </a:p>
        </p:txBody>
      </p:sp>
      <p:pic>
        <p:nvPicPr>
          <p:cNvPr id="4098" name="Picture 2" title="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0098"/>
            <a:ext cx="4267199" cy="22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 title="&quot;&quot;"/>
          <p:cNvGrpSpPr/>
          <p:nvPr/>
        </p:nvGrpSpPr>
        <p:grpSpPr>
          <a:xfrm>
            <a:off x="4309534" y="1663521"/>
            <a:ext cx="4834466" cy="4663451"/>
            <a:chOff x="4309534" y="1663521"/>
            <a:chExt cx="4834466" cy="4663451"/>
          </a:xfrm>
        </p:grpSpPr>
        <p:pic>
          <p:nvPicPr>
            <p:cNvPr id="4100" name="Picture 4" title="&quot;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663521"/>
              <a:ext cx="4224866" cy="466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4309534" y="5105400"/>
              <a:ext cx="4834466" cy="12215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7417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-106363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3547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600" dirty="0"/>
          </a:p>
          <a:p>
            <a:endParaRPr lang="en-US" sz="2600" dirty="0"/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endParaRPr lang="en-US" sz="3000" dirty="0">
              <a:solidFill>
                <a:schemeClr val="bg2"/>
              </a:solidFill>
            </a:endParaRP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endParaRPr lang="en-US" sz="3000" dirty="0">
              <a:solidFill>
                <a:schemeClr val="bg2"/>
              </a:solidFill>
            </a:endParaRP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</a:rPr>
              <a:t>Pages can be condition specific or can be for groups or families of conditions.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</a:rPr>
              <a:t>Pages can be built for investigations, contact records, interview records, and congenital syphilis reports.</a:t>
            </a:r>
          </a:p>
        </p:txBody>
      </p:sp>
      <p:pic>
        <p:nvPicPr>
          <p:cNvPr id="5122" name="Picture 2" title="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85520"/>
            <a:ext cx="8229600" cy="40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947"/>
            <a:ext cx="8229600" cy="59621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116"/>
            <a:ext cx="8229600" cy="4738915"/>
          </a:xfrm>
        </p:spPr>
        <p:txBody>
          <a:bodyPr/>
          <a:lstStyle/>
          <a:p>
            <a:pPr marL="457200" lvl="1" indent="-4572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Welcome and Introductions</a:t>
            </a:r>
          </a:p>
          <a:p>
            <a:pPr marL="457200" lvl="1" indent="-4572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/>
            <a:r>
              <a:rPr lang="en-US" b="0" dirty="0">
                <a:solidFill>
                  <a:srgbClr val="4B4B4B"/>
                </a:solidFill>
              </a:rPr>
              <a:t>Hot Topic: Vocabulary Access and Distribution System (VADS)</a:t>
            </a:r>
            <a:r>
              <a:rPr lang="en-US" b="0" dirty="0"/>
              <a:t> Views and Subscription Service </a:t>
            </a:r>
            <a:endParaRPr lang="en-US" b="0" dirty="0">
              <a:solidFill>
                <a:srgbClr val="4B4B4B"/>
              </a:solidFill>
            </a:endParaRPr>
          </a:p>
          <a:p>
            <a:pPr marL="457200" lvl="1" indent="-457200">
              <a:buClr>
                <a:schemeClr val="accent1"/>
              </a:buClr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</a:endParaRPr>
          </a:p>
          <a:p>
            <a:pPr marL="457200" indent="-457200"/>
            <a:r>
              <a:rPr lang="en-US" b="0" dirty="0"/>
              <a:t>Roundtable: Jurisdictions’ Experience in Preparing for National Notifiable Diseases Surveillance System Modernization Initiative (NMI) HL7 Case Notification Implementation</a:t>
            </a:r>
          </a:p>
          <a:p>
            <a:pPr marL="457200" indent="-457200">
              <a:buNone/>
            </a:pPr>
            <a:endParaRPr lang="en-US" b="0" dirty="0"/>
          </a:p>
          <a:p>
            <a:pPr marL="457200" indent="-457200"/>
            <a:r>
              <a:rPr lang="en-US" b="0" dirty="0"/>
              <a:t>Questions</a:t>
            </a:r>
            <a:r>
              <a:rPr lang="en-US" sz="28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13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1" y="333910"/>
            <a:ext cx="7481583" cy="610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NBS Inputs and Outputs</a:t>
            </a:r>
          </a:p>
        </p:txBody>
      </p:sp>
    </p:spTree>
    <p:extLst>
      <p:ext uri="{BB962C8B-B14F-4D97-AF65-F5344CB8AC3E}">
        <p14:creationId xmlns:p14="http://schemas.microsoft.com/office/powerpoint/2010/main" val="3526762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NBS Output for Notification</a:t>
            </a:r>
          </a:p>
        </p:txBody>
      </p:sp>
      <p:pic>
        <p:nvPicPr>
          <p:cNvPr id="8194" name="Picture 2" title="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949637" cy="454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6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Collaboration to Build and Share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NUG—NBS User Group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NBS Subject Matter Expert (SME) Calls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NBS Central</a:t>
            </a:r>
          </a:p>
          <a:p>
            <a:pPr marL="742950" lvl="2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Collaborative space</a:t>
            </a:r>
          </a:p>
          <a:p>
            <a:pPr marL="34290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Can upload and download pages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Involves entire NUG community as interested:</a:t>
            </a:r>
          </a:p>
          <a:p>
            <a:pPr marL="742950" lvl="2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CDC</a:t>
            </a:r>
          </a:p>
          <a:p>
            <a:pPr marL="742950" lvl="2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NBS vendor</a:t>
            </a:r>
          </a:p>
          <a:p>
            <a:pPr marL="742950" lvl="2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Jurisdiction NBS coordinator</a:t>
            </a:r>
          </a:p>
          <a:p>
            <a:pPr marL="742950" lvl="2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Jurisdictional SMEs</a:t>
            </a:r>
          </a:p>
          <a:p>
            <a:endParaRPr lang="en-US" dirty="0"/>
          </a:p>
        </p:txBody>
      </p:sp>
      <p:pic>
        <p:nvPicPr>
          <p:cNvPr id="6146" name="Picture 2" title="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962401" cy="37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34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Collaboration to Build and Share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</a:rPr>
              <a:t>Example: TB Infection</a:t>
            </a:r>
          </a:p>
          <a:p>
            <a:pPr marL="85725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</a:rPr>
              <a:t>User group formed</a:t>
            </a:r>
          </a:p>
          <a:p>
            <a:pPr marL="85725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</a:rPr>
              <a:t>Met regularly</a:t>
            </a:r>
          </a:p>
          <a:p>
            <a:pPr marL="85725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</a:rPr>
              <a:t>Included people from TB programs</a:t>
            </a:r>
          </a:p>
          <a:p>
            <a:pPr marL="85725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</a:rPr>
              <a:t>Page built by vendor based on user requirements</a:t>
            </a:r>
          </a:p>
          <a:p>
            <a:pPr marL="85725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</a:rPr>
              <a:t>Implemented locally with local tailoring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</a:rPr>
              <a:t>Examples:</a:t>
            </a:r>
          </a:p>
          <a:p>
            <a:pPr marL="85725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</a:rPr>
              <a:t>Blood Lead</a:t>
            </a:r>
          </a:p>
          <a:p>
            <a:pPr marL="85725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</a:rPr>
              <a:t>Food-Borne</a:t>
            </a:r>
          </a:p>
          <a:p>
            <a:pPr marL="85725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3100" dirty="0">
                <a:solidFill>
                  <a:schemeClr val="bg2"/>
                </a:solidFill>
                <a:latin typeface="Calibri" panose="020F0502020204030204" pitchFamily="34" charset="0"/>
              </a:rPr>
              <a:t>STD</a:t>
            </a:r>
          </a:p>
          <a:p>
            <a:pPr lvl="1"/>
            <a:endParaRPr lang="en-US" dirty="0"/>
          </a:p>
        </p:txBody>
      </p:sp>
      <p:pic>
        <p:nvPicPr>
          <p:cNvPr id="7171" name="Picture 3" title="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73" y="1690688"/>
            <a:ext cx="4238822" cy="28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title="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32" y="3965197"/>
            <a:ext cx="3865563" cy="240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71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Minnesota’s Approach to NMI Data Extract Process Using Maven</a:t>
            </a:r>
          </a:p>
        </p:txBody>
      </p:sp>
      <p:sp>
        <p:nvSpPr>
          <p:cNvPr id="3" name="Subtitle 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/>
          <a:p>
            <a:r>
              <a:rPr lang="en-US" sz="2400" b="0" dirty="0"/>
              <a:t>Sarah Solarz,</a:t>
            </a:r>
          </a:p>
          <a:p>
            <a:r>
              <a:rPr lang="en-US" sz="2400" b="0" dirty="0"/>
              <a:t>Minnesota Department of Health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9887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Why a Data Warehouse?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Unable to modify Maven to directly generate HL7 ourselves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Unable to modify the Maven operational database to capture data when messages were created/sent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Wanted more control over the HL7 messages should things change in the future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Wanted Rhapsody connection to the data warehouse rather than the operational database</a:t>
            </a:r>
          </a:p>
        </p:txBody>
      </p:sp>
    </p:spTree>
    <p:extLst>
      <p:ext uri="{BB962C8B-B14F-4D97-AF65-F5344CB8AC3E}">
        <p14:creationId xmlns:p14="http://schemas.microsoft.com/office/powerpoint/2010/main" val="1726081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Components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Maven existing functionality of </a:t>
            </a:r>
            <a:r>
              <a:rPr lang="en-US" sz="2400" dirty="0" err="1">
                <a:solidFill>
                  <a:schemeClr val="bg2"/>
                </a:solidFill>
                <a:latin typeface="Calibri" panose="020F0502020204030204" pitchFamily="34" charset="0"/>
              </a:rPr>
              <a:t>denormalized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 tables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Association of Public Health Laboratories-developed Rhapsody route to handle the translation and HL7 formatting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Message history table in data warehouse to determine status of New, Update, Delete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Data warehouse that captures Rhapsody errors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Database scripts in the data warehouse that process and copy data</a:t>
            </a:r>
          </a:p>
        </p:txBody>
      </p:sp>
    </p:spTree>
    <p:extLst>
      <p:ext uri="{BB962C8B-B14F-4D97-AF65-F5344CB8AC3E}">
        <p14:creationId xmlns:p14="http://schemas.microsoft.com/office/powerpoint/2010/main" val="958311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title="&quot;&quot;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54483" t="12100" r="10590"/>
          <a:stretch/>
        </p:blipFill>
        <p:spPr>
          <a:xfrm>
            <a:off x="176871" y="97653"/>
            <a:ext cx="8856034" cy="6634920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NMI Data Extract Process – Daily</a:t>
            </a:r>
            <a:r>
              <a:rPr lang="en-US" baseline="0" dirty="0"/>
              <a:t>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83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Things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This approach will require Maven administrators, database administrators, Rhapsody developers, and PHIN Messaging System (PHIN MS) (or other transport) developers.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Because the translation occurred in Rhapsody, the MN </a:t>
            </a:r>
            <a:r>
              <a:rPr lang="en-US" sz="2400" dirty="0" err="1">
                <a:solidFill>
                  <a:schemeClr val="bg2"/>
                </a:solidFill>
                <a:latin typeface="Calibri" panose="020F0502020204030204" pitchFamily="34" charset="0"/>
              </a:rPr>
              <a:t>denormalized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 tables cannot be directly applied to other Maven users.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There will be state to state variance on data collection.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We did not change how we collect data but, rather, tried to send what we had to match to the MMG.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This approach may be challenging to directly apply to other Maven users.</a:t>
            </a:r>
          </a:p>
        </p:txBody>
      </p:sp>
    </p:spTree>
    <p:extLst>
      <p:ext uri="{BB962C8B-B14F-4D97-AF65-F5344CB8AC3E}">
        <p14:creationId xmlns:p14="http://schemas.microsoft.com/office/powerpoint/2010/main" val="3144872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Tamara Hennessy-Burt,</a:t>
            </a:r>
          </a:p>
          <a:p>
            <a:r>
              <a:rPr lang="en-US" b="0" dirty="0"/>
              <a:t>California Department of Public Health</a:t>
            </a:r>
          </a:p>
          <a:p>
            <a:endParaRPr lang="en-US" b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California’s Approach to Preparing for NMI Case Notification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848943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Hot Topic: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VADS Views and Subscription Service</a:t>
            </a:r>
          </a:p>
        </p:txBody>
      </p:sp>
    </p:spTree>
    <p:extLst>
      <p:ext uri="{BB962C8B-B14F-4D97-AF65-F5344CB8AC3E}">
        <p14:creationId xmlns:p14="http://schemas.microsoft.com/office/powerpoint/2010/main" val="221363220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Architecture Diagram</a:t>
            </a:r>
          </a:p>
        </p:txBody>
      </p:sp>
      <p:pic>
        <p:nvPicPr>
          <p:cNvPr id="8" name="Content Placeholder 4" title="&quot;&quot;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4" b="22289"/>
          <a:stretch/>
        </p:blipFill>
        <p:spPr>
          <a:xfrm>
            <a:off x="538169" y="1600200"/>
            <a:ext cx="8067662" cy="4191000"/>
          </a:xfrm>
        </p:spPr>
      </p:pic>
    </p:spTree>
    <p:extLst>
      <p:ext uri="{BB962C8B-B14F-4D97-AF65-F5344CB8AC3E}">
        <p14:creationId xmlns:p14="http://schemas.microsoft.com/office/powerpoint/2010/main" val="188132713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Data Warehouse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Problem:</a:t>
            </a:r>
            <a:r>
              <a:rPr lang="en-US" sz="2400" dirty="0">
                <a:latin typeface="Calibri" panose="020F0502020204030204" pitchFamily="34" charset="0"/>
              </a:rPr>
              <a:t> Not all local health jurisdictions in California use the CalREDIE surveillance platform.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Solution:</a:t>
            </a:r>
            <a:r>
              <a:rPr lang="en-US" sz="2400" dirty="0">
                <a:latin typeface="Calibri" panose="020F0502020204030204" pitchFamily="34" charset="0"/>
              </a:rPr>
              <a:t> The Data Warehouse!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27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Technical Architecture Diagram—With EDEJs</a:t>
            </a:r>
          </a:p>
        </p:txBody>
      </p:sp>
      <p:pic>
        <p:nvPicPr>
          <p:cNvPr id="5" name="Content Placeholder 4" title="&quot;&quot;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4" b="22289"/>
          <a:stretch/>
        </p:blipFill>
        <p:spPr>
          <a:xfrm>
            <a:off x="791545" y="1754154"/>
            <a:ext cx="7652890" cy="3975527"/>
          </a:xfrm>
        </p:spPr>
      </p:pic>
      <p:grpSp>
        <p:nvGrpSpPr>
          <p:cNvPr id="4" name="Group 3" title="&quot;&quot;"/>
          <p:cNvGrpSpPr/>
          <p:nvPr/>
        </p:nvGrpSpPr>
        <p:grpSpPr>
          <a:xfrm>
            <a:off x="4561059" y="6019800"/>
            <a:ext cx="609600" cy="609600"/>
            <a:chOff x="2971800" y="5867400"/>
            <a:chExt cx="609600" cy="609600"/>
          </a:xfrm>
        </p:grpSpPr>
        <p:pic>
          <p:nvPicPr>
            <p:cNvPr id="1027" name="Picture 3" title="&quot;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867400"/>
              <a:ext cx="29527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971800" y="6230779"/>
              <a:ext cx="60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5B9BD5"/>
                  </a:solidFill>
                </a:rPr>
                <a:t>EDEJ</a:t>
              </a:r>
            </a:p>
          </p:txBody>
        </p:sp>
      </p:grpSp>
      <p:grpSp>
        <p:nvGrpSpPr>
          <p:cNvPr id="10" name="Group 9" title="&quot;&quot;"/>
          <p:cNvGrpSpPr/>
          <p:nvPr/>
        </p:nvGrpSpPr>
        <p:grpSpPr>
          <a:xfrm>
            <a:off x="3124200" y="6019800"/>
            <a:ext cx="609600" cy="609600"/>
            <a:chOff x="2971800" y="5867400"/>
            <a:chExt cx="609600" cy="609600"/>
          </a:xfrm>
        </p:grpSpPr>
        <p:pic>
          <p:nvPicPr>
            <p:cNvPr id="11" name="Picture 3" title="&quot;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867400"/>
              <a:ext cx="29527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971800" y="6230779"/>
              <a:ext cx="60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5B9BD5"/>
                  </a:solidFill>
                </a:rPr>
                <a:t>EDEJ</a:t>
              </a:r>
            </a:p>
          </p:txBody>
        </p:sp>
      </p:grpSp>
      <p:grpSp>
        <p:nvGrpSpPr>
          <p:cNvPr id="13" name="Group 12" title="&quot;&quot;"/>
          <p:cNvGrpSpPr/>
          <p:nvPr/>
        </p:nvGrpSpPr>
        <p:grpSpPr>
          <a:xfrm>
            <a:off x="5877053" y="6019800"/>
            <a:ext cx="609600" cy="609600"/>
            <a:chOff x="2971800" y="5867400"/>
            <a:chExt cx="609600" cy="609600"/>
          </a:xfrm>
        </p:grpSpPr>
        <p:pic>
          <p:nvPicPr>
            <p:cNvPr id="14" name="Picture 3" title="&quot;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867400"/>
              <a:ext cx="29527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971800" y="6230779"/>
              <a:ext cx="60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5B9BD5"/>
                  </a:solidFill>
                </a:rPr>
                <a:t>EDEJ</a:t>
              </a:r>
            </a:p>
          </p:txBody>
        </p:sp>
      </p:grpSp>
      <p:cxnSp>
        <p:nvCxnSpPr>
          <p:cNvPr id="9" name="Straight Arrow Connector 8" title="&quot;&quot;"/>
          <p:cNvCxnSpPr>
            <a:stCxn id="11" idx="0"/>
          </p:cNvCxnSpPr>
          <p:nvPr/>
        </p:nvCxnSpPr>
        <p:spPr>
          <a:xfrm flipV="1">
            <a:off x="3348038" y="4953000"/>
            <a:ext cx="1071562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title="&quot;&quot;"/>
          <p:cNvCxnSpPr>
            <a:stCxn id="1027" idx="0"/>
          </p:cNvCxnSpPr>
          <p:nvPr/>
        </p:nvCxnSpPr>
        <p:spPr>
          <a:xfrm flipH="1" flipV="1">
            <a:off x="4784896" y="4953000"/>
            <a:ext cx="1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 title="&quot;&quot;"/>
          <p:cNvCxnSpPr>
            <a:stCxn id="14" idx="0"/>
          </p:cNvCxnSpPr>
          <p:nvPr/>
        </p:nvCxnSpPr>
        <p:spPr>
          <a:xfrm flipH="1" flipV="1">
            <a:off x="5170659" y="4953000"/>
            <a:ext cx="930232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title="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143500"/>
            <a:ext cx="4286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067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86489" y="524646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Questions?  Email EDX@cdc.gov</a:t>
            </a:r>
          </a:p>
        </p:txBody>
      </p:sp>
      <p:pic>
        <p:nvPicPr>
          <p:cNvPr id="11" name="Picture Placeholder 10" descr="Photo of Centers for Disease Control and Prevention headquarters in Atlanta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38" r="52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55943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518"/>
            <a:ext cx="8229600" cy="59404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341"/>
            <a:ext cx="8229600" cy="42138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/>
              <a:t>Message mapping guides (MMGs) and artifacts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MMG views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VADS Hot Topics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Download a 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View or subscribe to MMG view </a:t>
            </a:r>
          </a:p>
        </p:txBody>
      </p:sp>
    </p:spTree>
    <p:extLst>
      <p:ext uri="{BB962C8B-B14F-4D97-AF65-F5344CB8AC3E}">
        <p14:creationId xmlns:p14="http://schemas.microsoft.com/office/powerpoint/2010/main" val="39873792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-1852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MMGs and Artifacts</a:t>
            </a:r>
          </a:p>
        </p:txBody>
      </p:sp>
      <p:sp>
        <p:nvSpPr>
          <p:cNvPr id="10" name="Text Placeholder 9" descr="This box contains the various artifacts needed for developing to the Arboviral v1.3 MMG." title="Artifacts needed"/>
          <p:cNvSpPr>
            <a:spLocks noGrp="1"/>
          </p:cNvSpPr>
          <p:nvPr>
            <p:ph type="body" sz="quarter" idx="11"/>
          </p:nvPr>
        </p:nvSpPr>
        <p:spPr>
          <a:xfrm>
            <a:off x="457200" y="5982862"/>
            <a:ext cx="8229600" cy="439561"/>
          </a:xfrm>
        </p:spPr>
        <p:txBody>
          <a:bodyPr/>
          <a:lstStyle/>
          <a:p>
            <a:r>
              <a:rPr lang="en-US" sz="1600" dirty="0">
                <a:hlinkClick r:id="rId3"/>
              </a:rPr>
              <a:t>https://ndc.services.cdc.gov/message-mapping-guides/</a:t>
            </a:r>
            <a:endParaRPr lang="en-US" sz="1600" dirty="0"/>
          </a:p>
        </p:txBody>
      </p:sp>
      <p:grpSp>
        <p:nvGrpSpPr>
          <p:cNvPr id="8" name="Group 7" title="&quot;&quot;"/>
          <p:cNvGrpSpPr/>
          <p:nvPr/>
        </p:nvGrpSpPr>
        <p:grpSpPr>
          <a:xfrm>
            <a:off x="1871268" y="1131288"/>
            <a:ext cx="5610469" cy="4678042"/>
            <a:chOff x="2091410" y="1246608"/>
            <a:chExt cx="5610469" cy="4799959"/>
          </a:xfrm>
        </p:grpSpPr>
        <p:pic>
          <p:nvPicPr>
            <p:cNvPr id="22" name="Picture 21" title="&quot;&quot;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1410" y="1246608"/>
              <a:ext cx="5610469" cy="4773192"/>
            </a:xfrm>
            <a:prstGeom prst="rect">
              <a:avLst/>
            </a:prstGeom>
          </p:spPr>
        </p:pic>
        <p:grpSp>
          <p:nvGrpSpPr>
            <p:cNvPr id="23" name="Group 22" descr="The circle on the left is for the MMGs and Artifacts link (this page) and the circle on the bottom right is the Arboviral artifacts." title="NNDSS MMG artifacts"/>
            <p:cNvGrpSpPr/>
            <p:nvPr/>
          </p:nvGrpSpPr>
          <p:grpSpPr>
            <a:xfrm>
              <a:off x="2122383" y="4035901"/>
              <a:ext cx="5579495" cy="2010666"/>
              <a:chOff x="1500653" y="4715015"/>
              <a:chExt cx="5713100" cy="184000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500653" y="4715015"/>
                <a:ext cx="1213415" cy="275896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n>
                    <a:solidFill>
                      <a:srgbClr val="C00000"/>
                    </a:solidFill>
                  </a:ln>
                  <a:noFill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273267" y="5350821"/>
                <a:ext cx="3940486" cy="1204202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4071258" y="5416249"/>
              <a:ext cx="2891245" cy="235133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015031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MMG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4191000"/>
          </a:xfrm>
        </p:spPr>
        <p:txBody>
          <a:bodyPr/>
          <a:lstStyle/>
          <a:p>
            <a:r>
              <a:rPr lang="en-US" b="0" dirty="0"/>
              <a:t>Value sets are groupings of concepts.</a:t>
            </a:r>
          </a:p>
          <a:p>
            <a:r>
              <a:rPr lang="en-US" b="0" dirty="0"/>
              <a:t>Views are groupings of value sets to be used in MMGs.</a:t>
            </a:r>
          </a:p>
          <a:p>
            <a:r>
              <a:rPr lang="en-US" b="0" dirty="0"/>
              <a:t>Views are versioned.</a:t>
            </a:r>
          </a:p>
          <a:p>
            <a:r>
              <a:rPr lang="en-US" b="0" dirty="0"/>
              <a:t>Views do not have object identifiers (OIDs).</a:t>
            </a:r>
          </a:p>
          <a:p>
            <a:r>
              <a:rPr lang="en-US" b="0" dirty="0"/>
              <a:t>View name represents the MMG.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/>
              <a:t>VADS: </a:t>
            </a:r>
            <a:r>
              <a:rPr lang="en-US" sz="1600" dirty="0">
                <a:hlinkClick r:id="rId3"/>
              </a:rPr>
              <a:t>https://phinvads.cdc.gov/vads/SearchVocab.action</a:t>
            </a:r>
            <a:endParaRPr lang="en-US" sz="1600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44522"/>
            <a:ext cx="8151169" cy="17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835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598"/>
            <a:ext cx="8229600" cy="596900"/>
          </a:xfrm>
        </p:spPr>
        <p:txBody>
          <a:bodyPr/>
          <a:lstStyle/>
          <a:p>
            <a:r>
              <a:rPr lang="en-US" dirty="0"/>
              <a:t>Arboviral in VADS Hot Topics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7563" y="6009498"/>
            <a:ext cx="8229600" cy="381000"/>
          </a:xfrm>
        </p:spPr>
        <p:txBody>
          <a:bodyPr/>
          <a:lstStyle/>
          <a:p>
            <a:r>
              <a:rPr lang="en-US" sz="1600" dirty="0"/>
              <a:t>VADS: </a:t>
            </a:r>
            <a:r>
              <a:rPr lang="en-US" sz="1600" dirty="0">
                <a:hlinkClick r:id="rId3"/>
              </a:rPr>
              <a:t>https://phinvads.cdc.gov/vads/SearchVocab.action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118098" y="2184769"/>
            <a:ext cx="26967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When a new MMG is published in VADS, it will be posted in Hot Topics with a link and additional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Content Placeholder 6" title="&quot;&quot;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7563" y="1426464"/>
            <a:ext cx="5656517" cy="40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196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74448"/>
          </a:xfrm>
        </p:spPr>
        <p:txBody>
          <a:bodyPr/>
          <a:lstStyle/>
          <a:p>
            <a:r>
              <a:rPr lang="en-US" dirty="0"/>
              <a:t>Arboviral MMG View in VADS</a:t>
            </a:r>
          </a:p>
        </p:txBody>
      </p:sp>
      <p:sp>
        <p:nvSpPr>
          <p:cNvPr id="4" name="Text Placeholder 3" title="link to the Arboviral v1.3 MMG view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/>
              <a:t>Most recent version of the view:</a:t>
            </a:r>
          </a:p>
          <a:p>
            <a:r>
              <a:rPr lang="en-US" sz="1600" dirty="0">
                <a:hlinkClick r:id="rId3"/>
              </a:rPr>
              <a:t>https://phinvads.cdc.gov/vads/ViewView.action?name=Arboviral Case Notification</a:t>
            </a:r>
            <a:endParaRPr lang="en-US" sz="1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39840" y="970003"/>
            <a:ext cx="2519680" cy="4503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/>
              <a:t>Click here to download the view (Excel or Text format)</a:t>
            </a: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Click the Subscribe button to subscribe to future updates by using RSS feeds.</a:t>
            </a:r>
          </a:p>
        </p:txBody>
      </p:sp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" y="967979"/>
            <a:ext cx="6030278" cy="4747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7788" y="1210255"/>
            <a:ext cx="25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7788" y="4385310"/>
            <a:ext cx="25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86391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52676"/>
          </a:xfrm>
        </p:spPr>
        <p:txBody>
          <a:bodyPr/>
          <a:lstStyle/>
          <a:p>
            <a:r>
              <a:rPr lang="en-US" dirty="0"/>
              <a:t>View or Subscribe to Arboviral MMG View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5194" y="992778"/>
            <a:ext cx="2404966" cy="4191000"/>
          </a:xfrm>
        </p:spPr>
        <p:txBody>
          <a:bodyPr/>
          <a:lstStyle/>
          <a:p>
            <a:r>
              <a:rPr lang="en-US" b="0" dirty="0"/>
              <a:t>Shows the list of versions, in reverse date order, with a summary of the changes</a:t>
            </a:r>
          </a:p>
          <a:p>
            <a:endParaRPr lang="en-US" b="0" dirty="0"/>
          </a:p>
          <a:p>
            <a:r>
              <a:rPr lang="en-US" b="0" dirty="0"/>
              <a:t>Click “Subscribe to this feed” to enable the RSS feed on Internet Explorer.</a:t>
            </a:r>
          </a:p>
          <a:p>
            <a:endParaRPr lang="en-US" sz="2000" b="0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54" y="992778"/>
            <a:ext cx="6244240" cy="5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66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DC_OD_PPT_light([1]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89345C0D-53A3-4B6E-923D-DFBE8DE6F5CE}" vid="{AEA77C15-F3A5-49FA-A74A-9D243ED75B9D}"/>
    </a:ext>
  </a:extLst>
</a:theme>
</file>

<file path=ppt/theme/theme3.xml><?xml version="1.0" encoding="utf-8"?>
<a:theme xmlns:a="http://schemas.openxmlformats.org/drawingml/2006/main" name="1_CDC_OD_PPT_light([1]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DC_OD_PPT_light([1]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DC_OD_PPT_light([1]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1255</Words>
  <Application>Microsoft Office PowerPoint</Application>
  <PresentationFormat>On-screen Show (4:3)</PresentationFormat>
  <Paragraphs>189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Courier New</vt:lpstr>
      <vt:lpstr>Franklin Gothic Book</vt:lpstr>
      <vt:lpstr>Myriad Web Pro</vt:lpstr>
      <vt:lpstr>Wingdings</vt:lpstr>
      <vt:lpstr>CDC_OD_PPT_light([1]</vt:lpstr>
      <vt:lpstr>Theme2</vt:lpstr>
      <vt:lpstr>1_CDC_OD_PPT_light([1]</vt:lpstr>
      <vt:lpstr>2_CDC_OD_PPT_light([1]</vt:lpstr>
      <vt:lpstr>3_CDC_OD_PPT_light([1]</vt:lpstr>
      <vt:lpstr>   eSHARE Webinar:   Roundtable: Jurisdictions’ Experience in Preparing for NMI HL7 Case Notification Implementation  Conference Number: 800-779-9623 Participant Code: 9740330 NOTE: Adobe Connects Audio is not available.    Join the Adobe Connects meeting at: https://virtualsepd.adobeconnect.com/nmieshare/. Click “Enter as a Guest,” provide your name, and click “Enter Room.”        </vt:lpstr>
      <vt:lpstr>Agenda</vt:lpstr>
      <vt:lpstr>Hot Topic:   VADS Views and Subscription Service</vt:lpstr>
      <vt:lpstr>Agenda</vt:lpstr>
      <vt:lpstr>MMGs and Artifacts</vt:lpstr>
      <vt:lpstr>MMG Views</vt:lpstr>
      <vt:lpstr>Arboviral in VADS Hot Topics</vt:lpstr>
      <vt:lpstr>Arboviral MMG View in VADS</vt:lpstr>
      <vt:lpstr>View or Subscribe to Arboviral MMG View Changes</vt:lpstr>
      <vt:lpstr>Subscribe to MMG View Changes</vt:lpstr>
      <vt:lpstr>Roundtable: Jurisdictions’ Experience in Preparing for NMI HL7 Case Notification Implementation </vt:lpstr>
      <vt:lpstr>Roundtable Participants</vt:lpstr>
      <vt:lpstr>NBS and NMI Implementation</vt:lpstr>
      <vt:lpstr>Discussion</vt:lpstr>
      <vt:lpstr>How NBS Page Builder Works  to Send Case Notifications</vt:lpstr>
      <vt:lpstr>Page Builder</vt:lpstr>
      <vt:lpstr>Value Sets</vt:lpstr>
      <vt:lpstr>Questions</vt:lpstr>
      <vt:lpstr>Pages</vt:lpstr>
      <vt:lpstr>NBS Inputs and Outputs</vt:lpstr>
      <vt:lpstr>NBS Output for Notification</vt:lpstr>
      <vt:lpstr>Collaboration to Build and Share Pages</vt:lpstr>
      <vt:lpstr>Collaboration to Build and Share Pages</vt:lpstr>
      <vt:lpstr>Minnesota’s Approach to NMI Data Extract Process Using Maven</vt:lpstr>
      <vt:lpstr>Why a Data Warehouse?</vt:lpstr>
      <vt:lpstr>Components Used</vt:lpstr>
      <vt:lpstr>NMI Data Extract Process – Daily Update</vt:lpstr>
      <vt:lpstr>Things to Consider</vt:lpstr>
      <vt:lpstr>California’s Approach to Preparing for NMI Case Notification Implementation</vt:lpstr>
      <vt:lpstr>Technical Architecture Diagram</vt:lpstr>
      <vt:lpstr>Data Warehouse Solution</vt:lpstr>
      <vt:lpstr>Technical Architecture Diagram—With EDEJs</vt:lpstr>
      <vt:lpstr>Questions?  Email EDX@cdc.gov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NNDSS Modernization Initiative (NMI) eSHARE - June 2016</dc:title>
  <dc:subject>NMI eSHARE </dc:subject>
  <dc:creator>CDC</dc:creator>
  <cp:keywords>NMI, eSHARE, jurisdiction, onboarding, process, MVPS</cp:keywords>
  <cp:lastModifiedBy>Laspina, Michael (CDC/DDPHSS/CSELS/DHIS)</cp:lastModifiedBy>
  <cp:revision>169</cp:revision>
  <cp:lastPrinted>2016-04-21T17:13:11Z</cp:lastPrinted>
  <dcterms:created xsi:type="dcterms:W3CDTF">2016-01-11T17:37:46Z</dcterms:created>
  <dcterms:modified xsi:type="dcterms:W3CDTF">2021-04-26T19:37:28Z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2021-04-26T17:49:25Z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8b71f9b2-7d34-4608-8de6-531e2b4dcbf1</vt:lpwstr>
  </property>
  <property fmtid="{D5CDD505-2E9C-101B-9397-08002B2CF9AE}" pid="9" name="MSIP_Label_7b94a7b8-f06c-4dfe-bdcc-9b548fd58c31_ContentBits">
    <vt:lpwstr>0</vt:lpwstr>
  </property>
</Properties>
</file>