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2" r:id="rId2"/>
    <p:sldMasterId id="2147483750" r:id="rId3"/>
    <p:sldMasterId id="2147483762" r:id="rId4"/>
    <p:sldMasterId id="2147483773" r:id="rId5"/>
    <p:sldMasterId id="2147483785" r:id="rId6"/>
    <p:sldMasterId id="2147483791" r:id="rId7"/>
    <p:sldMasterId id="2147483803" r:id="rId8"/>
  </p:sldMasterIdLst>
  <p:notesMasterIdLst>
    <p:notesMasterId r:id="rId31"/>
  </p:notesMasterIdLst>
  <p:handoutMasterIdLst>
    <p:handoutMasterId r:id="rId32"/>
  </p:handoutMasterIdLst>
  <p:sldIdLst>
    <p:sldId id="278" r:id="rId9"/>
    <p:sldId id="276" r:id="rId10"/>
    <p:sldId id="277" r:id="rId11"/>
    <p:sldId id="280" r:id="rId12"/>
    <p:sldId id="288" r:id="rId13"/>
    <p:sldId id="294" r:id="rId14"/>
    <p:sldId id="283" r:id="rId15"/>
    <p:sldId id="286" r:id="rId16"/>
    <p:sldId id="263" r:id="rId17"/>
    <p:sldId id="287" r:id="rId18"/>
    <p:sldId id="264" r:id="rId19"/>
    <p:sldId id="296" r:id="rId20"/>
    <p:sldId id="297" r:id="rId21"/>
    <p:sldId id="300" r:id="rId22"/>
    <p:sldId id="299" r:id="rId23"/>
    <p:sldId id="284" r:id="rId24"/>
    <p:sldId id="303" r:id="rId25"/>
    <p:sldId id="293" r:id="rId26"/>
    <p:sldId id="291" r:id="rId27"/>
    <p:sldId id="304" r:id="rId28"/>
    <p:sldId id="305" r:id="rId29"/>
    <p:sldId id="306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over, Michele (CDC/OPHSS/CSELS)" initials="HM(" lastIdx="1" clrIdx="0">
    <p:extLst>
      <p:ext uri="{19B8F6BF-5375-455C-9EA6-DF929625EA0E}">
        <p15:presenceInfo xmlns:p15="http://schemas.microsoft.com/office/powerpoint/2012/main" userId="S-1-5-21-1207783550-2075000910-922709458-171411" providerId="AD"/>
      </p:ext>
    </p:extLst>
  </p:cmAuthor>
  <p:cmAuthor id="2" name="Bastin, Lisa H. (CDC/OPHSS/CSELS)" initials="BLH(" lastIdx="3" clrIdx="1">
    <p:extLst>
      <p:ext uri="{19B8F6BF-5375-455C-9EA6-DF929625EA0E}">
        <p15:presenceInfo xmlns:p15="http://schemas.microsoft.com/office/powerpoint/2012/main" userId="S-1-5-21-1207783550-2075000910-922709458-167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2" autoAdjust="0"/>
    <p:restoredTop sz="86412" autoAdjust="0"/>
  </p:normalViewPr>
  <p:slideViewPr>
    <p:cSldViewPr snapToGrid="0">
      <p:cViewPr varScale="1">
        <p:scale>
          <a:sx n="74" d="100"/>
          <a:sy n="74" d="100"/>
        </p:scale>
        <p:origin x="1133" y="48"/>
      </p:cViewPr>
      <p:guideLst/>
    </p:cSldViewPr>
  </p:slideViewPr>
  <p:outlineViewPr>
    <p:cViewPr>
      <p:scale>
        <a:sx n="33" d="100"/>
        <a:sy n="33" d="100"/>
      </p:scale>
      <p:origin x="0" y="-24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4E7E3-B126-474D-9A41-B8F148A182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DD6F86-5499-48B6-A6FB-C9C45F6C0248}">
      <dgm:prSet phldrT="[Text]" custT="1"/>
      <dgm:spPr/>
      <dgm:t>
        <a:bodyPr/>
        <a:lstStyle/>
        <a:p>
          <a:r>
            <a:rPr lang="en-US" sz="1600" dirty="0"/>
            <a:t>Program Evaluation of Data Elements</a:t>
          </a:r>
        </a:p>
      </dgm:t>
    </dgm:pt>
    <dgm:pt modelId="{504076D6-C55A-410F-ADFC-D5268F42BDEA}" type="parTrans" cxnId="{58CC593D-A5F8-484D-8701-11EF64C8A641}">
      <dgm:prSet/>
      <dgm:spPr/>
      <dgm:t>
        <a:bodyPr/>
        <a:lstStyle/>
        <a:p>
          <a:endParaRPr lang="en-US"/>
        </a:p>
      </dgm:t>
    </dgm:pt>
    <dgm:pt modelId="{741A3448-C100-46F1-8B7B-F620E8D03298}" type="sibTrans" cxnId="{58CC593D-A5F8-484D-8701-11EF64C8A641}">
      <dgm:prSet/>
      <dgm:spPr/>
      <dgm:t>
        <a:bodyPr/>
        <a:lstStyle/>
        <a:p>
          <a:endParaRPr lang="en-US"/>
        </a:p>
      </dgm:t>
    </dgm:pt>
    <dgm:pt modelId="{0F6A8753-BD77-42AD-B2C1-59D202119B7B}">
      <dgm:prSet phldrT="[Text]" custT="1"/>
      <dgm:spPr/>
      <dgm:t>
        <a:bodyPr/>
        <a:lstStyle/>
        <a:p>
          <a:r>
            <a:rPr lang="en-US" sz="1600" dirty="0"/>
            <a:t>Message Mapping Guide (MMG) Development</a:t>
          </a:r>
        </a:p>
      </dgm:t>
    </dgm:pt>
    <dgm:pt modelId="{AA506178-FB96-4A10-BB68-A6B38653E73C}" type="parTrans" cxnId="{C2594085-60BC-440E-B801-380B4CE46240}">
      <dgm:prSet/>
      <dgm:spPr/>
      <dgm:t>
        <a:bodyPr/>
        <a:lstStyle/>
        <a:p>
          <a:endParaRPr lang="en-US"/>
        </a:p>
      </dgm:t>
    </dgm:pt>
    <dgm:pt modelId="{5B6A9CCF-23BD-4110-B4B9-D1F510D73DB6}" type="sibTrans" cxnId="{C2594085-60BC-440E-B801-380B4CE46240}">
      <dgm:prSet/>
      <dgm:spPr/>
      <dgm:t>
        <a:bodyPr/>
        <a:lstStyle/>
        <a:p>
          <a:endParaRPr lang="en-US"/>
        </a:p>
      </dgm:t>
    </dgm:pt>
    <dgm:pt modelId="{80527473-2A59-4435-8C6A-75872D224307}">
      <dgm:prSet phldrT="[Text]"/>
      <dgm:spPr/>
      <dgm:t>
        <a:bodyPr/>
        <a:lstStyle/>
        <a:p>
          <a:r>
            <a:rPr lang="en-US" dirty="0"/>
            <a:t>MMG Finalized and                 MVPS Finalized</a:t>
          </a:r>
        </a:p>
      </dgm:t>
    </dgm:pt>
    <dgm:pt modelId="{68A46B88-8865-4677-9107-A68222CA50FB}" type="parTrans" cxnId="{4C642A2B-3039-4EA6-BF69-9855A1EA4B98}">
      <dgm:prSet/>
      <dgm:spPr/>
      <dgm:t>
        <a:bodyPr/>
        <a:lstStyle/>
        <a:p>
          <a:endParaRPr lang="en-US"/>
        </a:p>
      </dgm:t>
    </dgm:pt>
    <dgm:pt modelId="{4D358CF0-9B08-4F59-9505-C60EC0684EFD}" type="sibTrans" cxnId="{4C642A2B-3039-4EA6-BF69-9855A1EA4B98}">
      <dgm:prSet/>
      <dgm:spPr/>
      <dgm:t>
        <a:bodyPr/>
        <a:lstStyle/>
        <a:p>
          <a:endParaRPr lang="en-US"/>
        </a:p>
      </dgm:t>
    </dgm:pt>
    <dgm:pt modelId="{D4682644-E8C4-44DE-BDF3-5EAB5AB6D68A}">
      <dgm:prSet phldrT="[Text]"/>
      <dgm:spPr/>
      <dgm:t>
        <a:bodyPr/>
        <a:lstStyle/>
        <a:p>
          <a:r>
            <a:rPr lang="en-US" dirty="0"/>
            <a:t>Onboarding of Jurisdictions</a:t>
          </a:r>
        </a:p>
      </dgm:t>
    </dgm:pt>
    <dgm:pt modelId="{7A4B70C2-2B33-40B0-972D-CCE21807E964}" type="parTrans" cxnId="{423F33BA-6532-4456-804F-8D234024C003}">
      <dgm:prSet/>
      <dgm:spPr/>
      <dgm:t>
        <a:bodyPr/>
        <a:lstStyle/>
        <a:p>
          <a:endParaRPr lang="en-US"/>
        </a:p>
      </dgm:t>
    </dgm:pt>
    <dgm:pt modelId="{BAD2AD33-9945-433A-A789-24C8F02CB6A5}" type="sibTrans" cxnId="{423F33BA-6532-4456-804F-8D234024C003}">
      <dgm:prSet/>
      <dgm:spPr/>
      <dgm:t>
        <a:bodyPr/>
        <a:lstStyle/>
        <a:p>
          <a:endParaRPr lang="en-US"/>
        </a:p>
      </dgm:t>
    </dgm:pt>
    <dgm:pt modelId="{B17EC96D-8722-4B14-B5D9-78FD3B07345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MMG Piloted   and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/>
            <a:t>MVPS Developed</a:t>
          </a:r>
        </a:p>
      </dgm:t>
    </dgm:pt>
    <dgm:pt modelId="{B52921E9-FB2F-44C4-8961-9B1FD8028B72}" type="parTrans" cxnId="{273A1BCA-60D0-4427-9C43-94A2B7B00A9F}">
      <dgm:prSet/>
      <dgm:spPr/>
      <dgm:t>
        <a:bodyPr/>
        <a:lstStyle/>
        <a:p>
          <a:endParaRPr lang="en-US"/>
        </a:p>
      </dgm:t>
    </dgm:pt>
    <dgm:pt modelId="{F60B26D8-C29E-403E-8D4C-DD6CF0C09279}" type="sibTrans" cxnId="{273A1BCA-60D0-4427-9C43-94A2B7B00A9F}">
      <dgm:prSet/>
      <dgm:spPr/>
      <dgm:t>
        <a:bodyPr/>
        <a:lstStyle/>
        <a:p>
          <a:endParaRPr lang="en-US"/>
        </a:p>
      </dgm:t>
    </dgm:pt>
    <dgm:pt modelId="{E07842EA-4D11-4E0E-9C2D-1DEF2F0D617E}" type="pres">
      <dgm:prSet presAssocID="{A544E7E3-B126-474D-9A41-B8F148A182A3}" presName="cycle" presStyleCnt="0">
        <dgm:presLayoutVars>
          <dgm:dir/>
          <dgm:resizeHandles val="exact"/>
        </dgm:presLayoutVars>
      </dgm:prSet>
      <dgm:spPr/>
    </dgm:pt>
    <dgm:pt modelId="{DEFE9C66-AFD0-4062-8438-06E1A8EDEA05}" type="pres">
      <dgm:prSet presAssocID="{B3DD6F86-5499-48B6-A6FB-C9C45F6C0248}" presName="node" presStyleLbl="node1" presStyleIdx="0" presStyleCnt="5">
        <dgm:presLayoutVars>
          <dgm:bulletEnabled val="1"/>
        </dgm:presLayoutVars>
      </dgm:prSet>
      <dgm:spPr/>
    </dgm:pt>
    <dgm:pt modelId="{4858E5AD-2B7A-42DC-9236-54B9C3BC5C9B}" type="pres">
      <dgm:prSet presAssocID="{B3DD6F86-5499-48B6-A6FB-C9C45F6C0248}" presName="spNode" presStyleCnt="0"/>
      <dgm:spPr/>
    </dgm:pt>
    <dgm:pt modelId="{F93A1997-55D0-446A-98B1-839B8947EC96}" type="pres">
      <dgm:prSet presAssocID="{741A3448-C100-46F1-8B7B-F620E8D03298}" presName="sibTrans" presStyleLbl="sibTrans1D1" presStyleIdx="0" presStyleCnt="5"/>
      <dgm:spPr/>
    </dgm:pt>
    <dgm:pt modelId="{81515E56-2CB3-4DB8-80ED-7EA6AB21D3D0}" type="pres">
      <dgm:prSet presAssocID="{0F6A8753-BD77-42AD-B2C1-59D202119B7B}" presName="node" presStyleLbl="node1" presStyleIdx="1" presStyleCnt="5">
        <dgm:presLayoutVars>
          <dgm:bulletEnabled val="1"/>
        </dgm:presLayoutVars>
      </dgm:prSet>
      <dgm:spPr/>
    </dgm:pt>
    <dgm:pt modelId="{13B0A45A-691C-49D5-96AB-D59C81DA1FE3}" type="pres">
      <dgm:prSet presAssocID="{0F6A8753-BD77-42AD-B2C1-59D202119B7B}" presName="spNode" presStyleCnt="0"/>
      <dgm:spPr/>
    </dgm:pt>
    <dgm:pt modelId="{B729278F-6578-4773-B43A-0CC8898E8B13}" type="pres">
      <dgm:prSet presAssocID="{5B6A9CCF-23BD-4110-B4B9-D1F510D73DB6}" presName="sibTrans" presStyleLbl="sibTrans1D1" presStyleIdx="1" presStyleCnt="5"/>
      <dgm:spPr/>
    </dgm:pt>
    <dgm:pt modelId="{709E2CC2-5A67-459A-8F38-1D457EB595B0}" type="pres">
      <dgm:prSet presAssocID="{B17EC96D-8722-4B14-B5D9-78FD3B07345A}" presName="node" presStyleLbl="node1" presStyleIdx="2" presStyleCnt="5" custRadScaleRad="104315" custRadScaleInc="-16844">
        <dgm:presLayoutVars>
          <dgm:bulletEnabled val="1"/>
        </dgm:presLayoutVars>
      </dgm:prSet>
      <dgm:spPr/>
    </dgm:pt>
    <dgm:pt modelId="{554685D7-49CB-42DD-A226-98BB736551D1}" type="pres">
      <dgm:prSet presAssocID="{B17EC96D-8722-4B14-B5D9-78FD3B07345A}" presName="spNode" presStyleCnt="0"/>
      <dgm:spPr/>
    </dgm:pt>
    <dgm:pt modelId="{C64E75E5-A60E-4B7F-A9C3-F38328EE2C18}" type="pres">
      <dgm:prSet presAssocID="{F60B26D8-C29E-403E-8D4C-DD6CF0C09279}" presName="sibTrans" presStyleLbl="sibTrans1D1" presStyleIdx="2" presStyleCnt="5"/>
      <dgm:spPr/>
    </dgm:pt>
    <dgm:pt modelId="{5499BC71-D006-477B-A993-D0367ACAEACC}" type="pres">
      <dgm:prSet presAssocID="{80527473-2A59-4435-8C6A-75872D224307}" presName="node" presStyleLbl="node1" presStyleIdx="3" presStyleCnt="5">
        <dgm:presLayoutVars>
          <dgm:bulletEnabled val="1"/>
        </dgm:presLayoutVars>
      </dgm:prSet>
      <dgm:spPr/>
    </dgm:pt>
    <dgm:pt modelId="{67FFF907-528A-4C60-8F25-53337F0B265C}" type="pres">
      <dgm:prSet presAssocID="{80527473-2A59-4435-8C6A-75872D224307}" presName="spNode" presStyleCnt="0"/>
      <dgm:spPr/>
    </dgm:pt>
    <dgm:pt modelId="{74909C2C-AC0B-49F2-BDB6-9B020B34A0BC}" type="pres">
      <dgm:prSet presAssocID="{4D358CF0-9B08-4F59-9505-C60EC0684EFD}" presName="sibTrans" presStyleLbl="sibTrans1D1" presStyleIdx="3" presStyleCnt="5"/>
      <dgm:spPr/>
    </dgm:pt>
    <dgm:pt modelId="{FB1D10FD-84B8-4E2E-AF53-BAF2F659B558}" type="pres">
      <dgm:prSet presAssocID="{D4682644-E8C4-44DE-BDF3-5EAB5AB6D68A}" presName="node" presStyleLbl="node1" presStyleIdx="4" presStyleCnt="5" custRadScaleRad="101403" custRadScaleInc="-2284">
        <dgm:presLayoutVars>
          <dgm:bulletEnabled val="1"/>
        </dgm:presLayoutVars>
      </dgm:prSet>
      <dgm:spPr/>
    </dgm:pt>
    <dgm:pt modelId="{D14187BA-8EDD-4BA0-BFA2-5E9B54F5F9FA}" type="pres">
      <dgm:prSet presAssocID="{D4682644-E8C4-44DE-BDF3-5EAB5AB6D68A}" presName="spNode" presStyleCnt="0"/>
      <dgm:spPr/>
    </dgm:pt>
    <dgm:pt modelId="{C219389D-2674-43D9-BC65-0257553F5A3E}" type="pres">
      <dgm:prSet presAssocID="{BAD2AD33-9945-433A-A789-24C8F02CB6A5}" presName="sibTrans" presStyleLbl="sibTrans1D1" presStyleIdx="4" presStyleCnt="5"/>
      <dgm:spPr/>
    </dgm:pt>
  </dgm:ptLst>
  <dgm:cxnLst>
    <dgm:cxn modelId="{39C6300E-81AB-42BA-955A-8F8F9CC76F11}" type="presOf" srcId="{B3DD6F86-5499-48B6-A6FB-C9C45F6C0248}" destId="{DEFE9C66-AFD0-4062-8438-06E1A8EDEA05}" srcOrd="0" destOrd="0" presId="urn:microsoft.com/office/officeart/2005/8/layout/cycle5"/>
    <dgm:cxn modelId="{E472C811-8BA7-4D63-AC8D-B10BC9DB3212}" type="presOf" srcId="{0F6A8753-BD77-42AD-B2C1-59D202119B7B}" destId="{81515E56-2CB3-4DB8-80ED-7EA6AB21D3D0}" srcOrd="0" destOrd="0" presId="urn:microsoft.com/office/officeart/2005/8/layout/cycle5"/>
    <dgm:cxn modelId="{4C642A2B-3039-4EA6-BF69-9855A1EA4B98}" srcId="{A544E7E3-B126-474D-9A41-B8F148A182A3}" destId="{80527473-2A59-4435-8C6A-75872D224307}" srcOrd="3" destOrd="0" parTransId="{68A46B88-8865-4677-9107-A68222CA50FB}" sibTransId="{4D358CF0-9B08-4F59-9505-C60EC0684EFD}"/>
    <dgm:cxn modelId="{58CC593D-A5F8-484D-8701-11EF64C8A641}" srcId="{A544E7E3-B126-474D-9A41-B8F148A182A3}" destId="{B3DD6F86-5499-48B6-A6FB-C9C45F6C0248}" srcOrd="0" destOrd="0" parTransId="{504076D6-C55A-410F-ADFC-D5268F42BDEA}" sibTransId="{741A3448-C100-46F1-8B7B-F620E8D03298}"/>
    <dgm:cxn modelId="{74E6CE64-489C-4EF8-AF6C-A3F9C5BD0322}" type="presOf" srcId="{F60B26D8-C29E-403E-8D4C-DD6CF0C09279}" destId="{C64E75E5-A60E-4B7F-A9C3-F38328EE2C18}" srcOrd="0" destOrd="0" presId="urn:microsoft.com/office/officeart/2005/8/layout/cycle5"/>
    <dgm:cxn modelId="{7ED23F4F-8B51-487D-9E8B-459380145C81}" type="presOf" srcId="{BAD2AD33-9945-433A-A789-24C8F02CB6A5}" destId="{C219389D-2674-43D9-BC65-0257553F5A3E}" srcOrd="0" destOrd="0" presId="urn:microsoft.com/office/officeart/2005/8/layout/cycle5"/>
    <dgm:cxn modelId="{03BCFF73-EF34-4FA2-B0DD-3570962B7D83}" type="presOf" srcId="{A544E7E3-B126-474D-9A41-B8F148A182A3}" destId="{E07842EA-4D11-4E0E-9C2D-1DEF2F0D617E}" srcOrd="0" destOrd="0" presId="urn:microsoft.com/office/officeart/2005/8/layout/cycle5"/>
    <dgm:cxn modelId="{D0D2A675-83C8-4373-894D-A3110C9EC396}" type="presOf" srcId="{4D358CF0-9B08-4F59-9505-C60EC0684EFD}" destId="{74909C2C-AC0B-49F2-BDB6-9B020B34A0BC}" srcOrd="0" destOrd="0" presId="urn:microsoft.com/office/officeart/2005/8/layout/cycle5"/>
    <dgm:cxn modelId="{C2594085-60BC-440E-B801-380B4CE46240}" srcId="{A544E7E3-B126-474D-9A41-B8F148A182A3}" destId="{0F6A8753-BD77-42AD-B2C1-59D202119B7B}" srcOrd="1" destOrd="0" parTransId="{AA506178-FB96-4A10-BB68-A6B38653E73C}" sibTransId="{5B6A9CCF-23BD-4110-B4B9-D1F510D73DB6}"/>
    <dgm:cxn modelId="{9A939785-972E-41B9-BDFB-0983B4F1541A}" type="presOf" srcId="{D4682644-E8C4-44DE-BDF3-5EAB5AB6D68A}" destId="{FB1D10FD-84B8-4E2E-AF53-BAF2F659B558}" srcOrd="0" destOrd="0" presId="urn:microsoft.com/office/officeart/2005/8/layout/cycle5"/>
    <dgm:cxn modelId="{423F33BA-6532-4456-804F-8D234024C003}" srcId="{A544E7E3-B126-474D-9A41-B8F148A182A3}" destId="{D4682644-E8C4-44DE-BDF3-5EAB5AB6D68A}" srcOrd="4" destOrd="0" parTransId="{7A4B70C2-2B33-40B0-972D-CCE21807E964}" sibTransId="{BAD2AD33-9945-433A-A789-24C8F02CB6A5}"/>
    <dgm:cxn modelId="{19F08EC3-64C5-4B71-9434-AA0E2D957109}" type="presOf" srcId="{80527473-2A59-4435-8C6A-75872D224307}" destId="{5499BC71-D006-477B-A993-D0367ACAEACC}" srcOrd="0" destOrd="0" presId="urn:microsoft.com/office/officeart/2005/8/layout/cycle5"/>
    <dgm:cxn modelId="{35AC2FC9-10F3-4151-8735-DDDC3D148BD1}" type="presOf" srcId="{B17EC96D-8722-4B14-B5D9-78FD3B07345A}" destId="{709E2CC2-5A67-459A-8F38-1D457EB595B0}" srcOrd="0" destOrd="0" presId="urn:microsoft.com/office/officeart/2005/8/layout/cycle5"/>
    <dgm:cxn modelId="{273A1BCA-60D0-4427-9C43-94A2B7B00A9F}" srcId="{A544E7E3-B126-474D-9A41-B8F148A182A3}" destId="{B17EC96D-8722-4B14-B5D9-78FD3B07345A}" srcOrd="2" destOrd="0" parTransId="{B52921E9-FB2F-44C4-8961-9B1FD8028B72}" sibTransId="{F60B26D8-C29E-403E-8D4C-DD6CF0C09279}"/>
    <dgm:cxn modelId="{50B1FFED-7C75-4BFE-A963-9EF97CBC20FF}" type="presOf" srcId="{5B6A9CCF-23BD-4110-B4B9-D1F510D73DB6}" destId="{B729278F-6578-4773-B43A-0CC8898E8B13}" srcOrd="0" destOrd="0" presId="urn:microsoft.com/office/officeart/2005/8/layout/cycle5"/>
    <dgm:cxn modelId="{966045F8-5925-4C19-8E7C-F75384F38ADF}" type="presOf" srcId="{741A3448-C100-46F1-8B7B-F620E8D03298}" destId="{F93A1997-55D0-446A-98B1-839B8947EC96}" srcOrd="0" destOrd="0" presId="urn:microsoft.com/office/officeart/2005/8/layout/cycle5"/>
    <dgm:cxn modelId="{8471851C-65C9-4596-AADB-1B5FFB3D7D60}" type="presParOf" srcId="{E07842EA-4D11-4E0E-9C2D-1DEF2F0D617E}" destId="{DEFE9C66-AFD0-4062-8438-06E1A8EDEA05}" srcOrd="0" destOrd="0" presId="urn:microsoft.com/office/officeart/2005/8/layout/cycle5"/>
    <dgm:cxn modelId="{DAC54B68-83CD-436C-BDD0-E20A1B579003}" type="presParOf" srcId="{E07842EA-4D11-4E0E-9C2D-1DEF2F0D617E}" destId="{4858E5AD-2B7A-42DC-9236-54B9C3BC5C9B}" srcOrd="1" destOrd="0" presId="urn:microsoft.com/office/officeart/2005/8/layout/cycle5"/>
    <dgm:cxn modelId="{475EA6A5-D196-4696-82D2-FCA696FD5991}" type="presParOf" srcId="{E07842EA-4D11-4E0E-9C2D-1DEF2F0D617E}" destId="{F93A1997-55D0-446A-98B1-839B8947EC96}" srcOrd="2" destOrd="0" presId="urn:microsoft.com/office/officeart/2005/8/layout/cycle5"/>
    <dgm:cxn modelId="{9EE5EA38-30DB-4D70-B4D7-1DEA1475CE11}" type="presParOf" srcId="{E07842EA-4D11-4E0E-9C2D-1DEF2F0D617E}" destId="{81515E56-2CB3-4DB8-80ED-7EA6AB21D3D0}" srcOrd="3" destOrd="0" presId="urn:microsoft.com/office/officeart/2005/8/layout/cycle5"/>
    <dgm:cxn modelId="{A706051E-BB66-42E1-B55C-296E8C659438}" type="presParOf" srcId="{E07842EA-4D11-4E0E-9C2D-1DEF2F0D617E}" destId="{13B0A45A-691C-49D5-96AB-D59C81DA1FE3}" srcOrd="4" destOrd="0" presId="urn:microsoft.com/office/officeart/2005/8/layout/cycle5"/>
    <dgm:cxn modelId="{3C836075-9F0B-4A3A-A8A0-9E31C54D74CA}" type="presParOf" srcId="{E07842EA-4D11-4E0E-9C2D-1DEF2F0D617E}" destId="{B729278F-6578-4773-B43A-0CC8898E8B13}" srcOrd="5" destOrd="0" presId="urn:microsoft.com/office/officeart/2005/8/layout/cycle5"/>
    <dgm:cxn modelId="{7B2603AC-AD6C-4F70-8AD0-3D2ADEDE02B8}" type="presParOf" srcId="{E07842EA-4D11-4E0E-9C2D-1DEF2F0D617E}" destId="{709E2CC2-5A67-459A-8F38-1D457EB595B0}" srcOrd="6" destOrd="0" presId="urn:microsoft.com/office/officeart/2005/8/layout/cycle5"/>
    <dgm:cxn modelId="{FA36B866-03E0-43A1-9C27-0B00406E8CAA}" type="presParOf" srcId="{E07842EA-4D11-4E0E-9C2D-1DEF2F0D617E}" destId="{554685D7-49CB-42DD-A226-98BB736551D1}" srcOrd="7" destOrd="0" presId="urn:microsoft.com/office/officeart/2005/8/layout/cycle5"/>
    <dgm:cxn modelId="{4EA8E59D-ECBA-42C3-AADF-841094A74F19}" type="presParOf" srcId="{E07842EA-4D11-4E0E-9C2D-1DEF2F0D617E}" destId="{C64E75E5-A60E-4B7F-A9C3-F38328EE2C18}" srcOrd="8" destOrd="0" presId="urn:microsoft.com/office/officeart/2005/8/layout/cycle5"/>
    <dgm:cxn modelId="{BC21D079-C669-4B84-A3BA-82DD6825059E}" type="presParOf" srcId="{E07842EA-4D11-4E0E-9C2D-1DEF2F0D617E}" destId="{5499BC71-D006-477B-A993-D0367ACAEACC}" srcOrd="9" destOrd="0" presId="urn:microsoft.com/office/officeart/2005/8/layout/cycle5"/>
    <dgm:cxn modelId="{EB439674-2CA2-4D01-A647-B0EF282F5985}" type="presParOf" srcId="{E07842EA-4D11-4E0E-9C2D-1DEF2F0D617E}" destId="{67FFF907-528A-4C60-8F25-53337F0B265C}" srcOrd="10" destOrd="0" presId="urn:microsoft.com/office/officeart/2005/8/layout/cycle5"/>
    <dgm:cxn modelId="{BE301DF9-0116-4DB1-AFEF-66D0C36216E1}" type="presParOf" srcId="{E07842EA-4D11-4E0E-9C2D-1DEF2F0D617E}" destId="{74909C2C-AC0B-49F2-BDB6-9B020B34A0BC}" srcOrd="11" destOrd="0" presId="urn:microsoft.com/office/officeart/2005/8/layout/cycle5"/>
    <dgm:cxn modelId="{5F4EA79C-BD9C-4AF6-B3D0-03F8CE797303}" type="presParOf" srcId="{E07842EA-4D11-4E0E-9C2D-1DEF2F0D617E}" destId="{FB1D10FD-84B8-4E2E-AF53-BAF2F659B558}" srcOrd="12" destOrd="0" presId="urn:microsoft.com/office/officeart/2005/8/layout/cycle5"/>
    <dgm:cxn modelId="{BA28B2FD-D833-49AE-AC96-55C45CD50A10}" type="presParOf" srcId="{E07842EA-4D11-4E0E-9C2D-1DEF2F0D617E}" destId="{D14187BA-8EDD-4BA0-BFA2-5E9B54F5F9FA}" srcOrd="13" destOrd="0" presId="urn:microsoft.com/office/officeart/2005/8/layout/cycle5"/>
    <dgm:cxn modelId="{39DF10DB-1A1D-4972-A997-1935A419F5C2}" type="presParOf" srcId="{E07842EA-4D11-4E0E-9C2D-1DEF2F0D617E}" destId="{C219389D-2674-43D9-BC65-0257553F5A3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F03C6-0770-41B5-89AF-398C5CFBAC9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17F183D-36A1-467E-A5E2-EE03C2134875}">
      <dgm:prSet phldrT="[Text]" custT="1"/>
      <dgm:spPr/>
      <dgm:t>
        <a:bodyPr/>
        <a:lstStyle/>
        <a:p>
          <a:r>
            <a:rPr lang="en-US" sz="2000" dirty="0"/>
            <a:t>Pre-Onboarding</a:t>
          </a:r>
        </a:p>
      </dgm:t>
    </dgm:pt>
    <dgm:pt modelId="{49370765-8DA3-4EBE-8E77-02CE803C4CA6}" type="parTrans" cxnId="{5C8680F4-EC52-45F3-84E4-4CB2927FA552}">
      <dgm:prSet/>
      <dgm:spPr/>
      <dgm:t>
        <a:bodyPr/>
        <a:lstStyle/>
        <a:p>
          <a:endParaRPr lang="en-US"/>
        </a:p>
      </dgm:t>
    </dgm:pt>
    <dgm:pt modelId="{EC1CF5DF-7066-45F5-ACBE-5ED63DF010F4}" type="sibTrans" cxnId="{5C8680F4-EC52-45F3-84E4-4CB2927FA552}">
      <dgm:prSet/>
      <dgm:spPr/>
      <dgm:t>
        <a:bodyPr/>
        <a:lstStyle/>
        <a:p>
          <a:endParaRPr lang="en-US"/>
        </a:p>
      </dgm:t>
    </dgm:pt>
    <dgm:pt modelId="{A9E47D32-99D0-4205-AA76-52F1D61B4505}">
      <dgm:prSet phldrT="[Text]" custT="1"/>
      <dgm:spPr/>
      <dgm:t>
        <a:bodyPr/>
        <a:lstStyle/>
        <a:p>
          <a:r>
            <a:rPr lang="en-US" sz="2000" dirty="0"/>
            <a:t>Onboarding</a:t>
          </a:r>
        </a:p>
      </dgm:t>
    </dgm:pt>
    <dgm:pt modelId="{CC9AE642-01F8-488F-8EBC-7B0191FB16AB}" type="parTrans" cxnId="{2073E072-E848-43E2-AA6B-9D9366462089}">
      <dgm:prSet/>
      <dgm:spPr/>
      <dgm:t>
        <a:bodyPr/>
        <a:lstStyle/>
        <a:p>
          <a:endParaRPr lang="en-US"/>
        </a:p>
      </dgm:t>
    </dgm:pt>
    <dgm:pt modelId="{6F5849FD-C3C5-469A-B123-EAA7C19703AD}" type="sibTrans" cxnId="{2073E072-E848-43E2-AA6B-9D9366462089}">
      <dgm:prSet/>
      <dgm:spPr/>
      <dgm:t>
        <a:bodyPr/>
        <a:lstStyle/>
        <a:p>
          <a:endParaRPr lang="en-US"/>
        </a:p>
      </dgm:t>
    </dgm:pt>
    <dgm:pt modelId="{486B2230-4156-40F7-A91E-950E8BB3B3A4}">
      <dgm:prSet phldrT="[Text]" custT="1"/>
      <dgm:spPr/>
      <dgm:t>
        <a:bodyPr/>
        <a:lstStyle/>
        <a:p>
          <a:r>
            <a:rPr lang="en-US" sz="2000" dirty="0"/>
            <a:t>Cutover to Production</a:t>
          </a:r>
        </a:p>
      </dgm:t>
    </dgm:pt>
    <dgm:pt modelId="{34DFA933-4DCD-4C45-9C22-C5A2252D88C3}" type="parTrans" cxnId="{3A0B1BBA-C2DF-4ADC-9016-31AA1E4FC71F}">
      <dgm:prSet/>
      <dgm:spPr/>
      <dgm:t>
        <a:bodyPr/>
        <a:lstStyle/>
        <a:p>
          <a:endParaRPr lang="en-US"/>
        </a:p>
      </dgm:t>
    </dgm:pt>
    <dgm:pt modelId="{F1B1F985-276D-48C9-B3B1-E9E9D473C091}" type="sibTrans" cxnId="{3A0B1BBA-C2DF-4ADC-9016-31AA1E4FC71F}">
      <dgm:prSet/>
      <dgm:spPr/>
      <dgm:t>
        <a:bodyPr/>
        <a:lstStyle/>
        <a:p>
          <a:endParaRPr lang="en-US"/>
        </a:p>
      </dgm:t>
    </dgm:pt>
    <dgm:pt modelId="{D67EF96B-4EF0-4A1E-AE6E-4E732A625BA6}">
      <dgm:prSet phldrT="[Text]" custT="1"/>
      <dgm:spPr/>
      <dgm:t>
        <a:bodyPr/>
        <a:lstStyle/>
        <a:p>
          <a:r>
            <a:rPr lang="en-US" sz="2000" dirty="0"/>
            <a:t>Production</a:t>
          </a:r>
        </a:p>
      </dgm:t>
    </dgm:pt>
    <dgm:pt modelId="{50C62D85-0093-4BFD-8154-DAB43530BE6C}" type="parTrans" cxnId="{8D366E3D-43D9-4002-91E3-93D861B4EDD3}">
      <dgm:prSet/>
      <dgm:spPr/>
      <dgm:t>
        <a:bodyPr/>
        <a:lstStyle/>
        <a:p>
          <a:endParaRPr lang="en-US"/>
        </a:p>
      </dgm:t>
    </dgm:pt>
    <dgm:pt modelId="{DCEC39B5-0042-4EF8-8757-3BBD66206D45}" type="sibTrans" cxnId="{8D366E3D-43D9-4002-91E3-93D861B4EDD3}">
      <dgm:prSet/>
      <dgm:spPr/>
      <dgm:t>
        <a:bodyPr/>
        <a:lstStyle/>
        <a:p>
          <a:endParaRPr lang="en-US"/>
        </a:p>
      </dgm:t>
    </dgm:pt>
    <dgm:pt modelId="{0A9DBA31-1A65-436F-9AB2-8117F7A35767}" type="pres">
      <dgm:prSet presAssocID="{85EF03C6-0770-41B5-89AF-398C5CFBAC9A}" presName="Name0" presStyleCnt="0">
        <dgm:presLayoutVars>
          <dgm:dir/>
          <dgm:animLvl val="lvl"/>
          <dgm:resizeHandles val="exact"/>
        </dgm:presLayoutVars>
      </dgm:prSet>
      <dgm:spPr/>
    </dgm:pt>
    <dgm:pt modelId="{A2102452-3B65-47B9-9DFB-1FB5803F7CC2}" type="pres">
      <dgm:prSet presAssocID="{917F183D-36A1-467E-A5E2-EE03C2134875}" presName="parTxOnly" presStyleLbl="node1" presStyleIdx="0" presStyleCnt="4" custScaleX="194632" custScaleY="146412">
        <dgm:presLayoutVars>
          <dgm:chMax val="0"/>
          <dgm:chPref val="0"/>
          <dgm:bulletEnabled val="1"/>
        </dgm:presLayoutVars>
      </dgm:prSet>
      <dgm:spPr/>
    </dgm:pt>
    <dgm:pt modelId="{D47B9441-AED1-404E-9D4C-26644E472ED8}" type="pres">
      <dgm:prSet presAssocID="{EC1CF5DF-7066-45F5-ACBE-5ED63DF010F4}" presName="parTxOnlySpace" presStyleCnt="0"/>
      <dgm:spPr/>
    </dgm:pt>
    <dgm:pt modelId="{70B0B3D3-7876-4ED3-A83F-E662553A3A3F}" type="pres">
      <dgm:prSet presAssocID="{A9E47D32-99D0-4205-AA76-52F1D61B4505}" presName="parTxOnly" presStyleLbl="node1" presStyleIdx="1" presStyleCnt="4" custScaleX="196542" custScaleY="147289" custLinFactNeighborY="-1944">
        <dgm:presLayoutVars>
          <dgm:chMax val="0"/>
          <dgm:chPref val="0"/>
          <dgm:bulletEnabled val="1"/>
        </dgm:presLayoutVars>
      </dgm:prSet>
      <dgm:spPr/>
    </dgm:pt>
    <dgm:pt modelId="{C20E76B8-B74A-4159-A433-482C4B3096BE}" type="pres">
      <dgm:prSet presAssocID="{6F5849FD-C3C5-469A-B123-EAA7C19703AD}" presName="parTxOnlySpace" presStyleCnt="0"/>
      <dgm:spPr/>
    </dgm:pt>
    <dgm:pt modelId="{9347D974-07EB-48AA-ADE5-C6690328282E}" type="pres">
      <dgm:prSet presAssocID="{486B2230-4156-40F7-A91E-950E8BB3B3A4}" presName="parTxOnly" presStyleLbl="node1" presStyleIdx="2" presStyleCnt="4" custScaleX="184670" custScaleY="134920">
        <dgm:presLayoutVars>
          <dgm:chMax val="0"/>
          <dgm:chPref val="0"/>
          <dgm:bulletEnabled val="1"/>
        </dgm:presLayoutVars>
      </dgm:prSet>
      <dgm:spPr/>
    </dgm:pt>
    <dgm:pt modelId="{3FA2B778-5C40-40FB-94CC-28312B7FC9E2}" type="pres">
      <dgm:prSet presAssocID="{F1B1F985-276D-48C9-B3B1-E9E9D473C091}" presName="parTxOnlySpace" presStyleCnt="0"/>
      <dgm:spPr/>
    </dgm:pt>
    <dgm:pt modelId="{FF9B9F78-7D92-4751-86F8-6AE35350A916}" type="pres">
      <dgm:prSet presAssocID="{D67EF96B-4EF0-4A1E-AE6E-4E732A625BA6}" presName="parTxOnly" presStyleLbl="node1" presStyleIdx="3" presStyleCnt="4" custScaleX="181615" custScaleY="138010">
        <dgm:presLayoutVars>
          <dgm:chMax val="0"/>
          <dgm:chPref val="0"/>
          <dgm:bulletEnabled val="1"/>
        </dgm:presLayoutVars>
      </dgm:prSet>
      <dgm:spPr/>
    </dgm:pt>
  </dgm:ptLst>
  <dgm:cxnLst>
    <dgm:cxn modelId="{552EB10D-0AC2-4AD8-A0B7-EF787D9C7AB2}" type="presOf" srcId="{85EF03C6-0770-41B5-89AF-398C5CFBAC9A}" destId="{0A9DBA31-1A65-436F-9AB2-8117F7A35767}" srcOrd="0" destOrd="0" presId="urn:microsoft.com/office/officeart/2005/8/layout/chevron1"/>
    <dgm:cxn modelId="{8D366E3D-43D9-4002-91E3-93D861B4EDD3}" srcId="{85EF03C6-0770-41B5-89AF-398C5CFBAC9A}" destId="{D67EF96B-4EF0-4A1E-AE6E-4E732A625BA6}" srcOrd="3" destOrd="0" parTransId="{50C62D85-0093-4BFD-8154-DAB43530BE6C}" sibTransId="{DCEC39B5-0042-4EF8-8757-3BBD66206D45}"/>
    <dgm:cxn modelId="{2073E072-E848-43E2-AA6B-9D9366462089}" srcId="{85EF03C6-0770-41B5-89AF-398C5CFBAC9A}" destId="{A9E47D32-99D0-4205-AA76-52F1D61B4505}" srcOrd="1" destOrd="0" parTransId="{CC9AE642-01F8-488F-8EBC-7B0191FB16AB}" sibTransId="{6F5849FD-C3C5-469A-B123-EAA7C19703AD}"/>
    <dgm:cxn modelId="{D4D8717E-BE7B-467B-89C4-1CB26CCFCE6B}" type="presOf" srcId="{917F183D-36A1-467E-A5E2-EE03C2134875}" destId="{A2102452-3B65-47B9-9DFB-1FB5803F7CC2}" srcOrd="0" destOrd="0" presId="urn:microsoft.com/office/officeart/2005/8/layout/chevron1"/>
    <dgm:cxn modelId="{6FD3B382-83AE-4EEF-A17D-6CCB3C96DA3C}" type="presOf" srcId="{A9E47D32-99D0-4205-AA76-52F1D61B4505}" destId="{70B0B3D3-7876-4ED3-A83F-E662553A3A3F}" srcOrd="0" destOrd="0" presId="urn:microsoft.com/office/officeart/2005/8/layout/chevron1"/>
    <dgm:cxn modelId="{46901589-8E91-4516-A3E2-821CE95EB114}" type="presOf" srcId="{486B2230-4156-40F7-A91E-950E8BB3B3A4}" destId="{9347D974-07EB-48AA-ADE5-C6690328282E}" srcOrd="0" destOrd="0" presId="urn:microsoft.com/office/officeart/2005/8/layout/chevron1"/>
    <dgm:cxn modelId="{DF967994-393E-4E99-B99E-A7698884D694}" type="presOf" srcId="{D67EF96B-4EF0-4A1E-AE6E-4E732A625BA6}" destId="{FF9B9F78-7D92-4751-86F8-6AE35350A916}" srcOrd="0" destOrd="0" presId="urn:microsoft.com/office/officeart/2005/8/layout/chevron1"/>
    <dgm:cxn modelId="{3A0B1BBA-C2DF-4ADC-9016-31AA1E4FC71F}" srcId="{85EF03C6-0770-41B5-89AF-398C5CFBAC9A}" destId="{486B2230-4156-40F7-A91E-950E8BB3B3A4}" srcOrd="2" destOrd="0" parTransId="{34DFA933-4DCD-4C45-9C22-C5A2252D88C3}" sibTransId="{F1B1F985-276D-48C9-B3B1-E9E9D473C091}"/>
    <dgm:cxn modelId="{5C8680F4-EC52-45F3-84E4-4CB2927FA552}" srcId="{85EF03C6-0770-41B5-89AF-398C5CFBAC9A}" destId="{917F183D-36A1-467E-A5E2-EE03C2134875}" srcOrd="0" destOrd="0" parTransId="{49370765-8DA3-4EBE-8E77-02CE803C4CA6}" sibTransId="{EC1CF5DF-7066-45F5-ACBE-5ED63DF010F4}"/>
    <dgm:cxn modelId="{8A769FA2-0900-49FC-9D93-5458E51C8466}" type="presParOf" srcId="{0A9DBA31-1A65-436F-9AB2-8117F7A35767}" destId="{A2102452-3B65-47B9-9DFB-1FB5803F7CC2}" srcOrd="0" destOrd="0" presId="urn:microsoft.com/office/officeart/2005/8/layout/chevron1"/>
    <dgm:cxn modelId="{A0FF6D68-9597-4896-B3DC-0CBA5B91D95E}" type="presParOf" srcId="{0A9DBA31-1A65-436F-9AB2-8117F7A35767}" destId="{D47B9441-AED1-404E-9D4C-26644E472ED8}" srcOrd="1" destOrd="0" presId="urn:microsoft.com/office/officeart/2005/8/layout/chevron1"/>
    <dgm:cxn modelId="{4AE0288C-0E85-45DF-85E9-A52E3A1F8050}" type="presParOf" srcId="{0A9DBA31-1A65-436F-9AB2-8117F7A35767}" destId="{70B0B3D3-7876-4ED3-A83F-E662553A3A3F}" srcOrd="2" destOrd="0" presId="urn:microsoft.com/office/officeart/2005/8/layout/chevron1"/>
    <dgm:cxn modelId="{704CAB4B-FCBF-46C8-9CEB-DB9D3BBE0F14}" type="presParOf" srcId="{0A9DBA31-1A65-436F-9AB2-8117F7A35767}" destId="{C20E76B8-B74A-4159-A433-482C4B3096BE}" srcOrd="3" destOrd="0" presId="urn:microsoft.com/office/officeart/2005/8/layout/chevron1"/>
    <dgm:cxn modelId="{CF96C66F-38C6-4C98-9D1F-41C154D9AA25}" type="presParOf" srcId="{0A9DBA31-1A65-436F-9AB2-8117F7A35767}" destId="{9347D974-07EB-48AA-ADE5-C6690328282E}" srcOrd="4" destOrd="0" presId="urn:microsoft.com/office/officeart/2005/8/layout/chevron1"/>
    <dgm:cxn modelId="{4B437D92-AF21-4E2D-BD27-D4DF7538A9BA}" type="presParOf" srcId="{0A9DBA31-1A65-436F-9AB2-8117F7A35767}" destId="{3FA2B778-5C40-40FB-94CC-28312B7FC9E2}" srcOrd="5" destOrd="0" presId="urn:microsoft.com/office/officeart/2005/8/layout/chevron1"/>
    <dgm:cxn modelId="{999CFC58-120B-439F-B6CB-C5B304411748}" type="presParOf" srcId="{0A9DBA31-1A65-436F-9AB2-8117F7A35767}" destId="{FF9B9F78-7D92-4751-86F8-6AE35350A91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E9C66-AFD0-4062-8438-06E1A8EDEA05}">
      <dsp:nvSpPr>
        <dsp:cNvPr id="0" name=""/>
        <dsp:cNvSpPr/>
      </dsp:nvSpPr>
      <dsp:spPr>
        <a:xfrm>
          <a:off x="3059077" y="1034"/>
          <a:ext cx="1674122" cy="1088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Program Evaluation of Data Elements</a:t>
          </a:r>
        </a:p>
      </dsp:txBody>
      <dsp:txXfrm>
        <a:off x="3112198" y="54155"/>
        <a:ext cx="1567880" cy="981937"/>
      </dsp:txXfrm>
    </dsp:sp>
    <dsp:sp modelId="{F93A1997-55D0-446A-98B1-839B8947EC96}">
      <dsp:nvSpPr>
        <dsp:cNvPr id="0" name=""/>
        <dsp:cNvSpPr/>
      </dsp:nvSpPr>
      <dsp:spPr>
        <a:xfrm>
          <a:off x="1720277" y="545123"/>
          <a:ext cx="4351721" cy="4351721"/>
        </a:xfrm>
        <a:custGeom>
          <a:avLst/>
          <a:gdLst/>
          <a:ahLst/>
          <a:cxnLst/>
          <a:rect l="0" t="0" r="0" b="0"/>
          <a:pathLst>
            <a:path>
              <a:moveTo>
                <a:pt x="3237635" y="276649"/>
              </a:moveTo>
              <a:arcTo wR="2175860" hR="2175860" stAng="17952472" swAng="12130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15E56-2CB3-4DB8-80ED-7EA6AB21D3D0}">
      <dsp:nvSpPr>
        <dsp:cNvPr id="0" name=""/>
        <dsp:cNvSpPr/>
      </dsp:nvSpPr>
      <dsp:spPr>
        <a:xfrm>
          <a:off x="5128443" y="1504516"/>
          <a:ext cx="1674122" cy="1088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Message Mapping Guide (MMG) Development</a:t>
          </a:r>
        </a:p>
      </dsp:txBody>
      <dsp:txXfrm>
        <a:off x="5181564" y="1557637"/>
        <a:ext cx="1567880" cy="981937"/>
      </dsp:txXfrm>
    </dsp:sp>
    <dsp:sp modelId="{B729278F-6578-4773-B43A-0CC8898E8B13}">
      <dsp:nvSpPr>
        <dsp:cNvPr id="0" name=""/>
        <dsp:cNvSpPr/>
      </dsp:nvSpPr>
      <dsp:spPr>
        <a:xfrm>
          <a:off x="1735770" y="705836"/>
          <a:ext cx="4351721" cy="4351721"/>
        </a:xfrm>
        <a:custGeom>
          <a:avLst/>
          <a:gdLst/>
          <a:ahLst/>
          <a:cxnLst/>
          <a:rect l="0" t="0" r="0" b="0"/>
          <a:pathLst>
            <a:path>
              <a:moveTo>
                <a:pt x="4351618" y="2154747"/>
              </a:moveTo>
              <a:arcTo wR="2175860" hR="2175860" stAng="21566642" swAng="13090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E2CC2-5A67-459A-8F38-1D457EB595B0}">
      <dsp:nvSpPr>
        <dsp:cNvPr id="0" name=""/>
        <dsp:cNvSpPr/>
      </dsp:nvSpPr>
      <dsp:spPr>
        <a:xfrm>
          <a:off x="4519335" y="3914539"/>
          <a:ext cx="1674122" cy="1088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MMG Piloted   and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MVPS Developed</a:t>
          </a:r>
        </a:p>
      </dsp:txBody>
      <dsp:txXfrm>
        <a:off x="4572456" y="3967660"/>
        <a:ext cx="1567880" cy="981937"/>
      </dsp:txXfrm>
    </dsp:sp>
    <dsp:sp modelId="{C64E75E5-A60E-4B7F-A9C3-F38328EE2C18}">
      <dsp:nvSpPr>
        <dsp:cNvPr id="0" name=""/>
        <dsp:cNvSpPr/>
      </dsp:nvSpPr>
      <dsp:spPr>
        <a:xfrm>
          <a:off x="1913805" y="594627"/>
          <a:ext cx="4351721" cy="4351721"/>
        </a:xfrm>
        <a:custGeom>
          <a:avLst/>
          <a:gdLst/>
          <a:ahLst/>
          <a:cxnLst/>
          <a:rect l="0" t="0" r="0" b="0"/>
          <a:pathLst>
            <a:path>
              <a:moveTo>
                <a:pt x="2394732" y="4340684"/>
              </a:moveTo>
              <a:arcTo wR="2175860" hR="2175860" stAng="5053607" swAng="10281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9BC71-D006-477B-A993-D0367ACAEACC}">
      <dsp:nvSpPr>
        <dsp:cNvPr id="0" name=""/>
        <dsp:cNvSpPr/>
      </dsp:nvSpPr>
      <dsp:spPr>
        <a:xfrm>
          <a:off x="1780138" y="3937203"/>
          <a:ext cx="1674122" cy="1088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MMG Finalized and                 MVPS Finalized</a:t>
          </a:r>
        </a:p>
      </dsp:txBody>
      <dsp:txXfrm>
        <a:off x="1833259" y="3990324"/>
        <a:ext cx="1567880" cy="981937"/>
      </dsp:txXfrm>
    </dsp:sp>
    <dsp:sp modelId="{74909C2C-AC0B-49F2-BDB6-9B020B34A0BC}">
      <dsp:nvSpPr>
        <dsp:cNvPr id="0" name=""/>
        <dsp:cNvSpPr/>
      </dsp:nvSpPr>
      <dsp:spPr>
        <a:xfrm>
          <a:off x="1691557" y="503567"/>
          <a:ext cx="4351721" cy="4351721"/>
        </a:xfrm>
        <a:custGeom>
          <a:avLst/>
          <a:gdLst/>
          <a:ahLst/>
          <a:cxnLst/>
          <a:rect l="0" t="0" r="0" b="0"/>
          <a:pathLst>
            <a:path>
              <a:moveTo>
                <a:pt x="254366" y="3196756"/>
              </a:moveTo>
              <a:arcTo wR="2175860" hR="2175860" stAng="9121089" swAng="13591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D10FD-84B8-4E2E-AF53-BAF2F659B558}">
      <dsp:nvSpPr>
        <dsp:cNvPr id="0" name=""/>
        <dsp:cNvSpPr/>
      </dsp:nvSpPr>
      <dsp:spPr>
        <a:xfrm>
          <a:off x="954250" y="1515190"/>
          <a:ext cx="1674122" cy="1088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Onboarding of Jurisdictions</a:t>
          </a:r>
        </a:p>
      </dsp:txBody>
      <dsp:txXfrm>
        <a:off x="1007371" y="1568311"/>
        <a:ext cx="1567880" cy="981937"/>
      </dsp:txXfrm>
    </dsp:sp>
    <dsp:sp modelId="{C219389D-2674-43D9-BC65-0257553F5A3E}">
      <dsp:nvSpPr>
        <dsp:cNvPr id="0" name=""/>
        <dsp:cNvSpPr/>
      </dsp:nvSpPr>
      <dsp:spPr>
        <a:xfrm>
          <a:off x="1670119" y="565301"/>
          <a:ext cx="4351721" cy="4351721"/>
        </a:xfrm>
        <a:custGeom>
          <a:avLst/>
          <a:gdLst/>
          <a:ahLst/>
          <a:cxnLst/>
          <a:rect l="0" t="0" r="0" b="0"/>
          <a:pathLst>
            <a:path>
              <a:moveTo>
                <a:pt x="535992" y="745755"/>
              </a:moveTo>
              <a:arcTo wR="2175860" hR="2175860" stAng="13265473" swAng="12546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02452-3B65-47B9-9DFB-1FB5803F7CC2}">
      <dsp:nvSpPr>
        <dsp:cNvPr id="0" name=""/>
        <dsp:cNvSpPr/>
      </dsp:nvSpPr>
      <dsp:spPr>
        <a:xfrm>
          <a:off x="410" y="1322086"/>
          <a:ext cx="2218143" cy="6674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Pre-Onboarding</a:t>
          </a:r>
        </a:p>
      </dsp:txBody>
      <dsp:txXfrm>
        <a:off x="334130" y="1322086"/>
        <a:ext cx="1550704" cy="667439"/>
      </dsp:txXfrm>
    </dsp:sp>
    <dsp:sp modelId="{70B0B3D3-7876-4ED3-A83F-E662553A3A3F}">
      <dsp:nvSpPr>
        <dsp:cNvPr id="0" name=""/>
        <dsp:cNvSpPr/>
      </dsp:nvSpPr>
      <dsp:spPr>
        <a:xfrm>
          <a:off x="2104588" y="1311225"/>
          <a:ext cx="2239911" cy="671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Onboarding</a:t>
          </a:r>
        </a:p>
      </dsp:txBody>
      <dsp:txXfrm>
        <a:off x="2440307" y="1311225"/>
        <a:ext cx="1568474" cy="671437"/>
      </dsp:txXfrm>
    </dsp:sp>
    <dsp:sp modelId="{9347D974-07EB-48AA-ADE5-C6690328282E}">
      <dsp:nvSpPr>
        <dsp:cNvPr id="0" name=""/>
        <dsp:cNvSpPr/>
      </dsp:nvSpPr>
      <dsp:spPr>
        <a:xfrm>
          <a:off x="4230534" y="1348280"/>
          <a:ext cx="2104610" cy="6150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Cutover to Production</a:t>
          </a:r>
        </a:p>
      </dsp:txBody>
      <dsp:txXfrm>
        <a:off x="4538060" y="1348280"/>
        <a:ext cx="1489559" cy="615051"/>
      </dsp:txXfrm>
    </dsp:sp>
    <dsp:sp modelId="{FF9B9F78-7D92-4751-86F8-6AE35350A916}">
      <dsp:nvSpPr>
        <dsp:cNvPr id="0" name=""/>
        <dsp:cNvSpPr/>
      </dsp:nvSpPr>
      <dsp:spPr>
        <a:xfrm>
          <a:off x="6221178" y="1341236"/>
          <a:ext cx="2069794" cy="6291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Production</a:t>
          </a:r>
        </a:p>
      </dsp:txBody>
      <dsp:txXfrm>
        <a:off x="6535747" y="1341236"/>
        <a:ext cx="1440656" cy="62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B19F80-D367-43D1-AA85-842508E3A21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A7B71C-9243-406F-A081-9A28540A94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5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E82AD3-331E-4EE6-88FD-B447C1F471E3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DA6E38-FC84-4A63-AB57-7CA0123288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0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08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85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3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would want them to send through the old method first and then retransmit the same information to MVPS.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43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1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4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8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764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0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09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Assessing a jurisdiction’s readiness</a:t>
            </a:r>
          </a:p>
          <a:p>
            <a:endParaRPr lang="en-US" dirty="0"/>
          </a:p>
          <a:p>
            <a:r>
              <a:rPr lang="en-US" dirty="0"/>
              <a:t>per test scenario document </a:t>
            </a:r>
          </a:p>
          <a:p>
            <a:endParaRPr lang="en-US" dirty="0"/>
          </a:p>
          <a:p>
            <a:pPr defTabSz="931774">
              <a:defRPr/>
            </a:pPr>
            <a:r>
              <a:rPr lang="en-US" dirty="0"/>
              <a:t>Onboarding team acknowledges receipt of materials &amp; shares test scenario document with Program SME. – risks multiple jurisdictions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10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Lead by Onboarding Specialist (formerly PHIN SME). </a:t>
            </a:r>
          </a:p>
          <a:p>
            <a:pPr lvl="0"/>
            <a:r>
              <a:rPr lang="en-US" dirty="0"/>
              <a:t>Participants:</a:t>
            </a:r>
            <a:r>
              <a:rPr lang="en-US" baseline="0" dirty="0"/>
              <a:t> CDC Program, Program Epi, Responsible Integrated Surveillance system, Data manager, etc. 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Onboarding specialist meets with jurisdiction contacts:</a:t>
            </a:r>
          </a:p>
          <a:p>
            <a:pPr lvl="1"/>
            <a:r>
              <a:rPr lang="en-US" dirty="0"/>
              <a:t>Review steps for onboarding</a:t>
            </a:r>
          </a:p>
          <a:p>
            <a:pPr lvl="1"/>
            <a:r>
              <a:rPr lang="en-US" dirty="0"/>
              <a:t>Discuss any questions or issues with documentation from onboarding package</a:t>
            </a:r>
          </a:p>
          <a:p>
            <a:pPr lvl="1"/>
            <a:r>
              <a:rPr lang="en-US" dirty="0"/>
              <a:t>Review expectations for stakeholders</a:t>
            </a:r>
          </a:p>
          <a:p>
            <a:pPr lvl="1"/>
            <a:r>
              <a:rPr lang="en-US" dirty="0"/>
              <a:t>Identify expected timeframe for onboarding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Onboarding team notifies program and PHINMS when state is ready to send test messages.</a:t>
            </a:r>
          </a:p>
          <a:p>
            <a:pPr lvl="0"/>
            <a:r>
              <a:rPr lang="en-US" dirty="0"/>
              <a:t>Jurisdiction sends all test messages per MMG to MVPS onboarding.</a:t>
            </a:r>
          </a:p>
          <a:p>
            <a:pPr lvl="1"/>
            <a:r>
              <a:rPr lang="en-US" dirty="0"/>
              <a:t>Jurisdiction confirms message receipt in MVPS &amp; notifies MVPS onboarding liaison.</a:t>
            </a:r>
          </a:p>
          <a:p>
            <a:pPr lvl="0"/>
            <a:r>
              <a:rPr lang="en-US" dirty="0"/>
              <a:t>Onboarding team reviews test messages (criteria TBD).</a:t>
            </a:r>
          </a:p>
          <a:p>
            <a:pPr lvl="1"/>
            <a:r>
              <a:rPr lang="en-US" dirty="0"/>
              <a:t>Refer to Technical Assistance if messages do not meet criteria.</a:t>
            </a:r>
          </a:p>
          <a:p>
            <a:pPr lvl="0"/>
            <a:r>
              <a:rPr lang="en-US" dirty="0"/>
              <a:t>Onboarding team notifies programs when messages are ready for program review.</a:t>
            </a:r>
          </a:p>
          <a:p>
            <a:pPr lvl="0"/>
            <a:r>
              <a:rPr lang="en-US" dirty="0"/>
              <a:t>Program liaison reviews test messages:</a:t>
            </a:r>
          </a:p>
          <a:p>
            <a:pPr lvl="1"/>
            <a:r>
              <a:rPr lang="en-US" dirty="0"/>
              <a:t>Check data against jurisdiction test scenario document.</a:t>
            </a:r>
          </a:p>
          <a:p>
            <a:pPr lvl="1"/>
            <a:r>
              <a:rPr lang="en-US" dirty="0"/>
              <a:t>Additional review criteria TBD.</a:t>
            </a:r>
          </a:p>
          <a:p>
            <a:pPr lvl="1"/>
            <a:r>
              <a:rPr lang="en-US" dirty="0"/>
              <a:t>Issues/questions to onboarding team.</a:t>
            </a:r>
          </a:p>
          <a:p>
            <a:pPr lvl="0"/>
            <a:r>
              <a:rPr lang="en-US" dirty="0"/>
              <a:t>Program approves jurisdiction for production &amp; notifies onboarding team.</a:t>
            </a:r>
          </a:p>
          <a:p>
            <a:pPr lvl="0"/>
            <a:r>
              <a:rPr lang="en-US" dirty="0"/>
              <a:t>Onboarding team notifies jurisdiction, shares instructions for moving to production &amp; shares PHINMS service/action pair for MVPS production environment.</a:t>
            </a:r>
          </a:p>
          <a:p>
            <a:pPr lvl="0"/>
            <a:r>
              <a:rPr lang="en-US" dirty="0"/>
              <a:t>Jurisdiction prepares for production:</a:t>
            </a:r>
          </a:p>
          <a:p>
            <a:pPr lvl="1"/>
            <a:r>
              <a:rPr lang="en-US" dirty="0"/>
              <a:t>Setup &amp; ping MVPS production environment</a:t>
            </a:r>
          </a:p>
          <a:p>
            <a:pPr lvl="1"/>
            <a:r>
              <a:rPr lang="en-US" dirty="0"/>
              <a:t>Migrate code from test to production system</a:t>
            </a:r>
          </a:p>
          <a:p>
            <a:pPr lvl="0"/>
            <a:r>
              <a:rPr lang="en-US" dirty="0"/>
              <a:t>Jurisdiction sends </a:t>
            </a:r>
            <a:r>
              <a:rPr lang="en-US" b="1" dirty="0"/>
              <a:t>one</a:t>
            </a:r>
            <a:r>
              <a:rPr lang="en-US" dirty="0"/>
              <a:t> production message to MVPS production environment. [Note – this may shift to ~1 week to onboarding environment, pending further discussion &amp; investigation into state system capabilities.]</a:t>
            </a:r>
          </a:p>
          <a:p>
            <a:pPr lvl="1"/>
            <a:r>
              <a:rPr lang="en-US" dirty="0"/>
              <a:t>Onboarding specialist confirms successful receipt and processing of production message.</a:t>
            </a:r>
          </a:p>
          <a:p>
            <a:pPr lvl="0"/>
            <a:r>
              <a:rPr lang="en-US" dirty="0"/>
              <a:t>Onboarding specialist notifies jurisdiction to turn on production feed and send year-to-date data (one time only).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6E38-FC84-4A63-AB57-7CA01232885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6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327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1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4987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257171" indent="-257171">
              <a:buClr>
                <a:schemeClr val="accent1"/>
              </a:buClr>
              <a:buSzPct val="70000"/>
              <a:buFont typeface="Wingdings" pitchFamily="2" charset="2"/>
              <a:buChar char="§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557206" indent="-214311">
              <a:buClr>
                <a:schemeClr val="tx1"/>
              </a:buClr>
              <a:buSzPct val="100000"/>
              <a:buFont typeface="Arial" pitchFamily="34" charset="0"/>
              <a:buChar char="•"/>
              <a:defRPr sz="1500">
                <a:solidFill>
                  <a:schemeClr val="bg2"/>
                </a:solidFill>
              </a:defRPr>
            </a:lvl2pPr>
            <a:lvl3pPr marL="857239" indent="-171448">
              <a:buClr>
                <a:schemeClr val="tx1"/>
              </a:buClr>
              <a:buSzPct val="100000"/>
              <a:buFont typeface="Courier New" pitchFamily="49" charset="0"/>
              <a:buChar char="o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1207760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257171" indent="-257171">
              <a:buClr>
                <a:schemeClr val="tx1"/>
              </a:buClr>
              <a:buSzPct val="70000"/>
              <a:buFont typeface="Arial" pitchFamily="34" charset="0"/>
              <a:buChar char="•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19207918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1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7400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257171" indent="-257171">
              <a:buClr>
                <a:schemeClr val="tx1"/>
              </a:buClr>
              <a:buSzPct val="70000"/>
              <a:buFont typeface="Arial" pitchFamily="34" charset="0"/>
              <a:buChar char="•"/>
              <a:defRPr sz="18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97516624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7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2851"/>
              </a:lnSpc>
              <a:defRPr sz="2700" b="1" cap="all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1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1651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89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8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8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7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7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72493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 marL="257171" indent="-257171">
              <a:buClr>
                <a:schemeClr val="tx1"/>
              </a:buClr>
              <a:buSzPct val="70000"/>
              <a:buFont typeface="Wingdings" pitchFamily="2" charset="2"/>
              <a:buChar char="§"/>
              <a:defRPr sz="1800" b="1">
                <a:solidFill>
                  <a:schemeClr val="bg2"/>
                </a:solidFill>
                <a:latin typeface="Calibri" pitchFamily="34" charset="0"/>
              </a:defRPr>
            </a:lvl1pPr>
            <a:lvl2pPr marL="557206" indent="-214311">
              <a:buClr>
                <a:schemeClr val="tx1"/>
              </a:buClr>
              <a:buSzPct val="100000"/>
              <a:buFont typeface="Arial" pitchFamily="34" charset="0"/>
              <a:buChar char="•"/>
              <a:defRPr sz="1500">
                <a:solidFill>
                  <a:schemeClr val="bg2"/>
                </a:solidFill>
              </a:defRPr>
            </a:lvl2pPr>
            <a:lvl3pPr marL="857239" indent="-171448">
              <a:buClr>
                <a:schemeClr val="tx1"/>
              </a:buClr>
              <a:buSzPct val="100000"/>
              <a:buFont typeface="Courier New" pitchFamily="49" charset="0"/>
              <a:buChar char="o"/>
              <a:defRPr sz="1351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1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1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 baseline="0">
                <a:solidFill>
                  <a:schemeClr val="bg2"/>
                </a:solidFill>
                <a:latin typeface="Calibri" pitchFamily="34" charset="0"/>
              </a:defRPr>
            </a:lvl1pPr>
            <a:lvl2pPr marL="342896" indent="0">
              <a:buNone/>
              <a:defRPr sz="900"/>
            </a:lvl2pPr>
            <a:lvl3pPr marL="685791" indent="0">
              <a:buNone/>
              <a:defRPr sz="751"/>
            </a:lvl3pPr>
            <a:lvl4pPr marL="1028687" indent="0">
              <a:buNone/>
              <a:defRPr sz="675"/>
            </a:lvl4pPr>
            <a:lvl5pPr marL="1371583" indent="0">
              <a:buNone/>
              <a:defRPr sz="675"/>
            </a:lvl5pPr>
            <a:lvl6pPr marL="1714479" indent="0">
              <a:buNone/>
              <a:defRPr sz="675"/>
            </a:lvl6pPr>
            <a:lvl7pPr marL="2057374" indent="0">
              <a:buNone/>
              <a:defRPr sz="675"/>
            </a:lvl7pPr>
            <a:lvl8pPr marL="2400270" indent="0">
              <a:buNone/>
              <a:defRPr sz="675"/>
            </a:lvl8pPr>
            <a:lvl9pPr marL="274316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825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77174777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latin typeface="Calibri" pitchFamily="34" charset="0"/>
              </a:defRPr>
            </a:lvl1pPr>
            <a:lvl2pPr marL="342896" indent="0">
              <a:buNone/>
              <a:defRPr sz="2100"/>
            </a:lvl2pPr>
            <a:lvl3pPr marL="685791" indent="0">
              <a:buNone/>
              <a:defRPr sz="1800"/>
            </a:lvl3pPr>
            <a:lvl4pPr marL="1028687" indent="0">
              <a:buNone/>
              <a:defRPr sz="1500"/>
            </a:lvl4pPr>
            <a:lvl5pPr marL="1371583" indent="0">
              <a:buNone/>
              <a:defRPr sz="1500"/>
            </a:lvl5pPr>
            <a:lvl6pPr marL="1714479" indent="0">
              <a:buNone/>
              <a:defRPr sz="1500"/>
            </a:lvl6pPr>
            <a:lvl7pPr marL="2057374" indent="0">
              <a:buNone/>
              <a:defRPr sz="1500"/>
            </a:lvl7pPr>
            <a:lvl8pPr marL="2400270" indent="0">
              <a:buNone/>
              <a:defRPr sz="1500"/>
            </a:lvl8pPr>
            <a:lvl9pPr marL="2743166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 baseline="0">
                <a:solidFill>
                  <a:schemeClr val="bg2"/>
                </a:solidFill>
                <a:latin typeface="Calibri" pitchFamily="34" charset="0"/>
              </a:defRPr>
            </a:lvl1pPr>
            <a:lvl2pPr marL="342896" indent="0">
              <a:buNone/>
              <a:defRPr sz="900"/>
            </a:lvl2pPr>
            <a:lvl3pPr marL="685791" indent="0">
              <a:buNone/>
              <a:defRPr sz="751"/>
            </a:lvl3pPr>
            <a:lvl4pPr marL="1028687" indent="0">
              <a:buNone/>
              <a:defRPr sz="675"/>
            </a:lvl4pPr>
            <a:lvl5pPr marL="1371583" indent="0">
              <a:buNone/>
              <a:defRPr sz="675"/>
            </a:lvl5pPr>
            <a:lvl6pPr marL="1714479" indent="0">
              <a:buNone/>
              <a:defRPr sz="675"/>
            </a:lvl6pPr>
            <a:lvl7pPr marL="2057374" indent="0">
              <a:buNone/>
              <a:defRPr sz="675"/>
            </a:lvl7pPr>
            <a:lvl8pPr marL="2400270" indent="0">
              <a:buNone/>
              <a:defRPr sz="675"/>
            </a:lvl8pPr>
            <a:lvl9pPr marL="274316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5186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139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2" y="6356354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/>
          <a:lstStyle/>
          <a:p>
            <a:fld id="{7E0C649E-0C66-425A-B9AA-AA7C83518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4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32" indent="-285744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2971" indent="-228594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700178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1"/>
              </a:lnSpc>
              <a:defRPr sz="21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1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14552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0C649E-0C66-425A-B9AA-AA7C83518D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83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accent1"/>
              </a:buClr>
              <a:buSzPct val="70000"/>
              <a:buFont typeface="Wingdings" pitchFamily="2" charset="2"/>
              <a:buChar char="§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417890" indent="-160727">
              <a:buClr>
                <a:schemeClr val="tx1"/>
              </a:buClr>
              <a:buSzPct val="100000"/>
              <a:buFont typeface="Arial" pitchFamily="34" charset="0"/>
              <a:buChar char="•"/>
              <a:defRPr sz="1125">
                <a:solidFill>
                  <a:schemeClr val="bg2"/>
                </a:solidFill>
              </a:defRPr>
            </a:lvl2pPr>
            <a:lvl3pPr marL="642905" indent="-128582">
              <a:buClr>
                <a:schemeClr val="tx1"/>
              </a:buClr>
              <a:buSzPct val="10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24685246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9198279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870A33C-6195-4033-8156-EABF74BE0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41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231" y="273844"/>
            <a:ext cx="5681798" cy="769442"/>
          </a:xfrm>
          <a:prstGeom prst="rect">
            <a:avLst/>
          </a:prstGeom>
        </p:spPr>
        <p:txBody>
          <a:bodyPr lIns="86969" tIns="43484" rIns="86969" bIns="4348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64" y="1599903"/>
            <a:ext cx="8228073" cy="4527352"/>
          </a:xfrm>
          <a:prstGeom prst="rect">
            <a:avLst/>
          </a:prstGeom>
        </p:spPr>
        <p:txBody>
          <a:bodyPr lIns="86969" tIns="43484" rIns="86969" bIns="4348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1439" y="6618391"/>
            <a:ext cx="2132582" cy="230683"/>
          </a:xfrm>
          <a:prstGeom prst="rect">
            <a:avLst/>
          </a:prstGeom>
          <a:ln/>
        </p:spPr>
        <p:txBody>
          <a:bodyPr lIns="86969" tIns="43484" rIns="86969" bIns="43484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7602" y="6618391"/>
            <a:ext cx="2894328" cy="226219"/>
          </a:xfrm>
          <a:prstGeom prst="rect">
            <a:avLst/>
          </a:prstGeom>
          <a:ln/>
        </p:spPr>
        <p:txBody>
          <a:bodyPr lIns="86969" tIns="43484" rIns="86969" bIns="43484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93147" y="6618392"/>
            <a:ext cx="2135635" cy="239613"/>
          </a:xfrm>
          <a:prstGeom prst="rect">
            <a:avLst/>
          </a:prstGeom>
          <a:ln/>
        </p:spPr>
        <p:txBody>
          <a:bodyPr lIns="86969" tIns="43484" rIns="86969" bIns="43484"/>
          <a:lstStyle>
            <a:lvl1pPr>
              <a:defRPr/>
            </a:lvl1pPr>
          </a:lstStyle>
          <a:p>
            <a:pPr>
              <a:defRPr/>
            </a:pPr>
            <a:fld id="{1C8A59AB-0669-4BD9-95AA-07322FF893E9}" type="slidenum">
              <a:rPr lang="en-US">
                <a:solidFill>
                  <a:srgbClr val="0039A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06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32" indent="-285744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2971" indent="-228594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22324956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25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125"/>
              </a:lnSpc>
              <a:buNone/>
              <a:defRPr sz="1013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07158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accent1"/>
              </a:buClr>
              <a:buSzPct val="70000"/>
              <a:buFont typeface="Wingdings" pitchFamily="2" charset="2"/>
              <a:buChar char="§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417890" indent="-160727">
              <a:buClr>
                <a:schemeClr val="tx1"/>
              </a:buClr>
              <a:buSzPct val="100000"/>
              <a:buFont typeface="Arial" pitchFamily="34" charset="0"/>
              <a:buChar char="•"/>
              <a:defRPr sz="1125">
                <a:solidFill>
                  <a:schemeClr val="bg2"/>
                </a:solidFill>
              </a:defRPr>
            </a:lvl2pPr>
            <a:lvl3pPr marL="642905" indent="-128582">
              <a:buClr>
                <a:schemeClr val="tx1"/>
              </a:buClr>
              <a:buSzPct val="10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69609564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tx1"/>
              </a:buClr>
              <a:buSzPct val="70000"/>
              <a:buFont typeface="Arial" pitchFamily="34" charset="0"/>
              <a:buChar char="•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125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1133628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49230949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25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1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125"/>
              </a:lnSpc>
              <a:buNone/>
              <a:defRPr sz="1013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6981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tx1"/>
              </a:buClr>
              <a:buSzPct val="70000"/>
              <a:buFont typeface="Arial" pitchFamily="34" charset="0"/>
              <a:buChar char="•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125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85283437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7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2139"/>
              </a:lnSpc>
              <a:defRPr sz="2025" b="1" cap="all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1239"/>
              </a:lnSpc>
              <a:buNone/>
              <a:defRPr sz="1125" baseline="0">
                <a:solidFill>
                  <a:schemeClr val="bg2"/>
                </a:solidFill>
                <a:latin typeface="Calibri" pitchFamily="34" charset="0"/>
              </a:defRPr>
            </a:lvl1pPr>
            <a:lvl2pPr marL="257162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297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3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29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0539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 marL="192872" indent="-192872">
              <a:buClr>
                <a:schemeClr val="tx1"/>
              </a:buClr>
              <a:buSzPct val="70000"/>
              <a:buFont typeface="Wingdings" pitchFamily="2" charset="2"/>
              <a:buChar char="§"/>
              <a:defRPr sz="1351" b="1">
                <a:solidFill>
                  <a:schemeClr val="bg2"/>
                </a:solidFill>
                <a:latin typeface="Calibri" pitchFamily="34" charset="0"/>
              </a:defRPr>
            </a:lvl1pPr>
            <a:lvl2pPr marL="417890" indent="-160727">
              <a:buClr>
                <a:schemeClr val="tx1"/>
              </a:buClr>
              <a:buSzPct val="100000"/>
              <a:buFont typeface="Arial" pitchFamily="34" charset="0"/>
              <a:buChar char="•"/>
              <a:defRPr sz="1125">
                <a:solidFill>
                  <a:schemeClr val="bg2"/>
                </a:solidFill>
              </a:defRPr>
            </a:lvl2pPr>
            <a:lvl3pPr marL="642905" indent="-128582">
              <a:buClr>
                <a:schemeClr val="tx1"/>
              </a:buClr>
              <a:buSzPct val="10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8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 baseline="0">
                <a:solidFill>
                  <a:schemeClr val="bg2"/>
                </a:solidFill>
                <a:latin typeface="Calibri" pitchFamily="34" charset="0"/>
              </a:defRPr>
            </a:lvl1pPr>
            <a:lvl2pPr marL="257162" indent="0">
              <a:buNone/>
              <a:defRPr sz="675"/>
            </a:lvl2pPr>
            <a:lvl3pPr marL="514325" indent="0">
              <a:buNone/>
              <a:defRPr sz="563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1" indent="0">
              <a:buNone/>
              <a:defRPr sz="507"/>
            </a:lvl6pPr>
            <a:lvl7pPr marL="1542973" indent="0">
              <a:buNone/>
              <a:defRPr sz="507"/>
            </a:lvl7pPr>
            <a:lvl8pPr marL="1800136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17506451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1800">
                <a:latin typeface="Calibri" pitchFamily="34" charset="0"/>
              </a:defRPr>
            </a:lvl1pPr>
            <a:lvl2pPr marL="257162" indent="0">
              <a:buNone/>
              <a:defRPr sz="1575"/>
            </a:lvl2pPr>
            <a:lvl3pPr marL="514325" indent="0">
              <a:buNone/>
              <a:defRPr sz="1351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6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 baseline="0">
                <a:solidFill>
                  <a:schemeClr val="bg2"/>
                </a:solidFill>
                <a:latin typeface="Calibri" pitchFamily="34" charset="0"/>
              </a:defRPr>
            </a:lvl1pPr>
            <a:lvl2pPr marL="257162" indent="0">
              <a:buNone/>
              <a:defRPr sz="675"/>
            </a:lvl2pPr>
            <a:lvl3pPr marL="514325" indent="0">
              <a:buNone/>
              <a:defRPr sz="563"/>
            </a:lvl3pPr>
            <a:lvl4pPr marL="771487" indent="0">
              <a:buNone/>
              <a:defRPr sz="507"/>
            </a:lvl4pPr>
            <a:lvl5pPr marL="1028649" indent="0">
              <a:buNone/>
              <a:defRPr sz="507"/>
            </a:lvl5pPr>
            <a:lvl6pPr marL="1285811" indent="0">
              <a:buNone/>
              <a:defRPr sz="507"/>
            </a:lvl6pPr>
            <a:lvl7pPr marL="1542973" indent="0">
              <a:buNone/>
              <a:defRPr sz="507"/>
            </a:lvl7pPr>
            <a:lvl8pPr marL="1800136" indent="0">
              <a:buNone/>
              <a:defRPr sz="507"/>
            </a:lvl8pPr>
            <a:lvl9pPr marL="2057298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81741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75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2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5889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1688"/>
              </a:lnSpc>
              <a:defRPr sz="1575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192872" indent="-192872">
              <a:buClr>
                <a:schemeClr val="accent1"/>
              </a:buClr>
              <a:buSzPct val="70000"/>
              <a:buFont typeface="Wingdings" pitchFamily="2" charset="2"/>
              <a:buChar char="§"/>
              <a:defRPr sz="1351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417890" indent="-160727">
              <a:buClr>
                <a:schemeClr val="tx1"/>
              </a:buClr>
              <a:buSzPct val="100000"/>
              <a:buFont typeface="Arial" pitchFamily="34" charset="0"/>
              <a:buChar char="•"/>
              <a:defRPr sz="1125">
                <a:solidFill>
                  <a:schemeClr val="bg2"/>
                </a:solidFill>
              </a:defRPr>
            </a:lvl2pPr>
            <a:lvl3pPr marL="642905" indent="-128582">
              <a:buClr>
                <a:schemeClr val="tx1"/>
              </a:buClr>
              <a:buSzPct val="100000"/>
              <a:buFont typeface="Courier New" pitchFamily="49" charset="0"/>
              <a:buChar char="o"/>
              <a:defRPr sz="1013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013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013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619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62252539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205341330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 userDrawn="1"/>
        </p:nvSpPr>
        <p:spPr>
          <a:xfrm>
            <a:off x="2143125" y="6238511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Center for Surveillance, Epidemiology, and Laboratory Services</a:t>
            </a: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2143124" y="6415999"/>
            <a:ext cx="3857625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2574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457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510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413874341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578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7591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5011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0599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519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729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5EA4B2-0F86-4CFC-B184-758606DEAE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76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 userDrawn="1"/>
        </p:nvSpPr>
        <p:spPr>
          <a:xfrm>
            <a:off x="2143125" y="6238511"/>
            <a:ext cx="5124450" cy="2449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Center for Surveillance, Epidemiology, and Laboratory Services</a:t>
            </a: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2143124" y="6415999"/>
            <a:ext cx="3857625" cy="22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3333"/>
                </a:solidFill>
              </a:rPr>
              <a:t>Division of Health Informatics and Surveillance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8045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80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304090239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401894228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0363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SzPct val="70000"/>
              <a:buFont typeface="Arial" pitchFamily="34" charset="0"/>
              <a:buChar char="•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6019800"/>
            <a:ext cx="65532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6103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271016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743200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2294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4192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4392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630810" y="6482687"/>
            <a:ext cx="513190" cy="37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A61420B-0456-46C3-ABCC-10881247ACA1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9672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367244"/>
            <a:ext cx="7620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039A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67244"/>
            <a:ext cx="609600" cy="365125"/>
          </a:xfrm>
          <a:prstGeom prst="rect">
            <a:avLst/>
          </a:prstGeom>
        </p:spPr>
        <p:txBody>
          <a:bodyPr/>
          <a:lstStyle/>
          <a:p>
            <a:fld id="{751248CA-91D7-4F79-84CE-CE599D0F6536}" type="slidenum">
              <a:rPr lang="en-US" smtClean="0">
                <a:solidFill>
                  <a:srgbClr val="0039A6"/>
                </a:solidFill>
              </a:rPr>
              <a:pPr/>
              <a:t>‹#›</a:t>
            </a:fld>
            <a:endParaRPr lang="en-US" dirty="0">
              <a:solidFill>
                <a:srgbClr val="003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0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92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2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9802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3800"/>
              </a:lnSpc>
              <a:defRPr sz="3600" b="1" cap="all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70129"/>
            <a:ext cx="7772400" cy="64688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2004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257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49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44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26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559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01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915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23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313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7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 marL="342891" indent="-342891">
              <a:buClr>
                <a:schemeClr val="tx1"/>
              </a:buClr>
              <a:buSzPct val="70000"/>
              <a:buFont typeface="Wingdings" pitchFamily="2" charset="2"/>
              <a:buChar char="§"/>
              <a:defRPr sz="2400" b="1">
                <a:solidFill>
                  <a:schemeClr val="bg2"/>
                </a:solidFill>
                <a:latin typeface="Calibri" pitchFamily="34" charset="0"/>
              </a:defRPr>
            </a:lvl1pPr>
            <a:lvl2pPr marL="742932" indent="-285744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2971" indent="-228594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19800"/>
            <a:ext cx="8229600" cy="3810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* Citations, references, and credits</a:t>
            </a:r>
          </a:p>
        </p:txBody>
      </p:sp>
    </p:spTree>
    <p:extLst>
      <p:ext uri="{BB962C8B-B14F-4D97-AF65-F5344CB8AC3E}">
        <p14:creationId xmlns:p14="http://schemas.microsoft.com/office/powerpoint/2010/main" val="95699403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173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072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425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39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190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678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074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457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684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6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36882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324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315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506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463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8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34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48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77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>
    <p:fade/>
  </p:transition>
  <p:hf hdr="0" ftr="0" dt="0"/>
  <p:txStyles>
    <p:titleStyle>
      <a:lvl1pPr algn="ctr" defTabSz="68579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1" indent="-257171" algn="l" defTabSz="6857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06" indent="-214311" algn="l" defTabSz="68579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39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5" indent="-171448" algn="l" defTabSz="68579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1" indent="-171448" algn="l" defTabSz="68579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26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2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18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14" indent="-171448" algn="l" defTabSz="6857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91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7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3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79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4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0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66" algn="l" defTabSz="6857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3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fade/>
  </p:transition>
  <p:hf hdr="0" ftr="0" dt="0"/>
  <p:txStyles>
    <p:titleStyle>
      <a:lvl1pPr algn="ctr" defTabSz="51432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2" indent="-192872" algn="l" defTabSz="51432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90" indent="-160727" algn="l" defTabSz="514325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05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0068" indent="-128582" algn="l" defTabSz="514325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31" indent="-128582" algn="l" defTabSz="514325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392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6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8" indent="-128582" algn="l" defTabSz="51432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6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8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06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84" r:id="rId10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49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39440" y="2933057"/>
            <a:ext cx="1909041" cy="743509"/>
          </a:xfrm>
          <a:custGeom>
            <a:avLst/>
            <a:gdLst/>
            <a:ahLst/>
            <a:cxnLst/>
            <a:rect l="l" t="t" r="r" b="b"/>
            <a:pathLst>
              <a:path w="2099945" h="842645">
                <a:moveTo>
                  <a:pt x="1820748" y="0"/>
                </a:moveTo>
                <a:lnTo>
                  <a:pt x="0" y="0"/>
                </a:lnTo>
                <a:lnTo>
                  <a:pt x="249123" y="418845"/>
                </a:lnTo>
                <a:lnTo>
                  <a:pt x="0" y="842505"/>
                </a:lnTo>
                <a:lnTo>
                  <a:pt x="1818894" y="842505"/>
                </a:lnTo>
                <a:lnTo>
                  <a:pt x="2099551" y="421259"/>
                </a:lnTo>
                <a:lnTo>
                  <a:pt x="1820748" y="0"/>
                </a:lnTo>
                <a:close/>
              </a:path>
            </a:pathLst>
          </a:custGeom>
          <a:solidFill>
            <a:srgbClr val="C15027"/>
          </a:solidFill>
        </p:spPr>
        <p:txBody>
          <a:bodyPr wrap="square" lIns="0" tIns="0" rIns="0" bIns="0" rtlCol="0"/>
          <a:lstStyle/>
          <a:p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999644" y="2933057"/>
            <a:ext cx="1909041" cy="743509"/>
          </a:xfrm>
          <a:custGeom>
            <a:avLst/>
            <a:gdLst/>
            <a:ahLst/>
            <a:cxnLst/>
            <a:rect l="l" t="t" r="r" b="b"/>
            <a:pathLst>
              <a:path w="2099945" h="842645">
                <a:moveTo>
                  <a:pt x="1820748" y="0"/>
                </a:moveTo>
                <a:lnTo>
                  <a:pt x="0" y="0"/>
                </a:lnTo>
                <a:lnTo>
                  <a:pt x="249123" y="418845"/>
                </a:lnTo>
                <a:lnTo>
                  <a:pt x="0" y="842505"/>
                </a:lnTo>
                <a:lnTo>
                  <a:pt x="1818894" y="842505"/>
                </a:lnTo>
                <a:lnTo>
                  <a:pt x="2099551" y="421259"/>
                </a:lnTo>
                <a:lnTo>
                  <a:pt x="1820748" y="0"/>
                </a:lnTo>
                <a:close/>
              </a:path>
            </a:pathLst>
          </a:custGeom>
          <a:solidFill>
            <a:srgbClr val="5AB7B2"/>
          </a:solidFill>
        </p:spPr>
        <p:txBody>
          <a:bodyPr wrap="square" lIns="0" tIns="0" rIns="0" bIns="0" rtlCol="0"/>
          <a:lstStyle/>
          <a:p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15636" y="2933057"/>
            <a:ext cx="2769755" cy="743509"/>
          </a:xfrm>
          <a:custGeom>
            <a:avLst/>
            <a:gdLst/>
            <a:ahLst/>
            <a:cxnLst/>
            <a:rect l="l" t="t" r="r" b="b"/>
            <a:pathLst>
              <a:path w="3046729" h="842645">
                <a:moveTo>
                  <a:pt x="2785541" y="0"/>
                </a:moveTo>
                <a:lnTo>
                  <a:pt x="0" y="0"/>
                </a:lnTo>
                <a:lnTo>
                  <a:pt x="275412" y="421259"/>
                </a:lnTo>
                <a:lnTo>
                  <a:pt x="0" y="842505"/>
                </a:lnTo>
                <a:lnTo>
                  <a:pt x="2785541" y="842505"/>
                </a:lnTo>
                <a:lnTo>
                  <a:pt x="3046501" y="421259"/>
                </a:lnTo>
                <a:lnTo>
                  <a:pt x="2785541" y="0"/>
                </a:lnTo>
                <a:close/>
              </a:path>
            </a:pathLst>
          </a:custGeom>
          <a:solidFill>
            <a:srgbClr val="4479BD"/>
          </a:solidFill>
        </p:spPr>
        <p:txBody>
          <a:bodyPr wrap="square" lIns="0" tIns="0" rIns="0" bIns="0" rtlCol="0"/>
          <a:lstStyle/>
          <a:p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864234" y="2937314"/>
            <a:ext cx="1909041" cy="743509"/>
          </a:xfrm>
          <a:custGeom>
            <a:avLst/>
            <a:gdLst/>
            <a:ahLst/>
            <a:cxnLst/>
            <a:rect l="l" t="t" r="r" b="b"/>
            <a:pathLst>
              <a:path w="2099945" h="842645">
                <a:moveTo>
                  <a:pt x="1820748" y="0"/>
                </a:moveTo>
                <a:lnTo>
                  <a:pt x="0" y="0"/>
                </a:lnTo>
                <a:lnTo>
                  <a:pt x="249123" y="418845"/>
                </a:lnTo>
                <a:lnTo>
                  <a:pt x="0" y="842505"/>
                </a:lnTo>
                <a:lnTo>
                  <a:pt x="1818894" y="842505"/>
                </a:lnTo>
                <a:lnTo>
                  <a:pt x="2099551" y="421259"/>
                </a:lnTo>
                <a:lnTo>
                  <a:pt x="1820748" y="0"/>
                </a:lnTo>
                <a:close/>
              </a:path>
            </a:pathLst>
          </a:custGeom>
          <a:solidFill>
            <a:srgbClr val="7C6E66"/>
          </a:solidFill>
        </p:spPr>
        <p:txBody>
          <a:bodyPr wrap="square" lIns="0" tIns="0" rIns="0" bIns="0" rtlCol="0"/>
          <a:lstStyle/>
          <a:p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4558" y="347383"/>
            <a:ext cx="37348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1" y="1577340"/>
            <a:ext cx="82295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5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6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5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rtualsepd.adobeconnect.com/nmieshar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dx@cdc.gov" TargetMode="Externa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DX@cdc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dc.services.cdc.gov/event-codes-other-surveillance-resourc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ndss/trc/data-systems/sam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DX@cdc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ndc.services.cdc.gov/event-codes-other-surveillance-resour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36353"/>
            <a:ext cx="8229600" cy="4465320"/>
          </a:xfrm>
        </p:spPr>
        <p:txBody>
          <a:bodyPr>
            <a:normAutofit fontScale="90000"/>
          </a:bodyPr>
          <a:lstStyle/>
          <a:p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eSHARE Webinar:</a:t>
            </a:r>
            <a:br>
              <a:rPr lang="en-US" sz="4800" dirty="0"/>
            </a:br>
            <a:r>
              <a:rPr lang="en-US" sz="4800" dirty="0"/>
              <a:t>	</a:t>
            </a:r>
            <a:br>
              <a:rPr lang="en-US" sz="4800" dirty="0"/>
            </a:br>
            <a:r>
              <a:rPr lang="en-US" sz="3600" dirty="0"/>
              <a:t>Jurisdiction Onboarding Process for the </a:t>
            </a:r>
            <a:br>
              <a:rPr lang="en-US" sz="3600" dirty="0"/>
            </a:br>
            <a:r>
              <a:rPr lang="en-US" sz="3600" dirty="0"/>
              <a:t>Message Validation, Processing, and Provisioning System </a:t>
            </a:r>
            <a:br>
              <a:rPr lang="en-US" sz="3600" dirty="0"/>
            </a:br>
            <a:br>
              <a:rPr lang="en-US" sz="4800" dirty="0"/>
            </a:br>
            <a:r>
              <a:rPr lang="en-US" dirty="0">
                <a:solidFill>
                  <a:srgbClr val="FF0000"/>
                </a:solidFill>
              </a:rPr>
              <a:t>New </a:t>
            </a:r>
            <a:r>
              <a:rPr lang="en-US" dirty="0"/>
              <a:t>Conference Number: </a:t>
            </a:r>
            <a:r>
              <a:rPr lang="en-US" dirty="0">
                <a:solidFill>
                  <a:srgbClr val="FF0000"/>
                </a:solidFill>
              </a:rPr>
              <a:t>800-779-9623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New </a:t>
            </a:r>
            <a:r>
              <a:rPr lang="en-US" dirty="0"/>
              <a:t>Participant Code: </a:t>
            </a:r>
            <a:r>
              <a:rPr lang="en-US" dirty="0">
                <a:solidFill>
                  <a:srgbClr val="FF0000"/>
                </a:solidFill>
              </a:rPr>
              <a:t>9740330</a:t>
            </a:r>
            <a:br>
              <a:rPr lang="en-US" dirty="0"/>
            </a:br>
            <a:r>
              <a:rPr lang="en-US" sz="2200" dirty="0">
                <a:solidFill>
                  <a:srgbClr val="FF0000"/>
                </a:solidFill>
              </a:rPr>
              <a:t>NOTE: </a:t>
            </a:r>
            <a:r>
              <a:rPr lang="en-US" sz="2200" dirty="0"/>
              <a:t>Adobe Connects Audio is not available.  </a:t>
            </a:r>
            <a:br>
              <a:rPr lang="en-US" sz="2200" dirty="0">
                <a:solidFill>
                  <a:srgbClr val="FF0000"/>
                </a:solidFill>
              </a:rPr>
            </a:br>
            <a:br>
              <a:rPr lang="en-US" dirty="0"/>
            </a:br>
            <a:r>
              <a:rPr lang="en-US" sz="2700" dirty="0"/>
              <a:t>Join the Adobe Connects meeting at: </a:t>
            </a:r>
            <a:r>
              <a:rPr lang="en-US" sz="2700" dirty="0">
                <a:hlinkClick r:id="rId3"/>
              </a:rPr>
              <a:t>https://virtualsepd.adobeconnect.com/nmieshare/</a:t>
            </a:r>
            <a:r>
              <a:rPr lang="en-US" sz="2700" dirty="0"/>
              <a:t>. Click “Enter as a Guest,” provide your name, and click “Enter Room.”</a:t>
            </a:r>
            <a:br>
              <a:rPr lang="en-US" sz="2700" u="sng" dirty="0"/>
            </a:br>
            <a:r>
              <a:rPr lang="en-US" sz="2700" dirty="0"/>
              <a:t>    </a:t>
            </a:r>
            <a:br>
              <a:rPr lang="en-US" sz="2700" dirty="0"/>
            </a:br>
            <a:r>
              <a:rPr lang="en-US" sz="2700" dirty="0"/>
              <a:t> 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30121" y="4734926"/>
            <a:ext cx="6883758" cy="1785870"/>
          </a:xfrm>
        </p:spPr>
        <p:txBody>
          <a:bodyPr/>
          <a:lstStyle/>
          <a:p>
            <a:endParaRPr lang="en-US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April 21, 2016</a:t>
            </a:r>
          </a:p>
        </p:txBody>
      </p:sp>
    </p:spTree>
    <p:extLst>
      <p:ext uri="{BB962C8B-B14F-4D97-AF65-F5344CB8AC3E}">
        <p14:creationId xmlns:p14="http://schemas.microsoft.com/office/powerpoint/2010/main" val="27946937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Pre-Onboarding: Onboarding Preparations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6"/>
              </a:buClr>
              <a:buSzPct val="100000"/>
              <a:buFont typeface="+mj-lt"/>
              <a:buAutoNum type="arabicPeriod" startAt="2"/>
            </a:pPr>
            <a:r>
              <a:rPr lang="en-US" dirty="0"/>
              <a:t>The CDC onboarding specialist will review the submitted materials and enter them into the onboarding tracking tool.  </a:t>
            </a:r>
          </a:p>
          <a:p>
            <a:pPr marL="457200" indent="-457200">
              <a:buClr>
                <a:schemeClr val="accent6"/>
              </a:buClr>
              <a:buSzPct val="100000"/>
              <a:buFont typeface="+mj-lt"/>
              <a:buAutoNum type="arabicPeriod" startAt="2"/>
            </a:pPr>
            <a:endParaRPr lang="en-US" dirty="0"/>
          </a:p>
          <a:p>
            <a:pPr marL="457200" indent="-457200">
              <a:buClr>
                <a:schemeClr val="accent6"/>
              </a:buClr>
              <a:buSzPct val="100000"/>
              <a:buFont typeface="+mj-lt"/>
              <a:buAutoNum type="arabicPeriod" startAt="2"/>
            </a:pPr>
            <a:r>
              <a:rPr lang="en-US" dirty="0"/>
              <a:t>The CDC onboarding specialist will send an email to the jurisdiction to do one of the following: </a:t>
            </a:r>
          </a:p>
          <a:p>
            <a:pPr lvl="1"/>
            <a:r>
              <a:rPr lang="en-US" dirty="0"/>
              <a:t>Clarify or ask for additional information regarding the materials submitted. </a:t>
            </a:r>
          </a:p>
          <a:p>
            <a:pPr lvl="1"/>
            <a:r>
              <a:rPr lang="en-US" dirty="0"/>
              <a:t>Invite the jurisdiction to participate in an onboarding kickoff that will occur by email or conference call.</a:t>
            </a:r>
          </a:p>
          <a:p>
            <a:pPr lvl="1"/>
            <a:r>
              <a:rPr lang="en-US" dirty="0"/>
              <a:t>Provide a timeframe to start the onboarding process. 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857250" lvl="1" indent="-457200">
              <a:buFont typeface="+mj-lt"/>
              <a:buAutoNum type="alphaLcParenR"/>
            </a:pPr>
            <a:endParaRPr lang="en-US" dirty="0"/>
          </a:p>
          <a:p>
            <a:pPr marL="457200" indent="-4572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080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Onboarding: Kickoff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6"/>
              </a:buClr>
              <a:buSzPct val="100000"/>
              <a:buFont typeface="+mj-lt"/>
              <a:buAutoNum type="arabicPeriod" startAt="4"/>
            </a:pPr>
            <a:r>
              <a:rPr lang="en-US" dirty="0"/>
              <a:t>The jurisdiction and CDC will participate in an onboarding kickoff to do the following: </a:t>
            </a:r>
          </a:p>
          <a:p>
            <a:pPr lvl="1"/>
            <a:r>
              <a:rPr lang="en-US" dirty="0"/>
              <a:t>Review steps for onboarding.</a:t>
            </a:r>
          </a:p>
          <a:p>
            <a:pPr lvl="1"/>
            <a:r>
              <a:rPr lang="en-US" dirty="0"/>
              <a:t>Resolve any questions or issues with documentation from the onboarding package.</a:t>
            </a:r>
          </a:p>
          <a:p>
            <a:pPr lvl="1"/>
            <a:r>
              <a:rPr lang="en-US" dirty="0"/>
              <a:t>Review expectations for stakeholders.</a:t>
            </a:r>
          </a:p>
          <a:p>
            <a:pPr lvl="1"/>
            <a:r>
              <a:rPr lang="en-US" dirty="0"/>
              <a:t>Identify expected timeframe for onboarding.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Schedule time to send test messages to onboarding environment.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Provide PHIN Messaging System (PHIN MS) onboarding service action pair (will come from CDC to jurisdiction).</a:t>
            </a:r>
          </a:p>
          <a:p>
            <a:pPr lvl="1"/>
            <a:endParaRPr lang="en-US" dirty="0"/>
          </a:p>
          <a:p>
            <a:pPr marL="457188" lvl="1" indent="0">
              <a:buNone/>
            </a:pP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977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855"/>
            <a:ext cx="8229600" cy="709336"/>
          </a:xfrm>
        </p:spPr>
        <p:txBody>
          <a:bodyPr/>
          <a:lstStyle/>
          <a:p>
            <a:r>
              <a:rPr lang="en-US" dirty="0"/>
              <a:t>Onboarding: Message Onboarding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826"/>
            <a:ext cx="8229600" cy="5526156"/>
          </a:xfrm>
        </p:spPr>
        <p:txBody>
          <a:bodyPr/>
          <a:lstStyle/>
          <a:p>
            <a:pPr marL="457200" lvl="1" indent="-457200">
              <a:buClr>
                <a:schemeClr val="accent6"/>
              </a:buClr>
              <a:buFont typeface="+mj-lt"/>
              <a:buAutoNum type="arabicPeriod" startAt="5"/>
            </a:pPr>
            <a:r>
              <a:rPr lang="en-US" sz="2400" b="1" dirty="0">
                <a:latin typeface="Calibri" pitchFamily="34" charset="0"/>
              </a:rPr>
              <a:t>The jurisdiction and CDC onboarding specialist will ensure that PHIN MS is configured with the appropriate service action pair to the MVPS onboarding environment.  </a:t>
            </a:r>
          </a:p>
          <a:p>
            <a:pPr marL="457200" lvl="1" indent="-457200">
              <a:buClr>
                <a:schemeClr val="accent6"/>
              </a:buClr>
              <a:buFont typeface="+mj-lt"/>
              <a:buAutoNum type="arabicPeriod" startAt="5"/>
            </a:pPr>
            <a:endParaRPr lang="en-US" sz="2400" b="1" dirty="0">
              <a:latin typeface="Calibri" pitchFamily="34" charset="0"/>
            </a:endParaRPr>
          </a:p>
          <a:p>
            <a:pPr marL="457200" lvl="1" indent="-457200">
              <a:buClr>
                <a:schemeClr val="accent6"/>
              </a:buClr>
              <a:buFont typeface="+mj-lt"/>
              <a:buAutoNum type="arabicPeriod" startAt="5"/>
            </a:pPr>
            <a:r>
              <a:rPr lang="en-US" sz="2400" b="1" dirty="0">
                <a:latin typeface="Calibri" pitchFamily="34" charset="0"/>
              </a:rPr>
              <a:t>The jurisdiction will send 7–10 test messages to the MVPS onboarding environment. </a:t>
            </a:r>
          </a:p>
          <a:p>
            <a:pPr marL="457200" lvl="1" indent="-457200">
              <a:buClr>
                <a:schemeClr val="accent6"/>
              </a:buClr>
              <a:buFont typeface="+mj-lt"/>
              <a:buAutoNum type="arabicPeriod" startAt="5"/>
            </a:pPr>
            <a:endParaRPr lang="en-US" sz="2400" b="1" dirty="0">
              <a:latin typeface="Calibri" pitchFamily="34" charset="0"/>
            </a:endParaRPr>
          </a:p>
          <a:p>
            <a:pPr marL="457200" lvl="1" indent="-457200">
              <a:buClr>
                <a:schemeClr val="accent6"/>
              </a:buClr>
              <a:buFont typeface="+mj-lt"/>
              <a:buAutoNum type="arabicPeriod" startAt="5"/>
            </a:pPr>
            <a:r>
              <a:rPr lang="en-US" sz="2400" b="1" dirty="0">
                <a:latin typeface="Calibri" pitchFamily="34" charset="0"/>
              </a:rPr>
              <a:t>The jurisdiction and CDC onboarding specialist will confirm that test messages have arrived through the MVPS Dashboard.</a:t>
            </a:r>
          </a:p>
          <a:p>
            <a:pPr marL="457200" lvl="1" indent="-457200">
              <a:buClr>
                <a:schemeClr val="accent6"/>
              </a:buClr>
              <a:buFont typeface="+mj-lt"/>
              <a:buAutoNum type="arabicPeriod" startAt="5"/>
            </a:pPr>
            <a:endParaRPr lang="en-US" sz="2400" b="1" dirty="0">
              <a:latin typeface="Calibri" pitchFamily="34" charset="0"/>
            </a:endParaRPr>
          </a:p>
          <a:p>
            <a:pPr marL="457200" lvl="1" indent="-457200">
              <a:buClr>
                <a:schemeClr val="accent6"/>
              </a:buClr>
              <a:buFont typeface="+mj-lt"/>
              <a:buAutoNum type="arabicPeriod" startAt="5"/>
            </a:pPr>
            <a:r>
              <a:rPr lang="en-US" sz="2400" b="1" dirty="0">
                <a:latin typeface="Calibri" pitchFamily="34" charset="0"/>
              </a:rPr>
              <a:t>The CDC onboarding specialist and program subject matter expert will review and validate test messages. </a:t>
            </a:r>
          </a:p>
          <a:p>
            <a:pPr marL="457200" indent="-457200">
              <a:buClr>
                <a:schemeClr val="accent6"/>
              </a:buClr>
              <a:buSzPct val="100000"/>
              <a:buFont typeface="+mj-lt"/>
              <a:buAutoNum type="arabicPeriod" startAt="5"/>
            </a:pPr>
            <a:endParaRPr lang="en-US" dirty="0"/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dirty="0"/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sz="1200" dirty="0"/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sz="2000" dirty="0"/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dirty="0"/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3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240"/>
          </a:xfrm>
        </p:spPr>
        <p:txBody>
          <a:bodyPr/>
          <a:lstStyle/>
          <a:p>
            <a:r>
              <a:rPr lang="en-US" dirty="0"/>
              <a:t>Cutover to Production (1 of 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9895"/>
            <a:ext cx="8229600" cy="498944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 startAt="9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CDC onboarding</a:t>
            </a:r>
            <a:r>
              <a:rPr lang="en-US" dirty="0"/>
              <a:t> specialist will provide the jurisdiction with the PHIN MS service action pair for the MVPS production environment. </a:t>
            </a:r>
          </a:p>
          <a:p>
            <a:pPr marL="457200" indent="-457200"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 startAt="9"/>
            </a:pPr>
            <a:r>
              <a:rPr lang="en-US" dirty="0"/>
              <a:t>The jurisdiction will send one production message to the MVPS production environment to test connection. </a:t>
            </a:r>
          </a:p>
          <a:p>
            <a:pPr marL="457200" indent="-457200"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 startAt="9"/>
            </a:pPr>
            <a:r>
              <a:rPr lang="en-US" dirty="0"/>
              <a:t>The CDC onboarding specialist will review the production message and provide either </a:t>
            </a:r>
          </a:p>
          <a:p>
            <a:pPr marL="857250" lvl="1" indent="-457200">
              <a:spcBef>
                <a:spcPts val="0"/>
              </a:spcBef>
              <a:buClr>
                <a:schemeClr val="accent6"/>
              </a:buClr>
              <a:buFont typeface="+mj-lt"/>
              <a:buAutoNum type="alphaLcPeriod"/>
            </a:pPr>
            <a:r>
              <a:rPr lang="en-US" dirty="0"/>
              <a:t>feedback to address any problems identified or</a:t>
            </a:r>
          </a:p>
          <a:p>
            <a:pPr marL="857250" lvl="1" indent="-457200">
              <a:spcBef>
                <a:spcPts val="0"/>
              </a:spcBef>
              <a:buClr>
                <a:schemeClr val="accent6"/>
              </a:buClr>
              <a:buFont typeface="+mj-lt"/>
              <a:buAutoNum type="alphaLcPeriod"/>
            </a:pPr>
            <a:r>
              <a:rPr lang="en-US" dirty="0"/>
              <a:t>instructions to begin sending production messages.</a:t>
            </a:r>
          </a:p>
          <a:p>
            <a:pPr marL="457200" indent="-457200"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 startAt="9"/>
            </a:pPr>
            <a:endParaRPr lang="en-US" dirty="0"/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sz="2200" dirty="0"/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dirty="0"/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sz="1200" dirty="0"/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sz="2000" dirty="0"/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dirty="0"/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9228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7753"/>
          </a:xfrm>
        </p:spPr>
        <p:txBody>
          <a:bodyPr/>
          <a:lstStyle/>
          <a:p>
            <a:r>
              <a:rPr lang="en-US" dirty="0"/>
              <a:t>Cutover to Production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661"/>
            <a:ext cx="8229600" cy="442954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chemeClr val="accent6"/>
              </a:buClr>
              <a:buSzPct val="100000"/>
              <a:buFont typeface="+mj-lt"/>
              <a:buAutoNum type="arabicPeriod" startAt="12"/>
            </a:pPr>
            <a:r>
              <a:rPr lang="en-US" dirty="0"/>
              <a:t>The CDC onboarding specialist will send an approval email to the jurisdiction that outlines these steps to retire legacy transmissions and start sending production messages:   </a:t>
            </a:r>
          </a:p>
          <a:p>
            <a:pPr marL="1314450" lvl="3" indent="-457200">
              <a:spcBef>
                <a:spcPts val="0"/>
              </a:spcBef>
              <a:buClr>
                <a:schemeClr val="accent6"/>
              </a:buClr>
              <a:buSzPct val="101000"/>
              <a:buFont typeface="+mj-lt"/>
              <a:buAutoNum type="alphaLcPeriod"/>
            </a:pPr>
            <a:r>
              <a:rPr lang="en-US" sz="2000" dirty="0"/>
              <a:t>Schedule a date for cutting over to production. </a:t>
            </a:r>
          </a:p>
          <a:p>
            <a:pPr marL="1314450" lvl="3" indent="-457200">
              <a:spcBef>
                <a:spcPts val="0"/>
              </a:spcBef>
              <a:buClr>
                <a:schemeClr val="accent6"/>
              </a:buClr>
              <a:buSzPct val="101000"/>
              <a:buFont typeface="+mj-lt"/>
              <a:buAutoNum type="alphaLcPeriod"/>
            </a:pPr>
            <a:r>
              <a:rPr lang="en-US" sz="2000" dirty="0"/>
              <a:t>Send year-to-date messages that include all non-reconciled </a:t>
            </a:r>
            <a:r>
              <a:rPr lang="en-US" sz="2000" i="1" dirty="0"/>
              <a:t>Morbidity and Mortality Weekly Report </a:t>
            </a:r>
            <a:r>
              <a:rPr lang="en-US" sz="2000" dirty="0"/>
              <a:t>(</a:t>
            </a:r>
            <a:r>
              <a:rPr lang="en-US" sz="2000" i="1" dirty="0"/>
              <a:t>MMWR</a:t>
            </a:r>
            <a:r>
              <a:rPr lang="en-US" sz="2000" dirty="0"/>
              <a:t>) messages through the legacy system. </a:t>
            </a:r>
          </a:p>
          <a:p>
            <a:pPr marL="1314450" lvl="3" indent="-457200">
              <a:spcBef>
                <a:spcPts val="0"/>
              </a:spcBef>
              <a:buClr>
                <a:schemeClr val="accent6"/>
              </a:buClr>
              <a:buSzPct val="101000"/>
              <a:buFont typeface="+mj-lt"/>
              <a:buAutoNum type="alphaLcPeriod"/>
            </a:pPr>
            <a:r>
              <a:rPr lang="en-US" sz="2000" dirty="0"/>
              <a:t>Send those same year-to-date messages that include all non-reconciled </a:t>
            </a:r>
            <a:r>
              <a:rPr lang="en-US" sz="2000" i="1" dirty="0"/>
              <a:t>MMWR</a:t>
            </a:r>
            <a:r>
              <a:rPr lang="en-US" sz="2000" dirty="0"/>
              <a:t> messages to the MVPS production environment.</a:t>
            </a:r>
          </a:p>
          <a:p>
            <a:pPr marL="1314450" lvl="3" indent="-457200">
              <a:spcBef>
                <a:spcPts val="0"/>
              </a:spcBef>
              <a:buClr>
                <a:schemeClr val="accent6"/>
              </a:buClr>
              <a:buSzPct val="101000"/>
              <a:buFont typeface="+mj-lt"/>
              <a:buAutoNum type="alphaLcPeriod"/>
            </a:pPr>
            <a:r>
              <a:rPr lang="en-US" sz="2000" dirty="0"/>
              <a:t>Start sending production messages to MVPS.</a:t>
            </a:r>
            <a:r>
              <a:rPr lang="en-US" sz="2400" dirty="0">
                <a:latin typeface="Calibri" pitchFamily="34" charset="0"/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666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Production: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6"/>
              </a:buClr>
            </a:pPr>
            <a:r>
              <a:rPr lang="en-US" sz="2400" b="1" dirty="0">
                <a:latin typeface="Calibri" pitchFamily="34" charset="0"/>
              </a:rPr>
              <a:t>Jurisdictions should send case notification messages as soon as they are ready. </a:t>
            </a:r>
          </a:p>
          <a:p>
            <a:pPr marL="342900" lvl="1" indent="-342900">
              <a:buClr>
                <a:schemeClr val="accent6"/>
              </a:buClr>
            </a:pPr>
            <a:r>
              <a:rPr lang="en-US" sz="2400" b="1" dirty="0">
                <a:latin typeface="Calibri" pitchFamily="34" charset="0"/>
              </a:rPr>
              <a:t>Jurisdictions should notify </a:t>
            </a:r>
            <a:r>
              <a:rPr lang="en-US" sz="2400" b="1" dirty="0">
                <a:latin typeface="Calibri" pitchFamily="34" charset="0"/>
                <a:hlinkClick r:id="rId2"/>
              </a:rPr>
              <a:t>edx@cdc.gov</a:t>
            </a:r>
            <a:r>
              <a:rPr lang="en-US" sz="2400" b="1" dirty="0">
                <a:latin typeface="Calibri" pitchFamily="34" charset="0"/>
              </a:rPr>
              <a:t> of any issues they identify with METS or MVPS. The CDC operations and maintenance team will address these issues.  </a:t>
            </a:r>
          </a:p>
          <a:p>
            <a:pPr marL="342900" lvl="1" indent="-342900">
              <a:buClr>
                <a:schemeClr val="accent6"/>
              </a:buClr>
            </a:pPr>
            <a:r>
              <a:rPr lang="en-US" sz="2400" b="1" dirty="0">
                <a:latin typeface="Calibri" pitchFamily="34" charset="0"/>
              </a:rPr>
              <a:t>CDC programs will work with jurisdictions to address and resolve data issues. </a:t>
            </a:r>
          </a:p>
          <a:p>
            <a:pPr marL="0" lvl="1" indent="0">
              <a:buClr>
                <a:schemeClr val="accent6"/>
              </a:buClr>
              <a:buNone/>
            </a:pPr>
            <a:endParaRPr lang="en-US" sz="24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737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Onboarding Be Different with MVPS?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5374" y="1600201"/>
            <a:ext cx="7673010" cy="4740964"/>
          </a:xfrm>
        </p:spPr>
        <p:txBody>
          <a:bodyPr/>
          <a:lstStyle/>
          <a:p>
            <a:r>
              <a:rPr lang="en-US" dirty="0"/>
              <a:t>Jurisdictions will have one uniform email to contact CDC about MVPS onboarding: </a:t>
            </a:r>
            <a:r>
              <a:rPr lang="en-US" dirty="0">
                <a:hlinkClick r:id="rId3"/>
              </a:rPr>
              <a:t>EDX@cdc.gov</a:t>
            </a:r>
            <a:r>
              <a:rPr lang="en-US" dirty="0"/>
              <a:t>.</a:t>
            </a:r>
          </a:p>
          <a:p>
            <a:r>
              <a:rPr lang="en-US" dirty="0"/>
              <a:t>Jurisdictions will validate test messages by using METS.    </a:t>
            </a:r>
          </a:p>
          <a:p>
            <a:r>
              <a:rPr lang="en-US" dirty="0"/>
              <a:t>Jurisdictions will send test messages directly to MVPS.</a:t>
            </a:r>
          </a:p>
          <a:p>
            <a:r>
              <a:rPr lang="en-US" dirty="0"/>
              <a:t>CDC will use a new tracking tool to help monitor, evaluate, and coordinate the onboarding process. </a:t>
            </a:r>
          </a:p>
          <a:p>
            <a:r>
              <a:rPr lang="en-US" dirty="0"/>
              <a:t>Technical assistance will be available to jurisdictions to help address issues.  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Note: </a:t>
            </a:r>
            <a:r>
              <a:rPr lang="en-US" dirty="0"/>
              <a:t>The estimated time for onboarding is 1–2 weeks.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463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title="Coming So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7321"/>
            <a:ext cx="7241107" cy="3931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3122" y="5039139"/>
            <a:ext cx="7101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NMI Technical Assistance and Training Resource Center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157710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a screenshot of the draft web page for the NMI Technical Assistance and Training Resource Center." title="NMI Technical Assistance and Training Resource Center"/>
          <p:cNvPicPr>
            <a:picLocks noChangeAspect="1"/>
          </p:cNvPicPr>
          <p:nvPr/>
        </p:nvPicPr>
        <p:blipFill rotWithShape="1">
          <a:blip r:embed="rId2"/>
          <a:srcRect t="7027"/>
          <a:stretch/>
        </p:blipFill>
        <p:spPr>
          <a:xfrm>
            <a:off x="599851" y="46991"/>
            <a:ext cx="8083186" cy="63093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E875-0F0C-4146-A386-D01A46714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NMI</a:t>
            </a:r>
            <a:r>
              <a:rPr lang="en-US" baseline="0" dirty="0"/>
              <a:t> Technical Assistance and Training Resource Center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47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s a screenshot of the draft web page for the NMI Technical Assistance and Training Resource Center." title="NMI Technical Assistance and Training Resource Center"/>
          <p:cNvPicPr>
            <a:picLocks noChangeAspect="1"/>
          </p:cNvPicPr>
          <p:nvPr/>
        </p:nvPicPr>
        <p:blipFill rotWithShape="1">
          <a:blip r:embed="rId2"/>
          <a:srcRect l="28538" t="7958" r="16641" b="5818"/>
          <a:stretch/>
        </p:blipFill>
        <p:spPr bwMode="auto">
          <a:xfrm>
            <a:off x="1143000" y="447358"/>
            <a:ext cx="6639479" cy="630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Assistance and Training for Each Phase of NMI Onboarding</a:t>
            </a:r>
          </a:p>
        </p:txBody>
      </p:sp>
    </p:spTree>
    <p:extLst>
      <p:ext uri="{BB962C8B-B14F-4D97-AF65-F5344CB8AC3E}">
        <p14:creationId xmlns:p14="http://schemas.microsoft.com/office/powerpoint/2010/main" val="367127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947"/>
            <a:ext cx="8229600" cy="59621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196"/>
            <a:ext cx="8229600" cy="4738915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b="1" dirty="0">
                <a:latin typeface="Calibri" panose="020F0502020204030204" pitchFamily="34" charset="0"/>
              </a:rPr>
              <a:t>Welcome and Introductions</a:t>
            </a:r>
          </a:p>
          <a:p>
            <a:pPr marL="34290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US" sz="2800" b="1" dirty="0">
                <a:latin typeface="Calibri" panose="020F0502020204030204" pitchFamily="34" charset="0"/>
              </a:rPr>
              <a:t>Overview of Jurisdiction Onboarding Process for the Message Validation, Processing, and Provisioning System (MVPS)</a:t>
            </a:r>
          </a:p>
          <a:p>
            <a:pPr marL="342900" lvl="1" indent="-342900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endParaRPr lang="en-US" b="0" dirty="0"/>
          </a:p>
          <a:p>
            <a:r>
              <a:rPr lang="en-US" sz="2800" dirty="0">
                <a:solidFill>
                  <a:srgbClr val="4B4B4B"/>
                </a:solidFill>
              </a:rPr>
              <a:t>Hot Topics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13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Hot Topics</a:t>
            </a:r>
          </a:p>
        </p:txBody>
      </p:sp>
    </p:spTree>
    <p:extLst>
      <p:ext uri="{BB962C8B-B14F-4D97-AF65-F5344CB8AC3E}">
        <p14:creationId xmlns:p14="http://schemas.microsoft.com/office/powerpoint/2010/main" val="221363220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835426"/>
          </a:xfrm>
        </p:spPr>
        <p:txBody>
          <a:bodyPr>
            <a:normAutofit/>
          </a:bodyPr>
          <a:lstStyle/>
          <a:p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4745898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86489" y="524646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Questions?  Email EDX@cdc.gov</a:t>
            </a:r>
          </a:p>
        </p:txBody>
      </p:sp>
      <p:pic>
        <p:nvPicPr>
          <p:cNvPr id="11" name="Picture Placeholder 10" descr="Photo of Centers for Disease Control and Prevention headquarters in Atlanta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38" r="5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55943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Overview of Jurisdiction </a:t>
            </a:r>
            <a:br>
              <a:rPr lang="en-US" sz="3200" dirty="0"/>
            </a:br>
            <a:r>
              <a:rPr lang="en-US" sz="3200" dirty="0"/>
              <a:t>Onboarding Process for MVPS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825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title="NMI Life Cycle"/>
          <p:cNvGraphicFramePr/>
          <p:nvPr>
            <p:extLst>
              <p:ext uri="{D42A27DB-BD31-4B8C-83A1-F6EECF244321}">
                <p14:modId xmlns:p14="http://schemas.microsoft.com/office/powerpoint/2010/main" val="681224530"/>
              </p:ext>
            </p:extLst>
          </p:nvPr>
        </p:nvGraphicFramePr>
        <p:xfrm>
          <a:off x="655983" y="1003852"/>
          <a:ext cx="7792277" cy="509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7461" y="6107598"/>
            <a:ext cx="226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(Used for ~ 3 years)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817" y="290994"/>
            <a:ext cx="700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NMI Life Cycle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 flipH="1">
            <a:off x="8607284" y="6460435"/>
            <a:ext cx="616228" cy="397565"/>
          </a:xfrm>
        </p:spPr>
        <p:txBody>
          <a:bodyPr/>
          <a:lstStyle/>
          <a:p>
            <a:fld id="{475EA4B2-0F86-4CFC-B184-758606DEAE32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NMI Life</a:t>
            </a:r>
            <a:r>
              <a:rPr lang="en-US" baseline="0" dirty="0"/>
              <a:t>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6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Onboarding?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Onboarding is the process CDC will use to ensure that</a:t>
            </a:r>
          </a:p>
          <a:p>
            <a:pPr lvl="1"/>
            <a:r>
              <a:rPr lang="en-US" dirty="0"/>
              <a:t>jurisdictions transmit data to MVPS that are based on the final National Notifiable Diseases Surveillance System (NNDSS) HL7 MMG requirements and</a:t>
            </a:r>
          </a:p>
          <a:p>
            <a:pPr lvl="1"/>
            <a:r>
              <a:rPr lang="en-US" dirty="0"/>
              <a:t>CDC programs are confident in the quality of the data that they  receive. 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Diagram 9" descr="Pre-Onboarding; Onboarding; Cutover to Production; Production"/>
          <p:cNvGraphicFramePr/>
          <p:nvPr>
            <p:extLst>
              <p:ext uri="{D42A27DB-BD31-4B8C-83A1-F6EECF244321}">
                <p14:modId xmlns:p14="http://schemas.microsoft.com/office/powerpoint/2010/main" val="3065074645"/>
              </p:ext>
            </p:extLst>
          </p:nvPr>
        </p:nvGraphicFramePr>
        <p:xfrm>
          <a:off x="457200" y="3200399"/>
          <a:ext cx="8291384" cy="331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66042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484"/>
          </a:xfrm>
        </p:spPr>
        <p:txBody>
          <a:bodyPr>
            <a:normAutofit/>
          </a:bodyPr>
          <a:lstStyle/>
          <a:p>
            <a:r>
              <a:rPr lang="en-US" dirty="0"/>
              <a:t>Expectations for Onboarding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661"/>
            <a:ext cx="8229600" cy="4429540"/>
          </a:xfrm>
        </p:spPr>
        <p:txBody>
          <a:bodyPr/>
          <a:lstStyle/>
          <a:p>
            <a:r>
              <a:rPr lang="en-US" dirty="0"/>
              <a:t>Jurisdictions are expected to onboard all state-reportable diseases that are nationally notifiable for each MMG. </a:t>
            </a:r>
          </a:p>
          <a:p>
            <a:endParaRPr lang="en-US" sz="1600" dirty="0"/>
          </a:p>
          <a:p>
            <a:r>
              <a:rPr lang="en-US" dirty="0"/>
              <a:t>Diseases covered by each MMG:</a:t>
            </a:r>
          </a:p>
          <a:p>
            <a:pPr lvl="1"/>
            <a:r>
              <a:rPr lang="en-US" dirty="0"/>
              <a:t>Generic v2 = 52</a:t>
            </a:r>
          </a:p>
          <a:p>
            <a:pPr lvl="1"/>
            <a:r>
              <a:rPr lang="en-US" dirty="0"/>
              <a:t>Hepatitis = 7</a:t>
            </a:r>
          </a:p>
          <a:p>
            <a:pPr lvl="1"/>
            <a:r>
              <a:rPr lang="en-US" dirty="0"/>
              <a:t>Arboviral v1.3 = 29</a:t>
            </a:r>
          </a:p>
          <a:p>
            <a:pPr lvl="1"/>
            <a:r>
              <a:rPr lang="en-US" dirty="0"/>
              <a:t>Sexually Transmitted Diseases = 8</a:t>
            </a:r>
          </a:p>
          <a:p>
            <a:pPr lvl="1"/>
            <a:r>
              <a:rPr lang="en-US" dirty="0"/>
              <a:t>Congenital Syphilis = 1</a:t>
            </a:r>
          </a:p>
          <a:p>
            <a:pPr lvl="1"/>
            <a:r>
              <a:rPr lang="en-US" dirty="0"/>
              <a:t>Mumps = 1</a:t>
            </a:r>
          </a:p>
          <a:p>
            <a:pPr lvl="1"/>
            <a:r>
              <a:rPr lang="en-US" dirty="0"/>
              <a:t>Pertussis = 1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199" y="5914411"/>
            <a:ext cx="8316097" cy="708811"/>
          </a:xfrm>
        </p:spPr>
        <p:txBody>
          <a:bodyPr/>
          <a:lstStyle/>
          <a:p>
            <a:r>
              <a:rPr lang="en-US" dirty="0"/>
              <a:t>* 2016 NNDSS Event Code List and 2016 Conditions to Use Generic v 2.0 Only List are </a:t>
            </a:r>
            <a:r>
              <a:rPr lang="en-US"/>
              <a:t>available at</a:t>
            </a:r>
            <a:br>
              <a:rPr lang="en-US"/>
            </a:br>
            <a:r>
              <a:rPr lang="en-US">
                <a:hlinkClick r:id="rId3"/>
              </a:rPr>
              <a:t>https://ndc.services.cdc.gov/event-codes-other-surveillance-resources/</a:t>
            </a:r>
            <a:r>
              <a:rPr lang="en-US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3640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2782947" y="347383"/>
            <a:ext cx="3601570" cy="312393"/>
          </a:xfrm>
          <a:prstGeom prst="rect">
            <a:avLst/>
          </a:prstGeom>
          <a:solidFill>
            <a:srgbClr val="5AB7B2"/>
          </a:solidFill>
          <a:ln w="25400">
            <a:solidFill>
              <a:srgbClr val="7C6E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7840"/>
            <a:r>
              <a:rPr sz="2030" b="1" spc="9" dirty="0">
                <a:solidFill>
                  <a:srgbClr val="FFFFFF"/>
                </a:solidFill>
                <a:latin typeface="Arial"/>
                <a:cs typeface="Arial"/>
              </a:rPr>
              <a:t>NMI</a:t>
            </a:r>
            <a:r>
              <a:rPr sz="203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30" b="1" spc="-110" dirty="0">
                <a:solidFill>
                  <a:srgbClr val="FFFFFF"/>
                </a:solidFill>
                <a:latin typeface="Arial"/>
                <a:cs typeface="Arial"/>
              </a:rPr>
              <a:t>Jurisdi</a:t>
            </a:r>
            <a:r>
              <a:rPr sz="2030" b="1" spc="-93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30" b="1" spc="-22" dirty="0">
                <a:solidFill>
                  <a:srgbClr val="FFFFFF"/>
                </a:solidFill>
                <a:latin typeface="Arial"/>
                <a:cs typeface="Arial"/>
              </a:rPr>
              <a:t>tio</a:t>
            </a:r>
            <a:r>
              <a:rPr sz="203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3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30" b="1" spc="-62" dirty="0">
                <a:solidFill>
                  <a:srgbClr val="FFFFFF"/>
                </a:solidFill>
                <a:latin typeface="Arial"/>
                <a:cs typeface="Arial"/>
              </a:rPr>
              <a:t>Onboar</a:t>
            </a:r>
            <a:r>
              <a:rPr sz="2030" b="1" spc="-35" dirty="0">
                <a:solidFill>
                  <a:srgbClr val="FFFFFF"/>
                </a:solidFill>
                <a:latin typeface="Arial"/>
                <a:cs typeface="Arial"/>
              </a:rPr>
              <a:t>ding</a:t>
            </a:r>
            <a:endParaRPr sz="203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 title="Centers for Disease Control and Prevention"/>
          <p:cNvSpPr/>
          <p:nvPr/>
        </p:nvSpPr>
        <p:spPr>
          <a:xfrm>
            <a:off x="7695001" y="5944521"/>
            <a:ext cx="974464" cy="562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>
              <a:solidFill>
                <a:prstClr val="black"/>
              </a:solidFill>
            </a:endParaRPr>
          </a:p>
        </p:txBody>
      </p:sp>
      <p:grpSp>
        <p:nvGrpSpPr>
          <p:cNvPr id="40" name="Group 39" descr="The High-level process for NMI Jurisdiction Onboarding process begins with Pre-Onboarding and ends with Ongoing Message Mapping Guide Operations and Maintenance; Jurisdiction in Production." title="NMI Jurisdiction Onboarding"/>
          <p:cNvGrpSpPr/>
          <p:nvPr/>
        </p:nvGrpSpPr>
        <p:grpSpPr>
          <a:xfrm>
            <a:off x="245202" y="1635562"/>
            <a:ext cx="8523995" cy="2825647"/>
            <a:chOff x="245202" y="1635562"/>
            <a:chExt cx="8523995" cy="2825647"/>
          </a:xfrm>
        </p:grpSpPr>
        <p:sp>
          <p:nvSpPr>
            <p:cNvPr id="2" name="object 2"/>
            <p:cNvSpPr txBox="1"/>
            <p:nvPr/>
          </p:nvSpPr>
          <p:spPr>
            <a:xfrm>
              <a:off x="937114" y="3178065"/>
              <a:ext cx="1299882" cy="2173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1412" b="1" spc="35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412" b="1" spc="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412" b="1" spc="53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412" b="1" spc="18" dirty="0">
                  <a:solidFill>
                    <a:srgbClr val="FFFFFF"/>
                  </a:solidFill>
                  <a:cs typeface="Calibri"/>
                </a:rPr>
                <a:t>-</a:t>
              </a:r>
              <a:r>
                <a:rPr sz="1412" b="1" spc="44" dirty="0">
                  <a:solidFill>
                    <a:srgbClr val="FFFFFF"/>
                  </a:solidFill>
                  <a:cs typeface="Calibri"/>
                </a:rPr>
                <a:t>O</a:t>
              </a:r>
              <a:r>
                <a:rPr sz="1412" b="1" spc="57" dirty="0">
                  <a:solidFill>
                    <a:srgbClr val="FFFFFF"/>
                  </a:solidFill>
                  <a:cs typeface="Calibri"/>
                </a:rPr>
                <a:t>n</a:t>
              </a:r>
              <a:r>
                <a:rPr sz="1412" b="1" spc="62" dirty="0">
                  <a:solidFill>
                    <a:srgbClr val="FFFFFF"/>
                  </a:solidFill>
                  <a:cs typeface="Calibri"/>
                </a:rPr>
                <a:t>b</a:t>
              </a:r>
              <a:r>
                <a:rPr sz="1412" b="1" spc="31" dirty="0">
                  <a:solidFill>
                    <a:srgbClr val="FFFFFF"/>
                  </a:solidFill>
                  <a:cs typeface="Calibri"/>
                </a:rPr>
                <a:t>oa</a:t>
              </a:r>
              <a:r>
                <a:rPr sz="1412" b="1" spc="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412" b="1" spc="62" dirty="0">
                  <a:solidFill>
                    <a:srgbClr val="FFFFFF"/>
                  </a:solidFill>
                  <a:cs typeface="Calibri"/>
                </a:rPr>
                <a:t>ding</a:t>
              </a:r>
              <a:endParaRPr sz="141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937114" y="2391594"/>
              <a:ext cx="663949" cy="2821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 marR="4483">
                <a:lnSpc>
                  <a:spcPts val="1147"/>
                </a:lnSpc>
              </a:pPr>
              <a:r>
                <a:rPr sz="1147" b="1" spc="-128" dirty="0">
                  <a:solidFill>
                    <a:srgbClr val="4479BD"/>
                  </a:solidFill>
                  <a:cs typeface="Calibri"/>
                </a:rPr>
                <a:t>Module</a:t>
              </a:r>
              <a:r>
                <a:rPr sz="1147" b="1" spc="-79" dirty="0">
                  <a:solidFill>
                    <a:srgbClr val="4479BD"/>
                  </a:solidFill>
                  <a:cs typeface="Calibri"/>
                </a:rPr>
                <a:t> </a:t>
              </a:r>
              <a:r>
                <a:rPr sz="1147" b="1" spc="-97" dirty="0">
                  <a:solidFill>
                    <a:srgbClr val="4479BD"/>
                  </a:solidFill>
                  <a:cs typeface="Calibri"/>
                </a:rPr>
                <a:t>1</a:t>
              </a:r>
              <a:r>
                <a:rPr sz="1147" b="1" spc="-44" dirty="0">
                  <a:solidFill>
                    <a:srgbClr val="4479BD"/>
                  </a:solidFill>
                  <a:cs typeface="Calibri"/>
                </a:rPr>
                <a:t> </a:t>
              </a:r>
              <a:r>
                <a:rPr sz="1147" b="1" spc="-57" dirty="0">
                  <a:solidFill>
                    <a:srgbClr val="7C6E66"/>
                  </a:solidFill>
                  <a:cs typeface="Calibri"/>
                </a:rPr>
                <a:t>Int</a:t>
              </a:r>
              <a:r>
                <a:rPr sz="1147" b="1" spc="-62" dirty="0">
                  <a:solidFill>
                    <a:srgbClr val="7C6E66"/>
                  </a:solidFill>
                  <a:cs typeface="Calibri"/>
                </a:rPr>
                <a:t>r</a:t>
              </a:r>
              <a:r>
                <a:rPr sz="1147" b="1" spc="-119" dirty="0">
                  <a:solidFill>
                    <a:srgbClr val="7C6E66"/>
                  </a:solidFill>
                  <a:cs typeface="Calibri"/>
                </a:rPr>
                <a:t>odu</a:t>
              </a:r>
              <a:r>
                <a:rPr sz="1147" b="1" spc="-75" dirty="0">
                  <a:solidFill>
                    <a:srgbClr val="7C6E66"/>
                  </a:solidFill>
                  <a:cs typeface="Calibri"/>
                </a:rPr>
                <a:t>ction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57250" y="2509923"/>
              <a:ext cx="0" cy="431986"/>
            </a:xfrm>
            <a:custGeom>
              <a:avLst/>
              <a:gdLst/>
              <a:ahLst/>
              <a:cxnLst/>
              <a:rect l="l" t="t" r="r" b="b"/>
              <a:pathLst>
                <a:path h="489585">
                  <a:moveTo>
                    <a:pt x="0" y="48920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9BD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13675" y="2420375"/>
              <a:ext cx="87966" cy="89647"/>
            </a:xfrm>
            <a:custGeom>
              <a:avLst/>
              <a:gdLst/>
              <a:ahLst/>
              <a:cxnLst/>
              <a:rect l="l" t="t" r="r" b="b"/>
              <a:pathLst>
                <a:path w="99694" h="101600">
                  <a:moveTo>
                    <a:pt x="49385" y="101486"/>
                  </a:moveTo>
                  <a:lnTo>
                    <a:pt x="86939" y="84895"/>
                  </a:lnTo>
                  <a:lnTo>
                    <a:pt x="99292" y="60217"/>
                  </a:lnTo>
                  <a:lnTo>
                    <a:pt x="97983" y="43362"/>
                  </a:lnTo>
                  <a:lnTo>
                    <a:pt x="76803" y="8388"/>
                  </a:lnTo>
                  <a:lnTo>
                    <a:pt x="52798" y="0"/>
                  </a:lnTo>
                  <a:lnTo>
                    <a:pt x="37510" y="1854"/>
                  </a:lnTo>
                  <a:lnTo>
                    <a:pt x="24168" y="7183"/>
                  </a:lnTo>
                  <a:lnTo>
                    <a:pt x="13189" y="15463"/>
                  </a:lnTo>
                  <a:lnTo>
                    <a:pt x="4993" y="26169"/>
                  </a:lnTo>
                  <a:lnTo>
                    <a:pt x="0" y="38778"/>
                  </a:lnTo>
                  <a:lnTo>
                    <a:pt x="1024" y="56165"/>
                  </a:lnTo>
                  <a:lnTo>
                    <a:pt x="20900" y="92061"/>
                  </a:lnTo>
                  <a:lnTo>
                    <a:pt x="49385" y="101486"/>
                  </a:lnTo>
                  <a:close/>
                </a:path>
              </a:pathLst>
            </a:custGeom>
            <a:ln w="25400">
              <a:solidFill>
                <a:srgbClr val="4479BD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45202" y="1635562"/>
              <a:ext cx="1210796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1333" marR="4483" indent="-80687">
                <a:lnSpc>
                  <a:spcPts val="1235"/>
                </a:lnSpc>
              </a:pPr>
              <a:r>
                <a:rPr sz="1147" b="1" spc="22" dirty="0">
                  <a:solidFill>
                    <a:srgbClr val="7C6E66"/>
                  </a:solidFill>
                  <a:cs typeface="Calibri"/>
                </a:rPr>
                <a:t>Jurisdi</a:t>
              </a:r>
              <a:r>
                <a:rPr sz="1147" b="1" spc="44" dirty="0">
                  <a:solidFill>
                    <a:srgbClr val="7C6E66"/>
                  </a:solidFill>
                  <a:cs typeface="Calibri"/>
                </a:rPr>
                <a:t>c</a:t>
              </a:r>
              <a:r>
                <a:rPr sz="1147" b="1" spc="13" dirty="0">
                  <a:solidFill>
                    <a:srgbClr val="7C6E66"/>
                  </a:solidFill>
                  <a:cs typeface="Calibri"/>
                </a:rPr>
                <a:t>tio</a:t>
              </a:r>
              <a:r>
                <a:rPr sz="1147" b="1" spc="49" dirty="0">
                  <a:solidFill>
                    <a:srgbClr val="7C6E66"/>
                  </a:solidFill>
                  <a:cs typeface="Calibri"/>
                </a:rPr>
                <a:t>n</a:t>
              </a:r>
              <a:r>
                <a:rPr sz="1147" b="1" spc="-66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31" dirty="0">
                  <a:solidFill>
                    <a:srgbClr val="7C6E66"/>
                  </a:solidFill>
                  <a:cs typeface="Calibri"/>
                </a:rPr>
                <a:t>B</a:t>
              </a:r>
              <a:r>
                <a:rPr sz="1147" b="1" spc="35" dirty="0">
                  <a:solidFill>
                    <a:srgbClr val="7C6E66"/>
                  </a:solidFill>
                  <a:cs typeface="Calibri"/>
                </a:rPr>
                <a:t>egins</a:t>
              </a:r>
              <a:r>
                <a:rPr sz="1147" b="1" spc="9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22" dirty="0">
                  <a:solidFill>
                    <a:srgbClr val="7C6E66"/>
                  </a:solidFill>
                  <a:cs typeface="Calibri"/>
                </a:rPr>
                <a:t>P</a:t>
              </a:r>
              <a:r>
                <a:rPr sz="1147" b="1" dirty="0">
                  <a:solidFill>
                    <a:srgbClr val="7C6E66"/>
                  </a:solidFill>
                  <a:cs typeface="Calibri"/>
                </a:rPr>
                <a:t>r</a:t>
              </a:r>
              <a:r>
                <a:rPr sz="1147" b="1" spc="35" dirty="0">
                  <a:solidFill>
                    <a:srgbClr val="7C6E66"/>
                  </a:solidFill>
                  <a:cs typeface="Calibri"/>
                </a:rPr>
                <a:t>e</a:t>
              </a:r>
              <a:r>
                <a:rPr sz="1147" b="1" spc="9" dirty="0">
                  <a:solidFill>
                    <a:srgbClr val="7C6E66"/>
                  </a:solidFill>
                  <a:cs typeface="Calibri"/>
                </a:rPr>
                <a:t>-</a:t>
              </a:r>
              <a:r>
                <a:rPr sz="1147" b="1" spc="31" dirty="0">
                  <a:solidFill>
                    <a:srgbClr val="7C6E66"/>
                  </a:solidFill>
                  <a:cs typeface="Calibri"/>
                </a:rPr>
                <a:t>O</a:t>
              </a:r>
              <a:r>
                <a:rPr sz="1147" b="1" spc="40" dirty="0">
                  <a:solidFill>
                    <a:srgbClr val="7C6E66"/>
                  </a:solidFill>
                  <a:cs typeface="Calibri"/>
                </a:rPr>
                <a:t>nb</a:t>
              </a:r>
              <a:r>
                <a:rPr sz="1147" b="1" spc="22" dirty="0">
                  <a:solidFill>
                    <a:srgbClr val="7C6E66"/>
                  </a:solidFill>
                  <a:cs typeface="Calibri"/>
                </a:rPr>
                <a:t>oa</a:t>
              </a:r>
              <a:r>
                <a:rPr sz="1147" b="1" dirty="0">
                  <a:solidFill>
                    <a:srgbClr val="7C6E66"/>
                  </a:solidFill>
                  <a:cs typeface="Calibri"/>
                </a:rPr>
                <a:t>r</a:t>
              </a:r>
              <a:r>
                <a:rPr sz="1147" b="1" spc="49" dirty="0">
                  <a:solidFill>
                    <a:srgbClr val="7C6E66"/>
                  </a:solidFill>
                  <a:cs typeface="Calibri"/>
                </a:rPr>
                <a:t>ding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0550" y="1989663"/>
              <a:ext cx="459441" cy="222996"/>
            </a:xfrm>
            <a:custGeom>
              <a:avLst/>
              <a:gdLst/>
              <a:ahLst/>
              <a:cxnLst/>
              <a:rect l="l" t="t" r="r" b="b"/>
              <a:pathLst>
                <a:path w="520700" h="252730">
                  <a:moveTo>
                    <a:pt x="520192" y="0"/>
                  </a:moveTo>
                  <a:lnTo>
                    <a:pt x="0" y="0"/>
                  </a:lnTo>
                  <a:lnTo>
                    <a:pt x="274955" y="252666"/>
                  </a:lnTo>
                  <a:lnTo>
                    <a:pt x="520192" y="0"/>
                  </a:lnTo>
                  <a:close/>
                </a:path>
              </a:pathLst>
            </a:custGeom>
            <a:solidFill>
              <a:srgbClr val="4479BD"/>
            </a:solidFill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943312" y="4010932"/>
              <a:ext cx="540684" cy="2821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 marR="4483">
                <a:lnSpc>
                  <a:spcPts val="1147"/>
                </a:lnSpc>
              </a:pPr>
              <a:r>
                <a:rPr sz="1147" b="1" spc="-128" dirty="0">
                  <a:solidFill>
                    <a:srgbClr val="4479BD"/>
                  </a:solidFill>
                  <a:cs typeface="Calibri"/>
                </a:rPr>
                <a:t>Module</a:t>
              </a:r>
              <a:r>
                <a:rPr sz="1147" b="1" spc="-79" dirty="0">
                  <a:solidFill>
                    <a:srgbClr val="4479BD"/>
                  </a:solidFill>
                  <a:cs typeface="Calibri"/>
                </a:rPr>
                <a:t> </a:t>
              </a:r>
              <a:r>
                <a:rPr sz="1147" b="1" spc="-97" dirty="0">
                  <a:solidFill>
                    <a:srgbClr val="4479BD"/>
                  </a:solidFill>
                  <a:cs typeface="Calibri"/>
                </a:rPr>
                <a:t>2</a:t>
              </a:r>
              <a:r>
                <a:rPr sz="1147" b="1" spc="-44" dirty="0">
                  <a:solidFill>
                    <a:srgbClr val="4479BD"/>
                  </a:solidFill>
                  <a:cs typeface="Calibri"/>
                </a:rPr>
                <a:t> </a:t>
              </a:r>
              <a:r>
                <a:rPr sz="1147" b="1" spc="-159" dirty="0">
                  <a:solidFill>
                    <a:srgbClr val="7C6E66"/>
                  </a:solidFill>
                  <a:cs typeface="Calibri"/>
                </a:rPr>
                <a:t>NMI</a:t>
              </a:r>
              <a:r>
                <a:rPr sz="993" b="1" spc="-86" baseline="33333" dirty="0">
                  <a:solidFill>
                    <a:srgbClr val="7C6E66"/>
                  </a:solidFill>
                  <a:cs typeface="Calibri"/>
                </a:rPr>
                <a:t>1</a:t>
              </a:r>
              <a:r>
                <a:rPr sz="993" b="1" spc="26" baseline="33333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176" dirty="0">
                  <a:solidFill>
                    <a:srgbClr val="7C6E66"/>
                  </a:solidFill>
                  <a:cs typeface="Calibri"/>
                </a:rPr>
                <a:t>T</a:t>
              </a:r>
              <a:r>
                <a:rPr sz="1147" b="1" spc="-97" dirty="0">
                  <a:solidFill>
                    <a:srgbClr val="7C6E66"/>
                  </a:solidFill>
                  <a:cs typeface="Calibri"/>
                </a:rPr>
                <a:t>ools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65093" y="3639032"/>
              <a:ext cx="0" cy="403971"/>
            </a:xfrm>
            <a:custGeom>
              <a:avLst/>
              <a:gdLst/>
              <a:ahLst/>
              <a:cxnLst/>
              <a:rect l="l" t="t" r="r" b="b"/>
              <a:pathLst>
                <a:path h="457835">
                  <a:moveTo>
                    <a:pt x="0" y="45741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9BD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21519" y="4042734"/>
              <a:ext cx="87966" cy="89647"/>
            </a:xfrm>
            <a:custGeom>
              <a:avLst/>
              <a:gdLst/>
              <a:ahLst/>
              <a:cxnLst/>
              <a:rect l="l" t="t" r="r" b="b"/>
              <a:pathLst>
                <a:path w="99694" h="101600">
                  <a:moveTo>
                    <a:pt x="49385" y="101486"/>
                  </a:moveTo>
                  <a:lnTo>
                    <a:pt x="86939" y="84895"/>
                  </a:lnTo>
                  <a:lnTo>
                    <a:pt x="99292" y="60217"/>
                  </a:lnTo>
                  <a:lnTo>
                    <a:pt x="97983" y="43362"/>
                  </a:lnTo>
                  <a:lnTo>
                    <a:pt x="76803" y="8388"/>
                  </a:lnTo>
                  <a:lnTo>
                    <a:pt x="52798" y="0"/>
                  </a:lnTo>
                  <a:lnTo>
                    <a:pt x="37510" y="1854"/>
                  </a:lnTo>
                  <a:lnTo>
                    <a:pt x="24168" y="7183"/>
                  </a:lnTo>
                  <a:lnTo>
                    <a:pt x="13189" y="15463"/>
                  </a:lnTo>
                  <a:lnTo>
                    <a:pt x="4993" y="26169"/>
                  </a:lnTo>
                  <a:lnTo>
                    <a:pt x="0" y="38778"/>
                  </a:lnTo>
                  <a:lnTo>
                    <a:pt x="1024" y="56165"/>
                  </a:lnTo>
                  <a:lnTo>
                    <a:pt x="20900" y="92061"/>
                  </a:lnTo>
                  <a:lnTo>
                    <a:pt x="49385" y="101486"/>
                  </a:lnTo>
                  <a:close/>
                </a:path>
              </a:pathLst>
            </a:custGeom>
            <a:ln w="25400">
              <a:solidFill>
                <a:srgbClr val="4479BD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224905" y="2391593"/>
              <a:ext cx="1167093" cy="47448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>
                <a:lnSpc>
                  <a:spcPts val="1262"/>
                </a:lnSpc>
              </a:pPr>
              <a:r>
                <a:rPr sz="1147" b="1" spc="-128" dirty="0">
                  <a:solidFill>
                    <a:srgbClr val="4479BD"/>
                  </a:solidFill>
                  <a:cs typeface="Calibri"/>
                </a:rPr>
                <a:t>Module</a:t>
              </a:r>
              <a:r>
                <a:rPr sz="1147" b="1" spc="-79" dirty="0">
                  <a:solidFill>
                    <a:srgbClr val="4479BD"/>
                  </a:solidFill>
                  <a:cs typeface="Calibri"/>
                </a:rPr>
                <a:t> </a:t>
              </a:r>
              <a:r>
                <a:rPr sz="1147" b="1" spc="-97" dirty="0">
                  <a:solidFill>
                    <a:srgbClr val="4479BD"/>
                  </a:solidFill>
                  <a:cs typeface="Calibri"/>
                </a:rPr>
                <a:t>3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  <a:p>
              <a:pPr marL="11206">
                <a:lnSpc>
                  <a:spcPts val="1147"/>
                </a:lnSpc>
              </a:pPr>
              <a:r>
                <a:rPr sz="1147" b="1" spc="-163" dirty="0">
                  <a:solidFill>
                    <a:srgbClr val="7C6E66"/>
                  </a:solidFill>
                  <a:cs typeface="Calibri"/>
                </a:rPr>
                <a:t>SAMS</a:t>
              </a:r>
              <a:r>
                <a:rPr sz="993" b="1" spc="-86" baseline="33333" dirty="0">
                  <a:solidFill>
                    <a:srgbClr val="7C6E66"/>
                  </a:solidFill>
                  <a:cs typeface="Calibri"/>
                </a:rPr>
                <a:t>2</a:t>
              </a:r>
              <a:r>
                <a:rPr sz="1147" b="1" spc="-31" dirty="0">
                  <a:solidFill>
                    <a:srgbClr val="7C6E66"/>
                  </a:solidFill>
                  <a:cs typeface="Calibri"/>
                </a:rPr>
                <a:t>,</a:t>
              </a:r>
              <a:r>
                <a:rPr sz="1147" b="1" spc="-79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159" dirty="0">
                  <a:solidFill>
                    <a:srgbClr val="7C6E66"/>
                  </a:solidFill>
                  <a:cs typeface="Calibri"/>
                </a:rPr>
                <a:t>MVPS</a:t>
              </a:r>
              <a:r>
                <a:rPr sz="993" b="1" spc="-86" baseline="33333" dirty="0">
                  <a:solidFill>
                    <a:srgbClr val="7C6E66"/>
                  </a:solidFill>
                  <a:cs typeface="Calibri"/>
                </a:rPr>
                <a:t>3</a:t>
              </a:r>
              <a:r>
                <a:rPr sz="1147" b="1" spc="-31" dirty="0">
                  <a:solidFill>
                    <a:srgbClr val="7C6E66"/>
                  </a:solidFill>
                  <a:cs typeface="Calibri"/>
                </a:rPr>
                <a:t>,</a:t>
              </a:r>
              <a:r>
                <a:rPr sz="1147" b="1" spc="-79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202" dirty="0">
                  <a:solidFill>
                    <a:srgbClr val="7C6E66"/>
                  </a:solidFill>
                  <a:cs typeface="Calibri"/>
                </a:rPr>
                <a:t>&amp;</a:t>
              </a:r>
              <a:r>
                <a:rPr sz="1147" b="1" spc="-79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190" dirty="0">
                  <a:solidFill>
                    <a:srgbClr val="7C6E66"/>
                  </a:solidFill>
                  <a:cs typeface="Calibri"/>
                </a:rPr>
                <a:t>ME</a:t>
              </a:r>
              <a:r>
                <a:rPr sz="1147" b="1" spc="-146" dirty="0">
                  <a:solidFill>
                    <a:srgbClr val="7C6E66"/>
                  </a:solidFill>
                  <a:cs typeface="Calibri"/>
                </a:rPr>
                <a:t>T</a:t>
              </a:r>
              <a:r>
                <a:rPr sz="1147" b="1" spc="-93" dirty="0">
                  <a:solidFill>
                    <a:srgbClr val="7C6E66"/>
                  </a:solidFill>
                  <a:cs typeface="Calibri"/>
                </a:rPr>
                <a:t>S</a:t>
              </a:r>
              <a:r>
                <a:rPr sz="993" b="1" spc="-86" baseline="33333" dirty="0">
                  <a:solidFill>
                    <a:srgbClr val="7C6E66"/>
                  </a:solidFill>
                  <a:cs typeface="Calibri"/>
                </a:rPr>
                <a:t>4</a:t>
              </a:r>
              <a:endParaRPr sz="993" baseline="33333" dirty="0">
                <a:solidFill>
                  <a:prstClr val="black"/>
                </a:solidFill>
                <a:cs typeface="Calibri"/>
              </a:endParaRPr>
            </a:p>
            <a:p>
              <a:pPr marL="11206">
                <a:lnSpc>
                  <a:spcPts val="1262"/>
                </a:lnSpc>
              </a:pPr>
              <a:r>
                <a:rPr sz="1147" b="1" spc="-176" dirty="0">
                  <a:solidFill>
                    <a:srgbClr val="7C6E66"/>
                  </a:solidFill>
                  <a:cs typeface="Calibri"/>
                </a:rPr>
                <a:t>T</a:t>
              </a:r>
              <a:r>
                <a:rPr sz="1147" b="1" spc="-93" dirty="0">
                  <a:solidFill>
                    <a:srgbClr val="7C6E66"/>
                  </a:solidFill>
                  <a:cs typeface="Calibri"/>
                </a:rPr>
                <a:t>ool </a:t>
              </a:r>
              <a:r>
                <a:rPr sz="1147" b="1" spc="-159" dirty="0">
                  <a:solidFill>
                    <a:srgbClr val="7C6E66"/>
                  </a:solidFill>
                  <a:cs typeface="Calibri"/>
                </a:rPr>
                <a:t>T</a:t>
              </a:r>
              <a:r>
                <a:rPr sz="1147" b="1" spc="-62" dirty="0">
                  <a:solidFill>
                    <a:srgbClr val="7C6E66"/>
                  </a:solidFill>
                  <a:cs typeface="Calibri"/>
                </a:rPr>
                <a:t>raining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141763" y="2509923"/>
              <a:ext cx="0" cy="431986"/>
            </a:xfrm>
            <a:custGeom>
              <a:avLst/>
              <a:gdLst/>
              <a:ahLst/>
              <a:cxnLst/>
              <a:rect l="l" t="t" r="r" b="b"/>
              <a:pathLst>
                <a:path h="489585">
                  <a:moveTo>
                    <a:pt x="0" y="48920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9BD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098188" y="2420375"/>
              <a:ext cx="87966" cy="89647"/>
            </a:xfrm>
            <a:custGeom>
              <a:avLst/>
              <a:gdLst/>
              <a:ahLst/>
              <a:cxnLst/>
              <a:rect l="l" t="t" r="r" b="b"/>
              <a:pathLst>
                <a:path w="99694" h="101600">
                  <a:moveTo>
                    <a:pt x="49385" y="101486"/>
                  </a:moveTo>
                  <a:lnTo>
                    <a:pt x="86939" y="84895"/>
                  </a:lnTo>
                  <a:lnTo>
                    <a:pt x="99292" y="60217"/>
                  </a:lnTo>
                  <a:lnTo>
                    <a:pt x="97983" y="43362"/>
                  </a:lnTo>
                  <a:lnTo>
                    <a:pt x="76803" y="8388"/>
                  </a:lnTo>
                  <a:lnTo>
                    <a:pt x="52798" y="0"/>
                  </a:lnTo>
                  <a:lnTo>
                    <a:pt x="37510" y="1854"/>
                  </a:lnTo>
                  <a:lnTo>
                    <a:pt x="24168" y="7183"/>
                  </a:lnTo>
                  <a:lnTo>
                    <a:pt x="13189" y="15463"/>
                  </a:lnTo>
                  <a:lnTo>
                    <a:pt x="4993" y="26169"/>
                  </a:lnTo>
                  <a:lnTo>
                    <a:pt x="0" y="38778"/>
                  </a:lnTo>
                  <a:lnTo>
                    <a:pt x="1024" y="56165"/>
                  </a:lnTo>
                  <a:lnTo>
                    <a:pt x="20900" y="92061"/>
                  </a:lnTo>
                  <a:lnTo>
                    <a:pt x="49385" y="101486"/>
                  </a:lnTo>
                  <a:close/>
                </a:path>
              </a:pathLst>
            </a:custGeom>
            <a:ln w="25400">
              <a:solidFill>
                <a:srgbClr val="4479BD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219982" y="4010932"/>
              <a:ext cx="1265144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>
                <a:lnSpc>
                  <a:spcPts val="1262"/>
                </a:lnSpc>
              </a:pPr>
              <a:r>
                <a:rPr sz="1147" b="1" spc="-141" dirty="0">
                  <a:solidFill>
                    <a:srgbClr val="4479BD"/>
                  </a:solidFill>
                  <a:cs typeface="Calibri"/>
                </a:rPr>
                <a:t>Modul</a:t>
              </a:r>
              <a:r>
                <a:rPr sz="1147" b="1" spc="-119" dirty="0">
                  <a:solidFill>
                    <a:srgbClr val="4479BD"/>
                  </a:solidFill>
                  <a:cs typeface="Calibri"/>
                </a:rPr>
                <a:t>e</a:t>
              </a:r>
              <a:r>
                <a:rPr sz="1147" b="1" spc="-101" dirty="0">
                  <a:solidFill>
                    <a:srgbClr val="4479BD"/>
                  </a:solidFill>
                  <a:cs typeface="Calibri"/>
                </a:rPr>
                <a:t> </a:t>
              </a:r>
              <a:r>
                <a:rPr sz="1147" b="1" spc="-97" dirty="0">
                  <a:solidFill>
                    <a:srgbClr val="4479BD"/>
                  </a:solidFill>
                  <a:cs typeface="Calibri"/>
                </a:rPr>
                <a:t>4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  <a:p>
              <a:pPr marL="11206">
                <a:lnSpc>
                  <a:spcPts val="1262"/>
                </a:lnSpc>
              </a:pPr>
              <a:r>
                <a:rPr sz="1147" b="1" spc="-229" dirty="0">
                  <a:solidFill>
                    <a:srgbClr val="7C6E66"/>
                  </a:solidFill>
                  <a:cs typeface="Calibri"/>
                </a:rPr>
                <a:t>O</a:t>
              </a:r>
              <a:r>
                <a:rPr sz="1147" b="1" spc="-119" dirty="0">
                  <a:solidFill>
                    <a:srgbClr val="7C6E66"/>
                  </a:solidFill>
                  <a:cs typeface="Calibri"/>
                </a:rPr>
                <a:t>nboa</a:t>
              </a:r>
              <a:r>
                <a:rPr sz="1147" b="1" spc="-88" dirty="0">
                  <a:solidFill>
                    <a:srgbClr val="7C6E66"/>
                  </a:solidFill>
                  <a:cs typeface="Calibri"/>
                </a:rPr>
                <a:t>r</a:t>
              </a:r>
              <a:r>
                <a:rPr sz="1147" b="1" spc="-79" dirty="0">
                  <a:solidFill>
                    <a:srgbClr val="7C6E66"/>
                  </a:solidFill>
                  <a:cs typeface="Calibri"/>
                </a:rPr>
                <a:t>din</a:t>
              </a:r>
              <a:r>
                <a:rPr sz="1147" b="1" spc="-75" dirty="0">
                  <a:solidFill>
                    <a:srgbClr val="7C6E66"/>
                  </a:solidFill>
                  <a:cs typeface="Calibri"/>
                </a:rPr>
                <a:t>g</a:t>
              </a:r>
              <a:r>
                <a:rPr sz="1147" b="1" spc="-101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115" dirty="0">
                  <a:solidFill>
                    <a:srgbClr val="7C6E66"/>
                  </a:solidFill>
                  <a:cs typeface="Calibri"/>
                </a:rPr>
                <a:t>P</a:t>
              </a:r>
              <a:r>
                <a:rPr sz="1147" b="1" spc="-84" dirty="0">
                  <a:solidFill>
                    <a:srgbClr val="7C6E66"/>
                  </a:solidFill>
                  <a:cs typeface="Calibri"/>
                </a:rPr>
                <a:t>r</a:t>
              </a:r>
              <a:r>
                <a:rPr sz="1147" b="1" spc="-101" dirty="0">
                  <a:solidFill>
                    <a:srgbClr val="7C6E66"/>
                  </a:solidFill>
                  <a:cs typeface="Calibri"/>
                </a:rPr>
                <a:t>epar</a:t>
              </a:r>
              <a:r>
                <a:rPr sz="1147" b="1" spc="-119" dirty="0">
                  <a:solidFill>
                    <a:srgbClr val="7C6E66"/>
                  </a:solidFill>
                  <a:cs typeface="Calibri"/>
                </a:rPr>
                <a:t>a</a:t>
              </a:r>
              <a:r>
                <a:rPr sz="1147" b="1" spc="-93" dirty="0">
                  <a:solidFill>
                    <a:srgbClr val="7C6E66"/>
                  </a:solidFill>
                  <a:cs typeface="Calibri"/>
                </a:rPr>
                <a:t>tions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30557" y="3639032"/>
              <a:ext cx="0" cy="403971"/>
            </a:xfrm>
            <a:custGeom>
              <a:avLst/>
              <a:gdLst/>
              <a:ahLst/>
              <a:cxnLst/>
              <a:rect l="l" t="t" r="r" b="b"/>
              <a:pathLst>
                <a:path h="457835">
                  <a:moveTo>
                    <a:pt x="0" y="45741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79BD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086982" y="4042734"/>
              <a:ext cx="87966" cy="89647"/>
            </a:xfrm>
            <a:custGeom>
              <a:avLst/>
              <a:gdLst/>
              <a:ahLst/>
              <a:cxnLst/>
              <a:rect l="l" t="t" r="r" b="b"/>
              <a:pathLst>
                <a:path w="99694" h="101600">
                  <a:moveTo>
                    <a:pt x="49385" y="101486"/>
                  </a:moveTo>
                  <a:lnTo>
                    <a:pt x="86939" y="84895"/>
                  </a:lnTo>
                  <a:lnTo>
                    <a:pt x="99292" y="60217"/>
                  </a:lnTo>
                  <a:lnTo>
                    <a:pt x="97983" y="43362"/>
                  </a:lnTo>
                  <a:lnTo>
                    <a:pt x="76803" y="8388"/>
                  </a:lnTo>
                  <a:lnTo>
                    <a:pt x="52798" y="0"/>
                  </a:lnTo>
                  <a:lnTo>
                    <a:pt x="37510" y="1854"/>
                  </a:lnTo>
                  <a:lnTo>
                    <a:pt x="24168" y="7183"/>
                  </a:lnTo>
                  <a:lnTo>
                    <a:pt x="13189" y="15463"/>
                  </a:lnTo>
                  <a:lnTo>
                    <a:pt x="4993" y="26169"/>
                  </a:lnTo>
                  <a:lnTo>
                    <a:pt x="0" y="38778"/>
                  </a:lnTo>
                  <a:lnTo>
                    <a:pt x="1024" y="56165"/>
                  </a:lnTo>
                  <a:lnTo>
                    <a:pt x="20900" y="92061"/>
                  </a:lnTo>
                  <a:lnTo>
                    <a:pt x="49385" y="101486"/>
                  </a:lnTo>
                  <a:close/>
                </a:path>
              </a:pathLst>
            </a:custGeom>
            <a:ln w="25400">
              <a:solidFill>
                <a:srgbClr val="4479BD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3844961" y="2391594"/>
              <a:ext cx="990600" cy="2821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 marR="4483">
                <a:lnSpc>
                  <a:spcPts val="1147"/>
                </a:lnSpc>
              </a:pPr>
              <a:r>
                <a:rPr sz="1147" b="1" spc="-128" dirty="0">
                  <a:solidFill>
                    <a:srgbClr val="C15027"/>
                  </a:solidFill>
                  <a:cs typeface="Calibri"/>
                </a:rPr>
                <a:t>Module</a:t>
              </a:r>
              <a:r>
                <a:rPr sz="1147" b="1" spc="-79" dirty="0">
                  <a:solidFill>
                    <a:srgbClr val="C15027"/>
                  </a:solidFill>
                  <a:cs typeface="Calibri"/>
                </a:rPr>
                <a:t> </a:t>
              </a:r>
              <a:r>
                <a:rPr sz="1147" b="1" spc="-97" dirty="0">
                  <a:solidFill>
                    <a:srgbClr val="C15027"/>
                  </a:solidFill>
                  <a:cs typeface="Calibri"/>
                </a:rPr>
                <a:t>5</a:t>
              </a:r>
              <a:r>
                <a:rPr sz="1147" b="1" spc="-44" dirty="0">
                  <a:solidFill>
                    <a:srgbClr val="C15027"/>
                  </a:solidFill>
                  <a:cs typeface="Calibri"/>
                </a:rPr>
                <a:t> </a:t>
              </a:r>
              <a:r>
                <a:rPr sz="1147" b="1" spc="-221" dirty="0">
                  <a:solidFill>
                    <a:srgbClr val="7C6E66"/>
                  </a:solidFill>
                  <a:cs typeface="Calibri"/>
                </a:rPr>
                <a:t>O</a:t>
              </a:r>
              <a:r>
                <a:rPr sz="1147" b="1" spc="-106" dirty="0">
                  <a:solidFill>
                    <a:srgbClr val="7C6E66"/>
                  </a:solidFill>
                  <a:cs typeface="Calibri"/>
                </a:rPr>
                <a:t>nboa</a:t>
              </a:r>
              <a:r>
                <a:rPr sz="1147" b="1" spc="-79" dirty="0">
                  <a:solidFill>
                    <a:srgbClr val="7C6E66"/>
                  </a:solidFill>
                  <a:cs typeface="Calibri"/>
                </a:rPr>
                <a:t>r</a:t>
              </a:r>
              <a:r>
                <a:rPr sz="1147" b="1" spc="-71" dirty="0">
                  <a:solidFill>
                    <a:srgbClr val="7C6E66"/>
                  </a:solidFill>
                  <a:cs typeface="Calibri"/>
                </a:rPr>
                <a:t>ding</a:t>
              </a:r>
              <a:r>
                <a:rPr sz="1147" b="1" spc="-79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106" dirty="0">
                  <a:solidFill>
                    <a:srgbClr val="7C6E66"/>
                  </a:solidFill>
                  <a:cs typeface="Calibri"/>
                </a:rPr>
                <a:t>K</a:t>
              </a:r>
              <a:r>
                <a:rPr sz="1147" b="1" spc="-66" dirty="0">
                  <a:solidFill>
                    <a:srgbClr val="7C6E66"/>
                  </a:solidFill>
                  <a:cs typeface="Calibri"/>
                </a:rPr>
                <a:t>ic</a:t>
              </a:r>
              <a:r>
                <a:rPr sz="1147" b="1" spc="-110" dirty="0">
                  <a:solidFill>
                    <a:srgbClr val="7C6E66"/>
                  </a:solidFill>
                  <a:cs typeface="Calibri"/>
                </a:rPr>
                <a:t>k</a:t>
              </a:r>
              <a:r>
                <a:rPr sz="1147" b="1" spc="-84" dirty="0">
                  <a:solidFill>
                    <a:srgbClr val="7C6E66"/>
                  </a:solidFill>
                  <a:cs typeface="Calibri"/>
                </a:rPr>
                <a:t>off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761815" y="2509923"/>
              <a:ext cx="0" cy="431986"/>
            </a:xfrm>
            <a:custGeom>
              <a:avLst/>
              <a:gdLst/>
              <a:ahLst/>
              <a:cxnLst/>
              <a:rect l="l" t="t" r="r" b="b"/>
              <a:pathLst>
                <a:path h="489585">
                  <a:moveTo>
                    <a:pt x="0" y="48920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15027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718239" y="2420375"/>
              <a:ext cx="87966" cy="89647"/>
            </a:xfrm>
            <a:custGeom>
              <a:avLst/>
              <a:gdLst/>
              <a:ahLst/>
              <a:cxnLst/>
              <a:rect l="l" t="t" r="r" b="b"/>
              <a:pathLst>
                <a:path w="99695" h="101600">
                  <a:moveTo>
                    <a:pt x="49385" y="101486"/>
                  </a:moveTo>
                  <a:lnTo>
                    <a:pt x="86939" y="84895"/>
                  </a:lnTo>
                  <a:lnTo>
                    <a:pt x="99292" y="60217"/>
                  </a:lnTo>
                  <a:lnTo>
                    <a:pt x="97983" y="43362"/>
                  </a:lnTo>
                  <a:lnTo>
                    <a:pt x="76803" y="8388"/>
                  </a:lnTo>
                  <a:lnTo>
                    <a:pt x="52798" y="0"/>
                  </a:lnTo>
                  <a:lnTo>
                    <a:pt x="37510" y="1854"/>
                  </a:lnTo>
                  <a:lnTo>
                    <a:pt x="24168" y="7183"/>
                  </a:lnTo>
                  <a:lnTo>
                    <a:pt x="13189" y="15463"/>
                  </a:lnTo>
                  <a:lnTo>
                    <a:pt x="4993" y="26169"/>
                  </a:lnTo>
                  <a:lnTo>
                    <a:pt x="0" y="38778"/>
                  </a:lnTo>
                  <a:lnTo>
                    <a:pt x="1024" y="56165"/>
                  </a:lnTo>
                  <a:lnTo>
                    <a:pt x="20900" y="92061"/>
                  </a:lnTo>
                  <a:lnTo>
                    <a:pt x="49385" y="101486"/>
                  </a:lnTo>
                  <a:close/>
                </a:path>
              </a:pathLst>
            </a:custGeom>
            <a:ln w="25400">
              <a:solidFill>
                <a:srgbClr val="C15027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3847651" y="4010931"/>
              <a:ext cx="1106581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>
                <a:lnSpc>
                  <a:spcPts val="1262"/>
                </a:lnSpc>
              </a:pPr>
              <a:r>
                <a:rPr sz="1147" b="1" spc="-106" dirty="0">
                  <a:solidFill>
                    <a:srgbClr val="C15027"/>
                  </a:solidFill>
                  <a:cs typeface="Calibri"/>
                </a:rPr>
                <a:t>Modul</a:t>
              </a:r>
              <a:r>
                <a:rPr sz="1147" b="1" spc="-119" dirty="0">
                  <a:solidFill>
                    <a:srgbClr val="C15027"/>
                  </a:solidFill>
                  <a:cs typeface="Calibri"/>
                </a:rPr>
                <a:t>e</a:t>
              </a:r>
              <a:r>
                <a:rPr sz="1147" b="1" spc="-31" dirty="0">
                  <a:solidFill>
                    <a:srgbClr val="C15027"/>
                  </a:solidFill>
                  <a:cs typeface="Calibri"/>
                </a:rPr>
                <a:t> </a:t>
              </a:r>
              <a:r>
                <a:rPr sz="1147" b="1" spc="-97" dirty="0">
                  <a:solidFill>
                    <a:srgbClr val="C15027"/>
                  </a:solidFill>
                  <a:cs typeface="Calibri"/>
                </a:rPr>
                <a:t>6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  <a:p>
              <a:pPr marL="11206">
                <a:lnSpc>
                  <a:spcPts val="1262"/>
                </a:lnSpc>
              </a:pPr>
              <a:r>
                <a:rPr sz="1147" b="1" spc="-101" dirty="0">
                  <a:solidFill>
                    <a:srgbClr val="7C6E66"/>
                  </a:solidFill>
                  <a:cs typeface="Calibri"/>
                </a:rPr>
                <a:t>Messag</a:t>
              </a:r>
              <a:r>
                <a:rPr sz="1147" b="1" spc="-106" dirty="0">
                  <a:solidFill>
                    <a:srgbClr val="7C6E66"/>
                  </a:solidFill>
                  <a:cs typeface="Calibri"/>
                </a:rPr>
                <a:t>e</a:t>
              </a:r>
              <a:r>
                <a:rPr sz="1147" b="1" spc="-57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207" dirty="0">
                  <a:solidFill>
                    <a:srgbClr val="7C6E66"/>
                  </a:solidFill>
                  <a:cs typeface="Calibri"/>
                </a:rPr>
                <a:t>O</a:t>
              </a:r>
              <a:r>
                <a:rPr sz="1147" b="1" spc="-97" dirty="0">
                  <a:solidFill>
                    <a:srgbClr val="7C6E66"/>
                  </a:solidFill>
                  <a:cs typeface="Calibri"/>
                </a:rPr>
                <a:t>nboa</a:t>
              </a:r>
              <a:r>
                <a:rPr sz="1147" b="1" spc="-66" dirty="0">
                  <a:solidFill>
                    <a:srgbClr val="7C6E66"/>
                  </a:solidFill>
                  <a:cs typeface="Calibri"/>
                </a:rPr>
                <a:t>r</a:t>
              </a:r>
              <a:r>
                <a:rPr sz="1147" b="1" spc="-62" dirty="0">
                  <a:solidFill>
                    <a:srgbClr val="7C6E66"/>
                  </a:solidFill>
                  <a:cs typeface="Calibri"/>
                </a:rPr>
                <a:t>ding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758229" y="3627821"/>
              <a:ext cx="0" cy="431986"/>
            </a:xfrm>
            <a:custGeom>
              <a:avLst/>
              <a:gdLst/>
              <a:ahLst/>
              <a:cxnLst/>
              <a:rect l="l" t="t" r="r" b="b"/>
              <a:pathLst>
                <a:path h="489585">
                  <a:moveTo>
                    <a:pt x="0" y="489204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15027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714653" y="4059572"/>
              <a:ext cx="87966" cy="89647"/>
            </a:xfrm>
            <a:custGeom>
              <a:avLst/>
              <a:gdLst/>
              <a:ahLst/>
              <a:cxnLst/>
              <a:rect l="l" t="t" r="r" b="b"/>
              <a:pathLst>
                <a:path w="99695" h="101600">
                  <a:moveTo>
                    <a:pt x="49385" y="101486"/>
                  </a:moveTo>
                  <a:lnTo>
                    <a:pt x="86939" y="84895"/>
                  </a:lnTo>
                  <a:lnTo>
                    <a:pt x="99292" y="60217"/>
                  </a:lnTo>
                  <a:lnTo>
                    <a:pt x="97983" y="43362"/>
                  </a:lnTo>
                  <a:lnTo>
                    <a:pt x="76803" y="8388"/>
                  </a:lnTo>
                  <a:lnTo>
                    <a:pt x="52798" y="0"/>
                  </a:lnTo>
                  <a:lnTo>
                    <a:pt x="37510" y="1854"/>
                  </a:lnTo>
                  <a:lnTo>
                    <a:pt x="24168" y="7183"/>
                  </a:lnTo>
                  <a:lnTo>
                    <a:pt x="13189" y="15463"/>
                  </a:lnTo>
                  <a:lnTo>
                    <a:pt x="4993" y="26169"/>
                  </a:lnTo>
                  <a:lnTo>
                    <a:pt x="0" y="38778"/>
                  </a:lnTo>
                  <a:lnTo>
                    <a:pt x="1024" y="56165"/>
                  </a:lnTo>
                  <a:lnTo>
                    <a:pt x="20900" y="92061"/>
                  </a:lnTo>
                  <a:lnTo>
                    <a:pt x="49385" y="101486"/>
                  </a:lnTo>
                  <a:close/>
                </a:path>
              </a:pathLst>
            </a:custGeom>
            <a:ln w="25400">
              <a:solidFill>
                <a:srgbClr val="C15027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577771" y="2391593"/>
              <a:ext cx="1124510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>
                <a:lnSpc>
                  <a:spcPts val="1262"/>
                </a:lnSpc>
              </a:pPr>
              <a:r>
                <a:rPr sz="1147" b="1" spc="-128" dirty="0">
                  <a:solidFill>
                    <a:srgbClr val="5AB7B2"/>
                  </a:solidFill>
                  <a:cs typeface="Calibri"/>
                </a:rPr>
                <a:t>Module</a:t>
              </a:r>
              <a:r>
                <a:rPr sz="1147" b="1" spc="-79" dirty="0">
                  <a:solidFill>
                    <a:srgbClr val="5AB7B2"/>
                  </a:solidFill>
                  <a:cs typeface="Calibri"/>
                </a:rPr>
                <a:t> </a:t>
              </a:r>
              <a:r>
                <a:rPr sz="1147" b="1" spc="-97" dirty="0">
                  <a:solidFill>
                    <a:srgbClr val="5AB7B2"/>
                  </a:solidFill>
                  <a:cs typeface="Calibri"/>
                </a:rPr>
                <a:t>7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  <a:p>
              <a:pPr marL="11206">
                <a:lnSpc>
                  <a:spcPts val="1262"/>
                </a:lnSpc>
              </a:pPr>
              <a:r>
                <a:rPr sz="1147" b="1" spc="-119" dirty="0">
                  <a:solidFill>
                    <a:srgbClr val="7C6E66"/>
                  </a:solidFill>
                  <a:cs typeface="Calibri"/>
                </a:rPr>
                <a:t>Cu</a:t>
              </a:r>
              <a:r>
                <a:rPr sz="1147" b="1" spc="-88" dirty="0">
                  <a:solidFill>
                    <a:srgbClr val="7C6E66"/>
                  </a:solidFill>
                  <a:cs typeface="Calibri"/>
                </a:rPr>
                <a:t>t</a:t>
              </a:r>
              <a:r>
                <a:rPr sz="1147" b="1" spc="-137" dirty="0">
                  <a:solidFill>
                    <a:srgbClr val="7C6E66"/>
                  </a:solidFill>
                  <a:cs typeface="Calibri"/>
                </a:rPr>
                <a:t>o</a:t>
              </a:r>
              <a:r>
                <a:rPr sz="1147" b="1" spc="-110" dirty="0">
                  <a:solidFill>
                    <a:srgbClr val="7C6E66"/>
                  </a:solidFill>
                  <a:cs typeface="Calibri"/>
                </a:rPr>
                <a:t>v</a:t>
              </a:r>
              <a:r>
                <a:rPr sz="1147" b="1" spc="-84" dirty="0">
                  <a:solidFill>
                    <a:srgbClr val="7C6E66"/>
                  </a:solidFill>
                  <a:cs typeface="Calibri"/>
                </a:rPr>
                <a:t>er</a:t>
              </a:r>
              <a:r>
                <a:rPr sz="1147" b="1" spc="-79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53" dirty="0">
                  <a:solidFill>
                    <a:srgbClr val="7C6E66"/>
                  </a:solidFill>
                  <a:cs typeface="Calibri"/>
                </a:rPr>
                <a:t>t</a:t>
              </a:r>
              <a:r>
                <a:rPr sz="1147" b="1" spc="-124" dirty="0">
                  <a:solidFill>
                    <a:srgbClr val="7C6E66"/>
                  </a:solidFill>
                  <a:cs typeface="Calibri"/>
                </a:rPr>
                <a:t>o</a:t>
              </a:r>
              <a:r>
                <a:rPr sz="1147" b="1" spc="-79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101" dirty="0">
                  <a:solidFill>
                    <a:srgbClr val="7C6E66"/>
                  </a:solidFill>
                  <a:cs typeface="Calibri"/>
                </a:rPr>
                <a:t>P</a:t>
              </a:r>
              <a:r>
                <a:rPr sz="1147" b="1" spc="-75" dirty="0">
                  <a:solidFill>
                    <a:srgbClr val="7C6E66"/>
                  </a:solidFill>
                  <a:cs typeface="Calibri"/>
                </a:rPr>
                <a:t>r</a:t>
              </a:r>
              <a:r>
                <a:rPr sz="1147" b="1" spc="-119" dirty="0">
                  <a:solidFill>
                    <a:srgbClr val="7C6E66"/>
                  </a:solidFill>
                  <a:cs typeface="Calibri"/>
                </a:rPr>
                <a:t>odu</a:t>
              </a:r>
              <a:r>
                <a:rPr sz="1147" b="1" spc="-75" dirty="0">
                  <a:solidFill>
                    <a:srgbClr val="7C6E66"/>
                  </a:solidFill>
                  <a:cs typeface="Calibri"/>
                </a:rPr>
                <a:t>ction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624" y="2509923"/>
              <a:ext cx="0" cy="431986"/>
            </a:xfrm>
            <a:custGeom>
              <a:avLst/>
              <a:gdLst/>
              <a:ahLst/>
              <a:cxnLst/>
              <a:rect l="l" t="t" r="r" b="b"/>
              <a:pathLst>
                <a:path h="489585">
                  <a:moveTo>
                    <a:pt x="0" y="48920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5AB7B2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451049" y="2420375"/>
              <a:ext cx="87966" cy="89647"/>
            </a:xfrm>
            <a:custGeom>
              <a:avLst/>
              <a:gdLst/>
              <a:ahLst/>
              <a:cxnLst/>
              <a:rect l="l" t="t" r="r" b="b"/>
              <a:pathLst>
                <a:path w="99695" h="101600">
                  <a:moveTo>
                    <a:pt x="49385" y="101486"/>
                  </a:moveTo>
                  <a:lnTo>
                    <a:pt x="86939" y="84895"/>
                  </a:lnTo>
                  <a:lnTo>
                    <a:pt x="99292" y="60217"/>
                  </a:lnTo>
                  <a:lnTo>
                    <a:pt x="97983" y="43362"/>
                  </a:lnTo>
                  <a:lnTo>
                    <a:pt x="76803" y="8388"/>
                  </a:lnTo>
                  <a:lnTo>
                    <a:pt x="52798" y="0"/>
                  </a:lnTo>
                  <a:lnTo>
                    <a:pt x="37510" y="1854"/>
                  </a:lnTo>
                  <a:lnTo>
                    <a:pt x="24168" y="7183"/>
                  </a:lnTo>
                  <a:lnTo>
                    <a:pt x="13189" y="15463"/>
                  </a:lnTo>
                  <a:lnTo>
                    <a:pt x="4993" y="26169"/>
                  </a:lnTo>
                  <a:lnTo>
                    <a:pt x="0" y="38778"/>
                  </a:lnTo>
                  <a:lnTo>
                    <a:pt x="1024" y="56165"/>
                  </a:lnTo>
                  <a:lnTo>
                    <a:pt x="20900" y="92061"/>
                  </a:lnTo>
                  <a:lnTo>
                    <a:pt x="49385" y="101486"/>
                  </a:lnTo>
                  <a:close/>
                </a:path>
              </a:pathLst>
            </a:custGeom>
            <a:ln w="25400">
              <a:solidFill>
                <a:srgbClr val="5AB7B2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7245763" y="3174720"/>
              <a:ext cx="896471" cy="2173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1412" b="1" spc="35" dirty="0">
                  <a:solidFill>
                    <a:srgbClr val="FFFFFF"/>
                  </a:solidFill>
                  <a:cs typeface="Calibri"/>
                </a:rPr>
                <a:t>P</a:t>
              </a:r>
              <a:r>
                <a:rPr sz="1412" b="1" spc="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412" b="1" spc="40" dirty="0">
                  <a:solidFill>
                    <a:srgbClr val="FFFFFF"/>
                  </a:solidFill>
                  <a:cs typeface="Calibri"/>
                </a:rPr>
                <a:t>o</a:t>
              </a:r>
              <a:r>
                <a:rPr sz="1412" b="1" spc="49" dirty="0">
                  <a:solidFill>
                    <a:srgbClr val="FFFFFF"/>
                  </a:solidFill>
                  <a:cs typeface="Calibri"/>
                </a:rPr>
                <a:t>du</a:t>
              </a:r>
              <a:r>
                <a:rPr sz="1412" b="1" spc="57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412" b="1" spc="26" dirty="0">
                  <a:solidFill>
                    <a:srgbClr val="FFFFFF"/>
                  </a:solidFill>
                  <a:cs typeface="Calibri"/>
                </a:rPr>
                <a:t>tion</a:t>
              </a:r>
              <a:endParaRPr sz="141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7310606" y="2391594"/>
              <a:ext cx="1059516" cy="2821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 marR="4483">
                <a:lnSpc>
                  <a:spcPts val="1147"/>
                </a:lnSpc>
              </a:pPr>
              <a:r>
                <a:rPr sz="1147" b="1" spc="-128" dirty="0">
                  <a:solidFill>
                    <a:srgbClr val="7C6E66"/>
                  </a:solidFill>
                  <a:cs typeface="Calibri"/>
                </a:rPr>
                <a:t>Module</a:t>
              </a:r>
              <a:r>
                <a:rPr sz="1147" b="1" spc="-79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97" dirty="0">
                  <a:solidFill>
                    <a:srgbClr val="7C6E66"/>
                  </a:solidFill>
                  <a:cs typeface="Calibri"/>
                </a:rPr>
                <a:t>8</a:t>
              </a:r>
              <a:r>
                <a:rPr sz="1147" b="1" spc="-71" dirty="0">
                  <a:solidFill>
                    <a:srgbClr val="7C6E66"/>
                  </a:solidFill>
                  <a:cs typeface="Calibri"/>
                </a:rPr>
                <a:t> P</a:t>
              </a:r>
              <a:r>
                <a:rPr sz="1147" b="1" spc="-75" dirty="0">
                  <a:solidFill>
                    <a:srgbClr val="7C6E66"/>
                  </a:solidFill>
                  <a:cs typeface="Calibri"/>
                </a:rPr>
                <a:t>r</a:t>
              </a:r>
              <a:r>
                <a:rPr sz="1147" b="1" spc="-119" dirty="0">
                  <a:solidFill>
                    <a:srgbClr val="7C6E66"/>
                  </a:solidFill>
                  <a:cs typeface="Calibri"/>
                </a:rPr>
                <a:t>odu</a:t>
              </a:r>
              <a:r>
                <a:rPr sz="1147" b="1" spc="-75" dirty="0">
                  <a:solidFill>
                    <a:srgbClr val="7C6E66"/>
                  </a:solidFill>
                  <a:cs typeface="Calibri"/>
                </a:rPr>
                <a:t>ction</a:t>
              </a:r>
              <a:r>
                <a:rPr sz="1147" b="1" spc="-79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93" dirty="0">
                  <a:solidFill>
                    <a:srgbClr val="7C6E66"/>
                  </a:solidFill>
                  <a:cs typeface="Calibri"/>
                </a:rPr>
                <a:t>Pra</a:t>
              </a:r>
              <a:r>
                <a:rPr sz="1147" b="1" spc="-66" dirty="0">
                  <a:solidFill>
                    <a:srgbClr val="7C6E66"/>
                  </a:solidFill>
                  <a:cs typeface="Calibri"/>
                </a:rPr>
                <a:t>c</a:t>
              </a:r>
              <a:r>
                <a:rPr sz="1147" b="1" spc="-75" dirty="0">
                  <a:solidFill>
                    <a:srgbClr val="7C6E66"/>
                  </a:solidFill>
                  <a:cs typeface="Calibri"/>
                </a:rPr>
                <a:t>tices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6611504" y="3999544"/>
              <a:ext cx="2157693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 marR="4483" algn="ctr">
                <a:lnSpc>
                  <a:spcPts val="1235"/>
                </a:lnSpc>
              </a:pPr>
              <a:r>
                <a:rPr sz="1147" b="1" spc="31" dirty="0">
                  <a:solidFill>
                    <a:srgbClr val="7C6E66"/>
                  </a:solidFill>
                  <a:cs typeface="Calibri"/>
                </a:rPr>
                <a:t>O</a:t>
              </a:r>
              <a:r>
                <a:rPr sz="1147" b="1" spc="49" dirty="0">
                  <a:solidFill>
                    <a:srgbClr val="7C6E66"/>
                  </a:solidFill>
                  <a:cs typeface="Calibri"/>
                </a:rPr>
                <a:t>ngoin</a:t>
              </a:r>
              <a:r>
                <a:rPr sz="1147" b="1" spc="71" dirty="0">
                  <a:solidFill>
                    <a:srgbClr val="7C6E66"/>
                  </a:solidFill>
                  <a:cs typeface="Calibri"/>
                </a:rPr>
                <a:t>g</a:t>
              </a:r>
              <a:r>
                <a:rPr sz="1147" b="1" spc="-66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62" dirty="0">
                  <a:solidFill>
                    <a:srgbClr val="7C6E66"/>
                  </a:solidFill>
                  <a:cs typeface="Calibri"/>
                </a:rPr>
                <a:t>M</a:t>
              </a:r>
              <a:r>
                <a:rPr sz="1147" b="1" spc="26" dirty="0">
                  <a:solidFill>
                    <a:srgbClr val="7C6E66"/>
                  </a:solidFill>
                  <a:cs typeface="Calibri"/>
                </a:rPr>
                <a:t>essag</a:t>
              </a:r>
              <a:r>
                <a:rPr sz="1147" b="1" spc="49" dirty="0">
                  <a:solidFill>
                    <a:srgbClr val="7C6E66"/>
                  </a:solidFill>
                  <a:cs typeface="Calibri"/>
                </a:rPr>
                <a:t>e</a:t>
              </a:r>
              <a:r>
                <a:rPr sz="1147" b="1" spc="-66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62" dirty="0">
                  <a:solidFill>
                    <a:srgbClr val="7C6E66"/>
                  </a:solidFill>
                  <a:cs typeface="Calibri"/>
                </a:rPr>
                <a:t>M</a:t>
              </a:r>
              <a:r>
                <a:rPr sz="1147" b="1" spc="44" dirty="0">
                  <a:solidFill>
                    <a:srgbClr val="7C6E66"/>
                  </a:solidFill>
                  <a:cs typeface="Calibri"/>
                </a:rPr>
                <a:t>appin</a:t>
              </a:r>
              <a:r>
                <a:rPr sz="1147" b="1" spc="62" dirty="0">
                  <a:solidFill>
                    <a:srgbClr val="7C6E66"/>
                  </a:solidFill>
                  <a:cs typeface="Calibri"/>
                </a:rPr>
                <a:t>g</a:t>
              </a:r>
              <a:r>
                <a:rPr sz="1147" b="1" spc="-66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31" dirty="0">
                  <a:solidFill>
                    <a:srgbClr val="7C6E66"/>
                  </a:solidFill>
                  <a:cs typeface="Calibri"/>
                </a:rPr>
                <a:t>G</a:t>
              </a:r>
              <a:r>
                <a:rPr sz="1147" b="1" spc="22" dirty="0">
                  <a:solidFill>
                    <a:srgbClr val="7C6E66"/>
                  </a:solidFill>
                  <a:cs typeface="Calibri"/>
                </a:rPr>
                <a:t>uide</a:t>
              </a:r>
              <a:r>
                <a:rPr sz="1147" b="1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31" dirty="0">
                  <a:solidFill>
                    <a:srgbClr val="7C6E66"/>
                  </a:solidFill>
                  <a:cs typeface="Calibri"/>
                </a:rPr>
                <a:t>O</a:t>
              </a:r>
              <a:r>
                <a:rPr sz="1147" b="1" spc="49" dirty="0">
                  <a:solidFill>
                    <a:srgbClr val="7C6E66"/>
                  </a:solidFill>
                  <a:cs typeface="Calibri"/>
                </a:rPr>
                <a:t>p</a:t>
              </a:r>
              <a:r>
                <a:rPr sz="1147" b="1" spc="9" dirty="0">
                  <a:solidFill>
                    <a:srgbClr val="7C6E66"/>
                  </a:solidFill>
                  <a:cs typeface="Calibri"/>
                </a:rPr>
                <a:t>e</a:t>
              </a:r>
              <a:r>
                <a:rPr sz="1147" b="1" spc="-13" dirty="0">
                  <a:solidFill>
                    <a:srgbClr val="7C6E66"/>
                  </a:solidFill>
                  <a:cs typeface="Calibri"/>
                </a:rPr>
                <a:t>r</a:t>
              </a:r>
              <a:r>
                <a:rPr sz="1147" b="1" spc="4" dirty="0">
                  <a:solidFill>
                    <a:srgbClr val="7C6E66"/>
                  </a:solidFill>
                  <a:cs typeface="Calibri"/>
                </a:rPr>
                <a:t>a</a:t>
              </a:r>
              <a:r>
                <a:rPr sz="1147" b="1" spc="18" dirty="0">
                  <a:solidFill>
                    <a:srgbClr val="7C6E66"/>
                  </a:solidFill>
                  <a:cs typeface="Calibri"/>
                </a:rPr>
                <a:t>tion</a:t>
              </a:r>
              <a:r>
                <a:rPr sz="1147" b="1" spc="35" dirty="0">
                  <a:solidFill>
                    <a:srgbClr val="7C6E66"/>
                  </a:solidFill>
                  <a:cs typeface="Calibri"/>
                </a:rPr>
                <a:t>s</a:t>
              </a:r>
              <a:r>
                <a:rPr sz="1147" b="1" spc="-66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35" dirty="0">
                  <a:solidFill>
                    <a:srgbClr val="7C6E66"/>
                  </a:solidFill>
                  <a:cs typeface="Calibri"/>
                </a:rPr>
                <a:t>&amp;</a:t>
              </a:r>
              <a:r>
                <a:rPr sz="1147" b="1" spc="-66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-62" dirty="0">
                  <a:solidFill>
                    <a:srgbClr val="7C6E66"/>
                  </a:solidFill>
                  <a:cs typeface="Calibri"/>
                </a:rPr>
                <a:t>M</a:t>
              </a:r>
              <a:r>
                <a:rPr sz="1147" b="1" spc="13" dirty="0">
                  <a:solidFill>
                    <a:srgbClr val="7C6E66"/>
                  </a:solidFill>
                  <a:cs typeface="Calibri"/>
                </a:rPr>
                <a:t>ai</a:t>
              </a:r>
              <a:r>
                <a:rPr sz="1147" b="1" spc="22" dirty="0">
                  <a:solidFill>
                    <a:srgbClr val="7C6E66"/>
                  </a:solidFill>
                  <a:cs typeface="Calibri"/>
                </a:rPr>
                <a:t>n</a:t>
              </a:r>
              <a:r>
                <a:rPr sz="1147" b="1" spc="-9" dirty="0">
                  <a:solidFill>
                    <a:srgbClr val="7C6E66"/>
                  </a:solidFill>
                  <a:cs typeface="Calibri"/>
                </a:rPr>
                <a:t>t</a:t>
              </a:r>
              <a:r>
                <a:rPr sz="1147" b="1" spc="22" dirty="0">
                  <a:solidFill>
                    <a:srgbClr val="7C6E66"/>
                  </a:solidFill>
                  <a:cs typeface="Calibri"/>
                </a:rPr>
                <a:t>enan</a:t>
              </a:r>
              <a:r>
                <a:rPr sz="1147" b="1" dirty="0">
                  <a:solidFill>
                    <a:srgbClr val="7C6E66"/>
                  </a:solidFill>
                  <a:cs typeface="Calibri"/>
                </a:rPr>
                <a:t>c</a:t>
              </a:r>
              <a:r>
                <a:rPr sz="1147" b="1" spc="-13" dirty="0">
                  <a:solidFill>
                    <a:srgbClr val="7C6E66"/>
                  </a:solidFill>
                  <a:cs typeface="Calibri"/>
                </a:rPr>
                <a:t>e;</a:t>
              </a:r>
              <a:r>
                <a:rPr sz="1147" b="1" spc="-18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22" dirty="0">
                  <a:solidFill>
                    <a:srgbClr val="7C6E66"/>
                  </a:solidFill>
                  <a:cs typeface="Calibri"/>
                </a:rPr>
                <a:t>Jurisdi</a:t>
              </a:r>
              <a:r>
                <a:rPr sz="1147" b="1" spc="44" dirty="0">
                  <a:solidFill>
                    <a:srgbClr val="7C6E66"/>
                  </a:solidFill>
                  <a:cs typeface="Calibri"/>
                </a:rPr>
                <a:t>c</a:t>
              </a:r>
              <a:r>
                <a:rPr sz="1147" b="1" spc="13" dirty="0">
                  <a:solidFill>
                    <a:srgbClr val="7C6E66"/>
                  </a:solidFill>
                  <a:cs typeface="Calibri"/>
                </a:rPr>
                <a:t>tio</a:t>
              </a:r>
              <a:r>
                <a:rPr sz="1147" b="1" spc="49" dirty="0">
                  <a:solidFill>
                    <a:srgbClr val="7C6E66"/>
                  </a:solidFill>
                  <a:cs typeface="Calibri"/>
                </a:rPr>
                <a:t>n</a:t>
              </a:r>
              <a:r>
                <a:rPr sz="1147" b="1" spc="-66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4" dirty="0">
                  <a:solidFill>
                    <a:srgbClr val="7C6E66"/>
                  </a:solidFill>
                  <a:cs typeface="Calibri"/>
                </a:rPr>
                <a:t>i</a:t>
              </a:r>
              <a:r>
                <a:rPr sz="1147" b="1" spc="53" dirty="0">
                  <a:solidFill>
                    <a:srgbClr val="7C6E66"/>
                  </a:solidFill>
                  <a:cs typeface="Calibri"/>
                </a:rPr>
                <a:t>n</a:t>
              </a:r>
              <a:r>
                <a:rPr sz="1147" b="1" spc="-66" dirty="0">
                  <a:solidFill>
                    <a:srgbClr val="7C6E66"/>
                  </a:solidFill>
                  <a:cs typeface="Calibri"/>
                </a:rPr>
                <a:t> </a:t>
              </a:r>
              <a:r>
                <a:rPr sz="1147" b="1" spc="22" dirty="0">
                  <a:solidFill>
                    <a:srgbClr val="7C6E66"/>
                  </a:solidFill>
                  <a:cs typeface="Calibri"/>
                </a:rPr>
                <a:t>P</a:t>
              </a:r>
              <a:r>
                <a:rPr sz="1147" b="1" dirty="0">
                  <a:solidFill>
                    <a:srgbClr val="7C6E66"/>
                  </a:solidFill>
                  <a:cs typeface="Calibri"/>
                </a:rPr>
                <a:t>r</a:t>
              </a:r>
              <a:r>
                <a:rPr sz="1147" b="1" spc="22" dirty="0">
                  <a:solidFill>
                    <a:srgbClr val="7C6E66"/>
                  </a:solidFill>
                  <a:cs typeface="Calibri"/>
                </a:rPr>
                <a:t>o</a:t>
              </a:r>
              <a:r>
                <a:rPr sz="1147" b="1" spc="35" dirty="0">
                  <a:solidFill>
                    <a:srgbClr val="7C6E66"/>
                  </a:solidFill>
                  <a:cs typeface="Calibri"/>
                </a:rPr>
                <a:t>du</a:t>
              </a:r>
              <a:r>
                <a:rPr sz="1147" b="1" spc="40" dirty="0">
                  <a:solidFill>
                    <a:srgbClr val="7C6E66"/>
                  </a:solidFill>
                  <a:cs typeface="Calibri"/>
                </a:rPr>
                <a:t>c</a:t>
              </a:r>
              <a:r>
                <a:rPr sz="1147" b="1" spc="18" dirty="0">
                  <a:solidFill>
                    <a:srgbClr val="7C6E66"/>
                  </a:solidFill>
                  <a:cs typeface="Calibri"/>
                </a:rPr>
                <a:t>tion</a:t>
              </a:r>
              <a:endParaRPr sz="1147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442891" y="3729236"/>
              <a:ext cx="459441" cy="222996"/>
            </a:xfrm>
            <a:custGeom>
              <a:avLst/>
              <a:gdLst/>
              <a:ahLst/>
              <a:cxnLst/>
              <a:rect l="l" t="t" r="r" b="b"/>
              <a:pathLst>
                <a:path w="520700" h="252729">
                  <a:moveTo>
                    <a:pt x="520192" y="0"/>
                  </a:moveTo>
                  <a:lnTo>
                    <a:pt x="0" y="0"/>
                  </a:lnTo>
                  <a:lnTo>
                    <a:pt x="274955" y="252666"/>
                  </a:lnTo>
                  <a:lnTo>
                    <a:pt x="520192" y="0"/>
                  </a:lnTo>
                  <a:close/>
                </a:path>
              </a:pathLst>
            </a:custGeom>
            <a:solidFill>
              <a:srgbClr val="7C6E66"/>
            </a:solidFill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226001" y="2509923"/>
              <a:ext cx="0" cy="431986"/>
            </a:xfrm>
            <a:custGeom>
              <a:avLst/>
              <a:gdLst/>
              <a:ahLst/>
              <a:cxnLst/>
              <a:rect l="l" t="t" r="r" b="b"/>
              <a:pathLst>
                <a:path h="489585">
                  <a:moveTo>
                    <a:pt x="0" y="48920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7C6E66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182426" y="2420375"/>
              <a:ext cx="87966" cy="89647"/>
            </a:xfrm>
            <a:custGeom>
              <a:avLst/>
              <a:gdLst/>
              <a:ahLst/>
              <a:cxnLst/>
              <a:rect l="l" t="t" r="r" b="b"/>
              <a:pathLst>
                <a:path w="99695" h="101600">
                  <a:moveTo>
                    <a:pt x="49385" y="101486"/>
                  </a:moveTo>
                  <a:lnTo>
                    <a:pt x="86939" y="84895"/>
                  </a:lnTo>
                  <a:lnTo>
                    <a:pt x="99292" y="60217"/>
                  </a:lnTo>
                  <a:lnTo>
                    <a:pt x="97983" y="43362"/>
                  </a:lnTo>
                  <a:lnTo>
                    <a:pt x="76803" y="8388"/>
                  </a:lnTo>
                  <a:lnTo>
                    <a:pt x="52798" y="0"/>
                  </a:lnTo>
                  <a:lnTo>
                    <a:pt x="37510" y="1854"/>
                  </a:lnTo>
                  <a:lnTo>
                    <a:pt x="24168" y="7183"/>
                  </a:lnTo>
                  <a:lnTo>
                    <a:pt x="13189" y="15463"/>
                  </a:lnTo>
                  <a:lnTo>
                    <a:pt x="4993" y="26169"/>
                  </a:lnTo>
                  <a:lnTo>
                    <a:pt x="0" y="38778"/>
                  </a:lnTo>
                  <a:lnTo>
                    <a:pt x="1024" y="56165"/>
                  </a:lnTo>
                  <a:lnTo>
                    <a:pt x="20900" y="92061"/>
                  </a:lnTo>
                  <a:lnTo>
                    <a:pt x="49385" y="101486"/>
                  </a:lnTo>
                  <a:close/>
                </a:path>
              </a:pathLst>
            </a:custGeom>
            <a:ln w="25400">
              <a:solidFill>
                <a:srgbClr val="7C6E66"/>
              </a:solidFill>
            </a:ln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3563022" y="3175392"/>
              <a:ext cx="977713" cy="2173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1412" b="1" spc="44" dirty="0">
                  <a:solidFill>
                    <a:srgbClr val="FFFFFF"/>
                  </a:solidFill>
                  <a:cs typeface="Calibri"/>
                </a:rPr>
                <a:t>O</a:t>
              </a:r>
              <a:r>
                <a:rPr sz="1412" b="1" spc="57" dirty="0">
                  <a:solidFill>
                    <a:srgbClr val="FFFFFF"/>
                  </a:solidFill>
                  <a:cs typeface="Calibri"/>
                </a:rPr>
                <a:t>n</a:t>
              </a:r>
              <a:r>
                <a:rPr sz="1412" b="1" spc="62" dirty="0">
                  <a:solidFill>
                    <a:srgbClr val="FFFFFF"/>
                  </a:solidFill>
                  <a:cs typeface="Calibri"/>
                </a:rPr>
                <a:t>b</a:t>
              </a:r>
              <a:r>
                <a:rPr sz="1412" b="1" spc="31" dirty="0">
                  <a:solidFill>
                    <a:srgbClr val="FFFFFF"/>
                  </a:solidFill>
                  <a:cs typeface="Calibri"/>
                </a:rPr>
                <a:t>oa</a:t>
              </a:r>
              <a:r>
                <a:rPr sz="1412" b="1" spc="4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412" b="1" spc="62" dirty="0">
                  <a:solidFill>
                    <a:srgbClr val="FFFFFF"/>
                  </a:solidFill>
                  <a:cs typeface="Calibri"/>
                </a:rPr>
                <a:t>ding</a:t>
              </a:r>
              <a:endParaRPr sz="141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5452962" y="3105289"/>
              <a:ext cx="878541" cy="33893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 marR="4483">
                <a:lnSpc>
                  <a:spcPct val="78100"/>
                </a:lnSpc>
              </a:pPr>
              <a:r>
                <a:rPr sz="1412" b="1" spc="31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412" b="1" spc="22" dirty="0">
                  <a:solidFill>
                    <a:srgbClr val="FFFFFF"/>
                  </a:solidFill>
                  <a:cs typeface="Calibri"/>
                </a:rPr>
                <a:t>u</a:t>
              </a:r>
              <a:r>
                <a:rPr sz="1412" b="1" spc="-4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412" b="1" spc="9" dirty="0">
                  <a:solidFill>
                    <a:srgbClr val="FFFFFF"/>
                  </a:solidFill>
                  <a:cs typeface="Calibri"/>
                </a:rPr>
                <a:t>o</a:t>
              </a:r>
              <a:r>
                <a:rPr sz="1412" b="1" spc="26" dirty="0">
                  <a:solidFill>
                    <a:srgbClr val="FFFFFF"/>
                  </a:solidFill>
                  <a:cs typeface="Calibri"/>
                </a:rPr>
                <a:t>v</a:t>
              </a:r>
              <a:r>
                <a:rPr sz="1412" b="1" spc="4" dirty="0">
                  <a:solidFill>
                    <a:srgbClr val="FFFFFF"/>
                  </a:solidFill>
                  <a:cs typeface="Calibri"/>
                </a:rPr>
                <a:t>e</a:t>
              </a:r>
              <a:r>
                <a:rPr sz="1412" b="1" spc="22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412" b="1" spc="-93" dirty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sz="1412" b="1" spc="-13" dirty="0">
                  <a:solidFill>
                    <a:srgbClr val="FFFFFF"/>
                  </a:solidFill>
                  <a:cs typeface="Calibri"/>
                </a:rPr>
                <a:t>t</a:t>
              </a:r>
              <a:r>
                <a:rPr sz="1412" b="1" spc="53" dirty="0">
                  <a:solidFill>
                    <a:srgbClr val="FFFFFF"/>
                  </a:solidFill>
                  <a:cs typeface="Calibri"/>
                </a:rPr>
                <a:t>o</a:t>
              </a:r>
              <a:r>
                <a:rPr sz="1412" b="1" spc="22" dirty="0">
                  <a:solidFill>
                    <a:srgbClr val="FFFFFF"/>
                  </a:solidFill>
                  <a:cs typeface="Calibri"/>
                </a:rPr>
                <a:t> P</a:t>
              </a:r>
              <a:r>
                <a:rPr sz="1412" b="1" spc="-9" dirty="0">
                  <a:solidFill>
                    <a:srgbClr val="FFFFFF"/>
                  </a:solidFill>
                  <a:cs typeface="Calibri"/>
                </a:rPr>
                <a:t>r</a:t>
              </a:r>
              <a:r>
                <a:rPr sz="1412" b="1" spc="26" dirty="0">
                  <a:solidFill>
                    <a:srgbClr val="FFFFFF"/>
                  </a:solidFill>
                  <a:cs typeface="Calibri"/>
                </a:rPr>
                <a:t>o</a:t>
              </a:r>
              <a:r>
                <a:rPr sz="1412" b="1" spc="35" dirty="0">
                  <a:solidFill>
                    <a:srgbClr val="FFFFFF"/>
                  </a:solidFill>
                  <a:cs typeface="Calibri"/>
                </a:rPr>
                <a:t>du</a:t>
              </a:r>
              <a:r>
                <a:rPr sz="1412" b="1" spc="44" dirty="0">
                  <a:solidFill>
                    <a:srgbClr val="FFFFFF"/>
                  </a:solidFill>
                  <a:cs typeface="Calibri"/>
                </a:rPr>
                <a:t>c</a:t>
              </a:r>
              <a:r>
                <a:rPr sz="1412" b="1" spc="13" dirty="0">
                  <a:solidFill>
                    <a:srgbClr val="FFFFFF"/>
                  </a:solidFill>
                  <a:cs typeface="Calibri"/>
                </a:rPr>
                <a:t>tion</a:t>
              </a:r>
              <a:endParaRPr sz="141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80041" y="293731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5AB7B2"/>
            </a:solidFill>
          </p:spPr>
          <p:txBody>
            <a:bodyPr wrap="square" lIns="0" tIns="0" rIns="0" bIns="0" rtlCol="0"/>
            <a:lstStyle/>
            <a:p>
              <a:endParaRPr sz="1588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37113" y="5187216"/>
            <a:ext cx="422416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860" b="1" spc="-79" baseline="29914" dirty="0">
                <a:solidFill>
                  <a:srgbClr val="7C6E66"/>
                </a:solidFill>
                <a:cs typeface="Calibri"/>
              </a:rPr>
              <a:t>1</a:t>
            </a:r>
            <a:r>
              <a:rPr sz="860" b="1" spc="-59" baseline="29914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137" dirty="0">
                <a:solidFill>
                  <a:srgbClr val="7C6E66"/>
                </a:solidFill>
                <a:cs typeface="Calibri"/>
              </a:rPr>
              <a:t>NMI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93" dirty="0">
                <a:solidFill>
                  <a:srgbClr val="7C6E66"/>
                </a:solidFill>
                <a:cs typeface="Calibri"/>
              </a:rPr>
              <a:t>(N</a:t>
            </a:r>
            <a:r>
              <a:rPr sz="1100" b="1" spc="-106" dirty="0">
                <a:solidFill>
                  <a:srgbClr val="7C6E66"/>
                </a:solidFill>
                <a:cs typeface="Calibri"/>
              </a:rPr>
              <a:t>a</a:t>
            </a:r>
            <a:r>
              <a:rPr sz="1100" b="1" spc="-62" dirty="0">
                <a:solidFill>
                  <a:srgbClr val="7C6E66"/>
                </a:solidFill>
                <a:cs typeface="Calibri"/>
              </a:rPr>
              <a:t>tional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150" dirty="0">
                <a:solidFill>
                  <a:srgbClr val="7C6E66"/>
                </a:solidFill>
                <a:cs typeface="Calibri"/>
              </a:rPr>
              <a:t>N</a:t>
            </a:r>
            <a:r>
              <a:rPr sz="1100" b="1" spc="-57" dirty="0">
                <a:solidFill>
                  <a:srgbClr val="7C6E66"/>
                </a:solidFill>
                <a:cs typeface="Calibri"/>
              </a:rPr>
              <a:t>otifiable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137" dirty="0">
                <a:solidFill>
                  <a:srgbClr val="7C6E66"/>
                </a:solidFill>
                <a:cs typeface="Calibri"/>
              </a:rPr>
              <a:t>D</a:t>
            </a:r>
            <a:r>
              <a:rPr sz="1100" b="1" spc="-71" dirty="0">
                <a:solidFill>
                  <a:srgbClr val="7C6E66"/>
                </a:solidFill>
                <a:cs typeface="Calibri"/>
              </a:rPr>
              <a:t>iseases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71" dirty="0">
                <a:solidFill>
                  <a:srgbClr val="7C6E66"/>
                </a:solidFill>
                <a:cs typeface="Calibri"/>
              </a:rPr>
              <a:t>S</a:t>
            </a:r>
            <a:r>
              <a:rPr sz="1100" b="1" spc="-93" dirty="0">
                <a:solidFill>
                  <a:srgbClr val="7C6E66"/>
                </a:solidFill>
                <a:cs typeface="Calibri"/>
              </a:rPr>
              <a:t>u</a:t>
            </a:r>
            <a:r>
              <a:rPr sz="1100" b="1" spc="-44" dirty="0">
                <a:solidFill>
                  <a:srgbClr val="7C6E66"/>
                </a:solidFill>
                <a:cs typeface="Calibri"/>
              </a:rPr>
              <a:t>r</a:t>
            </a:r>
            <a:r>
              <a:rPr sz="1100" b="1" spc="-97" dirty="0">
                <a:solidFill>
                  <a:srgbClr val="7C6E66"/>
                </a:solidFill>
                <a:cs typeface="Calibri"/>
              </a:rPr>
              <a:t>v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eillance </a:t>
            </a:r>
            <a:r>
              <a:rPr sz="1100" b="1" spc="-88" dirty="0">
                <a:solidFill>
                  <a:srgbClr val="7C6E66"/>
                </a:solidFill>
                <a:cs typeface="Calibri"/>
              </a:rPr>
              <a:t>Sy</a:t>
            </a:r>
            <a:r>
              <a:rPr sz="1100" b="1" spc="-62" dirty="0">
                <a:solidFill>
                  <a:srgbClr val="7C6E66"/>
                </a:solidFill>
                <a:cs typeface="Calibri"/>
              </a:rPr>
              <a:t>st</a:t>
            </a:r>
            <a:r>
              <a:rPr sz="1100" b="1" spc="-110" dirty="0">
                <a:solidFill>
                  <a:srgbClr val="7C6E66"/>
                </a:solidFill>
                <a:cs typeface="Calibri"/>
              </a:rPr>
              <a:t>em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88" dirty="0">
                <a:solidFill>
                  <a:srgbClr val="7C6E66"/>
                </a:solidFill>
                <a:cs typeface="Calibri"/>
              </a:rPr>
              <a:t>Moderniz</a:t>
            </a:r>
            <a:r>
              <a:rPr sz="1100" b="1" spc="-101" dirty="0">
                <a:solidFill>
                  <a:srgbClr val="7C6E66"/>
                </a:solidFill>
                <a:cs typeface="Calibri"/>
              </a:rPr>
              <a:t>a</a:t>
            </a:r>
            <a:r>
              <a:rPr sz="1100" b="1" spc="-62" dirty="0">
                <a:solidFill>
                  <a:srgbClr val="7C6E66"/>
                </a:solidFill>
                <a:cs typeface="Calibri"/>
              </a:rPr>
              <a:t>tion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40" dirty="0">
                <a:solidFill>
                  <a:srgbClr val="7C6E66"/>
                </a:solidFill>
                <a:cs typeface="Calibri"/>
              </a:rPr>
              <a:t>Initi</a:t>
            </a:r>
            <a:r>
              <a:rPr sz="1100" b="1" spc="-75" dirty="0">
                <a:solidFill>
                  <a:srgbClr val="7C6E66"/>
                </a:solidFill>
                <a:cs typeface="Calibri"/>
              </a:rPr>
              <a:t>a</a:t>
            </a:r>
            <a:r>
              <a:rPr sz="1100" b="1" spc="-40" dirty="0">
                <a:solidFill>
                  <a:srgbClr val="7C6E66"/>
                </a:solidFill>
                <a:cs typeface="Calibri"/>
              </a:rPr>
              <a:t>ti</a:t>
            </a:r>
            <a:r>
              <a:rPr sz="1100" b="1" spc="-79" dirty="0">
                <a:solidFill>
                  <a:srgbClr val="7C6E66"/>
                </a:solidFill>
                <a:cs typeface="Calibri"/>
              </a:rPr>
              <a:t>v</a:t>
            </a:r>
            <a:r>
              <a:rPr sz="1100" b="1" spc="-71" dirty="0">
                <a:solidFill>
                  <a:srgbClr val="7C6E66"/>
                </a:solidFill>
                <a:cs typeface="Calibri"/>
              </a:rPr>
              <a:t>e)</a:t>
            </a:r>
            <a:endParaRPr sz="1100" dirty="0">
              <a:solidFill>
                <a:prstClr val="black"/>
              </a:solidFill>
              <a:cs typeface="Calibri"/>
            </a:endParaRPr>
          </a:p>
          <a:p>
            <a:pPr marL="11206">
              <a:spcBef>
                <a:spcPts val="424"/>
              </a:spcBef>
            </a:pPr>
            <a:r>
              <a:rPr sz="1050" b="1" spc="-79" baseline="29914" dirty="0">
                <a:solidFill>
                  <a:srgbClr val="7C6E66"/>
                </a:solidFill>
                <a:cs typeface="Calibri"/>
              </a:rPr>
              <a:t>2</a:t>
            </a:r>
            <a:r>
              <a:rPr sz="1050" b="1" spc="-59" baseline="29914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137" dirty="0">
                <a:solidFill>
                  <a:srgbClr val="7C6E66"/>
                </a:solidFill>
                <a:cs typeface="Calibri"/>
              </a:rPr>
              <a:t>SAMS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53" dirty="0">
                <a:solidFill>
                  <a:srgbClr val="7C6E66"/>
                </a:solidFill>
                <a:cs typeface="Calibri"/>
              </a:rPr>
              <a:t>(</a:t>
            </a:r>
            <a:r>
              <a:rPr sz="1100" b="1" spc="-71" dirty="0">
                <a:solidFill>
                  <a:srgbClr val="7C6E66"/>
                </a:solidFill>
                <a:cs typeface="Calibri"/>
              </a:rPr>
              <a:t>S</a:t>
            </a:r>
            <a:r>
              <a:rPr sz="1100" b="1" spc="-101" dirty="0">
                <a:solidFill>
                  <a:srgbClr val="7C6E66"/>
                </a:solidFill>
                <a:cs typeface="Calibri"/>
              </a:rPr>
              <a:t>e</a:t>
            </a:r>
            <a:r>
              <a:rPr sz="1100" b="1" spc="-79" dirty="0">
                <a:solidFill>
                  <a:srgbClr val="7C6E66"/>
                </a:solidFill>
                <a:cs typeface="Calibri"/>
              </a:rPr>
              <a:t>c</a:t>
            </a:r>
            <a:r>
              <a:rPr sz="1100" b="1" spc="-93" dirty="0">
                <a:solidFill>
                  <a:srgbClr val="7C6E66"/>
                </a:solidFill>
                <a:cs typeface="Calibri"/>
              </a:rPr>
              <a:t>u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r</a:t>
            </a:r>
            <a:r>
              <a:rPr sz="1100" b="1" spc="-84" dirty="0">
                <a:solidFill>
                  <a:srgbClr val="7C6E66"/>
                </a:solidFill>
                <a:cs typeface="Calibri"/>
              </a:rPr>
              <a:t>e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159" dirty="0">
                <a:solidFill>
                  <a:srgbClr val="7C6E66"/>
                </a:solidFill>
                <a:cs typeface="Calibri"/>
              </a:rPr>
              <a:t>A</a:t>
            </a:r>
            <a:r>
              <a:rPr sz="1100" b="1" spc="-84" dirty="0">
                <a:solidFill>
                  <a:srgbClr val="7C6E66"/>
                </a:solidFill>
                <a:cs typeface="Calibri"/>
              </a:rPr>
              <a:t>ccess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238" dirty="0">
                <a:solidFill>
                  <a:srgbClr val="7C6E66"/>
                </a:solidFill>
                <a:cs typeface="Calibri"/>
              </a:rPr>
              <a:t>M</a:t>
            </a:r>
            <a:r>
              <a:rPr sz="1100" b="1" spc="-79" dirty="0">
                <a:solidFill>
                  <a:srgbClr val="7C6E66"/>
                </a:solidFill>
                <a:cs typeface="Calibri"/>
              </a:rPr>
              <a:t>anagement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75" dirty="0">
                <a:solidFill>
                  <a:srgbClr val="7C6E66"/>
                </a:solidFill>
                <a:cs typeface="Calibri"/>
              </a:rPr>
              <a:t>S</a:t>
            </a:r>
            <a:r>
              <a:rPr sz="1100" b="1" spc="-84" dirty="0">
                <a:solidFill>
                  <a:srgbClr val="7C6E66"/>
                </a:solidFill>
                <a:cs typeface="Calibri"/>
              </a:rPr>
              <a:t>e</a:t>
            </a:r>
            <a:r>
              <a:rPr sz="1100" b="1" spc="-44" dirty="0">
                <a:solidFill>
                  <a:srgbClr val="7C6E66"/>
                </a:solidFill>
                <a:cs typeface="Calibri"/>
              </a:rPr>
              <a:t>r</a:t>
            </a:r>
            <a:r>
              <a:rPr sz="1100" b="1" spc="-71" dirty="0">
                <a:solidFill>
                  <a:srgbClr val="7C6E66"/>
                </a:solidFill>
                <a:cs typeface="Calibri"/>
              </a:rPr>
              <a:t>vices)</a:t>
            </a:r>
            <a:endParaRPr sz="1100" dirty="0">
              <a:solidFill>
                <a:prstClr val="black"/>
              </a:solidFill>
              <a:cs typeface="Calibri"/>
            </a:endParaRPr>
          </a:p>
          <a:p>
            <a:pPr marL="11206">
              <a:spcBef>
                <a:spcPts val="424"/>
              </a:spcBef>
            </a:pPr>
            <a:r>
              <a:rPr sz="1050" b="1" spc="-79" baseline="29914" dirty="0">
                <a:solidFill>
                  <a:srgbClr val="7C6E66"/>
                </a:solidFill>
                <a:cs typeface="Calibri"/>
              </a:rPr>
              <a:t>3</a:t>
            </a:r>
            <a:r>
              <a:rPr sz="1050" b="1" spc="-59" baseline="29914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132" dirty="0">
                <a:solidFill>
                  <a:srgbClr val="7C6E66"/>
                </a:solidFill>
                <a:cs typeface="Calibri"/>
              </a:rPr>
              <a:t>MVPS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88" dirty="0">
                <a:solidFill>
                  <a:srgbClr val="7C6E66"/>
                </a:solidFill>
                <a:cs typeface="Calibri"/>
              </a:rPr>
              <a:t>(Message</a:t>
            </a:r>
            <a:r>
              <a:rPr sz="1100" b="1" spc="-79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163" dirty="0">
                <a:solidFill>
                  <a:srgbClr val="7C6E66"/>
                </a:solidFill>
                <a:cs typeface="Calibri"/>
              </a:rPr>
              <a:t>V</a:t>
            </a:r>
            <a:r>
              <a:rPr sz="1100" b="1" spc="-53" dirty="0">
                <a:solidFill>
                  <a:srgbClr val="7C6E66"/>
                </a:solidFill>
                <a:cs typeface="Calibri"/>
              </a:rPr>
              <a:t>alid</a:t>
            </a:r>
            <a:r>
              <a:rPr sz="1100" b="1" spc="-84" dirty="0">
                <a:solidFill>
                  <a:srgbClr val="7C6E66"/>
                </a:solidFill>
                <a:cs typeface="Calibri"/>
              </a:rPr>
              <a:t>a</a:t>
            </a:r>
            <a:r>
              <a:rPr sz="1100" b="1" spc="-57" dirty="0">
                <a:solidFill>
                  <a:srgbClr val="7C6E66"/>
                </a:solidFill>
                <a:cs typeface="Calibri"/>
              </a:rPr>
              <a:t>tion,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84" dirty="0">
                <a:solidFill>
                  <a:srgbClr val="7C6E66"/>
                </a:solidFill>
                <a:cs typeface="Calibri"/>
              </a:rPr>
              <a:t>P</a:t>
            </a:r>
            <a:r>
              <a:rPr sz="1100" b="1" spc="-62" dirty="0">
                <a:solidFill>
                  <a:srgbClr val="7C6E66"/>
                </a:solidFill>
                <a:cs typeface="Calibri"/>
              </a:rPr>
              <a:t>r</a:t>
            </a:r>
            <a:r>
              <a:rPr sz="1100" b="1" spc="-75" dirty="0">
                <a:solidFill>
                  <a:srgbClr val="7C6E66"/>
                </a:solidFill>
                <a:cs typeface="Calibri"/>
              </a:rPr>
              <a:t>ocessin</a:t>
            </a:r>
            <a:r>
              <a:rPr sz="1100" b="1" spc="-97" dirty="0">
                <a:solidFill>
                  <a:srgbClr val="7C6E66"/>
                </a:solidFill>
                <a:cs typeface="Calibri"/>
              </a:rPr>
              <a:t>g</a:t>
            </a:r>
            <a:r>
              <a:rPr sz="1100" b="1" spc="-26" dirty="0">
                <a:solidFill>
                  <a:srgbClr val="7C6E66"/>
                </a:solidFill>
                <a:cs typeface="Calibri"/>
              </a:rPr>
              <a:t>,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84" dirty="0">
                <a:solidFill>
                  <a:srgbClr val="7C6E66"/>
                </a:solidFill>
                <a:cs typeface="Calibri"/>
              </a:rPr>
              <a:t>and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84" dirty="0">
                <a:solidFill>
                  <a:srgbClr val="7C6E66"/>
                </a:solidFill>
                <a:cs typeface="Calibri"/>
              </a:rPr>
              <a:t>P</a:t>
            </a:r>
            <a:r>
              <a:rPr sz="1100" b="1" spc="-62" dirty="0">
                <a:solidFill>
                  <a:srgbClr val="7C6E66"/>
                </a:solidFill>
                <a:cs typeface="Calibri"/>
              </a:rPr>
              <a:t>r</a:t>
            </a:r>
            <a:r>
              <a:rPr sz="1100" b="1" spc="-115" dirty="0">
                <a:solidFill>
                  <a:srgbClr val="7C6E66"/>
                </a:solidFill>
                <a:cs typeface="Calibri"/>
              </a:rPr>
              <a:t>o</a:t>
            </a:r>
            <a:r>
              <a:rPr sz="1100" b="1" spc="-57" dirty="0">
                <a:solidFill>
                  <a:srgbClr val="7C6E66"/>
                </a:solidFill>
                <a:cs typeface="Calibri"/>
              </a:rPr>
              <a:t>visioning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88" dirty="0">
                <a:solidFill>
                  <a:srgbClr val="7C6E66"/>
                </a:solidFill>
                <a:cs typeface="Calibri"/>
              </a:rPr>
              <a:t>Sy</a:t>
            </a:r>
            <a:r>
              <a:rPr sz="1100" b="1" spc="-62" dirty="0">
                <a:solidFill>
                  <a:srgbClr val="7C6E66"/>
                </a:solidFill>
                <a:cs typeface="Calibri"/>
              </a:rPr>
              <a:t>st</a:t>
            </a:r>
            <a:r>
              <a:rPr sz="1100" b="1" spc="-93" dirty="0">
                <a:solidFill>
                  <a:srgbClr val="7C6E66"/>
                </a:solidFill>
                <a:cs typeface="Calibri"/>
              </a:rPr>
              <a:t>em)</a:t>
            </a:r>
            <a:endParaRPr sz="1100" dirty="0">
              <a:solidFill>
                <a:prstClr val="black"/>
              </a:solidFill>
              <a:cs typeface="Calibri"/>
            </a:endParaRPr>
          </a:p>
          <a:p>
            <a:pPr marL="11206">
              <a:spcBef>
                <a:spcPts val="424"/>
              </a:spcBef>
            </a:pPr>
            <a:r>
              <a:rPr sz="1050" b="1" spc="-79" baseline="29914" dirty="0">
                <a:solidFill>
                  <a:srgbClr val="7C6E66"/>
                </a:solidFill>
                <a:cs typeface="Calibri"/>
              </a:rPr>
              <a:t>4</a:t>
            </a:r>
            <a:r>
              <a:rPr sz="1050" b="1" spc="-59" baseline="29914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159" dirty="0">
                <a:solidFill>
                  <a:srgbClr val="7C6E66"/>
                </a:solidFill>
                <a:cs typeface="Calibri"/>
              </a:rPr>
              <a:t>ME</a:t>
            </a:r>
            <a:r>
              <a:rPr sz="1100" b="1" spc="-124" dirty="0">
                <a:solidFill>
                  <a:srgbClr val="7C6E66"/>
                </a:solidFill>
                <a:cs typeface="Calibri"/>
              </a:rPr>
              <a:t>T</a:t>
            </a:r>
            <a:r>
              <a:rPr sz="1100" b="1" spc="-79" dirty="0">
                <a:solidFill>
                  <a:srgbClr val="7C6E66"/>
                </a:solidFill>
                <a:cs typeface="Calibri"/>
              </a:rPr>
              <a:t>S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88" dirty="0">
                <a:solidFill>
                  <a:srgbClr val="7C6E66"/>
                </a:solidFill>
                <a:cs typeface="Calibri"/>
              </a:rPr>
              <a:t>(Message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110" dirty="0">
                <a:solidFill>
                  <a:srgbClr val="7C6E66"/>
                </a:solidFill>
                <a:cs typeface="Calibri"/>
              </a:rPr>
              <a:t>E</a:t>
            </a:r>
            <a:r>
              <a:rPr sz="1100" b="1" spc="-93" dirty="0">
                <a:solidFill>
                  <a:srgbClr val="7C6E66"/>
                </a:solidFill>
                <a:cs typeface="Calibri"/>
              </a:rPr>
              <a:t>v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alu</a:t>
            </a:r>
            <a:r>
              <a:rPr sz="1100" b="1" spc="-88" dirty="0">
                <a:solidFill>
                  <a:srgbClr val="7C6E66"/>
                </a:solidFill>
                <a:cs typeface="Calibri"/>
              </a:rPr>
              <a:t>a</a:t>
            </a:r>
            <a:r>
              <a:rPr sz="1100" b="1" spc="-62" dirty="0">
                <a:solidFill>
                  <a:srgbClr val="7C6E66"/>
                </a:solidFill>
                <a:cs typeface="Calibri"/>
              </a:rPr>
              <a:t>tion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84" dirty="0">
                <a:solidFill>
                  <a:srgbClr val="7C6E66"/>
                </a:solidFill>
                <a:cs typeface="Calibri"/>
              </a:rPr>
              <a:t>and</a:t>
            </a:r>
            <a:r>
              <a:rPr sz="1100" b="1" spc="-79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150" dirty="0">
                <a:solidFill>
                  <a:srgbClr val="7C6E66"/>
                </a:solidFill>
                <a:cs typeface="Calibri"/>
              </a:rPr>
              <a:t>T</a:t>
            </a:r>
            <a:r>
              <a:rPr sz="1100" b="1" spc="-53" dirty="0">
                <a:solidFill>
                  <a:srgbClr val="7C6E66"/>
                </a:solidFill>
                <a:cs typeface="Calibri"/>
              </a:rPr>
              <a:t>esting</a:t>
            </a:r>
            <a:r>
              <a:rPr sz="1100" b="1" spc="-66" dirty="0">
                <a:solidFill>
                  <a:srgbClr val="7C6E66"/>
                </a:solidFill>
                <a:cs typeface="Calibri"/>
              </a:rPr>
              <a:t> </a:t>
            </a:r>
            <a:r>
              <a:rPr sz="1100" b="1" spc="-75" dirty="0">
                <a:solidFill>
                  <a:srgbClr val="7C6E66"/>
                </a:solidFill>
                <a:cs typeface="Calibri"/>
              </a:rPr>
              <a:t>S</a:t>
            </a:r>
            <a:r>
              <a:rPr sz="1100" b="1" spc="-84" dirty="0">
                <a:solidFill>
                  <a:srgbClr val="7C6E66"/>
                </a:solidFill>
                <a:cs typeface="Calibri"/>
              </a:rPr>
              <a:t>e</a:t>
            </a:r>
            <a:r>
              <a:rPr sz="1100" b="1" spc="-44" dirty="0">
                <a:solidFill>
                  <a:srgbClr val="7C6E66"/>
                </a:solidFill>
                <a:cs typeface="Calibri"/>
              </a:rPr>
              <a:t>r</a:t>
            </a:r>
            <a:r>
              <a:rPr sz="1100" b="1" spc="-71" dirty="0">
                <a:solidFill>
                  <a:srgbClr val="7C6E66"/>
                </a:solidFill>
                <a:cs typeface="Calibri"/>
              </a:rPr>
              <a:t>vice)</a:t>
            </a:r>
            <a:endParaRPr sz="11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Title 38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NMI Jurisdiction Onboarding</a:t>
            </a:r>
          </a:p>
        </p:txBody>
      </p:sp>
    </p:spTree>
    <p:extLst>
      <p:ext uri="{BB962C8B-B14F-4D97-AF65-F5344CB8AC3E}">
        <p14:creationId xmlns:p14="http://schemas.microsoft.com/office/powerpoint/2010/main" val="94859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722"/>
          </a:xfrm>
        </p:spPr>
        <p:txBody>
          <a:bodyPr/>
          <a:lstStyle/>
          <a:p>
            <a:r>
              <a:rPr lang="en-US" dirty="0"/>
              <a:t>Overview of Pre-Onboarding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7600"/>
            <a:ext cx="8488017" cy="5521739"/>
          </a:xfrm>
        </p:spPr>
        <p:txBody>
          <a:bodyPr/>
          <a:lstStyle/>
          <a:p>
            <a:r>
              <a:rPr lang="en-US" dirty="0"/>
              <a:t>Introduction to Technical Assistance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NMI Technical Assistance Tools</a:t>
            </a:r>
          </a:p>
          <a:p>
            <a:pPr lvl="1"/>
            <a:r>
              <a:rPr lang="en-US" dirty="0"/>
              <a:t>Technical Assistance and Implementation Guidebook</a:t>
            </a:r>
          </a:p>
          <a:p>
            <a:pPr lvl="1"/>
            <a:r>
              <a:rPr lang="en-US" dirty="0"/>
              <a:t>Implementation Spreadsheet and Instructions</a:t>
            </a:r>
          </a:p>
          <a:p>
            <a:pPr lvl="1"/>
            <a:r>
              <a:rPr lang="en-US" dirty="0"/>
              <a:t>Test Case Message Document and Instructions</a:t>
            </a:r>
          </a:p>
          <a:p>
            <a:pPr lvl="1"/>
            <a:r>
              <a:rPr lang="en-US" dirty="0"/>
              <a:t>Onboarding Guidebook</a:t>
            </a:r>
          </a:p>
          <a:p>
            <a:pPr lvl="1"/>
            <a:r>
              <a:rPr lang="en-US" dirty="0"/>
              <a:t>Request for Technical Assistance </a:t>
            </a:r>
          </a:p>
          <a:p>
            <a:pPr marL="0" indent="0">
              <a:buNone/>
            </a:pPr>
            <a:endParaRPr lang="en-US" sz="1600" dirty="0"/>
          </a:p>
          <a:p>
            <a:pPr marL="11206"/>
            <a:r>
              <a:rPr lang="en-US" dirty="0"/>
              <a:t>SAMS, MVPS, and METS Tool Training (</a:t>
            </a:r>
            <a:r>
              <a:rPr lang="en-US" dirty="0">
                <a:hlinkClick r:id="rId3"/>
              </a:rPr>
              <a:t>https://www.cdc.gov/nndss/trc/data-systems/sams.html</a:t>
            </a:r>
            <a:r>
              <a:rPr lang="en-US" dirty="0"/>
              <a:t>)   </a:t>
            </a:r>
          </a:p>
          <a:p>
            <a:pPr marL="11206"/>
            <a:endParaRPr lang="en-US" sz="1600" dirty="0"/>
          </a:p>
          <a:p>
            <a:pPr marL="11206"/>
            <a:r>
              <a:rPr lang="en-US" dirty="0"/>
              <a:t>Onboarding Preparations</a:t>
            </a:r>
          </a:p>
        </p:txBody>
      </p:sp>
    </p:spTree>
    <p:extLst>
      <p:ext uri="{BB962C8B-B14F-4D97-AF65-F5344CB8AC3E}">
        <p14:creationId xmlns:p14="http://schemas.microsoft.com/office/powerpoint/2010/main" val="448982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349"/>
            <a:ext cx="8229600" cy="510553"/>
          </a:xfrm>
        </p:spPr>
        <p:txBody>
          <a:bodyPr/>
          <a:lstStyle/>
          <a:p>
            <a:r>
              <a:rPr lang="en-US" dirty="0"/>
              <a:t>Pre-Onboarding: Onboarding Preparations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6591"/>
            <a:ext cx="8229600" cy="4870174"/>
          </a:xfrm>
        </p:spPr>
        <p:txBody>
          <a:bodyPr/>
          <a:lstStyle/>
          <a:p>
            <a:pPr marL="457200" indent="-45720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US" dirty="0"/>
              <a:t>To initiate the onboarding process, the jurisdiction will send an email to </a:t>
            </a:r>
            <a:r>
              <a:rPr lang="en-US" dirty="0">
                <a:hlinkClick r:id="rId3"/>
              </a:rPr>
              <a:t>EDX@cdc.gov</a:t>
            </a:r>
            <a:r>
              <a:rPr lang="en-US" dirty="0"/>
              <a:t> that includes a package of materials that confirm the following:</a:t>
            </a:r>
          </a:p>
          <a:p>
            <a:pPr marL="0" indent="0">
              <a:buClr>
                <a:schemeClr val="accent6"/>
              </a:buClr>
              <a:buSzPct val="100000"/>
              <a:buNone/>
            </a:pPr>
            <a:endParaRPr lang="en-US" sz="900" dirty="0"/>
          </a:p>
          <a:p>
            <a:pPr lvl="1"/>
            <a:r>
              <a:rPr lang="en-US" b="0" dirty="0"/>
              <a:t>Completed implementation spreadsheet.</a:t>
            </a:r>
          </a:p>
          <a:p>
            <a:pPr lvl="1"/>
            <a:r>
              <a:rPr lang="en-US" b="0" dirty="0"/>
              <a:t>Identified any NNDSS diseases that are not state reportable for the guide </a:t>
            </a:r>
            <a:r>
              <a:rPr lang="en-US" dirty="0"/>
              <a:t>that the jurisdiction</a:t>
            </a:r>
            <a:r>
              <a:rPr lang="en-US" b="0" dirty="0"/>
              <a:t> will onboard.*</a:t>
            </a:r>
          </a:p>
          <a:p>
            <a:pPr lvl="1"/>
            <a:r>
              <a:rPr lang="en-US" b="0" dirty="0"/>
              <a:t>Completed test-scenario document with jurisdiction-specific data.</a:t>
            </a:r>
          </a:p>
          <a:p>
            <a:pPr lvl="1"/>
            <a:r>
              <a:rPr lang="en-US" b="0" dirty="0"/>
              <a:t>Completed test messages, and they have passed METS with no errors.</a:t>
            </a:r>
          </a:p>
          <a:p>
            <a:pPr lvl="1"/>
            <a:r>
              <a:rPr lang="en-US" b="0" dirty="0"/>
              <a:t>Completed all required trainings (SAMS, MVPS) and able to access MVPS Dashboard.</a:t>
            </a:r>
          </a:p>
          <a:p>
            <a:pPr lvl="1"/>
            <a:r>
              <a:rPr lang="en-US" b="0" dirty="0"/>
              <a:t>Set Jurisdiction Data Manager role in MVPS.</a:t>
            </a:r>
          </a:p>
          <a:p>
            <a:pPr lvl="1"/>
            <a:r>
              <a:rPr lang="en-US" b="0" dirty="0"/>
              <a:t>Provided stakeholder roles and contact information.</a:t>
            </a:r>
          </a:p>
          <a:p>
            <a:pPr lvl="1"/>
            <a:r>
              <a:rPr lang="en-US" b="0" dirty="0"/>
              <a:t>Confirmed ability to do one-time send of year-to-date data.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357730"/>
            <a:ext cx="8229600" cy="500270"/>
          </a:xfrm>
        </p:spPr>
        <p:txBody>
          <a:bodyPr/>
          <a:lstStyle/>
          <a:p>
            <a:r>
              <a:rPr lang="en-US" sz="1200" dirty="0"/>
              <a:t>* 2016 NNDSS Event Code List and 2016 Conditions to Use Generic v 2.0 Only List are available at </a:t>
            </a:r>
            <a:r>
              <a:rPr lang="en-US" sz="1200" dirty="0">
                <a:hlinkClick r:id="rId4"/>
              </a:rPr>
              <a:t>https://ndc.services.cdc.gov/event-codes-other-surveillance-resources/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0185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2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89345C0D-53A3-4B6E-923D-DFBE8DE6F5CE}" vid="{AEA77C15-F3A5-49FA-A74A-9D243ED75B9D}"/>
    </a:ext>
  </a:extLst>
</a:theme>
</file>

<file path=ppt/theme/theme3.xml><?xml version="1.0" encoding="utf-8"?>
<a:theme xmlns:a="http://schemas.openxmlformats.org/drawingml/2006/main" name="1_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DC_OD_PPT_light([1]">
  <a:themeElements>
    <a:clrScheme name="CSEL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77B3"/>
      </a:accent1>
      <a:accent2>
        <a:srgbClr val="3E5118"/>
      </a:accent2>
      <a:accent3>
        <a:srgbClr val="F1AA48"/>
      </a:accent3>
      <a:accent4>
        <a:srgbClr val="601013"/>
      </a:accent4>
      <a:accent5>
        <a:srgbClr val="857D6D"/>
      </a:accent5>
      <a:accent6>
        <a:srgbClr val="003F8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1529</Words>
  <Application>Microsoft Office PowerPoint</Application>
  <PresentationFormat>On-screen Show (4:3)</PresentationFormat>
  <Paragraphs>216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Myriad Web Pro</vt:lpstr>
      <vt:lpstr>Wingdings</vt:lpstr>
      <vt:lpstr>CDC_OD_PPT_light([1]</vt:lpstr>
      <vt:lpstr>Theme2</vt:lpstr>
      <vt:lpstr>1_CDC_OD_PPT_light([1]</vt:lpstr>
      <vt:lpstr>2_CDC_OD_PPT_light([1]</vt:lpstr>
      <vt:lpstr>3_CDC_OD_PPT_light([1]</vt:lpstr>
      <vt:lpstr>Office Theme</vt:lpstr>
      <vt:lpstr>1_Office Theme</vt:lpstr>
      <vt:lpstr>2_Office Theme</vt:lpstr>
      <vt:lpstr>   eSHARE Webinar:   Jurisdiction Onboarding Process for the  Message Validation, Processing, and Provisioning System   New Conference Number: 800-779-9623 New Participant Code: 9740330 NOTE: Adobe Connects Audio is not available.    Join the Adobe Connects meeting at: https://virtualsepd.adobeconnect.com/nmieshare/. Click “Enter as a Guest,” provide your name, and click “Enter Room.”        </vt:lpstr>
      <vt:lpstr>Agenda</vt:lpstr>
      <vt:lpstr>Overview of Jurisdiction  Onboarding Process for MVPS </vt:lpstr>
      <vt:lpstr>NMI Life Cycle</vt:lpstr>
      <vt:lpstr>What is Onboarding?</vt:lpstr>
      <vt:lpstr>Expectations for Onboarding</vt:lpstr>
      <vt:lpstr>NMI Jurisdiction Onboarding</vt:lpstr>
      <vt:lpstr>Overview of Pre-Onboarding</vt:lpstr>
      <vt:lpstr>Pre-Onboarding: Onboarding Preparations (1 of 2)</vt:lpstr>
      <vt:lpstr>Pre-Onboarding: Onboarding Preparations (2 of 2)</vt:lpstr>
      <vt:lpstr>Onboarding: Kickoff </vt:lpstr>
      <vt:lpstr>Onboarding: Message Onboarding</vt:lpstr>
      <vt:lpstr>Cutover to Production (1 of 2) </vt:lpstr>
      <vt:lpstr>Cutover to Production (2 of 2)</vt:lpstr>
      <vt:lpstr>Production: Best Practices</vt:lpstr>
      <vt:lpstr>How Will Onboarding Be Different with MVPS?</vt:lpstr>
      <vt:lpstr>Coming Soon</vt:lpstr>
      <vt:lpstr>NMI Technical Assistance and Training Resource Center Website</vt:lpstr>
      <vt:lpstr>Technical Assistance and Training for Each Phase of NMI Onboarding</vt:lpstr>
      <vt:lpstr>Hot Topics</vt:lpstr>
      <vt:lpstr>Questions?</vt:lpstr>
      <vt:lpstr>Questions?  Email EDX@cdc.gov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NNDSS Modernization Initiative (NMI) eSHARE - April 2016</dc:title>
  <dc:subject>NMI eSHARE</dc:subject>
  <dc:creator>CDC</dc:creator>
  <cp:keywords>NMI, eSHARE, jurisdiction, onboarding, process, MVPS</cp:keywords>
  <cp:lastModifiedBy>Laspina, Michael (CDC/DDPHSS/CSELS/DHIS)</cp:lastModifiedBy>
  <cp:revision>138</cp:revision>
  <cp:lastPrinted>2016-04-21T17:13:11Z</cp:lastPrinted>
  <dcterms:created xsi:type="dcterms:W3CDTF">2016-01-11T17:37:46Z</dcterms:created>
  <dcterms:modified xsi:type="dcterms:W3CDTF">2021-04-26T19:51:14Z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2021-04-26T17:41:32Z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ceb057ba-f543-434b-808c-c70c4f93aee1</vt:lpwstr>
  </property>
  <property fmtid="{D5CDD505-2E9C-101B-9397-08002B2CF9AE}" pid="9" name="MSIP_Label_7b94a7b8-f06c-4dfe-bdcc-9b548fd58c31_ContentBits">
    <vt:lpwstr>0</vt:lpwstr>
  </property>
</Properties>
</file>