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52" r:id="rId5"/>
  </p:sldMasterIdLst>
  <p:notesMasterIdLst>
    <p:notesMasterId r:id="rId21"/>
  </p:notesMasterIdLst>
  <p:handoutMasterIdLst>
    <p:handoutMasterId r:id="rId22"/>
  </p:handoutMasterIdLst>
  <p:sldIdLst>
    <p:sldId id="256" r:id="rId6"/>
    <p:sldId id="375" r:id="rId7"/>
    <p:sldId id="376" r:id="rId8"/>
    <p:sldId id="379" r:id="rId9"/>
    <p:sldId id="365" r:id="rId10"/>
    <p:sldId id="377" r:id="rId11"/>
    <p:sldId id="378" r:id="rId12"/>
    <p:sldId id="380" r:id="rId13"/>
    <p:sldId id="370" r:id="rId14"/>
    <p:sldId id="383" r:id="rId15"/>
    <p:sldId id="381" r:id="rId16"/>
    <p:sldId id="384" r:id="rId17"/>
    <p:sldId id="358" r:id="rId18"/>
    <p:sldId id="386" r:id="rId19"/>
    <p:sldId id="263" r:id="rId20"/>
  </p:sldIdLst>
  <p:sldSz cx="9144000" cy="6858000" type="screen4x3"/>
  <p:notesSz cx="9296400" cy="147828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Franklin Gothic Book" panose="020B0503020102020204" pitchFamily="34" charset="0"/>
      <p:regular r:id="rId27"/>
      <p:italic r:id="rId28"/>
    </p:embeddedFont>
    <p:embeddedFont>
      <p:font typeface="Myriad Web Pro" panose="020B0503030403020204" pitchFamily="34" charset="0"/>
      <p:regular r:id="rId29"/>
      <p:bold r:id="rId30"/>
      <p: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56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uthor" initials="A" lastIdx="28" clrIdx="7"/>
  <p:cmAuthor id="1" name="Hoover, Michele (CDC/OPHSS/CSELS)" initials="HM(" lastIdx="44" clrIdx="0">
    <p:extLst>
      <p:ext uri="{19B8F6BF-5375-455C-9EA6-DF929625EA0E}">
        <p15:presenceInfo xmlns:p15="http://schemas.microsoft.com/office/powerpoint/2012/main" userId="S-1-5-21-1207783550-2075000910-922709458-171411" providerId="AD"/>
      </p:ext>
    </p:extLst>
  </p:cmAuthor>
  <p:cmAuthor id="2" name="Stefurak, Steve (CDC/OPHSS/CSELS) (CTR)" initials="SS((" lastIdx="8" clrIdx="1">
    <p:extLst>
      <p:ext uri="{19B8F6BF-5375-455C-9EA6-DF929625EA0E}">
        <p15:presenceInfo xmlns:p15="http://schemas.microsoft.com/office/powerpoint/2012/main" userId="S-1-5-21-1207783550-2075000910-922709458-265362" providerId="AD"/>
      </p:ext>
    </p:extLst>
  </p:cmAuthor>
  <p:cmAuthor id="3" name="Berkley, Delilah S. (CDC/OCOO/OCIO/MISO) (CTR)" initials="BDS((" lastIdx="1" clrIdx="2">
    <p:extLst>
      <p:ext uri="{19B8F6BF-5375-455C-9EA6-DF929625EA0E}">
        <p15:presenceInfo xmlns:p15="http://schemas.microsoft.com/office/powerpoint/2012/main" userId="S-1-5-21-1207783550-2075000910-922709458-404218" providerId="AD"/>
      </p:ext>
    </p:extLst>
  </p:cmAuthor>
  <p:cmAuthor id="4" name="Bastin, Lisa H. (CDC/OPHSS/CSELS)" initials="BLH(" lastIdx="5" clrIdx="3">
    <p:extLst>
      <p:ext uri="{19B8F6BF-5375-455C-9EA6-DF929625EA0E}">
        <p15:presenceInfo xmlns:p15="http://schemas.microsoft.com/office/powerpoint/2012/main" userId="S-1-5-21-1207783550-2075000910-922709458-167177" providerId="AD"/>
      </p:ext>
    </p:extLst>
  </p:cmAuthor>
  <p:cmAuthor id="5" name="Lata, Joann (CDC/OPHSS/CSELS) (CTR)" initials="LJ((" lastIdx="2" clrIdx="4">
    <p:extLst>
      <p:ext uri="{19B8F6BF-5375-455C-9EA6-DF929625EA0E}">
        <p15:presenceInfo xmlns:p15="http://schemas.microsoft.com/office/powerpoint/2012/main" userId="S-1-5-21-1207783550-2075000910-922709458-243543" providerId="AD"/>
      </p:ext>
    </p:extLst>
  </p:cmAuthor>
  <p:cmAuthor id="6" name="Melissa" initials="M" lastIdx="6" clrIdx="5">
    <p:extLst>
      <p:ext uri="{19B8F6BF-5375-455C-9EA6-DF929625EA0E}">
        <p15:presenceInfo xmlns:p15="http://schemas.microsoft.com/office/powerpoint/2012/main" userId="Meliss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2" autoAdjust="0"/>
    <p:restoredTop sz="86446" autoAdjust="0"/>
  </p:normalViewPr>
  <p:slideViewPr>
    <p:cSldViewPr snapToGrid="0">
      <p:cViewPr varScale="1">
        <p:scale>
          <a:sx n="70" d="100"/>
          <a:sy n="70" d="100"/>
        </p:scale>
        <p:origin x="1229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-3456" y="-120"/>
      </p:cViewPr>
      <p:guideLst>
        <p:guide orient="horz" pos="4656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2.fntdata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9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844" cy="740608"/>
          </a:xfrm>
          <a:prstGeom prst="rect">
            <a:avLst/>
          </a:prstGeom>
        </p:spPr>
        <p:txBody>
          <a:bodyPr vert="horz" lIns="130147" tIns="65074" rIns="130147" bIns="65074" rtlCol="0"/>
          <a:lstStyle>
            <a:lvl1pPr algn="l">
              <a:defRPr sz="18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539" y="0"/>
            <a:ext cx="4028844" cy="740608"/>
          </a:xfrm>
          <a:prstGeom prst="rect">
            <a:avLst/>
          </a:prstGeom>
        </p:spPr>
        <p:txBody>
          <a:bodyPr vert="horz" lIns="130147" tIns="65074" rIns="130147" bIns="65074" rtlCol="0"/>
          <a:lstStyle>
            <a:lvl1pPr algn="r">
              <a:defRPr sz="1800"/>
            </a:lvl1pPr>
          </a:lstStyle>
          <a:p>
            <a:fld id="{CB8A7896-3EAD-4E37-B8DB-76F385EC17D6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4042195"/>
            <a:ext cx="4028844" cy="740606"/>
          </a:xfrm>
          <a:prstGeom prst="rect">
            <a:avLst/>
          </a:prstGeom>
        </p:spPr>
        <p:txBody>
          <a:bodyPr vert="horz" lIns="130147" tIns="65074" rIns="130147" bIns="65074" rtlCol="0" anchor="b"/>
          <a:lstStyle>
            <a:lvl1pPr algn="l">
              <a:defRPr sz="18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539" y="14042195"/>
            <a:ext cx="4028844" cy="740606"/>
          </a:xfrm>
          <a:prstGeom prst="rect">
            <a:avLst/>
          </a:prstGeom>
        </p:spPr>
        <p:txBody>
          <a:bodyPr vert="horz" lIns="130147" tIns="65074" rIns="130147" bIns="65074" rtlCol="0" anchor="b"/>
          <a:lstStyle>
            <a:lvl1pPr algn="r">
              <a:defRPr sz="1800"/>
            </a:lvl1pPr>
          </a:lstStyle>
          <a:p>
            <a:fld id="{406AD926-1490-4740-8B87-A43695C8EC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15658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844" cy="738163"/>
          </a:xfrm>
          <a:prstGeom prst="rect">
            <a:avLst/>
          </a:prstGeom>
        </p:spPr>
        <p:txBody>
          <a:bodyPr vert="horz" lIns="130147" tIns="65074" rIns="130147" bIns="65074" rtlCol="0"/>
          <a:lstStyle>
            <a:lvl1pPr algn="l">
              <a:defRPr sz="18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539" y="1"/>
            <a:ext cx="4028844" cy="738163"/>
          </a:xfrm>
          <a:prstGeom prst="rect">
            <a:avLst/>
          </a:prstGeom>
        </p:spPr>
        <p:txBody>
          <a:bodyPr vert="horz" lIns="130147" tIns="65074" rIns="130147" bIns="65074" rtlCol="0"/>
          <a:lstStyle>
            <a:lvl1pPr algn="r">
              <a:defRPr sz="1800"/>
            </a:lvl1pPr>
          </a:lstStyle>
          <a:p>
            <a:fld id="{89D8F3C2-1545-407C-9696-9FBD8A87D061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1109663"/>
            <a:ext cx="7391400" cy="5545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0147" tIns="65074" rIns="130147" bIns="6507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046" y="7022320"/>
            <a:ext cx="7436312" cy="6650793"/>
          </a:xfrm>
          <a:prstGeom prst="rect">
            <a:avLst/>
          </a:prstGeom>
        </p:spPr>
        <p:txBody>
          <a:bodyPr vert="horz" lIns="130147" tIns="65074" rIns="130147" bIns="6507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4042196"/>
            <a:ext cx="4028844" cy="738163"/>
          </a:xfrm>
          <a:prstGeom prst="rect">
            <a:avLst/>
          </a:prstGeom>
        </p:spPr>
        <p:txBody>
          <a:bodyPr vert="horz" lIns="130147" tIns="65074" rIns="130147" bIns="65074" rtlCol="0" anchor="b"/>
          <a:lstStyle>
            <a:lvl1pPr algn="l">
              <a:defRPr sz="18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539" y="14042196"/>
            <a:ext cx="4028844" cy="738163"/>
          </a:xfrm>
          <a:prstGeom prst="rect">
            <a:avLst/>
          </a:prstGeom>
        </p:spPr>
        <p:txBody>
          <a:bodyPr vert="horz" lIns="130147" tIns="65074" rIns="130147" bIns="65074" rtlCol="0" anchor="b"/>
          <a:lstStyle>
            <a:lvl1pPr algn="r">
              <a:defRPr sz="1800"/>
            </a:lvl1pPr>
          </a:lstStyle>
          <a:p>
            <a:fld id="{7E82054C-5FFB-4925-88B8-34BFE44764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26190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630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656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158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278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457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Validation</a:t>
            </a:r>
            <a:r>
              <a:rPr lang="en-US" baseline="0" dirty="0"/>
              <a:t> is unique to pilot sites since METS wasn’t developed yet.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762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MN to say something about how it required everyone to focus on NMI. Same work may have eventually been accomplished, but there was a major benefit to having everyone in the same room for an extended, focused period of time.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54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459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007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94883"/>
            <a:ext cx="7543800" cy="105683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6941140" y="64671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CDDF-FB40-4505-AD3C-D7DB0F66083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423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3"/>
          <p:cNvSpPr txBox="1">
            <a:spLocks/>
          </p:cNvSpPr>
          <p:nvPr userDrawn="1"/>
        </p:nvSpPr>
        <p:spPr>
          <a:xfrm>
            <a:off x="6941140" y="64671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CDDF-FB40-4505-AD3C-D7DB0F66083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71628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3"/>
          <p:cNvSpPr txBox="1">
            <a:spLocks/>
          </p:cNvSpPr>
          <p:nvPr userDrawn="1"/>
        </p:nvSpPr>
        <p:spPr>
          <a:xfrm>
            <a:off x="6941140" y="64671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CDDF-FB40-4505-AD3C-D7DB0F66083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56122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SzPct val="70000"/>
              <a:buFont typeface="Wingdings" pitchFamily="2" charset="2"/>
              <a:buChar char="§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 marL="742950" indent="-285750"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3000" indent="-228600">
              <a:buClr>
                <a:schemeClr val="tx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>
          <a:xfrm>
            <a:off x="6941140" y="64671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CDDF-FB40-4505-AD3C-D7DB0F66083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SzPct val="70000"/>
              <a:buFont typeface="Arial" pitchFamily="34" charset="0"/>
              <a:buChar char="•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SzPct val="70000"/>
              <a:buFont typeface="Arial" pitchFamily="34" charset="0"/>
              <a:buChar char="•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133600" y="6019800"/>
            <a:ext cx="65532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271016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ts val="3800"/>
              </a:lnSpc>
              <a:defRPr sz="3600" b="1" cap="all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2743200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 marL="342900" indent="-342900">
              <a:buClr>
                <a:schemeClr val="tx1"/>
              </a:buClr>
              <a:buSzPct val="70000"/>
              <a:buFont typeface="Wingdings" pitchFamily="2" charset="2"/>
              <a:buChar char="§"/>
              <a:defRPr sz="2400" b="1">
                <a:solidFill>
                  <a:schemeClr val="bg2"/>
                </a:solidFill>
                <a:latin typeface="Calibri" pitchFamily="34" charset="0"/>
              </a:defRPr>
            </a:lvl1pPr>
            <a:lvl2pPr marL="742950" indent="-285750"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3000" indent="-228600">
              <a:buClr>
                <a:schemeClr val="tx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86" r:id="rId3"/>
    <p:sldLayoutId id="2147483684" r:id="rId4"/>
    <p:sldLayoutId id="2147483685" r:id="rId5"/>
    <p:sldLayoutId id="2147483655" r:id="rId6"/>
    <p:sldLayoutId id="2147483660" r:id="rId7"/>
    <p:sldLayoutId id="2147483661" r:id="rId8"/>
    <p:sldLayoutId id="2147483666" r:id="rId9"/>
    <p:sldLayoutId id="2147483688" r:id="rId10"/>
    <p:sldLayoutId id="2147483689" r:id="rId11"/>
    <p:sldLayoutId id="2147483692" r:id="rId12"/>
  </p:sldLayoutIdLst>
  <p:transition>
    <p:fade/>
  </p:transition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irtualsepd.adobeconnect.com/nmieshar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irtualsepd.adobeconnect.com/nmieshare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ndc.services.cdc.gov/condition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28978" y="485422"/>
            <a:ext cx="8207022" cy="535022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300" dirty="0">
                <a:solidFill>
                  <a:schemeClr val="tx1"/>
                </a:solidFill>
                <a:ea typeface="+mj-ea"/>
                <a:cs typeface="+mj-cs"/>
              </a:rPr>
              <a:t>NMI eSHARE Webinar:</a:t>
            </a:r>
            <a:endParaRPr lang="en-US" sz="3200" dirty="0">
              <a:solidFill>
                <a:schemeClr val="tx1"/>
              </a:solidFill>
              <a:ea typeface="+mj-ea"/>
              <a:cs typeface="+mj-cs"/>
            </a:endParaRPr>
          </a:p>
          <a:p>
            <a:pPr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ea typeface="+mj-ea"/>
                <a:cs typeface="+mj-cs"/>
              </a:rPr>
              <a:t>Overview of NMI Implementation and Technical Assistance Tools</a:t>
            </a:r>
          </a:p>
          <a:p>
            <a:pPr>
              <a:spcBef>
                <a:spcPts val="0"/>
              </a:spcBef>
            </a:pPr>
            <a:endParaRPr lang="en-US" sz="3200" dirty="0">
              <a:solidFill>
                <a:schemeClr val="tx1"/>
              </a:solidFill>
              <a:ea typeface="+mj-ea"/>
              <a:cs typeface="+mj-cs"/>
            </a:endParaRPr>
          </a:p>
          <a:p>
            <a:pPr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ea typeface="+mj-ea"/>
                <a:cs typeface="+mj-cs"/>
              </a:rPr>
              <a:t>March 17, 2016</a:t>
            </a:r>
          </a:p>
          <a:p>
            <a:pPr>
              <a:spcBef>
                <a:spcPts val="0"/>
              </a:spcBef>
            </a:pPr>
            <a:br>
              <a:rPr lang="en-US" sz="4000" dirty="0"/>
            </a:br>
            <a:r>
              <a:rPr lang="en-US" dirty="0"/>
              <a:t>Conference Number:  </a:t>
            </a:r>
            <a:r>
              <a:rPr lang="en-US" dirty="0">
                <a:solidFill>
                  <a:srgbClr val="FF0000"/>
                </a:solidFill>
              </a:rPr>
              <a:t>888-972-4312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/>
              <a:t>Participant Code: </a:t>
            </a:r>
            <a:r>
              <a:rPr lang="en-US" dirty="0">
                <a:solidFill>
                  <a:srgbClr val="FF0000"/>
                </a:solidFill>
              </a:rPr>
              <a:t>7650657</a:t>
            </a:r>
            <a:br>
              <a:rPr lang="en-US" dirty="0"/>
            </a:br>
            <a:br>
              <a:rPr lang="en-US" dirty="0"/>
            </a:br>
            <a:r>
              <a:rPr lang="en-US" sz="2000" dirty="0"/>
              <a:t>Join the Adobe Connects meeting at: </a:t>
            </a:r>
            <a:r>
              <a:rPr lang="en-US" sz="2000" dirty="0">
                <a:hlinkClick r:id="rId3"/>
              </a:rPr>
              <a:t>https://virtualsepd.adobeconnect.com/nmieshare/</a:t>
            </a:r>
            <a:r>
              <a:rPr lang="en-US" sz="2000" dirty="0"/>
              <a:t>.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Click “Enter as a Guest,” provide your name, and click “Enter Room.”</a:t>
            </a:r>
            <a:endParaRPr lang="en-US" dirty="0"/>
          </a:p>
        </p:txBody>
      </p:sp>
      <p:pic>
        <p:nvPicPr>
          <p:cNvPr id="7" name="Picture 6" descr="Logos of the United States Department of Health and Human Services and Centers for Disease Control and Prevention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6515100"/>
            <a:ext cx="190500" cy="190500"/>
          </a:xfrm>
          <a:prstGeom prst="rect">
            <a:avLst/>
          </a:prstGeom>
        </p:spPr>
      </p:pic>
      <p:sp>
        <p:nvSpPr>
          <p:cNvPr id="8" name="Text Placeholder 5"/>
          <p:cNvSpPr txBox="1">
            <a:spLocks/>
          </p:cNvSpPr>
          <p:nvPr/>
        </p:nvSpPr>
        <p:spPr>
          <a:xfrm>
            <a:off x="2143125" y="6238511"/>
            <a:ext cx="5124450" cy="2449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Center for Surveillance, Epidemiology, and Laboratory Services</a:t>
            </a: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2143124" y="6415999"/>
            <a:ext cx="3857625" cy="228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333333"/>
                </a:solidFill>
              </a:rPr>
              <a:t>Division of Health Informatics and Surveillance</a:t>
            </a:r>
          </a:p>
        </p:txBody>
      </p:sp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:Welcome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latin typeface="+mj-lt"/>
              </a:rPr>
              <a:t>NMI Pilot Jurisdictions: Lessons Learned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89889"/>
            <a:ext cx="8229600" cy="4629911"/>
          </a:xfrm>
        </p:spPr>
        <p:txBody>
          <a:bodyPr/>
          <a:lstStyle/>
          <a:p>
            <a:r>
              <a:rPr lang="en-US" dirty="0">
                <a:latin typeface="+mn-lt"/>
              </a:rPr>
              <a:t>Minnesota</a:t>
            </a:r>
          </a:p>
          <a:p>
            <a:pPr lvl="1"/>
            <a:r>
              <a:rPr lang="en-US" sz="2200" dirty="0">
                <a:latin typeface="+mn-lt"/>
              </a:rPr>
              <a:t>Found NMI Technical Assistance Team site visits very helpful.</a:t>
            </a:r>
          </a:p>
          <a:p>
            <a:pPr lvl="1"/>
            <a:r>
              <a:rPr lang="en-US" sz="2200" dirty="0"/>
              <a:t>Found t</a:t>
            </a:r>
            <a:r>
              <a:rPr lang="en-US" sz="2200" dirty="0">
                <a:latin typeface="+mn-lt"/>
              </a:rPr>
              <a:t>echnical architecture design assistance critical due to complexity of system.</a:t>
            </a:r>
          </a:p>
          <a:p>
            <a:pPr lvl="1"/>
            <a:r>
              <a:rPr lang="en-US" sz="2200" dirty="0">
                <a:latin typeface="+mn-lt"/>
              </a:rPr>
              <a:t>Have planning meetings early in process.</a:t>
            </a:r>
          </a:p>
          <a:p>
            <a:pPr lvl="1"/>
            <a:r>
              <a:rPr lang="en-US" sz="2200" dirty="0">
                <a:latin typeface="+mn-lt"/>
              </a:rPr>
              <a:t>Pull in variety of resources.</a:t>
            </a:r>
          </a:p>
          <a:p>
            <a:pPr lvl="1"/>
            <a:r>
              <a:rPr lang="en-US" sz="2200" dirty="0">
                <a:latin typeface="+mn-lt"/>
              </a:rPr>
              <a:t>Ensure staff availability for NMI implementation.</a:t>
            </a:r>
            <a:endParaRPr lang="en-US" sz="2200" dirty="0">
              <a:latin typeface="Franklin Gothic Book" panose="020B0503020102020204" pitchFamily="34" charset="0"/>
            </a:endParaRPr>
          </a:p>
          <a:p>
            <a:r>
              <a:rPr lang="en-US" dirty="0">
                <a:latin typeface="+mn-lt"/>
              </a:rPr>
              <a:t>New York</a:t>
            </a:r>
          </a:p>
          <a:p>
            <a:pPr lvl="1"/>
            <a:r>
              <a:rPr lang="en-US" sz="2200" dirty="0"/>
              <a:t>Filter implementation spreadsheet to focus on one section at a time.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10645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NMI Pilots: Lessons Learned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29911"/>
          </a:xfrm>
        </p:spPr>
        <p:txBody>
          <a:bodyPr/>
          <a:lstStyle/>
          <a:p>
            <a:r>
              <a:rPr lang="en-US" dirty="0">
                <a:latin typeface="+mn-lt"/>
              </a:rPr>
              <a:t>Oregon</a:t>
            </a:r>
          </a:p>
          <a:p>
            <a:pPr lvl="1"/>
            <a:r>
              <a:rPr lang="en-US" sz="2200" dirty="0"/>
              <a:t>Found that having dedicated staff time was critical.</a:t>
            </a:r>
          </a:p>
          <a:p>
            <a:pPr lvl="1"/>
            <a:r>
              <a:rPr lang="en-US" sz="2200" dirty="0"/>
              <a:t>Engage with epidemiologists responsible for data management; this was crucial because they are the most familiar with their data and its structure and limitations.</a:t>
            </a:r>
          </a:p>
          <a:p>
            <a:pPr lvl="1"/>
            <a:r>
              <a:rPr lang="en-US" sz="2200" dirty="0"/>
              <a:t>Expect a fair amount of iteration during message validation; submitting messages, getting feedback, and correcting and resubmitting multiple times a day was a much better use of time than making a plan to provide feedback within a week.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09527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+mj-lt"/>
              </a:rPr>
              <a:t>Special Thanks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Association of Public Health Laboratories (APHL)</a:t>
            </a:r>
            <a: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NMI Technical Assistance Team</a:t>
            </a:r>
          </a:p>
          <a:p>
            <a:pPr lvl="1"/>
            <a:r>
              <a:rPr lang="en-US" sz="2200" dirty="0"/>
              <a:t>Gretl Glick, Project Coordinator</a:t>
            </a:r>
          </a:p>
          <a:p>
            <a:pPr lvl="1"/>
            <a:r>
              <a:rPr lang="en-US" sz="2200" dirty="0"/>
              <a:t>Riki Merrick, Lead Terminologist</a:t>
            </a:r>
          </a:p>
          <a:p>
            <a:pPr lvl="1"/>
            <a:r>
              <a:rPr lang="en-US" sz="2200" dirty="0"/>
              <a:t>Susan Downer, Terminologist</a:t>
            </a:r>
          </a:p>
          <a:p>
            <a:pPr lvl="1"/>
            <a:r>
              <a:rPr lang="en-US" sz="2200" dirty="0"/>
              <a:t>John Park, Technical Architect</a:t>
            </a:r>
          </a:p>
          <a:p>
            <a:endParaRPr lang="en-US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  <a:p>
            <a:r>
              <a:rPr lang="en-US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APHL Leadership</a:t>
            </a:r>
          </a:p>
          <a:p>
            <a:pPr lvl="1"/>
            <a:r>
              <a:rPr lang="en-US" sz="2200" dirty="0"/>
              <a:t>Patina Zarcone, Director, Informatics Program</a:t>
            </a:r>
          </a:p>
          <a:p>
            <a:pPr lvl="1"/>
            <a:r>
              <a:rPr lang="en-US" sz="2200" dirty="0"/>
              <a:t>Linda Cohen, Manager, Informatics Program</a:t>
            </a:r>
          </a:p>
          <a:p>
            <a:pPr lvl="1"/>
            <a:r>
              <a:rPr lang="en-US" sz="2200" dirty="0"/>
              <a:t>Laura Carlton, Senior Specialist, Informatics Program </a:t>
            </a:r>
            <a:r>
              <a:rPr lang="en-US" sz="1600" dirty="0">
                <a:solidFill>
                  <a:srgbClr val="008791"/>
                </a:solidFill>
                <a:latin typeface="Franklin Gothic Book"/>
                <a:cs typeface="Franklin Gothic Book"/>
              </a:rPr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16520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3" name="Picture 2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697" y="1870883"/>
            <a:ext cx="2400605" cy="311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1602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28978" y="485422"/>
            <a:ext cx="8207022" cy="535022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300" dirty="0">
                <a:solidFill>
                  <a:schemeClr val="tx1"/>
                </a:solidFill>
                <a:ea typeface="+mj-ea"/>
                <a:cs typeface="+mj-cs"/>
              </a:rPr>
              <a:t> Next NMI eSHARE Webinar:</a:t>
            </a:r>
            <a:r>
              <a:rPr lang="en-US" sz="4000" dirty="0"/>
              <a:t> </a:t>
            </a:r>
            <a:r>
              <a:rPr lang="en-US" sz="3200" dirty="0">
                <a:solidFill>
                  <a:schemeClr val="tx1"/>
                </a:solidFill>
                <a:ea typeface="+mj-ea"/>
                <a:cs typeface="+mj-cs"/>
              </a:rPr>
              <a:t>Overview of Jurisdiction Onboarding Process</a:t>
            </a:r>
          </a:p>
          <a:p>
            <a:pPr>
              <a:spcBef>
                <a:spcPts val="0"/>
              </a:spcBef>
            </a:pPr>
            <a:endParaRPr lang="en-US" sz="3200" dirty="0">
              <a:solidFill>
                <a:schemeClr val="tx1"/>
              </a:solidFill>
              <a:ea typeface="+mj-ea"/>
              <a:cs typeface="+mj-cs"/>
            </a:endParaRPr>
          </a:p>
          <a:p>
            <a:pPr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ea typeface="+mj-ea"/>
                <a:cs typeface="+mj-cs"/>
              </a:rPr>
              <a:t>April 21, 2016</a:t>
            </a:r>
          </a:p>
          <a:p>
            <a:pPr>
              <a:spcBef>
                <a:spcPts val="0"/>
              </a:spcBef>
            </a:pPr>
            <a:br>
              <a:rPr lang="en-US" sz="4000" dirty="0"/>
            </a:br>
            <a:r>
              <a:rPr lang="en-US" dirty="0"/>
              <a:t>Conference Number:  </a:t>
            </a:r>
            <a:r>
              <a:rPr lang="en-US" dirty="0">
                <a:solidFill>
                  <a:srgbClr val="FF0000"/>
                </a:solidFill>
              </a:rPr>
              <a:t>888-972-4312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/>
              <a:t>Participant Code: </a:t>
            </a:r>
            <a:r>
              <a:rPr lang="en-US" dirty="0">
                <a:solidFill>
                  <a:srgbClr val="FF0000"/>
                </a:solidFill>
              </a:rPr>
              <a:t>7650657</a:t>
            </a:r>
            <a:br>
              <a:rPr lang="en-US" dirty="0"/>
            </a:br>
            <a:br>
              <a:rPr lang="en-US" dirty="0"/>
            </a:br>
            <a:r>
              <a:rPr lang="en-US" sz="2000" dirty="0"/>
              <a:t>Join the Adobe Connects meeting at: </a:t>
            </a:r>
            <a:r>
              <a:rPr lang="en-US" sz="2000" dirty="0">
                <a:hlinkClick r:id="rId3"/>
              </a:rPr>
              <a:t>https://virtualsepd.adobeconnect.com/nmieshare/</a:t>
            </a:r>
            <a:r>
              <a:rPr lang="en-US" sz="2000" dirty="0"/>
              <a:t>.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Click “Enter as a Guest,” provide your name, and click “Enter Room.”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pic>
        <p:nvPicPr>
          <p:cNvPr id="7" name="Picture 6" descr="Logos of the United States Department of Health and Human Services and Centers for Disease Control and Prevention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6515100"/>
            <a:ext cx="190500" cy="190500"/>
          </a:xfrm>
          <a:prstGeom prst="rect">
            <a:avLst/>
          </a:prstGeom>
        </p:spPr>
      </p:pic>
      <p:sp>
        <p:nvSpPr>
          <p:cNvPr id="8" name="Text Placeholder 5"/>
          <p:cNvSpPr txBox="1">
            <a:spLocks/>
          </p:cNvSpPr>
          <p:nvPr/>
        </p:nvSpPr>
        <p:spPr>
          <a:xfrm>
            <a:off x="2143125" y="6238511"/>
            <a:ext cx="5124450" cy="2449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Center for Surveillance, Epidemiology, and Laboratory Services</a:t>
            </a: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2143124" y="6415999"/>
            <a:ext cx="3857625" cy="228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333333"/>
                </a:solidFill>
              </a:rPr>
              <a:t>Division of Health Informatics and Surveillance</a:t>
            </a:r>
          </a:p>
        </p:txBody>
      </p:sp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Onboarding Process</a:t>
            </a:r>
          </a:p>
        </p:txBody>
      </p:sp>
    </p:spTree>
    <p:extLst>
      <p:ext uri="{BB962C8B-B14F-4D97-AF65-F5344CB8AC3E}">
        <p14:creationId xmlns:p14="http://schemas.microsoft.com/office/powerpoint/2010/main" val="24019696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2057400"/>
          </a:xfrm>
        </p:spPr>
        <p:txBody>
          <a:bodyPr/>
          <a:lstStyle/>
          <a:p>
            <a:pPr algn="l"/>
            <a:r>
              <a:rPr lang="en-US" sz="1200" dirty="0">
                <a:solidFill>
                  <a:schemeClr val="tx1"/>
                </a:solidFill>
                <a:latin typeface="Calibri" pitchFamily="34" charset="0"/>
              </a:rPr>
              <a:t>For more information, please contact Centers for Disease Control and Prevention</a:t>
            </a:r>
          </a:p>
          <a:p>
            <a:pPr lvl="0" algn="l"/>
            <a:endParaRPr lang="en-US" sz="1200" b="0" dirty="0">
              <a:solidFill>
                <a:schemeClr val="tx1"/>
              </a:solidFill>
              <a:latin typeface="Calibri" pitchFamily="34" charset="0"/>
            </a:endParaRPr>
          </a:p>
          <a:p>
            <a:pPr lvl="0" algn="l"/>
            <a:r>
              <a:rPr lang="en-US" sz="1200" b="0" dirty="0">
                <a:solidFill>
                  <a:schemeClr val="tx1"/>
                </a:solidFill>
                <a:latin typeface="Calibri" pitchFamily="34" charset="0"/>
              </a:rPr>
              <a:t>1600 Clifton Road NE,  Atlanta,  GA  30333</a:t>
            </a:r>
          </a:p>
          <a:p>
            <a:pPr lvl="0" algn="l"/>
            <a:r>
              <a:rPr lang="en-US" sz="1200" b="0" dirty="0">
                <a:solidFill>
                  <a:schemeClr val="tx1"/>
                </a:solidFill>
                <a:latin typeface="Calibri" pitchFamily="34" charset="0"/>
              </a:rPr>
              <a:t>Telephone: 1-800-CDC-INFO (232-4636)/TTY: 1-888-232-6348</a:t>
            </a:r>
          </a:p>
          <a:p>
            <a:pPr lvl="0" algn="l"/>
            <a:r>
              <a:rPr lang="en-US" sz="1200" b="0" dirty="0">
                <a:solidFill>
                  <a:schemeClr val="tx1"/>
                </a:solidFill>
                <a:latin typeface="Calibri" pitchFamily="34" charset="0"/>
              </a:rPr>
              <a:t>Visit: http://www.cdc.gov | Contact CDC at: 1-800-CDC-INFO or http://www.cdc.gov/info</a:t>
            </a:r>
          </a:p>
          <a:p>
            <a:pPr lvl="0" algn="l"/>
            <a:endParaRPr lang="en-US" sz="1200" b="0" dirty="0">
              <a:solidFill>
                <a:schemeClr val="tx1"/>
              </a:solidFill>
              <a:latin typeface="Calibri" pitchFamily="34" charset="0"/>
            </a:endParaRPr>
          </a:p>
          <a:p>
            <a:pPr lvl="0" algn="l"/>
            <a:r>
              <a:rPr lang="en-US" sz="900" b="0" dirty="0">
                <a:solidFill>
                  <a:schemeClr val="tx1"/>
                </a:solidFill>
                <a:latin typeface="Calibri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pic>
        <p:nvPicPr>
          <p:cNvPr id="8" name="Picture 7" descr=" Logos of the United States Department of Health and Human Services and Centers for Disease Control and Prevention&#10;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515100"/>
            <a:ext cx="190500" cy="190500"/>
          </a:xfrm>
          <a:prstGeom prst="rect">
            <a:avLst/>
          </a:prstGeom>
        </p:spPr>
      </p:pic>
      <p:sp>
        <p:nvSpPr>
          <p:cNvPr id="6" name="Text Placeholder 5"/>
          <p:cNvSpPr txBox="1">
            <a:spLocks/>
          </p:cNvSpPr>
          <p:nvPr/>
        </p:nvSpPr>
        <p:spPr>
          <a:xfrm>
            <a:off x="2143125" y="6238932"/>
            <a:ext cx="5124450" cy="2449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Center for Surveillance, Epidemiology, and Laboratory Services</a:t>
            </a:r>
          </a:p>
        </p:txBody>
      </p:sp>
      <p:sp>
        <p:nvSpPr>
          <p:cNvPr id="7" name="Text Placeholder 6"/>
          <p:cNvSpPr txBox="1">
            <a:spLocks/>
          </p:cNvSpPr>
          <p:nvPr/>
        </p:nvSpPr>
        <p:spPr>
          <a:xfrm>
            <a:off x="2143125" y="6416420"/>
            <a:ext cx="3219450" cy="228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333333"/>
                </a:solidFill>
              </a:rPr>
              <a:t>Division of Health Informatics and Surveillance</a:t>
            </a:r>
          </a:p>
        </p:txBody>
      </p:sp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422950082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  <a:p>
            <a:pPr lvl="1"/>
            <a:r>
              <a:rPr lang="en-US" dirty="0"/>
              <a:t>Message Validation, Processing, and Provisioning System User Acceptance Testing</a:t>
            </a:r>
          </a:p>
          <a:p>
            <a:pPr lvl="1"/>
            <a:r>
              <a:rPr lang="en-US" dirty="0"/>
              <a:t>Update on Arboviral Nationally Notifiable Disease Submission</a:t>
            </a:r>
          </a:p>
          <a:p>
            <a:pPr lvl="1"/>
            <a:r>
              <a:rPr lang="en-US" dirty="0"/>
              <a:t>New National Notifiable Diseases Surveillance System (NNDSS) Technical Resource Center: </a:t>
            </a:r>
            <a:r>
              <a:rPr lang="en-US" dirty="0">
                <a:hlinkClick r:id="rId2"/>
              </a:rPr>
              <a:t>https://ndc.services.cdc.gov/conditions/</a:t>
            </a:r>
            <a:r>
              <a:rPr lang="en-US" dirty="0"/>
              <a:t> </a:t>
            </a:r>
          </a:p>
          <a:p>
            <a:endParaRPr lang="en-US" sz="1400" dirty="0"/>
          </a:p>
          <a:p>
            <a:r>
              <a:rPr lang="en-US" dirty="0"/>
              <a:t>Panel Discussion </a:t>
            </a:r>
          </a:p>
          <a:p>
            <a:pPr lvl="1"/>
            <a:r>
              <a:rPr lang="en-US" dirty="0"/>
              <a:t>NNDSS Modernization Initiative (NMI) Implementation and Technical Assistance (TA) Tools</a:t>
            </a:r>
          </a:p>
          <a:p>
            <a:endParaRPr lang="en-US" sz="1400" dirty="0"/>
          </a:p>
          <a:p>
            <a:r>
              <a:rPr lang="en-US" dirty="0"/>
              <a:t>Questions and Answers</a:t>
            </a:r>
          </a:p>
        </p:txBody>
      </p:sp>
    </p:spTree>
    <p:extLst>
      <p:ext uri="{BB962C8B-B14F-4D97-AF65-F5344CB8AC3E}">
        <p14:creationId xmlns:p14="http://schemas.microsoft.com/office/powerpoint/2010/main" val="100883190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Panel Moderator: Lesliann Helmus, NNDSS Program Manager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91733"/>
            <a:ext cx="8229600" cy="206586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NMI Implementation and </a:t>
            </a:r>
            <a:br>
              <a:rPr lang="en-US" sz="3200" dirty="0"/>
            </a:br>
            <a:r>
              <a:rPr lang="en-US" sz="3200" dirty="0"/>
              <a:t>Technical Assistance Tools:</a:t>
            </a:r>
            <a:br>
              <a:rPr lang="en-US" sz="3200" dirty="0"/>
            </a:br>
            <a:r>
              <a:rPr lang="en-US" sz="3200" dirty="0"/>
              <a:t>Jurisdiction Perspectives</a:t>
            </a:r>
          </a:p>
        </p:txBody>
      </p:sp>
    </p:spTree>
    <p:extLst>
      <p:ext uri="{BB962C8B-B14F-4D97-AF65-F5344CB8AC3E}">
        <p14:creationId xmlns:p14="http://schemas.microsoft.com/office/powerpoint/2010/main" val="417428726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for Discussion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0" dirty="0"/>
              <a:t>Staff resources and capacity</a:t>
            </a:r>
          </a:p>
          <a:p>
            <a:pPr marL="0" indent="0">
              <a:buNone/>
            </a:pPr>
            <a:endParaRPr lang="en-US" sz="1600" b="0" dirty="0"/>
          </a:p>
          <a:p>
            <a:r>
              <a:rPr lang="en-US" sz="2800" b="0" dirty="0"/>
              <a:t>Surveillance system infrastructure</a:t>
            </a:r>
          </a:p>
          <a:p>
            <a:endParaRPr lang="en-US" sz="1600" b="0" dirty="0"/>
          </a:p>
          <a:p>
            <a:r>
              <a:rPr lang="en-US" sz="2800" b="0" dirty="0"/>
              <a:t>Technical assistance tools and resources use</a:t>
            </a:r>
          </a:p>
          <a:p>
            <a:endParaRPr lang="en-US" sz="1600" b="0" dirty="0"/>
          </a:p>
          <a:p>
            <a:r>
              <a:rPr lang="en-US" sz="2800" b="0" dirty="0"/>
              <a:t>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265939555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Panel Participants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>
                <a:latin typeface="+mn-lt"/>
              </a:rPr>
              <a:t>Tamara Hennessy-Burt, California Department of Public Health</a:t>
            </a:r>
          </a:p>
          <a:p>
            <a:r>
              <a:rPr lang="en-US" b="0" dirty="0">
                <a:latin typeface="+mn-lt"/>
              </a:rPr>
              <a:t>Kim Wiley, Florida Department of Health</a:t>
            </a:r>
          </a:p>
          <a:p>
            <a:r>
              <a:rPr lang="en-US" b="0" dirty="0">
                <a:latin typeface="+mn-lt"/>
              </a:rPr>
              <a:t>Edward Hartwick, Michigan Department of Health and Human Services</a:t>
            </a:r>
          </a:p>
          <a:p>
            <a:r>
              <a:rPr lang="en-US" b="0" dirty="0">
                <a:latin typeface="+mn-lt"/>
              </a:rPr>
              <a:t>Sarah Solarz , Minnesota Department of Health </a:t>
            </a:r>
          </a:p>
          <a:p>
            <a:r>
              <a:rPr lang="en-US" b="0" dirty="0">
                <a:latin typeface="+mn-lt"/>
              </a:rPr>
              <a:t>Frank Murphy, New York Department of Health</a:t>
            </a:r>
          </a:p>
          <a:p>
            <a:r>
              <a:rPr lang="en-US" b="0" dirty="0">
                <a:latin typeface="+mn-lt"/>
              </a:rPr>
              <a:t>Michelle Barber, Oregon Public Health Division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marL="0" lvl="1" indent="0">
              <a:buNone/>
            </a:pPr>
            <a:br>
              <a:rPr lang="en-US" dirty="0"/>
            </a:br>
            <a:endParaRPr lang="en-US" dirty="0"/>
          </a:p>
          <a:p>
            <a:pPr marL="0" lvl="1" indent="0">
              <a:buNone/>
            </a:pPr>
            <a:endParaRPr lang="en-US" sz="2000" dirty="0">
              <a:latin typeface="Franklin Gothic Book" panose="020B0503020102020204" pitchFamily="34" charset="0"/>
            </a:endParaRPr>
          </a:p>
          <a:p>
            <a:pPr marL="742950" lvl="2" indent="-342900"/>
            <a:endParaRPr lang="en-US" sz="1800" dirty="0">
              <a:latin typeface="Franklin Gothic Book" panose="020B0503020102020204" pitchFamily="34" charset="0"/>
            </a:endParaRPr>
          </a:p>
          <a:p>
            <a:pPr marL="742950" lvl="2" indent="-342900"/>
            <a:endParaRPr lang="en-US" sz="18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22922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3006"/>
          </a:xfrm>
        </p:spPr>
        <p:txBody>
          <a:bodyPr/>
          <a:lstStyle/>
          <a:p>
            <a:r>
              <a:rPr lang="en-US" dirty="0"/>
              <a:t>What staff resources are available to you?</a:t>
            </a:r>
          </a:p>
        </p:txBody>
      </p:sp>
      <p:graphicFrame>
        <p:nvGraphicFramePr>
          <p:cNvPr id="5" name="Content Placeholder 4" title="Table of staff resourc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0788892"/>
              </p:ext>
            </p:extLst>
          </p:nvPr>
        </p:nvGraphicFramePr>
        <p:xfrm>
          <a:off x="457200" y="780545"/>
          <a:ext cx="8229600" cy="5636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2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5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15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Pilot State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Staff Resources Available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for NMI Implementation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6003">
                <a:tc>
                  <a:txBody>
                    <a:bodyPr/>
                    <a:lstStyle/>
                    <a:p>
                      <a:r>
                        <a:rPr lang="en-US" dirty="0"/>
                        <a:t>California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4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>
                          <a:solidFill>
                            <a:schemeClr val="bg2"/>
                          </a:solidFill>
                        </a:rPr>
                        <a:t>Surveillance Coordinator</a:t>
                      </a:r>
                    </a:p>
                    <a:p>
                      <a:pPr marL="285750" indent="-285750">
                        <a:lnSpc>
                          <a:spcPct val="114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>
                          <a:solidFill>
                            <a:schemeClr val="bg2"/>
                          </a:solidFill>
                        </a:rPr>
                        <a:t>Program Subject Matter Experts (SMEs)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4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>
                          <a:solidFill>
                            <a:schemeClr val="bg2"/>
                          </a:solidFill>
                        </a:rPr>
                        <a:t>Rhapsody Developer</a:t>
                      </a:r>
                    </a:p>
                    <a:p>
                      <a:pPr marL="285750" indent="-285750">
                        <a:lnSpc>
                          <a:spcPct val="114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>
                          <a:solidFill>
                            <a:schemeClr val="bg2"/>
                          </a:solidFill>
                        </a:rPr>
                        <a:t>IT/Database Staff</a:t>
                      </a:r>
                    </a:p>
                    <a:p>
                      <a:pPr marL="285750" indent="-285750">
                        <a:lnSpc>
                          <a:spcPct val="114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>
                          <a:solidFill>
                            <a:schemeClr val="bg2"/>
                          </a:solidFill>
                        </a:rPr>
                        <a:t>PHINMS Admin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7512">
                <a:tc>
                  <a:txBody>
                    <a:bodyPr/>
                    <a:lstStyle/>
                    <a:p>
                      <a:r>
                        <a:rPr lang="en-US" dirty="0"/>
                        <a:t>Florida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4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>
                          <a:solidFill>
                            <a:schemeClr val="bg2"/>
                          </a:solidFill>
                        </a:rPr>
                        <a:t>Program SMEs</a:t>
                      </a:r>
                    </a:p>
                    <a:p>
                      <a:pPr marL="285750" indent="-285750">
                        <a:lnSpc>
                          <a:spcPct val="114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>
                          <a:solidFill>
                            <a:schemeClr val="bg2"/>
                          </a:solidFill>
                        </a:rPr>
                        <a:t>Project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4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>
                          <a:solidFill>
                            <a:schemeClr val="bg2"/>
                          </a:solidFill>
                        </a:rPr>
                        <a:t>Integration Broker Staff</a:t>
                      </a:r>
                    </a:p>
                    <a:p>
                      <a:pPr marL="285750" indent="-285750">
                        <a:lnSpc>
                          <a:spcPct val="114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>
                          <a:solidFill>
                            <a:schemeClr val="bg2"/>
                          </a:solidFill>
                        </a:rPr>
                        <a:t>Developer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4446">
                <a:tc>
                  <a:txBody>
                    <a:bodyPr/>
                    <a:lstStyle/>
                    <a:p>
                      <a:r>
                        <a:rPr lang="en-US" dirty="0"/>
                        <a:t>Michigan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4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>
                          <a:solidFill>
                            <a:schemeClr val="bg2"/>
                          </a:solidFill>
                        </a:rPr>
                        <a:t>Program SMEs</a:t>
                      </a:r>
                    </a:p>
                    <a:p>
                      <a:pPr marL="285750" indent="-285750">
                        <a:lnSpc>
                          <a:spcPct val="114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>
                          <a:solidFill>
                            <a:schemeClr val="bg2"/>
                          </a:solidFill>
                        </a:rPr>
                        <a:t>Project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aseline="0" dirty="0">
                          <a:solidFill>
                            <a:schemeClr val="bg2"/>
                          </a:solidFill>
                        </a:rPr>
                        <a:t>Rhapsody Developers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6003">
                <a:tc>
                  <a:txBody>
                    <a:bodyPr/>
                    <a:lstStyle/>
                    <a:p>
                      <a:r>
                        <a:rPr lang="en-US" dirty="0"/>
                        <a:t>Minnesota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4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>
                          <a:solidFill>
                            <a:schemeClr val="bg2"/>
                          </a:solidFill>
                        </a:rPr>
                        <a:t>App Developer</a:t>
                      </a:r>
                    </a:p>
                    <a:p>
                      <a:pPr marL="285750" indent="-285750">
                        <a:lnSpc>
                          <a:spcPct val="114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>
                          <a:solidFill>
                            <a:schemeClr val="bg2"/>
                          </a:solidFill>
                        </a:rPr>
                        <a:t>Program SMEs</a:t>
                      </a:r>
                    </a:p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4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>
                          <a:solidFill>
                            <a:schemeClr val="bg2"/>
                          </a:solidFill>
                        </a:rPr>
                        <a:t>Rhapsody Developer</a:t>
                      </a:r>
                    </a:p>
                    <a:p>
                      <a:pPr marL="285750" indent="-285750">
                        <a:lnSpc>
                          <a:spcPct val="114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>
                          <a:solidFill>
                            <a:schemeClr val="bg2"/>
                          </a:solidFill>
                        </a:rPr>
                        <a:t>IT/Database Staff</a:t>
                      </a:r>
                    </a:p>
                    <a:p>
                      <a:pPr marL="285750" indent="-285750">
                        <a:lnSpc>
                          <a:spcPct val="114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>
                          <a:solidFill>
                            <a:schemeClr val="bg2"/>
                          </a:solidFill>
                        </a:rPr>
                        <a:t>PHINMS Admin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4446">
                <a:tc>
                  <a:txBody>
                    <a:bodyPr/>
                    <a:lstStyle/>
                    <a:p>
                      <a:r>
                        <a:rPr lang="en-US" dirty="0"/>
                        <a:t>New York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Director, Statistical 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4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>
                          <a:solidFill>
                            <a:schemeClr val="bg2"/>
                          </a:solidFill>
                        </a:rPr>
                        <a:t>Two Developers</a:t>
                      </a:r>
                    </a:p>
                    <a:p>
                      <a:pPr marL="285750" indent="-285750">
                        <a:lnSpc>
                          <a:spcPct val="114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>
                          <a:solidFill>
                            <a:schemeClr val="bg2"/>
                          </a:solidFill>
                        </a:rPr>
                        <a:t>Project Manager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5870">
                <a:tc>
                  <a:txBody>
                    <a:bodyPr/>
                    <a:lstStyle/>
                    <a:p>
                      <a:r>
                        <a:rPr lang="en-US" dirty="0"/>
                        <a:t>Oregon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4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>
                          <a:solidFill>
                            <a:schemeClr val="bg2"/>
                          </a:solidFill>
                        </a:rPr>
                        <a:t>Interoperability Director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4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baseline="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Interoperability Analyst</a:t>
                      </a:r>
                    </a:p>
                    <a:p>
                      <a:pPr marL="285750" indent="-285750">
                        <a:lnSpc>
                          <a:spcPct val="114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baseline="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Four Epidemiologists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799488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065" y="460506"/>
            <a:ext cx="8229600" cy="730391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How does your system create case notifications?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4" title="Table with information about how states create case notifications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0278361"/>
              </p:ext>
            </p:extLst>
          </p:nvPr>
        </p:nvGraphicFramePr>
        <p:xfrm>
          <a:off x="654754" y="938639"/>
          <a:ext cx="7902223" cy="5346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4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4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33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2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Pilot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Surveillance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System</a:t>
                      </a:r>
                      <a:r>
                        <a:rPr lang="en-US" baseline="0" dirty="0"/>
                        <a:t> Overview and Message Creation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3100">
                <a:tc>
                  <a:txBody>
                    <a:bodyPr/>
                    <a:lstStyle/>
                    <a:p>
                      <a:r>
                        <a:rPr lang="en-US" dirty="0"/>
                        <a:t>California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Atlas</a:t>
                      </a:r>
                      <a:r>
                        <a:rPr lang="en-US" baseline="0" dirty="0">
                          <a:solidFill>
                            <a:schemeClr val="bg2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Data pulled from existing data warehouse.  NMI Rhapsody route developed for message transformation and sending.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9117">
                <a:tc>
                  <a:txBody>
                    <a:bodyPr/>
                    <a:lstStyle/>
                    <a:p>
                      <a:r>
                        <a:rPr lang="en-US" dirty="0"/>
                        <a:t>Florida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Custom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Message created within surveillance system</a:t>
                      </a:r>
                      <a:r>
                        <a:rPr lang="en-US" sz="1800" kern="1200" baseline="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Data sent to CDC via Mirth channel.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6170">
                <a:tc>
                  <a:txBody>
                    <a:bodyPr/>
                    <a:lstStyle/>
                    <a:p>
                      <a:r>
                        <a:rPr lang="en-US" dirty="0"/>
                        <a:t>Michigan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Custom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Rhapsody used to transform and translate data extract from surveillance system.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3100">
                <a:tc>
                  <a:txBody>
                    <a:bodyPr/>
                    <a:lstStyle/>
                    <a:p>
                      <a:r>
                        <a:rPr lang="en-US" dirty="0"/>
                        <a:t>Minnesota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Maven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Maven denormalized tables used to develop messages.  D</a:t>
                      </a:r>
                      <a:r>
                        <a:rPr lang="en-US" sz="1800" kern="1200" baseline="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</a:t>
                      </a:r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 warehouse and NMI Rhapsody route built for</a:t>
                      </a:r>
                      <a:r>
                        <a:rPr lang="en-US" baseline="0" dirty="0">
                          <a:solidFill>
                            <a:schemeClr val="bg2"/>
                          </a:solidFill>
                        </a:rPr>
                        <a:t> sending messages.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6039">
                <a:tc>
                  <a:txBody>
                    <a:bodyPr/>
                    <a:lstStyle/>
                    <a:p>
                      <a:r>
                        <a:rPr lang="en-US" dirty="0"/>
                        <a:t>New York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Custom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>
                          <a:solidFill>
                            <a:schemeClr val="bg2"/>
                          </a:solidFill>
                        </a:rPr>
                        <a:t>Initial independent implementation; now receiving technical assistance.  Message created within surveillance system; Rhapsody used. 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238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Oregon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Custom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Highly customizable surveillance system used, with SMEs able to work directly within database.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880566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5616"/>
            <a:ext cx="8229600" cy="515584"/>
          </a:xfrm>
        </p:spPr>
        <p:txBody>
          <a:bodyPr/>
          <a:lstStyle/>
          <a:p>
            <a:r>
              <a:rPr lang="en-US" dirty="0"/>
              <a:t>What NMI tools and resources did you use?</a:t>
            </a:r>
            <a:endParaRPr lang="en-US" dirty="0">
              <a:latin typeface="+mj-lt"/>
            </a:endParaRPr>
          </a:p>
        </p:txBody>
      </p:sp>
      <p:graphicFrame>
        <p:nvGraphicFramePr>
          <p:cNvPr id="5" name="Content Placeholder 4" title="Table with information about NMI tools and resourc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5709288"/>
              </p:ext>
            </p:extLst>
          </p:nvPr>
        </p:nvGraphicFramePr>
        <p:xfrm>
          <a:off x="333829" y="707960"/>
          <a:ext cx="8519885" cy="5912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7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4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455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Pilot States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TA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NMI Tools and Resources Used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0148">
                <a:tc>
                  <a:txBody>
                    <a:bodyPr/>
                    <a:lstStyle/>
                    <a:p>
                      <a:r>
                        <a:rPr lang="en-US" dirty="0"/>
                        <a:t>California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On-site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Implementation spreadsheet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Test case scenario spreadsheet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Extract validation spreadsheet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Rhapsody route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 staff as a resource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0284">
                <a:tc>
                  <a:txBody>
                    <a:bodyPr/>
                    <a:lstStyle/>
                    <a:p>
                      <a:r>
                        <a:rPr lang="en-US" dirty="0"/>
                        <a:t>Florida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Virtual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Implementation spreadsheet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Validation of messages; assistance with errors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TA staff as a resource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1650">
                <a:tc>
                  <a:txBody>
                    <a:bodyPr/>
                    <a:lstStyle/>
                    <a:p>
                      <a:r>
                        <a:rPr lang="en-US" dirty="0"/>
                        <a:t>Michigan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914400" rtl="0" eaLnBrk="1" latinLnBrk="0" hangingPunct="1"/>
                      <a:r>
                        <a:rPr lang="en-US" sz="1600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On-site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Implementation spreadsheet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Test case scenario spreadsheet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Rhapsody route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Coordination of deliverables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0891">
                <a:tc>
                  <a:txBody>
                    <a:bodyPr/>
                    <a:lstStyle/>
                    <a:p>
                      <a:r>
                        <a:rPr lang="en-US" dirty="0"/>
                        <a:t>Minnesota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914400" rtl="0" eaLnBrk="1" latinLnBrk="0" hangingPunct="1"/>
                      <a:r>
                        <a:rPr lang="en-US" sz="1600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Hybrid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Technical architecture design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TA staff as a resource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endParaRPr lang="en-US" sz="1600" kern="1200" baseline="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Rhapsody route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Coordination of deliverables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6804">
                <a:tc>
                  <a:txBody>
                    <a:bodyPr/>
                    <a:lstStyle/>
                    <a:p>
                      <a:r>
                        <a:rPr lang="en-US" dirty="0"/>
                        <a:t>New York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914400" rtl="0" eaLnBrk="1" latinLnBrk="0" hangingPunct="1"/>
                      <a:r>
                        <a:rPr lang="en-US" sz="1600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Virtual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Implementation spreadsheet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Rhapsody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5913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Oregon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914400" rtl="0" eaLnBrk="1" latinLnBrk="0" hangingPunct="1"/>
                      <a:r>
                        <a:rPr lang="en-US" sz="1600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On-site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Implementation spreadsheet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Test case scenario spreadsheet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Validation of messages; assistance with errors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Coordination of deliverables 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endParaRPr lang="en-US" sz="1600" kern="1200" baseline="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031225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713" y="276907"/>
            <a:ext cx="8229600" cy="509133"/>
          </a:xfrm>
        </p:spPr>
        <p:txBody>
          <a:bodyPr/>
          <a:lstStyle/>
          <a:p>
            <a:r>
              <a:rPr lang="en-US" dirty="0">
                <a:latin typeface="+mj-lt"/>
              </a:rPr>
              <a:t>NMI Pilot Jurisdictions: Lessons Learned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8342" y="786040"/>
            <a:ext cx="8476343" cy="4191000"/>
          </a:xfrm>
        </p:spPr>
        <p:txBody>
          <a:bodyPr/>
          <a:lstStyle/>
          <a:p>
            <a:r>
              <a:rPr lang="en-US" dirty="0">
                <a:latin typeface="+mn-lt"/>
              </a:rPr>
              <a:t>California </a:t>
            </a:r>
          </a:p>
          <a:p>
            <a:pPr lvl="1"/>
            <a:r>
              <a:rPr lang="en-US" sz="2200" dirty="0"/>
              <a:t>Found that dedicating staff for NMI implementation is important.</a:t>
            </a:r>
          </a:p>
          <a:p>
            <a:pPr lvl="1"/>
            <a:r>
              <a:rPr lang="en-US" sz="2200" dirty="0"/>
              <a:t>Ask NMI Technical Assistance Team questions; tap into their expertise.</a:t>
            </a:r>
          </a:p>
          <a:p>
            <a:r>
              <a:rPr lang="en-US" dirty="0">
                <a:latin typeface="+mn-lt"/>
              </a:rPr>
              <a:t>Florida</a:t>
            </a:r>
          </a:p>
          <a:p>
            <a:pPr lvl="1"/>
            <a:r>
              <a:rPr lang="en-US" sz="2200" dirty="0"/>
              <a:t>Ensure that test cases can be preserved in the TEST system.</a:t>
            </a:r>
          </a:p>
          <a:p>
            <a:pPr lvl="1"/>
            <a:r>
              <a:rPr lang="en-US" sz="2200" dirty="0"/>
              <a:t>Start mapping with matrix rather than message mapping guide.</a:t>
            </a:r>
          </a:p>
          <a:p>
            <a:r>
              <a:rPr lang="en-US" dirty="0">
                <a:latin typeface="+mn-lt"/>
              </a:rPr>
              <a:t>Michigan </a:t>
            </a:r>
          </a:p>
          <a:p>
            <a:pPr lvl="1"/>
            <a:r>
              <a:rPr lang="en-US" sz="2200" dirty="0"/>
              <a:t>Bring your program people in early and often; get them vested in the process. </a:t>
            </a:r>
          </a:p>
          <a:p>
            <a:pPr lvl="1"/>
            <a:r>
              <a:rPr lang="en-US" sz="2200" dirty="0"/>
              <a:t>Use the NMI Technical Assistance Team even if you think getting them access to your systems will be difficult; there are workarounds.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74545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DC_OD_PPT_light([1]">
  <a:themeElements>
    <a:clrScheme name="CSEL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0077B3"/>
      </a:accent1>
      <a:accent2>
        <a:srgbClr val="3E5118"/>
      </a:accent2>
      <a:accent3>
        <a:srgbClr val="F1AA48"/>
      </a:accent3>
      <a:accent4>
        <a:srgbClr val="601013"/>
      </a:accent4>
      <a:accent5>
        <a:srgbClr val="857D6D"/>
      </a:accent5>
      <a:accent6>
        <a:srgbClr val="003F82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</a:ln>
      </a:spPr>
      <a:bodyPr wrap="square" rtlCol="0">
        <a:spAutoFit/>
      </a:bodyPr>
      <a:lstStyle>
        <a:defPPr marL="228600" indent="-228600">
          <a:buFontTx/>
          <a:buAutoNum type="arabicParenR"/>
          <a:defRPr sz="1400" dirty="0" smtClean="0">
            <a:solidFill>
              <a:srgbClr val="0077B3">
                <a:lumMod val="50000"/>
              </a:srgbClr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1B36E9D8B7FC43BFE80D5EB151DCB4" ma:contentTypeVersion="3" ma:contentTypeDescription="Create a new document." ma:contentTypeScope="" ma:versionID="0165d2bc8a22414c0e9e22dea6d6be65">
  <xsd:schema xmlns:xsd="http://www.w3.org/2001/XMLSchema" xmlns:xs="http://www.w3.org/2001/XMLSchema" xmlns:p="http://schemas.microsoft.com/office/2006/metadata/properties" xmlns:ns2="61e0aa89-821a-4b43-b623-2509ea82b111" targetNamespace="http://schemas.microsoft.com/office/2006/metadata/properties" ma:root="true" ma:fieldsID="4c82496ea3947cd95974c1d6f18b8c20" ns2:_="">
    <xsd:import namespace="61e0aa89-821a-4b43-b623-2509ea82b11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e0aa89-821a-4b43-b623-2509ea82b11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1e0aa89-821a-4b43-b623-2509ea82b111">7DAU5SSH7P55-269-9643</_dlc_DocId>
    <_dlc_DocIdUrl xmlns="61e0aa89-821a-4b43-b623-2509ea82b111">
      <Url>https://esp.cdc.gov/sites/osels/OD/Projects/MVPS/_layouts/15/DocIdRedir.aspx?ID=7DAU5SSH7P55-269-9643</Url>
      <Description>7DAU5SSH7P55-269-9643</Description>
    </_dlc_DocIdUrl>
  </documentManagement>
</p:properties>
</file>

<file path=customXml/itemProps1.xml><?xml version="1.0" encoding="utf-8"?>
<ds:datastoreItem xmlns:ds="http://schemas.openxmlformats.org/officeDocument/2006/customXml" ds:itemID="{2FE0DCE7-028A-49C5-8016-9D605622B5B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D3B7A6F-D3B3-4E8B-BEB4-C95AD59ACF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e0aa89-821a-4b43-b623-2509ea82b1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8AD2E0-46DA-40D2-A6BD-B2B74ED8BD8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1C35279-BB22-4374-9AA0-B151C53C0E5F}">
  <ds:schemaRefs>
    <ds:schemaRef ds:uri="http://schemas.microsoft.com/office/infopath/2007/PartnerControls"/>
    <ds:schemaRef ds:uri="61e0aa89-821a-4b43-b623-2509ea82b111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5567</TotalTime>
  <Words>1088</Words>
  <Application>Microsoft Office PowerPoint</Application>
  <PresentationFormat>On-screen Show (4:3)</PresentationFormat>
  <Paragraphs>195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Wingdings</vt:lpstr>
      <vt:lpstr>Franklin Gothic Book</vt:lpstr>
      <vt:lpstr>Calibri</vt:lpstr>
      <vt:lpstr>Myriad Web Pro</vt:lpstr>
      <vt:lpstr>Courier New</vt:lpstr>
      <vt:lpstr>CDC_OD_PPT_light([1]</vt:lpstr>
      <vt:lpstr>:Welcome</vt:lpstr>
      <vt:lpstr>Agenda</vt:lpstr>
      <vt:lpstr>NMI Implementation and  Technical Assistance Tools: Jurisdiction Perspectives</vt:lpstr>
      <vt:lpstr>Topics for Discussion</vt:lpstr>
      <vt:lpstr>Panel Participants</vt:lpstr>
      <vt:lpstr>What staff resources are available to you?</vt:lpstr>
      <vt:lpstr>    How does your system create case notifications?  </vt:lpstr>
      <vt:lpstr>What NMI tools and resources did you use?</vt:lpstr>
      <vt:lpstr>NMI Pilot Jurisdictions: Lessons Learned</vt:lpstr>
      <vt:lpstr>NMI Pilot Jurisdictions: Lessons Learned</vt:lpstr>
      <vt:lpstr>NMI Pilots: Lessons Learned</vt:lpstr>
      <vt:lpstr>Special Thanks </vt:lpstr>
      <vt:lpstr>Questions</vt:lpstr>
      <vt:lpstr>Onboarding Process</vt:lpstr>
      <vt:lpstr>End</vt:lpstr>
    </vt:vector>
  </TitlesOfParts>
  <Company>Centers for Disease Control and Prevention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NNDSS Modernization Initiative (NMI) eSHARE - March 2016</dc:title>
  <dc:subject>NMI eSHARE</dc:subject>
  <dc:creator>CDC</dc:creator>
  <cp:keywords>NMI, overview, technical, assistance, tools</cp:keywords>
  <dc:description/>
  <cp:lastModifiedBy>Laspina, Michael (CDC/DDPHSS/CSELS/DHIS)</cp:lastModifiedBy>
  <cp:revision>466</cp:revision>
  <cp:lastPrinted>2015-07-27T16:16:09Z</cp:lastPrinted>
  <dcterms:created xsi:type="dcterms:W3CDTF">2011-03-17T17:43:16Z</dcterms:created>
  <dcterms:modified xsi:type="dcterms:W3CDTF">2021-04-26T20:52:43Z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_dlc_DocIdItemGuid">
    <vt:lpwstr>74b74945-1661-4fa5-a3b4-046950befd4c</vt:lpwstr>
  </property>
  <property fmtid="{D5CDD505-2E9C-101B-9397-08002B2CF9AE}" pid="4" name="ContentTypeId">
    <vt:lpwstr>0x010100AF1B36E9D8B7FC43BFE80D5EB151DCB4</vt:lpwstr>
  </property>
  <property fmtid="{D5CDD505-2E9C-101B-9397-08002B2CF9AE}" pid="5" name="_NewReviewCycle">
    <vt:lpwstr/>
  </property>
  <property fmtid="{D5CDD505-2E9C-101B-9397-08002B2CF9AE}" pid="6" name="MSIP_Label_7b94a7b8-f06c-4dfe-bdcc-9b548fd58c31_Enabled">
    <vt:lpwstr>true</vt:lpwstr>
  </property>
  <property fmtid="{D5CDD505-2E9C-101B-9397-08002B2CF9AE}" pid="7" name="MSIP_Label_7b94a7b8-f06c-4dfe-bdcc-9b548fd58c31_SetDate">
    <vt:lpwstr>2021-04-26T17:50:35Z</vt:lpwstr>
  </property>
  <property fmtid="{D5CDD505-2E9C-101B-9397-08002B2CF9AE}" pid="8" name="MSIP_Label_7b94a7b8-f06c-4dfe-bdcc-9b548fd58c31_Method">
    <vt:lpwstr>Privileged</vt:lpwstr>
  </property>
  <property fmtid="{D5CDD505-2E9C-101B-9397-08002B2CF9AE}" pid="9" name="MSIP_Label_7b94a7b8-f06c-4dfe-bdcc-9b548fd58c31_Name">
    <vt:lpwstr>7b94a7b8-f06c-4dfe-bdcc-9b548fd58c31</vt:lpwstr>
  </property>
  <property fmtid="{D5CDD505-2E9C-101B-9397-08002B2CF9AE}" pid="10" name="MSIP_Label_7b94a7b8-f06c-4dfe-bdcc-9b548fd58c31_SiteId">
    <vt:lpwstr>9ce70869-60db-44fd-abe8-d2767077fc8f</vt:lpwstr>
  </property>
  <property fmtid="{D5CDD505-2E9C-101B-9397-08002B2CF9AE}" pid="11" name="MSIP_Label_7b94a7b8-f06c-4dfe-bdcc-9b548fd58c31_ActionId">
    <vt:lpwstr>e3e8e32e-2af2-4321-99c0-cfde75411a34</vt:lpwstr>
  </property>
  <property fmtid="{D5CDD505-2E9C-101B-9397-08002B2CF9AE}" pid="12" name="MSIP_Label_7b94a7b8-f06c-4dfe-bdcc-9b548fd58c31_ContentBits">
    <vt:lpwstr>0</vt:lpwstr>
  </property>
</Properties>
</file>