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2" r:id="rId5"/>
  </p:sldMasterIdLst>
  <p:notesMasterIdLst>
    <p:notesMasterId r:id="rId43"/>
  </p:notesMasterIdLst>
  <p:handoutMasterIdLst>
    <p:handoutMasterId r:id="rId44"/>
  </p:handoutMasterIdLst>
  <p:sldIdLst>
    <p:sldId id="295" r:id="rId6"/>
    <p:sldId id="296" r:id="rId7"/>
    <p:sldId id="256" r:id="rId8"/>
    <p:sldId id="286" r:id="rId9"/>
    <p:sldId id="289" r:id="rId10"/>
    <p:sldId id="280" r:id="rId11"/>
    <p:sldId id="283" r:id="rId12"/>
    <p:sldId id="282" r:id="rId13"/>
    <p:sldId id="290" r:id="rId14"/>
    <p:sldId id="291" r:id="rId15"/>
    <p:sldId id="279" r:id="rId16"/>
    <p:sldId id="293" r:id="rId17"/>
    <p:sldId id="294" r:id="rId18"/>
    <p:sldId id="319"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 id="309" r:id="rId32"/>
    <p:sldId id="310" r:id="rId33"/>
    <p:sldId id="311" r:id="rId34"/>
    <p:sldId id="321" r:id="rId35"/>
    <p:sldId id="313" r:id="rId36"/>
    <p:sldId id="314" r:id="rId37"/>
    <p:sldId id="315" r:id="rId38"/>
    <p:sldId id="316" r:id="rId39"/>
    <p:sldId id="317" r:id="rId40"/>
    <p:sldId id="318" r:id="rId41"/>
    <p:sldId id="320" r:id="rId42"/>
  </p:sldIdLst>
  <p:sldSz cx="9144000" cy="6858000" type="screen4x3"/>
  <p:notesSz cx="7010400" cy="9296400"/>
  <p:embeddedFontLst>
    <p:embeddedFont>
      <p:font typeface="Calibri" panose="020F0502020204030204" pitchFamily="34" charset="0"/>
      <p:regular r:id="rId45"/>
      <p:bold r:id="rId46"/>
      <p:italic r:id="rId47"/>
      <p:boldItalic r:id="rId48"/>
    </p:embeddedFont>
    <p:embeddedFont>
      <p:font typeface="Myriad Web Pro" panose="020B0503030403020204" pitchFamily="34" charset="0"/>
      <p:regular r:id="rId49"/>
      <p:bold r:id="rId50"/>
      <p:italic r:id="rId51"/>
    </p:embeddedFont>
  </p:embeddedFontLst>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josky, Ruth Ann (CDC/OPHSS/CSELS)" initials="JRA(" lastIdx="4" clrIdx="0"/>
  <p:cmAuthor id="2" name="Helmus, Lesliann E. (CDC/OPHSS/CSELS)" initials="HLE(" lastIdx="1" clrIdx="1"/>
  <p:cmAuthor id="3" name="VXA3" initials="CL" lastIdx="12" clrIdx="2"/>
  <p:cmAuthor id="4" name="Cathy Young" initials="cay2" lastIdx="3"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D2F0FF"/>
    <a:srgbClr val="FFFF99"/>
    <a:srgbClr val="000000"/>
    <a:srgbClr val="CCF0FF"/>
    <a:srgbClr val="003F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3" autoAdjust="0"/>
    <p:restoredTop sz="86384" autoAdjust="0"/>
  </p:normalViewPr>
  <p:slideViewPr>
    <p:cSldViewPr snapToGrid="0">
      <p:cViewPr varScale="1">
        <p:scale>
          <a:sx n="67" d="100"/>
          <a:sy n="67" d="100"/>
        </p:scale>
        <p:origin x="1325" y="58"/>
      </p:cViewPr>
      <p:guideLst>
        <p:guide orient="horz" pos="2160"/>
        <p:guide pos="2880"/>
      </p:guideLst>
    </p:cSldViewPr>
  </p:slideViewPr>
  <p:outlineViewPr>
    <p:cViewPr>
      <p:scale>
        <a:sx n="33" d="100"/>
        <a:sy n="33" d="100"/>
      </p:scale>
      <p:origin x="0" y="-6624"/>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7" d="100"/>
          <a:sy n="87" d="100"/>
        </p:scale>
        <p:origin x="-3456"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1.fntdata"/><Relationship Id="rId53" Type="http://schemas.openxmlformats.org/officeDocument/2006/relationships/commentAuthors" Target="commentAuthors.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font" Target="fonts/font7.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2.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5.fntdata"/><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handoutMaster" Target="handoutMasters/handoutMaster1.xml"/><Relationship Id="rId5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1954A7BD-0010-49C5-A57D-913D88BAA3BC}" type="datetimeFigureOut">
              <a:rPr lang="en-US" smtClean="0"/>
              <a:t>4/26/2021</a:t>
            </a:fld>
            <a:endParaRPr lang="en-US" dirty="0"/>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828817CB-803F-4D46-91E3-BE9DA62CE3B1}" type="slidenum">
              <a:rPr lang="en-US" smtClean="0"/>
              <a:t>‹#›</a:t>
            </a:fld>
            <a:endParaRPr lang="en-US" dirty="0"/>
          </a:p>
        </p:txBody>
      </p:sp>
    </p:spTree>
    <p:extLst>
      <p:ext uri="{BB962C8B-B14F-4D97-AF65-F5344CB8AC3E}">
        <p14:creationId xmlns:p14="http://schemas.microsoft.com/office/powerpoint/2010/main" val="2513315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a:defRPr sz="1200"/>
            </a:lvl1pPr>
          </a:lstStyle>
          <a:p>
            <a:fld id="{89D8F3C2-1545-407C-9696-9FBD8A87D061}" type="datetimeFigureOut">
              <a:rPr lang="en-US" smtClean="0"/>
              <a:pPr/>
              <a:t>4/26/2021</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88139" tIns="44070" rIns="88139" bIns="44070" rtlCol="0" anchor="ctr"/>
          <a:lstStyle/>
          <a:p>
            <a:endParaRPr lang="en-US" dirty="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a:defRPr sz="1200"/>
            </a:lvl1pPr>
          </a:lstStyle>
          <a:p>
            <a:fld id="{7E82054C-5FFB-4925-88B8-34BFE44764D6}" type="slidenum">
              <a:rPr lang="en-US" smtClean="0"/>
              <a:pPr/>
              <a:t>‹#›</a:t>
            </a:fld>
            <a:endParaRPr lang="en-US" dirty="0"/>
          </a:p>
        </p:txBody>
      </p:sp>
    </p:spTree>
    <p:extLst>
      <p:ext uri="{BB962C8B-B14F-4D97-AF65-F5344CB8AC3E}">
        <p14:creationId xmlns:p14="http://schemas.microsoft.com/office/powerpoint/2010/main" val="3741261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a:t>
            </a:fld>
            <a:endParaRPr lang="en-US" dirty="0"/>
          </a:p>
        </p:txBody>
      </p:sp>
    </p:spTree>
    <p:extLst>
      <p:ext uri="{BB962C8B-B14F-4D97-AF65-F5344CB8AC3E}">
        <p14:creationId xmlns:p14="http://schemas.microsoft.com/office/powerpoint/2010/main" val="1166347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lumMod val="60000"/>
                    <a:lumOff val="40000"/>
                  </a:schemeClr>
                </a:solidFill>
              </a:rPr>
              <a:t>The Blue fields - </a:t>
            </a:r>
            <a:r>
              <a:rPr lang="en-US" dirty="0">
                <a:solidFill>
                  <a:schemeClr val="accent6">
                    <a:lumMod val="50000"/>
                  </a:schemeClr>
                </a:solidFill>
              </a:rPr>
              <a:t>Reportable conditions (Code, Name &amp; Code System)</a:t>
            </a:r>
          </a:p>
          <a:p>
            <a:r>
              <a:rPr lang="en-US" dirty="0">
                <a:solidFill>
                  <a:srgbClr val="2AA62A"/>
                </a:solidFill>
              </a:rPr>
              <a:t>The Green field – </a:t>
            </a:r>
            <a:r>
              <a:rPr lang="en-US" dirty="0">
                <a:solidFill>
                  <a:schemeClr val="accent6">
                    <a:lumMod val="50000"/>
                  </a:schemeClr>
                </a:solidFill>
              </a:rPr>
              <a:t>distinguishes the value sets as Associated Lab Tests &amp; Associated Lab Test Results</a:t>
            </a:r>
          </a:p>
          <a:p>
            <a:r>
              <a:rPr lang="en-US" dirty="0">
                <a:solidFill>
                  <a:srgbClr val="CFD40E"/>
                </a:solidFill>
              </a:rPr>
              <a:t>The Yellow fields </a:t>
            </a:r>
            <a:r>
              <a:rPr lang="en-US" dirty="0">
                <a:solidFill>
                  <a:schemeClr val="accent6">
                    <a:lumMod val="50000"/>
                  </a:schemeClr>
                </a:solidFill>
              </a:rPr>
              <a:t>- contain all the value set names, concept codes and concept names</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24</a:t>
            </a:fld>
            <a:endParaRPr lang="en-US" dirty="0"/>
          </a:p>
        </p:txBody>
      </p:sp>
    </p:spTree>
    <p:extLst>
      <p:ext uri="{BB962C8B-B14F-4D97-AF65-F5344CB8AC3E}">
        <p14:creationId xmlns:p14="http://schemas.microsoft.com/office/powerpoint/2010/main" val="2890178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altLang="en-US" dirty="0">
                <a:solidFill>
                  <a:srgbClr val="1F497D"/>
                </a:solidFill>
                <a:latin typeface="Calibri" panose="020F0502020204030204" pitchFamily="34" charset="0"/>
                <a:ea typeface="Calibri" panose="020F0502020204030204" pitchFamily="34" charset="0"/>
                <a:cs typeface="Times New Roman" panose="02020603050405020304" pitchFamily="18" charset="0"/>
              </a:rPr>
              <a:t>To search RCMT you can either enter search text in the highlighted box or click “RCMT” </a:t>
            </a:r>
            <a:endParaRPr lang="en-US" altLang="en-US" dirty="0">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25</a:t>
            </a:fld>
            <a:endParaRPr lang="en-US" dirty="0"/>
          </a:p>
        </p:txBody>
      </p:sp>
    </p:spTree>
    <p:extLst>
      <p:ext uri="{BB962C8B-B14F-4D97-AF65-F5344CB8AC3E}">
        <p14:creationId xmlns:p14="http://schemas.microsoft.com/office/powerpoint/2010/main" val="2806148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5434" indent="-275434" eaLnBrk="0" fontAlgn="base" hangingPunct="0">
              <a:spcBef>
                <a:spcPct val="0"/>
              </a:spcBef>
              <a:spcAft>
                <a:spcPct val="0"/>
              </a:spcAft>
              <a:buFont typeface="Arial" panose="020B0604020202020204" pitchFamily="34" charset="0"/>
              <a:buChar char="•"/>
            </a:pPr>
            <a:r>
              <a:rPr lang="en-US" altLang="en-US"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If you click “RCMT” from the menu bar of the homepage, the RCMT hierarchy will be displayed. </a:t>
            </a:r>
          </a:p>
          <a:p>
            <a:pPr marL="275434" indent="-275434" eaLnBrk="0" fontAlgn="base" hangingPunct="0">
              <a:spcBef>
                <a:spcPct val="0"/>
              </a:spcBef>
              <a:spcAft>
                <a:spcPct val="0"/>
              </a:spcAft>
              <a:buFont typeface="Arial" panose="020B0604020202020204" pitchFamily="34" charset="0"/>
              <a:buChar char="•"/>
            </a:pPr>
            <a:endParaRPr lang="en-US" altLang="en-US" dirty="0">
              <a:solidFill>
                <a:schemeClr val="tx2">
                  <a:lumMod val="50000"/>
                </a:schemeClr>
              </a:solidFill>
              <a:latin typeface="Calibri" panose="020F0502020204030204" pitchFamily="34" charset="0"/>
              <a:cs typeface="Times New Roman" panose="02020603050405020304" pitchFamily="18" charset="0"/>
            </a:endParaRPr>
          </a:p>
          <a:p>
            <a:pPr marL="275434" indent="-275434" eaLnBrk="0" fontAlgn="base" hangingPunct="0">
              <a:spcBef>
                <a:spcPct val="0"/>
              </a:spcBef>
              <a:spcAft>
                <a:spcPct val="0"/>
              </a:spcAft>
              <a:buFont typeface="Arial" panose="020B0604020202020204" pitchFamily="34" charset="0"/>
              <a:buChar char="•"/>
            </a:pPr>
            <a:r>
              <a:rPr lang="en-US" altLang="en-US" dirty="0">
                <a:solidFill>
                  <a:schemeClr val="tx2">
                    <a:lumMod val="50000"/>
                  </a:schemeClr>
                </a:solidFill>
                <a:latin typeface="Calibri" panose="020F0502020204030204" pitchFamily="34" charset="0"/>
                <a:cs typeface="Times New Roman" panose="02020603050405020304" pitchFamily="18" charset="0"/>
              </a:rPr>
              <a:t>Here you will see the RCMT parent concept and all its children concepts (i.e. Reportable condition codes).</a:t>
            </a:r>
          </a:p>
          <a:p>
            <a:pPr defTabSz="881390">
              <a:defRPr/>
            </a:pPr>
            <a:r>
              <a:rPr lang="en-US" altLang="en-US" dirty="0">
                <a:solidFill>
                  <a:schemeClr val="tx2">
                    <a:lumMod val="50000"/>
                  </a:schemeClr>
                </a:solidFill>
                <a:latin typeface="Calibri" panose="020F0502020204030204" pitchFamily="34" charset="0"/>
                <a:cs typeface="Times New Roman" panose="02020603050405020304" pitchFamily="18" charset="0"/>
              </a:rPr>
              <a:t>You can either click on a condition code from the scroll down box or you can search by entering text in the search box highlighted and click “filter”</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26</a:t>
            </a:fld>
            <a:endParaRPr lang="en-US" dirty="0"/>
          </a:p>
        </p:txBody>
      </p:sp>
    </p:spTree>
    <p:extLst>
      <p:ext uri="{BB962C8B-B14F-4D97-AF65-F5344CB8AC3E}">
        <p14:creationId xmlns:p14="http://schemas.microsoft.com/office/powerpoint/2010/main" val="42981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5434" indent="-275434" eaLnBrk="0" fontAlgn="base" hangingPunct="0">
              <a:spcBef>
                <a:spcPct val="0"/>
              </a:spcBef>
              <a:spcAft>
                <a:spcPct val="0"/>
              </a:spcAft>
              <a:buFont typeface="Arial" panose="020B0604020202020204" pitchFamily="34" charset="0"/>
              <a:buChar char="•"/>
            </a:pPr>
            <a:endParaRPr lang="en-US" altLang="en-US" sz="1000" dirty="0">
              <a:solidFill>
                <a:schemeClr val="tx2">
                  <a:lumMod val="50000"/>
                </a:schemeClr>
              </a:solidFill>
              <a:latin typeface="Calibri" panose="020F0502020204030204" pitchFamily="34" charset="0"/>
            </a:endParaRPr>
          </a:p>
          <a:p>
            <a:endParaRPr lang="en-US" dirty="0">
              <a:solidFill>
                <a:schemeClr val="tx2">
                  <a:lumMod val="50000"/>
                </a:schemeClr>
              </a:solidFill>
              <a:latin typeface="Calibri" panose="020F0502020204030204" pitchFamily="34" charset="0"/>
            </a:endParaRPr>
          </a:p>
          <a:p>
            <a:pPr marL="275434" indent="-275434">
              <a:buFont typeface="Arial" panose="020B0604020202020204" pitchFamily="34" charset="0"/>
              <a:buChar char="•"/>
            </a:pPr>
            <a:r>
              <a:rPr lang="en-US" dirty="0">
                <a:solidFill>
                  <a:schemeClr val="tx2">
                    <a:lumMod val="50000"/>
                  </a:schemeClr>
                </a:solidFill>
                <a:latin typeface="Calibri" panose="020F0502020204030204" pitchFamily="34" charset="0"/>
              </a:rPr>
              <a:t>If you enter “zika” as search text and click filter, the condition code for Zika virus disease will be displayed. </a:t>
            </a:r>
          </a:p>
          <a:p>
            <a:pPr marL="275434" indent="-275434">
              <a:buFont typeface="Arial" panose="020B0604020202020204" pitchFamily="34" charset="0"/>
              <a:buChar char="•"/>
            </a:pPr>
            <a:endParaRPr lang="en-US" dirty="0">
              <a:solidFill>
                <a:schemeClr val="tx2">
                  <a:lumMod val="50000"/>
                </a:schemeClr>
              </a:solidFill>
              <a:latin typeface="Calibri" panose="020F0502020204030204" pitchFamily="34" charset="0"/>
            </a:endParaRPr>
          </a:p>
          <a:p>
            <a:pPr marL="275434" indent="-275434">
              <a:buFont typeface="Arial" panose="020B0604020202020204" pitchFamily="34" charset="0"/>
              <a:buChar char="•"/>
            </a:pPr>
            <a:r>
              <a:rPr lang="en-US" dirty="0">
                <a:solidFill>
                  <a:schemeClr val="tx2">
                    <a:lumMod val="50000"/>
                  </a:schemeClr>
                </a:solidFill>
                <a:latin typeface="Calibri" panose="020F0502020204030204" pitchFamily="34" charset="0"/>
              </a:rPr>
              <a:t>Next click on the condition code to display associated value sets. </a:t>
            </a:r>
          </a:p>
          <a:p>
            <a:endParaRPr lang="en-US" sz="1000" dirty="0">
              <a:latin typeface="Calibri" panose="020F0502020204030204" pitchFamily="34" charset="0"/>
            </a:endParaRPr>
          </a:p>
          <a:p>
            <a:pPr marL="275434" indent="-275434" eaLnBrk="0" fontAlgn="base" hangingPunct="0">
              <a:spcBef>
                <a:spcPct val="0"/>
              </a:spcBef>
              <a:spcAft>
                <a:spcPct val="0"/>
              </a:spcAft>
              <a:buFont typeface="Arial" panose="020B0604020202020204" pitchFamily="34" charset="0"/>
              <a:buChar char="•"/>
            </a:pPr>
            <a:endParaRPr lang="en-US" altLang="en-US" sz="1000" dirty="0">
              <a:solidFill>
                <a:schemeClr val="tx2">
                  <a:lumMod val="50000"/>
                </a:schemeClr>
              </a:solidFill>
              <a:latin typeface="Calibri" panose="020F0502020204030204" pitchFamily="34" charset="0"/>
            </a:endParaRPr>
          </a:p>
          <a:p>
            <a:pPr marL="275434" indent="-275434" eaLnBrk="0" fontAlgn="base" hangingPunct="0">
              <a:spcBef>
                <a:spcPct val="0"/>
              </a:spcBef>
              <a:spcAft>
                <a:spcPct val="0"/>
              </a:spcAft>
              <a:buFont typeface="Arial" panose="020B0604020202020204" pitchFamily="34" charset="0"/>
              <a:buChar char="•"/>
            </a:pPr>
            <a:endParaRPr lang="en-US" altLang="en-US" sz="1100" dirty="0">
              <a:solidFill>
                <a:schemeClr val="tx2">
                  <a:lumMod val="50000"/>
                </a:schemeClr>
              </a:solidFill>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27</a:t>
            </a:fld>
            <a:endParaRPr lang="en-US" dirty="0"/>
          </a:p>
        </p:txBody>
      </p:sp>
    </p:spTree>
    <p:extLst>
      <p:ext uri="{BB962C8B-B14F-4D97-AF65-F5344CB8AC3E}">
        <p14:creationId xmlns:p14="http://schemas.microsoft.com/office/powerpoint/2010/main" val="3862791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2">
                    <a:lumMod val="50000"/>
                  </a:schemeClr>
                </a:solidFill>
              </a:rPr>
              <a:t>This is the code system concept page for Zika virus disease. On the right side you will see the Value Sets under “</a:t>
            </a:r>
            <a:r>
              <a:rPr lang="en-US" dirty="0">
                <a:solidFill>
                  <a:schemeClr val="bg2">
                    <a:lumMod val="50000"/>
                  </a:schemeClr>
                </a:solidFill>
              </a:rPr>
              <a:t>Other Relationships.</a:t>
            </a:r>
            <a:r>
              <a:rPr lang="en-US" dirty="0">
                <a:solidFill>
                  <a:schemeClr val="tx2">
                    <a:lumMod val="50000"/>
                  </a:schemeClr>
                </a:solidFill>
              </a:rPr>
              <a:t>”</a:t>
            </a:r>
          </a:p>
          <a:p>
            <a:r>
              <a:rPr lang="en-US" dirty="0">
                <a:solidFill>
                  <a:schemeClr val="tx2">
                    <a:lumMod val="50000"/>
                  </a:schemeClr>
                </a:solidFill>
              </a:rPr>
              <a:t>Here you will find Associated Lab Tests and Associated Lab test Results for the RCMT condition you select from the RCMT Hierarchy. </a:t>
            </a:r>
          </a:p>
          <a:p>
            <a:r>
              <a:rPr lang="en-US" dirty="0">
                <a:solidFill>
                  <a:schemeClr val="tx2">
                    <a:lumMod val="50000"/>
                  </a:schemeClr>
                </a:solidFill>
              </a:rPr>
              <a:t>These value sets are related to Zika virus. At the top you will see the concept metadata for the condition code. </a:t>
            </a:r>
          </a:p>
          <a:p>
            <a:endParaRPr lang="en-US" sz="1100" dirty="0">
              <a:solidFill>
                <a:schemeClr val="tx2">
                  <a:lumMod val="50000"/>
                </a:schemeClr>
              </a:solidFill>
            </a:endParaRP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28</a:t>
            </a:fld>
            <a:endParaRPr lang="en-US" dirty="0"/>
          </a:p>
        </p:txBody>
      </p:sp>
    </p:spTree>
    <p:extLst>
      <p:ext uri="{BB962C8B-B14F-4D97-AF65-F5344CB8AC3E}">
        <p14:creationId xmlns:p14="http://schemas.microsoft.com/office/powerpoint/2010/main" val="2437108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2">
                    <a:lumMod val="50000"/>
                  </a:schemeClr>
                </a:solidFill>
              </a:rPr>
              <a:t>There are two ways to download the value sets:</a:t>
            </a:r>
          </a:p>
          <a:p>
            <a:endParaRPr lang="en-US" dirty="0">
              <a:solidFill>
                <a:schemeClr val="tx2">
                  <a:lumMod val="50000"/>
                </a:schemeClr>
              </a:solidFill>
            </a:endParaRPr>
          </a:p>
          <a:p>
            <a:r>
              <a:rPr lang="en-US" dirty="0">
                <a:solidFill>
                  <a:schemeClr val="tx2">
                    <a:lumMod val="50000"/>
                  </a:schemeClr>
                </a:solidFill>
              </a:rPr>
              <a:t>The first is to click the “Download Relationships” button from the code system concept page.</a:t>
            </a:r>
          </a:p>
          <a:p>
            <a:endParaRPr lang="en-US" dirty="0">
              <a:solidFill>
                <a:schemeClr val="tx2">
                  <a:lumMod val="50000"/>
                </a:schemeClr>
              </a:solidFill>
            </a:endParaRPr>
          </a:p>
          <a:p>
            <a:r>
              <a:rPr lang="en-US" dirty="0">
                <a:solidFill>
                  <a:schemeClr val="tx2">
                    <a:lumMod val="50000"/>
                  </a:schemeClr>
                </a:solidFill>
              </a:rPr>
              <a:t>Choose a download format using the radio buttons in the pop up window.</a:t>
            </a:r>
          </a:p>
          <a:p>
            <a:endParaRPr lang="en-US" dirty="0">
              <a:solidFill>
                <a:schemeClr val="tx2">
                  <a:lumMod val="50000"/>
                </a:schemeClr>
              </a:solidFill>
            </a:endParaRPr>
          </a:p>
          <a:p>
            <a:r>
              <a:rPr lang="en-US" dirty="0">
                <a:solidFill>
                  <a:schemeClr val="tx2">
                    <a:lumMod val="50000"/>
                  </a:schemeClr>
                </a:solidFill>
              </a:rPr>
              <a:t> Click “Download Relationships”</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29</a:t>
            </a:fld>
            <a:endParaRPr lang="en-US" dirty="0"/>
          </a:p>
        </p:txBody>
      </p:sp>
    </p:spTree>
    <p:extLst>
      <p:ext uri="{BB962C8B-B14F-4D97-AF65-F5344CB8AC3E}">
        <p14:creationId xmlns:p14="http://schemas.microsoft.com/office/powerpoint/2010/main" val="2223337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2">
                    <a:lumMod val="50000"/>
                  </a:schemeClr>
                </a:solidFill>
              </a:rPr>
              <a:t>The second way to download value sets from RCMT is to click on the Value Set links in the “Other Relationships” box.</a:t>
            </a:r>
          </a:p>
          <a:p>
            <a:endParaRPr lang="en-US" dirty="0">
              <a:solidFill>
                <a:schemeClr val="tx2">
                  <a:lumMod val="50000"/>
                </a:schemeClr>
              </a:solidFill>
            </a:endParaRPr>
          </a:p>
          <a:p>
            <a:r>
              <a:rPr lang="en-US" dirty="0">
                <a:solidFill>
                  <a:schemeClr val="tx2">
                    <a:lumMod val="50000"/>
                  </a:schemeClr>
                </a:solidFill>
              </a:rPr>
              <a:t>The folder will open displaying all the value set concepts. </a:t>
            </a:r>
          </a:p>
          <a:p>
            <a:endParaRPr lang="en-US" dirty="0">
              <a:solidFill>
                <a:schemeClr val="tx2">
                  <a:lumMod val="50000"/>
                </a:schemeClr>
              </a:solidFill>
            </a:endParaRPr>
          </a:p>
          <a:p>
            <a:r>
              <a:rPr lang="en-US" dirty="0">
                <a:solidFill>
                  <a:schemeClr val="tx2">
                    <a:lumMod val="50000"/>
                  </a:schemeClr>
                </a:solidFill>
              </a:rPr>
              <a:t>Click on “Value Set Details (link)” </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30</a:t>
            </a:fld>
            <a:endParaRPr lang="en-US" dirty="0"/>
          </a:p>
        </p:txBody>
      </p:sp>
    </p:spTree>
    <p:extLst>
      <p:ext uri="{BB962C8B-B14F-4D97-AF65-F5344CB8AC3E}">
        <p14:creationId xmlns:p14="http://schemas.microsoft.com/office/powerpoint/2010/main" val="918645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0521" indent="-330521">
              <a:buFont typeface="+mj-lt"/>
              <a:buAutoNum type="arabicPeriod"/>
            </a:pPr>
            <a:r>
              <a:rPr lang="en-US" b="1" dirty="0">
                <a:latin typeface="Calibri" panose="020F0502020204030204" pitchFamily="34" charset="0"/>
              </a:rPr>
              <a:t>This window displays the value set metadata.</a:t>
            </a:r>
          </a:p>
          <a:p>
            <a:pPr marL="716130" lvl="1" indent="-275434">
              <a:buFont typeface="Arial" panose="020B0604020202020204" pitchFamily="34" charset="0"/>
              <a:buChar char="•"/>
            </a:pPr>
            <a:r>
              <a:rPr lang="en-US" dirty="0">
                <a:latin typeface="Calibri" panose="020F0502020204030204" pitchFamily="34" charset="0"/>
              </a:rPr>
              <a:t>Click “Value Set Details” for even more metadata</a:t>
            </a:r>
          </a:p>
          <a:p>
            <a:pPr marL="330521" indent="-330521">
              <a:buFont typeface="+mj-lt"/>
              <a:buAutoNum type="arabicPeriod"/>
            </a:pPr>
            <a:r>
              <a:rPr lang="en-US" b="1" dirty="0">
                <a:latin typeface="Calibri" panose="020F0502020204030204" pitchFamily="34" charset="0"/>
              </a:rPr>
              <a:t>This button will bring up the download window from previous slide.</a:t>
            </a:r>
          </a:p>
          <a:p>
            <a:pPr marL="716130" lvl="1" indent="-275434">
              <a:buFont typeface="Arial" panose="020B0604020202020204" pitchFamily="34" charset="0"/>
              <a:buChar char="•"/>
            </a:pPr>
            <a:r>
              <a:rPr lang="en-US" sz="1300" dirty="0">
                <a:latin typeface="Calibri" panose="020F0502020204030204" pitchFamily="34" charset="0"/>
              </a:rPr>
              <a:t>Same process – choose format – click download</a:t>
            </a:r>
          </a:p>
          <a:p>
            <a:pPr marL="330521" indent="-330521">
              <a:buFont typeface="+mj-lt"/>
              <a:buAutoNum type="arabicPeriod"/>
            </a:pPr>
            <a:r>
              <a:rPr lang="en-US" b="1" dirty="0">
                <a:latin typeface="Calibri" panose="020F0502020204030204" pitchFamily="34" charset="0"/>
              </a:rPr>
              <a:t>This window displays the version of the value set you are viewing. </a:t>
            </a:r>
          </a:p>
          <a:p>
            <a:pPr marL="771216" lvl="1" indent="-330521">
              <a:buFont typeface="Arial" panose="020B0604020202020204" pitchFamily="34" charset="0"/>
              <a:buChar char="•"/>
            </a:pPr>
            <a:r>
              <a:rPr lang="en-US" dirty="0">
                <a:latin typeface="Calibri" panose="020F0502020204030204" pitchFamily="34" charset="0"/>
              </a:rPr>
              <a:t>You can click the back arrow to see previous VS versions</a:t>
            </a:r>
          </a:p>
          <a:p>
            <a:pPr marL="330521" indent="-330521">
              <a:buFont typeface="+mj-lt"/>
              <a:buAutoNum type="arabicPeriod"/>
            </a:pPr>
            <a:r>
              <a:rPr lang="en-US" b="1" dirty="0">
                <a:latin typeface="Calibri" panose="020F0502020204030204" pitchFamily="34" charset="0"/>
              </a:rPr>
              <a:t>This pane displays the value set concept data.</a:t>
            </a:r>
            <a:endParaRPr lang="en-US" dirty="0">
              <a:latin typeface="Calibri" panose="020F0502020204030204" pitchFamily="34" charset="0"/>
            </a:endParaRPr>
          </a:p>
          <a:p>
            <a:pPr marL="330521" indent="-330521">
              <a:buFont typeface="+mj-lt"/>
              <a:buAutoNum type="arabicPeriod"/>
            </a:pPr>
            <a:r>
              <a:rPr lang="en-US" b="1" dirty="0">
                <a:latin typeface="Calibri" panose="020F0502020204030204" pitchFamily="34" charset="0"/>
              </a:rPr>
              <a:t>Click the subscribe button to be notified when a value set is updated in PHINVADS</a:t>
            </a:r>
          </a:p>
        </p:txBody>
      </p:sp>
      <p:sp>
        <p:nvSpPr>
          <p:cNvPr id="4" name="Slide Number Placeholder 3"/>
          <p:cNvSpPr>
            <a:spLocks noGrp="1"/>
          </p:cNvSpPr>
          <p:nvPr>
            <p:ph type="sldNum" sz="quarter" idx="10"/>
          </p:nvPr>
        </p:nvSpPr>
        <p:spPr/>
        <p:txBody>
          <a:bodyPr/>
          <a:lstStyle/>
          <a:p>
            <a:fld id="{7E82054C-5FFB-4925-88B8-34BFE44764D6}" type="slidenum">
              <a:rPr lang="en-US" smtClean="0"/>
              <a:pPr/>
              <a:t>31</a:t>
            </a:fld>
            <a:endParaRPr lang="en-US" dirty="0"/>
          </a:p>
        </p:txBody>
      </p:sp>
    </p:spTree>
    <p:extLst>
      <p:ext uri="{BB962C8B-B14F-4D97-AF65-F5344CB8AC3E}">
        <p14:creationId xmlns:p14="http://schemas.microsoft.com/office/powerpoint/2010/main" val="2301405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condition code page for Zika virus. </a:t>
            </a:r>
          </a:p>
          <a:p>
            <a:r>
              <a:rPr lang="en-US" dirty="0"/>
              <a:t>You can get to this page by searching RCMT or using the link found below. </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32</a:t>
            </a:fld>
            <a:endParaRPr lang="en-US" dirty="0"/>
          </a:p>
        </p:txBody>
      </p:sp>
    </p:spTree>
    <p:extLst>
      <p:ext uri="{BB962C8B-B14F-4D97-AF65-F5344CB8AC3E}">
        <p14:creationId xmlns:p14="http://schemas.microsoft.com/office/powerpoint/2010/main" val="2713958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condition code page for Chikungunya fever.</a:t>
            </a:r>
          </a:p>
          <a:p>
            <a:r>
              <a:rPr lang="en-US" dirty="0"/>
              <a:t>You can get to this page by searching RCMT or using the link found below. </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33</a:t>
            </a:fld>
            <a:endParaRPr lang="en-US" dirty="0"/>
          </a:p>
        </p:txBody>
      </p:sp>
    </p:spTree>
    <p:extLst>
      <p:ext uri="{BB962C8B-B14F-4D97-AF65-F5344CB8AC3E}">
        <p14:creationId xmlns:p14="http://schemas.microsoft.com/office/powerpoint/2010/main" val="3926937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50000"/>
              </a:lnSpc>
            </a:pPr>
            <a:r>
              <a:rPr lang="en-US" dirty="0"/>
              <a:t>VADS Overview </a:t>
            </a:r>
          </a:p>
          <a:p>
            <a:pPr>
              <a:lnSpc>
                <a:spcPct val="150000"/>
              </a:lnSpc>
            </a:pPr>
            <a:r>
              <a:rPr lang="en-US" dirty="0"/>
              <a:t> Searching and Downloading Zika Related Content</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15</a:t>
            </a:fld>
            <a:endParaRPr lang="en-US" dirty="0"/>
          </a:p>
        </p:txBody>
      </p:sp>
    </p:spTree>
    <p:extLst>
      <p:ext uri="{BB962C8B-B14F-4D97-AF65-F5344CB8AC3E}">
        <p14:creationId xmlns:p14="http://schemas.microsoft.com/office/powerpoint/2010/main" val="4024100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condition code page for dengue. </a:t>
            </a:r>
          </a:p>
          <a:p>
            <a:r>
              <a:rPr lang="en-US" dirty="0"/>
              <a:t>You can get to this page by searching RCMT or using the link found below. </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34</a:t>
            </a:fld>
            <a:endParaRPr lang="en-US" dirty="0"/>
          </a:p>
        </p:txBody>
      </p:sp>
    </p:spTree>
    <p:extLst>
      <p:ext uri="{BB962C8B-B14F-4D97-AF65-F5344CB8AC3E}">
        <p14:creationId xmlns:p14="http://schemas.microsoft.com/office/powerpoint/2010/main" val="2020985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Health Information Network Vocabulary Access and Distribution System (PHIN VADS)</a:t>
            </a:r>
          </a:p>
          <a:p>
            <a:endParaRPr lang="en-US" dirty="0"/>
          </a:p>
          <a:p>
            <a:r>
              <a:rPr lang="en-US" dirty="0"/>
              <a:t>PHIN VADS is used to support Electronic Lab Reporting and Case notification Messaging. </a:t>
            </a:r>
          </a:p>
          <a:p>
            <a:endParaRPr lang="en-US" dirty="0"/>
          </a:p>
          <a:p>
            <a:r>
              <a:rPr lang="en-US" dirty="0"/>
              <a:t>PHIN VADS is the primary public health vocabulary distribution portal for the public health community.</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16</a:t>
            </a:fld>
            <a:endParaRPr lang="en-US" dirty="0"/>
          </a:p>
        </p:txBody>
      </p:sp>
    </p:spTree>
    <p:extLst>
      <p:ext uri="{BB962C8B-B14F-4D97-AF65-F5344CB8AC3E}">
        <p14:creationId xmlns:p14="http://schemas.microsoft.com/office/powerpoint/2010/main" val="268174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881390">
              <a:defRPr/>
            </a:pPr>
            <a:r>
              <a:rPr lang="en-US" sz="2300" b="1" dirty="0">
                <a:latin typeface="Calibri" panose="020F0502020204030204" pitchFamily="34" charset="0"/>
              </a:rPr>
              <a:t>PHIN VADS Web Browser </a:t>
            </a:r>
            <a:r>
              <a:rPr lang="en-US" sz="2300" dirty="0">
                <a:latin typeface="Calibri" panose="020F0502020204030204" pitchFamily="34" charset="0"/>
              </a:rPr>
              <a:t>- Provides the end user with access to the system via a standard internet connection</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17</a:t>
            </a:fld>
            <a:endParaRPr lang="en-US" dirty="0"/>
          </a:p>
        </p:txBody>
      </p:sp>
    </p:spTree>
    <p:extLst>
      <p:ext uri="{BB962C8B-B14F-4D97-AF65-F5344CB8AC3E}">
        <p14:creationId xmlns:p14="http://schemas.microsoft.com/office/powerpoint/2010/main" val="2709735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buFont typeface="+mj-lt"/>
              <a:buNone/>
            </a:pPr>
            <a:r>
              <a:rPr lang="en-US" dirty="0"/>
              <a:t>Summary</a:t>
            </a:r>
          </a:p>
          <a:p>
            <a:pPr>
              <a:lnSpc>
                <a:spcPct val="150000"/>
              </a:lnSpc>
              <a:buFont typeface="+mj-lt"/>
              <a:buAutoNum type="arabicPeriod"/>
            </a:pPr>
            <a:r>
              <a:rPr lang="en-US" dirty="0"/>
              <a:t>Navigating Hot Topics to find and download useful information for Zika, Chikungunya, Dengue and RCMT. </a:t>
            </a:r>
          </a:p>
          <a:p>
            <a:pPr>
              <a:lnSpc>
                <a:spcPct val="150000"/>
              </a:lnSpc>
              <a:buFont typeface="+mj-lt"/>
              <a:buAutoNum type="arabicPeriod"/>
            </a:pPr>
            <a:r>
              <a:rPr lang="en-US" dirty="0"/>
              <a:t>How to download the Zika related ELR vocabulary – Value Set Downloading</a:t>
            </a:r>
          </a:p>
          <a:p>
            <a:pPr>
              <a:lnSpc>
                <a:spcPct val="150000"/>
              </a:lnSpc>
              <a:buFont typeface="+mj-lt"/>
              <a:buAutoNum type="arabicPeriod"/>
            </a:pPr>
            <a:r>
              <a:rPr lang="en-US" dirty="0"/>
              <a:t>How to get support from PHIN VADS and CDC Vocabulary team.</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18</a:t>
            </a:fld>
            <a:endParaRPr lang="en-US" dirty="0"/>
          </a:p>
        </p:txBody>
      </p:sp>
    </p:spTree>
    <p:extLst>
      <p:ext uri="{BB962C8B-B14F-4D97-AF65-F5344CB8AC3E}">
        <p14:creationId xmlns:p14="http://schemas.microsoft.com/office/powerpoint/2010/main" val="2827467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Hot Topics - place where users can find important links and downloads relevant to Public Health.</a:t>
            </a:r>
          </a:p>
          <a:p>
            <a:endParaRPr lang="en-US" dirty="0"/>
          </a:p>
          <a:p>
            <a:r>
              <a:rPr lang="en-US" dirty="0"/>
              <a:t>Information on Zika related content for ELR and EHR can be found here. </a:t>
            </a:r>
          </a:p>
          <a:p>
            <a:endParaRPr lang="en-US" dirty="0"/>
          </a:p>
          <a:p>
            <a:r>
              <a:rPr lang="en-US" dirty="0"/>
              <a:t>Hot Topics is located on the PHIN VADS homepage. (hyperlink below) </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19</a:t>
            </a:fld>
            <a:endParaRPr lang="en-US" dirty="0"/>
          </a:p>
        </p:txBody>
      </p:sp>
    </p:spTree>
    <p:extLst>
      <p:ext uri="{BB962C8B-B14F-4D97-AF65-F5344CB8AC3E}">
        <p14:creationId xmlns:p14="http://schemas.microsoft.com/office/powerpoint/2010/main" val="1935441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RCMT download file contains all the condition codes, their value sets and their concepts.</a:t>
            </a:r>
            <a:br>
              <a:rPr lang="en-US" dirty="0"/>
            </a:br>
            <a:endParaRPr lang="en-US" dirty="0"/>
          </a:p>
          <a:p>
            <a:r>
              <a:rPr lang="en-US" dirty="0"/>
              <a:t>It can be found and downloaded here. (red arrow)</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21</a:t>
            </a:fld>
            <a:endParaRPr lang="en-US" dirty="0"/>
          </a:p>
        </p:txBody>
      </p:sp>
    </p:spTree>
    <p:extLst>
      <p:ext uri="{BB962C8B-B14F-4D97-AF65-F5344CB8AC3E}">
        <p14:creationId xmlns:p14="http://schemas.microsoft.com/office/powerpoint/2010/main" val="4202329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tab in the file contains links to all the value sets in RCMT</a:t>
            </a:r>
          </a:p>
          <a:p>
            <a:endParaRPr lang="en-US" dirty="0"/>
          </a:p>
          <a:p>
            <a:r>
              <a:rPr lang="en-US" dirty="0"/>
              <a:t>The second tab contains all the conditions codes and their value set concepts along with other metadata. </a:t>
            </a:r>
          </a:p>
          <a:p>
            <a:endParaRPr lang="en-US" dirty="0"/>
          </a:p>
          <a:p>
            <a:r>
              <a:rPr lang="en-US" dirty="0"/>
              <a:t>You can filer by Condition name. In this screenshot it is filtered by Zika</a:t>
            </a:r>
          </a:p>
          <a:p>
            <a:endParaRPr lang="en-US" dirty="0"/>
          </a:p>
          <a:p>
            <a:r>
              <a:rPr lang="en-US" dirty="0"/>
              <a:t>(add text to distinguish value set types lab vs result)</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22</a:t>
            </a:fld>
            <a:endParaRPr lang="en-US" dirty="0"/>
          </a:p>
        </p:txBody>
      </p:sp>
    </p:spTree>
    <p:extLst>
      <p:ext uri="{BB962C8B-B14F-4D97-AF65-F5344CB8AC3E}">
        <p14:creationId xmlns:p14="http://schemas.microsoft.com/office/powerpoint/2010/main" val="837507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second tab contains all the conditions codes and their value set concepts along with other metadata. </a:t>
            </a:r>
          </a:p>
          <a:p>
            <a:r>
              <a:rPr lang="en-US" b="0" dirty="0"/>
              <a:t>You can filter any of the fields. In this screenshot Condition Name is filtered by Zika</a:t>
            </a:r>
          </a:p>
          <a:p>
            <a:endParaRPr lang="en-US" dirty="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23</a:t>
            </a:fld>
            <a:endParaRPr lang="en-US" dirty="0"/>
          </a:p>
        </p:txBody>
      </p:sp>
    </p:spTree>
    <p:extLst>
      <p:ext uri="{BB962C8B-B14F-4D97-AF65-F5344CB8AC3E}">
        <p14:creationId xmlns:p14="http://schemas.microsoft.com/office/powerpoint/2010/main" val="38274323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latin typeface="Calibri" pitchFamily="34" charset="0"/>
              </a:defRPr>
            </a:lvl1pPr>
          </a:lstStyle>
          <a:p>
            <a:endParaRPr lang="en-US" dirty="0"/>
          </a:p>
        </p:txBody>
      </p:sp>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baseline="0">
                <a:effectLst/>
                <a:latin typeface="Calibri" pitchFamily="34" charset="0"/>
              </a:defRPr>
            </a:lvl1pPr>
          </a:lstStyle>
          <a:p>
            <a:endParaRPr lang="en-US" dirty="0"/>
          </a:p>
        </p:txBody>
      </p:sp>
      <p:sp>
        <p:nvSpPr>
          <p:cNvPr id="3" name="Picture Placeholder 2"/>
          <p:cNvSpPr>
            <a:spLocks noGrp="1"/>
          </p:cNvSpPr>
          <p:nvPr>
            <p:ph type="pic" idx="1"/>
          </p:nvPr>
        </p:nvSpPr>
        <p:spPr>
          <a:xfrm>
            <a:off x="1792288" y="612775"/>
            <a:ext cx="5486400" cy="4114800"/>
          </a:xfrm>
          <a:prstGeom prst="rect">
            <a:avLst/>
          </a:prstGeom>
          <a:ln w="25400">
            <a:noFill/>
          </a:ln>
          <a:effectLst>
            <a:outerShdw blurRad="44450" dist="27940" dir="5400000" algn="ctr">
              <a:srgbClr val="000000">
                <a:alpha val="32000"/>
              </a:srgbClr>
            </a:outerShdw>
          </a:effectLst>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5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Tree>
    <p:extLst>
      <p:ext uri="{BB962C8B-B14F-4D97-AF65-F5344CB8AC3E}">
        <p14:creationId xmlns:p14="http://schemas.microsoft.com/office/powerpoint/2010/main" val="127239747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1262" y="298388"/>
            <a:ext cx="8235538" cy="675389"/>
          </a:xfrm>
          <a:prstGeom prst="rect">
            <a:avLst/>
          </a:prstGeom>
        </p:spPr>
        <p:txBody>
          <a:bodyPr anchor="ctr"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accent1"/>
              </a:buClr>
              <a:buSzPct val="70000"/>
              <a:buFont typeface="Wingdings" pitchFamily="2" charset="2"/>
              <a:buChar char="§"/>
              <a:defRPr sz="2400" b="1" baseline="0">
                <a:solidFill>
                  <a:schemeClr val="bg2"/>
                </a:solidFill>
                <a:latin typeface="Calibri" pitchFamily="34" charset="0"/>
              </a:defRPr>
            </a:lvl1pPr>
            <a:lvl2pPr marL="742950" indent="-285750">
              <a:buClr>
                <a:schemeClr val="tx1"/>
              </a:buClr>
              <a:buSzPct val="100000"/>
              <a:buFont typeface="Arial" pitchFamily="34" charset="0"/>
              <a:buChar char="•"/>
              <a:defRPr sz="2000">
                <a:solidFill>
                  <a:schemeClr val="bg2"/>
                </a:solidFill>
              </a:defRPr>
            </a:lvl2pPr>
            <a:lvl3pPr marL="1143000" indent="-228600">
              <a:buClr>
                <a:schemeClr val="tx1"/>
              </a:buClr>
              <a:buSzPct val="100000"/>
              <a:buFont typeface="Courier New" pitchFamily="49" charset="0"/>
              <a:buChar char="o"/>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a:p>
          <a:p>
            <a:pPr lvl="1"/>
            <a:endParaRPr lang="en-US" dirty="0"/>
          </a:p>
          <a:p>
            <a:pPr lvl="2"/>
            <a:endParaRPr lang="en-US" dirty="0"/>
          </a:p>
        </p:txBody>
      </p:sp>
      <p:sp>
        <p:nvSpPr>
          <p:cNvPr id="6" name="Text Placeholder 5"/>
          <p:cNvSpPr>
            <a:spLocks noGrp="1"/>
          </p:cNvSpPr>
          <p:nvPr userDrawn="1">
            <p:ph type="body" sz="quarter" idx="11" hasCustomPrompt="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r>
              <a:rPr lang="en-US" dirty="0"/>
              <a:t>* Citations, references, and credits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9708535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766318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tx1"/>
              </a:buClr>
              <a:buSzPct val="70000"/>
              <a:buFont typeface="Arial" pitchFamily="34" charset="0"/>
              <a:buChar char="•"/>
              <a:defRPr sz="2400" b="1" baseline="0">
                <a:solidFill>
                  <a:schemeClr val="bg2"/>
                </a:solidFill>
                <a:latin typeface="Calibri" pitchFamily="34" charset="0"/>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a:p>
        </p:txBody>
      </p:sp>
      <p:sp>
        <p:nvSpPr>
          <p:cNvPr id="7" name="Text Placeholder 5"/>
          <p:cNvSpPr>
            <a:spLocks noGrp="1"/>
          </p:cNvSpPr>
          <p:nvPr>
            <p:ph type="body" sz="quarter" idx="11" hasCustomPrompt="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r>
              <a:rPr lang="en-US" dirty="0"/>
              <a:t>* Citations, references, and credits</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latin typeface="Calibri" pitchFamily="34" charset="0"/>
              </a:defRPr>
            </a:lvl1pPr>
          </a:lstStyle>
          <a:p>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tx1"/>
              </a:buClr>
              <a:buSzPct val="70000"/>
              <a:buFont typeface="Arial" pitchFamily="34" charset="0"/>
              <a:buChar char="•"/>
              <a:defRPr sz="2400" b="1" baseline="0">
                <a:solidFill>
                  <a:schemeClr val="bg2"/>
                </a:solidFill>
                <a:latin typeface="Calibri" pitchFamily="34" charset="0"/>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a:p>
        </p:txBody>
      </p:sp>
      <p:sp>
        <p:nvSpPr>
          <p:cNvPr id="5" name="Text Placeholder 5"/>
          <p:cNvSpPr>
            <a:spLocks noGrp="1"/>
          </p:cNvSpPr>
          <p:nvPr>
            <p:ph type="body" sz="quarter" idx="11" hasCustomPrompt="1"/>
          </p:nvPr>
        </p:nvSpPr>
        <p:spPr>
          <a:xfrm>
            <a:off x="2133600" y="6019800"/>
            <a:ext cx="6553200" cy="381000"/>
          </a:xfrm>
          <a:prstGeom prst="rect">
            <a:avLst/>
          </a:prstGeom>
        </p:spPr>
        <p:txBody>
          <a:bodyPr anchor="b"/>
          <a:lstStyle>
            <a:lvl1pPr>
              <a:buNone/>
              <a:defRPr sz="1100">
                <a:solidFill>
                  <a:schemeClr val="tx1"/>
                </a:solidFill>
                <a:latin typeface="Calibri" pitchFamily="34" charset="0"/>
              </a:defRPr>
            </a:lvl1pPr>
          </a:lstStyle>
          <a:p>
            <a:r>
              <a:rPr lang="en-US" dirty="0"/>
              <a:t>* Citations, references, and credits</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3" y="1271016"/>
            <a:ext cx="7772400" cy="1362075"/>
          </a:xfrm>
          <a:prstGeom prst="rect">
            <a:avLst/>
          </a:prstGeom>
        </p:spPr>
        <p:txBody>
          <a:bodyPr anchor="t"/>
          <a:lstStyle>
            <a:lvl1pPr algn="ctr">
              <a:lnSpc>
                <a:spcPts val="3800"/>
              </a:lnSpc>
              <a:defRPr sz="3600" b="1" cap="all" baseline="0">
                <a:effectLst/>
                <a:latin typeface="Calibri" pitchFamily="34" charset="0"/>
              </a:defRPr>
            </a:lvl1pPr>
          </a:lstStyle>
          <a:p>
            <a:endParaRPr lang="en-US" dirty="0"/>
          </a:p>
        </p:txBody>
      </p:sp>
      <p:sp>
        <p:nvSpPr>
          <p:cNvPr id="3" name="Text Placeholder 2"/>
          <p:cNvSpPr>
            <a:spLocks noGrp="1"/>
          </p:cNvSpPr>
          <p:nvPr>
            <p:ph type="body" idx="1"/>
          </p:nvPr>
        </p:nvSpPr>
        <p:spPr>
          <a:xfrm>
            <a:off x="684213" y="2743200"/>
            <a:ext cx="7772400" cy="1500187"/>
          </a:xfrm>
          <a:prstGeom prst="rect">
            <a:avLst/>
          </a:prstGeom>
        </p:spPr>
        <p:txBody>
          <a:bodyPr anchor="t" anchorCtr="0"/>
          <a:lstStyle>
            <a:lvl1pPr marL="0" indent="0" algn="ctr">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baseline="0">
                <a:effectLst/>
                <a:latin typeface="Calibri" pitchFamily="34" charset="0"/>
              </a:defRPr>
            </a:lvl1pPr>
          </a:lstStyle>
          <a:p>
            <a:endParaRPr lang="en-US" dirty="0"/>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marL="342900" indent="-342900">
              <a:buClr>
                <a:schemeClr val="tx1"/>
              </a:buClr>
              <a:buSzPct val="70000"/>
              <a:buFont typeface="Wingdings" pitchFamily="2" charset="2"/>
              <a:buChar char="§"/>
              <a:defRPr sz="2400" b="1">
                <a:solidFill>
                  <a:schemeClr val="bg2"/>
                </a:solidFill>
                <a:latin typeface="Calibri" pitchFamily="34" charset="0"/>
              </a:defRPr>
            </a:lvl1pPr>
            <a:lvl2pPr marL="742950" indent="-285750">
              <a:buClr>
                <a:schemeClr val="tx1"/>
              </a:buClr>
              <a:buSzPct val="100000"/>
              <a:buFont typeface="Arial" pitchFamily="34" charset="0"/>
              <a:buChar char="•"/>
              <a:defRPr sz="2000">
                <a:solidFill>
                  <a:schemeClr val="bg2"/>
                </a:solidFill>
              </a:defRPr>
            </a:lvl2pPr>
            <a:lvl3pPr marL="1143000" indent="-228600">
              <a:buClr>
                <a:schemeClr val="tx1"/>
              </a:buClr>
              <a:buSzPct val="100000"/>
              <a:buFont typeface="Courier New" pitchFamily="49" charset="0"/>
              <a:buChar char="o"/>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endParaRPr lang="en-US" dirty="0"/>
          </a:p>
          <a:p>
            <a:pPr lvl="1"/>
            <a:endParaRPr lang="en-US" dirty="0"/>
          </a:p>
          <a:p>
            <a:pPr lvl="2"/>
            <a:endParaRPr lang="en-US" dirty="0"/>
          </a:p>
        </p:txBody>
      </p:sp>
      <p:sp>
        <p:nvSpPr>
          <p:cNvPr id="4" name="Text Placeholder 3"/>
          <p:cNvSpPr>
            <a:spLocks noGrp="1"/>
          </p:cNvSpPr>
          <p:nvPr>
            <p:ph type="body" sz="half" idx="2"/>
          </p:nvPr>
        </p:nvSpPr>
        <p:spPr>
          <a:xfrm>
            <a:off x="457200" y="1435101"/>
            <a:ext cx="3008313" cy="4356099"/>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6" name="Text Placeholder 5"/>
          <p:cNvSpPr>
            <a:spLocks noGrp="1"/>
          </p:cNvSpPr>
          <p:nvPr>
            <p:ph type="body" sz="quarter" idx="11" hasCustomPrompt="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r>
              <a:rPr lang="en-US" dirty="0"/>
              <a:t>* Citations, references, and credits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263" y="293876"/>
            <a:ext cx="8241020" cy="679901"/>
          </a:xfrm>
          <a:prstGeom prst="rect">
            <a:avLst/>
          </a:prstGeom>
        </p:spPr>
        <p:txBody>
          <a:bodyPr vert="horz" lIns="91440" tIns="45720" rIns="91440" bIns="45720" rtlCol="0" anchor="ctr">
            <a:normAutofit/>
          </a:bodyPr>
          <a:lstStyle/>
          <a:p>
            <a:r>
              <a:rPr lang="en-US" dirty="0"/>
              <a:t>Click to edit Master title style</a:t>
            </a:r>
          </a:p>
        </p:txBody>
      </p:sp>
      <p:sp>
        <p:nvSpPr>
          <p:cNvPr id="3" name="Rectangle 2"/>
          <p:cNvSpPr/>
          <p:nvPr userDrawn="1"/>
        </p:nvSpPr>
        <p:spPr>
          <a:xfrm>
            <a:off x="8634100" y="6452320"/>
            <a:ext cx="396262" cy="307777"/>
          </a:xfrm>
          <a:prstGeom prst="rect">
            <a:avLst/>
          </a:prstGeom>
        </p:spPr>
        <p:txBody>
          <a:bodyPr wrap="none">
            <a:spAutoFit/>
          </a:bodyPr>
          <a:lstStyle/>
          <a:p>
            <a:fld id="{5A61420B-0456-46C3-ABCC-10881247ACA1}" type="slidenum">
              <a:rPr lang="en-US" sz="1400" smtClean="0">
                <a:latin typeface="Calibri" panose="020F0502020204030204" pitchFamily="34" charset="0"/>
                <a:cs typeface="Calibri" panose="020F0502020204030204" pitchFamily="34" charset="0"/>
              </a:rPr>
              <a:pPr/>
              <a:t>‹#›</a:t>
            </a:fld>
            <a:endParaRPr lang="en-US" sz="1400"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99" r:id="rId3"/>
    <p:sldLayoutId id="2147483698" r:id="rId4"/>
    <p:sldLayoutId id="2147483686" r:id="rId5"/>
    <p:sldLayoutId id="2147483684" r:id="rId6"/>
    <p:sldLayoutId id="2147483685" r:id="rId7"/>
    <p:sldLayoutId id="2147483655" r:id="rId8"/>
    <p:sldLayoutId id="2147483660" r:id="rId9"/>
    <p:sldLayoutId id="2147483661" r:id="rId10"/>
    <p:sldLayoutId id="2147483666" r:id="rId11"/>
    <p:sldLayoutId id="2147483697" r:id="rId12"/>
  </p:sldLayoutIdLst>
  <p:transition>
    <p:fade/>
  </p:transition>
  <p:txStyles>
    <p:titleStyle>
      <a:lvl1pPr algn="ctr" defTabSz="914400" rtl="0" eaLnBrk="1" latinLnBrk="0" hangingPunct="1">
        <a:spcBef>
          <a:spcPct val="0"/>
        </a:spcBef>
        <a:buNone/>
        <a:defRPr sz="2800" b="1" kern="1200">
          <a:solidFill>
            <a:schemeClr val="tx1"/>
          </a:solidFill>
          <a:latin typeface="Calibri" panose="020F0502020204030204" pitchFamily="34" charset="0"/>
          <a:ea typeface="+mj-ea"/>
          <a:cs typeface="Calibri" panose="020F050202020403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virtualsepd.adobeconnect.com/nmieshar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phinvads.cdc.gov/"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phinvads.cdc.gov/vads/SearchVocab.act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hinvads.cdc.gov/vads/SearchVocab.act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phinvads.cdc.gov/vads/SearchVocab.actio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cdc.gov/EHRmeaningfuluse/rcmt.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phinvads.cdc.gov/vads/ViewCodeSystemConcept.action?oid=2.16.840.1.114222.4.5.274&amp;code=RCM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cid:image002.png@01D16D6E.36ACF5F0" TargetMode="Externa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phinvads.cdc.gov/vads/ViewCodeSystemConcept.action?oid=2.16.840.1.114222.4.5.277&amp;code=11726"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hyperlink" Target="https://phinvads.cdc.gov/vads/ViewCodeSystemConcept.action?oid=2.16.840.1.113883.6.96&amp;code=111864006"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hyperlink" Target="https://phinvads.cdc.gov/vads/ViewCodeSystemConcept.action?oid=2.16.840.1.114222.4.5.277&amp;code=1068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2" Type="http://schemas.openxmlformats.org/officeDocument/2006/relationships/hyperlink" Target="https://phinvads.cdc.gov/vads/SearchHome.action"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mailto:PHINVS@CDC.GOV"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11480"/>
            <a:ext cx="8229600" cy="4465320"/>
          </a:xfrm>
        </p:spPr>
        <p:txBody>
          <a:bodyPr>
            <a:normAutofit fontScale="90000"/>
          </a:bodyPr>
          <a:lstStyle/>
          <a:p>
            <a:br>
              <a:rPr lang="en-US" sz="4800" dirty="0"/>
            </a:br>
            <a:br>
              <a:rPr lang="en-US" sz="4800" dirty="0"/>
            </a:br>
            <a:r>
              <a:rPr lang="en-US" sz="4800" dirty="0"/>
              <a:t>Special eSHARE Webinar:</a:t>
            </a:r>
            <a:br>
              <a:rPr lang="en-US" sz="4800" dirty="0"/>
            </a:br>
            <a:r>
              <a:rPr lang="en-US" sz="4800" dirty="0"/>
              <a:t>	</a:t>
            </a:r>
            <a:br>
              <a:rPr lang="en-US" sz="4800" dirty="0"/>
            </a:br>
            <a:r>
              <a:rPr lang="en-US" sz="3600" dirty="0"/>
              <a:t>Overview of ELR vocabulary associated with Zika, dengue, and chikungunya viruses</a:t>
            </a:r>
            <a:br>
              <a:rPr lang="en-US" sz="3600" dirty="0"/>
            </a:br>
            <a:br>
              <a:rPr lang="en-US" sz="4800" dirty="0"/>
            </a:br>
            <a:r>
              <a:rPr lang="en-US" dirty="0"/>
              <a:t>New Conference Number:  </a:t>
            </a:r>
            <a:r>
              <a:rPr lang="en-US" dirty="0">
                <a:solidFill>
                  <a:srgbClr val="FF0000"/>
                </a:solidFill>
              </a:rPr>
              <a:t>888-972-4312</a:t>
            </a:r>
            <a:br>
              <a:rPr lang="en-US" dirty="0">
                <a:solidFill>
                  <a:srgbClr val="FF0000"/>
                </a:solidFill>
              </a:rPr>
            </a:br>
            <a:r>
              <a:rPr lang="en-US" dirty="0"/>
              <a:t>Participant Code: </a:t>
            </a:r>
            <a:r>
              <a:rPr lang="en-US" dirty="0">
                <a:solidFill>
                  <a:srgbClr val="FF0000"/>
                </a:solidFill>
              </a:rPr>
              <a:t>7650657</a:t>
            </a:r>
            <a:br>
              <a:rPr lang="en-US" dirty="0"/>
            </a:br>
            <a:br>
              <a:rPr lang="en-US" dirty="0"/>
            </a:br>
            <a:r>
              <a:rPr lang="en-US" sz="2700" dirty="0"/>
              <a:t>Join the Adobe Connects meeting sign-in as “Guest” at: </a:t>
            </a:r>
            <a:br>
              <a:rPr lang="en-US" sz="2700" dirty="0"/>
            </a:br>
            <a:r>
              <a:rPr lang="en-US" sz="2700" u="sng" dirty="0">
                <a:hlinkClick r:id="rId2"/>
              </a:rPr>
              <a:t>https://virtualsepd.adobeconnect.com/nmieshare</a:t>
            </a:r>
            <a:br>
              <a:rPr lang="en-US" sz="2700" u="sng" dirty="0"/>
            </a:br>
            <a:r>
              <a:rPr lang="en-US" sz="2700" dirty="0"/>
              <a:t>    </a:t>
            </a:r>
            <a:br>
              <a:rPr lang="en-US" sz="2700" dirty="0"/>
            </a:br>
            <a:r>
              <a:rPr lang="en-US" sz="2700" dirty="0"/>
              <a:t> </a:t>
            </a:r>
            <a:br>
              <a:rPr lang="en-US" sz="4800" dirty="0"/>
            </a:br>
            <a:endParaRPr lang="en-US" sz="4800" dirty="0"/>
          </a:p>
        </p:txBody>
      </p:sp>
      <p:sp>
        <p:nvSpPr>
          <p:cNvPr id="7" name="Text Placeholder 6"/>
          <p:cNvSpPr>
            <a:spLocks noGrp="1"/>
          </p:cNvSpPr>
          <p:nvPr>
            <p:ph type="body" sz="quarter" idx="10"/>
          </p:nvPr>
        </p:nvSpPr>
        <p:spPr>
          <a:xfrm>
            <a:off x="1130121" y="4189980"/>
            <a:ext cx="6883758" cy="1785870"/>
          </a:xfrm>
        </p:spPr>
        <p:txBody>
          <a:bodyPr/>
          <a:lstStyle/>
          <a:p>
            <a:endParaRPr lang="en-US" dirty="0"/>
          </a:p>
          <a:p>
            <a:endParaRPr lang="en-US" sz="2800" b="1" dirty="0"/>
          </a:p>
          <a:p>
            <a:r>
              <a:rPr lang="en-US" sz="2800" b="1" dirty="0"/>
              <a:t>March 3, 2016</a:t>
            </a:r>
          </a:p>
        </p:txBody>
      </p:sp>
    </p:spTree>
    <p:extLst>
      <p:ext uri="{BB962C8B-B14F-4D97-AF65-F5344CB8AC3E}">
        <p14:creationId xmlns:p14="http://schemas.microsoft.com/office/powerpoint/2010/main" val="193445651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LOINC Codes for Zika Virus Serology</a:t>
            </a:r>
          </a:p>
        </p:txBody>
      </p:sp>
      <p:graphicFrame>
        <p:nvGraphicFramePr>
          <p:cNvPr id="5" name="Table 4" title="Table of LOINC Codes for Zika Virus Serology"/>
          <p:cNvGraphicFramePr>
            <a:graphicFrameLocks noGrp="1"/>
          </p:cNvGraphicFramePr>
          <p:nvPr>
            <p:extLst>
              <p:ext uri="{D42A27DB-BD31-4B8C-83A1-F6EECF244321}">
                <p14:modId xmlns:p14="http://schemas.microsoft.com/office/powerpoint/2010/main" val="3346570401"/>
              </p:ext>
            </p:extLst>
          </p:nvPr>
        </p:nvGraphicFramePr>
        <p:xfrm>
          <a:off x="617518" y="994561"/>
          <a:ext cx="7861464" cy="5344216"/>
        </p:xfrm>
        <a:graphic>
          <a:graphicData uri="http://schemas.openxmlformats.org/drawingml/2006/table">
            <a:tbl>
              <a:tblPr firstRow="1">
                <a:tableStyleId>{5C22544A-7EE6-4342-B048-85BDC9FD1C3A}</a:tableStyleId>
              </a:tblPr>
              <a:tblGrid>
                <a:gridCol w="997526">
                  <a:extLst>
                    <a:ext uri="{9D8B030D-6E8A-4147-A177-3AD203B41FA5}">
                      <a16:colId xmlns:a16="http://schemas.microsoft.com/office/drawing/2014/main" val="20000"/>
                    </a:ext>
                  </a:extLst>
                </a:gridCol>
                <a:gridCol w="2208811">
                  <a:extLst>
                    <a:ext uri="{9D8B030D-6E8A-4147-A177-3AD203B41FA5}">
                      <a16:colId xmlns:a16="http://schemas.microsoft.com/office/drawing/2014/main" val="20001"/>
                    </a:ext>
                  </a:extLst>
                </a:gridCol>
                <a:gridCol w="4655127">
                  <a:extLst>
                    <a:ext uri="{9D8B030D-6E8A-4147-A177-3AD203B41FA5}">
                      <a16:colId xmlns:a16="http://schemas.microsoft.com/office/drawing/2014/main" val="20002"/>
                    </a:ext>
                  </a:extLst>
                </a:gridCol>
              </a:tblGrid>
              <a:tr h="174075">
                <a:tc>
                  <a:txBody>
                    <a:bodyPr/>
                    <a:lstStyle/>
                    <a:p>
                      <a:pPr algn="l" fontAlgn="ctr"/>
                      <a:r>
                        <a:rPr lang="en-US" sz="1300" b="1" u="none" strike="noStrike" dirty="0">
                          <a:solidFill>
                            <a:schemeClr val="accent6"/>
                          </a:solidFill>
                          <a:effectLst/>
                          <a:latin typeface="Calibri" panose="020F0502020204030204" pitchFamily="34" charset="0"/>
                          <a:cs typeface="Calibri" panose="020F0502020204030204" pitchFamily="34" charset="0"/>
                        </a:rPr>
                        <a:t>Code</a:t>
                      </a:r>
                      <a:endParaRPr lang="en-US" sz="1300" b="1" i="0" u="none" strike="noStrike" dirty="0">
                        <a:solidFill>
                          <a:schemeClr val="accent6"/>
                        </a:solidFill>
                        <a:effectLst/>
                        <a:latin typeface="Calibri" panose="020F0502020204030204" pitchFamily="34" charset="0"/>
                        <a:cs typeface="Calibri" panose="020F0502020204030204" pitchFamily="34" charset="0"/>
                      </a:endParaRPr>
                    </a:p>
                  </a:txBody>
                  <a:tcPr marL="45720" marR="45720" marB="9144" anchor="ctr">
                    <a:solidFill>
                      <a:schemeClr val="tx1">
                        <a:lumMod val="20000"/>
                        <a:lumOff val="80000"/>
                      </a:schemeClr>
                    </a:solidFill>
                  </a:tcPr>
                </a:tc>
                <a:tc>
                  <a:txBody>
                    <a:bodyPr/>
                    <a:lstStyle/>
                    <a:p>
                      <a:pPr algn="l" fontAlgn="ctr"/>
                      <a:r>
                        <a:rPr lang="en-US" sz="1300" b="1" u="none" strike="noStrike" dirty="0">
                          <a:solidFill>
                            <a:schemeClr val="accent6"/>
                          </a:solidFill>
                          <a:effectLst/>
                          <a:latin typeface="Calibri" panose="020F0502020204030204" pitchFamily="34" charset="0"/>
                          <a:cs typeface="Calibri" panose="020F0502020204030204" pitchFamily="34" charset="0"/>
                        </a:rPr>
                        <a:t>Concept Name</a:t>
                      </a:r>
                      <a:endParaRPr lang="en-US" sz="1300" b="1" i="0" u="none" strike="noStrike" dirty="0">
                        <a:solidFill>
                          <a:schemeClr val="accent6"/>
                        </a:solidFill>
                        <a:effectLst/>
                        <a:latin typeface="Calibri" panose="020F0502020204030204" pitchFamily="34" charset="0"/>
                        <a:cs typeface="Calibri" panose="020F0502020204030204" pitchFamily="34" charset="0"/>
                      </a:endParaRPr>
                    </a:p>
                  </a:txBody>
                  <a:tcPr marL="45720" marR="45720" marB="9144" anchor="ctr">
                    <a:solidFill>
                      <a:schemeClr val="tx1">
                        <a:lumMod val="20000"/>
                        <a:lumOff val="80000"/>
                      </a:schemeClr>
                    </a:solidFill>
                  </a:tcPr>
                </a:tc>
                <a:tc>
                  <a:txBody>
                    <a:bodyPr/>
                    <a:lstStyle/>
                    <a:p>
                      <a:pPr algn="l" fontAlgn="ctr"/>
                      <a:r>
                        <a:rPr lang="en-US" sz="1300" b="1" u="none" strike="noStrike" dirty="0">
                          <a:solidFill>
                            <a:schemeClr val="accent6"/>
                          </a:solidFill>
                          <a:effectLst/>
                          <a:latin typeface="Calibri" panose="020F0502020204030204" pitchFamily="34" charset="0"/>
                          <a:cs typeface="Calibri" panose="020F0502020204030204" pitchFamily="34" charset="0"/>
                        </a:rPr>
                        <a:t>Preferred Name</a:t>
                      </a:r>
                      <a:endParaRPr lang="en-US" sz="1300" b="1" i="0" u="none" strike="noStrike" dirty="0">
                        <a:solidFill>
                          <a:schemeClr val="accent6"/>
                        </a:solidFill>
                        <a:effectLst/>
                        <a:latin typeface="Calibri" panose="020F0502020204030204" pitchFamily="34" charset="0"/>
                        <a:cs typeface="Calibri" panose="020F0502020204030204" pitchFamily="34" charset="0"/>
                      </a:endParaRPr>
                    </a:p>
                  </a:txBody>
                  <a:tcPr marL="45720" marR="45720" marB="9144" anchor="ctr">
                    <a:solidFill>
                      <a:schemeClr val="tx1">
                        <a:lumMod val="20000"/>
                        <a:lumOff val="80000"/>
                      </a:schemeClr>
                    </a:solidFill>
                  </a:tcPr>
                </a:tc>
                <a:extLst>
                  <a:ext uri="{0D108BD9-81ED-4DB2-BD59-A6C34878D82A}">
                    <a16:rowId xmlns:a16="http://schemas.microsoft.com/office/drawing/2014/main" val="10000"/>
                  </a:ext>
                </a:extLst>
              </a:tr>
              <a:tr h="174075">
                <a:tc gridSpan="2">
                  <a:txBody>
                    <a:bodyPr/>
                    <a:lstStyle/>
                    <a:p>
                      <a:pPr algn="l" fontAlgn="ctr"/>
                      <a:r>
                        <a:rPr lang="en-US" sz="1300" b="1" u="none" strike="noStrike" dirty="0">
                          <a:solidFill>
                            <a:schemeClr val="tx1">
                              <a:lumMod val="50000"/>
                            </a:schemeClr>
                          </a:solidFill>
                          <a:effectLst/>
                          <a:latin typeface="Calibri" panose="020F0502020204030204" pitchFamily="34" charset="0"/>
                          <a:cs typeface="Calibri" panose="020F0502020204030204" pitchFamily="34" charset="0"/>
                        </a:rPr>
                        <a:t>IgM antibody (detection)</a:t>
                      </a:r>
                      <a:endParaRPr lang="en-US" sz="1300" b="1" i="0" u="none" strike="noStrike" dirty="0">
                        <a:solidFill>
                          <a:schemeClr val="tx1">
                            <a:lumMod val="50000"/>
                          </a:schemeClr>
                        </a:solidFill>
                        <a:effectLst/>
                        <a:latin typeface="Calibri" panose="020F0502020204030204" pitchFamily="34" charset="0"/>
                        <a:cs typeface="Calibri" panose="020F0502020204030204" pitchFamily="34" charset="0"/>
                      </a:endParaRPr>
                    </a:p>
                  </a:txBody>
                  <a:tcPr marL="45720" marR="45720" marB="9144" anchor="ctr">
                    <a:solidFill>
                      <a:schemeClr val="bg1">
                        <a:lumMod val="85000"/>
                      </a:schemeClr>
                    </a:solidFill>
                  </a:tcPr>
                </a:tc>
                <a:tc hMerge="1">
                  <a:txBody>
                    <a:bodyPr/>
                    <a:lstStyle/>
                    <a:p>
                      <a:endParaRPr lang="en-US"/>
                    </a:p>
                  </a:txBody>
                  <a:tcPr/>
                </a:tc>
                <a:tc>
                  <a:txBody>
                    <a:bodyPr/>
                    <a:lstStyle/>
                    <a:p>
                      <a:pPr algn="l" fontAlgn="ctr"/>
                      <a:r>
                        <a:rPr lang="en-US" sz="1300" u="none" strike="noStrike" dirty="0">
                          <a:solidFill>
                            <a:schemeClr val="tx1">
                              <a:lumMod val="50000"/>
                            </a:schemeClr>
                          </a:solidFill>
                          <a:effectLst/>
                          <a:latin typeface="Calibri" panose="020F0502020204030204" pitchFamily="34" charset="0"/>
                          <a:cs typeface="Calibri" panose="020F0502020204030204" pitchFamily="34" charset="0"/>
                        </a:rPr>
                        <a:t> </a:t>
                      </a:r>
                      <a:endParaRPr lang="en-US" sz="1300" b="0" i="0" u="none" strike="noStrike" dirty="0">
                        <a:solidFill>
                          <a:schemeClr val="tx1">
                            <a:lumMod val="50000"/>
                          </a:schemeClr>
                        </a:solidFill>
                        <a:effectLst/>
                        <a:latin typeface="Calibri" panose="020F0502020204030204" pitchFamily="34" charset="0"/>
                        <a:cs typeface="Calibri" panose="020F0502020204030204" pitchFamily="34" charset="0"/>
                      </a:endParaRPr>
                    </a:p>
                  </a:txBody>
                  <a:tcPr marL="45720" marR="45720" marB="9144" anchor="ctr">
                    <a:solidFill>
                      <a:schemeClr val="bg1">
                        <a:lumMod val="85000"/>
                      </a:schemeClr>
                    </a:solidFill>
                  </a:tcPr>
                </a:tc>
                <a:extLst>
                  <a:ext uri="{0D108BD9-81ED-4DB2-BD59-A6C34878D82A}">
                    <a16:rowId xmlns:a16="http://schemas.microsoft.com/office/drawing/2014/main" val="10001"/>
                  </a:ext>
                </a:extLst>
              </a:tr>
              <a:tr h="348151">
                <a:tc>
                  <a:txBody>
                    <a:bodyPr/>
                    <a:lstStyle/>
                    <a:p>
                      <a:pPr algn="l" fontAlgn="ctr"/>
                      <a:r>
                        <a:rPr lang="en-US" sz="1300" u="none" strike="noStrike" dirty="0">
                          <a:solidFill>
                            <a:schemeClr val="tx1">
                              <a:lumMod val="50000"/>
                            </a:schemeClr>
                          </a:solidFill>
                          <a:effectLst/>
                          <a:latin typeface="Calibri" panose="020F0502020204030204" pitchFamily="34" charset="0"/>
                          <a:cs typeface="Calibri" panose="020F0502020204030204" pitchFamily="34" charset="0"/>
                        </a:rPr>
                        <a:t>80618-2</a:t>
                      </a:r>
                      <a:endParaRPr lang="en-US" sz="1300" b="0" i="0" u="none" strike="noStrike" dirty="0">
                        <a:solidFill>
                          <a:schemeClr val="tx1">
                            <a:lumMod val="50000"/>
                          </a:schemeClr>
                        </a:solidFill>
                        <a:effectLst/>
                        <a:latin typeface="Calibri" panose="020F0502020204030204" pitchFamily="34" charset="0"/>
                        <a:cs typeface="Calibri" panose="020F0502020204030204" pitchFamily="34" charset="0"/>
                      </a:endParaRPr>
                    </a:p>
                  </a:txBody>
                  <a:tcPr marL="45720" marR="45720" marT="6963" marB="0" anchor="ctr"/>
                </a:tc>
                <a:tc>
                  <a:txBody>
                    <a:bodyPr/>
                    <a:lstStyle/>
                    <a:p>
                      <a:pPr algn="l" fontAlgn="ctr"/>
                      <a:r>
                        <a:rPr lang="en-US" sz="1300" u="none" strike="noStrike" dirty="0">
                          <a:solidFill>
                            <a:schemeClr val="tx1">
                              <a:lumMod val="50000"/>
                            </a:schemeClr>
                          </a:solidFill>
                          <a:effectLst/>
                          <a:latin typeface="Calibri" panose="020F0502020204030204" pitchFamily="34" charset="0"/>
                          <a:cs typeface="Calibri" panose="020F0502020204030204" pitchFamily="34" charset="0"/>
                        </a:rPr>
                        <a:t>ZIKV IgM CSF EIA-aCnc</a:t>
                      </a:r>
                      <a:endParaRPr lang="en-US" sz="1300" b="0" i="0" u="none" strike="noStrike" dirty="0">
                        <a:solidFill>
                          <a:schemeClr val="tx1">
                            <a:lumMod val="50000"/>
                          </a:schemeClr>
                        </a:solidFill>
                        <a:effectLst/>
                        <a:latin typeface="Calibri" panose="020F0502020204030204" pitchFamily="34" charset="0"/>
                        <a:cs typeface="Calibri" panose="020F0502020204030204" pitchFamily="34" charset="0"/>
                      </a:endParaRPr>
                    </a:p>
                  </a:txBody>
                  <a:tcPr marL="45720" marR="45720" marT="6963" marB="0" anchor="ctr"/>
                </a:tc>
                <a:tc>
                  <a:txBody>
                    <a:bodyPr/>
                    <a:lstStyle/>
                    <a:p>
                      <a:pPr algn="l" fontAlgn="ctr"/>
                      <a:r>
                        <a:rPr lang="en-US" sz="1300" u="none" strike="noStrike" dirty="0">
                          <a:solidFill>
                            <a:schemeClr val="tx1">
                              <a:lumMod val="50000"/>
                            </a:schemeClr>
                          </a:solidFill>
                          <a:effectLst/>
                          <a:latin typeface="Calibri" panose="020F0502020204030204" pitchFamily="34" charset="0"/>
                          <a:cs typeface="Calibri" panose="020F0502020204030204" pitchFamily="34" charset="0"/>
                        </a:rPr>
                        <a:t>Zika virus IgM Ab [Units/volume] in Cerebral spinal fluid by Immunoassay</a:t>
                      </a:r>
                      <a:endParaRPr lang="en-US" sz="1300" b="0" i="0" u="none" strike="noStrike" dirty="0">
                        <a:solidFill>
                          <a:schemeClr val="tx1">
                            <a:lumMod val="50000"/>
                          </a:schemeClr>
                        </a:solidFill>
                        <a:effectLst/>
                        <a:latin typeface="Calibri" panose="020F0502020204030204" pitchFamily="34" charset="0"/>
                        <a:cs typeface="Calibri" panose="020F0502020204030204" pitchFamily="34" charset="0"/>
                      </a:endParaRPr>
                    </a:p>
                  </a:txBody>
                  <a:tcPr marL="45720" marR="45720" marT="6963" marB="0" anchor="ctr"/>
                </a:tc>
                <a:extLst>
                  <a:ext uri="{0D108BD9-81ED-4DB2-BD59-A6C34878D82A}">
                    <a16:rowId xmlns:a16="http://schemas.microsoft.com/office/drawing/2014/main" val="10002"/>
                  </a:ext>
                </a:extLst>
              </a:tr>
              <a:tr h="348151">
                <a:tc>
                  <a:txBody>
                    <a:bodyPr/>
                    <a:lstStyle/>
                    <a:p>
                      <a:pPr algn="l" fontAlgn="ctr"/>
                      <a:r>
                        <a:rPr lang="en-US" sz="1300" u="none" strike="noStrike" dirty="0">
                          <a:solidFill>
                            <a:schemeClr val="tx1">
                              <a:lumMod val="50000"/>
                            </a:schemeClr>
                          </a:solidFill>
                          <a:effectLst/>
                          <a:latin typeface="Calibri" panose="020F0502020204030204" pitchFamily="34" charset="0"/>
                          <a:cs typeface="Calibri" panose="020F0502020204030204" pitchFamily="34" charset="0"/>
                        </a:rPr>
                        <a:t>80619-0</a:t>
                      </a:r>
                      <a:endParaRPr lang="en-US" sz="1300" b="0" i="0" u="none" strike="noStrike" dirty="0">
                        <a:solidFill>
                          <a:schemeClr val="tx1">
                            <a:lumMod val="50000"/>
                          </a:schemeClr>
                        </a:solidFill>
                        <a:effectLst/>
                        <a:latin typeface="Calibri" panose="020F0502020204030204" pitchFamily="34" charset="0"/>
                        <a:cs typeface="Calibri" panose="020F0502020204030204" pitchFamily="34" charset="0"/>
                      </a:endParaRPr>
                    </a:p>
                  </a:txBody>
                  <a:tcPr marL="45720" marR="45720" marT="6963" marB="0" anchor="ctr"/>
                </a:tc>
                <a:tc>
                  <a:txBody>
                    <a:bodyPr/>
                    <a:lstStyle/>
                    <a:p>
                      <a:pPr algn="l" fontAlgn="ctr"/>
                      <a:r>
                        <a:rPr lang="en-US" sz="1300" u="none" strike="noStrike" dirty="0">
                          <a:solidFill>
                            <a:schemeClr val="tx1">
                              <a:lumMod val="50000"/>
                            </a:schemeClr>
                          </a:solidFill>
                          <a:effectLst/>
                          <a:latin typeface="Calibri" panose="020F0502020204030204" pitchFamily="34" charset="0"/>
                          <a:cs typeface="Calibri" panose="020F0502020204030204" pitchFamily="34" charset="0"/>
                        </a:rPr>
                        <a:t>ZIKV IgM Ser EIA-aCnc</a:t>
                      </a:r>
                      <a:endParaRPr lang="en-US" sz="1300" b="0" i="0" u="none" strike="noStrike" dirty="0">
                        <a:solidFill>
                          <a:schemeClr val="tx1">
                            <a:lumMod val="50000"/>
                          </a:schemeClr>
                        </a:solidFill>
                        <a:effectLst/>
                        <a:latin typeface="Calibri" panose="020F0502020204030204" pitchFamily="34" charset="0"/>
                        <a:cs typeface="Calibri" panose="020F0502020204030204" pitchFamily="34" charset="0"/>
                      </a:endParaRPr>
                    </a:p>
                  </a:txBody>
                  <a:tcPr marL="45720" marR="45720" marT="6963" marB="0" anchor="ctr"/>
                </a:tc>
                <a:tc>
                  <a:txBody>
                    <a:bodyPr/>
                    <a:lstStyle/>
                    <a:p>
                      <a:pPr algn="l" fontAlgn="ctr"/>
                      <a:r>
                        <a:rPr lang="en-US" sz="1300" u="none" strike="noStrike" dirty="0">
                          <a:solidFill>
                            <a:schemeClr val="tx1">
                              <a:lumMod val="50000"/>
                            </a:schemeClr>
                          </a:solidFill>
                          <a:effectLst/>
                          <a:latin typeface="Calibri" panose="020F0502020204030204" pitchFamily="34" charset="0"/>
                          <a:cs typeface="Calibri" panose="020F0502020204030204" pitchFamily="34" charset="0"/>
                        </a:rPr>
                        <a:t>Zika virus IgM Ab [Units/volume] in Serum by Immunoassay</a:t>
                      </a:r>
                      <a:endParaRPr lang="en-US" sz="1300" b="0" i="0" u="none" strike="noStrike" dirty="0">
                        <a:solidFill>
                          <a:schemeClr val="tx1">
                            <a:lumMod val="50000"/>
                          </a:schemeClr>
                        </a:solidFill>
                        <a:effectLst/>
                        <a:latin typeface="Calibri" panose="020F0502020204030204" pitchFamily="34" charset="0"/>
                        <a:cs typeface="Calibri" panose="020F0502020204030204" pitchFamily="34" charset="0"/>
                      </a:endParaRPr>
                    </a:p>
                  </a:txBody>
                  <a:tcPr marL="45720" marR="45720" marT="6963" marB="0" anchor="ctr"/>
                </a:tc>
                <a:extLst>
                  <a:ext uri="{0D108BD9-81ED-4DB2-BD59-A6C34878D82A}">
                    <a16:rowId xmlns:a16="http://schemas.microsoft.com/office/drawing/2014/main" val="10003"/>
                  </a:ext>
                </a:extLst>
              </a:tr>
              <a:tr h="348151">
                <a:tc>
                  <a:txBody>
                    <a:bodyPr/>
                    <a:lstStyle/>
                    <a:p>
                      <a:pPr algn="l" fontAlgn="ctr"/>
                      <a:r>
                        <a:rPr lang="en-US" sz="1300" u="none" strike="noStrike" dirty="0">
                          <a:solidFill>
                            <a:srgbClr val="0033CC"/>
                          </a:solidFill>
                          <a:effectLst/>
                          <a:latin typeface="Calibri" panose="020F0502020204030204" pitchFamily="34" charset="0"/>
                          <a:cs typeface="Calibri" panose="020F0502020204030204" pitchFamily="34" charset="0"/>
                        </a:rPr>
                        <a:t>request</a:t>
                      </a:r>
                      <a:endParaRPr lang="en-US" sz="1300" b="0" i="0" u="none" strike="noStrike" dirty="0">
                        <a:solidFill>
                          <a:srgbClr val="0033CC"/>
                        </a:solidFill>
                        <a:effectLst/>
                        <a:latin typeface="Calibri" panose="020F0502020204030204" pitchFamily="34" charset="0"/>
                        <a:cs typeface="Calibri" panose="020F0502020204030204" pitchFamily="34" charset="0"/>
                      </a:endParaRPr>
                    </a:p>
                  </a:txBody>
                  <a:tcPr marL="45720" marR="45720" marT="6963" marB="0" anchor="ctr"/>
                </a:tc>
                <a:tc>
                  <a:txBody>
                    <a:bodyPr/>
                    <a:lstStyle/>
                    <a:p>
                      <a:pPr algn="l" fontAlgn="ctr"/>
                      <a:r>
                        <a:rPr lang="en-US" sz="1300" u="none" strike="noStrike" dirty="0">
                          <a:solidFill>
                            <a:srgbClr val="0033CC"/>
                          </a:solidFill>
                          <a:effectLst/>
                          <a:latin typeface="Calibri" panose="020F0502020204030204" pitchFamily="34" charset="0"/>
                          <a:cs typeface="Calibri" panose="020F0502020204030204" pitchFamily="34" charset="0"/>
                        </a:rPr>
                        <a:t>ZIKV IgM CSF Ql EIA</a:t>
                      </a:r>
                      <a:endParaRPr lang="en-US" sz="1300" b="0" i="0" u="none" strike="noStrike" dirty="0">
                        <a:solidFill>
                          <a:srgbClr val="0033CC"/>
                        </a:solidFill>
                        <a:effectLst/>
                        <a:latin typeface="Calibri" panose="020F0502020204030204" pitchFamily="34" charset="0"/>
                        <a:cs typeface="Calibri" panose="020F0502020204030204" pitchFamily="34" charset="0"/>
                      </a:endParaRPr>
                    </a:p>
                  </a:txBody>
                  <a:tcPr marL="45720" marR="45720" marT="6963" marB="0" anchor="ctr"/>
                </a:tc>
                <a:tc>
                  <a:txBody>
                    <a:bodyPr/>
                    <a:lstStyle/>
                    <a:p>
                      <a:pPr algn="l" fontAlgn="ctr"/>
                      <a:r>
                        <a:rPr lang="en-US" sz="1300" u="none" strike="noStrike" dirty="0">
                          <a:solidFill>
                            <a:srgbClr val="0033CC"/>
                          </a:solidFill>
                          <a:effectLst/>
                          <a:latin typeface="Calibri" panose="020F0502020204030204" pitchFamily="34" charset="0"/>
                          <a:cs typeface="Calibri" panose="020F0502020204030204" pitchFamily="34" charset="0"/>
                        </a:rPr>
                        <a:t>Zika virus IgM Ab [Threshold] in Cerebral spinal fluid by Immunoassay</a:t>
                      </a:r>
                      <a:endParaRPr lang="en-US" sz="1300" b="0" i="0" u="none" strike="noStrike" dirty="0">
                        <a:solidFill>
                          <a:srgbClr val="0033CC"/>
                        </a:solidFill>
                        <a:effectLst/>
                        <a:latin typeface="Calibri" panose="020F0502020204030204" pitchFamily="34" charset="0"/>
                        <a:cs typeface="Calibri" panose="020F0502020204030204" pitchFamily="34" charset="0"/>
                      </a:endParaRPr>
                    </a:p>
                  </a:txBody>
                  <a:tcPr marL="45720" marR="45720" marT="6963" marB="0" anchor="ctr"/>
                </a:tc>
                <a:extLst>
                  <a:ext uri="{0D108BD9-81ED-4DB2-BD59-A6C34878D82A}">
                    <a16:rowId xmlns:a16="http://schemas.microsoft.com/office/drawing/2014/main" val="10004"/>
                  </a:ext>
                </a:extLst>
              </a:tr>
              <a:tr h="174075">
                <a:tc>
                  <a:txBody>
                    <a:bodyPr/>
                    <a:lstStyle/>
                    <a:p>
                      <a:pPr algn="l" fontAlgn="ctr"/>
                      <a:r>
                        <a:rPr lang="en-US" sz="1300" u="none" strike="noStrike" dirty="0">
                          <a:solidFill>
                            <a:srgbClr val="0033CC"/>
                          </a:solidFill>
                          <a:effectLst/>
                          <a:latin typeface="Calibri" panose="020F0502020204030204" pitchFamily="34" charset="0"/>
                          <a:cs typeface="Calibri" panose="020F0502020204030204" pitchFamily="34" charset="0"/>
                        </a:rPr>
                        <a:t>request</a:t>
                      </a:r>
                      <a:endParaRPr lang="en-US" sz="1300" b="0" i="0" u="none" strike="noStrike" dirty="0">
                        <a:solidFill>
                          <a:srgbClr val="0033CC"/>
                        </a:solidFill>
                        <a:effectLst/>
                        <a:latin typeface="Calibri" panose="020F0502020204030204" pitchFamily="34" charset="0"/>
                        <a:cs typeface="Calibri" panose="020F0502020204030204" pitchFamily="34" charset="0"/>
                      </a:endParaRPr>
                    </a:p>
                  </a:txBody>
                  <a:tcPr marL="45720" marR="45720" marT="6963" marB="0" anchor="ctr"/>
                </a:tc>
                <a:tc>
                  <a:txBody>
                    <a:bodyPr/>
                    <a:lstStyle/>
                    <a:p>
                      <a:pPr algn="l" fontAlgn="ctr"/>
                      <a:r>
                        <a:rPr lang="en-US" sz="1300" u="none" strike="noStrike" dirty="0">
                          <a:solidFill>
                            <a:srgbClr val="0033CC"/>
                          </a:solidFill>
                          <a:effectLst/>
                          <a:latin typeface="Calibri" panose="020F0502020204030204" pitchFamily="34" charset="0"/>
                          <a:cs typeface="Calibri" panose="020F0502020204030204" pitchFamily="34" charset="0"/>
                        </a:rPr>
                        <a:t>ZIKV IgM Ser Ql EIA</a:t>
                      </a:r>
                      <a:endParaRPr lang="en-US" sz="1300" b="0" i="0" u="none" strike="noStrike" dirty="0">
                        <a:solidFill>
                          <a:srgbClr val="0033CC"/>
                        </a:solidFill>
                        <a:effectLst/>
                        <a:latin typeface="Calibri" panose="020F0502020204030204" pitchFamily="34" charset="0"/>
                        <a:cs typeface="Calibri" panose="020F0502020204030204" pitchFamily="34" charset="0"/>
                      </a:endParaRPr>
                    </a:p>
                  </a:txBody>
                  <a:tcPr marL="45720" marR="45720" marT="6963" marB="0" anchor="ctr"/>
                </a:tc>
                <a:tc>
                  <a:txBody>
                    <a:bodyPr/>
                    <a:lstStyle/>
                    <a:p>
                      <a:pPr algn="l" fontAlgn="ctr"/>
                      <a:r>
                        <a:rPr lang="en-US" sz="1300" u="none" strike="noStrike" dirty="0">
                          <a:solidFill>
                            <a:srgbClr val="0033CC"/>
                          </a:solidFill>
                          <a:effectLst/>
                          <a:latin typeface="Calibri" panose="020F0502020204030204" pitchFamily="34" charset="0"/>
                          <a:cs typeface="Calibri" panose="020F0502020204030204" pitchFamily="34" charset="0"/>
                        </a:rPr>
                        <a:t>Zika virus IgM Ab [Threshold] in Serum by Immunoassay</a:t>
                      </a:r>
                      <a:endParaRPr lang="en-US" sz="1300" b="0" i="0" u="none" strike="noStrike" dirty="0">
                        <a:solidFill>
                          <a:srgbClr val="0033CC"/>
                        </a:solidFill>
                        <a:effectLst/>
                        <a:latin typeface="Calibri" panose="020F0502020204030204" pitchFamily="34" charset="0"/>
                        <a:cs typeface="Calibri" panose="020F0502020204030204" pitchFamily="34" charset="0"/>
                      </a:endParaRPr>
                    </a:p>
                  </a:txBody>
                  <a:tcPr marL="45720" marR="45720" marT="6963" marB="0" anchor="ctr"/>
                </a:tc>
                <a:extLst>
                  <a:ext uri="{0D108BD9-81ED-4DB2-BD59-A6C34878D82A}">
                    <a16:rowId xmlns:a16="http://schemas.microsoft.com/office/drawing/2014/main" val="10005"/>
                  </a:ext>
                </a:extLst>
              </a:tr>
              <a:tr h="174075">
                <a:tc gridSpan="2">
                  <a:txBody>
                    <a:bodyPr/>
                    <a:lstStyle/>
                    <a:p>
                      <a:pPr algn="l" fontAlgn="ctr"/>
                      <a:r>
                        <a:rPr lang="en-US" sz="1300" b="1" u="none" strike="noStrike" dirty="0">
                          <a:solidFill>
                            <a:schemeClr val="tx1">
                              <a:lumMod val="50000"/>
                            </a:schemeClr>
                          </a:solidFill>
                          <a:effectLst/>
                          <a:latin typeface="Calibri" panose="020F0502020204030204" pitchFamily="34" charset="0"/>
                          <a:cs typeface="Calibri" panose="020F0502020204030204" pitchFamily="34" charset="0"/>
                        </a:rPr>
                        <a:t>Antibody neutralization (confirmation)</a:t>
                      </a:r>
                      <a:endParaRPr lang="en-US" sz="1300" b="1" i="0" u="none" strike="noStrike" dirty="0">
                        <a:solidFill>
                          <a:schemeClr val="tx1">
                            <a:lumMod val="50000"/>
                          </a:schemeClr>
                        </a:solidFill>
                        <a:effectLst/>
                        <a:latin typeface="Calibri" panose="020F0502020204030204" pitchFamily="34" charset="0"/>
                        <a:cs typeface="Calibri" panose="020F0502020204030204" pitchFamily="34" charset="0"/>
                      </a:endParaRPr>
                    </a:p>
                  </a:txBody>
                  <a:tcPr marL="45720" marR="45720" marB="9144" anchor="ctr">
                    <a:solidFill>
                      <a:schemeClr val="bg1">
                        <a:lumMod val="85000"/>
                      </a:schemeClr>
                    </a:solidFill>
                  </a:tcPr>
                </a:tc>
                <a:tc hMerge="1">
                  <a:txBody>
                    <a:bodyPr/>
                    <a:lstStyle/>
                    <a:p>
                      <a:endParaRPr lang="en-US"/>
                    </a:p>
                  </a:txBody>
                  <a:tcPr/>
                </a:tc>
                <a:tc>
                  <a:txBody>
                    <a:bodyPr/>
                    <a:lstStyle/>
                    <a:p>
                      <a:pPr algn="l" fontAlgn="ctr"/>
                      <a:r>
                        <a:rPr lang="en-US" sz="1300" u="none" strike="noStrike" dirty="0">
                          <a:effectLst/>
                          <a:latin typeface="Calibri" panose="020F0502020204030204" pitchFamily="34" charset="0"/>
                          <a:cs typeface="Calibri" panose="020F0502020204030204" pitchFamily="34" charset="0"/>
                        </a:rPr>
                        <a:t> </a:t>
                      </a: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45720" marR="45720" marB="9144" anchor="ctr">
                    <a:solidFill>
                      <a:schemeClr val="bg1">
                        <a:lumMod val="85000"/>
                      </a:schemeClr>
                    </a:solidFill>
                  </a:tcPr>
                </a:tc>
                <a:extLst>
                  <a:ext uri="{0D108BD9-81ED-4DB2-BD59-A6C34878D82A}">
                    <a16:rowId xmlns:a16="http://schemas.microsoft.com/office/drawing/2014/main" val="10006"/>
                  </a:ext>
                </a:extLst>
              </a:tr>
              <a:tr h="348151">
                <a:tc>
                  <a:txBody>
                    <a:bodyPr/>
                    <a:lstStyle/>
                    <a:p>
                      <a:pPr algn="l" fontAlgn="ctr"/>
                      <a:r>
                        <a:rPr lang="en-US" sz="1300" u="none" strike="noStrike" dirty="0">
                          <a:solidFill>
                            <a:schemeClr val="tx1">
                              <a:lumMod val="50000"/>
                            </a:schemeClr>
                          </a:solidFill>
                          <a:effectLst/>
                          <a:latin typeface="Calibri" panose="020F0502020204030204" pitchFamily="34" charset="0"/>
                          <a:cs typeface="Calibri" panose="020F0502020204030204" pitchFamily="34" charset="0"/>
                        </a:rPr>
                        <a:t>80620-8</a:t>
                      </a:r>
                      <a:endParaRPr lang="en-US" sz="1300" b="0" i="0" u="none" strike="noStrike" dirty="0">
                        <a:solidFill>
                          <a:schemeClr val="tx1">
                            <a:lumMod val="50000"/>
                          </a:schemeClr>
                        </a:solidFill>
                        <a:effectLst/>
                        <a:latin typeface="Calibri" panose="020F0502020204030204" pitchFamily="34" charset="0"/>
                        <a:cs typeface="Calibri" panose="020F0502020204030204" pitchFamily="34" charset="0"/>
                      </a:endParaRPr>
                    </a:p>
                  </a:txBody>
                  <a:tcPr marL="45720" marR="45720" marT="6963" marB="0" anchor="ctr"/>
                </a:tc>
                <a:tc>
                  <a:txBody>
                    <a:bodyPr/>
                    <a:lstStyle/>
                    <a:p>
                      <a:pPr algn="l" fontAlgn="ctr"/>
                      <a:r>
                        <a:rPr lang="en-US" sz="1300" u="none" strike="noStrike" dirty="0">
                          <a:solidFill>
                            <a:schemeClr val="tx1">
                              <a:lumMod val="50000"/>
                            </a:schemeClr>
                          </a:solidFill>
                          <a:effectLst/>
                          <a:latin typeface="Calibri" panose="020F0502020204030204" pitchFamily="34" charset="0"/>
                          <a:cs typeface="Calibri" panose="020F0502020204030204" pitchFamily="34" charset="0"/>
                        </a:rPr>
                        <a:t>ZIKV NAb Titr Ser Nt</a:t>
                      </a:r>
                      <a:endParaRPr lang="en-US" sz="1300" b="0" i="0" u="none" strike="noStrike" dirty="0">
                        <a:solidFill>
                          <a:schemeClr val="tx1">
                            <a:lumMod val="50000"/>
                          </a:schemeClr>
                        </a:solidFill>
                        <a:effectLst/>
                        <a:latin typeface="Calibri" panose="020F0502020204030204" pitchFamily="34" charset="0"/>
                        <a:cs typeface="Calibri" panose="020F0502020204030204" pitchFamily="34" charset="0"/>
                      </a:endParaRPr>
                    </a:p>
                  </a:txBody>
                  <a:tcPr marL="45720" marR="45720" marT="6963" marB="0" anchor="ctr"/>
                </a:tc>
                <a:tc>
                  <a:txBody>
                    <a:bodyPr/>
                    <a:lstStyle/>
                    <a:p>
                      <a:pPr algn="l" fontAlgn="ctr"/>
                      <a:r>
                        <a:rPr lang="en-US" sz="1300" u="none" strike="noStrike" dirty="0">
                          <a:solidFill>
                            <a:schemeClr val="tx1">
                              <a:lumMod val="50000"/>
                            </a:schemeClr>
                          </a:solidFill>
                          <a:effectLst/>
                          <a:latin typeface="Calibri" panose="020F0502020204030204" pitchFamily="34" charset="0"/>
                          <a:cs typeface="Calibri" panose="020F0502020204030204" pitchFamily="34" charset="0"/>
                        </a:rPr>
                        <a:t>Zika virus neutralizing antibody [Titer] in Serum by Neutralization test</a:t>
                      </a:r>
                      <a:endParaRPr lang="en-US" sz="1300" b="0" i="0" u="none" strike="noStrike" dirty="0">
                        <a:solidFill>
                          <a:schemeClr val="tx1">
                            <a:lumMod val="50000"/>
                          </a:schemeClr>
                        </a:solidFill>
                        <a:effectLst/>
                        <a:latin typeface="Calibri" panose="020F0502020204030204" pitchFamily="34" charset="0"/>
                        <a:cs typeface="Calibri" panose="020F0502020204030204" pitchFamily="34" charset="0"/>
                      </a:endParaRPr>
                    </a:p>
                  </a:txBody>
                  <a:tcPr marL="45720" marR="45720" marT="6963" marB="0" anchor="ctr"/>
                </a:tc>
                <a:extLst>
                  <a:ext uri="{0D108BD9-81ED-4DB2-BD59-A6C34878D82A}">
                    <a16:rowId xmlns:a16="http://schemas.microsoft.com/office/drawing/2014/main" val="10007"/>
                  </a:ext>
                </a:extLst>
              </a:tr>
              <a:tr h="348151">
                <a:tc>
                  <a:txBody>
                    <a:bodyPr/>
                    <a:lstStyle/>
                    <a:p>
                      <a:pPr algn="l" fontAlgn="ctr"/>
                      <a:r>
                        <a:rPr lang="en-US" sz="1300" u="none" strike="noStrike" dirty="0">
                          <a:solidFill>
                            <a:schemeClr val="tx1">
                              <a:lumMod val="50000"/>
                            </a:schemeClr>
                          </a:solidFill>
                          <a:effectLst/>
                          <a:latin typeface="Calibri" panose="020F0502020204030204" pitchFamily="34" charset="0"/>
                          <a:cs typeface="Calibri" panose="020F0502020204030204" pitchFamily="34" charset="0"/>
                        </a:rPr>
                        <a:t>80621-6</a:t>
                      </a:r>
                      <a:endParaRPr lang="en-US" sz="1300" b="0" i="0" u="none" strike="noStrike" dirty="0">
                        <a:solidFill>
                          <a:schemeClr val="tx1">
                            <a:lumMod val="50000"/>
                          </a:schemeClr>
                        </a:solidFill>
                        <a:effectLst/>
                        <a:latin typeface="Calibri" panose="020F0502020204030204" pitchFamily="34" charset="0"/>
                        <a:cs typeface="Calibri" panose="020F0502020204030204" pitchFamily="34" charset="0"/>
                      </a:endParaRPr>
                    </a:p>
                  </a:txBody>
                  <a:tcPr marL="45720" marR="45720" marT="6963" marB="0" anchor="ctr"/>
                </a:tc>
                <a:tc>
                  <a:txBody>
                    <a:bodyPr/>
                    <a:lstStyle/>
                    <a:p>
                      <a:pPr algn="l" fontAlgn="ctr"/>
                      <a:r>
                        <a:rPr lang="da-DK" sz="1300" u="none" strike="noStrike">
                          <a:solidFill>
                            <a:schemeClr val="tx1">
                              <a:lumMod val="50000"/>
                            </a:schemeClr>
                          </a:solidFill>
                          <a:effectLst/>
                          <a:latin typeface="Calibri" panose="020F0502020204030204" pitchFamily="34" charset="0"/>
                          <a:cs typeface="Calibri" panose="020F0502020204030204" pitchFamily="34" charset="0"/>
                        </a:rPr>
                        <a:t>ZIKV NAb Titr CSF Nt</a:t>
                      </a:r>
                      <a:endParaRPr lang="da-DK" sz="1300" b="0" i="0" u="none" strike="noStrike">
                        <a:solidFill>
                          <a:schemeClr val="tx1">
                            <a:lumMod val="50000"/>
                          </a:schemeClr>
                        </a:solidFill>
                        <a:effectLst/>
                        <a:latin typeface="Calibri" panose="020F0502020204030204" pitchFamily="34" charset="0"/>
                        <a:cs typeface="Calibri" panose="020F0502020204030204" pitchFamily="34" charset="0"/>
                      </a:endParaRPr>
                    </a:p>
                  </a:txBody>
                  <a:tcPr marL="45720" marR="45720" marT="6963" marB="0" anchor="ctr"/>
                </a:tc>
                <a:tc>
                  <a:txBody>
                    <a:bodyPr/>
                    <a:lstStyle/>
                    <a:p>
                      <a:pPr algn="l" fontAlgn="ctr"/>
                      <a:r>
                        <a:rPr lang="en-US" sz="1300" u="none" strike="noStrike" dirty="0">
                          <a:solidFill>
                            <a:schemeClr val="tx1">
                              <a:lumMod val="50000"/>
                            </a:schemeClr>
                          </a:solidFill>
                          <a:effectLst/>
                          <a:latin typeface="Calibri" panose="020F0502020204030204" pitchFamily="34" charset="0"/>
                          <a:cs typeface="Calibri" panose="020F0502020204030204" pitchFamily="34" charset="0"/>
                        </a:rPr>
                        <a:t>Zika virus neutralizing antibody [Titer] in Cerebral spinal fluid by Neutralization test</a:t>
                      </a:r>
                      <a:endParaRPr lang="en-US" sz="1300" b="0" i="0" u="none" strike="noStrike" dirty="0">
                        <a:solidFill>
                          <a:schemeClr val="tx1">
                            <a:lumMod val="50000"/>
                          </a:schemeClr>
                        </a:solidFill>
                        <a:effectLst/>
                        <a:latin typeface="Calibri" panose="020F0502020204030204" pitchFamily="34" charset="0"/>
                        <a:cs typeface="Calibri" panose="020F0502020204030204" pitchFamily="34" charset="0"/>
                      </a:endParaRPr>
                    </a:p>
                  </a:txBody>
                  <a:tcPr marL="45720" marR="45720" marT="6963" marB="0" anchor="ctr"/>
                </a:tc>
                <a:extLst>
                  <a:ext uri="{0D108BD9-81ED-4DB2-BD59-A6C34878D82A}">
                    <a16:rowId xmlns:a16="http://schemas.microsoft.com/office/drawing/2014/main" val="10008"/>
                  </a:ext>
                </a:extLst>
              </a:tr>
              <a:tr h="348151">
                <a:tc>
                  <a:txBody>
                    <a:bodyPr/>
                    <a:lstStyle/>
                    <a:p>
                      <a:pPr algn="l" fontAlgn="ctr"/>
                      <a:r>
                        <a:rPr lang="en-US" sz="1300" u="none" strike="noStrike" dirty="0">
                          <a:solidFill>
                            <a:srgbClr val="0033CC"/>
                          </a:solidFill>
                          <a:effectLst/>
                          <a:latin typeface="Calibri" panose="020F0502020204030204" pitchFamily="34" charset="0"/>
                          <a:cs typeface="Calibri" panose="020F0502020204030204" pitchFamily="34" charset="0"/>
                        </a:rPr>
                        <a:t>request</a:t>
                      </a:r>
                      <a:endParaRPr lang="en-US" sz="1300" b="0" i="0" u="none" strike="noStrike" dirty="0">
                        <a:solidFill>
                          <a:srgbClr val="0033CC"/>
                        </a:solidFill>
                        <a:effectLst/>
                        <a:latin typeface="Calibri" panose="020F0502020204030204" pitchFamily="34" charset="0"/>
                        <a:cs typeface="Calibri" panose="020F0502020204030204" pitchFamily="34" charset="0"/>
                      </a:endParaRPr>
                    </a:p>
                  </a:txBody>
                  <a:tcPr marL="45720" marR="45720" marT="6963" marB="0" anchor="ctr"/>
                </a:tc>
                <a:tc>
                  <a:txBody>
                    <a:bodyPr/>
                    <a:lstStyle/>
                    <a:p>
                      <a:pPr algn="l" fontAlgn="ctr"/>
                      <a:r>
                        <a:rPr lang="en-US" sz="1300" u="none" strike="noStrike" dirty="0">
                          <a:solidFill>
                            <a:srgbClr val="0033CC"/>
                          </a:solidFill>
                          <a:effectLst/>
                          <a:latin typeface="Calibri" panose="020F0502020204030204" pitchFamily="34" charset="0"/>
                          <a:cs typeface="Calibri" panose="020F0502020204030204" pitchFamily="34" charset="0"/>
                        </a:rPr>
                        <a:t>ZIKV NAb Titr Ser Ql Nt</a:t>
                      </a:r>
                      <a:endParaRPr lang="en-US" sz="1300" b="0" i="0" u="none" strike="noStrike" dirty="0">
                        <a:solidFill>
                          <a:srgbClr val="0033CC"/>
                        </a:solidFill>
                        <a:effectLst/>
                        <a:latin typeface="Calibri" panose="020F0502020204030204" pitchFamily="34" charset="0"/>
                        <a:cs typeface="Calibri" panose="020F0502020204030204" pitchFamily="34" charset="0"/>
                      </a:endParaRPr>
                    </a:p>
                  </a:txBody>
                  <a:tcPr marL="45720" marR="45720" marT="6963" marB="0" anchor="ctr"/>
                </a:tc>
                <a:tc>
                  <a:txBody>
                    <a:bodyPr/>
                    <a:lstStyle/>
                    <a:p>
                      <a:pPr algn="l" fontAlgn="ctr"/>
                      <a:r>
                        <a:rPr lang="en-US" sz="1300" u="none" strike="noStrike" dirty="0">
                          <a:solidFill>
                            <a:srgbClr val="0033CC"/>
                          </a:solidFill>
                          <a:effectLst/>
                          <a:latin typeface="Calibri" panose="020F0502020204030204" pitchFamily="34" charset="0"/>
                          <a:cs typeface="Calibri" panose="020F0502020204030204" pitchFamily="34" charset="0"/>
                        </a:rPr>
                        <a:t>Zika virus neutralizing antibody [Threshold] in Serum by Neutralization test</a:t>
                      </a:r>
                      <a:endParaRPr lang="en-US" sz="1300" b="0" i="0" u="none" strike="noStrike" dirty="0">
                        <a:solidFill>
                          <a:srgbClr val="0033CC"/>
                        </a:solidFill>
                        <a:effectLst/>
                        <a:latin typeface="Calibri" panose="020F0502020204030204" pitchFamily="34" charset="0"/>
                        <a:cs typeface="Calibri" panose="020F0502020204030204" pitchFamily="34" charset="0"/>
                      </a:endParaRPr>
                    </a:p>
                  </a:txBody>
                  <a:tcPr marL="45720" marR="45720" marT="6963" marB="0" anchor="ctr"/>
                </a:tc>
                <a:extLst>
                  <a:ext uri="{0D108BD9-81ED-4DB2-BD59-A6C34878D82A}">
                    <a16:rowId xmlns:a16="http://schemas.microsoft.com/office/drawing/2014/main" val="10009"/>
                  </a:ext>
                </a:extLst>
              </a:tr>
              <a:tr h="348151">
                <a:tc>
                  <a:txBody>
                    <a:bodyPr/>
                    <a:lstStyle/>
                    <a:p>
                      <a:pPr algn="l" fontAlgn="ctr"/>
                      <a:r>
                        <a:rPr lang="en-US" sz="1300" u="none" strike="noStrike" dirty="0">
                          <a:solidFill>
                            <a:srgbClr val="0033CC"/>
                          </a:solidFill>
                          <a:effectLst/>
                          <a:latin typeface="Calibri" panose="020F0502020204030204" pitchFamily="34" charset="0"/>
                          <a:cs typeface="Calibri" panose="020F0502020204030204" pitchFamily="34" charset="0"/>
                        </a:rPr>
                        <a:t>request</a:t>
                      </a:r>
                      <a:endParaRPr lang="en-US" sz="1300" b="0" i="0" u="none" strike="noStrike" dirty="0">
                        <a:solidFill>
                          <a:srgbClr val="0033CC"/>
                        </a:solidFill>
                        <a:effectLst/>
                        <a:latin typeface="Calibri" panose="020F0502020204030204" pitchFamily="34" charset="0"/>
                        <a:cs typeface="Calibri" panose="020F0502020204030204" pitchFamily="34" charset="0"/>
                      </a:endParaRPr>
                    </a:p>
                  </a:txBody>
                  <a:tcPr marL="45720" marR="45720" marT="6963" marB="0" anchor="ctr"/>
                </a:tc>
                <a:tc>
                  <a:txBody>
                    <a:bodyPr/>
                    <a:lstStyle/>
                    <a:p>
                      <a:pPr algn="l" fontAlgn="ctr"/>
                      <a:r>
                        <a:rPr lang="en-US" sz="1300" u="none" strike="noStrike" dirty="0">
                          <a:solidFill>
                            <a:srgbClr val="0033CC"/>
                          </a:solidFill>
                          <a:effectLst/>
                          <a:latin typeface="Calibri" panose="020F0502020204030204" pitchFamily="34" charset="0"/>
                          <a:cs typeface="Calibri" panose="020F0502020204030204" pitchFamily="34" charset="0"/>
                        </a:rPr>
                        <a:t>ZIKV NAb Titr CSF Ql Nt</a:t>
                      </a:r>
                      <a:endParaRPr lang="en-US" sz="1300" b="0" i="0" u="none" strike="noStrike" dirty="0">
                        <a:solidFill>
                          <a:srgbClr val="0033CC"/>
                        </a:solidFill>
                        <a:effectLst/>
                        <a:latin typeface="Calibri" panose="020F0502020204030204" pitchFamily="34" charset="0"/>
                        <a:cs typeface="Calibri" panose="020F0502020204030204" pitchFamily="34" charset="0"/>
                      </a:endParaRPr>
                    </a:p>
                  </a:txBody>
                  <a:tcPr marL="45720" marR="45720" marT="6963" marB="0" anchor="ctr"/>
                </a:tc>
                <a:tc>
                  <a:txBody>
                    <a:bodyPr/>
                    <a:lstStyle/>
                    <a:p>
                      <a:pPr algn="l" fontAlgn="ctr"/>
                      <a:r>
                        <a:rPr lang="en-US" sz="1300" u="none" strike="noStrike" dirty="0">
                          <a:solidFill>
                            <a:srgbClr val="0033CC"/>
                          </a:solidFill>
                          <a:effectLst/>
                          <a:latin typeface="Calibri" panose="020F0502020204030204" pitchFamily="34" charset="0"/>
                          <a:cs typeface="Calibri" panose="020F0502020204030204" pitchFamily="34" charset="0"/>
                        </a:rPr>
                        <a:t>Zika virus neutralizing antibody [Threshold] in Cerebral spinal fluid by Neutralization test</a:t>
                      </a:r>
                      <a:endParaRPr lang="en-US" sz="1300" b="0" i="0" u="none" strike="noStrike" dirty="0">
                        <a:solidFill>
                          <a:srgbClr val="0033CC"/>
                        </a:solidFill>
                        <a:effectLst/>
                        <a:latin typeface="Calibri" panose="020F0502020204030204" pitchFamily="34" charset="0"/>
                        <a:cs typeface="Calibri" panose="020F0502020204030204" pitchFamily="34" charset="0"/>
                      </a:endParaRPr>
                    </a:p>
                  </a:txBody>
                  <a:tcPr marL="45720" marR="45720" marT="6963" marB="0" anchor="ctr"/>
                </a:tc>
                <a:extLst>
                  <a:ext uri="{0D108BD9-81ED-4DB2-BD59-A6C34878D82A}">
                    <a16:rowId xmlns:a16="http://schemas.microsoft.com/office/drawing/2014/main" val="10010"/>
                  </a:ext>
                </a:extLst>
              </a:tr>
              <a:tr h="348151">
                <a:tc>
                  <a:txBody>
                    <a:bodyPr/>
                    <a:lstStyle/>
                    <a:p>
                      <a:pPr algn="l" fontAlgn="ctr"/>
                      <a:r>
                        <a:rPr lang="en-US" sz="1300" u="none" strike="noStrike" dirty="0">
                          <a:solidFill>
                            <a:schemeClr val="tx1">
                              <a:lumMod val="50000"/>
                            </a:schemeClr>
                          </a:solidFill>
                          <a:effectLst/>
                          <a:latin typeface="Calibri" panose="020F0502020204030204" pitchFamily="34" charset="0"/>
                          <a:cs typeface="Calibri" panose="020F0502020204030204" pitchFamily="34" charset="0"/>
                        </a:rPr>
                        <a:t>80622-4</a:t>
                      </a:r>
                      <a:endParaRPr lang="en-US" sz="1300" b="0" i="0" u="none" strike="noStrike" dirty="0">
                        <a:solidFill>
                          <a:schemeClr val="tx1">
                            <a:lumMod val="50000"/>
                          </a:schemeClr>
                        </a:solidFill>
                        <a:effectLst/>
                        <a:latin typeface="Calibri" panose="020F0502020204030204" pitchFamily="34" charset="0"/>
                        <a:cs typeface="Calibri" panose="020F0502020204030204" pitchFamily="34" charset="0"/>
                      </a:endParaRPr>
                    </a:p>
                  </a:txBody>
                  <a:tcPr marL="45720" marR="45720" marT="6963" marB="0" anchor="ctr"/>
                </a:tc>
                <a:tc>
                  <a:txBody>
                    <a:bodyPr/>
                    <a:lstStyle/>
                    <a:p>
                      <a:pPr algn="l" fontAlgn="ctr"/>
                      <a:r>
                        <a:rPr lang="en-US" sz="1300" u="none" strike="noStrike" dirty="0">
                          <a:solidFill>
                            <a:schemeClr val="tx1">
                              <a:lumMod val="50000"/>
                            </a:schemeClr>
                          </a:solidFill>
                          <a:effectLst/>
                          <a:latin typeface="Calibri" panose="020F0502020204030204" pitchFamily="34" charset="0"/>
                          <a:cs typeface="Calibri" panose="020F0502020204030204" pitchFamily="34" charset="0"/>
                        </a:rPr>
                        <a:t>ZIKV NAb sp1 Titr Ser Nt</a:t>
                      </a:r>
                      <a:endParaRPr lang="en-US" sz="1300" b="0" i="0" u="none" strike="noStrike" dirty="0">
                        <a:solidFill>
                          <a:schemeClr val="tx1">
                            <a:lumMod val="50000"/>
                          </a:schemeClr>
                        </a:solidFill>
                        <a:effectLst/>
                        <a:latin typeface="Calibri" panose="020F0502020204030204" pitchFamily="34" charset="0"/>
                        <a:cs typeface="Calibri" panose="020F0502020204030204" pitchFamily="34" charset="0"/>
                      </a:endParaRPr>
                    </a:p>
                  </a:txBody>
                  <a:tcPr marL="45720" marR="45720" marT="6963" marB="0" anchor="ctr"/>
                </a:tc>
                <a:tc>
                  <a:txBody>
                    <a:bodyPr/>
                    <a:lstStyle/>
                    <a:p>
                      <a:pPr algn="l" fontAlgn="ctr"/>
                      <a:r>
                        <a:rPr lang="en-US" sz="1300" u="none" strike="noStrike" dirty="0">
                          <a:solidFill>
                            <a:schemeClr val="tx1">
                              <a:lumMod val="50000"/>
                            </a:schemeClr>
                          </a:solidFill>
                          <a:effectLst/>
                          <a:latin typeface="Calibri" panose="020F0502020204030204" pitchFamily="34" charset="0"/>
                          <a:cs typeface="Calibri" panose="020F0502020204030204" pitchFamily="34" charset="0"/>
                        </a:rPr>
                        <a:t>Zika virus neutralizing antibody [Titer] in Serum by Neutralization test --1st specimen</a:t>
                      </a:r>
                      <a:endParaRPr lang="en-US" sz="1300" b="0" i="0" u="none" strike="noStrike" dirty="0">
                        <a:solidFill>
                          <a:schemeClr val="tx1">
                            <a:lumMod val="50000"/>
                          </a:schemeClr>
                        </a:solidFill>
                        <a:effectLst/>
                        <a:latin typeface="Calibri" panose="020F0502020204030204" pitchFamily="34" charset="0"/>
                        <a:cs typeface="Calibri" panose="020F0502020204030204" pitchFamily="34" charset="0"/>
                      </a:endParaRPr>
                    </a:p>
                  </a:txBody>
                  <a:tcPr marL="45720" marR="45720" marT="6963" marB="0" anchor="ctr"/>
                </a:tc>
                <a:extLst>
                  <a:ext uri="{0D108BD9-81ED-4DB2-BD59-A6C34878D82A}">
                    <a16:rowId xmlns:a16="http://schemas.microsoft.com/office/drawing/2014/main" val="10011"/>
                  </a:ext>
                </a:extLst>
              </a:tr>
              <a:tr h="348151">
                <a:tc>
                  <a:txBody>
                    <a:bodyPr/>
                    <a:lstStyle/>
                    <a:p>
                      <a:pPr algn="l" fontAlgn="ctr"/>
                      <a:r>
                        <a:rPr lang="en-US" sz="1300" u="none" strike="noStrike" dirty="0">
                          <a:solidFill>
                            <a:schemeClr val="tx1">
                              <a:lumMod val="50000"/>
                            </a:schemeClr>
                          </a:solidFill>
                          <a:effectLst/>
                          <a:latin typeface="Calibri" panose="020F0502020204030204" pitchFamily="34" charset="0"/>
                          <a:cs typeface="Calibri" panose="020F0502020204030204" pitchFamily="34" charset="0"/>
                        </a:rPr>
                        <a:t>80623-2</a:t>
                      </a:r>
                      <a:endParaRPr lang="en-US" sz="1300" b="0" i="0" u="none" strike="noStrike" dirty="0">
                        <a:solidFill>
                          <a:schemeClr val="tx1">
                            <a:lumMod val="50000"/>
                          </a:schemeClr>
                        </a:solidFill>
                        <a:effectLst/>
                        <a:latin typeface="Calibri" panose="020F0502020204030204" pitchFamily="34" charset="0"/>
                        <a:cs typeface="Calibri" panose="020F0502020204030204" pitchFamily="34" charset="0"/>
                      </a:endParaRPr>
                    </a:p>
                  </a:txBody>
                  <a:tcPr marL="45720" marR="45720" marT="6963" marB="0" anchor="ctr"/>
                </a:tc>
                <a:tc>
                  <a:txBody>
                    <a:bodyPr/>
                    <a:lstStyle/>
                    <a:p>
                      <a:pPr algn="l" fontAlgn="ctr"/>
                      <a:r>
                        <a:rPr lang="en-US" sz="1300" u="none" strike="noStrike" dirty="0">
                          <a:solidFill>
                            <a:schemeClr val="tx1">
                              <a:lumMod val="50000"/>
                            </a:schemeClr>
                          </a:solidFill>
                          <a:effectLst/>
                          <a:latin typeface="Calibri" panose="020F0502020204030204" pitchFamily="34" charset="0"/>
                          <a:cs typeface="Calibri" panose="020F0502020204030204" pitchFamily="34" charset="0"/>
                        </a:rPr>
                        <a:t>ZIKV NAb sp2 Titr Ser Nt</a:t>
                      </a:r>
                      <a:endParaRPr lang="en-US" sz="1300" b="0" i="0" u="none" strike="noStrike" dirty="0">
                        <a:solidFill>
                          <a:schemeClr val="tx1">
                            <a:lumMod val="50000"/>
                          </a:schemeClr>
                        </a:solidFill>
                        <a:effectLst/>
                        <a:latin typeface="Calibri" panose="020F0502020204030204" pitchFamily="34" charset="0"/>
                        <a:cs typeface="Calibri" panose="020F0502020204030204" pitchFamily="34" charset="0"/>
                      </a:endParaRPr>
                    </a:p>
                  </a:txBody>
                  <a:tcPr marL="45720" marR="45720" marT="6963" marB="0" anchor="ctr"/>
                </a:tc>
                <a:tc>
                  <a:txBody>
                    <a:bodyPr/>
                    <a:lstStyle/>
                    <a:p>
                      <a:pPr algn="l" fontAlgn="ctr"/>
                      <a:r>
                        <a:rPr lang="en-US" sz="1300" u="none" strike="noStrike" dirty="0">
                          <a:solidFill>
                            <a:schemeClr val="tx1">
                              <a:lumMod val="50000"/>
                            </a:schemeClr>
                          </a:solidFill>
                          <a:effectLst/>
                          <a:latin typeface="Calibri" panose="020F0502020204030204" pitchFamily="34" charset="0"/>
                          <a:cs typeface="Calibri" panose="020F0502020204030204" pitchFamily="34" charset="0"/>
                        </a:rPr>
                        <a:t>Zika virus neutralizing antibody [Titer] in Serum by Neutralization test --2nd specimen</a:t>
                      </a:r>
                      <a:endParaRPr lang="en-US" sz="1300" b="0" i="0" u="none" strike="noStrike" dirty="0">
                        <a:solidFill>
                          <a:schemeClr val="tx1">
                            <a:lumMod val="50000"/>
                          </a:schemeClr>
                        </a:solidFill>
                        <a:effectLst/>
                        <a:latin typeface="Calibri" panose="020F0502020204030204" pitchFamily="34" charset="0"/>
                        <a:cs typeface="Calibri" panose="020F0502020204030204" pitchFamily="34" charset="0"/>
                      </a:endParaRPr>
                    </a:p>
                  </a:txBody>
                  <a:tcPr marL="45720" marR="45720" marT="6963" marB="0" anchor="ctr"/>
                </a:tc>
                <a:extLst>
                  <a:ext uri="{0D108BD9-81ED-4DB2-BD59-A6C34878D82A}">
                    <a16:rowId xmlns:a16="http://schemas.microsoft.com/office/drawing/2014/main" val="10012"/>
                  </a:ext>
                </a:extLst>
              </a:tr>
              <a:tr h="348151">
                <a:tc>
                  <a:txBody>
                    <a:bodyPr/>
                    <a:lstStyle/>
                    <a:p>
                      <a:pPr algn="l" fontAlgn="ctr"/>
                      <a:r>
                        <a:rPr lang="en-US" sz="1300" u="none" strike="noStrike" dirty="0">
                          <a:solidFill>
                            <a:schemeClr val="tx1">
                              <a:lumMod val="50000"/>
                            </a:schemeClr>
                          </a:solidFill>
                          <a:effectLst/>
                          <a:latin typeface="Calibri" panose="020F0502020204030204" pitchFamily="34" charset="0"/>
                          <a:cs typeface="Calibri" panose="020F0502020204030204" pitchFamily="34" charset="0"/>
                        </a:rPr>
                        <a:t>80624-0</a:t>
                      </a:r>
                      <a:endParaRPr lang="en-US" sz="1300" b="0" i="0" u="none" strike="noStrike" dirty="0">
                        <a:solidFill>
                          <a:schemeClr val="tx1">
                            <a:lumMod val="50000"/>
                          </a:schemeClr>
                        </a:solidFill>
                        <a:effectLst/>
                        <a:latin typeface="Calibri" panose="020F0502020204030204" pitchFamily="34" charset="0"/>
                        <a:cs typeface="Calibri" panose="020F0502020204030204" pitchFamily="34" charset="0"/>
                      </a:endParaRPr>
                    </a:p>
                  </a:txBody>
                  <a:tcPr marL="45720" marR="45720" marT="6963" marB="0" anchor="ctr"/>
                </a:tc>
                <a:tc>
                  <a:txBody>
                    <a:bodyPr/>
                    <a:lstStyle/>
                    <a:p>
                      <a:pPr algn="l" fontAlgn="ctr"/>
                      <a:r>
                        <a:rPr lang="en-US" sz="1300" u="none" strike="noStrike" dirty="0">
                          <a:solidFill>
                            <a:schemeClr val="tx1">
                              <a:lumMod val="50000"/>
                            </a:schemeClr>
                          </a:solidFill>
                          <a:effectLst/>
                          <a:latin typeface="Calibri" panose="020F0502020204030204" pitchFamily="34" charset="0"/>
                          <a:cs typeface="Calibri" panose="020F0502020204030204" pitchFamily="34" charset="0"/>
                        </a:rPr>
                        <a:t>ZIKV NAb sp1 Titr CSF Nt</a:t>
                      </a:r>
                      <a:endParaRPr lang="en-US" sz="1300" b="0" i="0" u="none" strike="noStrike" dirty="0">
                        <a:solidFill>
                          <a:schemeClr val="tx1">
                            <a:lumMod val="50000"/>
                          </a:schemeClr>
                        </a:solidFill>
                        <a:effectLst/>
                        <a:latin typeface="Calibri" panose="020F0502020204030204" pitchFamily="34" charset="0"/>
                        <a:cs typeface="Calibri" panose="020F0502020204030204" pitchFamily="34" charset="0"/>
                      </a:endParaRPr>
                    </a:p>
                  </a:txBody>
                  <a:tcPr marL="45720" marR="45720" marT="6963" marB="0" anchor="ctr"/>
                </a:tc>
                <a:tc>
                  <a:txBody>
                    <a:bodyPr/>
                    <a:lstStyle/>
                    <a:p>
                      <a:pPr algn="l" fontAlgn="ctr"/>
                      <a:r>
                        <a:rPr lang="en-US" sz="1300" u="none" strike="noStrike" dirty="0">
                          <a:solidFill>
                            <a:schemeClr val="tx1">
                              <a:lumMod val="50000"/>
                            </a:schemeClr>
                          </a:solidFill>
                          <a:effectLst/>
                          <a:latin typeface="Calibri" panose="020F0502020204030204" pitchFamily="34" charset="0"/>
                          <a:cs typeface="Calibri" panose="020F0502020204030204" pitchFamily="34" charset="0"/>
                        </a:rPr>
                        <a:t>Zika virus neutralizing antibody [Titer] in Cerebral spinal fluid by Neutralization test --1st specimen</a:t>
                      </a:r>
                      <a:endParaRPr lang="en-US" sz="1300" b="0" i="0" u="none" strike="noStrike" dirty="0">
                        <a:solidFill>
                          <a:schemeClr val="tx1">
                            <a:lumMod val="50000"/>
                          </a:schemeClr>
                        </a:solidFill>
                        <a:effectLst/>
                        <a:latin typeface="Calibri" panose="020F0502020204030204" pitchFamily="34" charset="0"/>
                        <a:cs typeface="Calibri" panose="020F0502020204030204" pitchFamily="34" charset="0"/>
                      </a:endParaRPr>
                    </a:p>
                  </a:txBody>
                  <a:tcPr marL="45720" marR="45720" marT="6963" marB="0" anchor="ctr"/>
                </a:tc>
                <a:extLst>
                  <a:ext uri="{0D108BD9-81ED-4DB2-BD59-A6C34878D82A}">
                    <a16:rowId xmlns:a16="http://schemas.microsoft.com/office/drawing/2014/main" val="10013"/>
                  </a:ext>
                </a:extLst>
              </a:tr>
              <a:tr h="348151">
                <a:tc>
                  <a:txBody>
                    <a:bodyPr/>
                    <a:lstStyle/>
                    <a:p>
                      <a:pPr algn="l" fontAlgn="ctr"/>
                      <a:r>
                        <a:rPr lang="en-US" sz="1300" u="none" strike="noStrike" dirty="0">
                          <a:solidFill>
                            <a:schemeClr val="tx1">
                              <a:lumMod val="50000"/>
                            </a:schemeClr>
                          </a:solidFill>
                          <a:effectLst/>
                          <a:latin typeface="Calibri" panose="020F0502020204030204" pitchFamily="34" charset="0"/>
                          <a:cs typeface="Calibri" panose="020F0502020204030204" pitchFamily="34" charset="0"/>
                        </a:rPr>
                        <a:t>80625-7</a:t>
                      </a:r>
                      <a:endParaRPr lang="en-US" sz="1300" b="0" i="0" u="none" strike="noStrike" dirty="0">
                        <a:solidFill>
                          <a:schemeClr val="tx1">
                            <a:lumMod val="50000"/>
                          </a:schemeClr>
                        </a:solidFill>
                        <a:effectLst/>
                        <a:latin typeface="Calibri" panose="020F0502020204030204" pitchFamily="34" charset="0"/>
                        <a:cs typeface="Calibri" panose="020F0502020204030204" pitchFamily="34" charset="0"/>
                      </a:endParaRPr>
                    </a:p>
                  </a:txBody>
                  <a:tcPr marL="45720" marR="45720" marT="6963" marB="0" anchor="ctr"/>
                </a:tc>
                <a:tc>
                  <a:txBody>
                    <a:bodyPr/>
                    <a:lstStyle/>
                    <a:p>
                      <a:pPr algn="l" fontAlgn="ctr"/>
                      <a:r>
                        <a:rPr lang="en-US" sz="1300" u="none" strike="noStrike" dirty="0">
                          <a:solidFill>
                            <a:schemeClr val="tx1">
                              <a:lumMod val="50000"/>
                            </a:schemeClr>
                          </a:solidFill>
                          <a:effectLst/>
                          <a:latin typeface="Calibri" panose="020F0502020204030204" pitchFamily="34" charset="0"/>
                          <a:cs typeface="Calibri" panose="020F0502020204030204" pitchFamily="34" charset="0"/>
                        </a:rPr>
                        <a:t>ZIKV NAb sp2 Titr CSF Nt</a:t>
                      </a:r>
                      <a:endParaRPr lang="en-US" sz="1300" b="0" i="0" u="none" strike="noStrike" dirty="0">
                        <a:solidFill>
                          <a:schemeClr val="tx1">
                            <a:lumMod val="50000"/>
                          </a:schemeClr>
                        </a:solidFill>
                        <a:effectLst/>
                        <a:latin typeface="Calibri" panose="020F0502020204030204" pitchFamily="34" charset="0"/>
                        <a:cs typeface="Calibri" panose="020F0502020204030204" pitchFamily="34" charset="0"/>
                      </a:endParaRPr>
                    </a:p>
                  </a:txBody>
                  <a:tcPr marL="45720" marR="45720" marT="6963" marB="0" anchor="ctr"/>
                </a:tc>
                <a:tc>
                  <a:txBody>
                    <a:bodyPr/>
                    <a:lstStyle/>
                    <a:p>
                      <a:pPr algn="l" fontAlgn="ctr"/>
                      <a:r>
                        <a:rPr lang="en-US" sz="1300" u="none" strike="noStrike" dirty="0">
                          <a:solidFill>
                            <a:schemeClr val="tx1">
                              <a:lumMod val="50000"/>
                            </a:schemeClr>
                          </a:solidFill>
                          <a:effectLst/>
                          <a:latin typeface="Calibri" panose="020F0502020204030204" pitchFamily="34" charset="0"/>
                          <a:cs typeface="Calibri" panose="020F0502020204030204" pitchFamily="34" charset="0"/>
                        </a:rPr>
                        <a:t>Zika virus neutralizing antibody [Titer] in Cerebral spinal fluid by Neutralization test --2nd specimen</a:t>
                      </a:r>
                      <a:endParaRPr lang="en-US" sz="1300" b="0" i="0" u="none" strike="noStrike" dirty="0">
                        <a:solidFill>
                          <a:schemeClr val="tx1">
                            <a:lumMod val="50000"/>
                          </a:schemeClr>
                        </a:solidFill>
                        <a:effectLst/>
                        <a:latin typeface="Calibri" panose="020F0502020204030204" pitchFamily="34" charset="0"/>
                        <a:cs typeface="Calibri" panose="020F0502020204030204" pitchFamily="34" charset="0"/>
                      </a:endParaRPr>
                    </a:p>
                  </a:txBody>
                  <a:tcPr marL="45720" marR="45720" marT="6963" marB="0" anchor="ct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457952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879"/>
            <a:ext cx="8229600" cy="696157"/>
          </a:xfrm>
        </p:spPr>
        <p:txBody>
          <a:bodyPr>
            <a:normAutofit/>
          </a:bodyPr>
          <a:lstStyle/>
          <a:p>
            <a:r>
              <a:rPr lang="en-US" sz="2400" dirty="0"/>
              <a:t>PHIN VADS ELR Vocabulary Download Information</a:t>
            </a:r>
          </a:p>
        </p:txBody>
      </p:sp>
      <p:sp>
        <p:nvSpPr>
          <p:cNvPr id="5" name="TextBox 4"/>
          <p:cNvSpPr txBox="1"/>
          <p:nvPr/>
        </p:nvSpPr>
        <p:spPr>
          <a:xfrm>
            <a:off x="457200" y="1088037"/>
            <a:ext cx="8305800" cy="995144"/>
          </a:xfrm>
          <a:prstGeom prst="rect">
            <a:avLst/>
          </a:prstGeom>
          <a:noFill/>
          <a:ln>
            <a:noFill/>
          </a:ln>
        </p:spPr>
        <p:txBody>
          <a:bodyPr wrap="square" rtlCol="0">
            <a:spAutoFit/>
          </a:bodyPr>
          <a:lstStyle/>
          <a:p>
            <a:pPr marL="285750" indent="-285750">
              <a:spcBef>
                <a:spcPts val="400"/>
              </a:spcBef>
              <a:buFont typeface="Arial" panose="020B0604020202020204" pitchFamily="34" charset="0"/>
              <a:buChar char="•"/>
            </a:pPr>
            <a:r>
              <a:rPr lang="en-US" dirty="0">
                <a:solidFill>
                  <a:schemeClr val="tx1">
                    <a:lumMod val="50000"/>
                  </a:schemeClr>
                </a:solidFill>
                <a:latin typeface="Calibri" panose="020F0502020204030204" pitchFamily="34" charset="0"/>
                <a:cs typeface="Calibri" panose="020F0502020204030204" pitchFamily="34" charset="0"/>
              </a:rPr>
              <a:t>PHIN VADS URL: </a:t>
            </a:r>
            <a:r>
              <a:rPr lang="en-US" dirty="0">
                <a:solidFill>
                  <a:schemeClr val="tx1">
                    <a:lumMod val="50000"/>
                  </a:schemeClr>
                </a:solidFill>
                <a:latin typeface="Calibri" panose="020F0502020204030204" pitchFamily="34" charset="0"/>
                <a:cs typeface="Calibri" panose="020F0502020204030204" pitchFamily="34" charset="0"/>
                <a:hlinkClick r:id="rId2"/>
              </a:rPr>
              <a:t>http://phinvads.cdc.gov</a:t>
            </a:r>
            <a:r>
              <a:rPr lang="en-US" dirty="0">
                <a:solidFill>
                  <a:schemeClr val="tx1">
                    <a:lumMod val="50000"/>
                  </a:schemeClr>
                </a:solidFill>
                <a:latin typeface="Calibri" panose="020F0502020204030204" pitchFamily="34" charset="0"/>
                <a:cs typeface="Calibri" panose="020F0502020204030204" pitchFamily="34" charset="0"/>
              </a:rPr>
              <a:t> </a:t>
            </a:r>
          </a:p>
          <a:p>
            <a:pPr marL="285750" indent="-285750">
              <a:spcBef>
                <a:spcPts val="400"/>
              </a:spcBef>
              <a:buFont typeface="Arial" panose="020B0604020202020204" pitchFamily="34" charset="0"/>
              <a:buChar char="•"/>
            </a:pPr>
            <a:r>
              <a:rPr lang="en-US" dirty="0">
                <a:solidFill>
                  <a:schemeClr val="tx1">
                    <a:lumMod val="50000"/>
                  </a:schemeClr>
                </a:solidFill>
                <a:latin typeface="Calibri" panose="020F0502020204030204" pitchFamily="34" charset="0"/>
                <a:cs typeface="Calibri" panose="020F0502020204030204" pitchFamily="34" charset="0"/>
              </a:rPr>
              <a:t>Download the file from the PHIN VADS Hot Topics section:</a:t>
            </a:r>
          </a:p>
          <a:p>
            <a:pPr lvl="1">
              <a:spcBef>
                <a:spcPts val="400"/>
              </a:spcBef>
            </a:pPr>
            <a:r>
              <a:rPr lang="en-US" sz="1600" b="1" dirty="0">
                <a:solidFill>
                  <a:schemeClr val="tx1">
                    <a:lumMod val="50000"/>
                  </a:schemeClr>
                </a:solidFill>
                <a:latin typeface="Calibri" panose="020F0502020204030204" pitchFamily="34" charset="0"/>
                <a:cs typeface="Calibri" panose="020F0502020204030204" pitchFamily="34" charset="0"/>
              </a:rPr>
              <a:t>Dengue-Chikungunya-Zika_LabTests_Information.pdf</a:t>
            </a:r>
          </a:p>
        </p:txBody>
      </p:sp>
      <p:grpSp>
        <p:nvGrpSpPr>
          <p:cNvPr id="7" name="Group 6" title="PHIN VADS website"/>
          <p:cNvGrpSpPr/>
          <p:nvPr/>
        </p:nvGrpSpPr>
        <p:grpSpPr>
          <a:xfrm>
            <a:off x="457200" y="2386950"/>
            <a:ext cx="8382000" cy="3687218"/>
            <a:chOff x="457200" y="2386950"/>
            <a:chExt cx="8382000" cy="3687218"/>
          </a:xfrm>
        </p:grpSpPr>
        <p:pic>
          <p:nvPicPr>
            <p:cNvPr id="4" name="Picture 3" descr="PHIN VADS home page highlighting the hot topics section and the files " title="PHIN VADS Home page image"/>
            <p:cNvPicPr>
              <a:picLocks noChangeAspect="1"/>
            </p:cNvPicPr>
            <p:nvPr/>
          </p:nvPicPr>
          <p:blipFill>
            <a:blip r:embed="rId3"/>
            <a:stretch>
              <a:fillRect/>
            </a:stretch>
          </p:blipFill>
          <p:spPr>
            <a:xfrm>
              <a:off x="457200" y="2386950"/>
              <a:ext cx="8382000" cy="3687218"/>
            </a:xfrm>
            <a:prstGeom prst="rect">
              <a:avLst/>
            </a:prstGeom>
          </p:spPr>
        </p:pic>
        <p:cxnSp>
          <p:nvCxnSpPr>
            <p:cNvPr id="6" name="Straight Arrow Connector 5"/>
            <p:cNvCxnSpPr/>
            <p:nvPr/>
          </p:nvCxnSpPr>
          <p:spPr>
            <a:xfrm flipH="1">
              <a:off x="5510151" y="4230559"/>
              <a:ext cx="332508" cy="41270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19386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Reportable Condition Mapping Tables (RCMT)</a:t>
            </a:r>
          </a:p>
        </p:txBody>
      </p:sp>
      <p:grpSp>
        <p:nvGrpSpPr>
          <p:cNvPr id="15" name="Group 14" title="&quot;&quot;"/>
          <p:cNvGrpSpPr/>
          <p:nvPr/>
        </p:nvGrpSpPr>
        <p:grpSpPr>
          <a:xfrm>
            <a:off x="855020" y="1229155"/>
            <a:ext cx="7196448" cy="1240921"/>
            <a:chOff x="760020" y="1549780"/>
            <a:chExt cx="7196448" cy="1240921"/>
          </a:xfrm>
        </p:grpSpPr>
        <p:grpSp>
          <p:nvGrpSpPr>
            <p:cNvPr id="14" name="Group 13"/>
            <p:cNvGrpSpPr/>
            <p:nvPr/>
          </p:nvGrpSpPr>
          <p:grpSpPr>
            <a:xfrm>
              <a:off x="760020" y="1747713"/>
              <a:ext cx="1555667" cy="971225"/>
              <a:chOff x="760020" y="1747713"/>
              <a:chExt cx="1555667" cy="971225"/>
            </a:xfrm>
          </p:grpSpPr>
          <p:sp>
            <p:nvSpPr>
              <p:cNvPr id="3" name="TextBox 2"/>
              <p:cNvSpPr txBox="1">
                <a:spLocks noChangeArrowheads="1"/>
              </p:cNvSpPr>
              <p:nvPr/>
            </p:nvSpPr>
            <p:spPr bwMode="auto">
              <a:xfrm>
                <a:off x="847100" y="2033821"/>
                <a:ext cx="1326078" cy="369332"/>
              </a:xfrm>
              <a:prstGeom prst="rect">
                <a:avLst/>
              </a:prstGeom>
              <a:noFill/>
              <a:ln w="9525">
                <a:noFill/>
                <a:miter lim="800000"/>
                <a:headEnd/>
                <a:tailEnd/>
              </a:ln>
            </p:spPr>
            <p:txBody>
              <a:bodyPr wrap="square">
                <a:spAutoFit/>
              </a:bodyPr>
              <a:lstStyle/>
              <a:p>
                <a:r>
                  <a:rPr lang="en-US" dirty="0">
                    <a:latin typeface="Calibri" panose="020F0502020204030204" pitchFamily="34" charset="0"/>
                    <a:cs typeface="Calibri" panose="020F0502020204030204" pitchFamily="34" charset="0"/>
                  </a:rPr>
                  <a:t>Clinical Lab</a:t>
                </a:r>
              </a:p>
            </p:txBody>
          </p:sp>
          <p:sp>
            <p:nvSpPr>
              <p:cNvPr id="4" name="Rectangle 3"/>
              <p:cNvSpPr/>
              <p:nvPr/>
            </p:nvSpPr>
            <p:spPr bwMode="auto">
              <a:xfrm>
                <a:off x="760020" y="1747713"/>
                <a:ext cx="1555667" cy="97122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Calibri" panose="020F0502020204030204" pitchFamily="34" charset="0"/>
                  <a:cs typeface="Calibri" panose="020F0502020204030204" pitchFamily="34" charset="0"/>
                </a:endParaRPr>
              </a:p>
            </p:txBody>
          </p:sp>
        </p:grpSp>
        <p:cxnSp>
          <p:nvCxnSpPr>
            <p:cNvPr id="6" name="Straight Arrow Connector 5"/>
            <p:cNvCxnSpPr/>
            <p:nvPr/>
          </p:nvCxnSpPr>
          <p:spPr>
            <a:xfrm>
              <a:off x="2315688" y="2245009"/>
              <a:ext cx="94694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16"/>
            <p:cNvSpPr txBox="1">
              <a:spLocks noChangeArrowheads="1"/>
            </p:cNvSpPr>
            <p:nvPr/>
          </p:nvSpPr>
          <p:spPr bwMode="auto">
            <a:xfrm>
              <a:off x="3262632" y="1893888"/>
              <a:ext cx="1025345" cy="759584"/>
            </a:xfrm>
            <a:prstGeom prst="rect">
              <a:avLst/>
            </a:prstGeom>
            <a:solidFill>
              <a:schemeClr val="tx2">
                <a:lumMod val="20000"/>
                <a:lumOff val="80000"/>
              </a:schemeClr>
            </a:solidFill>
            <a:ln w="9525">
              <a:solidFill>
                <a:schemeClr val="bg1">
                  <a:lumMod val="50000"/>
                </a:schemeClr>
              </a:solidFill>
              <a:miter lim="800000"/>
              <a:headEnd/>
              <a:tailEnd/>
            </a:ln>
          </p:spPr>
          <p:txBody>
            <a:bodyPr lIns="91440" tIns="91440">
              <a:noAutofit/>
            </a:bodyPr>
            <a:lstStyle/>
            <a:p>
              <a:pPr algn="ctr">
                <a:defRPr/>
              </a:pPr>
              <a:r>
                <a:rPr lang="en-US" dirty="0">
                  <a:latin typeface="Calibri" pitchFamily="34" charset="0"/>
                  <a:cs typeface="Calibri" panose="020F0502020204030204" pitchFamily="34" charset="0"/>
                </a:rPr>
                <a:t>RCMT</a:t>
              </a:r>
            </a:p>
            <a:p>
              <a:pPr algn="ctr">
                <a:defRPr/>
              </a:pPr>
              <a:r>
                <a:rPr lang="en-US" dirty="0">
                  <a:latin typeface="Calibri" pitchFamily="34" charset="0"/>
                  <a:cs typeface="Calibri" panose="020F0502020204030204" pitchFamily="34" charset="0"/>
                </a:rPr>
                <a:t>filter</a:t>
              </a:r>
            </a:p>
          </p:txBody>
        </p:sp>
        <p:cxnSp>
          <p:nvCxnSpPr>
            <p:cNvPr id="9" name="Straight Arrow Connector 8"/>
            <p:cNvCxnSpPr/>
            <p:nvPr/>
          </p:nvCxnSpPr>
          <p:spPr bwMode="auto">
            <a:xfrm>
              <a:off x="4291914" y="2220913"/>
              <a:ext cx="1524000" cy="287013"/>
            </a:xfrm>
            <a:prstGeom prst="straightConnector1">
              <a:avLst/>
            </a:prstGeom>
            <a:ln w="2857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bwMode="auto">
            <a:xfrm flipV="1">
              <a:off x="4291914" y="1893888"/>
              <a:ext cx="1524000" cy="32702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5815914" y="1549780"/>
              <a:ext cx="2140554" cy="1240921"/>
              <a:chOff x="5815914" y="1549780"/>
              <a:chExt cx="2140554" cy="1240921"/>
            </a:xfrm>
          </p:grpSpPr>
          <p:sp>
            <p:nvSpPr>
              <p:cNvPr id="5" name="Rectangle 4"/>
              <p:cNvSpPr/>
              <p:nvPr/>
            </p:nvSpPr>
            <p:spPr bwMode="auto">
              <a:xfrm>
                <a:off x="5815914" y="1549780"/>
                <a:ext cx="2140554" cy="1240921"/>
              </a:xfrm>
              <a:prstGeom prst="rect">
                <a:avLst/>
              </a:prstGeom>
              <a:solidFill>
                <a:srgbClr val="EAEAEA"/>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Calibri" panose="020F0502020204030204" pitchFamily="34" charset="0"/>
                  <a:cs typeface="Calibri" panose="020F0502020204030204" pitchFamily="34" charset="0"/>
                </a:endParaRPr>
              </a:p>
            </p:txBody>
          </p:sp>
          <p:sp>
            <p:nvSpPr>
              <p:cNvPr id="8" name="TextBox 12"/>
              <p:cNvSpPr txBox="1">
                <a:spLocks noChangeArrowheads="1"/>
              </p:cNvSpPr>
              <p:nvPr/>
            </p:nvSpPr>
            <p:spPr bwMode="auto">
              <a:xfrm>
                <a:off x="6065325" y="1781300"/>
                <a:ext cx="1333005" cy="369332"/>
              </a:xfrm>
              <a:prstGeom prst="rect">
                <a:avLst/>
              </a:prstGeom>
              <a:noFill/>
              <a:ln w="9525">
                <a:noFill/>
                <a:miter lim="800000"/>
                <a:headEnd/>
                <a:tailEnd/>
              </a:ln>
            </p:spPr>
            <p:txBody>
              <a:bodyPr wrap="square">
                <a:spAutoFit/>
              </a:bodyPr>
              <a:lstStyle/>
              <a:p>
                <a:r>
                  <a:rPr lang="en-US" b="1" dirty="0">
                    <a:latin typeface="Calibri" panose="020F0502020204030204" pitchFamily="34" charset="0"/>
                    <a:cs typeface="Calibri" panose="020F0502020204030204" pitchFamily="34" charset="0"/>
                  </a:rPr>
                  <a:t>Reportable</a:t>
                </a:r>
              </a:p>
            </p:txBody>
          </p:sp>
          <p:sp>
            <p:nvSpPr>
              <p:cNvPr id="11" name="TextBox 12"/>
              <p:cNvSpPr txBox="1">
                <a:spLocks noChangeArrowheads="1"/>
              </p:cNvSpPr>
              <p:nvPr/>
            </p:nvSpPr>
            <p:spPr bwMode="auto">
              <a:xfrm>
                <a:off x="6065325" y="2226180"/>
                <a:ext cx="1784268" cy="369332"/>
              </a:xfrm>
              <a:prstGeom prst="rect">
                <a:avLst/>
              </a:prstGeom>
              <a:noFill/>
              <a:ln w="9525">
                <a:noFill/>
                <a:miter lim="800000"/>
                <a:headEnd/>
                <a:tailEnd/>
              </a:ln>
            </p:spPr>
            <p:txBody>
              <a:bodyPr wrap="square">
                <a:spAutoFit/>
              </a:bodyPr>
              <a:lstStyle/>
              <a:p>
                <a:r>
                  <a:rPr lang="en-US" dirty="0">
                    <a:solidFill>
                      <a:schemeClr val="accent5">
                        <a:lumMod val="75000"/>
                      </a:schemeClr>
                    </a:solidFill>
                    <a:latin typeface="Calibri" panose="020F0502020204030204" pitchFamily="34" charset="0"/>
                    <a:cs typeface="Calibri" panose="020F0502020204030204" pitchFamily="34" charset="0"/>
                  </a:rPr>
                  <a:t>Non reportable</a:t>
                </a:r>
              </a:p>
            </p:txBody>
          </p:sp>
        </p:grpSp>
      </p:grpSp>
      <p:sp>
        <p:nvSpPr>
          <p:cNvPr id="12" name="Content Placeholder 8"/>
          <p:cNvSpPr txBox="1">
            <a:spLocks/>
          </p:cNvSpPr>
          <p:nvPr/>
        </p:nvSpPr>
        <p:spPr>
          <a:xfrm>
            <a:off x="760020" y="2499696"/>
            <a:ext cx="7196448" cy="48101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4000"/>
              </a:lnSpc>
              <a:buFont typeface="Arial" pitchFamily="34" charset="0"/>
              <a:buNone/>
              <a:defRPr/>
            </a:pPr>
            <a:r>
              <a:rPr lang="en-US" sz="1800" i="1" dirty="0">
                <a:latin typeface="Calibri" panose="020F0502020204030204" pitchFamily="34" charset="0"/>
                <a:cs typeface="Calibri" panose="020F0502020204030204" pitchFamily="34" charset="0"/>
              </a:rPr>
              <a:t>RCMT tables identify lab data of public health interest</a:t>
            </a:r>
          </a:p>
        </p:txBody>
      </p:sp>
      <p:sp>
        <p:nvSpPr>
          <p:cNvPr id="16" name="Content Placeholder 8"/>
          <p:cNvSpPr txBox="1">
            <a:spLocks/>
          </p:cNvSpPr>
          <p:nvPr/>
        </p:nvSpPr>
        <p:spPr>
          <a:xfrm>
            <a:off x="1045025" y="6066562"/>
            <a:ext cx="2223655" cy="323935"/>
          </a:xfrm>
          <a:prstGeom prst="rect">
            <a:avLst/>
          </a:prstGeom>
        </p:spPr>
        <p:txBody>
          <a:bodyPr wrap="square" lIns="45720" rIns="4572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4000"/>
              </a:lnSpc>
              <a:buNone/>
              <a:defRPr/>
            </a:pPr>
            <a:r>
              <a:rPr lang="en-US" sz="1400" dirty="0">
                <a:solidFill>
                  <a:schemeClr val="accent1"/>
                </a:solidFill>
                <a:latin typeface="Calibri" panose="020F0502020204030204" pitchFamily="34" charset="0"/>
                <a:cs typeface="Calibri" panose="020F0502020204030204" pitchFamily="34" charset="0"/>
              </a:rPr>
              <a:t>http://phinvads.cdc.gov</a:t>
            </a:r>
          </a:p>
        </p:txBody>
      </p:sp>
      <p:sp>
        <p:nvSpPr>
          <p:cNvPr id="17" name="Content Placeholder 8"/>
          <p:cNvSpPr txBox="1">
            <a:spLocks/>
          </p:cNvSpPr>
          <p:nvPr/>
        </p:nvSpPr>
        <p:spPr>
          <a:xfrm>
            <a:off x="3809444" y="6066562"/>
            <a:ext cx="4226966" cy="323935"/>
          </a:xfrm>
          <a:prstGeom prst="rect">
            <a:avLst/>
          </a:prstGeom>
        </p:spPr>
        <p:txBody>
          <a:bodyPr wrap="square" lIns="45720" rIns="4572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4000"/>
              </a:lnSpc>
              <a:buNone/>
              <a:defRPr/>
            </a:pPr>
            <a:r>
              <a:rPr lang="en-US" sz="1400" dirty="0">
                <a:solidFill>
                  <a:schemeClr val="accent1"/>
                </a:solidFill>
                <a:latin typeface="Calibri" panose="020F0502020204030204" pitchFamily="34" charset="0"/>
                <a:cs typeface="Calibri" panose="020F0502020204030204" pitchFamily="34" charset="0"/>
              </a:rPr>
              <a:t>http://www.cdc.gov/ehrmeaningfuluse/rcmt.html</a:t>
            </a:r>
          </a:p>
        </p:txBody>
      </p:sp>
    </p:spTree>
    <p:extLst>
      <p:ext uri="{BB962C8B-B14F-4D97-AF65-F5344CB8AC3E}">
        <p14:creationId xmlns:p14="http://schemas.microsoft.com/office/powerpoint/2010/main" val="2334440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Reportable Condition Mapping Tables (RCMT)</a:t>
            </a:r>
          </a:p>
        </p:txBody>
      </p:sp>
      <p:grpSp>
        <p:nvGrpSpPr>
          <p:cNvPr id="15" name="Group 14" title="&quot;&quot;"/>
          <p:cNvGrpSpPr/>
          <p:nvPr/>
        </p:nvGrpSpPr>
        <p:grpSpPr>
          <a:xfrm>
            <a:off x="855020" y="1229155"/>
            <a:ext cx="7196448" cy="1240921"/>
            <a:chOff x="760020" y="1549780"/>
            <a:chExt cx="7196448" cy="1240921"/>
          </a:xfrm>
        </p:grpSpPr>
        <p:grpSp>
          <p:nvGrpSpPr>
            <p:cNvPr id="14" name="Group 13"/>
            <p:cNvGrpSpPr/>
            <p:nvPr/>
          </p:nvGrpSpPr>
          <p:grpSpPr>
            <a:xfrm>
              <a:off x="760020" y="1747713"/>
              <a:ext cx="1555667" cy="971225"/>
              <a:chOff x="760020" y="1747713"/>
              <a:chExt cx="1555667" cy="971225"/>
            </a:xfrm>
          </p:grpSpPr>
          <p:sp>
            <p:nvSpPr>
              <p:cNvPr id="3" name="TextBox 2"/>
              <p:cNvSpPr txBox="1">
                <a:spLocks noChangeArrowheads="1"/>
              </p:cNvSpPr>
              <p:nvPr/>
            </p:nvSpPr>
            <p:spPr bwMode="auto">
              <a:xfrm>
                <a:off x="847100" y="2033821"/>
                <a:ext cx="1326078" cy="369332"/>
              </a:xfrm>
              <a:prstGeom prst="rect">
                <a:avLst/>
              </a:prstGeom>
              <a:noFill/>
              <a:ln w="9525">
                <a:noFill/>
                <a:miter lim="800000"/>
                <a:headEnd/>
                <a:tailEnd/>
              </a:ln>
            </p:spPr>
            <p:txBody>
              <a:bodyPr wrap="square">
                <a:spAutoFit/>
              </a:bodyPr>
              <a:lstStyle/>
              <a:p>
                <a:r>
                  <a:rPr lang="en-US" dirty="0">
                    <a:solidFill>
                      <a:schemeClr val="bg1">
                        <a:lumMod val="65000"/>
                      </a:schemeClr>
                    </a:solidFill>
                    <a:latin typeface="Calibri" panose="020F0502020204030204" pitchFamily="34" charset="0"/>
                    <a:cs typeface="Calibri" panose="020F0502020204030204" pitchFamily="34" charset="0"/>
                  </a:rPr>
                  <a:t>Clinical Lab</a:t>
                </a:r>
              </a:p>
            </p:txBody>
          </p:sp>
          <p:sp>
            <p:nvSpPr>
              <p:cNvPr id="4" name="Rectangle 3"/>
              <p:cNvSpPr/>
              <p:nvPr/>
            </p:nvSpPr>
            <p:spPr bwMode="auto">
              <a:xfrm>
                <a:off x="760020" y="1747713"/>
                <a:ext cx="1555667" cy="971225"/>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65000"/>
                    </a:schemeClr>
                  </a:solidFill>
                  <a:latin typeface="Calibri" panose="020F0502020204030204" pitchFamily="34" charset="0"/>
                  <a:cs typeface="Calibri" panose="020F0502020204030204" pitchFamily="34" charset="0"/>
                </a:endParaRPr>
              </a:p>
            </p:txBody>
          </p:sp>
        </p:grpSp>
        <p:cxnSp>
          <p:nvCxnSpPr>
            <p:cNvPr id="6" name="Straight Arrow Connector 5"/>
            <p:cNvCxnSpPr/>
            <p:nvPr/>
          </p:nvCxnSpPr>
          <p:spPr>
            <a:xfrm>
              <a:off x="2315688" y="2245009"/>
              <a:ext cx="946944" cy="0"/>
            </a:xfrm>
            <a:prstGeom prst="straightConnector1">
              <a:avLst/>
            </a:prstGeom>
            <a:ln w="190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TextBox 16"/>
            <p:cNvSpPr txBox="1">
              <a:spLocks noChangeArrowheads="1"/>
            </p:cNvSpPr>
            <p:nvPr/>
          </p:nvSpPr>
          <p:spPr bwMode="auto">
            <a:xfrm>
              <a:off x="3262632" y="1893888"/>
              <a:ext cx="1025345" cy="759584"/>
            </a:xfrm>
            <a:prstGeom prst="rect">
              <a:avLst/>
            </a:prstGeom>
            <a:solidFill>
              <a:schemeClr val="tx2">
                <a:lumMod val="20000"/>
                <a:lumOff val="80000"/>
              </a:schemeClr>
            </a:solidFill>
            <a:ln w="9525">
              <a:solidFill>
                <a:schemeClr val="bg1">
                  <a:lumMod val="50000"/>
                </a:schemeClr>
              </a:solidFill>
              <a:miter lim="800000"/>
              <a:headEnd/>
              <a:tailEnd/>
            </a:ln>
          </p:spPr>
          <p:txBody>
            <a:bodyPr lIns="91440" tIns="91440">
              <a:noAutofit/>
            </a:bodyPr>
            <a:lstStyle/>
            <a:p>
              <a:pPr algn="ctr">
                <a:defRPr/>
              </a:pPr>
              <a:r>
                <a:rPr lang="en-US" dirty="0">
                  <a:solidFill>
                    <a:schemeClr val="bg1">
                      <a:lumMod val="65000"/>
                    </a:schemeClr>
                  </a:solidFill>
                  <a:latin typeface="Calibri" pitchFamily="34" charset="0"/>
                  <a:cs typeface="Calibri" panose="020F0502020204030204" pitchFamily="34" charset="0"/>
                </a:rPr>
                <a:t>RCMT</a:t>
              </a:r>
            </a:p>
            <a:p>
              <a:pPr algn="ctr">
                <a:defRPr/>
              </a:pPr>
              <a:r>
                <a:rPr lang="en-US" dirty="0">
                  <a:solidFill>
                    <a:schemeClr val="bg1">
                      <a:lumMod val="65000"/>
                    </a:schemeClr>
                  </a:solidFill>
                  <a:latin typeface="Calibri" pitchFamily="34" charset="0"/>
                  <a:cs typeface="Calibri" panose="020F0502020204030204" pitchFamily="34" charset="0"/>
                </a:rPr>
                <a:t>filter</a:t>
              </a:r>
            </a:p>
          </p:txBody>
        </p:sp>
        <p:cxnSp>
          <p:nvCxnSpPr>
            <p:cNvPr id="9" name="Straight Arrow Connector 8"/>
            <p:cNvCxnSpPr/>
            <p:nvPr/>
          </p:nvCxnSpPr>
          <p:spPr bwMode="auto">
            <a:xfrm>
              <a:off x="4291914" y="2220913"/>
              <a:ext cx="1524000" cy="287013"/>
            </a:xfrm>
            <a:prstGeom prst="straightConnector1">
              <a:avLst/>
            </a:prstGeom>
            <a:ln w="190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bwMode="auto">
            <a:xfrm flipV="1">
              <a:off x="4291914" y="1893888"/>
              <a:ext cx="1524000" cy="327026"/>
            </a:xfrm>
            <a:prstGeom prst="straightConnector1">
              <a:avLst/>
            </a:prstGeom>
            <a:ln w="190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5815914" y="1549780"/>
              <a:ext cx="2140554" cy="1240921"/>
              <a:chOff x="5815914" y="1549780"/>
              <a:chExt cx="2140554" cy="1240921"/>
            </a:xfrm>
          </p:grpSpPr>
          <p:sp>
            <p:nvSpPr>
              <p:cNvPr id="5" name="Rectangle 4"/>
              <p:cNvSpPr/>
              <p:nvPr/>
            </p:nvSpPr>
            <p:spPr bwMode="auto">
              <a:xfrm>
                <a:off x="5815914" y="1549780"/>
                <a:ext cx="2140554" cy="1240921"/>
              </a:xfrm>
              <a:prstGeom prst="rect">
                <a:avLst/>
              </a:prstGeom>
              <a:solidFill>
                <a:srgbClr val="EAEAEA"/>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65000"/>
                    </a:schemeClr>
                  </a:solidFill>
                  <a:latin typeface="Calibri" panose="020F0502020204030204" pitchFamily="34" charset="0"/>
                  <a:cs typeface="Calibri" panose="020F0502020204030204" pitchFamily="34" charset="0"/>
                </a:endParaRPr>
              </a:p>
            </p:txBody>
          </p:sp>
          <p:sp>
            <p:nvSpPr>
              <p:cNvPr id="8" name="TextBox 12"/>
              <p:cNvSpPr txBox="1">
                <a:spLocks noChangeArrowheads="1"/>
              </p:cNvSpPr>
              <p:nvPr/>
            </p:nvSpPr>
            <p:spPr bwMode="auto">
              <a:xfrm>
                <a:off x="6065325" y="1781300"/>
                <a:ext cx="1333005" cy="369332"/>
              </a:xfrm>
              <a:prstGeom prst="rect">
                <a:avLst/>
              </a:prstGeom>
              <a:noFill/>
              <a:ln w="9525">
                <a:noFill/>
                <a:miter lim="800000"/>
                <a:headEnd/>
                <a:tailEnd/>
              </a:ln>
            </p:spPr>
            <p:txBody>
              <a:bodyPr wrap="square">
                <a:spAutoFit/>
              </a:bodyPr>
              <a:lstStyle/>
              <a:p>
                <a:r>
                  <a:rPr lang="en-US" b="1" dirty="0">
                    <a:solidFill>
                      <a:schemeClr val="bg1">
                        <a:lumMod val="65000"/>
                      </a:schemeClr>
                    </a:solidFill>
                    <a:latin typeface="Calibri" panose="020F0502020204030204" pitchFamily="34" charset="0"/>
                    <a:cs typeface="Calibri" panose="020F0502020204030204" pitchFamily="34" charset="0"/>
                  </a:rPr>
                  <a:t>Reportable</a:t>
                </a:r>
              </a:p>
            </p:txBody>
          </p:sp>
          <p:sp>
            <p:nvSpPr>
              <p:cNvPr id="11" name="TextBox 12"/>
              <p:cNvSpPr txBox="1">
                <a:spLocks noChangeArrowheads="1"/>
              </p:cNvSpPr>
              <p:nvPr/>
            </p:nvSpPr>
            <p:spPr bwMode="auto">
              <a:xfrm>
                <a:off x="6065325" y="2226180"/>
                <a:ext cx="1784268" cy="369332"/>
              </a:xfrm>
              <a:prstGeom prst="rect">
                <a:avLst/>
              </a:prstGeom>
              <a:noFill/>
              <a:ln w="9525">
                <a:noFill/>
                <a:miter lim="800000"/>
                <a:headEnd/>
                <a:tailEnd/>
              </a:ln>
            </p:spPr>
            <p:txBody>
              <a:bodyPr wrap="square">
                <a:spAutoFit/>
              </a:bodyPr>
              <a:lstStyle/>
              <a:p>
                <a:r>
                  <a:rPr lang="en-US" dirty="0">
                    <a:solidFill>
                      <a:schemeClr val="bg1">
                        <a:lumMod val="65000"/>
                      </a:schemeClr>
                    </a:solidFill>
                    <a:latin typeface="Calibri" panose="020F0502020204030204" pitchFamily="34" charset="0"/>
                    <a:cs typeface="Calibri" panose="020F0502020204030204" pitchFamily="34" charset="0"/>
                  </a:rPr>
                  <a:t>Non reportable</a:t>
                </a:r>
              </a:p>
            </p:txBody>
          </p:sp>
        </p:grpSp>
      </p:grpSp>
      <p:sp>
        <p:nvSpPr>
          <p:cNvPr id="12" name="Content Placeholder 8"/>
          <p:cNvSpPr txBox="1">
            <a:spLocks/>
          </p:cNvSpPr>
          <p:nvPr/>
        </p:nvSpPr>
        <p:spPr>
          <a:xfrm>
            <a:off x="760020" y="2523447"/>
            <a:ext cx="7196448" cy="386008"/>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4000"/>
              </a:lnSpc>
              <a:buFont typeface="Arial" pitchFamily="34" charset="0"/>
              <a:buNone/>
              <a:defRPr/>
            </a:pPr>
            <a:r>
              <a:rPr lang="en-US" sz="1800" i="1" dirty="0">
                <a:solidFill>
                  <a:schemeClr val="bg1">
                    <a:lumMod val="65000"/>
                  </a:schemeClr>
                </a:solidFill>
                <a:latin typeface="Calibri" panose="020F0502020204030204" pitchFamily="34" charset="0"/>
                <a:cs typeface="Calibri" panose="020F0502020204030204" pitchFamily="34" charset="0"/>
              </a:rPr>
              <a:t>RCMT tables identify lab data of public health interest</a:t>
            </a:r>
          </a:p>
        </p:txBody>
      </p:sp>
      <p:grpSp>
        <p:nvGrpSpPr>
          <p:cNvPr id="30" name="Group 29" title="&quot;&quot;"/>
          <p:cNvGrpSpPr/>
          <p:nvPr/>
        </p:nvGrpSpPr>
        <p:grpSpPr>
          <a:xfrm>
            <a:off x="1045025" y="3206345"/>
            <a:ext cx="6858000" cy="2327564"/>
            <a:chOff x="914400" y="3491345"/>
            <a:chExt cx="6858000" cy="2327564"/>
          </a:xfrm>
        </p:grpSpPr>
        <p:sp>
          <p:nvSpPr>
            <p:cNvPr id="16" name="TextBox 28"/>
            <p:cNvSpPr txBox="1">
              <a:spLocks noChangeArrowheads="1"/>
            </p:cNvSpPr>
            <p:nvPr/>
          </p:nvSpPr>
          <p:spPr bwMode="auto">
            <a:xfrm>
              <a:off x="1273625" y="4261039"/>
              <a:ext cx="1445821" cy="369332"/>
            </a:xfrm>
            <a:prstGeom prst="rect">
              <a:avLst/>
            </a:prstGeom>
            <a:noFill/>
            <a:ln w="9525">
              <a:noFill/>
              <a:miter lim="800000"/>
              <a:headEnd/>
              <a:tailEnd/>
            </a:ln>
          </p:spPr>
          <p:txBody>
            <a:bodyPr wrap="square">
              <a:spAutoFit/>
            </a:bodyPr>
            <a:lstStyle/>
            <a:p>
              <a:r>
                <a:rPr lang="en-US" b="1" dirty="0">
                  <a:latin typeface="Calibri" pitchFamily="34" charset="0"/>
                </a:rPr>
                <a:t>Test results</a:t>
              </a:r>
            </a:p>
          </p:txBody>
        </p:sp>
        <p:sp>
          <p:nvSpPr>
            <p:cNvPr id="17" name="Rectangle 16"/>
            <p:cNvSpPr/>
            <p:nvPr/>
          </p:nvSpPr>
          <p:spPr bwMode="auto">
            <a:xfrm>
              <a:off x="2971800" y="3491345"/>
              <a:ext cx="4800600" cy="232756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5"/>
            <p:cNvSpPr txBox="1">
              <a:spLocks noChangeArrowheads="1"/>
            </p:cNvSpPr>
            <p:nvPr/>
          </p:nvSpPr>
          <p:spPr bwMode="auto">
            <a:xfrm>
              <a:off x="5319713" y="3616764"/>
              <a:ext cx="2134260" cy="369332"/>
            </a:xfrm>
            <a:prstGeom prst="rect">
              <a:avLst/>
            </a:prstGeom>
            <a:solidFill>
              <a:schemeClr val="bg1">
                <a:lumMod val="95000"/>
              </a:schemeClr>
            </a:solidFill>
            <a:ln w="12700">
              <a:solidFill>
                <a:schemeClr val="bg1">
                  <a:lumMod val="50000"/>
                </a:schemeClr>
              </a:solidFill>
              <a:miter lim="800000"/>
              <a:headEnd/>
              <a:tailEnd/>
            </a:ln>
          </p:spPr>
          <p:txBody>
            <a:bodyPr>
              <a:spAutoFit/>
            </a:bodyPr>
            <a:lstStyle/>
            <a:p>
              <a:pPr algn="ctr"/>
              <a:r>
                <a:rPr lang="en-US" dirty="0">
                  <a:latin typeface="Calibri" pitchFamily="34" charset="0"/>
                </a:rPr>
                <a:t>TB</a:t>
              </a:r>
            </a:p>
          </p:txBody>
        </p:sp>
        <p:sp>
          <p:nvSpPr>
            <p:cNvPr id="19" name="TextBox 19"/>
            <p:cNvSpPr txBox="1">
              <a:spLocks noChangeArrowheads="1"/>
            </p:cNvSpPr>
            <p:nvPr/>
          </p:nvSpPr>
          <p:spPr bwMode="auto">
            <a:xfrm>
              <a:off x="5319713" y="4051630"/>
              <a:ext cx="2134260" cy="369332"/>
            </a:xfrm>
            <a:prstGeom prst="rect">
              <a:avLst/>
            </a:prstGeom>
            <a:solidFill>
              <a:schemeClr val="bg1">
                <a:lumMod val="95000"/>
              </a:schemeClr>
            </a:solidFill>
            <a:ln w="12700">
              <a:solidFill>
                <a:schemeClr val="bg1">
                  <a:lumMod val="50000"/>
                </a:schemeClr>
              </a:solidFill>
              <a:miter lim="800000"/>
              <a:headEnd/>
              <a:tailEnd/>
            </a:ln>
          </p:spPr>
          <p:txBody>
            <a:bodyPr>
              <a:spAutoFit/>
            </a:bodyPr>
            <a:lstStyle/>
            <a:p>
              <a:pPr algn="ctr"/>
              <a:r>
                <a:rPr lang="en-US" dirty="0">
                  <a:latin typeface="Calibri" pitchFamily="34" charset="0"/>
                </a:rPr>
                <a:t>STD</a:t>
              </a:r>
            </a:p>
          </p:txBody>
        </p:sp>
        <p:sp>
          <p:nvSpPr>
            <p:cNvPr id="20" name="TextBox 22"/>
            <p:cNvSpPr txBox="1">
              <a:spLocks noChangeArrowheads="1"/>
            </p:cNvSpPr>
            <p:nvPr/>
          </p:nvSpPr>
          <p:spPr bwMode="auto">
            <a:xfrm>
              <a:off x="5319713" y="4486496"/>
              <a:ext cx="2134260" cy="369332"/>
            </a:xfrm>
            <a:prstGeom prst="rect">
              <a:avLst/>
            </a:prstGeom>
            <a:solidFill>
              <a:schemeClr val="bg1">
                <a:lumMod val="95000"/>
              </a:schemeClr>
            </a:solidFill>
            <a:ln w="12700">
              <a:solidFill>
                <a:schemeClr val="bg1">
                  <a:lumMod val="50000"/>
                </a:schemeClr>
              </a:solidFill>
              <a:miter lim="800000"/>
              <a:headEnd/>
              <a:tailEnd/>
            </a:ln>
          </p:spPr>
          <p:txBody>
            <a:bodyPr>
              <a:spAutoFit/>
            </a:bodyPr>
            <a:lstStyle/>
            <a:p>
              <a:pPr algn="ctr"/>
              <a:r>
                <a:rPr lang="en-US" dirty="0">
                  <a:latin typeface="Calibri" pitchFamily="34" charset="0"/>
                </a:rPr>
                <a:t>Foodborne</a:t>
              </a:r>
            </a:p>
          </p:txBody>
        </p:sp>
        <p:sp>
          <p:nvSpPr>
            <p:cNvPr id="21" name="TextBox 23"/>
            <p:cNvSpPr txBox="1">
              <a:spLocks noChangeArrowheads="1"/>
            </p:cNvSpPr>
            <p:nvPr/>
          </p:nvSpPr>
          <p:spPr bwMode="auto">
            <a:xfrm>
              <a:off x="5319713" y="4921362"/>
              <a:ext cx="2134260" cy="369332"/>
            </a:xfrm>
            <a:prstGeom prst="rect">
              <a:avLst/>
            </a:prstGeom>
            <a:solidFill>
              <a:schemeClr val="bg1">
                <a:lumMod val="95000"/>
              </a:schemeClr>
            </a:solidFill>
            <a:ln w="12700">
              <a:solidFill>
                <a:schemeClr val="bg1">
                  <a:lumMod val="50000"/>
                </a:schemeClr>
              </a:solidFill>
              <a:miter lim="800000"/>
              <a:headEnd/>
              <a:tailEnd/>
            </a:ln>
          </p:spPr>
          <p:txBody>
            <a:bodyPr>
              <a:spAutoFit/>
            </a:bodyPr>
            <a:lstStyle/>
            <a:p>
              <a:pPr algn="ctr"/>
              <a:r>
                <a:rPr lang="en-US" dirty="0">
                  <a:latin typeface="Calibri" pitchFamily="34" charset="0"/>
                </a:rPr>
                <a:t>Hepatitis</a:t>
              </a:r>
            </a:p>
          </p:txBody>
        </p:sp>
        <p:sp>
          <p:nvSpPr>
            <p:cNvPr id="22" name="TextBox 24"/>
            <p:cNvSpPr txBox="1">
              <a:spLocks noChangeArrowheads="1"/>
            </p:cNvSpPr>
            <p:nvPr/>
          </p:nvSpPr>
          <p:spPr bwMode="auto">
            <a:xfrm>
              <a:off x="5319713" y="5356228"/>
              <a:ext cx="2134260" cy="369332"/>
            </a:xfrm>
            <a:prstGeom prst="rect">
              <a:avLst/>
            </a:prstGeom>
            <a:solidFill>
              <a:schemeClr val="bg1">
                <a:lumMod val="95000"/>
              </a:schemeClr>
            </a:solidFill>
            <a:ln w="12700">
              <a:solidFill>
                <a:schemeClr val="bg1">
                  <a:lumMod val="50000"/>
                </a:schemeClr>
              </a:solidFill>
              <a:miter lim="800000"/>
              <a:headEnd/>
              <a:tailEnd/>
            </a:ln>
          </p:spPr>
          <p:txBody>
            <a:bodyPr>
              <a:spAutoFit/>
            </a:bodyPr>
            <a:lstStyle/>
            <a:p>
              <a:pPr algn="ctr"/>
              <a:r>
                <a:rPr lang="en-US" dirty="0">
                  <a:latin typeface="Calibri" pitchFamily="34" charset="0"/>
                </a:rPr>
                <a:t>etc.</a:t>
              </a:r>
            </a:p>
          </p:txBody>
        </p:sp>
        <p:sp>
          <p:nvSpPr>
            <p:cNvPr id="23" name="TextBox 26"/>
            <p:cNvSpPr txBox="1">
              <a:spLocks noChangeArrowheads="1"/>
            </p:cNvSpPr>
            <p:nvPr/>
          </p:nvSpPr>
          <p:spPr bwMode="auto">
            <a:xfrm>
              <a:off x="3276600" y="4413438"/>
              <a:ext cx="1136650" cy="461665"/>
            </a:xfrm>
            <a:prstGeom prst="rect">
              <a:avLst/>
            </a:prstGeom>
            <a:solidFill>
              <a:schemeClr val="tx2">
                <a:lumMod val="20000"/>
                <a:lumOff val="80000"/>
              </a:schemeClr>
            </a:solidFill>
            <a:ln w="9525">
              <a:solidFill>
                <a:srgbClr val="006699"/>
              </a:solidFill>
              <a:miter lim="800000"/>
              <a:headEnd/>
              <a:tailEnd/>
            </a:ln>
          </p:spPr>
          <p:txBody>
            <a:bodyPr wrap="square" tIns="91440" bIns="91440">
              <a:spAutoFit/>
            </a:bodyPr>
            <a:lstStyle/>
            <a:p>
              <a:pPr algn="ctr">
                <a:defRPr/>
              </a:pPr>
              <a:r>
                <a:rPr lang="en-US" b="1" dirty="0">
                  <a:latin typeface="Calibri" pitchFamily="34" charset="0"/>
                </a:rPr>
                <a:t>RCMT</a:t>
              </a:r>
            </a:p>
          </p:txBody>
        </p:sp>
        <p:cxnSp>
          <p:nvCxnSpPr>
            <p:cNvPr id="24" name="Straight Arrow Connector 23"/>
            <p:cNvCxnSpPr>
              <a:stCxn id="23" idx="3"/>
            </p:cNvCxnSpPr>
            <p:nvPr/>
          </p:nvCxnSpPr>
          <p:spPr bwMode="auto">
            <a:xfrm flipV="1">
              <a:off x="4413250" y="3829239"/>
              <a:ext cx="906463" cy="815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3" idx="3"/>
              <a:endCxn id="19" idx="1"/>
            </p:cNvCxnSpPr>
            <p:nvPr/>
          </p:nvCxnSpPr>
          <p:spPr bwMode="auto">
            <a:xfrm flipV="1">
              <a:off x="4413250" y="4236296"/>
              <a:ext cx="906463" cy="4079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3" idx="3"/>
            </p:cNvCxnSpPr>
            <p:nvPr/>
          </p:nvCxnSpPr>
          <p:spPr bwMode="auto">
            <a:xfrm>
              <a:off x="4413250" y="4644271"/>
              <a:ext cx="906463" cy="6920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3" idx="3"/>
            </p:cNvCxnSpPr>
            <p:nvPr/>
          </p:nvCxnSpPr>
          <p:spPr bwMode="auto">
            <a:xfrm>
              <a:off x="4413250" y="4644271"/>
              <a:ext cx="906463" cy="45020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3" idx="3"/>
              <a:endCxn id="22" idx="1"/>
            </p:cNvCxnSpPr>
            <p:nvPr/>
          </p:nvCxnSpPr>
          <p:spPr bwMode="auto">
            <a:xfrm>
              <a:off x="4413250" y="4644271"/>
              <a:ext cx="906463" cy="8966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914400" y="4690437"/>
              <a:ext cx="23622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1" name="Content Placeholder 8"/>
          <p:cNvSpPr txBox="1">
            <a:spLocks/>
          </p:cNvSpPr>
          <p:nvPr/>
        </p:nvSpPr>
        <p:spPr>
          <a:xfrm>
            <a:off x="912420" y="5557660"/>
            <a:ext cx="7196448" cy="395921"/>
          </a:xfrm>
          <a:prstGeom prst="rect">
            <a:avLst/>
          </a:prstGeom>
        </p:spPr>
        <p:txBody>
          <a:bodyPr lIns="45720" rIns="4572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4000"/>
              </a:lnSpc>
              <a:buFont typeface="Arial" pitchFamily="34" charset="0"/>
              <a:buNone/>
              <a:defRPr/>
            </a:pPr>
            <a:r>
              <a:rPr lang="en-US" sz="1800" i="1" dirty="0">
                <a:latin typeface="Calibri" panose="020F0502020204030204" pitchFamily="34" charset="0"/>
                <a:cs typeface="Calibri" panose="020F0502020204030204" pitchFamily="34" charset="0"/>
              </a:rPr>
              <a:t>Routing test results within a public health agency</a:t>
            </a:r>
          </a:p>
        </p:txBody>
      </p:sp>
      <p:sp>
        <p:nvSpPr>
          <p:cNvPr id="32" name="Content Placeholder 8"/>
          <p:cNvSpPr txBox="1">
            <a:spLocks/>
          </p:cNvSpPr>
          <p:nvPr/>
        </p:nvSpPr>
        <p:spPr>
          <a:xfrm>
            <a:off x="1045025" y="6066562"/>
            <a:ext cx="2223655" cy="323935"/>
          </a:xfrm>
          <a:prstGeom prst="rect">
            <a:avLst/>
          </a:prstGeom>
        </p:spPr>
        <p:txBody>
          <a:bodyPr wrap="square" lIns="45720" rIns="4572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4000"/>
              </a:lnSpc>
              <a:buNone/>
              <a:defRPr/>
            </a:pPr>
            <a:r>
              <a:rPr lang="en-US" sz="1400" dirty="0">
                <a:solidFill>
                  <a:schemeClr val="accent1"/>
                </a:solidFill>
                <a:latin typeface="Calibri" panose="020F0502020204030204" pitchFamily="34" charset="0"/>
                <a:cs typeface="Calibri" panose="020F0502020204030204" pitchFamily="34" charset="0"/>
              </a:rPr>
              <a:t>http://phinvads.cdc.gov</a:t>
            </a:r>
          </a:p>
        </p:txBody>
      </p:sp>
      <p:sp>
        <p:nvSpPr>
          <p:cNvPr id="33" name="Content Placeholder 8"/>
          <p:cNvSpPr txBox="1">
            <a:spLocks/>
          </p:cNvSpPr>
          <p:nvPr/>
        </p:nvSpPr>
        <p:spPr>
          <a:xfrm>
            <a:off x="3809444" y="6066562"/>
            <a:ext cx="4226966" cy="323935"/>
          </a:xfrm>
          <a:prstGeom prst="rect">
            <a:avLst/>
          </a:prstGeom>
        </p:spPr>
        <p:txBody>
          <a:bodyPr wrap="square" lIns="45720" rIns="4572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4000"/>
              </a:lnSpc>
              <a:buNone/>
              <a:defRPr/>
            </a:pPr>
            <a:r>
              <a:rPr lang="en-US" sz="1400" dirty="0">
                <a:solidFill>
                  <a:schemeClr val="accent1"/>
                </a:solidFill>
                <a:latin typeface="Calibri" panose="020F0502020204030204" pitchFamily="34" charset="0"/>
                <a:cs typeface="Calibri" panose="020F0502020204030204" pitchFamily="34" charset="0"/>
              </a:rPr>
              <a:t>http://www.cdc.gov/ehrmeaningfuluse/rcmt.html</a:t>
            </a:r>
          </a:p>
        </p:txBody>
      </p:sp>
    </p:spTree>
    <p:extLst>
      <p:ext uri="{BB962C8B-B14F-4D97-AF65-F5344CB8AC3E}">
        <p14:creationId xmlns:p14="http://schemas.microsoft.com/office/powerpoint/2010/main" val="4248594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en-US" dirty="0"/>
          </a:p>
        </p:txBody>
      </p:sp>
      <p:sp>
        <p:nvSpPr>
          <p:cNvPr id="5" name="Text Placeholder 4"/>
          <p:cNvSpPr>
            <a:spLocks noGrp="1"/>
          </p:cNvSpPr>
          <p:nvPr>
            <p:ph type="body" sz="quarter" idx="10"/>
          </p:nvPr>
        </p:nvSpPr>
        <p:spPr/>
        <p:txBody>
          <a:bodyPr/>
          <a:lstStyle/>
          <a:p>
            <a:endParaRPr lang="en-US" dirty="0"/>
          </a:p>
        </p:txBody>
      </p:sp>
      <p:sp>
        <p:nvSpPr>
          <p:cNvPr id="3" name="Title 2"/>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41340354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sz="1400" dirty="0"/>
          </a:p>
        </p:txBody>
      </p:sp>
      <p:sp>
        <p:nvSpPr>
          <p:cNvPr id="5" name="Text Placeholder 4"/>
          <p:cNvSpPr>
            <a:spLocks noGrp="1"/>
          </p:cNvSpPr>
          <p:nvPr>
            <p:ph type="body" sz="quarter" idx="10"/>
          </p:nvPr>
        </p:nvSpPr>
        <p:spPr/>
        <p:txBody>
          <a:bodyPr/>
          <a:lstStyle/>
          <a:p>
            <a:r>
              <a:rPr lang="en-US" dirty="0"/>
              <a:t>Jannie Williams – PHIN VADS Project Manager</a:t>
            </a:r>
          </a:p>
          <a:p>
            <a:r>
              <a:rPr lang="en-US" dirty="0"/>
              <a:t>Cole Downing – PHIN VADS Team</a:t>
            </a:r>
          </a:p>
          <a:p>
            <a:endParaRPr lang="en-US" dirty="0"/>
          </a:p>
        </p:txBody>
      </p:sp>
      <p:sp>
        <p:nvSpPr>
          <p:cNvPr id="4" name="Title 3"/>
          <p:cNvSpPr>
            <a:spLocks noGrp="1"/>
          </p:cNvSpPr>
          <p:nvPr>
            <p:ph type="title"/>
          </p:nvPr>
        </p:nvSpPr>
        <p:spPr>
          <a:xfrm>
            <a:off x="457200" y="710360"/>
            <a:ext cx="8229600" cy="2947240"/>
          </a:xfrm>
        </p:spPr>
        <p:txBody>
          <a:bodyPr>
            <a:normAutofit/>
          </a:bodyPr>
          <a:lstStyle/>
          <a:p>
            <a:pPr>
              <a:lnSpc>
                <a:spcPts val="3800"/>
              </a:lnSpc>
            </a:pPr>
            <a:r>
              <a:rPr lang="en-US" sz="3600" dirty="0"/>
              <a:t>Demonstration </a:t>
            </a:r>
            <a:br>
              <a:rPr lang="en-US" sz="3600" dirty="0"/>
            </a:br>
            <a:r>
              <a:rPr lang="en-US" sz="3600" dirty="0"/>
              <a:t>for Downloading the ELR Vocabulary </a:t>
            </a:r>
            <a:br>
              <a:rPr lang="en-US" sz="3600" dirty="0"/>
            </a:br>
            <a:r>
              <a:rPr lang="en-US" sz="3600" dirty="0"/>
              <a:t>from PHIN VADS</a:t>
            </a:r>
          </a:p>
        </p:txBody>
      </p:sp>
      <p:pic>
        <p:nvPicPr>
          <p:cNvPr id="7" name="Picture 6" descr="Logos of the United States Department of Health and Human Services and Centers for Disease Control and Prevention"/>
          <p:cNvPicPr>
            <a:picLocks noChangeAspect="1"/>
          </p:cNvPicPr>
          <p:nvPr/>
        </p:nvPicPr>
        <p:blipFill>
          <a:blip r:embed="rId3" cstate="print"/>
          <a:stretch>
            <a:fillRect/>
          </a:stretch>
        </p:blipFill>
        <p:spPr>
          <a:xfrm>
            <a:off x="152400" y="6515100"/>
            <a:ext cx="190500" cy="190500"/>
          </a:xfrm>
          <a:prstGeom prst="rect">
            <a:avLst/>
          </a:prstGeom>
        </p:spPr>
      </p:pic>
      <p:sp>
        <p:nvSpPr>
          <p:cNvPr id="8" name="Text Placeholder 5"/>
          <p:cNvSpPr txBox="1">
            <a:spLocks/>
          </p:cNvSpPr>
          <p:nvPr/>
        </p:nvSpPr>
        <p:spPr>
          <a:xfrm>
            <a:off x="2143125" y="6238511"/>
            <a:ext cx="5124450" cy="244907"/>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Center for Surveillance, Epidemiology, and Laboratory Services</a:t>
            </a:r>
          </a:p>
        </p:txBody>
      </p:sp>
    </p:spTree>
    <p:extLst>
      <p:ext uri="{BB962C8B-B14F-4D97-AF65-F5344CB8AC3E}">
        <p14:creationId xmlns:p14="http://schemas.microsoft.com/office/powerpoint/2010/main" val="229630857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9427"/>
          </a:xfrm>
        </p:spPr>
        <p:txBody>
          <a:bodyPr/>
          <a:lstStyle/>
          <a:p>
            <a:r>
              <a:rPr lang="en-US" dirty="0"/>
              <a:t>PHIN VADS Overview</a:t>
            </a:r>
          </a:p>
        </p:txBody>
      </p:sp>
      <p:sp>
        <p:nvSpPr>
          <p:cNvPr id="3" name="Content Placeholder 2"/>
          <p:cNvSpPr>
            <a:spLocks noGrp="1"/>
          </p:cNvSpPr>
          <p:nvPr>
            <p:ph idx="1"/>
          </p:nvPr>
        </p:nvSpPr>
        <p:spPr>
          <a:xfrm>
            <a:off x="457200" y="1582220"/>
            <a:ext cx="8229600" cy="4208981"/>
          </a:xfrm>
        </p:spPr>
        <p:txBody>
          <a:bodyPr/>
          <a:lstStyle/>
          <a:p>
            <a:r>
              <a:rPr lang="en-US" sz="2000" b="0" dirty="0"/>
              <a:t>PHIN VADS is the Public Health Information Network Vocabulary Access and Distribution System.</a:t>
            </a:r>
          </a:p>
          <a:p>
            <a:endParaRPr lang="en-US" sz="2000" b="0" dirty="0"/>
          </a:p>
          <a:p>
            <a:r>
              <a:rPr lang="en-US" sz="2000" b="0" dirty="0"/>
              <a:t>PHIN VADS is used to support electronic lab reporting and case notification messaging. </a:t>
            </a:r>
          </a:p>
          <a:p>
            <a:endParaRPr lang="en-US" sz="2000" b="0" dirty="0"/>
          </a:p>
          <a:p>
            <a:r>
              <a:rPr lang="en-US" sz="2000" b="0" dirty="0"/>
              <a:t>PHIN VADS is the primary public health vocabulary distribution portal for the public health community.</a:t>
            </a:r>
          </a:p>
          <a:p>
            <a:pPr marL="0" indent="0">
              <a:buNone/>
            </a:pPr>
            <a:endParaRPr lang="en-US" sz="1800" b="0" dirty="0"/>
          </a:p>
        </p:txBody>
      </p:sp>
      <p:sp>
        <p:nvSpPr>
          <p:cNvPr id="4" name="Text Placeholder 3"/>
          <p:cNvSpPr>
            <a:spLocks noGrp="1"/>
          </p:cNvSpPr>
          <p:nvPr>
            <p:ph type="body" sz="quarter" idx="11"/>
          </p:nvPr>
        </p:nvSpPr>
        <p:spPr/>
        <p:txBody>
          <a:bodyPr/>
          <a:lstStyle/>
          <a:p>
            <a:r>
              <a:rPr lang="en-US" dirty="0">
                <a:hlinkClick r:id="rId3"/>
              </a:rPr>
              <a:t>https://phinvads.cdc.gov/vads/SearchVocab.action</a:t>
            </a:r>
            <a:endParaRPr lang="en-US" dirty="0"/>
          </a:p>
        </p:txBody>
      </p:sp>
    </p:spTree>
    <p:extLst>
      <p:ext uri="{BB962C8B-B14F-4D97-AF65-F5344CB8AC3E}">
        <p14:creationId xmlns:p14="http://schemas.microsoft.com/office/powerpoint/2010/main" val="45928322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6294"/>
          </a:xfrm>
        </p:spPr>
        <p:txBody>
          <a:bodyPr/>
          <a:lstStyle/>
          <a:p>
            <a:r>
              <a:rPr lang="en-US" dirty="0"/>
              <a:t>Accessing VADS</a:t>
            </a:r>
          </a:p>
        </p:txBody>
      </p:sp>
      <p:sp>
        <p:nvSpPr>
          <p:cNvPr id="3" name="Content Placeholder 2"/>
          <p:cNvSpPr>
            <a:spLocks noGrp="1"/>
          </p:cNvSpPr>
          <p:nvPr>
            <p:ph idx="1"/>
          </p:nvPr>
        </p:nvSpPr>
        <p:spPr>
          <a:xfrm>
            <a:off x="-272265" y="1767154"/>
            <a:ext cx="9200508" cy="4075417"/>
          </a:xfrm>
        </p:spPr>
        <p:txBody>
          <a:bodyPr/>
          <a:lstStyle/>
          <a:p>
            <a:pPr lvl="2">
              <a:buSzPct val="75000"/>
              <a:buFont typeface="Wingdings" panose="05000000000000000000" pitchFamily="2" charset="2"/>
              <a:buChar char="§"/>
            </a:pPr>
            <a:r>
              <a:rPr lang="en-US" sz="2400" b="1" dirty="0">
                <a:latin typeface="Calibri" panose="020F0502020204030204" pitchFamily="34" charset="0"/>
              </a:rPr>
              <a:t>PHIN VADS Web Browser </a:t>
            </a:r>
            <a:r>
              <a:rPr lang="en-US" sz="2400" dirty="0">
                <a:latin typeface="Calibri" panose="020F0502020204030204" pitchFamily="34" charset="0"/>
              </a:rPr>
              <a:t>- Provides the end user with access to the system via a standard Internet connection.</a:t>
            </a:r>
          </a:p>
          <a:p>
            <a:pPr lvl="3">
              <a:buFont typeface="Wingdings" panose="05000000000000000000" pitchFamily="2" charset="2"/>
              <a:buChar char="§"/>
            </a:pPr>
            <a:endParaRPr lang="en-US" dirty="0">
              <a:latin typeface="Calibri" panose="020F0502020204030204" pitchFamily="34" charset="0"/>
            </a:endParaRPr>
          </a:p>
          <a:p>
            <a:pPr lvl="3"/>
            <a:r>
              <a:rPr lang="en-US" sz="2000" b="0" dirty="0">
                <a:hlinkClick r:id="rId3"/>
              </a:rPr>
              <a:t>https://phinvads.cdc.gov/vads/SearchVocab.action</a:t>
            </a:r>
            <a:endParaRPr lang="en-US" sz="2000" b="0" dirty="0"/>
          </a:p>
          <a:p>
            <a:endParaRPr lang="en-US" sz="1400" dirty="0"/>
          </a:p>
        </p:txBody>
      </p:sp>
      <p:sp>
        <p:nvSpPr>
          <p:cNvPr id="4" name="Text Placeholder 3"/>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33442135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7414"/>
          </a:xfrm>
        </p:spPr>
        <p:txBody>
          <a:bodyPr/>
          <a:lstStyle/>
          <a:p>
            <a:r>
              <a:rPr lang="en-US" dirty="0"/>
              <a:t>Overview </a:t>
            </a:r>
          </a:p>
        </p:txBody>
      </p:sp>
      <p:sp>
        <p:nvSpPr>
          <p:cNvPr id="3" name="Content Placeholder 2"/>
          <p:cNvSpPr>
            <a:spLocks noGrp="1"/>
          </p:cNvSpPr>
          <p:nvPr>
            <p:ph idx="1"/>
          </p:nvPr>
        </p:nvSpPr>
        <p:spPr>
          <a:xfrm>
            <a:off x="457200" y="1450109"/>
            <a:ext cx="8229600" cy="4341092"/>
          </a:xfrm>
        </p:spPr>
        <p:txBody>
          <a:bodyPr/>
          <a:lstStyle/>
          <a:p>
            <a:pPr>
              <a:spcBef>
                <a:spcPts val="1800"/>
              </a:spcBef>
            </a:pPr>
            <a:r>
              <a:rPr lang="en-US" b="0" dirty="0"/>
              <a:t>Navigating Hot Topics to find and download useful information for Zika, chikungunya, dengue and RCMT. </a:t>
            </a:r>
          </a:p>
          <a:p>
            <a:pPr>
              <a:spcBef>
                <a:spcPts val="1800"/>
              </a:spcBef>
            </a:pPr>
            <a:r>
              <a:rPr lang="en-US" b="0" dirty="0"/>
              <a:t>How to download the Zika-related ELR vocabulary – Value Set Downloading.</a:t>
            </a:r>
          </a:p>
          <a:p>
            <a:pPr>
              <a:spcBef>
                <a:spcPts val="1800"/>
              </a:spcBef>
            </a:pPr>
            <a:r>
              <a:rPr lang="en-US" b="0" dirty="0"/>
              <a:t>How to get support from PHIN VADS and CDC Vocabulary team.</a:t>
            </a:r>
          </a:p>
          <a:p>
            <a:endParaRPr lang="en-US" sz="1400" dirty="0"/>
          </a:p>
        </p:txBody>
      </p:sp>
      <p:sp>
        <p:nvSpPr>
          <p:cNvPr id="4" name="Text Placeholder 3"/>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57720308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0936"/>
          </a:xfrm>
        </p:spPr>
        <p:txBody>
          <a:bodyPr/>
          <a:lstStyle/>
          <a:p>
            <a:r>
              <a:rPr lang="en-US" dirty="0"/>
              <a:t>Zika in Hot Topics</a:t>
            </a:r>
          </a:p>
        </p:txBody>
      </p:sp>
      <p:sp>
        <p:nvSpPr>
          <p:cNvPr id="3" name="Content Placeholder 2"/>
          <p:cNvSpPr>
            <a:spLocks noGrp="1"/>
          </p:cNvSpPr>
          <p:nvPr>
            <p:ph idx="1"/>
          </p:nvPr>
        </p:nvSpPr>
        <p:spPr>
          <a:xfrm>
            <a:off x="352538" y="1099335"/>
            <a:ext cx="2760532" cy="4419598"/>
          </a:xfrm>
        </p:spPr>
        <p:txBody>
          <a:bodyPr/>
          <a:lstStyle/>
          <a:p>
            <a:r>
              <a:rPr lang="en-US" sz="1800" dirty="0"/>
              <a:t>Hot Topics </a:t>
            </a:r>
            <a:r>
              <a:rPr lang="en-US" sz="1800" b="0" dirty="0"/>
              <a:t>- place where users can find important links and downloads relevant to Public Health.</a:t>
            </a:r>
          </a:p>
          <a:p>
            <a:pPr marL="0" indent="0">
              <a:buNone/>
            </a:pPr>
            <a:endParaRPr lang="en-US" sz="1800" b="0" dirty="0"/>
          </a:p>
          <a:p>
            <a:r>
              <a:rPr lang="en-US" sz="1800" b="0" dirty="0"/>
              <a:t>Information on </a:t>
            </a:r>
            <a:r>
              <a:rPr lang="en-US" sz="1800" dirty="0"/>
              <a:t>Zika-related content for ELR and electronic health records (EHR) </a:t>
            </a:r>
            <a:r>
              <a:rPr lang="en-US" sz="1800" b="0" dirty="0"/>
              <a:t>can be found here. </a:t>
            </a:r>
          </a:p>
          <a:p>
            <a:pPr marL="0" indent="0">
              <a:buNone/>
            </a:pPr>
            <a:endParaRPr lang="en-US" sz="1800" b="0" dirty="0"/>
          </a:p>
          <a:p>
            <a:r>
              <a:rPr lang="en-US" sz="1800" b="0" dirty="0"/>
              <a:t>Hot Topics is located on the PHIN VADS homepage (hyperlink below). </a:t>
            </a:r>
          </a:p>
        </p:txBody>
      </p:sp>
      <p:sp>
        <p:nvSpPr>
          <p:cNvPr id="4" name="Text Placeholder 3"/>
          <p:cNvSpPr>
            <a:spLocks noGrp="1"/>
          </p:cNvSpPr>
          <p:nvPr>
            <p:ph type="body" sz="quarter" idx="11"/>
          </p:nvPr>
        </p:nvSpPr>
        <p:spPr/>
        <p:txBody>
          <a:bodyPr/>
          <a:lstStyle/>
          <a:p>
            <a:r>
              <a:rPr lang="en-US" dirty="0">
                <a:hlinkClick r:id="rId3"/>
              </a:rPr>
              <a:t>https://phinvads.cdc.gov/vads/SearchVocab.action</a:t>
            </a:r>
            <a:endParaRPr lang="en-US" dirty="0"/>
          </a:p>
        </p:txBody>
      </p:sp>
      <p:pic>
        <p:nvPicPr>
          <p:cNvPr id="6" name="Picture 5" descr="Hot Topics - place where users can find important links and downloads relevant to Public Health.&#10;" title="Hot Topics"/>
          <p:cNvPicPr>
            <a:picLocks noChangeAspect="1"/>
          </p:cNvPicPr>
          <p:nvPr/>
        </p:nvPicPr>
        <p:blipFill>
          <a:blip r:embed="rId4"/>
          <a:stretch>
            <a:fillRect/>
          </a:stretch>
        </p:blipFill>
        <p:spPr>
          <a:xfrm>
            <a:off x="3274562" y="1099335"/>
            <a:ext cx="5589141" cy="4153857"/>
          </a:xfrm>
          <a:prstGeom prst="rect">
            <a:avLst/>
          </a:prstGeom>
        </p:spPr>
      </p:pic>
    </p:spTree>
    <p:extLst>
      <p:ext uri="{BB962C8B-B14F-4D97-AF65-F5344CB8AC3E}">
        <p14:creationId xmlns:p14="http://schemas.microsoft.com/office/powerpoint/2010/main" val="1656877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Welcome and Introductions</a:t>
            </a:r>
          </a:p>
          <a:p>
            <a:endParaRPr lang="en-US" dirty="0"/>
          </a:p>
          <a:p>
            <a:r>
              <a:rPr lang="en-US" dirty="0"/>
              <a:t>CDC diagnostic testing guidance for Zika, chikungunya, and dengue viruses and associated electronic laboratory reporting (ELR) vocabulary </a:t>
            </a:r>
          </a:p>
          <a:p>
            <a:endParaRPr lang="en-US" dirty="0"/>
          </a:p>
          <a:p>
            <a:r>
              <a:rPr lang="en-US" dirty="0"/>
              <a:t>Demonstration for downloading the ELR vocabulary from the CDC vocabulary server (PHIN VADS)</a:t>
            </a:r>
          </a:p>
          <a:p>
            <a:endParaRPr lang="en-US" dirty="0"/>
          </a:p>
          <a:p>
            <a:r>
              <a:rPr lang="en-US" dirty="0"/>
              <a:t>Questions and Answers</a:t>
            </a:r>
          </a:p>
          <a:p>
            <a:endParaRPr lang="en-US" dirty="0"/>
          </a:p>
          <a:p>
            <a:endParaRPr lang="en-US" dirty="0"/>
          </a:p>
        </p:txBody>
      </p:sp>
      <p:sp>
        <p:nvSpPr>
          <p:cNvPr id="4" name="Text Placeholder 3"/>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85320215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7749"/>
          </a:xfrm>
        </p:spPr>
        <p:txBody>
          <a:bodyPr/>
          <a:lstStyle/>
          <a:p>
            <a:r>
              <a:rPr lang="en-US" dirty="0"/>
              <a:t>RCMT</a:t>
            </a:r>
          </a:p>
        </p:txBody>
      </p:sp>
      <p:sp>
        <p:nvSpPr>
          <p:cNvPr id="3" name="Content Placeholder 2"/>
          <p:cNvSpPr>
            <a:spLocks noGrp="1"/>
          </p:cNvSpPr>
          <p:nvPr>
            <p:ph idx="1"/>
          </p:nvPr>
        </p:nvSpPr>
        <p:spPr>
          <a:xfrm>
            <a:off x="457200" y="1396181"/>
            <a:ext cx="8229600" cy="4395020"/>
          </a:xfrm>
        </p:spPr>
        <p:txBody>
          <a:bodyPr/>
          <a:lstStyle/>
          <a:p>
            <a:r>
              <a:rPr lang="en-US" b="0" dirty="0"/>
              <a:t>Reportable Condition Mapping Table</a:t>
            </a:r>
          </a:p>
          <a:p>
            <a:pPr marL="0" indent="0">
              <a:buNone/>
            </a:pPr>
            <a:endParaRPr lang="en-US" dirty="0"/>
          </a:p>
          <a:p>
            <a:r>
              <a:rPr lang="en-US" b="0" dirty="0"/>
              <a:t>The RCMT provides mappings between reportable conditions and their associated LOINC laboratory tests and SNOMED results. </a:t>
            </a:r>
          </a:p>
          <a:p>
            <a:endParaRPr lang="en-US" b="0" dirty="0"/>
          </a:p>
          <a:p>
            <a:r>
              <a:rPr lang="en-US" b="0" dirty="0"/>
              <a:t>RCMT helps identify incoming Health Level Seven International (HL7) ELR messages that are related to reportable conditions and also facilitates the routing of ELR messages to appropriate public health programs (e.g., tuberculosis and malaria).</a:t>
            </a:r>
          </a:p>
        </p:txBody>
      </p:sp>
      <p:sp>
        <p:nvSpPr>
          <p:cNvPr id="4" name="Text Placeholder 3"/>
          <p:cNvSpPr>
            <a:spLocks noGrp="1"/>
          </p:cNvSpPr>
          <p:nvPr>
            <p:ph type="body" sz="quarter" idx="11"/>
          </p:nvPr>
        </p:nvSpPr>
        <p:spPr/>
        <p:txBody>
          <a:bodyPr/>
          <a:lstStyle/>
          <a:p>
            <a:r>
              <a:rPr lang="en-US" dirty="0">
                <a:hlinkClick r:id="rId2"/>
              </a:rPr>
              <a:t>http://www.cdc.gov/EHRmeaningfuluse/rcmt.html</a:t>
            </a:r>
            <a:endParaRPr lang="en-US" dirty="0"/>
          </a:p>
        </p:txBody>
      </p:sp>
    </p:spTree>
    <p:extLst>
      <p:ext uri="{BB962C8B-B14F-4D97-AF65-F5344CB8AC3E}">
        <p14:creationId xmlns:p14="http://schemas.microsoft.com/office/powerpoint/2010/main" val="302176256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3028"/>
          </a:xfrm>
        </p:spPr>
        <p:txBody>
          <a:bodyPr/>
          <a:lstStyle/>
          <a:p>
            <a:r>
              <a:rPr lang="en-US" dirty="0"/>
              <a:t>RCMT Download File</a:t>
            </a:r>
          </a:p>
        </p:txBody>
      </p:sp>
      <p:sp>
        <p:nvSpPr>
          <p:cNvPr id="3" name="Content Placeholder 2"/>
          <p:cNvSpPr>
            <a:spLocks noGrp="1"/>
          </p:cNvSpPr>
          <p:nvPr>
            <p:ph idx="1"/>
          </p:nvPr>
        </p:nvSpPr>
        <p:spPr>
          <a:xfrm>
            <a:off x="457200" y="5089792"/>
            <a:ext cx="7783417" cy="1311007"/>
          </a:xfrm>
        </p:spPr>
        <p:txBody>
          <a:bodyPr/>
          <a:lstStyle/>
          <a:p>
            <a:r>
              <a:rPr lang="en-US" sz="2000" b="0" dirty="0"/>
              <a:t>The RCMT download file contains all the condition codes, their value sets, and their concepts.</a:t>
            </a:r>
          </a:p>
          <a:p>
            <a:r>
              <a:rPr lang="en-US" sz="2000" b="0" dirty="0"/>
              <a:t>It can be found and downloaded here (red arrow).</a:t>
            </a:r>
          </a:p>
          <a:p>
            <a:endParaRPr lang="en-US" sz="1200" dirty="0"/>
          </a:p>
          <a:p>
            <a:endParaRPr lang="en-US" sz="1200" dirty="0"/>
          </a:p>
        </p:txBody>
      </p:sp>
      <p:pic>
        <p:nvPicPr>
          <p:cNvPr id="5" name="Picture 4" descr="The RCMT download file contains all the condition codes, their value sets and their concepts.&#10;&#10;" title="Hot Topics - RCMT"/>
          <p:cNvPicPr>
            <a:picLocks noChangeAspect="1"/>
          </p:cNvPicPr>
          <p:nvPr/>
        </p:nvPicPr>
        <p:blipFill>
          <a:blip r:embed="rId3"/>
          <a:stretch>
            <a:fillRect/>
          </a:stretch>
        </p:blipFill>
        <p:spPr>
          <a:xfrm>
            <a:off x="960906" y="853366"/>
            <a:ext cx="7005007" cy="4122127"/>
          </a:xfrm>
          <a:prstGeom prst="rect">
            <a:avLst/>
          </a:prstGeom>
        </p:spPr>
      </p:pic>
    </p:spTree>
    <p:extLst>
      <p:ext uri="{BB962C8B-B14F-4D97-AF65-F5344CB8AC3E}">
        <p14:creationId xmlns:p14="http://schemas.microsoft.com/office/powerpoint/2010/main" val="19192411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3028"/>
          </a:xfrm>
        </p:spPr>
        <p:txBody>
          <a:bodyPr/>
          <a:lstStyle/>
          <a:p>
            <a:r>
              <a:rPr lang="en-US" dirty="0"/>
              <a:t>RCMT Download File 1</a:t>
            </a:r>
            <a:r>
              <a:rPr lang="en-US" baseline="30000" dirty="0"/>
              <a:t>st</a:t>
            </a:r>
            <a:r>
              <a:rPr lang="en-US" dirty="0"/>
              <a:t> Tab</a:t>
            </a:r>
          </a:p>
        </p:txBody>
      </p:sp>
      <p:sp>
        <p:nvSpPr>
          <p:cNvPr id="3" name="Content Placeholder 2" descr="&#10;"/>
          <p:cNvSpPr>
            <a:spLocks noGrp="1"/>
          </p:cNvSpPr>
          <p:nvPr>
            <p:ph idx="1"/>
          </p:nvPr>
        </p:nvSpPr>
        <p:spPr>
          <a:xfrm>
            <a:off x="457200" y="4456090"/>
            <a:ext cx="7772400" cy="1081826"/>
          </a:xfrm>
        </p:spPr>
        <p:txBody>
          <a:bodyPr/>
          <a:lstStyle/>
          <a:p>
            <a:r>
              <a:rPr lang="en-US" sz="2000" b="0" dirty="0"/>
              <a:t>The first tab in the file contains links to all the value sets in RCMT.</a:t>
            </a:r>
          </a:p>
          <a:p>
            <a:r>
              <a:rPr lang="en-US" sz="2000" b="0" dirty="0"/>
              <a:t>You can filter by Condition name. In this screenshot it is filtered by Zika.</a:t>
            </a:r>
          </a:p>
          <a:p>
            <a:endParaRPr lang="en-US" sz="1200" dirty="0"/>
          </a:p>
        </p:txBody>
      </p:sp>
      <p:sp>
        <p:nvSpPr>
          <p:cNvPr id="4" name="Text Placeholder 3"/>
          <p:cNvSpPr>
            <a:spLocks noGrp="1"/>
          </p:cNvSpPr>
          <p:nvPr>
            <p:ph type="body" sz="quarter" idx="11"/>
          </p:nvPr>
        </p:nvSpPr>
        <p:spPr/>
        <p:txBody>
          <a:bodyPr/>
          <a:lstStyle/>
          <a:p>
            <a:endParaRPr lang="en-US" dirty="0"/>
          </a:p>
        </p:txBody>
      </p:sp>
      <p:pic>
        <p:nvPicPr>
          <p:cNvPr id="8" name="Picture 7" descr="The first tab in the file contains links to all the value sets in RCMT&#10;You can filer by Condition name. In this screenshot it is filtered by Zika&#10;&#10;" title="RCMT tab 1"/>
          <p:cNvPicPr>
            <a:picLocks noChangeAspect="1"/>
          </p:cNvPicPr>
          <p:nvPr/>
        </p:nvPicPr>
        <p:blipFill>
          <a:blip r:embed="rId3"/>
          <a:stretch>
            <a:fillRect/>
          </a:stretch>
        </p:blipFill>
        <p:spPr>
          <a:xfrm>
            <a:off x="325315" y="1196266"/>
            <a:ext cx="8477611" cy="2680275"/>
          </a:xfrm>
          <a:prstGeom prst="rect">
            <a:avLst/>
          </a:prstGeom>
        </p:spPr>
      </p:pic>
    </p:spTree>
    <p:extLst>
      <p:ext uri="{BB962C8B-B14F-4D97-AF65-F5344CB8AC3E}">
        <p14:creationId xmlns:p14="http://schemas.microsoft.com/office/powerpoint/2010/main" val="163423093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RCMT Download File 2</a:t>
            </a:r>
            <a:r>
              <a:rPr lang="en-US" baseline="30000" dirty="0"/>
              <a:t>nd</a:t>
            </a:r>
            <a:r>
              <a:rPr lang="en-US" dirty="0"/>
              <a:t> Tab</a:t>
            </a:r>
          </a:p>
        </p:txBody>
      </p:sp>
      <p:sp>
        <p:nvSpPr>
          <p:cNvPr id="3" name="Content Placeholder 2"/>
          <p:cNvSpPr>
            <a:spLocks noGrp="1"/>
          </p:cNvSpPr>
          <p:nvPr>
            <p:ph idx="1"/>
          </p:nvPr>
        </p:nvSpPr>
        <p:spPr>
          <a:xfrm>
            <a:off x="457199" y="4365938"/>
            <a:ext cx="8229601" cy="2009105"/>
          </a:xfrm>
        </p:spPr>
        <p:txBody>
          <a:bodyPr/>
          <a:lstStyle/>
          <a:p>
            <a:r>
              <a:rPr lang="en-US" b="0" dirty="0"/>
              <a:t>The second tab contains all the conditions codes and their value set concepts along with other metadata. </a:t>
            </a:r>
          </a:p>
          <a:p>
            <a:r>
              <a:rPr lang="en-US" b="0" dirty="0"/>
              <a:t>You can filter any of the fields. In this screenshot “Condition Name” is filtered by Zika.</a:t>
            </a:r>
          </a:p>
          <a:p>
            <a:endParaRPr lang="en-US" dirty="0"/>
          </a:p>
        </p:txBody>
      </p:sp>
      <p:pic>
        <p:nvPicPr>
          <p:cNvPr id="6" name="Picture 5" descr="The second tab contains all the conditions codes and their value set concepts along with other metadata. &#10;You can filter any of the fields. In this screenshot Condition Name is filtered by Zika&#10;&#10;" title="RCMT tab 2"/>
          <p:cNvPicPr>
            <a:picLocks noChangeAspect="1"/>
          </p:cNvPicPr>
          <p:nvPr/>
        </p:nvPicPr>
        <p:blipFill>
          <a:blip r:embed="rId3"/>
          <a:stretch>
            <a:fillRect/>
          </a:stretch>
        </p:blipFill>
        <p:spPr>
          <a:xfrm>
            <a:off x="267387" y="973777"/>
            <a:ext cx="8656504" cy="3211857"/>
          </a:xfrm>
          <a:prstGeom prst="rect">
            <a:avLst/>
          </a:prstGeom>
        </p:spPr>
      </p:pic>
    </p:spTree>
    <p:extLst>
      <p:ext uri="{BB962C8B-B14F-4D97-AF65-F5344CB8AC3E}">
        <p14:creationId xmlns:p14="http://schemas.microsoft.com/office/powerpoint/2010/main" val="227993175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RCMT Download File 2</a:t>
            </a:r>
            <a:r>
              <a:rPr lang="en-US" baseline="30000" dirty="0"/>
              <a:t>nd</a:t>
            </a:r>
            <a:r>
              <a:rPr lang="en-US" dirty="0"/>
              <a:t> Tab</a:t>
            </a:r>
          </a:p>
        </p:txBody>
      </p:sp>
      <p:sp>
        <p:nvSpPr>
          <p:cNvPr id="3" name="Content Placeholder 2"/>
          <p:cNvSpPr>
            <a:spLocks noGrp="1"/>
          </p:cNvSpPr>
          <p:nvPr>
            <p:ph idx="1"/>
          </p:nvPr>
        </p:nvSpPr>
        <p:spPr>
          <a:xfrm>
            <a:off x="457199" y="4572000"/>
            <a:ext cx="8229601" cy="1803043"/>
          </a:xfrm>
        </p:spPr>
        <p:txBody>
          <a:bodyPr/>
          <a:lstStyle/>
          <a:p>
            <a:r>
              <a:rPr lang="en-US" sz="2000" dirty="0">
                <a:solidFill>
                  <a:schemeClr val="tx1">
                    <a:lumMod val="60000"/>
                    <a:lumOff val="40000"/>
                  </a:schemeClr>
                </a:solidFill>
              </a:rPr>
              <a:t>The Blue fields:</a:t>
            </a:r>
            <a:r>
              <a:rPr lang="en-US" sz="2000" b="0" dirty="0">
                <a:solidFill>
                  <a:schemeClr val="tx1">
                    <a:lumMod val="60000"/>
                    <a:lumOff val="40000"/>
                  </a:schemeClr>
                </a:solidFill>
              </a:rPr>
              <a:t> </a:t>
            </a:r>
            <a:r>
              <a:rPr lang="en-US" sz="2000" b="0" dirty="0">
                <a:solidFill>
                  <a:schemeClr val="accent6">
                    <a:lumMod val="50000"/>
                  </a:schemeClr>
                </a:solidFill>
              </a:rPr>
              <a:t>Reportable conditions (Code, Name, &amp; Code System).</a:t>
            </a:r>
          </a:p>
          <a:p>
            <a:r>
              <a:rPr lang="en-US" sz="2000" dirty="0">
                <a:solidFill>
                  <a:srgbClr val="2AA62A"/>
                </a:solidFill>
              </a:rPr>
              <a:t>The Green field:</a:t>
            </a:r>
            <a:r>
              <a:rPr lang="en-US" sz="2000" b="0" dirty="0">
                <a:solidFill>
                  <a:srgbClr val="2AA62A"/>
                </a:solidFill>
              </a:rPr>
              <a:t> </a:t>
            </a:r>
            <a:r>
              <a:rPr lang="en-US" sz="2000" b="0" dirty="0">
                <a:solidFill>
                  <a:schemeClr val="accent6">
                    <a:lumMod val="50000"/>
                  </a:schemeClr>
                </a:solidFill>
              </a:rPr>
              <a:t>distinguishes the value sets as “Associated Lab Tests &amp; Associated Lab Test Results.”</a:t>
            </a:r>
          </a:p>
          <a:p>
            <a:r>
              <a:rPr lang="en-US" sz="2000" dirty="0">
                <a:solidFill>
                  <a:srgbClr val="CFD40E"/>
                </a:solidFill>
              </a:rPr>
              <a:t>The Yellow fields:</a:t>
            </a:r>
            <a:r>
              <a:rPr lang="en-US" sz="2000" b="0" dirty="0">
                <a:solidFill>
                  <a:schemeClr val="accent6">
                    <a:lumMod val="50000"/>
                  </a:schemeClr>
                </a:solidFill>
              </a:rPr>
              <a:t> contain all the value set names, concept codes, and concept names.</a:t>
            </a:r>
          </a:p>
        </p:txBody>
      </p:sp>
      <p:pic>
        <p:nvPicPr>
          <p:cNvPr id="6" name="Picture 5" descr="The second tab contains all the conditions codes and their value set concepts along with other metadata. &#10;You can filter any of the fields. In this screenshot Condition Name is filtered by Zika&#10;&#10;" title="RCMT tab 2.1"/>
          <p:cNvPicPr>
            <a:picLocks noChangeAspect="1"/>
          </p:cNvPicPr>
          <p:nvPr/>
        </p:nvPicPr>
        <p:blipFill>
          <a:blip r:embed="rId3"/>
          <a:stretch>
            <a:fillRect/>
          </a:stretch>
        </p:blipFill>
        <p:spPr>
          <a:xfrm>
            <a:off x="267387" y="973777"/>
            <a:ext cx="8656504" cy="3598223"/>
          </a:xfrm>
          <a:prstGeom prst="rect">
            <a:avLst/>
          </a:prstGeom>
        </p:spPr>
      </p:pic>
    </p:spTree>
    <p:extLst>
      <p:ext uri="{BB962C8B-B14F-4D97-AF65-F5344CB8AC3E}">
        <p14:creationId xmlns:p14="http://schemas.microsoft.com/office/powerpoint/2010/main" val="255838168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2110"/>
          </a:xfrm>
        </p:spPr>
        <p:txBody>
          <a:bodyPr/>
          <a:lstStyle/>
          <a:p>
            <a:r>
              <a:rPr lang="en-US" dirty="0"/>
              <a:t>RCMT Navigation</a:t>
            </a:r>
          </a:p>
        </p:txBody>
      </p:sp>
      <p:sp>
        <p:nvSpPr>
          <p:cNvPr id="4" name="Text Placeholder 3"/>
          <p:cNvSpPr>
            <a:spLocks noGrp="1"/>
          </p:cNvSpPr>
          <p:nvPr>
            <p:ph type="body" sz="quarter" idx="11"/>
          </p:nvPr>
        </p:nvSpPr>
        <p:spPr/>
        <p:txBody>
          <a:bodyPr/>
          <a:lstStyle/>
          <a:p>
            <a:r>
              <a:rPr lang="en-US" dirty="0">
                <a:hlinkClick r:id="rId3"/>
              </a:rPr>
              <a:t>https://phinvads.cdc.gov/vads/ViewCodeSystemConcept.action?oid=2.16.840.1.114222.4.5.274&amp;code=RCMT</a:t>
            </a:r>
            <a:endParaRPr lang="en-US" dirty="0"/>
          </a:p>
        </p:txBody>
      </p:sp>
      <p:pic>
        <p:nvPicPr>
          <p:cNvPr id="5" name="Content Placeholder 4" descr="To search RCMT you can either enter search text in the highlighted box or click “RCMT” &#10;&#10;" title="RCMT search bar"/>
          <p:cNvPicPr>
            <a:picLocks noGrp="1" noChangeAspect="1" noChangeArrowheads="1"/>
          </p:cNvPicPr>
          <p:nvPr>
            <p:ph idx="1"/>
          </p:nvPr>
        </p:nvPicPr>
        <p:blipFill>
          <a:blip r:embed="rId4" r:link="rId5">
            <a:extLst>
              <a:ext uri="{28A0092B-C50C-407E-A947-70E740481C1C}">
                <a14:useLocalDpi xmlns:a14="http://schemas.microsoft.com/office/drawing/2010/main" val="0"/>
              </a:ext>
            </a:extLst>
          </a:blip>
          <a:srcRect/>
          <a:stretch>
            <a:fillRect/>
          </a:stretch>
        </p:blipFill>
        <p:spPr bwMode="auto">
          <a:xfrm>
            <a:off x="306082" y="1961707"/>
            <a:ext cx="8573766" cy="38466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0" y="1130710"/>
            <a:ext cx="8229600" cy="954107"/>
          </a:xfrm>
          <a:prstGeom prst="rect">
            <a:avLst/>
          </a:prstGeom>
          <a:noFill/>
        </p:spPr>
        <p:txBody>
          <a:bodyPr wrap="square" rtlCol="0">
            <a:spAutoFit/>
          </a:bodyPr>
          <a:lstStyle/>
          <a:p>
            <a:pPr marL="342900" lvl="0" indent="-342900" eaLnBrk="0" fontAlgn="base" hangingPunct="0">
              <a:spcBef>
                <a:spcPct val="0"/>
              </a:spcBef>
              <a:spcAft>
                <a:spcPct val="0"/>
              </a:spcAft>
              <a:buFont typeface="Arial" panose="020B0604020202020204" pitchFamily="34" charset="0"/>
              <a:buChar char="•"/>
            </a:pPr>
            <a:r>
              <a:rPr lang="en-US" altLang="en-US" sz="2000" dirty="0">
                <a:solidFill>
                  <a:srgbClr val="1F497D"/>
                </a:solidFill>
                <a:latin typeface="Calibri" panose="020F0502020204030204" pitchFamily="34" charset="0"/>
                <a:ea typeface="Calibri" panose="020F0502020204030204" pitchFamily="34" charset="0"/>
                <a:cs typeface="Times New Roman" panose="02020603050405020304" pitchFamily="18" charset="0"/>
              </a:rPr>
              <a:t>To search RCMT you can either enter search text in the highlighted box or click “RCMT.” </a:t>
            </a:r>
            <a:endParaRPr lang="en-US" altLang="en-US" sz="2000" dirty="0">
              <a:latin typeface="Calibri" panose="020F0502020204030204" pitchFamily="34" charset="0"/>
            </a:endParaRPr>
          </a:p>
          <a:p>
            <a:pPr lvl="0" eaLnBrk="0" fontAlgn="base" hangingPunct="0">
              <a:spcBef>
                <a:spcPct val="0"/>
              </a:spcBef>
              <a:spcAft>
                <a:spcPct val="0"/>
              </a:spcAft>
            </a:pPr>
            <a:endParaRPr lang="en-US" altLang="en-US" sz="1600" dirty="0">
              <a:latin typeface="Calibri" panose="020F0502020204030204" pitchFamily="34" charset="0"/>
            </a:endParaRPr>
          </a:p>
        </p:txBody>
      </p:sp>
      <p:sp>
        <p:nvSpPr>
          <p:cNvPr id="7" name="TextBox 6"/>
          <p:cNvSpPr txBox="1"/>
          <p:nvPr/>
        </p:nvSpPr>
        <p:spPr>
          <a:xfrm>
            <a:off x="3121258" y="3008166"/>
            <a:ext cx="442451" cy="261610"/>
          </a:xfrm>
          <a:prstGeom prst="rect">
            <a:avLst/>
          </a:prstGeom>
          <a:noFill/>
        </p:spPr>
        <p:txBody>
          <a:bodyPr wrap="square" rtlCol="0">
            <a:spAutoFit/>
          </a:bodyPr>
          <a:lstStyle/>
          <a:p>
            <a:r>
              <a:rPr lang="en-US" sz="1100" dirty="0">
                <a:solidFill>
                  <a:schemeClr val="bg2">
                    <a:lumMod val="50000"/>
                  </a:schemeClr>
                </a:solidFill>
              </a:rPr>
              <a:t>Zika</a:t>
            </a:r>
          </a:p>
        </p:txBody>
      </p:sp>
    </p:spTree>
    <p:extLst>
      <p:ext uri="{BB962C8B-B14F-4D97-AF65-F5344CB8AC3E}">
        <p14:creationId xmlns:p14="http://schemas.microsoft.com/office/powerpoint/2010/main" val="83962903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2110"/>
          </a:xfrm>
        </p:spPr>
        <p:txBody>
          <a:bodyPr/>
          <a:lstStyle/>
          <a:p>
            <a:r>
              <a:rPr lang="en-US" dirty="0"/>
              <a:t>RCMT Navigation</a:t>
            </a:r>
          </a:p>
        </p:txBody>
      </p:sp>
      <p:sp>
        <p:nvSpPr>
          <p:cNvPr id="6" name="TextBox 5"/>
          <p:cNvSpPr txBox="1"/>
          <p:nvPr/>
        </p:nvSpPr>
        <p:spPr>
          <a:xfrm>
            <a:off x="457200" y="5196007"/>
            <a:ext cx="8377707" cy="1661993"/>
          </a:xfrm>
          <a:prstGeom prst="rect">
            <a:avLst/>
          </a:prstGeom>
          <a:noFill/>
        </p:spPr>
        <p:txBody>
          <a:bodyPr wrap="square" rtlCol="0">
            <a:spAutoFit/>
          </a:bodyPr>
          <a:lstStyle/>
          <a:p>
            <a:pPr marL="285750" lvl="0" indent="-285750" eaLnBrk="0" fontAlgn="base" hangingPunct="0">
              <a:spcBef>
                <a:spcPct val="0"/>
              </a:spcBef>
              <a:spcAft>
                <a:spcPct val="0"/>
              </a:spcAft>
              <a:buFont typeface="Arial" panose="020B0604020202020204" pitchFamily="34" charset="0"/>
              <a:buChar char="•"/>
            </a:pPr>
            <a:r>
              <a:rPr lang="en-US" altLang="en-US" dirty="0">
                <a:solidFill>
                  <a:schemeClr val="tx2">
                    <a:lumMod val="50000"/>
                  </a:schemeClr>
                </a:solidFill>
                <a:latin typeface="Calibri" panose="020F0502020204030204" pitchFamily="34" charset="0"/>
                <a:cs typeface="Times New Roman" panose="02020603050405020304" pitchFamily="18" charset="0"/>
              </a:rPr>
              <a:t>Here you will see the RCMT parent concept and all its children concepts (i.e., reportable condition codes).</a:t>
            </a:r>
          </a:p>
          <a:p>
            <a:pPr marL="285750" lvl="0" indent="-285750" eaLnBrk="0" fontAlgn="base" hangingPunct="0">
              <a:spcBef>
                <a:spcPct val="0"/>
              </a:spcBef>
              <a:spcAft>
                <a:spcPct val="0"/>
              </a:spcAft>
              <a:buFont typeface="Arial" panose="020B0604020202020204" pitchFamily="34" charset="0"/>
              <a:buChar char="•"/>
            </a:pPr>
            <a:r>
              <a:rPr lang="en-US" altLang="en-US" dirty="0">
                <a:solidFill>
                  <a:schemeClr val="tx2">
                    <a:lumMod val="50000"/>
                  </a:schemeClr>
                </a:solidFill>
                <a:latin typeface="Calibri" panose="020F0502020204030204" pitchFamily="34" charset="0"/>
                <a:cs typeface="Times New Roman" panose="02020603050405020304" pitchFamily="18" charset="0"/>
              </a:rPr>
              <a:t>You can either click on a condition code from the scroll down box or you can search by entering text in the search box highlighted and click “filter.”</a:t>
            </a:r>
          </a:p>
          <a:p>
            <a:pPr marL="285750" lvl="0" indent="-285750" eaLnBrk="0" fontAlgn="base" hangingPunct="0">
              <a:spcBef>
                <a:spcPct val="0"/>
              </a:spcBef>
              <a:spcAft>
                <a:spcPct val="0"/>
              </a:spcAft>
              <a:buFont typeface="Arial" panose="020B0604020202020204" pitchFamily="34" charset="0"/>
              <a:buChar char="•"/>
            </a:pPr>
            <a:endParaRPr lang="en-US" altLang="en-US" sz="1400" dirty="0">
              <a:solidFill>
                <a:schemeClr val="tx2">
                  <a:lumMod val="50000"/>
                </a:schemeClr>
              </a:solidFill>
              <a:latin typeface="Calibri" panose="020F0502020204030204" pitchFamily="34" charset="0"/>
            </a:endParaRPr>
          </a:p>
          <a:p>
            <a:pPr marL="285750" lvl="0" indent="-285750" eaLnBrk="0" fontAlgn="base" hangingPunct="0">
              <a:spcBef>
                <a:spcPct val="0"/>
              </a:spcBef>
              <a:spcAft>
                <a:spcPct val="0"/>
              </a:spcAft>
              <a:buFont typeface="Arial" panose="020B0604020202020204" pitchFamily="34" charset="0"/>
              <a:buChar char="•"/>
            </a:pPr>
            <a:endParaRPr lang="en-US" altLang="en-US" sz="1600" dirty="0">
              <a:solidFill>
                <a:schemeClr val="tx2">
                  <a:lumMod val="50000"/>
                </a:schemeClr>
              </a:solidFill>
              <a:latin typeface="Calibri" panose="020F0502020204030204" pitchFamily="34" charset="0"/>
            </a:endParaRPr>
          </a:p>
        </p:txBody>
      </p:sp>
      <p:pic>
        <p:nvPicPr>
          <p:cNvPr id="8" name="Content Placeholder 4" descr="If you click “RCMT” from the menu bar of the PHIN VADS homepage, the RCMT hierarchy will be displayed. &#10;" title="RCMT hierarchy"/>
          <p:cNvPicPr>
            <a:picLocks noChangeAspect="1"/>
          </p:cNvPicPr>
          <p:nvPr/>
        </p:nvPicPr>
        <p:blipFill rotWithShape="1">
          <a:blip r:embed="rId3"/>
          <a:srcRect l="197" t="20705" r="3171" b="1382"/>
          <a:stretch/>
        </p:blipFill>
        <p:spPr>
          <a:xfrm>
            <a:off x="772384" y="1489064"/>
            <a:ext cx="7199637" cy="3706943"/>
          </a:xfrm>
          <a:prstGeom prst="rect">
            <a:avLst/>
          </a:prstGeom>
        </p:spPr>
      </p:pic>
      <p:sp>
        <p:nvSpPr>
          <p:cNvPr id="3" name="TextBox 2"/>
          <p:cNvSpPr txBox="1"/>
          <p:nvPr/>
        </p:nvSpPr>
        <p:spPr>
          <a:xfrm>
            <a:off x="602086" y="1146079"/>
            <a:ext cx="8087934" cy="307777"/>
          </a:xfrm>
          <a:prstGeom prst="rect">
            <a:avLst/>
          </a:prstGeom>
          <a:noFill/>
        </p:spPr>
        <p:txBody>
          <a:bodyPr wrap="square" rtlCol="0">
            <a:spAutoFit/>
          </a:bodyPr>
          <a:lstStyle/>
          <a:p>
            <a:pPr lvl="0" eaLnBrk="0" fontAlgn="base" hangingPunct="0">
              <a:spcBef>
                <a:spcPct val="0"/>
              </a:spcBef>
              <a:spcAft>
                <a:spcPct val="0"/>
              </a:spcAft>
            </a:pPr>
            <a:r>
              <a:rPr lang="en-US" altLang="en-US" sz="1400"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If you click “RCMT” from the menu bar of the PHIN VADS homepage, the RCMT hierarchy will be displayed. </a:t>
            </a:r>
            <a:endParaRPr lang="en-US" altLang="en-US" sz="1400" dirty="0">
              <a:solidFill>
                <a:schemeClr val="tx2">
                  <a:lumMod val="50000"/>
                </a:schemeClr>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942834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2110"/>
          </a:xfrm>
        </p:spPr>
        <p:txBody>
          <a:bodyPr/>
          <a:lstStyle/>
          <a:p>
            <a:r>
              <a:rPr lang="en-US" dirty="0"/>
              <a:t>RCMT Navigation</a:t>
            </a:r>
          </a:p>
        </p:txBody>
      </p:sp>
      <p:sp>
        <p:nvSpPr>
          <p:cNvPr id="4" name="Text Placeholder 3"/>
          <p:cNvSpPr>
            <a:spLocks noGrp="1"/>
          </p:cNvSpPr>
          <p:nvPr>
            <p:ph type="body" sz="quarter" idx="11"/>
          </p:nvPr>
        </p:nvSpPr>
        <p:spPr/>
        <p:txBody>
          <a:bodyPr/>
          <a:lstStyle/>
          <a:p>
            <a:endParaRPr lang="en-US" dirty="0"/>
          </a:p>
        </p:txBody>
      </p:sp>
      <p:sp>
        <p:nvSpPr>
          <p:cNvPr id="6" name="TextBox 5"/>
          <p:cNvSpPr txBox="1"/>
          <p:nvPr/>
        </p:nvSpPr>
        <p:spPr>
          <a:xfrm>
            <a:off x="481815" y="3810989"/>
            <a:ext cx="8308016" cy="2369880"/>
          </a:xfrm>
          <a:prstGeom prst="rect">
            <a:avLst/>
          </a:prstGeom>
          <a:noFill/>
        </p:spPr>
        <p:txBody>
          <a:bodyPr wrap="square" rtlCol="0">
            <a:spAutoFit/>
          </a:bodyPr>
          <a:lstStyle/>
          <a:p>
            <a:pPr marL="285750" lvl="0" indent="-285750" eaLnBrk="0" fontAlgn="base" hangingPunct="0">
              <a:spcBef>
                <a:spcPct val="0"/>
              </a:spcBef>
              <a:spcAft>
                <a:spcPct val="0"/>
              </a:spcAft>
              <a:buFont typeface="Arial" panose="020B0604020202020204" pitchFamily="34" charset="0"/>
              <a:buChar char="•"/>
            </a:pPr>
            <a:endParaRPr lang="en-US" altLang="en-US" sz="1400" dirty="0">
              <a:solidFill>
                <a:schemeClr val="tx2">
                  <a:lumMod val="50000"/>
                </a:schemeClr>
              </a:solidFill>
              <a:latin typeface="Calibri" panose="020F0502020204030204" pitchFamily="34" charset="0"/>
            </a:endParaRPr>
          </a:p>
          <a:p>
            <a:endParaRPr lang="en-US" dirty="0">
              <a:solidFill>
                <a:schemeClr val="tx2">
                  <a:lumMod val="50000"/>
                </a:schemeClr>
              </a:solidFill>
              <a:latin typeface="Calibri" panose="020F0502020204030204" pitchFamily="34" charset="0"/>
            </a:endParaRPr>
          </a:p>
          <a:p>
            <a:pPr marL="285750" indent="-285750">
              <a:buFont typeface="Arial" panose="020B0604020202020204" pitchFamily="34" charset="0"/>
              <a:buChar char="•"/>
            </a:pPr>
            <a:r>
              <a:rPr lang="en-US" dirty="0">
                <a:solidFill>
                  <a:schemeClr val="tx2">
                    <a:lumMod val="50000"/>
                  </a:schemeClr>
                </a:solidFill>
                <a:latin typeface="Calibri" panose="020F0502020204030204" pitchFamily="34" charset="0"/>
              </a:rPr>
              <a:t>If you enter “Zika” as search text and click “Filter,” the condition code for Zika virus disease will be displayed. </a:t>
            </a:r>
          </a:p>
          <a:p>
            <a:pPr marL="285750" indent="-285750">
              <a:buFont typeface="Arial" panose="020B0604020202020204" pitchFamily="34" charset="0"/>
              <a:buChar char="•"/>
            </a:pPr>
            <a:endParaRPr lang="en-US" dirty="0">
              <a:solidFill>
                <a:schemeClr val="tx2">
                  <a:lumMod val="50000"/>
                </a:schemeClr>
              </a:solidFill>
              <a:latin typeface="Calibri" panose="020F0502020204030204" pitchFamily="34" charset="0"/>
            </a:endParaRPr>
          </a:p>
          <a:p>
            <a:pPr marL="285750" indent="-285750">
              <a:buFont typeface="Arial" panose="020B0604020202020204" pitchFamily="34" charset="0"/>
              <a:buChar char="•"/>
            </a:pPr>
            <a:r>
              <a:rPr lang="en-US" dirty="0">
                <a:solidFill>
                  <a:schemeClr val="tx2">
                    <a:lumMod val="50000"/>
                  </a:schemeClr>
                </a:solidFill>
                <a:latin typeface="Calibri" panose="020F0502020204030204" pitchFamily="34" charset="0"/>
              </a:rPr>
              <a:t>Next, click on the condition code to display associated value sets. </a:t>
            </a:r>
          </a:p>
          <a:p>
            <a:endParaRPr lang="en-US" sz="1400" dirty="0">
              <a:latin typeface="Calibri" panose="020F0502020204030204" pitchFamily="34" charset="0"/>
            </a:endParaRPr>
          </a:p>
          <a:p>
            <a:pPr marL="285750" lvl="0" indent="-285750" eaLnBrk="0" fontAlgn="base" hangingPunct="0">
              <a:spcBef>
                <a:spcPct val="0"/>
              </a:spcBef>
              <a:spcAft>
                <a:spcPct val="0"/>
              </a:spcAft>
              <a:buFont typeface="Arial" panose="020B0604020202020204" pitchFamily="34" charset="0"/>
              <a:buChar char="•"/>
            </a:pPr>
            <a:endParaRPr lang="en-US" altLang="en-US" sz="1400" dirty="0">
              <a:solidFill>
                <a:schemeClr val="tx2">
                  <a:lumMod val="50000"/>
                </a:schemeClr>
              </a:solidFill>
              <a:latin typeface="Calibri" panose="020F0502020204030204" pitchFamily="34" charset="0"/>
            </a:endParaRPr>
          </a:p>
          <a:p>
            <a:pPr marL="285750" lvl="0" indent="-285750" eaLnBrk="0" fontAlgn="base" hangingPunct="0">
              <a:spcBef>
                <a:spcPct val="0"/>
              </a:spcBef>
              <a:spcAft>
                <a:spcPct val="0"/>
              </a:spcAft>
              <a:buFont typeface="Arial" panose="020B0604020202020204" pitchFamily="34" charset="0"/>
              <a:buChar char="•"/>
            </a:pPr>
            <a:endParaRPr lang="en-US" altLang="en-US" sz="1600" dirty="0">
              <a:solidFill>
                <a:schemeClr val="tx2">
                  <a:lumMod val="50000"/>
                </a:schemeClr>
              </a:solidFill>
              <a:latin typeface="Calibri" panose="020F0502020204030204" pitchFamily="34" charset="0"/>
            </a:endParaRPr>
          </a:p>
        </p:txBody>
      </p:sp>
      <p:pic>
        <p:nvPicPr>
          <p:cNvPr id="9" name="Picture 8" descr="&#10;&#10;If you enter “zika” as search text and click filter, the condition code for Zika virus disease will be displayed. &#10;&#10;Next click on the condition code to display associated value sets. &#10;&#10;&#10;&#10;" title="RCMT nav"/>
          <p:cNvPicPr>
            <a:picLocks noChangeAspect="1"/>
          </p:cNvPicPr>
          <p:nvPr/>
        </p:nvPicPr>
        <p:blipFill>
          <a:blip r:embed="rId3"/>
          <a:stretch>
            <a:fillRect/>
          </a:stretch>
        </p:blipFill>
        <p:spPr>
          <a:xfrm>
            <a:off x="903199" y="1046588"/>
            <a:ext cx="7886632" cy="2402250"/>
          </a:xfrm>
          <a:prstGeom prst="rect">
            <a:avLst/>
          </a:prstGeom>
        </p:spPr>
      </p:pic>
    </p:spTree>
    <p:extLst>
      <p:ext uri="{BB962C8B-B14F-4D97-AF65-F5344CB8AC3E}">
        <p14:creationId xmlns:p14="http://schemas.microsoft.com/office/powerpoint/2010/main" val="240441919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2110"/>
          </a:xfrm>
        </p:spPr>
        <p:txBody>
          <a:bodyPr/>
          <a:lstStyle/>
          <a:p>
            <a:r>
              <a:rPr lang="en-US" dirty="0"/>
              <a:t>RCMT Navigation</a:t>
            </a:r>
          </a:p>
        </p:txBody>
      </p:sp>
      <p:sp>
        <p:nvSpPr>
          <p:cNvPr id="3" name="Content Placeholder 2"/>
          <p:cNvSpPr>
            <a:spLocks noGrp="1"/>
          </p:cNvSpPr>
          <p:nvPr>
            <p:ph idx="1"/>
          </p:nvPr>
        </p:nvSpPr>
        <p:spPr>
          <a:xfrm>
            <a:off x="270455" y="4790942"/>
            <a:ext cx="8641726" cy="2067058"/>
          </a:xfrm>
        </p:spPr>
        <p:txBody>
          <a:bodyPr/>
          <a:lstStyle/>
          <a:p>
            <a:r>
              <a:rPr lang="en-US" sz="1600" b="0" dirty="0">
                <a:solidFill>
                  <a:schemeClr val="tx2">
                    <a:lumMod val="50000"/>
                  </a:schemeClr>
                </a:solidFill>
              </a:rPr>
              <a:t>This is the code system concept page for Zika virus disease. On the right side you will see the Value Sets under “</a:t>
            </a:r>
            <a:r>
              <a:rPr lang="en-US" sz="1600" dirty="0">
                <a:solidFill>
                  <a:schemeClr val="bg2">
                    <a:lumMod val="50000"/>
                  </a:schemeClr>
                </a:solidFill>
              </a:rPr>
              <a:t>Other Relationships.</a:t>
            </a:r>
            <a:r>
              <a:rPr lang="en-US" sz="1600" b="0" dirty="0">
                <a:solidFill>
                  <a:schemeClr val="tx2">
                    <a:lumMod val="50000"/>
                  </a:schemeClr>
                </a:solidFill>
              </a:rPr>
              <a:t>”</a:t>
            </a:r>
          </a:p>
          <a:p>
            <a:r>
              <a:rPr lang="en-US" sz="1600" b="0" dirty="0">
                <a:solidFill>
                  <a:schemeClr val="tx2">
                    <a:lumMod val="50000"/>
                  </a:schemeClr>
                </a:solidFill>
              </a:rPr>
              <a:t>Here you will find </a:t>
            </a:r>
            <a:r>
              <a:rPr lang="en-US" sz="1600" dirty="0">
                <a:solidFill>
                  <a:schemeClr val="tx2">
                    <a:lumMod val="50000"/>
                  </a:schemeClr>
                </a:solidFill>
              </a:rPr>
              <a:t>Associated Lab Tests </a:t>
            </a:r>
            <a:r>
              <a:rPr lang="en-US" sz="1600" b="0" dirty="0">
                <a:solidFill>
                  <a:schemeClr val="tx2">
                    <a:lumMod val="50000"/>
                  </a:schemeClr>
                </a:solidFill>
              </a:rPr>
              <a:t>and </a:t>
            </a:r>
            <a:r>
              <a:rPr lang="en-US" sz="1600" dirty="0">
                <a:solidFill>
                  <a:schemeClr val="tx2">
                    <a:lumMod val="50000"/>
                  </a:schemeClr>
                </a:solidFill>
              </a:rPr>
              <a:t>Associated</a:t>
            </a:r>
            <a:r>
              <a:rPr lang="en-US" sz="1600" b="0" dirty="0">
                <a:solidFill>
                  <a:schemeClr val="tx2">
                    <a:lumMod val="50000"/>
                  </a:schemeClr>
                </a:solidFill>
              </a:rPr>
              <a:t> </a:t>
            </a:r>
            <a:r>
              <a:rPr lang="en-US" sz="1600" dirty="0">
                <a:solidFill>
                  <a:schemeClr val="tx2">
                    <a:lumMod val="50000"/>
                  </a:schemeClr>
                </a:solidFill>
              </a:rPr>
              <a:t>Lab Test Results </a:t>
            </a:r>
            <a:r>
              <a:rPr lang="en-US" sz="1600" b="0" dirty="0">
                <a:solidFill>
                  <a:schemeClr val="tx2">
                    <a:lumMod val="50000"/>
                  </a:schemeClr>
                </a:solidFill>
              </a:rPr>
              <a:t>for the RCMT condition you select from the RCMT Hierarchy. </a:t>
            </a:r>
          </a:p>
          <a:p>
            <a:r>
              <a:rPr lang="en-US" sz="1600" b="0" dirty="0">
                <a:solidFill>
                  <a:schemeClr val="tx2">
                    <a:lumMod val="50000"/>
                  </a:schemeClr>
                </a:solidFill>
              </a:rPr>
              <a:t>These value sets are related to Zika virus. At the top you will see the concept metadata for the condition code. </a:t>
            </a:r>
          </a:p>
          <a:p>
            <a:pPr marL="0" indent="0">
              <a:buNone/>
            </a:pPr>
            <a:endParaRPr lang="en-US" sz="1400" b="0" dirty="0">
              <a:solidFill>
                <a:schemeClr val="tx2">
                  <a:lumMod val="50000"/>
                </a:schemeClr>
              </a:solidFill>
            </a:endParaRPr>
          </a:p>
        </p:txBody>
      </p:sp>
      <p:pic>
        <p:nvPicPr>
          <p:cNvPr id="9" name="Picture 8" descr="This is the code system concept page for Zika virus disease. On the right side you will see the Value Sets under “Other Relationships.”&#10;Here you will find Associated Lab Tests and Associated Lab test Results for the RCMT condition you select from the RCMT Hierarchy. &#10;These value sets are related to Zika virus. At the top you will see the concept metadata for the condition code. &#10;&#10;" title="Zika"/>
          <p:cNvPicPr>
            <a:picLocks noChangeAspect="1"/>
          </p:cNvPicPr>
          <p:nvPr/>
        </p:nvPicPr>
        <p:blipFill>
          <a:blip r:embed="rId3"/>
          <a:stretch>
            <a:fillRect/>
          </a:stretch>
        </p:blipFill>
        <p:spPr>
          <a:xfrm>
            <a:off x="560232" y="776748"/>
            <a:ext cx="8236039" cy="3898283"/>
          </a:xfrm>
          <a:prstGeom prst="rect">
            <a:avLst/>
          </a:prstGeom>
        </p:spPr>
      </p:pic>
    </p:spTree>
    <p:extLst>
      <p:ext uri="{BB962C8B-B14F-4D97-AF65-F5344CB8AC3E}">
        <p14:creationId xmlns:p14="http://schemas.microsoft.com/office/powerpoint/2010/main" val="245571023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9930"/>
          </a:xfrm>
        </p:spPr>
        <p:txBody>
          <a:bodyPr/>
          <a:lstStyle/>
          <a:p>
            <a:r>
              <a:rPr lang="en-US" dirty="0"/>
              <a:t>RCMT - Downloading Value Sets</a:t>
            </a:r>
          </a:p>
        </p:txBody>
      </p:sp>
      <p:sp>
        <p:nvSpPr>
          <p:cNvPr id="6" name="Content Placeholder 5"/>
          <p:cNvSpPr>
            <a:spLocks noGrp="1"/>
          </p:cNvSpPr>
          <p:nvPr>
            <p:ph idx="1"/>
          </p:nvPr>
        </p:nvSpPr>
        <p:spPr>
          <a:xfrm>
            <a:off x="457199" y="1481070"/>
            <a:ext cx="4250825" cy="5035639"/>
          </a:xfrm>
        </p:spPr>
        <p:txBody>
          <a:bodyPr/>
          <a:lstStyle/>
          <a:p>
            <a:r>
              <a:rPr lang="en-US" sz="2000" b="0" dirty="0">
                <a:solidFill>
                  <a:schemeClr val="tx2">
                    <a:lumMod val="50000"/>
                  </a:schemeClr>
                </a:solidFill>
              </a:rPr>
              <a:t>There are two ways to download the value sets:</a:t>
            </a:r>
          </a:p>
          <a:p>
            <a:endParaRPr lang="en-US" sz="2000" b="0" dirty="0">
              <a:solidFill>
                <a:schemeClr val="tx2">
                  <a:lumMod val="50000"/>
                </a:schemeClr>
              </a:solidFill>
            </a:endParaRPr>
          </a:p>
          <a:p>
            <a:pPr marL="457200" lvl="1" indent="0">
              <a:buNone/>
            </a:pPr>
            <a:r>
              <a:rPr lang="en-US" sz="1600" dirty="0">
                <a:solidFill>
                  <a:schemeClr val="tx2">
                    <a:lumMod val="50000"/>
                  </a:schemeClr>
                </a:solidFill>
              </a:rPr>
              <a:t>1) </a:t>
            </a:r>
            <a:r>
              <a:rPr lang="en-US" sz="1600" b="0" dirty="0">
                <a:solidFill>
                  <a:schemeClr val="tx2">
                    <a:lumMod val="50000"/>
                  </a:schemeClr>
                </a:solidFill>
              </a:rPr>
              <a:t>The first is to click the “</a:t>
            </a:r>
            <a:r>
              <a:rPr lang="en-US" sz="1600" dirty="0">
                <a:solidFill>
                  <a:schemeClr val="tx2">
                    <a:lumMod val="50000"/>
                  </a:schemeClr>
                </a:solidFill>
              </a:rPr>
              <a:t>Download Relationships</a:t>
            </a:r>
            <a:r>
              <a:rPr lang="en-US" sz="1600" b="0" dirty="0">
                <a:solidFill>
                  <a:schemeClr val="tx2">
                    <a:lumMod val="50000"/>
                  </a:schemeClr>
                </a:solidFill>
              </a:rPr>
              <a:t>” button from the code system concept page.</a:t>
            </a:r>
          </a:p>
          <a:p>
            <a:endParaRPr lang="en-US" sz="2000" b="0" dirty="0">
              <a:solidFill>
                <a:schemeClr val="tx2">
                  <a:lumMod val="50000"/>
                </a:schemeClr>
              </a:solidFill>
            </a:endParaRPr>
          </a:p>
          <a:p>
            <a:pPr lvl="1"/>
            <a:r>
              <a:rPr lang="en-US" sz="1600" b="0" dirty="0">
                <a:solidFill>
                  <a:schemeClr val="tx2">
                    <a:lumMod val="50000"/>
                  </a:schemeClr>
                </a:solidFill>
              </a:rPr>
              <a:t>Choose a download format using the radio buttons in the pop-up window.</a:t>
            </a:r>
          </a:p>
          <a:p>
            <a:endParaRPr lang="en-US" sz="2000" b="0" dirty="0">
              <a:solidFill>
                <a:schemeClr val="tx2">
                  <a:lumMod val="50000"/>
                </a:schemeClr>
              </a:solidFill>
            </a:endParaRPr>
          </a:p>
          <a:p>
            <a:pPr lvl="1"/>
            <a:r>
              <a:rPr lang="en-US" sz="1600" b="0" dirty="0">
                <a:solidFill>
                  <a:schemeClr val="tx2">
                    <a:lumMod val="50000"/>
                  </a:schemeClr>
                </a:solidFill>
              </a:rPr>
              <a:t> Click “Download Relationships.”</a:t>
            </a:r>
          </a:p>
          <a:p>
            <a:pPr marL="0" indent="0">
              <a:buNone/>
            </a:pPr>
            <a:endParaRPr lang="en-US" sz="1800" b="0" dirty="0">
              <a:solidFill>
                <a:schemeClr val="tx2">
                  <a:lumMod val="50000"/>
                </a:schemeClr>
              </a:solidFill>
            </a:endParaRPr>
          </a:p>
          <a:p>
            <a:endParaRPr lang="en-US" dirty="0"/>
          </a:p>
        </p:txBody>
      </p:sp>
      <p:pic>
        <p:nvPicPr>
          <p:cNvPr id="7" name="Picture 6" title="download "/>
          <p:cNvPicPr>
            <a:picLocks noChangeAspect="1"/>
          </p:cNvPicPr>
          <p:nvPr/>
        </p:nvPicPr>
        <p:blipFill rotWithShape="1">
          <a:blip r:embed="rId3"/>
          <a:srcRect l="64186" t="36656" r="-63480" b="-36656"/>
          <a:stretch/>
        </p:blipFill>
        <p:spPr>
          <a:xfrm>
            <a:off x="5222561" y="904568"/>
            <a:ext cx="8049296" cy="4033968"/>
          </a:xfrm>
          <a:prstGeom prst="rect">
            <a:avLst/>
          </a:prstGeom>
        </p:spPr>
      </p:pic>
      <p:pic>
        <p:nvPicPr>
          <p:cNvPr id="8" name="Picture 7" title="download options"/>
          <p:cNvPicPr>
            <a:picLocks noChangeAspect="1"/>
          </p:cNvPicPr>
          <p:nvPr/>
        </p:nvPicPr>
        <p:blipFill>
          <a:blip r:embed="rId4"/>
          <a:stretch>
            <a:fillRect/>
          </a:stretch>
        </p:blipFill>
        <p:spPr>
          <a:xfrm>
            <a:off x="4708025" y="3543249"/>
            <a:ext cx="3940935" cy="2765115"/>
          </a:xfrm>
          <a:prstGeom prst="rect">
            <a:avLst/>
          </a:prstGeom>
        </p:spPr>
      </p:pic>
    </p:spTree>
    <p:extLst>
      <p:ext uri="{BB962C8B-B14F-4D97-AF65-F5344CB8AC3E}">
        <p14:creationId xmlns:p14="http://schemas.microsoft.com/office/powerpoint/2010/main" val="200166644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endParaRPr lang="en-US" dirty="0">
              <a:latin typeface="Calibri" pitchFamily="34" charset="0"/>
            </a:endParaRPr>
          </a:p>
          <a:p>
            <a:r>
              <a:rPr lang="en-US" sz="2400" dirty="0">
                <a:latin typeface="Calibri" pitchFamily="34" charset="0"/>
              </a:rPr>
              <a:t>Jerry Sable,</a:t>
            </a:r>
          </a:p>
          <a:p>
            <a:r>
              <a:rPr lang="en-US" sz="2400" dirty="0">
                <a:latin typeface="Calibri" pitchFamily="34" charset="0"/>
              </a:rPr>
              <a:t>Association of Public Health Laboratories</a:t>
            </a:r>
          </a:p>
        </p:txBody>
      </p:sp>
      <p:sp>
        <p:nvSpPr>
          <p:cNvPr id="4" name="Title 3"/>
          <p:cNvSpPr>
            <a:spLocks noGrp="1"/>
          </p:cNvSpPr>
          <p:nvPr>
            <p:ph type="title"/>
          </p:nvPr>
        </p:nvSpPr>
        <p:spPr/>
        <p:txBody>
          <a:bodyPr/>
          <a:lstStyle/>
          <a:p>
            <a:r>
              <a:rPr lang="en-US" sz="4000" dirty="0">
                <a:latin typeface="Calibri" pitchFamily="34" charset="0"/>
              </a:rPr>
              <a:t>Zika Virus, Lab </a:t>
            </a:r>
            <a:r>
              <a:rPr lang="en-US" sz="4000" dirty="0"/>
              <a:t>T</a:t>
            </a:r>
            <a:r>
              <a:rPr lang="en-US" sz="4000" dirty="0">
                <a:latin typeface="Calibri" pitchFamily="34" charset="0"/>
              </a:rPr>
              <a:t>esting, and ELR</a:t>
            </a:r>
            <a:endParaRPr lang="en-US" sz="3200" dirty="0"/>
          </a:p>
        </p:txBody>
      </p:sp>
      <p:pic>
        <p:nvPicPr>
          <p:cNvPr id="7" name="Picture 6" descr="Logos of the United States Department of Health and Human Services and Centers for Disease Control and Prevention"/>
          <p:cNvPicPr>
            <a:picLocks noChangeAspect="1"/>
          </p:cNvPicPr>
          <p:nvPr/>
        </p:nvPicPr>
        <p:blipFill>
          <a:blip r:embed="rId3" cstate="print"/>
          <a:stretch>
            <a:fillRect/>
          </a:stretch>
        </p:blipFill>
        <p:spPr>
          <a:xfrm>
            <a:off x="152400" y="6515100"/>
            <a:ext cx="190500" cy="1905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9599"/>
          </a:xfrm>
        </p:spPr>
        <p:txBody>
          <a:bodyPr/>
          <a:lstStyle/>
          <a:p>
            <a:r>
              <a:rPr lang="en-US" dirty="0"/>
              <a:t>RCMT - Downloading Value sets</a:t>
            </a:r>
          </a:p>
        </p:txBody>
      </p:sp>
      <p:sp>
        <p:nvSpPr>
          <p:cNvPr id="3" name="Content Placeholder 2"/>
          <p:cNvSpPr>
            <a:spLocks noGrp="1"/>
          </p:cNvSpPr>
          <p:nvPr>
            <p:ph idx="1"/>
          </p:nvPr>
        </p:nvSpPr>
        <p:spPr>
          <a:xfrm>
            <a:off x="457200" y="1600201"/>
            <a:ext cx="3521947" cy="4191000"/>
          </a:xfrm>
        </p:spPr>
        <p:txBody>
          <a:bodyPr/>
          <a:lstStyle/>
          <a:p>
            <a:pPr marL="0" indent="0">
              <a:buNone/>
            </a:pPr>
            <a:r>
              <a:rPr lang="en-US" sz="2000" b="0" dirty="0">
                <a:solidFill>
                  <a:schemeClr val="tx2">
                    <a:lumMod val="50000"/>
                  </a:schemeClr>
                </a:solidFill>
              </a:rPr>
              <a:t>2) The second way to download value sets from RCMT is to click on the Value Set links in the “Other Relationships” box.</a:t>
            </a:r>
          </a:p>
          <a:p>
            <a:endParaRPr lang="en-US" sz="2000" b="0" dirty="0">
              <a:solidFill>
                <a:schemeClr val="tx2">
                  <a:lumMod val="50000"/>
                </a:schemeClr>
              </a:solidFill>
            </a:endParaRPr>
          </a:p>
          <a:p>
            <a:r>
              <a:rPr lang="en-US" sz="2000" b="0" dirty="0">
                <a:solidFill>
                  <a:schemeClr val="tx2">
                    <a:lumMod val="50000"/>
                  </a:schemeClr>
                </a:solidFill>
              </a:rPr>
              <a:t>The folder will open displaying all the value set concepts. </a:t>
            </a:r>
          </a:p>
          <a:p>
            <a:endParaRPr lang="en-US" sz="2000" b="0" dirty="0">
              <a:solidFill>
                <a:schemeClr val="tx2">
                  <a:lumMod val="50000"/>
                </a:schemeClr>
              </a:solidFill>
            </a:endParaRPr>
          </a:p>
          <a:p>
            <a:r>
              <a:rPr lang="en-US" sz="2000" b="0" dirty="0">
                <a:solidFill>
                  <a:schemeClr val="tx2">
                    <a:lumMod val="50000"/>
                  </a:schemeClr>
                </a:solidFill>
              </a:rPr>
              <a:t>Click on “</a:t>
            </a:r>
            <a:r>
              <a:rPr lang="en-US" sz="2000" dirty="0">
                <a:solidFill>
                  <a:schemeClr val="tx2">
                    <a:lumMod val="50000"/>
                  </a:schemeClr>
                </a:solidFill>
              </a:rPr>
              <a:t>Value Set Details (link).</a:t>
            </a:r>
            <a:r>
              <a:rPr lang="en-US" sz="2000" b="0" dirty="0">
                <a:solidFill>
                  <a:schemeClr val="tx2">
                    <a:lumMod val="50000"/>
                  </a:schemeClr>
                </a:solidFill>
              </a:rPr>
              <a:t>” </a:t>
            </a:r>
          </a:p>
        </p:txBody>
      </p:sp>
      <p:pic>
        <p:nvPicPr>
          <p:cNvPr id="10" name="Picture 9" title="download relationships"/>
          <p:cNvPicPr>
            <a:picLocks noChangeAspect="1"/>
          </p:cNvPicPr>
          <p:nvPr/>
        </p:nvPicPr>
        <p:blipFill>
          <a:blip r:embed="rId3"/>
          <a:stretch>
            <a:fillRect/>
          </a:stretch>
        </p:blipFill>
        <p:spPr>
          <a:xfrm>
            <a:off x="4572000" y="884236"/>
            <a:ext cx="3711388" cy="2005011"/>
          </a:xfrm>
          <a:prstGeom prst="rect">
            <a:avLst/>
          </a:prstGeom>
        </p:spPr>
      </p:pic>
      <p:pic>
        <p:nvPicPr>
          <p:cNvPr id="11" name="Picture 10" title="other relationships"/>
          <p:cNvPicPr>
            <a:picLocks noChangeAspect="1"/>
          </p:cNvPicPr>
          <p:nvPr/>
        </p:nvPicPr>
        <p:blipFill>
          <a:blip r:embed="rId4"/>
          <a:stretch>
            <a:fillRect/>
          </a:stretch>
        </p:blipFill>
        <p:spPr>
          <a:xfrm>
            <a:off x="4733365" y="2889249"/>
            <a:ext cx="3550022" cy="3494085"/>
          </a:xfrm>
          <a:prstGeom prst="rect">
            <a:avLst/>
          </a:prstGeom>
        </p:spPr>
      </p:pic>
    </p:spTree>
    <p:extLst>
      <p:ext uri="{BB962C8B-B14F-4D97-AF65-F5344CB8AC3E}">
        <p14:creationId xmlns:p14="http://schemas.microsoft.com/office/powerpoint/2010/main" val="267076312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1607"/>
          </a:xfrm>
        </p:spPr>
        <p:txBody>
          <a:bodyPr/>
          <a:lstStyle/>
          <a:p>
            <a:r>
              <a:rPr lang="en-US" dirty="0"/>
              <a:t>RCMT – Value Set Information</a:t>
            </a:r>
          </a:p>
        </p:txBody>
      </p:sp>
      <p:sp>
        <p:nvSpPr>
          <p:cNvPr id="7" name="TextBox 6"/>
          <p:cNvSpPr txBox="1"/>
          <p:nvPr/>
        </p:nvSpPr>
        <p:spPr>
          <a:xfrm>
            <a:off x="431442" y="4234402"/>
            <a:ext cx="8540840" cy="2062103"/>
          </a:xfrm>
          <a:prstGeom prst="rect">
            <a:avLst/>
          </a:prstGeom>
          <a:noFill/>
        </p:spPr>
        <p:txBody>
          <a:bodyPr wrap="square" rtlCol="0">
            <a:spAutoFit/>
          </a:bodyPr>
          <a:lstStyle/>
          <a:p>
            <a:pPr marL="342900" indent="-342900">
              <a:buFont typeface="+mj-lt"/>
              <a:buAutoNum type="arabicPeriod"/>
            </a:pPr>
            <a:r>
              <a:rPr lang="en-US" b="1" dirty="0">
                <a:latin typeface="Calibri" panose="020F0502020204030204" pitchFamily="34" charset="0"/>
              </a:rPr>
              <a:t>This window displays the value set metadata.</a:t>
            </a:r>
          </a:p>
          <a:p>
            <a:pPr marL="742950" lvl="1" indent="-285750">
              <a:buFont typeface="Arial" panose="020B0604020202020204" pitchFamily="34" charset="0"/>
              <a:buChar char="•"/>
            </a:pPr>
            <a:r>
              <a:rPr lang="en-US" sz="1200" dirty="0">
                <a:latin typeface="Calibri" panose="020F0502020204030204" pitchFamily="34" charset="0"/>
              </a:rPr>
              <a:t>Click “Value Set Details” for even more metadata.</a:t>
            </a:r>
          </a:p>
          <a:p>
            <a:pPr marL="342900" indent="-342900">
              <a:buFont typeface="+mj-lt"/>
              <a:buAutoNum type="arabicPeriod"/>
            </a:pPr>
            <a:r>
              <a:rPr lang="en-US" b="1" dirty="0">
                <a:latin typeface="Calibri" panose="020F0502020204030204" pitchFamily="34" charset="0"/>
              </a:rPr>
              <a:t>This button will bring up the download window from previous slide.</a:t>
            </a:r>
          </a:p>
          <a:p>
            <a:pPr marL="742950" lvl="1" indent="-285750">
              <a:buFont typeface="Arial" panose="020B0604020202020204" pitchFamily="34" charset="0"/>
              <a:buChar char="•"/>
            </a:pPr>
            <a:r>
              <a:rPr lang="en-US" sz="1400" dirty="0">
                <a:latin typeface="Calibri" panose="020F0502020204030204" pitchFamily="34" charset="0"/>
              </a:rPr>
              <a:t>Same process – choose format – click download.</a:t>
            </a:r>
          </a:p>
          <a:p>
            <a:pPr marL="342900" indent="-342900">
              <a:buFont typeface="+mj-lt"/>
              <a:buAutoNum type="arabicPeriod"/>
            </a:pPr>
            <a:r>
              <a:rPr lang="en-US" b="1" dirty="0">
                <a:latin typeface="Calibri" panose="020F0502020204030204" pitchFamily="34" charset="0"/>
              </a:rPr>
              <a:t>This window displays the version of the value set you are viewing. </a:t>
            </a:r>
          </a:p>
          <a:p>
            <a:pPr marL="800100" lvl="1" indent="-342900">
              <a:buFont typeface="Arial" panose="020B0604020202020204" pitchFamily="34" charset="0"/>
              <a:buChar char="•"/>
            </a:pPr>
            <a:r>
              <a:rPr lang="en-US" sz="1200" dirty="0">
                <a:latin typeface="Calibri" panose="020F0502020204030204" pitchFamily="34" charset="0"/>
              </a:rPr>
              <a:t>You can click the back arrow to see previous value set versions.</a:t>
            </a:r>
          </a:p>
          <a:p>
            <a:pPr marL="342900" indent="-342900">
              <a:buFont typeface="+mj-lt"/>
              <a:buAutoNum type="arabicPeriod"/>
            </a:pPr>
            <a:r>
              <a:rPr lang="en-US" b="1" dirty="0">
                <a:latin typeface="Calibri" panose="020F0502020204030204" pitchFamily="34" charset="0"/>
              </a:rPr>
              <a:t>This pane displays the value set concept data.</a:t>
            </a:r>
            <a:endParaRPr lang="en-US" dirty="0">
              <a:latin typeface="Calibri" panose="020F0502020204030204" pitchFamily="34" charset="0"/>
            </a:endParaRPr>
          </a:p>
          <a:p>
            <a:pPr marL="342900" indent="-342900">
              <a:buFont typeface="+mj-lt"/>
              <a:buAutoNum type="arabicPeriod"/>
            </a:pPr>
            <a:r>
              <a:rPr lang="en-US" b="1" dirty="0">
                <a:latin typeface="Calibri" panose="020F0502020204030204" pitchFamily="34" charset="0"/>
              </a:rPr>
              <a:t>Click the subscribe button to be notified when a value set is updated in PHINVADS.</a:t>
            </a:r>
          </a:p>
        </p:txBody>
      </p:sp>
      <p:pic>
        <p:nvPicPr>
          <p:cNvPr id="4" name="Picture 3" descr="This window displays the value set metadata.&#10;Click “Value Set Details” for even more metadata&#10;This button will bring up the download window from previous slide.&#10;Same process – choose format – click download&#10;This window displays the version of the value set you are viewing. &#10;You can click the back arrow to see previous VS versions&#10;This pane displays the value set concept data.&#10;Click the subscribe button to be notified when a value set is updated in PHINVADS&#10;" title="Value set information"/>
          <p:cNvPicPr>
            <a:picLocks noChangeAspect="1"/>
          </p:cNvPicPr>
          <p:nvPr/>
        </p:nvPicPr>
        <p:blipFill>
          <a:blip r:embed="rId3"/>
          <a:stretch>
            <a:fillRect/>
          </a:stretch>
        </p:blipFill>
        <p:spPr>
          <a:xfrm>
            <a:off x="770586" y="935964"/>
            <a:ext cx="7602828" cy="3215928"/>
          </a:xfrm>
          <a:prstGeom prst="rect">
            <a:avLst/>
          </a:prstGeom>
        </p:spPr>
      </p:pic>
      <p:sp>
        <p:nvSpPr>
          <p:cNvPr id="6" name="TextBox 5"/>
          <p:cNvSpPr txBox="1"/>
          <p:nvPr/>
        </p:nvSpPr>
        <p:spPr>
          <a:xfrm>
            <a:off x="457200" y="1038065"/>
            <a:ext cx="313386" cy="584775"/>
          </a:xfrm>
          <a:prstGeom prst="rect">
            <a:avLst/>
          </a:prstGeom>
          <a:noFill/>
        </p:spPr>
        <p:txBody>
          <a:bodyPr wrap="square" rtlCol="0">
            <a:spAutoFit/>
          </a:bodyPr>
          <a:lstStyle/>
          <a:p>
            <a:r>
              <a:rPr lang="en-US" sz="3200" dirty="0">
                <a:solidFill>
                  <a:srgbClr val="FF0000"/>
                </a:solidFill>
              </a:rPr>
              <a:t>1</a:t>
            </a:r>
          </a:p>
        </p:txBody>
      </p:sp>
      <p:sp>
        <p:nvSpPr>
          <p:cNvPr id="8" name="TextBox 7"/>
          <p:cNvSpPr txBox="1"/>
          <p:nvPr/>
        </p:nvSpPr>
        <p:spPr>
          <a:xfrm>
            <a:off x="4415307" y="1018474"/>
            <a:ext cx="313386" cy="584775"/>
          </a:xfrm>
          <a:prstGeom prst="rect">
            <a:avLst/>
          </a:prstGeom>
          <a:noFill/>
        </p:spPr>
        <p:txBody>
          <a:bodyPr wrap="square" rtlCol="0">
            <a:spAutoFit/>
          </a:bodyPr>
          <a:lstStyle/>
          <a:p>
            <a:r>
              <a:rPr lang="en-US" sz="3200" dirty="0">
                <a:solidFill>
                  <a:srgbClr val="FF0000"/>
                </a:solidFill>
              </a:rPr>
              <a:t>2</a:t>
            </a:r>
          </a:p>
        </p:txBody>
      </p:sp>
      <p:sp>
        <p:nvSpPr>
          <p:cNvPr id="9" name="TextBox 8"/>
          <p:cNvSpPr txBox="1"/>
          <p:nvPr/>
        </p:nvSpPr>
        <p:spPr>
          <a:xfrm>
            <a:off x="8225307" y="1038065"/>
            <a:ext cx="313386" cy="584775"/>
          </a:xfrm>
          <a:prstGeom prst="rect">
            <a:avLst/>
          </a:prstGeom>
          <a:noFill/>
        </p:spPr>
        <p:txBody>
          <a:bodyPr wrap="square" rtlCol="0">
            <a:spAutoFit/>
          </a:bodyPr>
          <a:lstStyle/>
          <a:p>
            <a:r>
              <a:rPr lang="en-US" sz="3200" dirty="0">
                <a:solidFill>
                  <a:srgbClr val="FF0000"/>
                </a:solidFill>
              </a:rPr>
              <a:t>3</a:t>
            </a:r>
          </a:p>
        </p:txBody>
      </p:sp>
      <p:sp>
        <p:nvSpPr>
          <p:cNvPr id="10" name="TextBox 9"/>
          <p:cNvSpPr txBox="1"/>
          <p:nvPr/>
        </p:nvSpPr>
        <p:spPr>
          <a:xfrm>
            <a:off x="448614" y="3080200"/>
            <a:ext cx="313386" cy="584775"/>
          </a:xfrm>
          <a:prstGeom prst="rect">
            <a:avLst/>
          </a:prstGeom>
          <a:noFill/>
        </p:spPr>
        <p:txBody>
          <a:bodyPr wrap="square" rtlCol="0">
            <a:spAutoFit/>
          </a:bodyPr>
          <a:lstStyle/>
          <a:p>
            <a:r>
              <a:rPr lang="en-US" sz="3200" dirty="0">
                <a:solidFill>
                  <a:srgbClr val="FF0000"/>
                </a:solidFill>
              </a:rPr>
              <a:t>4</a:t>
            </a:r>
          </a:p>
        </p:txBody>
      </p:sp>
      <p:sp>
        <p:nvSpPr>
          <p:cNvPr id="11" name="TextBox 10"/>
          <p:cNvSpPr txBox="1"/>
          <p:nvPr/>
        </p:nvSpPr>
        <p:spPr>
          <a:xfrm>
            <a:off x="5095741" y="1622840"/>
            <a:ext cx="313386" cy="584775"/>
          </a:xfrm>
          <a:prstGeom prst="rect">
            <a:avLst/>
          </a:prstGeom>
          <a:noFill/>
        </p:spPr>
        <p:txBody>
          <a:bodyPr wrap="square" rtlCol="0">
            <a:spAutoFit/>
          </a:bodyPr>
          <a:lstStyle/>
          <a:p>
            <a:r>
              <a:rPr lang="en-US" sz="3200" dirty="0">
                <a:solidFill>
                  <a:srgbClr val="FF0000"/>
                </a:solidFill>
              </a:rPr>
              <a:t>5</a:t>
            </a:r>
          </a:p>
        </p:txBody>
      </p:sp>
    </p:spTree>
    <p:extLst>
      <p:ext uri="{BB962C8B-B14F-4D97-AF65-F5344CB8AC3E}">
        <p14:creationId xmlns:p14="http://schemas.microsoft.com/office/powerpoint/2010/main" val="344971811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dirty="0"/>
              <a:t>RCMT – Zika Virus Disease</a:t>
            </a:r>
          </a:p>
        </p:txBody>
      </p:sp>
      <p:sp>
        <p:nvSpPr>
          <p:cNvPr id="3" name="Content Placeholder 2"/>
          <p:cNvSpPr>
            <a:spLocks noGrp="1"/>
          </p:cNvSpPr>
          <p:nvPr>
            <p:ph idx="1"/>
          </p:nvPr>
        </p:nvSpPr>
        <p:spPr>
          <a:xfrm>
            <a:off x="457200" y="4893971"/>
            <a:ext cx="7952704" cy="1125829"/>
          </a:xfrm>
        </p:spPr>
        <p:txBody>
          <a:bodyPr/>
          <a:lstStyle/>
          <a:p>
            <a:r>
              <a:rPr lang="en-US" sz="1800" dirty="0"/>
              <a:t>This is the condition code page for Zika virus. </a:t>
            </a:r>
          </a:p>
          <a:p>
            <a:r>
              <a:rPr lang="en-US" sz="1800" dirty="0"/>
              <a:t>You can get to this page by searching RCMT or using the link found below. </a:t>
            </a:r>
          </a:p>
        </p:txBody>
      </p:sp>
      <p:sp>
        <p:nvSpPr>
          <p:cNvPr id="4" name="Text Placeholder 3"/>
          <p:cNvSpPr>
            <a:spLocks noGrp="1"/>
          </p:cNvSpPr>
          <p:nvPr>
            <p:ph type="body" sz="quarter" idx="11"/>
          </p:nvPr>
        </p:nvSpPr>
        <p:spPr/>
        <p:txBody>
          <a:bodyPr/>
          <a:lstStyle/>
          <a:p>
            <a:r>
              <a:rPr lang="en-US" dirty="0">
                <a:hlinkClick r:id="rId3"/>
              </a:rPr>
              <a:t>https://phinvads.cdc.gov/vads/ViewCodeSystemConcept.action?oid=2.16.840.1.114222.4.5.277&amp;code=11726</a:t>
            </a:r>
            <a:endParaRPr lang="en-US" dirty="0"/>
          </a:p>
        </p:txBody>
      </p:sp>
      <p:pic>
        <p:nvPicPr>
          <p:cNvPr id="6" name="Picture 5" descr="This is the condition code page for Zika virus. &#10;You can get to this page by searching RCMT or using the link found below. &#10;" title="Zika"/>
          <p:cNvPicPr>
            <a:picLocks noChangeAspect="1"/>
          </p:cNvPicPr>
          <p:nvPr/>
        </p:nvPicPr>
        <p:blipFill>
          <a:blip r:embed="rId4"/>
          <a:stretch>
            <a:fillRect/>
          </a:stretch>
        </p:blipFill>
        <p:spPr>
          <a:xfrm>
            <a:off x="865851" y="904740"/>
            <a:ext cx="7412298" cy="3760631"/>
          </a:xfrm>
          <a:prstGeom prst="rect">
            <a:avLst/>
          </a:prstGeom>
        </p:spPr>
      </p:pic>
    </p:spTree>
    <p:extLst>
      <p:ext uri="{BB962C8B-B14F-4D97-AF65-F5344CB8AC3E}">
        <p14:creationId xmlns:p14="http://schemas.microsoft.com/office/powerpoint/2010/main" val="185802681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66395"/>
          </a:xfrm>
        </p:spPr>
        <p:txBody>
          <a:bodyPr/>
          <a:lstStyle/>
          <a:p>
            <a:r>
              <a:rPr lang="en-US" dirty="0"/>
              <a:t>RCMT – Chikungunya Fever </a:t>
            </a:r>
          </a:p>
        </p:txBody>
      </p:sp>
      <p:sp>
        <p:nvSpPr>
          <p:cNvPr id="4" name="Text Placeholder 3"/>
          <p:cNvSpPr>
            <a:spLocks noGrp="1"/>
          </p:cNvSpPr>
          <p:nvPr>
            <p:ph type="body" sz="quarter" idx="11"/>
          </p:nvPr>
        </p:nvSpPr>
        <p:spPr/>
        <p:txBody>
          <a:bodyPr/>
          <a:lstStyle/>
          <a:p>
            <a:r>
              <a:rPr lang="en-US" dirty="0">
                <a:hlinkClick r:id="rId3"/>
              </a:rPr>
              <a:t>https://phinvads.cdc.gov/vads/ViewCodeSystemConcept.action?oid=2.16.840.1.113883.6.96&amp;code=111864006</a:t>
            </a:r>
            <a:endParaRPr lang="en-US" dirty="0"/>
          </a:p>
        </p:txBody>
      </p:sp>
      <p:sp>
        <p:nvSpPr>
          <p:cNvPr id="5" name="Content Placeholder 2"/>
          <p:cNvSpPr>
            <a:spLocks noGrp="1"/>
          </p:cNvSpPr>
          <p:nvPr>
            <p:ph idx="1"/>
          </p:nvPr>
        </p:nvSpPr>
        <p:spPr>
          <a:xfrm>
            <a:off x="457200" y="5116404"/>
            <a:ext cx="8229599" cy="674796"/>
          </a:xfrm>
        </p:spPr>
        <p:txBody>
          <a:bodyPr/>
          <a:lstStyle/>
          <a:p>
            <a:r>
              <a:rPr lang="en-US" sz="1800" dirty="0"/>
              <a:t>This is the condition code page for chikungunya fever.</a:t>
            </a:r>
          </a:p>
          <a:p>
            <a:r>
              <a:rPr lang="en-US" sz="1800" dirty="0"/>
              <a:t>You can get to this page by searching RCMT or using the link found below. </a:t>
            </a:r>
          </a:p>
        </p:txBody>
      </p:sp>
      <p:pic>
        <p:nvPicPr>
          <p:cNvPr id="6" name="Picture 5" descr="This is the condition code page for Chikungunya fever.&#10;You can get to this page by searching RCMT or using the link found below. &#10;" title="Chikungunya"/>
          <p:cNvPicPr>
            <a:picLocks noChangeAspect="1"/>
          </p:cNvPicPr>
          <p:nvPr/>
        </p:nvPicPr>
        <p:blipFill>
          <a:blip r:embed="rId4"/>
          <a:stretch>
            <a:fillRect/>
          </a:stretch>
        </p:blipFill>
        <p:spPr>
          <a:xfrm>
            <a:off x="698678" y="852996"/>
            <a:ext cx="7746642" cy="4149108"/>
          </a:xfrm>
          <a:prstGeom prst="rect">
            <a:avLst/>
          </a:prstGeom>
        </p:spPr>
      </p:pic>
    </p:spTree>
    <p:extLst>
      <p:ext uri="{BB962C8B-B14F-4D97-AF65-F5344CB8AC3E}">
        <p14:creationId xmlns:p14="http://schemas.microsoft.com/office/powerpoint/2010/main" val="352159876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dirty="0"/>
              <a:t>RCMT – Dengue</a:t>
            </a:r>
          </a:p>
        </p:txBody>
      </p:sp>
      <p:sp>
        <p:nvSpPr>
          <p:cNvPr id="4" name="Text Placeholder 3"/>
          <p:cNvSpPr>
            <a:spLocks noGrp="1"/>
          </p:cNvSpPr>
          <p:nvPr>
            <p:ph type="body" sz="quarter" idx="11"/>
          </p:nvPr>
        </p:nvSpPr>
        <p:spPr/>
        <p:txBody>
          <a:bodyPr/>
          <a:lstStyle/>
          <a:p>
            <a:r>
              <a:rPr lang="en-US" dirty="0">
                <a:hlinkClick r:id="rId3"/>
              </a:rPr>
              <a:t>https://phinvads.cdc.gov/vads/ViewCodeSystemConcept.action?oid=2.16.840.1.114222.4.5.277&amp;code=10680</a:t>
            </a:r>
            <a:endParaRPr lang="en-US" dirty="0"/>
          </a:p>
        </p:txBody>
      </p:sp>
      <p:sp>
        <p:nvSpPr>
          <p:cNvPr id="5" name="Content Placeholder 2"/>
          <p:cNvSpPr>
            <a:spLocks noGrp="1"/>
          </p:cNvSpPr>
          <p:nvPr>
            <p:ph idx="1"/>
          </p:nvPr>
        </p:nvSpPr>
        <p:spPr>
          <a:xfrm>
            <a:off x="457200" y="5033114"/>
            <a:ext cx="8133008" cy="1141928"/>
          </a:xfrm>
        </p:spPr>
        <p:txBody>
          <a:bodyPr/>
          <a:lstStyle/>
          <a:p>
            <a:r>
              <a:rPr lang="en-US" sz="1800" dirty="0"/>
              <a:t>This is the condition code page for dengue. </a:t>
            </a:r>
          </a:p>
          <a:p>
            <a:r>
              <a:rPr lang="en-US" sz="1800" dirty="0"/>
              <a:t>You can get to this page by searching RCMT or using the link found below. </a:t>
            </a:r>
          </a:p>
        </p:txBody>
      </p:sp>
      <p:pic>
        <p:nvPicPr>
          <p:cNvPr id="3" name="Picture 2" descr="This is the condition code page for Zika virus. &#10;You can get to this page by searching RCMT or using the link found below. &#10;" title="Dengue"/>
          <p:cNvPicPr>
            <a:picLocks noChangeAspect="1"/>
          </p:cNvPicPr>
          <p:nvPr/>
        </p:nvPicPr>
        <p:blipFill>
          <a:blip r:embed="rId4"/>
          <a:stretch>
            <a:fillRect/>
          </a:stretch>
        </p:blipFill>
        <p:spPr>
          <a:xfrm>
            <a:off x="694251" y="914400"/>
            <a:ext cx="7992549" cy="4049916"/>
          </a:xfrm>
          <a:prstGeom prst="rect">
            <a:avLst/>
          </a:prstGeom>
        </p:spPr>
      </p:pic>
    </p:spTree>
    <p:extLst>
      <p:ext uri="{BB962C8B-B14F-4D97-AF65-F5344CB8AC3E}">
        <p14:creationId xmlns:p14="http://schemas.microsoft.com/office/powerpoint/2010/main" val="4112716928"/>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262" y="530207"/>
            <a:ext cx="8235538" cy="675389"/>
          </a:xfrm>
        </p:spPr>
        <p:txBody>
          <a:bodyPr/>
          <a:lstStyle/>
          <a:p>
            <a:r>
              <a:rPr lang="en-US" dirty="0"/>
              <a:t>PHIN VADS Live Demo</a:t>
            </a:r>
          </a:p>
        </p:txBody>
      </p:sp>
      <p:sp>
        <p:nvSpPr>
          <p:cNvPr id="3" name="Content Placeholder 2"/>
          <p:cNvSpPr>
            <a:spLocks noGrp="1"/>
          </p:cNvSpPr>
          <p:nvPr>
            <p:ph idx="1"/>
          </p:nvPr>
        </p:nvSpPr>
        <p:spPr>
          <a:xfrm>
            <a:off x="560231" y="2667000"/>
            <a:ext cx="8229600" cy="4191000"/>
          </a:xfrm>
        </p:spPr>
        <p:txBody>
          <a:bodyPr/>
          <a:lstStyle/>
          <a:p>
            <a:r>
              <a:rPr lang="en-US" dirty="0">
                <a:hlinkClick r:id="rId2"/>
              </a:rPr>
              <a:t>https://phinvads.cdc.gov/vads/SearchHome.action</a:t>
            </a:r>
            <a:r>
              <a:rPr lang="en-US" dirty="0"/>
              <a:t> </a:t>
            </a:r>
          </a:p>
        </p:txBody>
      </p:sp>
      <p:sp>
        <p:nvSpPr>
          <p:cNvPr id="4" name="Text Placeholder 3"/>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46234527"/>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4"/>
          </a:xfrm>
        </p:spPr>
        <p:txBody>
          <a:bodyPr/>
          <a:lstStyle/>
          <a:p>
            <a:r>
              <a:rPr lang="en-US" dirty="0">
                <a:sym typeface="Wingdings" panose="05000000000000000000" pitchFamily="2" charset="2"/>
              </a:rPr>
              <a:t>PHIN VADS Support</a:t>
            </a:r>
            <a:endParaRPr lang="en-US" dirty="0"/>
          </a:p>
        </p:txBody>
      </p:sp>
      <p:sp>
        <p:nvSpPr>
          <p:cNvPr id="3" name="Content Placeholder 2"/>
          <p:cNvSpPr>
            <a:spLocks noGrp="1"/>
          </p:cNvSpPr>
          <p:nvPr>
            <p:ph idx="1"/>
          </p:nvPr>
        </p:nvSpPr>
        <p:spPr/>
        <p:txBody>
          <a:bodyPr/>
          <a:lstStyle/>
          <a:p>
            <a:endParaRPr lang="en-US" dirty="0"/>
          </a:p>
          <a:p>
            <a:pPr>
              <a:lnSpc>
                <a:spcPct val="150000"/>
              </a:lnSpc>
            </a:pPr>
            <a:r>
              <a:rPr lang="en-US" b="0" dirty="0"/>
              <a:t>For support from PHIN VADS and CDC Vocabulary team please send an email to </a:t>
            </a:r>
            <a:r>
              <a:rPr lang="en-US" b="0" dirty="0">
                <a:hlinkClick r:id="rId2"/>
              </a:rPr>
              <a:t>PHINVS@CDC.GOV</a:t>
            </a:r>
            <a:r>
              <a:rPr lang="en-US" b="0" dirty="0"/>
              <a:t>.</a:t>
            </a:r>
          </a:p>
          <a:p>
            <a:pPr>
              <a:lnSpc>
                <a:spcPct val="150000"/>
              </a:lnSpc>
            </a:pPr>
            <a:endParaRPr lang="en-US" b="0" dirty="0"/>
          </a:p>
        </p:txBody>
      </p:sp>
      <p:sp>
        <p:nvSpPr>
          <p:cNvPr id="4" name="Text Placeholder 3"/>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853053443"/>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en-US" dirty="0"/>
          </a:p>
        </p:txBody>
      </p:sp>
      <p:sp>
        <p:nvSpPr>
          <p:cNvPr id="5" name="Text Placeholder 4"/>
          <p:cNvSpPr>
            <a:spLocks noGrp="1"/>
          </p:cNvSpPr>
          <p:nvPr>
            <p:ph type="body" sz="quarter" idx="10"/>
          </p:nvPr>
        </p:nvSpPr>
        <p:spPr/>
        <p:txBody>
          <a:bodyPr/>
          <a:lstStyle/>
          <a:p>
            <a:endParaRPr lang="en-US" dirty="0"/>
          </a:p>
        </p:txBody>
      </p:sp>
      <p:sp>
        <p:nvSpPr>
          <p:cNvPr id="3" name="Title 2"/>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62075067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title="Aedes aegypti"/>
          <p:cNvPicPr>
            <a:picLocks noGrp="1" noChangeAspect="1"/>
          </p:cNvPicPr>
          <p:nvPr>
            <p:ph type="pic" idx="1"/>
          </p:nvPr>
        </p:nvPicPr>
        <p:blipFill>
          <a:blip r:embed="rId2">
            <a:extLst>
              <a:ext uri="{28A0092B-C50C-407E-A947-70E740481C1C}">
                <a14:useLocalDpi xmlns:a14="http://schemas.microsoft.com/office/drawing/2010/main" val="0"/>
              </a:ext>
            </a:extLst>
          </a:blip>
          <a:srcRect l="9570" r="9570"/>
          <a:stretch>
            <a:fillRect/>
          </a:stretch>
        </p:blipFill>
        <p:spPr>
          <a:xfrm>
            <a:off x="3388902" y="2514176"/>
            <a:ext cx="2100820" cy="1575619"/>
          </a:xfrm>
        </p:spPr>
      </p:pic>
      <p:sp>
        <p:nvSpPr>
          <p:cNvPr id="4" name="Text Placeholder 3"/>
          <p:cNvSpPr>
            <a:spLocks noGrp="1"/>
          </p:cNvSpPr>
          <p:nvPr>
            <p:ph type="body" sz="half" idx="2"/>
          </p:nvPr>
        </p:nvSpPr>
        <p:spPr>
          <a:xfrm>
            <a:off x="1792288" y="4491969"/>
            <a:ext cx="5486400" cy="923304"/>
          </a:xfrm>
        </p:spPr>
        <p:txBody>
          <a:bodyPr/>
          <a:lstStyle/>
          <a:p>
            <a:pPr algn="ctr">
              <a:spcBef>
                <a:spcPts val="0"/>
              </a:spcBef>
            </a:pPr>
            <a:r>
              <a:rPr lang="en-US" sz="2000" b="1" i="1" dirty="0"/>
              <a:t>Aedes aegypti</a:t>
            </a:r>
          </a:p>
          <a:p>
            <a:pPr algn="ctr">
              <a:spcBef>
                <a:spcPts val="0"/>
              </a:spcBef>
            </a:pPr>
            <a:endParaRPr lang="en-US" sz="2000" i="1" dirty="0"/>
          </a:p>
          <a:p>
            <a:pPr algn="ctr">
              <a:spcBef>
                <a:spcPts val="0"/>
              </a:spcBef>
            </a:pPr>
            <a:r>
              <a:rPr lang="en-US" sz="1800" dirty="0"/>
              <a:t>transmits dengue, chikungunya, Zika virus...</a:t>
            </a:r>
          </a:p>
        </p:txBody>
      </p:sp>
      <p:sp>
        <p:nvSpPr>
          <p:cNvPr id="2" name="Title 1" hidden="1"/>
          <p:cNvSpPr>
            <a:spLocks noGrp="1"/>
          </p:cNvSpPr>
          <p:nvPr>
            <p:ph type="title"/>
          </p:nvPr>
        </p:nvSpPr>
        <p:spPr/>
        <p:txBody>
          <a:bodyPr/>
          <a:lstStyle/>
          <a:p>
            <a:r>
              <a:rPr lang="en-US" dirty="0" err="1"/>
              <a:t>Aedes</a:t>
            </a:r>
            <a:r>
              <a:rPr lang="en-US" dirty="0"/>
              <a:t> </a:t>
            </a:r>
            <a:r>
              <a:rPr lang="en-US" dirty="0" err="1"/>
              <a:t>Aegypti</a:t>
            </a:r>
            <a:endParaRPr lang="en-US" dirty="0"/>
          </a:p>
        </p:txBody>
      </p:sp>
    </p:spTree>
    <p:extLst>
      <p:ext uri="{BB962C8B-B14F-4D97-AF65-F5344CB8AC3E}">
        <p14:creationId xmlns:p14="http://schemas.microsoft.com/office/powerpoint/2010/main" val="296409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262" y="298388"/>
            <a:ext cx="8235538" cy="902339"/>
          </a:xfrm>
        </p:spPr>
        <p:txBody>
          <a:bodyPr>
            <a:normAutofit/>
          </a:bodyPr>
          <a:lstStyle/>
          <a:p>
            <a:pPr>
              <a:spcBef>
                <a:spcPts val="0"/>
              </a:spcBef>
            </a:pPr>
            <a:r>
              <a:rPr lang="en-US" sz="2400" dirty="0"/>
              <a:t>Laboratory Criteria </a:t>
            </a:r>
            <a:br>
              <a:rPr lang="en-US" sz="2400" dirty="0"/>
            </a:br>
            <a:r>
              <a:rPr lang="en-US" sz="2400" dirty="0"/>
              <a:t>for Case Classification of Zika Virus Infection</a:t>
            </a:r>
          </a:p>
        </p:txBody>
      </p:sp>
      <p:sp>
        <p:nvSpPr>
          <p:cNvPr id="3" name="Content Placeholder 2"/>
          <p:cNvSpPr>
            <a:spLocks noGrp="1"/>
          </p:cNvSpPr>
          <p:nvPr>
            <p:ph idx="1"/>
          </p:nvPr>
        </p:nvSpPr>
        <p:spPr>
          <a:xfrm>
            <a:off x="457200" y="1200727"/>
            <a:ext cx="8229600" cy="4590474"/>
          </a:xfrm>
        </p:spPr>
        <p:txBody>
          <a:bodyPr/>
          <a:lstStyle/>
          <a:p>
            <a:pPr marL="0" indent="0" algn="ctr">
              <a:spcBef>
                <a:spcPts val="0"/>
              </a:spcBef>
              <a:buNone/>
            </a:pPr>
            <a:endParaRPr lang="en-US" sz="1800" dirty="0">
              <a:solidFill>
                <a:schemeClr val="tx1"/>
              </a:solidFill>
            </a:endParaRPr>
          </a:p>
          <a:p>
            <a:pPr marL="0" indent="0" algn="ctr">
              <a:spcBef>
                <a:spcPts val="0"/>
              </a:spcBef>
              <a:buNone/>
            </a:pPr>
            <a:endParaRPr lang="en-US" sz="1800" dirty="0">
              <a:solidFill>
                <a:schemeClr val="tx1"/>
              </a:solidFill>
            </a:endParaRPr>
          </a:p>
          <a:p>
            <a:pPr marL="0" indent="0" algn="ctr">
              <a:spcBef>
                <a:spcPts val="0"/>
              </a:spcBef>
              <a:buNone/>
            </a:pPr>
            <a:endParaRPr lang="en-US" sz="1800" dirty="0">
              <a:solidFill>
                <a:schemeClr val="tx1"/>
              </a:solidFill>
            </a:endParaRPr>
          </a:p>
          <a:p>
            <a:pPr>
              <a:spcBef>
                <a:spcPts val="0"/>
              </a:spcBef>
            </a:pPr>
            <a:r>
              <a:rPr lang="en-US" sz="1800" dirty="0"/>
              <a:t>Polymerase Chain Reaction (PCR) </a:t>
            </a:r>
          </a:p>
          <a:p>
            <a:pPr lvl="1">
              <a:spcBef>
                <a:spcPts val="0"/>
              </a:spcBef>
            </a:pPr>
            <a:r>
              <a:rPr lang="en-US" sz="1400" dirty="0"/>
              <a:t>detection of Zika virus RNA</a:t>
            </a:r>
          </a:p>
          <a:p>
            <a:pPr lvl="1">
              <a:spcBef>
                <a:spcPts val="0"/>
              </a:spcBef>
            </a:pPr>
            <a:r>
              <a:rPr lang="en-US" sz="1400" dirty="0"/>
              <a:t>in </a:t>
            </a:r>
            <a:r>
              <a:rPr lang="en-US" sz="1400" b="1" dirty="0"/>
              <a:t>serum, cerebrospinal fluid (CSF)</a:t>
            </a:r>
            <a:r>
              <a:rPr lang="en-US" sz="1400" dirty="0"/>
              <a:t>,  urine, saliva, amniotic fluid, placenta, umbilical cord, or fetal tissue</a:t>
            </a:r>
          </a:p>
          <a:p>
            <a:pPr marL="0" indent="0">
              <a:buNone/>
            </a:pPr>
            <a:r>
              <a:rPr lang="en-US" sz="1800" dirty="0">
                <a:solidFill>
                  <a:srgbClr val="0070C0"/>
                </a:solidFill>
              </a:rPr>
              <a:t>	</a:t>
            </a:r>
            <a:r>
              <a:rPr lang="en-US" sz="1800" dirty="0">
                <a:solidFill>
                  <a:srgbClr val="0033CC"/>
                </a:solidFill>
              </a:rPr>
              <a:t>or</a:t>
            </a:r>
          </a:p>
          <a:p>
            <a:r>
              <a:rPr lang="en-US" sz="1800" dirty="0"/>
              <a:t>Immunohistochemical stain (IHC)</a:t>
            </a:r>
          </a:p>
          <a:p>
            <a:pPr lvl="1">
              <a:spcBef>
                <a:spcPts val="0"/>
              </a:spcBef>
            </a:pPr>
            <a:r>
              <a:rPr lang="en-US" sz="1400" dirty="0"/>
              <a:t>detection of Zika virus antigen in tissues by IHC</a:t>
            </a:r>
          </a:p>
          <a:p>
            <a:pPr lvl="1">
              <a:spcBef>
                <a:spcPts val="0"/>
              </a:spcBef>
            </a:pPr>
            <a:r>
              <a:rPr lang="en-US" sz="1400" dirty="0"/>
              <a:t>most likely done on autopsy specimens or maternal placenta</a:t>
            </a:r>
          </a:p>
          <a:p>
            <a:pPr marL="0" indent="0">
              <a:buNone/>
            </a:pPr>
            <a:r>
              <a:rPr lang="en-US" sz="1800" dirty="0">
                <a:solidFill>
                  <a:schemeClr val="bg1">
                    <a:lumMod val="50000"/>
                  </a:schemeClr>
                </a:solidFill>
              </a:rPr>
              <a:t>	</a:t>
            </a:r>
            <a:r>
              <a:rPr lang="en-US" sz="1800" dirty="0">
                <a:solidFill>
                  <a:srgbClr val="0033CC"/>
                </a:solidFill>
              </a:rPr>
              <a:t>or</a:t>
            </a:r>
          </a:p>
          <a:p>
            <a:r>
              <a:rPr lang="en-US" sz="1800" dirty="0"/>
              <a:t>Serology</a:t>
            </a:r>
          </a:p>
          <a:p>
            <a:pPr lvl="1">
              <a:spcBef>
                <a:spcPts val="0"/>
              </a:spcBef>
            </a:pPr>
            <a:r>
              <a:rPr lang="en-US" sz="1400" dirty="0"/>
              <a:t>IgM antibody in </a:t>
            </a:r>
            <a:r>
              <a:rPr lang="en-US" sz="1400" b="1" dirty="0"/>
              <a:t>serum, CSF,</a:t>
            </a:r>
            <a:r>
              <a:rPr lang="en-US" sz="1400" dirty="0"/>
              <a:t> or amniotic fluid</a:t>
            </a:r>
          </a:p>
          <a:p>
            <a:pPr lvl="1">
              <a:spcBef>
                <a:spcPts val="0"/>
              </a:spcBef>
            </a:pPr>
            <a:r>
              <a:rPr lang="en-US" sz="1400" dirty="0"/>
              <a:t>Confirmed by neutralizing antibody assay</a:t>
            </a:r>
          </a:p>
        </p:txBody>
      </p:sp>
      <p:sp>
        <p:nvSpPr>
          <p:cNvPr id="4" name="Text Placeholder 3"/>
          <p:cNvSpPr>
            <a:spLocks noGrp="1"/>
          </p:cNvSpPr>
          <p:nvPr>
            <p:ph type="body" sz="quarter" idx="11"/>
          </p:nvPr>
        </p:nvSpPr>
        <p:spPr/>
        <p:txBody>
          <a:bodyPr anchor="t" anchorCtr="0"/>
          <a:lstStyle/>
          <a:p>
            <a:pPr>
              <a:spcBef>
                <a:spcPts val="0"/>
              </a:spcBef>
            </a:pPr>
            <a:r>
              <a:rPr lang="en-US" dirty="0"/>
              <a:t>CSTE Interim Position Statement on Zika_Virus_Disease_and_Congenital_Zika_Virus</a:t>
            </a:r>
          </a:p>
        </p:txBody>
      </p:sp>
    </p:spTree>
    <p:extLst>
      <p:ext uri="{BB962C8B-B14F-4D97-AF65-F5344CB8AC3E}">
        <p14:creationId xmlns:p14="http://schemas.microsoft.com/office/powerpoint/2010/main" val="3429786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Zika virus Testing Algorithm</a:t>
            </a:r>
          </a:p>
        </p:txBody>
      </p:sp>
      <p:sp>
        <p:nvSpPr>
          <p:cNvPr id="3" name="Text Box 4"/>
          <p:cNvSpPr txBox="1"/>
          <p:nvPr/>
        </p:nvSpPr>
        <p:spPr bwMode="auto">
          <a:xfrm>
            <a:off x="640766" y="5285500"/>
            <a:ext cx="7810139" cy="1118255"/>
          </a:xfrm>
          <a:prstGeom prst="rect">
            <a:avLst/>
          </a:prstGeom>
          <a:noFill/>
          <a:ln w="19050">
            <a:solidFill>
              <a:schemeClr val="tx1">
                <a:lumMod val="50000"/>
              </a:schemeClr>
            </a:solidFill>
            <a:prstDash val="sysDash"/>
            <a:miter lim="800000"/>
            <a:headEnd/>
            <a:tailEnd/>
          </a:ln>
        </p:spPr>
        <p:txBody>
          <a:bodyPr rot="0" spcFirstLastPara="0" vert="horz" wrap="square" lIns="91440" tIns="45720" rIns="91440" bIns="45720" numCol="1" spcCol="0" rtlCol="0" fromWordArt="0" anchor="t" anchorCtr="0" forceAA="0" compatLnSpc="1">
            <a:prstTxWarp prst="textNoShape">
              <a:avLst/>
            </a:prstTxWarp>
            <a:spAutoFit/>
          </a:bodyPr>
          <a:lstStyle/>
          <a:p>
            <a:pPr marL="119063" marR="0" indent="-119063">
              <a:spcBef>
                <a:spcPts val="400"/>
              </a:spcBef>
              <a:spcAft>
                <a:spcPts val="0"/>
              </a:spcAft>
            </a:pPr>
            <a:r>
              <a:rPr lang="en-US" sz="1200" baseline="30000" dirty="0">
                <a:solidFill>
                  <a:srgbClr val="000000"/>
                </a:solidFill>
                <a:effectLst/>
                <a:latin typeface="Calibri" panose="020F0502020204030204" pitchFamily="34" charset="0"/>
                <a:ea typeface="Calibri"/>
                <a:cs typeface="Calibri" panose="020F0502020204030204" pitchFamily="34" charset="0"/>
              </a:rPr>
              <a:t>1</a:t>
            </a:r>
            <a:r>
              <a:rPr lang="en-US" sz="1200" dirty="0">
                <a:solidFill>
                  <a:srgbClr val="000000"/>
                </a:solidFill>
                <a:effectLst/>
                <a:latin typeface="Calibri" panose="020F0502020204030204" pitchFamily="34" charset="0"/>
                <a:ea typeface="Calibri"/>
                <a:cs typeface="Calibri" panose="020F0502020204030204" pitchFamily="34" charset="0"/>
              </a:rPr>
              <a:t>  There is extensive cross-reactivity in Flavivirus serologic assays.  For samples collected &lt;7 days after illness onset, molecular testing should be performed first.</a:t>
            </a:r>
          </a:p>
          <a:p>
            <a:pPr marL="119063" marR="0" indent="-119063">
              <a:spcBef>
                <a:spcPts val="400"/>
              </a:spcBef>
              <a:spcAft>
                <a:spcPts val="0"/>
              </a:spcAft>
            </a:pPr>
            <a:r>
              <a:rPr lang="en-US" sz="1200" baseline="30000" dirty="0">
                <a:solidFill>
                  <a:srgbClr val="000000"/>
                </a:solidFill>
                <a:effectLst/>
                <a:latin typeface="Calibri" panose="020F0502020204030204" pitchFamily="34" charset="0"/>
                <a:ea typeface="Calibri"/>
                <a:cs typeface="Calibri" panose="020F0502020204030204" pitchFamily="34" charset="0"/>
              </a:rPr>
              <a:t>2</a:t>
            </a:r>
            <a:r>
              <a:rPr lang="en-US" sz="1200" dirty="0">
                <a:solidFill>
                  <a:srgbClr val="000000"/>
                </a:solidFill>
                <a:effectLst/>
                <a:latin typeface="Calibri" panose="020F0502020204030204" pitchFamily="34" charset="0"/>
                <a:ea typeface="Calibri"/>
                <a:cs typeface="Calibri" panose="020F0502020204030204" pitchFamily="34" charset="0"/>
              </a:rPr>
              <a:t>  Specimen must be ≥ 4 days after symptom onset.</a:t>
            </a:r>
          </a:p>
          <a:p>
            <a:pPr marL="119063" marR="0" indent="-119063">
              <a:spcBef>
                <a:spcPts val="400"/>
              </a:spcBef>
              <a:spcAft>
                <a:spcPts val="0"/>
              </a:spcAft>
            </a:pPr>
            <a:r>
              <a:rPr lang="en-US" sz="1200" baseline="30000" dirty="0">
                <a:solidFill>
                  <a:srgbClr val="000000"/>
                </a:solidFill>
                <a:effectLst/>
                <a:latin typeface="Calibri" panose="020F0502020204030204" pitchFamily="34" charset="0"/>
                <a:ea typeface="Calibri"/>
                <a:cs typeface="Calibri" panose="020F0502020204030204" pitchFamily="34" charset="0"/>
              </a:rPr>
              <a:t>3</a:t>
            </a:r>
            <a:r>
              <a:rPr lang="en-US" sz="1200" dirty="0">
                <a:solidFill>
                  <a:srgbClr val="000000"/>
                </a:solidFill>
                <a:effectLst/>
                <a:latin typeface="Calibri" panose="020F0502020204030204" pitchFamily="34" charset="0"/>
                <a:ea typeface="Calibri"/>
                <a:cs typeface="Calibri" panose="020F0502020204030204" pitchFamily="34" charset="0"/>
              </a:rPr>
              <a:t>  Negative IgM tests during the first week of illness should be repeated on a convalescent sample 2–3 weeks after symptom onset.</a:t>
            </a:r>
          </a:p>
        </p:txBody>
      </p:sp>
      <p:grpSp>
        <p:nvGrpSpPr>
          <p:cNvPr id="24" name="Group 23" title="Zika virus Testing Algorithm"/>
          <p:cNvGrpSpPr/>
          <p:nvPr/>
        </p:nvGrpSpPr>
        <p:grpSpPr>
          <a:xfrm>
            <a:off x="640767" y="1100782"/>
            <a:ext cx="7810138" cy="3980388"/>
            <a:chOff x="640767" y="946407"/>
            <a:chExt cx="7810138" cy="3980388"/>
          </a:xfrm>
        </p:grpSpPr>
        <p:grpSp>
          <p:nvGrpSpPr>
            <p:cNvPr id="4" name="Group 3"/>
            <p:cNvGrpSpPr/>
            <p:nvPr/>
          </p:nvGrpSpPr>
          <p:grpSpPr>
            <a:xfrm>
              <a:off x="640767" y="946407"/>
              <a:ext cx="3547183" cy="3980388"/>
              <a:chOff x="577880" y="946407"/>
              <a:chExt cx="3547183" cy="3980388"/>
            </a:xfrm>
          </p:grpSpPr>
          <p:sp>
            <p:nvSpPr>
              <p:cNvPr id="5" name="Rectangle 4"/>
              <p:cNvSpPr/>
              <p:nvPr/>
            </p:nvSpPr>
            <p:spPr>
              <a:xfrm>
                <a:off x="577880" y="946407"/>
                <a:ext cx="3547183" cy="398038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grpSp>
            <p:nvGrpSpPr>
              <p:cNvPr id="6" name="Group 5"/>
              <p:cNvGrpSpPr/>
              <p:nvPr/>
            </p:nvGrpSpPr>
            <p:grpSpPr>
              <a:xfrm>
                <a:off x="904710" y="1045263"/>
                <a:ext cx="2865758" cy="2970089"/>
                <a:chOff x="904710" y="1333861"/>
                <a:chExt cx="2865758" cy="2970089"/>
              </a:xfrm>
            </p:grpSpPr>
            <p:sp>
              <p:nvSpPr>
                <p:cNvPr id="7" name="Text Box 16"/>
                <p:cNvSpPr txBox="1"/>
                <p:nvPr/>
              </p:nvSpPr>
              <p:spPr bwMode="auto">
                <a:xfrm>
                  <a:off x="1562464" y="2237816"/>
                  <a:ext cx="1351822" cy="587853"/>
                </a:xfrm>
                <a:prstGeom prst="rect">
                  <a:avLst/>
                </a:prstGeom>
                <a:solidFill>
                  <a:srgbClr val="D2F0FF"/>
                </a:solidFill>
                <a:ln w="12700">
                  <a:solidFill>
                    <a:schemeClr val="tx1">
                      <a:lumMod val="50000"/>
                    </a:schemeClr>
                  </a:solidFill>
                  <a:miter lim="800000"/>
                  <a:headEnd/>
                  <a:tailEnd/>
                </a:ln>
              </p:spPr>
              <p:txBody>
                <a:bodyPr rot="0" spcFirstLastPara="0" vert="horz" wrap="square" lIns="45720" tIns="45720" rIns="45720" bIns="45720" numCol="1" spcCol="0" rtlCol="0" fromWordArt="0" anchor="t" anchorCtr="0" forceAA="0" compatLnSpc="1">
                  <a:prstTxWarp prst="textNoShape">
                    <a:avLst/>
                  </a:prstTxWarp>
                  <a:spAutoFit/>
                </a:bodyPr>
                <a:lstStyle/>
                <a:p>
                  <a:pPr marL="0" marR="0" algn="ctr">
                    <a:lnSpc>
                      <a:spcPct val="115000"/>
                    </a:lnSpc>
                    <a:spcBef>
                      <a:spcPts val="0"/>
                    </a:spcBef>
                    <a:spcAft>
                      <a:spcPts val="0"/>
                    </a:spcAft>
                  </a:pPr>
                  <a:r>
                    <a:rPr lang="en-US" sz="1400" dirty="0">
                      <a:solidFill>
                        <a:srgbClr val="000000"/>
                      </a:solidFill>
                      <a:effectLst/>
                      <a:latin typeface="Calibri"/>
                      <a:ea typeface="Calibri"/>
                      <a:cs typeface="Times New Roman"/>
                    </a:rPr>
                    <a:t>(real-time) PCR for Zika virus</a:t>
                  </a:r>
                </a:p>
              </p:txBody>
            </p:sp>
            <p:sp>
              <p:nvSpPr>
                <p:cNvPr id="8" name="Text Box 17"/>
                <p:cNvSpPr txBox="1"/>
                <p:nvPr/>
              </p:nvSpPr>
              <p:spPr bwMode="auto">
                <a:xfrm>
                  <a:off x="904710" y="1333861"/>
                  <a:ext cx="2802790" cy="680186"/>
                </a:xfrm>
                <a:prstGeom prst="rect">
                  <a:avLst/>
                </a:prstGeom>
                <a:solidFill>
                  <a:srgbClr val="D2F0FF"/>
                </a:solidFill>
                <a:ln w="19050">
                  <a:solidFill>
                    <a:schemeClr val="tx1">
                      <a:lumMod val="50000"/>
                    </a:schemeClr>
                  </a:solidFill>
                  <a:miter lim="800000"/>
                  <a:headEnd/>
                  <a:tailEnd/>
                </a:ln>
              </p:spPr>
              <p:txBody>
                <a:bodyPr rot="0" spcFirstLastPara="0" vert="horz" wrap="square" lIns="45720" tIns="91440" rIns="45720" bIns="91440" numCol="1" spcCol="0" rtlCol="0" fromWordArt="0" anchor="t" anchorCtr="0" forceAA="0" compatLnSpc="1">
                  <a:prstTxWarp prst="textNoShape">
                    <a:avLst/>
                  </a:prstTxWarp>
                  <a:spAutoFit/>
                </a:bodyPr>
                <a:lstStyle/>
                <a:p>
                  <a:pPr marL="0" marR="0" algn="ctr">
                    <a:lnSpc>
                      <a:spcPct val="115000"/>
                    </a:lnSpc>
                    <a:spcBef>
                      <a:spcPts val="0"/>
                    </a:spcBef>
                    <a:spcAft>
                      <a:spcPts val="0"/>
                    </a:spcAft>
                  </a:pPr>
                  <a:r>
                    <a:rPr lang="en-US" sz="1400" b="1" dirty="0">
                      <a:solidFill>
                        <a:srgbClr val="000000"/>
                      </a:solidFill>
                      <a:effectLst/>
                      <a:latin typeface="Calibri"/>
                      <a:ea typeface="Calibri"/>
                      <a:cs typeface="Times New Roman"/>
                    </a:rPr>
                    <a:t>Molecular testing</a:t>
                  </a:r>
                  <a:r>
                    <a:rPr lang="en-US" sz="1400" b="1" baseline="30000" dirty="0">
                      <a:solidFill>
                        <a:srgbClr val="000000"/>
                      </a:solidFill>
                      <a:effectLst/>
                      <a:latin typeface="Calibri"/>
                      <a:ea typeface="Calibri"/>
                      <a:cs typeface="Times New Roman"/>
                    </a:rPr>
                    <a:t> 1</a:t>
                  </a:r>
                  <a:endParaRPr lang="en-US" sz="1400" dirty="0">
                    <a:solidFill>
                      <a:srgbClr val="000000"/>
                    </a:solidFill>
                    <a:effectLst/>
                    <a:latin typeface="Calibri"/>
                    <a:ea typeface="Calibri"/>
                    <a:cs typeface="Times New Roman"/>
                  </a:endParaRPr>
                </a:p>
                <a:p>
                  <a:pPr marL="0" marR="0" algn="ctr">
                    <a:lnSpc>
                      <a:spcPct val="115000"/>
                    </a:lnSpc>
                    <a:spcBef>
                      <a:spcPts val="0"/>
                    </a:spcBef>
                    <a:spcAft>
                      <a:spcPts val="0"/>
                    </a:spcAft>
                  </a:pPr>
                  <a:r>
                    <a:rPr lang="en-US" sz="1400" dirty="0">
                      <a:solidFill>
                        <a:srgbClr val="000000"/>
                      </a:solidFill>
                      <a:effectLst/>
                      <a:latin typeface="Calibri"/>
                      <a:ea typeface="Calibri"/>
                      <a:cs typeface="Times New Roman"/>
                    </a:rPr>
                    <a:t> (&lt;7 days after symptom onset)</a:t>
                  </a:r>
                </a:p>
              </p:txBody>
            </p:sp>
            <p:sp>
              <p:nvSpPr>
                <p:cNvPr id="9" name="Text Box 18"/>
                <p:cNvSpPr txBox="1"/>
                <p:nvPr/>
              </p:nvSpPr>
              <p:spPr bwMode="auto">
                <a:xfrm>
                  <a:off x="967678" y="3468337"/>
                  <a:ext cx="1247775" cy="835613"/>
                </a:xfrm>
                <a:prstGeom prst="rect">
                  <a:avLst/>
                </a:prstGeom>
                <a:solidFill>
                  <a:srgbClr val="D2F0FF"/>
                </a:solidFill>
                <a:ln w="12700">
                  <a:solidFill>
                    <a:schemeClr val="tx1">
                      <a:lumMod val="50000"/>
                    </a:schemeClr>
                  </a:solidFill>
                  <a:miter lim="800000"/>
                  <a:headEnd/>
                  <a:tailEnd/>
                </a:ln>
              </p:spPr>
              <p:txBody>
                <a:bodyPr rot="0" spcFirstLastPara="0" vert="horz" wrap="square" lIns="45720" tIns="45720" rIns="45720" bIns="45720" numCol="1" spcCol="0" rtlCol="0" fromWordArt="0" anchor="t" anchorCtr="0" forceAA="0" compatLnSpc="1">
                  <a:prstTxWarp prst="textNoShape">
                    <a:avLst/>
                  </a:prstTxWarp>
                  <a:spAutoFit/>
                </a:bodyPr>
                <a:lstStyle/>
                <a:p>
                  <a:pPr marL="0" marR="0" algn="ctr">
                    <a:lnSpc>
                      <a:spcPct val="115000"/>
                    </a:lnSpc>
                    <a:spcBef>
                      <a:spcPts val="0"/>
                    </a:spcBef>
                    <a:spcAft>
                      <a:spcPts val="0"/>
                    </a:spcAft>
                  </a:pPr>
                  <a:r>
                    <a:rPr lang="en-US" sz="1400" b="1" dirty="0">
                      <a:solidFill>
                        <a:srgbClr val="000000"/>
                      </a:solidFill>
                      <a:effectLst/>
                      <a:latin typeface="Calibri"/>
                      <a:ea typeface="Calibri"/>
                      <a:cs typeface="Times New Roman"/>
                    </a:rPr>
                    <a:t>Positive</a:t>
                  </a:r>
                  <a:r>
                    <a:rPr lang="en-US" sz="1400" dirty="0">
                      <a:solidFill>
                        <a:srgbClr val="000000"/>
                      </a:solidFill>
                      <a:effectLst/>
                      <a:latin typeface="Calibri"/>
                      <a:ea typeface="Calibri"/>
                      <a:cs typeface="Times New Roman"/>
                    </a:rPr>
                    <a:t>: </a:t>
                  </a:r>
                </a:p>
                <a:p>
                  <a:pPr marL="0" marR="0" algn="ctr">
                    <a:lnSpc>
                      <a:spcPct val="115000"/>
                    </a:lnSpc>
                    <a:spcBef>
                      <a:spcPts val="0"/>
                    </a:spcBef>
                    <a:spcAft>
                      <a:spcPts val="0"/>
                    </a:spcAft>
                  </a:pPr>
                  <a:r>
                    <a:rPr lang="en-US" sz="1400" dirty="0">
                      <a:solidFill>
                        <a:srgbClr val="000000"/>
                      </a:solidFill>
                      <a:effectLst/>
                      <a:latin typeface="Calibri"/>
                      <a:ea typeface="Calibri"/>
                      <a:cs typeface="Times New Roman"/>
                    </a:rPr>
                    <a:t>Zika virus confirmed</a:t>
                  </a:r>
                </a:p>
              </p:txBody>
            </p:sp>
            <p:sp>
              <p:nvSpPr>
                <p:cNvPr id="10" name="Text Box 19"/>
                <p:cNvSpPr txBox="1"/>
                <p:nvPr/>
              </p:nvSpPr>
              <p:spPr bwMode="auto">
                <a:xfrm>
                  <a:off x="2522693" y="3468337"/>
                  <a:ext cx="1247775" cy="835613"/>
                </a:xfrm>
                <a:prstGeom prst="rect">
                  <a:avLst/>
                </a:prstGeom>
                <a:solidFill>
                  <a:srgbClr val="D2F0FF"/>
                </a:solidFill>
                <a:ln w="12700">
                  <a:solidFill>
                    <a:schemeClr val="tx1">
                      <a:lumMod val="50000"/>
                    </a:schemeClr>
                  </a:solidFill>
                  <a:miter lim="800000"/>
                  <a:headEnd/>
                  <a:tailEnd/>
                </a:ln>
              </p:spPr>
              <p:txBody>
                <a:bodyPr rot="0" spcFirstLastPara="0" vert="horz" wrap="square" lIns="45720" tIns="45720" rIns="45720" bIns="45720" numCol="1" spcCol="0" rtlCol="0" fromWordArt="0" anchor="t" anchorCtr="0" forceAA="0" compatLnSpc="1">
                  <a:prstTxWarp prst="textNoShape">
                    <a:avLst/>
                  </a:prstTxWarp>
                  <a:spAutoFit/>
                </a:bodyPr>
                <a:lstStyle/>
                <a:p>
                  <a:pPr marL="0" marR="0" algn="ctr">
                    <a:lnSpc>
                      <a:spcPct val="115000"/>
                    </a:lnSpc>
                    <a:spcBef>
                      <a:spcPts val="0"/>
                    </a:spcBef>
                    <a:spcAft>
                      <a:spcPts val="0"/>
                    </a:spcAft>
                  </a:pPr>
                  <a:r>
                    <a:rPr lang="en-US" sz="1400" b="1" dirty="0">
                      <a:solidFill>
                        <a:srgbClr val="000000"/>
                      </a:solidFill>
                      <a:effectLst/>
                      <a:latin typeface="Calibri"/>
                      <a:ea typeface="Calibri"/>
                      <a:cs typeface="Times New Roman"/>
                    </a:rPr>
                    <a:t>Negative</a:t>
                  </a:r>
                  <a:r>
                    <a:rPr lang="en-US" sz="1400" dirty="0">
                      <a:solidFill>
                        <a:srgbClr val="000000"/>
                      </a:solidFill>
                      <a:effectLst/>
                      <a:latin typeface="Calibri"/>
                      <a:ea typeface="Calibri"/>
                      <a:cs typeface="Times New Roman"/>
                    </a:rPr>
                    <a:t>: </a:t>
                  </a:r>
                </a:p>
                <a:p>
                  <a:pPr marL="0" marR="0" algn="ctr">
                    <a:lnSpc>
                      <a:spcPct val="115000"/>
                    </a:lnSpc>
                    <a:spcBef>
                      <a:spcPts val="0"/>
                    </a:spcBef>
                    <a:spcAft>
                      <a:spcPts val="0"/>
                    </a:spcAft>
                  </a:pPr>
                  <a:r>
                    <a:rPr lang="en-US" sz="1400" dirty="0">
                      <a:solidFill>
                        <a:srgbClr val="000000"/>
                      </a:solidFill>
                      <a:effectLst/>
                      <a:latin typeface="Calibri"/>
                      <a:ea typeface="Calibri"/>
                      <a:cs typeface="Times New Roman"/>
                    </a:rPr>
                    <a:t>Perform Ab testing</a:t>
                  </a:r>
                  <a:r>
                    <a:rPr lang="en-US" sz="1400" b="1" baseline="30000" dirty="0">
                      <a:solidFill>
                        <a:srgbClr val="000000"/>
                      </a:solidFill>
                      <a:effectLst/>
                      <a:latin typeface="Calibri"/>
                      <a:ea typeface="Calibri"/>
                      <a:cs typeface="Times New Roman"/>
                    </a:rPr>
                    <a:t> 2</a:t>
                  </a:r>
                  <a:endParaRPr lang="en-US" sz="1400" dirty="0">
                    <a:solidFill>
                      <a:srgbClr val="000000"/>
                    </a:solidFill>
                    <a:effectLst/>
                    <a:latin typeface="Calibri"/>
                    <a:ea typeface="Calibri"/>
                    <a:cs typeface="Times New Roman"/>
                  </a:endParaRPr>
                </a:p>
              </p:txBody>
            </p:sp>
            <p:cxnSp>
              <p:nvCxnSpPr>
                <p:cNvPr id="11" name="Straight Arrow Connector 10"/>
                <p:cNvCxnSpPr/>
                <p:nvPr/>
              </p:nvCxnSpPr>
              <p:spPr>
                <a:xfrm flipH="1">
                  <a:off x="1668376" y="2825670"/>
                  <a:ext cx="623887" cy="64266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306105" y="2825669"/>
                  <a:ext cx="623887" cy="64266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4648810" y="946407"/>
              <a:ext cx="3802095" cy="3980388"/>
              <a:chOff x="4725620" y="946407"/>
              <a:chExt cx="3802095" cy="3980388"/>
            </a:xfrm>
          </p:grpSpPr>
          <p:grpSp>
            <p:nvGrpSpPr>
              <p:cNvPr id="14" name="Group 13"/>
              <p:cNvGrpSpPr/>
              <p:nvPr/>
            </p:nvGrpSpPr>
            <p:grpSpPr>
              <a:xfrm>
                <a:off x="4941092" y="1045263"/>
                <a:ext cx="3342526" cy="3704062"/>
                <a:chOff x="4629149" y="1325880"/>
                <a:chExt cx="3342526" cy="3704062"/>
              </a:xfrm>
            </p:grpSpPr>
            <p:sp>
              <p:nvSpPr>
                <p:cNvPr id="16" name="Text Box 7"/>
                <p:cNvSpPr txBox="1"/>
                <p:nvPr/>
              </p:nvSpPr>
              <p:spPr bwMode="auto">
                <a:xfrm>
                  <a:off x="4629149" y="1325880"/>
                  <a:ext cx="3342526" cy="680186"/>
                </a:xfrm>
                <a:prstGeom prst="rect">
                  <a:avLst/>
                </a:prstGeom>
                <a:solidFill>
                  <a:schemeClr val="bg1"/>
                </a:solidFill>
                <a:ln w="19050">
                  <a:solidFill>
                    <a:schemeClr val="bg2">
                      <a:lumMod val="75000"/>
                    </a:schemeClr>
                  </a:solidFill>
                  <a:miter lim="800000"/>
                  <a:headEnd/>
                  <a:tailEnd/>
                </a:ln>
              </p:spPr>
              <p:txBody>
                <a:bodyPr rot="0" spcFirstLastPara="0" vert="horz" wrap="square" lIns="45720" tIns="91440" rIns="45720" bIns="91440" numCol="1" spcCol="0" rtlCol="0" fromWordArt="0" anchor="t" anchorCtr="0" forceAA="0" compatLnSpc="1">
                  <a:prstTxWarp prst="textNoShape">
                    <a:avLst/>
                  </a:prstTxWarp>
                  <a:spAutoFit/>
                </a:bodyPr>
                <a:lstStyle/>
                <a:p>
                  <a:pPr marL="0" marR="0" algn="ctr">
                    <a:lnSpc>
                      <a:spcPct val="115000"/>
                    </a:lnSpc>
                    <a:spcBef>
                      <a:spcPts val="0"/>
                    </a:spcBef>
                    <a:spcAft>
                      <a:spcPts val="0"/>
                    </a:spcAft>
                  </a:pPr>
                  <a:r>
                    <a:rPr lang="en-US" sz="1400" b="1" dirty="0">
                      <a:solidFill>
                        <a:srgbClr val="000000"/>
                      </a:solidFill>
                      <a:effectLst/>
                      <a:latin typeface="Calibri"/>
                      <a:ea typeface="Calibri"/>
                      <a:cs typeface="Times New Roman"/>
                    </a:rPr>
                    <a:t>Antibody testing</a:t>
                  </a:r>
                  <a:r>
                    <a:rPr lang="en-US" sz="1400" b="1" baseline="30000" dirty="0">
                      <a:solidFill>
                        <a:srgbClr val="000000"/>
                      </a:solidFill>
                      <a:effectLst/>
                      <a:latin typeface="Calibri"/>
                      <a:ea typeface="Calibri"/>
                      <a:cs typeface="Times New Roman"/>
                    </a:rPr>
                    <a:t> 1</a:t>
                  </a:r>
                  <a:endParaRPr lang="en-US" sz="1400" dirty="0">
                    <a:solidFill>
                      <a:srgbClr val="000000"/>
                    </a:solidFill>
                    <a:effectLst/>
                    <a:latin typeface="Calibri"/>
                    <a:ea typeface="Calibri"/>
                    <a:cs typeface="Times New Roman"/>
                  </a:endParaRPr>
                </a:p>
                <a:p>
                  <a:pPr marL="0" marR="0" algn="ctr">
                    <a:lnSpc>
                      <a:spcPct val="115000"/>
                    </a:lnSpc>
                    <a:spcBef>
                      <a:spcPts val="0"/>
                    </a:spcBef>
                    <a:spcAft>
                      <a:spcPts val="0"/>
                    </a:spcAft>
                  </a:pPr>
                  <a:r>
                    <a:rPr lang="en-US" sz="1400" dirty="0">
                      <a:solidFill>
                        <a:srgbClr val="000000"/>
                      </a:solidFill>
                      <a:effectLst/>
                      <a:latin typeface="Calibri"/>
                      <a:ea typeface="Calibri"/>
                      <a:cs typeface="Times New Roman"/>
                    </a:rPr>
                    <a:t> (</a:t>
                  </a:r>
                  <a:r>
                    <a:rPr lang="en-US" sz="1400" dirty="0">
                      <a:solidFill>
                        <a:srgbClr val="000000"/>
                      </a:solidFill>
                      <a:effectLst/>
                      <a:latin typeface="Arial"/>
                      <a:ea typeface="Calibri"/>
                      <a:cs typeface="Times New Roman"/>
                    </a:rPr>
                    <a:t>≥</a:t>
                  </a:r>
                  <a:r>
                    <a:rPr lang="en-US" sz="1400" dirty="0">
                      <a:solidFill>
                        <a:srgbClr val="000000"/>
                      </a:solidFill>
                      <a:effectLst/>
                      <a:latin typeface="Calibri"/>
                      <a:ea typeface="Calibri"/>
                      <a:cs typeface="Times New Roman"/>
                    </a:rPr>
                    <a:t> 4 days after symptom onset)</a:t>
                  </a:r>
                </a:p>
              </p:txBody>
            </p:sp>
            <p:sp>
              <p:nvSpPr>
                <p:cNvPr id="17" name="Text Box 8"/>
                <p:cNvSpPr txBox="1"/>
                <p:nvPr/>
              </p:nvSpPr>
              <p:spPr bwMode="auto">
                <a:xfrm>
                  <a:off x="5478281" y="2237816"/>
                  <a:ext cx="1654944" cy="456565"/>
                </a:xfrm>
                <a:prstGeom prst="rect">
                  <a:avLst/>
                </a:prstGeom>
                <a:solidFill>
                  <a:srgbClr val="FFFFFF"/>
                </a:solidFill>
                <a:ln w="12700">
                  <a:solidFill>
                    <a:schemeClr val="bg2">
                      <a:lumMod val="75000"/>
                    </a:schemeClr>
                  </a:solidFill>
                  <a:miter lim="800000"/>
                  <a:headEnd/>
                  <a:tailEnd/>
                </a:ln>
              </p:spPr>
              <p:txBody>
                <a:bodyPr rot="0" spcFirstLastPara="0" vert="horz" wrap="square" lIns="45720" tIns="137160" rIns="4572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400" dirty="0">
                      <a:solidFill>
                        <a:srgbClr val="000000"/>
                      </a:solidFill>
                      <a:effectLst/>
                      <a:latin typeface="Calibri"/>
                      <a:ea typeface="Calibri"/>
                      <a:cs typeface="Times New Roman"/>
                    </a:rPr>
                    <a:t>Zika virus IgM EIA</a:t>
                  </a:r>
                </a:p>
              </p:txBody>
            </p:sp>
            <p:sp>
              <p:nvSpPr>
                <p:cNvPr id="18" name="Text Box 10"/>
                <p:cNvSpPr txBox="1"/>
                <p:nvPr/>
              </p:nvSpPr>
              <p:spPr bwMode="auto">
                <a:xfrm>
                  <a:off x="4629994" y="3331599"/>
                  <a:ext cx="1824695" cy="587853"/>
                </a:xfrm>
                <a:prstGeom prst="rect">
                  <a:avLst/>
                </a:prstGeom>
                <a:solidFill>
                  <a:srgbClr val="FFFFFF"/>
                </a:solidFill>
                <a:ln w="12700">
                  <a:solidFill>
                    <a:schemeClr val="bg2">
                      <a:lumMod val="75000"/>
                    </a:schemeClr>
                  </a:solidFill>
                  <a:miter lim="800000"/>
                  <a:headEnd/>
                  <a:tailEnd/>
                </a:ln>
              </p:spPr>
              <p:txBody>
                <a:bodyPr rot="0" spcFirstLastPara="0" vert="horz" wrap="square" lIns="45720" tIns="45720" rIns="45720" bIns="45720" numCol="1" spcCol="0" rtlCol="0" fromWordArt="0" anchor="t" anchorCtr="0" forceAA="0" compatLnSpc="1">
                  <a:prstTxWarp prst="textNoShape">
                    <a:avLst/>
                  </a:prstTxWarp>
                  <a:spAutoFit/>
                </a:bodyPr>
                <a:lstStyle/>
                <a:p>
                  <a:pPr marL="0" marR="0" algn="ctr">
                    <a:lnSpc>
                      <a:spcPct val="115000"/>
                    </a:lnSpc>
                    <a:spcBef>
                      <a:spcPts val="0"/>
                    </a:spcBef>
                    <a:spcAft>
                      <a:spcPts val="0"/>
                    </a:spcAft>
                  </a:pPr>
                  <a:r>
                    <a:rPr lang="en-US" sz="1400" b="1" dirty="0">
                      <a:solidFill>
                        <a:srgbClr val="000000"/>
                      </a:solidFill>
                      <a:effectLst/>
                      <a:latin typeface="Calibri"/>
                      <a:ea typeface="Calibri"/>
                      <a:cs typeface="Times New Roman"/>
                    </a:rPr>
                    <a:t>Positive</a:t>
                  </a:r>
                  <a:r>
                    <a:rPr lang="en-US" sz="1400" dirty="0">
                      <a:solidFill>
                        <a:srgbClr val="000000"/>
                      </a:solidFill>
                      <a:effectLst/>
                      <a:latin typeface="Calibri"/>
                      <a:ea typeface="Calibri"/>
                      <a:cs typeface="Times New Roman"/>
                    </a:rPr>
                    <a:t>: </a:t>
                  </a:r>
                </a:p>
                <a:p>
                  <a:pPr marL="0" marR="0" algn="ctr">
                    <a:lnSpc>
                      <a:spcPct val="115000"/>
                    </a:lnSpc>
                    <a:spcBef>
                      <a:spcPts val="0"/>
                    </a:spcBef>
                    <a:spcAft>
                      <a:spcPts val="0"/>
                    </a:spcAft>
                  </a:pPr>
                  <a:r>
                    <a:rPr lang="en-US" sz="1400" dirty="0">
                      <a:solidFill>
                        <a:srgbClr val="000000"/>
                      </a:solidFill>
                      <a:effectLst/>
                      <a:latin typeface="Calibri"/>
                      <a:ea typeface="Calibri"/>
                      <a:cs typeface="Times New Roman"/>
                    </a:rPr>
                    <a:t>Presumptive Zika virus </a:t>
                  </a:r>
                </a:p>
              </p:txBody>
            </p:sp>
            <p:sp>
              <p:nvSpPr>
                <p:cNvPr id="19" name="Text Box 12"/>
                <p:cNvSpPr txBox="1"/>
                <p:nvPr/>
              </p:nvSpPr>
              <p:spPr bwMode="auto">
                <a:xfrm>
                  <a:off x="6684275" y="3331599"/>
                  <a:ext cx="1287399" cy="587853"/>
                </a:xfrm>
                <a:prstGeom prst="rect">
                  <a:avLst/>
                </a:prstGeom>
                <a:solidFill>
                  <a:srgbClr val="FFFFFF"/>
                </a:solidFill>
                <a:ln w="12700">
                  <a:solidFill>
                    <a:schemeClr val="bg2">
                      <a:lumMod val="75000"/>
                    </a:schemeClr>
                  </a:solidFill>
                  <a:miter lim="800000"/>
                  <a:headEnd/>
                  <a:tailEnd/>
                </a:ln>
              </p:spPr>
              <p:txBody>
                <a:bodyPr rot="0" spcFirstLastPara="0" vert="horz" wrap="square" lIns="45720" tIns="182880" rIns="4572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400" b="1" dirty="0">
                      <a:solidFill>
                        <a:srgbClr val="000000"/>
                      </a:solidFill>
                      <a:effectLst/>
                      <a:latin typeface="Calibri"/>
                      <a:ea typeface="Calibri"/>
                      <a:cs typeface="Times New Roman"/>
                    </a:rPr>
                    <a:t>Negative</a:t>
                  </a:r>
                  <a:r>
                    <a:rPr lang="en-US" sz="1400" b="1" baseline="30000" dirty="0">
                      <a:solidFill>
                        <a:srgbClr val="000000"/>
                      </a:solidFill>
                      <a:effectLst/>
                      <a:latin typeface="Calibri"/>
                      <a:ea typeface="Calibri"/>
                      <a:cs typeface="Times New Roman"/>
                    </a:rPr>
                    <a:t> 3</a:t>
                  </a:r>
                  <a:endParaRPr lang="en-US" sz="1400" dirty="0">
                    <a:solidFill>
                      <a:srgbClr val="000000"/>
                    </a:solidFill>
                    <a:effectLst/>
                    <a:latin typeface="Calibri"/>
                    <a:ea typeface="Calibri"/>
                    <a:cs typeface="Times New Roman"/>
                  </a:endParaRPr>
                </a:p>
              </p:txBody>
            </p:sp>
            <p:sp>
              <p:nvSpPr>
                <p:cNvPr id="20" name="Text Box 14"/>
                <p:cNvSpPr txBox="1"/>
                <p:nvPr/>
              </p:nvSpPr>
              <p:spPr bwMode="auto">
                <a:xfrm>
                  <a:off x="4648199" y="4442089"/>
                  <a:ext cx="1964156" cy="587853"/>
                </a:xfrm>
                <a:prstGeom prst="rect">
                  <a:avLst/>
                </a:prstGeom>
                <a:solidFill>
                  <a:srgbClr val="FFFFFF"/>
                </a:solidFill>
                <a:ln w="12700">
                  <a:solidFill>
                    <a:schemeClr val="bg2">
                      <a:lumMod val="75000"/>
                    </a:schemeClr>
                  </a:solidFill>
                  <a:miter lim="800000"/>
                  <a:headEnd/>
                  <a:tailEnd/>
                </a:ln>
              </p:spPr>
              <p:txBody>
                <a:bodyPr rot="0" spcFirstLastPara="0" vert="horz" wrap="square" lIns="45720" tIns="45720" rIns="45720" bIns="45720" numCol="1" spcCol="0" rtlCol="0" fromWordArt="0" anchor="t" anchorCtr="0" forceAA="0" compatLnSpc="1">
                  <a:prstTxWarp prst="textNoShape">
                    <a:avLst/>
                  </a:prstTxWarp>
                  <a:spAutoFit/>
                </a:bodyPr>
                <a:lstStyle/>
                <a:p>
                  <a:pPr marL="0" marR="0" algn="ctr">
                    <a:lnSpc>
                      <a:spcPct val="115000"/>
                    </a:lnSpc>
                    <a:spcBef>
                      <a:spcPts val="0"/>
                    </a:spcBef>
                    <a:spcAft>
                      <a:spcPts val="0"/>
                    </a:spcAft>
                  </a:pPr>
                  <a:r>
                    <a:rPr lang="en-US" sz="1400" dirty="0">
                      <a:solidFill>
                        <a:srgbClr val="000000"/>
                      </a:solidFill>
                      <a:effectLst/>
                      <a:latin typeface="Calibri"/>
                      <a:ea typeface="Calibri"/>
                      <a:cs typeface="Times New Roman"/>
                    </a:rPr>
                    <a:t>Confirm with Ab neutralization (PRNT)</a:t>
                  </a:r>
                </a:p>
              </p:txBody>
            </p:sp>
            <p:cxnSp>
              <p:nvCxnSpPr>
                <p:cNvPr id="21" name="Straight Arrow Connector 20"/>
                <p:cNvCxnSpPr/>
                <p:nvPr/>
              </p:nvCxnSpPr>
              <p:spPr>
                <a:xfrm flipH="1">
                  <a:off x="5662683" y="2694382"/>
                  <a:ext cx="623887" cy="642667"/>
                </a:xfrm>
                <a:prstGeom prst="straightConnector1">
                  <a:avLst/>
                </a:prstGeom>
                <a:ln w="28575">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300412" y="2694381"/>
                  <a:ext cx="623887" cy="642667"/>
                </a:xfrm>
                <a:prstGeom prst="straightConnector1">
                  <a:avLst/>
                </a:prstGeom>
                <a:ln w="28575">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8" idx="2"/>
                </p:cNvCxnSpPr>
                <p:nvPr/>
              </p:nvCxnSpPr>
              <p:spPr>
                <a:xfrm flipH="1">
                  <a:off x="5542341" y="3919452"/>
                  <a:ext cx="1" cy="522637"/>
                </a:xfrm>
                <a:prstGeom prst="straightConnector1">
                  <a:avLst/>
                </a:prstGeom>
                <a:ln w="28575">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a:xfrm>
                <a:off x="4725620" y="946407"/>
                <a:ext cx="3802095" cy="398038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grpSp>
      </p:grpSp>
    </p:spTree>
    <p:extLst>
      <p:ext uri="{BB962C8B-B14F-4D97-AF65-F5344CB8AC3E}">
        <p14:creationId xmlns:p14="http://schemas.microsoft.com/office/powerpoint/2010/main" val="3305810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a:t>Tiered Algorithm for Arbovirus Detection for Suspected Cases of Chikungunya, Dengue, or Zika</a:t>
            </a:r>
          </a:p>
        </p:txBody>
      </p:sp>
      <p:sp>
        <p:nvSpPr>
          <p:cNvPr id="33" name="Text Box 12"/>
          <p:cNvSpPr txBox="1"/>
          <p:nvPr/>
        </p:nvSpPr>
        <p:spPr bwMode="auto">
          <a:xfrm>
            <a:off x="447675" y="4865911"/>
            <a:ext cx="8277226" cy="1405513"/>
          </a:xfrm>
          <a:prstGeom prst="rect">
            <a:avLst/>
          </a:prstGeom>
          <a:noFill/>
          <a:ln w="19050">
            <a:solidFill>
              <a:schemeClr val="tx1">
                <a:lumMod val="50000"/>
              </a:schemeClr>
            </a:solidFill>
            <a:prstDash val="sysDash"/>
            <a:miter lim="800000"/>
            <a:headEnd/>
            <a:tailEnd/>
          </a:ln>
        </p:spPr>
        <p:txBody>
          <a:bodyPr rot="0" spcFirstLastPara="0" vert="horz" wrap="square" lIns="45720" tIns="45720" rIns="45720" bIns="45720" numCol="1" spcCol="0" rtlCol="0" fromWordArt="0" anchor="t" anchorCtr="0" forceAA="0" compatLnSpc="1">
            <a:prstTxWarp prst="textNoShape">
              <a:avLst/>
            </a:prstTxWarp>
            <a:spAutoFit/>
          </a:bodyPr>
          <a:lstStyle/>
          <a:p>
            <a:pPr marL="114300" indent="-114300">
              <a:spcBef>
                <a:spcPts val="200"/>
              </a:spcBef>
            </a:pPr>
            <a:r>
              <a:rPr lang="en-US" sz="1100" baseline="30000" dirty="0">
                <a:solidFill>
                  <a:srgbClr val="000000"/>
                </a:solidFill>
                <a:latin typeface="Calibri"/>
                <a:ea typeface="Calibri"/>
                <a:cs typeface="Times New Roman"/>
              </a:rPr>
              <a:t>1</a:t>
            </a:r>
            <a:r>
              <a:rPr lang="en-US" sz="1100" dirty="0">
                <a:solidFill>
                  <a:srgbClr val="000000"/>
                </a:solidFill>
                <a:latin typeface="Calibri"/>
                <a:ea typeface="Calibri"/>
                <a:cs typeface="Times New Roman"/>
              </a:rPr>
              <a:t>  </a:t>
            </a:r>
            <a:r>
              <a:rPr lang="en-US" sz="1100" b="1" dirty="0">
                <a:solidFill>
                  <a:srgbClr val="000000"/>
                </a:solidFill>
                <a:latin typeface="Calibri"/>
                <a:ea typeface="Calibri"/>
                <a:cs typeface="Times New Roman"/>
              </a:rPr>
              <a:t>Due to extensive cross-reactivity in flavivirus serological assays, for samples collected &lt;7 days post illness onset, molecular detection should be performed first.</a:t>
            </a:r>
          </a:p>
          <a:p>
            <a:pPr marL="114300" indent="-114300">
              <a:spcBef>
                <a:spcPts val="600"/>
              </a:spcBef>
            </a:pPr>
            <a:r>
              <a:rPr lang="en-US" sz="1100" baseline="30000" dirty="0">
                <a:solidFill>
                  <a:srgbClr val="000000"/>
                </a:solidFill>
                <a:latin typeface="Calibri"/>
                <a:ea typeface="Calibri"/>
                <a:cs typeface="Times New Roman"/>
              </a:rPr>
              <a:t>2</a:t>
            </a:r>
            <a:r>
              <a:rPr lang="en-US" sz="1100" dirty="0">
                <a:solidFill>
                  <a:srgbClr val="000000"/>
                </a:solidFill>
                <a:latin typeface="Calibri"/>
                <a:ea typeface="Calibri"/>
                <a:cs typeface="Times New Roman"/>
              </a:rPr>
              <a:t>  Perform if sa</a:t>
            </a:r>
            <a:r>
              <a:rPr lang="en-US" sz="1100" dirty="0">
                <a:solidFill>
                  <a:srgbClr val="000000"/>
                </a:solidFill>
                <a:latin typeface="Calibri" panose="020F0502020204030204" pitchFamily="34" charset="0"/>
                <a:ea typeface="Calibri"/>
                <a:cs typeface="Calibri" panose="020F0502020204030204" pitchFamily="34" charset="0"/>
              </a:rPr>
              <a:t>mple </a:t>
            </a:r>
            <a:r>
              <a:rPr lang="en-US" sz="1100" dirty="0">
                <a:solidFill>
                  <a:schemeClr val="tx1">
                    <a:lumMod val="50000"/>
                  </a:schemeClr>
                </a:solidFill>
                <a:latin typeface="Calibri" panose="020F0502020204030204" pitchFamily="34" charset="0"/>
                <a:ea typeface="Calibri"/>
                <a:cs typeface="Calibri" panose="020F0502020204030204" pitchFamily="34" charset="0"/>
              </a:rPr>
              <a:t>≥ 4</a:t>
            </a:r>
            <a:r>
              <a:rPr lang="en-US" sz="1100" dirty="0">
                <a:solidFill>
                  <a:srgbClr val="000000"/>
                </a:solidFill>
                <a:latin typeface="Calibri" panose="020F0502020204030204" pitchFamily="34" charset="0"/>
                <a:ea typeface="Calibri"/>
                <a:cs typeface="Calibri" panose="020F0502020204030204" pitchFamily="34" charset="0"/>
              </a:rPr>
              <a:t> days after</a:t>
            </a:r>
            <a:r>
              <a:rPr lang="en-US" sz="1100" dirty="0">
                <a:solidFill>
                  <a:srgbClr val="000000"/>
                </a:solidFill>
                <a:latin typeface="Calibri"/>
                <a:ea typeface="Calibri"/>
                <a:cs typeface="Times New Roman"/>
              </a:rPr>
              <a:t> symptom onset</a:t>
            </a:r>
          </a:p>
          <a:p>
            <a:pPr marL="114300" indent="-114300">
              <a:spcBef>
                <a:spcPts val="200"/>
              </a:spcBef>
            </a:pPr>
            <a:r>
              <a:rPr lang="en-US" sz="1100" baseline="30000" dirty="0">
                <a:solidFill>
                  <a:srgbClr val="000000"/>
                </a:solidFill>
                <a:latin typeface="Calibri"/>
                <a:ea typeface="Calibri"/>
                <a:cs typeface="Times New Roman"/>
              </a:rPr>
              <a:t>3</a:t>
            </a:r>
            <a:r>
              <a:rPr lang="en-US" sz="1100" dirty="0">
                <a:solidFill>
                  <a:srgbClr val="000000"/>
                </a:solidFill>
                <a:latin typeface="Calibri"/>
                <a:ea typeface="Calibri"/>
                <a:cs typeface="Times New Roman"/>
              </a:rPr>
              <a:t>  Extensive cross-reactivity would be expected in samples from DENV/ZIKV circulation areas.  A positive IgM assay with either antigen should be confirmed by using PRNT against both ZIKV and DENV as well as any other flaviviruses (e.g. SLEV, ZIKV, WNV, etc.) that might be found in that geographic area (including travel areas).</a:t>
            </a:r>
          </a:p>
          <a:p>
            <a:pPr marL="114300" indent="-114300">
              <a:spcBef>
                <a:spcPts val="200"/>
              </a:spcBef>
            </a:pPr>
            <a:r>
              <a:rPr lang="en-US" sz="1100" baseline="30000" dirty="0">
                <a:solidFill>
                  <a:srgbClr val="000000"/>
                </a:solidFill>
                <a:latin typeface="Calibri"/>
                <a:ea typeface="Calibri"/>
                <a:cs typeface="Times New Roman"/>
              </a:rPr>
              <a:t>4</a:t>
            </a:r>
            <a:r>
              <a:rPr lang="en-US" sz="1100" dirty="0">
                <a:solidFill>
                  <a:srgbClr val="000000"/>
                </a:solidFill>
                <a:latin typeface="Calibri"/>
                <a:ea typeface="Calibri"/>
                <a:cs typeface="Times New Roman"/>
              </a:rPr>
              <a:t>  PRNT should include any flavivirus (e.g. SLEV, ZIKV, WNV, etc.) that might be found in that geographic area (including travel areas). </a:t>
            </a:r>
            <a:endParaRPr lang="en-US" sz="1100" dirty="0">
              <a:solidFill>
                <a:srgbClr val="000000"/>
              </a:solidFill>
              <a:effectLst/>
              <a:latin typeface="Calibri"/>
              <a:ea typeface="Calibri"/>
              <a:cs typeface="Times New Roman"/>
            </a:endParaRPr>
          </a:p>
        </p:txBody>
      </p:sp>
      <p:grpSp>
        <p:nvGrpSpPr>
          <p:cNvPr id="9" name="Group 8" title="Molecular Testing"/>
          <p:cNvGrpSpPr/>
          <p:nvPr/>
        </p:nvGrpSpPr>
        <p:grpSpPr>
          <a:xfrm>
            <a:off x="450844" y="1612331"/>
            <a:ext cx="4034784" cy="2180353"/>
            <a:chOff x="450844" y="1193606"/>
            <a:chExt cx="4034784" cy="2180353"/>
          </a:xfrm>
        </p:grpSpPr>
        <p:sp>
          <p:nvSpPr>
            <p:cNvPr id="47" name="Text Box 16"/>
            <p:cNvSpPr txBox="1"/>
            <p:nvPr/>
          </p:nvSpPr>
          <p:spPr bwMode="auto">
            <a:xfrm>
              <a:off x="635649" y="1932528"/>
              <a:ext cx="926837" cy="415498"/>
            </a:xfrm>
            <a:prstGeom prst="rect">
              <a:avLst/>
            </a:prstGeom>
            <a:solidFill>
              <a:srgbClr val="D2F0FF"/>
            </a:solidFill>
            <a:ln w="12700">
              <a:solidFill>
                <a:schemeClr val="tx1">
                  <a:lumMod val="50000"/>
                </a:schemeClr>
              </a:solidFill>
              <a:miter lim="800000"/>
              <a:headEnd/>
              <a:tailEnd/>
            </a:ln>
          </p:spPr>
          <p:txBody>
            <a:bodyPr rot="0" spcFirstLastPara="0" vert="horz" wrap="square" lIns="18288" tIns="45720" rIns="18288" bIns="45720" numCol="1" spcCol="0" rtlCol="0" fromWordArt="0" anchor="t" anchorCtr="0" forceAA="0" compatLnSpc="1">
              <a:prstTxWarp prst="textNoShape">
                <a:avLst/>
              </a:prstTxWarp>
              <a:spAutoFit/>
            </a:bodyPr>
            <a:lstStyle/>
            <a:p>
              <a:pPr marL="0" marR="0" algn="ctr">
                <a:spcBef>
                  <a:spcPts val="0"/>
                </a:spcBef>
                <a:spcAft>
                  <a:spcPts val="0"/>
                </a:spcAft>
              </a:pPr>
              <a:r>
                <a:rPr lang="en-US" sz="1000" dirty="0">
                  <a:solidFill>
                    <a:srgbClr val="000000"/>
                  </a:solidFill>
                  <a:effectLst/>
                  <a:latin typeface="Calibri"/>
                  <a:ea typeface="Calibri"/>
                  <a:cs typeface="Times New Roman"/>
                </a:rPr>
                <a:t>RT-PCR / NS1</a:t>
              </a:r>
            </a:p>
            <a:p>
              <a:pPr marL="0" marR="0" algn="ctr">
                <a:spcBef>
                  <a:spcPts val="0"/>
                </a:spcBef>
                <a:spcAft>
                  <a:spcPts val="0"/>
                </a:spcAft>
              </a:pPr>
              <a:r>
                <a:rPr lang="en-US" sz="1000" dirty="0">
                  <a:solidFill>
                    <a:srgbClr val="000000"/>
                  </a:solidFill>
                  <a:effectLst/>
                  <a:latin typeface="Calibri"/>
                  <a:ea typeface="Calibri"/>
                  <a:cs typeface="Times New Roman"/>
                </a:rPr>
                <a:t>dengue</a:t>
              </a:r>
            </a:p>
          </p:txBody>
        </p:sp>
        <p:sp>
          <p:nvSpPr>
            <p:cNvPr id="48" name="Text Box 17"/>
            <p:cNvSpPr txBox="1"/>
            <p:nvPr/>
          </p:nvSpPr>
          <p:spPr bwMode="auto">
            <a:xfrm>
              <a:off x="967597" y="1193606"/>
              <a:ext cx="2802790" cy="400110"/>
            </a:xfrm>
            <a:prstGeom prst="rect">
              <a:avLst/>
            </a:prstGeom>
            <a:solidFill>
              <a:srgbClr val="D2F0FF"/>
            </a:solidFill>
            <a:ln w="19050">
              <a:solidFill>
                <a:schemeClr val="tx1">
                  <a:lumMod val="50000"/>
                </a:schemeClr>
              </a:solidFill>
              <a:miter lim="800000"/>
              <a:headEnd/>
              <a:tailEnd/>
            </a:ln>
          </p:spPr>
          <p:txBody>
            <a:bodyPr rot="0" spcFirstLastPara="0" vert="horz" wrap="square" lIns="45720" tIns="45720" rIns="45720" bIns="45720" numCol="1" spcCol="0" rtlCol="0" fromWordArt="0" anchor="t" anchorCtr="0" forceAA="0" compatLnSpc="1">
              <a:prstTxWarp prst="textNoShape">
                <a:avLst/>
              </a:prstTxWarp>
              <a:spAutoFit/>
            </a:bodyPr>
            <a:lstStyle/>
            <a:p>
              <a:pPr marL="0" marR="0" algn="ctr">
                <a:spcBef>
                  <a:spcPts val="0"/>
                </a:spcBef>
                <a:spcAft>
                  <a:spcPts val="0"/>
                </a:spcAft>
              </a:pPr>
              <a:r>
                <a:rPr lang="en-US" sz="1000" b="1" dirty="0">
                  <a:solidFill>
                    <a:srgbClr val="000000"/>
                  </a:solidFill>
                  <a:effectLst/>
                  <a:latin typeface="Calibri"/>
                  <a:ea typeface="Calibri"/>
                  <a:cs typeface="Times New Roman"/>
                </a:rPr>
                <a:t>Molecular testing</a:t>
              </a:r>
              <a:r>
                <a:rPr lang="en-US" sz="1000" b="1" baseline="30000" dirty="0">
                  <a:solidFill>
                    <a:srgbClr val="000000"/>
                  </a:solidFill>
                  <a:effectLst/>
                  <a:latin typeface="Calibri"/>
                  <a:ea typeface="Calibri"/>
                  <a:cs typeface="Times New Roman"/>
                </a:rPr>
                <a:t> 1</a:t>
              </a:r>
              <a:endParaRPr lang="en-US" sz="1000" dirty="0">
                <a:solidFill>
                  <a:srgbClr val="000000"/>
                </a:solidFill>
                <a:effectLst/>
                <a:latin typeface="Calibri"/>
                <a:ea typeface="Calibri"/>
                <a:cs typeface="Times New Roman"/>
              </a:endParaRPr>
            </a:p>
            <a:p>
              <a:pPr marL="0" marR="0" algn="ctr">
                <a:spcBef>
                  <a:spcPts val="0"/>
                </a:spcBef>
                <a:spcAft>
                  <a:spcPts val="0"/>
                </a:spcAft>
              </a:pPr>
              <a:r>
                <a:rPr lang="en-US" sz="1000" dirty="0">
                  <a:solidFill>
                    <a:srgbClr val="000000"/>
                  </a:solidFill>
                  <a:effectLst/>
                  <a:latin typeface="Calibri"/>
                  <a:ea typeface="Calibri"/>
                  <a:cs typeface="Times New Roman"/>
                </a:rPr>
                <a:t> (&lt;7 days after symptom onset)</a:t>
              </a:r>
            </a:p>
          </p:txBody>
        </p:sp>
        <p:sp>
          <p:nvSpPr>
            <p:cNvPr id="49" name="Text Box 18"/>
            <p:cNvSpPr txBox="1"/>
            <p:nvPr/>
          </p:nvSpPr>
          <p:spPr bwMode="auto">
            <a:xfrm>
              <a:off x="450844" y="2719458"/>
              <a:ext cx="586357" cy="646331"/>
            </a:xfrm>
            <a:prstGeom prst="rect">
              <a:avLst/>
            </a:prstGeom>
            <a:solidFill>
              <a:srgbClr val="D2F0FF"/>
            </a:solidFill>
            <a:ln w="12700">
              <a:solidFill>
                <a:schemeClr val="tx1">
                  <a:lumMod val="50000"/>
                </a:schemeClr>
              </a:solidFill>
              <a:miter lim="800000"/>
              <a:headEnd/>
              <a:tailEnd/>
            </a:ln>
          </p:spPr>
          <p:txBody>
            <a:bodyPr rot="0" spcFirstLastPara="0" vert="horz" wrap="square" lIns="18288" tIns="45720" rIns="18288" bIns="45720" numCol="1" spcCol="0" rtlCol="0" fromWordArt="0" anchor="t" anchorCtr="0" forceAA="0" compatLnSpc="1">
              <a:prstTxWarp prst="textNoShape">
                <a:avLst/>
              </a:prstTxWarp>
              <a:spAutoFit/>
            </a:bodyPr>
            <a:lstStyle/>
            <a:p>
              <a:pPr marL="0" marR="0" algn="ctr">
                <a:spcBef>
                  <a:spcPts val="0"/>
                </a:spcBef>
                <a:spcAft>
                  <a:spcPts val="0"/>
                </a:spcAft>
              </a:pPr>
              <a:r>
                <a:rPr lang="en-US" sz="900" b="1" dirty="0">
                  <a:solidFill>
                    <a:srgbClr val="000000"/>
                  </a:solidFill>
                  <a:effectLst/>
                  <a:latin typeface="Calibri"/>
                  <a:ea typeface="Calibri"/>
                  <a:cs typeface="Times New Roman"/>
                </a:rPr>
                <a:t>Positive</a:t>
              </a:r>
              <a:r>
                <a:rPr lang="en-US" sz="900" dirty="0">
                  <a:solidFill>
                    <a:srgbClr val="000000"/>
                  </a:solidFill>
                  <a:effectLst/>
                  <a:latin typeface="Calibri"/>
                  <a:ea typeface="Calibri"/>
                  <a:cs typeface="Times New Roman"/>
                </a:rPr>
                <a:t>: </a:t>
              </a:r>
            </a:p>
            <a:p>
              <a:pPr marL="0" marR="0" algn="ctr">
                <a:spcBef>
                  <a:spcPts val="0"/>
                </a:spcBef>
                <a:spcAft>
                  <a:spcPts val="0"/>
                </a:spcAft>
              </a:pPr>
              <a:r>
                <a:rPr lang="en-US" sz="900" dirty="0">
                  <a:solidFill>
                    <a:srgbClr val="000000"/>
                  </a:solidFill>
                  <a:effectLst/>
                  <a:latin typeface="Calibri"/>
                  <a:ea typeface="Calibri"/>
                  <a:cs typeface="Times New Roman"/>
                </a:rPr>
                <a:t>dengue</a:t>
              </a:r>
            </a:p>
            <a:p>
              <a:pPr marL="0" marR="0" algn="ctr">
                <a:spcBef>
                  <a:spcPts val="0"/>
                </a:spcBef>
                <a:spcAft>
                  <a:spcPts val="0"/>
                </a:spcAft>
              </a:pPr>
              <a:r>
                <a:rPr lang="en-US" sz="900" dirty="0">
                  <a:solidFill>
                    <a:srgbClr val="000000"/>
                  </a:solidFill>
                  <a:effectLst/>
                  <a:latin typeface="Calibri"/>
                  <a:ea typeface="Calibri"/>
                  <a:cs typeface="Times New Roman"/>
                </a:rPr>
                <a:t>virus confirmed</a:t>
              </a:r>
            </a:p>
          </p:txBody>
        </p:sp>
        <p:sp>
          <p:nvSpPr>
            <p:cNvPr id="50" name="Text Box 19"/>
            <p:cNvSpPr txBox="1"/>
            <p:nvPr/>
          </p:nvSpPr>
          <p:spPr bwMode="auto">
            <a:xfrm>
              <a:off x="1089292" y="2727628"/>
              <a:ext cx="585216" cy="646331"/>
            </a:xfrm>
            <a:prstGeom prst="rect">
              <a:avLst/>
            </a:prstGeom>
            <a:solidFill>
              <a:srgbClr val="D2F0FF"/>
            </a:solidFill>
            <a:ln w="12700">
              <a:solidFill>
                <a:schemeClr val="tx1">
                  <a:lumMod val="50000"/>
                </a:schemeClr>
              </a:solidFill>
              <a:miter lim="800000"/>
              <a:headEnd/>
              <a:tailEnd/>
            </a:ln>
          </p:spPr>
          <p:txBody>
            <a:bodyPr rot="0" spcFirstLastPara="0" vert="horz" wrap="square" lIns="27432" tIns="45720" rIns="27432" bIns="45720" numCol="1" spcCol="0" rtlCol="0" fromWordArt="0" anchor="t" anchorCtr="0" forceAA="0" compatLnSpc="1">
              <a:prstTxWarp prst="textNoShape">
                <a:avLst/>
              </a:prstTxWarp>
              <a:spAutoFit/>
            </a:bodyPr>
            <a:lstStyle/>
            <a:p>
              <a:pPr marL="0" marR="0" algn="ctr">
                <a:spcBef>
                  <a:spcPts val="0"/>
                </a:spcBef>
                <a:spcAft>
                  <a:spcPts val="0"/>
                </a:spcAft>
              </a:pPr>
              <a:r>
                <a:rPr lang="en-US" sz="900" b="1" dirty="0">
                  <a:solidFill>
                    <a:srgbClr val="000000"/>
                  </a:solidFill>
                  <a:effectLst/>
                  <a:latin typeface="Calibri"/>
                  <a:ea typeface="Calibri"/>
                  <a:cs typeface="Times New Roman"/>
                </a:rPr>
                <a:t>Negative</a:t>
              </a:r>
              <a:r>
                <a:rPr lang="en-US" sz="900" dirty="0">
                  <a:solidFill>
                    <a:srgbClr val="000000"/>
                  </a:solidFill>
                  <a:effectLst/>
                  <a:latin typeface="Calibri"/>
                  <a:ea typeface="Calibri"/>
                  <a:cs typeface="Times New Roman"/>
                </a:rPr>
                <a:t>: </a:t>
              </a:r>
            </a:p>
            <a:p>
              <a:pPr marL="0" marR="0" algn="ctr">
                <a:spcBef>
                  <a:spcPts val="0"/>
                </a:spcBef>
                <a:spcAft>
                  <a:spcPts val="0"/>
                </a:spcAft>
              </a:pPr>
              <a:r>
                <a:rPr lang="en-US" sz="900" dirty="0">
                  <a:solidFill>
                    <a:srgbClr val="000000"/>
                  </a:solidFill>
                  <a:effectLst/>
                  <a:latin typeface="Calibri"/>
                  <a:ea typeface="Calibri"/>
                  <a:cs typeface="Times New Roman"/>
                </a:rPr>
                <a:t>Perform</a:t>
              </a:r>
            </a:p>
            <a:p>
              <a:pPr marL="0" marR="0" algn="ctr">
                <a:spcBef>
                  <a:spcPts val="0"/>
                </a:spcBef>
                <a:spcAft>
                  <a:spcPts val="0"/>
                </a:spcAft>
              </a:pPr>
              <a:r>
                <a:rPr lang="en-US" sz="900" dirty="0">
                  <a:solidFill>
                    <a:srgbClr val="000000"/>
                  </a:solidFill>
                  <a:latin typeface="Calibri"/>
                  <a:ea typeface="Calibri"/>
                  <a:cs typeface="Times New Roman"/>
                </a:rPr>
                <a:t>antibody</a:t>
              </a:r>
            </a:p>
            <a:p>
              <a:pPr marL="0" marR="0" algn="ctr">
                <a:spcBef>
                  <a:spcPts val="0"/>
                </a:spcBef>
                <a:spcAft>
                  <a:spcPts val="0"/>
                </a:spcAft>
              </a:pPr>
              <a:r>
                <a:rPr lang="en-US" sz="900" dirty="0">
                  <a:solidFill>
                    <a:srgbClr val="000000"/>
                  </a:solidFill>
                  <a:effectLst/>
                  <a:latin typeface="Calibri"/>
                  <a:ea typeface="Calibri"/>
                  <a:cs typeface="Times New Roman"/>
                </a:rPr>
                <a:t>testing</a:t>
              </a:r>
              <a:r>
                <a:rPr lang="en-US" sz="900" b="1" baseline="30000" dirty="0">
                  <a:solidFill>
                    <a:srgbClr val="000000"/>
                  </a:solidFill>
                  <a:effectLst/>
                  <a:latin typeface="Calibri"/>
                  <a:ea typeface="Calibri"/>
                  <a:cs typeface="Times New Roman"/>
                </a:rPr>
                <a:t> 2</a:t>
              </a:r>
              <a:endParaRPr lang="en-US" sz="900" dirty="0">
                <a:solidFill>
                  <a:srgbClr val="000000"/>
                </a:solidFill>
                <a:effectLst/>
                <a:latin typeface="Calibri"/>
                <a:ea typeface="Calibri"/>
                <a:cs typeface="Times New Roman"/>
              </a:endParaRPr>
            </a:p>
          </p:txBody>
        </p:sp>
        <p:cxnSp>
          <p:nvCxnSpPr>
            <p:cNvPr id="51" name="Straight Arrow Connector 50"/>
            <p:cNvCxnSpPr/>
            <p:nvPr/>
          </p:nvCxnSpPr>
          <p:spPr>
            <a:xfrm flipH="1">
              <a:off x="866775" y="2339976"/>
              <a:ext cx="264652" cy="38765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1121902" y="2339976"/>
              <a:ext cx="264652" cy="38765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Text Box 16"/>
            <p:cNvSpPr txBox="1"/>
            <p:nvPr/>
          </p:nvSpPr>
          <p:spPr bwMode="auto">
            <a:xfrm>
              <a:off x="1986678" y="1947916"/>
              <a:ext cx="890147" cy="400110"/>
            </a:xfrm>
            <a:prstGeom prst="rect">
              <a:avLst/>
            </a:prstGeom>
            <a:solidFill>
              <a:srgbClr val="FFFF99"/>
            </a:solidFill>
            <a:ln w="12700">
              <a:solidFill>
                <a:schemeClr val="tx1">
                  <a:lumMod val="50000"/>
                </a:schemeClr>
              </a:solidFill>
              <a:miter lim="800000"/>
              <a:headEnd/>
              <a:tailEnd/>
            </a:ln>
          </p:spPr>
          <p:txBody>
            <a:bodyPr rot="0" spcFirstLastPara="0" vert="horz" wrap="square" lIns="18288" tIns="45720" rIns="18288" bIns="45720" numCol="1" spcCol="0" rtlCol="0" fromWordArt="0" anchor="t" anchorCtr="0" forceAA="0" compatLnSpc="1">
              <a:prstTxWarp prst="textNoShape">
                <a:avLst/>
              </a:prstTxWarp>
              <a:spAutoFit/>
            </a:bodyPr>
            <a:lstStyle/>
            <a:p>
              <a:pPr marL="0" marR="0" algn="ctr">
                <a:spcBef>
                  <a:spcPts val="0"/>
                </a:spcBef>
                <a:spcAft>
                  <a:spcPts val="0"/>
                </a:spcAft>
              </a:pPr>
              <a:r>
                <a:rPr lang="en-US" sz="1000" dirty="0">
                  <a:solidFill>
                    <a:srgbClr val="000000"/>
                  </a:solidFill>
                  <a:effectLst/>
                  <a:latin typeface="Calibri"/>
                  <a:ea typeface="Calibri"/>
                  <a:cs typeface="Times New Roman"/>
                </a:rPr>
                <a:t>(Real time) PCR</a:t>
              </a:r>
            </a:p>
            <a:p>
              <a:pPr marL="0" marR="0" algn="ctr">
                <a:spcBef>
                  <a:spcPts val="0"/>
                </a:spcBef>
                <a:spcAft>
                  <a:spcPts val="0"/>
                </a:spcAft>
              </a:pPr>
              <a:r>
                <a:rPr lang="en-US" sz="1000" dirty="0">
                  <a:solidFill>
                    <a:srgbClr val="000000"/>
                  </a:solidFill>
                  <a:latin typeface="Calibri"/>
                  <a:ea typeface="Calibri"/>
                  <a:cs typeface="Times New Roman"/>
                </a:rPr>
                <a:t>Zika</a:t>
              </a:r>
              <a:endParaRPr lang="en-US" sz="1000" dirty="0">
                <a:solidFill>
                  <a:srgbClr val="000000"/>
                </a:solidFill>
                <a:effectLst/>
                <a:latin typeface="Calibri"/>
                <a:ea typeface="Calibri"/>
                <a:cs typeface="Times New Roman"/>
              </a:endParaRPr>
            </a:p>
          </p:txBody>
        </p:sp>
        <p:sp>
          <p:nvSpPr>
            <p:cNvPr id="67" name="Text Box 18"/>
            <p:cNvSpPr txBox="1"/>
            <p:nvPr/>
          </p:nvSpPr>
          <p:spPr bwMode="auto">
            <a:xfrm>
              <a:off x="1788462" y="2727628"/>
              <a:ext cx="586357" cy="646331"/>
            </a:xfrm>
            <a:prstGeom prst="rect">
              <a:avLst/>
            </a:prstGeom>
            <a:solidFill>
              <a:srgbClr val="FFFF99"/>
            </a:solidFill>
            <a:ln w="12700">
              <a:solidFill>
                <a:schemeClr val="tx1">
                  <a:lumMod val="50000"/>
                </a:schemeClr>
              </a:solidFill>
              <a:miter lim="800000"/>
              <a:headEnd/>
              <a:tailEnd/>
            </a:ln>
          </p:spPr>
          <p:txBody>
            <a:bodyPr rot="0" spcFirstLastPara="0" vert="horz" wrap="square" lIns="18288" tIns="45720" rIns="18288" bIns="45720" numCol="1" spcCol="0" rtlCol="0" fromWordArt="0" anchor="t" anchorCtr="0" forceAA="0" compatLnSpc="1">
              <a:prstTxWarp prst="textNoShape">
                <a:avLst/>
              </a:prstTxWarp>
              <a:spAutoFit/>
            </a:bodyPr>
            <a:lstStyle/>
            <a:p>
              <a:pPr marL="0" marR="0" algn="ctr">
                <a:spcBef>
                  <a:spcPts val="0"/>
                </a:spcBef>
                <a:spcAft>
                  <a:spcPts val="0"/>
                </a:spcAft>
              </a:pPr>
              <a:r>
                <a:rPr lang="en-US" sz="900" b="1" dirty="0">
                  <a:solidFill>
                    <a:srgbClr val="000000"/>
                  </a:solidFill>
                  <a:effectLst/>
                  <a:latin typeface="Calibri"/>
                  <a:ea typeface="Calibri"/>
                  <a:cs typeface="Times New Roman"/>
                </a:rPr>
                <a:t>Positive</a:t>
              </a:r>
              <a:r>
                <a:rPr lang="en-US" sz="900" dirty="0">
                  <a:solidFill>
                    <a:srgbClr val="000000"/>
                  </a:solidFill>
                  <a:effectLst/>
                  <a:latin typeface="Calibri"/>
                  <a:ea typeface="Calibri"/>
                  <a:cs typeface="Times New Roman"/>
                </a:rPr>
                <a:t>: </a:t>
              </a:r>
            </a:p>
            <a:p>
              <a:pPr marL="0" marR="0" algn="ctr">
                <a:spcBef>
                  <a:spcPts val="0"/>
                </a:spcBef>
                <a:spcAft>
                  <a:spcPts val="0"/>
                </a:spcAft>
              </a:pPr>
              <a:r>
                <a:rPr lang="en-US" sz="900" dirty="0">
                  <a:solidFill>
                    <a:srgbClr val="000000"/>
                  </a:solidFill>
                  <a:effectLst/>
                  <a:latin typeface="Calibri"/>
                  <a:ea typeface="Calibri"/>
                  <a:cs typeface="Times New Roman"/>
                </a:rPr>
                <a:t>Zika</a:t>
              </a:r>
            </a:p>
            <a:p>
              <a:pPr marL="0" marR="0" algn="ctr">
                <a:spcBef>
                  <a:spcPts val="0"/>
                </a:spcBef>
                <a:spcAft>
                  <a:spcPts val="0"/>
                </a:spcAft>
              </a:pPr>
              <a:r>
                <a:rPr lang="en-US" sz="900" dirty="0">
                  <a:solidFill>
                    <a:srgbClr val="000000"/>
                  </a:solidFill>
                  <a:effectLst/>
                  <a:latin typeface="Calibri"/>
                  <a:ea typeface="Calibri"/>
                  <a:cs typeface="Times New Roman"/>
                </a:rPr>
                <a:t>virus confirmed</a:t>
              </a:r>
            </a:p>
          </p:txBody>
        </p:sp>
        <p:sp>
          <p:nvSpPr>
            <p:cNvPr id="68" name="Text Box 19"/>
            <p:cNvSpPr txBox="1"/>
            <p:nvPr/>
          </p:nvSpPr>
          <p:spPr bwMode="auto">
            <a:xfrm>
              <a:off x="2426910" y="2727628"/>
              <a:ext cx="585216" cy="646331"/>
            </a:xfrm>
            <a:prstGeom prst="rect">
              <a:avLst/>
            </a:prstGeom>
            <a:solidFill>
              <a:srgbClr val="FFFF99"/>
            </a:solidFill>
            <a:ln w="12700">
              <a:solidFill>
                <a:schemeClr val="tx1">
                  <a:lumMod val="50000"/>
                </a:schemeClr>
              </a:solidFill>
              <a:miter lim="800000"/>
              <a:headEnd/>
              <a:tailEnd/>
            </a:ln>
          </p:spPr>
          <p:txBody>
            <a:bodyPr rot="0" spcFirstLastPara="0" vert="horz" wrap="square" lIns="27432" tIns="45720" rIns="27432" bIns="45720" numCol="1" spcCol="0" rtlCol="0" fromWordArt="0" anchor="t" anchorCtr="0" forceAA="0" compatLnSpc="1">
              <a:prstTxWarp prst="textNoShape">
                <a:avLst/>
              </a:prstTxWarp>
              <a:spAutoFit/>
            </a:bodyPr>
            <a:lstStyle/>
            <a:p>
              <a:pPr marL="0" marR="0" algn="ctr">
                <a:spcBef>
                  <a:spcPts val="0"/>
                </a:spcBef>
                <a:spcAft>
                  <a:spcPts val="0"/>
                </a:spcAft>
              </a:pPr>
              <a:r>
                <a:rPr lang="en-US" sz="900" b="1" dirty="0">
                  <a:solidFill>
                    <a:srgbClr val="000000"/>
                  </a:solidFill>
                  <a:effectLst/>
                  <a:latin typeface="Calibri"/>
                  <a:ea typeface="Calibri"/>
                  <a:cs typeface="Times New Roman"/>
                </a:rPr>
                <a:t>Negative</a:t>
              </a:r>
              <a:r>
                <a:rPr lang="en-US" sz="900" dirty="0">
                  <a:solidFill>
                    <a:srgbClr val="000000"/>
                  </a:solidFill>
                  <a:effectLst/>
                  <a:latin typeface="Calibri"/>
                  <a:ea typeface="Calibri"/>
                  <a:cs typeface="Times New Roman"/>
                </a:rPr>
                <a:t>: </a:t>
              </a:r>
            </a:p>
            <a:p>
              <a:pPr marL="0" marR="0" algn="ctr">
                <a:spcBef>
                  <a:spcPts val="0"/>
                </a:spcBef>
                <a:spcAft>
                  <a:spcPts val="0"/>
                </a:spcAft>
              </a:pPr>
              <a:r>
                <a:rPr lang="en-US" sz="900" dirty="0">
                  <a:solidFill>
                    <a:srgbClr val="000000"/>
                  </a:solidFill>
                  <a:effectLst/>
                  <a:latin typeface="Calibri"/>
                  <a:ea typeface="Calibri"/>
                  <a:cs typeface="Times New Roman"/>
                </a:rPr>
                <a:t>Perform</a:t>
              </a:r>
            </a:p>
            <a:p>
              <a:pPr marL="0" marR="0" algn="ctr">
                <a:spcBef>
                  <a:spcPts val="0"/>
                </a:spcBef>
                <a:spcAft>
                  <a:spcPts val="0"/>
                </a:spcAft>
              </a:pPr>
              <a:r>
                <a:rPr lang="en-US" sz="900" dirty="0">
                  <a:solidFill>
                    <a:srgbClr val="000000"/>
                  </a:solidFill>
                  <a:latin typeface="Calibri"/>
                  <a:ea typeface="Calibri"/>
                  <a:cs typeface="Times New Roman"/>
                </a:rPr>
                <a:t>antibody</a:t>
              </a:r>
            </a:p>
            <a:p>
              <a:pPr marL="0" marR="0" algn="ctr">
                <a:spcBef>
                  <a:spcPts val="0"/>
                </a:spcBef>
                <a:spcAft>
                  <a:spcPts val="0"/>
                </a:spcAft>
              </a:pPr>
              <a:r>
                <a:rPr lang="en-US" sz="900" dirty="0">
                  <a:solidFill>
                    <a:srgbClr val="000000"/>
                  </a:solidFill>
                  <a:effectLst/>
                  <a:latin typeface="Calibri"/>
                  <a:ea typeface="Calibri"/>
                  <a:cs typeface="Times New Roman"/>
                </a:rPr>
                <a:t>testing</a:t>
              </a:r>
              <a:r>
                <a:rPr lang="en-US" sz="900" b="1" baseline="30000" dirty="0">
                  <a:solidFill>
                    <a:srgbClr val="000000"/>
                  </a:solidFill>
                  <a:effectLst/>
                  <a:latin typeface="Calibri"/>
                  <a:ea typeface="Calibri"/>
                  <a:cs typeface="Times New Roman"/>
                </a:rPr>
                <a:t> 2</a:t>
              </a:r>
              <a:endParaRPr lang="en-US" sz="900" dirty="0">
                <a:solidFill>
                  <a:srgbClr val="000000"/>
                </a:solidFill>
                <a:effectLst/>
                <a:latin typeface="Calibri"/>
                <a:ea typeface="Calibri"/>
                <a:cs typeface="Times New Roman"/>
              </a:endParaRPr>
            </a:p>
          </p:txBody>
        </p:sp>
        <p:cxnSp>
          <p:nvCxnSpPr>
            <p:cNvPr id="69" name="Straight Arrow Connector 68"/>
            <p:cNvCxnSpPr/>
            <p:nvPr/>
          </p:nvCxnSpPr>
          <p:spPr>
            <a:xfrm flipH="1">
              <a:off x="2204393" y="2339976"/>
              <a:ext cx="264652" cy="38765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2459520" y="2339976"/>
              <a:ext cx="264652" cy="38765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 Box 16"/>
            <p:cNvSpPr txBox="1"/>
            <p:nvPr/>
          </p:nvSpPr>
          <p:spPr bwMode="auto">
            <a:xfrm>
              <a:off x="3277499" y="1947916"/>
              <a:ext cx="1032564" cy="400110"/>
            </a:xfrm>
            <a:prstGeom prst="rect">
              <a:avLst/>
            </a:prstGeom>
            <a:solidFill>
              <a:srgbClr val="D2F0FF"/>
            </a:solidFill>
            <a:ln w="12700">
              <a:solidFill>
                <a:schemeClr val="tx1">
                  <a:lumMod val="50000"/>
                </a:schemeClr>
              </a:solidFill>
              <a:miter lim="800000"/>
              <a:headEnd/>
              <a:tailEnd/>
            </a:ln>
          </p:spPr>
          <p:txBody>
            <a:bodyPr rot="0" spcFirstLastPara="0" vert="horz" wrap="square" lIns="18288" tIns="45720" rIns="18288" bIns="45720" numCol="1" spcCol="0" rtlCol="0" fromWordArt="0" anchor="t" anchorCtr="0" forceAA="0" compatLnSpc="1">
              <a:prstTxWarp prst="textNoShape">
                <a:avLst/>
              </a:prstTxWarp>
              <a:spAutoFit/>
            </a:bodyPr>
            <a:lstStyle/>
            <a:p>
              <a:pPr marL="0" marR="0" algn="ctr">
                <a:spcBef>
                  <a:spcPts val="0"/>
                </a:spcBef>
                <a:spcAft>
                  <a:spcPts val="0"/>
                </a:spcAft>
              </a:pPr>
              <a:r>
                <a:rPr lang="en-US" sz="1000" dirty="0">
                  <a:solidFill>
                    <a:srgbClr val="000000"/>
                  </a:solidFill>
                  <a:effectLst/>
                  <a:latin typeface="Calibri"/>
                  <a:ea typeface="Calibri"/>
                  <a:cs typeface="Times New Roman"/>
                </a:rPr>
                <a:t>(Real time) PCR</a:t>
              </a:r>
            </a:p>
            <a:p>
              <a:pPr marL="0" marR="0" algn="ctr">
                <a:spcBef>
                  <a:spcPts val="0"/>
                </a:spcBef>
                <a:spcAft>
                  <a:spcPts val="0"/>
                </a:spcAft>
              </a:pPr>
              <a:r>
                <a:rPr lang="en-US" sz="1000" dirty="0">
                  <a:solidFill>
                    <a:srgbClr val="000000"/>
                  </a:solidFill>
                  <a:latin typeface="Calibri"/>
                  <a:ea typeface="Calibri"/>
                  <a:cs typeface="Times New Roman"/>
                </a:rPr>
                <a:t>chikungunya virus</a:t>
              </a:r>
              <a:endParaRPr lang="en-US" sz="1000" dirty="0">
                <a:solidFill>
                  <a:srgbClr val="000000"/>
                </a:solidFill>
                <a:effectLst/>
                <a:latin typeface="Calibri"/>
                <a:ea typeface="Calibri"/>
                <a:cs typeface="Times New Roman"/>
              </a:endParaRPr>
            </a:p>
          </p:txBody>
        </p:sp>
        <p:sp>
          <p:nvSpPr>
            <p:cNvPr id="72" name="Text Box 18"/>
            <p:cNvSpPr txBox="1"/>
            <p:nvPr/>
          </p:nvSpPr>
          <p:spPr bwMode="auto">
            <a:xfrm>
              <a:off x="3138140" y="2727628"/>
              <a:ext cx="709158" cy="646331"/>
            </a:xfrm>
            <a:prstGeom prst="rect">
              <a:avLst/>
            </a:prstGeom>
            <a:solidFill>
              <a:srgbClr val="D2F0FF"/>
            </a:solidFill>
            <a:ln w="12700">
              <a:solidFill>
                <a:schemeClr val="tx1">
                  <a:lumMod val="50000"/>
                </a:schemeClr>
              </a:solidFill>
              <a:miter lim="800000"/>
              <a:headEnd/>
              <a:tailEnd/>
            </a:ln>
          </p:spPr>
          <p:txBody>
            <a:bodyPr rot="0" spcFirstLastPara="0" vert="horz" wrap="square" lIns="18288" tIns="45720" rIns="18288" bIns="45720" numCol="1" spcCol="0" rtlCol="0" fromWordArt="0" anchor="t" anchorCtr="0" forceAA="0" compatLnSpc="1">
              <a:prstTxWarp prst="textNoShape">
                <a:avLst/>
              </a:prstTxWarp>
              <a:spAutoFit/>
            </a:bodyPr>
            <a:lstStyle/>
            <a:p>
              <a:pPr marL="0" marR="0" algn="ctr">
                <a:spcBef>
                  <a:spcPts val="0"/>
                </a:spcBef>
                <a:spcAft>
                  <a:spcPts val="0"/>
                </a:spcAft>
              </a:pPr>
              <a:r>
                <a:rPr lang="en-US" sz="900" b="1" dirty="0">
                  <a:solidFill>
                    <a:srgbClr val="000000"/>
                  </a:solidFill>
                  <a:effectLst/>
                  <a:latin typeface="Calibri"/>
                  <a:ea typeface="Calibri"/>
                  <a:cs typeface="Times New Roman"/>
                </a:rPr>
                <a:t>Positive</a:t>
              </a:r>
              <a:r>
                <a:rPr lang="en-US" sz="900" dirty="0">
                  <a:solidFill>
                    <a:srgbClr val="000000"/>
                  </a:solidFill>
                  <a:effectLst/>
                  <a:latin typeface="Calibri"/>
                  <a:ea typeface="Calibri"/>
                  <a:cs typeface="Times New Roman"/>
                </a:rPr>
                <a:t>: </a:t>
              </a:r>
            </a:p>
            <a:p>
              <a:pPr marL="0" marR="0" algn="ctr">
                <a:spcBef>
                  <a:spcPts val="0"/>
                </a:spcBef>
                <a:spcAft>
                  <a:spcPts val="0"/>
                </a:spcAft>
              </a:pPr>
              <a:r>
                <a:rPr lang="en-US" sz="900" dirty="0">
                  <a:solidFill>
                    <a:srgbClr val="000000"/>
                  </a:solidFill>
                  <a:effectLst/>
                  <a:latin typeface="Calibri"/>
                  <a:ea typeface="Calibri"/>
                  <a:cs typeface="Times New Roman"/>
                </a:rPr>
                <a:t>chikungunya</a:t>
              </a:r>
            </a:p>
            <a:p>
              <a:pPr marL="0" marR="0" algn="ctr">
                <a:spcBef>
                  <a:spcPts val="0"/>
                </a:spcBef>
                <a:spcAft>
                  <a:spcPts val="0"/>
                </a:spcAft>
              </a:pPr>
              <a:r>
                <a:rPr lang="en-US" sz="900" dirty="0">
                  <a:solidFill>
                    <a:srgbClr val="000000"/>
                  </a:solidFill>
                  <a:effectLst/>
                  <a:latin typeface="Calibri"/>
                  <a:ea typeface="Calibri"/>
                  <a:cs typeface="Times New Roman"/>
                </a:rPr>
                <a:t>virus confirmed</a:t>
              </a:r>
            </a:p>
          </p:txBody>
        </p:sp>
        <p:sp>
          <p:nvSpPr>
            <p:cNvPr id="73" name="Text Box 19"/>
            <p:cNvSpPr txBox="1"/>
            <p:nvPr/>
          </p:nvSpPr>
          <p:spPr bwMode="auto">
            <a:xfrm>
              <a:off x="3900412" y="2727628"/>
              <a:ext cx="585216" cy="646331"/>
            </a:xfrm>
            <a:prstGeom prst="rect">
              <a:avLst/>
            </a:prstGeom>
            <a:solidFill>
              <a:srgbClr val="D2F0FF"/>
            </a:solidFill>
            <a:ln w="12700">
              <a:solidFill>
                <a:schemeClr val="tx1">
                  <a:lumMod val="50000"/>
                </a:schemeClr>
              </a:solidFill>
              <a:miter lim="800000"/>
              <a:headEnd/>
              <a:tailEnd/>
            </a:ln>
          </p:spPr>
          <p:txBody>
            <a:bodyPr rot="0" spcFirstLastPara="0" vert="horz" wrap="square" lIns="27432" tIns="45720" rIns="27432" bIns="45720" numCol="1" spcCol="0" rtlCol="0" fromWordArt="0" anchor="t" anchorCtr="0" forceAA="0" compatLnSpc="1">
              <a:prstTxWarp prst="textNoShape">
                <a:avLst/>
              </a:prstTxWarp>
              <a:spAutoFit/>
            </a:bodyPr>
            <a:lstStyle/>
            <a:p>
              <a:pPr marL="0" marR="0" algn="ctr">
                <a:spcBef>
                  <a:spcPts val="0"/>
                </a:spcBef>
                <a:spcAft>
                  <a:spcPts val="0"/>
                </a:spcAft>
              </a:pPr>
              <a:r>
                <a:rPr lang="en-US" sz="900" b="1" dirty="0">
                  <a:solidFill>
                    <a:srgbClr val="000000"/>
                  </a:solidFill>
                  <a:effectLst/>
                  <a:latin typeface="Calibri"/>
                  <a:ea typeface="Calibri"/>
                  <a:cs typeface="Times New Roman"/>
                </a:rPr>
                <a:t>Negative</a:t>
              </a:r>
              <a:r>
                <a:rPr lang="en-US" sz="900" dirty="0">
                  <a:solidFill>
                    <a:srgbClr val="000000"/>
                  </a:solidFill>
                  <a:effectLst/>
                  <a:latin typeface="Calibri"/>
                  <a:ea typeface="Calibri"/>
                  <a:cs typeface="Times New Roman"/>
                </a:rPr>
                <a:t>: </a:t>
              </a:r>
            </a:p>
            <a:p>
              <a:pPr marL="0" marR="0" algn="ctr">
                <a:spcBef>
                  <a:spcPts val="0"/>
                </a:spcBef>
                <a:spcAft>
                  <a:spcPts val="0"/>
                </a:spcAft>
              </a:pPr>
              <a:r>
                <a:rPr lang="en-US" sz="900" dirty="0">
                  <a:solidFill>
                    <a:srgbClr val="000000"/>
                  </a:solidFill>
                  <a:effectLst/>
                  <a:latin typeface="Calibri"/>
                  <a:ea typeface="Calibri"/>
                  <a:cs typeface="Times New Roman"/>
                </a:rPr>
                <a:t>Perform</a:t>
              </a:r>
            </a:p>
            <a:p>
              <a:pPr marL="0" marR="0" algn="ctr">
                <a:spcBef>
                  <a:spcPts val="0"/>
                </a:spcBef>
                <a:spcAft>
                  <a:spcPts val="0"/>
                </a:spcAft>
              </a:pPr>
              <a:r>
                <a:rPr lang="en-US" sz="900" dirty="0">
                  <a:solidFill>
                    <a:srgbClr val="000000"/>
                  </a:solidFill>
                  <a:latin typeface="Calibri"/>
                  <a:ea typeface="Calibri"/>
                  <a:cs typeface="Times New Roman"/>
                </a:rPr>
                <a:t>antibody</a:t>
              </a:r>
            </a:p>
            <a:p>
              <a:pPr marL="0" marR="0" algn="ctr">
                <a:spcBef>
                  <a:spcPts val="0"/>
                </a:spcBef>
                <a:spcAft>
                  <a:spcPts val="0"/>
                </a:spcAft>
              </a:pPr>
              <a:r>
                <a:rPr lang="en-US" sz="900" dirty="0">
                  <a:solidFill>
                    <a:srgbClr val="000000"/>
                  </a:solidFill>
                  <a:effectLst/>
                  <a:latin typeface="Calibri"/>
                  <a:ea typeface="Calibri"/>
                  <a:cs typeface="Times New Roman"/>
                </a:rPr>
                <a:t>testing</a:t>
              </a:r>
              <a:r>
                <a:rPr lang="en-US" sz="900" b="1" baseline="30000" dirty="0">
                  <a:solidFill>
                    <a:srgbClr val="000000"/>
                  </a:solidFill>
                  <a:effectLst/>
                  <a:latin typeface="Calibri"/>
                  <a:ea typeface="Calibri"/>
                  <a:cs typeface="Times New Roman"/>
                </a:rPr>
                <a:t> 2</a:t>
              </a:r>
              <a:endParaRPr lang="en-US" sz="900" dirty="0">
                <a:solidFill>
                  <a:srgbClr val="000000"/>
                </a:solidFill>
                <a:effectLst/>
                <a:latin typeface="Calibri"/>
                <a:ea typeface="Calibri"/>
                <a:cs typeface="Times New Roman"/>
              </a:endParaRPr>
            </a:p>
          </p:txBody>
        </p:sp>
        <p:cxnSp>
          <p:nvCxnSpPr>
            <p:cNvPr id="74" name="Straight Arrow Connector 73"/>
            <p:cNvCxnSpPr/>
            <p:nvPr/>
          </p:nvCxnSpPr>
          <p:spPr>
            <a:xfrm flipH="1">
              <a:off x="3592171" y="2339976"/>
              <a:ext cx="264652" cy="38765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3847298" y="2339976"/>
              <a:ext cx="264652" cy="38765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oup 9" title="Antibody testing"/>
          <p:cNvGrpSpPr/>
          <p:nvPr/>
        </p:nvGrpSpPr>
        <p:grpSpPr>
          <a:xfrm>
            <a:off x="4760154" y="1618363"/>
            <a:ext cx="3942342" cy="2854183"/>
            <a:chOff x="4760154" y="1199638"/>
            <a:chExt cx="3942342" cy="2854183"/>
          </a:xfrm>
        </p:grpSpPr>
        <p:sp>
          <p:nvSpPr>
            <p:cNvPr id="37" name="Text Box 7"/>
            <p:cNvSpPr txBox="1"/>
            <p:nvPr/>
          </p:nvSpPr>
          <p:spPr bwMode="auto">
            <a:xfrm>
              <a:off x="4864282" y="1199638"/>
              <a:ext cx="3342526" cy="415498"/>
            </a:xfrm>
            <a:prstGeom prst="rect">
              <a:avLst/>
            </a:prstGeom>
            <a:solidFill>
              <a:schemeClr val="bg1"/>
            </a:solidFill>
            <a:ln w="19050">
              <a:solidFill>
                <a:schemeClr val="bg2">
                  <a:lumMod val="75000"/>
                </a:schemeClr>
              </a:solidFill>
              <a:miter lim="800000"/>
              <a:headEnd/>
              <a:tailEnd/>
            </a:ln>
          </p:spPr>
          <p:txBody>
            <a:bodyPr rot="0" spcFirstLastPara="0" vert="horz" wrap="square" lIns="45720" tIns="45720" rIns="45720" bIns="45720" numCol="1" spcCol="0" rtlCol="0" fromWordArt="0" anchor="t" anchorCtr="0" forceAA="0" compatLnSpc="1">
              <a:prstTxWarp prst="textNoShape">
                <a:avLst/>
              </a:prstTxWarp>
              <a:spAutoFit/>
            </a:bodyPr>
            <a:lstStyle/>
            <a:p>
              <a:pPr marL="0" marR="0" algn="ctr">
                <a:spcBef>
                  <a:spcPts val="0"/>
                </a:spcBef>
                <a:spcAft>
                  <a:spcPts val="0"/>
                </a:spcAft>
              </a:pPr>
              <a:r>
                <a:rPr lang="en-US" sz="1000" b="1" dirty="0">
                  <a:solidFill>
                    <a:srgbClr val="000000"/>
                  </a:solidFill>
                  <a:effectLst/>
                  <a:latin typeface="Calibri"/>
                  <a:ea typeface="Calibri"/>
                  <a:cs typeface="Times New Roman"/>
                </a:rPr>
                <a:t>Antibody testing</a:t>
              </a:r>
              <a:r>
                <a:rPr lang="en-US" sz="1000" b="1" baseline="30000" dirty="0">
                  <a:solidFill>
                    <a:srgbClr val="000000"/>
                  </a:solidFill>
                  <a:effectLst/>
                  <a:latin typeface="Calibri"/>
                  <a:ea typeface="Calibri"/>
                  <a:cs typeface="Times New Roman"/>
                </a:rPr>
                <a:t> 1</a:t>
              </a:r>
              <a:endParaRPr lang="en-US" sz="1000" dirty="0">
                <a:solidFill>
                  <a:srgbClr val="000000"/>
                </a:solidFill>
                <a:effectLst/>
                <a:latin typeface="Calibri"/>
                <a:ea typeface="Calibri"/>
                <a:cs typeface="Times New Roman"/>
              </a:endParaRPr>
            </a:p>
            <a:p>
              <a:pPr marL="0" marR="0" algn="ctr">
                <a:spcBef>
                  <a:spcPts val="0"/>
                </a:spcBef>
                <a:spcAft>
                  <a:spcPts val="0"/>
                </a:spcAft>
              </a:pPr>
              <a:r>
                <a:rPr lang="en-US" sz="1000" dirty="0">
                  <a:solidFill>
                    <a:srgbClr val="000000"/>
                  </a:solidFill>
                  <a:effectLst/>
                  <a:latin typeface="Calibri"/>
                  <a:ea typeface="Calibri"/>
                  <a:cs typeface="Times New Roman"/>
                </a:rPr>
                <a:t> (</a:t>
              </a:r>
              <a:r>
                <a:rPr lang="en-US" sz="1000" dirty="0">
                  <a:solidFill>
                    <a:srgbClr val="000000"/>
                  </a:solidFill>
                  <a:effectLst/>
                  <a:latin typeface="Arial"/>
                  <a:ea typeface="Calibri"/>
                  <a:cs typeface="Times New Roman"/>
                </a:rPr>
                <a:t>≥</a:t>
              </a:r>
              <a:r>
                <a:rPr lang="en-US" sz="1000" dirty="0">
                  <a:solidFill>
                    <a:srgbClr val="000000"/>
                  </a:solidFill>
                  <a:effectLst/>
                  <a:latin typeface="Calibri"/>
                  <a:ea typeface="Calibri"/>
                  <a:cs typeface="Times New Roman"/>
                </a:rPr>
                <a:t> 4 days after symptom onset)</a:t>
              </a:r>
            </a:p>
          </p:txBody>
        </p:sp>
        <p:sp>
          <p:nvSpPr>
            <p:cNvPr id="32" name="Text Box 16"/>
            <p:cNvSpPr txBox="1"/>
            <p:nvPr/>
          </p:nvSpPr>
          <p:spPr bwMode="auto">
            <a:xfrm>
              <a:off x="4829202" y="1924358"/>
              <a:ext cx="926837" cy="415498"/>
            </a:xfrm>
            <a:prstGeom prst="rect">
              <a:avLst/>
            </a:prstGeom>
            <a:solidFill>
              <a:schemeClr val="bg1"/>
            </a:solidFill>
            <a:ln w="12700">
              <a:solidFill>
                <a:schemeClr val="tx1">
                  <a:lumMod val="50000"/>
                </a:schemeClr>
              </a:solidFill>
              <a:miter lim="800000"/>
              <a:headEnd/>
              <a:tailEnd/>
            </a:ln>
          </p:spPr>
          <p:txBody>
            <a:bodyPr rot="0" spcFirstLastPara="0" vert="horz" wrap="square" lIns="18288" tIns="45720" rIns="18288" bIns="45720" numCol="1" spcCol="0" rtlCol="0" fromWordArt="0" anchor="t" anchorCtr="0" forceAA="0" compatLnSpc="1">
              <a:prstTxWarp prst="textNoShape">
                <a:avLst/>
              </a:prstTxWarp>
              <a:spAutoFit/>
            </a:bodyPr>
            <a:lstStyle/>
            <a:p>
              <a:pPr marL="0" marR="0" algn="ctr">
                <a:spcBef>
                  <a:spcPts val="0"/>
                </a:spcBef>
                <a:spcAft>
                  <a:spcPts val="0"/>
                </a:spcAft>
              </a:pPr>
              <a:r>
                <a:rPr lang="en-US" sz="1000" dirty="0">
                  <a:solidFill>
                    <a:srgbClr val="000000"/>
                  </a:solidFill>
                  <a:effectLst/>
                  <a:latin typeface="Calibri"/>
                  <a:ea typeface="Calibri"/>
                  <a:cs typeface="Times New Roman"/>
                </a:rPr>
                <a:t>IgM</a:t>
              </a:r>
            </a:p>
            <a:p>
              <a:pPr marL="0" marR="0" algn="ctr">
                <a:spcBef>
                  <a:spcPts val="0"/>
                </a:spcBef>
                <a:spcAft>
                  <a:spcPts val="0"/>
                </a:spcAft>
              </a:pPr>
              <a:r>
                <a:rPr lang="en-US" sz="1000" dirty="0">
                  <a:solidFill>
                    <a:srgbClr val="000000"/>
                  </a:solidFill>
                  <a:effectLst/>
                  <a:latin typeface="Calibri"/>
                  <a:ea typeface="Calibri"/>
                  <a:cs typeface="Times New Roman"/>
                </a:rPr>
                <a:t>dengue</a:t>
              </a:r>
            </a:p>
          </p:txBody>
        </p:sp>
        <p:sp>
          <p:nvSpPr>
            <p:cNvPr id="34" name="Text Box 16"/>
            <p:cNvSpPr txBox="1"/>
            <p:nvPr/>
          </p:nvSpPr>
          <p:spPr bwMode="auto">
            <a:xfrm>
              <a:off x="6180231" y="1939746"/>
              <a:ext cx="890147" cy="400110"/>
            </a:xfrm>
            <a:prstGeom prst="rect">
              <a:avLst/>
            </a:prstGeom>
            <a:solidFill>
              <a:srgbClr val="FFFF99"/>
            </a:solidFill>
            <a:ln w="12700">
              <a:solidFill>
                <a:schemeClr val="tx1">
                  <a:lumMod val="50000"/>
                </a:schemeClr>
              </a:solidFill>
              <a:miter lim="800000"/>
              <a:headEnd/>
              <a:tailEnd/>
            </a:ln>
          </p:spPr>
          <p:txBody>
            <a:bodyPr rot="0" spcFirstLastPara="0" vert="horz" wrap="square" lIns="18288" tIns="45720" rIns="18288" bIns="45720" numCol="1" spcCol="0" rtlCol="0" fromWordArt="0" anchor="t" anchorCtr="0" forceAA="0" compatLnSpc="1">
              <a:prstTxWarp prst="textNoShape">
                <a:avLst/>
              </a:prstTxWarp>
              <a:spAutoFit/>
            </a:bodyPr>
            <a:lstStyle/>
            <a:p>
              <a:pPr marL="0" marR="0" algn="ctr">
                <a:spcBef>
                  <a:spcPts val="0"/>
                </a:spcBef>
                <a:spcAft>
                  <a:spcPts val="0"/>
                </a:spcAft>
              </a:pPr>
              <a:r>
                <a:rPr lang="en-US" sz="1000" dirty="0">
                  <a:solidFill>
                    <a:srgbClr val="000000"/>
                  </a:solidFill>
                  <a:effectLst/>
                  <a:latin typeface="Calibri"/>
                  <a:ea typeface="Calibri"/>
                  <a:cs typeface="Times New Roman"/>
                </a:rPr>
                <a:t>IgM</a:t>
              </a:r>
            </a:p>
            <a:p>
              <a:pPr marL="0" marR="0" algn="ctr">
                <a:spcBef>
                  <a:spcPts val="0"/>
                </a:spcBef>
                <a:spcAft>
                  <a:spcPts val="0"/>
                </a:spcAft>
              </a:pPr>
              <a:r>
                <a:rPr lang="en-US" sz="1000" dirty="0">
                  <a:solidFill>
                    <a:srgbClr val="000000"/>
                  </a:solidFill>
                  <a:latin typeface="Calibri"/>
                  <a:ea typeface="Calibri"/>
                  <a:cs typeface="Times New Roman"/>
                </a:rPr>
                <a:t>Zika</a:t>
              </a:r>
              <a:endParaRPr lang="en-US" sz="1000" dirty="0">
                <a:solidFill>
                  <a:srgbClr val="000000"/>
                </a:solidFill>
                <a:effectLst/>
                <a:latin typeface="Calibri"/>
                <a:ea typeface="Calibri"/>
                <a:cs typeface="Times New Roman"/>
              </a:endParaRPr>
            </a:p>
          </p:txBody>
        </p:sp>
        <p:sp>
          <p:nvSpPr>
            <p:cNvPr id="35" name="Text Box 16"/>
            <p:cNvSpPr txBox="1"/>
            <p:nvPr/>
          </p:nvSpPr>
          <p:spPr bwMode="auto">
            <a:xfrm>
              <a:off x="7471052" y="1939746"/>
              <a:ext cx="1032564" cy="400110"/>
            </a:xfrm>
            <a:prstGeom prst="rect">
              <a:avLst/>
            </a:prstGeom>
            <a:solidFill>
              <a:schemeClr val="bg1"/>
            </a:solidFill>
            <a:ln w="12700">
              <a:solidFill>
                <a:schemeClr val="tx1">
                  <a:lumMod val="50000"/>
                </a:schemeClr>
              </a:solidFill>
              <a:miter lim="800000"/>
              <a:headEnd/>
              <a:tailEnd/>
            </a:ln>
          </p:spPr>
          <p:txBody>
            <a:bodyPr rot="0" spcFirstLastPara="0" vert="horz" wrap="square" lIns="18288" tIns="45720" rIns="18288" bIns="45720" numCol="1" spcCol="0" rtlCol="0" fromWordArt="0" anchor="t" anchorCtr="0" forceAA="0" compatLnSpc="1">
              <a:prstTxWarp prst="textNoShape">
                <a:avLst/>
              </a:prstTxWarp>
              <a:spAutoFit/>
            </a:bodyPr>
            <a:lstStyle/>
            <a:p>
              <a:pPr marL="0" marR="0" algn="ctr">
                <a:spcBef>
                  <a:spcPts val="0"/>
                </a:spcBef>
                <a:spcAft>
                  <a:spcPts val="0"/>
                </a:spcAft>
              </a:pPr>
              <a:r>
                <a:rPr lang="en-US" sz="1000" dirty="0">
                  <a:solidFill>
                    <a:srgbClr val="000000"/>
                  </a:solidFill>
                  <a:effectLst/>
                  <a:latin typeface="Calibri"/>
                  <a:ea typeface="Calibri"/>
                  <a:cs typeface="Times New Roman"/>
                </a:rPr>
                <a:t>IgM</a:t>
              </a:r>
            </a:p>
            <a:p>
              <a:pPr marL="0" marR="0" algn="ctr">
                <a:spcBef>
                  <a:spcPts val="0"/>
                </a:spcBef>
                <a:spcAft>
                  <a:spcPts val="0"/>
                </a:spcAft>
              </a:pPr>
              <a:r>
                <a:rPr lang="en-US" sz="1000" dirty="0">
                  <a:solidFill>
                    <a:srgbClr val="000000"/>
                  </a:solidFill>
                  <a:latin typeface="Calibri"/>
                  <a:ea typeface="Calibri"/>
                  <a:cs typeface="Times New Roman"/>
                </a:rPr>
                <a:t>chikungunya virus</a:t>
              </a:r>
              <a:endParaRPr lang="en-US" sz="1000" dirty="0">
                <a:solidFill>
                  <a:srgbClr val="000000"/>
                </a:solidFill>
                <a:effectLst/>
                <a:latin typeface="Calibri"/>
                <a:ea typeface="Calibri"/>
                <a:cs typeface="Times New Roman"/>
              </a:endParaRPr>
            </a:p>
          </p:txBody>
        </p:sp>
        <p:sp>
          <p:nvSpPr>
            <p:cNvPr id="46" name="Text Box 18"/>
            <p:cNvSpPr txBox="1"/>
            <p:nvPr/>
          </p:nvSpPr>
          <p:spPr bwMode="auto">
            <a:xfrm>
              <a:off x="4760154" y="2719458"/>
              <a:ext cx="658368" cy="646331"/>
            </a:xfrm>
            <a:prstGeom prst="rect">
              <a:avLst/>
            </a:prstGeom>
            <a:solidFill>
              <a:schemeClr val="bg1"/>
            </a:solidFill>
            <a:ln w="12700">
              <a:solidFill>
                <a:schemeClr val="tx1">
                  <a:lumMod val="50000"/>
                </a:schemeClr>
              </a:solidFill>
              <a:miter lim="800000"/>
              <a:headEnd/>
              <a:tailEnd/>
            </a:ln>
          </p:spPr>
          <p:txBody>
            <a:bodyPr rot="0" spcFirstLastPara="0" vert="horz" wrap="square" lIns="18288" tIns="45720" rIns="18288" bIns="45720" numCol="1" spcCol="0" rtlCol="0" fromWordArt="0" anchor="t" anchorCtr="0" forceAA="0" compatLnSpc="1">
              <a:prstTxWarp prst="textNoShape">
                <a:avLst/>
              </a:prstTxWarp>
              <a:spAutoFit/>
            </a:bodyPr>
            <a:lstStyle/>
            <a:p>
              <a:pPr marL="0" marR="0" algn="ctr">
                <a:spcBef>
                  <a:spcPts val="0"/>
                </a:spcBef>
                <a:spcAft>
                  <a:spcPts val="0"/>
                </a:spcAft>
              </a:pPr>
              <a:r>
                <a:rPr lang="en-US" sz="900" b="1" dirty="0">
                  <a:solidFill>
                    <a:srgbClr val="000000"/>
                  </a:solidFill>
                  <a:effectLst/>
                  <a:latin typeface="Calibri"/>
                  <a:ea typeface="Calibri"/>
                  <a:cs typeface="Times New Roman"/>
                </a:rPr>
                <a:t>Positive</a:t>
              </a:r>
              <a:r>
                <a:rPr lang="en-US" sz="900" dirty="0">
                  <a:solidFill>
                    <a:srgbClr val="000000"/>
                  </a:solidFill>
                  <a:effectLst/>
                  <a:latin typeface="Calibri"/>
                  <a:ea typeface="Calibri"/>
                  <a:cs typeface="Times New Roman"/>
                </a:rPr>
                <a:t>: </a:t>
              </a:r>
            </a:p>
            <a:p>
              <a:pPr marL="0" marR="0" algn="ctr">
                <a:spcBef>
                  <a:spcPts val="0"/>
                </a:spcBef>
                <a:spcAft>
                  <a:spcPts val="0"/>
                </a:spcAft>
              </a:pPr>
              <a:r>
                <a:rPr lang="en-US" sz="900" dirty="0">
                  <a:solidFill>
                    <a:srgbClr val="000000"/>
                  </a:solidFill>
                  <a:effectLst/>
                  <a:latin typeface="Calibri"/>
                  <a:ea typeface="Calibri"/>
                  <a:cs typeface="Times New Roman"/>
                </a:rPr>
                <a:t>presumptive</a:t>
              </a:r>
            </a:p>
            <a:p>
              <a:pPr marL="0" marR="0" algn="ctr">
                <a:spcBef>
                  <a:spcPts val="0"/>
                </a:spcBef>
                <a:spcAft>
                  <a:spcPts val="0"/>
                </a:spcAft>
              </a:pPr>
              <a:r>
                <a:rPr lang="en-US" sz="900" dirty="0">
                  <a:solidFill>
                    <a:srgbClr val="000000"/>
                  </a:solidFill>
                  <a:effectLst/>
                  <a:latin typeface="Calibri"/>
                  <a:ea typeface="Calibri"/>
                  <a:cs typeface="Times New Roman"/>
                </a:rPr>
                <a:t>dengue</a:t>
              </a:r>
            </a:p>
            <a:p>
              <a:pPr marL="0" marR="0" algn="ctr">
                <a:spcBef>
                  <a:spcPts val="0"/>
                </a:spcBef>
                <a:spcAft>
                  <a:spcPts val="0"/>
                </a:spcAft>
              </a:pPr>
              <a:r>
                <a:rPr lang="en-US" sz="900" dirty="0">
                  <a:solidFill>
                    <a:srgbClr val="000000"/>
                  </a:solidFill>
                  <a:effectLst/>
                  <a:latin typeface="Calibri"/>
                  <a:ea typeface="Calibri"/>
                  <a:cs typeface="Times New Roman"/>
                </a:rPr>
                <a:t>virus </a:t>
              </a:r>
              <a:r>
                <a:rPr lang="en-US" sz="900" baseline="30000" dirty="0">
                  <a:solidFill>
                    <a:srgbClr val="000000"/>
                  </a:solidFill>
                  <a:effectLst/>
                  <a:latin typeface="Calibri"/>
                  <a:ea typeface="Calibri"/>
                  <a:cs typeface="Times New Roman"/>
                </a:rPr>
                <a:t>3</a:t>
              </a:r>
            </a:p>
          </p:txBody>
        </p:sp>
        <p:sp>
          <p:nvSpPr>
            <p:cNvPr id="52" name="Text Box 19"/>
            <p:cNvSpPr txBox="1"/>
            <p:nvPr/>
          </p:nvSpPr>
          <p:spPr bwMode="auto">
            <a:xfrm>
              <a:off x="5466831" y="2719458"/>
              <a:ext cx="493776" cy="230832"/>
            </a:xfrm>
            <a:prstGeom prst="rect">
              <a:avLst/>
            </a:prstGeom>
            <a:solidFill>
              <a:schemeClr val="bg1"/>
            </a:solidFill>
            <a:ln w="12700">
              <a:solidFill>
                <a:schemeClr val="tx1">
                  <a:lumMod val="50000"/>
                </a:schemeClr>
              </a:solidFill>
              <a:miter lim="800000"/>
              <a:headEnd/>
              <a:tailEnd/>
            </a:ln>
          </p:spPr>
          <p:txBody>
            <a:bodyPr rot="0" spcFirstLastPara="0" vert="horz" wrap="square" lIns="18288" tIns="45720" rIns="18288" bIns="45720" numCol="1" spcCol="0" rtlCol="0" fromWordArt="0" anchor="t" anchorCtr="0" forceAA="0" compatLnSpc="1">
              <a:prstTxWarp prst="textNoShape">
                <a:avLst/>
              </a:prstTxWarp>
              <a:spAutoFit/>
            </a:bodyPr>
            <a:lstStyle/>
            <a:p>
              <a:pPr marL="0" marR="0" algn="ctr">
                <a:spcBef>
                  <a:spcPts val="0"/>
                </a:spcBef>
                <a:spcAft>
                  <a:spcPts val="0"/>
                </a:spcAft>
              </a:pPr>
              <a:r>
                <a:rPr lang="en-US" sz="900" b="1" dirty="0">
                  <a:solidFill>
                    <a:srgbClr val="000000"/>
                  </a:solidFill>
                  <a:effectLst/>
                  <a:latin typeface="Calibri"/>
                  <a:ea typeface="Calibri"/>
                  <a:cs typeface="Times New Roman"/>
                </a:rPr>
                <a:t>Negative</a:t>
              </a:r>
              <a:endParaRPr lang="en-US" sz="900" dirty="0">
                <a:solidFill>
                  <a:srgbClr val="000000"/>
                </a:solidFill>
                <a:effectLst/>
                <a:latin typeface="Calibri"/>
                <a:ea typeface="Calibri"/>
                <a:cs typeface="Times New Roman"/>
              </a:endParaRPr>
            </a:p>
          </p:txBody>
        </p:sp>
        <p:cxnSp>
          <p:nvCxnSpPr>
            <p:cNvPr id="55" name="Straight Arrow Connector 54"/>
            <p:cNvCxnSpPr/>
            <p:nvPr/>
          </p:nvCxnSpPr>
          <p:spPr>
            <a:xfrm flipH="1">
              <a:off x="5060328" y="2339976"/>
              <a:ext cx="264652" cy="387652"/>
            </a:xfrm>
            <a:prstGeom prst="straightConnector1">
              <a:avLst/>
            </a:prstGeom>
            <a:ln w="19050">
              <a:solidFill>
                <a:schemeClr val="tx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315455" y="2339976"/>
              <a:ext cx="264652" cy="387652"/>
            </a:xfrm>
            <a:prstGeom prst="straightConnector1">
              <a:avLst/>
            </a:prstGeom>
            <a:ln w="19050">
              <a:solidFill>
                <a:schemeClr val="tx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6397946" y="2339976"/>
              <a:ext cx="264652" cy="387652"/>
            </a:xfrm>
            <a:prstGeom prst="straightConnector1">
              <a:avLst/>
            </a:prstGeom>
            <a:solidFill>
              <a:schemeClr val="bg1"/>
            </a:solidFill>
            <a:ln w="19050">
              <a:solidFill>
                <a:schemeClr val="tx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6653073" y="2339976"/>
              <a:ext cx="264652" cy="387652"/>
            </a:xfrm>
            <a:prstGeom prst="straightConnector1">
              <a:avLst/>
            </a:prstGeom>
            <a:solidFill>
              <a:schemeClr val="bg1"/>
            </a:solidFill>
            <a:ln w="19050">
              <a:solidFill>
                <a:schemeClr val="tx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3" name="Text Box 18"/>
            <p:cNvSpPr txBox="1"/>
            <p:nvPr/>
          </p:nvSpPr>
          <p:spPr bwMode="auto">
            <a:xfrm>
              <a:off x="7445993" y="2719458"/>
              <a:ext cx="709158" cy="646331"/>
            </a:xfrm>
            <a:prstGeom prst="rect">
              <a:avLst/>
            </a:prstGeom>
            <a:solidFill>
              <a:schemeClr val="bg1"/>
            </a:solidFill>
            <a:ln w="12700">
              <a:solidFill>
                <a:schemeClr val="tx1">
                  <a:lumMod val="50000"/>
                </a:schemeClr>
              </a:solidFill>
              <a:miter lim="800000"/>
              <a:headEnd/>
              <a:tailEnd/>
            </a:ln>
          </p:spPr>
          <p:txBody>
            <a:bodyPr rot="0" spcFirstLastPara="0" vert="horz" wrap="square" lIns="18288" tIns="45720" rIns="18288" bIns="45720" numCol="1" spcCol="0" rtlCol="0" fromWordArt="0" anchor="t" anchorCtr="0" forceAA="0" compatLnSpc="1">
              <a:prstTxWarp prst="textNoShape">
                <a:avLst/>
              </a:prstTxWarp>
              <a:spAutoFit/>
            </a:bodyPr>
            <a:lstStyle/>
            <a:p>
              <a:pPr marL="0" marR="0" algn="ctr">
                <a:spcBef>
                  <a:spcPts val="0"/>
                </a:spcBef>
                <a:spcAft>
                  <a:spcPts val="0"/>
                </a:spcAft>
              </a:pPr>
              <a:r>
                <a:rPr lang="en-US" sz="900" b="1" dirty="0">
                  <a:solidFill>
                    <a:srgbClr val="000000"/>
                  </a:solidFill>
                  <a:effectLst/>
                  <a:latin typeface="Calibri"/>
                  <a:ea typeface="Calibri"/>
                  <a:cs typeface="Times New Roman"/>
                </a:rPr>
                <a:t>Positive</a:t>
              </a:r>
              <a:r>
                <a:rPr lang="en-US" sz="900" dirty="0">
                  <a:solidFill>
                    <a:srgbClr val="000000"/>
                  </a:solidFill>
                  <a:effectLst/>
                  <a:latin typeface="Calibri"/>
                  <a:ea typeface="Calibri"/>
                  <a:cs typeface="Times New Roman"/>
                </a:rPr>
                <a:t>: </a:t>
              </a:r>
            </a:p>
            <a:p>
              <a:pPr marL="0" marR="0" algn="ctr">
                <a:spcBef>
                  <a:spcPts val="0"/>
                </a:spcBef>
                <a:spcAft>
                  <a:spcPts val="0"/>
                </a:spcAft>
              </a:pPr>
              <a:r>
                <a:rPr lang="en-US" sz="900" dirty="0">
                  <a:solidFill>
                    <a:srgbClr val="000000"/>
                  </a:solidFill>
                  <a:effectLst/>
                  <a:latin typeface="Calibri"/>
                  <a:ea typeface="Calibri"/>
                  <a:cs typeface="Times New Roman"/>
                </a:rPr>
                <a:t>presumptive</a:t>
              </a:r>
            </a:p>
            <a:p>
              <a:pPr marL="0" marR="0" algn="ctr">
                <a:spcBef>
                  <a:spcPts val="0"/>
                </a:spcBef>
                <a:spcAft>
                  <a:spcPts val="0"/>
                </a:spcAft>
              </a:pPr>
              <a:r>
                <a:rPr lang="en-US" sz="900" dirty="0">
                  <a:solidFill>
                    <a:srgbClr val="000000"/>
                  </a:solidFill>
                  <a:effectLst/>
                  <a:latin typeface="Calibri"/>
                  <a:ea typeface="Calibri"/>
                  <a:cs typeface="Times New Roman"/>
                </a:rPr>
                <a:t>chikungunya</a:t>
              </a:r>
            </a:p>
            <a:p>
              <a:pPr marL="0" marR="0" algn="ctr">
                <a:spcBef>
                  <a:spcPts val="0"/>
                </a:spcBef>
                <a:spcAft>
                  <a:spcPts val="0"/>
                </a:spcAft>
              </a:pPr>
              <a:r>
                <a:rPr lang="en-US" sz="900" dirty="0">
                  <a:solidFill>
                    <a:srgbClr val="000000"/>
                  </a:solidFill>
                  <a:effectLst/>
                  <a:latin typeface="Calibri"/>
                  <a:ea typeface="Calibri"/>
                  <a:cs typeface="Times New Roman"/>
                </a:rPr>
                <a:t>virus</a:t>
              </a:r>
            </a:p>
          </p:txBody>
        </p:sp>
        <p:cxnSp>
          <p:nvCxnSpPr>
            <p:cNvPr id="71" name="Straight Arrow Connector 70"/>
            <p:cNvCxnSpPr/>
            <p:nvPr/>
          </p:nvCxnSpPr>
          <p:spPr>
            <a:xfrm flipH="1">
              <a:off x="7785724" y="2339976"/>
              <a:ext cx="264652" cy="387652"/>
            </a:xfrm>
            <a:prstGeom prst="straightConnector1">
              <a:avLst/>
            </a:prstGeom>
            <a:ln w="19050">
              <a:solidFill>
                <a:schemeClr val="tx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8040851" y="2339976"/>
              <a:ext cx="264652" cy="387652"/>
            </a:xfrm>
            <a:prstGeom prst="straightConnector1">
              <a:avLst/>
            </a:prstGeom>
            <a:ln w="19050">
              <a:solidFill>
                <a:schemeClr val="tx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5091858" y="3365789"/>
              <a:ext cx="0" cy="457200"/>
            </a:xfrm>
            <a:prstGeom prst="straightConnector1">
              <a:avLst/>
            </a:prstGeom>
            <a:ln w="19050">
              <a:solidFill>
                <a:schemeClr val="tx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8" name="Text Box 18"/>
            <p:cNvSpPr txBox="1"/>
            <p:nvPr/>
          </p:nvSpPr>
          <p:spPr bwMode="auto">
            <a:xfrm>
              <a:off x="6065667" y="2719458"/>
              <a:ext cx="658368" cy="646331"/>
            </a:xfrm>
            <a:prstGeom prst="rect">
              <a:avLst/>
            </a:prstGeom>
            <a:solidFill>
              <a:srgbClr val="FFFF99"/>
            </a:solidFill>
            <a:ln w="12700">
              <a:solidFill>
                <a:schemeClr val="tx1">
                  <a:lumMod val="50000"/>
                </a:schemeClr>
              </a:solidFill>
              <a:miter lim="800000"/>
              <a:headEnd/>
              <a:tailEnd/>
            </a:ln>
          </p:spPr>
          <p:txBody>
            <a:bodyPr rot="0" spcFirstLastPara="0" vert="horz" wrap="square" lIns="18288" tIns="45720" rIns="18288" bIns="45720" numCol="1" spcCol="0" rtlCol="0" fromWordArt="0" anchor="t" anchorCtr="0" forceAA="0" compatLnSpc="1">
              <a:prstTxWarp prst="textNoShape">
                <a:avLst/>
              </a:prstTxWarp>
              <a:spAutoFit/>
            </a:bodyPr>
            <a:lstStyle/>
            <a:p>
              <a:pPr marL="0" marR="0" algn="ctr">
                <a:spcBef>
                  <a:spcPts val="0"/>
                </a:spcBef>
                <a:spcAft>
                  <a:spcPts val="0"/>
                </a:spcAft>
              </a:pPr>
              <a:r>
                <a:rPr lang="en-US" sz="900" b="1" dirty="0">
                  <a:solidFill>
                    <a:srgbClr val="000000"/>
                  </a:solidFill>
                  <a:effectLst/>
                  <a:latin typeface="Calibri"/>
                  <a:ea typeface="Calibri"/>
                  <a:cs typeface="Times New Roman"/>
                </a:rPr>
                <a:t>Positive</a:t>
              </a:r>
              <a:r>
                <a:rPr lang="en-US" sz="900" dirty="0">
                  <a:solidFill>
                    <a:srgbClr val="000000"/>
                  </a:solidFill>
                  <a:effectLst/>
                  <a:latin typeface="Calibri"/>
                  <a:ea typeface="Calibri"/>
                  <a:cs typeface="Times New Roman"/>
                </a:rPr>
                <a:t>: </a:t>
              </a:r>
            </a:p>
            <a:p>
              <a:pPr marL="0" marR="0" algn="ctr">
                <a:spcBef>
                  <a:spcPts val="0"/>
                </a:spcBef>
                <a:spcAft>
                  <a:spcPts val="0"/>
                </a:spcAft>
              </a:pPr>
              <a:r>
                <a:rPr lang="en-US" sz="900" dirty="0">
                  <a:solidFill>
                    <a:srgbClr val="000000"/>
                  </a:solidFill>
                  <a:effectLst/>
                  <a:latin typeface="Calibri" panose="020F0502020204030204" pitchFamily="34" charset="0"/>
                  <a:ea typeface="Calibri"/>
                  <a:cs typeface="Calibri" panose="020F0502020204030204" pitchFamily="34" charset="0"/>
                </a:rPr>
                <a:t>presumptive</a:t>
              </a:r>
            </a:p>
            <a:p>
              <a:pPr marL="0" marR="0" algn="ctr">
                <a:spcBef>
                  <a:spcPts val="0"/>
                </a:spcBef>
                <a:spcAft>
                  <a:spcPts val="0"/>
                </a:spcAft>
              </a:pPr>
              <a:r>
                <a:rPr lang="en-US" sz="900" dirty="0">
                  <a:solidFill>
                    <a:srgbClr val="000000"/>
                  </a:solidFill>
                  <a:effectLst/>
                  <a:latin typeface="Calibri"/>
                  <a:ea typeface="Calibri"/>
                  <a:cs typeface="Times New Roman"/>
                </a:rPr>
                <a:t>Zika</a:t>
              </a:r>
            </a:p>
            <a:p>
              <a:pPr marL="0" marR="0" algn="ctr">
                <a:spcBef>
                  <a:spcPts val="0"/>
                </a:spcBef>
                <a:spcAft>
                  <a:spcPts val="0"/>
                </a:spcAft>
              </a:pPr>
              <a:r>
                <a:rPr lang="en-US" sz="900" dirty="0">
                  <a:solidFill>
                    <a:srgbClr val="000000"/>
                  </a:solidFill>
                  <a:effectLst/>
                  <a:latin typeface="Calibri"/>
                  <a:ea typeface="Calibri"/>
                  <a:cs typeface="Times New Roman"/>
                </a:rPr>
                <a:t>virus </a:t>
              </a:r>
              <a:r>
                <a:rPr lang="en-US" sz="900" baseline="30000" dirty="0">
                  <a:solidFill>
                    <a:srgbClr val="000000"/>
                  </a:solidFill>
                  <a:latin typeface="Calibri"/>
                  <a:ea typeface="Calibri"/>
                  <a:cs typeface="Times New Roman"/>
                </a:rPr>
                <a:t>3</a:t>
              </a:r>
            </a:p>
          </p:txBody>
        </p:sp>
        <p:sp>
          <p:nvSpPr>
            <p:cNvPr id="79" name="Text Box 19"/>
            <p:cNvSpPr txBox="1"/>
            <p:nvPr/>
          </p:nvSpPr>
          <p:spPr bwMode="auto">
            <a:xfrm>
              <a:off x="6792881" y="2719458"/>
              <a:ext cx="493776" cy="230832"/>
            </a:xfrm>
            <a:prstGeom prst="rect">
              <a:avLst/>
            </a:prstGeom>
            <a:solidFill>
              <a:srgbClr val="FFFF99"/>
            </a:solidFill>
            <a:ln w="12700">
              <a:solidFill>
                <a:schemeClr val="tx1">
                  <a:lumMod val="50000"/>
                </a:schemeClr>
              </a:solidFill>
              <a:miter lim="800000"/>
              <a:headEnd/>
              <a:tailEnd/>
            </a:ln>
          </p:spPr>
          <p:txBody>
            <a:bodyPr rot="0" spcFirstLastPara="0" vert="horz" wrap="square" lIns="18288" tIns="45720" rIns="18288" bIns="45720" numCol="1" spcCol="0" rtlCol="0" fromWordArt="0" anchor="t" anchorCtr="0" forceAA="0" compatLnSpc="1">
              <a:prstTxWarp prst="textNoShape">
                <a:avLst/>
              </a:prstTxWarp>
              <a:spAutoFit/>
            </a:bodyPr>
            <a:lstStyle/>
            <a:p>
              <a:pPr marL="0" marR="0" algn="ctr">
                <a:spcBef>
                  <a:spcPts val="0"/>
                </a:spcBef>
                <a:spcAft>
                  <a:spcPts val="0"/>
                </a:spcAft>
              </a:pPr>
              <a:r>
                <a:rPr lang="en-US" sz="900" b="1" dirty="0">
                  <a:solidFill>
                    <a:srgbClr val="000000"/>
                  </a:solidFill>
                  <a:effectLst/>
                  <a:latin typeface="Calibri"/>
                  <a:ea typeface="Calibri"/>
                  <a:cs typeface="Times New Roman"/>
                </a:rPr>
                <a:t>Negative</a:t>
              </a:r>
              <a:endParaRPr lang="en-US" sz="900" dirty="0">
                <a:solidFill>
                  <a:srgbClr val="000000"/>
                </a:solidFill>
                <a:effectLst/>
                <a:latin typeface="Calibri"/>
                <a:ea typeface="Calibri"/>
                <a:cs typeface="Times New Roman"/>
              </a:endParaRPr>
            </a:p>
          </p:txBody>
        </p:sp>
        <p:sp>
          <p:nvSpPr>
            <p:cNvPr id="80" name="Text Box 19"/>
            <p:cNvSpPr txBox="1"/>
            <p:nvPr/>
          </p:nvSpPr>
          <p:spPr bwMode="auto">
            <a:xfrm>
              <a:off x="8208720" y="2719458"/>
              <a:ext cx="493776" cy="230832"/>
            </a:xfrm>
            <a:prstGeom prst="rect">
              <a:avLst/>
            </a:prstGeom>
            <a:solidFill>
              <a:schemeClr val="bg1"/>
            </a:solidFill>
            <a:ln w="12700">
              <a:solidFill>
                <a:schemeClr val="tx1">
                  <a:lumMod val="50000"/>
                </a:schemeClr>
              </a:solidFill>
              <a:miter lim="800000"/>
              <a:headEnd/>
              <a:tailEnd/>
            </a:ln>
          </p:spPr>
          <p:txBody>
            <a:bodyPr rot="0" spcFirstLastPara="0" vert="horz" wrap="square" lIns="18288" tIns="45720" rIns="18288" bIns="45720" numCol="1" spcCol="0" rtlCol="0" fromWordArt="0" anchor="t" anchorCtr="0" forceAA="0" compatLnSpc="1">
              <a:prstTxWarp prst="textNoShape">
                <a:avLst/>
              </a:prstTxWarp>
              <a:spAutoFit/>
            </a:bodyPr>
            <a:lstStyle/>
            <a:p>
              <a:pPr marL="0" marR="0" algn="ctr">
                <a:spcBef>
                  <a:spcPts val="0"/>
                </a:spcBef>
                <a:spcAft>
                  <a:spcPts val="0"/>
                </a:spcAft>
              </a:pPr>
              <a:r>
                <a:rPr lang="en-US" sz="900" b="1" dirty="0">
                  <a:solidFill>
                    <a:srgbClr val="000000"/>
                  </a:solidFill>
                  <a:effectLst/>
                  <a:latin typeface="Calibri"/>
                  <a:ea typeface="Calibri"/>
                  <a:cs typeface="Times New Roman"/>
                </a:rPr>
                <a:t>Negative</a:t>
              </a:r>
              <a:endParaRPr lang="en-US" sz="900" dirty="0">
                <a:solidFill>
                  <a:srgbClr val="000000"/>
                </a:solidFill>
                <a:effectLst/>
                <a:latin typeface="Calibri"/>
                <a:ea typeface="Calibri"/>
                <a:cs typeface="Times New Roman"/>
              </a:endParaRPr>
            </a:p>
          </p:txBody>
        </p:sp>
        <p:sp>
          <p:nvSpPr>
            <p:cNvPr id="81" name="Text Box 19"/>
            <p:cNvSpPr txBox="1"/>
            <p:nvPr/>
          </p:nvSpPr>
          <p:spPr bwMode="auto">
            <a:xfrm>
              <a:off x="4862239" y="3822989"/>
              <a:ext cx="493776" cy="230832"/>
            </a:xfrm>
            <a:prstGeom prst="rect">
              <a:avLst/>
            </a:prstGeom>
            <a:solidFill>
              <a:schemeClr val="bg1"/>
            </a:solidFill>
            <a:ln w="12700">
              <a:solidFill>
                <a:schemeClr val="tx1">
                  <a:lumMod val="50000"/>
                </a:schemeClr>
              </a:solidFill>
              <a:miter lim="800000"/>
              <a:headEnd/>
              <a:tailEnd/>
            </a:ln>
          </p:spPr>
          <p:txBody>
            <a:bodyPr rot="0" spcFirstLastPara="0" vert="horz" wrap="square" lIns="18288" tIns="45720" rIns="18288" bIns="45720" numCol="1" spcCol="0" rtlCol="0" fromWordArt="0" anchor="t" anchorCtr="0" forceAA="0" compatLnSpc="1">
              <a:prstTxWarp prst="textNoShape">
                <a:avLst/>
              </a:prstTxWarp>
              <a:spAutoFit/>
            </a:bodyPr>
            <a:lstStyle/>
            <a:p>
              <a:pPr marL="0" marR="0" algn="ctr">
                <a:spcBef>
                  <a:spcPts val="0"/>
                </a:spcBef>
                <a:spcAft>
                  <a:spcPts val="0"/>
                </a:spcAft>
              </a:pPr>
              <a:r>
                <a:rPr lang="en-US" sz="900" dirty="0">
                  <a:solidFill>
                    <a:srgbClr val="000000"/>
                  </a:solidFill>
                  <a:effectLst/>
                  <a:latin typeface="Calibri"/>
                  <a:ea typeface="Calibri"/>
                  <a:cs typeface="Times New Roman"/>
                </a:rPr>
                <a:t>PRNT </a:t>
              </a:r>
              <a:r>
                <a:rPr lang="en-US" sz="900" baseline="30000" dirty="0">
                  <a:solidFill>
                    <a:srgbClr val="000000"/>
                  </a:solidFill>
                  <a:effectLst/>
                  <a:latin typeface="Calibri"/>
                  <a:ea typeface="Calibri"/>
                  <a:cs typeface="Times New Roman"/>
                </a:rPr>
                <a:t>4</a:t>
              </a:r>
            </a:p>
          </p:txBody>
        </p:sp>
        <p:sp>
          <p:nvSpPr>
            <p:cNvPr id="82" name="Text Box 19"/>
            <p:cNvSpPr txBox="1"/>
            <p:nvPr/>
          </p:nvSpPr>
          <p:spPr bwMode="auto">
            <a:xfrm>
              <a:off x="6138003" y="3822989"/>
              <a:ext cx="493776" cy="230832"/>
            </a:xfrm>
            <a:prstGeom prst="rect">
              <a:avLst/>
            </a:prstGeom>
            <a:solidFill>
              <a:srgbClr val="FFFF99"/>
            </a:solidFill>
            <a:ln w="12700">
              <a:solidFill>
                <a:schemeClr val="tx1">
                  <a:lumMod val="50000"/>
                </a:schemeClr>
              </a:solidFill>
              <a:miter lim="800000"/>
              <a:headEnd/>
              <a:tailEnd/>
            </a:ln>
          </p:spPr>
          <p:txBody>
            <a:bodyPr rot="0" spcFirstLastPara="0" vert="horz" wrap="square" lIns="18288" tIns="45720" rIns="18288" bIns="45720" numCol="1" spcCol="0" rtlCol="0" fromWordArt="0" anchor="t" anchorCtr="0" forceAA="0" compatLnSpc="1">
              <a:prstTxWarp prst="textNoShape">
                <a:avLst/>
              </a:prstTxWarp>
              <a:spAutoFit/>
            </a:bodyPr>
            <a:lstStyle/>
            <a:p>
              <a:pPr marL="0" marR="0" algn="ctr">
                <a:spcBef>
                  <a:spcPts val="0"/>
                </a:spcBef>
                <a:spcAft>
                  <a:spcPts val="0"/>
                </a:spcAft>
              </a:pPr>
              <a:r>
                <a:rPr lang="en-US" sz="900" dirty="0">
                  <a:solidFill>
                    <a:srgbClr val="000000"/>
                  </a:solidFill>
                  <a:effectLst/>
                  <a:latin typeface="Calibri"/>
                  <a:ea typeface="Calibri"/>
                  <a:cs typeface="Times New Roman"/>
                </a:rPr>
                <a:t>PRNT </a:t>
              </a:r>
              <a:r>
                <a:rPr lang="en-US" sz="900" baseline="30000" dirty="0">
                  <a:solidFill>
                    <a:srgbClr val="000000"/>
                  </a:solidFill>
                  <a:effectLst/>
                  <a:latin typeface="Calibri"/>
                  <a:ea typeface="Calibri"/>
                  <a:cs typeface="Times New Roman"/>
                </a:rPr>
                <a:t>4</a:t>
              </a:r>
            </a:p>
          </p:txBody>
        </p:sp>
        <p:sp>
          <p:nvSpPr>
            <p:cNvPr id="83" name="Text Box 19"/>
            <p:cNvSpPr txBox="1"/>
            <p:nvPr/>
          </p:nvSpPr>
          <p:spPr bwMode="auto">
            <a:xfrm>
              <a:off x="7493558" y="3822989"/>
              <a:ext cx="493776" cy="230832"/>
            </a:xfrm>
            <a:prstGeom prst="rect">
              <a:avLst/>
            </a:prstGeom>
            <a:solidFill>
              <a:schemeClr val="bg1"/>
            </a:solidFill>
            <a:ln w="12700">
              <a:solidFill>
                <a:schemeClr val="tx1">
                  <a:lumMod val="50000"/>
                </a:schemeClr>
              </a:solidFill>
              <a:miter lim="800000"/>
              <a:headEnd/>
              <a:tailEnd/>
            </a:ln>
          </p:spPr>
          <p:txBody>
            <a:bodyPr rot="0" spcFirstLastPara="0" vert="horz" wrap="square" lIns="18288" tIns="45720" rIns="18288" bIns="45720" numCol="1" spcCol="0" rtlCol="0" fromWordArt="0" anchor="t" anchorCtr="0" forceAA="0" compatLnSpc="1">
              <a:prstTxWarp prst="textNoShape">
                <a:avLst/>
              </a:prstTxWarp>
              <a:spAutoFit/>
            </a:bodyPr>
            <a:lstStyle/>
            <a:p>
              <a:pPr marL="0" marR="0" algn="ctr">
                <a:spcBef>
                  <a:spcPts val="0"/>
                </a:spcBef>
                <a:spcAft>
                  <a:spcPts val="0"/>
                </a:spcAft>
              </a:pPr>
              <a:r>
                <a:rPr lang="en-US" sz="900" dirty="0">
                  <a:solidFill>
                    <a:srgbClr val="000000"/>
                  </a:solidFill>
                  <a:effectLst/>
                  <a:latin typeface="Calibri"/>
                  <a:ea typeface="Calibri"/>
                  <a:cs typeface="Times New Roman"/>
                </a:rPr>
                <a:t>PRNT </a:t>
              </a:r>
              <a:r>
                <a:rPr lang="en-US" sz="900" baseline="30000" dirty="0">
                  <a:solidFill>
                    <a:srgbClr val="000000"/>
                  </a:solidFill>
                  <a:effectLst/>
                  <a:latin typeface="Calibri"/>
                  <a:ea typeface="Calibri"/>
                  <a:cs typeface="Times New Roman"/>
                </a:rPr>
                <a:t>4</a:t>
              </a:r>
            </a:p>
          </p:txBody>
        </p:sp>
        <p:cxnSp>
          <p:nvCxnSpPr>
            <p:cNvPr id="84" name="Straight Arrow Connector 83"/>
            <p:cNvCxnSpPr/>
            <p:nvPr/>
          </p:nvCxnSpPr>
          <p:spPr>
            <a:xfrm>
              <a:off x="7785724" y="3365789"/>
              <a:ext cx="0" cy="457200"/>
            </a:xfrm>
            <a:prstGeom prst="straightConnector1">
              <a:avLst/>
            </a:prstGeom>
            <a:ln w="19050">
              <a:solidFill>
                <a:schemeClr val="tx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6397946" y="3365789"/>
              <a:ext cx="0" cy="457200"/>
            </a:xfrm>
            <a:prstGeom prst="straightConnector1">
              <a:avLst/>
            </a:prstGeom>
            <a:ln w="19050">
              <a:solidFill>
                <a:schemeClr val="tx1">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450844" y="890652"/>
            <a:ext cx="8251651" cy="323165"/>
          </a:xfrm>
          <a:prstGeom prst="rect">
            <a:avLst/>
          </a:prstGeom>
          <a:noFill/>
        </p:spPr>
        <p:txBody>
          <a:bodyPr wrap="square" rtlCol="0">
            <a:spAutoFit/>
          </a:bodyPr>
          <a:lstStyle/>
          <a:p>
            <a:pPr algn="ctr"/>
            <a:r>
              <a:rPr lang="en-US" sz="1500" dirty="0">
                <a:latin typeface="Calibri" panose="020F0502020204030204" pitchFamily="34" charset="0"/>
                <a:cs typeface="Calibri" panose="020F0502020204030204" pitchFamily="34" charset="0"/>
              </a:rPr>
              <a:t>(Testing only performed if patient symptomatic and travel history indicates travel to affected area).</a:t>
            </a:r>
          </a:p>
        </p:txBody>
      </p:sp>
    </p:spTree>
    <p:extLst>
      <p:ext uri="{BB962C8B-B14F-4D97-AF65-F5344CB8AC3E}">
        <p14:creationId xmlns:p14="http://schemas.microsoft.com/office/powerpoint/2010/main" val="1745948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Zika Testing in Asymptomatic Pregnant Women</a:t>
            </a:r>
          </a:p>
        </p:txBody>
      </p:sp>
      <p:sp>
        <p:nvSpPr>
          <p:cNvPr id="15" name="Rectangle 14" title="&quot;&quot;"/>
          <p:cNvSpPr/>
          <p:nvPr/>
        </p:nvSpPr>
        <p:spPr>
          <a:xfrm>
            <a:off x="447675" y="1015056"/>
            <a:ext cx="8277225" cy="396070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33" name="Text Box 12"/>
          <p:cNvSpPr txBox="1"/>
          <p:nvPr/>
        </p:nvSpPr>
        <p:spPr bwMode="auto">
          <a:xfrm>
            <a:off x="447675" y="5208811"/>
            <a:ext cx="8277226" cy="1118255"/>
          </a:xfrm>
          <a:prstGeom prst="rect">
            <a:avLst/>
          </a:prstGeom>
          <a:noFill/>
          <a:ln w="19050">
            <a:solidFill>
              <a:srgbClr val="000000"/>
            </a:solidFill>
            <a:prstDash val="sysDash"/>
            <a:miter lim="800000"/>
            <a:headEnd/>
            <a:tailEnd/>
          </a:ln>
        </p:spPr>
        <p:txBody>
          <a:bodyPr rot="0" spcFirstLastPara="0" vert="horz" wrap="square" lIns="45720" tIns="45720" rIns="45720" bIns="45720" numCol="1" spcCol="0" rtlCol="0" fromWordArt="0" anchor="t" anchorCtr="0" forceAA="0" compatLnSpc="1">
            <a:prstTxWarp prst="textNoShape">
              <a:avLst/>
            </a:prstTxWarp>
            <a:spAutoFit/>
          </a:bodyPr>
          <a:lstStyle/>
          <a:p>
            <a:pPr marL="58738" indent="-58738">
              <a:spcBef>
                <a:spcPts val="400"/>
              </a:spcBef>
            </a:pPr>
            <a:r>
              <a:rPr lang="en-US" sz="1000" baseline="30000" dirty="0">
                <a:solidFill>
                  <a:srgbClr val="000000"/>
                </a:solidFill>
                <a:latin typeface="Calibri" panose="020F0502020204030204" pitchFamily="34" charset="0"/>
                <a:ea typeface="Calibri"/>
                <a:cs typeface="Calibri" panose="020F0502020204030204" pitchFamily="34" charset="0"/>
              </a:rPr>
              <a:t>1</a:t>
            </a:r>
            <a:r>
              <a:rPr lang="en-US" sz="1000" dirty="0">
                <a:solidFill>
                  <a:srgbClr val="000000"/>
                </a:solidFill>
                <a:latin typeface="Calibri" panose="020F0502020204030204" pitchFamily="34" charset="0"/>
                <a:ea typeface="Calibri"/>
                <a:cs typeface="Calibri" panose="020F0502020204030204" pitchFamily="34" charset="0"/>
              </a:rPr>
              <a:t> For women living in areas with ongoing transmission, refer to Updated Interim Guidelines for Health Care Providers Providing Care for Pregnant Women and Women of Reproductive Age During Ongoing Zika Virus Transmission - United States, 2016 for timing of sample collection.</a:t>
            </a:r>
          </a:p>
          <a:p>
            <a:pPr marL="58738" indent="-58738">
              <a:spcBef>
                <a:spcPts val="400"/>
              </a:spcBef>
            </a:pPr>
            <a:r>
              <a:rPr lang="en-US" sz="1000" baseline="30000" dirty="0">
                <a:solidFill>
                  <a:srgbClr val="000000"/>
                </a:solidFill>
                <a:latin typeface="Calibri" panose="020F0502020204030204" pitchFamily="34" charset="0"/>
                <a:ea typeface="Calibri"/>
                <a:cs typeface="Calibri" panose="020F0502020204030204" pitchFamily="34" charset="0"/>
              </a:rPr>
              <a:t>2</a:t>
            </a:r>
            <a:r>
              <a:rPr lang="en-US" sz="1000" dirty="0">
                <a:solidFill>
                  <a:srgbClr val="000000"/>
                </a:solidFill>
                <a:latin typeface="Calibri" panose="020F0502020204030204" pitchFamily="34" charset="0"/>
                <a:ea typeface="Calibri"/>
                <a:cs typeface="Calibri" panose="020F0502020204030204" pitchFamily="34" charset="0"/>
              </a:rPr>
              <a:t> Extensive cross-reactivity would be expected in samples from DENV/ZIKV circulation areas.  A positive IgM assay with both antigens should be followed up by using PRNT against both ZIKV and DENV as well as any other flavivirus (e.g., SLEV, ZIKV, WNV, etc.) that might be found in that geographic area (including travel areas).  Depending on previous flavivirus exposure, resolution of infecting flavivirus may not be possible.</a:t>
            </a:r>
          </a:p>
          <a:p>
            <a:pPr marL="58738" indent="-58738">
              <a:spcBef>
                <a:spcPts val="400"/>
              </a:spcBef>
            </a:pPr>
            <a:r>
              <a:rPr lang="en-US" sz="1000" baseline="30000" dirty="0">
                <a:solidFill>
                  <a:srgbClr val="000000"/>
                </a:solidFill>
                <a:latin typeface="Calibri" panose="020F0502020204030204" pitchFamily="34" charset="0"/>
                <a:ea typeface="Calibri"/>
                <a:cs typeface="Calibri" panose="020F0502020204030204" pitchFamily="34" charset="0"/>
              </a:rPr>
              <a:t>3</a:t>
            </a:r>
            <a:r>
              <a:rPr lang="en-US" sz="1000" dirty="0">
                <a:solidFill>
                  <a:srgbClr val="000000"/>
                </a:solidFill>
                <a:latin typeface="Calibri" panose="020F0502020204030204" pitchFamily="34" charset="0"/>
                <a:ea typeface="Calibri"/>
                <a:cs typeface="Calibri" panose="020F0502020204030204" pitchFamily="34" charset="0"/>
              </a:rPr>
              <a:t> Follow-up care should be undertaken as specified in the Interim Guidelines for Pregnant Women During a Zika Virus Outbreak - United States, 2016.</a:t>
            </a:r>
            <a:endParaRPr lang="en-US" sz="1000" dirty="0">
              <a:solidFill>
                <a:srgbClr val="000000"/>
              </a:solidFill>
              <a:effectLst/>
              <a:latin typeface="Calibri" panose="020F0502020204030204" pitchFamily="34" charset="0"/>
              <a:ea typeface="Calibri"/>
              <a:cs typeface="Calibri" panose="020F0502020204030204" pitchFamily="34" charset="0"/>
            </a:endParaRPr>
          </a:p>
        </p:txBody>
      </p:sp>
      <p:grpSp>
        <p:nvGrpSpPr>
          <p:cNvPr id="3" name="Group 2" title="&quot;&quot;"/>
          <p:cNvGrpSpPr/>
          <p:nvPr/>
        </p:nvGrpSpPr>
        <p:grpSpPr>
          <a:xfrm>
            <a:off x="1219199" y="1235888"/>
            <a:ext cx="5391151" cy="3718273"/>
            <a:chOff x="1219199" y="1140888"/>
            <a:chExt cx="5391151" cy="3718273"/>
          </a:xfrm>
        </p:grpSpPr>
        <p:sp>
          <p:nvSpPr>
            <p:cNvPr id="17" name="Text Box 8"/>
            <p:cNvSpPr txBox="1"/>
            <p:nvPr/>
          </p:nvSpPr>
          <p:spPr bwMode="auto">
            <a:xfrm>
              <a:off x="3847354" y="1840654"/>
              <a:ext cx="1410335" cy="456565"/>
            </a:xfrm>
            <a:prstGeom prst="rect">
              <a:avLst/>
            </a:prstGeom>
            <a:solidFill>
              <a:srgbClr val="FFFFFF"/>
            </a:solidFill>
            <a:ln w="12700">
              <a:solidFill>
                <a:schemeClr val="bg2">
                  <a:lumMod val="75000"/>
                </a:schemeClr>
              </a:solidFill>
              <a:miter lim="800000"/>
              <a:headEnd/>
              <a:tailEnd/>
            </a:ln>
          </p:spPr>
          <p:txBody>
            <a:bodyPr rot="0" spcFirstLastPara="0" vert="horz" wrap="square" lIns="45720" tIns="137160" rIns="4572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200" dirty="0">
                  <a:solidFill>
                    <a:srgbClr val="000000"/>
                  </a:solidFill>
                  <a:effectLst/>
                  <a:latin typeface="Calibri"/>
                  <a:ea typeface="Calibri"/>
                  <a:cs typeface="Times New Roman"/>
                </a:rPr>
                <a:t>Zika virus IgM EIA</a:t>
              </a:r>
            </a:p>
          </p:txBody>
        </p:sp>
        <p:sp>
          <p:nvSpPr>
            <p:cNvPr id="18" name="Text Box 10"/>
            <p:cNvSpPr txBox="1"/>
            <p:nvPr/>
          </p:nvSpPr>
          <p:spPr bwMode="auto">
            <a:xfrm>
              <a:off x="2570160" y="2730956"/>
              <a:ext cx="1824695" cy="517065"/>
            </a:xfrm>
            <a:prstGeom prst="rect">
              <a:avLst/>
            </a:prstGeom>
            <a:solidFill>
              <a:srgbClr val="FFFFFF"/>
            </a:solidFill>
            <a:ln w="12700">
              <a:solidFill>
                <a:schemeClr val="bg2">
                  <a:lumMod val="75000"/>
                </a:schemeClr>
              </a:solidFill>
              <a:miter lim="800000"/>
              <a:headEnd/>
              <a:tailEnd/>
            </a:ln>
          </p:spPr>
          <p:txBody>
            <a:bodyPr rot="0" spcFirstLastPara="0" vert="horz" wrap="square" lIns="45720" tIns="45720" rIns="45720" bIns="45720" numCol="1" spcCol="0" rtlCol="0" fromWordArt="0" anchor="t" anchorCtr="0" forceAA="0" compatLnSpc="1">
              <a:prstTxWarp prst="textNoShape">
                <a:avLst/>
              </a:prstTxWarp>
              <a:spAutoFit/>
            </a:bodyPr>
            <a:lstStyle/>
            <a:p>
              <a:pPr marL="0" marR="0" algn="ctr">
                <a:lnSpc>
                  <a:spcPct val="115000"/>
                </a:lnSpc>
                <a:spcBef>
                  <a:spcPts val="0"/>
                </a:spcBef>
                <a:spcAft>
                  <a:spcPts val="0"/>
                </a:spcAft>
              </a:pPr>
              <a:r>
                <a:rPr lang="en-US" sz="1200" b="1" dirty="0">
                  <a:solidFill>
                    <a:srgbClr val="000000"/>
                  </a:solidFill>
                  <a:effectLst/>
                  <a:latin typeface="Calibri"/>
                  <a:ea typeface="Calibri"/>
                  <a:cs typeface="Times New Roman"/>
                </a:rPr>
                <a:t>Positive</a:t>
              </a:r>
              <a:r>
                <a:rPr lang="en-US" sz="1200" dirty="0">
                  <a:solidFill>
                    <a:srgbClr val="000000"/>
                  </a:solidFill>
                  <a:effectLst/>
                  <a:latin typeface="Calibri"/>
                  <a:ea typeface="Calibri"/>
                  <a:cs typeface="Times New Roman"/>
                </a:rPr>
                <a:t>: </a:t>
              </a:r>
            </a:p>
            <a:p>
              <a:pPr marL="0" marR="0" algn="ctr">
                <a:lnSpc>
                  <a:spcPct val="115000"/>
                </a:lnSpc>
                <a:spcBef>
                  <a:spcPts val="0"/>
                </a:spcBef>
                <a:spcAft>
                  <a:spcPts val="0"/>
                </a:spcAft>
              </a:pPr>
              <a:r>
                <a:rPr lang="en-US" sz="1200" dirty="0">
                  <a:solidFill>
                    <a:srgbClr val="000000"/>
                  </a:solidFill>
                  <a:effectLst/>
                  <a:latin typeface="Calibri"/>
                  <a:ea typeface="Calibri"/>
                  <a:cs typeface="Times New Roman"/>
                </a:rPr>
                <a:t>Perform dengue IgM</a:t>
              </a:r>
            </a:p>
          </p:txBody>
        </p:sp>
        <p:sp>
          <p:nvSpPr>
            <p:cNvPr id="19" name="Text Box 12"/>
            <p:cNvSpPr txBox="1"/>
            <p:nvPr/>
          </p:nvSpPr>
          <p:spPr bwMode="auto">
            <a:xfrm>
              <a:off x="4691080" y="2730956"/>
              <a:ext cx="1287399" cy="517065"/>
            </a:xfrm>
            <a:prstGeom prst="rect">
              <a:avLst/>
            </a:prstGeom>
            <a:solidFill>
              <a:srgbClr val="FFFFFF"/>
            </a:solidFill>
            <a:ln w="12700">
              <a:solidFill>
                <a:schemeClr val="bg2">
                  <a:lumMod val="75000"/>
                </a:schemeClr>
              </a:solidFill>
              <a:miter lim="800000"/>
              <a:headEnd/>
              <a:tailEnd/>
            </a:ln>
          </p:spPr>
          <p:txBody>
            <a:bodyPr rot="0" spcFirstLastPara="0" vert="horz" wrap="square" lIns="45720" tIns="137160" rIns="4572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200" b="1" dirty="0">
                  <a:solidFill>
                    <a:srgbClr val="000000"/>
                  </a:solidFill>
                  <a:effectLst/>
                  <a:latin typeface="Calibri"/>
                  <a:ea typeface="Calibri"/>
                  <a:cs typeface="Times New Roman"/>
                </a:rPr>
                <a:t>Negative</a:t>
              </a:r>
              <a:endParaRPr lang="en-US" sz="1200" dirty="0">
                <a:solidFill>
                  <a:srgbClr val="000000"/>
                </a:solidFill>
                <a:effectLst/>
                <a:latin typeface="Calibri"/>
                <a:ea typeface="Calibri"/>
                <a:cs typeface="Times New Roman"/>
              </a:endParaRPr>
            </a:p>
          </p:txBody>
        </p:sp>
        <p:sp>
          <p:nvSpPr>
            <p:cNvPr id="20" name="Text Box 14"/>
            <p:cNvSpPr txBox="1"/>
            <p:nvPr/>
          </p:nvSpPr>
          <p:spPr bwMode="auto">
            <a:xfrm>
              <a:off x="1219199" y="4566902"/>
              <a:ext cx="2105391" cy="292259"/>
            </a:xfrm>
            <a:prstGeom prst="rect">
              <a:avLst/>
            </a:prstGeom>
            <a:solidFill>
              <a:srgbClr val="FFFFFF"/>
            </a:solidFill>
            <a:ln w="12700">
              <a:solidFill>
                <a:schemeClr val="bg2">
                  <a:lumMod val="75000"/>
                </a:schemeClr>
              </a:solidFill>
              <a:miter lim="800000"/>
              <a:headEnd/>
              <a:tailEnd/>
            </a:ln>
          </p:spPr>
          <p:txBody>
            <a:bodyPr rot="0" spcFirstLastPara="0" vert="horz" wrap="square" lIns="45720" tIns="45720" rIns="45720" bIns="45720" numCol="1" spcCol="0" rtlCol="0" fromWordArt="0" anchor="t" anchorCtr="0" forceAA="0" compatLnSpc="1">
              <a:prstTxWarp prst="textNoShape">
                <a:avLst/>
              </a:prstTxWarp>
              <a:spAutoFit/>
            </a:bodyPr>
            <a:lstStyle/>
            <a:p>
              <a:pPr marL="0" marR="0" algn="ctr">
                <a:lnSpc>
                  <a:spcPct val="115000"/>
                </a:lnSpc>
                <a:spcBef>
                  <a:spcPts val="0"/>
                </a:spcBef>
                <a:spcAft>
                  <a:spcPts val="0"/>
                </a:spcAft>
              </a:pPr>
              <a:r>
                <a:rPr lang="en-US" sz="1200" dirty="0">
                  <a:solidFill>
                    <a:srgbClr val="000000"/>
                  </a:solidFill>
                  <a:effectLst/>
                  <a:latin typeface="Calibri"/>
                  <a:ea typeface="Calibri"/>
                  <a:cs typeface="Times New Roman"/>
                </a:rPr>
                <a:t>PRNT (neutralizing Ab) </a:t>
              </a:r>
              <a:r>
                <a:rPr lang="en-US" sz="1200" baseline="30000" dirty="0">
                  <a:solidFill>
                    <a:srgbClr val="000000"/>
                  </a:solidFill>
                  <a:effectLst/>
                  <a:latin typeface="Calibri"/>
                  <a:ea typeface="Calibri"/>
                  <a:cs typeface="Times New Roman"/>
                </a:rPr>
                <a:t>2,3</a:t>
              </a:r>
            </a:p>
          </p:txBody>
        </p:sp>
        <p:cxnSp>
          <p:nvCxnSpPr>
            <p:cNvPr id="21" name="Straight Arrow Connector 20"/>
            <p:cNvCxnSpPr/>
            <p:nvPr/>
          </p:nvCxnSpPr>
          <p:spPr>
            <a:xfrm flipH="1">
              <a:off x="4120738" y="2306745"/>
              <a:ext cx="417943" cy="424211"/>
            </a:xfrm>
            <a:prstGeom prst="straightConnector1">
              <a:avLst/>
            </a:prstGeom>
            <a:ln w="28575">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2274653" y="4197319"/>
              <a:ext cx="1" cy="365760"/>
            </a:xfrm>
            <a:prstGeom prst="straightConnector1">
              <a:avLst/>
            </a:prstGeom>
            <a:ln w="28575">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543959" y="2306745"/>
              <a:ext cx="417943" cy="424211"/>
            </a:xfrm>
            <a:prstGeom prst="straightConnector1">
              <a:avLst/>
            </a:prstGeom>
            <a:ln w="28575">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3035299" y="3252134"/>
              <a:ext cx="417943" cy="424211"/>
            </a:xfrm>
            <a:prstGeom prst="straightConnector1">
              <a:avLst/>
            </a:prstGeom>
            <a:ln w="28575">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448995" y="3252134"/>
              <a:ext cx="417943" cy="424211"/>
            </a:xfrm>
            <a:prstGeom prst="straightConnector1">
              <a:avLst/>
            </a:prstGeom>
            <a:ln w="28575">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Text Box 10"/>
            <p:cNvSpPr txBox="1"/>
            <p:nvPr/>
          </p:nvSpPr>
          <p:spPr bwMode="auto">
            <a:xfrm>
              <a:off x="1219200" y="3670679"/>
              <a:ext cx="2105391" cy="517065"/>
            </a:xfrm>
            <a:prstGeom prst="rect">
              <a:avLst/>
            </a:prstGeom>
            <a:solidFill>
              <a:srgbClr val="FFFFFF"/>
            </a:solidFill>
            <a:ln w="12700">
              <a:solidFill>
                <a:schemeClr val="bg2">
                  <a:lumMod val="75000"/>
                </a:schemeClr>
              </a:solidFill>
              <a:miter lim="800000"/>
              <a:headEnd/>
              <a:tailEnd/>
            </a:ln>
          </p:spPr>
          <p:txBody>
            <a:bodyPr rot="0" spcFirstLastPara="0" vert="horz" wrap="square" lIns="45720" tIns="45720" rIns="45720" bIns="45720" numCol="1" spcCol="0" rtlCol="0" fromWordArt="0" anchor="t" anchorCtr="0" forceAA="0" compatLnSpc="1">
              <a:prstTxWarp prst="textNoShape">
                <a:avLst/>
              </a:prstTxWarp>
              <a:spAutoFit/>
            </a:bodyPr>
            <a:lstStyle/>
            <a:p>
              <a:pPr marL="0" marR="0" algn="ctr">
                <a:lnSpc>
                  <a:spcPct val="115000"/>
                </a:lnSpc>
                <a:spcBef>
                  <a:spcPts val="0"/>
                </a:spcBef>
                <a:spcAft>
                  <a:spcPts val="0"/>
                </a:spcAft>
              </a:pPr>
              <a:r>
                <a:rPr lang="en-US" sz="1200" b="1" dirty="0">
                  <a:solidFill>
                    <a:srgbClr val="000000"/>
                  </a:solidFill>
                  <a:effectLst/>
                  <a:latin typeface="Calibri"/>
                  <a:ea typeface="Calibri"/>
                  <a:cs typeface="Times New Roman"/>
                </a:rPr>
                <a:t>Positive</a:t>
              </a:r>
              <a:r>
                <a:rPr lang="en-US" sz="1200" dirty="0">
                  <a:solidFill>
                    <a:srgbClr val="000000"/>
                  </a:solidFill>
                  <a:effectLst/>
                  <a:latin typeface="Calibri"/>
                  <a:ea typeface="Calibri"/>
                  <a:cs typeface="Times New Roman"/>
                </a:rPr>
                <a:t>: </a:t>
              </a:r>
            </a:p>
            <a:p>
              <a:pPr marL="0" marR="0" algn="ctr">
                <a:lnSpc>
                  <a:spcPct val="115000"/>
                </a:lnSpc>
                <a:spcBef>
                  <a:spcPts val="0"/>
                </a:spcBef>
                <a:spcAft>
                  <a:spcPts val="0"/>
                </a:spcAft>
              </a:pPr>
              <a:r>
                <a:rPr lang="en-US" sz="1200" dirty="0">
                  <a:solidFill>
                    <a:srgbClr val="000000"/>
                  </a:solidFill>
                  <a:effectLst/>
                  <a:latin typeface="Calibri"/>
                  <a:ea typeface="Calibri"/>
                  <a:cs typeface="Times New Roman"/>
                </a:rPr>
                <a:t>Unspecified flavivirus infection</a:t>
              </a:r>
            </a:p>
          </p:txBody>
        </p:sp>
        <p:sp>
          <p:nvSpPr>
            <p:cNvPr id="31" name="Text Box 12"/>
            <p:cNvSpPr txBox="1"/>
            <p:nvPr/>
          </p:nvSpPr>
          <p:spPr bwMode="auto">
            <a:xfrm>
              <a:off x="5439309" y="3666011"/>
              <a:ext cx="1171041" cy="517065"/>
            </a:xfrm>
            <a:prstGeom prst="rect">
              <a:avLst/>
            </a:prstGeom>
            <a:solidFill>
              <a:srgbClr val="FFFFFF"/>
            </a:solidFill>
            <a:ln w="12700">
              <a:solidFill>
                <a:schemeClr val="bg2">
                  <a:lumMod val="75000"/>
                </a:schemeClr>
              </a:solidFill>
              <a:miter lim="800000"/>
              <a:headEnd/>
              <a:tailEnd/>
            </a:ln>
          </p:spPr>
          <p:txBody>
            <a:bodyPr rot="0" spcFirstLastPara="0" vert="horz" wrap="square" lIns="45720" tIns="45720" rIns="4572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200" dirty="0">
                  <a:solidFill>
                    <a:srgbClr val="000000"/>
                  </a:solidFill>
                  <a:effectLst/>
                  <a:latin typeface="Calibri"/>
                  <a:ea typeface="Calibri"/>
                  <a:cs typeface="Times New Roman"/>
                </a:rPr>
                <a:t>No further</a:t>
              </a:r>
            </a:p>
            <a:p>
              <a:pPr marL="0" marR="0" algn="ctr">
                <a:lnSpc>
                  <a:spcPct val="115000"/>
                </a:lnSpc>
                <a:spcBef>
                  <a:spcPts val="0"/>
                </a:spcBef>
                <a:spcAft>
                  <a:spcPts val="0"/>
                </a:spcAft>
              </a:pPr>
              <a:r>
                <a:rPr lang="en-US" sz="1200" dirty="0">
                  <a:solidFill>
                    <a:srgbClr val="000000"/>
                  </a:solidFill>
                  <a:effectLst/>
                  <a:latin typeface="Calibri"/>
                  <a:ea typeface="Calibri"/>
                  <a:cs typeface="Times New Roman"/>
                </a:rPr>
                <a:t>follow up</a:t>
              </a:r>
            </a:p>
          </p:txBody>
        </p:sp>
        <p:cxnSp>
          <p:nvCxnSpPr>
            <p:cNvPr id="32" name="Straight Arrow Connector 31"/>
            <p:cNvCxnSpPr/>
            <p:nvPr/>
          </p:nvCxnSpPr>
          <p:spPr>
            <a:xfrm>
              <a:off x="5439309" y="3248021"/>
              <a:ext cx="417943" cy="424211"/>
            </a:xfrm>
            <a:prstGeom prst="straightConnector1">
              <a:avLst/>
            </a:prstGeom>
            <a:ln w="28575">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Text Box 8"/>
            <p:cNvSpPr txBox="1"/>
            <p:nvPr/>
          </p:nvSpPr>
          <p:spPr bwMode="auto">
            <a:xfrm>
              <a:off x="3088823" y="1140888"/>
              <a:ext cx="2927396" cy="461665"/>
            </a:xfrm>
            <a:prstGeom prst="rect">
              <a:avLst/>
            </a:prstGeom>
            <a:solidFill>
              <a:schemeClr val="bg1">
                <a:lumMod val="95000"/>
              </a:schemeClr>
            </a:solidFill>
            <a:ln w="19050">
              <a:solidFill>
                <a:schemeClr val="bg2">
                  <a:lumMod val="75000"/>
                </a:schemeClr>
              </a:solidFill>
              <a:miter lim="800000"/>
              <a:headEnd/>
              <a:tailEnd/>
            </a:ln>
          </p:spPr>
          <p:txBody>
            <a:bodyPr rot="0" spcFirstLastPara="0" vert="horz" wrap="square" lIns="45720" tIns="45720" rIns="45720" bIns="45720" numCol="1" spcCol="0" rtlCol="0" fromWordArt="0" anchor="t" anchorCtr="0" forceAA="0" compatLnSpc="1">
              <a:prstTxWarp prst="textNoShape">
                <a:avLst/>
              </a:prstTxWarp>
              <a:spAutoFit/>
            </a:bodyPr>
            <a:lstStyle/>
            <a:p>
              <a:pPr marL="0" marR="0" algn="ctr">
                <a:spcBef>
                  <a:spcPts val="0"/>
                </a:spcBef>
                <a:spcAft>
                  <a:spcPts val="0"/>
                </a:spcAft>
              </a:pPr>
              <a:r>
                <a:rPr lang="en-US" sz="1200" b="1" dirty="0">
                  <a:solidFill>
                    <a:srgbClr val="000000"/>
                  </a:solidFill>
                  <a:effectLst/>
                  <a:latin typeface="Calibri"/>
                  <a:ea typeface="Calibri"/>
                  <a:cs typeface="Times New Roman"/>
                </a:rPr>
                <a:t>Antibody testing</a:t>
              </a:r>
              <a:r>
                <a:rPr lang="en-US" sz="1200" dirty="0">
                  <a:solidFill>
                    <a:srgbClr val="000000"/>
                  </a:solidFill>
                  <a:effectLst/>
                  <a:latin typeface="Calibri"/>
                  <a:ea typeface="Calibri"/>
                  <a:cs typeface="Times New Roman"/>
                </a:rPr>
                <a:t> </a:t>
              </a:r>
              <a:r>
                <a:rPr lang="en-US" sz="1200" baseline="30000" dirty="0">
                  <a:solidFill>
                    <a:srgbClr val="000000"/>
                  </a:solidFill>
                  <a:effectLst/>
                  <a:latin typeface="Calibri"/>
                  <a:ea typeface="Calibri"/>
                  <a:cs typeface="Times New Roman"/>
                </a:rPr>
                <a:t>1</a:t>
              </a:r>
            </a:p>
            <a:p>
              <a:pPr marL="0" marR="0" algn="ctr">
                <a:spcBef>
                  <a:spcPts val="0"/>
                </a:spcBef>
                <a:spcAft>
                  <a:spcPts val="0"/>
                </a:spcAft>
              </a:pPr>
              <a:r>
                <a:rPr lang="en-US" sz="1200" dirty="0">
                  <a:solidFill>
                    <a:srgbClr val="000000"/>
                  </a:solidFill>
                  <a:latin typeface="Calibri"/>
                  <a:ea typeface="Calibri"/>
                  <a:cs typeface="Times New Roman"/>
                </a:rPr>
                <a:t>Serum collected 2–12 weeks post travel</a:t>
              </a:r>
              <a:endParaRPr lang="en-US" sz="1200" dirty="0">
                <a:solidFill>
                  <a:srgbClr val="000000"/>
                </a:solidFill>
                <a:effectLst/>
                <a:latin typeface="Calibri"/>
                <a:ea typeface="Calibri"/>
                <a:cs typeface="Times New Roman"/>
              </a:endParaRPr>
            </a:p>
          </p:txBody>
        </p:sp>
        <p:sp>
          <p:nvSpPr>
            <p:cNvPr id="25" name="Text Box 12"/>
            <p:cNvSpPr txBox="1"/>
            <p:nvPr/>
          </p:nvSpPr>
          <p:spPr bwMode="auto">
            <a:xfrm>
              <a:off x="3569143" y="3680254"/>
              <a:ext cx="1171041" cy="517065"/>
            </a:xfrm>
            <a:prstGeom prst="rect">
              <a:avLst/>
            </a:prstGeom>
            <a:solidFill>
              <a:srgbClr val="FFFFFF"/>
            </a:solidFill>
            <a:ln w="12700">
              <a:solidFill>
                <a:schemeClr val="bg2">
                  <a:lumMod val="75000"/>
                </a:schemeClr>
              </a:solidFill>
              <a:miter lim="800000"/>
              <a:headEnd/>
              <a:tailEnd/>
            </a:ln>
          </p:spPr>
          <p:txBody>
            <a:bodyPr rot="0" spcFirstLastPara="0" vert="horz" wrap="square" lIns="45720" tIns="45720" rIns="4572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200" b="1" dirty="0">
                  <a:solidFill>
                    <a:srgbClr val="000000"/>
                  </a:solidFill>
                  <a:effectLst/>
                  <a:latin typeface="Calibri"/>
                  <a:ea typeface="Calibri"/>
                  <a:cs typeface="Times New Roman"/>
                </a:rPr>
                <a:t>Negative</a:t>
              </a:r>
              <a:r>
                <a:rPr lang="en-US" sz="1200" dirty="0">
                  <a:solidFill>
                    <a:srgbClr val="000000"/>
                  </a:solidFill>
                  <a:effectLst/>
                  <a:latin typeface="Calibri"/>
                  <a:ea typeface="Calibri"/>
                  <a:cs typeface="Times New Roman"/>
                </a:rPr>
                <a:t>:</a:t>
              </a:r>
            </a:p>
            <a:p>
              <a:pPr marL="0" marR="0" algn="ctr">
                <a:lnSpc>
                  <a:spcPct val="115000"/>
                </a:lnSpc>
                <a:spcBef>
                  <a:spcPts val="0"/>
                </a:spcBef>
                <a:spcAft>
                  <a:spcPts val="0"/>
                </a:spcAft>
              </a:pPr>
              <a:r>
                <a:rPr lang="en-US" sz="1200" dirty="0">
                  <a:solidFill>
                    <a:srgbClr val="000000"/>
                  </a:solidFill>
                  <a:latin typeface="Calibri"/>
                  <a:ea typeface="Calibri"/>
                  <a:cs typeface="Times New Roman"/>
                </a:rPr>
                <a:t>Probable ZIKV </a:t>
              </a:r>
              <a:r>
                <a:rPr lang="en-US" sz="1200" baseline="30000" dirty="0">
                  <a:solidFill>
                    <a:srgbClr val="000000"/>
                  </a:solidFill>
                  <a:latin typeface="Calibri"/>
                  <a:ea typeface="Calibri"/>
                  <a:cs typeface="Times New Roman"/>
                </a:rPr>
                <a:t>3</a:t>
              </a:r>
              <a:endParaRPr lang="en-US" sz="1200" baseline="30000" dirty="0">
                <a:solidFill>
                  <a:srgbClr val="000000"/>
                </a:solidFill>
                <a:effectLst/>
                <a:latin typeface="Calibri"/>
                <a:ea typeface="Calibri"/>
                <a:cs typeface="Times New Roman"/>
              </a:endParaRPr>
            </a:p>
          </p:txBody>
        </p:sp>
      </p:grpSp>
    </p:spTree>
    <p:extLst>
      <p:ext uri="{BB962C8B-B14F-4D97-AF65-F5344CB8AC3E}">
        <p14:creationId xmlns:p14="http://schemas.microsoft.com/office/powerpoint/2010/main" val="3493395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LOINC Codes for Zika virus PCR</a:t>
            </a:r>
          </a:p>
        </p:txBody>
      </p:sp>
      <p:graphicFrame>
        <p:nvGraphicFramePr>
          <p:cNvPr id="4" name="Table 3" title="Table of LOINC Codes for Zia Virus PCR"/>
          <p:cNvGraphicFramePr>
            <a:graphicFrameLocks noGrp="1"/>
          </p:cNvGraphicFramePr>
          <p:nvPr>
            <p:extLst>
              <p:ext uri="{D42A27DB-BD31-4B8C-83A1-F6EECF244321}">
                <p14:modId xmlns:p14="http://schemas.microsoft.com/office/powerpoint/2010/main" val="2090808044"/>
              </p:ext>
            </p:extLst>
          </p:nvPr>
        </p:nvGraphicFramePr>
        <p:xfrm>
          <a:off x="475012" y="1448408"/>
          <a:ext cx="8152410" cy="1916484"/>
        </p:xfrm>
        <a:graphic>
          <a:graphicData uri="http://schemas.openxmlformats.org/drawingml/2006/table">
            <a:tbl>
              <a:tblPr firstRow="1">
                <a:tableStyleId>{5C22544A-7EE6-4342-B048-85BDC9FD1C3A}</a:tableStyleId>
              </a:tblPr>
              <a:tblGrid>
                <a:gridCol w="855023">
                  <a:extLst>
                    <a:ext uri="{9D8B030D-6E8A-4147-A177-3AD203B41FA5}">
                      <a16:colId xmlns:a16="http://schemas.microsoft.com/office/drawing/2014/main" val="20000"/>
                    </a:ext>
                  </a:extLst>
                </a:gridCol>
                <a:gridCol w="3325091">
                  <a:extLst>
                    <a:ext uri="{9D8B030D-6E8A-4147-A177-3AD203B41FA5}">
                      <a16:colId xmlns:a16="http://schemas.microsoft.com/office/drawing/2014/main" val="20001"/>
                    </a:ext>
                  </a:extLst>
                </a:gridCol>
                <a:gridCol w="3972296">
                  <a:extLst>
                    <a:ext uri="{9D8B030D-6E8A-4147-A177-3AD203B41FA5}">
                      <a16:colId xmlns:a16="http://schemas.microsoft.com/office/drawing/2014/main" val="20002"/>
                    </a:ext>
                  </a:extLst>
                </a:gridCol>
              </a:tblGrid>
              <a:tr h="309140">
                <a:tc>
                  <a:txBody>
                    <a:bodyPr/>
                    <a:lstStyle/>
                    <a:p>
                      <a:pPr algn="l" fontAlgn="ctr"/>
                      <a:r>
                        <a:rPr lang="en-US" sz="1300" b="1" u="none" strike="noStrike" dirty="0">
                          <a:solidFill>
                            <a:schemeClr val="accent6"/>
                          </a:solidFill>
                          <a:effectLst/>
                          <a:latin typeface="Calibri" panose="020F0502020204030204" pitchFamily="34" charset="0"/>
                          <a:cs typeface="Calibri" panose="020F0502020204030204" pitchFamily="34" charset="0"/>
                        </a:rPr>
                        <a:t>Code</a:t>
                      </a:r>
                      <a:endParaRPr lang="en-US" sz="1300" b="1" i="0" u="none" strike="noStrike" dirty="0">
                        <a:solidFill>
                          <a:schemeClr val="accent6"/>
                        </a:solidFill>
                        <a:effectLst/>
                        <a:latin typeface="Calibri" panose="020F0502020204030204" pitchFamily="34" charset="0"/>
                        <a:cs typeface="Calibri" panose="020F0502020204030204" pitchFamily="34" charset="0"/>
                      </a:endParaRPr>
                    </a:p>
                  </a:txBody>
                  <a:tcPr marL="45720" marR="9185" marT="9185" marB="0" anchor="ctr">
                    <a:solidFill>
                      <a:schemeClr val="tx1">
                        <a:lumMod val="20000"/>
                        <a:lumOff val="80000"/>
                      </a:schemeClr>
                    </a:solidFill>
                  </a:tcPr>
                </a:tc>
                <a:tc>
                  <a:txBody>
                    <a:bodyPr/>
                    <a:lstStyle/>
                    <a:p>
                      <a:pPr algn="l" fontAlgn="ctr"/>
                      <a:r>
                        <a:rPr lang="en-US" sz="1300" b="1" u="none" strike="noStrike" dirty="0">
                          <a:solidFill>
                            <a:schemeClr val="accent6"/>
                          </a:solidFill>
                          <a:effectLst/>
                          <a:latin typeface="Calibri" panose="020F0502020204030204" pitchFamily="34" charset="0"/>
                          <a:cs typeface="Calibri" panose="020F0502020204030204" pitchFamily="34" charset="0"/>
                        </a:rPr>
                        <a:t>Concept Name</a:t>
                      </a:r>
                      <a:endParaRPr lang="en-US" sz="1300" b="1" i="0" u="none" strike="noStrike" dirty="0">
                        <a:solidFill>
                          <a:schemeClr val="accent6"/>
                        </a:solidFill>
                        <a:effectLst/>
                        <a:latin typeface="Calibri" panose="020F0502020204030204" pitchFamily="34" charset="0"/>
                        <a:cs typeface="Calibri" panose="020F0502020204030204" pitchFamily="34" charset="0"/>
                      </a:endParaRPr>
                    </a:p>
                  </a:txBody>
                  <a:tcPr marL="45720" marR="9185" marT="9185" marB="0" anchor="ctr">
                    <a:solidFill>
                      <a:schemeClr val="tx1">
                        <a:lumMod val="20000"/>
                        <a:lumOff val="80000"/>
                      </a:schemeClr>
                    </a:solidFill>
                  </a:tcPr>
                </a:tc>
                <a:tc>
                  <a:txBody>
                    <a:bodyPr/>
                    <a:lstStyle/>
                    <a:p>
                      <a:pPr algn="l" fontAlgn="ctr"/>
                      <a:r>
                        <a:rPr lang="en-US" sz="1300" b="1" u="none" strike="noStrike" dirty="0">
                          <a:solidFill>
                            <a:schemeClr val="accent6"/>
                          </a:solidFill>
                          <a:effectLst/>
                          <a:latin typeface="Calibri" panose="020F0502020204030204" pitchFamily="34" charset="0"/>
                          <a:cs typeface="Calibri" panose="020F0502020204030204" pitchFamily="34" charset="0"/>
                        </a:rPr>
                        <a:t>Preferred Name</a:t>
                      </a:r>
                      <a:endParaRPr lang="en-US" sz="1300" b="1" i="0" u="none" strike="noStrike" dirty="0">
                        <a:solidFill>
                          <a:schemeClr val="accent6"/>
                        </a:solidFill>
                        <a:effectLst/>
                        <a:latin typeface="Calibri" panose="020F0502020204030204" pitchFamily="34" charset="0"/>
                        <a:cs typeface="Calibri" panose="020F0502020204030204" pitchFamily="34" charset="0"/>
                      </a:endParaRPr>
                    </a:p>
                  </a:txBody>
                  <a:tcPr marL="45720" marR="9185" marT="9185" marB="0" anchor="ctr">
                    <a:solidFill>
                      <a:schemeClr val="tx1">
                        <a:lumMod val="20000"/>
                        <a:lumOff val="80000"/>
                      </a:schemeClr>
                    </a:solidFill>
                  </a:tcPr>
                </a:tc>
                <a:extLst>
                  <a:ext uri="{0D108BD9-81ED-4DB2-BD59-A6C34878D82A}">
                    <a16:rowId xmlns:a16="http://schemas.microsoft.com/office/drawing/2014/main" val="10000"/>
                  </a:ext>
                </a:extLst>
              </a:tr>
              <a:tr h="229621">
                <a:tc>
                  <a:txBody>
                    <a:bodyPr/>
                    <a:lstStyle/>
                    <a:p>
                      <a:pPr algn="l" fontAlgn="ctr"/>
                      <a:r>
                        <a:rPr lang="en-US" sz="1300" u="none" strike="noStrike" dirty="0">
                          <a:effectLst/>
                          <a:latin typeface="Calibri" panose="020F0502020204030204" pitchFamily="34" charset="0"/>
                          <a:cs typeface="Calibri" panose="020F0502020204030204" pitchFamily="34" charset="0"/>
                        </a:rPr>
                        <a:t> </a:t>
                      </a: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45720" marR="9185" marT="9185" marB="0" anchor="ctr"/>
                </a:tc>
                <a:tc>
                  <a:txBody>
                    <a:bodyPr/>
                    <a:lstStyle/>
                    <a:p>
                      <a:pPr algn="l" fontAlgn="ctr"/>
                      <a:r>
                        <a:rPr lang="en-US" sz="1300" u="none" strike="noStrike" dirty="0">
                          <a:effectLst/>
                          <a:latin typeface="Calibri" panose="020F0502020204030204" pitchFamily="34" charset="0"/>
                          <a:cs typeface="Calibri" panose="020F0502020204030204" pitchFamily="34" charset="0"/>
                        </a:rPr>
                        <a:t> </a:t>
                      </a: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45720" marR="9185" marT="9185" marB="0" anchor="ctr"/>
                </a:tc>
                <a:tc>
                  <a:txBody>
                    <a:bodyPr/>
                    <a:lstStyle/>
                    <a:p>
                      <a:pPr algn="l" fontAlgn="ctr"/>
                      <a:r>
                        <a:rPr lang="en-US" sz="1300" u="none" strike="noStrike" dirty="0">
                          <a:effectLst/>
                          <a:latin typeface="Calibri" panose="020F0502020204030204" pitchFamily="34" charset="0"/>
                          <a:cs typeface="Calibri" panose="020F0502020204030204" pitchFamily="34" charset="0"/>
                        </a:rPr>
                        <a:t> </a:t>
                      </a: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45720" marR="9185" marT="9185" marB="0" anchor="ctr"/>
                </a:tc>
                <a:extLst>
                  <a:ext uri="{0D108BD9-81ED-4DB2-BD59-A6C34878D82A}">
                    <a16:rowId xmlns:a16="http://schemas.microsoft.com/office/drawing/2014/main" val="10001"/>
                  </a:ext>
                </a:extLst>
              </a:tr>
              <a:tr h="459241">
                <a:tc>
                  <a:txBody>
                    <a:bodyPr/>
                    <a:lstStyle/>
                    <a:p>
                      <a:pPr algn="l" fontAlgn="ctr"/>
                      <a:r>
                        <a:rPr lang="en-US" sz="1300" u="none" strike="noStrike" dirty="0">
                          <a:solidFill>
                            <a:schemeClr val="tx1">
                              <a:lumMod val="50000"/>
                            </a:schemeClr>
                          </a:solidFill>
                          <a:effectLst/>
                          <a:latin typeface="Calibri" panose="020F0502020204030204" pitchFamily="34" charset="0"/>
                          <a:cs typeface="Calibri" panose="020F0502020204030204" pitchFamily="34" charset="0"/>
                        </a:rPr>
                        <a:t>79190-5</a:t>
                      </a:r>
                      <a:endParaRPr lang="en-US" sz="1300" b="0" i="0" u="none" strike="noStrike" dirty="0">
                        <a:solidFill>
                          <a:schemeClr val="tx1">
                            <a:lumMod val="50000"/>
                          </a:schemeClr>
                        </a:solidFill>
                        <a:effectLst/>
                        <a:latin typeface="Calibri" panose="020F0502020204030204" pitchFamily="34" charset="0"/>
                        <a:cs typeface="Calibri" panose="020F0502020204030204" pitchFamily="34" charset="0"/>
                      </a:endParaRPr>
                    </a:p>
                  </a:txBody>
                  <a:tcPr marL="45720" marR="9185" marT="9185" marB="0" anchor="ctr"/>
                </a:tc>
                <a:tc>
                  <a:txBody>
                    <a:bodyPr/>
                    <a:lstStyle/>
                    <a:p>
                      <a:pPr algn="l" fontAlgn="ctr"/>
                      <a:r>
                        <a:rPr lang="en-US" sz="1300" u="none" strike="noStrike" dirty="0">
                          <a:solidFill>
                            <a:schemeClr val="tx1">
                              <a:lumMod val="50000"/>
                            </a:schemeClr>
                          </a:solidFill>
                          <a:effectLst/>
                          <a:latin typeface="Calibri" panose="020F0502020204030204" pitchFamily="34" charset="0"/>
                          <a:cs typeface="Calibri" panose="020F0502020204030204" pitchFamily="34" charset="0"/>
                        </a:rPr>
                        <a:t>ZIKV RNA XXX Ql PCR</a:t>
                      </a:r>
                      <a:endParaRPr lang="en-US" sz="1300" b="0" i="0" u="none" strike="noStrike" dirty="0">
                        <a:solidFill>
                          <a:schemeClr val="tx1">
                            <a:lumMod val="50000"/>
                          </a:schemeClr>
                        </a:solidFill>
                        <a:effectLst/>
                        <a:latin typeface="Calibri" panose="020F0502020204030204" pitchFamily="34" charset="0"/>
                        <a:cs typeface="Calibri" panose="020F0502020204030204" pitchFamily="34" charset="0"/>
                      </a:endParaRPr>
                    </a:p>
                  </a:txBody>
                  <a:tcPr marL="45720" marR="9185" marT="9185" marB="0" anchor="ctr"/>
                </a:tc>
                <a:tc>
                  <a:txBody>
                    <a:bodyPr/>
                    <a:lstStyle/>
                    <a:p>
                      <a:pPr algn="l" fontAlgn="ctr"/>
                      <a:r>
                        <a:rPr lang="en-US" sz="1300" u="none" strike="noStrike" dirty="0">
                          <a:solidFill>
                            <a:schemeClr val="tx1">
                              <a:lumMod val="50000"/>
                            </a:schemeClr>
                          </a:solidFill>
                          <a:effectLst/>
                          <a:latin typeface="Calibri" panose="020F0502020204030204" pitchFamily="34" charset="0"/>
                          <a:cs typeface="Calibri" panose="020F0502020204030204" pitchFamily="34" charset="0"/>
                        </a:rPr>
                        <a:t>Zika virus RNA [Presence] in unspecified specimen by probe and target amplification method</a:t>
                      </a:r>
                      <a:endParaRPr lang="en-US" sz="1300" b="0" i="0" u="none" strike="noStrike" dirty="0">
                        <a:solidFill>
                          <a:schemeClr val="tx1">
                            <a:lumMod val="50000"/>
                          </a:schemeClr>
                        </a:solidFill>
                        <a:effectLst/>
                        <a:latin typeface="Calibri" panose="020F0502020204030204" pitchFamily="34" charset="0"/>
                        <a:cs typeface="Calibri" panose="020F0502020204030204" pitchFamily="34" charset="0"/>
                      </a:endParaRPr>
                    </a:p>
                  </a:txBody>
                  <a:tcPr marL="45720" marR="9185" marT="9185" marB="0" anchor="ctr"/>
                </a:tc>
                <a:extLst>
                  <a:ext uri="{0D108BD9-81ED-4DB2-BD59-A6C34878D82A}">
                    <a16:rowId xmlns:a16="http://schemas.microsoft.com/office/drawing/2014/main" val="10002"/>
                  </a:ext>
                </a:extLst>
              </a:tr>
              <a:tr h="459241">
                <a:tc>
                  <a:txBody>
                    <a:bodyPr/>
                    <a:lstStyle/>
                    <a:p>
                      <a:pPr algn="l" fontAlgn="ctr"/>
                      <a:r>
                        <a:rPr lang="en-US" sz="1300" u="none" strike="noStrike" dirty="0">
                          <a:solidFill>
                            <a:srgbClr val="0033CC"/>
                          </a:solidFill>
                          <a:effectLst/>
                          <a:latin typeface="Calibri" panose="020F0502020204030204" pitchFamily="34" charset="0"/>
                          <a:cs typeface="Calibri" panose="020F0502020204030204" pitchFamily="34" charset="0"/>
                        </a:rPr>
                        <a:t>request</a:t>
                      </a:r>
                      <a:endParaRPr lang="en-US" sz="1300" b="0" i="0" u="none" strike="noStrike" dirty="0">
                        <a:solidFill>
                          <a:srgbClr val="0033CC"/>
                        </a:solidFill>
                        <a:effectLst/>
                        <a:latin typeface="Calibri" panose="020F0502020204030204" pitchFamily="34" charset="0"/>
                        <a:cs typeface="Calibri" panose="020F0502020204030204" pitchFamily="34" charset="0"/>
                      </a:endParaRPr>
                    </a:p>
                  </a:txBody>
                  <a:tcPr marL="45720" marR="9185" marT="9185" marB="0" anchor="ctr"/>
                </a:tc>
                <a:tc>
                  <a:txBody>
                    <a:bodyPr/>
                    <a:lstStyle/>
                    <a:p>
                      <a:pPr algn="l" fontAlgn="ctr"/>
                      <a:r>
                        <a:rPr lang="en-US" sz="1300" u="none" strike="noStrike" dirty="0">
                          <a:solidFill>
                            <a:srgbClr val="0033CC"/>
                          </a:solidFill>
                          <a:effectLst/>
                          <a:latin typeface="Calibri" panose="020F0502020204030204" pitchFamily="34" charset="0"/>
                          <a:cs typeface="Calibri" panose="020F0502020204030204" pitchFamily="34" charset="0"/>
                        </a:rPr>
                        <a:t>DENV &amp; ZIKV &amp; CHIKV RNA Ser/Plas Ql PCR</a:t>
                      </a:r>
                      <a:endParaRPr lang="en-US" sz="1300" b="0" i="0" u="none" strike="noStrike" dirty="0">
                        <a:solidFill>
                          <a:srgbClr val="0033CC"/>
                        </a:solidFill>
                        <a:effectLst/>
                        <a:latin typeface="Calibri" panose="020F0502020204030204" pitchFamily="34" charset="0"/>
                        <a:cs typeface="Calibri" panose="020F0502020204030204" pitchFamily="34" charset="0"/>
                      </a:endParaRPr>
                    </a:p>
                  </a:txBody>
                  <a:tcPr marL="45720" marR="9185" marT="9185" marB="0" anchor="ctr"/>
                </a:tc>
                <a:tc>
                  <a:txBody>
                    <a:bodyPr/>
                    <a:lstStyle/>
                    <a:p>
                      <a:pPr algn="l" fontAlgn="ctr"/>
                      <a:r>
                        <a:rPr lang="en-US" sz="1300" u="none" strike="noStrike" dirty="0">
                          <a:solidFill>
                            <a:srgbClr val="0033CC"/>
                          </a:solidFill>
                          <a:effectLst/>
                          <a:latin typeface="Calibri" panose="020F0502020204030204" pitchFamily="34" charset="0"/>
                          <a:cs typeface="Calibri" panose="020F0502020204030204" pitchFamily="34" charset="0"/>
                        </a:rPr>
                        <a:t>Dengue virus &amp; Zika virus &amp; chikungunya virus RNA [Presence] in serum or plasma PCR</a:t>
                      </a:r>
                      <a:endParaRPr lang="en-US" sz="1300" b="0" i="0" u="none" strike="noStrike" dirty="0">
                        <a:solidFill>
                          <a:srgbClr val="0033CC"/>
                        </a:solidFill>
                        <a:effectLst/>
                        <a:latin typeface="Calibri" panose="020F0502020204030204" pitchFamily="34" charset="0"/>
                        <a:cs typeface="Calibri" panose="020F0502020204030204" pitchFamily="34" charset="0"/>
                      </a:endParaRPr>
                    </a:p>
                  </a:txBody>
                  <a:tcPr marL="45720" marR="9185" marT="9185" marB="0" anchor="ctr"/>
                </a:tc>
                <a:extLst>
                  <a:ext uri="{0D108BD9-81ED-4DB2-BD59-A6C34878D82A}">
                    <a16:rowId xmlns:a16="http://schemas.microsoft.com/office/drawing/2014/main" val="10003"/>
                  </a:ext>
                </a:extLst>
              </a:tr>
              <a:tr h="459241">
                <a:tc>
                  <a:txBody>
                    <a:bodyPr/>
                    <a:lstStyle/>
                    <a:p>
                      <a:pPr algn="l" fontAlgn="ctr"/>
                      <a:r>
                        <a:rPr lang="en-US" sz="1300" u="none" strike="noStrike" dirty="0">
                          <a:solidFill>
                            <a:srgbClr val="0033CC"/>
                          </a:solidFill>
                          <a:effectLst/>
                          <a:latin typeface="Calibri" panose="020F0502020204030204" pitchFamily="34" charset="0"/>
                          <a:cs typeface="Calibri" panose="020F0502020204030204" pitchFamily="34" charset="0"/>
                        </a:rPr>
                        <a:t>request</a:t>
                      </a:r>
                      <a:endParaRPr lang="en-US" sz="1300" b="0" i="0" u="none" strike="noStrike" dirty="0">
                        <a:solidFill>
                          <a:srgbClr val="0033CC"/>
                        </a:solidFill>
                        <a:effectLst/>
                        <a:latin typeface="Calibri" panose="020F0502020204030204" pitchFamily="34" charset="0"/>
                        <a:cs typeface="Calibri" panose="020F0502020204030204" pitchFamily="34" charset="0"/>
                      </a:endParaRPr>
                    </a:p>
                  </a:txBody>
                  <a:tcPr marL="45720" marR="9185" marT="9185" marB="0" anchor="ctr"/>
                </a:tc>
                <a:tc>
                  <a:txBody>
                    <a:bodyPr/>
                    <a:lstStyle/>
                    <a:p>
                      <a:pPr algn="l" fontAlgn="ctr"/>
                      <a:r>
                        <a:rPr lang="en-US" sz="1300" u="none" strike="noStrike" dirty="0">
                          <a:solidFill>
                            <a:srgbClr val="0033CC"/>
                          </a:solidFill>
                          <a:effectLst/>
                          <a:latin typeface="Calibri" panose="020F0502020204030204" pitchFamily="34" charset="0"/>
                          <a:cs typeface="Calibri" panose="020F0502020204030204" pitchFamily="34" charset="0"/>
                        </a:rPr>
                        <a:t>DENV &amp; ZIKV &amp; CHIKV RNA CSF Ql PCR</a:t>
                      </a:r>
                      <a:endParaRPr lang="en-US" sz="1300" b="0" i="0" u="none" strike="noStrike" dirty="0">
                        <a:solidFill>
                          <a:srgbClr val="0033CC"/>
                        </a:solidFill>
                        <a:effectLst/>
                        <a:latin typeface="Calibri" panose="020F0502020204030204" pitchFamily="34" charset="0"/>
                        <a:cs typeface="Calibri" panose="020F0502020204030204" pitchFamily="34" charset="0"/>
                      </a:endParaRPr>
                    </a:p>
                  </a:txBody>
                  <a:tcPr marL="45720" marR="9185" marT="9185" marB="0" anchor="ctr"/>
                </a:tc>
                <a:tc>
                  <a:txBody>
                    <a:bodyPr/>
                    <a:lstStyle/>
                    <a:p>
                      <a:pPr algn="l" fontAlgn="ctr"/>
                      <a:r>
                        <a:rPr lang="en-US" sz="1300" u="none" strike="noStrike" dirty="0">
                          <a:solidFill>
                            <a:srgbClr val="0033CC"/>
                          </a:solidFill>
                          <a:effectLst/>
                          <a:latin typeface="Calibri" panose="020F0502020204030204" pitchFamily="34" charset="0"/>
                          <a:cs typeface="Calibri" panose="020F0502020204030204" pitchFamily="34" charset="0"/>
                        </a:rPr>
                        <a:t>Dengue virus &amp; Zika virus &amp; chikungunya virus RNA [Presence] in CSF PCR</a:t>
                      </a:r>
                      <a:endParaRPr lang="en-US" sz="1300" b="0" i="0" u="none" strike="noStrike" dirty="0">
                        <a:solidFill>
                          <a:srgbClr val="0033CC"/>
                        </a:solidFill>
                        <a:effectLst/>
                        <a:latin typeface="Calibri" panose="020F0502020204030204" pitchFamily="34" charset="0"/>
                        <a:cs typeface="Calibri" panose="020F0502020204030204" pitchFamily="34" charset="0"/>
                      </a:endParaRPr>
                    </a:p>
                  </a:txBody>
                  <a:tcPr marL="45720" marR="9185" marT="9185"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49629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Hot Topic:&amp;#x0D;&amp;#x0A;&amp;#x0D;&amp;#x0A;Zika Related Updates&amp;quot;&quot;/&gt;&lt;property id=&quot;20307&quot; value=&quot;256&quot;/&gt;&lt;/object&gt;&lt;object type=&quot;3&quot; unique_id=&quot;10004&quot;&gt;&lt;property id=&quot;20148&quot; value=&quot;5&quot;/&gt;&lt;property id=&quot;20300&quot; value=&quot;Slide 2 - &amp;quot;&amp;#x0D;&amp;#x0A;&amp;#x0D;&amp;#x0A;&amp;#x0D;&amp;#x0A;Current Process:  &amp;#x0D;&amp;#x0A;Submitting Zika Case Notifications  &amp;quot;&quot;/&gt;&lt;property id=&quot;20307&quot; value=&quot;258&quot;/&gt;&lt;/object&gt;&lt;object type=&quot;3&quot; unique_id=&quot;10005&quot;&gt;&lt;property id=&quot;20148&quot; value=&quot;5&quot;/&gt;&lt;property id=&quot;20300&quot; value=&quot;Slide 3 - &amp;quot;Arboviral Case Notification Message Mapping Guide (MMG) Update (1 of 3)&amp;quot;&quot;/&gt;&lt;property id=&quot;20307&quot; value=&quot;275&quot;/&gt;&lt;/object&gt;&lt;object type=&quot;3&quot; unique_id=&quot;10006&quot;&gt;&lt;property id=&quot;20148&quot; value=&quot;5&quot;/&gt;&lt;property id=&quot;20300&quot; value=&quot;Slide 4 - &amp;quot;Arboviral Case Notification MMG &amp;#x0D;&amp;#x0A;Update (2 of 3)&amp;quot;&quot;/&gt;&lt;property id=&quot;20307&quot; value=&quot;276&quot;/&gt;&lt;/object&gt;&lt;object type=&quot;3&quot; unique_id=&quot;10007&quot;&gt;&lt;property id=&quot;20148&quot; value=&quot;5&quot;/&gt;&lt;property id=&quot;20300&quot; value=&quot;Slide 5 - &amp;quot;Arboviral Case Notification MMG &amp;#x0D;&amp;#x0A;Update (3 of 3)&amp;quot;&quot;/&gt;&lt;property id=&quot;20307&quot; value=&quot;277&quot;/&gt;&lt;/object&gt;&lt;object type=&quot;3&quot; unique_id=&quot;10008&quot;&gt;&lt;property id=&quot;20148&quot; value=&quot;5&quot;/&gt;&lt;property id=&quot;20300&quot; value=&quot;Slide 6 - &amp;quot;Electronic Lab Reporting (ELR)&amp;quot;&quot;/&gt;&lt;property id=&quot;20307&quot; value=&quot;278&quot;/&gt;&lt;/object&gt;&lt;object type=&quot;3&quot; unique_id=&quot;10009&quot;&gt;&lt;property id=&quot;20148&quot; value=&quot;5&quot;/&gt;&lt;property id=&quot;20300&quot; value=&quot;Slide 7 - &amp;quot;PHIN VADS ELR vocabulary download information&amp;quot;&quot;/&gt;&lt;property id=&quot;20307&quot; value=&quot;279&quot;/&gt;&lt;/object&gt;&lt;object type=&quot;3&quot; unique_id=&quot;10010&quot;&gt;&lt;property id=&quot;20148&quot; value=&quot;5&quot;/&gt;&lt;property id=&quot;20300&quot; value=&quot;Slide 8 - &amp;quot;Timeline&amp;quot;&quot;/&gt;&lt;property id=&quot;20307&quot; value=&quot;266&quot;/&gt;&lt;/object&gt;&lt;object type=&quot;3&quot; unique_id=&quot;10011&quot;&gt;&lt;property id=&quot;20148&quot; value=&quot;5&quot;/&gt;&lt;property id=&quot;20300&quot; value=&quot;Slide 9 - &amp;quot;Questions&amp;quot;&quot;/&gt;&lt;property id=&quot;20307&quot; value=&quot;268&quot;/&gt;&lt;/object&gt;&lt;/object&gt;&lt;object type=&quot;8&quot; unique_id=&quot;10022&quot;&gt;&lt;/object&gt;&lt;/object&gt;&lt;/database&gt;"/>
  <p:tag name="MMPROD_NEXTUNIQUEID" val="10009"/>
  <p:tag name="SECTOMILLISECCONVERTED" val="1"/>
</p:tagLst>
</file>

<file path=ppt/theme/theme1.xml><?xml version="1.0" encoding="utf-8"?>
<a:theme xmlns:a="http://schemas.openxmlformats.org/drawingml/2006/main" name="CDC_OD_PPT_light([1]">
  <a:themeElements>
    <a:clrScheme name="CSELS">
      <a:dk1>
        <a:srgbClr val="0039A6"/>
      </a:dk1>
      <a:lt1>
        <a:srgbClr val="FFFFFF"/>
      </a:lt1>
      <a:dk2>
        <a:srgbClr val="3077FF"/>
      </a:dk2>
      <a:lt2>
        <a:srgbClr val="4B4B4B"/>
      </a:lt2>
      <a:accent1>
        <a:srgbClr val="0077B3"/>
      </a:accent1>
      <a:accent2>
        <a:srgbClr val="3E5118"/>
      </a:accent2>
      <a:accent3>
        <a:srgbClr val="F1AA48"/>
      </a:accent3>
      <a:accent4>
        <a:srgbClr val="601013"/>
      </a:accent4>
      <a:accent5>
        <a:srgbClr val="857D6D"/>
      </a:accent5>
      <a:accent6>
        <a:srgbClr val="003F82"/>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C5B201C271B1644FB8B37637FE37CDE3" ma:contentTypeVersion="4" ma:contentTypeDescription="Create a new document." ma:contentTypeScope="" ma:versionID="874472b6783b96f2fedb656d40860c3f">
  <xsd:schema xmlns:xsd="http://www.w3.org/2001/XMLSchema" xmlns:xs="http://www.w3.org/2001/XMLSchema" xmlns:p="http://schemas.microsoft.com/office/2006/metadata/properties" xmlns:ns1="http://schemas.microsoft.com/sharepoint/v3" xmlns:ns2="61e0aa89-821a-4b43-b623-2509ea82b111" xmlns:ns3="dda17eb9-897f-4e2c-97b1-3f17063f28ad" xmlns:ns4="http://schemas.microsoft.com/sharepoint/v4" targetNamespace="http://schemas.microsoft.com/office/2006/metadata/properties" ma:root="true" ma:fieldsID="a49f30623faabec2dfb0266680da167b" ns1:_="" ns2:_="" ns3:_="" ns4:_="">
    <xsd:import namespace="http://schemas.microsoft.com/sharepoint/v3"/>
    <xsd:import namespace="61e0aa89-821a-4b43-b623-2509ea82b111"/>
    <xsd:import namespace="dda17eb9-897f-4e2c-97b1-3f17063f28ad"/>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Category" minOccurs="0"/>
                <xsd:element ref="ns4:IconOverlay"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1e0aa89-821a-4b43-b623-2509ea82b11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da17eb9-897f-4e2c-97b1-3f17063f28ad" elementFormDefault="qualified">
    <xsd:import namespace="http://schemas.microsoft.com/office/2006/documentManagement/types"/>
    <xsd:import namespace="http://schemas.microsoft.com/office/infopath/2007/PartnerControls"/>
    <xsd:element name="Category" ma:index="11" nillable="true" ma:displayName="Category" ma:format="Dropdown" ma:internalName="Category">
      <xsd:simpleType>
        <xsd:restriction base="dms:Choice">
          <xsd:enumeration value="Speeches/Testimony"/>
          <xsd:enumeration value="Talking Points"/>
          <xsd:enumeration value="Org Charts"/>
          <xsd:enumeration value="DHIS PowerPoint Templates"/>
          <xsd:enumeration value="Other"/>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Category xmlns="dda17eb9-897f-4e2c-97b1-3f17063f28ad">DHIS PowerPoint Templates</Category>
    <IconOverlay xmlns="http://schemas.microsoft.com/sharepoint/v4" xsi:nil="true"/>
    <_dlc_DocId xmlns="61e0aa89-821a-4b43-b623-2509ea82b111">7DAU5SSH7P55-393-324</_dlc_DocId>
    <_dlc_DocIdUrl xmlns="61e0aa89-821a-4b43-b623-2509ea82b111">
      <Url>https://esp.cdc.gov/sites/csels/DHIS/_layouts/DocIdRedir.aspx?ID=7DAU5SSH7P55-393-324</Url>
      <Description>7DAU5SSH7P55-393-324</Description>
    </_dlc_DocIdUrl>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FE0DCE7-028A-49C5-8016-9D605622B5BC}">
  <ds:schemaRefs>
    <ds:schemaRef ds:uri="http://schemas.microsoft.com/sharepoint/events"/>
  </ds:schemaRefs>
</ds:datastoreItem>
</file>

<file path=customXml/itemProps2.xml><?xml version="1.0" encoding="utf-8"?>
<ds:datastoreItem xmlns:ds="http://schemas.openxmlformats.org/officeDocument/2006/customXml" ds:itemID="{12CF01C9-CA76-4F54-B377-59A27DFA1E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1e0aa89-821a-4b43-b623-2509ea82b111"/>
    <ds:schemaRef ds:uri="dda17eb9-897f-4e2c-97b1-3f17063f28ad"/>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8AD2E0-46DA-40D2-A6BD-B2B74ED8BD89}">
  <ds:schemaRefs>
    <ds:schemaRef ds:uri="http://schemas.microsoft.com/sharepoint/v3/contenttype/forms"/>
  </ds:schemaRefs>
</ds:datastoreItem>
</file>

<file path=customXml/itemProps4.xml><?xml version="1.0" encoding="utf-8"?>
<ds:datastoreItem xmlns:ds="http://schemas.openxmlformats.org/officeDocument/2006/customXml" ds:itemID="{D1C35279-BB22-4374-9AA0-B151C53C0E5F}">
  <ds:schemaRefs>
    <ds:schemaRef ds:uri="http://purl.org/dc/dcmitype/"/>
    <ds:schemaRef ds:uri="http://schemas.microsoft.com/office/2006/metadata/properties"/>
    <ds:schemaRef ds:uri="http://schemas.microsoft.com/office/2006/documentManagement/types"/>
    <ds:schemaRef ds:uri="http://schemas.microsoft.com/office/infopath/2007/PartnerControls"/>
    <ds:schemaRef ds:uri="61e0aa89-821a-4b43-b623-2509ea82b111"/>
    <ds:schemaRef ds:uri="http://www.w3.org/XML/1998/namespace"/>
    <ds:schemaRef ds:uri="http://schemas.openxmlformats.org/package/2006/metadata/core-properties"/>
    <ds:schemaRef ds:uri="http://schemas.microsoft.com/sharepoint/v3"/>
    <ds:schemaRef ds:uri="http://schemas.microsoft.com/sharepoint/v4"/>
    <ds:schemaRef ds:uri="http://purl.org/dc/elements/1.1/"/>
    <ds:schemaRef ds:uri="dda17eb9-897f-4e2c-97b1-3f17063f28ad"/>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1723</TotalTime>
  <Words>3252</Words>
  <Application>Microsoft Office PowerPoint</Application>
  <PresentationFormat>On-screen Show (4:3)</PresentationFormat>
  <Paragraphs>426</Paragraphs>
  <Slides>37</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Wingdings</vt:lpstr>
      <vt:lpstr>Myriad Web Pro</vt:lpstr>
      <vt:lpstr>Calibri</vt:lpstr>
      <vt:lpstr>Courier New</vt:lpstr>
      <vt:lpstr>CDC_OD_PPT_light([1]</vt:lpstr>
      <vt:lpstr>  Special eSHARE Webinar:   Overview of ELR vocabulary associated with Zika, dengue, and chikungunya viruses  New Conference Number:  888-972-4312 Participant Code: 7650657  Join the Adobe Connects meeting sign-in as “Guest” at:  https://virtualsepd.adobeconnect.com/nmieshare        </vt:lpstr>
      <vt:lpstr>Agenda</vt:lpstr>
      <vt:lpstr>Zika Virus, Lab Testing, and ELR</vt:lpstr>
      <vt:lpstr>Aedes Aegypti</vt:lpstr>
      <vt:lpstr>Laboratory Criteria  for Case Classification of Zika Virus Infection</vt:lpstr>
      <vt:lpstr>Zika virus Testing Algorithm</vt:lpstr>
      <vt:lpstr>Tiered Algorithm for Arbovirus Detection for Suspected Cases of Chikungunya, Dengue, or Zika</vt:lpstr>
      <vt:lpstr>Zika Testing in Asymptomatic Pregnant Women</vt:lpstr>
      <vt:lpstr>LOINC Codes for Zika virus PCR</vt:lpstr>
      <vt:lpstr>LOINC Codes for Zika Virus Serology</vt:lpstr>
      <vt:lpstr>PHIN VADS ELR Vocabulary Download Information</vt:lpstr>
      <vt:lpstr>Reportable Condition Mapping Tables (RCMT)</vt:lpstr>
      <vt:lpstr>Reportable Condition Mapping Tables (RCMT)</vt:lpstr>
      <vt:lpstr>Questions</vt:lpstr>
      <vt:lpstr>Demonstration  for Downloading the ELR Vocabulary  from PHIN VADS</vt:lpstr>
      <vt:lpstr>PHIN VADS Overview</vt:lpstr>
      <vt:lpstr>Accessing VADS</vt:lpstr>
      <vt:lpstr>Overview </vt:lpstr>
      <vt:lpstr>Zika in Hot Topics</vt:lpstr>
      <vt:lpstr>RCMT</vt:lpstr>
      <vt:lpstr>RCMT Download File</vt:lpstr>
      <vt:lpstr>RCMT Download File 1st Tab</vt:lpstr>
      <vt:lpstr>RCMT Download File 2nd Tab</vt:lpstr>
      <vt:lpstr>RCMT Download File 2nd Tab</vt:lpstr>
      <vt:lpstr>RCMT Navigation</vt:lpstr>
      <vt:lpstr>RCMT Navigation</vt:lpstr>
      <vt:lpstr>RCMT Navigation</vt:lpstr>
      <vt:lpstr>RCMT Navigation</vt:lpstr>
      <vt:lpstr>RCMT - Downloading Value Sets</vt:lpstr>
      <vt:lpstr>RCMT - Downloading Value sets</vt:lpstr>
      <vt:lpstr>RCMT – Value Set Information</vt:lpstr>
      <vt:lpstr>RCMT – Zika Virus Disease</vt:lpstr>
      <vt:lpstr>RCMT – Chikungunya Fever </vt:lpstr>
      <vt:lpstr>RCMT – Dengue</vt:lpstr>
      <vt:lpstr>PHIN VADS Live Demo</vt:lpstr>
      <vt:lpstr>PHIN VADS Support</vt:lpstr>
      <vt:lpstr>Questions</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Modernization Initiative (NMI) eSHARE - Special Session - March 2016</dc:title>
  <dc:subject>NMI eSHARE</dc:subject>
  <dc:creator>CDC</dc:creator>
  <cp:keywords>ELR, vocabular, NMI, eSHARE, Zika, dengue, and chikungunya,viruses</cp:keywords>
  <cp:lastModifiedBy>Laspina, Michael (CDC/DDPHSS/CSELS/DHIS)</cp:lastModifiedBy>
  <cp:revision>229</cp:revision>
  <cp:lastPrinted>2016-03-01T17:06:56Z</cp:lastPrinted>
  <dcterms:created xsi:type="dcterms:W3CDTF">2011-03-17T17:43:16Z</dcterms:created>
  <dcterms:modified xsi:type="dcterms:W3CDTF">2021-04-26T17:51:28Z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2021-04-26T17:51:25Z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45728f8c-9f22-4013-b97b-e5883aa4ea2b</vt:lpwstr>
  </property>
  <property fmtid="{D5CDD505-2E9C-101B-9397-08002B2CF9AE}" pid="9" name="MSIP_Label_7b94a7b8-f06c-4dfe-bdcc-9b548fd58c31_ContentBits">
    <vt:lpwstr>0</vt:lpwstr>
  </property>
</Properties>
</file>