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259" r:id="rId2"/>
    <p:sldId id="260" r:id="rId3"/>
    <p:sldId id="261" r:id="rId4"/>
    <p:sldId id="602" r:id="rId5"/>
    <p:sldId id="262" r:id="rId6"/>
    <p:sldId id="603" r:id="rId7"/>
    <p:sldId id="263" r:id="rId8"/>
    <p:sldId id="264" r:id="rId9"/>
    <p:sldId id="604" r:id="rId10"/>
    <p:sldId id="574" r:id="rId11"/>
    <p:sldId id="576" r:id="rId12"/>
    <p:sldId id="588" r:id="rId13"/>
    <p:sldId id="589" r:id="rId14"/>
    <p:sldId id="601" r:id="rId15"/>
    <p:sldId id="268" r:id="rId16"/>
    <p:sldId id="267" r:id="rId17"/>
    <p:sldId id="269" r:id="rId18"/>
    <p:sldId id="605"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7" r:id="rId34"/>
    <p:sldId id="288" r:id="rId35"/>
    <p:sldId id="286"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9D3EA1C-9D00-5582-64DA-CB060AAEAF02}" name="Mojica, Malissa (CDC/NCEZID/DHQP/SB)" initials="MM(" userId="S::qjg3@cdc.gov::8b0c551e-f6c9-4261-a7be-e0b55833eb1e" providerId="AD"/>
  <p188:author id="{7D591EC3-54A0-68FD-792B-85DF56D022AC}" name="Webb, Amy (CDC/NCEZID/DHQP) (CTR)" initials="WA((" userId="S::ISA8@cdc.gov::c9299a69-5fb1-433b-aebe-41ddd74c164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Webb, Amy (CDC/DDID/NCEZID/DHQP) (CTR)" initials="WA((" lastIdx="2" clrIdx="0">
    <p:extLst>
      <p:ext uri="{19B8F6BF-5375-455C-9EA6-DF929625EA0E}">
        <p15:presenceInfo xmlns:p15="http://schemas.microsoft.com/office/powerpoint/2012/main" userId="S::ISA8@cdc.gov::c9299a69-5fb1-433b-aebe-41ddd74c164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4409" autoAdjust="0"/>
  </p:normalViewPr>
  <p:slideViewPr>
    <p:cSldViewPr snapToGrid="0">
      <p:cViewPr varScale="1">
        <p:scale>
          <a:sx n="96" d="100"/>
          <a:sy n="96" d="100"/>
        </p:scale>
        <p:origin x="18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BE12B2-092B-4DC5-B7F1-4151A4B3EB10}" type="datetimeFigureOut">
              <a:rPr lang="en-US" smtClean="0"/>
              <a:t>11/14/2023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EFABDB-6F7E-4720-8FA4-1C17039CF77B}" type="slidenum">
              <a:rPr lang="en-US" smtClean="0"/>
              <a:t>‹#›</a:t>
            </a:fld>
            <a:endParaRPr lang="en-US"/>
          </a:p>
        </p:txBody>
      </p:sp>
    </p:spTree>
    <p:extLst>
      <p:ext uri="{BB962C8B-B14F-4D97-AF65-F5344CB8AC3E}">
        <p14:creationId xmlns:p14="http://schemas.microsoft.com/office/powerpoint/2010/main" val="4329063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xfrm>
            <a:off x="457200" y="719138"/>
            <a:ext cx="6400800" cy="360203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9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71525" indent="-296863" eaLnBrk="0" hangingPunct="0">
              <a:spcBef>
                <a:spcPct val="30000"/>
              </a:spcBef>
              <a:defRPr sz="1200">
                <a:solidFill>
                  <a:schemeClr val="tx1"/>
                </a:solidFill>
                <a:latin typeface="Calibri" panose="020F0502020204030204" pitchFamily="34" charset="0"/>
              </a:defRPr>
            </a:lvl2pPr>
            <a:lvl3pPr marL="1187450" indent="-236538" eaLnBrk="0" hangingPunct="0">
              <a:spcBef>
                <a:spcPct val="30000"/>
              </a:spcBef>
              <a:defRPr sz="1200">
                <a:solidFill>
                  <a:schemeClr val="tx1"/>
                </a:solidFill>
                <a:latin typeface="Calibri" panose="020F0502020204030204" pitchFamily="34" charset="0"/>
              </a:defRPr>
            </a:lvl3pPr>
            <a:lvl4pPr marL="1662113" indent="-236538" eaLnBrk="0" hangingPunct="0">
              <a:spcBef>
                <a:spcPct val="30000"/>
              </a:spcBef>
              <a:defRPr sz="1200">
                <a:solidFill>
                  <a:schemeClr val="tx1"/>
                </a:solidFill>
                <a:latin typeface="Calibri" panose="020F0502020204030204" pitchFamily="34" charset="0"/>
              </a:defRPr>
            </a:lvl4pPr>
            <a:lvl5pPr marL="2138363" indent="-236538" eaLnBrk="0" hangingPunct="0">
              <a:spcBef>
                <a:spcPct val="30000"/>
              </a:spcBef>
              <a:defRPr sz="1200">
                <a:solidFill>
                  <a:schemeClr val="tx1"/>
                </a:solidFill>
                <a:latin typeface="Calibri" panose="020F0502020204030204" pitchFamily="34" charset="0"/>
              </a:defRPr>
            </a:lvl5pPr>
            <a:lvl6pPr marL="2595563" indent="-236538" eaLnBrk="0" fontAlgn="base" hangingPunct="0">
              <a:spcBef>
                <a:spcPct val="30000"/>
              </a:spcBef>
              <a:spcAft>
                <a:spcPct val="0"/>
              </a:spcAft>
              <a:defRPr sz="1200">
                <a:solidFill>
                  <a:schemeClr val="tx1"/>
                </a:solidFill>
                <a:latin typeface="Calibri" panose="020F0502020204030204" pitchFamily="34" charset="0"/>
              </a:defRPr>
            </a:lvl6pPr>
            <a:lvl7pPr marL="3052763" indent="-236538" eaLnBrk="0" fontAlgn="base" hangingPunct="0">
              <a:spcBef>
                <a:spcPct val="30000"/>
              </a:spcBef>
              <a:spcAft>
                <a:spcPct val="0"/>
              </a:spcAft>
              <a:defRPr sz="1200">
                <a:solidFill>
                  <a:schemeClr val="tx1"/>
                </a:solidFill>
                <a:latin typeface="Calibri" panose="020F0502020204030204" pitchFamily="34" charset="0"/>
              </a:defRPr>
            </a:lvl7pPr>
            <a:lvl8pPr marL="3509963" indent="-236538" eaLnBrk="0" fontAlgn="base" hangingPunct="0">
              <a:spcBef>
                <a:spcPct val="30000"/>
              </a:spcBef>
              <a:spcAft>
                <a:spcPct val="0"/>
              </a:spcAft>
              <a:defRPr sz="1200">
                <a:solidFill>
                  <a:schemeClr val="tx1"/>
                </a:solidFill>
                <a:latin typeface="Calibri" panose="020F0502020204030204" pitchFamily="34" charset="0"/>
              </a:defRPr>
            </a:lvl8pPr>
            <a:lvl9pPr marL="3967163" indent="-236538"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93E5599-649A-498C-9DFA-0FABCA0B7D13}" type="slidenum">
              <a:rPr lang="en-US" altLang="en-US"/>
              <a:pPr eaLnBrk="1" hangingPunct="1">
                <a:spcBef>
                  <a:spcPct val="0"/>
                </a:spcBef>
              </a:pPr>
              <a:t>1</a:t>
            </a:fld>
            <a:endParaRPr lang="en-US" altLang="en-US" dirty="0"/>
          </a:p>
        </p:txBody>
      </p:sp>
    </p:spTree>
    <p:extLst>
      <p:ext uri="{BB962C8B-B14F-4D97-AF65-F5344CB8AC3E}">
        <p14:creationId xmlns:p14="http://schemas.microsoft.com/office/powerpoint/2010/main" val="617401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34700CA-8DB6-47C6-8018-2ECC5D985614}" type="slidenum">
              <a:rPr lang="en-US" smtClean="0"/>
              <a:t>10</a:t>
            </a:fld>
            <a:endParaRPr lang="en-US" dirty="0"/>
          </a:p>
        </p:txBody>
      </p:sp>
    </p:spTree>
    <p:extLst>
      <p:ext uri="{BB962C8B-B14F-4D97-AF65-F5344CB8AC3E}">
        <p14:creationId xmlns:p14="http://schemas.microsoft.com/office/powerpoint/2010/main" val="18284451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34700CA-8DB6-47C6-8018-2ECC5D985614}" type="slidenum">
              <a:rPr lang="en-US" smtClean="0"/>
              <a:t>11</a:t>
            </a:fld>
            <a:endParaRPr lang="en-US" dirty="0"/>
          </a:p>
        </p:txBody>
      </p:sp>
    </p:spTree>
    <p:extLst>
      <p:ext uri="{BB962C8B-B14F-4D97-AF65-F5344CB8AC3E}">
        <p14:creationId xmlns:p14="http://schemas.microsoft.com/office/powerpoint/2010/main" val="2744338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Highlighted in row 144 here, if the lab reported the specific Snomed code for extended spectrum beta-lactamase producing E.coli, or ESBL E.coli, that code is currently accepted by NHSN so you would not have anything to roll up to and report that code in your AR Event. </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34700CA-8DB6-47C6-8018-2ECC5D985614}" type="slidenum">
              <a:rPr lang="en-US" smtClean="0"/>
              <a:t>12</a:t>
            </a:fld>
            <a:endParaRPr lang="en-US" dirty="0"/>
          </a:p>
        </p:txBody>
      </p:sp>
    </p:spTree>
    <p:extLst>
      <p:ext uri="{BB962C8B-B14F-4D97-AF65-F5344CB8AC3E}">
        <p14:creationId xmlns:p14="http://schemas.microsoft.com/office/powerpoint/2010/main" val="7823177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However, if the lab reported the code for multiple drug resistant E.coli, or MDR E.coli, that code is not currently accepted by NHSN but we would want you to roll it up and report it to us as regular E.coli using the E.coli code. So you would use columns D and E to know what to roll up to. </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34700CA-8DB6-47C6-8018-2ECC5D985614}" type="slidenum">
              <a:rPr lang="en-US" smtClean="0"/>
              <a:t>13</a:t>
            </a:fld>
            <a:endParaRPr lang="en-US" dirty="0"/>
          </a:p>
        </p:txBody>
      </p:sp>
    </p:spTree>
    <p:extLst>
      <p:ext uri="{BB962C8B-B14F-4D97-AF65-F5344CB8AC3E}">
        <p14:creationId xmlns:p14="http://schemas.microsoft.com/office/powerpoint/2010/main" val="1342749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mentioned earlier, both the workbook and the reference guide are included in the AR Option CDA Toolkit that can be found under the AUR section on our CDA Toolkits page. If you have any questions about the workbook, please email the CDA Helpdesk. </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E34700CA-8DB6-47C6-8018-2ECC5D985614}" type="slidenum">
              <a:rPr lang="en-US" smtClean="0"/>
              <a:t>14</a:t>
            </a:fld>
            <a:endParaRPr lang="en-US" dirty="0"/>
          </a:p>
        </p:txBody>
      </p:sp>
    </p:spTree>
    <p:extLst>
      <p:ext uri="{BB962C8B-B14F-4D97-AF65-F5344CB8AC3E}">
        <p14:creationId xmlns:p14="http://schemas.microsoft.com/office/powerpoint/2010/main" val="6004071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_NCEZID">
    <p:bg>
      <p:bgPr>
        <a:solidFill>
          <a:schemeClr val="bg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b="15918"/>
          <a:stretch/>
        </p:blipFill>
        <p:spPr>
          <a:xfrm>
            <a:off x="0" y="-52439"/>
            <a:ext cx="12192000" cy="1211539"/>
          </a:xfrm>
          <a:prstGeom prst="rect">
            <a:avLst/>
          </a:prstGeom>
        </p:spPr>
      </p:pic>
      <p:sp>
        <p:nvSpPr>
          <p:cNvPr id="7" name="Title 1"/>
          <p:cNvSpPr>
            <a:spLocks noGrp="1"/>
          </p:cNvSpPr>
          <p:nvPr>
            <p:ph type="title"/>
          </p:nvPr>
        </p:nvSpPr>
        <p:spPr>
          <a:xfrm>
            <a:off x="609600" y="1368900"/>
            <a:ext cx="10972800" cy="1155779"/>
          </a:xfrm>
          <a:prstGeom prst="rect">
            <a:avLst/>
          </a:prstGeom>
        </p:spPr>
        <p:txBody>
          <a:bodyPr/>
          <a:lstStyle>
            <a:lvl1pPr algn="l">
              <a:lnSpc>
                <a:spcPts val="4000"/>
              </a:lnSpc>
              <a:defRPr sz="3733" b="1" baseline="0">
                <a:solidFill>
                  <a:srgbClr val="E25423"/>
                </a:solidFill>
                <a:effectLst/>
                <a:latin typeface="Calibri" pitchFamily="34" charset="0"/>
              </a:defRPr>
            </a:lvl1pPr>
          </a:lstStyle>
          <a:p>
            <a:endParaRPr lang="en-US" dirty="0"/>
          </a:p>
        </p:txBody>
      </p:sp>
      <p:sp>
        <p:nvSpPr>
          <p:cNvPr id="8" name="Subtitle 2"/>
          <p:cNvSpPr>
            <a:spLocks noGrp="1"/>
          </p:cNvSpPr>
          <p:nvPr>
            <p:ph type="subTitle" idx="1"/>
          </p:nvPr>
        </p:nvSpPr>
        <p:spPr>
          <a:xfrm>
            <a:off x="609600" y="2859349"/>
            <a:ext cx="8534400" cy="457200"/>
          </a:xfrm>
          <a:prstGeom prst="rect">
            <a:avLst/>
          </a:prstGeom>
        </p:spPr>
        <p:txBody>
          <a:bodyPr/>
          <a:lstStyle>
            <a:lvl1pPr marL="0" indent="0" algn="l">
              <a:buNone/>
              <a:defRPr sz="2667" b="1" baseline="0">
                <a:solidFill>
                  <a:srgbClr val="D9531E"/>
                </a:solidFill>
                <a:effectLst/>
                <a:latin typeface="Calibri"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endParaRPr lang="en-US" dirty="0"/>
          </a:p>
        </p:txBody>
      </p:sp>
      <p:sp>
        <p:nvSpPr>
          <p:cNvPr id="10" name="Text Placeholder 8"/>
          <p:cNvSpPr>
            <a:spLocks noGrp="1"/>
          </p:cNvSpPr>
          <p:nvPr>
            <p:ph type="body" sz="quarter" idx="10"/>
          </p:nvPr>
        </p:nvSpPr>
        <p:spPr>
          <a:xfrm>
            <a:off x="609600" y="3946019"/>
            <a:ext cx="8534400" cy="1295400"/>
          </a:xfrm>
          <a:prstGeom prst="rect">
            <a:avLst/>
          </a:prstGeom>
        </p:spPr>
        <p:txBody>
          <a:bodyPr/>
          <a:lstStyle>
            <a:lvl1pPr marL="0" indent="0" algn="l">
              <a:lnSpc>
                <a:spcPts val="2667"/>
              </a:lnSpc>
              <a:buNone/>
              <a:defRPr sz="2400" baseline="0">
                <a:solidFill>
                  <a:srgbClr val="D9531E"/>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
        <p:nvSpPr>
          <p:cNvPr id="6" name="TextBox 5"/>
          <p:cNvSpPr txBox="1"/>
          <p:nvPr userDrawn="1"/>
        </p:nvSpPr>
        <p:spPr>
          <a:xfrm>
            <a:off x="609600" y="120203"/>
            <a:ext cx="9204101" cy="461665"/>
          </a:xfrm>
          <a:prstGeom prst="rect">
            <a:avLst/>
          </a:prstGeom>
          <a:noFill/>
        </p:spPr>
        <p:txBody>
          <a:bodyPr wrap="square" rtlCol="0">
            <a:spAutoFit/>
          </a:bodyPr>
          <a:lstStyle/>
          <a:p>
            <a:r>
              <a:rPr lang="en-US" sz="2400" b="1" dirty="0">
                <a:solidFill>
                  <a:schemeClr val="tx2">
                    <a:lumMod val="95000"/>
                  </a:schemeClr>
                </a:solidFill>
                <a:latin typeface="Calibri" panose="020F0502020204030204" pitchFamily="34" charset="0"/>
              </a:rPr>
              <a:t>National Center for Emerging and Zoonotic Infectious Diseases</a:t>
            </a:r>
          </a:p>
        </p:txBody>
      </p:sp>
    </p:spTree>
    <p:extLst>
      <p:ext uri="{BB962C8B-B14F-4D97-AF65-F5344CB8AC3E}">
        <p14:creationId xmlns:p14="http://schemas.microsoft.com/office/powerpoint/2010/main" val="254024982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274639"/>
            <a:ext cx="10972800" cy="1143000"/>
          </a:xfrm>
          <a:prstGeom prst="rect">
            <a:avLst/>
          </a:prstGeom>
        </p:spPr>
        <p:txBody>
          <a:bodyPr anchor="b" anchorCtr="0"/>
          <a:lstStyle>
            <a:lvl1pPr algn="l">
              <a:lnSpc>
                <a:spcPts val="4000"/>
              </a:lnSpc>
              <a:defRPr sz="3733" b="1" baseline="0">
                <a:solidFill>
                  <a:srgbClr val="D9531E"/>
                </a:solidFill>
                <a:effectLst/>
                <a:latin typeface="Calibri" pitchFamily="34" charset="0"/>
              </a:defRPr>
            </a:lvl1pPr>
          </a:lstStyle>
          <a:p>
            <a:r>
              <a:rPr lang="en-US" dirty="0"/>
              <a:t>Bottom band: NCEZID</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8508"/>
          <a:stretch/>
        </p:blipFill>
        <p:spPr>
          <a:xfrm>
            <a:off x="0" y="6692413"/>
            <a:ext cx="12192000" cy="165587"/>
          </a:xfrm>
          <a:prstGeom prst="rect">
            <a:avLst/>
          </a:prstGeom>
        </p:spPr>
      </p:pic>
      <p:sp>
        <p:nvSpPr>
          <p:cNvPr id="7" name="Text Placeholder 7"/>
          <p:cNvSpPr>
            <a:spLocks noGrp="1"/>
          </p:cNvSpPr>
          <p:nvPr>
            <p:ph type="body" sz="quarter" idx="10"/>
          </p:nvPr>
        </p:nvSpPr>
        <p:spPr>
          <a:xfrm>
            <a:off x="609600" y="1545167"/>
            <a:ext cx="10972800" cy="4455584"/>
          </a:xfrm>
        </p:spPr>
        <p:txBody>
          <a:bodyPr/>
          <a:lstStyle>
            <a:lvl1pPr marL="457189" indent="-457189">
              <a:buClr>
                <a:srgbClr val="E25423"/>
              </a:buClr>
              <a:buFont typeface="Wingdings" panose="05000000000000000000" pitchFamily="2" charset="2"/>
              <a:buChar char="§"/>
              <a:defRPr sz="2667">
                <a:solidFill>
                  <a:schemeClr val="accent4">
                    <a:lumMod val="75000"/>
                  </a:schemeClr>
                </a:solidFill>
              </a:defRPr>
            </a:lvl1pPr>
            <a:lvl2pPr>
              <a:buClr>
                <a:srgbClr val="8D8B00"/>
              </a:buClr>
              <a:defRPr sz="2667">
                <a:solidFill>
                  <a:schemeClr val="accent4">
                    <a:lumMod val="75000"/>
                  </a:schemeClr>
                </a:solidFill>
              </a:defRPr>
            </a:lvl2pPr>
            <a:lvl3pPr>
              <a:buClr>
                <a:srgbClr val="006A71"/>
              </a:buClr>
              <a:defRPr sz="2667">
                <a:solidFill>
                  <a:schemeClr val="accent4">
                    <a:lumMod val="75000"/>
                  </a:schemeClr>
                </a:solidFill>
              </a:defRPr>
            </a:lvl3pPr>
            <a:lvl4pPr>
              <a:defRPr sz="2667">
                <a:solidFill>
                  <a:schemeClr val="accent4">
                    <a:lumMod val="75000"/>
                  </a:schemeClr>
                </a:solidFill>
              </a:defRPr>
            </a:lvl4pPr>
            <a:lvl5pPr>
              <a:defRPr sz="2667">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585094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BULLETS/DATA_2sides">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anchor="b" anchorCtr="0"/>
          <a:lstStyle>
            <a:lvl1pPr algn="l">
              <a:lnSpc>
                <a:spcPts val="4000"/>
              </a:lnSpc>
              <a:defRPr sz="3733" b="1" baseline="0">
                <a:solidFill>
                  <a:srgbClr val="E25423"/>
                </a:solidFill>
                <a:effectLst/>
                <a:latin typeface="Calibri" pitchFamily="34" charset="0"/>
              </a:defRPr>
            </a:lvl1pPr>
          </a:lstStyle>
          <a:p>
            <a:endParaRPr lang="en-US" dirty="0"/>
          </a:p>
        </p:txBody>
      </p:sp>
      <p:sp>
        <p:nvSpPr>
          <p:cNvPr id="3" name="Content Placeholder 2"/>
          <p:cNvSpPr>
            <a:spLocks noGrp="1"/>
          </p:cNvSpPr>
          <p:nvPr>
            <p:ph idx="1"/>
          </p:nvPr>
        </p:nvSpPr>
        <p:spPr>
          <a:xfrm>
            <a:off x="609601" y="1600201"/>
            <a:ext cx="5172892" cy="4191000"/>
          </a:xfrm>
          <a:prstGeom prst="rect">
            <a:avLst/>
          </a:prstGeom>
        </p:spPr>
        <p:txBody>
          <a:bodyPr/>
          <a:lstStyle>
            <a:lvl1pPr marL="457189" indent="-457189">
              <a:buClr>
                <a:srgbClr val="541900"/>
              </a:buClr>
              <a:buSzPct val="70000"/>
              <a:buFont typeface="Wingdings" panose="05000000000000000000" pitchFamily="2" charset="2"/>
              <a:buChar char="§"/>
              <a:defRPr sz="3200" b="1" baseline="0">
                <a:solidFill>
                  <a:srgbClr val="000000"/>
                </a:solidFill>
                <a:latin typeface="Calibri" pitchFamily="34" charset="0"/>
              </a:defRPr>
            </a:lvl1pPr>
            <a:lvl2pPr marL="990575" indent="-380990">
              <a:buClr>
                <a:srgbClr val="005984"/>
              </a:buClr>
              <a:buSzPct val="100000"/>
              <a:buFont typeface="Arial" panose="020B0604020202020204" pitchFamily="34" charset="0"/>
              <a:buChar char="•"/>
              <a:defRPr sz="2667">
                <a:solidFill>
                  <a:schemeClr val="accent4">
                    <a:lumMod val="75000"/>
                  </a:schemeClr>
                </a:solidFill>
              </a:defRPr>
            </a:lvl2pPr>
            <a:lvl3pPr>
              <a:buClrTx/>
              <a:buSzPct val="100000"/>
              <a:buFont typeface="Arial" pitchFamily="34" charset="0"/>
              <a:buChar char="•"/>
              <a:defRPr sz="2400">
                <a:solidFill>
                  <a:schemeClr val="accent4">
                    <a:lumMod val="75000"/>
                  </a:schemeClr>
                </a:solidFill>
              </a:defRPr>
            </a:lvl3pPr>
            <a:lvl4pPr>
              <a:buClr>
                <a:schemeClr val="bg1"/>
              </a:buClr>
              <a:buSzPct val="70000"/>
              <a:buFont typeface="Courier New" pitchFamily="49" charset="0"/>
              <a:buChar char="o"/>
              <a:defRPr sz="2400" baseline="0">
                <a:solidFill>
                  <a:schemeClr val="bg2"/>
                </a:solidFill>
              </a:defRPr>
            </a:lvl4pPr>
            <a:lvl5pPr>
              <a:buClr>
                <a:schemeClr val="bg1"/>
              </a:buClr>
              <a:buSzPct val="70000"/>
              <a:buFont typeface="Arial" pitchFamily="34" charset="0"/>
              <a:buChar char="•"/>
              <a:defRPr sz="24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sp>
        <p:nvSpPr>
          <p:cNvPr id="13" name="Content Placeholder 2"/>
          <p:cNvSpPr>
            <a:spLocks noGrp="1"/>
          </p:cNvSpPr>
          <p:nvPr userDrawn="1">
            <p:ph idx="10"/>
          </p:nvPr>
        </p:nvSpPr>
        <p:spPr>
          <a:xfrm>
            <a:off x="6409509" y="1600201"/>
            <a:ext cx="5172892" cy="4191000"/>
          </a:xfrm>
          <a:prstGeom prst="rect">
            <a:avLst/>
          </a:prstGeom>
        </p:spPr>
        <p:txBody>
          <a:bodyPr/>
          <a:lstStyle>
            <a:lvl1pPr marL="457189" indent="-457189">
              <a:buClr>
                <a:srgbClr val="541900"/>
              </a:buClr>
              <a:buSzPct val="70000"/>
              <a:buFont typeface="Wingdings" panose="05000000000000000000" pitchFamily="2" charset="2"/>
              <a:buChar char="§"/>
              <a:defRPr sz="3200" b="1" baseline="0">
                <a:solidFill>
                  <a:srgbClr val="000000"/>
                </a:solidFill>
                <a:latin typeface="Calibri" pitchFamily="34" charset="0"/>
              </a:defRPr>
            </a:lvl1pPr>
            <a:lvl2pPr marL="990575" indent="-380990">
              <a:buClr>
                <a:srgbClr val="005984"/>
              </a:buClr>
              <a:buSzPct val="100000"/>
              <a:buFont typeface="Arial" panose="020B0604020202020204" pitchFamily="34" charset="0"/>
              <a:buChar char="•"/>
              <a:defRPr sz="2667">
                <a:solidFill>
                  <a:schemeClr val="accent4">
                    <a:lumMod val="75000"/>
                  </a:schemeClr>
                </a:solidFill>
              </a:defRPr>
            </a:lvl2pPr>
            <a:lvl3pPr>
              <a:buClrTx/>
              <a:buSzPct val="100000"/>
              <a:buFont typeface="Arial" pitchFamily="34" charset="0"/>
              <a:buChar char="•"/>
              <a:defRPr sz="2400">
                <a:solidFill>
                  <a:schemeClr val="accent4">
                    <a:lumMod val="75000"/>
                  </a:schemeClr>
                </a:solidFill>
              </a:defRPr>
            </a:lvl3pPr>
            <a:lvl4pPr>
              <a:buClr>
                <a:schemeClr val="bg1"/>
              </a:buClr>
              <a:buSzPct val="70000"/>
              <a:buFont typeface="Courier New" pitchFamily="49" charset="0"/>
              <a:buChar char="o"/>
              <a:defRPr sz="2400" baseline="0">
                <a:solidFill>
                  <a:schemeClr val="bg2"/>
                </a:solidFill>
              </a:defRPr>
            </a:lvl4pPr>
            <a:lvl5pPr>
              <a:buClr>
                <a:schemeClr val="bg1"/>
              </a:buClr>
              <a:buSzPct val="70000"/>
              <a:buFont typeface="Arial" pitchFamily="34" charset="0"/>
              <a:buChar char="•"/>
              <a:defRPr sz="24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pic>
        <p:nvPicPr>
          <p:cNvPr id="14" name="Picture 13"/>
          <p:cNvPicPr>
            <a:picLocks noChangeAspect="1"/>
          </p:cNvPicPr>
          <p:nvPr userDrawn="1"/>
        </p:nvPicPr>
        <p:blipFill rotWithShape="1">
          <a:blip r:embed="rId2" cstate="print">
            <a:extLst>
              <a:ext uri="{28A0092B-C50C-407E-A947-70E740481C1C}">
                <a14:useLocalDpi xmlns:a14="http://schemas.microsoft.com/office/drawing/2010/main" val="0"/>
              </a:ext>
            </a:extLst>
          </a:blip>
          <a:srcRect t="86991" b="-4866"/>
          <a:stretch/>
        </p:blipFill>
        <p:spPr>
          <a:xfrm>
            <a:off x="-1" y="6669114"/>
            <a:ext cx="12192001" cy="257577"/>
          </a:xfrm>
          <a:prstGeom prst="rect">
            <a:avLst/>
          </a:prstGeom>
        </p:spPr>
      </p:pic>
    </p:spTree>
    <p:extLst>
      <p:ext uri="{BB962C8B-B14F-4D97-AF65-F5344CB8AC3E}">
        <p14:creationId xmlns:p14="http://schemas.microsoft.com/office/powerpoint/2010/main" val="371942784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lor_background">
    <p:bg>
      <p:bgPr>
        <a:solidFill>
          <a:srgbClr val="E2542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2" y="4467097"/>
            <a:ext cx="11059884" cy="1162051"/>
          </a:xfrm>
          <a:prstGeom prst="rect">
            <a:avLst/>
          </a:prstGeom>
        </p:spPr>
        <p:txBody>
          <a:bodyPr anchor="b"/>
          <a:lstStyle>
            <a:lvl1pPr algn="l">
              <a:defRPr sz="4800" b="1" baseline="0">
                <a:solidFill>
                  <a:schemeClr val="bg2"/>
                </a:solidFill>
                <a:effectLst/>
                <a:latin typeface="Calibri" pitchFamily="34" charset="0"/>
              </a:defRPr>
            </a:lvl1pPr>
          </a:lstStyle>
          <a:p>
            <a:r>
              <a:rPr lang="en-US" dirty="0"/>
              <a:t>Click to edit Master title style</a:t>
            </a:r>
          </a:p>
        </p:txBody>
      </p:sp>
      <p:sp>
        <p:nvSpPr>
          <p:cNvPr id="5" name="Text Placeholder 2"/>
          <p:cNvSpPr>
            <a:spLocks noGrp="1"/>
          </p:cNvSpPr>
          <p:nvPr>
            <p:ph type="body" idx="1"/>
          </p:nvPr>
        </p:nvSpPr>
        <p:spPr>
          <a:xfrm>
            <a:off x="609601" y="5900928"/>
            <a:ext cx="10363200" cy="568325"/>
          </a:xfrm>
          <a:prstGeom prst="rect">
            <a:avLst/>
          </a:prstGeom>
        </p:spPr>
        <p:txBody>
          <a:bodyPr anchor="b"/>
          <a:lstStyle>
            <a:lvl1pPr marL="0" indent="0" algn="l">
              <a:lnSpc>
                <a:spcPts val="2933"/>
              </a:lnSpc>
              <a:buNone/>
              <a:defRPr sz="2667" baseline="0">
                <a:solidFill>
                  <a:schemeClr val="bg2"/>
                </a:solidFill>
                <a:latin typeface="Calibri" pitchFamily="34" charset="0"/>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59004254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LOSING_OD">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8140"/>
          <a:stretch/>
        </p:blipFill>
        <p:spPr>
          <a:xfrm>
            <a:off x="0" y="5679808"/>
            <a:ext cx="12198571" cy="1178193"/>
          </a:xfrm>
          <a:prstGeom prst="rect">
            <a:avLst/>
          </a:prstGeom>
        </p:spPr>
      </p:pic>
      <p:sp>
        <p:nvSpPr>
          <p:cNvPr id="3" name="TextBox 2"/>
          <p:cNvSpPr txBox="1"/>
          <p:nvPr userDrawn="1"/>
        </p:nvSpPr>
        <p:spPr>
          <a:xfrm>
            <a:off x="169625" y="3662433"/>
            <a:ext cx="8852455" cy="1815882"/>
          </a:xfrm>
          <a:prstGeom prst="rect">
            <a:avLst/>
          </a:prstGeom>
          <a:noFill/>
        </p:spPr>
        <p:txBody>
          <a:bodyPr wrap="square" rtlCol="0">
            <a:spAutoFit/>
          </a:bodyPr>
          <a:lstStyle/>
          <a:p>
            <a:r>
              <a:rPr lang="en-US" sz="1600" dirty="0">
                <a:solidFill>
                  <a:srgbClr val="695E4A"/>
                </a:solidFill>
                <a:latin typeface="Calibri" panose="020F0502020204030204" pitchFamily="34" charset="0"/>
              </a:rPr>
              <a:t>For more information, contact CDC</a:t>
            </a:r>
            <a:br>
              <a:rPr lang="en-US" sz="1600" dirty="0">
                <a:solidFill>
                  <a:srgbClr val="695E4A"/>
                </a:solidFill>
                <a:latin typeface="Calibri" panose="020F0502020204030204" pitchFamily="34" charset="0"/>
              </a:rPr>
            </a:br>
            <a:r>
              <a:rPr lang="en-US" sz="1600" dirty="0">
                <a:solidFill>
                  <a:srgbClr val="695E4A"/>
                </a:solidFill>
                <a:latin typeface="Calibri" panose="020F0502020204030204" pitchFamily="34" charset="0"/>
              </a:rPr>
              <a:t>1-800-CDC-INFO (232-4636)</a:t>
            </a:r>
            <a:br>
              <a:rPr lang="en-US" sz="1600" dirty="0">
                <a:solidFill>
                  <a:srgbClr val="695E4A"/>
                </a:solidFill>
                <a:latin typeface="Calibri" panose="020F0502020204030204" pitchFamily="34" charset="0"/>
              </a:rPr>
            </a:br>
            <a:r>
              <a:rPr lang="en-US" sz="1600" dirty="0">
                <a:solidFill>
                  <a:srgbClr val="695E4A"/>
                </a:solidFill>
                <a:latin typeface="Calibri" panose="020F0502020204030204" pitchFamily="34" charset="0"/>
              </a:rPr>
              <a:t>TTY:  1-888-232-6348    www.cdc.gov</a:t>
            </a:r>
            <a:br>
              <a:rPr lang="en-US" sz="1600" dirty="0">
                <a:solidFill>
                  <a:srgbClr val="695E4A"/>
                </a:solidFill>
                <a:latin typeface="Calibri" panose="020F0502020204030204" pitchFamily="34" charset="0"/>
              </a:rPr>
            </a:br>
            <a:br>
              <a:rPr lang="en-US" sz="1600" dirty="0">
                <a:solidFill>
                  <a:srgbClr val="695E4A"/>
                </a:solidFill>
                <a:latin typeface="Calibri" panose="020F0502020204030204" pitchFamily="34" charset="0"/>
              </a:rPr>
            </a:br>
            <a:br>
              <a:rPr lang="en-US" sz="1600" dirty="0">
                <a:solidFill>
                  <a:srgbClr val="695E4A"/>
                </a:solidFill>
                <a:latin typeface="Calibri" panose="020F0502020204030204" pitchFamily="34" charset="0"/>
              </a:rPr>
            </a:br>
            <a:r>
              <a:rPr lang="en-US" sz="1600" dirty="0">
                <a:solidFill>
                  <a:srgbClr val="695E4A"/>
                </a:solidFill>
                <a:latin typeface="Calibri" panose="020F0502020204030204" pitchFamily="34" charset="0"/>
              </a:rPr>
              <a:t>The findings and conclusions in this report are those of the authors and do not necessarily represent the official position of the Centers for Disease Control and Prevention.</a:t>
            </a:r>
          </a:p>
        </p:txBody>
      </p:sp>
    </p:spTree>
    <p:extLst>
      <p:ext uri="{BB962C8B-B14F-4D97-AF65-F5344CB8AC3E}">
        <p14:creationId xmlns:p14="http://schemas.microsoft.com/office/powerpoint/2010/main" val="317511969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Subtitle 2"/>
          <p:cNvSpPr>
            <a:spLocks noGrp="1"/>
          </p:cNvSpPr>
          <p:nvPr>
            <p:ph type="subTitle" idx="1"/>
          </p:nvPr>
        </p:nvSpPr>
        <p:spPr>
          <a:xfrm>
            <a:off x="1828800" y="3886200"/>
            <a:ext cx="8534400" cy="457200"/>
          </a:xfrm>
          <a:prstGeom prst="rect">
            <a:avLst/>
          </a:prstGeom>
        </p:spPr>
        <p:txBody>
          <a:bodyPr/>
          <a:lstStyle>
            <a:lvl1pPr marL="0" indent="0" algn="ctr">
              <a:buNone/>
              <a:defRPr sz="20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9" name="Text Placeholder 8"/>
          <p:cNvSpPr>
            <a:spLocks noGrp="1"/>
          </p:cNvSpPr>
          <p:nvPr>
            <p:ph type="body" sz="quarter" idx="10"/>
          </p:nvPr>
        </p:nvSpPr>
        <p:spPr>
          <a:xfrm>
            <a:off x="1828800" y="4343400"/>
            <a:ext cx="8534400" cy="1295400"/>
          </a:xfrm>
          <a:prstGeom prst="rect">
            <a:avLst/>
          </a:prstGeom>
        </p:spPr>
        <p:txBody>
          <a:bodyPr/>
          <a:lstStyle>
            <a:lvl1pPr algn="ctr">
              <a:lnSpc>
                <a:spcPts val="2000"/>
              </a:lnSpc>
              <a:buNone/>
              <a:defRPr sz="18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Title 1"/>
          <p:cNvSpPr>
            <a:spLocks noGrp="1"/>
          </p:cNvSpPr>
          <p:nvPr>
            <p:ph type="title"/>
          </p:nvPr>
        </p:nvSpPr>
        <p:spPr>
          <a:xfrm>
            <a:off x="609600" y="1981200"/>
            <a:ext cx="10972800" cy="1676400"/>
          </a:xfrm>
          <a:prstGeom prst="rect">
            <a:avLst/>
          </a:prstGeom>
        </p:spPr>
        <p:txBody>
          <a:bodyPr/>
          <a:lstStyle>
            <a:lvl1pPr>
              <a:lnSpc>
                <a:spcPts val="3000"/>
              </a:lnSpc>
              <a:defRPr sz="2800" b="1" baseline="0">
                <a:solidFill>
                  <a:schemeClr val="tx1"/>
                </a:solidFill>
                <a:effectLst/>
              </a:defRPr>
            </a:lvl1pPr>
          </a:lstStyle>
          <a:p>
            <a:r>
              <a:rPr lang="en-US" dirty="0"/>
              <a:t>Click to edit Master title style</a:t>
            </a:r>
          </a:p>
        </p:txBody>
      </p:sp>
      <p:sp>
        <p:nvSpPr>
          <p:cNvPr id="6" name="Text Placeholder 5"/>
          <p:cNvSpPr>
            <a:spLocks noGrp="1"/>
          </p:cNvSpPr>
          <p:nvPr>
            <p:ph type="body" sz="quarter" idx="11"/>
          </p:nvPr>
        </p:nvSpPr>
        <p:spPr>
          <a:xfrm>
            <a:off x="3048000" y="6272784"/>
            <a:ext cx="6807200" cy="182880"/>
          </a:xfrm>
          <a:prstGeom prst="rect">
            <a:avLst/>
          </a:prstGeom>
        </p:spPr>
        <p:txBody>
          <a:bodyPr/>
          <a:lstStyle>
            <a:lvl1pPr>
              <a:buNone/>
              <a:defRPr sz="1000" b="1" baseline="0">
                <a:solidFill>
                  <a:schemeClr val="bg2"/>
                </a:solidFill>
              </a:defRPr>
            </a:lvl1pPr>
          </a:lstStyle>
          <a:p>
            <a:pPr lvl="0"/>
            <a:r>
              <a:rPr lang="en-US" dirty="0"/>
              <a:t>Click to edit Master text styles</a:t>
            </a:r>
          </a:p>
        </p:txBody>
      </p:sp>
      <p:sp>
        <p:nvSpPr>
          <p:cNvPr id="7" name="Text Placeholder 6"/>
          <p:cNvSpPr>
            <a:spLocks noGrp="1"/>
          </p:cNvSpPr>
          <p:nvPr>
            <p:ph type="body" sz="quarter" idx="12"/>
          </p:nvPr>
        </p:nvSpPr>
        <p:spPr>
          <a:xfrm>
            <a:off x="3048000" y="6464808"/>
            <a:ext cx="6807200" cy="228600"/>
          </a:xfrm>
          <a:prstGeom prst="rect">
            <a:avLst/>
          </a:prstGeom>
        </p:spPr>
        <p:txBody>
          <a:bodyPr/>
          <a:lstStyle>
            <a:lvl1pPr>
              <a:buNone/>
              <a:defRPr sz="1000" b="1" baseline="0">
                <a:solidFill>
                  <a:schemeClr val="bg2"/>
                </a:solidFill>
              </a:defRPr>
            </a:lvl1pPr>
          </a:lstStyle>
          <a:p>
            <a:pPr lvl="0"/>
            <a:r>
              <a:rPr lang="en-US" dirty="0"/>
              <a:t>Click to edit Master text styles</a:t>
            </a:r>
          </a:p>
        </p:txBody>
      </p:sp>
    </p:spTree>
    <p:extLst>
      <p:ext uri="{BB962C8B-B14F-4D97-AF65-F5344CB8AC3E}">
        <p14:creationId xmlns:p14="http://schemas.microsoft.com/office/powerpoint/2010/main" val="2474209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Basic Content Badg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nchor="b" anchorCtr="0"/>
          <a:lstStyle>
            <a:lvl1pPr>
              <a:lnSpc>
                <a:spcPts val="3000"/>
              </a:lnSpc>
              <a:defRPr sz="2800" b="1" baseline="0">
                <a:solidFill>
                  <a:schemeClr val="tx1"/>
                </a:solidFill>
                <a:effectLst/>
              </a:defRPr>
            </a:lvl1pPr>
          </a:lstStyle>
          <a:p>
            <a:r>
              <a:rPr lang="en-US" dirty="0"/>
              <a:t>Click to edit Master title style</a:t>
            </a:r>
          </a:p>
        </p:txBody>
      </p:sp>
      <p:sp>
        <p:nvSpPr>
          <p:cNvPr id="3" name="Content Placeholder 2"/>
          <p:cNvSpPr>
            <a:spLocks noGrp="1"/>
          </p:cNvSpPr>
          <p:nvPr>
            <p:ph idx="1"/>
          </p:nvPr>
        </p:nvSpPr>
        <p:spPr>
          <a:xfrm>
            <a:off x="609600" y="1600201"/>
            <a:ext cx="109728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8"/>
          <p:cNvSpPr>
            <a:spLocks noGrp="1"/>
          </p:cNvSpPr>
          <p:nvPr>
            <p:ph type="body" sz="quarter" idx="10"/>
          </p:nvPr>
        </p:nvSpPr>
        <p:spPr>
          <a:xfrm>
            <a:off x="609600" y="5791200"/>
            <a:ext cx="89408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a:t>Click to edit Master text styles</a:t>
            </a:r>
          </a:p>
        </p:txBody>
      </p:sp>
    </p:spTree>
    <p:extLst>
      <p:ext uri="{BB962C8B-B14F-4D97-AF65-F5344CB8AC3E}">
        <p14:creationId xmlns:p14="http://schemas.microsoft.com/office/powerpoint/2010/main" val="393859464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838200" y="1826684"/>
            <a:ext cx="10515600" cy="434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Tree>
    <p:extLst>
      <p:ext uri="{BB962C8B-B14F-4D97-AF65-F5344CB8AC3E}">
        <p14:creationId xmlns:p14="http://schemas.microsoft.com/office/powerpoint/2010/main" val="34545862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ransition>
    <p:fade/>
  </p:transition>
  <p:txStyles>
    <p:titleStyle>
      <a:lvl1pPr algn="ctr" rtl="0" eaLnBrk="0" fontAlgn="base" hangingPunct="0">
        <a:spcBef>
          <a:spcPct val="0"/>
        </a:spcBef>
        <a:spcAft>
          <a:spcPct val="0"/>
        </a:spcAft>
        <a:defRPr sz="5867" kern="1200">
          <a:solidFill>
            <a:schemeClr val="tx1"/>
          </a:solidFill>
          <a:latin typeface="+mj-lt"/>
          <a:ea typeface="+mj-ea"/>
          <a:cs typeface="+mj-cs"/>
        </a:defRPr>
      </a:lvl1pPr>
      <a:lvl2pPr algn="ctr" rtl="0" eaLnBrk="0" fontAlgn="base" hangingPunct="0">
        <a:spcBef>
          <a:spcPct val="0"/>
        </a:spcBef>
        <a:spcAft>
          <a:spcPct val="0"/>
        </a:spcAft>
        <a:defRPr sz="5867">
          <a:solidFill>
            <a:schemeClr val="tx1"/>
          </a:solidFill>
          <a:latin typeface="Myriad Web Pro" panose="020B0503030403020204" pitchFamily="34" charset="0"/>
        </a:defRPr>
      </a:lvl2pPr>
      <a:lvl3pPr algn="ctr" rtl="0" eaLnBrk="0" fontAlgn="base" hangingPunct="0">
        <a:spcBef>
          <a:spcPct val="0"/>
        </a:spcBef>
        <a:spcAft>
          <a:spcPct val="0"/>
        </a:spcAft>
        <a:defRPr sz="5867">
          <a:solidFill>
            <a:schemeClr val="tx1"/>
          </a:solidFill>
          <a:latin typeface="Myriad Web Pro" panose="020B0503030403020204" pitchFamily="34" charset="0"/>
        </a:defRPr>
      </a:lvl3pPr>
      <a:lvl4pPr algn="ctr" rtl="0" eaLnBrk="0" fontAlgn="base" hangingPunct="0">
        <a:spcBef>
          <a:spcPct val="0"/>
        </a:spcBef>
        <a:spcAft>
          <a:spcPct val="0"/>
        </a:spcAft>
        <a:defRPr sz="5867">
          <a:solidFill>
            <a:schemeClr val="tx1"/>
          </a:solidFill>
          <a:latin typeface="Myriad Web Pro" panose="020B0503030403020204" pitchFamily="34" charset="0"/>
        </a:defRPr>
      </a:lvl4pPr>
      <a:lvl5pPr algn="ctr" rtl="0" eaLnBrk="0" fontAlgn="base" hangingPunct="0">
        <a:spcBef>
          <a:spcPct val="0"/>
        </a:spcBef>
        <a:spcAft>
          <a:spcPct val="0"/>
        </a:spcAft>
        <a:defRPr sz="5867">
          <a:solidFill>
            <a:schemeClr val="tx1"/>
          </a:solidFill>
          <a:latin typeface="Myriad Web Pro" panose="020B0503030403020204" pitchFamily="34" charset="0"/>
        </a:defRPr>
      </a:lvl5pPr>
      <a:lvl6pPr marL="609585" algn="ctr" rtl="0" fontAlgn="base">
        <a:spcBef>
          <a:spcPct val="0"/>
        </a:spcBef>
        <a:spcAft>
          <a:spcPct val="0"/>
        </a:spcAft>
        <a:defRPr sz="5867">
          <a:solidFill>
            <a:schemeClr val="tx1"/>
          </a:solidFill>
          <a:latin typeface="Myriad Web Pro" panose="020B0503030403020204" pitchFamily="34" charset="0"/>
        </a:defRPr>
      </a:lvl6pPr>
      <a:lvl7pPr marL="1219170" algn="ctr" rtl="0" fontAlgn="base">
        <a:spcBef>
          <a:spcPct val="0"/>
        </a:spcBef>
        <a:spcAft>
          <a:spcPct val="0"/>
        </a:spcAft>
        <a:defRPr sz="5867">
          <a:solidFill>
            <a:schemeClr val="tx1"/>
          </a:solidFill>
          <a:latin typeface="Myriad Web Pro" panose="020B0503030403020204" pitchFamily="34" charset="0"/>
        </a:defRPr>
      </a:lvl7pPr>
      <a:lvl8pPr marL="1828754" algn="ctr" rtl="0" fontAlgn="base">
        <a:spcBef>
          <a:spcPct val="0"/>
        </a:spcBef>
        <a:spcAft>
          <a:spcPct val="0"/>
        </a:spcAft>
        <a:defRPr sz="5867">
          <a:solidFill>
            <a:schemeClr val="tx1"/>
          </a:solidFill>
          <a:latin typeface="Myriad Web Pro" panose="020B0503030403020204" pitchFamily="34" charset="0"/>
        </a:defRPr>
      </a:lvl8pPr>
      <a:lvl9pPr marL="2438339" algn="ctr" rtl="0" fontAlgn="base">
        <a:spcBef>
          <a:spcPct val="0"/>
        </a:spcBef>
        <a:spcAft>
          <a:spcPct val="0"/>
        </a:spcAft>
        <a:defRPr sz="5867">
          <a:solidFill>
            <a:schemeClr val="tx1"/>
          </a:solidFill>
          <a:latin typeface="Myriad Web Pro" panose="020B0503030403020204" pitchFamily="34" charset="0"/>
        </a:defRPr>
      </a:lvl9pPr>
    </p:titleStyle>
    <p:bodyStyle>
      <a:lvl1pPr marL="457189" indent="-457189" algn="l" rtl="0" eaLnBrk="0" fontAlgn="base" hangingPunct="0">
        <a:spcBef>
          <a:spcPct val="20000"/>
        </a:spcBef>
        <a:spcAft>
          <a:spcPct val="0"/>
        </a:spcAft>
        <a:buFont typeface="Arial" panose="020B0604020202020204" pitchFamily="34" charset="0"/>
        <a:buChar char="•"/>
        <a:defRPr sz="4267" kern="1200">
          <a:solidFill>
            <a:srgbClr val="7F7F7F"/>
          </a:solidFill>
          <a:latin typeface="Calibri" panose="020F0502020204030204" pitchFamily="34" charset="0"/>
          <a:ea typeface="+mn-ea"/>
          <a:cs typeface="+mn-cs"/>
        </a:defRPr>
      </a:lvl1pPr>
      <a:lvl2pPr marL="990575" indent="-380990" algn="l" rtl="0" eaLnBrk="0" fontAlgn="base" hangingPunct="0">
        <a:spcBef>
          <a:spcPct val="20000"/>
        </a:spcBef>
        <a:spcAft>
          <a:spcPct val="0"/>
        </a:spcAft>
        <a:buFont typeface="Arial" panose="020B0604020202020204" pitchFamily="34" charset="0"/>
        <a:buChar char="–"/>
        <a:defRPr sz="3733" kern="1200">
          <a:solidFill>
            <a:srgbClr val="7F7F7F"/>
          </a:solidFill>
          <a:latin typeface="Calibri" panose="020F0502020204030204" pitchFamily="34" charset="0"/>
          <a:ea typeface="+mn-ea"/>
          <a:cs typeface="+mn-cs"/>
        </a:defRPr>
      </a:lvl2pPr>
      <a:lvl3pPr marL="1523962" indent="-304792" algn="l" rtl="0" eaLnBrk="0" fontAlgn="base" hangingPunct="0">
        <a:spcBef>
          <a:spcPct val="20000"/>
        </a:spcBef>
        <a:spcAft>
          <a:spcPct val="0"/>
        </a:spcAft>
        <a:buFont typeface="Arial" panose="020B0604020202020204" pitchFamily="34" charset="0"/>
        <a:buChar char="•"/>
        <a:defRPr sz="3200" kern="1200">
          <a:solidFill>
            <a:srgbClr val="7F7F7F"/>
          </a:solidFill>
          <a:latin typeface="Calibri" panose="020F0502020204030204" pitchFamily="34" charset="0"/>
          <a:ea typeface="+mn-ea"/>
          <a:cs typeface="+mn-cs"/>
        </a:defRPr>
      </a:lvl3pPr>
      <a:lvl4pPr marL="2133547" indent="-304792" algn="l" rtl="0" eaLnBrk="0" fontAlgn="base" hangingPunct="0">
        <a:spcBef>
          <a:spcPct val="20000"/>
        </a:spcBef>
        <a:spcAft>
          <a:spcPct val="0"/>
        </a:spcAft>
        <a:buFont typeface="Arial" panose="020B0604020202020204" pitchFamily="34" charset="0"/>
        <a:buChar char="–"/>
        <a:defRPr sz="2667" kern="1200">
          <a:solidFill>
            <a:srgbClr val="7F7F7F"/>
          </a:solidFill>
          <a:latin typeface="Calibri" panose="020F0502020204030204" pitchFamily="34" charset="0"/>
          <a:ea typeface="+mn-ea"/>
          <a:cs typeface="+mn-cs"/>
        </a:defRPr>
      </a:lvl4pPr>
      <a:lvl5pPr marL="2743131" indent="-304792" algn="l" rtl="0" eaLnBrk="0" fontAlgn="base" hangingPunct="0">
        <a:spcBef>
          <a:spcPct val="20000"/>
        </a:spcBef>
        <a:spcAft>
          <a:spcPct val="0"/>
        </a:spcAft>
        <a:buFont typeface="Arial" panose="020B0604020202020204" pitchFamily="34" charset="0"/>
        <a:buChar char="»"/>
        <a:defRPr sz="2667" kern="1200">
          <a:solidFill>
            <a:srgbClr val="7F7F7F"/>
          </a:solidFill>
          <a:latin typeface="Calibri" panose="020F0502020204030204" pitchFamily="34"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cdc.gov/nhsn/cdaportal/toolkits.html"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www.cdc.gov/nhsn/PDFs/pscManual/11pscAURcurrent.pdf"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www.cdc.gov/nhsn/pdfs/pscmanual/11pscaurcurrent.pdf"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www.cdc.gov/nhsn/pdfs/pscmanual/11pscaurcurrent.pdf"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cdc.gov/nhsn/pdfs/pscmanual/11pscaurcurrent.pdf"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www.cdc.gov/nhsn/cdaportal/faqs.html#successionmgt"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cdc.gov/nhsn/pdfs/pscmanual/11pscaurcurrent.pdf"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www.cdc.gov/nhsn/ps-analysis-resources/reference-guides.html#accordion-1-collapse-5"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www.cdc.gov/nhsn/cdaportal/toolkits.html" TargetMode="External"/><Relationship Id="rId2" Type="http://schemas.openxmlformats.org/officeDocument/2006/relationships/hyperlink" Target="http://www.cdc.gov/nhsn/pdfs/pscmanual/11pscaurcurrent.pdf" TargetMode="External"/><Relationship Id="rId1" Type="http://schemas.openxmlformats.org/officeDocument/2006/relationships/slideLayout" Target="../slideLayouts/slideLayout2.xml"/><Relationship Id="rId6" Type="http://schemas.openxmlformats.org/officeDocument/2006/relationships/hyperlink" Target="mailto:NHSNCDA@cdc.gov" TargetMode="External"/><Relationship Id="rId5" Type="http://schemas.openxmlformats.org/officeDocument/2006/relationships/hyperlink" Target="http://www.cdc.gov/nhsn/cdaportal/faqs.html" TargetMode="External"/><Relationship Id="rId4" Type="http://schemas.openxmlformats.org/officeDocument/2006/relationships/hyperlink" Target="https://www.cdc.gov/nhsn/faqs/faq-ar.html"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hl7.org/implement/standards/product_brief.cfm?product_id=426"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www.hl7.org/implement/standards/product_brief.cfm?product_id=426"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lantanagroup.com/validator/"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3"/>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600" dirty="0">
                <a:latin typeface="Calibri" panose="020F0502020204030204" pitchFamily="34" charset="0"/>
              </a:rPr>
              <a:t>NHSN Antimicrobial Resistance (AR) Option</a:t>
            </a:r>
            <a:br>
              <a:rPr lang="en-US" altLang="en-US" sz="3600" dirty="0">
                <a:latin typeface="Calibri" panose="020F0502020204030204" pitchFamily="34" charset="0"/>
              </a:rPr>
            </a:br>
            <a:r>
              <a:rPr lang="en-US" altLang="en-US" sz="3600" dirty="0">
                <a:latin typeface="Calibri" panose="020F0502020204030204" pitchFamily="34" charset="0"/>
              </a:rPr>
              <a:t> </a:t>
            </a:r>
            <a:br>
              <a:rPr lang="en-US" altLang="en-US" dirty="0">
                <a:latin typeface="Calibri" panose="020F0502020204030204" pitchFamily="34" charset="0"/>
              </a:rPr>
            </a:br>
            <a:br>
              <a:rPr lang="en-US" altLang="en-US" dirty="0">
                <a:latin typeface="Calibri" panose="020F0502020204030204" pitchFamily="34" charset="0"/>
              </a:rPr>
            </a:br>
            <a:endParaRPr lang="en-US" altLang="en-US" dirty="0">
              <a:latin typeface="Calibri" panose="020F0502020204030204" pitchFamily="34" charset="0"/>
            </a:endParaRPr>
          </a:p>
        </p:txBody>
      </p:sp>
      <p:sp>
        <p:nvSpPr>
          <p:cNvPr id="2" name="Subtitle 1"/>
          <p:cNvSpPr>
            <a:spLocks noGrp="1"/>
          </p:cNvSpPr>
          <p:nvPr>
            <p:ph type="subTitle" idx="1"/>
          </p:nvPr>
        </p:nvSpPr>
        <p:spPr/>
        <p:txBody>
          <a:bodyPr/>
          <a:lstStyle/>
          <a:p>
            <a:r>
              <a:rPr lang="en-US" dirty="0"/>
              <a:t>January 2024</a:t>
            </a:r>
          </a:p>
        </p:txBody>
      </p:sp>
    </p:spTree>
    <p:extLst>
      <p:ext uri="{BB962C8B-B14F-4D97-AF65-F5344CB8AC3E}">
        <p14:creationId xmlns:p14="http://schemas.microsoft.com/office/powerpoint/2010/main" val="459895765"/>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2096D-E7C2-4536-ACAE-D027F359E677}"/>
              </a:ext>
            </a:extLst>
          </p:cNvPr>
          <p:cNvSpPr>
            <a:spLocks noGrp="1"/>
          </p:cNvSpPr>
          <p:nvPr>
            <p:ph type="title"/>
          </p:nvPr>
        </p:nvSpPr>
        <p:spPr/>
        <p:txBody>
          <a:bodyPr/>
          <a:lstStyle/>
          <a:p>
            <a:r>
              <a:rPr lang="en-US" dirty="0"/>
              <a:t>AR Option Eligible Organisms</a:t>
            </a:r>
          </a:p>
        </p:txBody>
      </p:sp>
      <p:sp>
        <p:nvSpPr>
          <p:cNvPr id="3" name="Text Placeholder 2">
            <a:extLst>
              <a:ext uri="{FF2B5EF4-FFF2-40B4-BE49-F238E27FC236}">
                <a16:creationId xmlns:a16="http://schemas.microsoft.com/office/drawing/2014/main" id="{6AFE640D-A56B-43BC-8A5D-EC152688EF90}"/>
              </a:ext>
            </a:extLst>
          </p:cNvPr>
          <p:cNvSpPr>
            <a:spLocks noGrp="1"/>
          </p:cNvSpPr>
          <p:nvPr>
            <p:ph type="body" sz="quarter" idx="10"/>
          </p:nvPr>
        </p:nvSpPr>
        <p:spPr/>
        <p:txBody>
          <a:bodyPr/>
          <a:lstStyle/>
          <a:p>
            <a:r>
              <a:rPr lang="en-US" dirty="0"/>
              <a:t>AR Option Pathogen Roll-up Workbook</a:t>
            </a:r>
          </a:p>
          <a:p>
            <a:pPr lvl="1"/>
            <a:r>
              <a:rPr lang="en-US" dirty="0"/>
              <a:t>Includes codes: species, subspecies, serotype/serogroup, AST terms</a:t>
            </a:r>
          </a:p>
          <a:p>
            <a:pPr lvl="2"/>
            <a:r>
              <a:rPr lang="en-US" u="sng" dirty="0"/>
              <a:t>Will not be added to Pathogen Codes tab in IDM</a:t>
            </a:r>
          </a:p>
          <a:p>
            <a:pPr lvl="2"/>
            <a:r>
              <a:rPr lang="en-US" dirty="0"/>
              <a:t>Specific SNOMED codes will not be accepted into NHSN</a:t>
            </a:r>
          </a:p>
          <a:p>
            <a:pPr lvl="2"/>
            <a:endParaRPr lang="en-US" dirty="0"/>
          </a:p>
          <a:p>
            <a:pPr lvl="1"/>
            <a:endParaRPr lang="en-US" dirty="0"/>
          </a:p>
        </p:txBody>
      </p:sp>
    </p:spTree>
    <p:extLst>
      <p:ext uri="{BB962C8B-B14F-4D97-AF65-F5344CB8AC3E}">
        <p14:creationId xmlns:p14="http://schemas.microsoft.com/office/powerpoint/2010/main" val="1827755809"/>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2096D-E7C2-4536-ACAE-D027F359E677}"/>
              </a:ext>
            </a:extLst>
          </p:cNvPr>
          <p:cNvSpPr>
            <a:spLocks noGrp="1"/>
          </p:cNvSpPr>
          <p:nvPr>
            <p:ph type="title"/>
          </p:nvPr>
        </p:nvSpPr>
        <p:spPr/>
        <p:txBody>
          <a:bodyPr/>
          <a:lstStyle/>
          <a:p>
            <a:r>
              <a:rPr lang="en-US" dirty="0"/>
              <a:t>AR Option Eligible Organisms (continued)</a:t>
            </a:r>
          </a:p>
        </p:txBody>
      </p:sp>
      <p:sp>
        <p:nvSpPr>
          <p:cNvPr id="3" name="Text Placeholder 2">
            <a:extLst>
              <a:ext uri="{FF2B5EF4-FFF2-40B4-BE49-F238E27FC236}">
                <a16:creationId xmlns:a16="http://schemas.microsoft.com/office/drawing/2014/main" id="{6AFE640D-A56B-43BC-8A5D-EC152688EF90}"/>
              </a:ext>
            </a:extLst>
          </p:cNvPr>
          <p:cNvSpPr>
            <a:spLocks noGrp="1"/>
          </p:cNvSpPr>
          <p:nvPr>
            <p:ph type="body" sz="quarter" idx="10"/>
          </p:nvPr>
        </p:nvSpPr>
        <p:spPr/>
        <p:txBody>
          <a:bodyPr/>
          <a:lstStyle/>
          <a:p>
            <a:r>
              <a:rPr lang="en-US" dirty="0"/>
              <a:t>Lists SNOMED codes and fully specified names &amp; the corresponding codes and names the pathogen should be “rolled-up” to prior to being populated in the AR Event CDA</a:t>
            </a:r>
          </a:p>
          <a:p>
            <a:pPr lvl="2"/>
            <a:endParaRPr lang="en-US" dirty="0"/>
          </a:p>
          <a:p>
            <a:pPr lvl="1"/>
            <a:endParaRPr lang="en-US" dirty="0"/>
          </a:p>
        </p:txBody>
      </p:sp>
      <p:pic>
        <p:nvPicPr>
          <p:cNvPr id="5" name="Picture 4" descr="Screenshot of AR Option rollup workbook">
            <a:extLst>
              <a:ext uri="{FF2B5EF4-FFF2-40B4-BE49-F238E27FC236}">
                <a16:creationId xmlns:a16="http://schemas.microsoft.com/office/drawing/2014/main" id="{65D77715-4263-408E-9140-F2B34192F352}"/>
              </a:ext>
            </a:extLst>
          </p:cNvPr>
          <p:cNvPicPr>
            <a:picLocks noChangeAspect="1"/>
          </p:cNvPicPr>
          <p:nvPr/>
        </p:nvPicPr>
        <p:blipFill>
          <a:blip r:embed="rId3"/>
          <a:stretch>
            <a:fillRect/>
          </a:stretch>
        </p:blipFill>
        <p:spPr>
          <a:xfrm>
            <a:off x="529334" y="3119589"/>
            <a:ext cx="11133333" cy="2161905"/>
          </a:xfrm>
          <a:prstGeom prst="rect">
            <a:avLst/>
          </a:prstGeom>
          <a:ln>
            <a:solidFill>
              <a:schemeClr val="accent6"/>
            </a:solidFill>
          </a:ln>
        </p:spPr>
      </p:pic>
    </p:spTree>
    <p:extLst>
      <p:ext uri="{BB962C8B-B14F-4D97-AF65-F5344CB8AC3E}">
        <p14:creationId xmlns:p14="http://schemas.microsoft.com/office/powerpoint/2010/main" val="377756962"/>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2096D-E7C2-4536-ACAE-D027F359E677}"/>
              </a:ext>
            </a:extLst>
          </p:cNvPr>
          <p:cNvSpPr>
            <a:spLocks noGrp="1"/>
          </p:cNvSpPr>
          <p:nvPr>
            <p:ph type="title"/>
          </p:nvPr>
        </p:nvSpPr>
        <p:spPr/>
        <p:txBody>
          <a:bodyPr/>
          <a:lstStyle/>
          <a:p>
            <a:r>
              <a:rPr lang="en-US" dirty="0"/>
              <a:t>AR Option Eligible Organisms (continued)</a:t>
            </a:r>
          </a:p>
        </p:txBody>
      </p:sp>
      <p:sp>
        <p:nvSpPr>
          <p:cNvPr id="3" name="Text Placeholder 2">
            <a:extLst>
              <a:ext uri="{FF2B5EF4-FFF2-40B4-BE49-F238E27FC236}">
                <a16:creationId xmlns:a16="http://schemas.microsoft.com/office/drawing/2014/main" id="{6AFE640D-A56B-43BC-8A5D-EC152688EF90}"/>
              </a:ext>
            </a:extLst>
          </p:cNvPr>
          <p:cNvSpPr>
            <a:spLocks noGrp="1"/>
          </p:cNvSpPr>
          <p:nvPr>
            <p:ph type="body" sz="quarter" idx="10"/>
          </p:nvPr>
        </p:nvSpPr>
        <p:spPr/>
        <p:txBody>
          <a:bodyPr/>
          <a:lstStyle/>
          <a:p>
            <a:r>
              <a:rPr lang="en-US" dirty="0"/>
              <a:t>Example: Lab reports ESBL EC (Snomed: 409800005)</a:t>
            </a:r>
          </a:p>
          <a:p>
            <a:pPr lvl="1"/>
            <a:r>
              <a:rPr lang="en-US" dirty="0"/>
              <a:t>Code is accepted by NHSN directly</a:t>
            </a:r>
          </a:p>
          <a:p>
            <a:pPr lvl="1"/>
            <a:r>
              <a:rPr lang="en-US" dirty="0"/>
              <a:t>Report ESBL EC (</a:t>
            </a:r>
            <a:r>
              <a:rPr lang="en-US" dirty="0" err="1"/>
              <a:t>Snomed</a:t>
            </a:r>
            <a:r>
              <a:rPr lang="en-US" dirty="0"/>
              <a:t>: 409800005)</a:t>
            </a:r>
          </a:p>
          <a:p>
            <a:pPr lvl="2"/>
            <a:r>
              <a:rPr lang="en-US" dirty="0"/>
              <a:t>No roll up required by vendor</a:t>
            </a:r>
          </a:p>
          <a:p>
            <a:pPr lvl="1"/>
            <a:endParaRPr lang="en-US" dirty="0"/>
          </a:p>
        </p:txBody>
      </p:sp>
      <p:pic>
        <p:nvPicPr>
          <p:cNvPr id="4" name="Picture 3" descr="Screenshot of AR Option rollup workbook">
            <a:extLst>
              <a:ext uri="{FF2B5EF4-FFF2-40B4-BE49-F238E27FC236}">
                <a16:creationId xmlns:a16="http://schemas.microsoft.com/office/drawing/2014/main" id="{88BD61FD-DBE4-46C9-A13B-554D138A996F}"/>
              </a:ext>
            </a:extLst>
          </p:cNvPr>
          <p:cNvPicPr>
            <a:picLocks noChangeAspect="1"/>
          </p:cNvPicPr>
          <p:nvPr/>
        </p:nvPicPr>
        <p:blipFill>
          <a:blip r:embed="rId3"/>
          <a:stretch>
            <a:fillRect/>
          </a:stretch>
        </p:blipFill>
        <p:spPr>
          <a:xfrm>
            <a:off x="529333" y="3635422"/>
            <a:ext cx="11133333" cy="2161905"/>
          </a:xfrm>
          <a:prstGeom prst="rect">
            <a:avLst/>
          </a:prstGeom>
          <a:ln>
            <a:solidFill>
              <a:schemeClr val="accent6"/>
            </a:solidFill>
          </a:ln>
        </p:spPr>
      </p:pic>
    </p:spTree>
    <p:extLst>
      <p:ext uri="{BB962C8B-B14F-4D97-AF65-F5344CB8AC3E}">
        <p14:creationId xmlns:p14="http://schemas.microsoft.com/office/powerpoint/2010/main" val="1757880851"/>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2096D-E7C2-4536-ACAE-D027F359E677}"/>
              </a:ext>
            </a:extLst>
          </p:cNvPr>
          <p:cNvSpPr>
            <a:spLocks noGrp="1"/>
          </p:cNvSpPr>
          <p:nvPr>
            <p:ph type="title"/>
          </p:nvPr>
        </p:nvSpPr>
        <p:spPr/>
        <p:txBody>
          <a:bodyPr/>
          <a:lstStyle/>
          <a:p>
            <a:r>
              <a:rPr lang="en-US" dirty="0"/>
              <a:t>AR Option Eligible Organisms (continued)</a:t>
            </a:r>
          </a:p>
        </p:txBody>
      </p:sp>
      <p:sp>
        <p:nvSpPr>
          <p:cNvPr id="3" name="Text Placeholder 2">
            <a:extLst>
              <a:ext uri="{FF2B5EF4-FFF2-40B4-BE49-F238E27FC236}">
                <a16:creationId xmlns:a16="http://schemas.microsoft.com/office/drawing/2014/main" id="{6AFE640D-A56B-43BC-8A5D-EC152688EF90}"/>
              </a:ext>
            </a:extLst>
          </p:cNvPr>
          <p:cNvSpPr>
            <a:spLocks noGrp="1"/>
          </p:cNvSpPr>
          <p:nvPr>
            <p:ph type="body" sz="quarter" idx="10"/>
          </p:nvPr>
        </p:nvSpPr>
        <p:spPr/>
        <p:txBody>
          <a:bodyPr/>
          <a:lstStyle/>
          <a:p>
            <a:r>
              <a:rPr lang="en-US" dirty="0"/>
              <a:t>Example: Lab reports MDR EC (Snomed: 713925008)</a:t>
            </a:r>
          </a:p>
          <a:p>
            <a:pPr lvl="1"/>
            <a:r>
              <a:rPr lang="en-US" dirty="0"/>
              <a:t>Code is </a:t>
            </a:r>
            <a:r>
              <a:rPr lang="en-US" u="sng" dirty="0"/>
              <a:t>not</a:t>
            </a:r>
            <a:r>
              <a:rPr lang="en-US" dirty="0"/>
              <a:t> accepted by NHSN directly </a:t>
            </a:r>
          </a:p>
          <a:p>
            <a:pPr lvl="1"/>
            <a:r>
              <a:rPr lang="en-US" dirty="0"/>
              <a:t>Code should be rolled up by vendor and reported to NHSN as EC (</a:t>
            </a:r>
            <a:r>
              <a:rPr lang="en-US" dirty="0" err="1"/>
              <a:t>Snomed</a:t>
            </a:r>
            <a:r>
              <a:rPr lang="en-US" dirty="0"/>
              <a:t>: 112283007)</a:t>
            </a:r>
          </a:p>
        </p:txBody>
      </p:sp>
      <p:pic>
        <p:nvPicPr>
          <p:cNvPr id="5" name="Picture 4" descr="Screenshot of NHSN rollup workbook">
            <a:extLst>
              <a:ext uri="{FF2B5EF4-FFF2-40B4-BE49-F238E27FC236}">
                <a16:creationId xmlns:a16="http://schemas.microsoft.com/office/drawing/2014/main" id="{61BC94ED-FDFF-43C5-BC82-BCB1102A701E}"/>
              </a:ext>
            </a:extLst>
          </p:cNvPr>
          <p:cNvPicPr>
            <a:picLocks noChangeAspect="1"/>
          </p:cNvPicPr>
          <p:nvPr/>
        </p:nvPicPr>
        <p:blipFill>
          <a:blip r:embed="rId3"/>
          <a:stretch>
            <a:fillRect/>
          </a:stretch>
        </p:blipFill>
        <p:spPr>
          <a:xfrm>
            <a:off x="529333" y="3625262"/>
            <a:ext cx="11133333" cy="2161905"/>
          </a:xfrm>
          <a:prstGeom prst="rect">
            <a:avLst/>
          </a:prstGeom>
          <a:ln>
            <a:solidFill>
              <a:schemeClr val="accent6"/>
            </a:solidFill>
          </a:ln>
        </p:spPr>
      </p:pic>
    </p:spTree>
    <p:extLst>
      <p:ext uri="{BB962C8B-B14F-4D97-AF65-F5344CB8AC3E}">
        <p14:creationId xmlns:p14="http://schemas.microsoft.com/office/powerpoint/2010/main" val="146142180"/>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E5C462-AB10-465E-9D38-7EBFDC112A9C}"/>
              </a:ext>
            </a:extLst>
          </p:cNvPr>
          <p:cNvSpPr>
            <a:spLocks noGrp="1"/>
          </p:cNvSpPr>
          <p:nvPr>
            <p:ph type="title"/>
          </p:nvPr>
        </p:nvSpPr>
        <p:spPr/>
        <p:txBody>
          <a:bodyPr/>
          <a:lstStyle/>
          <a:p>
            <a:r>
              <a:rPr lang="en-US" dirty="0"/>
              <a:t>AR Pathogen Rollup Workbook</a:t>
            </a:r>
          </a:p>
        </p:txBody>
      </p:sp>
      <p:sp>
        <p:nvSpPr>
          <p:cNvPr id="3" name="Text Placeholder 2">
            <a:extLst>
              <a:ext uri="{FF2B5EF4-FFF2-40B4-BE49-F238E27FC236}">
                <a16:creationId xmlns:a16="http://schemas.microsoft.com/office/drawing/2014/main" id="{3B0B6B34-9321-488D-8E85-21FE010250C3}"/>
              </a:ext>
            </a:extLst>
          </p:cNvPr>
          <p:cNvSpPr>
            <a:spLocks noGrp="1"/>
          </p:cNvSpPr>
          <p:nvPr>
            <p:ph type="body" sz="quarter" idx="10"/>
          </p:nvPr>
        </p:nvSpPr>
        <p:spPr/>
        <p:txBody>
          <a:bodyPr/>
          <a:lstStyle/>
          <a:p>
            <a:r>
              <a:rPr lang="en-US" dirty="0"/>
              <a:t>Workbook and reference guide are in the AR CDA Toolkit</a:t>
            </a:r>
          </a:p>
          <a:p>
            <a:pPr lvl="1"/>
            <a:r>
              <a:rPr lang="en-US" dirty="0">
                <a:hlinkClick r:id="rId3"/>
              </a:rPr>
              <a:t>https://www.cdc.gov/nhsn/cdaportal/toolkits.html</a:t>
            </a:r>
            <a:endParaRPr lang="en-US" dirty="0"/>
          </a:p>
        </p:txBody>
      </p:sp>
    </p:spTree>
    <p:extLst>
      <p:ext uri="{BB962C8B-B14F-4D97-AF65-F5344CB8AC3E}">
        <p14:creationId xmlns:p14="http://schemas.microsoft.com/office/powerpoint/2010/main" val="3946064499"/>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panose="020F0502020204030204" pitchFamily="34" charset="0"/>
              </a:rPr>
              <a:t>AR Option – Organism/Agent Combinations</a:t>
            </a:r>
          </a:p>
        </p:txBody>
      </p:sp>
      <p:sp>
        <p:nvSpPr>
          <p:cNvPr id="3" name="Text Placeholder 2"/>
          <p:cNvSpPr>
            <a:spLocks noGrp="1"/>
          </p:cNvSpPr>
          <p:nvPr>
            <p:ph type="body" sz="quarter" idx="10"/>
          </p:nvPr>
        </p:nvSpPr>
        <p:spPr>
          <a:xfrm>
            <a:off x="7337425" y="1545167"/>
            <a:ext cx="4491585" cy="4455584"/>
          </a:xfrm>
        </p:spPr>
        <p:txBody>
          <a:bodyPr/>
          <a:lstStyle/>
          <a:p>
            <a:r>
              <a:rPr lang="en-US" dirty="0"/>
              <a:t>Selected antimicrobials are required to be reported/included in the CDA file for each of the organisms per specimen type</a:t>
            </a:r>
          </a:p>
          <a:p>
            <a:r>
              <a:rPr lang="en-US" dirty="0"/>
              <a:t>Full list can be found in the NHSN AUR Module Protocol Appendix F: </a:t>
            </a:r>
            <a:r>
              <a:rPr lang="en-US" dirty="0">
                <a:hlinkClick r:id="rId2"/>
              </a:rPr>
              <a:t>http://www.cdc.gov/nhsn/PDFs/pscManual/11pscAURcurrent.pdf</a:t>
            </a:r>
            <a:r>
              <a:rPr lang="en-US" dirty="0"/>
              <a:t>  </a:t>
            </a:r>
          </a:p>
          <a:p>
            <a:endParaRPr lang="en-US" dirty="0"/>
          </a:p>
        </p:txBody>
      </p:sp>
      <p:pic>
        <p:nvPicPr>
          <p:cNvPr id="6" name="Picture 5" descr="Screenshot from the AUR Protocol showing the required drugs when reporting an Acinetobacter isolate.">
            <a:extLst>
              <a:ext uri="{FF2B5EF4-FFF2-40B4-BE49-F238E27FC236}">
                <a16:creationId xmlns:a16="http://schemas.microsoft.com/office/drawing/2014/main" id="{B9572137-46EB-4438-9308-634D832FA3F8}"/>
              </a:ext>
            </a:extLst>
          </p:cNvPr>
          <p:cNvPicPr>
            <a:picLocks noChangeAspect="1"/>
          </p:cNvPicPr>
          <p:nvPr/>
        </p:nvPicPr>
        <p:blipFill>
          <a:blip r:embed="rId3"/>
          <a:stretch>
            <a:fillRect/>
          </a:stretch>
        </p:blipFill>
        <p:spPr>
          <a:xfrm>
            <a:off x="183068" y="1545167"/>
            <a:ext cx="7154357" cy="4897100"/>
          </a:xfrm>
          <a:prstGeom prst="rect">
            <a:avLst/>
          </a:prstGeom>
        </p:spPr>
      </p:pic>
    </p:spTree>
    <p:extLst>
      <p:ext uri="{BB962C8B-B14F-4D97-AF65-F5344CB8AC3E}">
        <p14:creationId xmlns:p14="http://schemas.microsoft.com/office/powerpoint/2010/main" val="986354094"/>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panose="020F0502020204030204" pitchFamily="34" charset="0"/>
              </a:rPr>
              <a:t>AR Option Drug Panels</a:t>
            </a:r>
          </a:p>
        </p:txBody>
      </p:sp>
      <p:sp>
        <p:nvSpPr>
          <p:cNvPr id="4" name="Text Placeholder 3"/>
          <p:cNvSpPr>
            <a:spLocks noGrp="1"/>
          </p:cNvSpPr>
          <p:nvPr>
            <p:ph type="body" sz="quarter" idx="10"/>
          </p:nvPr>
        </p:nvSpPr>
        <p:spPr/>
        <p:txBody>
          <a:bodyPr/>
          <a:lstStyle/>
          <a:p>
            <a:pPr eaLnBrk="1" fontAlgn="auto" hangingPunct="1">
              <a:spcAft>
                <a:spcPts val="0"/>
              </a:spcAft>
              <a:defRPr/>
            </a:pPr>
            <a:r>
              <a:rPr lang="en-US" dirty="0" err="1"/>
              <a:t>AntiP</a:t>
            </a:r>
            <a:r>
              <a:rPr lang="en-US" dirty="0"/>
              <a:t> tab lists the drug panel for each organism</a:t>
            </a:r>
          </a:p>
          <a:p>
            <a:pPr lvl="1" eaLnBrk="1" fontAlgn="auto" hangingPunct="1">
              <a:spcAft>
                <a:spcPts val="0"/>
              </a:spcAft>
              <a:defRPr/>
            </a:pPr>
            <a:r>
              <a:rPr lang="en-US" dirty="0"/>
              <a:t>Could vary based on specimen source (columns H-K)</a:t>
            </a:r>
          </a:p>
        </p:txBody>
      </p:sp>
      <p:pic>
        <p:nvPicPr>
          <p:cNvPr id="8" name="Picture 7" descr="Screenshot of the AntiP tab which highlights which drug panel to use for a given organism. ">
            <a:extLst>
              <a:ext uri="{FF2B5EF4-FFF2-40B4-BE49-F238E27FC236}">
                <a16:creationId xmlns:a16="http://schemas.microsoft.com/office/drawing/2014/main" id="{B9AD4CA9-1F0A-8246-6296-B54B3DFFF74E}"/>
              </a:ext>
            </a:extLst>
          </p:cNvPr>
          <p:cNvPicPr>
            <a:picLocks noChangeAspect="1"/>
          </p:cNvPicPr>
          <p:nvPr/>
        </p:nvPicPr>
        <p:blipFill>
          <a:blip r:embed="rId2"/>
          <a:stretch>
            <a:fillRect/>
          </a:stretch>
        </p:blipFill>
        <p:spPr>
          <a:xfrm>
            <a:off x="761682" y="2546200"/>
            <a:ext cx="10668635" cy="4166369"/>
          </a:xfrm>
          <a:prstGeom prst="rect">
            <a:avLst/>
          </a:prstGeom>
        </p:spPr>
      </p:pic>
    </p:spTree>
    <p:extLst>
      <p:ext uri="{BB962C8B-B14F-4D97-AF65-F5344CB8AC3E}">
        <p14:creationId xmlns:p14="http://schemas.microsoft.com/office/powerpoint/2010/main" val="3657750635"/>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panose="020F0502020204030204" pitchFamily="34" charset="0"/>
              </a:rPr>
              <a:t>AR Option Drug Panels use LOINC</a:t>
            </a:r>
          </a:p>
        </p:txBody>
      </p:sp>
      <p:sp>
        <p:nvSpPr>
          <p:cNvPr id="4" name="Text Placeholder 3"/>
          <p:cNvSpPr>
            <a:spLocks noGrp="1"/>
          </p:cNvSpPr>
          <p:nvPr>
            <p:ph type="body" sz="quarter" idx="10"/>
          </p:nvPr>
        </p:nvSpPr>
        <p:spPr/>
        <p:txBody>
          <a:bodyPr/>
          <a:lstStyle/>
          <a:p>
            <a:pPr eaLnBrk="1" fontAlgn="auto" hangingPunct="1">
              <a:spcAft>
                <a:spcPts val="0"/>
              </a:spcAft>
              <a:defRPr/>
            </a:pPr>
            <a:r>
              <a:rPr lang="en-US" dirty="0"/>
              <a:t>Drug panels using LOINC in IDM on AR AST 2024 tab:</a:t>
            </a:r>
          </a:p>
          <a:p>
            <a:pPr lvl="1" eaLnBrk="1" fontAlgn="auto" hangingPunct="1">
              <a:spcAft>
                <a:spcPts val="0"/>
              </a:spcAft>
              <a:defRPr/>
            </a:pPr>
            <a:r>
              <a:rPr lang="en-US" sz="2400" dirty="0"/>
              <a:t>Reminder: 2024 (and forward) AR Option data must use “AR AST 2024” tab</a:t>
            </a:r>
          </a:p>
          <a:p>
            <a:pPr marL="0" indent="0" algn="ctr" eaLnBrk="1" fontAlgn="auto" hangingPunct="1">
              <a:spcAft>
                <a:spcPts val="0"/>
              </a:spcAft>
              <a:buNone/>
              <a:defRPr/>
            </a:pPr>
            <a:endParaRPr lang="en-US" dirty="0">
              <a:solidFill>
                <a:srgbClr val="92D050"/>
              </a:solidFill>
            </a:endParaRPr>
          </a:p>
          <a:p>
            <a:endParaRPr lang="en-US" dirty="0"/>
          </a:p>
        </p:txBody>
      </p:sp>
      <p:pic>
        <p:nvPicPr>
          <p:cNvPr id="5" name="Picture 4" descr="Screenshot of the IDM's AR AST 2022 tab.">
            <a:extLst>
              <a:ext uri="{FF2B5EF4-FFF2-40B4-BE49-F238E27FC236}">
                <a16:creationId xmlns:a16="http://schemas.microsoft.com/office/drawing/2014/main" id="{8022BE30-F8F0-C35B-F40B-F3359EEE646D}"/>
              </a:ext>
            </a:extLst>
          </p:cNvPr>
          <p:cNvPicPr>
            <a:picLocks noChangeAspect="1"/>
          </p:cNvPicPr>
          <p:nvPr/>
        </p:nvPicPr>
        <p:blipFill>
          <a:blip r:embed="rId2"/>
          <a:stretch>
            <a:fillRect/>
          </a:stretch>
        </p:blipFill>
        <p:spPr>
          <a:xfrm>
            <a:off x="420352" y="2435086"/>
            <a:ext cx="11351296" cy="4272183"/>
          </a:xfrm>
          <a:prstGeom prst="rect">
            <a:avLst/>
          </a:prstGeom>
        </p:spPr>
      </p:pic>
    </p:spTree>
    <p:extLst>
      <p:ext uri="{BB962C8B-B14F-4D97-AF65-F5344CB8AC3E}">
        <p14:creationId xmlns:p14="http://schemas.microsoft.com/office/powerpoint/2010/main" val="552568624"/>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D06DC-1BD2-01AE-D2C8-6E40ED6C601E}"/>
              </a:ext>
            </a:extLst>
          </p:cNvPr>
          <p:cNvSpPr>
            <a:spLocks noGrp="1"/>
          </p:cNvSpPr>
          <p:nvPr>
            <p:ph type="title"/>
          </p:nvPr>
        </p:nvSpPr>
        <p:spPr/>
        <p:txBody>
          <a:bodyPr/>
          <a:lstStyle/>
          <a:p>
            <a:r>
              <a:rPr lang="en-US" dirty="0"/>
              <a:t>2024 Update: </a:t>
            </a:r>
            <a:r>
              <a:rPr lang="en-US" dirty="0">
                <a:latin typeface="Calibri" panose="020F0502020204030204" pitchFamily="34" charset="0"/>
              </a:rPr>
              <a:t>AR Option Drug panel</a:t>
            </a:r>
            <a:endParaRPr lang="en-US" dirty="0"/>
          </a:p>
        </p:txBody>
      </p:sp>
      <p:sp>
        <p:nvSpPr>
          <p:cNvPr id="3" name="Text Placeholder 2">
            <a:extLst>
              <a:ext uri="{FF2B5EF4-FFF2-40B4-BE49-F238E27FC236}">
                <a16:creationId xmlns:a16="http://schemas.microsoft.com/office/drawing/2014/main" id="{124FDE87-C597-21AB-CA46-C8B9A56C5D7A}"/>
              </a:ext>
            </a:extLst>
          </p:cNvPr>
          <p:cNvSpPr>
            <a:spLocks noGrp="1"/>
          </p:cNvSpPr>
          <p:nvPr>
            <p:ph type="body" sz="quarter" idx="10"/>
          </p:nvPr>
        </p:nvSpPr>
        <p:spPr/>
        <p:txBody>
          <a:bodyPr/>
          <a:lstStyle/>
          <a:p>
            <a:r>
              <a:rPr lang="en-US" dirty="0"/>
              <a:t>AR AST 2024 tab	</a:t>
            </a:r>
          </a:p>
          <a:p>
            <a:pPr lvl="1"/>
            <a:r>
              <a:rPr lang="en-US" dirty="0"/>
              <a:t>AntiP23 – Enterococcus panel adds two additional tests:</a:t>
            </a:r>
          </a:p>
          <a:p>
            <a:pPr lvl="2"/>
            <a:r>
              <a:rPr lang="en-US" dirty="0"/>
              <a:t>GENTAHP - GENTAHP - Gentamicin high potency</a:t>
            </a:r>
          </a:p>
          <a:p>
            <a:pPr lvl="2"/>
            <a:r>
              <a:rPr lang="en-US" dirty="0"/>
              <a:t>STREPHP - STREPHP - Streptomycin high potency</a:t>
            </a:r>
          </a:p>
          <a:p>
            <a:pPr lvl="1"/>
            <a:endParaRPr lang="en-US" dirty="0"/>
          </a:p>
          <a:p>
            <a:pPr lvl="1"/>
            <a:endParaRPr lang="en-US" dirty="0"/>
          </a:p>
          <a:p>
            <a:pPr lvl="2"/>
            <a:endParaRPr lang="en-US" dirty="0"/>
          </a:p>
        </p:txBody>
      </p:sp>
      <p:pic>
        <p:nvPicPr>
          <p:cNvPr id="4" name="Picture 3" descr="Block print style illustration of sun">
            <a:extLst>
              <a:ext uri="{FF2B5EF4-FFF2-40B4-BE49-F238E27FC236}">
                <a16:creationId xmlns:a16="http://schemas.microsoft.com/office/drawing/2014/main" id="{F043E352-3CB3-23F6-AA49-F2A512F36A1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61050" y="174661"/>
            <a:ext cx="2237421" cy="1716521"/>
          </a:xfrm>
          <a:prstGeom prst="rect">
            <a:avLst/>
          </a:prstGeom>
        </p:spPr>
      </p:pic>
      <p:sp>
        <p:nvSpPr>
          <p:cNvPr id="5" name="TextBox 4">
            <a:extLst>
              <a:ext uri="{FF2B5EF4-FFF2-40B4-BE49-F238E27FC236}">
                <a16:creationId xmlns:a16="http://schemas.microsoft.com/office/drawing/2014/main" id="{CBA11B22-DAA1-8D56-D675-0361EF8E7674}"/>
              </a:ext>
            </a:extLst>
          </p:cNvPr>
          <p:cNvSpPr txBox="1"/>
          <p:nvPr/>
        </p:nvSpPr>
        <p:spPr>
          <a:xfrm>
            <a:off x="9907486" y="541572"/>
            <a:ext cx="1544548" cy="923330"/>
          </a:xfrm>
          <a:prstGeom prst="rect">
            <a:avLst/>
          </a:prstGeom>
          <a:noFill/>
        </p:spPr>
        <p:txBody>
          <a:bodyPr wrap="square" rtlCol="0">
            <a:spAutoFit/>
          </a:bodyPr>
          <a:lstStyle/>
          <a:p>
            <a:pPr algn="ctr"/>
            <a:r>
              <a:rPr lang="en-US" b="1" dirty="0">
                <a:solidFill>
                  <a:srgbClr val="000000"/>
                </a:solidFill>
                <a:latin typeface="Calibri" panose="020F0502020204030204" pitchFamily="34" charset="0"/>
              </a:rPr>
              <a:t>Changes for 2024 </a:t>
            </a:r>
          </a:p>
          <a:p>
            <a:pPr algn="ctr"/>
            <a:r>
              <a:rPr lang="en-US" b="1" dirty="0">
                <a:solidFill>
                  <a:srgbClr val="000000"/>
                </a:solidFill>
                <a:latin typeface="Calibri" panose="020F0502020204030204" pitchFamily="34" charset="0"/>
              </a:rPr>
              <a:t>AR Events</a:t>
            </a:r>
          </a:p>
        </p:txBody>
      </p:sp>
      <p:pic>
        <p:nvPicPr>
          <p:cNvPr id="7" name="Picture 6" descr="Image of AR AST 2024 tab displaying new Enterococcus panel and the two additional tests:&#10;GENTAHP - GENTAHP - Gentamicin high potency&#10;and &#10;STREPHP - STREPHP - Streptomycin high potency&#10;">
            <a:extLst>
              <a:ext uri="{FF2B5EF4-FFF2-40B4-BE49-F238E27FC236}">
                <a16:creationId xmlns:a16="http://schemas.microsoft.com/office/drawing/2014/main" id="{509A2099-B177-179D-ECC3-935AD0A5C3C6}"/>
              </a:ext>
            </a:extLst>
          </p:cNvPr>
          <p:cNvPicPr>
            <a:picLocks noChangeAspect="1"/>
          </p:cNvPicPr>
          <p:nvPr/>
        </p:nvPicPr>
        <p:blipFill>
          <a:blip r:embed="rId3"/>
          <a:stretch>
            <a:fillRect/>
          </a:stretch>
        </p:blipFill>
        <p:spPr>
          <a:xfrm>
            <a:off x="609600" y="3561440"/>
            <a:ext cx="11300785" cy="1955105"/>
          </a:xfrm>
          <a:prstGeom prst="rect">
            <a:avLst/>
          </a:prstGeom>
        </p:spPr>
      </p:pic>
    </p:spTree>
    <p:extLst>
      <p:ext uri="{BB962C8B-B14F-4D97-AF65-F5344CB8AC3E}">
        <p14:creationId xmlns:p14="http://schemas.microsoft.com/office/powerpoint/2010/main" val="349440253"/>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 Option Patient &amp; Specimen Variables</a:t>
            </a:r>
          </a:p>
        </p:txBody>
      </p:sp>
      <p:sp>
        <p:nvSpPr>
          <p:cNvPr id="5" name="Text Placeholder 4"/>
          <p:cNvSpPr>
            <a:spLocks noGrp="1"/>
          </p:cNvSpPr>
          <p:nvPr>
            <p:ph type="body" sz="quarter" idx="10"/>
          </p:nvPr>
        </p:nvSpPr>
        <p:spPr/>
        <p:txBody>
          <a:bodyPr/>
          <a:lstStyle/>
          <a:p>
            <a:r>
              <a:rPr lang="en-US" dirty="0"/>
              <a:t>Reported data for AR per the protocol </a:t>
            </a:r>
            <a:r>
              <a:rPr lang="en-US" dirty="0">
                <a:hlinkClick r:id="rId2"/>
              </a:rPr>
              <a:t>https://www.cdc.gov/nhsn/pdfs/pscmanual/11pscaurcurrent.pdf</a:t>
            </a:r>
            <a:r>
              <a:rPr lang="en-US" dirty="0"/>
              <a:t> </a:t>
            </a:r>
          </a:p>
          <a:p>
            <a:endParaRPr lang="en-US" dirty="0"/>
          </a:p>
        </p:txBody>
      </p:sp>
      <p:pic>
        <p:nvPicPr>
          <p:cNvPr id="6" name="Picture 5" descr="Image of AR option patient and specimen variables from the protocol. ">
            <a:extLst>
              <a:ext uri="{FF2B5EF4-FFF2-40B4-BE49-F238E27FC236}">
                <a16:creationId xmlns:a16="http://schemas.microsoft.com/office/drawing/2014/main" id="{43FBE97B-1D9D-FF4B-1791-3E6E0C570E08}"/>
              </a:ext>
            </a:extLst>
          </p:cNvPr>
          <p:cNvPicPr>
            <a:picLocks noChangeAspect="1"/>
          </p:cNvPicPr>
          <p:nvPr/>
        </p:nvPicPr>
        <p:blipFill>
          <a:blip r:embed="rId3"/>
          <a:stretch>
            <a:fillRect/>
          </a:stretch>
        </p:blipFill>
        <p:spPr>
          <a:xfrm>
            <a:off x="2043619" y="2720912"/>
            <a:ext cx="8104762" cy="3619048"/>
          </a:xfrm>
          <a:prstGeom prst="rect">
            <a:avLst/>
          </a:prstGeom>
          <a:ln>
            <a:solidFill>
              <a:schemeClr val="accent6"/>
            </a:solidFill>
          </a:ln>
        </p:spPr>
      </p:pic>
    </p:spTree>
    <p:extLst>
      <p:ext uri="{BB962C8B-B14F-4D97-AF65-F5344CB8AC3E}">
        <p14:creationId xmlns:p14="http://schemas.microsoft.com/office/powerpoint/2010/main" val="130233857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panose="020F0502020204030204" pitchFamily="34" charset="0"/>
              </a:rPr>
              <a:t>AR Option Overview</a:t>
            </a:r>
          </a:p>
        </p:txBody>
      </p:sp>
      <p:sp>
        <p:nvSpPr>
          <p:cNvPr id="4" name="Text Placeholder 3"/>
          <p:cNvSpPr>
            <a:spLocks noGrp="1"/>
          </p:cNvSpPr>
          <p:nvPr>
            <p:ph type="body" sz="quarter" idx="10"/>
          </p:nvPr>
        </p:nvSpPr>
        <p:spPr/>
        <p:txBody>
          <a:bodyPr/>
          <a:lstStyle/>
          <a:p>
            <a:r>
              <a:rPr lang="en-US" dirty="0"/>
              <a:t>Antimicrobial Resistance Option </a:t>
            </a:r>
          </a:p>
          <a:p>
            <a:pPr lvl="1"/>
            <a:r>
              <a:rPr lang="en-US" sz="2400" dirty="0"/>
              <a:t>Referred to as (AR or ARO)</a:t>
            </a:r>
          </a:p>
          <a:p>
            <a:r>
              <a:rPr lang="en-US" dirty="0"/>
              <a:t>Part 2 of the “Surveillance for Antimicrobial Use and Antimicrobial Resistance Options”</a:t>
            </a:r>
          </a:p>
          <a:p>
            <a:r>
              <a:rPr lang="en-US" dirty="0"/>
              <a:t>Description:</a:t>
            </a:r>
          </a:p>
          <a:p>
            <a:pPr lvl="1"/>
            <a:r>
              <a:rPr lang="en-US" sz="2400" dirty="0"/>
              <a:t>AR will provide an evaluation of antimicrobial resistance data within healthcare facilities using a standardized approach and will facilitate future regional and national assessments of antimicrobial resistance.</a:t>
            </a:r>
          </a:p>
          <a:p>
            <a:r>
              <a:rPr lang="en-US" dirty="0"/>
              <a:t>CDA import only - No manual entry</a:t>
            </a:r>
          </a:p>
          <a:p>
            <a:r>
              <a:rPr lang="en-US" dirty="0"/>
              <a:t>Two CDA types: Numerator and Denominator (aka summary)</a:t>
            </a:r>
          </a:p>
          <a:p>
            <a:endParaRPr lang="en-US" dirty="0"/>
          </a:p>
        </p:txBody>
      </p:sp>
    </p:spTree>
    <p:extLst>
      <p:ext uri="{BB962C8B-B14F-4D97-AF65-F5344CB8AC3E}">
        <p14:creationId xmlns:p14="http://schemas.microsoft.com/office/powerpoint/2010/main" val="585168394"/>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 Option Susceptibility Variables</a:t>
            </a:r>
          </a:p>
        </p:txBody>
      </p:sp>
      <p:sp>
        <p:nvSpPr>
          <p:cNvPr id="5" name="Text Placeholder 4"/>
          <p:cNvSpPr>
            <a:spLocks noGrp="1"/>
          </p:cNvSpPr>
          <p:nvPr>
            <p:ph type="body" sz="quarter" idx="10"/>
          </p:nvPr>
        </p:nvSpPr>
        <p:spPr/>
        <p:txBody>
          <a:bodyPr/>
          <a:lstStyle/>
          <a:p>
            <a:r>
              <a:rPr lang="en-US" dirty="0"/>
              <a:t>Reported data for AR per the protocol </a:t>
            </a:r>
            <a:r>
              <a:rPr lang="en-US" dirty="0">
                <a:hlinkClick r:id="rId2"/>
              </a:rPr>
              <a:t>https://www.cdc.gov/nhsn/pdfs/pscmanual/11pscaurcurrent.pdf</a:t>
            </a:r>
            <a:endParaRPr lang="en-US" dirty="0"/>
          </a:p>
        </p:txBody>
      </p:sp>
      <p:pic>
        <p:nvPicPr>
          <p:cNvPr id="6" name="Picture 5" descr="Screenshot of the antimicrobial susceptibility data included in the AR Event CDA file.">
            <a:extLst>
              <a:ext uri="{FF2B5EF4-FFF2-40B4-BE49-F238E27FC236}">
                <a16:creationId xmlns:a16="http://schemas.microsoft.com/office/drawing/2014/main" id="{554A5EF7-5E4B-4531-8B74-0D5BDC5EBA7E}"/>
              </a:ext>
            </a:extLst>
          </p:cNvPr>
          <p:cNvPicPr>
            <a:picLocks noChangeAspect="1"/>
          </p:cNvPicPr>
          <p:nvPr/>
        </p:nvPicPr>
        <p:blipFill>
          <a:blip r:embed="rId3"/>
          <a:stretch>
            <a:fillRect/>
          </a:stretch>
        </p:blipFill>
        <p:spPr>
          <a:xfrm>
            <a:off x="2338857" y="2856647"/>
            <a:ext cx="7514286" cy="3466667"/>
          </a:xfrm>
          <a:prstGeom prst="rect">
            <a:avLst/>
          </a:prstGeom>
          <a:ln>
            <a:solidFill>
              <a:schemeClr val="accent6"/>
            </a:solidFill>
          </a:ln>
        </p:spPr>
      </p:pic>
    </p:spTree>
    <p:extLst>
      <p:ext uri="{BB962C8B-B14F-4D97-AF65-F5344CB8AC3E}">
        <p14:creationId xmlns:p14="http://schemas.microsoft.com/office/powerpoint/2010/main" val="3026652904"/>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 Option Example Report</a:t>
            </a:r>
          </a:p>
        </p:txBody>
      </p:sp>
      <p:sp>
        <p:nvSpPr>
          <p:cNvPr id="4" name="Text Placeholder 3"/>
          <p:cNvSpPr>
            <a:spLocks noGrp="1"/>
          </p:cNvSpPr>
          <p:nvPr>
            <p:ph type="body" sz="quarter" idx="10"/>
          </p:nvPr>
        </p:nvSpPr>
        <p:spPr/>
        <p:txBody>
          <a:bodyPr/>
          <a:lstStyle/>
          <a:p>
            <a:pPr eaLnBrk="1" fontAlgn="auto" hangingPunct="1">
              <a:spcAft>
                <a:spcPts val="0"/>
              </a:spcAft>
              <a:defRPr/>
            </a:pPr>
            <a:r>
              <a:rPr lang="en-US" dirty="0"/>
              <a:t>Example of Report Format when rendered using a stylesheet</a:t>
            </a:r>
            <a:endParaRPr lang="en-US" dirty="0">
              <a:solidFill>
                <a:srgbClr val="92D050"/>
              </a:solidFill>
            </a:endParaRPr>
          </a:p>
        </p:txBody>
      </p:sp>
      <p:pic>
        <p:nvPicPr>
          <p:cNvPr id="10243" name="Picture 4" descr="This is a screenshot of a stylesheet." title="Styleshee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0699" y="2057400"/>
            <a:ext cx="5350602" cy="464820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965743825"/>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 Option Reporting Rules – Invasive Sources</a:t>
            </a:r>
          </a:p>
        </p:txBody>
      </p:sp>
      <p:pic>
        <p:nvPicPr>
          <p:cNvPr id="5" name="Picture 4" descr="Reporting rules for invasive sources" title="Invasive sources"/>
          <p:cNvPicPr>
            <a:picLocks noChangeAspect="1"/>
          </p:cNvPicPr>
          <p:nvPr/>
        </p:nvPicPr>
        <p:blipFill>
          <a:blip r:embed="rId2"/>
          <a:stretch>
            <a:fillRect/>
          </a:stretch>
        </p:blipFill>
        <p:spPr>
          <a:xfrm>
            <a:off x="3120016" y="2924242"/>
            <a:ext cx="6273366" cy="3719210"/>
          </a:xfrm>
          <a:prstGeom prst="rect">
            <a:avLst/>
          </a:prstGeom>
        </p:spPr>
      </p:pic>
      <p:sp>
        <p:nvSpPr>
          <p:cNvPr id="6" name="Text Placeholder 5"/>
          <p:cNvSpPr>
            <a:spLocks noGrp="1"/>
          </p:cNvSpPr>
          <p:nvPr>
            <p:ph type="body" sz="quarter" idx="10"/>
          </p:nvPr>
        </p:nvSpPr>
        <p:spPr>
          <a:xfrm>
            <a:off x="609600" y="1545167"/>
            <a:ext cx="10972800" cy="4455584"/>
          </a:xfrm>
        </p:spPr>
        <p:txBody>
          <a:bodyPr/>
          <a:lstStyle/>
          <a:p>
            <a:r>
              <a:rPr lang="en-US" dirty="0"/>
              <a:t>Same organism from invasive specimen source (blood &amp; CSF) reported once per patient per 14 day period</a:t>
            </a:r>
          </a:p>
          <a:p>
            <a:r>
              <a:rPr lang="en-US" dirty="0"/>
              <a:t>Review protocol for specifics</a:t>
            </a:r>
          </a:p>
          <a:p>
            <a:endParaRPr lang="en-US" dirty="0"/>
          </a:p>
          <a:p>
            <a:endParaRPr lang="en-US" dirty="0"/>
          </a:p>
        </p:txBody>
      </p:sp>
    </p:spTree>
    <p:extLst>
      <p:ext uri="{BB962C8B-B14F-4D97-AF65-F5344CB8AC3E}">
        <p14:creationId xmlns:p14="http://schemas.microsoft.com/office/powerpoint/2010/main" val="4114260365"/>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 Option Reporting Rules – Non-Invasive Sources</a:t>
            </a:r>
          </a:p>
        </p:txBody>
      </p:sp>
      <p:pic>
        <p:nvPicPr>
          <p:cNvPr id="5" name="Picture 4" descr="Reporting rules for non-invasive sources" title="Non-invasive sources"/>
          <p:cNvPicPr>
            <a:picLocks noChangeAspect="1"/>
          </p:cNvPicPr>
          <p:nvPr/>
        </p:nvPicPr>
        <p:blipFill>
          <a:blip r:embed="rId2"/>
          <a:stretch>
            <a:fillRect/>
          </a:stretch>
        </p:blipFill>
        <p:spPr>
          <a:xfrm>
            <a:off x="3083998" y="3131301"/>
            <a:ext cx="6024004" cy="3515120"/>
          </a:xfrm>
          <a:prstGeom prst="rect">
            <a:avLst/>
          </a:prstGeom>
        </p:spPr>
      </p:pic>
      <p:sp>
        <p:nvSpPr>
          <p:cNvPr id="6" name="Text Placeholder 5"/>
          <p:cNvSpPr>
            <a:spLocks noGrp="1"/>
          </p:cNvSpPr>
          <p:nvPr>
            <p:ph type="body" sz="quarter" idx="10"/>
          </p:nvPr>
        </p:nvSpPr>
        <p:spPr/>
        <p:txBody>
          <a:bodyPr/>
          <a:lstStyle/>
          <a:p>
            <a:r>
              <a:rPr lang="en-US" dirty="0"/>
              <a:t>Same organism from non-invasive source (urine &amp; lower respiratory) reported once per patient per month</a:t>
            </a:r>
          </a:p>
          <a:p>
            <a:r>
              <a:rPr lang="en-US" dirty="0"/>
              <a:t>Review protocol for specifics</a:t>
            </a:r>
          </a:p>
        </p:txBody>
      </p:sp>
    </p:spTree>
    <p:extLst>
      <p:ext uri="{BB962C8B-B14F-4D97-AF65-F5344CB8AC3E}">
        <p14:creationId xmlns:p14="http://schemas.microsoft.com/office/powerpoint/2010/main" val="2938020862"/>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582610"/>
          </a:xfrm>
        </p:spPr>
        <p:txBody>
          <a:bodyPr/>
          <a:lstStyle/>
          <a:p>
            <a:r>
              <a:rPr lang="en-US" dirty="0">
                <a:latin typeface="Calibri" panose="020F0502020204030204" pitchFamily="34" charset="0"/>
              </a:rPr>
              <a:t>Monthly AR Submission</a:t>
            </a:r>
          </a:p>
        </p:txBody>
      </p:sp>
      <p:sp>
        <p:nvSpPr>
          <p:cNvPr id="4" name="Text Placeholder 3"/>
          <p:cNvSpPr>
            <a:spLocks noGrp="1"/>
          </p:cNvSpPr>
          <p:nvPr>
            <p:ph type="body" sz="quarter" idx="10"/>
          </p:nvPr>
        </p:nvSpPr>
        <p:spPr>
          <a:xfrm>
            <a:off x="609600" y="857249"/>
            <a:ext cx="10972800" cy="5143502"/>
          </a:xfrm>
        </p:spPr>
        <p:txBody>
          <a:bodyPr/>
          <a:lstStyle/>
          <a:p>
            <a:r>
              <a:rPr lang="en-US" dirty="0"/>
              <a:t>Submit AR event data from all NHSN-defined inpatient locations &amp; 3 outpatient locations (ED, pediatric ED, and 24-hour observation area)</a:t>
            </a:r>
          </a:p>
          <a:p>
            <a:r>
              <a:rPr lang="en-US" dirty="0"/>
              <a:t>Recommend: Upload within 30 days following the completion of the month</a:t>
            </a:r>
          </a:p>
          <a:p>
            <a:r>
              <a:rPr lang="en-US" dirty="0"/>
              <a:t>1 CDA file per organism (AR Event) &amp; 1 CDA file per denominator location</a:t>
            </a:r>
          </a:p>
          <a:p>
            <a:pPr lvl="1"/>
            <a:r>
              <a:rPr lang="en-US" sz="2400" dirty="0"/>
              <a:t>Example:</a:t>
            </a:r>
          </a:p>
          <a:p>
            <a:pPr lvl="2"/>
            <a:r>
              <a:rPr lang="en-US" sz="2300" dirty="0"/>
              <a:t>50 separate CDA files for 50 separate AR Events identified per NHSN definitions in that month</a:t>
            </a:r>
          </a:p>
          <a:p>
            <a:pPr lvl="2"/>
            <a:r>
              <a:rPr lang="en-US" sz="2300" dirty="0"/>
              <a:t>1 CDA for facility-wide inpatient denominators (patient days and admissions for all inpatient locations)</a:t>
            </a:r>
          </a:p>
          <a:p>
            <a:pPr lvl="2"/>
            <a:r>
              <a:rPr lang="en-US" sz="2300" dirty="0"/>
              <a:t>1 CDA for ED (outpatient encounters)</a:t>
            </a:r>
          </a:p>
          <a:p>
            <a:pPr lvl="2"/>
            <a:r>
              <a:rPr lang="en-US" sz="2300" dirty="0"/>
              <a:t>1 CDA for 24-hour observation (outpatient encounters)</a:t>
            </a:r>
          </a:p>
          <a:p>
            <a:pPr lvl="1"/>
            <a:r>
              <a:rPr lang="en-US" sz="2400" dirty="0"/>
              <a:t>All CDA files are uploaded within 1 Zip file</a:t>
            </a:r>
          </a:p>
          <a:p>
            <a:pPr lvl="2"/>
            <a:r>
              <a:rPr lang="en-US" sz="2300" dirty="0"/>
              <a:t>Maximum: 1000 CDAs or file size of 2 MB per zip file</a:t>
            </a:r>
          </a:p>
        </p:txBody>
      </p:sp>
    </p:spTree>
    <p:extLst>
      <p:ext uri="{BB962C8B-B14F-4D97-AF65-F5344CB8AC3E}">
        <p14:creationId xmlns:p14="http://schemas.microsoft.com/office/powerpoint/2010/main" val="1024645527"/>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panose="020F0502020204030204" pitchFamily="34" charset="0"/>
              </a:rPr>
              <a:t>AR Option Denominator</a:t>
            </a:r>
          </a:p>
        </p:txBody>
      </p:sp>
      <p:sp>
        <p:nvSpPr>
          <p:cNvPr id="3" name="Text Placeholder 2"/>
          <p:cNvSpPr>
            <a:spLocks noGrp="1"/>
          </p:cNvSpPr>
          <p:nvPr>
            <p:ph type="body" sz="quarter" idx="10"/>
          </p:nvPr>
        </p:nvSpPr>
        <p:spPr/>
        <p:txBody>
          <a:bodyPr/>
          <a:lstStyle/>
          <a:p>
            <a:pPr eaLnBrk="1" hangingPunct="1">
              <a:defRPr/>
            </a:pPr>
            <a:r>
              <a:rPr lang="en-US" altLang="en-US" dirty="0"/>
              <a:t>AR Option Denominator (Summary Report)</a:t>
            </a:r>
          </a:p>
          <a:p>
            <a:pPr lvl="1" eaLnBrk="1" hangingPunct="1">
              <a:defRPr/>
            </a:pPr>
            <a:r>
              <a:rPr lang="en-US" sz="2400" dirty="0"/>
              <a:t>One Facility-wide inpatient denominator reported per month </a:t>
            </a:r>
          </a:p>
          <a:p>
            <a:pPr lvl="1" eaLnBrk="1" hangingPunct="1">
              <a:defRPr/>
            </a:pPr>
            <a:r>
              <a:rPr lang="en-US" sz="2400" dirty="0"/>
              <a:t>One denominator record submitted per outpatient location per month</a:t>
            </a:r>
          </a:p>
          <a:p>
            <a:pPr lvl="1" eaLnBrk="1" hangingPunct="1">
              <a:defRPr/>
            </a:pPr>
            <a:r>
              <a:rPr lang="en-US" sz="2400" dirty="0"/>
              <a:t>Can include code to “Report No AR Events” for that location/month</a:t>
            </a:r>
          </a:p>
          <a:p>
            <a:pPr lvl="2" eaLnBrk="1" hangingPunct="1">
              <a:defRPr/>
            </a:pPr>
            <a:r>
              <a:rPr lang="en-US" sz="2400" dirty="0"/>
              <a:t>Feature not available with the R1 IG</a:t>
            </a:r>
          </a:p>
          <a:p>
            <a:pPr lvl="2" eaLnBrk="1" hangingPunct="1">
              <a:defRPr/>
            </a:pPr>
            <a:endParaRPr lang="en-US" altLang="en-US" sz="2400" dirty="0"/>
          </a:p>
          <a:p>
            <a:pPr lvl="1" eaLnBrk="1" hangingPunct="1">
              <a:defRPr/>
            </a:pPr>
            <a:r>
              <a:rPr lang="en-US" altLang="en-US" dirty="0"/>
              <a:t>See Appendix H in the </a:t>
            </a:r>
            <a:r>
              <a:rPr lang="en-US" altLang="en-US" dirty="0">
                <a:hlinkClick r:id="rId2"/>
              </a:rPr>
              <a:t>AUR Module protocol</a:t>
            </a:r>
            <a:r>
              <a:rPr lang="en-US" altLang="en-US" dirty="0"/>
              <a:t> for definitions</a:t>
            </a:r>
          </a:p>
          <a:p>
            <a:endParaRPr lang="en-US" dirty="0"/>
          </a:p>
        </p:txBody>
      </p:sp>
    </p:spTree>
    <p:extLst>
      <p:ext uri="{BB962C8B-B14F-4D97-AF65-F5344CB8AC3E}">
        <p14:creationId xmlns:p14="http://schemas.microsoft.com/office/powerpoint/2010/main" val="3586971296"/>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panose="020F0502020204030204" pitchFamily="34" charset="0"/>
              </a:rPr>
              <a:t>AR Option – Monthly Reporting Plan</a:t>
            </a:r>
          </a:p>
        </p:txBody>
      </p:sp>
      <p:sp>
        <p:nvSpPr>
          <p:cNvPr id="4" name="Text Placeholder 3"/>
          <p:cNvSpPr>
            <a:spLocks noGrp="1"/>
          </p:cNvSpPr>
          <p:nvPr>
            <p:ph type="body" sz="quarter" idx="10"/>
          </p:nvPr>
        </p:nvSpPr>
        <p:spPr/>
        <p:txBody>
          <a:bodyPr/>
          <a:lstStyle/>
          <a:p>
            <a:r>
              <a:rPr lang="en-US" dirty="0"/>
              <a:t>Add locations to monthly reporting plan prior to uploading data</a:t>
            </a:r>
          </a:p>
          <a:p>
            <a:pPr lvl="1"/>
            <a:r>
              <a:rPr lang="en-US" sz="2400" dirty="0"/>
              <a:t>Selecting </a:t>
            </a:r>
            <a:r>
              <a:rPr lang="en-US" sz="2400" dirty="0" err="1"/>
              <a:t>FacWideIN</a:t>
            </a:r>
            <a:r>
              <a:rPr lang="en-US" sz="2400" dirty="0"/>
              <a:t> allows AR Events from all mapped inpatient locations to be reported</a:t>
            </a:r>
          </a:p>
          <a:p>
            <a:pPr lvl="1"/>
            <a:r>
              <a:rPr lang="en-US" sz="2400" dirty="0"/>
              <a:t>Each outpatient location is listed separately</a:t>
            </a:r>
            <a:endParaRPr lang="en-US" dirty="0"/>
          </a:p>
        </p:txBody>
      </p:sp>
      <p:pic>
        <p:nvPicPr>
          <p:cNvPr id="6" name="Picture 5" descr="AR Option monthly reporting plan" title="AR reporting plan"/>
          <p:cNvPicPr>
            <a:picLocks noChangeAspect="1"/>
          </p:cNvPicPr>
          <p:nvPr/>
        </p:nvPicPr>
        <p:blipFill>
          <a:blip r:embed="rId2"/>
          <a:stretch>
            <a:fillRect/>
          </a:stretch>
        </p:blipFill>
        <p:spPr>
          <a:xfrm>
            <a:off x="2096000" y="3715037"/>
            <a:ext cx="8000000" cy="2285714"/>
          </a:xfrm>
          <a:prstGeom prst="rect">
            <a:avLst/>
          </a:prstGeom>
          <a:ln>
            <a:solidFill>
              <a:schemeClr val="accent6"/>
            </a:solidFill>
          </a:ln>
        </p:spPr>
      </p:pic>
    </p:spTree>
    <p:extLst>
      <p:ext uri="{BB962C8B-B14F-4D97-AF65-F5344CB8AC3E}">
        <p14:creationId xmlns:p14="http://schemas.microsoft.com/office/powerpoint/2010/main" val="1334649338"/>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panose="020F0502020204030204" pitchFamily="34" charset="0"/>
              </a:rPr>
              <a:t>AR Option – Finding (and deleting) AR Events</a:t>
            </a:r>
          </a:p>
        </p:txBody>
      </p:sp>
      <p:sp>
        <p:nvSpPr>
          <p:cNvPr id="5" name="Text Placeholder 4"/>
          <p:cNvSpPr>
            <a:spLocks noGrp="1"/>
          </p:cNvSpPr>
          <p:nvPr>
            <p:ph type="body" sz="quarter" idx="10"/>
          </p:nvPr>
        </p:nvSpPr>
        <p:spPr>
          <a:xfrm>
            <a:off x="609600" y="1545167"/>
            <a:ext cx="5791200" cy="4455584"/>
          </a:xfrm>
        </p:spPr>
        <p:txBody>
          <a:bodyPr/>
          <a:lstStyle/>
          <a:p>
            <a:pPr eaLnBrk="1" fontAlgn="auto" hangingPunct="1">
              <a:spcAft>
                <a:spcPts val="0"/>
              </a:spcAft>
              <a:defRPr/>
            </a:pPr>
            <a:r>
              <a:rPr lang="en-US" dirty="0"/>
              <a:t>Event &gt; Find</a:t>
            </a:r>
            <a:endParaRPr lang="en-US" dirty="0">
              <a:solidFill>
                <a:srgbClr val="92D050"/>
              </a:solidFill>
            </a:endParaRPr>
          </a:p>
          <a:p>
            <a:pPr lvl="1" eaLnBrk="1" fontAlgn="auto" hangingPunct="1">
              <a:spcAft>
                <a:spcPts val="0"/>
              </a:spcAft>
              <a:defRPr/>
            </a:pPr>
            <a:r>
              <a:rPr lang="en-US" sz="1900" dirty="0"/>
              <a:t>Event Type = AR – Antimicrobial Resistance</a:t>
            </a:r>
          </a:p>
          <a:p>
            <a:pPr lvl="1" eaLnBrk="1" fontAlgn="auto" hangingPunct="1">
              <a:spcAft>
                <a:spcPts val="0"/>
              </a:spcAft>
              <a:defRPr/>
            </a:pPr>
            <a:r>
              <a:rPr lang="en-US" sz="1900" dirty="0"/>
              <a:t>Cannot view event details from Event List</a:t>
            </a:r>
          </a:p>
          <a:p>
            <a:pPr lvl="2" eaLnBrk="1" fontAlgn="auto" hangingPunct="1">
              <a:spcAft>
                <a:spcPts val="0"/>
              </a:spcAft>
              <a:defRPr/>
            </a:pPr>
            <a:r>
              <a:rPr lang="en-US" sz="1700" dirty="0"/>
              <a:t>Event detail can only be seen in NHSN A&amp;R</a:t>
            </a:r>
          </a:p>
          <a:p>
            <a:pPr lvl="3" eaLnBrk="1" fontAlgn="auto" hangingPunct="1">
              <a:spcAft>
                <a:spcPts val="0"/>
              </a:spcAft>
              <a:defRPr/>
            </a:pPr>
            <a:r>
              <a:rPr lang="en-US" sz="1700" dirty="0"/>
              <a:t>AR Option: Line List – All Antimicrobial Resistance Events</a:t>
            </a:r>
          </a:p>
          <a:p>
            <a:pPr lvl="1" eaLnBrk="1" fontAlgn="auto" hangingPunct="1">
              <a:spcAft>
                <a:spcPts val="0"/>
              </a:spcAft>
              <a:defRPr/>
            </a:pPr>
            <a:r>
              <a:rPr lang="en-US" sz="1900" dirty="0"/>
              <a:t>Can delete AR Events from Event List</a:t>
            </a:r>
          </a:p>
          <a:p>
            <a:pPr lvl="3" eaLnBrk="1" fontAlgn="auto" hangingPunct="1">
              <a:spcAft>
                <a:spcPts val="0"/>
              </a:spcAft>
              <a:defRPr/>
            </a:pPr>
            <a:endParaRPr lang="en-US" b="1" dirty="0"/>
          </a:p>
          <a:p>
            <a:pPr lvl="3" eaLnBrk="1" fontAlgn="auto" hangingPunct="1">
              <a:spcAft>
                <a:spcPts val="0"/>
              </a:spcAft>
              <a:defRPr/>
            </a:pPr>
            <a:endParaRPr lang="en-US" b="1" dirty="0"/>
          </a:p>
          <a:p>
            <a:endParaRPr lang="en-US" dirty="0"/>
          </a:p>
        </p:txBody>
      </p:sp>
      <p:pic>
        <p:nvPicPr>
          <p:cNvPr id="4" name="Picture 3" descr="Screenshot of Find Event screen" title="Find Event"/>
          <p:cNvPicPr>
            <a:picLocks noChangeAspect="1"/>
          </p:cNvPicPr>
          <p:nvPr/>
        </p:nvPicPr>
        <p:blipFill>
          <a:blip r:embed="rId2"/>
          <a:stretch>
            <a:fillRect/>
          </a:stretch>
        </p:blipFill>
        <p:spPr>
          <a:xfrm>
            <a:off x="6464496" y="1442609"/>
            <a:ext cx="5086416" cy="2577809"/>
          </a:xfrm>
          <a:prstGeom prst="rect">
            <a:avLst/>
          </a:prstGeom>
          <a:ln>
            <a:solidFill>
              <a:schemeClr val="accent6"/>
            </a:solidFill>
          </a:ln>
        </p:spPr>
      </p:pic>
      <p:pic>
        <p:nvPicPr>
          <p:cNvPr id="7" name="Picture 6" descr="Screenshot of AR Event list" title="AR Event list"/>
          <p:cNvPicPr>
            <a:picLocks noChangeAspect="1"/>
          </p:cNvPicPr>
          <p:nvPr/>
        </p:nvPicPr>
        <p:blipFill>
          <a:blip r:embed="rId3"/>
          <a:stretch>
            <a:fillRect/>
          </a:stretch>
        </p:blipFill>
        <p:spPr>
          <a:xfrm>
            <a:off x="2551302" y="4147946"/>
            <a:ext cx="7089396" cy="2587847"/>
          </a:xfrm>
          <a:prstGeom prst="rect">
            <a:avLst/>
          </a:prstGeom>
          <a:ln>
            <a:solidFill>
              <a:schemeClr val="accent6"/>
            </a:solidFill>
          </a:ln>
        </p:spPr>
      </p:pic>
    </p:spTree>
    <p:extLst>
      <p:ext uri="{BB962C8B-B14F-4D97-AF65-F5344CB8AC3E}">
        <p14:creationId xmlns:p14="http://schemas.microsoft.com/office/powerpoint/2010/main" val="1789044275"/>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panose="020F0502020204030204" pitchFamily="34" charset="0"/>
              </a:rPr>
              <a:t>AR Option – Deleting Denominator Data Manually</a:t>
            </a:r>
          </a:p>
        </p:txBody>
      </p:sp>
      <p:sp>
        <p:nvSpPr>
          <p:cNvPr id="4" name="Text Placeholder 3"/>
          <p:cNvSpPr>
            <a:spLocks noGrp="1"/>
          </p:cNvSpPr>
          <p:nvPr>
            <p:ph type="body" sz="quarter" idx="10"/>
          </p:nvPr>
        </p:nvSpPr>
        <p:spPr/>
        <p:txBody>
          <a:bodyPr/>
          <a:lstStyle/>
          <a:p>
            <a:pPr eaLnBrk="1" fontAlgn="auto" hangingPunct="1">
              <a:spcAft>
                <a:spcPts val="0"/>
              </a:spcAft>
              <a:defRPr/>
            </a:pPr>
            <a:r>
              <a:rPr lang="en-US" dirty="0"/>
              <a:t>Summary Data &gt; Delete AUR Data</a:t>
            </a:r>
          </a:p>
          <a:p>
            <a:pPr lvl="1" eaLnBrk="1" fontAlgn="auto" hangingPunct="1">
              <a:spcAft>
                <a:spcPts val="0"/>
              </a:spcAft>
              <a:defRPr/>
            </a:pPr>
            <a:r>
              <a:rPr lang="en-US" dirty="0"/>
              <a:t>Ability to delete AR Option denominator data for the month/year selected</a:t>
            </a:r>
          </a:p>
          <a:p>
            <a:pPr lvl="1" eaLnBrk="1" fontAlgn="auto" hangingPunct="1">
              <a:spcAft>
                <a:spcPts val="0"/>
              </a:spcAft>
              <a:defRPr/>
            </a:pPr>
            <a:endParaRPr lang="en-US" dirty="0"/>
          </a:p>
          <a:p>
            <a:pPr lvl="1" eaLnBrk="1" fontAlgn="auto" hangingPunct="1">
              <a:spcAft>
                <a:spcPts val="0"/>
              </a:spcAft>
              <a:defRPr/>
            </a:pPr>
            <a:endParaRPr lang="en-US" dirty="0"/>
          </a:p>
          <a:p>
            <a:pPr lvl="1" eaLnBrk="1" fontAlgn="auto" hangingPunct="1">
              <a:spcAft>
                <a:spcPts val="0"/>
              </a:spcAft>
              <a:defRPr/>
            </a:pPr>
            <a:endParaRPr lang="en-US" dirty="0"/>
          </a:p>
          <a:p>
            <a:pPr lvl="1" eaLnBrk="1" fontAlgn="auto" hangingPunct="1">
              <a:spcAft>
                <a:spcPts val="0"/>
              </a:spcAft>
              <a:defRPr/>
            </a:pPr>
            <a:endParaRPr lang="en-US" dirty="0"/>
          </a:p>
          <a:p>
            <a:pPr lvl="1" eaLnBrk="1" fontAlgn="auto" hangingPunct="1">
              <a:spcAft>
                <a:spcPts val="0"/>
              </a:spcAft>
              <a:defRPr/>
            </a:pPr>
            <a:endParaRPr lang="en-US" dirty="0"/>
          </a:p>
          <a:p>
            <a:pPr lvl="1" eaLnBrk="1" fontAlgn="auto" hangingPunct="1">
              <a:spcAft>
                <a:spcPts val="0"/>
              </a:spcAft>
              <a:defRPr/>
            </a:pPr>
            <a:r>
              <a:rPr lang="en-US" dirty="0"/>
              <a:t>Can also use succession management (aka version control) to replace data via CDA: </a:t>
            </a:r>
            <a:r>
              <a:rPr lang="en-US" dirty="0">
                <a:hlinkClick r:id="rId2"/>
              </a:rPr>
              <a:t>http://www.cdc.gov/nhsn/cdaportal/faqs.html#successionmgt</a:t>
            </a:r>
            <a:r>
              <a:rPr lang="en-US" dirty="0"/>
              <a:t> </a:t>
            </a:r>
          </a:p>
        </p:txBody>
      </p:sp>
      <p:pic>
        <p:nvPicPr>
          <p:cNvPr id="6" name="Picture 5" descr="Screenshot of delete AUR summary data screen" title="Delete AUR summary data"/>
          <p:cNvPicPr>
            <a:picLocks noChangeAspect="1"/>
          </p:cNvPicPr>
          <p:nvPr/>
        </p:nvPicPr>
        <p:blipFill>
          <a:blip r:embed="rId3"/>
          <a:stretch>
            <a:fillRect/>
          </a:stretch>
        </p:blipFill>
        <p:spPr>
          <a:xfrm>
            <a:off x="3331134" y="3027436"/>
            <a:ext cx="5529732" cy="2277470"/>
          </a:xfrm>
          <a:prstGeom prst="rect">
            <a:avLst/>
          </a:prstGeom>
          <a:ln>
            <a:solidFill>
              <a:schemeClr val="accent6"/>
            </a:solidFill>
          </a:ln>
        </p:spPr>
      </p:pic>
    </p:spTree>
    <p:extLst>
      <p:ext uri="{BB962C8B-B14F-4D97-AF65-F5344CB8AC3E}">
        <p14:creationId xmlns:p14="http://schemas.microsoft.com/office/powerpoint/2010/main" val="1606445118"/>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panose="020F0502020204030204" pitchFamily="34" charset="0"/>
              </a:rPr>
              <a:t>AR Option – Reports</a:t>
            </a:r>
          </a:p>
        </p:txBody>
      </p:sp>
      <p:sp>
        <p:nvSpPr>
          <p:cNvPr id="4" name="Text Placeholder 3"/>
          <p:cNvSpPr>
            <a:spLocks noGrp="1"/>
          </p:cNvSpPr>
          <p:nvPr>
            <p:ph type="body" sz="quarter" idx="10"/>
          </p:nvPr>
        </p:nvSpPr>
        <p:spPr>
          <a:xfrm>
            <a:off x="609600" y="1545167"/>
            <a:ext cx="7337367" cy="4455584"/>
          </a:xfrm>
        </p:spPr>
        <p:txBody>
          <a:bodyPr/>
          <a:lstStyle/>
          <a:p>
            <a:r>
              <a:rPr lang="en-US" dirty="0"/>
              <a:t>Review the data imported by looking at Analysis reports</a:t>
            </a:r>
          </a:p>
          <a:p>
            <a:r>
              <a:rPr lang="en-US" dirty="0"/>
              <a:t>First! Generate new data sets:</a:t>
            </a:r>
          </a:p>
          <a:p>
            <a:pPr lvl="1"/>
            <a:r>
              <a:rPr lang="en-US" dirty="0"/>
              <a:t>Analysis &gt; Generate Data Sets &gt; Generate New</a:t>
            </a:r>
          </a:p>
          <a:p>
            <a:r>
              <a:rPr lang="en-US" dirty="0"/>
              <a:t>After data sets have been generated: Analysis &gt; Reports</a:t>
            </a:r>
          </a:p>
          <a:p>
            <a:r>
              <a:rPr lang="en-US" dirty="0"/>
              <a:t>Multiple analysis output options available; line listings most useful for reviewing test imports</a:t>
            </a:r>
          </a:p>
          <a:p>
            <a:pPr lvl="1"/>
            <a:r>
              <a:rPr lang="en-US" dirty="0"/>
              <a:t>Line listing – All AR Events</a:t>
            </a:r>
          </a:p>
          <a:p>
            <a:pPr lvl="1"/>
            <a:r>
              <a:rPr lang="en-US" dirty="0"/>
              <a:t>Line listing – All AR Summary Data</a:t>
            </a:r>
          </a:p>
          <a:p>
            <a:endParaRPr lang="en-US" dirty="0"/>
          </a:p>
        </p:txBody>
      </p:sp>
      <p:pic>
        <p:nvPicPr>
          <p:cNvPr id="6" name="Picture 5" descr="Screenshot of available AR Option reports within NHSN."/>
          <p:cNvPicPr>
            <a:picLocks noChangeAspect="1"/>
          </p:cNvPicPr>
          <p:nvPr/>
        </p:nvPicPr>
        <p:blipFill>
          <a:blip r:embed="rId2"/>
          <a:stretch>
            <a:fillRect/>
          </a:stretch>
        </p:blipFill>
        <p:spPr>
          <a:xfrm>
            <a:off x="7766241" y="2468880"/>
            <a:ext cx="4300105" cy="2527255"/>
          </a:xfrm>
          <a:prstGeom prst="rect">
            <a:avLst/>
          </a:prstGeom>
          <a:ln>
            <a:solidFill>
              <a:schemeClr val="accent6"/>
            </a:solidFill>
          </a:ln>
        </p:spPr>
      </p:pic>
    </p:spTree>
    <p:extLst>
      <p:ext uri="{BB962C8B-B14F-4D97-AF65-F5344CB8AC3E}">
        <p14:creationId xmlns:p14="http://schemas.microsoft.com/office/powerpoint/2010/main" val="341458684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panose="020F0502020204030204" pitchFamily="34" charset="0"/>
              </a:rPr>
              <a:t>AR Option Overview (continued)</a:t>
            </a:r>
          </a:p>
        </p:txBody>
      </p:sp>
      <p:sp>
        <p:nvSpPr>
          <p:cNvPr id="4" name="Text Placeholder 3"/>
          <p:cNvSpPr>
            <a:spLocks noGrp="1"/>
          </p:cNvSpPr>
          <p:nvPr>
            <p:ph type="body" sz="quarter" idx="10"/>
          </p:nvPr>
        </p:nvSpPr>
        <p:spPr/>
        <p:txBody>
          <a:bodyPr/>
          <a:lstStyle/>
          <a:p>
            <a:pPr eaLnBrk="1" fontAlgn="auto" hangingPunct="1">
              <a:spcAft>
                <a:spcPts val="0"/>
              </a:spcAft>
              <a:defRPr/>
            </a:pPr>
            <a:r>
              <a:rPr lang="en-US" dirty="0"/>
              <a:t>Any facility with the Patient Safety Component activated is eligible</a:t>
            </a:r>
          </a:p>
          <a:p>
            <a:pPr lvl="1" eaLnBrk="1" fontAlgn="auto" hangingPunct="1">
              <a:spcAft>
                <a:spcPts val="0"/>
              </a:spcAft>
              <a:defRPr/>
            </a:pPr>
            <a:endParaRPr lang="en-US" dirty="0"/>
          </a:p>
          <a:p>
            <a:pPr eaLnBrk="1" fontAlgn="auto" hangingPunct="1">
              <a:spcAft>
                <a:spcPts val="0"/>
              </a:spcAft>
              <a:defRPr/>
            </a:pPr>
            <a:r>
              <a:rPr lang="en-US" dirty="0"/>
              <a:t>Facility is not required to submit Antimicrobial Use (AU) data if they submit AR data and vice versa</a:t>
            </a:r>
          </a:p>
          <a:p>
            <a:pPr lvl="1" eaLnBrk="1" fontAlgn="auto" hangingPunct="1">
              <a:spcAft>
                <a:spcPts val="0"/>
              </a:spcAft>
              <a:defRPr/>
            </a:pPr>
            <a:r>
              <a:rPr lang="en-US" sz="2400" dirty="0"/>
              <a:t>However, </a:t>
            </a:r>
            <a:r>
              <a:rPr lang="en-US" sz="2400" b="1" u="sng" dirty="0"/>
              <a:t>both</a:t>
            </a:r>
            <a:r>
              <a:rPr lang="en-US" sz="2400" dirty="0"/>
              <a:t> AU &amp; AR are required if submitting for </a:t>
            </a:r>
            <a:r>
              <a:rPr lang="en-US" dirty="0"/>
              <a:t>the CMS Promoting Interoperability Program (aka Meaningful Use Stage 3)</a:t>
            </a:r>
            <a:br>
              <a:rPr lang="en-US" dirty="0"/>
            </a:br>
            <a:endParaRPr lang="en-US" dirty="0"/>
          </a:p>
          <a:p>
            <a:pPr eaLnBrk="1" fontAlgn="auto" hangingPunct="1">
              <a:spcAft>
                <a:spcPts val="0"/>
              </a:spcAft>
              <a:defRPr/>
            </a:pPr>
            <a:r>
              <a:rPr lang="en-US" dirty="0"/>
              <a:t>Link to AR Option Protocol on NHSN website: </a:t>
            </a:r>
          </a:p>
          <a:p>
            <a:pPr lvl="1" eaLnBrk="1" fontAlgn="auto" hangingPunct="1">
              <a:spcAft>
                <a:spcPts val="0"/>
              </a:spcAft>
              <a:defRPr/>
            </a:pPr>
            <a:r>
              <a:rPr lang="en-US" sz="2400" dirty="0">
                <a:hlinkClick r:id="rId2"/>
              </a:rPr>
              <a:t>https://www.cdc.gov/nhsn/pdfs/pscmanual/11pscaurcurrent.pdf</a:t>
            </a:r>
            <a:r>
              <a:rPr lang="en-US" sz="2400" dirty="0"/>
              <a:t> </a:t>
            </a:r>
          </a:p>
        </p:txBody>
      </p:sp>
    </p:spTree>
    <p:extLst>
      <p:ext uri="{BB962C8B-B14F-4D97-AF65-F5344CB8AC3E}">
        <p14:creationId xmlns:p14="http://schemas.microsoft.com/office/powerpoint/2010/main" val="3677232007"/>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 Option – Line List: AR Events</a:t>
            </a:r>
          </a:p>
        </p:txBody>
      </p:sp>
      <p:sp>
        <p:nvSpPr>
          <p:cNvPr id="5" name="Text Placeholder 4"/>
          <p:cNvSpPr>
            <a:spLocks noGrp="1"/>
          </p:cNvSpPr>
          <p:nvPr>
            <p:ph type="body" sz="quarter" idx="10"/>
          </p:nvPr>
        </p:nvSpPr>
        <p:spPr/>
        <p:txBody>
          <a:bodyPr/>
          <a:lstStyle/>
          <a:p>
            <a:r>
              <a:rPr lang="en-US" dirty="0"/>
              <a:t>Sample line list of AR events by pathogen</a:t>
            </a:r>
          </a:p>
          <a:p>
            <a:pPr marL="627063" lvl="1"/>
            <a:r>
              <a:rPr lang="en-US" dirty="0"/>
              <a:t>Lists </a:t>
            </a:r>
            <a:r>
              <a:rPr lang="en-US" dirty="0" err="1"/>
              <a:t>patientID</a:t>
            </a:r>
            <a:r>
              <a:rPr lang="en-US" dirty="0"/>
              <a:t>, location, specimen collection date, specimen source, pathogen, antimicrobial, and final interpretation</a:t>
            </a:r>
          </a:p>
        </p:txBody>
      </p:sp>
      <p:pic>
        <p:nvPicPr>
          <p:cNvPr id="7" name="Picture 6" descr="Screenshot of AR Option Event Line List. "/>
          <p:cNvPicPr>
            <a:picLocks noChangeAspect="1"/>
          </p:cNvPicPr>
          <p:nvPr/>
        </p:nvPicPr>
        <p:blipFill>
          <a:blip r:embed="rId2"/>
          <a:stretch>
            <a:fillRect/>
          </a:stretch>
        </p:blipFill>
        <p:spPr>
          <a:xfrm>
            <a:off x="468522" y="2957174"/>
            <a:ext cx="11254956" cy="3448366"/>
          </a:xfrm>
          <a:prstGeom prst="rect">
            <a:avLst/>
          </a:prstGeom>
          <a:ln>
            <a:solidFill>
              <a:schemeClr val="accent6"/>
            </a:solidFill>
          </a:ln>
        </p:spPr>
      </p:pic>
      <p:sp>
        <p:nvSpPr>
          <p:cNvPr id="8" name="TextBox 7"/>
          <p:cNvSpPr txBox="1"/>
          <p:nvPr/>
        </p:nvSpPr>
        <p:spPr>
          <a:xfrm>
            <a:off x="9784282" y="6405540"/>
            <a:ext cx="2407718" cy="369332"/>
          </a:xfrm>
          <a:prstGeom prst="rect">
            <a:avLst/>
          </a:prstGeom>
          <a:noFill/>
        </p:spPr>
        <p:txBody>
          <a:bodyPr wrap="square" rtlCol="0">
            <a:spAutoFit/>
          </a:bodyPr>
          <a:lstStyle/>
          <a:p>
            <a:r>
              <a:rPr lang="en-US" dirty="0">
                <a:solidFill>
                  <a:schemeClr val="accent6"/>
                </a:solidFill>
              </a:rPr>
              <a:t>*Data for example only</a:t>
            </a:r>
          </a:p>
        </p:txBody>
      </p:sp>
    </p:spTree>
    <p:extLst>
      <p:ext uri="{BB962C8B-B14F-4D97-AF65-F5344CB8AC3E}">
        <p14:creationId xmlns:p14="http://schemas.microsoft.com/office/powerpoint/2010/main" val="3166916106"/>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 Option – Line List: AR Events (continued)</a:t>
            </a:r>
          </a:p>
        </p:txBody>
      </p:sp>
      <p:sp>
        <p:nvSpPr>
          <p:cNvPr id="5" name="Text Placeholder 4"/>
          <p:cNvSpPr>
            <a:spLocks noGrp="1"/>
          </p:cNvSpPr>
          <p:nvPr>
            <p:ph type="body" sz="quarter" idx="10"/>
          </p:nvPr>
        </p:nvSpPr>
        <p:spPr/>
        <p:txBody>
          <a:bodyPr/>
          <a:lstStyle/>
          <a:p>
            <a:r>
              <a:rPr lang="en-US" sz="2200" dirty="0"/>
              <a:t>Each event lists 1 row for susceptibility results showing each required drug</a:t>
            </a:r>
          </a:p>
          <a:p>
            <a:pPr marL="627063" lvl="1"/>
            <a:r>
              <a:rPr lang="en-US" sz="1800" dirty="0"/>
              <a:t>Patient ID ‘CN_BLD_DA_0726’ had a blood specimen collected on 01/15/2016 while in the 1029-8 location</a:t>
            </a:r>
          </a:p>
          <a:p>
            <a:pPr marL="627063" lvl="1"/>
            <a:r>
              <a:rPr lang="en-US" sz="1800" i="1" dirty="0"/>
              <a:t>Candida </a:t>
            </a:r>
            <a:r>
              <a:rPr lang="en-US" sz="1800" i="1" dirty="0" err="1"/>
              <a:t>albicans</a:t>
            </a:r>
            <a:r>
              <a:rPr lang="en-US" sz="1800" i="1" dirty="0"/>
              <a:t> </a:t>
            </a:r>
            <a:r>
              <a:rPr lang="en-US" sz="1800" dirty="0"/>
              <a:t>was identified and susceptibility results were reported for the 8 required drugs</a:t>
            </a:r>
          </a:p>
          <a:p>
            <a:pPr marL="1160450" lvl="2"/>
            <a:r>
              <a:rPr lang="en-US" sz="1800" dirty="0"/>
              <a:t>(8 separate rows of data for this single AR Event)</a:t>
            </a:r>
          </a:p>
          <a:p>
            <a:endParaRPr lang="en-US" dirty="0"/>
          </a:p>
        </p:txBody>
      </p:sp>
      <p:pic>
        <p:nvPicPr>
          <p:cNvPr id="7" name="Picture 6" descr="Screenshot showing 8 rows for 1 candida albicans event. "/>
          <p:cNvPicPr>
            <a:picLocks noChangeAspect="1"/>
          </p:cNvPicPr>
          <p:nvPr/>
        </p:nvPicPr>
        <p:blipFill>
          <a:blip r:embed="rId2"/>
          <a:stretch>
            <a:fillRect/>
          </a:stretch>
        </p:blipFill>
        <p:spPr>
          <a:xfrm>
            <a:off x="697122" y="3031068"/>
            <a:ext cx="10797756" cy="3308286"/>
          </a:xfrm>
          <a:prstGeom prst="rect">
            <a:avLst/>
          </a:prstGeom>
          <a:ln>
            <a:solidFill>
              <a:schemeClr val="accent6"/>
            </a:solidFill>
          </a:ln>
        </p:spPr>
      </p:pic>
      <p:sp>
        <p:nvSpPr>
          <p:cNvPr id="6" name="TextBox 5"/>
          <p:cNvSpPr txBox="1"/>
          <p:nvPr/>
        </p:nvSpPr>
        <p:spPr>
          <a:xfrm>
            <a:off x="9784282" y="6405540"/>
            <a:ext cx="2407718" cy="369332"/>
          </a:xfrm>
          <a:prstGeom prst="rect">
            <a:avLst/>
          </a:prstGeom>
          <a:noFill/>
        </p:spPr>
        <p:txBody>
          <a:bodyPr wrap="square" rtlCol="0">
            <a:spAutoFit/>
          </a:bodyPr>
          <a:lstStyle/>
          <a:p>
            <a:r>
              <a:rPr lang="en-US" dirty="0">
                <a:solidFill>
                  <a:schemeClr val="accent6"/>
                </a:solidFill>
              </a:rPr>
              <a:t>*Data for example only</a:t>
            </a:r>
          </a:p>
        </p:txBody>
      </p:sp>
    </p:spTree>
    <p:extLst>
      <p:ext uri="{BB962C8B-B14F-4D97-AF65-F5344CB8AC3E}">
        <p14:creationId xmlns:p14="http://schemas.microsoft.com/office/powerpoint/2010/main" val="430372178"/>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 Option – Line List: AR Events (continued)</a:t>
            </a:r>
          </a:p>
        </p:txBody>
      </p:sp>
      <p:sp>
        <p:nvSpPr>
          <p:cNvPr id="5" name="Text Placeholder 4"/>
          <p:cNvSpPr>
            <a:spLocks noGrp="1"/>
          </p:cNvSpPr>
          <p:nvPr>
            <p:ph type="body" sz="quarter" idx="10"/>
          </p:nvPr>
        </p:nvSpPr>
        <p:spPr/>
        <p:txBody>
          <a:bodyPr/>
          <a:lstStyle/>
          <a:p>
            <a:r>
              <a:rPr lang="en-US" dirty="0"/>
              <a:t>Line lists can be modified to show additional variables included in the AR Event </a:t>
            </a:r>
          </a:p>
          <a:p>
            <a:pPr lvl="1"/>
            <a:r>
              <a:rPr lang="en-US" sz="2400" dirty="0"/>
              <a:t>Examples: Specific specimen source, individual lab test sign, value and interpretation</a:t>
            </a:r>
          </a:p>
          <a:p>
            <a:endParaRPr lang="en-US" dirty="0"/>
          </a:p>
        </p:txBody>
      </p:sp>
      <p:pic>
        <p:nvPicPr>
          <p:cNvPr id="4" name="Picture 3" descr="Screenshot of modified AR Option line list" title="AR Option line list"/>
          <p:cNvPicPr>
            <a:picLocks noChangeAspect="1"/>
          </p:cNvPicPr>
          <p:nvPr/>
        </p:nvPicPr>
        <p:blipFill>
          <a:blip r:embed="rId2"/>
          <a:stretch>
            <a:fillRect/>
          </a:stretch>
        </p:blipFill>
        <p:spPr>
          <a:xfrm>
            <a:off x="1404491" y="3250275"/>
            <a:ext cx="9383017" cy="3088763"/>
          </a:xfrm>
          <a:prstGeom prst="rect">
            <a:avLst/>
          </a:prstGeom>
          <a:ln>
            <a:solidFill>
              <a:schemeClr val="accent6"/>
            </a:solidFill>
          </a:ln>
        </p:spPr>
      </p:pic>
      <p:sp>
        <p:nvSpPr>
          <p:cNvPr id="7" name="TextBox 6"/>
          <p:cNvSpPr txBox="1"/>
          <p:nvPr/>
        </p:nvSpPr>
        <p:spPr>
          <a:xfrm>
            <a:off x="9784282" y="6405540"/>
            <a:ext cx="2407718" cy="369332"/>
          </a:xfrm>
          <a:prstGeom prst="rect">
            <a:avLst/>
          </a:prstGeom>
          <a:noFill/>
        </p:spPr>
        <p:txBody>
          <a:bodyPr wrap="square" rtlCol="0">
            <a:spAutoFit/>
          </a:bodyPr>
          <a:lstStyle/>
          <a:p>
            <a:r>
              <a:rPr lang="en-US" dirty="0">
                <a:solidFill>
                  <a:schemeClr val="accent6"/>
                </a:solidFill>
              </a:rPr>
              <a:t>*Data for example only</a:t>
            </a:r>
          </a:p>
        </p:txBody>
      </p:sp>
    </p:spTree>
    <p:extLst>
      <p:ext uri="{BB962C8B-B14F-4D97-AF65-F5344CB8AC3E}">
        <p14:creationId xmlns:p14="http://schemas.microsoft.com/office/powerpoint/2010/main" val="1282274668"/>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 Option – Line List: AR Summary</a:t>
            </a:r>
          </a:p>
        </p:txBody>
      </p:sp>
      <p:sp>
        <p:nvSpPr>
          <p:cNvPr id="3" name="Text Placeholder 2"/>
          <p:cNvSpPr>
            <a:spLocks noGrp="1"/>
          </p:cNvSpPr>
          <p:nvPr>
            <p:ph type="body" sz="quarter" idx="10"/>
          </p:nvPr>
        </p:nvSpPr>
        <p:spPr/>
        <p:txBody>
          <a:bodyPr/>
          <a:lstStyle/>
          <a:p>
            <a:r>
              <a:rPr lang="en-US" dirty="0"/>
              <a:t>Sample of AR Summary Data line list</a:t>
            </a:r>
          </a:p>
          <a:p>
            <a:r>
              <a:rPr lang="en-US" dirty="0"/>
              <a:t>Shows number of patient days &amp; admissions reported for FacWideIN</a:t>
            </a:r>
          </a:p>
          <a:p>
            <a:r>
              <a:rPr lang="en-US" dirty="0"/>
              <a:t>Shows number of encounters for outpatient location types</a:t>
            </a:r>
          </a:p>
          <a:p>
            <a:r>
              <a:rPr lang="en-US" dirty="0"/>
              <a:t>Includes the Report No Events (</a:t>
            </a:r>
            <a:r>
              <a:rPr lang="en-US" dirty="0" err="1"/>
              <a:t>NoEventAR</a:t>
            </a:r>
            <a:r>
              <a:rPr lang="en-US" dirty="0"/>
              <a:t>) Variable</a:t>
            </a:r>
          </a:p>
        </p:txBody>
      </p:sp>
      <p:pic>
        <p:nvPicPr>
          <p:cNvPr id="7" name="Picture 6" descr="Screenshot of the AR Summary Line List showing the patient days, admissions and encounters values reported. ">
            <a:extLst>
              <a:ext uri="{FF2B5EF4-FFF2-40B4-BE49-F238E27FC236}">
                <a16:creationId xmlns:a16="http://schemas.microsoft.com/office/drawing/2014/main" id="{940EBA39-D21C-45A9-A8EC-F6E9E13B77A7}"/>
              </a:ext>
            </a:extLst>
          </p:cNvPr>
          <p:cNvPicPr>
            <a:picLocks noChangeAspect="1"/>
          </p:cNvPicPr>
          <p:nvPr/>
        </p:nvPicPr>
        <p:blipFill>
          <a:blip r:embed="rId2"/>
          <a:stretch>
            <a:fillRect/>
          </a:stretch>
        </p:blipFill>
        <p:spPr>
          <a:xfrm>
            <a:off x="1607769" y="3522589"/>
            <a:ext cx="8976461" cy="2882951"/>
          </a:xfrm>
          <a:prstGeom prst="rect">
            <a:avLst/>
          </a:prstGeom>
          <a:ln>
            <a:solidFill>
              <a:schemeClr val="accent6"/>
            </a:solidFill>
          </a:ln>
        </p:spPr>
      </p:pic>
      <p:sp>
        <p:nvSpPr>
          <p:cNvPr id="5" name="TextBox 4">
            <a:extLst>
              <a:ext uri="{FF2B5EF4-FFF2-40B4-BE49-F238E27FC236}">
                <a16:creationId xmlns:a16="http://schemas.microsoft.com/office/drawing/2014/main" id="{FDBEC49A-9D73-4B5C-9CAC-13DB8C0FF8F8}"/>
              </a:ext>
            </a:extLst>
          </p:cNvPr>
          <p:cNvSpPr txBox="1"/>
          <p:nvPr/>
        </p:nvSpPr>
        <p:spPr>
          <a:xfrm>
            <a:off x="9784282" y="6405540"/>
            <a:ext cx="2407718" cy="369332"/>
          </a:xfrm>
          <a:prstGeom prst="rect">
            <a:avLst/>
          </a:prstGeom>
          <a:noFill/>
        </p:spPr>
        <p:txBody>
          <a:bodyPr wrap="square" rtlCol="0">
            <a:spAutoFit/>
          </a:bodyPr>
          <a:lstStyle/>
          <a:p>
            <a:r>
              <a:rPr lang="en-US" dirty="0">
                <a:solidFill>
                  <a:schemeClr val="accent6"/>
                </a:solidFill>
              </a:rPr>
              <a:t>*Data for example only</a:t>
            </a:r>
          </a:p>
        </p:txBody>
      </p:sp>
    </p:spTree>
    <p:extLst>
      <p:ext uri="{BB962C8B-B14F-4D97-AF65-F5344CB8AC3E}">
        <p14:creationId xmlns:p14="http://schemas.microsoft.com/office/powerpoint/2010/main" val="1344495807"/>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7F980-4C23-4413-B41D-A2A2452B588E}"/>
              </a:ext>
            </a:extLst>
          </p:cNvPr>
          <p:cNvSpPr>
            <a:spLocks noGrp="1"/>
          </p:cNvSpPr>
          <p:nvPr>
            <p:ph type="title"/>
          </p:nvPr>
        </p:nvSpPr>
        <p:spPr/>
        <p:txBody>
          <a:bodyPr/>
          <a:lstStyle/>
          <a:p>
            <a:r>
              <a:rPr lang="en-US" dirty="0"/>
              <a:t>Quick Reference Guides</a:t>
            </a:r>
          </a:p>
        </p:txBody>
      </p:sp>
      <p:sp>
        <p:nvSpPr>
          <p:cNvPr id="3" name="Text Placeholder 2">
            <a:extLst>
              <a:ext uri="{FF2B5EF4-FFF2-40B4-BE49-F238E27FC236}">
                <a16:creationId xmlns:a16="http://schemas.microsoft.com/office/drawing/2014/main" id="{A8FE4406-EC91-4F66-BBB4-9F591A870DF2}"/>
              </a:ext>
            </a:extLst>
          </p:cNvPr>
          <p:cNvSpPr>
            <a:spLocks noGrp="1"/>
          </p:cNvSpPr>
          <p:nvPr>
            <p:ph type="body" sz="quarter" idx="10"/>
          </p:nvPr>
        </p:nvSpPr>
        <p:spPr>
          <a:xfrm>
            <a:off x="609600" y="1545167"/>
            <a:ext cx="5002635" cy="4455584"/>
          </a:xfrm>
        </p:spPr>
        <p:txBody>
          <a:bodyPr/>
          <a:lstStyle/>
          <a:p>
            <a:r>
              <a:rPr lang="en-US" dirty="0"/>
              <a:t>Check out our Quick Reference Guides for more on how to modify and run AR reports: </a:t>
            </a:r>
            <a:r>
              <a:rPr lang="en-US" dirty="0">
                <a:hlinkClick r:id="rId2"/>
              </a:rPr>
              <a:t>https://www.cdc.gov/nhsn/ps-analysis-resources/reference-guides.html#accordion-1-collapse-5</a:t>
            </a:r>
            <a:r>
              <a:rPr lang="en-US" dirty="0"/>
              <a:t> </a:t>
            </a:r>
          </a:p>
        </p:txBody>
      </p:sp>
      <p:pic>
        <p:nvPicPr>
          <p:cNvPr id="6" name="Picture 5" descr="Image of the AR Quick Reference Guides available on the AUR Website">
            <a:extLst>
              <a:ext uri="{FF2B5EF4-FFF2-40B4-BE49-F238E27FC236}">
                <a16:creationId xmlns:a16="http://schemas.microsoft.com/office/drawing/2014/main" id="{39460B0E-79F5-297A-D01C-159EE3D6D1B0}"/>
              </a:ext>
            </a:extLst>
          </p:cNvPr>
          <p:cNvPicPr>
            <a:picLocks noChangeAspect="1"/>
          </p:cNvPicPr>
          <p:nvPr/>
        </p:nvPicPr>
        <p:blipFill>
          <a:blip r:embed="rId3"/>
          <a:stretch>
            <a:fillRect/>
          </a:stretch>
        </p:blipFill>
        <p:spPr>
          <a:xfrm>
            <a:off x="5772248" y="1545166"/>
            <a:ext cx="6288061" cy="4455583"/>
          </a:xfrm>
          <a:prstGeom prst="rect">
            <a:avLst/>
          </a:prstGeom>
          <a:ln>
            <a:solidFill>
              <a:schemeClr val="accent6"/>
            </a:solidFill>
          </a:ln>
        </p:spPr>
      </p:pic>
    </p:spTree>
    <p:extLst>
      <p:ext uri="{BB962C8B-B14F-4D97-AF65-F5344CB8AC3E}">
        <p14:creationId xmlns:p14="http://schemas.microsoft.com/office/powerpoint/2010/main" val="3028732825"/>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panose="020F0502020204030204" pitchFamily="34" charset="0"/>
              </a:rPr>
              <a:t>AR Option Resources</a:t>
            </a:r>
          </a:p>
        </p:txBody>
      </p:sp>
      <p:sp>
        <p:nvSpPr>
          <p:cNvPr id="4" name="Text Placeholder 3"/>
          <p:cNvSpPr>
            <a:spLocks noGrp="1"/>
          </p:cNvSpPr>
          <p:nvPr>
            <p:ph type="body" sz="quarter" idx="10"/>
          </p:nvPr>
        </p:nvSpPr>
        <p:spPr/>
        <p:txBody>
          <a:bodyPr/>
          <a:lstStyle/>
          <a:p>
            <a:r>
              <a:rPr lang="en-US" dirty="0"/>
              <a:t>NHSN AUR Protocol: </a:t>
            </a:r>
            <a:r>
              <a:rPr lang="en-US" dirty="0">
                <a:hlinkClick r:id="rId2"/>
              </a:rPr>
              <a:t>http://www.cdc.gov/nhsn/pdfs/pscmanual/11pscaurcurrent.pdf</a:t>
            </a:r>
            <a:r>
              <a:rPr lang="en-US" dirty="0"/>
              <a:t> </a:t>
            </a:r>
          </a:p>
          <a:p>
            <a:endParaRPr lang="en-US" dirty="0"/>
          </a:p>
          <a:p>
            <a:r>
              <a:rPr lang="en-US" dirty="0"/>
              <a:t>AR Option CDA Toolkit: </a:t>
            </a:r>
            <a:r>
              <a:rPr lang="en-US" dirty="0">
                <a:hlinkClick r:id="rId3"/>
              </a:rPr>
              <a:t>http://www.cdc.gov/nhsn/cdaportal/toolkits.html</a:t>
            </a:r>
            <a:r>
              <a:rPr lang="en-US" dirty="0"/>
              <a:t> </a:t>
            </a:r>
          </a:p>
          <a:p>
            <a:endParaRPr lang="en-US" dirty="0"/>
          </a:p>
          <a:p>
            <a:r>
              <a:rPr lang="en-US" dirty="0"/>
              <a:t>AR Option FAQs: </a:t>
            </a:r>
            <a:r>
              <a:rPr lang="en-US" dirty="0">
                <a:hlinkClick r:id="rId4"/>
              </a:rPr>
              <a:t>https://www.cdc.gov/nhsn/faqs/faq-ar.html</a:t>
            </a:r>
            <a:r>
              <a:rPr lang="en-US" dirty="0"/>
              <a:t> </a:t>
            </a:r>
          </a:p>
          <a:p>
            <a:endParaRPr lang="en-US" dirty="0"/>
          </a:p>
          <a:p>
            <a:r>
              <a:rPr lang="en-US" dirty="0"/>
              <a:t>CDA FAQs: </a:t>
            </a:r>
            <a:r>
              <a:rPr lang="en-US" dirty="0">
                <a:hlinkClick r:id="rId5"/>
              </a:rPr>
              <a:t>http://www.cdc.gov/nhsn/cdaportal/faqs.html</a:t>
            </a:r>
            <a:r>
              <a:rPr lang="en-US" dirty="0"/>
              <a:t> </a:t>
            </a:r>
          </a:p>
          <a:p>
            <a:endParaRPr lang="en-US" dirty="0"/>
          </a:p>
          <a:p>
            <a:r>
              <a:rPr lang="en-US" dirty="0"/>
              <a:t>NHSN CDA Helpdesk: </a:t>
            </a:r>
            <a:r>
              <a:rPr lang="en-US" dirty="0">
                <a:hlinkClick r:id="rId6"/>
              </a:rPr>
              <a:t>NHSNCDA@cdc.gov</a:t>
            </a:r>
            <a:r>
              <a:rPr lang="en-US" dirty="0"/>
              <a:t> </a:t>
            </a:r>
          </a:p>
        </p:txBody>
      </p:sp>
    </p:spTree>
    <p:extLst>
      <p:ext uri="{BB962C8B-B14F-4D97-AF65-F5344CB8AC3E}">
        <p14:creationId xmlns:p14="http://schemas.microsoft.com/office/powerpoint/2010/main" val="73520876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388D9-73F6-43F7-A290-19A1EBB615F7}"/>
              </a:ext>
            </a:extLst>
          </p:cNvPr>
          <p:cNvSpPr>
            <a:spLocks noGrp="1"/>
          </p:cNvSpPr>
          <p:nvPr>
            <p:ph type="title"/>
          </p:nvPr>
        </p:nvSpPr>
        <p:spPr/>
        <p:txBody>
          <a:bodyPr/>
          <a:lstStyle/>
          <a:p>
            <a:r>
              <a:rPr lang="en-US" dirty="0"/>
              <a:t>AR Option Implementation Guide</a:t>
            </a:r>
          </a:p>
        </p:txBody>
      </p:sp>
      <p:sp>
        <p:nvSpPr>
          <p:cNvPr id="3" name="Text Placeholder 2">
            <a:extLst>
              <a:ext uri="{FF2B5EF4-FFF2-40B4-BE49-F238E27FC236}">
                <a16:creationId xmlns:a16="http://schemas.microsoft.com/office/drawing/2014/main" id="{E87BFE80-C242-4A89-9011-EC0E27B30F21}"/>
              </a:ext>
            </a:extLst>
          </p:cNvPr>
          <p:cNvSpPr>
            <a:spLocks noGrp="1"/>
          </p:cNvSpPr>
          <p:nvPr>
            <p:ph type="body" sz="quarter" idx="10"/>
          </p:nvPr>
        </p:nvSpPr>
        <p:spPr/>
        <p:txBody>
          <a:bodyPr/>
          <a:lstStyle/>
          <a:p>
            <a:pPr lvl="0"/>
            <a:r>
              <a:rPr lang="en-US" sz="2800" dirty="0"/>
              <a:t>AR Events </a:t>
            </a:r>
          </a:p>
          <a:p>
            <a:pPr lvl="1"/>
            <a:r>
              <a:rPr lang="en-US" sz="2800" dirty="0"/>
              <a:t>Specimen collection dates ≤ 2021 must use R1 Normative IG</a:t>
            </a:r>
          </a:p>
          <a:p>
            <a:pPr lvl="1"/>
            <a:r>
              <a:rPr lang="en-US" sz="2800" dirty="0"/>
              <a:t>Specimen collection dates ≥ 2022 must use R3 Normative IG</a:t>
            </a:r>
          </a:p>
          <a:p>
            <a:pPr lvl="0"/>
            <a:r>
              <a:rPr lang="en-US" sz="2800" dirty="0"/>
              <a:t>AR Summary records</a:t>
            </a:r>
            <a:endParaRPr lang="en-US" sz="3200" dirty="0"/>
          </a:p>
          <a:p>
            <a:pPr lvl="1"/>
            <a:r>
              <a:rPr lang="en-US" sz="2800" dirty="0"/>
              <a:t>Summaries for December 2020 and prior must use R1 Normative IG</a:t>
            </a:r>
            <a:endParaRPr lang="en-US" sz="3200" dirty="0"/>
          </a:p>
          <a:p>
            <a:pPr lvl="1"/>
            <a:r>
              <a:rPr lang="en-US" sz="2800" dirty="0"/>
              <a:t>Summaries for January-December 2021 can use either the R1 Normative or the R3-D4 IG</a:t>
            </a:r>
            <a:endParaRPr lang="en-US" sz="3200" dirty="0"/>
          </a:p>
          <a:p>
            <a:pPr lvl="1"/>
            <a:r>
              <a:rPr lang="en-US" sz="2800" dirty="0"/>
              <a:t>Summaries for January 2022 and after must use R3-D4 IG</a:t>
            </a:r>
            <a:endParaRPr lang="en-US" sz="3200" dirty="0"/>
          </a:p>
          <a:p>
            <a:endParaRPr lang="en-US" dirty="0"/>
          </a:p>
        </p:txBody>
      </p:sp>
    </p:spTree>
    <p:extLst>
      <p:ext uri="{BB962C8B-B14F-4D97-AF65-F5344CB8AC3E}">
        <p14:creationId xmlns:p14="http://schemas.microsoft.com/office/powerpoint/2010/main" val="190201124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panose="020F0502020204030204" pitchFamily="34" charset="0"/>
              </a:rPr>
              <a:t>AR Option Implementation Guide – R3 Norm</a:t>
            </a:r>
          </a:p>
        </p:txBody>
      </p:sp>
      <p:sp>
        <p:nvSpPr>
          <p:cNvPr id="4" name="Text Placeholder 3"/>
          <p:cNvSpPr>
            <a:spLocks noGrp="1"/>
          </p:cNvSpPr>
          <p:nvPr>
            <p:ph type="body" sz="quarter" idx="10"/>
          </p:nvPr>
        </p:nvSpPr>
        <p:spPr/>
        <p:txBody>
          <a:bodyPr/>
          <a:lstStyle/>
          <a:p>
            <a:pPr eaLnBrk="1" fontAlgn="auto" hangingPunct="1">
              <a:spcAft>
                <a:spcPts val="0"/>
              </a:spcAft>
              <a:defRPr/>
            </a:pPr>
            <a:r>
              <a:rPr lang="en-US" dirty="0"/>
              <a:t>HL7 Implementation Guide for AR Option:</a:t>
            </a:r>
          </a:p>
          <a:p>
            <a:pPr lvl="1" eaLnBrk="1" fontAlgn="auto" hangingPunct="1">
              <a:spcAft>
                <a:spcPts val="0"/>
              </a:spcAft>
              <a:defRPr/>
            </a:pPr>
            <a:r>
              <a:rPr lang="en-US" sz="2400" dirty="0"/>
              <a:t>Title: </a:t>
            </a:r>
            <a:r>
              <a:rPr lang="en-US" sz="2400" i="1" dirty="0"/>
              <a:t>“HL7 CDA® R2 Implementation Guide: Healthcare Associated Infection (HAI) Reports, Release 3 - US Realm, December 2020”</a:t>
            </a:r>
          </a:p>
          <a:p>
            <a:pPr lvl="1" eaLnBrk="1" fontAlgn="auto" hangingPunct="1">
              <a:spcAft>
                <a:spcPts val="0"/>
              </a:spcAft>
              <a:defRPr/>
            </a:pPr>
            <a:r>
              <a:rPr lang="en-US" sz="2400" dirty="0"/>
              <a:t>IG referred to as the “R3-Norm”</a:t>
            </a:r>
          </a:p>
          <a:p>
            <a:pPr lvl="1" eaLnBrk="1" fontAlgn="auto" hangingPunct="1">
              <a:spcAft>
                <a:spcPts val="0"/>
              </a:spcAft>
              <a:defRPr/>
            </a:pPr>
            <a:r>
              <a:rPr lang="en-US" sz="2400" dirty="0"/>
              <a:t>HL7 website link: </a:t>
            </a:r>
            <a:r>
              <a:rPr lang="en-US" sz="2400" dirty="0">
                <a:hlinkClick r:id="rId2"/>
              </a:rPr>
              <a:t>https://www.hl7.org/implement/standards/product_brief.cfm?product_id=426</a:t>
            </a:r>
            <a:r>
              <a:rPr lang="en-US" sz="2400" dirty="0"/>
              <a:t> </a:t>
            </a:r>
          </a:p>
          <a:p>
            <a:pPr lvl="2" eaLnBrk="1" fontAlgn="auto" hangingPunct="1">
              <a:spcAft>
                <a:spcPts val="0"/>
              </a:spcAft>
              <a:defRPr/>
            </a:pPr>
            <a:r>
              <a:rPr lang="en-US" sz="2400" dirty="0"/>
              <a:t>Required to login to the HL7 site to download the IG package</a:t>
            </a:r>
          </a:p>
          <a:p>
            <a:endParaRPr lang="en-US" dirty="0"/>
          </a:p>
        </p:txBody>
      </p:sp>
    </p:spTree>
    <p:extLst>
      <p:ext uri="{BB962C8B-B14F-4D97-AF65-F5344CB8AC3E}">
        <p14:creationId xmlns:p14="http://schemas.microsoft.com/office/powerpoint/2010/main" val="1579378957"/>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2D5DD-3E3C-4CED-BE40-4A076530363D}"/>
              </a:ext>
            </a:extLst>
          </p:cNvPr>
          <p:cNvSpPr>
            <a:spLocks noGrp="1"/>
          </p:cNvSpPr>
          <p:nvPr>
            <p:ph type="title"/>
          </p:nvPr>
        </p:nvSpPr>
        <p:spPr/>
        <p:txBody>
          <a:bodyPr/>
          <a:lstStyle/>
          <a:p>
            <a:r>
              <a:rPr lang="en-US" dirty="0"/>
              <a:t>AR Option Implementation Guide – R3-D4</a:t>
            </a:r>
          </a:p>
        </p:txBody>
      </p:sp>
      <p:sp>
        <p:nvSpPr>
          <p:cNvPr id="3" name="Text Placeholder 2">
            <a:extLst>
              <a:ext uri="{FF2B5EF4-FFF2-40B4-BE49-F238E27FC236}">
                <a16:creationId xmlns:a16="http://schemas.microsoft.com/office/drawing/2014/main" id="{D4BCF3BA-4FCA-477F-BFA4-096BFC03E658}"/>
              </a:ext>
            </a:extLst>
          </p:cNvPr>
          <p:cNvSpPr>
            <a:spLocks noGrp="1"/>
          </p:cNvSpPr>
          <p:nvPr>
            <p:ph type="body" sz="quarter" idx="10"/>
          </p:nvPr>
        </p:nvSpPr>
        <p:spPr>
          <a:xfrm>
            <a:off x="609600" y="1545167"/>
            <a:ext cx="6562725" cy="4455584"/>
          </a:xfrm>
        </p:spPr>
        <p:txBody>
          <a:bodyPr/>
          <a:lstStyle/>
          <a:p>
            <a:pPr eaLnBrk="1" fontAlgn="auto" hangingPunct="1">
              <a:spcAft>
                <a:spcPts val="0"/>
              </a:spcAft>
              <a:defRPr/>
            </a:pPr>
            <a:r>
              <a:rPr lang="en-US" dirty="0"/>
              <a:t>HL7 Implementation Guide for AR Option:</a:t>
            </a:r>
          </a:p>
          <a:p>
            <a:pPr lvl="1" eaLnBrk="1" fontAlgn="auto" hangingPunct="1">
              <a:spcAft>
                <a:spcPts val="0"/>
              </a:spcAft>
              <a:defRPr/>
            </a:pPr>
            <a:r>
              <a:rPr lang="en-US" sz="2400" dirty="0"/>
              <a:t>Title: </a:t>
            </a:r>
            <a:r>
              <a:rPr lang="en-US" sz="2400" i="1" dirty="0"/>
              <a:t>“HL7 CDA R2 Implementation Guide: NHSN Healthcare Associated Infection (HAI) Reports, Release 3 STU 4 – US Realm”</a:t>
            </a:r>
          </a:p>
          <a:p>
            <a:pPr lvl="1" eaLnBrk="1" fontAlgn="auto" hangingPunct="1">
              <a:spcAft>
                <a:spcPts val="0"/>
              </a:spcAft>
              <a:defRPr/>
            </a:pPr>
            <a:r>
              <a:rPr lang="en-US" sz="2400" dirty="0"/>
              <a:t>IG referred to as the “R3-D4”</a:t>
            </a:r>
          </a:p>
          <a:p>
            <a:pPr lvl="1" eaLnBrk="1" fontAlgn="auto" hangingPunct="1">
              <a:spcAft>
                <a:spcPts val="0"/>
              </a:spcAft>
              <a:defRPr/>
            </a:pPr>
            <a:r>
              <a:rPr lang="en-US" sz="2400" dirty="0"/>
              <a:t>HL7 website link: </a:t>
            </a:r>
            <a:r>
              <a:rPr lang="en-US" sz="2400" dirty="0">
                <a:hlinkClick r:id="rId2"/>
              </a:rPr>
              <a:t>http://www.hl7.org/implement/standards/product_brief.cfm?product_id=426</a:t>
            </a:r>
            <a:endParaRPr lang="en-US" sz="2400" dirty="0"/>
          </a:p>
          <a:p>
            <a:pPr lvl="2" eaLnBrk="1" fontAlgn="auto" hangingPunct="1">
              <a:spcAft>
                <a:spcPts val="0"/>
              </a:spcAft>
              <a:defRPr/>
            </a:pPr>
            <a:r>
              <a:rPr lang="en-US" sz="2400" dirty="0"/>
              <a:t>Required to login to the HL7 site to download the IG package</a:t>
            </a:r>
          </a:p>
          <a:p>
            <a:endParaRPr lang="en-US" dirty="0"/>
          </a:p>
        </p:txBody>
      </p:sp>
      <p:pic>
        <p:nvPicPr>
          <p:cNvPr id="4" name="Picture 3" descr="Screenshot of R3-D4 Implementation Guide&#10;&#10;This is a screenshot of the first page of the R3-D4 Implementation Guide.">
            <a:extLst>
              <a:ext uri="{FF2B5EF4-FFF2-40B4-BE49-F238E27FC236}">
                <a16:creationId xmlns:a16="http://schemas.microsoft.com/office/drawing/2014/main" id="{61FAB5C2-4513-4A88-8991-AFE2AD74A175}"/>
              </a:ext>
            </a:extLst>
          </p:cNvPr>
          <p:cNvPicPr>
            <a:picLocks noChangeAspect="1"/>
          </p:cNvPicPr>
          <p:nvPr/>
        </p:nvPicPr>
        <p:blipFill>
          <a:blip r:embed="rId3"/>
          <a:stretch>
            <a:fillRect/>
          </a:stretch>
        </p:blipFill>
        <p:spPr>
          <a:xfrm>
            <a:off x="7978143" y="1657350"/>
            <a:ext cx="3937632" cy="3042529"/>
          </a:xfrm>
          <a:prstGeom prst="rect">
            <a:avLst/>
          </a:prstGeom>
          <a:ln>
            <a:solidFill>
              <a:schemeClr val="accent6"/>
            </a:solidFill>
          </a:ln>
        </p:spPr>
      </p:pic>
    </p:spTree>
    <p:extLst>
      <p:ext uri="{BB962C8B-B14F-4D97-AF65-F5344CB8AC3E}">
        <p14:creationId xmlns:p14="http://schemas.microsoft.com/office/powerpoint/2010/main" val="2228764639"/>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panose="020F0502020204030204" pitchFamily="34" charset="0"/>
              </a:rPr>
              <a:t>AR Option CDA Development</a:t>
            </a:r>
          </a:p>
        </p:txBody>
      </p:sp>
      <p:sp>
        <p:nvSpPr>
          <p:cNvPr id="5" name="Text Placeholder 4"/>
          <p:cNvSpPr>
            <a:spLocks noGrp="1"/>
          </p:cNvSpPr>
          <p:nvPr>
            <p:ph type="body" sz="quarter" idx="10"/>
          </p:nvPr>
        </p:nvSpPr>
        <p:spPr/>
        <p:txBody>
          <a:bodyPr/>
          <a:lstStyle/>
          <a:p>
            <a:pPr eaLnBrk="1" fontAlgn="auto" hangingPunct="1">
              <a:spcAft>
                <a:spcPts val="0"/>
              </a:spcAft>
              <a:defRPr/>
            </a:pPr>
            <a:r>
              <a:rPr lang="en-US" dirty="0"/>
              <a:t>Use the Lantana CDA Validator for validating CDA format</a:t>
            </a:r>
          </a:p>
          <a:p>
            <a:pPr lvl="1" eaLnBrk="1" fontAlgn="auto" hangingPunct="1">
              <a:spcAft>
                <a:spcPts val="0"/>
              </a:spcAft>
              <a:defRPr/>
            </a:pPr>
            <a:r>
              <a:rPr lang="en-US" dirty="0">
                <a:hlinkClick r:id="rId2"/>
              </a:rPr>
              <a:t>https://www.lantanagroup.com/validator/</a:t>
            </a:r>
            <a:endParaRPr lang="en-US" dirty="0"/>
          </a:p>
          <a:p>
            <a:pPr eaLnBrk="1" fontAlgn="auto" hangingPunct="1">
              <a:spcAft>
                <a:spcPts val="0"/>
              </a:spcAft>
              <a:defRPr/>
            </a:pPr>
            <a:endParaRPr lang="en-US" dirty="0"/>
          </a:p>
          <a:p>
            <a:pPr eaLnBrk="1" fontAlgn="auto" hangingPunct="1">
              <a:spcAft>
                <a:spcPts val="0"/>
              </a:spcAft>
              <a:defRPr/>
            </a:pPr>
            <a:endParaRPr lang="en-US" dirty="0"/>
          </a:p>
          <a:p>
            <a:pPr eaLnBrk="1" fontAlgn="auto" hangingPunct="1">
              <a:spcAft>
                <a:spcPts val="0"/>
              </a:spcAft>
              <a:defRPr/>
            </a:pPr>
            <a:r>
              <a:rPr lang="en-US" dirty="0"/>
              <a:t>Select the IG release number for which the CDA is based on:</a:t>
            </a:r>
          </a:p>
          <a:p>
            <a:pPr eaLnBrk="1" fontAlgn="auto" hangingPunct="1">
              <a:spcAft>
                <a:spcPts val="0"/>
              </a:spcAft>
              <a:defRPr/>
            </a:pPr>
            <a:endParaRPr lang="en-US" dirty="0"/>
          </a:p>
          <a:p>
            <a:endParaRPr lang="en-US" dirty="0"/>
          </a:p>
        </p:txBody>
      </p:sp>
      <p:pic>
        <p:nvPicPr>
          <p:cNvPr id="7" name="Picture 6" descr="Screenshot of Lantana validator showing the R3D4 and R3 selections.">
            <a:extLst>
              <a:ext uri="{FF2B5EF4-FFF2-40B4-BE49-F238E27FC236}">
                <a16:creationId xmlns:a16="http://schemas.microsoft.com/office/drawing/2014/main" id="{89D42346-FB7F-4280-A9B2-640709B5C144}"/>
              </a:ext>
            </a:extLst>
          </p:cNvPr>
          <p:cNvPicPr>
            <a:picLocks noChangeAspect="1"/>
          </p:cNvPicPr>
          <p:nvPr/>
        </p:nvPicPr>
        <p:blipFill>
          <a:blip r:embed="rId3"/>
          <a:stretch>
            <a:fillRect/>
          </a:stretch>
        </p:blipFill>
        <p:spPr>
          <a:xfrm>
            <a:off x="2683676" y="3968584"/>
            <a:ext cx="6824647" cy="2688497"/>
          </a:xfrm>
          <a:prstGeom prst="rect">
            <a:avLst/>
          </a:prstGeom>
          <a:ln>
            <a:solidFill>
              <a:schemeClr val="accent6"/>
            </a:solidFill>
          </a:ln>
        </p:spPr>
      </p:pic>
    </p:spTree>
    <p:extLst>
      <p:ext uri="{BB962C8B-B14F-4D97-AF65-F5344CB8AC3E}">
        <p14:creationId xmlns:p14="http://schemas.microsoft.com/office/powerpoint/2010/main" val="82158588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panose="020F0502020204030204" pitchFamily="34" charset="0"/>
              </a:rPr>
              <a:t>AR Data Elements</a:t>
            </a:r>
            <a:br>
              <a:rPr lang="en-US" dirty="0">
                <a:latin typeface="Calibri" panose="020F0502020204030204" pitchFamily="34" charset="0"/>
              </a:rPr>
            </a:br>
            <a:r>
              <a:rPr lang="en-US" dirty="0">
                <a:latin typeface="Calibri" panose="020F0502020204030204" pitchFamily="34" charset="0"/>
              </a:rPr>
              <a:t>What Data Are Collected?</a:t>
            </a:r>
          </a:p>
        </p:txBody>
      </p:sp>
      <p:sp>
        <p:nvSpPr>
          <p:cNvPr id="4" name="Text Placeholder 3"/>
          <p:cNvSpPr>
            <a:spLocks noGrp="1"/>
          </p:cNvSpPr>
          <p:nvPr>
            <p:ph type="body" sz="quarter" idx="10"/>
          </p:nvPr>
        </p:nvSpPr>
        <p:spPr/>
        <p:txBody>
          <a:bodyPr/>
          <a:lstStyle/>
          <a:p>
            <a:r>
              <a:rPr lang="en-US" dirty="0"/>
              <a:t>Numerator: Isolate-level susceptibility results for specific organisms</a:t>
            </a:r>
          </a:p>
          <a:p>
            <a:pPr lvl="1"/>
            <a:r>
              <a:rPr lang="en-US" sz="2500" dirty="0"/>
              <a:t>Patient DOB, gender, date admitted to facility, location, whether patient was admitted during that encounter</a:t>
            </a:r>
          </a:p>
          <a:p>
            <a:pPr lvl="1"/>
            <a:r>
              <a:rPr lang="en-US" sz="2500" dirty="0"/>
              <a:t>Specimen collection date, specimen source</a:t>
            </a:r>
          </a:p>
          <a:p>
            <a:pPr lvl="2"/>
            <a:r>
              <a:rPr lang="en-US" sz="2200" dirty="0"/>
              <a:t>Blood, cerebrospinal fluid (CSF), urine, lower respiratory </a:t>
            </a:r>
          </a:p>
          <a:p>
            <a:pPr lvl="1"/>
            <a:r>
              <a:rPr lang="en-US" sz="2500" dirty="0"/>
              <a:t>Organism &amp; antimicrobial susceptibility data for each antimicrobial required for the isolated organism/specimen type</a:t>
            </a:r>
          </a:p>
          <a:p>
            <a:pPr lvl="2"/>
            <a:r>
              <a:rPr lang="en-US" sz="2200" dirty="0"/>
              <a:t>Values for E-test, MIC, and/or Disk diffusion (KB)</a:t>
            </a:r>
          </a:p>
          <a:p>
            <a:pPr lvl="2"/>
            <a:r>
              <a:rPr lang="en-US" sz="2200" dirty="0"/>
              <a:t>Final lab interpretation </a:t>
            </a:r>
          </a:p>
          <a:p>
            <a:pPr lvl="3"/>
            <a:r>
              <a:rPr lang="en-US" sz="2200" dirty="0"/>
              <a:t>S, S-DD, I, R, NS, N</a:t>
            </a:r>
          </a:p>
          <a:p>
            <a:r>
              <a:rPr lang="en-US" dirty="0"/>
              <a:t>Denominator: Patient days &amp; admissions (facility-wide inpatient) or encounters (ED, pediatric ED, 24-hr observation)</a:t>
            </a:r>
          </a:p>
          <a:p>
            <a:endParaRPr lang="en-US" dirty="0"/>
          </a:p>
        </p:txBody>
      </p:sp>
    </p:spTree>
    <p:extLst>
      <p:ext uri="{BB962C8B-B14F-4D97-AF65-F5344CB8AC3E}">
        <p14:creationId xmlns:p14="http://schemas.microsoft.com/office/powerpoint/2010/main" val="3016571263"/>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89FF1-5D5A-49AB-9640-1BD558CA0DE3}"/>
              </a:ext>
            </a:extLst>
          </p:cNvPr>
          <p:cNvSpPr>
            <a:spLocks noGrp="1"/>
          </p:cNvSpPr>
          <p:nvPr>
            <p:ph type="title"/>
          </p:nvPr>
        </p:nvSpPr>
        <p:spPr/>
        <p:txBody>
          <a:bodyPr/>
          <a:lstStyle/>
          <a:p>
            <a:r>
              <a:rPr lang="en-US" dirty="0"/>
              <a:t>Was patient admitted during this encounter?</a:t>
            </a:r>
          </a:p>
        </p:txBody>
      </p:sp>
      <p:sp>
        <p:nvSpPr>
          <p:cNvPr id="3" name="Text Placeholder 2">
            <a:extLst>
              <a:ext uri="{FF2B5EF4-FFF2-40B4-BE49-F238E27FC236}">
                <a16:creationId xmlns:a16="http://schemas.microsoft.com/office/drawing/2014/main" id="{D76CE49D-3B02-4365-A366-1EE05FA0DFC0}"/>
              </a:ext>
            </a:extLst>
          </p:cNvPr>
          <p:cNvSpPr>
            <a:spLocks noGrp="1"/>
          </p:cNvSpPr>
          <p:nvPr>
            <p:ph type="body" sz="quarter" idx="10"/>
          </p:nvPr>
        </p:nvSpPr>
        <p:spPr/>
        <p:txBody>
          <a:bodyPr/>
          <a:lstStyle/>
          <a:p>
            <a:r>
              <a:rPr lang="en-US" dirty="0"/>
              <a:t>Added in the R3 Norm IG: Was the patient admitted during this encounter?</a:t>
            </a:r>
          </a:p>
          <a:p>
            <a:pPr lvl="1"/>
            <a:r>
              <a:rPr lang="en-US" dirty="0"/>
              <a:t>If yes, report “true”</a:t>
            </a:r>
          </a:p>
          <a:p>
            <a:pPr lvl="1"/>
            <a:r>
              <a:rPr lang="en-US" dirty="0"/>
              <a:t>If no, report “false</a:t>
            </a:r>
          </a:p>
          <a:p>
            <a:r>
              <a:rPr lang="en-US" dirty="0"/>
              <a:t>Required field in the R3 Norm</a:t>
            </a:r>
          </a:p>
          <a:p>
            <a:r>
              <a:rPr lang="en-US" dirty="0"/>
              <a:t>If facility discharges from the ED, then admits to inpatient (</a:t>
            </a:r>
            <a:r>
              <a:rPr lang="en-US" i="1" dirty="0"/>
              <a:t>instead of transferring</a:t>
            </a:r>
            <a:r>
              <a:rPr lang="en-US" dirty="0"/>
              <a:t>), when less than 24 hours between ED discharge and inpatient admit (at the same hospital), then report “true”</a:t>
            </a:r>
          </a:p>
        </p:txBody>
      </p:sp>
      <p:pic>
        <p:nvPicPr>
          <p:cNvPr id="7" name="Picture 6" descr="Snippet of code showing new section asking for whether the patient was admitted during this encounter.">
            <a:extLst>
              <a:ext uri="{FF2B5EF4-FFF2-40B4-BE49-F238E27FC236}">
                <a16:creationId xmlns:a16="http://schemas.microsoft.com/office/drawing/2014/main" id="{EAC0F3EE-BEF8-4BF2-95A7-7F654F9501D1}"/>
              </a:ext>
            </a:extLst>
          </p:cNvPr>
          <p:cNvPicPr>
            <a:picLocks noChangeAspect="1"/>
          </p:cNvPicPr>
          <p:nvPr/>
        </p:nvPicPr>
        <p:blipFill>
          <a:blip r:embed="rId2"/>
          <a:stretch>
            <a:fillRect/>
          </a:stretch>
        </p:blipFill>
        <p:spPr>
          <a:xfrm>
            <a:off x="2807482" y="4754880"/>
            <a:ext cx="6577036" cy="1936057"/>
          </a:xfrm>
          <a:prstGeom prst="rect">
            <a:avLst/>
          </a:prstGeom>
          <a:ln>
            <a:solidFill>
              <a:schemeClr val="accent6"/>
            </a:solidFill>
          </a:ln>
        </p:spPr>
      </p:pic>
    </p:spTree>
    <p:extLst>
      <p:ext uri="{BB962C8B-B14F-4D97-AF65-F5344CB8AC3E}">
        <p14:creationId xmlns:p14="http://schemas.microsoft.com/office/powerpoint/2010/main" val="765078613"/>
      </p:ext>
    </p:extLst>
  </p:cSld>
  <p:clrMapOvr>
    <a:masterClrMapping/>
  </p:clrMapOvr>
  <p:transition>
    <p:fade/>
  </p:transition>
</p:sld>
</file>

<file path=ppt/theme/theme1.xml><?xml version="1.0" encoding="utf-8"?>
<a:theme xmlns:a="http://schemas.openxmlformats.org/drawingml/2006/main" name="NCEH_ATSDR_combined">
  <a:themeElements>
    <a:clrScheme name="Custom 10">
      <a:dk1>
        <a:srgbClr val="0F56DC"/>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464</TotalTime>
  <Words>2037</Words>
  <Application>Microsoft Office PowerPoint</Application>
  <PresentationFormat>Widescreen</PresentationFormat>
  <Paragraphs>196</Paragraphs>
  <Slides>35</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Calibri</vt:lpstr>
      <vt:lpstr>Courier New</vt:lpstr>
      <vt:lpstr>Myriad Web Pro</vt:lpstr>
      <vt:lpstr>Wingdings</vt:lpstr>
      <vt:lpstr>NCEH_ATSDR_combined</vt:lpstr>
      <vt:lpstr>NHSN Antimicrobial Resistance (AR) Option    </vt:lpstr>
      <vt:lpstr>AR Option Overview</vt:lpstr>
      <vt:lpstr>AR Option Overview (continued)</vt:lpstr>
      <vt:lpstr>AR Option Implementation Guide</vt:lpstr>
      <vt:lpstr>AR Option Implementation Guide – R3 Norm</vt:lpstr>
      <vt:lpstr>AR Option Implementation Guide – R3-D4</vt:lpstr>
      <vt:lpstr>AR Option CDA Development</vt:lpstr>
      <vt:lpstr>AR Data Elements What Data Are Collected?</vt:lpstr>
      <vt:lpstr>Was patient admitted during this encounter?</vt:lpstr>
      <vt:lpstr>AR Option Eligible Organisms</vt:lpstr>
      <vt:lpstr>AR Option Eligible Organisms (continued)</vt:lpstr>
      <vt:lpstr>AR Option Eligible Organisms (continued)</vt:lpstr>
      <vt:lpstr>AR Option Eligible Organisms (continued)</vt:lpstr>
      <vt:lpstr>AR Pathogen Rollup Workbook</vt:lpstr>
      <vt:lpstr>AR Option – Organism/Agent Combinations</vt:lpstr>
      <vt:lpstr>AR Option Drug Panels</vt:lpstr>
      <vt:lpstr>AR Option Drug Panels use LOINC</vt:lpstr>
      <vt:lpstr>2024 Update: AR Option Drug panel</vt:lpstr>
      <vt:lpstr>AR Option Patient &amp; Specimen Variables</vt:lpstr>
      <vt:lpstr>AR Option Susceptibility Variables</vt:lpstr>
      <vt:lpstr>AR Option Example Report</vt:lpstr>
      <vt:lpstr>AR Option Reporting Rules – Invasive Sources</vt:lpstr>
      <vt:lpstr>AR Option Reporting Rules – Non-Invasive Sources</vt:lpstr>
      <vt:lpstr>Monthly AR Submission</vt:lpstr>
      <vt:lpstr>AR Option Denominator</vt:lpstr>
      <vt:lpstr>AR Option – Monthly Reporting Plan</vt:lpstr>
      <vt:lpstr>AR Option – Finding (and deleting) AR Events</vt:lpstr>
      <vt:lpstr>AR Option – Deleting Denominator Data Manually</vt:lpstr>
      <vt:lpstr>AR Option – Reports</vt:lpstr>
      <vt:lpstr>AR Option – Line List: AR Events</vt:lpstr>
      <vt:lpstr>AR Option – Line List: AR Events (continued)</vt:lpstr>
      <vt:lpstr>AR Option – Line List: AR Events (continued)</vt:lpstr>
      <vt:lpstr>AR Option – Line List: AR Summary</vt:lpstr>
      <vt:lpstr>Quick Reference Guides</vt:lpstr>
      <vt:lpstr>AR Option Resources</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NHSN AR Option Overview for Vendors</dc:title>
  <dc:creator>CDC/NCEZID/DHQP</dc:creator>
  <cp:keywords>NHSN, AR, CDA, overview, vendor</cp:keywords>
  <cp:lastModifiedBy>Mojica, Malissa (CDC/NCEZID/DHQP/SB)</cp:lastModifiedBy>
  <cp:revision>52</cp:revision>
  <dcterms:created xsi:type="dcterms:W3CDTF">2018-12-04T14:44:11Z</dcterms:created>
  <dcterms:modified xsi:type="dcterms:W3CDTF">2023-11-14T13:36:51Z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af03ff0-41c5-4c41-b55e-fabb8fae94be_Enabled">
    <vt:lpwstr>true</vt:lpwstr>
  </property>
  <property fmtid="{D5CDD505-2E9C-101B-9397-08002B2CF9AE}" pid="3" name="MSIP_Label_8af03ff0-41c5-4c41-b55e-fabb8fae94be_SetDate">
    <vt:lpwstr>2021-07-12T14:54:47Z</vt:lpwstr>
  </property>
  <property fmtid="{D5CDD505-2E9C-101B-9397-08002B2CF9AE}" pid="4" name="MSIP_Label_8af03ff0-41c5-4c41-b55e-fabb8fae94be_Method">
    <vt:lpwstr>Privileged</vt:lpwstr>
  </property>
  <property fmtid="{D5CDD505-2E9C-101B-9397-08002B2CF9AE}" pid="5" name="MSIP_Label_8af03ff0-41c5-4c41-b55e-fabb8fae94be_Name">
    <vt:lpwstr>8af03ff0-41c5-4c41-b55e-fabb8fae94be</vt:lpwstr>
  </property>
  <property fmtid="{D5CDD505-2E9C-101B-9397-08002B2CF9AE}" pid="6" name="MSIP_Label_8af03ff0-41c5-4c41-b55e-fabb8fae94be_SiteId">
    <vt:lpwstr>9ce70869-60db-44fd-abe8-d2767077fc8f</vt:lpwstr>
  </property>
  <property fmtid="{D5CDD505-2E9C-101B-9397-08002B2CF9AE}" pid="7" name="MSIP_Label_8af03ff0-41c5-4c41-b55e-fabb8fae94be_ActionId">
    <vt:lpwstr>26634c3d-f8d3-4e9d-ab3f-791f5cef4030</vt:lpwstr>
  </property>
  <property fmtid="{D5CDD505-2E9C-101B-9397-08002B2CF9AE}" pid="8" name="MSIP_Label_8af03ff0-41c5-4c41-b55e-fabb8fae94be_ContentBits">
    <vt:lpwstr>0</vt:lpwstr>
  </property>
</Properties>
</file>